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jp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57" r:id="rId2"/>
    <p:sldId id="356" r:id="rId3"/>
    <p:sldId id="358" r:id="rId4"/>
    <p:sldId id="359" r:id="rId5"/>
    <p:sldId id="360" r:id="rId6"/>
    <p:sldId id="361" r:id="rId7"/>
    <p:sldId id="376" r:id="rId8"/>
    <p:sldId id="377" r:id="rId9"/>
    <p:sldId id="378" r:id="rId10"/>
    <p:sldId id="386" r:id="rId11"/>
    <p:sldId id="387" r:id="rId12"/>
    <p:sldId id="390" r:id="rId13"/>
    <p:sldId id="379" r:id="rId14"/>
    <p:sldId id="382" r:id="rId15"/>
    <p:sldId id="383" r:id="rId16"/>
    <p:sldId id="384" r:id="rId17"/>
    <p:sldId id="388" r:id="rId18"/>
    <p:sldId id="368" r:id="rId19"/>
    <p:sldId id="369" r:id="rId20"/>
    <p:sldId id="385" r:id="rId21"/>
    <p:sldId id="389" r:id="rId2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56F"/>
    <a:srgbClr val="FF8000"/>
    <a:srgbClr val="66CCFF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7292A2E-F333-43FB-9621-5CBBE7FDCDCB}" styleName="Style léger 2 - Accentuation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86" autoAdjust="0"/>
    <p:restoredTop sz="94953" autoAdjust="0"/>
  </p:normalViewPr>
  <p:slideViewPr>
    <p:cSldViewPr snapToGrid="0" snapToObjects="1">
      <p:cViewPr varScale="1">
        <p:scale>
          <a:sx n="83" d="100"/>
          <a:sy n="83" d="100"/>
        </p:scale>
        <p:origin x="-13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7B863-95DA-E845-B4C8-B52DB5EC1336}" type="datetimeFigureOut">
              <a:rPr lang="fr-FR" smtClean="0"/>
              <a:pPr/>
              <a:t>04/02/2020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1DC15B-2F0A-7A4B-ADB2-7708F3CD4EB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61133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8BB33-853E-2740-B52F-F627F9D02FC6}" type="datetimeFigureOut">
              <a:rPr lang="fr-FR" smtClean="0"/>
              <a:pPr/>
              <a:t>04/02/2020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AC024-1061-6140-BEAE-1A45DC3AEBC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678691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37DD9-64BA-394A-B9D0-17D4D52B4CD2}" type="datetime1">
              <a:rPr lang="fr-FR" smtClean="0"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0231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73A7-25AB-B74D-8ED6-27628F1C62FA}" type="datetime1">
              <a:rPr lang="fr-FR" smtClean="0"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8921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42950-1033-5749-835D-39A747C1B32D}" type="datetime1">
              <a:rPr lang="fr-FR" smtClean="0"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7656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E1095-FD55-3F4B-8DBF-04F1F567A47A}" type="datetime1">
              <a:rPr lang="fr-FR" smtClean="0"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881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BE880-75A5-274C-A274-049AA453ABB9}" type="datetime1">
              <a:rPr lang="fr-FR" smtClean="0"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7383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4BDE2-013C-7447-A3D7-F659611C69E1}" type="datetime1">
              <a:rPr lang="fr-FR" smtClean="0"/>
              <a:t>04/02/2020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968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12C97-2671-0A49-9AA4-73CB984B0433}" type="datetime1">
              <a:rPr lang="fr-FR" smtClean="0"/>
              <a:t>04/02/2020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1987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8C2F7-C06A-074B-968A-ED5C84839D9E}" type="datetime1">
              <a:rPr lang="fr-FR" smtClean="0"/>
              <a:t>04/02/2020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67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76F6-2237-1143-9CDA-FE83CBFD2BA8}" type="datetime1">
              <a:rPr lang="fr-FR" smtClean="0"/>
              <a:t>04/02/2020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4269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7785-2D6F-F642-8B21-C70818FA13D4}" type="datetime1">
              <a:rPr lang="fr-FR" smtClean="0"/>
              <a:t>04/02/2020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6059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8BF7F-4825-A446-9BB9-23A6D60F3116}" type="datetime1">
              <a:rPr lang="fr-FR" smtClean="0"/>
              <a:t>04/02/2020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9891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/>
              <a:t>Cliquez pour modifier les styles du texte du masque</a:t>
            </a:r>
          </a:p>
          <a:p>
            <a:pPr lvl="1"/>
            <a:r>
              <a:rPr lang="x-none"/>
              <a:t>Deuxième niveau</a:t>
            </a:r>
          </a:p>
          <a:p>
            <a:pPr lvl="2"/>
            <a:r>
              <a:rPr lang="x-none"/>
              <a:t>Troisième niveau</a:t>
            </a:r>
          </a:p>
          <a:p>
            <a:pPr lvl="3"/>
            <a:r>
              <a:rPr lang="x-none"/>
              <a:t>Quatrième niveau</a:t>
            </a:r>
          </a:p>
          <a:p>
            <a:pPr lvl="4"/>
            <a:r>
              <a:rPr lang="x-non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BB993-455C-954A-AB4A-D710755DB07A}" type="datetime1">
              <a:rPr lang="fr-FR" smtClean="0"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9A2FE-3A36-4F48-B6AF-AB3EFD30851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9224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png"/><Relationship Id="rId5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25.png"/><Relationship Id="rId5" Type="http://schemas.openxmlformats.org/officeDocument/2006/relationships/image" Target="../media/image26.jpg"/><Relationship Id="rId6" Type="http://schemas.openxmlformats.org/officeDocument/2006/relationships/image" Target="../media/image27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vincent.breton@clermont.in2p3.fr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hyperlink" Target="mailto:nicolas.arbor@iphc.cnrs.fr" TargetMode="External"/><Relationship Id="rId5" Type="http://schemas.openxmlformats.org/officeDocument/2006/relationships/hyperlink" Target="mailto:emilien.wilhelm@iphc.cnrs.fr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hyperlink" Target="mailto:catherine.landesman@subatech.in2p3.fr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openxmlformats.org/officeDocument/2006/relationships/image" Target="../media/image44.emf"/><Relationship Id="rId5" Type="http://schemas.openxmlformats.org/officeDocument/2006/relationships/image" Target="../media/image45.png"/><Relationship Id="rId6" Type="http://schemas.openxmlformats.org/officeDocument/2006/relationships/hyperlink" Target="mailto:sladkov@ipno.in2p3.fr" TargetMode="External"/><Relationship Id="rId7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mireille.delnero@iphc.cnrs.fr" TargetMode="External"/><Relationship Id="rId4" Type="http://schemas.openxmlformats.org/officeDocument/2006/relationships/hyperlink" Target="mailto:olivier.courson@iphc.cnrs.fr" TargetMode="External"/><Relationship Id="rId5" Type="http://schemas.openxmlformats.org/officeDocument/2006/relationships/image" Target="../media/image12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patrick.chardon@clermont.in2p3.fr" TargetMode="External"/><Relationship Id="rId3" Type="http://schemas.openxmlformats.org/officeDocument/2006/relationships/image" Target="../media/image4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://www.erica-tool.com/" TargetMode="External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hyperlink" Target="mailto:jerome.donnard@ai4r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alphaModFix amt="47000"/>
          </a:blip>
          <a:stretch>
            <a:fillRect/>
          </a:stretch>
        </p:blipFill>
        <p:spPr>
          <a:xfrm>
            <a:off x="1" y="0"/>
            <a:ext cx="9144000" cy="685633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85206" y="2579785"/>
            <a:ext cx="8187323" cy="1708359"/>
          </a:xfrm>
          <a:prstGeom prst="rect">
            <a:avLst/>
          </a:prstGeom>
          <a:solidFill>
            <a:srgbClr val="00009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/>
              <a:cs typeface="Arial"/>
            </a:endParaRPr>
          </a:p>
        </p:txBody>
      </p:sp>
      <p:sp>
        <p:nvSpPr>
          <p:cNvPr id="13" name="Titre 1"/>
          <p:cNvSpPr>
            <a:spLocks noGrp="1"/>
          </p:cNvSpPr>
          <p:nvPr>
            <p:ph type="ctrTitle"/>
          </p:nvPr>
        </p:nvSpPr>
        <p:spPr>
          <a:xfrm>
            <a:off x="250635" y="2687257"/>
            <a:ext cx="8655262" cy="1470025"/>
          </a:xfrm>
        </p:spPr>
        <p:txBody>
          <a:bodyPr>
            <a:noAutofit/>
          </a:bodyPr>
          <a:lstStyle/>
          <a:p>
            <a:r>
              <a:rPr lang="fr-FR" sz="3600" dirty="0">
                <a:solidFill>
                  <a:schemeClr val="bg1"/>
                </a:solidFill>
                <a:latin typeface="Arial"/>
                <a:cs typeface="Arial"/>
              </a:rPr>
              <a:t>Prospectives IN2P3 : Environnement</a:t>
            </a:r>
            <a:br>
              <a:rPr lang="fr-FR" sz="36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fr-FR" sz="3200" i="1" dirty="0">
                <a:solidFill>
                  <a:schemeClr val="bg1"/>
                </a:solidFill>
                <a:latin typeface="Arial"/>
                <a:cs typeface="Arial"/>
              </a:rPr>
              <a:t>Instrumentation (et méthodes) </a:t>
            </a:r>
            <a:r>
              <a:rPr lang="fr-FR" sz="3200" i="1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fr-FR" sz="3200" i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fr-FR" sz="3200" i="1" dirty="0" smtClean="0">
                <a:solidFill>
                  <a:schemeClr val="bg1"/>
                </a:solidFill>
                <a:latin typeface="Arial"/>
                <a:cs typeface="Arial"/>
              </a:rPr>
              <a:t>pour </a:t>
            </a:r>
            <a:r>
              <a:rPr lang="fr-FR" sz="3200" i="1" dirty="0">
                <a:solidFill>
                  <a:schemeClr val="bg1"/>
                </a:solidFill>
                <a:latin typeface="Arial"/>
                <a:cs typeface="Arial"/>
              </a:rPr>
              <a:t>la mesure des radionucléides</a:t>
            </a:r>
          </a:p>
        </p:txBody>
      </p:sp>
      <p:sp>
        <p:nvSpPr>
          <p:cNvPr id="14" name="Sous-titre 2"/>
          <p:cNvSpPr>
            <a:spLocks noGrp="1"/>
          </p:cNvSpPr>
          <p:nvPr>
            <p:ph type="subTitle" idx="1"/>
          </p:nvPr>
        </p:nvSpPr>
        <p:spPr>
          <a:xfrm>
            <a:off x="0" y="4935747"/>
            <a:ext cx="9144000" cy="729382"/>
          </a:xfrm>
        </p:spPr>
        <p:txBody>
          <a:bodyPr>
            <a:noAutofit/>
          </a:bodyPr>
          <a:lstStyle/>
          <a:p>
            <a:r>
              <a:rPr lang="fr-FR" sz="2000" b="1" dirty="0" smtClean="0">
                <a:solidFill>
                  <a:srgbClr val="000000"/>
                </a:solidFill>
                <a:latin typeface="Arial"/>
                <a:cs typeface="Arial"/>
              </a:rPr>
              <a:t>Nicolas </a:t>
            </a:r>
            <a:r>
              <a:rPr lang="fr-FR" sz="2000" b="1" dirty="0">
                <a:solidFill>
                  <a:srgbClr val="000000"/>
                </a:solidFill>
                <a:latin typeface="Arial"/>
                <a:cs typeface="Arial"/>
              </a:rPr>
              <a:t>Arbor (IPHC)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29532" y="582629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Arial"/>
                <a:cs typeface="Arial"/>
              </a:rPr>
              <a:t>Prospectives IN2P3 – GT11 Environnement</a:t>
            </a:r>
          </a:p>
          <a:p>
            <a:pPr algn="ctr"/>
            <a:r>
              <a:rPr lang="fr-FR" dirty="0">
                <a:latin typeface="Arial"/>
                <a:cs typeface="Arial"/>
              </a:rPr>
              <a:t>Strasbourg – 05/02/2020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1195" y="262467"/>
            <a:ext cx="1105435" cy="110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99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418" y="202171"/>
            <a:ext cx="2467832" cy="1267656"/>
          </a:xfrm>
          <a:prstGeom prst="rect">
            <a:avLst/>
          </a:prstGeom>
        </p:spPr>
      </p:pic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547100" y="6485714"/>
            <a:ext cx="4642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10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système de détection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CA9401F0-D961-884E-81F0-79D450524A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86" y="3843131"/>
            <a:ext cx="4069080" cy="2423160"/>
          </a:xfrm>
          <a:prstGeom prst="rect">
            <a:avLst/>
          </a:prstGeom>
        </p:spPr>
      </p:pic>
      <p:pic>
        <p:nvPicPr>
          <p:cNvPr id="9" name="Image 8" descr="ravioli.png">
            <a:extLst>
              <a:ext uri="{FF2B5EF4-FFF2-40B4-BE49-F238E27FC236}">
                <a16:creationId xmlns:a16="http://schemas.microsoft.com/office/drawing/2014/main" xmlns="" id="{79EF8239-1BAA-5C4A-9C09-E5AAEE206CC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21435" y="1595238"/>
            <a:ext cx="3666731" cy="199841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00B09413-BFAE-DF47-B71C-A3EAD63C2FFC}"/>
              </a:ext>
            </a:extLst>
          </p:cNvPr>
          <p:cNvSpPr txBox="1"/>
          <p:nvPr/>
        </p:nvSpPr>
        <p:spPr>
          <a:xfrm>
            <a:off x="113214" y="1290758"/>
            <a:ext cx="499362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Objectif de </a:t>
            </a:r>
            <a:r>
              <a:rPr lang="fr-FR" dirty="0" smtClean="0">
                <a:latin typeface="Arial"/>
                <a:cs typeface="Arial"/>
              </a:rPr>
              <a:t>départ : </a:t>
            </a:r>
            <a:r>
              <a:rPr lang="fr-FR" dirty="0">
                <a:latin typeface="Arial"/>
                <a:cs typeface="Arial"/>
              </a:rPr>
              <a:t>mesure directe des descendants à vie courte du radon sur volcans </a:t>
            </a:r>
            <a:r>
              <a:rPr lang="fr-FR" dirty="0" smtClean="0">
                <a:latin typeface="Arial"/>
                <a:cs typeface="Arial"/>
              </a:rPr>
              <a:t>actifs (gaz magmatique)</a:t>
            </a: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  <a:sym typeface="Wingdings"/>
              </a:rPr>
              <a:t>Design et construction d’un </a:t>
            </a:r>
            <a:r>
              <a:rPr lang="fr-FR" b="1" dirty="0">
                <a:latin typeface="Arial"/>
                <a:cs typeface="Arial"/>
                <a:sym typeface="Wingdings"/>
              </a:rPr>
              <a:t>instrument autonome et léger pour la détection des particules alpha, beta et gamma </a:t>
            </a:r>
            <a:r>
              <a:rPr lang="fr-FR" dirty="0">
                <a:latin typeface="Arial"/>
                <a:cs typeface="Arial"/>
                <a:sym typeface="Wingdings"/>
              </a:rPr>
              <a:t>déposées sur un </a:t>
            </a:r>
            <a:r>
              <a:rPr lang="fr-FR" dirty="0" smtClean="0">
                <a:latin typeface="Arial"/>
                <a:cs typeface="Arial"/>
                <a:sym typeface="Wingdings"/>
              </a:rPr>
              <a:t>filtre (RAVIOLI)</a:t>
            </a: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  <a:sym typeface="Wingdings"/>
              </a:rPr>
              <a:t>Testé avec succès sur l’Etna et sur la ZATU (sources minérales)</a:t>
            </a:r>
            <a:endParaRPr lang="fr-FR" dirty="0">
              <a:latin typeface="Arial"/>
              <a:cs typeface="Arial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8D5E26AC-FA5A-2D4E-9BF6-B68936A2F1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54" y="4810851"/>
            <a:ext cx="1946767" cy="145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978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521700" y="6485714"/>
            <a:ext cx="489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11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système de détection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5524500" y="6146800"/>
            <a:ext cx="3436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u="sng" dirty="0"/>
              <a:t>contact</a:t>
            </a:r>
            <a:r>
              <a:rPr lang="fr-FR" sz="1400" dirty="0"/>
              <a:t> : </a:t>
            </a:r>
            <a:r>
              <a:rPr lang="fr-FR" sz="1400" dirty="0">
                <a:hlinkClick r:id="rId2"/>
              </a:rPr>
              <a:t>vincent.breton@clermont.in2p3.fr</a:t>
            </a:r>
            <a:endParaRPr lang="fr-FR" sz="1400" dirty="0"/>
          </a:p>
          <a:p>
            <a:pPr algn="r"/>
            <a:endParaRPr lang="fr-FR" sz="1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023069C8-CE1D-1B49-ABFF-F38905DD5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6892" y="4462213"/>
            <a:ext cx="2162918" cy="143969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570104AB-5CE7-6B41-88E4-DFAC129EB3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0697" y="1543760"/>
            <a:ext cx="2209800" cy="189738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947DB949-5EC5-B34F-AEAF-BC1F77A6E5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5197" y="3616045"/>
            <a:ext cx="1765300" cy="2355850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xmlns="" id="{C90E496D-7842-FB47-BEF6-FF518E142B36}"/>
              </a:ext>
            </a:extLst>
          </p:cNvPr>
          <p:cNvSpPr txBox="1"/>
          <p:nvPr/>
        </p:nvSpPr>
        <p:spPr>
          <a:xfrm>
            <a:off x="113215" y="1157756"/>
            <a:ext cx="634828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Enjeu: surveillance continue de sites environnementaux </a:t>
            </a:r>
          </a:p>
          <a:p>
            <a:pPr marL="285750" indent="-285750"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Méthode: </a:t>
            </a:r>
            <a:r>
              <a:rPr lang="fr-FR" b="1" dirty="0">
                <a:latin typeface="Arial"/>
                <a:cs typeface="Arial"/>
              </a:rPr>
              <a:t>réseaux de capteurs sans fil dans l’environnement </a:t>
            </a:r>
            <a:r>
              <a:rPr lang="fr-FR" dirty="0">
                <a:latin typeface="Arial"/>
                <a:cs typeface="Arial"/>
              </a:rPr>
              <a:t>(</a:t>
            </a:r>
            <a:r>
              <a:rPr lang="fr-FR" dirty="0" err="1" smtClean="0">
                <a:latin typeface="Arial"/>
                <a:cs typeface="Arial"/>
              </a:rPr>
              <a:t>LoRaWAN</a:t>
            </a:r>
            <a:r>
              <a:rPr lang="fr-FR" dirty="0" smtClean="0">
                <a:latin typeface="Arial"/>
                <a:cs typeface="Arial"/>
              </a:rPr>
              <a:t>) </a:t>
            </a:r>
            <a:r>
              <a:rPr lang="fr-FR" dirty="0">
                <a:latin typeface="Arial"/>
                <a:cs typeface="Arial"/>
              </a:rPr>
              <a:t>connectés à un cloud environnemental</a:t>
            </a: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buFont typeface="Arial"/>
              <a:buChar char="•"/>
            </a:pPr>
            <a:r>
              <a:rPr lang="fr-FR" dirty="0">
                <a:latin typeface="Arial"/>
                <a:cs typeface="Arial"/>
                <a:sym typeface="Wingdings"/>
              </a:rPr>
              <a:t>Application à l’instrumentation du site-atelier de la ZATU </a:t>
            </a:r>
            <a:r>
              <a:rPr lang="fr-FR" dirty="0" smtClean="0">
                <a:latin typeface="Arial"/>
                <a:cs typeface="Arial"/>
                <a:sym typeface="Wingdings"/>
              </a:rPr>
              <a:t>et </a:t>
            </a:r>
            <a:r>
              <a:rPr lang="fr-FR" dirty="0">
                <a:latin typeface="Arial"/>
                <a:cs typeface="Arial"/>
                <a:sym typeface="Wingdings"/>
              </a:rPr>
              <a:t>à la surveillance de l’Etna (réseau de balises radon</a:t>
            </a:r>
            <a:r>
              <a:rPr lang="fr-FR" dirty="0" smtClean="0">
                <a:latin typeface="Arial"/>
                <a:cs typeface="Arial"/>
                <a:sym typeface="Wingdings"/>
              </a:rPr>
              <a:t>)</a:t>
            </a:r>
          </a:p>
          <a:p>
            <a:pPr marL="285750" indent="-285750"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buFont typeface="Arial"/>
              <a:buChar char="•"/>
            </a:pPr>
            <a:r>
              <a:rPr lang="fr-FR" dirty="0" smtClean="0">
                <a:latin typeface="Arial"/>
                <a:cs typeface="Arial"/>
                <a:sym typeface="Wingdings"/>
              </a:rPr>
              <a:t>Valorisation des développements en cours de réflexion</a:t>
            </a:r>
            <a:endParaRPr lang="fr-FR" dirty="0">
              <a:latin typeface="Arial"/>
              <a:cs typeface="Arial"/>
            </a:endParaRPr>
          </a:p>
        </p:txBody>
      </p:sp>
      <p:pic>
        <p:nvPicPr>
          <p:cNvPr id="18" name="Image1">
            <a:extLst>
              <a:ext uri="{FF2B5EF4-FFF2-40B4-BE49-F238E27FC236}">
                <a16:creationId xmlns:a16="http://schemas.microsoft.com/office/drawing/2014/main" xmlns="" id="{F904A044-A57F-5441-A71B-398697B0B0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701475" y="4392287"/>
            <a:ext cx="3405724" cy="202625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1418" y="202171"/>
            <a:ext cx="2467832" cy="126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47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585200" y="6485714"/>
            <a:ext cx="426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12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système de détection</a:t>
            </a:r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2"/>
          <a:srcRect t="14212" b="13264"/>
          <a:stretch/>
        </p:blipFill>
        <p:spPr>
          <a:xfrm>
            <a:off x="7576273" y="348410"/>
            <a:ext cx="1409700" cy="929433"/>
          </a:xfrm>
          <a:prstGeom prst="rect">
            <a:avLst/>
          </a:prstGeom>
        </p:spPr>
      </p:pic>
      <p:sp>
        <p:nvSpPr>
          <p:cNvPr id="23" name="ZoneTexte 22"/>
          <p:cNvSpPr txBox="1"/>
          <p:nvPr/>
        </p:nvSpPr>
        <p:spPr>
          <a:xfrm>
            <a:off x="133774" y="4069943"/>
            <a:ext cx="8898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spcAft>
                <a:spcPts val="600"/>
              </a:spcAft>
              <a:buFont typeface="Symbol" charset="0"/>
              <a:buChar char=""/>
            </a:pPr>
            <a:r>
              <a:rPr lang="fr-FR" dirty="0" smtClean="0">
                <a:latin typeface="Arial"/>
                <a:cs typeface="Arial"/>
              </a:rPr>
              <a:t>Développement </a:t>
            </a:r>
            <a:r>
              <a:rPr lang="fr-FR" dirty="0">
                <a:latin typeface="Arial"/>
                <a:cs typeface="Arial"/>
              </a:rPr>
              <a:t>d'un système de </a:t>
            </a:r>
            <a:r>
              <a:rPr lang="fr-FR" b="1" dirty="0">
                <a:latin typeface="Arial"/>
                <a:cs typeface="Arial"/>
              </a:rPr>
              <a:t>spectrométrie gamma aéroportée par </a:t>
            </a:r>
            <a:r>
              <a:rPr lang="fr-FR" b="1" dirty="0" smtClean="0">
                <a:latin typeface="Arial"/>
                <a:cs typeface="Arial"/>
              </a:rPr>
              <a:t>drone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113214" y="1184411"/>
            <a:ext cx="8898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 smtClean="0">
                <a:latin typeface="Arial"/>
                <a:cs typeface="Arial"/>
              </a:rPr>
              <a:t>Compromis entre précision et représentativité des sites en spectrométrie gamma </a:t>
            </a:r>
            <a:endParaRPr lang="fr-FR" dirty="0">
              <a:latin typeface="Arial"/>
              <a:cs typeface="Arial"/>
            </a:endParaRPr>
          </a:p>
        </p:txBody>
      </p:sp>
      <p:pic>
        <p:nvPicPr>
          <p:cNvPr id="37" name="Image 36">
            <a:extLst>
              <a:ext uri="{FF2B5EF4-FFF2-40B4-BE49-F238E27FC236}">
                <a16:creationId xmlns="" xmlns:a16="http://schemas.microsoft.com/office/drawing/2014/main" id="{C4E27D9D-46B7-4927-8ECE-0188EB5564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8504" y="2098493"/>
            <a:ext cx="754391" cy="1135073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="" xmlns:a16="http://schemas.microsoft.com/office/drawing/2014/main" id="{D939031F-32BE-4134-8723-CC228CAF9F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436" y="2180554"/>
            <a:ext cx="699852" cy="105301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39" name="Image 38">
            <a:extLst>
              <a:ext uri="{FF2B5EF4-FFF2-40B4-BE49-F238E27FC236}">
                <a16:creationId xmlns="" xmlns:a16="http://schemas.microsoft.com/office/drawing/2014/main" id="{13AC896E-E6F5-4AD7-927E-C6E1634D83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3764" y="2229645"/>
            <a:ext cx="1200140" cy="853946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="" xmlns:a16="http://schemas.microsoft.com/office/drawing/2014/main" id="{28F04C44-13EC-4AD6-8C89-0BB1DF6D3E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6726" y="2196010"/>
            <a:ext cx="1357400" cy="887681"/>
          </a:xfrm>
          <a:prstGeom prst="rect">
            <a:avLst/>
          </a:prstGeom>
        </p:spPr>
      </p:pic>
      <p:sp>
        <p:nvSpPr>
          <p:cNvPr id="41" name="ZoneTexte 40">
            <a:extLst>
              <a:ext uri="{FF2B5EF4-FFF2-40B4-BE49-F238E27FC236}">
                <a16:creationId xmlns="" xmlns:a16="http://schemas.microsoft.com/office/drawing/2014/main" id="{36360B11-CCF9-4BDF-BAFB-D87A60294163}"/>
              </a:ext>
            </a:extLst>
          </p:cNvPr>
          <p:cNvSpPr txBox="1"/>
          <p:nvPr/>
        </p:nvSpPr>
        <p:spPr>
          <a:xfrm>
            <a:off x="2829731" y="1644038"/>
            <a:ext cx="1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400" b="1"/>
            </a:lvl1pPr>
          </a:lstStyle>
          <a:p>
            <a:r>
              <a:rPr lang="fr-FR" dirty="0"/>
              <a:t>Mesures</a:t>
            </a:r>
          </a:p>
          <a:p>
            <a:r>
              <a:rPr lang="fr-FR" dirty="0"/>
              <a:t>In situ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="" xmlns:a16="http://schemas.microsoft.com/office/drawing/2014/main" id="{0B7C6BC7-78F6-4970-8B19-1913A6E968C4}"/>
              </a:ext>
            </a:extLst>
          </p:cNvPr>
          <p:cNvSpPr txBox="1"/>
          <p:nvPr/>
        </p:nvSpPr>
        <p:spPr>
          <a:xfrm>
            <a:off x="2565403" y="3276824"/>
            <a:ext cx="17272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200"/>
            </a:lvl1pPr>
          </a:lstStyle>
          <a:p>
            <a:r>
              <a:rPr lang="fr-FR" dirty="0"/>
              <a:t>Mesures ponctuelles </a:t>
            </a:r>
            <a:endParaRPr lang="fr-FR" dirty="0" smtClean="0"/>
          </a:p>
          <a:p>
            <a:r>
              <a:rPr lang="fr-FR" dirty="0" smtClean="0"/>
              <a:t>sur </a:t>
            </a:r>
            <a:r>
              <a:rPr lang="fr-FR" dirty="0"/>
              <a:t>site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="" xmlns:a16="http://schemas.microsoft.com/office/drawing/2014/main" id="{D7F791A5-C734-443F-8D45-BA9FF6E7F888}"/>
              </a:ext>
            </a:extLst>
          </p:cNvPr>
          <p:cNvSpPr txBox="1"/>
          <p:nvPr/>
        </p:nvSpPr>
        <p:spPr>
          <a:xfrm>
            <a:off x="608991" y="1644038"/>
            <a:ext cx="1490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/>
              <a:t>Mesures en laboratoire</a:t>
            </a:r>
            <a:endParaRPr lang="fr-FR" sz="1400" b="1" dirty="0"/>
          </a:p>
        </p:txBody>
      </p:sp>
      <p:sp>
        <p:nvSpPr>
          <p:cNvPr id="44" name="ZoneTexte 43">
            <a:extLst>
              <a:ext uri="{FF2B5EF4-FFF2-40B4-BE49-F238E27FC236}">
                <a16:creationId xmlns="" xmlns:a16="http://schemas.microsoft.com/office/drawing/2014/main" id="{C51C18C2-D4FD-4C31-AE45-98EC2C1238B3}"/>
              </a:ext>
            </a:extLst>
          </p:cNvPr>
          <p:cNvSpPr txBox="1"/>
          <p:nvPr/>
        </p:nvSpPr>
        <p:spPr>
          <a:xfrm>
            <a:off x="608991" y="3284708"/>
            <a:ext cx="149074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Prélèvements ponctuels</a:t>
            </a:r>
            <a:endParaRPr lang="fr-FR" sz="1200" dirty="0"/>
          </a:p>
        </p:txBody>
      </p:sp>
      <p:sp>
        <p:nvSpPr>
          <p:cNvPr id="45" name="ZoneTexte 44">
            <a:extLst>
              <a:ext uri="{FF2B5EF4-FFF2-40B4-BE49-F238E27FC236}">
                <a16:creationId xmlns="" xmlns:a16="http://schemas.microsoft.com/office/drawing/2014/main" id="{F9D8D076-5001-4505-AB45-29DCCF34F957}"/>
              </a:ext>
            </a:extLst>
          </p:cNvPr>
          <p:cNvSpPr txBox="1"/>
          <p:nvPr/>
        </p:nvSpPr>
        <p:spPr>
          <a:xfrm>
            <a:off x="6778911" y="1644686"/>
            <a:ext cx="1806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400" b="1"/>
            </a:lvl1pPr>
          </a:lstStyle>
          <a:p>
            <a:r>
              <a:rPr lang="fr-FR" dirty="0"/>
              <a:t>Mesures par hélicoptère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="" xmlns:a16="http://schemas.microsoft.com/office/drawing/2014/main" id="{4782B6FC-2862-4144-83C7-31D8F37E3D00}"/>
              </a:ext>
            </a:extLst>
          </p:cNvPr>
          <p:cNvSpPr txBox="1"/>
          <p:nvPr/>
        </p:nvSpPr>
        <p:spPr>
          <a:xfrm>
            <a:off x="6778911" y="3168549"/>
            <a:ext cx="195639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200"/>
            </a:lvl1pPr>
          </a:lstStyle>
          <a:p>
            <a:r>
              <a:rPr lang="fr-FR" dirty="0"/>
              <a:t>Cartographie de grandes surfaces mais cher et contraignant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="" xmlns:a16="http://schemas.microsoft.com/office/drawing/2014/main" id="{922AD7C3-911A-40B7-BC2B-FA6B8FF1BAEF}"/>
              </a:ext>
            </a:extLst>
          </p:cNvPr>
          <p:cNvSpPr txBox="1"/>
          <p:nvPr/>
        </p:nvSpPr>
        <p:spPr>
          <a:xfrm>
            <a:off x="4656666" y="3168549"/>
            <a:ext cx="195639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200"/>
            </a:lvl1pPr>
          </a:lstStyle>
          <a:p>
            <a:r>
              <a:rPr lang="fr-FR" dirty="0"/>
              <a:t>Cartographie de grandes surfaces mais accessibilité restreinte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="" xmlns:a16="http://schemas.microsoft.com/office/drawing/2014/main" id="{0C0C88BD-E75E-4F78-8E3D-61E5C1F7A727}"/>
              </a:ext>
            </a:extLst>
          </p:cNvPr>
          <p:cNvSpPr txBox="1"/>
          <p:nvPr/>
        </p:nvSpPr>
        <p:spPr>
          <a:xfrm>
            <a:off x="4853528" y="1644686"/>
            <a:ext cx="1427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400" b="1"/>
            </a:lvl1pPr>
          </a:lstStyle>
          <a:p>
            <a:r>
              <a:rPr lang="fr-FR" dirty="0"/>
              <a:t>Mesures par véhicule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1331" y="4584701"/>
            <a:ext cx="2510745" cy="164686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0128" y="4593168"/>
            <a:ext cx="1693337" cy="1540466"/>
          </a:xfrm>
          <a:prstGeom prst="rect">
            <a:avLst/>
          </a:prstGeom>
        </p:spPr>
      </p:pic>
      <p:sp>
        <p:nvSpPr>
          <p:cNvPr id="49" name="ZoneTexte 48"/>
          <p:cNvSpPr txBox="1"/>
          <p:nvPr/>
        </p:nvSpPr>
        <p:spPr>
          <a:xfrm>
            <a:off x="6948251" y="6240030"/>
            <a:ext cx="13323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 err="1" smtClean="0"/>
              <a:t>Mochizuki</a:t>
            </a:r>
            <a:r>
              <a:rPr lang="fr-FR" sz="1000" dirty="0" smtClean="0"/>
              <a:t> 2019</a:t>
            </a:r>
            <a:endParaRPr lang="fr-FR" sz="1000" dirty="0"/>
          </a:p>
        </p:txBody>
      </p:sp>
      <p:sp>
        <p:nvSpPr>
          <p:cNvPr id="50" name="ZoneTexte 49"/>
          <p:cNvSpPr txBox="1"/>
          <p:nvPr/>
        </p:nvSpPr>
        <p:spPr>
          <a:xfrm>
            <a:off x="4677602" y="6240030"/>
            <a:ext cx="13323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 smtClean="0"/>
              <a:t>Scott 2019</a:t>
            </a:r>
            <a:endParaRPr lang="fr-FR" sz="10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8991" y="4584701"/>
            <a:ext cx="2682904" cy="1701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137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585200" y="6485714"/>
            <a:ext cx="426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solidFill>
                  <a:srgbClr val="FFFFFF"/>
                </a:solidFill>
              </a:rPr>
              <a:t>13</a:t>
            </a:r>
            <a:endParaRPr lang="fr-FR" sz="1600" dirty="0">
              <a:solidFill>
                <a:srgbClr val="FFFFFF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système de détection</a:t>
            </a:r>
          </a:p>
        </p:txBody>
      </p:sp>
      <p:pic>
        <p:nvPicPr>
          <p:cNvPr id="21" name="Image 20" descr="Spectre_global_100kBq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4"/>
          <a:stretch/>
        </p:blipFill>
        <p:spPr>
          <a:xfrm rot="5400000">
            <a:off x="579500" y="3303335"/>
            <a:ext cx="2165166" cy="3282527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3"/>
          <a:srcRect t="14212" b="13264"/>
          <a:stretch/>
        </p:blipFill>
        <p:spPr>
          <a:xfrm>
            <a:off x="7576273" y="348410"/>
            <a:ext cx="1409700" cy="929433"/>
          </a:xfrm>
          <a:prstGeom prst="rect">
            <a:avLst/>
          </a:prstGeom>
        </p:spPr>
      </p:pic>
      <p:sp>
        <p:nvSpPr>
          <p:cNvPr id="23" name="ZoneTexte 22"/>
          <p:cNvSpPr txBox="1"/>
          <p:nvPr/>
        </p:nvSpPr>
        <p:spPr>
          <a:xfrm>
            <a:off x="113214" y="1369077"/>
            <a:ext cx="889816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 smtClean="0">
                <a:latin typeface="Arial"/>
                <a:cs typeface="Arial"/>
              </a:rPr>
              <a:t>Algorithmes </a:t>
            </a:r>
            <a:r>
              <a:rPr lang="fr-FR" dirty="0">
                <a:latin typeface="Arial"/>
                <a:cs typeface="Arial"/>
              </a:rPr>
              <a:t>d'analyse des données (machine </a:t>
            </a:r>
            <a:r>
              <a:rPr lang="fr-FR" dirty="0" err="1">
                <a:latin typeface="Arial"/>
                <a:cs typeface="Arial"/>
              </a:rPr>
              <a:t>learning</a:t>
            </a:r>
            <a:r>
              <a:rPr lang="fr-FR" dirty="0">
                <a:latin typeface="Arial"/>
                <a:cs typeface="Arial"/>
              </a:rPr>
              <a:t>, simulation Monte Carlo</a:t>
            </a:r>
            <a:r>
              <a:rPr lang="fr-FR" dirty="0" smtClean="0">
                <a:latin typeface="Arial"/>
                <a:cs typeface="Arial"/>
              </a:rPr>
              <a:t>)</a:t>
            </a:r>
          </a:p>
          <a:p>
            <a:pPr marL="742950" lvl="1" indent="-285750">
              <a:spcAft>
                <a:spcPts val="600"/>
              </a:spcAft>
              <a:buFont typeface="Symbol" charset="0"/>
              <a:buChar char=""/>
            </a:pPr>
            <a:r>
              <a:rPr lang="fr-FR" dirty="0" smtClean="0">
                <a:latin typeface="Arial"/>
                <a:cs typeface="Arial"/>
              </a:rPr>
              <a:t>correction automatique des mesures (altitude, atténuation dans le sol, ...)</a:t>
            </a:r>
          </a:p>
          <a:p>
            <a:pPr marL="742950" lvl="1" indent="-285750">
              <a:spcAft>
                <a:spcPts val="600"/>
              </a:spcAft>
              <a:buFont typeface="Symbol" charset="0"/>
              <a:buChar char=""/>
            </a:pPr>
            <a:r>
              <a:rPr lang="fr-FR" dirty="0" smtClean="0">
                <a:latin typeface="Arial"/>
                <a:cs typeface="Arial"/>
              </a:rPr>
              <a:t>amélioration des performances (précision, limite de détection)</a:t>
            </a:r>
          </a:p>
          <a:p>
            <a:pPr>
              <a:spcAft>
                <a:spcPts val="600"/>
              </a:spcAft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Applications : </a:t>
            </a:r>
            <a:r>
              <a:rPr lang="fr-FR" smtClean="0">
                <a:latin typeface="Arial"/>
                <a:cs typeface="Arial"/>
              </a:rPr>
              <a:t>mesures </a:t>
            </a:r>
            <a:r>
              <a:rPr lang="fr-FR" smtClean="0">
                <a:latin typeface="Arial"/>
                <a:cs typeface="Arial"/>
              </a:rPr>
              <a:t>environnementales, </a:t>
            </a:r>
            <a:r>
              <a:rPr lang="fr-FR" dirty="0" smtClean="0">
                <a:latin typeface="Arial"/>
                <a:cs typeface="Arial"/>
              </a:rPr>
              <a:t>démantèlement, ...</a:t>
            </a:r>
            <a:endParaRPr lang="fr-FR" dirty="0">
              <a:latin typeface="Arial"/>
              <a:cs typeface="Arial"/>
            </a:endParaRPr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 rotWithShape="1">
          <a:blip r:embed="rId4"/>
          <a:srcRect l="49315"/>
          <a:stretch/>
        </p:blipFill>
        <p:spPr>
          <a:xfrm>
            <a:off x="4171189" y="3584798"/>
            <a:ext cx="1877905" cy="1309270"/>
          </a:xfrm>
          <a:prstGeom prst="rect">
            <a:avLst/>
          </a:prstGeom>
        </p:spPr>
      </p:pic>
      <p:pic>
        <p:nvPicPr>
          <p:cNvPr id="30" name="Picture 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8" r="22605" b="12904"/>
          <a:stretch/>
        </p:blipFill>
        <p:spPr bwMode="auto">
          <a:xfrm>
            <a:off x="7450325" y="3800625"/>
            <a:ext cx="1485896" cy="2247893"/>
          </a:xfrm>
          <a:prstGeom prst="rect">
            <a:avLst/>
          </a:prstGeom>
          <a:ln>
            <a:noFill/>
          </a:ln>
          <a:effectLst>
            <a:softEdge rad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6"/>
          <a:srcRect l="71958" t="5844" r="-1" b="42095"/>
          <a:stretch/>
        </p:blipFill>
        <p:spPr>
          <a:xfrm>
            <a:off x="3741920" y="4978197"/>
            <a:ext cx="1367374" cy="1123382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pic>
        <p:nvPicPr>
          <p:cNvPr id="17" name="Image 16">
            <a:extLst>
              <a:ext uri="{FF2B5EF4-FFF2-40B4-BE49-F238E27FC236}">
                <a16:creationId xmlns="" xmlns:a16="http://schemas.microsoft.com/office/drawing/2014/main" id="{4A6666E7-4C44-4C1E-B820-D1A42778A3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9287" y="4894068"/>
            <a:ext cx="1485602" cy="1359478"/>
          </a:xfrm>
          <a:prstGeom prst="rect">
            <a:avLst/>
          </a:prstGeom>
        </p:spPr>
      </p:pic>
      <p:sp>
        <p:nvSpPr>
          <p:cNvPr id="2" name="Flèche droite rayée 1"/>
          <p:cNvSpPr/>
          <p:nvPr/>
        </p:nvSpPr>
        <p:spPr>
          <a:xfrm>
            <a:off x="6847074" y="4780639"/>
            <a:ext cx="478360" cy="296333"/>
          </a:xfrm>
          <a:prstGeom prst="stripedRightArrow">
            <a:avLst>
              <a:gd name="adj1" fmla="val 38572"/>
              <a:gd name="adj2" fmla="val 4428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droite rayée 18"/>
          <p:cNvSpPr/>
          <p:nvPr/>
        </p:nvSpPr>
        <p:spPr>
          <a:xfrm>
            <a:off x="3064167" y="4780639"/>
            <a:ext cx="478360" cy="296333"/>
          </a:xfrm>
          <a:prstGeom prst="stripedRightArrow">
            <a:avLst>
              <a:gd name="adj1" fmla="val 38572"/>
              <a:gd name="adj2" fmla="val 4428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 descr="Une image contenant appareil, skiant, neige, homme&#10;&#10;Description générée automatiquement">
            <a:extLst>
              <a:ext uri="{FF2B5EF4-FFF2-40B4-BE49-F238E27FC236}">
                <a16:creationId xmlns:a16="http://schemas.microsoft.com/office/drawing/2014/main" xmlns="" id="{73F53CBB-EEFF-4782-B0A8-FFAFF37EF661}"/>
              </a:ext>
            </a:extLst>
          </p:cNvPr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29347" r="19080" b="22874"/>
          <a:stretch/>
        </p:blipFill>
        <p:spPr>
          <a:xfrm>
            <a:off x="55385" y="3414764"/>
            <a:ext cx="1489971" cy="1067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oneTexte 4"/>
          <p:cNvSpPr txBox="1"/>
          <p:nvPr/>
        </p:nvSpPr>
        <p:spPr>
          <a:xfrm>
            <a:off x="642624" y="6177051"/>
            <a:ext cx="2172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Détection</a:t>
            </a:r>
            <a:endParaRPr lang="fr-FR" sz="1600" dirty="0"/>
          </a:p>
        </p:txBody>
      </p:sp>
      <p:sp>
        <p:nvSpPr>
          <p:cNvPr id="20" name="ZoneTexte 19"/>
          <p:cNvSpPr txBox="1"/>
          <p:nvPr/>
        </p:nvSpPr>
        <p:spPr>
          <a:xfrm>
            <a:off x="3978914" y="6177051"/>
            <a:ext cx="2601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Traitement des données</a:t>
            </a:r>
            <a:endParaRPr lang="fr-FR" sz="1600" dirty="0"/>
          </a:p>
        </p:txBody>
      </p:sp>
      <p:sp>
        <p:nvSpPr>
          <p:cNvPr id="25" name="ZoneTexte 24"/>
          <p:cNvSpPr txBox="1"/>
          <p:nvPr/>
        </p:nvSpPr>
        <p:spPr>
          <a:xfrm>
            <a:off x="7325433" y="6177051"/>
            <a:ext cx="16107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Cartographie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745316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534400" y="6485714"/>
            <a:ext cx="476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solidFill>
                  <a:srgbClr val="FFFFFF"/>
                </a:solidFill>
              </a:rPr>
              <a:t>14</a:t>
            </a:r>
            <a:endParaRPr lang="fr-FR" sz="1600" dirty="0">
              <a:solidFill>
                <a:srgbClr val="FFFFFF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système de détection</a:t>
            </a:r>
          </a:p>
        </p:txBody>
      </p:sp>
      <p:pic>
        <p:nvPicPr>
          <p:cNvPr id="18" name="Image 17" descr="Une image contenant appareil, skiant, neige, homme&#10;&#10;Description générée automatiquement">
            <a:extLst>
              <a:ext uri="{FF2B5EF4-FFF2-40B4-BE49-F238E27FC236}">
                <a16:creationId xmlns:a16="http://schemas.microsoft.com/office/drawing/2014/main" xmlns="" id="{73F53CBB-EEFF-4782-B0A8-FFAFF37EF661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29347" r="19080" b="22874"/>
          <a:stretch/>
        </p:blipFill>
        <p:spPr>
          <a:xfrm>
            <a:off x="2612490" y="3515104"/>
            <a:ext cx="4113955" cy="2532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ZoneTexte 22"/>
          <p:cNvSpPr txBox="1"/>
          <p:nvPr/>
        </p:nvSpPr>
        <p:spPr>
          <a:xfrm>
            <a:off x="113214" y="1369077"/>
            <a:ext cx="903078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Collaborations dans le cadre de projets de recherche (ZATU, OHM Fessenheim, ...) </a:t>
            </a:r>
            <a:endParaRPr lang="fr-FR" dirty="0" smtClean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 smtClean="0">
                <a:latin typeface="Arial"/>
                <a:cs typeface="Arial"/>
              </a:rPr>
              <a:t>Projet </a:t>
            </a:r>
            <a:r>
              <a:rPr lang="fr-FR" dirty="0">
                <a:latin typeface="Arial"/>
                <a:cs typeface="Arial"/>
              </a:rPr>
              <a:t>de maturation 2019-2020 avec la SATT </a:t>
            </a:r>
            <a:r>
              <a:rPr lang="fr-FR" dirty="0" err="1">
                <a:latin typeface="Arial"/>
                <a:cs typeface="Arial"/>
              </a:rPr>
              <a:t>Conectus</a:t>
            </a: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Objectif de création de start-up (discussion en cours avec EDF (Fessenheim), Bertin, </a:t>
            </a:r>
            <a:r>
              <a:rPr lang="fr-FR" dirty="0" err="1">
                <a:latin typeface="Arial"/>
                <a:cs typeface="Arial"/>
              </a:rPr>
              <a:t>Arcadis</a:t>
            </a:r>
            <a:r>
              <a:rPr lang="fr-FR" dirty="0">
                <a:latin typeface="Arial"/>
                <a:cs typeface="Arial"/>
              </a:rPr>
              <a:t>, ...)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410" y="1967531"/>
            <a:ext cx="2016300" cy="612576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5575300" y="6005134"/>
            <a:ext cx="34360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u="sng" dirty="0"/>
              <a:t>contact</a:t>
            </a:r>
            <a:r>
              <a:rPr lang="fr-FR" sz="1400" dirty="0"/>
              <a:t> : </a:t>
            </a:r>
            <a:r>
              <a:rPr lang="fr-FR" sz="1400" dirty="0">
                <a:hlinkClick r:id="rId4"/>
              </a:rPr>
              <a:t>nicolas.arbor@</a:t>
            </a:r>
            <a:r>
              <a:rPr lang="fr-FR" sz="1400" dirty="0" smtClean="0">
                <a:hlinkClick r:id="rId4"/>
              </a:rPr>
              <a:t>iphc.cnrs.fr</a:t>
            </a:r>
            <a:endParaRPr lang="fr-FR" sz="1400" dirty="0" smtClean="0"/>
          </a:p>
          <a:p>
            <a:pPr algn="r"/>
            <a:r>
              <a:rPr lang="fr-FR" sz="1400" dirty="0" smtClean="0">
                <a:hlinkClick r:id="rId5"/>
              </a:rPr>
              <a:t>emilien.wilhelm@iphc.cnrs.fr</a:t>
            </a:r>
            <a:endParaRPr lang="fr-FR" sz="1400" dirty="0" smtClean="0"/>
          </a:p>
          <a:p>
            <a:pPr algn="r"/>
            <a:endParaRPr lang="fr-FR" sz="1400" dirty="0"/>
          </a:p>
          <a:p>
            <a:pPr algn="r"/>
            <a:endParaRPr lang="fr-FR" sz="1400" dirty="0"/>
          </a:p>
          <a:p>
            <a:pPr algn="r"/>
            <a:endParaRPr lang="fr-FR" sz="1400" dirty="0"/>
          </a:p>
          <a:p>
            <a:pPr algn="r"/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779685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521700" y="6485714"/>
            <a:ext cx="489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solidFill>
                  <a:srgbClr val="FFFFFF"/>
                </a:solidFill>
              </a:rPr>
              <a:t>15</a:t>
            </a:r>
            <a:endParaRPr lang="fr-FR" sz="1600" dirty="0">
              <a:solidFill>
                <a:srgbClr val="FFFFFF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radiochimie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113214" y="1369077"/>
            <a:ext cx="8898160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 smtClean="0">
                <a:latin typeface="Arial"/>
                <a:cs typeface="Arial"/>
              </a:rPr>
              <a:t>Quantification </a:t>
            </a:r>
            <a:r>
              <a:rPr lang="fr-FR" dirty="0">
                <a:latin typeface="Arial"/>
                <a:cs typeface="Arial"/>
              </a:rPr>
              <a:t>in situ de la fraction labile (biodisponibilité) des radionucléides dans un milieu </a:t>
            </a:r>
            <a:r>
              <a:rPr lang="fr-FR" dirty="0" smtClean="0">
                <a:latin typeface="Arial"/>
                <a:cs typeface="Arial"/>
              </a:rPr>
              <a:t>(</a:t>
            </a:r>
            <a:r>
              <a:rPr lang="fr-FR" dirty="0" smtClean="0">
                <a:latin typeface="Arial"/>
                <a:cs typeface="Arial"/>
                <a:sym typeface="Wingdings"/>
              </a:rPr>
              <a:t> </a:t>
            </a:r>
            <a:r>
              <a:rPr lang="fr-FR" dirty="0">
                <a:latin typeface="Arial"/>
                <a:cs typeface="Arial"/>
                <a:sym typeface="Wingdings"/>
              </a:rPr>
              <a:t>estimation des coefficients de transfert aux </a:t>
            </a:r>
            <a:r>
              <a:rPr lang="fr-FR" dirty="0" smtClean="0">
                <a:latin typeface="Arial"/>
                <a:cs typeface="Arial"/>
                <a:sym typeface="Wingdings"/>
              </a:rPr>
              <a:t>écosystèmes)</a:t>
            </a: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endParaRPr lang="fr-FR" dirty="0" smtClean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Technique DGT (</a:t>
            </a:r>
            <a:r>
              <a:rPr lang="fr-FR" b="1" dirty="0">
                <a:latin typeface="Arial"/>
                <a:cs typeface="Arial"/>
              </a:rPr>
              <a:t>Diffusive Gradients in </a:t>
            </a:r>
            <a:r>
              <a:rPr lang="fr-FR" b="1" dirty="0" err="1">
                <a:latin typeface="Arial"/>
                <a:cs typeface="Arial"/>
              </a:rPr>
              <a:t>Thin</a:t>
            </a:r>
            <a:r>
              <a:rPr lang="fr-FR" b="1" dirty="0">
                <a:latin typeface="Arial"/>
                <a:cs typeface="Arial"/>
              </a:rPr>
              <a:t>-Films</a:t>
            </a:r>
            <a:r>
              <a:rPr lang="fr-FR" dirty="0" smtClean="0">
                <a:latin typeface="Arial"/>
                <a:cs typeface="Arial"/>
              </a:rPr>
              <a:t>)</a:t>
            </a: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Développement d'un échantillonneur passif intégrateur déployé dans le milieu (eaux, sédiments ou sols) pendant un temps donné (24h </a:t>
            </a:r>
            <a:r>
              <a:rPr lang="fr-FR" dirty="0">
                <a:latin typeface="Arial"/>
                <a:cs typeface="Arial"/>
                <a:sym typeface="Wingdings" panose="05000000000000000000" pitchFamily="2" charset="2"/>
              </a:rPr>
              <a:t> 1semaine)</a:t>
            </a:r>
            <a:endParaRPr lang="fr-FR" dirty="0">
              <a:latin typeface="Arial"/>
              <a:cs typeface="Arial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821" y="439645"/>
            <a:ext cx="1803754" cy="757577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834" y="3450757"/>
            <a:ext cx="5773499" cy="27654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88574" y="6163925"/>
            <a:ext cx="457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u="sng" dirty="0"/>
              <a:t>contact</a:t>
            </a:r>
            <a:r>
              <a:rPr lang="fr-FR" sz="1400" dirty="0"/>
              <a:t> : </a:t>
            </a:r>
            <a:r>
              <a:rPr lang="fr-FR" sz="1400" dirty="0">
                <a:hlinkClick r:id="rId4"/>
              </a:rPr>
              <a:t>c</a:t>
            </a:r>
            <a:r>
              <a:rPr lang="fr-FR" sz="1400" u="sng" dirty="0">
                <a:hlinkClick r:id="rId4"/>
              </a:rPr>
              <a:t>atherine.landesman@subatech.in2p3.fr</a:t>
            </a:r>
            <a:endParaRPr lang="fr-FR" sz="1400" u="sng" dirty="0"/>
          </a:p>
        </p:txBody>
      </p:sp>
    </p:spTree>
    <p:extLst>
      <p:ext uri="{BB962C8B-B14F-4D97-AF65-F5344CB8AC3E}">
        <p14:creationId xmlns:p14="http://schemas.microsoft.com/office/powerpoint/2010/main" val="3051041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821" y="439645"/>
            <a:ext cx="1803754" cy="757577"/>
          </a:xfrm>
          <a:prstGeom prst="rect">
            <a:avLst/>
          </a:prstGeom>
        </p:spPr>
      </p:pic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559800" y="6485714"/>
            <a:ext cx="4515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solidFill>
                  <a:srgbClr val="FFFFFF"/>
                </a:solidFill>
              </a:rPr>
              <a:t>16</a:t>
            </a:r>
            <a:endParaRPr lang="fr-FR" sz="1600" dirty="0">
              <a:solidFill>
                <a:srgbClr val="FFFFFF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radiochimie</a:t>
            </a:r>
          </a:p>
        </p:txBody>
      </p:sp>
      <p:grpSp>
        <p:nvGrpSpPr>
          <p:cNvPr id="16" name="Groupe 7"/>
          <p:cNvGrpSpPr/>
          <p:nvPr/>
        </p:nvGrpSpPr>
        <p:grpSpPr>
          <a:xfrm>
            <a:off x="468205" y="1097556"/>
            <a:ext cx="8151071" cy="2270040"/>
            <a:chOff x="670189" y="1453024"/>
            <a:chExt cx="8151071" cy="2270040"/>
          </a:xfrm>
        </p:grpSpPr>
        <p:pic>
          <p:nvPicPr>
            <p:cNvPr id="17" name="Picture 9" descr="Ret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79" t="3125" r="11133" b="32422"/>
            <a:stretch>
              <a:fillRect/>
            </a:stretch>
          </p:blipFill>
          <p:spPr bwMode="auto">
            <a:xfrm>
              <a:off x="670189" y="1475246"/>
              <a:ext cx="1897826" cy="1999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" name="Groupe 48"/>
            <p:cNvGrpSpPr/>
            <p:nvPr/>
          </p:nvGrpSpPr>
          <p:grpSpPr>
            <a:xfrm>
              <a:off x="2742987" y="1453024"/>
              <a:ext cx="6078273" cy="2270040"/>
              <a:chOff x="2742987" y="1453024"/>
              <a:chExt cx="6078273" cy="2270040"/>
            </a:xfrm>
          </p:grpSpPr>
          <p:sp>
            <p:nvSpPr>
              <p:cNvPr id="19" name="ZoneTexte 18"/>
              <p:cNvSpPr txBox="1"/>
              <p:nvPr/>
            </p:nvSpPr>
            <p:spPr>
              <a:xfrm flipH="1">
                <a:off x="2742987" y="1561441"/>
                <a:ext cx="4240316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Dispositif  (milieu extérieur </a:t>
                </a:r>
                <a:r>
                  <a:rPr lang="fr-FR" sz="1600" b="1" dirty="0">
                    <a:latin typeface="Calibri" panose="020F0502020204030204" pitchFamily="34" charset="0"/>
                    <a:cs typeface="Calibri" panose="020F0502020204030204" pitchFamily="34" charset="0"/>
                    <a:sym typeface="Wingdings" panose="05000000000000000000" pitchFamily="2" charset="2"/>
                  </a:rPr>
                  <a:t> résine)</a:t>
                </a:r>
              </a:p>
              <a:p>
                <a:r>
                  <a:rPr lang="fr-FR" sz="1600" b="1" dirty="0">
                    <a:latin typeface="Calibri" panose="020F0502020204030204" pitchFamily="34" charset="0"/>
                    <a:cs typeface="Calibri" panose="020F0502020204030204" pitchFamily="34" charset="0"/>
                    <a:sym typeface="Wingdings" panose="05000000000000000000" pitchFamily="2" charset="2"/>
                  </a:rPr>
                  <a:t>- Bouchon </a:t>
                </a:r>
                <a:r>
                  <a:rPr lang="fr-FR" sz="1600" dirty="0">
                    <a:latin typeface="Calibri" panose="020F0502020204030204" pitchFamily="34" charset="0"/>
                    <a:cs typeface="Calibri" panose="020F0502020204030204" pitchFamily="34" charset="0"/>
                    <a:sym typeface="Wingdings" panose="05000000000000000000" pitchFamily="2" charset="2"/>
                  </a:rPr>
                  <a:t>: support</a:t>
                </a:r>
                <a:endParaRPr lang="fr-FR" sz="16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fr-FR" sz="16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- </a:t>
                </a:r>
                <a:r>
                  <a:rPr lang="fr-FR" sz="16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Membrane</a:t>
                </a:r>
                <a:r>
                  <a:rPr lang="fr-FR" sz="16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: protection du dispositif</a:t>
                </a:r>
              </a:p>
              <a:p>
                <a:pPr marL="85725" indent="-85725">
                  <a:buFontTx/>
                  <a:buChar char="-"/>
                </a:pPr>
                <a:r>
                  <a:rPr lang="fr-FR" sz="16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Gel de diffusion (hydrogel) </a:t>
                </a:r>
                <a:r>
                  <a:rPr lang="fr-FR" sz="16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: contrôle du flux d’éléments</a:t>
                </a:r>
              </a:p>
              <a:p>
                <a:pPr marL="85725" indent="-85725">
                  <a:buFontTx/>
                  <a:buChar char="-"/>
                </a:pPr>
                <a:r>
                  <a:rPr lang="fr-FR" sz="16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Gel de résine </a:t>
                </a:r>
                <a:r>
                  <a:rPr lang="fr-FR" sz="16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: piégeage des formes libres</a:t>
                </a:r>
              </a:p>
              <a:p>
                <a:r>
                  <a:rPr lang="fr-FR" sz="16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- </a:t>
                </a:r>
                <a:r>
                  <a:rPr lang="fr-FR" sz="16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Piston</a:t>
                </a:r>
                <a:r>
                  <a:rPr lang="fr-FR" sz="16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: support</a:t>
                </a:r>
              </a:p>
            </p:txBody>
          </p:sp>
          <p:pic>
            <p:nvPicPr>
              <p:cNvPr id="20" name="Image 19"/>
              <p:cNvPicPr>
                <a:picLocks noChangeAspect="1"/>
              </p:cNvPicPr>
              <p:nvPr/>
            </p:nvPicPr>
            <p:blipFill rotWithShape="1">
              <a:blip r:embed="rId4"/>
              <a:srcRect b="7164"/>
              <a:stretch/>
            </p:blipFill>
            <p:spPr>
              <a:xfrm rot="14967214">
                <a:off x="6988957" y="1890761"/>
                <a:ext cx="2270040" cy="1394566"/>
              </a:xfrm>
              <a:prstGeom prst="rect">
                <a:avLst/>
              </a:prstGeom>
            </p:spPr>
          </p:pic>
          <p:cxnSp>
            <p:nvCxnSpPr>
              <p:cNvPr id="21" name="Connecteur droit avec flèche 20"/>
              <p:cNvCxnSpPr/>
              <p:nvPr/>
            </p:nvCxnSpPr>
            <p:spPr bwMode="auto">
              <a:xfrm>
                <a:off x="6729784" y="1953514"/>
                <a:ext cx="879377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22" name="Connecteur droit avec flèche 21"/>
              <p:cNvCxnSpPr/>
              <p:nvPr/>
            </p:nvCxnSpPr>
            <p:spPr bwMode="auto">
              <a:xfrm>
                <a:off x="6729784" y="2985537"/>
                <a:ext cx="104891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24" name="Connecteur droit avec flèche 23"/>
              <p:cNvCxnSpPr/>
              <p:nvPr/>
            </p:nvCxnSpPr>
            <p:spPr bwMode="auto">
              <a:xfrm>
                <a:off x="6729784" y="3299553"/>
                <a:ext cx="87992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25" name="Connecteur droit avec flèche 24"/>
              <p:cNvCxnSpPr/>
              <p:nvPr/>
            </p:nvCxnSpPr>
            <p:spPr bwMode="auto">
              <a:xfrm>
                <a:off x="6729784" y="2518313"/>
                <a:ext cx="101081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26" name="Connecteur droit avec flèche 25"/>
              <p:cNvCxnSpPr/>
              <p:nvPr/>
            </p:nvCxnSpPr>
            <p:spPr bwMode="auto">
              <a:xfrm>
                <a:off x="6729784" y="2222884"/>
                <a:ext cx="1010810" cy="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</p:grpSp>
      <p:sp>
        <p:nvSpPr>
          <p:cNvPr id="32" name="ZoneTexte 31"/>
          <p:cNvSpPr txBox="1"/>
          <p:nvPr/>
        </p:nvSpPr>
        <p:spPr>
          <a:xfrm>
            <a:off x="133774" y="4213877"/>
            <a:ext cx="8898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133774" y="3349619"/>
            <a:ext cx="889816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Mise au point de </a:t>
            </a:r>
            <a:r>
              <a:rPr lang="fr-FR" b="1" dirty="0">
                <a:latin typeface="Arial"/>
                <a:cs typeface="Arial"/>
              </a:rPr>
              <a:t>résines spécifiques </a:t>
            </a:r>
            <a:r>
              <a:rPr lang="fr-FR" dirty="0">
                <a:latin typeface="Arial"/>
                <a:cs typeface="Arial"/>
              </a:rPr>
              <a:t>:</a:t>
            </a:r>
          </a:p>
          <a:p>
            <a:pPr lvl="1"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- Radium (</a:t>
            </a:r>
            <a:r>
              <a:rPr lang="fr-FR" dirty="0" err="1">
                <a:latin typeface="Arial"/>
                <a:cs typeface="Arial"/>
              </a:rPr>
              <a:t>Subatech</a:t>
            </a:r>
            <a:r>
              <a:rPr lang="fr-FR" dirty="0">
                <a:latin typeface="Arial"/>
                <a:cs typeface="Arial"/>
              </a:rPr>
              <a:t>)</a:t>
            </a:r>
          </a:p>
          <a:p>
            <a:pPr lvl="1"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- Plutonium (IPNO)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Partenariats public / privé : 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- ANR Pluton </a:t>
            </a:r>
            <a:r>
              <a:rPr lang="fr-FR" dirty="0" smtClean="0">
                <a:latin typeface="Arial"/>
                <a:cs typeface="Arial"/>
              </a:rPr>
              <a:t>(IPNO</a:t>
            </a:r>
            <a:r>
              <a:rPr lang="fr-FR" dirty="0">
                <a:latin typeface="Arial"/>
                <a:cs typeface="Arial"/>
              </a:rPr>
              <a:t>-IRSN-ICMUB-IC-</a:t>
            </a:r>
            <a:r>
              <a:rPr lang="fr-FR" dirty="0" err="1" smtClean="0">
                <a:latin typeface="Arial"/>
                <a:cs typeface="Arial"/>
              </a:rPr>
              <a:t>Triskem</a:t>
            </a:r>
            <a:r>
              <a:rPr lang="fr-FR" dirty="0" smtClean="0">
                <a:latin typeface="Arial"/>
                <a:cs typeface="Arial"/>
              </a:rPr>
              <a:t>) </a:t>
            </a:r>
            <a:r>
              <a:rPr lang="fr-FR" dirty="0">
                <a:latin typeface="Arial"/>
                <a:cs typeface="Arial"/>
              </a:rPr>
              <a:t>pour la mesure in situ du Pu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- </a:t>
            </a:r>
            <a:r>
              <a:rPr lang="fr-FR" dirty="0" err="1">
                <a:latin typeface="Arial"/>
                <a:cs typeface="Arial"/>
              </a:rPr>
              <a:t>LabCom</a:t>
            </a:r>
            <a:r>
              <a:rPr lang="fr-FR" dirty="0">
                <a:latin typeface="Arial"/>
                <a:cs typeface="Arial"/>
              </a:rPr>
              <a:t> </a:t>
            </a:r>
            <a:r>
              <a:rPr lang="fr-FR" dirty="0" err="1">
                <a:latin typeface="Arial"/>
                <a:cs typeface="Arial"/>
              </a:rPr>
              <a:t>Subatech-Triskem</a:t>
            </a:r>
            <a:r>
              <a:rPr lang="fr-FR" dirty="0">
                <a:latin typeface="Arial"/>
                <a:cs typeface="Arial"/>
              </a:rPr>
              <a:t> </a:t>
            </a: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5526266"/>
            <a:ext cx="1498599" cy="855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ZoneTexte 34"/>
          <p:cNvSpPr txBox="1"/>
          <p:nvPr/>
        </p:nvSpPr>
        <p:spPr>
          <a:xfrm>
            <a:off x="5125949" y="4085389"/>
            <a:ext cx="3931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u="sng" dirty="0"/>
              <a:t>contact</a:t>
            </a:r>
            <a:r>
              <a:rPr lang="fr-FR" sz="1400" dirty="0"/>
              <a:t> : </a:t>
            </a:r>
            <a:r>
              <a:rPr lang="fr-FR" sz="1400" dirty="0">
                <a:hlinkClick r:id="rId6"/>
              </a:rPr>
              <a:t>sladkov@ipno.in2p3.fr</a:t>
            </a:r>
            <a:endParaRPr lang="fr-FR" sz="1400" dirty="0"/>
          </a:p>
          <a:p>
            <a:endParaRPr lang="fr-FR" sz="1400" dirty="0"/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0515" y="3761350"/>
            <a:ext cx="1735434" cy="87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765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3566" y="3713871"/>
            <a:ext cx="1952514" cy="216897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559800" y="6485714"/>
            <a:ext cx="4515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solidFill>
                  <a:srgbClr val="FFFFFF"/>
                </a:solidFill>
              </a:rPr>
              <a:t>17</a:t>
            </a:r>
            <a:endParaRPr lang="fr-FR" sz="1600" dirty="0">
              <a:solidFill>
                <a:srgbClr val="FFFFFF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radiochimie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5079988" y="5967220"/>
            <a:ext cx="393138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u="sng" dirty="0"/>
              <a:t>contact</a:t>
            </a:r>
            <a:r>
              <a:rPr lang="fr-FR" sz="1400" dirty="0"/>
              <a:t> : </a:t>
            </a:r>
            <a:r>
              <a:rPr lang="fr-FR" sz="1400" dirty="0">
                <a:hlinkClick r:id="rId3"/>
              </a:rPr>
              <a:t>mireille.delnero@iphc.cnrs.fr</a:t>
            </a:r>
            <a:endParaRPr lang="fr-FR" sz="1400" dirty="0"/>
          </a:p>
          <a:p>
            <a:pPr algn="r"/>
            <a:r>
              <a:rPr lang="fr-FR" sz="1400" dirty="0">
                <a:hlinkClick r:id="rId4"/>
              </a:rPr>
              <a:t>olivier.courson@iphc.cnrs.fr</a:t>
            </a:r>
            <a:r>
              <a:rPr lang="fr-FR" sz="1400" dirty="0"/>
              <a:t>  </a:t>
            </a:r>
          </a:p>
          <a:p>
            <a:pPr algn="r"/>
            <a:endParaRPr lang="fr-FR" sz="1400" dirty="0"/>
          </a:p>
          <a:p>
            <a:pPr algn="r"/>
            <a:endParaRPr lang="fr-FR" sz="1400" dirty="0"/>
          </a:p>
          <a:p>
            <a:pPr algn="r"/>
            <a:endParaRPr lang="fr-FR" sz="1400" dirty="0"/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 rotWithShape="1">
          <a:blip r:embed="rId5"/>
          <a:srcRect t="14212" b="13264"/>
          <a:stretch/>
        </p:blipFill>
        <p:spPr>
          <a:xfrm>
            <a:off x="7576273" y="348410"/>
            <a:ext cx="1409700" cy="929433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133774" y="2584598"/>
            <a:ext cx="88981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Développement de méthodes d'extraction de matière </a:t>
            </a:r>
            <a:r>
              <a:rPr lang="fr-FR" dirty="0" smtClean="0">
                <a:latin typeface="Arial"/>
                <a:cs typeface="Arial"/>
              </a:rPr>
              <a:t>organique naturelle (MON)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 smtClean="0">
                <a:latin typeface="Arial"/>
                <a:cs typeface="Arial"/>
              </a:rPr>
              <a:t>Concentration </a:t>
            </a:r>
            <a:r>
              <a:rPr lang="fr-FR" dirty="0">
                <a:latin typeface="Arial"/>
                <a:cs typeface="Arial"/>
              </a:rPr>
              <a:t>pour caractérisation par spectrométrie de </a:t>
            </a:r>
            <a:r>
              <a:rPr lang="fr-FR" dirty="0" smtClean="0">
                <a:latin typeface="Arial"/>
                <a:cs typeface="Arial"/>
              </a:rPr>
              <a:t>masse (ESI-FTMS)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Méthodes d'identification des complexes U-</a:t>
            </a:r>
            <a:r>
              <a:rPr lang="fr-FR" dirty="0" err="1">
                <a:latin typeface="Arial"/>
                <a:cs typeface="Arial"/>
              </a:rPr>
              <a:t>fulvates</a:t>
            </a:r>
            <a:r>
              <a:rPr lang="fr-FR" dirty="0">
                <a:latin typeface="Arial"/>
                <a:cs typeface="Arial"/>
              </a:rPr>
              <a:t> et U-</a:t>
            </a:r>
            <a:r>
              <a:rPr lang="fr-FR" dirty="0" smtClean="0">
                <a:latin typeface="Arial"/>
                <a:cs typeface="Arial"/>
              </a:rPr>
              <a:t>MON</a:t>
            </a:r>
            <a:endParaRPr lang="fr-FR" dirty="0">
              <a:latin typeface="Arial"/>
              <a:cs typeface="Arial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8622" y="952453"/>
            <a:ext cx="3611347" cy="1894561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7576273" y="5499569"/>
            <a:ext cx="8595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/>
              <a:t>LTQ </a:t>
            </a:r>
            <a:r>
              <a:rPr lang="fr-FR" sz="1000" i="1" dirty="0" err="1"/>
              <a:t>Orbitrap</a:t>
            </a:r>
            <a:endParaRPr lang="fr-FR" sz="1000" i="1" dirty="0"/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1485" y="3996244"/>
            <a:ext cx="4279701" cy="1839815"/>
          </a:xfrm>
          <a:prstGeom prst="rect">
            <a:avLst/>
          </a:prstGeom>
        </p:spPr>
      </p:pic>
      <p:sp>
        <p:nvSpPr>
          <p:cNvPr id="19" name="Flèche droite rayée 18"/>
          <p:cNvSpPr/>
          <p:nvPr/>
        </p:nvSpPr>
        <p:spPr>
          <a:xfrm rot="5400000">
            <a:off x="2341461" y="5514475"/>
            <a:ext cx="316523" cy="46599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938591" y="5981933"/>
            <a:ext cx="15953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fr-FR" sz="1600" b="1" dirty="0">
                <a:solidFill>
                  <a:srgbClr val="008000"/>
                </a:solidFill>
              </a:rPr>
              <a:t>Acides </a:t>
            </a:r>
            <a:r>
              <a:rPr lang="fr-FR" sz="1600" b="1" dirty="0" err="1">
                <a:solidFill>
                  <a:srgbClr val="008000"/>
                </a:solidFill>
              </a:rPr>
              <a:t>Fulviques</a:t>
            </a:r>
            <a:endParaRPr lang="fr-FR" sz="1600" b="1" dirty="0">
              <a:solidFill>
                <a:srgbClr val="008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9174" y="5991643"/>
            <a:ext cx="25735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fr-FR" sz="1600" b="1" dirty="0">
                <a:solidFill>
                  <a:srgbClr val="008000"/>
                </a:solidFill>
              </a:rPr>
              <a:t>Matière Organique extraite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1298819" y="6224163"/>
            <a:ext cx="26249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i="1" dirty="0"/>
              <a:t>Adaptée pour les eaux et extraits de sol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371151" y="5374489"/>
            <a:ext cx="983411" cy="2364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458485" y="3713871"/>
            <a:ext cx="40230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u="sng" dirty="0"/>
              <a:t>Extraction par résine</a:t>
            </a:r>
          </a:p>
        </p:txBody>
      </p:sp>
    </p:spTree>
    <p:extLst>
      <p:ext uri="{BB962C8B-B14F-4D97-AF65-F5344CB8AC3E}">
        <p14:creationId xmlns:p14="http://schemas.microsoft.com/office/powerpoint/2010/main" val="110455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407400" y="6485714"/>
            <a:ext cx="603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solidFill>
                  <a:srgbClr val="FFFFFF"/>
                </a:solidFill>
              </a:rPr>
              <a:t>18</a:t>
            </a:r>
            <a:endParaRPr lang="fr-FR" sz="1600" dirty="0">
              <a:solidFill>
                <a:srgbClr val="FFFFFF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Réflexions </a:t>
            </a:r>
            <a:r>
              <a:rPr lang="fr-FR" sz="2800" b="1" dirty="0" smtClean="0">
                <a:solidFill>
                  <a:srgbClr val="000090"/>
                </a:solidFill>
                <a:latin typeface="Arial"/>
                <a:cs typeface="Arial"/>
              </a:rPr>
              <a:t>générales</a:t>
            </a:r>
            <a:endParaRPr lang="fr-FR" sz="2800" b="1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13214" y="1136831"/>
            <a:ext cx="8847359" cy="517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b="1" dirty="0">
                <a:latin typeface="Arial"/>
                <a:cs typeface="Arial"/>
              </a:rPr>
              <a:t>Diversité des </a:t>
            </a:r>
            <a:r>
              <a:rPr lang="fr-FR" b="1" dirty="0" smtClean="0">
                <a:latin typeface="Arial"/>
                <a:cs typeface="Arial"/>
              </a:rPr>
              <a:t>thématiques scientifiques </a:t>
            </a:r>
            <a:r>
              <a:rPr lang="fr-FR" dirty="0" smtClean="0">
                <a:latin typeface="Arial"/>
                <a:cs typeface="Arial"/>
              </a:rPr>
              <a:t>en lien avec la mesure des radionucléides (RN) dans l'environnement :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</a:t>
            </a:r>
            <a:r>
              <a:rPr lang="fr-FR" dirty="0" smtClean="0">
                <a:latin typeface="Arial"/>
                <a:cs typeface="Arial"/>
              </a:rPr>
              <a:t>	recherche fondamentale "directe" (mécanismes de transferts des RN, ...)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</a:t>
            </a:r>
            <a:r>
              <a:rPr lang="fr-FR" dirty="0" smtClean="0">
                <a:latin typeface="Arial"/>
                <a:cs typeface="Arial"/>
              </a:rPr>
              <a:t>	recherche fondamentale "indirecte" (volcanologie, ...)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</a:t>
            </a:r>
            <a:r>
              <a:rPr lang="fr-FR" dirty="0" smtClean="0">
                <a:latin typeface="Arial"/>
                <a:cs typeface="Arial"/>
              </a:rPr>
              <a:t>	enjeux sociétaux (faibles doses, démantèlement, stockage déchets, ...)</a:t>
            </a:r>
          </a:p>
          <a:p>
            <a:pPr>
              <a:spcAft>
                <a:spcPts val="600"/>
              </a:spcAft>
            </a:pPr>
            <a:endParaRPr lang="fr-FR" dirty="0">
              <a:latin typeface="Arial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fr-FR" b="1" dirty="0">
                <a:latin typeface="Arial"/>
                <a:cs typeface="Arial"/>
              </a:rPr>
              <a:t>Complémentarité des </a:t>
            </a:r>
            <a:r>
              <a:rPr lang="fr-FR" b="1" dirty="0" smtClean="0">
                <a:latin typeface="Arial"/>
                <a:cs typeface="Arial"/>
              </a:rPr>
              <a:t>expertises techniques</a:t>
            </a:r>
            <a:r>
              <a:rPr lang="fr-FR" dirty="0" smtClean="0">
                <a:latin typeface="Arial"/>
                <a:cs typeface="Arial"/>
              </a:rPr>
              <a:t> </a:t>
            </a:r>
            <a:r>
              <a:rPr lang="fr-FR" dirty="0">
                <a:latin typeface="Arial"/>
                <a:cs typeface="Arial"/>
              </a:rPr>
              <a:t>au sein de l'IN2P3 :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- </a:t>
            </a:r>
            <a:r>
              <a:rPr lang="fr-FR" dirty="0" smtClean="0">
                <a:latin typeface="Arial"/>
                <a:cs typeface="Arial"/>
              </a:rPr>
              <a:t>physique nucléaire (spectrométrie α/β/</a:t>
            </a:r>
            <a:r>
              <a:rPr lang="fr-FR" dirty="0" err="1" smtClean="0">
                <a:latin typeface="Arial"/>
                <a:cs typeface="Arial"/>
              </a:rPr>
              <a:t>γ</a:t>
            </a:r>
            <a:r>
              <a:rPr lang="fr-FR" dirty="0" smtClean="0">
                <a:latin typeface="Arial"/>
                <a:cs typeface="Arial"/>
              </a:rPr>
              <a:t>, ...)</a:t>
            </a: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- </a:t>
            </a:r>
            <a:r>
              <a:rPr lang="fr-FR" dirty="0" smtClean="0">
                <a:latin typeface="Arial"/>
                <a:cs typeface="Arial"/>
              </a:rPr>
              <a:t>radiochimie</a:t>
            </a:r>
            <a:r>
              <a:rPr lang="fr-FR" dirty="0">
                <a:latin typeface="Arial"/>
                <a:cs typeface="Arial"/>
              </a:rPr>
              <a:t> </a:t>
            </a:r>
            <a:r>
              <a:rPr lang="fr-FR" dirty="0" smtClean="0">
                <a:latin typeface="Arial"/>
                <a:cs typeface="Arial"/>
              </a:rPr>
              <a:t>(extraction, concentration, DGT, ...) </a:t>
            </a: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- modélisation Monte Carlo, </a:t>
            </a:r>
            <a:r>
              <a:rPr lang="fr-FR" dirty="0" smtClean="0">
                <a:latin typeface="Arial"/>
                <a:cs typeface="Arial"/>
              </a:rPr>
              <a:t>analyses des données (machine </a:t>
            </a:r>
            <a:r>
              <a:rPr lang="fr-FR" dirty="0" err="1" smtClean="0">
                <a:latin typeface="Arial"/>
                <a:cs typeface="Arial"/>
              </a:rPr>
              <a:t>learning</a:t>
            </a:r>
            <a:r>
              <a:rPr lang="fr-FR" dirty="0" smtClean="0">
                <a:latin typeface="Arial"/>
                <a:cs typeface="Arial"/>
              </a:rPr>
              <a:t>, ...)</a:t>
            </a: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b="1" dirty="0" smtClean="0">
                <a:latin typeface="Arial"/>
                <a:cs typeface="Arial"/>
              </a:rPr>
              <a:t>Valorisation </a:t>
            </a:r>
            <a:r>
              <a:rPr lang="fr-FR" dirty="0" smtClean="0">
                <a:latin typeface="Arial"/>
                <a:cs typeface="Arial"/>
              </a:rPr>
              <a:t>(partenariats </a:t>
            </a:r>
            <a:r>
              <a:rPr lang="fr-FR" dirty="0">
                <a:latin typeface="Arial"/>
                <a:cs typeface="Arial"/>
              </a:rPr>
              <a:t>public / </a:t>
            </a:r>
            <a:r>
              <a:rPr lang="fr-FR" dirty="0" smtClean="0">
                <a:latin typeface="Arial"/>
                <a:cs typeface="Arial"/>
              </a:rPr>
              <a:t>privé) </a:t>
            </a:r>
            <a:r>
              <a:rPr lang="fr-FR" dirty="0">
                <a:latin typeface="Arial"/>
                <a:cs typeface="Arial"/>
              </a:rPr>
              <a:t>très </a:t>
            </a:r>
            <a:r>
              <a:rPr lang="fr-FR" dirty="0" smtClean="0">
                <a:latin typeface="Arial"/>
                <a:cs typeface="Arial"/>
              </a:rPr>
              <a:t>présente </a:t>
            </a:r>
            <a:r>
              <a:rPr lang="fr-FR" dirty="0">
                <a:latin typeface="Arial"/>
                <a:cs typeface="Arial"/>
              </a:rPr>
              <a:t>dans </a:t>
            </a:r>
            <a:r>
              <a:rPr lang="fr-FR" dirty="0" smtClean="0">
                <a:latin typeface="Arial"/>
                <a:cs typeface="Arial"/>
              </a:rPr>
              <a:t>ces domaines</a:t>
            </a: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b="1" dirty="0" smtClean="0">
                <a:latin typeface="Arial"/>
                <a:cs typeface="Arial"/>
              </a:rPr>
              <a:t>Challenge ?</a:t>
            </a:r>
            <a:r>
              <a:rPr lang="fr-FR" dirty="0" smtClean="0">
                <a:latin typeface="Arial"/>
                <a:cs typeface="Arial"/>
              </a:rPr>
              <a:t> Structurer et exploiter cette diversité thématique / scientifique / technique au sein de l'IN2P3 et à l'extérieur  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609044" y="1980326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609044" y="2320117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>
            <a:off x="609044" y="2680729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08422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ReseauBecquerel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1" r="12224"/>
          <a:stretch/>
        </p:blipFill>
        <p:spPr>
          <a:xfrm>
            <a:off x="5171592" y="2991501"/>
            <a:ext cx="3141830" cy="3203995"/>
          </a:xfrm>
          <a:prstGeom prst="rect">
            <a:avLst/>
          </a:prstGeom>
        </p:spPr>
      </p:pic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483600" y="6485714"/>
            <a:ext cx="5277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solidFill>
                  <a:srgbClr val="FFFFFF"/>
                </a:solidFill>
              </a:rPr>
              <a:t>19</a:t>
            </a:r>
            <a:endParaRPr lang="fr-FR" sz="1600" dirty="0">
              <a:solidFill>
                <a:srgbClr val="FFFFFF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000090"/>
                </a:solidFill>
                <a:latin typeface="Arial"/>
                <a:cs typeface="Arial"/>
              </a:rPr>
              <a:t>Organisation (</a:t>
            </a:r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aujourd'hui)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13215" y="1272152"/>
            <a:ext cx="88473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2000" dirty="0">
                <a:latin typeface="Arial"/>
                <a:cs typeface="Arial"/>
              </a:rPr>
              <a:t>GDR </a:t>
            </a:r>
            <a:r>
              <a:rPr lang="fr-FR" sz="2000" dirty="0" err="1">
                <a:latin typeface="Arial"/>
                <a:cs typeface="Arial"/>
              </a:rPr>
              <a:t>SciNEE</a:t>
            </a:r>
            <a:r>
              <a:rPr lang="fr-FR" sz="2000" dirty="0">
                <a:latin typeface="Arial"/>
                <a:cs typeface="Arial"/>
              </a:rPr>
              <a:t> (</a:t>
            </a:r>
            <a:r>
              <a:rPr lang="fr-FR" sz="2000" b="1" dirty="0"/>
              <a:t>Sci</a:t>
            </a:r>
            <a:r>
              <a:rPr lang="fr-FR" sz="2000" dirty="0"/>
              <a:t>ences </a:t>
            </a:r>
            <a:r>
              <a:rPr lang="fr-FR" sz="2000" b="1" dirty="0"/>
              <a:t>N</a:t>
            </a:r>
            <a:r>
              <a:rPr lang="fr-FR" sz="2000" dirty="0"/>
              <a:t>ucléaires pour l’</a:t>
            </a:r>
            <a:r>
              <a:rPr lang="fr-FR" sz="2000" b="1" dirty="0"/>
              <a:t>E</a:t>
            </a:r>
            <a:r>
              <a:rPr lang="fr-FR" sz="2000" dirty="0"/>
              <a:t>nergie et l’</a:t>
            </a:r>
            <a:r>
              <a:rPr lang="fr-FR" sz="2000" b="1" dirty="0"/>
              <a:t>E</a:t>
            </a:r>
            <a:r>
              <a:rPr lang="fr-FR" sz="2000" dirty="0"/>
              <a:t>nvironnement) (Pôle 4</a:t>
            </a:r>
            <a:r>
              <a:rPr lang="fr-FR" sz="2000" dirty="0" smtClean="0"/>
              <a:t>)</a:t>
            </a:r>
          </a:p>
          <a:p>
            <a:pPr marL="285750" indent="-285750">
              <a:buFont typeface="Arial"/>
              <a:buChar char="•"/>
            </a:pPr>
            <a:endParaRPr lang="fr-FR" sz="2000" dirty="0"/>
          </a:p>
          <a:p>
            <a:pPr marL="285750" indent="-285750">
              <a:buFont typeface="Arial"/>
              <a:buChar char="•"/>
            </a:pPr>
            <a:r>
              <a:rPr lang="fr-FR" sz="2000" dirty="0" smtClean="0"/>
              <a:t>Réseau Becquerel </a:t>
            </a:r>
          </a:p>
          <a:p>
            <a:r>
              <a:rPr lang="fr-FR" sz="2000" dirty="0" smtClean="0"/>
              <a:t>	- crée </a:t>
            </a:r>
            <a:r>
              <a:rPr lang="fr-FR" sz="2000" dirty="0"/>
              <a:t>en 2010 par 7 laboratoires IN2P3</a:t>
            </a:r>
          </a:p>
          <a:p>
            <a:r>
              <a:rPr lang="fr-FR" sz="2000" dirty="0" smtClean="0"/>
              <a:t>	- plateforme </a:t>
            </a:r>
            <a:r>
              <a:rPr lang="fr-FR" sz="2000" dirty="0"/>
              <a:t>nationale d'analyse alternative de la radioactivité </a:t>
            </a:r>
          </a:p>
        </p:txBody>
      </p:sp>
      <p:pic>
        <p:nvPicPr>
          <p:cNvPr id="13" name="Image 12" descr="Sans titre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45" y="2996079"/>
            <a:ext cx="3589014" cy="3199417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397000" y="6124199"/>
            <a:ext cx="222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2010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5642292" y="6124199"/>
            <a:ext cx="2841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2020 (en construction)</a:t>
            </a:r>
            <a:endParaRPr lang="fr-FR" b="1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9716" y="1663814"/>
            <a:ext cx="1590524" cy="83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14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694170" y="6485714"/>
            <a:ext cx="3172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000090"/>
                </a:solidFill>
                <a:latin typeface="Arial"/>
                <a:cs typeface="Arial"/>
              </a:rPr>
              <a:t>Radionucléides dans l'environnement </a:t>
            </a:r>
            <a:endParaRPr lang="fr-FR" sz="2800" b="1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13214" y="1237839"/>
            <a:ext cx="884735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Plusieurs problématiques en lien avec la mesure des radionucléides dans l'environnement :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radioprotection de l'Homme (modèles dosimétriques, épidémiologie, ...)</a:t>
            </a:r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952579" y="2084432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2971" y="3392109"/>
            <a:ext cx="2642835" cy="192646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2" y="2718035"/>
            <a:ext cx="4133948" cy="2950693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614725" y="5723350"/>
            <a:ext cx="3043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IRSN, Bilan radiologique de l'état de l'environnement français de 2015 à 2017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6837671" y="5349169"/>
            <a:ext cx="24016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J. </a:t>
            </a:r>
            <a:r>
              <a:rPr lang="fr-FR" sz="1200" dirty="0" err="1"/>
              <a:t>Boice</a:t>
            </a:r>
            <a:r>
              <a:rPr lang="fr-FR" sz="1200" dirty="0"/>
              <a:t>, </a:t>
            </a:r>
            <a:r>
              <a:rPr lang="fr-FR" sz="1200" dirty="0" err="1"/>
              <a:t>Low</a:t>
            </a:r>
            <a:r>
              <a:rPr lang="fr-FR" sz="1200" dirty="0"/>
              <a:t>-Dose-Rate </a:t>
            </a:r>
            <a:r>
              <a:rPr lang="fr-FR" sz="1200" dirty="0" err="1"/>
              <a:t>Epidemiology</a:t>
            </a:r>
            <a:r>
              <a:rPr lang="fr-FR" sz="1200" dirty="0"/>
              <a:t> of High Background Radiation Areas, 2010 </a:t>
            </a:r>
          </a:p>
          <a:p>
            <a:pPr algn="ctr"/>
            <a:endParaRPr lang="fr-FR" sz="1200" dirty="0"/>
          </a:p>
        </p:txBody>
      </p:sp>
      <p:sp>
        <p:nvSpPr>
          <p:cNvPr id="19" name="ZoneTexte 18"/>
          <p:cNvSpPr txBox="1"/>
          <p:nvPr/>
        </p:nvSpPr>
        <p:spPr>
          <a:xfrm>
            <a:off x="4502889" y="5355904"/>
            <a:ext cx="24016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Darby,</a:t>
            </a:r>
          </a:p>
          <a:p>
            <a:pPr algn="ctr"/>
            <a:r>
              <a:rPr lang="fr-FR" sz="1200" dirty="0"/>
              <a:t>Radon in homes and </a:t>
            </a:r>
            <a:r>
              <a:rPr lang="fr-FR" sz="1200" dirty="0" err="1"/>
              <a:t>risk</a:t>
            </a:r>
            <a:r>
              <a:rPr lang="fr-FR" sz="1200" dirty="0"/>
              <a:t> of </a:t>
            </a:r>
            <a:r>
              <a:rPr lang="fr-FR" sz="1200" dirty="0" err="1"/>
              <a:t>lung</a:t>
            </a:r>
            <a:r>
              <a:rPr lang="fr-FR" sz="1200" dirty="0"/>
              <a:t> </a:t>
            </a:r>
            <a:r>
              <a:rPr lang="fr-FR" sz="1200" dirty="0" smtClean="0"/>
              <a:t>cancer, 2005 </a:t>
            </a:r>
            <a:endParaRPr lang="fr-FR" sz="1200" dirty="0"/>
          </a:p>
          <a:p>
            <a:pPr algn="ctr"/>
            <a:endParaRPr lang="fr-FR" sz="1200" dirty="0"/>
          </a:p>
          <a:p>
            <a:pPr algn="ctr"/>
            <a:endParaRPr lang="fr-FR" sz="1200" dirty="0"/>
          </a:p>
        </p:txBody>
      </p:sp>
      <p:pic>
        <p:nvPicPr>
          <p:cNvPr id="2" name="Image 1" descr="Radon2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063" y="2683062"/>
            <a:ext cx="2580863" cy="258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6329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559800" y="6485714"/>
            <a:ext cx="4515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 smtClean="0">
                <a:solidFill>
                  <a:srgbClr val="FFFFFF"/>
                </a:solidFill>
              </a:rPr>
              <a:t>20</a:t>
            </a:r>
            <a:endParaRPr lang="fr-FR" sz="1600" dirty="0">
              <a:solidFill>
                <a:srgbClr val="FFFFFF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Réseau Becquerel (2020-2030</a:t>
            </a:r>
            <a:r>
              <a:rPr lang="fr-FR" sz="2800" b="1" dirty="0" smtClean="0">
                <a:solidFill>
                  <a:srgbClr val="000090"/>
                </a:solidFill>
                <a:latin typeface="Arial"/>
                <a:cs typeface="Arial"/>
              </a:rPr>
              <a:t>) ?</a:t>
            </a:r>
            <a:endParaRPr lang="fr-FR" sz="2800" b="1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33774" y="1128480"/>
            <a:ext cx="8877599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dirty="0" smtClean="0"/>
              <a:t>Structurer </a:t>
            </a:r>
            <a:r>
              <a:rPr lang="fr-FR" dirty="0"/>
              <a:t>les points forts (identité) du réseau :</a:t>
            </a:r>
          </a:p>
          <a:p>
            <a:pPr marL="285750" indent="-285750">
              <a:buFont typeface="Arial"/>
              <a:buChar char="•"/>
            </a:pPr>
            <a:endParaRPr lang="fr-FR" dirty="0"/>
          </a:p>
          <a:p>
            <a:r>
              <a:rPr lang="fr-FR" dirty="0"/>
              <a:t>	</a:t>
            </a:r>
            <a:r>
              <a:rPr lang="fr-FR" b="1" dirty="0"/>
              <a:t>1) Expertise technique et méthodologique </a:t>
            </a:r>
            <a:r>
              <a:rPr lang="fr-FR" dirty="0"/>
              <a:t>:</a:t>
            </a:r>
          </a:p>
          <a:p>
            <a:r>
              <a:rPr lang="fr-FR" dirty="0"/>
              <a:t>		maîtrise de la diversité des mesures de radionucléides dans </a:t>
            </a:r>
            <a:r>
              <a:rPr lang="fr-FR" dirty="0" smtClean="0"/>
              <a:t>l'environnement</a:t>
            </a:r>
          </a:p>
          <a:p>
            <a:r>
              <a:rPr lang="fr-FR" dirty="0"/>
              <a:t>	</a:t>
            </a:r>
            <a:r>
              <a:rPr lang="fr-FR" dirty="0" smtClean="0"/>
              <a:t>	complémentarité entre les mesures réglementaires et les projets de recherche</a:t>
            </a:r>
            <a:endParaRPr lang="fr-FR" dirty="0"/>
          </a:p>
          <a:p>
            <a:endParaRPr lang="fr-FR" dirty="0"/>
          </a:p>
          <a:p>
            <a:r>
              <a:rPr lang="fr-FR" dirty="0"/>
              <a:t>	</a:t>
            </a:r>
            <a:r>
              <a:rPr lang="fr-FR" b="1" dirty="0"/>
              <a:t>2)</a:t>
            </a:r>
            <a:r>
              <a:rPr lang="fr-FR" dirty="0"/>
              <a:t> </a:t>
            </a:r>
            <a:r>
              <a:rPr lang="fr-FR" b="1" dirty="0"/>
              <a:t>Recherche scientifique </a:t>
            </a:r>
            <a:r>
              <a:rPr lang="fr-FR" dirty="0"/>
              <a:t>:</a:t>
            </a:r>
          </a:p>
          <a:p>
            <a:r>
              <a:rPr lang="fr-FR" dirty="0"/>
              <a:t>		</a:t>
            </a:r>
            <a:r>
              <a:rPr lang="fr-FR" dirty="0" smtClean="0"/>
              <a:t>développement </a:t>
            </a:r>
            <a:r>
              <a:rPr lang="fr-FR" dirty="0"/>
              <a:t>d'outils et méthodes in-</a:t>
            </a:r>
            <a:r>
              <a:rPr lang="fr-FR" dirty="0" smtClean="0"/>
              <a:t>situ (R&amp;D) </a:t>
            </a: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		protocoles </a:t>
            </a:r>
            <a:r>
              <a:rPr lang="fr-FR" dirty="0"/>
              <a:t>pour de nouveaux </a:t>
            </a:r>
            <a:r>
              <a:rPr lang="fr-FR" dirty="0" smtClean="0"/>
              <a:t>radionucléides (anticipation </a:t>
            </a:r>
            <a:r>
              <a:rPr lang="fr-FR" dirty="0"/>
              <a:t>pour le </a:t>
            </a:r>
            <a:r>
              <a:rPr lang="fr-FR" dirty="0" smtClean="0"/>
              <a:t>démantèlement)</a:t>
            </a: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		renforcement </a:t>
            </a:r>
            <a:r>
              <a:rPr lang="fr-FR" dirty="0"/>
              <a:t>des méthodes et mesures d'expertise (forme du </a:t>
            </a:r>
            <a:r>
              <a:rPr lang="fr-FR" baseline="30000" dirty="0" smtClean="0"/>
              <a:t>14</a:t>
            </a:r>
            <a:r>
              <a:rPr lang="fr-FR" dirty="0" smtClean="0"/>
              <a:t>C, </a:t>
            </a:r>
            <a:r>
              <a:rPr lang="fr-FR" baseline="30000" dirty="0" smtClean="0"/>
              <a:t>3</a:t>
            </a:r>
            <a:r>
              <a:rPr lang="fr-FR" dirty="0" smtClean="0"/>
              <a:t>H,</a:t>
            </a:r>
            <a:r>
              <a:rPr lang="fr-FR" dirty="0"/>
              <a:t>...)</a:t>
            </a:r>
            <a:br>
              <a:rPr lang="fr-FR" dirty="0"/>
            </a:br>
            <a:r>
              <a:rPr lang="fr-FR" dirty="0" smtClean="0"/>
              <a:t>		support aux équipes de recherche (qualité des mesures expérimentales)</a:t>
            </a:r>
          </a:p>
          <a:p>
            <a:r>
              <a:rPr lang="fr-FR" dirty="0"/>
              <a:t>	</a:t>
            </a:r>
            <a:r>
              <a:rPr lang="fr-FR" dirty="0" smtClean="0"/>
              <a:t>	</a:t>
            </a:r>
            <a:endParaRPr lang="fr-FR" dirty="0"/>
          </a:p>
          <a:p>
            <a:r>
              <a:rPr lang="fr-FR" dirty="0"/>
              <a:t>	</a:t>
            </a:r>
            <a:r>
              <a:rPr lang="fr-FR" b="1" dirty="0"/>
              <a:t>3)</a:t>
            </a:r>
            <a:r>
              <a:rPr lang="fr-FR" dirty="0"/>
              <a:t> </a:t>
            </a:r>
            <a:r>
              <a:rPr lang="fr-FR" b="1" dirty="0"/>
              <a:t>Enjeux sociétaux </a:t>
            </a:r>
            <a:r>
              <a:rPr lang="fr-FR" dirty="0"/>
              <a:t>:</a:t>
            </a:r>
          </a:p>
          <a:p>
            <a:r>
              <a:rPr lang="fr-FR" dirty="0"/>
              <a:t>		indépendance </a:t>
            </a:r>
            <a:r>
              <a:rPr lang="fr-FR" dirty="0" smtClean="0"/>
              <a:t>académique (image de l'IN2P3) </a:t>
            </a:r>
            <a:endParaRPr lang="fr-FR" dirty="0"/>
          </a:p>
          <a:p>
            <a:r>
              <a:rPr lang="fr-FR" dirty="0"/>
              <a:t>	</a:t>
            </a:r>
            <a:r>
              <a:rPr lang="fr-FR" dirty="0" smtClean="0"/>
              <a:t>	thématiques </a:t>
            </a:r>
            <a:r>
              <a:rPr lang="fr-FR" dirty="0"/>
              <a:t>actuelles (démantèlement, climatologie, ...) </a:t>
            </a:r>
          </a:p>
          <a:p>
            <a:endParaRPr lang="fr-FR" dirty="0"/>
          </a:p>
          <a:p>
            <a:r>
              <a:rPr lang="fr-FR" dirty="0"/>
              <a:t>	</a:t>
            </a:r>
            <a:r>
              <a:rPr lang="fr-FR" b="1" dirty="0"/>
              <a:t>4)</a:t>
            </a:r>
            <a:r>
              <a:rPr lang="fr-FR" dirty="0"/>
              <a:t> </a:t>
            </a:r>
            <a:r>
              <a:rPr lang="fr-FR" b="1" dirty="0"/>
              <a:t>Valorisation</a:t>
            </a:r>
            <a:r>
              <a:rPr lang="fr-FR" dirty="0"/>
              <a:t> :</a:t>
            </a:r>
          </a:p>
          <a:p>
            <a:r>
              <a:rPr lang="fr-FR" dirty="0"/>
              <a:t>		valorisation des développements des laboratoires (veille technologique, contacts 		avec les industriels, </a:t>
            </a:r>
            <a:r>
              <a:rPr lang="fr-FR" dirty="0" smtClean="0"/>
              <a:t>création d'entreprise, ...)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5079988" y="6122514"/>
            <a:ext cx="39313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u="sng" dirty="0"/>
              <a:t>contact</a:t>
            </a:r>
            <a:r>
              <a:rPr lang="fr-FR" sz="1400" dirty="0"/>
              <a:t> : </a:t>
            </a:r>
            <a:r>
              <a:rPr lang="fr-FR" sz="1400" dirty="0">
                <a:hlinkClick r:id="rId2"/>
              </a:rPr>
              <a:t>patrick.chardon@clermont.in2p3.fr</a:t>
            </a:r>
            <a:endParaRPr lang="fr-FR" sz="1400" dirty="0"/>
          </a:p>
          <a:p>
            <a:pPr algn="r"/>
            <a:endParaRPr lang="fr-FR" sz="1400" dirty="0"/>
          </a:p>
          <a:p>
            <a:pPr algn="r"/>
            <a:endParaRPr lang="fr-FR" sz="1400" dirty="0"/>
          </a:p>
          <a:p>
            <a:pPr algn="r"/>
            <a:endParaRPr lang="fr-FR" sz="1400" dirty="0"/>
          </a:p>
        </p:txBody>
      </p:sp>
      <p:cxnSp>
        <p:nvCxnSpPr>
          <p:cNvPr id="13" name="Connecteur droit avec flèche 12"/>
          <p:cNvCxnSpPr/>
          <p:nvPr/>
        </p:nvCxnSpPr>
        <p:spPr>
          <a:xfrm>
            <a:off x="635158" y="2164989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>
            <a:off x="635158" y="3284276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>
            <a:off x="635158" y="3566736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635158" y="4923782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635158" y="2442316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635158" y="3823242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635158" y="4100569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635158" y="5201110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Image 20" descr="ReseauBecquerel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1" r="12224"/>
          <a:stretch/>
        </p:blipFill>
        <p:spPr>
          <a:xfrm>
            <a:off x="7497277" y="439644"/>
            <a:ext cx="1483961" cy="1513321"/>
          </a:xfrm>
          <a:prstGeom prst="rect">
            <a:avLst/>
          </a:prstGeom>
        </p:spPr>
      </p:pic>
      <p:cxnSp>
        <p:nvCxnSpPr>
          <p:cNvPr id="22" name="Connecteur droit avec flèche 21"/>
          <p:cNvCxnSpPr/>
          <p:nvPr/>
        </p:nvCxnSpPr>
        <p:spPr>
          <a:xfrm>
            <a:off x="635158" y="6040611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0258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alphaModFix amt="47000"/>
          </a:blip>
          <a:stretch>
            <a:fillRect/>
          </a:stretch>
        </p:blipFill>
        <p:spPr>
          <a:xfrm>
            <a:off x="1" y="0"/>
            <a:ext cx="9144000" cy="6856338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" y="3009900"/>
            <a:ext cx="91439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0000FF"/>
                </a:solidFill>
                <a:cs typeface="Cochin"/>
              </a:rPr>
              <a:t>Merci pour votre attention</a:t>
            </a:r>
          </a:p>
          <a:p>
            <a:pPr algn="ctr"/>
            <a:endParaRPr lang="fr-FR" sz="2800" dirty="0">
              <a:solidFill>
                <a:srgbClr val="0000FF"/>
              </a:solidFill>
              <a:cs typeface="Cochin"/>
            </a:endParaRPr>
          </a:p>
          <a:p>
            <a:pPr algn="ctr"/>
            <a:r>
              <a:rPr lang="fr-FR" sz="2800" dirty="0">
                <a:solidFill>
                  <a:srgbClr val="0000FF"/>
                </a:solidFill>
                <a:cs typeface="Cochin"/>
              </a:rPr>
              <a:t>Et maintenant... </a:t>
            </a:r>
          </a:p>
          <a:p>
            <a:pPr algn="ctr"/>
            <a:r>
              <a:rPr lang="fr-FR" sz="2800" dirty="0">
                <a:solidFill>
                  <a:srgbClr val="0000FF"/>
                </a:solidFill>
                <a:cs typeface="Cochin"/>
              </a:rPr>
              <a:t>échangeons, discutons, </a:t>
            </a:r>
            <a:r>
              <a:rPr lang="fr-FR" sz="2800" dirty="0" smtClean="0">
                <a:solidFill>
                  <a:srgbClr val="0000FF"/>
                </a:solidFill>
                <a:cs typeface="Cochin"/>
              </a:rPr>
              <a:t>débattons</a:t>
            </a:r>
            <a:r>
              <a:rPr lang="fr-FR" sz="2800" dirty="0">
                <a:solidFill>
                  <a:srgbClr val="0000FF"/>
                </a:solidFill>
                <a:cs typeface="Cochin"/>
              </a:rPr>
              <a:t> </a:t>
            </a:r>
            <a:r>
              <a:rPr lang="fr-FR" sz="2800" dirty="0" smtClean="0">
                <a:solidFill>
                  <a:srgbClr val="0000FF"/>
                </a:solidFill>
                <a:cs typeface="Cochin"/>
              </a:rPr>
              <a:t>!</a:t>
            </a:r>
            <a:endParaRPr lang="fr-FR" sz="2800" dirty="0">
              <a:solidFill>
                <a:srgbClr val="0000FF"/>
              </a:solidFill>
              <a:cs typeface="Cochin"/>
            </a:endParaRPr>
          </a:p>
        </p:txBody>
      </p:sp>
    </p:spTree>
    <p:extLst>
      <p:ext uri="{BB962C8B-B14F-4D97-AF65-F5344CB8AC3E}">
        <p14:creationId xmlns:p14="http://schemas.microsoft.com/office/powerpoint/2010/main" val="2345159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694170" y="6485714"/>
            <a:ext cx="3172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000090"/>
                </a:solidFill>
                <a:latin typeface="Arial"/>
                <a:cs typeface="Arial"/>
              </a:rPr>
              <a:t>Radionucléides dans l'environnement </a:t>
            </a:r>
            <a:endParaRPr lang="fr-FR" sz="2800" b="1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13214" y="1237839"/>
            <a:ext cx="884735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Plusieurs problématiques en lien avec la mesure des radionucléides dans l'environnement :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radioprotection de l'Homme (modèles dosimétriques, épidémiologie, ...)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radioprotection de l'environnement (effets sur le </a:t>
            </a:r>
            <a:r>
              <a:rPr lang="fr-FR" dirty="0" err="1">
                <a:latin typeface="Arial"/>
                <a:cs typeface="Arial"/>
              </a:rPr>
              <a:t>biota</a:t>
            </a:r>
            <a:r>
              <a:rPr lang="fr-FR" dirty="0">
                <a:latin typeface="Arial"/>
                <a:cs typeface="Arial"/>
              </a:rPr>
              <a:t>, ...)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952579" y="2440032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74" y="2997199"/>
            <a:ext cx="4165599" cy="312419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7672" y="2997199"/>
            <a:ext cx="3649750" cy="18688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10368" y="4870824"/>
            <a:ext cx="252635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dirty="0">
                <a:hlinkClick r:id="rId4"/>
              </a:rPr>
              <a:t>http://www.erica-tool.com/</a:t>
            </a:r>
            <a:endParaRPr lang="fr-FR" sz="1600" dirty="0"/>
          </a:p>
          <a:p>
            <a:endParaRPr lang="fr-FR" sz="1600" dirty="0"/>
          </a:p>
        </p:txBody>
      </p:sp>
      <p:sp>
        <p:nvSpPr>
          <p:cNvPr id="7" name="ZoneTexte 6"/>
          <p:cNvSpPr txBox="1"/>
          <p:nvPr/>
        </p:nvSpPr>
        <p:spPr>
          <a:xfrm>
            <a:off x="4566670" y="5640266"/>
            <a:ext cx="4127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ICRP Publication 108, 114, 122, 124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4300" y="5578566"/>
            <a:ext cx="1104900" cy="427286"/>
          </a:xfrm>
          <a:prstGeom prst="rect">
            <a:avLst/>
          </a:prstGeom>
        </p:spPr>
      </p:pic>
      <p:cxnSp>
        <p:nvCxnSpPr>
          <p:cNvPr id="15" name="Connecteur droit avec flèche 14"/>
          <p:cNvCxnSpPr/>
          <p:nvPr/>
        </p:nvCxnSpPr>
        <p:spPr>
          <a:xfrm>
            <a:off x="952579" y="2084432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747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694170" y="6485714"/>
            <a:ext cx="3172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000090"/>
                </a:solidFill>
                <a:latin typeface="Arial"/>
                <a:cs typeface="Arial"/>
              </a:rPr>
              <a:t>Radionucléides dans l'environnement </a:t>
            </a:r>
            <a:endParaRPr lang="fr-FR" sz="2800" b="1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13214" y="1237839"/>
            <a:ext cx="88473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Plusieurs problématiques en lien avec la mesure des radionucléides dans l'environnement :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radioprotection de l'Homme (modèles dosimétriques, épidémiologie, ...)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radioprotection de l'environnement (effets sur le </a:t>
            </a:r>
            <a:r>
              <a:rPr lang="fr-FR" dirty="0" err="1">
                <a:latin typeface="Arial"/>
                <a:cs typeface="Arial"/>
              </a:rPr>
              <a:t>biota</a:t>
            </a:r>
            <a:r>
              <a:rPr lang="fr-FR" dirty="0">
                <a:latin typeface="Arial"/>
                <a:cs typeface="Arial"/>
              </a:rPr>
              <a:t>, ...)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études des mécanismes de transferts dans les écosystèmes</a:t>
            </a:r>
          </a:p>
        </p:txBody>
      </p:sp>
      <p:cxnSp>
        <p:nvCxnSpPr>
          <p:cNvPr id="13" name="Connecteur droit avec flèche 12"/>
          <p:cNvCxnSpPr/>
          <p:nvPr/>
        </p:nvCxnSpPr>
        <p:spPr>
          <a:xfrm>
            <a:off x="952579" y="2778698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27" y="3176633"/>
            <a:ext cx="3627774" cy="257041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345" y="3424767"/>
            <a:ext cx="4026964" cy="1993899"/>
          </a:xfrm>
          <a:prstGeom prst="rect">
            <a:avLst/>
          </a:prstGeom>
        </p:spPr>
      </p:pic>
      <p:cxnSp>
        <p:nvCxnSpPr>
          <p:cNvPr id="15" name="Connecteur droit avec flèche 14"/>
          <p:cNvCxnSpPr/>
          <p:nvPr/>
        </p:nvCxnSpPr>
        <p:spPr>
          <a:xfrm>
            <a:off x="952579" y="2440032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952579" y="2084432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28327" y="5670844"/>
            <a:ext cx="3284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M. </a:t>
            </a:r>
            <a:r>
              <a:rPr lang="fr-FR" sz="1200" dirty="0" err="1"/>
              <a:t>Isakkson</a:t>
            </a:r>
            <a:r>
              <a:rPr lang="fr-FR" sz="1200" dirty="0"/>
              <a:t>, </a:t>
            </a:r>
            <a:r>
              <a:rPr lang="fr-FR" sz="1200" dirty="0" err="1"/>
              <a:t>Environmental</a:t>
            </a:r>
            <a:r>
              <a:rPr lang="fr-FR" sz="1200" dirty="0"/>
              <a:t> </a:t>
            </a:r>
            <a:r>
              <a:rPr lang="fr-FR" sz="1200" dirty="0" err="1"/>
              <a:t>Radioactivity</a:t>
            </a:r>
            <a:r>
              <a:rPr lang="fr-FR" sz="1200" dirty="0"/>
              <a:t> and Emergency </a:t>
            </a:r>
            <a:r>
              <a:rPr lang="fr-FR" sz="1200" dirty="0" err="1"/>
              <a:t>Preparedness</a:t>
            </a:r>
            <a:r>
              <a:rPr lang="fr-FR" sz="1200" dirty="0"/>
              <a:t>, 2017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957427" y="5592411"/>
            <a:ext cx="3284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IRSN, </a:t>
            </a:r>
            <a:r>
              <a:rPr lang="fr-FR" sz="1200" dirty="0" err="1"/>
              <a:t>Radioécologie</a:t>
            </a:r>
            <a:r>
              <a:rPr lang="fr-FR" sz="1200" dirty="0"/>
              <a:t> marine (suivi des rejets </a:t>
            </a:r>
            <a:r>
              <a:rPr lang="fr-FR" sz="1200" baseline="30000" dirty="0"/>
              <a:t>3</a:t>
            </a:r>
            <a:r>
              <a:rPr lang="fr-FR" sz="1200" dirty="0"/>
              <a:t>H de La Hague)</a:t>
            </a:r>
          </a:p>
        </p:txBody>
      </p:sp>
    </p:spTree>
    <p:extLst>
      <p:ext uri="{BB962C8B-B14F-4D97-AF65-F5344CB8AC3E}">
        <p14:creationId xmlns:p14="http://schemas.microsoft.com/office/powerpoint/2010/main" val="942697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694170" y="6485714"/>
            <a:ext cx="3172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000090"/>
                </a:solidFill>
                <a:latin typeface="Arial"/>
                <a:cs typeface="Arial"/>
              </a:rPr>
              <a:t>Radionucléides dans l'environnement </a:t>
            </a:r>
            <a:endParaRPr lang="fr-FR" sz="2800" b="1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13214" y="1237839"/>
            <a:ext cx="8847359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Plusieurs problématiques en lien avec la mesure des radionucléides dans l'environnement :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radioprotection de l'Homme (modèles dosimétriques, épidémiologie, ...)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radioprotection de l'environnement (effets sur le </a:t>
            </a:r>
            <a:r>
              <a:rPr lang="fr-FR" dirty="0" err="1">
                <a:latin typeface="Arial"/>
                <a:cs typeface="Arial"/>
              </a:rPr>
              <a:t>biota</a:t>
            </a:r>
            <a:r>
              <a:rPr lang="fr-FR" dirty="0">
                <a:latin typeface="Arial"/>
                <a:cs typeface="Arial"/>
              </a:rPr>
              <a:t>, ...)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études des mécanismes de transferts dans les écosystèmes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utilisation des radionucléides en tant que traceurs (climat, </a:t>
            </a:r>
            <a:r>
              <a:rPr lang="fr-FR" dirty="0" smtClean="0">
                <a:latin typeface="Arial"/>
                <a:cs typeface="Arial"/>
              </a:rPr>
              <a:t>pollution, ...)</a:t>
            </a: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</a:t>
            </a:r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952579" y="3150266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105" y="3386667"/>
            <a:ext cx="4368413" cy="2609364"/>
          </a:xfrm>
          <a:prstGeom prst="rect">
            <a:avLst/>
          </a:prstGeom>
        </p:spPr>
      </p:pic>
      <p:cxnSp>
        <p:nvCxnSpPr>
          <p:cNvPr id="16" name="Connecteur droit avec flèche 15"/>
          <p:cNvCxnSpPr/>
          <p:nvPr/>
        </p:nvCxnSpPr>
        <p:spPr>
          <a:xfrm>
            <a:off x="952579" y="2778698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952579" y="2440032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952579" y="2084432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476305" y="5678731"/>
            <a:ext cx="3975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V. Rossi, Multi-</a:t>
            </a:r>
            <a:r>
              <a:rPr lang="fr-FR" sz="1200" dirty="0" err="1"/>
              <a:t>decadal</a:t>
            </a:r>
            <a:r>
              <a:rPr lang="fr-FR" sz="1200" dirty="0"/>
              <a:t> projections of surface and </a:t>
            </a:r>
            <a:r>
              <a:rPr lang="fr-FR" sz="1200" dirty="0" err="1"/>
              <a:t>interior</a:t>
            </a:r>
            <a:r>
              <a:rPr lang="fr-FR" sz="1200" dirty="0"/>
              <a:t> </a:t>
            </a:r>
            <a:r>
              <a:rPr lang="fr-FR" sz="1200" dirty="0" err="1"/>
              <a:t>pathways</a:t>
            </a:r>
            <a:r>
              <a:rPr lang="fr-FR" sz="1200" dirty="0"/>
              <a:t> of the Fukushima Cesium-137 radioactive plume, 2013 )</a:t>
            </a:r>
          </a:p>
        </p:txBody>
      </p:sp>
    </p:spTree>
    <p:extLst>
      <p:ext uri="{BB962C8B-B14F-4D97-AF65-F5344CB8AC3E}">
        <p14:creationId xmlns:p14="http://schemas.microsoft.com/office/powerpoint/2010/main" val="1854750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694170" y="6485714"/>
            <a:ext cx="3172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Instrumentation et méthodes de mesure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13214" y="1191277"/>
            <a:ext cx="8898160" cy="5247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La </a:t>
            </a:r>
            <a:r>
              <a:rPr lang="fr-FR" b="1" dirty="0">
                <a:latin typeface="Arial"/>
                <a:cs typeface="Arial"/>
              </a:rPr>
              <a:t>mesure expérimentale </a:t>
            </a:r>
            <a:r>
              <a:rPr lang="fr-FR" dirty="0">
                <a:latin typeface="Arial"/>
                <a:cs typeface="Arial"/>
              </a:rPr>
              <a:t>est le paramètre d'entrée principal des modèles utilisés pour ces problématiques scientifiques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besoin d'une instrumentation / méthodologie de haute-</a:t>
            </a:r>
            <a:r>
              <a:rPr lang="fr-FR" dirty="0" smtClean="0">
                <a:latin typeface="Arial"/>
                <a:cs typeface="Arial"/>
              </a:rPr>
              <a:t>précision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</a:t>
            </a:r>
            <a:r>
              <a:rPr lang="fr-FR" dirty="0" smtClean="0">
                <a:latin typeface="Arial"/>
                <a:cs typeface="Arial"/>
              </a:rPr>
              <a:t>		importance du "sens" de la mesure (exemple : biodisponibilité)</a:t>
            </a: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endParaRPr lang="fr-FR" dirty="0">
              <a:latin typeface="Arial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Types de mesures très variés (radionucléides, échantillons (air, eau, sol), taille des sites, conditions environnementales, ...)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Systèmes et techniques de détection très variés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techniques de radiochimie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spectrométrie alpha / beta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spectrométrie </a:t>
            </a:r>
            <a:r>
              <a:rPr lang="fr-FR" dirty="0" smtClean="0">
                <a:latin typeface="Arial"/>
                <a:cs typeface="Arial"/>
              </a:rPr>
              <a:t>gamma en </a:t>
            </a:r>
            <a:r>
              <a:rPr lang="fr-FR" dirty="0">
                <a:latin typeface="Arial"/>
                <a:cs typeface="Arial"/>
              </a:rPr>
              <a:t>laboratoire / in situ</a:t>
            </a: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</a:t>
            </a:r>
            <a:r>
              <a:rPr lang="fr-FR" dirty="0" smtClean="0">
                <a:latin typeface="Arial"/>
                <a:cs typeface="Arial"/>
              </a:rPr>
              <a:t>…</a:t>
            </a:r>
          </a:p>
          <a:p>
            <a:pPr>
              <a:spcAft>
                <a:spcPts val="600"/>
              </a:spcAft>
            </a:pPr>
            <a:endParaRPr lang="fr-FR" dirty="0" smtClean="0">
              <a:latin typeface="Arial"/>
              <a:cs typeface="Arial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fr-FR" b="1" dirty="0" smtClean="0">
                <a:solidFill>
                  <a:srgbClr val="FF0000"/>
                </a:solidFill>
                <a:latin typeface="Arial"/>
                <a:cs typeface="Arial"/>
              </a:rPr>
              <a:t>Complémentarité des connaissances / compétences au sein de l'IN2P3 </a:t>
            </a:r>
            <a:r>
              <a:rPr lang="fr-FR" dirty="0" smtClean="0">
                <a:latin typeface="Arial"/>
                <a:cs typeface="Arial"/>
              </a:rPr>
              <a:t>			</a:t>
            </a:r>
            <a:endParaRPr lang="fr-FR" dirty="0">
              <a:latin typeface="Arial"/>
              <a:cs typeface="Arial"/>
            </a:endParaRPr>
          </a:p>
        </p:txBody>
      </p:sp>
      <p:cxnSp>
        <p:nvCxnSpPr>
          <p:cNvPr id="16" name="Connecteur droit avec flèche 15"/>
          <p:cNvCxnSpPr/>
          <p:nvPr/>
        </p:nvCxnSpPr>
        <p:spPr>
          <a:xfrm>
            <a:off x="952579" y="2025170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952579" y="4407420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952579" y="4779953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952579" y="5152487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952579" y="5508087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952579" y="2345865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229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694170" y="6485714"/>
            <a:ext cx="3172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7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Acteurs (IN2P3)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13214" y="1191277"/>
            <a:ext cx="8898160" cy="4970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4 laboratoires IN2P3 impliqués dans les prospectives sur </a:t>
            </a:r>
            <a:r>
              <a:rPr lang="fr-FR" dirty="0" smtClean="0">
                <a:latin typeface="Arial"/>
                <a:cs typeface="Arial"/>
              </a:rPr>
              <a:t>l'instrumentation et la méthodologie </a:t>
            </a:r>
            <a:r>
              <a:rPr lang="fr-FR" dirty="0">
                <a:latin typeface="Arial"/>
                <a:cs typeface="Arial"/>
              </a:rPr>
              <a:t>pour la mesure des radionucléides dans l'environnement :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2 "approches" (cultures) complémentaires à l'IN2P3   :</a:t>
            </a:r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radiochimie</a:t>
            </a:r>
          </a:p>
          <a:p>
            <a:pPr>
              <a:spcAft>
                <a:spcPts val="600"/>
              </a:spcAft>
            </a:pP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physique </a:t>
            </a:r>
            <a:r>
              <a:rPr lang="fr-FR" dirty="0" smtClean="0">
                <a:latin typeface="Arial"/>
                <a:cs typeface="Arial"/>
              </a:rPr>
              <a:t>nucléaire / physique </a:t>
            </a:r>
            <a:r>
              <a:rPr lang="fr-FR" dirty="0">
                <a:latin typeface="Arial"/>
                <a:cs typeface="Arial"/>
              </a:rPr>
              <a:t>des </a:t>
            </a:r>
            <a:r>
              <a:rPr lang="fr-FR" dirty="0" smtClean="0">
                <a:latin typeface="Arial"/>
                <a:cs typeface="Arial"/>
              </a:rPr>
              <a:t>particules</a:t>
            </a:r>
            <a:endParaRPr lang="fr-FR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fr-FR" dirty="0">
                <a:latin typeface="Arial"/>
                <a:cs typeface="Arial"/>
              </a:rPr>
              <a:t>						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910" y="1944613"/>
            <a:ext cx="1409700" cy="14097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110" y="2197101"/>
            <a:ext cx="2001578" cy="840663"/>
          </a:xfrm>
          <a:prstGeom prst="rect">
            <a:avLst/>
          </a:prstGeom>
        </p:spPr>
      </p:pic>
      <p:cxnSp>
        <p:nvCxnSpPr>
          <p:cNvPr id="22" name="Connecteur droit avec flèche 21"/>
          <p:cNvCxnSpPr/>
          <p:nvPr/>
        </p:nvCxnSpPr>
        <p:spPr>
          <a:xfrm>
            <a:off x="541910" y="4848811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>
            <a:off x="541910" y="5560011"/>
            <a:ext cx="423369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5797" y="1944613"/>
            <a:ext cx="2620739" cy="13462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4266" y="2108201"/>
            <a:ext cx="2133131" cy="107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431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694170" y="6485714"/>
            <a:ext cx="3172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8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système de détection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113214" y="1369077"/>
            <a:ext cx="889816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Développement d'un système d'</a:t>
            </a:r>
            <a:r>
              <a:rPr lang="fr-FR" b="1" dirty="0" err="1">
                <a:latin typeface="Arial"/>
                <a:cs typeface="Arial"/>
              </a:rPr>
              <a:t>auto-radiographie</a:t>
            </a:r>
            <a:r>
              <a:rPr lang="fr-FR" b="1" dirty="0">
                <a:latin typeface="Arial"/>
                <a:cs typeface="Arial"/>
              </a:rPr>
              <a:t> α/β temps-réel	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Basée sur la technologie des micro-détecteurs gazeux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Résolution spatiale 20-50 </a:t>
            </a:r>
            <a:r>
              <a:rPr lang="fr-FR" dirty="0" err="1">
                <a:latin typeface="Arial"/>
                <a:cs typeface="Arial"/>
              </a:rPr>
              <a:t>μm</a:t>
            </a:r>
            <a:r>
              <a:rPr lang="fr-FR" dirty="0">
                <a:latin typeface="Arial"/>
                <a:cs typeface="Arial"/>
              </a:rPr>
              <a:t>, insensible aux rayons X et gamma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Applications : étude de la migration des radionucléides, étude de porosité, ... 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8996" y="439645"/>
            <a:ext cx="2001578" cy="840663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584" y="3677843"/>
            <a:ext cx="3345578" cy="2250259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578" y="3257921"/>
            <a:ext cx="3483992" cy="2670181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93678" y="5966202"/>
            <a:ext cx="881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P. </a:t>
            </a:r>
            <a:r>
              <a:rPr lang="en-US" sz="1200" dirty="0" err="1"/>
              <a:t>Sardini</a:t>
            </a:r>
            <a:r>
              <a:rPr lang="en-US" sz="1200" dirty="0"/>
              <a:t> et al, </a:t>
            </a:r>
            <a:r>
              <a:rPr lang="en-US" sz="1200" i="1" dirty="0"/>
              <a:t>Quantitative autoradiography of alpha particle emission in geo-materials using the Beaver™ system, 2016</a:t>
            </a:r>
          </a:p>
          <a:p>
            <a:pPr algn="ctr"/>
            <a:r>
              <a:rPr lang="en-US" sz="1200" i="1" dirty="0"/>
              <a:t>M. </a:t>
            </a:r>
            <a:r>
              <a:rPr lang="en-US" sz="1200" i="1" dirty="0" err="1"/>
              <a:t>Voutilainen</a:t>
            </a:r>
            <a:r>
              <a:rPr lang="en-US" sz="1200" i="1" dirty="0"/>
              <a:t> et al, Digital autoradiography on C-14-labelled PMMA impregnated rock samples using the Beaver, 2018</a:t>
            </a:r>
            <a:endParaRPr lang="en-US" sz="1200" i="1" dirty="0">
              <a:latin typeface="AdvOT596495f2"/>
            </a:endParaRPr>
          </a:p>
        </p:txBody>
      </p:sp>
    </p:spTree>
    <p:extLst>
      <p:ext uri="{BB962C8B-B14F-4D97-AF65-F5344CB8AC3E}">
        <p14:creationId xmlns:p14="http://schemas.microsoft.com/office/powerpoint/2010/main" val="2157210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/>
          </p:cNvSpPr>
          <p:nvPr/>
        </p:nvSpPr>
        <p:spPr>
          <a:xfrm>
            <a:off x="133774" y="106291"/>
            <a:ext cx="8877600" cy="1512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>
            <a:spLocks/>
          </p:cNvSpPr>
          <p:nvPr/>
        </p:nvSpPr>
        <p:spPr>
          <a:xfrm>
            <a:off x="133774" y="6531068"/>
            <a:ext cx="8877600" cy="2520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1" tIns="45712" rIns="91421" bIns="45712"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33774" y="6470596"/>
            <a:ext cx="887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rgbClr val="FFFFFF"/>
                </a:solidFill>
              </a:rPr>
              <a:t>Prospectives IN2P3 GT11 Environnement	 –	 Instrumentation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694170" y="6485714"/>
            <a:ext cx="3172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dirty="0">
                <a:solidFill>
                  <a:srgbClr val="FFFFFF"/>
                </a:solidFill>
              </a:rPr>
              <a:t>9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3215" y="439645"/>
            <a:ext cx="88473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0090"/>
                </a:solidFill>
                <a:latin typeface="Arial"/>
                <a:cs typeface="Arial"/>
              </a:rPr>
              <a:t>Focus : système de détection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174" y="2739217"/>
            <a:ext cx="1816172" cy="225188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9607" y="2446295"/>
            <a:ext cx="2123293" cy="26162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113214" y="1369077"/>
            <a:ext cx="8898160" cy="4616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</a:rPr>
              <a:t>Transfert technologique </a:t>
            </a:r>
            <a:r>
              <a:rPr lang="fr-FR" dirty="0">
                <a:latin typeface="Arial"/>
                <a:cs typeface="Arial"/>
                <a:sym typeface="Wingdings"/>
              </a:rPr>
              <a:t> création de l'entreprise ai4r en 2012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  <a:sym typeface="Wingdings"/>
              </a:rPr>
              <a:t>Commercialisation du système </a:t>
            </a:r>
            <a:r>
              <a:rPr lang="fr-FR" dirty="0" err="1">
                <a:latin typeface="Arial"/>
                <a:cs typeface="Arial"/>
                <a:sym typeface="Wingdings"/>
              </a:rPr>
              <a:t>BeaQuant</a:t>
            </a:r>
            <a:r>
              <a:rPr lang="fr-FR" dirty="0">
                <a:latin typeface="Arial"/>
                <a:cs typeface="Arial"/>
                <a:sym typeface="Wingdings"/>
              </a:rPr>
              <a:t> (médical, géologie, ...)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endParaRPr lang="fr-FR" dirty="0">
              <a:latin typeface="Arial"/>
              <a:cs typeface="Arial"/>
              <a:sym typeface="Wingdings"/>
            </a:endParaRPr>
          </a:p>
          <a:p>
            <a:pPr>
              <a:spcAft>
                <a:spcPts val="600"/>
              </a:spcAft>
            </a:pPr>
            <a:endParaRPr lang="fr-FR" dirty="0">
              <a:latin typeface="Arial"/>
              <a:cs typeface="Arial"/>
              <a:sym typeface="Wingdings"/>
            </a:endParaRPr>
          </a:p>
          <a:p>
            <a:pPr>
              <a:spcAft>
                <a:spcPts val="600"/>
              </a:spcAft>
            </a:pPr>
            <a:endParaRPr lang="fr-FR" dirty="0">
              <a:latin typeface="Arial"/>
              <a:cs typeface="Arial"/>
              <a:sym typeface="Wingdings"/>
            </a:endParaRP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dirty="0">
                <a:latin typeface="Arial"/>
                <a:cs typeface="Arial"/>
                <a:sym typeface="Wingdings"/>
              </a:rPr>
              <a:t>Collaboration avec des laboratoires de recherche (Université de Helsinki)    </a:t>
            </a:r>
            <a:endParaRPr lang="fr-FR" dirty="0">
              <a:latin typeface="Arial"/>
              <a:cs typeface="Arial"/>
            </a:endParaRPr>
          </a:p>
        </p:txBody>
      </p:sp>
      <p:pic>
        <p:nvPicPr>
          <p:cNvPr id="13" name="Imag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8696" y="854777"/>
            <a:ext cx="1798378" cy="1028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5524500" y="6146800"/>
            <a:ext cx="3436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u="sng" dirty="0"/>
              <a:t>contact</a:t>
            </a:r>
            <a:r>
              <a:rPr lang="fr-FR" sz="1400" dirty="0"/>
              <a:t> : </a:t>
            </a:r>
            <a:r>
              <a:rPr lang="fr-FR" sz="1400" dirty="0">
                <a:hlinkClick r:id="rId5"/>
              </a:rPr>
              <a:t>jerome.donnard@ai4r.com</a:t>
            </a:r>
            <a:endParaRPr lang="fr-FR" sz="1400" dirty="0"/>
          </a:p>
          <a:p>
            <a:pPr algn="r"/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83012420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63623</TotalTime>
  <Words>1032</Words>
  <Application>Microsoft Macintosh PowerPoint</Application>
  <PresentationFormat>Présentation à l'écran (4:3)</PresentationFormat>
  <Paragraphs>247</Paragraphs>
  <Slides>21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Thème Office</vt:lpstr>
      <vt:lpstr>Prospectives IN2P3 : Environnement Instrumentation (et méthodes)  pour la mesure des radionucléides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Photon physics with the ALICE detector</dc:title>
  <dc:creator>Nicolas Arbor</dc:creator>
  <cp:lastModifiedBy>Nicolas Arbor</cp:lastModifiedBy>
  <cp:revision>2901</cp:revision>
  <cp:lastPrinted>2017-11-23T10:55:53Z</cp:lastPrinted>
  <dcterms:created xsi:type="dcterms:W3CDTF">2013-10-10T13:05:15Z</dcterms:created>
  <dcterms:modified xsi:type="dcterms:W3CDTF">2020-02-04T20:46:46Z</dcterms:modified>
</cp:coreProperties>
</file>