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6" r:id="rId4"/>
    <p:sldMasterId id="2147483712" r:id="rId5"/>
    <p:sldMasterId id="2147483724" r:id="rId6"/>
  </p:sldMasterIdLst>
  <p:notesMasterIdLst>
    <p:notesMasterId r:id="rId22"/>
  </p:notesMasterIdLst>
  <p:handoutMasterIdLst>
    <p:handoutMasterId r:id="rId23"/>
  </p:handoutMasterIdLst>
  <p:sldIdLst>
    <p:sldId id="458" r:id="rId7"/>
    <p:sldId id="455" r:id="rId8"/>
    <p:sldId id="459" r:id="rId9"/>
    <p:sldId id="461" r:id="rId10"/>
    <p:sldId id="465" r:id="rId11"/>
    <p:sldId id="457" r:id="rId12"/>
    <p:sldId id="463" r:id="rId13"/>
    <p:sldId id="456" r:id="rId14"/>
    <p:sldId id="469" r:id="rId15"/>
    <p:sldId id="472" r:id="rId16"/>
    <p:sldId id="467" r:id="rId17"/>
    <p:sldId id="468" r:id="rId18"/>
    <p:sldId id="473" r:id="rId19"/>
    <p:sldId id="470" r:id="rId20"/>
    <p:sldId id="471" r:id="rId21"/>
  </p:sldIdLst>
  <p:sldSz cx="12192000" cy="6858000"/>
  <p:notesSz cx="7099300" cy="10234613"/>
  <p:defaultTex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4" orient="horz" pos="3083" userDrawn="1">
          <p15:clr>
            <a:srgbClr val="A4A3A4"/>
          </p15:clr>
        </p15:guide>
        <p15:guide id="5" pos="309" userDrawn="1">
          <p15:clr>
            <a:srgbClr val="A4A3A4"/>
          </p15:clr>
        </p15:guide>
        <p15:guide id="8" orient="horz" pos="2074" userDrawn="1">
          <p15:clr>
            <a:srgbClr val="A4A3A4"/>
          </p15:clr>
        </p15:guide>
        <p15:guide id="11" pos="5535" userDrawn="1">
          <p15:clr>
            <a:srgbClr val="A4A3A4"/>
          </p15:clr>
        </p15:guide>
        <p15:guide id="12" pos="5443" userDrawn="1">
          <p15:clr>
            <a:srgbClr val="A4A3A4"/>
          </p15:clr>
        </p15:guide>
        <p15:guide id="13" orient="horz" pos="2160" userDrawn="1">
          <p15:clr>
            <a:srgbClr val="A4A3A4"/>
          </p15:clr>
        </p15:guide>
        <p15:guide id="14" orient="horz" pos="4111" userDrawn="1">
          <p15:clr>
            <a:srgbClr val="A4A3A4"/>
          </p15:clr>
        </p15:guide>
        <p15:guide id="15" orient="horz" pos="2765" userDrawn="1">
          <p15:clr>
            <a:srgbClr val="A4A3A4"/>
          </p15:clr>
        </p15:guide>
        <p15:guide id="16" pos="3840" userDrawn="1">
          <p15:clr>
            <a:srgbClr val="A4A3A4"/>
          </p15:clr>
        </p15:guide>
        <p15:guide id="17" pos="412" userDrawn="1">
          <p15:clr>
            <a:srgbClr val="A4A3A4"/>
          </p15:clr>
        </p15:guide>
        <p15:guide id="18" pos="7380" userDrawn="1">
          <p15:clr>
            <a:srgbClr val="A4A3A4"/>
          </p15:clr>
        </p15:guide>
        <p15:guide id="19" pos="7256"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ylvie Delpech" initials="SD" lastIdx="1" clrIdx="0">
    <p:extLst>
      <p:ext uri="{19B8F6BF-5375-455C-9EA6-DF929625EA0E}">
        <p15:presenceInfo xmlns:p15="http://schemas.microsoft.com/office/powerpoint/2012/main" userId="S-1-5-21-2060139532-1461019974-1202159320-40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71BF44"/>
    <a:srgbClr val="BC141C"/>
    <a:srgbClr val="B5131B"/>
    <a:srgbClr val="C2141C"/>
    <a:srgbClr val="A3091B"/>
    <a:srgbClr val="D8161F"/>
    <a:srgbClr val="DF1721"/>
    <a:srgbClr val="C9151E"/>
    <a:srgbClr val="DB17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5" autoAdjust="0"/>
    <p:restoredTop sz="91345" autoAdjust="0"/>
  </p:normalViewPr>
  <p:slideViewPr>
    <p:cSldViewPr snapToGrid="0" showGuides="1">
      <p:cViewPr varScale="1">
        <p:scale>
          <a:sx n="57" d="100"/>
          <a:sy n="57" d="100"/>
        </p:scale>
        <p:origin x="96" y="174"/>
      </p:cViewPr>
      <p:guideLst>
        <p:guide orient="horz" pos="1620"/>
        <p:guide pos="2880"/>
        <p:guide orient="horz" pos="3083"/>
        <p:guide pos="309"/>
        <p:guide orient="horz" pos="2074"/>
        <p:guide pos="5535"/>
        <p:guide pos="5443"/>
        <p:guide orient="horz" pos="2160"/>
        <p:guide orient="horz" pos="4111"/>
        <p:guide orient="horz" pos="2765"/>
        <p:guide pos="3840"/>
        <p:guide pos="412"/>
        <p:guide pos="7380"/>
        <p:guide pos="7256"/>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showGuides="1">
      <p:cViewPr>
        <p:scale>
          <a:sx n="100" d="100"/>
          <a:sy n="100" d="100"/>
        </p:scale>
        <p:origin x="2436" y="-1140"/>
      </p:cViewPr>
      <p:guideLst>
        <p:guide orient="horz" pos="3224"/>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3508"/>
          </a:xfrm>
          <a:prstGeom prst="rect">
            <a:avLst/>
          </a:prstGeom>
        </p:spPr>
        <p:txBody>
          <a:bodyPr vert="horz" lIns="95920" tIns="47960" rIns="95920" bIns="47960" rtlCol="0"/>
          <a:lstStyle>
            <a:lvl1pPr algn="l">
              <a:defRPr sz="1400"/>
            </a:lvl1pPr>
          </a:lstStyle>
          <a:p>
            <a:endParaRPr lang="fr-FR"/>
          </a:p>
        </p:txBody>
      </p:sp>
      <p:sp>
        <p:nvSpPr>
          <p:cNvPr id="3" name="Espace réservé de la date 2"/>
          <p:cNvSpPr>
            <a:spLocks noGrp="1"/>
          </p:cNvSpPr>
          <p:nvPr>
            <p:ph type="dt" sz="quarter" idx="1"/>
          </p:nvPr>
        </p:nvSpPr>
        <p:spPr>
          <a:xfrm>
            <a:off x="4021294" y="0"/>
            <a:ext cx="3076363" cy="513508"/>
          </a:xfrm>
          <a:prstGeom prst="rect">
            <a:avLst/>
          </a:prstGeom>
        </p:spPr>
        <p:txBody>
          <a:bodyPr vert="horz" lIns="95920" tIns="47960" rIns="95920" bIns="47960" rtlCol="0"/>
          <a:lstStyle>
            <a:lvl1pPr algn="r">
              <a:defRPr sz="1400"/>
            </a:lvl1pPr>
          </a:lstStyle>
          <a:p>
            <a:fld id="{F481E118-1CEA-43E8-BD51-A8A2CBD62889}" type="datetimeFigureOut">
              <a:rPr lang="fr-FR" smtClean="0"/>
              <a:t>06/02/2020</a:t>
            </a:fld>
            <a:endParaRPr lang="fr-FR"/>
          </a:p>
        </p:txBody>
      </p:sp>
      <p:sp>
        <p:nvSpPr>
          <p:cNvPr id="4" name="Espace réservé du pied de page 3"/>
          <p:cNvSpPr>
            <a:spLocks noGrp="1"/>
          </p:cNvSpPr>
          <p:nvPr>
            <p:ph type="ftr" sz="quarter" idx="2"/>
          </p:nvPr>
        </p:nvSpPr>
        <p:spPr>
          <a:xfrm>
            <a:off x="0" y="9721110"/>
            <a:ext cx="3076363" cy="513507"/>
          </a:xfrm>
          <a:prstGeom prst="rect">
            <a:avLst/>
          </a:prstGeom>
        </p:spPr>
        <p:txBody>
          <a:bodyPr vert="horz" lIns="95920" tIns="47960" rIns="95920" bIns="47960" rtlCol="0" anchor="b"/>
          <a:lstStyle>
            <a:lvl1pPr algn="l">
              <a:defRPr sz="1400"/>
            </a:lvl1pPr>
          </a:lstStyle>
          <a:p>
            <a:endParaRPr lang="fr-FR"/>
          </a:p>
        </p:txBody>
      </p:sp>
      <p:sp>
        <p:nvSpPr>
          <p:cNvPr id="5" name="Espace réservé du numéro de diapositive 4"/>
          <p:cNvSpPr>
            <a:spLocks noGrp="1"/>
          </p:cNvSpPr>
          <p:nvPr>
            <p:ph type="sldNum" sz="quarter" idx="3"/>
          </p:nvPr>
        </p:nvSpPr>
        <p:spPr>
          <a:xfrm>
            <a:off x="4021294" y="9721110"/>
            <a:ext cx="3076363" cy="513507"/>
          </a:xfrm>
          <a:prstGeom prst="rect">
            <a:avLst/>
          </a:prstGeom>
        </p:spPr>
        <p:txBody>
          <a:bodyPr vert="horz" lIns="95920" tIns="47960" rIns="95920" bIns="47960" rtlCol="0" anchor="b"/>
          <a:lstStyle>
            <a:lvl1pPr algn="r">
              <a:defRPr sz="1400"/>
            </a:lvl1pPr>
          </a:lstStyle>
          <a:p>
            <a:fld id="{7CB1C5FA-467D-48F3-9F36-205F533C0F0C}" type="slidenum">
              <a:rPr lang="fr-FR" smtClean="0"/>
              <a:t>‹N°›</a:t>
            </a:fld>
            <a:endParaRPr lang="fr-FR"/>
          </a:p>
        </p:txBody>
      </p:sp>
    </p:spTree>
    <p:extLst>
      <p:ext uri="{BB962C8B-B14F-4D97-AF65-F5344CB8AC3E}">
        <p14:creationId xmlns:p14="http://schemas.microsoft.com/office/powerpoint/2010/main" val="1621208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3508"/>
          </a:xfrm>
          <a:prstGeom prst="rect">
            <a:avLst/>
          </a:prstGeom>
        </p:spPr>
        <p:txBody>
          <a:bodyPr vert="horz" lIns="95920" tIns="47960" rIns="95920" bIns="47960" rtlCol="0"/>
          <a:lstStyle>
            <a:lvl1pPr algn="l">
              <a:defRPr sz="1400"/>
            </a:lvl1pPr>
          </a:lstStyle>
          <a:p>
            <a:endParaRPr lang="fr-FR"/>
          </a:p>
        </p:txBody>
      </p:sp>
      <p:sp>
        <p:nvSpPr>
          <p:cNvPr id="3" name="Espace réservé de la date 2"/>
          <p:cNvSpPr>
            <a:spLocks noGrp="1"/>
          </p:cNvSpPr>
          <p:nvPr>
            <p:ph type="dt" idx="1"/>
          </p:nvPr>
        </p:nvSpPr>
        <p:spPr>
          <a:xfrm>
            <a:off x="4021294" y="0"/>
            <a:ext cx="3076363" cy="513508"/>
          </a:xfrm>
          <a:prstGeom prst="rect">
            <a:avLst/>
          </a:prstGeom>
        </p:spPr>
        <p:txBody>
          <a:bodyPr vert="horz" lIns="95920" tIns="47960" rIns="95920" bIns="47960" rtlCol="0"/>
          <a:lstStyle>
            <a:lvl1pPr algn="r">
              <a:defRPr sz="1400"/>
            </a:lvl1pPr>
          </a:lstStyle>
          <a:p>
            <a:fld id="{F0389419-4E28-4B58-9AA2-383238311FDA}" type="datetimeFigureOut">
              <a:rPr lang="fr-FR" smtClean="0"/>
              <a:t>06/02/2020</a:t>
            </a:fld>
            <a:endParaRPr lang="fr-FR"/>
          </a:p>
        </p:txBody>
      </p:sp>
      <p:sp>
        <p:nvSpPr>
          <p:cNvPr id="4" name="Espace réservé de l'image des diapositives 3"/>
          <p:cNvSpPr>
            <a:spLocks noGrp="1" noRot="1" noChangeAspect="1"/>
          </p:cNvSpPr>
          <p:nvPr>
            <p:ph type="sldImg" idx="2"/>
          </p:nvPr>
        </p:nvSpPr>
        <p:spPr>
          <a:xfrm>
            <a:off x="476250" y="1277938"/>
            <a:ext cx="6146800" cy="3457575"/>
          </a:xfrm>
          <a:prstGeom prst="rect">
            <a:avLst/>
          </a:prstGeom>
          <a:noFill/>
          <a:ln w="12700">
            <a:solidFill>
              <a:prstClr val="black"/>
            </a:solidFill>
          </a:ln>
        </p:spPr>
        <p:txBody>
          <a:bodyPr vert="horz" lIns="95920" tIns="47960" rIns="95920" bIns="47960" rtlCol="0" anchor="ctr"/>
          <a:lstStyle/>
          <a:p>
            <a:endParaRPr lang="fr-FR"/>
          </a:p>
        </p:txBody>
      </p:sp>
      <p:sp>
        <p:nvSpPr>
          <p:cNvPr id="5" name="Espace réservé des notes 4"/>
          <p:cNvSpPr>
            <a:spLocks noGrp="1"/>
          </p:cNvSpPr>
          <p:nvPr>
            <p:ph type="body" sz="quarter" idx="3"/>
          </p:nvPr>
        </p:nvSpPr>
        <p:spPr>
          <a:xfrm>
            <a:off x="709930" y="4925410"/>
            <a:ext cx="5679440" cy="4029879"/>
          </a:xfrm>
          <a:prstGeom prst="rect">
            <a:avLst/>
          </a:prstGeom>
        </p:spPr>
        <p:txBody>
          <a:bodyPr vert="horz" lIns="95920" tIns="47960" rIns="95920" bIns="4796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10"/>
            <a:ext cx="3076363" cy="513507"/>
          </a:xfrm>
          <a:prstGeom prst="rect">
            <a:avLst/>
          </a:prstGeom>
        </p:spPr>
        <p:txBody>
          <a:bodyPr vert="horz" lIns="95920" tIns="47960" rIns="95920" bIns="47960" rtlCol="0" anchor="b"/>
          <a:lstStyle>
            <a:lvl1pPr algn="l">
              <a:defRPr sz="1400"/>
            </a:lvl1pPr>
          </a:lstStyle>
          <a:p>
            <a:endParaRPr lang="fr-FR"/>
          </a:p>
        </p:txBody>
      </p:sp>
      <p:sp>
        <p:nvSpPr>
          <p:cNvPr id="7" name="Espace réservé du numéro de diapositive 6"/>
          <p:cNvSpPr>
            <a:spLocks noGrp="1"/>
          </p:cNvSpPr>
          <p:nvPr>
            <p:ph type="sldNum" sz="quarter" idx="5"/>
          </p:nvPr>
        </p:nvSpPr>
        <p:spPr>
          <a:xfrm>
            <a:off x="4021294" y="9721110"/>
            <a:ext cx="3076363" cy="513507"/>
          </a:xfrm>
          <a:prstGeom prst="rect">
            <a:avLst/>
          </a:prstGeom>
        </p:spPr>
        <p:txBody>
          <a:bodyPr vert="horz" lIns="95920" tIns="47960" rIns="95920" bIns="47960" rtlCol="0" anchor="b"/>
          <a:lstStyle>
            <a:lvl1pPr algn="r">
              <a:defRPr sz="1400"/>
            </a:lvl1pPr>
          </a:lstStyle>
          <a:p>
            <a:fld id="{39DC57ED-270C-43E3-91AA-48F4CC193819}" type="slidenum">
              <a:rPr lang="fr-FR" smtClean="0"/>
              <a:t>‹N°›</a:t>
            </a:fld>
            <a:endParaRPr lang="fr-FR"/>
          </a:p>
        </p:txBody>
      </p:sp>
    </p:spTree>
    <p:extLst>
      <p:ext uri="{BB962C8B-B14F-4D97-AF65-F5344CB8AC3E}">
        <p14:creationId xmlns:p14="http://schemas.microsoft.com/office/powerpoint/2010/main" val="96513307"/>
      </p:ext>
    </p:extLst>
  </p:cSld>
  <p:clrMap bg1="lt1" tx1="dk1" bg2="lt2" tx2="dk2" accent1="accent1" accent2="accent2" accent3="accent3" accent4="accent4" accent5="accent5" accent6="accent6" hlink="hlink" folHlink="folHlink"/>
  <p:notesStyle>
    <a:lvl1pPr marL="0" algn="l" defTabSz="1277234" rtl="0" eaLnBrk="1" latinLnBrk="0" hangingPunct="1">
      <a:defRPr sz="1700" kern="1200">
        <a:solidFill>
          <a:schemeClr val="tx1"/>
        </a:solidFill>
        <a:latin typeface="+mn-lt"/>
        <a:ea typeface="+mn-ea"/>
        <a:cs typeface="+mn-cs"/>
      </a:defRPr>
    </a:lvl1pPr>
    <a:lvl2pPr marL="638617" algn="l" defTabSz="1277234" rtl="0" eaLnBrk="1" latinLnBrk="0" hangingPunct="1">
      <a:defRPr sz="1700" kern="1200">
        <a:solidFill>
          <a:schemeClr val="tx1"/>
        </a:solidFill>
        <a:latin typeface="+mn-lt"/>
        <a:ea typeface="+mn-ea"/>
        <a:cs typeface="+mn-cs"/>
      </a:defRPr>
    </a:lvl2pPr>
    <a:lvl3pPr marL="1277234" algn="l" defTabSz="1277234" rtl="0" eaLnBrk="1" latinLnBrk="0" hangingPunct="1">
      <a:defRPr sz="1700" kern="1200">
        <a:solidFill>
          <a:schemeClr val="tx1"/>
        </a:solidFill>
        <a:latin typeface="+mn-lt"/>
        <a:ea typeface="+mn-ea"/>
        <a:cs typeface="+mn-cs"/>
      </a:defRPr>
    </a:lvl3pPr>
    <a:lvl4pPr marL="1915851" algn="l" defTabSz="1277234" rtl="0" eaLnBrk="1" latinLnBrk="0" hangingPunct="1">
      <a:defRPr sz="1700" kern="1200">
        <a:solidFill>
          <a:schemeClr val="tx1"/>
        </a:solidFill>
        <a:latin typeface="+mn-lt"/>
        <a:ea typeface="+mn-ea"/>
        <a:cs typeface="+mn-cs"/>
      </a:defRPr>
    </a:lvl4pPr>
    <a:lvl5pPr marL="2554468" algn="l" defTabSz="1277234" rtl="0" eaLnBrk="1" latinLnBrk="0" hangingPunct="1">
      <a:defRPr sz="1700" kern="1200">
        <a:solidFill>
          <a:schemeClr val="tx1"/>
        </a:solidFill>
        <a:latin typeface="+mn-lt"/>
        <a:ea typeface="+mn-ea"/>
        <a:cs typeface="+mn-cs"/>
      </a:defRPr>
    </a:lvl5pPr>
    <a:lvl6pPr marL="3193085" algn="l" defTabSz="1277234" rtl="0" eaLnBrk="1" latinLnBrk="0" hangingPunct="1">
      <a:defRPr sz="1700" kern="1200">
        <a:solidFill>
          <a:schemeClr val="tx1"/>
        </a:solidFill>
        <a:latin typeface="+mn-lt"/>
        <a:ea typeface="+mn-ea"/>
        <a:cs typeface="+mn-cs"/>
      </a:defRPr>
    </a:lvl6pPr>
    <a:lvl7pPr marL="3831702" algn="l" defTabSz="1277234" rtl="0" eaLnBrk="1" latinLnBrk="0" hangingPunct="1">
      <a:defRPr sz="1700" kern="1200">
        <a:solidFill>
          <a:schemeClr val="tx1"/>
        </a:solidFill>
        <a:latin typeface="+mn-lt"/>
        <a:ea typeface="+mn-ea"/>
        <a:cs typeface="+mn-cs"/>
      </a:defRPr>
    </a:lvl7pPr>
    <a:lvl8pPr marL="4470319" algn="l" defTabSz="1277234" rtl="0" eaLnBrk="1" latinLnBrk="0" hangingPunct="1">
      <a:defRPr sz="1700" kern="1200">
        <a:solidFill>
          <a:schemeClr val="tx1"/>
        </a:solidFill>
        <a:latin typeface="+mn-lt"/>
        <a:ea typeface="+mn-ea"/>
        <a:cs typeface="+mn-cs"/>
      </a:defRPr>
    </a:lvl8pPr>
    <a:lvl9pPr marL="5108936" algn="l" defTabSz="1277234" rtl="0" eaLnBrk="1" latinLnBrk="0" hangingPunct="1">
      <a:defRPr sz="17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uverture de chapitre avec champ phot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A0520F-F2B4-4144-B2A0-D31492DE5858}"/>
              </a:ext>
            </a:extLst>
          </p:cNvPr>
          <p:cNvSpPr>
            <a:spLocks noGrp="1"/>
          </p:cNvSpPr>
          <p:nvPr>
            <p:ph type="title"/>
          </p:nvPr>
        </p:nvSpPr>
        <p:spPr/>
        <p:txBody>
          <a:bodyPr/>
          <a:lstStyle/>
          <a:p>
            <a:r>
              <a:rPr lang="fr-FR" smtClean="0"/>
              <a:t>Modifiez le style du titre</a:t>
            </a:r>
            <a:endParaRPr lang="fr-FR"/>
          </a:p>
        </p:txBody>
      </p:sp>
      <p:sp>
        <p:nvSpPr>
          <p:cNvPr id="3" name="Espace réservé du numéro de diapositive 2">
            <a:extLst>
              <a:ext uri="{FF2B5EF4-FFF2-40B4-BE49-F238E27FC236}">
                <a16:creationId xmlns:a16="http://schemas.microsoft.com/office/drawing/2014/main" id="{990C283F-3F6C-463B-B6FF-C5A1120E751C}"/>
              </a:ext>
            </a:extLst>
          </p:cNvPr>
          <p:cNvSpPr>
            <a:spLocks noGrp="1"/>
          </p:cNvSpPr>
          <p:nvPr>
            <p:ph type="sldNum" sz="quarter" idx="10"/>
          </p:nvPr>
        </p:nvSpPr>
        <p:spPr/>
        <p:txBody>
          <a:body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pic>
        <p:nvPicPr>
          <p:cNvPr id="16" name="Image 15">
            <a:extLst>
              <a:ext uri="{FF2B5EF4-FFF2-40B4-BE49-F238E27FC236}">
                <a16:creationId xmlns:a16="http://schemas.microsoft.com/office/drawing/2014/main" id="{EA0235D1-1CA4-4813-8F9E-8EA6F5F924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58065"/>
            <a:ext cx="12192000" cy="5808504"/>
          </a:xfrm>
          <a:prstGeom prst="rect">
            <a:avLst/>
          </a:prstGeom>
        </p:spPr>
      </p:pic>
      <p:sp>
        <p:nvSpPr>
          <p:cNvPr id="27" name="Titre 4">
            <a:extLst>
              <a:ext uri="{FF2B5EF4-FFF2-40B4-BE49-F238E27FC236}">
                <a16:creationId xmlns:a16="http://schemas.microsoft.com/office/drawing/2014/main" id="{9EB6429C-6B7C-4EE1-B9DC-E41E0338FCE4}"/>
              </a:ext>
            </a:extLst>
          </p:cNvPr>
          <p:cNvSpPr txBox="1">
            <a:spLocks/>
          </p:cNvSpPr>
          <p:nvPr userDrawn="1"/>
        </p:nvSpPr>
        <p:spPr>
          <a:xfrm>
            <a:off x="6096001" y="2824703"/>
            <a:ext cx="4933951" cy="119856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fr-FR" sz="3733" b="1" dirty="0">
              <a:solidFill>
                <a:srgbClr val="C00000"/>
              </a:solidFill>
              <a:latin typeface="Calibri" charset="0"/>
              <a:ea typeface="Calibri" charset="0"/>
              <a:cs typeface="Calibri" charset="0"/>
            </a:endParaRPr>
          </a:p>
        </p:txBody>
      </p:sp>
      <p:sp>
        <p:nvSpPr>
          <p:cNvPr id="29" name="Espace réservé pour une image  28">
            <a:extLst>
              <a:ext uri="{FF2B5EF4-FFF2-40B4-BE49-F238E27FC236}">
                <a16:creationId xmlns:a16="http://schemas.microsoft.com/office/drawing/2014/main" id="{00B39465-DFB6-4F0B-AD93-34B67A43F556}"/>
              </a:ext>
            </a:extLst>
          </p:cNvPr>
          <p:cNvSpPr>
            <a:spLocks noGrp="1" noChangeAspect="1"/>
          </p:cNvSpPr>
          <p:nvPr>
            <p:ph type="pic" sz="quarter" idx="11"/>
          </p:nvPr>
        </p:nvSpPr>
        <p:spPr>
          <a:xfrm>
            <a:off x="175259" y="1835212"/>
            <a:ext cx="2029261" cy="1950713"/>
          </a:xfrm>
        </p:spPr>
        <p:txBody>
          <a:bodyPr/>
          <a:lstStyle/>
          <a:p>
            <a:r>
              <a:rPr lang="fr-FR" smtClean="0"/>
              <a:t>Cliquez sur l'icône pour ajouter une image</a:t>
            </a:r>
            <a:endParaRPr lang="fr-FR" dirty="0"/>
          </a:p>
        </p:txBody>
      </p:sp>
      <p:sp>
        <p:nvSpPr>
          <p:cNvPr id="31" name="Espace réservé pour une image  30">
            <a:extLst>
              <a:ext uri="{FF2B5EF4-FFF2-40B4-BE49-F238E27FC236}">
                <a16:creationId xmlns:a16="http://schemas.microsoft.com/office/drawing/2014/main" id="{05215E8A-C584-469C-8777-F84DF88AD457}"/>
              </a:ext>
            </a:extLst>
          </p:cNvPr>
          <p:cNvSpPr>
            <a:spLocks noGrp="1" noChangeAspect="1"/>
          </p:cNvSpPr>
          <p:nvPr>
            <p:ph type="pic" sz="quarter" idx="12"/>
          </p:nvPr>
        </p:nvSpPr>
        <p:spPr>
          <a:xfrm>
            <a:off x="2336050" y="1835213"/>
            <a:ext cx="1971551" cy="1184082"/>
          </a:xfrm>
        </p:spPr>
        <p:txBody>
          <a:bodyPr/>
          <a:lstStyle/>
          <a:p>
            <a:r>
              <a:rPr lang="fr-FR" smtClean="0"/>
              <a:t>Cliquez sur l'icône pour ajouter une image</a:t>
            </a:r>
            <a:endParaRPr lang="fr-FR" dirty="0"/>
          </a:p>
        </p:txBody>
      </p:sp>
      <p:sp>
        <p:nvSpPr>
          <p:cNvPr id="33" name="Espace réservé pour une image  32">
            <a:extLst>
              <a:ext uri="{FF2B5EF4-FFF2-40B4-BE49-F238E27FC236}">
                <a16:creationId xmlns:a16="http://schemas.microsoft.com/office/drawing/2014/main" id="{F295F236-0258-44BD-A085-BC26E990060E}"/>
              </a:ext>
            </a:extLst>
          </p:cNvPr>
          <p:cNvSpPr>
            <a:spLocks noGrp="1" noChangeAspect="1"/>
          </p:cNvSpPr>
          <p:nvPr>
            <p:ph type="pic" sz="quarter" idx="13"/>
          </p:nvPr>
        </p:nvSpPr>
        <p:spPr>
          <a:xfrm>
            <a:off x="4446232" y="1835151"/>
            <a:ext cx="1571453" cy="1280980"/>
          </a:xfrm>
        </p:spPr>
        <p:txBody>
          <a:bodyPr/>
          <a:lstStyle/>
          <a:p>
            <a:r>
              <a:rPr lang="fr-FR" smtClean="0"/>
              <a:t>Cliquez sur l'icône pour ajouter une image</a:t>
            </a:r>
            <a:endParaRPr lang="fr-FR"/>
          </a:p>
        </p:txBody>
      </p:sp>
      <p:sp>
        <p:nvSpPr>
          <p:cNvPr id="35" name="Espace réservé pour une image  34">
            <a:extLst>
              <a:ext uri="{FF2B5EF4-FFF2-40B4-BE49-F238E27FC236}">
                <a16:creationId xmlns:a16="http://schemas.microsoft.com/office/drawing/2014/main" id="{10F23775-F583-446B-ADBA-A32E31D6D2FB}"/>
              </a:ext>
            </a:extLst>
          </p:cNvPr>
          <p:cNvSpPr>
            <a:spLocks noGrp="1" noChangeAspect="1"/>
          </p:cNvSpPr>
          <p:nvPr>
            <p:ph type="pic" sz="quarter" idx="14"/>
          </p:nvPr>
        </p:nvSpPr>
        <p:spPr>
          <a:xfrm>
            <a:off x="4437705" y="3298825"/>
            <a:ext cx="1579355" cy="1138108"/>
          </a:xfrm>
        </p:spPr>
        <p:txBody>
          <a:bodyPr/>
          <a:lstStyle/>
          <a:p>
            <a:r>
              <a:rPr lang="fr-FR" smtClean="0"/>
              <a:t>Cliquez sur l'icône pour ajouter une image</a:t>
            </a:r>
            <a:endParaRPr lang="fr-FR"/>
          </a:p>
        </p:txBody>
      </p:sp>
      <p:sp>
        <p:nvSpPr>
          <p:cNvPr id="37" name="Espace réservé pour une image  36">
            <a:extLst>
              <a:ext uri="{FF2B5EF4-FFF2-40B4-BE49-F238E27FC236}">
                <a16:creationId xmlns:a16="http://schemas.microsoft.com/office/drawing/2014/main" id="{CBB53359-B79D-4793-A0BA-531D16C92DB5}"/>
              </a:ext>
            </a:extLst>
          </p:cNvPr>
          <p:cNvSpPr>
            <a:spLocks noGrp="1" noChangeAspect="1"/>
          </p:cNvSpPr>
          <p:nvPr>
            <p:ph type="pic" sz="quarter" idx="15"/>
          </p:nvPr>
        </p:nvSpPr>
        <p:spPr>
          <a:xfrm>
            <a:off x="2343153" y="3201989"/>
            <a:ext cx="1955921" cy="583936"/>
          </a:xfrm>
        </p:spPr>
        <p:txBody>
          <a:bodyPr/>
          <a:lstStyle/>
          <a:p>
            <a:r>
              <a:rPr lang="fr-FR" smtClean="0"/>
              <a:t>Cliquez sur l'icône pour ajouter une image</a:t>
            </a:r>
            <a:endParaRPr lang="fr-FR"/>
          </a:p>
        </p:txBody>
      </p:sp>
      <p:sp>
        <p:nvSpPr>
          <p:cNvPr id="39" name="Espace réservé pour une image  38">
            <a:extLst>
              <a:ext uri="{FF2B5EF4-FFF2-40B4-BE49-F238E27FC236}">
                <a16:creationId xmlns:a16="http://schemas.microsoft.com/office/drawing/2014/main" id="{7629CC81-1DE8-42E7-8943-496B487C7A15}"/>
              </a:ext>
            </a:extLst>
          </p:cNvPr>
          <p:cNvSpPr>
            <a:spLocks noGrp="1" noChangeAspect="1"/>
          </p:cNvSpPr>
          <p:nvPr>
            <p:ph type="pic" sz="quarter" idx="16"/>
          </p:nvPr>
        </p:nvSpPr>
        <p:spPr>
          <a:xfrm>
            <a:off x="175684" y="3968620"/>
            <a:ext cx="2023533" cy="517922"/>
          </a:xfrm>
        </p:spPr>
        <p:txBody>
          <a:bodyPr/>
          <a:lstStyle/>
          <a:p>
            <a:r>
              <a:rPr lang="fr-FR" smtClean="0"/>
              <a:t>Cliquez sur l'icône pour ajouter une image</a:t>
            </a:r>
            <a:endParaRPr lang="fr-FR" dirty="0"/>
          </a:p>
        </p:txBody>
      </p:sp>
      <p:sp>
        <p:nvSpPr>
          <p:cNvPr id="41" name="Espace réservé pour une image  40">
            <a:extLst>
              <a:ext uri="{FF2B5EF4-FFF2-40B4-BE49-F238E27FC236}">
                <a16:creationId xmlns:a16="http://schemas.microsoft.com/office/drawing/2014/main" id="{3D9A0616-6187-42B8-A49C-5704495AFA0F}"/>
              </a:ext>
            </a:extLst>
          </p:cNvPr>
          <p:cNvSpPr>
            <a:spLocks noGrp="1" noChangeAspect="1"/>
          </p:cNvSpPr>
          <p:nvPr>
            <p:ph type="pic" sz="quarter" idx="17"/>
          </p:nvPr>
        </p:nvSpPr>
        <p:spPr>
          <a:xfrm>
            <a:off x="175684" y="4673601"/>
            <a:ext cx="2023533" cy="517922"/>
          </a:xfrm>
        </p:spPr>
        <p:txBody>
          <a:bodyPr/>
          <a:lstStyle/>
          <a:p>
            <a:r>
              <a:rPr lang="fr-FR" smtClean="0"/>
              <a:t>Cliquez sur l'icône pour ajouter une image</a:t>
            </a:r>
            <a:endParaRPr lang="fr-FR"/>
          </a:p>
        </p:txBody>
      </p:sp>
      <p:sp>
        <p:nvSpPr>
          <p:cNvPr id="43" name="Espace réservé pour une image  42">
            <a:extLst>
              <a:ext uri="{FF2B5EF4-FFF2-40B4-BE49-F238E27FC236}">
                <a16:creationId xmlns:a16="http://schemas.microsoft.com/office/drawing/2014/main" id="{10BA3FEF-381F-4AA8-9215-136F5361141D}"/>
              </a:ext>
            </a:extLst>
          </p:cNvPr>
          <p:cNvSpPr>
            <a:spLocks noGrp="1" noChangeAspect="1"/>
          </p:cNvSpPr>
          <p:nvPr>
            <p:ph type="pic" sz="quarter" idx="18"/>
          </p:nvPr>
        </p:nvSpPr>
        <p:spPr>
          <a:xfrm>
            <a:off x="2336049" y="3968619"/>
            <a:ext cx="1955800" cy="1222904"/>
          </a:xfrm>
        </p:spPr>
        <p:txBody>
          <a:bodyPr/>
          <a:lstStyle/>
          <a:p>
            <a:r>
              <a:rPr lang="fr-FR" smtClean="0"/>
              <a:t>Cliquez sur l'icône pour ajouter une image</a:t>
            </a:r>
            <a:endParaRPr lang="fr-FR"/>
          </a:p>
        </p:txBody>
      </p:sp>
      <p:sp>
        <p:nvSpPr>
          <p:cNvPr id="45" name="Espace réservé pour une image  44">
            <a:extLst>
              <a:ext uri="{FF2B5EF4-FFF2-40B4-BE49-F238E27FC236}">
                <a16:creationId xmlns:a16="http://schemas.microsoft.com/office/drawing/2014/main" id="{8FD27BC5-345B-4477-941A-3575E8185B4F}"/>
              </a:ext>
            </a:extLst>
          </p:cNvPr>
          <p:cNvSpPr>
            <a:spLocks noGrp="1" noChangeAspect="1"/>
          </p:cNvSpPr>
          <p:nvPr>
            <p:ph type="pic" sz="quarter" idx="19"/>
          </p:nvPr>
        </p:nvSpPr>
        <p:spPr>
          <a:xfrm>
            <a:off x="4425952" y="4619627"/>
            <a:ext cx="1591733" cy="571896"/>
          </a:xfrm>
        </p:spPr>
        <p:txBody>
          <a:bodyPr/>
          <a:lstStyle/>
          <a:p>
            <a:r>
              <a:rPr lang="fr-FR" smtClean="0"/>
              <a:t>Cliquez sur l'icône pour ajouter une image</a:t>
            </a:r>
            <a:endParaRPr lang="fr-FR"/>
          </a:p>
        </p:txBody>
      </p:sp>
    </p:spTree>
    <p:extLst>
      <p:ext uri="{BB962C8B-B14F-4D97-AF65-F5344CB8AC3E}">
        <p14:creationId xmlns:p14="http://schemas.microsoft.com/office/powerpoint/2010/main" val="3645429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uverture de chapitre avec champ photos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DD946C-1F13-4F67-B8D1-64EF5CF71ABB}"/>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DC37902D-B358-44BD-9A3B-CD8E2882EA2D}"/>
              </a:ext>
            </a:extLst>
          </p:cNvPr>
          <p:cNvSpPr>
            <a:spLocks noGrp="1"/>
          </p:cNvSpPr>
          <p:nvPr>
            <p:ph type="sldNum" sz="quarter" idx="10"/>
          </p:nvPr>
        </p:nvSpPr>
        <p:spPr>
          <a:xfrm>
            <a:off x="11157188" y="6665909"/>
            <a:ext cx="837259" cy="153888"/>
          </a:xfrm>
          <a:prstGeom prst="rect">
            <a:avLst/>
          </a:prstGeom>
        </p:spPr>
        <p:txBody>
          <a:body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pic>
        <p:nvPicPr>
          <p:cNvPr id="4" name="Image 3">
            <a:extLst>
              <a:ext uri="{FF2B5EF4-FFF2-40B4-BE49-F238E27FC236}">
                <a16:creationId xmlns:a16="http://schemas.microsoft.com/office/drawing/2014/main" id="{187ADA7C-03B8-49D0-A935-DE3625BD6F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58065"/>
            <a:ext cx="12192000" cy="5808504"/>
          </a:xfrm>
          <a:prstGeom prst="rect">
            <a:avLst/>
          </a:prstGeom>
        </p:spPr>
      </p:pic>
      <p:sp>
        <p:nvSpPr>
          <p:cNvPr id="15" name="Titre 4">
            <a:extLst>
              <a:ext uri="{FF2B5EF4-FFF2-40B4-BE49-F238E27FC236}">
                <a16:creationId xmlns:a16="http://schemas.microsoft.com/office/drawing/2014/main" id="{72E9C4E7-2BF2-4AB8-9707-825FA5757113}"/>
              </a:ext>
            </a:extLst>
          </p:cNvPr>
          <p:cNvSpPr txBox="1">
            <a:spLocks/>
          </p:cNvSpPr>
          <p:nvPr userDrawn="1"/>
        </p:nvSpPr>
        <p:spPr>
          <a:xfrm>
            <a:off x="6096001" y="2824703"/>
            <a:ext cx="4933951" cy="119856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fr-FR" sz="3733" b="1" dirty="0">
              <a:solidFill>
                <a:srgbClr val="C00000"/>
              </a:solidFill>
              <a:latin typeface="Calibri" charset="0"/>
              <a:ea typeface="Calibri" charset="0"/>
              <a:cs typeface="Calibri" charset="0"/>
            </a:endParaRPr>
          </a:p>
        </p:txBody>
      </p:sp>
      <p:sp>
        <p:nvSpPr>
          <p:cNvPr id="19" name="Espace réservé du contenu 18">
            <a:extLst>
              <a:ext uri="{FF2B5EF4-FFF2-40B4-BE49-F238E27FC236}">
                <a16:creationId xmlns:a16="http://schemas.microsoft.com/office/drawing/2014/main" id="{E6D00721-9CE1-4CF1-AD6A-47E2B8CCCC48}"/>
              </a:ext>
            </a:extLst>
          </p:cNvPr>
          <p:cNvSpPr>
            <a:spLocks noGrp="1"/>
          </p:cNvSpPr>
          <p:nvPr>
            <p:ph sz="quarter" idx="11"/>
          </p:nvPr>
        </p:nvSpPr>
        <p:spPr>
          <a:xfrm>
            <a:off x="175684" y="1835150"/>
            <a:ext cx="5842000" cy="1382648"/>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90038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verture gris avec contenu">
    <p:spTree>
      <p:nvGrpSpPr>
        <p:cNvPr id="1" name=""/>
        <p:cNvGrpSpPr/>
        <p:nvPr/>
      </p:nvGrpSpPr>
      <p:grpSpPr>
        <a:xfrm>
          <a:off x="0" y="0"/>
          <a:ext cx="0" cy="0"/>
          <a:chOff x="0" y="0"/>
          <a:chExt cx="0" cy="0"/>
        </a:xfrm>
      </p:grpSpPr>
      <p:pic>
        <p:nvPicPr>
          <p:cNvPr id="2" name="Picture 1" descr="fond_ppt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18"/>
            <a:ext cx="12192000" cy="6021547"/>
          </a:xfrm>
          <a:prstGeom prst="rect">
            <a:avLst/>
          </a:prstGeom>
        </p:spPr>
      </p:pic>
      <p:sp>
        <p:nvSpPr>
          <p:cNvPr id="3" name="Espace réservé du numéro de diapositive 2"/>
          <p:cNvSpPr>
            <a:spLocks noGrp="1"/>
          </p:cNvSpPr>
          <p:nvPr>
            <p:ph type="sldNum" sz="quarter" idx="10"/>
          </p:nvPr>
        </p:nvSpPr>
        <p:spPr>
          <a:xfrm>
            <a:off x="11157188" y="6665909"/>
            <a:ext cx="837259" cy="153888"/>
          </a:xfrm>
          <a:prstGeom prst="rect">
            <a:avLst/>
          </a:prstGeom>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9" name="Rectangle 8"/>
          <p:cNvSpPr/>
          <p:nvPr userDrawn="1"/>
        </p:nvSpPr>
        <p:spPr>
          <a:xfrm>
            <a:off x="3" y="5961053"/>
            <a:ext cx="12191999" cy="896948"/>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fr-FR" sz="2500" noProof="0" dirty="0">
                <a:solidFill>
                  <a:schemeClr val="accent1"/>
                </a:solidFill>
              </a:rPr>
              <a:t> </a:t>
            </a:r>
          </a:p>
        </p:txBody>
      </p:sp>
      <p:sp>
        <p:nvSpPr>
          <p:cNvPr id="12" name="Espace réservé du texte 5"/>
          <p:cNvSpPr>
            <a:spLocks noGrp="1"/>
          </p:cNvSpPr>
          <p:nvPr>
            <p:ph type="body" sz="quarter" idx="11" hasCustomPrompt="1"/>
          </p:nvPr>
        </p:nvSpPr>
        <p:spPr>
          <a:xfrm>
            <a:off x="1127570" y="4801465"/>
            <a:ext cx="2139247" cy="249299"/>
          </a:xfrm>
        </p:spPr>
        <p:txBody>
          <a:bodyPr wrap="square" tIns="0" bIns="0">
            <a:spAutoFit/>
          </a:bodyPr>
          <a:lstStyle>
            <a:lvl1pPr marL="0" indent="0">
              <a:buFontTx/>
              <a:buNone/>
              <a:defRPr>
                <a:solidFill>
                  <a:srgbClr val="FFFFFF"/>
                </a:solidFill>
              </a:defRPr>
            </a:lvl1pPr>
          </a:lstStyle>
          <a:p>
            <a:pPr lvl="0"/>
            <a:r>
              <a:rPr lang="fr-FR" noProof="0" dirty="0"/>
              <a:t>Partie 1</a:t>
            </a:r>
          </a:p>
        </p:txBody>
      </p:sp>
      <p:sp>
        <p:nvSpPr>
          <p:cNvPr id="5" name="Espace réservé du contenu 4"/>
          <p:cNvSpPr>
            <a:spLocks noGrp="1"/>
          </p:cNvSpPr>
          <p:nvPr>
            <p:ph sz="quarter" idx="13"/>
          </p:nvPr>
        </p:nvSpPr>
        <p:spPr>
          <a:xfrm>
            <a:off x="984189" y="617538"/>
            <a:ext cx="5317067" cy="1382648"/>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846554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éfaut avec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1" cap="none" baseline="0"/>
            </a:lvl1pPr>
          </a:lstStyle>
          <a:p>
            <a:r>
              <a:rPr lang="fr-FR" noProof="0"/>
              <a:t>Modifiez le style du titre</a:t>
            </a:r>
            <a:endParaRPr lang="fr-FR" noProof="0" dirty="0"/>
          </a:p>
        </p:txBody>
      </p:sp>
      <p:sp>
        <p:nvSpPr>
          <p:cNvPr id="3" name="Espace réservé du numéro de diapositive 2"/>
          <p:cNvSpPr>
            <a:spLocks noGrp="1"/>
          </p:cNvSpPr>
          <p:nvPr>
            <p:ph type="sldNum" sz="quarter" idx="10"/>
          </p:nvPr>
        </p:nvSpPr>
        <p:spPr>
          <a:xfrm>
            <a:off x="11157188" y="6665909"/>
            <a:ext cx="837259" cy="153888"/>
          </a:xfrm>
          <a:prstGeom prst="rect">
            <a:avLst/>
          </a:prstGeom>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4" name="Text Placeholder 2"/>
          <p:cNvSpPr>
            <a:spLocks noGrp="1"/>
          </p:cNvSpPr>
          <p:nvPr>
            <p:ph idx="1"/>
          </p:nvPr>
        </p:nvSpPr>
        <p:spPr>
          <a:xfrm>
            <a:off x="881099" y="1630412"/>
            <a:ext cx="10515600" cy="1236967"/>
          </a:xfrm>
          <a:prstGeom prst="rect">
            <a:avLst/>
          </a:prstGeom>
        </p:spPr>
        <p:txBody>
          <a:bodyPr vert="horz" lIns="127723" tIns="63862" rIns="127723" bIns="63862" rtlCol="0">
            <a:spAutoFit/>
          </a:bodyPr>
          <a:lstStyle>
            <a:lvl1pPr>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marL="1676370" indent="-239481">
              <a:lnSpc>
                <a:spcPct val="100000"/>
              </a:lnSpc>
              <a:spcBef>
                <a:spcPts val="0"/>
              </a:spcBef>
              <a:buFont typeface="Calibri" panose="020F0502020204030204" pitchFamily="34" charset="0"/>
              <a:buChar char="-"/>
              <a:defRPr sz="1200"/>
            </a:lvl4pPr>
            <a:lvl5pPr marL="2155332" indent="-239481">
              <a:lnSpc>
                <a:spcPct val="100000"/>
              </a:lnSpc>
              <a:spcBef>
                <a:spcPts val="0"/>
              </a:spcBef>
              <a:buFont typeface="Wingdings" panose="05000000000000000000" pitchFamily="2" charset="2"/>
              <a:buChar char="§"/>
              <a:defRPr sz="1200"/>
            </a:lvl5pPr>
          </a:lstStyle>
          <a:p>
            <a:pPr lvl="0"/>
            <a:r>
              <a:rPr lang="fr-FR" noProof="0" dirty="0"/>
              <a:t>Modifier les styles du texte du masque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5" name="Espace réservé du texte 2"/>
          <p:cNvSpPr>
            <a:spLocks noGrp="1"/>
          </p:cNvSpPr>
          <p:nvPr>
            <p:ph type="body" sz="quarter" idx="12" hasCustomPrompt="1"/>
          </p:nvPr>
        </p:nvSpPr>
        <p:spPr>
          <a:xfrm>
            <a:off x="881100" y="1067647"/>
            <a:ext cx="10565835" cy="378270"/>
          </a:xfrm>
        </p:spPr>
        <p:txBody>
          <a:bodyPr wrap="square">
            <a:spAutoFit/>
          </a:bodyPr>
          <a:lstStyle>
            <a:lvl1pPr marL="0" indent="0">
              <a:buFontTx/>
              <a:buNone/>
              <a:defRPr sz="1800"/>
            </a:lvl1pPr>
          </a:lstStyle>
          <a:p>
            <a:pPr lvl="0"/>
            <a:r>
              <a:rPr lang="fr-FR" noProof="0" dirty="0"/>
              <a:t>Texte simple de la diapositive</a:t>
            </a:r>
          </a:p>
        </p:txBody>
      </p:sp>
    </p:spTree>
    <p:extLst>
      <p:ext uri="{BB962C8B-B14F-4D97-AF65-F5344CB8AC3E}">
        <p14:creationId xmlns:p14="http://schemas.microsoft.com/office/powerpoint/2010/main" val="1427964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uverture de chapitre avec champ photos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DD946C-1F13-4F67-B8D1-64EF5CF71ABB}"/>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DC37902D-B358-44BD-9A3B-CD8E2882EA2D}"/>
              </a:ext>
            </a:extLst>
          </p:cNvPr>
          <p:cNvSpPr>
            <a:spLocks noGrp="1"/>
          </p:cNvSpPr>
          <p:nvPr>
            <p:ph type="sldNum" sz="quarter" idx="10"/>
          </p:nvPr>
        </p:nvSpPr>
        <p:spPr>
          <a:xfrm>
            <a:off x="11157188" y="6665909"/>
            <a:ext cx="837259" cy="153888"/>
          </a:xfrm>
          <a:prstGeom prst="rect">
            <a:avLst/>
          </a:prstGeom>
        </p:spPr>
        <p:txBody>
          <a:body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pic>
        <p:nvPicPr>
          <p:cNvPr id="4" name="Image 3">
            <a:extLst>
              <a:ext uri="{FF2B5EF4-FFF2-40B4-BE49-F238E27FC236}">
                <a16:creationId xmlns:a16="http://schemas.microsoft.com/office/drawing/2014/main" id="{187ADA7C-03B8-49D0-A935-DE3625BD6F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58065"/>
            <a:ext cx="12192000" cy="5808504"/>
          </a:xfrm>
          <a:prstGeom prst="rect">
            <a:avLst/>
          </a:prstGeom>
        </p:spPr>
      </p:pic>
      <p:sp>
        <p:nvSpPr>
          <p:cNvPr id="15" name="Titre 4">
            <a:extLst>
              <a:ext uri="{FF2B5EF4-FFF2-40B4-BE49-F238E27FC236}">
                <a16:creationId xmlns:a16="http://schemas.microsoft.com/office/drawing/2014/main" id="{72E9C4E7-2BF2-4AB8-9707-825FA5757113}"/>
              </a:ext>
            </a:extLst>
          </p:cNvPr>
          <p:cNvSpPr txBox="1">
            <a:spLocks/>
          </p:cNvSpPr>
          <p:nvPr userDrawn="1"/>
        </p:nvSpPr>
        <p:spPr>
          <a:xfrm>
            <a:off x="6096001" y="2824703"/>
            <a:ext cx="4933951" cy="119856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fr-FR" sz="3733" b="1" dirty="0">
              <a:solidFill>
                <a:srgbClr val="C00000"/>
              </a:solidFill>
              <a:latin typeface="Calibri" charset="0"/>
              <a:ea typeface="Calibri" charset="0"/>
              <a:cs typeface="Calibri" charset="0"/>
            </a:endParaRPr>
          </a:p>
        </p:txBody>
      </p:sp>
      <p:sp>
        <p:nvSpPr>
          <p:cNvPr id="19" name="Espace réservé du contenu 18">
            <a:extLst>
              <a:ext uri="{FF2B5EF4-FFF2-40B4-BE49-F238E27FC236}">
                <a16:creationId xmlns:a16="http://schemas.microsoft.com/office/drawing/2014/main" id="{E6D00721-9CE1-4CF1-AD6A-47E2B8CCCC48}"/>
              </a:ext>
            </a:extLst>
          </p:cNvPr>
          <p:cNvSpPr>
            <a:spLocks noGrp="1"/>
          </p:cNvSpPr>
          <p:nvPr>
            <p:ph sz="quarter" idx="11"/>
          </p:nvPr>
        </p:nvSpPr>
        <p:spPr>
          <a:xfrm>
            <a:off x="175684" y="1835150"/>
            <a:ext cx="5842000" cy="1382648"/>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548433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uverture gris avec contenu">
    <p:spTree>
      <p:nvGrpSpPr>
        <p:cNvPr id="1" name=""/>
        <p:cNvGrpSpPr/>
        <p:nvPr/>
      </p:nvGrpSpPr>
      <p:grpSpPr>
        <a:xfrm>
          <a:off x="0" y="0"/>
          <a:ext cx="0" cy="0"/>
          <a:chOff x="0" y="0"/>
          <a:chExt cx="0" cy="0"/>
        </a:xfrm>
      </p:grpSpPr>
      <p:pic>
        <p:nvPicPr>
          <p:cNvPr id="2" name="Picture 1" descr="fond_ppt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18"/>
            <a:ext cx="12192000" cy="6021547"/>
          </a:xfrm>
          <a:prstGeom prst="rect">
            <a:avLst/>
          </a:prstGeom>
        </p:spPr>
      </p:pic>
      <p:sp>
        <p:nvSpPr>
          <p:cNvPr id="3" name="Espace réservé du numéro de diapositive 2"/>
          <p:cNvSpPr>
            <a:spLocks noGrp="1"/>
          </p:cNvSpPr>
          <p:nvPr>
            <p:ph type="sldNum" sz="quarter" idx="10"/>
          </p:nvPr>
        </p:nvSpPr>
        <p:spPr>
          <a:xfrm>
            <a:off x="11157188" y="6665909"/>
            <a:ext cx="837259" cy="153888"/>
          </a:xfrm>
          <a:prstGeom prst="rect">
            <a:avLst/>
          </a:prstGeom>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9" name="Rectangle 8"/>
          <p:cNvSpPr/>
          <p:nvPr userDrawn="1"/>
        </p:nvSpPr>
        <p:spPr>
          <a:xfrm>
            <a:off x="3" y="5961053"/>
            <a:ext cx="12191999" cy="896948"/>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fr-FR" sz="2500" noProof="0" dirty="0">
                <a:solidFill>
                  <a:schemeClr val="accent1"/>
                </a:solidFill>
              </a:rPr>
              <a:t> </a:t>
            </a:r>
          </a:p>
        </p:txBody>
      </p:sp>
      <p:sp>
        <p:nvSpPr>
          <p:cNvPr id="12" name="Espace réservé du texte 5"/>
          <p:cNvSpPr>
            <a:spLocks noGrp="1"/>
          </p:cNvSpPr>
          <p:nvPr>
            <p:ph type="body" sz="quarter" idx="11" hasCustomPrompt="1"/>
          </p:nvPr>
        </p:nvSpPr>
        <p:spPr>
          <a:xfrm>
            <a:off x="1127570" y="4801465"/>
            <a:ext cx="2139247" cy="249299"/>
          </a:xfrm>
        </p:spPr>
        <p:txBody>
          <a:bodyPr wrap="square" tIns="0" bIns="0">
            <a:spAutoFit/>
          </a:bodyPr>
          <a:lstStyle>
            <a:lvl1pPr marL="0" indent="0">
              <a:buFontTx/>
              <a:buNone/>
              <a:defRPr>
                <a:solidFill>
                  <a:srgbClr val="FFFFFF"/>
                </a:solidFill>
              </a:defRPr>
            </a:lvl1pPr>
          </a:lstStyle>
          <a:p>
            <a:pPr lvl="0"/>
            <a:r>
              <a:rPr lang="fr-FR" noProof="0" dirty="0"/>
              <a:t>Partie 1</a:t>
            </a:r>
          </a:p>
        </p:txBody>
      </p:sp>
      <p:sp>
        <p:nvSpPr>
          <p:cNvPr id="5" name="Espace réservé du contenu 4"/>
          <p:cNvSpPr>
            <a:spLocks noGrp="1"/>
          </p:cNvSpPr>
          <p:nvPr>
            <p:ph sz="quarter" idx="13"/>
          </p:nvPr>
        </p:nvSpPr>
        <p:spPr>
          <a:xfrm>
            <a:off x="984189" y="617538"/>
            <a:ext cx="5317067" cy="1382648"/>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241349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éfaut avec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1" cap="none" baseline="0"/>
            </a:lvl1pPr>
          </a:lstStyle>
          <a:p>
            <a:r>
              <a:rPr lang="fr-FR" noProof="0" smtClean="0"/>
              <a:t>Modifiez le style du titre</a:t>
            </a:r>
            <a:endParaRPr lang="fr-FR" noProof="0" dirty="0"/>
          </a:p>
        </p:txBody>
      </p:sp>
      <p:sp>
        <p:nvSpPr>
          <p:cNvPr id="3" name="Espace réservé du numéro de diapositive 2"/>
          <p:cNvSpPr>
            <a:spLocks noGrp="1"/>
          </p:cNvSpPr>
          <p:nvPr>
            <p:ph type="sldNum" sz="quarter" idx="10"/>
          </p:nvPr>
        </p:nvSpPr>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4" name="Text Placeholder 2"/>
          <p:cNvSpPr>
            <a:spLocks noGrp="1"/>
          </p:cNvSpPr>
          <p:nvPr>
            <p:ph idx="1"/>
          </p:nvPr>
        </p:nvSpPr>
        <p:spPr>
          <a:xfrm>
            <a:off x="881099" y="1630412"/>
            <a:ext cx="10515600" cy="1236967"/>
          </a:xfrm>
          <a:prstGeom prst="rect">
            <a:avLst/>
          </a:prstGeom>
        </p:spPr>
        <p:txBody>
          <a:bodyPr vert="horz" lIns="127723" tIns="63862" rIns="127723" bIns="63862" rtlCol="0">
            <a:spAutoFit/>
          </a:bodyPr>
          <a:lstStyle>
            <a:lvl1pPr>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marL="1676370" indent="-239481">
              <a:lnSpc>
                <a:spcPct val="100000"/>
              </a:lnSpc>
              <a:spcBef>
                <a:spcPts val="0"/>
              </a:spcBef>
              <a:buFont typeface="Calibri" panose="020F0502020204030204" pitchFamily="34" charset="0"/>
              <a:buChar char="-"/>
              <a:defRPr sz="1200"/>
            </a:lvl4pPr>
            <a:lvl5pPr marL="2155332" indent="-239481">
              <a:lnSpc>
                <a:spcPct val="100000"/>
              </a:lnSpc>
              <a:spcBef>
                <a:spcPts val="0"/>
              </a:spcBef>
              <a:buFont typeface="Wingdings" panose="05000000000000000000" pitchFamily="2" charset="2"/>
              <a:buChar char="§"/>
              <a:defRPr sz="1200"/>
            </a:lvl5pPr>
          </a:lstStyle>
          <a:p>
            <a:pPr lvl="0"/>
            <a:r>
              <a:rPr lang="fr-FR" noProof="0" smtClean="0"/>
              <a:t>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dirty="0"/>
          </a:p>
        </p:txBody>
      </p:sp>
      <p:sp>
        <p:nvSpPr>
          <p:cNvPr id="5" name="Espace réservé du texte 2"/>
          <p:cNvSpPr>
            <a:spLocks noGrp="1"/>
          </p:cNvSpPr>
          <p:nvPr>
            <p:ph type="body" sz="quarter" idx="12" hasCustomPrompt="1"/>
          </p:nvPr>
        </p:nvSpPr>
        <p:spPr>
          <a:xfrm>
            <a:off x="881100" y="1067647"/>
            <a:ext cx="10565835" cy="378270"/>
          </a:xfrm>
        </p:spPr>
        <p:txBody>
          <a:bodyPr wrap="square">
            <a:spAutoFit/>
          </a:bodyPr>
          <a:lstStyle>
            <a:lvl1pPr marL="0" indent="0">
              <a:buFontTx/>
              <a:buNone/>
              <a:defRPr sz="1800"/>
            </a:lvl1pPr>
          </a:lstStyle>
          <a:p>
            <a:pPr lvl="0"/>
            <a:r>
              <a:rPr lang="fr-FR" noProof="0" dirty="0"/>
              <a:t>Texte simple de la diapositive</a:t>
            </a:r>
          </a:p>
        </p:txBody>
      </p:sp>
    </p:spTree>
    <p:extLst>
      <p:ext uri="{BB962C8B-B14F-4D97-AF65-F5344CB8AC3E}">
        <p14:creationId xmlns:p14="http://schemas.microsoft.com/office/powerpoint/2010/main" val="15139445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éfaut avec titr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1" cap="none" baseline="0"/>
            </a:lvl1pPr>
          </a:lstStyle>
          <a:p>
            <a:r>
              <a:rPr lang="fr-FR" noProof="0" smtClean="0"/>
              <a:t>Modifiez le style du titre</a:t>
            </a:r>
            <a:endParaRPr lang="fr-FR" noProof="0" dirty="0"/>
          </a:p>
        </p:txBody>
      </p:sp>
      <p:sp>
        <p:nvSpPr>
          <p:cNvPr id="3" name="Espace réservé du numéro de diapositive 2"/>
          <p:cNvSpPr>
            <a:spLocks noGrp="1"/>
          </p:cNvSpPr>
          <p:nvPr>
            <p:ph type="sldNum" sz="quarter" idx="10"/>
          </p:nvPr>
        </p:nvSpPr>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5" name="Espace réservé du texte 2"/>
          <p:cNvSpPr>
            <a:spLocks noGrp="1"/>
          </p:cNvSpPr>
          <p:nvPr>
            <p:ph type="body" sz="quarter" idx="12" hasCustomPrompt="1"/>
          </p:nvPr>
        </p:nvSpPr>
        <p:spPr>
          <a:xfrm>
            <a:off x="881100" y="1067647"/>
            <a:ext cx="10565835" cy="378270"/>
          </a:xfrm>
        </p:spPr>
        <p:txBody>
          <a:bodyPr wrap="square">
            <a:spAutoFit/>
          </a:bodyPr>
          <a:lstStyle>
            <a:lvl1pPr marL="0" indent="0">
              <a:buFontTx/>
              <a:buNone/>
              <a:defRPr sz="1800"/>
            </a:lvl1pPr>
          </a:lstStyle>
          <a:p>
            <a:pPr lvl="0"/>
            <a:r>
              <a:rPr lang="fr-FR" noProof="0" dirty="0"/>
              <a:t>Texte simple de la diapositive</a:t>
            </a:r>
          </a:p>
        </p:txBody>
      </p:sp>
    </p:spTree>
    <p:extLst>
      <p:ext uri="{BB962C8B-B14F-4D97-AF65-F5344CB8AC3E}">
        <p14:creationId xmlns:p14="http://schemas.microsoft.com/office/powerpoint/2010/main" val="1776974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uverture de chapitre avec champ photos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DD946C-1F13-4F67-B8D1-64EF5CF71ABB}"/>
              </a:ext>
            </a:extLst>
          </p:cNvPr>
          <p:cNvSpPr>
            <a:spLocks noGrp="1"/>
          </p:cNvSpPr>
          <p:nvPr>
            <p:ph type="title"/>
          </p:nvPr>
        </p:nvSpPr>
        <p:spPr/>
        <p:txBody>
          <a:bodyPr/>
          <a:lstStyle/>
          <a:p>
            <a:r>
              <a:rPr lang="fr-FR" smtClean="0"/>
              <a:t>Modifiez le style du titre</a:t>
            </a:r>
            <a:endParaRPr lang="fr-FR"/>
          </a:p>
        </p:txBody>
      </p:sp>
      <p:sp>
        <p:nvSpPr>
          <p:cNvPr id="3" name="Espace réservé du numéro de diapositive 2">
            <a:extLst>
              <a:ext uri="{FF2B5EF4-FFF2-40B4-BE49-F238E27FC236}">
                <a16:creationId xmlns:a16="http://schemas.microsoft.com/office/drawing/2014/main" id="{DC37902D-B358-44BD-9A3B-CD8E2882EA2D}"/>
              </a:ext>
            </a:extLst>
          </p:cNvPr>
          <p:cNvSpPr>
            <a:spLocks noGrp="1"/>
          </p:cNvSpPr>
          <p:nvPr>
            <p:ph type="sldNum" sz="quarter" idx="10"/>
          </p:nvPr>
        </p:nvSpPr>
        <p:spPr/>
        <p:txBody>
          <a:body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pic>
        <p:nvPicPr>
          <p:cNvPr id="4" name="Image 3">
            <a:extLst>
              <a:ext uri="{FF2B5EF4-FFF2-40B4-BE49-F238E27FC236}">
                <a16:creationId xmlns:a16="http://schemas.microsoft.com/office/drawing/2014/main" id="{187ADA7C-03B8-49D0-A935-DE3625BD6F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58065"/>
            <a:ext cx="12192000" cy="5808504"/>
          </a:xfrm>
          <a:prstGeom prst="rect">
            <a:avLst/>
          </a:prstGeom>
        </p:spPr>
      </p:pic>
      <p:sp>
        <p:nvSpPr>
          <p:cNvPr id="15" name="Titre 4">
            <a:extLst>
              <a:ext uri="{FF2B5EF4-FFF2-40B4-BE49-F238E27FC236}">
                <a16:creationId xmlns:a16="http://schemas.microsoft.com/office/drawing/2014/main" id="{72E9C4E7-2BF2-4AB8-9707-825FA5757113}"/>
              </a:ext>
            </a:extLst>
          </p:cNvPr>
          <p:cNvSpPr txBox="1">
            <a:spLocks/>
          </p:cNvSpPr>
          <p:nvPr userDrawn="1"/>
        </p:nvSpPr>
        <p:spPr>
          <a:xfrm>
            <a:off x="6096001" y="2824703"/>
            <a:ext cx="4933951" cy="119856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fr-FR" sz="3733" b="1" dirty="0">
              <a:solidFill>
                <a:srgbClr val="C00000"/>
              </a:solidFill>
              <a:latin typeface="Calibri" charset="0"/>
              <a:ea typeface="Calibri" charset="0"/>
              <a:cs typeface="Calibri" charset="0"/>
            </a:endParaRPr>
          </a:p>
        </p:txBody>
      </p:sp>
      <p:sp>
        <p:nvSpPr>
          <p:cNvPr id="19" name="Espace réservé du contenu 18">
            <a:extLst>
              <a:ext uri="{FF2B5EF4-FFF2-40B4-BE49-F238E27FC236}">
                <a16:creationId xmlns:a16="http://schemas.microsoft.com/office/drawing/2014/main" id="{E6D00721-9CE1-4CF1-AD6A-47E2B8CCCC48}"/>
              </a:ext>
            </a:extLst>
          </p:cNvPr>
          <p:cNvSpPr>
            <a:spLocks noGrp="1"/>
          </p:cNvSpPr>
          <p:nvPr>
            <p:ph sz="quarter" idx="11"/>
          </p:nvPr>
        </p:nvSpPr>
        <p:spPr>
          <a:xfrm>
            <a:off x="254000" y="1600805"/>
            <a:ext cx="5842000" cy="138264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98385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uverture gris avec contenu">
    <p:spTree>
      <p:nvGrpSpPr>
        <p:cNvPr id="1" name=""/>
        <p:cNvGrpSpPr/>
        <p:nvPr/>
      </p:nvGrpSpPr>
      <p:grpSpPr>
        <a:xfrm>
          <a:off x="0" y="0"/>
          <a:ext cx="0" cy="0"/>
          <a:chOff x="0" y="0"/>
          <a:chExt cx="0" cy="0"/>
        </a:xfrm>
      </p:grpSpPr>
      <p:pic>
        <p:nvPicPr>
          <p:cNvPr id="2" name="Picture 1" descr="fond_ppt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18"/>
            <a:ext cx="12192000" cy="6021547"/>
          </a:xfrm>
          <a:prstGeom prst="rect">
            <a:avLst/>
          </a:prstGeom>
        </p:spPr>
      </p:pic>
      <p:sp>
        <p:nvSpPr>
          <p:cNvPr id="3" name="Espace réservé du numéro de diapositive 2"/>
          <p:cNvSpPr>
            <a:spLocks noGrp="1"/>
          </p:cNvSpPr>
          <p:nvPr>
            <p:ph type="sldNum" sz="quarter" idx="10"/>
          </p:nvPr>
        </p:nvSpPr>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9" name="Rectangle 8"/>
          <p:cNvSpPr/>
          <p:nvPr userDrawn="1"/>
        </p:nvSpPr>
        <p:spPr>
          <a:xfrm>
            <a:off x="3" y="5961053"/>
            <a:ext cx="12191999" cy="896948"/>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fr-FR" sz="2500" noProof="0" dirty="0">
                <a:solidFill>
                  <a:schemeClr val="accent1"/>
                </a:solidFill>
              </a:rPr>
              <a:t> </a:t>
            </a:r>
          </a:p>
        </p:txBody>
      </p:sp>
      <p:sp>
        <p:nvSpPr>
          <p:cNvPr id="12" name="Espace réservé du texte 5"/>
          <p:cNvSpPr>
            <a:spLocks noGrp="1"/>
          </p:cNvSpPr>
          <p:nvPr>
            <p:ph type="body" sz="quarter" idx="11" hasCustomPrompt="1"/>
          </p:nvPr>
        </p:nvSpPr>
        <p:spPr>
          <a:xfrm>
            <a:off x="1127570" y="4801465"/>
            <a:ext cx="2139247" cy="249299"/>
          </a:xfrm>
        </p:spPr>
        <p:txBody>
          <a:bodyPr wrap="square" tIns="0" bIns="0">
            <a:spAutoFit/>
          </a:bodyPr>
          <a:lstStyle>
            <a:lvl1pPr marL="0" indent="0">
              <a:buFontTx/>
              <a:buNone/>
              <a:defRPr>
                <a:solidFill>
                  <a:srgbClr val="FFFFFF"/>
                </a:solidFill>
              </a:defRPr>
            </a:lvl1pPr>
          </a:lstStyle>
          <a:p>
            <a:pPr lvl="0"/>
            <a:r>
              <a:rPr lang="fr-FR" noProof="0" dirty="0"/>
              <a:t>Partie 1</a:t>
            </a:r>
          </a:p>
        </p:txBody>
      </p:sp>
      <p:sp>
        <p:nvSpPr>
          <p:cNvPr id="5" name="Espace réservé du contenu 4"/>
          <p:cNvSpPr>
            <a:spLocks noGrp="1"/>
          </p:cNvSpPr>
          <p:nvPr>
            <p:ph sz="quarter" idx="13"/>
          </p:nvPr>
        </p:nvSpPr>
        <p:spPr>
          <a:xfrm>
            <a:off x="984189" y="617538"/>
            <a:ext cx="5317067" cy="138264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284908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4" name="Espace réservé du titre 1"/>
          <p:cNvSpPr>
            <a:spLocks noGrp="1"/>
          </p:cNvSpPr>
          <p:nvPr>
            <p:ph type="title"/>
          </p:nvPr>
        </p:nvSpPr>
        <p:spPr>
          <a:xfrm>
            <a:off x="1476587" y="196178"/>
            <a:ext cx="10972800" cy="379192"/>
          </a:xfrm>
          <a:prstGeom prst="rect">
            <a:avLst/>
          </a:prstGeom>
        </p:spPr>
        <p:txBody>
          <a:bodyPr vert="horz" lIns="127723" tIns="50285" rIns="127723" bIns="50285" rtlCol="0" anchor="ctr">
            <a:spAutoFit/>
          </a:bodyPr>
          <a:lstStyle>
            <a:lvl1pPr>
              <a:defRPr cap="none" baseline="0"/>
            </a:lvl1pPr>
          </a:lstStyle>
          <a:p>
            <a:r>
              <a:rPr lang="fr-FR" noProof="0" smtClean="0"/>
              <a:t>Modifiez le style du titre</a:t>
            </a:r>
            <a:endParaRPr lang="fr-FR" noProof="0" dirty="0"/>
          </a:p>
        </p:txBody>
      </p:sp>
    </p:spTree>
    <p:extLst>
      <p:ext uri="{BB962C8B-B14F-4D97-AF65-F5344CB8AC3E}">
        <p14:creationId xmlns:p14="http://schemas.microsoft.com/office/powerpoint/2010/main" val="1776914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e d'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DDA024-CC5C-49D4-9EDE-B13C9CE4F869}"/>
              </a:ext>
            </a:extLst>
          </p:cNvPr>
          <p:cNvSpPr>
            <a:spLocks noGrp="1"/>
          </p:cNvSpPr>
          <p:nvPr>
            <p:ph type="title"/>
          </p:nvPr>
        </p:nvSpPr>
        <p:spPr/>
        <p:txBody>
          <a:bodyPr/>
          <a:lstStyle/>
          <a:p>
            <a:r>
              <a:rPr lang="fr-FR" smtClean="0"/>
              <a:t>Modifiez le style du titre</a:t>
            </a:r>
            <a:endParaRPr lang="fr-FR"/>
          </a:p>
        </p:txBody>
      </p:sp>
      <p:sp>
        <p:nvSpPr>
          <p:cNvPr id="3" name="Espace réservé du numéro de diapositive 2">
            <a:extLst>
              <a:ext uri="{FF2B5EF4-FFF2-40B4-BE49-F238E27FC236}">
                <a16:creationId xmlns:a16="http://schemas.microsoft.com/office/drawing/2014/main" id="{76952101-6F0D-4470-B900-D7C009A8362C}"/>
              </a:ext>
            </a:extLst>
          </p:cNvPr>
          <p:cNvSpPr>
            <a:spLocks noGrp="1"/>
          </p:cNvSpPr>
          <p:nvPr>
            <p:ph type="sldNum" sz="quarter" idx="10"/>
          </p:nvPr>
        </p:nvSpPr>
        <p:spPr/>
        <p:txBody>
          <a:body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sp>
        <p:nvSpPr>
          <p:cNvPr id="5" name="Espace réservé pour une image  4">
            <a:extLst>
              <a:ext uri="{FF2B5EF4-FFF2-40B4-BE49-F238E27FC236}">
                <a16:creationId xmlns:a16="http://schemas.microsoft.com/office/drawing/2014/main" id="{60769C5C-EDFB-44C6-A754-7FD9C1B5A1AC}"/>
              </a:ext>
            </a:extLst>
          </p:cNvPr>
          <p:cNvSpPr>
            <a:spLocks noGrp="1"/>
          </p:cNvSpPr>
          <p:nvPr>
            <p:ph type="pic" sz="quarter" idx="11"/>
          </p:nvPr>
        </p:nvSpPr>
        <p:spPr>
          <a:xfrm>
            <a:off x="4622719" y="1358084"/>
            <a:ext cx="1447800" cy="917259"/>
          </a:xfrm>
        </p:spPr>
        <p:txBody>
          <a:bodyPr/>
          <a:lstStyle/>
          <a:p>
            <a:r>
              <a:rPr lang="fr-FR" smtClean="0"/>
              <a:t>Cliquez sur l'icône pour ajouter une image</a:t>
            </a:r>
            <a:endParaRPr lang="fr-FR" dirty="0"/>
          </a:p>
        </p:txBody>
      </p:sp>
      <p:sp>
        <p:nvSpPr>
          <p:cNvPr id="8" name="Espace réservé du texte 7">
            <a:extLst>
              <a:ext uri="{FF2B5EF4-FFF2-40B4-BE49-F238E27FC236}">
                <a16:creationId xmlns:a16="http://schemas.microsoft.com/office/drawing/2014/main" id="{81F07BDA-5AB0-410C-A329-8C06350E1EDE}"/>
              </a:ext>
            </a:extLst>
          </p:cNvPr>
          <p:cNvSpPr>
            <a:spLocks noGrp="1"/>
          </p:cNvSpPr>
          <p:nvPr>
            <p:ph type="body" sz="quarter" idx="13"/>
          </p:nvPr>
        </p:nvSpPr>
        <p:spPr>
          <a:xfrm>
            <a:off x="1333367" y="1358085"/>
            <a:ext cx="3163510" cy="917255"/>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10" name="Connecteur droit 9">
            <a:extLst>
              <a:ext uri="{FF2B5EF4-FFF2-40B4-BE49-F238E27FC236}">
                <a16:creationId xmlns:a16="http://schemas.microsoft.com/office/drawing/2014/main" id="{F95E4514-E62C-42B5-BE1E-5F1CD3D2A789}"/>
              </a:ext>
            </a:extLst>
          </p:cNvPr>
          <p:cNvCxnSpPr/>
          <p:nvPr userDrawn="1"/>
        </p:nvCxnSpPr>
        <p:spPr>
          <a:xfrm flipH="1">
            <a:off x="1310932" y="2332809"/>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11" name="Espace réservé du texte 7">
            <a:extLst>
              <a:ext uri="{FF2B5EF4-FFF2-40B4-BE49-F238E27FC236}">
                <a16:creationId xmlns:a16="http://schemas.microsoft.com/office/drawing/2014/main" id="{5C946E34-2083-434D-8404-8F5AEE71F02C}"/>
              </a:ext>
            </a:extLst>
          </p:cNvPr>
          <p:cNvSpPr>
            <a:spLocks noGrp="1"/>
          </p:cNvSpPr>
          <p:nvPr>
            <p:ph type="body" sz="quarter" idx="14"/>
          </p:nvPr>
        </p:nvSpPr>
        <p:spPr>
          <a:xfrm>
            <a:off x="7802399" y="1358085"/>
            <a:ext cx="3145367" cy="917243"/>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12" name="Connecteur droit 11">
            <a:extLst>
              <a:ext uri="{FF2B5EF4-FFF2-40B4-BE49-F238E27FC236}">
                <a16:creationId xmlns:a16="http://schemas.microsoft.com/office/drawing/2014/main" id="{6653795C-036F-4780-863C-5F5B75D45AC9}"/>
              </a:ext>
            </a:extLst>
          </p:cNvPr>
          <p:cNvCxnSpPr/>
          <p:nvPr userDrawn="1"/>
        </p:nvCxnSpPr>
        <p:spPr>
          <a:xfrm flipH="1">
            <a:off x="6228757" y="2332809"/>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31" name="Espace réservé pour une image  4">
            <a:extLst>
              <a:ext uri="{FF2B5EF4-FFF2-40B4-BE49-F238E27FC236}">
                <a16:creationId xmlns:a16="http://schemas.microsoft.com/office/drawing/2014/main" id="{B755FE5F-FBAE-4CEA-8895-84E4F212E519}"/>
              </a:ext>
            </a:extLst>
          </p:cNvPr>
          <p:cNvSpPr>
            <a:spLocks noGrp="1"/>
          </p:cNvSpPr>
          <p:nvPr>
            <p:ph type="pic" sz="quarter" idx="27"/>
          </p:nvPr>
        </p:nvSpPr>
        <p:spPr>
          <a:xfrm>
            <a:off x="6228757" y="1358084"/>
            <a:ext cx="1447800" cy="917251"/>
          </a:xfrm>
        </p:spPr>
        <p:txBody>
          <a:bodyPr/>
          <a:lstStyle/>
          <a:p>
            <a:r>
              <a:rPr lang="fr-FR" smtClean="0"/>
              <a:t>Cliquez sur l'icône pour ajouter une image</a:t>
            </a:r>
            <a:endParaRPr lang="fr-FR"/>
          </a:p>
        </p:txBody>
      </p:sp>
      <p:sp>
        <p:nvSpPr>
          <p:cNvPr id="28" name="Espace réservé pour une image  4">
            <a:extLst>
              <a:ext uri="{FF2B5EF4-FFF2-40B4-BE49-F238E27FC236}">
                <a16:creationId xmlns:a16="http://schemas.microsoft.com/office/drawing/2014/main" id="{22ADC67F-E797-4291-A8E3-0F55CBC95011}"/>
              </a:ext>
            </a:extLst>
          </p:cNvPr>
          <p:cNvSpPr>
            <a:spLocks noGrp="1"/>
          </p:cNvSpPr>
          <p:nvPr>
            <p:ph type="pic" sz="quarter" idx="28"/>
          </p:nvPr>
        </p:nvSpPr>
        <p:spPr>
          <a:xfrm>
            <a:off x="4622719" y="2599419"/>
            <a:ext cx="1447800" cy="917259"/>
          </a:xfrm>
        </p:spPr>
        <p:txBody>
          <a:bodyPr/>
          <a:lstStyle/>
          <a:p>
            <a:r>
              <a:rPr lang="fr-FR" smtClean="0"/>
              <a:t>Cliquez sur l'icône pour ajouter une image</a:t>
            </a:r>
            <a:endParaRPr lang="fr-FR" dirty="0"/>
          </a:p>
        </p:txBody>
      </p:sp>
      <p:sp>
        <p:nvSpPr>
          <p:cNvPr id="29" name="Espace réservé du texte 7">
            <a:extLst>
              <a:ext uri="{FF2B5EF4-FFF2-40B4-BE49-F238E27FC236}">
                <a16:creationId xmlns:a16="http://schemas.microsoft.com/office/drawing/2014/main" id="{8B209393-3874-4ED2-8083-767200A49E1F}"/>
              </a:ext>
            </a:extLst>
          </p:cNvPr>
          <p:cNvSpPr>
            <a:spLocks noGrp="1"/>
          </p:cNvSpPr>
          <p:nvPr>
            <p:ph type="body" sz="quarter" idx="29"/>
          </p:nvPr>
        </p:nvSpPr>
        <p:spPr>
          <a:xfrm>
            <a:off x="1333367" y="2599420"/>
            <a:ext cx="3163510" cy="917255"/>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30" name="Connecteur droit 9">
            <a:extLst>
              <a:ext uri="{FF2B5EF4-FFF2-40B4-BE49-F238E27FC236}">
                <a16:creationId xmlns:a16="http://schemas.microsoft.com/office/drawing/2014/main" id="{89635DC8-0DE1-45BF-B660-9978E7ECF557}"/>
              </a:ext>
            </a:extLst>
          </p:cNvPr>
          <p:cNvCxnSpPr/>
          <p:nvPr userDrawn="1"/>
        </p:nvCxnSpPr>
        <p:spPr>
          <a:xfrm flipH="1">
            <a:off x="1310932" y="3574144"/>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50" name="Espace réservé du texte 7">
            <a:extLst>
              <a:ext uri="{FF2B5EF4-FFF2-40B4-BE49-F238E27FC236}">
                <a16:creationId xmlns:a16="http://schemas.microsoft.com/office/drawing/2014/main" id="{9946E2AE-62D6-4FF6-ADAD-DB3C797B84EC}"/>
              </a:ext>
            </a:extLst>
          </p:cNvPr>
          <p:cNvSpPr>
            <a:spLocks noGrp="1"/>
          </p:cNvSpPr>
          <p:nvPr>
            <p:ph type="body" sz="quarter" idx="30"/>
          </p:nvPr>
        </p:nvSpPr>
        <p:spPr>
          <a:xfrm>
            <a:off x="7802399" y="2599420"/>
            <a:ext cx="3145367" cy="917243"/>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51" name="Connecteur droit 11">
            <a:extLst>
              <a:ext uri="{FF2B5EF4-FFF2-40B4-BE49-F238E27FC236}">
                <a16:creationId xmlns:a16="http://schemas.microsoft.com/office/drawing/2014/main" id="{F1FD97AF-E44C-4020-83DE-C9ED10C337D5}"/>
              </a:ext>
            </a:extLst>
          </p:cNvPr>
          <p:cNvCxnSpPr/>
          <p:nvPr userDrawn="1"/>
        </p:nvCxnSpPr>
        <p:spPr>
          <a:xfrm flipH="1">
            <a:off x="6228757" y="3574144"/>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52" name="Espace réservé pour une image  4">
            <a:extLst>
              <a:ext uri="{FF2B5EF4-FFF2-40B4-BE49-F238E27FC236}">
                <a16:creationId xmlns:a16="http://schemas.microsoft.com/office/drawing/2014/main" id="{C7A6CB66-2EE7-4D61-B8D8-B792649D9511}"/>
              </a:ext>
            </a:extLst>
          </p:cNvPr>
          <p:cNvSpPr>
            <a:spLocks noGrp="1"/>
          </p:cNvSpPr>
          <p:nvPr>
            <p:ph type="pic" sz="quarter" idx="31"/>
          </p:nvPr>
        </p:nvSpPr>
        <p:spPr>
          <a:xfrm>
            <a:off x="6228757" y="2599419"/>
            <a:ext cx="1447800" cy="917251"/>
          </a:xfrm>
        </p:spPr>
        <p:txBody>
          <a:bodyPr/>
          <a:lstStyle/>
          <a:p>
            <a:r>
              <a:rPr lang="fr-FR" smtClean="0"/>
              <a:t>Cliquez sur l'icône pour ajouter une image</a:t>
            </a:r>
            <a:endParaRPr lang="fr-FR"/>
          </a:p>
        </p:txBody>
      </p:sp>
      <p:sp>
        <p:nvSpPr>
          <p:cNvPr id="59" name="Espace réservé pour une image  4">
            <a:extLst>
              <a:ext uri="{FF2B5EF4-FFF2-40B4-BE49-F238E27FC236}">
                <a16:creationId xmlns:a16="http://schemas.microsoft.com/office/drawing/2014/main" id="{3796C7BE-5840-414D-923B-EAC0AD681468}"/>
              </a:ext>
            </a:extLst>
          </p:cNvPr>
          <p:cNvSpPr>
            <a:spLocks noGrp="1"/>
          </p:cNvSpPr>
          <p:nvPr>
            <p:ph type="pic" sz="quarter" idx="32"/>
          </p:nvPr>
        </p:nvSpPr>
        <p:spPr>
          <a:xfrm>
            <a:off x="4622719" y="3979165"/>
            <a:ext cx="1447800" cy="917259"/>
          </a:xfrm>
        </p:spPr>
        <p:txBody>
          <a:bodyPr/>
          <a:lstStyle/>
          <a:p>
            <a:r>
              <a:rPr lang="fr-FR" smtClean="0"/>
              <a:t>Cliquez sur l'icône pour ajouter une image</a:t>
            </a:r>
            <a:endParaRPr lang="fr-FR" dirty="0"/>
          </a:p>
        </p:txBody>
      </p:sp>
      <p:sp>
        <p:nvSpPr>
          <p:cNvPr id="60" name="Espace réservé du texte 7">
            <a:extLst>
              <a:ext uri="{FF2B5EF4-FFF2-40B4-BE49-F238E27FC236}">
                <a16:creationId xmlns:a16="http://schemas.microsoft.com/office/drawing/2014/main" id="{CE59C844-7624-436B-B75F-12C324F16884}"/>
              </a:ext>
            </a:extLst>
          </p:cNvPr>
          <p:cNvSpPr>
            <a:spLocks noGrp="1"/>
          </p:cNvSpPr>
          <p:nvPr>
            <p:ph type="body" sz="quarter" idx="33"/>
          </p:nvPr>
        </p:nvSpPr>
        <p:spPr>
          <a:xfrm>
            <a:off x="1333367" y="3979166"/>
            <a:ext cx="3163510" cy="917255"/>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61" name="Connecteur droit 9">
            <a:extLst>
              <a:ext uri="{FF2B5EF4-FFF2-40B4-BE49-F238E27FC236}">
                <a16:creationId xmlns:a16="http://schemas.microsoft.com/office/drawing/2014/main" id="{9B1F7315-6020-43F3-A5F2-9D49CFABB18F}"/>
              </a:ext>
            </a:extLst>
          </p:cNvPr>
          <p:cNvCxnSpPr/>
          <p:nvPr userDrawn="1"/>
        </p:nvCxnSpPr>
        <p:spPr>
          <a:xfrm flipH="1">
            <a:off x="1310932" y="4953890"/>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62" name="Espace réservé du texte 7">
            <a:extLst>
              <a:ext uri="{FF2B5EF4-FFF2-40B4-BE49-F238E27FC236}">
                <a16:creationId xmlns:a16="http://schemas.microsoft.com/office/drawing/2014/main" id="{4B68E589-D2AB-420B-BDA7-B78434296534}"/>
              </a:ext>
            </a:extLst>
          </p:cNvPr>
          <p:cNvSpPr>
            <a:spLocks noGrp="1"/>
          </p:cNvSpPr>
          <p:nvPr>
            <p:ph type="body" sz="quarter" idx="34"/>
          </p:nvPr>
        </p:nvSpPr>
        <p:spPr>
          <a:xfrm>
            <a:off x="7802399" y="3979166"/>
            <a:ext cx="3145367" cy="917243"/>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63" name="Connecteur droit 11">
            <a:extLst>
              <a:ext uri="{FF2B5EF4-FFF2-40B4-BE49-F238E27FC236}">
                <a16:creationId xmlns:a16="http://schemas.microsoft.com/office/drawing/2014/main" id="{29D8923A-A92A-409D-890D-0ADA5FE8AE8B}"/>
              </a:ext>
            </a:extLst>
          </p:cNvPr>
          <p:cNvCxnSpPr/>
          <p:nvPr userDrawn="1"/>
        </p:nvCxnSpPr>
        <p:spPr>
          <a:xfrm flipH="1">
            <a:off x="6228757" y="4953890"/>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64" name="Espace réservé pour une image  4">
            <a:extLst>
              <a:ext uri="{FF2B5EF4-FFF2-40B4-BE49-F238E27FC236}">
                <a16:creationId xmlns:a16="http://schemas.microsoft.com/office/drawing/2014/main" id="{C520D07C-5182-487C-93B4-740F5F6694B7}"/>
              </a:ext>
            </a:extLst>
          </p:cNvPr>
          <p:cNvSpPr>
            <a:spLocks noGrp="1"/>
          </p:cNvSpPr>
          <p:nvPr>
            <p:ph type="pic" sz="quarter" idx="35"/>
          </p:nvPr>
        </p:nvSpPr>
        <p:spPr>
          <a:xfrm>
            <a:off x="6228757" y="3979165"/>
            <a:ext cx="1447800" cy="917251"/>
          </a:xfrm>
        </p:spPr>
        <p:txBody>
          <a:bodyPr/>
          <a:lstStyle/>
          <a:p>
            <a:r>
              <a:rPr lang="fr-FR" smtClean="0"/>
              <a:t>Cliquez sur l'icône pour ajouter une image</a:t>
            </a:r>
            <a:endParaRPr lang="fr-FR"/>
          </a:p>
        </p:txBody>
      </p:sp>
      <p:sp>
        <p:nvSpPr>
          <p:cNvPr id="65" name="Espace réservé pour une image  4">
            <a:extLst>
              <a:ext uri="{FF2B5EF4-FFF2-40B4-BE49-F238E27FC236}">
                <a16:creationId xmlns:a16="http://schemas.microsoft.com/office/drawing/2014/main" id="{88E492D9-B1FB-497C-AE54-9777D95A617A}"/>
              </a:ext>
            </a:extLst>
          </p:cNvPr>
          <p:cNvSpPr>
            <a:spLocks noGrp="1"/>
          </p:cNvSpPr>
          <p:nvPr>
            <p:ph type="pic" sz="quarter" idx="36"/>
          </p:nvPr>
        </p:nvSpPr>
        <p:spPr>
          <a:xfrm>
            <a:off x="4626660" y="5228680"/>
            <a:ext cx="1447800" cy="917259"/>
          </a:xfrm>
        </p:spPr>
        <p:txBody>
          <a:bodyPr/>
          <a:lstStyle/>
          <a:p>
            <a:r>
              <a:rPr lang="fr-FR" smtClean="0"/>
              <a:t>Cliquez sur l'icône pour ajouter une image</a:t>
            </a:r>
            <a:endParaRPr lang="fr-FR" dirty="0"/>
          </a:p>
        </p:txBody>
      </p:sp>
      <p:sp>
        <p:nvSpPr>
          <p:cNvPr id="66" name="Espace réservé du texte 7">
            <a:extLst>
              <a:ext uri="{FF2B5EF4-FFF2-40B4-BE49-F238E27FC236}">
                <a16:creationId xmlns:a16="http://schemas.microsoft.com/office/drawing/2014/main" id="{7EC16F37-C59A-4483-A7AC-A499B083B309}"/>
              </a:ext>
            </a:extLst>
          </p:cNvPr>
          <p:cNvSpPr>
            <a:spLocks noGrp="1"/>
          </p:cNvSpPr>
          <p:nvPr>
            <p:ph type="body" sz="quarter" idx="37"/>
          </p:nvPr>
        </p:nvSpPr>
        <p:spPr>
          <a:xfrm>
            <a:off x="1337308" y="5228681"/>
            <a:ext cx="3163510" cy="917255"/>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67" name="Connecteur droit 9">
            <a:extLst>
              <a:ext uri="{FF2B5EF4-FFF2-40B4-BE49-F238E27FC236}">
                <a16:creationId xmlns:a16="http://schemas.microsoft.com/office/drawing/2014/main" id="{E75DD157-1B84-4D38-B8C3-CEF8C99055BA}"/>
              </a:ext>
            </a:extLst>
          </p:cNvPr>
          <p:cNvCxnSpPr/>
          <p:nvPr userDrawn="1"/>
        </p:nvCxnSpPr>
        <p:spPr>
          <a:xfrm flipH="1">
            <a:off x="1314873" y="6203405"/>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68" name="Espace réservé du texte 7">
            <a:extLst>
              <a:ext uri="{FF2B5EF4-FFF2-40B4-BE49-F238E27FC236}">
                <a16:creationId xmlns:a16="http://schemas.microsoft.com/office/drawing/2014/main" id="{31812CFC-354D-4188-A115-40F9E1BE959F}"/>
              </a:ext>
            </a:extLst>
          </p:cNvPr>
          <p:cNvSpPr>
            <a:spLocks noGrp="1"/>
          </p:cNvSpPr>
          <p:nvPr>
            <p:ph type="body" sz="quarter" idx="38"/>
          </p:nvPr>
        </p:nvSpPr>
        <p:spPr>
          <a:xfrm>
            <a:off x="7806340" y="5228681"/>
            <a:ext cx="3145367" cy="917243"/>
          </a:xfrm>
        </p:spPr>
        <p:txBody>
          <a:bodyPr/>
          <a:lstStyle>
            <a:lvl1pPr>
              <a:defRPr sz="1400"/>
            </a:lvl1pPr>
            <a:lvl2pPr>
              <a:defRPr sz="1200"/>
            </a:lvl2pPr>
            <a:lvl5pPr marL="1915851" indent="0">
              <a:buNone/>
              <a:defRPr/>
            </a:lvl5pPr>
          </a:lstStyle>
          <a:p>
            <a:pPr lvl="0"/>
            <a:r>
              <a:rPr lang="fr-FR" smtClean="0"/>
              <a:t>Modifier les styles du texte du masque</a:t>
            </a:r>
          </a:p>
          <a:p>
            <a:pPr lvl="1"/>
            <a:r>
              <a:rPr lang="fr-FR" smtClean="0"/>
              <a:t>Deuxième niveau</a:t>
            </a:r>
          </a:p>
        </p:txBody>
      </p:sp>
      <p:cxnSp>
        <p:nvCxnSpPr>
          <p:cNvPr id="69" name="Connecteur droit 11">
            <a:extLst>
              <a:ext uri="{FF2B5EF4-FFF2-40B4-BE49-F238E27FC236}">
                <a16:creationId xmlns:a16="http://schemas.microsoft.com/office/drawing/2014/main" id="{DF7F2929-78B2-469D-8E02-2703095EC7FF}"/>
              </a:ext>
            </a:extLst>
          </p:cNvPr>
          <p:cNvCxnSpPr/>
          <p:nvPr userDrawn="1"/>
        </p:nvCxnSpPr>
        <p:spPr>
          <a:xfrm flipH="1">
            <a:off x="6232698" y="6203405"/>
            <a:ext cx="4759587" cy="0"/>
          </a:xfrm>
          <a:prstGeom prst="line">
            <a:avLst/>
          </a:prstGeom>
          <a:ln w="19050">
            <a:solidFill>
              <a:srgbClr val="71BF44"/>
            </a:solidFill>
          </a:ln>
        </p:spPr>
        <p:style>
          <a:lnRef idx="1">
            <a:schemeClr val="accent2"/>
          </a:lnRef>
          <a:fillRef idx="0">
            <a:schemeClr val="accent2"/>
          </a:fillRef>
          <a:effectRef idx="0">
            <a:schemeClr val="accent2"/>
          </a:effectRef>
          <a:fontRef idx="minor">
            <a:schemeClr val="tx1"/>
          </a:fontRef>
        </p:style>
      </p:cxnSp>
      <p:sp>
        <p:nvSpPr>
          <p:cNvPr id="70" name="Espace réservé pour une image  4">
            <a:extLst>
              <a:ext uri="{FF2B5EF4-FFF2-40B4-BE49-F238E27FC236}">
                <a16:creationId xmlns:a16="http://schemas.microsoft.com/office/drawing/2014/main" id="{803C1564-8FCE-41DC-879F-588392A66C6B}"/>
              </a:ext>
            </a:extLst>
          </p:cNvPr>
          <p:cNvSpPr>
            <a:spLocks noGrp="1"/>
          </p:cNvSpPr>
          <p:nvPr>
            <p:ph type="pic" sz="quarter" idx="39"/>
          </p:nvPr>
        </p:nvSpPr>
        <p:spPr>
          <a:xfrm>
            <a:off x="6232698" y="5228680"/>
            <a:ext cx="1447800" cy="917251"/>
          </a:xfrm>
        </p:spPr>
        <p:txBody>
          <a:bodyPr/>
          <a:lstStyle/>
          <a:p>
            <a:r>
              <a:rPr lang="fr-FR" smtClean="0"/>
              <a:t>Cliquez sur l'icône pour ajouter une image</a:t>
            </a:r>
            <a:endParaRPr lang="fr-FR"/>
          </a:p>
        </p:txBody>
      </p:sp>
    </p:spTree>
    <p:extLst>
      <p:ext uri="{BB962C8B-B14F-4D97-AF65-F5344CB8AC3E}">
        <p14:creationId xmlns:p14="http://schemas.microsoft.com/office/powerpoint/2010/main" val="2260902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exte">
    <p:spTree>
      <p:nvGrpSpPr>
        <p:cNvPr id="1" name=""/>
        <p:cNvGrpSpPr/>
        <p:nvPr/>
      </p:nvGrpSpPr>
      <p:grpSpPr>
        <a:xfrm>
          <a:off x="0" y="0"/>
          <a:ext cx="0" cy="0"/>
          <a:chOff x="0" y="0"/>
          <a:chExt cx="0" cy="0"/>
        </a:xfrm>
      </p:grpSpPr>
      <p:sp>
        <p:nvSpPr>
          <p:cNvPr id="2" name="Titre 1"/>
          <p:cNvSpPr>
            <a:spLocks noGrp="1"/>
          </p:cNvSpPr>
          <p:nvPr>
            <p:ph type="title"/>
          </p:nvPr>
        </p:nvSpPr>
        <p:spPr bwMode="gray">
          <a:xfrm>
            <a:off x="1289539" y="175908"/>
            <a:ext cx="10902461" cy="406251"/>
          </a:xfrm>
        </p:spPr>
        <p:txBody>
          <a:bodyPr/>
          <a:lstStyle>
            <a:lvl1pPr marL="180000">
              <a:lnSpc>
                <a:spcPct val="110000"/>
              </a:lnSpc>
              <a:defRPr sz="1800"/>
            </a:lvl1pPr>
          </a:lstStyle>
          <a:p>
            <a:r>
              <a:rPr lang="fr-FR" dirty="0" smtClean="0"/>
              <a:t>Modifiez le style du titre</a:t>
            </a:r>
            <a:endParaRPr lang="fr-FR" dirty="0"/>
          </a:p>
        </p:txBody>
      </p:sp>
      <p:sp>
        <p:nvSpPr>
          <p:cNvPr id="5" name="Espace réservé du texte 4"/>
          <p:cNvSpPr>
            <a:spLocks noGrp="1"/>
          </p:cNvSpPr>
          <p:nvPr>
            <p:ph type="body" sz="quarter" idx="12" hasCustomPrompt="1"/>
          </p:nvPr>
        </p:nvSpPr>
        <p:spPr>
          <a:xfrm>
            <a:off x="463200" y="1170754"/>
            <a:ext cx="11297000" cy="3275602"/>
          </a:xfrm>
        </p:spPr>
        <p:txBody>
          <a:bodyPr/>
          <a:lstStyle>
            <a:lvl1pPr marL="0" indent="0">
              <a:spcBef>
                <a:spcPts val="1200"/>
              </a:spcBef>
              <a:defRPr sz="1800"/>
            </a:lvl1pPr>
            <a:lvl2pPr marL="266700" indent="-266700">
              <a:lnSpc>
                <a:spcPct val="114000"/>
              </a:lnSpc>
              <a:spcBef>
                <a:spcPts val="1200"/>
              </a:spcBef>
              <a:defRPr/>
            </a:lvl2pPr>
            <a:lvl3pPr marL="395288" marR="0" indent="-171450" algn="l" defTabSz="914400" rtl="0" eaLnBrk="1" fontAlgn="auto" latinLnBrk="0" hangingPunct="1">
              <a:lnSpc>
                <a:spcPct val="114000"/>
              </a:lnSpc>
              <a:spcBef>
                <a:spcPts val="0"/>
              </a:spcBef>
              <a:spcAft>
                <a:spcPts val="600"/>
              </a:spcAft>
              <a:buClr>
                <a:schemeClr val="accent6"/>
              </a:buClr>
              <a:buSzPct val="100000"/>
              <a:buFont typeface="Wingdings" panose="05000000000000000000" pitchFamily="2" charset="2"/>
              <a:buChar char="§"/>
              <a:tabLst/>
              <a:defRPr sz="1400"/>
            </a:lvl3pPr>
            <a:lvl4pPr marL="266700" indent="400050">
              <a:buFontTx/>
              <a:buNone/>
              <a:tabLst>
                <a:tab pos="0" algn="l"/>
              </a:tabLst>
              <a:defRPr/>
            </a:lvl4pPr>
          </a:lstStyle>
          <a:p>
            <a:pPr lvl="0"/>
            <a:r>
              <a:rPr lang="fr-FR" dirty="0" smtClean="0"/>
              <a:t>Cliquez pour modifier les styles du texte du masque</a:t>
            </a:r>
          </a:p>
          <a:p>
            <a:pPr lvl="1"/>
            <a:r>
              <a:rPr lang="fr-FR" dirty="0" smtClean="0"/>
              <a:t>Deuxième niveau</a:t>
            </a:r>
          </a:p>
          <a:p>
            <a:pPr marL="395288" marR="0" lvl="2" indent="-171450" algn="l" defTabSz="914400" rtl="0" eaLnBrk="1" fontAlgn="auto" latinLnBrk="0" hangingPunct="1">
              <a:lnSpc>
                <a:spcPts val="2000"/>
              </a:lnSpc>
              <a:spcBef>
                <a:spcPts val="0"/>
              </a:spcBef>
              <a:spcAft>
                <a:spcPts val="0"/>
              </a:spcAft>
              <a:buClr>
                <a:schemeClr val="accent6"/>
              </a:buClr>
              <a:buSzPct val="100000"/>
              <a:buFont typeface="Wingdings" panose="05000000000000000000" pitchFamily="2" charset="2"/>
              <a:buChar char="§"/>
              <a:tabLst/>
              <a:defRPr/>
            </a:pPr>
            <a:r>
              <a:rPr lang="fr-FR" dirty="0" smtClean="0"/>
              <a:t>3e niveau</a:t>
            </a:r>
          </a:p>
          <a:p>
            <a:pPr marL="838200" marR="0" lvl="3" indent="-171450" algn="l" defTabSz="914400" rtl="0" eaLnBrk="1" fontAlgn="auto" latinLnBrk="0" hangingPunct="1">
              <a:lnSpc>
                <a:spcPts val="2000"/>
              </a:lnSpc>
              <a:spcBef>
                <a:spcPts val="0"/>
              </a:spcBef>
              <a:spcAft>
                <a:spcPts val="0"/>
              </a:spcAft>
              <a:buClr>
                <a:schemeClr val="accent6"/>
              </a:buClr>
              <a:buSzPct val="100000"/>
              <a:buFont typeface="Wingdings" panose="05000000000000000000" pitchFamily="2" charset="2"/>
              <a:buChar char="§"/>
              <a:tabLst/>
              <a:defRPr/>
            </a:pPr>
            <a:endParaRPr lang="fr-FR" dirty="0" smtClean="0"/>
          </a:p>
          <a:p>
            <a:pPr marL="1009650" marR="0" lvl="3" indent="-171450" algn="l" defTabSz="914400" rtl="0" eaLnBrk="1" fontAlgn="auto" latinLnBrk="0" hangingPunct="1">
              <a:lnSpc>
                <a:spcPts val="2000"/>
              </a:lnSpc>
              <a:spcBef>
                <a:spcPts val="0"/>
              </a:spcBef>
              <a:spcAft>
                <a:spcPts val="0"/>
              </a:spcAft>
              <a:buClr>
                <a:schemeClr val="accent6"/>
              </a:buClr>
              <a:buSzPct val="100000"/>
              <a:buFont typeface="Wingdings" panose="05000000000000000000" pitchFamily="2" charset="2"/>
              <a:buChar char="§"/>
              <a:tabLst/>
              <a:defRPr/>
            </a:pPr>
            <a:endParaRPr lang="fr-FR" dirty="0" smtClean="0"/>
          </a:p>
          <a:p>
            <a:pPr lvl="2"/>
            <a:endParaRPr lang="fr-FR" dirty="0" smtClean="0"/>
          </a:p>
          <a:p>
            <a:pPr lvl="2"/>
            <a:endParaRPr lang="fr-FR" dirty="0" smtClean="0"/>
          </a:p>
          <a:p>
            <a:pPr lvl="2"/>
            <a:endParaRPr lang="fr-FR" dirty="0" smtClean="0"/>
          </a:p>
          <a:p>
            <a:pPr lvl="2"/>
            <a:endParaRPr lang="fr-FR" dirty="0" smtClean="0"/>
          </a:p>
          <a:p>
            <a:pPr lvl="0"/>
            <a:endParaRPr lang="fr-FR" dirty="0"/>
          </a:p>
        </p:txBody>
      </p:sp>
      <p:sp>
        <p:nvSpPr>
          <p:cNvPr id="13" name="Espace réservé du numéro de diapositive 10"/>
          <p:cNvSpPr>
            <a:spLocks noGrp="1"/>
          </p:cNvSpPr>
          <p:nvPr>
            <p:ph type="sldNum" sz="quarter" idx="11"/>
          </p:nvPr>
        </p:nvSpPr>
        <p:spPr bwMode="gray">
          <a:xfrm>
            <a:off x="10898032" y="6551996"/>
            <a:ext cx="1309685" cy="169277"/>
          </a:xfrm>
        </p:spPr>
        <p:txBody>
          <a:bodyPr/>
          <a:lstStyle>
            <a:lvl1pPr>
              <a:defRPr sz="1100">
                <a:latin typeface="Calibri" panose="020F0502020204030204" pitchFamily="34" charset="0"/>
                <a:cs typeface="Calibri" panose="020F0502020204030204" pitchFamily="34" charset="0"/>
              </a:defRPr>
            </a:lvl1pPr>
          </a:lstStyle>
          <a:p>
            <a:fld id="{DA7A6BCD-6E85-40A4-8200-EB95A28CA6A0}" type="slidenum">
              <a:rPr lang="fr-FR" smtClean="0"/>
              <a:pPr/>
              <a:t>‹N°›</a:t>
            </a:fld>
            <a:endParaRPr lang="fr-FR" dirty="0"/>
          </a:p>
        </p:txBody>
      </p:sp>
    </p:spTree>
    <p:extLst>
      <p:ext uri="{BB962C8B-B14F-4D97-AF65-F5344CB8AC3E}">
        <p14:creationId xmlns:p14="http://schemas.microsoft.com/office/powerpoint/2010/main" val="8821488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éfaut avec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1" cap="none" baseline="0"/>
            </a:lvl1pPr>
          </a:lstStyle>
          <a:p>
            <a:r>
              <a:rPr lang="fr-FR" noProof="0"/>
              <a:t>Modifiez le style du titre</a:t>
            </a:r>
            <a:endParaRPr lang="fr-FR" noProof="0" dirty="0"/>
          </a:p>
        </p:txBody>
      </p:sp>
      <p:sp>
        <p:nvSpPr>
          <p:cNvPr id="3" name="Espace réservé du numéro de diapositive 2"/>
          <p:cNvSpPr>
            <a:spLocks noGrp="1"/>
          </p:cNvSpPr>
          <p:nvPr>
            <p:ph type="sldNum" sz="quarter" idx="10"/>
          </p:nvPr>
        </p:nvSpPr>
        <p:spPr>
          <a:xfrm>
            <a:off x="11157188" y="6665909"/>
            <a:ext cx="837259" cy="153888"/>
          </a:xfrm>
          <a:prstGeom prst="rect">
            <a:avLst/>
          </a:prstGeom>
        </p:spPr>
        <p:txBody>
          <a:bodyPr/>
          <a:lstStyle/>
          <a:p>
            <a:pPr algn="ctr"/>
            <a:fld id="{854A34C9-9A4B-6445-85E1-F779B5E87362}" type="slidenum">
              <a:rPr lang="fr-FR" sz="1000" noProof="0" smtClean="0">
                <a:solidFill>
                  <a:schemeClr val="bg1"/>
                </a:solidFill>
                <a:latin typeface="Arial" charset="0"/>
                <a:ea typeface="Arial" charset="0"/>
                <a:cs typeface="Arial" charset="0"/>
              </a:rPr>
              <a:pPr algn="ctr"/>
              <a:t>‹N°›</a:t>
            </a:fld>
            <a:endParaRPr lang="fr-FR" sz="1000" noProof="0" dirty="0">
              <a:solidFill>
                <a:schemeClr val="bg1"/>
              </a:solidFill>
              <a:latin typeface="Arial" charset="0"/>
              <a:ea typeface="Arial" charset="0"/>
              <a:cs typeface="Arial" charset="0"/>
            </a:endParaRPr>
          </a:p>
        </p:txBody>
      </p:sp>
      <p:sp>
        <p:nvSpPr>
          <p:cNvPr id="4" name="Text Placeholder 2"/>
          <p:cNvSpPr>
            <a:spLocks noGrp="1"/>
          </p:cNvSpPr>
          <p:nvPr>
            <p:ph idx="1"/>
          </p:nvPr>
        </p:nvSpPr>
        <p:spPr>
          <a:xfrm>
            <a:off x="881099" y="1630412"/>
            <a:ext cx="10515600" cy="1236967"/>
          </a:xfrm>
          <a:prstGeom prst="rect">
            <a:avLst/>
          </a:prstGeom>
        </p:spPr>
        <p:txBody>
          <a:bodyPr vert="horz" lIns="127723" tIns="63862" rIns="127723" bIns="63862" rtlCol="0">
            <a:spAutoFit/>
          </a:bodyPr>
          <a:lstStyle>
            <a:lvl1pPr>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marL="1676370" indent="-239481">
              <a:lnSpc>
                <a:spcPct val="100000"/>
              </a:lnSpc>
              <a:spcBef>
                <a:spcPts val="0"/>
              </a:spcBef>
              <a:buFont typeface="Calibri" panose="020F0502020204030204" pitchFamily="34" charset="0"/>
              <a:buChar char="-"/>
              <a:defRPr sz="1200"/>
            </a:lvl4pPr>
            <a:lvl5pPr marL="2155332" indent="-239481">
              <a:lnSpc>
                <a:spcPct val="100000"/>
              </a:lnSpc>
              <a:spcBef>
                <a:spcPts val="0"/>
              </a:spcBef>
              <a:buFont typeface="Wingdings" panose="05000000000000000000" pitchFamily="2" charset="2"/>
              <a:buChar char="§"/>
              <a:defRPr sz="1200"/>
            </a:lvl5pPr>
          </a:lstStyle>
          <a:p>
            <a:pPr lvl="0"/>
            <a:r>
              <a:rPr lang="fr-FR" noProof="0" dirty="0"/>
              <a:t>Modifier les styles du texte du masque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5" name="Espace réservé du texte 2"/>
          <p:cNvSpPr>
            <a:spLocks noGrp="1"/>
          </p:cNvSpPr>
          <p:nvPr>
            <p:ph type="body" sz="quarter" idx="12" hasCustomPrompt="1"/>
          </p:nvPr>
        </p:nvSpPr>
        <p:spPr>
          <a:xfrm>
            <a:off x="881100" y="1067647"/>
            <a:ext cx="10565835" cy="378270"/>
          </a:xfrm>
        </p:spPr>
        <p:txBody>
          <a:bodyPr wrap="square">
            <a:spAutoFit/>
          </a:bodyPr>
          <a:lstStyle>
            <a:lvl1pPr marL="0" indent="0">
              <a:buFontTx/>
              <a:buNone/>
              <a:defRPr sz="1800"/>
            </a:lvl1pPr>
          </a:lstStyle>
          <a:p>
            <a:pPr lvl="0"/>
            <a:r>
              <a:rPr lang="fr-FR" noProof="0" dirty="0"/>
              <a:t>Texte simple de la diapositive</a:t>
            </a:r>
          </a:p>
        </p:txBody>
      </p:sp>
    </p:spTree>
    <p:extLst>
      <p:ext uri="{BB962C8B-B14F-4D97-AF65-F5344CB8AC3E}">
        <p14:creationId xmlns:p14="http://schemas.microsoft.com/office/powerpoint/2010/main" val="323489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3" y="1293436"/>
            <a:ext cx="10515600" cy="1382648"/>
          </a:xfrm>
          <a:prstGeom prst="rect">
            <a:avLst/>
          </a:prstGeom>
        </p:spPr>
        <p:txBody>
          <a:bodyPr vert="horz" lIns="127723" tIns="63862" rIns="127723" bIns="63862" rtlCol="0">
            <a:sp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Rectangle 6"/>
          <p:cNvSpPr/>
          <p:nvPr/>
        </p:nvSpPr>
        <p:spPr>
          <a:xfrm>
            <a:off x="0" y="6625818"/>
            <a:ext cx="12192000" cy="234077"/>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en-US" sz="2500" dirty="0">
                <a:solidFill>
                  <a:schemeClr val="accent1"/>
                </a:solidFill>
              </a:rPr>
              <a:t> </a:t>
            </a:r>
          </a:p>
        </p:txBody>
      </p:sp>
      <p:sp>
        <p:nvSpPr>
          <p:cNvPr id="8" name="Rectangle 7"/>
          <p:cNvSpPr/>
          <p:nvPr/>
        </p:nvSpPr>
        <p:spPr>
          <a:xfrm>
            <a:off x="3" y="-25706"/>
            <a:ext cx="12191999" cy="791941"/>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en-US" sz="2500" dirty="0">
                <a:solidFill>
                  <a:schemeClr val="accent1"/>
                </a:solidFill>
              </a:rPr>
              <a:t> </a:t>
            </a:r>
          </a:p>
        </p:txBody>
      </p:sp>
      <p:sp>
        <p:nvSpPr>
          <p:cNvPr id="9" name="Rectangle 8"/>
          <p:cNvSpPr/>
          <p:nvPr/>
        </p:nvSpPr>
        <p:spPr>
          <a:xfrm>
            <a:off x="10898035" y="6627317"/>
            <a:ext cx="1293967" cy="235568"/>
          </a:xfrm>
          <a:prstGeom prst="rect">
            <a:avLst/>
          </a:prstGeom>
          <a:solidFill>
            <a:srgbClr val="0020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endParaRPr lang="en-US" sz="2500">
              <a:solidFill>
                <a:schemeClr val="accent1"/>
              </a:solidFill>
            </a:endParaRPr>
          </a:p>
        </p:txBody>
      </p:sp>
      <p:sp>
        <p:nvSpPr>
          <p:cNvPr id="12" name="Slide Number Placeholder 2"/>
          <p:cNvSpPr>
            <a:spLocks noGrp="1"/>
          </p:cNvSpPr>
          <p:nvPr>
            <p:ph type="sldNum" sz="quarter" idx="4"/>
          </p:nvPr>
        </p:nvSpPr>
        <p:spPr>
          <a:xfrm>
            <a:off x="11157188" y="6665909"/>
            <a:ext cx="837259" cy="153888"/>
          </a:xfrm>
          <a:prstGeom prst="rect">
            <a:avLst/>
          </a:prstGeom>
        </p:spPr>
        <p:txBody>
          <a:bodyPr lIns="72000" tIns="0" rIns="72000" bIns="0">
            <a:spAutoFit/>
          </a:bodyPr>
          <a:lstStyle>
            <a:lvl1pPr>
              <a:defRPr/>
            </a:lvl1p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sp>
        <p:nvSpPr>
          <p:cNvPr id="2" name="Espace réservé du titre 1"/>
          <p:cNvSpPr>
            <a:spLocks noGrp="1"/>
          </p:cNvSpPr>
          <p:nvPr>
            <p:ph type="title"/>
          </p:nvPr>
        </p:nvSpPr>
        <p:spPr>
          <a:xfrm>
            <a:off x="1476588" y="196179"/>
            <a:ext cx="5860499" cy="379192"/>
          </a:xfrm>
          <a:prstGeom prst="rect">
            <a:avLst/>
          </a:prstGeom>
        </p:spPr>
        <p:txBody>
          <a:bodyPr vert="horz" wrap="square" lIns="127723" tIns="50285" rIns="127723" bIns="50285" rtlCol="0" anchor="ctr">
            <a:spAutoFit/>
          </a:bodyPr>
          <a:lstStyle/>
          <a:p>
            <a:r>
              <a:rPr lang="fr-FR" dirty="0"/>
              <a:t>Modifiez le style du titre</a:t>
            </a:r>
          </a:p>
        </p:txBody>
      </p:sp>
      <p:sp>
        <p:nvSpPr>
          <p:cNvPr id="17" name="Rectangle 16"/>
          <p:cNvSpPr/>
          <p:nvPr/>
        </p:nvSpPr>
        <p:spPr>
          <a:xfrm>
            <a:off x="128868" y="6588962"/>
            <a:ext cx="4849531" cy="301621"/>
          </a:xfrm>
          <a:prstGeom prst="rect">
            <a:avLst/>
          </a:prstGeom>
        </p:spPr>
        <p:txBody>
          <a:bodyPr wrap="square" lIns="72000" tIns="0" rIns="72000" bIns="0">
            <a:spAutoFit/>
          </a:bodyPr>
          <a:lstStyle/>
          <a:p>
            <a:pPr>
              <a:lnSpc>
                <a:spcPct val="140000"/>
              </a:lnSpc>
            </a:pPr>
            <a:r>
              <a:rPr lang="fr-FR" sz="1400" kern="0" dirty="0" smtClean="0">
                <a:solidFill>
                  <a:schemeClr val="bg1">
                    <a:lumMod val="50000"/>
                  </a:schemeClr>
                </a:solidFill>
                <a:latin typeface="Calibri"/>
                <a:cs typeface="Calibri"/>
              </a:rPr>
              <a:t>Prospectives IN2P3 – GT11 – Strasbourg, 06/02/2020</a:t>
            </a:r>
            <a:endParaRPr lang="fr-FR" sz="1400" kern="0" dirty="0">
              <a:solidFill>
                <a:schemeClr val="bg1">
                  <a:lumMod val="50000"/>
                </a:schemeClr>
              </a:solidFill>
              <a:latin typeface="Calibri"/>
              <a:cs typeface="Calibri"/>
            </a:endParaRPr>
          </a:p>
        </p:txBody>
      </p:sp>
      <p:sp>
        <p:nvSpPr>
          <p:cNvPr id="5" name="ZoneTexte 4"/>
          <p:cNvSpPr txBox="1"/>
          <p:nvPr userDrawn="1"/>
        </p:nvSpPr>
        <p:spPr>
          <a:xfrm>
            <a:off x="6115440" y="6650520"/>
            <a:ext cx="2041118" cy="215444"/>
          </a:xfrm>
          <a:prstGeom prst="rect">
            <a:avLst/>
          </a:prstGeom>
          <a:noFill/>
        </p:spPr>
        <p:txBody>
          <a:bodyPr wrap="none" lIns="72000" tIns="0" rIns="72000" bIns="0" rtlCol="0">
            <a:spAutoFit/>
          </a:bodyPr>
          <a:lstStyle/>
          <a:p>
            <a:r>
              <a:rPr lang="fr-FR" sz="1400" dirty="0" smtClean="0">
                <a:latin typeface="Calibri" panose="020F0502020204030204" pitchFamily="34" charset="0"/>
              </a:rPr>
              <a:t>Projet MSFR –</a:t>
            </a:r>
            <a:r>
              <a:rPr lang="fr-FR" sz="1400" baseline="0" dirty="0" smtClean="0">
                <a:latin typeface="Calibri" panose="020F0502020204030204" pitchFamily="34" charset="0"/>
              </a:rPr>
              <a:t> Elsa MERLE</a:t>
            </a:r>
            <a:endParaRPr lang="fr-FR" sz="1400" dirty="0">
              <a:latin typeface="Calibri" panose="020F0502020204030204" pitchFamily="34" charset="0"/>
            </a:endParaRPr>
          </a:p>
        </p:txBody>
      </p:sp>
    </p:spTree>
    <p:extLst>
      <p:ext uri="{BB962C8B-B14F-4D97-AF65-F5344CB8AC3E}">
        <p14:creationId xmlns:p14="http://schemas.microsoft.com/office/powerpoint/2010/main" val="1532843132"/>
      </p:ext>
    </p:extLst>
  </p:cSld>
  <p:clrMap bg1="lt1" tx1="dk1" bg2="lt2" tx2="dk2" accent1="accent1" accent2="accent2" accent3="accent3" accent4="accent4" accent5="accent5" accent6="accent6" hlink="hlink" folHlink="folHlink"/>
  <p:sldLayoutIdLst>
    <p:sldLayoutId id="2147483710" r:id="rId1"/>
    <p:sldLayoutId id="2147483706" r:id="rId2"/>
    <p:sldLayoutId id="2147483709" r:id="rId3"/>
    <p:sldLayoutId id="2147483711" r:id="rId4"/>
    <p:sldLayoutId id="2147483708" r:id="rId5"/>
    <p:sldLayoutId id="2147483707" r:id="rId6"/>
    <p:sldLayoutId id="2147483732" r:id="rId7"/>
    <p:sldLayoutId id="2147483738" r:id="rId8"/>
  </p:sldLayoutIdLst>
  <p:timing>
    <p:tnLst>
      <p:par>
        <p:cTn id="1" dur="indefinite" restart="never" nodeType="tmRoot"/>
      </p:par>
    </p:tnLst>
  </p:timing>
  <p:hf hdr="0" dt="0"/>
  <p:txStyles>
    <p:titleStyle>
      <a:lvl1pPr marL="0" algn="l" defTabSz="957925" rtl="0" eaLnBrk="1" latinLnBrk="0" hangingPunct="1">
        <a:lnSpc>
          <a:spcPct val="80000"/>
        </a:lnSpc>
        <a:spcBef>
          <a:spcPct val="0"/>
        </a:spcBef>
        <a:buNone/>
        <a:defRPr lang="fr-FR" sz="2200" b="1" kern="1200" cap="none" baseline="0" dirty="0">
          <a:solidFill>
            <a:schemeClr val="bg2">
              <a:lumMod val="50000"/>
            </a:schemeClr>
          </a:solidFill>
          <a:latin typeface="Calibri"/>
          <a:ea typeface="+mj-ea"/>
          <a:cs typeface="+mj-cs"/>
        </a:defRPr>
      </a:lvl1pPr>
    </p:titleStyle>
    <p:bodyStyle>
      <a:lvl1pPr marL="239481" indent="-239481" algn="l" defTabSz="957925" rtl="0" eaLnBrk="1" latinLnBrk="0" hangingPunct="1">
        <a:lnSpc>
          <a:spcPct val="90000"/>
        </a:lnSpc>
        <a:spcBef>
          <a:spcPts val="1048"/>
        </a:spcBef>
        <a:buClr>
          <a:srgbClr val="548235"/>
        </a:buClr>
        <a:buSzPct val="80000"/>
        <a:buFont typeface="Wingdings 3" panose="05040102010807070707" pitchFamily="18" charset="2"/>
        <a:buChar char="u"/>
        <a:defRPr sz="1800" b="1" kern="1200">
          <a:solidFill>
            <a:schemeClr val="bg2">
              <a:lumMod val="50000"/>
            </a:schemeClr>
          </a:solidFill>
          <a:latin typeface="Calibri" charset="0"/>
          <a:ea typeface="Calibri" charset="0"/>
          <a:cs typeface="Calibri" charset="0"/>
        </a:defRPr>
      </a:lvl1pPr>
      <a:lvl2pPr marL="718444" indent="-239481" algn="l" defTabSz="957925" rtl="0" eaLnBrk="1" latinLnBrk="0" hangingPunct="1">
        <a:lnSpc>
          <a:spcPct val="90000"/>
        </a:lnSpc>
        <a:spcBef>
          <a:spcPts val="524"/>
        </a:spcBef>
        <a:buClr>
          <a:srgbClr val="548235"/>
        </a:buClr>
        <a:buFont typeface="Calibri" panose="020F0502020204030204" pitchFamily="34" charset="0"/>
        <a:buChar char="-"/>
        <a:defRPr sz="1600" kern="1200">
          <a:solidFill>
            <a:schemeClr val="bg2">
              <a:lumMod val="50000"/>
            </a:schemeClr>
          </a:solidFill>
          <a:latin typeface="Calibri" charset="0"/>
          <a:ea typeface="Calibri" charset="0"/>
          <a:cs typeface="Calibri" charset="0"/>
        </a:defRPr>
      </a:lvl2pPr>
      <a:lvl3pPr marL="1197407" indent="-239481" algn="l" defTabSz="957925" rtl="0" eaLnBrk="1" latinLnBrk="0" hangingPunct="1">
        <a:lnSpc>
          <a:spcPct val="90000"/>
        </a:lnSpc>
        <a:spcBef>
          <a:spcPts val="524"/>
        </a:spcBef>
        <a:buClr>
          <a:srgbClr val="548235"/>
        </a:buClr>
        <a:buFont typeface="Wingdings" panose="05000000000000000000" pitchFamily="2" charset="2"/>
        <a:buChar char="§"/>
        <a:defRPr sz="1400" kern="1200">
          <a:solidFill>
            <a:schemeClr val="bg2">
              <a:lumMod val="50000"/>
            </a:schemeClr>
          </a:solidFill>
          <a:latin typeface="Calibri" charset="0"/>
          <a:ea typeface="Calibri" charset="0"/>
          <a:cs typeface="Calibri" charset="0"/>
        </a:defRPr>
      </a:lvl3pPr>
      <a:lvl4pPr marL="1676370" indent="-239481" algn="l" defTabSz="957925" rtl="0" eaLnBrk="1" latinLnBrk="0" hangingPunct="1">
        <a:lnSpc>
          <a:spcPct val="90000"/>
        </a:lnSpc>
        <a:spcBef>
          <a:spcPts val="524"/>
        </a:spcBef>
        <a:buClr>
          <a:srgbClr val="548235"/>
        </a:buClr>
        <a:buFont typeface="Calibri" panose="020F0502020204030204" pitchFamily="34" charset="0"/>
        <a:buChar char="-"/>
        <a:defRPr sz="1200" kern="1200">
          <a:solidFill>
            <a:schemeClr val="bg2">
              <a:lumMod val="50000"/>
            </a:schemeClr>
          </a:solidFill>
          <a:latin typeface="Calibri" charset="0"/>
          <a:ea typeface="Calibri" charset="0"/>
          <a:cs typeface="Calibri" charset="0"/>
        </a:defRPr>
      </a:lvl4pPr>
      <a:lvl5pPr marL="2155332" indent="-239481" algn="l" defTabSz="957925" rtl="0" eaLnBrk="1" latinLnBrk="0" hangingPunct="1">
        <a:lnSpc>
          <a:spcPct val="90000"/>
        </a:lnSpc>
        <a:spcBef>
          <a:spcPts val="524"/>
        </a:spcBef>
        <a:buClr>
          <a:srgbClr val="548235"/>
        </a:buClr>
        <a:buFont typeface="Wingdings" panose="05000000000000000000" pitchFamily="2" charset="2"/>
        <a:buChar char="§"/>
        <a:defRPr sz="1200" kern="1200">
          <a:solidFill>
            <a:schemeClr val="bg2">
              <a:lumMod val="50000"/>
            </a:schemeClr>
          </a:solidFill>
          <a:latin typeface="Calibri" charset="0"/>
          <a:ea typeface="Calibri" charset="0"/>
          <a:cs typeface="Calibri" charset="0"/>
        </a:defRPr>
      </a:lvl5pPr>
      <a:lvl6pPr marL="2634295"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6pPr>
      <a:lvl7pPr marL="3113258"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7pPr>
      <a:lvl8pPr marL="3592220"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8pPr>
      <a:lvl9pPr marL="4071183"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57925" rtl="0" eaLnBrk="1" latinLnBrk="0" hangingPunct="1">
        <a:defRPr sz="1900" kern="1200">
          <a:solidFill>
            <a:schemeClr val="tx1"/>
          </a:solidFill>
          <a:latin typeface="+mn-lt"/>
          <a:ea typeface="+mn-ea"/>
          <a:cs typeface="+mn-cs"/>
        </a:defRPr>
      </a:lvl1pPr>
      <a:lvl2pPr marL="478963" algn="l" defTabSz="957925" rtl="0" eaLnBrk="1" latinLnBrk="0" hangingPunct="1">
        <a:defRPr sz="1900" kern="1200">
          <a:solidFill>
            <a:schemeClr val="tx1"/>
          </a:solidFill>
          <a:latin typeface="+mn-lt"/>
          <a:ea typeface="+mn-ea"/>
          <a:cs typeface="+mn-cs"/>
        </a:defRPr>
      </a:lvl2pPr>
      <a:lvl3pPr marL="957925" algn="l" defTabSz="957925" rtl="0" eaLnBrk="1" latinLnBrk="0" hangingPunct="1">
        <a:defRPr sz="1900" kern="1200">
          <a:solidFill>
            <a:schemeClr val="tx1"/>
          </a:solidFill>
          <a:latin typeface="+mn-lt"/>
          <a:ea typeface="+mn-ea"/>
          <a:cs typeface="+mn-cs"/>
        </a:defRPr>
      </a:lvl3pPr>
      <a:lvl4pPr marL="1436888" algn="l" defTabSz="957925" rtl="0" eaLnBrk="1" latinLnBrk="0" hangingPunct="1">
        <a:defRPr sz="1900" kern="1200">
          <a:solidFill>
            <a:schemeClr val="tx1"/>
          </a:solidFill>
          <a:latin typeface="+mn-lt"/>
          <a:ea typeface="+mn-ea"/>
          <a:cs typeface="+mn-cs"/>
        </a:defRPr>
      </a:lvl4pPr>
      <a:lvl5pPr marL="1915851" algn="l" defTabSz="957925" rtl="0" eaLnBrk="1" latinLnBrk="0" hangingPunct="1">
        <a:defRPr sz="1900" kern="1200">
          <a:solidFill>
            <a:schemeClr val="tx1"/>
          </a:solidFill>
          <a:latin typeface="+mn-lt"/>
          <a:ea typeface="+mn-ea"/>
          <a:cs typeface="+mn-cs"/>
        </a:defRPr>
      </a:lvl5pPr>
      <a:lvl6pPr marL="2394814" algn="l" defTabSz="957925" rtl="0" eaLnBrk="1" latinLnBrk="0" hangingPunct="1">
        <a:defRPr sz="1900" kern="1200">
          <a:solidFill>
            <a:schemeClr val="tx1"/>
          </a:solidFill>
          <a:latin typeface="+mn-lt"/>
          <a:ea typeface="+mn-ea"/>
          <a:cs typeface="+mn-cs"/>
        </a:defRPr>
      </a:lvl6pPr>
      <a:lvl7pPr marL="2873776" algn="l" defTabSz="957925" rtl="0" eaLnBrk="1" latinLnBrk="0" hangingPunct="1">
        <a:defRPr sz="1900" kern="1200">
          <a:solidFill>
            <a:schemeClr val="tx1"/>
          </a:solidFill>
          <a:latin typeface="+mn-lt"/>
          <a:ea typeface="+mn-ea"/>
          <a:cs typeface="+mn-cs"/>
        </a:defRPr>
      </a:lvl7pPr>
      <a:lvl8pPr marL="3352739" algn="l" defTabSz="957925" rtl="0" eaLnBrk="1" latinLnBrk="0" hangingPunct="1">
        <a:defRPr sz="1900" kern="1200">
          <a:solidFill>
            <a:schemeClr val="tx1"/>
          </a:solidFill>
          <a:latin typeface="+mn-lt"/>
          <a:ea typeface="+mn-ea"/>
          <a:cs typeface="+mn-cs"/>
        </a:defRPr>
      </a:lvl8pPr>
      <a:lvl9pPr marL="3831702" algn="l" defTabSz="95792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3" y="1293436"/>
            <a:ext cx="10515600" cy="1382648"/>
          </a:xfrm>
          <a:prstGeom prst="rect">
            <a:avLst/>
          </a:prstGeom>
        </p:spPr>
        <p:txBody>
          <a:bodyPr vert="horz" lIns="127723" tIns="63862" rIns="127723" bIns="63862" rtlCol="0">
            <a:sp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8" name="Rectangle 7"/>
          <p:cNvSpPr/>
          <p:nvPr/>
        </p:nvSpPr>
        <p:spPr>
          <a:xfrm>
            <a:off x="3" y="-25706"/>
            <a:ext cx="12191999" cy="791941"/>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en-US" sz="2500" dirty="0">
                <a:solidFill>
                  <a:schemeClr val="accent1"/>
                </a:solidFill>
              </a:rPr>
              <a:t> </a:t>
            </a:r>
          </a:p>
        </p:txBody>
      </p:sp>
      <p:sp>
        <p:nvSpPr>
          <p:cNvPr id="2" name="Espace réservé du titre 1"/>
          <p:cNvSpPr>
            <a:spLocks noGrp="1"/>
          </p:cNvSpPr>
          <p:nvPr>
            <p:ph type="title"/>
          </p:nvPr>
        </p:nvSpPr>
        <p:spPr>
          <a:xfrm>
            <a:off x="1476588" y="196179"/>
            <a:ext cx="5860499" cy="379192"/>
          </a:xfrm>
          <a:prstGeom prst="rect">
            <a:avLst/>
          </a:prstGeom>
        </p:spPr>
        <p:txBody>
          <a:bodyPr vert="horz" wrap="square" lIns="127723" tIns="50285" rIns="127723" bIns="50285" rtlCol="0" anchor="ctr">
            <a:spAutoFit/>
          </a:bodyPr>
          <a:lstStyle/>
          <a:p>
            <a:r>
              <a:rPr lang="fr-FR" dirty="0"/>
              <a:t>Modifiez le style du titre</a:t>
            </a:r>
          </a:p>
        </p:txBody>
      </p:sp>
      <p:sp>
        <p:nvSpPr>
          <p:cNvPr id="13" name="Rectangle 12"/>
          <p:cNvSpPr/>
          <p:nvPr userDrawn="1"/>
        </p:nvSpPr>
        <p:spPr>
          <a:xfrm>
            <a:off x="0" y="6625818"/>
            <a:ext cx="12192000" cy="234077"/>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en-US" sz="2500" dirty="0">
                <a:solidFill>
                  <a:schemeClr val="accent1"/>
                </a:solidFill>
              </a:rPr>
              <a:t> </a:t>
            </a:r>
          </a:p>
        </p:txBody>
      </p:sp>
      <p:sp>
        <p:nvSpPr>
          <p:cNvPr id="16" name="Rectangle 15"/>
          <p:cNvSpPr/>
          <p:nvPr userDrawn="1"/>
        </p:nvSpPr>
        <p:spPr>
          <a:xfrm>
            <a:off x="10898035" y="6627317"/>
            <a:ext cx="1293967" cy="235568"/>
          </a:xfrm>
          <a:prstGeom prst="rect">
            <a:avLst/>
          </a:prstGeom>
          <a:solidFill>
            <a:srgbClr val="0020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endParaRPr lang="en-US" sz="2500">
              <a:solidFill>
                <a:schemeClr val="accent1"/>
              </a:solidFill>
            </a:endParaRPr>
          </a:p>
        </p:txBody>
      </p:sp>
      <p:sp>
        <p:nvSpPr>
          <p:cNvPr id="18" name="Slide Number Placeholder 2"/>
          <p:cNvSpPr>
            <a:spLocks noGrp="1"/>
          </p:cNvSpPr>
          <p:nvPr>
            <p:ph type="sldNum" sz="quarter" idx="4"/>
          </p:nvPr>
        </p:nvSpPr>
        <p:spPr>
          <a:xfrm>
            <a:off x="11157188" y="6665909"/>
            <a:ext cx="837259" cy="153888"/>
          </a:xfrm>
          <a:prstGeom prst="rect">
            <a:avLst/>
          </a:prstGeom>
        </p:spPr>
        <p:txBody>
          <a:bodyPr lIns="72000" tIns="0" rIns="72000" bIns="0">
            <a:spAutoFit/>
          </a:bodyPr>
          <a:lstStyle>
            <a:lvl1pPr>
              <a:defRPr/>
            </a:lvl1p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sp>
        <p:nvSpPr>
          <p:cNvPr id="19" name="Rectangle 18"/>
          <p:cNvSpPr/>
          <p:nvPr userDrawn="1"/>
        </p:nvSpPr>
        <p:spPr>
          <a:xfrm>
            <a:off x="128868" y="6588962"/>
            <a:ext cx="4849531" cy="301621"/>
          </a:xfrm>
          <a:prstGeom prst="rect">
            <a:avLst/>
          </a:prstGeom>
        </p:spPr>
        <p:txBody>
          <a:bodyPr wrap="square" lIns="72000" tIns="0" rIns="72000" bIns="0">
            <a:spAutoFit/>
          </a:bodyPr>
          <a:lstStyle/>
          <a:p>
            <a:pPr>
              <a:lnSpc>
                <a:spcPct val="140000"/>
              </a:lnSpc>
            </a:pPr>
            <a:r>
              <a:rPr lang="fr-FR" sz="1400" kern="0" dirty="0" smtClean="0">
                <a:solidFill>
                  <a:schemeClr val="bg1">
                    <a:lumMod val="50000"/>
                  </a:schemeClr>
                </a:solidFill>
                <a:latin typeface="Calibri"/>
                <a:cs typeface="Calibri"/>
              </a:rPr>
              <a:t>Prospectives IN2P3 – GT11 – Strasbourg, 06/02/2020</a:t>
            </a:r>
            <a:endParaRPr lang="fr-FR" sz="1400" kern="0" dirty="0">
              <a:solidFill>
                <a:schemeClr val="bg1">
                  <a:lumMod val="50000"/>
                </a:schemeClr>
              </a:solidFill>
              <a:latin typeface="Calibri"/>
              <a:cs typeface="Calibri"/>
            </a:endParaRPr>
          </a:p>
        </p:txBody>
      </p:sp>
      <p:sp>
        <p:nvSpPr>
          <p:cNvPr id="20" name="ZoneTexte 19"/>
          <p:cNvSpPr txBox="1"/>
          <p:nvPr userDrawn="1"/>
        </p:nvSpPr>
        <p:spPr>
          <a:xfrm>
            <a:off x="6115440" y="6650520"/>
            <a:ext cx="2041118" cy="215444"/>
          </a:xfrm>
          <a:prstGeom prst="rect">
            <a:avLst/>
          </a:prstGeom>
          <a:noFill/>
        </p:spPr>
        <p:txBody>
          <a:bodyPr wrap="none" lIns="72000" tIns="0" rIns="72000" bIns="0" rtlCol="0">
            <a:spAutoFit/>
          </a:bodyPr>
          <a:lstStyle/>
          <a:p>
            <a:r>
              <a:rPr lang="fr-FR" sz="1400" dirty="0" smtClean="0">
                <a:latin typeface="Calibri" panose="020F0502020204030204" pitchFamily="34" charset="0"/>
              </a:rPr>
              <a:t>Projet MSFR –</a:t>
            </a:r>
            <a:r>
              <a:rPr lang="fr-FR" sz="1400" baseline="0" dirty="0" smtClean="0">
                <a:latin typeface="Calibri" panose="020F0502020204030204" pitchFamily="34" charset="0"/>
              </a:rPr>
              <a:t> Elsa MERLE</a:t>
            </a:r>
            <a:endParaRPr lang="fr-FR" sz="1400" dirty="0">
              <a:latin typeface="Calibri" panose="020F0502020204030204" pitchFamily="34" charset="0"/>
            </a:endParaRPr>
          </a:p>
        </p:txBody>
      </p:sp>
    </p:spTree>
    <p:extLst>
      <p:ext uri="{BB962C8B-B14F-4D97-AF65-F5344CB8AC3E}">
        <p14:creationId xmlns:p14="http://schemas.microsoft.com/office/powerpoint/2010/main" val="1619460390"/>
      </p:ext>
    </p:extLst>
  </p:cSld>
  <p:clrMap bg1="lt1" tx1="dk1" bg2="lt2" tx2="dk2" accent1="accent1" accent2="accent2" accent3="accent3" accent4="accent4" accent5="accent5" accent6="accent6" hlink="hlink" folHlink="folHlink"/>
  <p:sldLayoutIdLst>
    <p:sldLayoutId id="2147483719" r:id="rId1"/>
    <p:sldLayoutId id="2147483717" r:id="rId2"/>
    <p:sldLayoutId id="2147483718" r:id="rId3"/>
  </p:sldLayoutIdLst>
  <p:hf hdr="0" dt="0"/>
  <p:txStyles>
    <p:titleStyle>
      <a:lvl1pPr marL="0" algn="l" defTabSz="957925" rtl="0" eaLnBrk="1" latinLnBrk="0" hangingPunct="1">
        <a:lnSpc>
          <a:spcPct val="80000"/>
        </a:lnSpc>
        <a:spcBef>
          <a:spcPct val="0"/>
        </a:spcBef>
        <a:buNone/>
        <a:defRPr lang="fr-FR" sz="2200" b="1" kern="1200" cap="none" baseline="0" dirty="0">
          <a:solidFill>
            <a:schemeClr val="bg2">
              <a:lumMod val="50000"/>
            </a:schemeClr>
          </a:solidFill>
          <a:latin typeface="Calibri"/>
          <a:ea typeface="+mj-ea"/>
          <a:cs typeface="+mj-cs"/>
        </a:defRPr>
      </a:lvl1pPr>
    </p:titleStyle>
    <p:bodyStyle>
      <a:lvl1pPr marL="239481" indent="-239481" algn="l" defTabSz="957925" rtl="0" eaLnBrk="1" latinLnBrk="0" hangingPunct="1">
        <a:lnSpc>
          <a:spcPct val="90000"/>
        </a:lnSpc>
        <a:spcBef>
          <a:spcPts val="1048"/>
        </a:spcBef>
        <a:buClr>
          <a:srgbClr val="548235"/>
        </a:buClr>
        <a:buSzPct val="80000"/>
        <a:buFont typeface="Wingdings 3" panose="05040102010807070707" pitchFamily="18" charset="2"/>
        <a:buChar char="u"/>
        <a:defRPr sz="1800" b="1" kern="1200">
          <a:solidFill>
            <a:schemeClr val="bg2">
              <a:lumMod val="50000"/>
            </a:schemeClr>
          </a:solidFill>
          <a:latin typeface="Calibri" charset="0"/>
          <a:ea typeface="Calibri" charset="0"/>
          <a:cs typeface="Calibri" charset="0"/>
        </a:defRPr>
      </a:lvl1pPr>
      <a:lvl2pPr marL="718444" indent="-239481" algn="l" defTabSz="957925" rtl="0" eaLnBrk="1" latinLnBrk="0" hangingPunct="1">
        <a:lnSpc>
          <a:spcPct val="90000"/>
        </a:lnSpc>
        <a:spcBef>
          <a:spcPts val="524"/>
        </a:spcBef>
        <a:buClr>
          <a:srgbClr val="548235"/>
        </a:buClr>
        <a:buFont typeface="Calibri" panose="020F0502020204030204" pitchFamily="34" charset="0"/>
        <a:buChar char="-"/>
        <a:defRPr sz="1600" kern="1200">
          <a:solidFill>
            <a:schemeClr val="bg2">
              <a:lumMod val="50000"/>
            </a:schemeClr>
          </a:solidFill>
          <a:latin typeface="Calibri" charset="0"/>
          <a:ea typeface="Calibri" charset="0"/>
          <a:cs typeface="Calibri" charset="0"/>
        </a:defRPr>
      </a:lvl2pPr>
      <a:lvl3pPr marL="1197407" indent="-239481" algn="l" defTabSz="957925" rtl="0" eaLnBrk="1" latinLnBrk="0" hangingPunct="1">
        <a:lnSpc>
          <a:spcPct val="90000"/>
        </a:lnSpc>
        <a:spcBef>
          <a:spcPts val="524"/>
        </a:spcBef>
        <a:buClr>
          <a:srgbClr val="548235"/>
        </a:buClr>
        <a:buFont typeface="Wingdings" panose="05000000000000000000" pitchFamily="2" charset="2"/>
        <a:buChar char="§"/>
        <a:defRPr sz="1400" kern="1200">
          <a:solidFill>
            <a:schemeClr val="bg2">
              <a:lumMod val="50000"/>
            </a:schemeClr>
          </a:solidFill>
          <a:latin typeface="Calibri" charset="0"/>
          <a:ea typeface="Calibri" charset="0"/>
          <a:cs typeface="Calibri" charset="0"/>
        </a:defRPr>
      </a:lvl3pPr>
      <a:lvl4pPr marL="1676370" indent="-239481" algn="l" defTabSz="957925" rtl="0" eaLnBrk="1" latinLnBrk="0" hangingPunct="1">
        <a:lnSpc>
          <a:spcPct val="90000"/>
        </a:lnSpc>
        <a:spcBef>
          <a:spcPts val="524"/>
        </a:spcBef>
        <a:buClr>
          <a:srgbClr val="548235"/>
        </a:buClr>
        <a:buFont typeface="Calibri" panose="020F0502020204030204" pitchFamily="34" charset="0"/>
        <a:buChar char="-"/>
        <a:defRPr sz="1200" kern="1200">
          <a:solidFill>
            <a:schemeClr val="bg2">
              <a:lumMod val="50000"/>
            </a:schemeClr>
          </a:solidFill>
          <a:latin typeface="Calibri" charset="0"/>
          <a:ea typeface="Calibri" charset="0"/>
          <a:cs typeface="Calibri" charset="0"/>
        </a:defRPr>
      </a:lvl4pPr>
      <a:lvl5pPr marL="2155332" indent="-239481" algn="l" defTabSz="957925" rtl="0" eaLnBrk="1" latinLnBrk="0" hangingPunct="1">
        <a:lnSpc>
          <a:spcPct val="90000"/>
        </a:lnSpc>
        <a:spcBef>
          <a:spcPts val="524"/>
        </a:spcBef>
        <a:buClr>
          <a:srgbClr val="548235"/>
        </a:buClr>
        <a:buFont typeface="Wingdings" panose="05000000000000000000" pitchFamily="2" charset="2"/>
        <a:buChar char="§"/>
        <a:defRPr sz="1200" kern="1200">
          <a:solidFill>
            <a:schemeClr val="bg2">
              <a:lumMod val="50000"/>
            </a:schemeClr>
          </a:solidFill>
          <a:latin typeface="Calibri" charset="0"/>
          <a:ea typeface="Calibri" charset="0"/>
          <a:cs typeface="Calibri" charset="0"/>
        </a:defRPr>
      </a:lvl5pPr>
      <a:lvl6pPr marL="2634295"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6pPr>
      <a:lvl7pPr marL="3113258"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7pPr>
      <a:lvl8pPr marL="3592220"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8pPr>
      <a:lvl9pPr marL="4071183"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57925" rtl="0" eaLnBrk="1" latinLnBrk="0" hangingPunct="1">
        <a:defRPr sz="1900" kern="1200">
          <a:solidFill>
            <a:schemeClr val="tx1"/>
          </a:solidFill>
          <a:latin typeface="+mn-lt"/>
          <a:ea typeface="+mn-ea"/>
          <a:cs typeface="+mn-cs"/>
        </a:defRPr>
      </a:lvl1pPr>
      <a:lvl2pPr marL="478963" algn="l" defTabSz="957925" rtl="0" eaLnBrk="1" latinLnBrk="0" hangingPunct="1">
        <a:defRPr sz="1900" kern="1200">
          <a:solidFill>
            <a:schemeClr val="tx1"/>
          </a:solidFill>
          <a:latin typeface="+mn-lt"/>
          <a:ea typeface="+mn-ea"/>
          <a:cs typeface="+mn-cs"/>
        </a:defRPr>
      </a:lvl2pPr>
      <a:lvl3pPr marL="957925" algn="l" defTabSz="957925" rtl="0" eaLnBrk="1" latinLnBrk="0" hangingPunct="1">
        <a:defRPr sz="1900" kern="1200">
          <a:solidFill>
            <a:schemeClr val="tx1"/>
          </a:solidFill>
          <a:latin typeface="+mn-lt"/>
          <a:ea typeface="+mn-ea"/>
          <a:cs typeface="+mn-cs"/>
        </a:defRPr>
      </a:lvl3pPr>
      <a:lvl4pPr marL="1436888" algn="l" defTabSz="957925" rtl="0" eaLnBrk="1" latinLnBrk="0" hangingPunct="1">
        <a:defRPr sz="1900" kern="1200">
          <a:solidFill>
            <a:schemeClr val="tx1"/>
          </a:solidFill>
          <a:latin typeface="+mn-lt"/>
          <a:ea typeface="+mn-ea"/>
          <a:cs typeface="+mn-cs"/>
        </a:defRPr>
      </a:lvl4pPr>
      <a:lvl5pPr marL="1915851" algn="l" defTabSz="957925" rtl="0" eaLnBrk="1" latinLnBrk="0" hangingPunct="1">
        <a:defRPr sz="1900" kern="1200">
          <a:solidFill>
            <a:schemeClr val="tx1"/>
          </a:solidFill>
          <a:latin typeface="+mn-lt"/>
          <a:ea typeface="+mn-ea"/>
          <a:cs typeface="+mn-cs"/>
        </a:defRPr>
      </a:lvl5pPr>
      <a:lvl6pPr marL="2394814" algn="l" defTabSz="957925" rtl="0" eaLnBrk="1" latinLnBrk="0" hangingPunct="1">
        <a:defRPr sz="1900" kern="1200">
          <a:solidFill>
            <a:schemeClr val="tx1"/>
          </a:solidFill>
          <a:latin typeface="+mn-lt"/>
          <a:ea typeface="+mn-ea"/>
          <a:cs typeface="+mn-cs"/>
        </a:defRPr>
      </a:lvl6pPr>
      <a:lvl7pPr marL="2873776" algn="l" defTabSz="957925" rtl="0" eaLnBrk="1" latinLnBrk="0" hangingPunct="1">
        <a:defRPr sz="1900" kern="1200">
          <a:solidFill>
            <a:schemeClr val="tx1"/>
          </a:solidFill>
          <a:latin typeface="+mn-lt"/>
          <a:ea typeface="+mn-ea"/>
          <a:cs typeface="+mn-cs"/>
        </a:defRPr>
      </a:lvl7pPr>
      <a:lvl8pPr marL="3352739" algn="l" defTabSz="957925" rtl="0" eaLnBrk="1" latinLnBrk="0" hangingPunct="1">
        <a:defRPr sz="1900" kern="1200">
          <a:solidFill>
            <a:schemeClr val="tx1"/>
          </a:solidFill>
          <a:latin typeface="+mn-lt"/>
          <a:ea typeface="+mn-ea"/>
          <a:cs typeface="+mn-cs"/>
        </a:defRPr>
      </a:lvl8pPr>
      <a:lvl9pPr marL="3831702" algn="l" defTabSz="957925"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3" y="1293436"/>
            <a:ext cx="10515600" cy="1382648"/>
          </a:xfrm>
          <a:prstGeom prst="rect">
            <a:avLst/>
          </a:prstGeom>
        </p:spPr>
        <p:txBody>
          <a:bodyPr vert="horz" lIns="127723" tIns="63862" rIns="127723" bIns="63862" rtlCol="0">
            <a:sp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8" name="Rectangle 7"/>
          <p:cNvSpPr/>
          <p:nvPr/>
        </p:nvSpPr>
        <p:spPr>
          <a:xfrm>
            <a:off x="3" y="-25706"/>
            <a:ext cx="12191999" cy="791941"/>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en-US" sz="2500" dirty="0">
                <a:solidFill>
                  <a:schemeClr val="accent1"/>
                </a:solidFill>
              </a:rPr>
              <a:t> </a:t>
            </a:r>
          </a:p>
        </p:txBody>
      </p:sp>
      <p:sp>
        <p:nvSpPr>
          <p:cNvPr id="2" name="Espace réservé du titre 1"/>
          <p:cNvSpPr>
            <a:spLocks noGrp="1"/>
          </p:cNvSpPr>
          <p:nvPr>
            <p:ph type="title"/>
          </p:nvPr>
        </p:nvSpPr>
        <p:spPr>
          <a:xfrm>
            <a:off x="1476588" y="196179"/>
            <a:ext cx="5860499" cy="379192"/>
          </a:xfrm>
          <a:prstGeom prst="rect">
            <a:avLst/>
          </a:prstGeom>
        </p:spPr>
        <p:txBody>
          <a:bodyPr vert="horz" wrap="square" lIns="127723" tIns="50285" rIns="127723" bIns="50285" rtlCol="0" anchor="ctr">
            <a:spAutoFit/>
          </a:bodyPr>
          <a:lstStyle/>
          <a:p>
            <a:r>
              <a:rPr lang="fr-FR" dirty="0"/>
              <a:t>Modifiez le style du titre</a:t>
            </a:r>
          </a:p>
        </p:txBody>
      </p:sp>
      <p:sp>
        <p:nvSpPr>
          <p:cNvPr id="13" name="Rectangle 12"/>
          <p:cNvSpPr/>
          <p:nvPr userDrawn="1"/>
        </p:nvSpPr>
        <p:spPr>
          <a:xfrm>
            <a:off x="0" y="6625818"/>
            <a:ext cx="12192000" cy="234077"/>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r>
              <a:rPr lang="en-US" sz="2500" dirty="0">
                <a:solidFill>
                  <a:schemeClr val="accent1"/>
                </a:solidFill>
              </a:rPr>
              <a:t> </a:t>
            </a:r>
          </a:p>
        </p:txBody>
      </p:sp>
      <p:sp>
        <p:nvSpPr>
          <p:cNvPr id="16" name="Rectangle 15"/>
          <p:cNvSpPr/>
          <p:nvPr userDrawn="1"/>
        </p:nvSpPr>
        <p:spPr>
          <a:xfrm>
            <a:off x="10898035" y="6627317"/>
            <a:ext cx="1293967" cy="235568"/>
          </a:xfrm>
          <a:prstGeom prst="rect">
            <a:avLst/>
          </a:prstGeom>
          <a:solidFill>
            <a:srgbClr val="00206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7723" tIns="63862" rIns="127723" bIns="63862" rtlCol="0" anchor="ctr"/>
          <a:lstStyle/>
          <a:p>
            <a:pPr algn="ctr"/>
            <a:endParaRPr lang="en-US" sz="2500">
              <a:solidFill>
                <a:schemeClr val="accent1"/>
              </a:solidFill>
            </a:endParaRPr>
          </a:p>
        </p:txBody>
      </p:sp>
      <p:sp>
        <p:nvSpPr>
          <p:cNvPr id="18" name="Slide Number Placeholder 2"/>
          <p:cNvSpPr>
            <a:spLocks noGrp="1"/>
          </p:cNvSpPr>
          <p:nvPr>
            <p:ph type="sldNum" sz="quarter" idx="4"/>
          </p:nvPr>
        </p:nvSpPr>
        <p:spPr>
          <a:xfrm>
            <a:off x="11157188" y="6665909"/>
            <a:ext cx="837259" cy="153888"/>
          </a:xfrm>
          <a:prstGeom prst="rect">
            <a:avLst/>
          </a:prstGeom>
        </p:spPr>
        <p:txBody>
          <a:bodyPr lIns="72000" tIns="0" rIns="72000" bIns="0">
            <a:spAutoFit/>
          </a:bodyPr>
          <a:lstStyle>
            <a:lvl1pPr>
              <a:defRPr/>
            </a:lvl1pPr>
          </a:lstStyle>
          <a:p>
            <a:pPr algn="ctr"/>
            <a:fld id="{53F0B3ED-4F75-49BF-B028-1A262D3A6E64}" type="slidenum">
              <a:rPr lang="fr-FR" sz="1000" smtClean="0">
                <a:solidFill>
                  <a:schemeClr val="bg1"/>
                </a:solidFill>
                <a:latin typeface="Arial" charset="0"/>
                <a:ea typeface="Arial" charset="0"/>
                <a:cs typeface="Arial" charset="0"/>
              </a:rPr>
              <a:t>‹N°›</a:t>
            </a:fld>
            <a:endParaRPr lang="fr-FR" sz="1000" dirty="0">
              <a:solidFill>
                <a:schemeClr val="bg1"/>
              </a:solidFill>
              <a:latin typeface="Arial" charset="0"/>
              <a:ea typeface="Arial" charset="0"/>
              <a:cs typeface="Arial" charset="0"/>
            </a:endParaRPr>
          </a:p>
        </p:txBody>
      </p:sp>
      <p:sp>
        <p:nvSpPr>
          <p:cNvPr id="19" name="Rectangle 18"/>
          <p:cNvSpPr/>
          <p:nvPr userDrawn="1"/>
        </p:nvSpPr>
        <p:spPr>
          <a:xfrm>
            <a:off x="128868" y="6588962"/>
            <a:ext cx="4849531" cy="301621"/>
          </a:xfrm>
          <a:prstGeom prst="rect">
            <a:avLst/>
          </a:prstGeom>
        </p:spPr>
        <p:txBody>
          <a:bodyPr wrap="square" lIns="72000" tIns="0" rIns="72000" bIns="0">
            <a:spAutoFit/>
          </a:bodyPr>
          <a:lstStyle/>
          <a:p>
            <a:pPr>
              <a:lnSpc>
                <a:spcPct val="140000"/>
              </a:lnSpc>
            </a:pPr>
            <a:r>
              <a:rPr lang="fr-FR" sz="1400" kern="0" dirty="0" smtClean="0">
                <a:solidFill>
                  <a:schemeClr val="bg1">
                    <a:lumMod val="50000"/>
                  </a:schemeClr>
                </a:solidFill>
                <a:latin typeface="Calibri"/>
                <a:cs typeface="Calibri"/>
              </a:rPr>
              <a:t>Prospectives IN2P3 – GT11 – Strasbourg, 06/02/2020</a:t>
            </a:r>
            <a:endParaRPr lang="fr-FR" sz="1400" kern="0" dirty="0">
              <a:solidFill>
                <a:schemeClr val="bg1">
                  <a:lumMod val="50000"/>
                </a:schemeClr>
              </a:solidFill>
              <a:latin typeface="Calibri"/>
              <a:cs typeface="Calibri"/>
            </a:endParaRPr>
          </a:p>
        </p:txBody>
      </p:sp>
      <p:sp>
        <p:nvSpPr>
          <p:cNvPr id="20" name="ZoneTexte 19"/>
          <p:cNvSpPr txBox="1"/>
          <p:nvPr userDrawn="1"/>
        </p:nvSpPr>
        <p:spPr>
          <a:xfrm>
            <a:off x="6115440" y="6650520"/>
            <a:ext cx="2041118" cy="215444"/>
          </a:xfrm>
          <a:prstGeom prst="rect">
            <a:avLst/>
          </a:prstGeom>
          <a:noFill/>
        </p:spPr>
        <p:txBody>
          <a:bodyPr wrap="none" lIns="72000" tIns="0" rIns="72000" bIns="0" rtlCol="0">
            <a:spAutoFit/>
          </a:bodyPr>
          <a:lstStyle/>
          <a:p>
            <a:r>
              <a:rPr lang="fr-FR" sz="1400" dirty="0" smtClean="0">
                <a:latin typeface="Calibri" panose="020F0502020204030204" pitchFamily="34" charset="0"/>
              </a:rPr>
              <a:t>Projet MSFR –</a:t>
            </a:r>
            <a:r>
              <a:rPr lang="fr-FR" sz="1400" baseline="0" dirty="0" smtClean="0">
                <a:latin typeface="Calibri" panose="020F0502020204030204" pitchFamily="34" charset="0"/>
              </a:rPr>
              <a:t> Elsa MERLE</a:t>
            </a:r>
            <a:endParaRPr lang="fr-FR" sz="1400" dirty="0">
              <a:latin typeface="Calibri" panose="020F0502020204030204" pitchFamily="34" charset="0"/>
            </a:endParaRPr>
          </a:p>
        </p:txBody>
      </p:sp>
    </p:spTree>
    <p:extLst>
      <p:ext uri="{BB962C8B-B14F-4D97-AF65-F5344CB8AC3E}">
        <p14:creationId xmlns:p14="http://schemas.microsoft.com/office/powerpoint/2010/main" val="3200765088"/>
      </p:ext>
    </p:extLst>
  </p:cSld>
  <p:clrMap bg1="lt1" tx1="dk1" bg2="lt2" tx2="dk2" accent1="accent1" accent2="accent2" accent3="accent3" accent4="accent4" accent5="accent5" accent6="accent6" hlink="hlink" folHlink="folHlink"/>
  <p:sldLayoutIdLst>
    <p:sldLayoutId id="2147483731" r:id="rId1"/>
    <p:sldLayoutId id="2147483729" r:id="rId2"/>
    <p:sldLayoutId id="2147483730" r:id="rId3"/>
  </p:sldLayoutIdLst>
  <p:hf hdr="0" dt="0"/>
  <p:txStyles>
    <p:titleStyle>
      <a:lvl1pPr marL="0" algn="l" defTabSz="957925" rtl="0" eaLnBrk="1" latinLnBrk="0" hangingPunct="1">
        <a:lnSpc>
          <a:spcPct val="80000"/>
        </a:lnSpc>
        <a:spcBef>
          <a:spcPct val="0"/>
        </a:spcBef>
        <a:buNone/>
        <a:defRPr lang="fr-FR" sz="2200" b="1" kern="1200" cap="none" baseline="0" dirty="0">
          <a:solidFill>
            <a:schemeClr val="bg2">
              <a:lumMod val="50000"/>
            </a:schemeClr>
          </a:solidFill>
          <a:latin typeface="Calibri"/>
          <a:ea typeface="+mj-ea"/>
          <a:cs typeface="+mj-cs"/>
        </a:defRPr>
      </a:lvl1pPr>
    </p:titleStyle>
    <p:bodyStyle>
      <a:lvl1pPr marL="239481" indent="-239481" algn="l" defTabSz="957925" rtl="0" eaLnBrk="1" latinLnBrk="0" hangingPunct="1">
        <a:lnSpc>
          <a:spcPct val="90000"/>
        </a:lnSpc>
        <a:spcBef>
          <a:spcPts val="1048"/>
        </a:spcBef>
        <a:buClr>
          <a:srgbClr val="548235"/>
        </a:buClr>
        <a:buSzPct val="80000"/>
        <a:buFont typeface="Wingdings 3" panose="05040102010807070707" pitchFamily="18" charset="2"/>
        <a:buChar char="u"/>
        <a:defRPr sz="1800" b="1" kern="1200">
          <a:solidFill>
            <a:schemeClr val="bg2">
              <a:lumMod val="50000"/>
            </a:schemeClr>
          </a:solidFill>
          <a:latin typeface="Calibri" charset="0"/>
          <a:ea typeface="Calibri" charset="0"/>
          <a:cs typeface="Calibri" charset="0"/>
        </a:defRPr>
      </a:lvl1pPr>
      <a:lvl2pPr marL="718444" indent="-239481" algn="l" defTabSz="957925" rtl="0" eaLnBrk="1" latinLnBrk="0" hangingPunct="1">
        <a:lnSpc>
          <a:spcPct val="90000"/>
        </a:lnSpc>
        <a:spcBef>
          <a:spcPts val="524"/>
        </a:spcBef>
        <a:buClr>
          <a:srgbClr val="548235"/>
        </a:buClr>
        <a:buFont typeface="Calibri" panose="020F0502020204030204" pitchFamily="34" charset="0"/>
        <a:buChar char="-"/>
        <a:defRPr sz="1600" kern="1200">
          <a:solidFill>
            <a:schemeClr val="bg2">
              <a:lumMod val="50000"/>
            </a:schemeClr>
          </a:solidFill>
          <a:latin typeface="Calibri" charset="0"/>
          <a:ea typeface="Calibri" charset="0"/>
          <a:cs typeface="Calibri" charset="0"/>
        </a:defRPr>
      </a:lvl2pPr>
      <a:lvl3pPr marL="1197407" indent="-239481" algn="l" defTabSz="957925" rtl="0" eaLnBrk="1" latinLnBrk="0" hangingPunct="1">
        <a:lnSpc>
          <a:spcPct val="90000"/>
        </a:lnSpc>
        <a:spcBef>
          <a:spcPts val="524"/>
        </a:spcBef>
        <a:buClr>
          <a:srgbClr val="548235"/>
        </a:buClr>
        <a:buFont typeface="Wingdings" panose="05000000000000000000" pitchFamily="2" charset="2"/>
        <a:buChar char="§"/>
        <a:defRPr sz="1400" kern="1200">
          <a:solidFill>
            <a:schemeClr val="bg2">
              <a:lumMod val="50000"/>
            </a:schemeClr>
          </a:solidFill>
          <a:latin typeface="Calibri" charset="0"/>
          <a:ea typeface="Calibri" charset="0"/>
          <a:cs typeface="Calibri" charset="0"/>
        </a:defRPr>
      </a:lvl3pPr>
      <a:lvl4pPr marL="1676370" indent="-239481" algn="l" defTabSz="957925" rtl="0" eaLnBrk="1" latinLnBrk="0" hangingPunct="1">
        <a:lnSpc>
          <a:spcPct val="90000"/>
        </a:lnSpc>
        <a:spcBef>
          <a:spcPts val="524"/>
        </a:spcBef>
        <a:buClr>
          <a:srgbClr val="548235"/>
        </a:buClr>
        <a:buFont typeface="Calibri" panose="020F0502020204030204" pitchFamily="34" charset="0"/>
        <a:buChar char="-"/>
        <a:defRPr sz="1200" kern="1200">
          <a:solidFill>
            <a:schemeClr val="bg2">
              <a:lumMod val="50000"/>
            </a:schemeClr>
          </a:solidFill>
          <a:latin typeface="Calibri" charset="0"/>
          <a:ea typeface="Calibri" charset="0"/>
          <a:cs typeface="Calibri" charset="0"/>
        </a:defRPr>
      </a:lvl4pPr>
      <a:lvl5pPr marL="2155332" indent="-239481" algn="l" defTabSz="957925" rtl="0" eaLnBrk="1" latinLnBrk="0" hangingPunct="1">
        <a:lnSpc>
          <a:spcPct val="90000"/>
        </a:lnSpc>
        <a:spcBef>
          <a:spcPts val="524"/>
        </a:spcBef>
        <a:buClr>
          <a:srgbClr val="548235"/>
        </a:buClr>
        <a:buFont typeface="Wingdings" panose="05000000000000000000" pitchFamily="2" charset="2"/>
        <a:buChar char="§"/>
        <a:defRPr sz="1200" kern="1200">
          <a:solidFill>
            <a:schemeClr val="bg2">
              <a:lumMod val="50000"/>
            </a:schemeClr>
          </a:solidFill>
          <a:latin typeface="Calibri" charset="0"/>
          <a:ea typeface="Calibri" charset="0"/>
          <a:cs typeface="Calibri" charset="0"/>
        </a:defRPr>
      </a:lvl5pPr>
      <a:lvl6pPr marL="2634295"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6pPr>
      <a:lvl7pPr marL="3113258"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7pPr>
      <a:lvl8pPr marL="3592220"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8pPr>
      <a:lvl9pPr marL="4071183"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57925" rtl="0" eaLnBrk="1" latinLnBrk="0" hangingPunct="1">
        <a:defRPr sz="1900" kern="1200">
          <a:solidFill>
            <a:schemeClr val="tx1"/>
          </a:solidFill>
          <a:latin typeface="+mn-lt"/>
          <a:ea typeface="+mn-ea"/>
          <a:cs typeface="+mn-cs"/>
        </a:defRPr>
      </a:lvl1pPr>
      <a:lvl2pPr marL="478963" algn="l" defTabSz="957925" rtl="0" eaLnBrk="1" latinLnBrk="0" hangingPunct="1">
        <a:defRPr sz="1900" kern="1200">
          <a:solidFill>
            <a:schemeClr val="tx1"/>
          </a:solidFill>
          <a:latin typeface="+mn-lt"/>
          <a:ea typeface="+mn-ea"/>
          <a:cs typeface="+mn-cs"/>
        </a:defRPr>
      </a:lvl2pPr>
      <a:lvl3pPr marL="957925" algn="l" defTabSz="957925" rtl="0" eaLnBrk="1" latinLnBrk="0" hangingPunct="1">
        <a:defRPr sz="1900" kern="1200">
          <a:solidFill>
            <a:schemeClr val="tx1"/>
          </a:solidFill>
          <a:latin typeface="+mn-lt"/>
          <a:ea typeface="+mn-ea"/>
          <a:cs typeface="+mn-cs"/>
        </a:defRPr>
      </a:lvl3pPr>
      <a:lvl4pPr marL="1436888" algn="l" defTabSz="957925" rtl="0" eaLnBrk="1" latinLnBrk="0" hangingPunct="1">
        <a:defRPr sz="1900" kern="1200">
          <a:solidFill>
            <a:schemeClr val="tx1"/>
          </a:solidFill>
          <a:latin typeface="+mn-lt"/>
          <a:ea typeface="+mn-ea"/>
          <a:cs typeface="+mn-cs"/>
        </a:defRPr>
      </a:lvl4pPr>
      <a:lvl5pPr marL="1915851" algn="l" defTabSz="957925" rtl="0" eaLnBrk="1" latinLnBrk="0" hangingPunct="1">
        <a:defRPr sz="1900" kern="1200">
          <a:solidFill>
            <a:schemeClr val="tx1"/>
          </a:solidFill>
          <a:latin typeface="+mn-lt"/>
          <a:ea typeface="+mn-ea"/>
          <a:cs typeface="+mn-cs"/>
        </a:defRPr>
      </a:lvl5pPr>
      <a:lvl6pPr marL="2394814" algn="l" defTabSz="957925" rtl="0" eaLnBrk="1" latinLnBrk="0" hangingPunct="1">
        <a:defRPr sz="1900" kern="1200">
          <a:solidFill>
            <a:schemeClr val="tx1"/>
          </a:solidFill>
          <a:latin typeface="+mn-lt"/>
          <a:ea typeface="+mn-ea"/>
          <a:cs typeface="+mn-cs"/>
        </a:defRPr>
      </a:lvl6pPr>
      <a:lvl7pPr marL="2873776" algn="l" defTabSz="957925" rtl="0" eaLnBrk="1" latinLnBrk="0" hangingPunct="1">
        <a:defRPr sz="1900" kern="1200">
          <a:solidFill>
            <a:schemeClr val="tx1"/>
          </a:solidFill>
          <a:latin typeface="+mn-lt"/>
          <a:ea typeface="+mn-ea"/>
          <a:cs typeface="+mn-cs"/>
        </a:defRPr>
      </a:lvl7pPr>
      <a:lvl8pPr marL="3352739" algn="l" defTabSz="957925" rtl="0" eaLnBrk="1" latinLnBrk="0" hangingPunct="1">
        <a:defRPr sz="1900" kern="1200">
          <a:solidFill>
            <a:schemeClr val="tx1"/>
          </a:solidFill>
          <a:latin typeface="+mn-lt"/>
          <a:ea typeface="+mn-ea"/>
          <a:cs typeface="+mn-cs"/>
        </a:defRPr>
      </a:lvl8pPr>
      <a:lvl9pPr marL="3831702" algn="l" defTabSz="9579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png"/><Relationship Id="rId3" Type="http://schemas.microsoft.com/office/2007/relationships/media" Target="../media/media2.mp4"/><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jpg"/><Relationship Id="rId2" Type="http://schemas.openxmlformats.org/officeDocument/2006/relationships/video" Target="../media/media1.mp4"/><Relationship Id="rId16" Type="http://schemas.openxmlformats.org/officeDocument/2006/relationships/image" Target="../media/image13.jpeg"/><Relationship Id="rId1" Type="http://schemas.microsoft.com/office/2007/relationships/media" Target="../media/media1.mp4"/><Relationship Id="rId6" Type="http://schemas.openxmlformats.org/officeDocument/2006/relationships/image" Target="../media/image3.jpeg"/><Relationship Id="rId11" Type="http://schemas.openxmlformats.org/officeDocument/2006/relationships/image" Target="../media/image8.png"/><Relationship Id="rId5" Type="http://schemas.openxmlformats.org/officeDocument/2006/relationships/slideLayout" Target="../slideLayouts/slideLayout8.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video" Target="../media/media2.mp4"/><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8.xml"/><Relationship Id="rId7" Type="http://schemas.openxmlformats.org/officeDocument/2006/relationships/image" Target="../media/image27.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1</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7" name="Rectangle 2"/>
          <p:cNvSpPr>
            <a:spLocks noGrp="1"/>
          </p:cNvSpPr>
          <p:nvPr>
            <p:ph type="title" idx="4294967295"/>
          </p:nvPr>
        </p:nvSpPr>
        <p:spPr>
          <a:xfrm>
            <a:off x="993878" y="1455916"/>
            <a:ext cx="4413045" cy="1480391"/>
          </a:xfrm>
        </p:spPr>
        <p:txBody>
          <a:bodyPr/>
          <a:lstStyle/>
          <a:p>
            <a:pPr algn="ctr"/>
            <a:r>
              <a:rPr lang="fr-FR" altLang="fr-FR" sz="2800" b="1" i="1" dirty="0" smtClean="0">
                <a:solidFill>
                  <a:srgbClr val="000099"/>
                </a:solidFill>
                <a:latin typeface="Calibri" panose="020F0502020204030204" pitchFamily="34" charset="0"/>
                <a:cs typeface="Calibri" panose="020F0502020204030204" pitchFamily="34" charset="0"/>
              </a:rPr>
              <a:t>Projet </a:t>
            </a:r>
            <a:r>
              <a:rPr lang="fr-FR" altLang="fr-FR" sz="2800" b="1" i="1" dirty="0" smtClean="0">
                <a:solidFill>
                  <a:srgbClr val="000099"/>
                </a:solidFill>
                <a:latin typeface="Calibri" panose="020F0502020204030204" pitchFamily="34" charset="0"/>
                <a:cs typeface="Calibri" panose="020F0502020204030204" pitchFamily="34" charset="0"/>
              </a:rPr>
              <a:t>de réacteur à combustible liquide </a:t>
            </a:r>
            <a:r>
              <a:rPr lang="fr-FR" altLang="fr-FR" sz="2800" b="1" i="1" dirty="0" err="1" smtClean="0">
                <a:solidFill>
                  <a:srgbClr val="000099"/>
                </a:solidFill>
                <a:latin typeface="Calibri" panose="020F0502020204030204" pitchFamily="34" charset="0"/>
                <a:cs typeface="Calibri" panose="020F0502020204030204" pitchFamily="34" charset="0"/>
              </a:rPr>
              <a:t>Molten</a:t>
            </a:r>
            <a:r>
              <a:rPr lang="fr-FR" altLang="fr-FR" sz="2800" b="1" i="1" dirty="0" smtClean="0">
                <a:solidFill>
                  <a:srgbClr val="000099"/>
                </a:solidFill>
                <a:latin typeface="Calibri" panose="020F0502020204030204" pitchFamily="34" charset="0"/>
                <a:cs typeface="Calibri" panose="020F0502020204030204" pitchFamily="34" charset="0"/>
              </a:rPr>
              <a:t> </a:t>
            </a:r>
            <a:r>
              <a:rPr lang="fr-FR" altLang="fr-FR" sz="2800" b="1" i="1" dirty="0" smtClean="0">
                <a:solidFill>
                  <a:srgbClr val="000099"/>
                </a:solidFill>
                <a:latin typeface="Calibri" panose="020F0502020204030204" pitchFamily="34" charset="0"/>
                <a:cs typeface="Calibri" panose="020F0502020204030204" pitchFamily="34" charset="0"/>
              </a:rPr>
              <a:t>Salt </a:t>
            </a:r>
            <a:r>
              <a:rPr lang="fr-FR" altLang="fr-FR" sz="2800" b="1" i="1" dirty="0" err="1" smtClean="0">
                <a:solidFill>
                  <a:srgbClr val="000099"/>
                </a:solidFill>
                <a:latin typeface="Calibri" panose="020F0502020204030204" pitchFamily="34" charset="0"/>
                <a:cs typeface="Calibri" panose="020F0502020204030204" pitchFamily="34" charset="0"/>
              </a:rPr>
              <a:t>Fast</a:t>
            </a:r>
            <a:r>
              <a:rPr lang="fr-FR" altLang="fr-FR" sz="2800" b="1" i="1" dirty="0" smtClean="0">
                <a:solidFill>
                  <a:srgbClr val="000099"/>
                </a:solidFill>
                <a:latin typeface="Calibri" panose="020F0502020204030204" pitchFamily="34" charset="0"/>
                <a:cs typeface="Calibri" panose="020F0502020204030204" pitchFamily="34" charset="0"/>
              </a:rPr>
              <a:t> </a:t>
            </a:r>
            <a:r>
              <a:rPr lang="fr-FR" altLang="fr-FR" sz="2800" b="1" i="1" dirty="0" err="1" smtClean="0">
                <a:solidFill>
                  <a:srgbClr val="000099"/>
                </a:solidFill>
                <a:latin typeface="Calibri" panose="020F0502020204030204" pitchFamily="34" charset="0"/>
                <a:cs typeface="Calibri" panose="020F0502020204030204" pitchFamily="34" charset="0"/>
              </a:rPr>
              <a:t>Reactor</a:t>
            </a:r>
            <a:r>
              <a:rPr lang="fr-FR" altLang="fr-FR" sz="2800" b="1" i="1" dirty="0" smtClean="0">
                <a:solidFill>
                  <a:srgbClr val="000099"/>
                </a:solidFill>
                <a:latin typeface="Calibri" panose="020F0502020204030204" pitchFamily="34" charset="0"/>
                <a:cs typeface="Calibri" panose="020F0502020204030204" pitchFamily="34" charset="0"/>
              </a:rPr>
              <a:t> MSFR</a:t>
            </a:r>
          </a:p>
        </p:txBody>
      </p:sp>
      <p:pic>
        <p:nvPicPr>
          <p:cNvPr id="11" name="Picture 7" descr="CNRSfrIN2P3-Q"/>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9121" y="5630580"/>
            <a:ext cx="630024" cy="8678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logoLPS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7461" y="5807101"/>
            <a:ext cx="1235326" cy="62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GrenobleIN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49599" y="5798819"/>
            <a:ext cx="1224570" cy="726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79149" y="5018643"/>
            <a:ext cx="1728192" cy="771926"/>
          </a:xfrm>
          <a:prstGeom prst="rect">
            <a:avLst/>
          </a:prstGeom>
        </p:spPr>
      </p:pic>
      <p:pic>
        <p:nvPicPr>
          <p:cNvPr id="15" name="Content Placeholder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78381" y="5082063"/>
            <a:ext cx="773848" cy="645086"/>
          </a:xfrm>
          <a:prstGeom prst="rect">
            <a:avLst/>
          </a:prstGeom>
        </p:spPr>
      </p:pic>
      <p:pic>
        <p:nvPicPr>
          <p:cNvPr id="16" name="Imag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71354" y="5915692"/>
            <a:ext cx="2089246" cy="550414"/>
          </a:xfrm>
          <a:prstGeom prst="rect">
            <a:avLst/>
          </a:prstGeom>
        </p:spPr>
      </p:pic>
      <p:pic>
        <p:nvPicPr>
          <p:cNvPr id="17" name="msfr_qui_tourn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7731456" y="1062063"/>
            <a:ext cx="2572622" cy="2304641"/>
          </a:xfrm>
          <a:prstGeom prst="rect">
            <a:avLst/>
          </a:prstGeom>
        </p:spPr>
      </p:pic>
      <p:pic>
        <p:nvPicPr>
          <p:cNvPr id="18" name="Image 1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119959" y="2414914"/>
            <a:ext cx="1491045" cy="2760108"/>
          </a:xfrm>
          <a:prstGeom prst="rect">
            <a:avLst/>
          </a:prstGeom>
        </p:spPr>
      </p:pic>
      <p:pic>
        <p:nvPicPr>
          <p:cNvPr id="19" name="sdc_2GW_3GW_60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4"/>
          <a:stretch>
            <a:fillRect/>
          </a:stretch>
        </p:blipFill>
        <p:spPr>
          <a:xfrm>
            <a:off x="8318790" y="4081252"/>
            <a:ext cx="3121334" cy="1953543"/>
          </a:xfrm>
          <a:prstGeom prst="rect">
            <a:avLst/>
          </a:prstGeom>
        </p:spPr>
      </p:pic>
      <p:grpSp>
        <p:nvGrpSpPr>
          <p:cNvPr id="20" name="Groupe 19"/>
          <p:cNvGrpSpPr/>
          <p:nvPr/>
        </p:nvGrpSpPr>
        <p:grpSpPr>
          <a:xfrm>
            <a:off x="11199110" y="3968975"/>
            <a:ext cx="418841" cy="1891796"/>
            <a:chOff x="8231421" y="3523270"/>
            <a:chExt cx="418841" cy="1891796"/>
          </a:xfrm>
        </p:grpSpPr>
        <p:sp>
          <p:nvSpPr>
            <p:cNvPr id="21" name="Shape 2717"/>
            <p:cNvSpPr/>
            <p:nvPr/>
          </p:nvSpPr>
          <p:spPr>
            <a:xfrm>
              <a:off x="8231421" y="3523270"/>
              <a:ext cx="409968" cy="287755"/>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b">
              <a:spAutoFit/>
            </a:bodyPr>
            <a:lstStyle/>
            <a:p>
              <a:pPr algn="r" fontAlgn="base">
                <a:lnSpc>
                  <a:spcPct val="80000"/>
                </a:lnSpc>
                <a:spcBef>
                  <a:spcPct val="0"/>
                </a:spcBef>
                <a:spcAft>
                  <a:spcPct val="0"/>
                </a:spcAft>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lang="fr-FR" sz="949" b="1" dirty="0">
                  <a:solidFill>
                    <a:srgbClr val="3E3B39"/>
                  </a:solidFill>
                  <a:effectLst>
                    <a:outerShdw blurRad="25400" dist="25400" dir="5520000" rotWithShape="0">
                      <a:srgbClr val="FFFFFF">
                        <a:alpha val="71999"/>
                      </a:srgbClr>
                    </a:outerShdw>
                  </a:effectLst>
                  <a:latin typeface="Athelas"/>
                  <a:sym typeface="Athelas"/>
                </a:rPr>
                <a:t>Fuel </a:t>
              </a:r>
              <a:r>
                <a:rPr lang="fr-FR" sz="949" b="1" dirty="0" smtClean="0">
                  <a:solidFill>
                    <a:srgbClr val="3E3B39"/>
                  </a:solidFill>
                  <a:effectLst>
                    <a:outerShdw blurRad="25400" dist="25400" dir="5520000" rotWithShape="0">
                      <a:srgbClr val="FFFFFF">
                        <a:alpha val="71999"/>
                      </a:srgbClr>
                    </a:outerShdw>
                  </a:effectLst>
                  <a:latin typeface="Athelas"/>
                  <a:sym typeface="Athelas"/>
                </a:rPr>
                <a:t>T</a:t>
              </a:r>
              <a:endParaRPr sz="949" b="1" dirty="0">
                <a:solidFill>
                  <a:srgbClr val="3E3B39"/>
                </a:solidFill>
                <a:effectLst>
                  <a:outerShdw blurRad="25400" dist="25400" dir="5520000" rotWithShape="0">
                    <a:srgbClr val="FFFFFF">
                      <a:alpha val="71999"/>
                    </a:srgbClr>
                  </a:outerShdw>
                </a:effectLst>
                <a:latin typeface="Athelas"/>
                <a:sym typeface="Athelas"/>
              </a:endParaRPr>
            </a:p>
            <a:p>
              <a:pPr algn="r" fontAlgn="base">
                <a:lnSpc>
                  <a:spcPct val="80000"/>
                </a:lnSpc>
                <a:spcBef>
                  <a:spcPct val="0"/>
                </a:spcBef>
                <a:spcAft>
                  <a:spcPct val="0"/>
                </a:spcAft>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sz="949" b="1" dirty="0">
                  <a:solidFill>
                    <a:srgbClr val="3E3B39"/>
                  </a:solidFill>
                  <a:effectLst>
                    <a:outerShdw blurRad="25400" dist="25400" dir="5520000" rotWithShape="0">
                      <a:srgbClr val="FFFFFF">
                        <a:alpha val="71999"/>
                      </a:srgbClr>
                    </a:outerShdw>
                  </a:effectLst>
                  <a:latin typeface="Athelas"/>
                  <a:sym typeface="Athelas"/>
                </a:rPr>
                <a:t>[K]</a:t>
              </a:r>
            </a:p>
          </p:txBody>
        </p:sp>
        <p:sp>
          <p:nvSpPr>
            <p:cNvPr id="22" name="Shape 2718"/>
            <p:cNvSpPr/>
            <p:nvPr/>
          </p:nvSpPr>
          <p:spPr>
            <a:xfrm>
              <a:off x="8352504" y="3772252"/>
              <a:ext cx="297758" cy="200167"/>
            </a:xfrm>
            <a:prstGeom prst="rect">
              <a:avLst/>
            </a:prstGeom>
            <a:ln w="12700">
              <a:miter lim="400000"/>
            </a:ln>
            <a:effectLst>
              <a:outerShdw blurRad="25400" dist="25400" dir="5400000" rotWithShape="0">
                <a:srgbClr val="000000">
                  <a:alpha val="20331"/>
                </a:srgbClr>
              </a:outerShdw>
            </a:effectLst>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2000">
                  <a:solidFill>
                    <a:srgbClr val="000000"/>
                  </a:solidFill>
                  <a:latin typeface="Times New Roman"/>
                  <a:ea typeface="Times New Roman"/>
                  <a:cs typeface="Times New Roman"/>
                  <a:sym typeface="Times New Roman"/>
                </a:defRPr>
              </a:lvl1pPr>
            </a:lstStyle>
            <a:p>
              <a:pPr fontAlgn="base">
                <a:spcBef>
                  <a:spcPct val="0"/>
                </a:spcBef>
                <a:spcAft>
                  <a:spcPct val="0"/>
                </a:spcAft>
              </a:pPr>
              <a:r>
                <a:rPr sz="949"/>
                <a:t>1110</a:t>
              </a:r>
            </a:p>
          </p:txBody>
        </p:sp>
        <p:sp>
          <p:nvSpPr>
            <p:cNvPr id="23" name="Shape 2719"/>
            <p:cNvSpPr/>
            <p:nvPr/>
          </p:nvSpPr>
          <p:spPr>
            <a:xfrm>
              <a:off x="8382936" y="5214899"/>
              <a:ext cx="236844" cy="200167"/>
            </a:xfrm>
            <a:prstGeom prst="rect">
              <a:avLst/>
            </a:prstGeom>
            <a:ln w="12700">
              <a:miter lim="400000"/>
            </a:ln>
            <a:effectLst>
              <a:outerShdw blurRad="25400" dist="25400" dir="5400000" rotWithShape="0">
                <a:srgbClr val="000000">
                  <a:alpha val="20331"/>
                </a:srgbClr>
              </a:outerShdw>
            </a:effectLst>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2000">
                  <a:solidFill>
                    <a:srgbClr val="000000"/>
                  </a:solidFill>
                  <a:latin typeface="Times New Roman"/>
                  <a:ea typeface="Times New Roman"/>
                  <a:cs typeface="Times New Roman"/>
                  <a:sym typeface="Times New Roman"/>
                </a:defRPr>
              </a:lvl1pPr>
            </a:lstStyle>
            <a:p>
              <a:pPr fontAlgn="base">
                <a:spcBef>
                  <a:spcPct val="0"/>
                </a:spcBef>
                <a:spcAft>
                  <a:spcPct val="0"/>
                </a:spcAft>
              </a:pPr>
              <a:r>
                <a:rPr sz="949"/>
                <a:t>890</a:t>
              </a:r>
            </a:p>
          </p:txBody>
        </p:sp>
        <p:pic>
          <p:nvPicPr>
            <p:cNvPr id="24" name="legende3_alpha.png"/>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8431990" y="3968307"/>
              <a:ext cx="138587" cy="1265054"/>
            </a:xfrm>
            <a:prstGeom prst="rect">
              <a:avLst/>
            </a:prstGeom>
            <a:ln w="12700">
              <a:miter lim="400000"/>
            </a:ln>
          </p:spPr>
        </p:pic>
      </p:grpSp>
      <p:grpSp>
        <p:nvGrpSpPr>
          <p:cNvPr id="25" name="Groupe 24"/>
          <p:cNvGrpSpPr/>
          <p:nvPr/>
        </p:nvGrpSpPr>
        <p:grpSpPr>
          <a:xfrm>
            <a:off x="8102766" y="3963279"/>
            <a:ext cx="531796" cy="1891796"/>
            <a:chOff x="5076056" y="3501008"/>
            <a:chExt cx="531796" cy="1891796"/>
          </a:xfrm>
        </p:grpSpPr>
        <p:sp>
          <p:nvSpPr>
            <p:cNvPr id="26" name="Shape 2721"/>
            <p:cNvSpPr/>
            <p:nvPr/>
          </p:nvSpPr>
          <p:spPr>
            <a:xfrm>
              <a:off x="5076056" y="3501008"/>
              <a:ext cx="531796" cy="287755"/>
            </a:xfrm>
            <a:prstGeom prst="rect">
              <a:avLst/>
            </a:prstGeom>
            <a:ln w="12700">
              <a:miter lim="400000"/>
            </a:ln>
            <a:extLst>
              <a:ext uri="{C572A759-6A51-4108-AA02-DFA0A04FC94B}">
                <ma14:wrappingTextBoxFlag xmlns="" xmlns:ma14="http://schemas.microsoft.com/office/mac/drawingml/2011/main" val="1"/>
              </a:ext>
            </a:extLst>
          </p:spPr>
          <p:txBody>
            <a:bodyPr wrap="none" lIns="26789" tIns="26789" rIns="26789" bIns="26789" anchor="b">
              <a:spAutoFit/>
            </a:bodyPr>
            <a:lstStyle/>
            <a:p>
              <a:pPr fontAlgn="base">
                <a:lnSpc>
                  <a:spcPct val="80000"/>
                </a:lnSpc>
                <a:spcBef>
                  <a:spcPct val="0"/>
                </a:spcBef>
                <a:spcAft>
                  <a:spcPct val="0"/>
                </a:spcAft>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lang="fr-FR" sz="949" b="1" dirty="0">
                  <a:solidFill>
                    <a:srgbClr val="3E3B39"/>
                  </a:solidFill>
                  <a:effectLst>
                    <a:outerShdw blurRad="25400" dist="25400" dir="5520000" rotWithShape="0">
                      <a:srgbClr val="FFFFFF">
                        <a:alpha val="71999"/>
                      </a:srgbClr>
                    </a:outerShdw>
                  </a:effectLst>
                  <a:latin typeface="Athelas"/>
                  <a:sym typeface="Athelas"/>
                </a:rPr>
                <a:t>Power</a:t>
              </a:r>
              <a:endParaRPr sz="949" b="1" dirty="0">
                <a:solidFill>
                  <a:srgbClr val="3E3B39"/>
                </a:solidFill>
                <a:effectLst>
                  <a:outerShdw blurRad="25400" dist="25400" dir="5520000" rotWithShape="0">
                    <a:srgbClr val="FFFFFF">
                      <a:alpha val="71999"/>
                    </a:srgbClr>
                  </a:outerShdw>
                </a:effectLst>
                <a:latin typeface="Athelas"/>
                <a:sym typeface="Athelas"/>
              </a:endParaRPr>
            </a:p>
            <a:p>
              <a:pPr fontAlgn="base">
                <a:lnSpc>
                  <a:spcPct val="80000"/>
                </a:lnSpc>
                <a:spcBef>
                  <a:spcPct val="0"/>
                </a:spcBef>
                <a:spcAft>
                  <a:spcPct val="0"/>
                </a:spcAft>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sz="949" b="1" dirty="0">
                  <a:solidFill>
                    <a:srgbClr val="3E3B39"/>
                  </a:solidFill>
                  <a:effectLst>
                    <a:outerShdw blurRad="25400" dist="25400" dir="5520000" rotWithShape="0">
                      <a:srgbClr val="FFFFFF">
                        <a:alpha val="71999"/>
                      </a:srgbClr>
                    </a:outerShdw>
                  </a:effectLst>
                  <a:latin typeface="Athelas"/>
                  <a:sym typeface="Athelas"/>
                </a:rPr>
                <a:t>[GW/m</a:t>
              </a:r>
              <a:r>
                <a:rPr sz="949" b="1" baseline="31999" dirty="0">
                  <a:solidFill>
                    <a:srgbClr val="3E3B39"/>
                  </a:solidFill>
                  <a:effectLst>
                    <a:outerShdw blurRad="25400" dist="25400" dir="5520000" rotWithShape="0">
                      <a:srgbClr val="FFFFFF">
                        <a:alpha val="71999"/>
                      </a:srgbClr>
                    </a:outerShdw>
                  </a:effectLst>
                  <a:latin typeface="Athelas"/>
                  <a:sym typeface="Athelas"/>
                </a:rPr>
                <a:t>3</a:t>
              </a:r>
              <a:r>
                <a:rPr sz="949" b="1" dirty="0">
                  <a:solidFill>
                    <a:srgbClr val="3E3B39"/>
                  </a:solidFill>
                  <a:effectLst>
                    <a:outerShdw blurRad="25400" dist="25400" dir="5520000" rotWithShape="0">
                      <a:srgbClr val="FFFFFF">
                        <a:alpha val="71999"/>
                      </a:srgbClr>
                    </a:outerShdw>
                  </a:effectLst>
                  <a:latin typeface="Athelas"/>
                  <a:sym typeface="Athelas"/>
                </a:rPr>
                <a:t>]</a:t>
              </a:r>
            </a:p>
          </p:txBody>
        </p:sp>
        <p:sp>
          <p:nvSpPr>
            <p:cNvPr id="27" name="Shape 2722"/>
            <p:cNvSpPr/>
            <p:nvPr/>
          </p:nvSpPr>
          <p:spPr>
            <a:xfrm>
              <a:off x="5152878" y="3749990"/>
              <a:ext cx="115015" cy="200167"/>
            </a:xfrm>
            <a:prstGeom prst="rect">
              <a:avLst/>
            </a:prstGeom>
            <a:ln w="12700">
              <a:miter lim="400000"/>
            </a:ln>
            <a:effectLst>
              <a:outerShdw blurRad="25400" dist="25400" dir="5400000" rotWithShape="0">
                <a:srgbClr val="000000">
                  <a:alpha val="20331"/>
                </a:srgbClr>
              </a:outerShdw>
            </a:effectLst>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2000">
                  <a:solidFill>
                    <a:srgbClr val="000000"/>
                  </a:solidFill>
                  <a:latin typeface="Times New Roman"/>
                  <a:ea typeface="Times New Roman"/>
                  <a:cs typeface="Times New Roman"/>
                  <a:sym typeface="Times New Roman"/>
                </a:defRPr>
              </a:lvl1pPr>
            </a:lstStyle>
            <a:p>
              <a:pPr fontAlgn="base">
                <a:spcBef>
                  <a:spcPct val="0"/>
                </a:spcBef>
                <a:spcAft>
                  <a:spcPct val="0"/>
                </a:spcAft>
              </a:pPr>
              <a:r>
                <a:rPr sz="949"/>
                <a:t>1</a:t>
              </a:r>
            </a:p>
          </p:txBody>
        </p:sp>
        <p:sp>
          <p:nvSpPr>
            <p:cNvPr id="28" name="Shape 2723"/>
            <p:cNvSpPr/>
            <p:nvPr/>
          </p:nvSpPr>
          <p:spPr>
            <a:xfrm>
              <a:off x="5152878" y="5192637"/>
              <a:ext cx="115015" cy="200167"/>
            </a:xfrm>
            <a:prstGeom prst="rect">
              <a:avLst/>
            </a:prstGeom>
            <a:ln w="12700">
              <a:miter lim="400000"/>
            </a:ln>
            <a:effectLst>
              <a:outerShdw blurRad="25400" dist="25400" dir="5400000" rotWithShape="0">
                <a:srgbClr val="000000">
                  <a:alpha val="20331"/>
                </a:srgbClr>
              </a:outerShdw>
            </a:effectLst>
            <a:extLst>
              <a:ext uri="{C572A759-6A51-4108-AA02-DFA0A04FC94B}">
                <ma14:wrappingTextBoxFlag xmlns="" xmlns:ma14="http://schemas.microsoft.com/office/mac/drawingml/2011/main" val="1"/>
              </a:ext>
            </a:extLst>
          </p:spPr>
          <p:txBody>
            <a:bodyPr wrap="none" lIns="26789" tIns="26789" rIns="26789" bIns="26789" anchor="ctr">
              <a:spAutoFit/>
            </a:bodyPr>
            <a:lstStyle>
              <a:lvl1pPr>
                <a:defRPr sz="2000">
                  <a:solidFill>
                    <a:srgbClr val="000000"/>
                  </a:solidFill>
                  <a:latin typeface="Times New Roman"/>
                  <a:ea typeface="Times New Roman"/>
                  <a:cs typeface="Times New Roman"/>
                  <a:sym typeface="Times New Roman"/>
                </a:defRPr>
              </a:lvl1pPr>
            </a:lstStyle>
            <a:p>
              <a:pPr fontAlgn="base">
                <a:spcBef>
                  <a:spcPct val="0"/>
                </a:spcBef>
                <a:spcAft>
                  <a:spcPct val="0"/>
                </a:spcAft>
              </a:pPr>
              <a:r>
                <a:rPr sz="949"/>
                <a:t>0</a:t>
              </a:r>
            </a:p>
          </p:txBody>
        </p:sp>
        <p:pic>
          <p:nvPicPr>
            <p:cNvPr id="29" name="legende3_alpha.png"/>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141066" y="3946045"/>
              <a:ext cx="138588" cy="1265054"/>
            </a:xfrm>
            <a:prstGeom prst="rect">
              <a:avLst/>
            </a:prstGeom>
            <a:ln w="12700">
              <a:miter lim="400000"/>
            </a:ln>
          </p:spPr>
        </p:pic>
      </p:grpSp>
      <p:sp>
        <p:nvSpPr>
          <p:cNvPr id="30" name="Rectangle 29"/>
          <p:cNvSpPr/>
          <p:nvPr/>
        </p:nvSpPr>
        <p:spPr>
          <a:xfrm>
            <a:off x="9448974" y="5944678"/>
            <a:ext cx="1024639" cy="246221"/>
          </a:xfrm>
          <a:prstGeom prst="rect">
            <a:avLst/>
          </a:prstGeom>
        </p:spPr>
        <p:txBody>
          <a:bodyPr wrap="none">
            <a:spAutoFit/>
          </a:bodyPr>
          <a:lstStyle/>
          <a:p>
            <a:r>
              <a:rPr lang="en-US" sz="1000" i="1" dirty="0">
                <a:solidFill>
                  <a:schemeClr val="tx1">
                    <a:lumMod val="65000"/>
                    <a:lumOff val="35000"/>
                  </a:schemeClr>
                </a:solidFill>
                <a:latin typeface="Arial Rounded MT Bold" panose="020F0704030504030204" pitchFamily="34" charset="0"/>
                <a:ea typeface="MS Mincho" panose="02020609040205080304" pitchFamily="49" charset="-128"/>
                <a:cs typeface="Times New Roman" panose="02020603050405020304" pitchFamily="18" charset="0"/>
              </a:rPr>
              <a:t>@ A. Laureau</a:t>
            </a:r>
            <a:endParaRPr lang="fr-FR" sz="1000" i="1" dirty="0">
              <a:solidFill>
                <a:schemeClr val="tx1">
                  <a:lumMod val="65000"/>
                  <a:lumOff val="35000"/>
                </a:schemeClr>
              </a:solidFill>
              <a:latin typeface="Arial Rounded MT Bold" panose="020F0704030504030204" pitchFamily="34" charset="0"/>
              <a:cs typeface="Times New Roman" panose="02020603050405020304" pitchFamily="18" charset="0"/>
            </a:endParaRPr>
          </a:p>
        </p:txBody>
      </p:sp>
      <p:sp>
        <p:nvSpPr>
          <p:cNvPr id="31" name="Rectangle 30"/>
          <p:cNvSpPr/>
          <p:nvPr/>
        </p:nvSpPr>
        <p:spPr>
          <a:xfrm>
            <a:off x="9017767" y="3919090"/>
            <a:ext cx="1887055" cy="261610"/>
          </a:xfrm>
          <a:prstGeom prst="rect">
            <a:avLst/>
          </a:prstGeom>
        </p:spPr>
        <p:txBody>
          <a:bodyPr wrap="none">
            <a:spAutoFit/>
          </a:bodyPr>
          <a:lstStyle/>
          <a:p>
            <a:r>
              <a:rPr lang="fr-FR" sz="1100" dirty="0" smtClean="0">
                <a:solidFill>
                  <a:schemeClr val="tx1">
                    <a:lumMod val="75000"/>
                    <a:lumOff val="25000"/>
                  </a:schemeClr>
                </a:solidFill>
                <a:latin typeface="Arial Rounded MT Bold" panose="020F0704030504030204" pitchFamily="34" charset="0"/>
                <a:ea typeface="Verdana" panose="020B0604030504040204" pitchFamily="34" charset="0"/>
              </a:rPr>
              <a:t>Suivi de charge du MSFR</a:t>
            </a:r>
            <a:endParaRPr lang="fr-FR" sz="1100" dirty="0">
              <a:solidFill>
                <a:schemeClr val="tx1">
                  <a:lumMod val="75000"/>
                  <a:lumOff val="25000"/>
                </a:schemeClr>
              </a:solidFill>
              <a:latin typeface="Arial Rounded MT Bold" panose="020F0704030504030204" pitchFamily="34" charset="0"/>
              <a:ea typeface="Verdana" panose="020B0604030504040204" pitchFamily="34" charset="0"/>
            </a:endParaRPr>
          </a:p>
        </p:txBody>
      </p:sp>
      <p:sp>
        <p:nvSpPr>
          <p:cNvPr id="32" name="Rectangle 31"/>
          <p:cNvSpPr/>
          <p:nvPr/>
        </p:nvSpPr>
        <p:spPr>
          <a:xfrm>
            <a:off x="7735427" y="3218628"/>
            <a:ext cx="2600392" cy="261610"/>
          </a:xfrm>
          <a:prstGeom prst="rect">
            <a:avLst/>
          </a:prstGeom>
          <a:solidFill>
            <a:schemeClr val="bg1"/>
          </a:solidFill>
        </p:spPr>
        <p:txBody>
          <a:bodyPr wrap="none">
            <a:spAutoFit/>
          </a:bodyPr>
          <a:lstStyle/>
          <a:p>
            <a:r>
              <a:rPr lang="fr-FR" sz="1100" dirty="0" smtClean="0">
                <a:solidFill>
                  <a:schemeClr val="tx1">
                    <a:lumMod val="75000"/>
                    <a:lumOff val="25000"/>
                  </a:schemeClr>
                </a:solidFill>
                <a:latin typeface="Arial Rounded MT Bold" panose="020F0704030504030204" pitchFamily="34" charset="0"/>
                <a:ea typeface="Verdana" panose="020B0604030504040204" pitchFamily="34" charset="0"/>
              </a:rPr>
              <a:t>Le MSFR – </a:t>
            </a:r>
            <a:r>
              <a:rPr lang="fr-FR" sz="1100" dirty="0" err="1" smtClean="0">
                <a:solidFill>
                  <a:schemeClr val="tx1">
                    <a:lumMod val="75000"/>
                    <a:lumOff val="25000"/>
                  </a:schemeClr>
                </a:solidFill>
                <a:latin typeface="Arial Rounded MT Bold" panose="020F0704030504030204" pitchFamily="34" charset="0"/>
                <a:ea typeface="Verdana" panose="020B0604030504040204" pitchFamily="34" charset="0"/>
              </a:rPr>
              <a:t>Molten</a:t>
            </a:r>
            <a:r>
              <a:rPr lang="fr-FR" sz="1100" dirty="0" smtClean="0">
                <a:solidFill>
                  <a:schemeClr val="tx1">
                    <a:lumMod val="75000"/>
                    <a:lumOff val="25000"/>
                  </a:schemeClr>
                </a:solidFill>
                <a:latin typeface="Arial Rounded MT Bold" panose="020F0704030504030204" pitchFamily="34" charset="0"/>
                <a:ea typeface="Verdana" panose="020B0604030504040204" pitchFamily="34" charset="0"/>
              </a:rPr>
              <a:t> Salt </a:t>
            </a:r>
            <a:r>
              <a:rPr lang="fr-FR" sz="1100" dirty="0" err="1" smtClean="0">
                <a:solidFill>
                  <a:schemeClr val="tx1">
                    <a:lumMod val="75000"/>
                    <a:lumOff val="25000"/>
                  </a:schemeClr>
                </a:solidFill>
                <a:latin typeface="Arial Rounded MT Bold" panose="020F0704030504030204" pitchFamily="34" charset="0"/>
                <a:ea typeface="Verdana" panose="020B0604030504040204" pitchFamily="34" charset="0"/>
              </a:rPr>
              <a:t>Fast</a:t>
            </a:r>
            <a:r>
              <a:rPr lang="fr-FR" sz="1100" dirty="0" smtClean="0">
                <a:solidFill>
                  <a:schemeClr val="tx1">
                    <a:lumMod val="75000"/>
                    <a:lumOff val="25000"/>
                  </a:schemeClr>
                </a:solidFill>
                <a:latin typeface="Arial Rounded MT Bold" panose="020F0704030504030204" pitchFamily="34" charset="0"/>
                <a:ea typeface="Verdana" panose="020B0604030504040204" pitchFamily="34" charset="0"/>
              </a:rPr>
              <a:t> </a:t>
            </a:r>
            <a:r>
              <a:rPr lang="fr-FR" sz="1100" dirty="0" err="1" smtClean="0">
                <a:solidFill>
                  <a:schemeClr val="tx1">
                    <a:lumMod val="75000"/>
                    <a:lumOff val="25000"/>
                  </a:schemeClr>
                </a:solidFill>
                <a:latin typeface="Arial Rounded MT Bold" panose="020F0704030504030204" pitchFamily="34" charset="0"/>
                <a:ea typeface="Verdana" panose="020B0604030504040204" pitchFamily="34" charset="0"/>
              </a:rPr>
              <a:t>Reactor</a:t>
            </a:r>
            <a:endParaRPr lang="fr-FR" sz="1100" dirty="0">
              <a:solidFill>
                <a:schemeClr val="tx1">
                  <a:lumMod val="75000"/>
                  <a:lumOff val="25000"/>
                </a:schemeClr>
              </a:solidFill>
              <a:latin typeface="Arial Rounded MT Bold" panose="020F0704030504030204" pitchFamily="34" charset="0"/>
              <a:ea typeface="Verdana" panose="020B0604030504040204" pitchFamily="34" charset="0"/>
            </a:endParaRPr>
          </a:p>
        </p:txBody>
      </p:sp>
      <p:sp>
        <p:nvSpPr>
          <p:cNvPr id="33" name="Rectangle 32"/>
          <p:cNvSpPr/>
          <p:nvPr/>
        </p:nvSpPr>
        <p:spPr>
          <a:xfrm>
            <a:off x="5997118" y="5118111"/>
            <a:ext cx="1742785" cy="261610"/>
          </a:xfrm>
          <a:prstGeom prst="rect">
            <a:avLst/>
          </a:prstGeom>
          <a:solidFill>
            <a:schemeClr val="bg1"/>
          </a:solidFill>
        </p:spPr>
        <p:txBody>
          <a:bodyPr wrap="none">
            <a:spAutoFit/>
          </a:bodyPr>
          <a:lstStyle/>
          <a:p>
            <a:r>
              <a:rPr lang="fr-FR" sz="1100" dirty="0" smtClean="0">
                <a:solidFill>
                  <a:schemeClr val="tx1">
                    <a:lumMod val="75000"/>
                    <a:lumOff val="25000"/>
                  </a:schemeClr>
                </a:solidFill>
                <a:latin typeface="Arial Rounded MT Bold" panose="020F0704030504030204" pitchFamily="34" charset="0"/>
                <a:ea typeface="Verdana" panose="020B0604030504040204" pitchFamily="34" charset="0"/>
              </a:rPr>
              <a:t>Small </a:t>
            </a:r>
            <a:r>
              <a:rPr lang="fr-FR" sz="1100" dirty="0" err="1" smtClean="0">
                <a:solidFill>
                  <a:schemeClr val="tx1">
                    <a:lumMod val="75000"/>
                    <a:lumOff val="25000"/>
                  </a:schemeClr>
                </a:solidFill>
                <a:latin typeface="Arial Rounded MT Bold" panose="020F0704030504030204" pitchFamily="34" charset="0"/>
                <a:ea typeface="Verdana" panose="020B0604030504040204" pitchFamily="34" charset="0"/>
              </a:rPr>
              <a:t>Modular</a:t>
            </a:r>
            <a:r>
              <a:rPr lang="fr-FR" sz="1100" dirty="0" smtClean="0">
                <a:solidFill>
                  <a:schemeClr val="tx1">
                    <a:lumMod val="75000"/>
                    <a:lumOff val="25000"/>
                  </a:schemeClr>
                </a:solidFill>
                <a:latin typeface="Arial Rounded MT Bold" panose="020F0704030504030204" pitchFamily="34" charset="0"/>
                <a:ea typeface="Verdana" panose="020B0604030504040204" pitchFamily="34" charset="0"/>
              </a:rPr>
              <a:t> </a:t>
            </a:r>
            <a:r>
              <a:rPr lang="fr-FR" sz="1100" dirty="0" err="1" smtClean="0">
                <a:solidFill>
                  <a:schemeClr val="tx1">
                    <a:lumMod val="75000"/>
                    <a:lumOff val="25000"/>
                  </a:schemeClr>
                </a:solidFill>
                <a:latin typeface="Arial Rounded MT Bold" panose="020F0704030504030204" pitchFamily="34" charset="0"/>
                <a:ea typeface="Verdana" panose="020B0604030504040204" pitchFamily="34" charset="0"/>
              </a:rPr>
              <a:t>Reactor</a:t>
            </a:r>
            <a:endParaRPr lang="fr-FR" sz="1100" dirty="0">
              <a:solidFill>
                <a:schemeClr val="tx1">
                  <a:lumMod val="75000"/>
                  <a:lumOff val="25000"/>
                </a:schemeClr>
              </a:solidFill>
              <a:latin typeface="Arial Rounded MT Bold" panose="020F0704030504030204" pitchFamily="34" charset="0"/>
              <a:ea typeface="Verdana" panose="020B0604030504040204" pitchFamily="34" charset="0"/>
            </a:endParaRPr>
          </a:p>
        </p:txBody>
      </p:sp>
      <p:sp>
        <p:nvSpPr>
          <p:cNvPr id="51" name="ZoneTexte 11"/>
          <p:cNvSpPr txBox="1">
            <a:spLocks noChangeArrowheads="1"/>
          </p:cNvSpPr>
          <p:nvPr/>
        </p:nvSpPr>
        <p:spPr bwMode="auto">
          <a:xfrm>
            <a:off x="130745" y="1013045"/>
            <a:ext cx="30696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1600" dirty="0" smtClean="0">
                <a:solidFill>
                  <a:srgbClr val="4D4D4D"/>
                </a:solidFill>
                <a:latin typeface="Verdana" panose="020B0604030504040204" pitchFamily="34" charset="0"/>
              </a:rPr>
              <a:t>Prospectives IN2P3 – GT11</a:t>
            </a:r>
            <a:endParaRPr lang="fr-FR" altLang="fr-FR" sz="1600" dirty="0">
              <a:solidFill>
                <a:srgbClr val="4D4D4D"/>
              </a:solidFill>
              <a:latin typeface="Verdana" panose="020B0604030504040204" pitchFamily="34" charset="0"/>
            </a:endParaRPr>
          </a:p>
        </p:txBody>
      </p:sp>
      <p:sp>
        <p:nvSpPr>
          <p:cNvPr id="52" name="Rectangle 51"/>
          <p:cNvSpPr/>
          <p:nvPr/>
        </p:nvSpPr>
        <p:spPr>
          <a:xfrm>
            <a:off x="331428" y="3040624"/>
            <a:ext cx="5659632" cy="1969770"/>
          </a:xfrm>
          <a:prstGeom prst="rect">
            <a:avLst/>
          </a:prstGeom>
        </p:spPr>
        <p:txBody>
          <a:bodyPr wrap="square">
            <a:spAutoFit/>
          </a:bodyPr>
          <a:lstStyle/>
          <a:p>
            <a:r>
              <a:rPr lang="fr-FR" sz="1600" b="1" i="1" dirty="0" smtClean="0"/>
              <a:t>IPN/IJC Orsay : </a:t>
            </a:r>
          </a:p>
          <a:p>
            <a:r>
              <a:rPr lang="fr-FR" sz="1600" b="1" dirty="0" smtClean="0"/>
              <a:t>Sylvie </a:t>
            </a:r>
            <a:r>
              <a:rPr lang="fr-FR" sz="1600" b="1" dirty="0"/>
              <a:t>Delpech, </a:t>
            </a:r>
            <a:r>
              <a:rPr lang="fr-FR" sz="1600" b="1" dirty="0" smtClean="0"/>
              <a:t>Céline Cannes, Alexandre </a:t>
            </a:r>
            <a:r>
              <a:rPr lang="fr-FR" sz="1600" b="1" dirty="0" err="1"/>
              <a:t>Chmakoff</a:t>
            </a:r>
            <a:r>
              <a:rPr lang="fr-FR" sz="1600" b="1" dirty="0"/>
              <a:t>, Davide </a:t>
            </a:r>
            <a:r>
              <a:rPr lang="fr-FR" sz="1600" b="1" dirty="0" smtClean="0"/>
              <a:t>Rodrigues</a:t>
            </a:r>
          </a:p>
          <a:p>
            <a:pPr>
              <a:spcBef>
                <a:spcPts val="600"/>
              </a:spcBef>
            </a:pPr>
            <a:r>
              <a:rPr lang="fr-FR" sz="1600" b="1" i="1" dirty="0" smtClean="0"/>
              <a:t>LPSC Grenoble : </a:t>
            </a:r>
          </a:p>
          <a:p>
            <a:r>
              <a:rPr lang="fr-FR" sz="1600" b="1" dirty="0" smtClean="0"/>
              <a:t>Daniel </a:t>
            </a:r>
            <a:r>
              <a:rPr lang="fr-FR" sz="1600" b="1" dirty="0" err="1" smtClean="0"/>
              <a:t>Heuer</a:t>
            </a:r>
            <a:r>
              <a:rPr lang="fr-FR" sz="1600" b="1" dirty="0" smtClean="0"/>
              <a:t>, Thibault Le Meute, Laura </a:t>
            </a:r>
            <a:r>
              <a:rPr lang="fr-FR" sz="1600" b="1" dirty="0" err="1" smtClean="0"/>
              <a:t>Mesthiviers</a:t>
            </a:r>
            <a:r>
              <a:rPr lang="fr-FR" sz="1600" b="1" dirty="0" smtClean="0"/>
              <a:t>, Elsa Merle</a:t>
            </a:r>
          </a:p>
          <a:p>
            <a:pPr>
              <a:spcBef>
                <a:spcPts val="600"/>
              </a:spcBef>
            </a:pPr>
            <a:r>
              <a:rPr lang="fr-FR" sz="1600" b="1" i="1" dirty="0" smtClean="0"/>
              <a:t>SUBATECH Nantes :</a:t>
            </a:r>
          </a:p>
          <a:p>
            <a:r>
              <a:rPr lang="fr-FR" sz="1600" b="1" dirty="0" smtClean="0"/>
              <a:t>Lydie </a:t>
            </a:r>
            <a:r>
              <a:rPr lang="fr-FR" sz="1600" b="1" dirty="0" err="1" smtClean="0"/>
              <a:t>Giot</a:t>
            </a:r>
            <a:endParaRPr lang="fr-FR" sz="1600" b="1" dirty="0" smtClean="0"/>
          </a:p>
        </p:txBody>
      </p:sp>
      <p:pic>
        <p:nvPicPr>
          <p:cNvPr id="2" name="Image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923049" y="5908991"/>
            <a:ext cx="1208143" cy="494763"/>
          </a:xfrm>
          <a:prstGeom prst="rect">
            <a:avLst/>
          </a:prstGeom>
        </p:spPr>
      </p:pic>
      <p:pic>
        <p:nvPicPr>
          <p:cNvPr id="3" name="Image 2"/>
          <p:cNvPicPr>
            <a:picLocks noChangeAspect="1"/>
          </p:cNvPicPr>
          <p:nvPr/>
        </p:nvPicPr>
        <p:blipFill rotWithShape="1">
          <a:blip r:embed="rId17">
            <a:extLst>
              <a:ext uri="{28A0092B-C50C-407E-A947-70E740481C1C}">
                <a14:useLocalDpi xmlns:a14="http://schemas.microsoft.com/office/drawing/2010/main" val="0"/>
              </a:ext>
            </a:extLst>
          </a:blip>
          <a:srcRect t="23531" b="16420"/>
          <a:stretch/>
        </p:blipFill>
        <p:spPr>
          <a:xfrm>
            <a:off x="4410344" y="5842155"/>
            <a:ext cx="922077" cy="553702"/>
          </a:xfrm>
          <a:prstGeom prst="rect">
            <a:avLst/>
          </a:prstGeom>
        </p:spPr>
      </p:pic>
    </p:spTree>
    <p:extLst>
      <p:ext uri="{BB962C8B-B14F-4D97-AF65-F5344CB8AC3E}">
        <p14:creationId xmlns:p14="http://schemas.microsoft.com/office/powerpoint/2010/main" val="3200611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50" fill="hold"/>
                                        <p:tgtEl>
                                          <p:spTgt spid="17"/>
                                        </p:tgtEl>
                                      </p:cBhvr>
                                    </p:cmd>
                                  </p:childTnLst>
                                </p:cTn>
                              </p:par>
                              <p:par>
                                <p:cTn id="7" presetID="1" presetClass="mediacall" presetSubtype="0" fill="hold" nodeType="withEffect">
                                  <p:stCondLst>
                                    <p:cond delay="0"/>
                                  </p:stCondLst>
                                  <p:childTnLst>
                                    <p:cmd type="call" cmd="playFrom(0.0)">
                                      <p:cBhvr>
                                        <p:cTn id="8" dur="8400" fill="hold"/>
                                        <p:tgtEl>
                                          <p:spTgt spid="19"/>
                                        </p:tgtEl>
                                      </p:cBhvr>
                                    </p:cmd>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17"/>
                                        </p:tgtEl>
                                      </p:cBhvr>
                                    </p:cmd>
                                  </p:childTnLst>
                                </p:cTn>
                              </p:par>
                            </p:childTnLst>
                          </p:cTn>
                        </p:par>
                      </p:childTnLst>
                    </p:cTn>
                  </p:par>
                </p:childTnLst>
              </p:cTn>
              <p:nextCondLst>
                <p:cond evt="onClick" delay="0">
                  <p:tgtEl>
                    <p:spTgt spid="17"/>
                  </p:tgtEl>
                </p:cond>
              </p:nextCondLst>
            </p:seq>
            <p:seq concurrent="1" nextAc="seek">
              <p:cTn id="22" restart="whenNotActive" fill="hold" evtFilter="cancelBubble" nodeType="interactiveSeq">
                <p:stCondLst>
                  <p:cond evt="onClick" delay="0">
                    <p:tgtEl>
                      <p:spTgt spid="19"/>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withEffect">
                                  <p:stCondLst>
                                    <p:cond delay="0"/>
                                  </p:stCondLst>
                                  <p:childTnLst>
                                    <p:cmd type="call" cmd="togglePause">
                                      <p:cBhvr>
                                        <p:cTn id="26" dur="1" fill="hold"/>
                                        <p:tgtEl>
                                          <p:spTgt spid="19"/>
                                        </p:tgtEl>
                                      </p:cBhvr>
                                    </p:cmd>
                                  </p:childTnLst>
                                </p:cTn>
                              </p:par>
                            </p:childTnLst>
                          </p:cTn>
                        </p:par>
                      </p:childTnLst>
                    </p:cTn>
                  </p:par>
                </p:childTnLst>
              </p:cTn>
              <p:nextCondLst>
                <p:cond evt="onClick" delay="0">
                  <p:tgtEl>
                    <p:spTgt spid="19"/>
                  </p:tgtEl>
                </p:cond>
              </p:nextCondLst>
            </p:seq>
            <p:video>
              <p:cMediaNode vol="80000">
                <p:cTn id="27" fill="hold" display="0">
                  <p:stCondLst>
                    <p:cond delay="indefinite"/>
                  </p:stCondLst>
                </p:cTn>
                <p:tgtEl>
                  <p:spTgt spid="17"/>
                </p:tgtEl>
              </p:cMediaNode>
            </p:video>
            <p:video>
              <p:cMediaNode vol="80000">
                <p:cTn id="28" repeatCount="indefinite" fill="hold" display="0">
                  <p:stCondLst>
                    <p:cond delay="indefinite"/>
                  </p:stCondLst>
                </p:cTn>
                <p:tgtEl>
                  <p:spTgt spid="19"/>
                </p:tgtEl>
              </p:cMediaNode>
            </p:video>
          </p:childTnLst>
        </p:cTn>
      </p:par>
    </p:tnLst>
    <p:bldLst>
      <p:bldP spid="30" grpId="0"/>
      <p:bldP spid="31" grpId="0"/>
      <p:bldP spid="32" grpId="0" animBg="1"/>
      <p:bldP spid="3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2"/>
          </p:nvPr>
        </p:nvSpPr>
        <p:spPr>
          <a:xfrm>
            <a:off x="50799" y="721410"/>
            <a:ext cx="12158133" cy="3252903"/>
          </a:xfrm>
        </p:spPr>
        <p:txBody>
          <a:bodyPr/>
          <a:lstStyle/>
          <a:p>
            <a:r>
              <a:rPr lang="fr-FR" sz="1700" dirty="0" smtClean="0">
                <a:solidFill>
                  <a:schemeClr val="tx1"/>
                </a:solidFill>
              </a:rPr>
              <a:t> Nouveau </a:t>
            </a:r>
            <a:r>
              <a:rPr lang="fr-FR" sz="1700" dirty="0">
                <a:solidFill>
                  <a:schemeClr val="tx1"/>
                </a:solidFill>
              </a:rPr>
              <a:t>projet européen SAMOSAFER (début 10/2019) : fonctionnement et suite des études de sûreté du MSFR de référence (CEA, Framatome, EDF, IRSN + partenaires européens POLITO, POLIMI, KIT, PSI) + thèse en 10/2020</a:t>
            </a:r>
          </a:p>
          <a:p>
            <a:r>
              <a:rPr lang="fr-FR" sz="1700" dirty="0" smtClean="0">
                <a:solidFill>
                  <a:schemeClr val="tx1"/>
                </a:solidFill>
              </a:rPr>
              <a:t> Avec </a:t>
            </a:r>
            <a:r>
              <a:rPr lang="fr-FR" sz="1700" dirty="0">
                <a:solidFill>
                  <a:schemeClr val="tx1"/>
                </a:solidFill>
              </a:rPr>
              <a:t>le CEA Cadarache : lancement d’études d’accidents graves (</a:t>
            </a:r>
            <a:r>
              <a:rPr lang="fr-FR" sz="1700" dirty="0" err="1">
                <a:solidFill>
                  <a:schemeClr val="tx1"/>
                </a:solidFill>
              </a:rPr>
              <a:t>cf</a:t>
            </a:r>
            <a:r>
              <a:rPr lang="fr-FR" sz="1700" dirty="0">
                <a:solidFill>
                  <a:schemeClr val="tx1"/>
                </a:solidFill>
              </a:rPr>
              <a:t> thèse de T. Le Meute débutée en 10/2019)</a:t>
            </a:r>
          </a:p>
          <a:p>
            <a:r>
              <a:rPr lang="fr-FR" sz="1700" dirty="0" smtClean="0">
                <a:solidFill>
                  <a:schemeClr val="tx1"/>
                </a:solidFill>
              </a:rPr>
              <a:t> Futur </a:t>
            </a:r>
            <a:r>
              <a:rPr lang="fr-FR" sz="1700" dirty="0">
                <a:solidFill>
                  <a:schemeClr val="tx1"/>
                </a:solidFill>
              </a:rPr>
              <a:t>projet européen BONSAI (réponse au call 2019) piloté par le CEA : étude du niveau de sûreté des SMR de 4ème génération, CNRS en charge du WP MSR</a:t>
            </a:r>
          </a:p>
          <a:p>
            <a:r>
              <a:rPr lang="fr-FR" sz="1700" dirty="0" smtClean="0">
                <a:solidFill>
                  <a:schemeClr val="tx1"/>
                </a:solidFill>
              </a:rPr>
              <a:t> Avec </a:t>
            </a:r>
            <a:r>
              <a:rPr lang="fr-FR" sz="1700" dirty="0">
                <a:solidFill>
                  <a:schemeClr val="tx1"/>
                </a:solidFill>
              </a:rPr>
              <a:t>Framatome Lyon : Small-MSFR en sel chlorure et cycle U/Pu (thèse J. Martinet en cours + nouvelle thèse </a:t>
            </a:r>
            <a:r>
              <a:rPr lang="fr-FR" sz="1700" dirty="0" err="1">
                <a:solidFill>
                  <a:schemeClr val="tx1"/>
                </a:solidFill>
              </a:rPr>
              <a:t>co-financée</a:t>
            </a:r>
            <a:r>
              <a:rPr lang="fr-FR" sz="1700" dirty="0">
                <a:solidFill>
                  <a:schemeClr val="tx1"/>
                </a:solidFill>
              </a:rPr>
              <a:t> prévue en </a:t>
            </a:r>
            <a:r>
              <a:rPr lang="fr-FR" sz="1700" dirty="0" smtClean="0">
                <a:solidFill>
                  <a:schemeClr val="tx1"/>
                </a:solidFill>
              </a:rPr>
              <a:t>2021</a:t>
            </a:r>
            <a:r>
              <a:rPr lang="fr-FR" sz="1700" dirty="0">
                <a:solidFill>
                  <a:schemeClr val="tx1"/>
                </a:solidFill>
              </a:rPr>
              <a:t>)</a:t>
            </a:r>
          </a:p>
          <a:p>
            <a:r>
              <a:rPr lang="fr-FR" sz="1700" dirty="0" smtClean="0">
                <a:solidFill>
                  <a:schemeClr val="tx1"/>
                </a:solidFill>
              </a:rPr>
              <a:t> Avec </a:t>
            </a:r>
            <a:r>
              <a:rPr lang="fr-FR" sz="1700" dirty="0">
                <a:solidFill>
                  <a:schemeClr val="tx1"/>
                </a:solidFill>
              </a:rPr>
              <a:t>ORANO : recherches sur les capacités </a:t>
            </a:r>
            <a:r>
              <a:rPr lang="fr-FR" sz="1700" dirty="0" smtClean="0">
                <a:solidFill>
                  <a:schemeClr val="tx1"/>
                </a:solidFill>
              </a:rPr>
              <a:t>de conversion des actinides (prioritairement Pu) </a:t>
            </a:r>
            <a:r>
              <a:rPr lang="fr-FR" sz="1700" dirty="0">
                <a:solidFill>
                  <a:schemeClr val="tx1"/>
                </a:solidFill>
              </a:rPr>
              <a:t>dans un MSR de petite taille utilisant un sel chlorure (</a:t>
            </a:r>
            <a:r>
              <a:rPr lang="fr-FR" sz="1700" dirty="0" err="1">
                <a:solidFill>
                  <a:schemeClr val="tx1"/>
                </a:solidFill>
              </a:rPr>
              <a:t>cf</a:t>
            </a:r>
            <a:r>
              <a:rPr lang="fr-FR" sz="1700" dirty="0">
                <a:solidFill>
                  <a:schemeClr val="tx1"/>
                </a:solidFill>
              </a:rPr>
              <a:t> thèse de L. </a:t>
            </a:r>
            <a:r>
              <a:rPr lang="fr-FR" sz="1700" dirty="0" err="1">
                <a:solidFill>
                  <a:schemeClr val="tx1"/>
                </a:solidFill>
              </a:rPr>
              <a:t>Mesthiviers</a:t>
            </a:r>
            <a:r>
              <a:rPr lang="fr-FR" sz="1700" dirty="0">
                <a:solidFill>
                  <a:schemeClr val="tx1"/>
                </a:solidFill>
              </a:rPr>
              <a:t> débutée en 11/2019</a:t>
            </a:r>
            <a:r>
              <a:rPr lang="fr-FR" sz="1700" dirty="0" smtClean="0">
                <a:solidFill>
                  <a:schemeClr val="tx1"/>
                </a:solidFill>
              </a:rPr>
              <a:t>)</a:t>
            </a:r>
          </a:p>
          <a:p>
            <a:pPr>
              <a:buNone/>
            </a:pPr>
            <a:endParaRPr lang="fr-FR" sz="1700" dirty="0">
              <a:solidFill>
                <a:schemeClr val="tx1"/>
              </a:solidFill>
            </a:endParaRPr>
          </a:p>
        </p:txBody>
      </p:sp>
      <p:sp>
        <p:nvSpPr>
          <p:cNvPr id="6"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10</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5" name="Titre 5"/>
          <p:cNvSpPr txBox="1">
            <a:spLocks/>
          </p:cNvSpPr>
          <p:nvPr/>
        </p:nvSpPr>
        <p:spPr bwMode="auto">
          <a:xfrm>
            <a:off x="170963" y="124365"/>
            <a:ext cx="7560840"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Projet MSFR : perspectives</a:t>
            </a:r>
            <a:endParaRPr lang="fr-FR" sz="2600" b="1" dirty="0">
              <a:solidFill>
                <a:srgbClr val="003385"/>
              </a:solidFill>
              <a:cs typeface="Calibri" panose="020F0502020204030204" pitchFamily="34" charset="0"/>
            </a:endParaRPr>
          </a:p>
        </p:txBody>
      </p:sp>
      <p:pic>
        <p:nvPicPr>
          <p:cNvPr id="2" name="Image 1"/>
          <p:cNvPicPr>
            <a:picLocks noChangeAspect="1"/>
          </p:cNvPicPr>
          <p:nvPr/>
        </p:nvPicPr>
        <p:blipFill rotWithShape="1">
          <a:blip r:embed="rId2" cstate="hqprint">
            <a:extLst>
              <a:ext uri="{28A0092B-C50C-407E-A947-70E740481C1C}">
                <a14:useLocalDpi xmlns:a14="http://schemas.microsoft.com/office/drawing/2010/main" val="0"/>
              </a:ext>
            </a:extLst>
          </a:blip>
          <a:srcRect l="5789" r="3639" b="12554"/>
          <a:stretch/>
        </p:blipFill>
        <p:spPr>
          <a:xfrm>
            <a:off x="6157152" y="3328700"/>
            <a:ext cx="5418665" cy="3515082"/>
          </a:xfrm>
          <a:prstGeom prst="rect">
            <a:avLst/>
          </a:prstGeom>
        </p:spPr>
      </p:pic>
      <p:pic>
        <p:nvPicPr>
          <p:cNvPr id="7" name="Image" descr="Image"/>
          <p:cNvPicPr>
            <a:picLocks noChangeAspect="1"/>
          </p:cNvPicPr>
          <p:nvPr/>
        </p:nvPicPr>
        <p:blipFill>
          <a:blip r:embed="rId3">
            <a:extLst/>
          </a:blip>
          <a:srcRect l="3516" t="2161" r="4394" b="1867"/>
          <a:stretch>
            <a:fillRect/>
          </a:stretch>
        </p:blipFill>
        <p:spPr>
          <a:xfrm>
            <a:off x="658955" y="3892408"/>
            <a:ext cx="3023287" cy="2365646"/>
          </a:xfrm>
          <a:custGeom>
            <a:avLst/>
            <a:gdLst/>
            <a:ahLst/>
            <a:cxnLst>
              <a:cxn ang="0">
                <a:pos x="wd2" y="hd2"/>
              </a:cxn>
              <a:cxn ang="5400000">
                <a:pos x="wd2" y="hd2"/>
              </a:cxn>
              <a:cxn ang="10800000">
                <a:pos x="wd2" y="hd2"/>
              </a:cxn>
              <a:cxn ang="16200000">
                <a:pos x="wd2" y="hd2"/>
              </a:cxn>
            </a:cxnLst>
            <a:rect l="0" t="0" r="r" b="b"/>
            <a:pathLst>
              <a:path w="21600" h="21459" extrusionOk="0">
                <a:moveTo>
                  <a:pt x="10840" y="3"/>
                </a:moveTo>
                <a:cubicBezTo>
                  <a:pt x="10669" y="23"/>
                  <a:pt x="10514" y="123"/>
                  <a:pt x="10416" y="297"/>
                </a:cubicBezTo>
                <a:cubicBezTo>
                  <a:pt x="10252" y="589"/>
                  <a:pt x="10182" y="1020"/>
                  <a:pt x="10245" y="1338"/>
                </a:cubicBezTo>
                <a:cubicBezTo>
                  <a:pt x="10279" y="1508"/>
                  <a:pt x="10281" y="1624"/>
                  <a:pt x="10251" y="1648"/>
                </a:cubicBezTo>
                <a:cubicBezTo>
                  <a:pt x="10224" y="1669"/>
                  <a:pt x="10206" y="2000"/>
                  <a:pt x="10211" y="2384"/>
                </a:cubicBezTo>
                <a:cubicBezTo>
                  <a:pt x="10218" y="2920"/>
                  <a:pt x="10206" y="3079"/>
                  <a:pt x="10154" y="3079"/>
                </a:cubicBezTo>
                <a:cubicBezTo>
                  <a:pt x="10061" y="3079"/>
                  <a:pt x="9997" y="2757"/>
                  <a:pt x="10009" y="2342"/>
                </a:cubicBezTo>
                <a:cubicBezTo>
                  <a:pt x="10019" y="1961"/>
                  <a:pt x="10030" y="1975"/>
                  <a:pt x="9511" y="1570"/>
                </a:cubicBezTo>
                <a:cubicBezTo>
                  <a:pt x="7936" y="340"/>
                  <a:pt x="7819" y="271"/>
                  <a:pt x="7586" y="437"/>
                </a:cubicBezTo>
                <a:cubicBezTo>
                  <a:pt x="7388" y="579"/>
                  <a:pt x="7322" y="799"/>
                  <a:pt x="7321" y="1332"/>
                </a:cubicBezTo>
                <a:cubicBezTo>
                  <a:pt x="7321" y="1699"/>
                  <a:pt x="7303" y="1818"/>
                  <a:pt x="7242" y="1848"/>
                </a:cubicBezTo>
                <a:cubicBezTo>
                  <a:pt x="7239" y="1849"/>
                  <a:pt x="7212" y="1841"/>
                  <a:pt x="7206" y="1841"/>
                </a:cubicBezTo>
                <a:cubicBezTo>
                  <a:pt x="7206" y="1841"/>
                  <a:pt x="7203" y="1841"/>
                  <a:pt x="7202" y="1841"/>
                </a:cubicBezTo>
                <a:cubicBezTo>
                  <a:pt x="7056" y="1841"/>
                  <a:pt x="6052" y="1533"/>
                  <a:pt x="5349" y="1268"/>
                </a:cubicBezTo>
                <a:cubicBezTo>
                  <a:pt x="5186" y="1207"/>
                  <a:pt x="5140" y="1214"/>
                  <a:pt x="5058" y="1308"/>
                </a:cubicBezTo>
                <a:cubicBezTo>
                  <a:pt x="4979" y="1399"/>
                  <a:pt x="4962" y="1515"/>
                  <a:pt x="4960" y="1946"/>
                </a:cubicBezTo>
                <a:cubicBezTo>
                  <a:pt x="4959" y="2237"/>
                  <a:pt x="4935" y="2502"/>
                  <a:pt x="4907" y="2538"/>
                </a:cubicBezTo>
                <a:cubicBezTo>
                  <a:pt x="4873" y="2581"/>
                  <a:pt x="4679" y="2579"/>
                  <a:pt x="4334" y="2531"/>
                </a:cubicBezTo>
                <a:cubicBezTo>
                  <a:pt x="4047" y="2491"/>
                  <a:pt x="3745" y="2458"/>
                  <a:pt x="3663" y="2458"/>
                </a:cubicBezTo>
                <a:lnTo>
                  <a:pt x="3516" y="2458"/>
                </a:lnTo>
                <a:lnTo>
                  <a:pt x="3510" y="3086"/>
                </a:lnTo>
                <a:cubicBezTo>
                  <a:pt x="3507" y="3432"/>
                  <a:pt x="3492" y="3741"/>
                  <a:pt x="3476" y="3773"/>
                </a:cubicBezTo>
                <a:cubicBezTo>
                  <a:pt x="3460" y="3805"/>
                  <a:pt x="3395" y="3832"/>
                  <a:pt x="3330" y="3832"/>
                </a:cubicBezTo>
                <a:cubicBezTo>
                  <a:pt x="3220" y="3832"/>
                  <a:pt x="3212" y="3861"/>
                  <a:pt x="3201" y="4271"/>
                </a:cubicBezTo>
                <a:cubicBezTo>
                  <a:pt x="3195" y="4513"/>
                  <a:pt x="3179" y="4725"/>
                  <a:pt x="3166" y="4741"/>
                </a:cubicBezTo>
                <a:cubicBezTo>
                  <a:pt x="3153" y="4758"/>
                  <a:pt x="2952" y="4865"/>
                  <a:pt x="2719" y="4979"/>
                </a:cubicBezTo>
                <a:lnTo>
                  <a:pt x="2294" y="5185"/>
                </a:lnTo>
                <a:lnTo>
                  <a:pt x="2268" y="5571"/>
                </a:lnTo>
                <a:lnTo>
                  <a:pt x="2242" y="5956"/>
                </a:lnTo>
                <a:lnTo>
                  <a:pt x="2096" y="5949"/>
                </a:lnTo>
                <a:lnTo>
                  <a:pt x="2076" y="5950"/>
                </a:lnTo>
                <a:cubicBezTo>
                  <a:pt x="2031" y="5954"/>
                  <a:pt x="1992" y="5949"/>
                  <a:pt x="1962" y="5942"/>
                </a:cubicBezTo>
                <a:lnTo>
                  <a:pt x="1860" y="5937"/>
                </a:lnTo>
                <a:cubicBezTo>
                  <a:pt x="1649" y="5925"/>
                  <a:pt x="1426" y="5931"/>
                  <a:pt x="1365" y="5950"/>
                </a:cubicBezTo>
                <a:cubicBezTo>
                  <a:pt x="1304" y="5970"/>
                  <a:pt x="1111" y="6195"/>
                  <a:pt x="936" y="6450"/>
                </a:cubicBezTo>
                <a:cubicBezTo>
                  <a:pt x="631" y="6895"/>
                  <a:pt x="619" y="6928"/>
                  <a:pt x="619" y="7265"/>
                </a:cubicBezTo>
                <a:cubicBezTo>
                  <a:pt x="619" y="7451"/>
                  <a:pt x="606" y="7566"/>
                  <a:pt x="577" y="7628"/>
                </a:cubicBezTo>
                <a:lnTo>
                  <a:pt x="577" y="7640"/>
                </a:lnTo>
                <a:lnTo>
                  <a:pt x="564" y="7640"/>
                </a:lnTo>
                <a:cubicBezTo>
                  <a:pt x="557" y="7652"/>
                  <a:pt x="549" y="7666"/>
                  <a:pt x="540" y="7673"/>
                </a:cubicBezTo>
                <a:cubicBezTo>
                  <a:pt x="470" y="7722"/>
                  <a:pt x="464" y="8329"/>
                  <a:pt x="477" y="12956"/>
                </a:cubicBezTo>
                <a:cubicBezTo>
                  <a:pt x="491" y="17988"/>
                  <a:pt x="494" y="18196"/>
                  <a:pt x="593" y="18542"/>
                </a:cubicBezTo>
                <a:lnTo>
                  <a:pt x="695" y="18901"/>
                </a:lnTo>
                <a:lnTo>
                  <a:pt x="954" y="18934"/>
                </a:lnTo>
                <a:lnTo>
                  <a:pt x="1212" y="18967"/>
                </a:lnTo>
                <a:lnTo>
                  <a:pt x="1227" y="19345"/>
                </a:lnTo>
                <a:cubicBezTo>
                  <a:pt x="1242" y="19717"/>
                  <a:pt x="1245" y="19726"/>
                  <a:pt x="1484" y="19916"/>
                </a:cubicBezTo>
                <a:cubicBezTo>
                  <a:pt x="1617" y="20022"/>
                  <a:pt x="1790" y="20110"/>
                  <a:pt x="1866" y="20110"/>
                </a:cubicBezTo>
                <a:cubicBezTo>
                  <a:pt x="1989" y="20111"/>
                  <a:pt x="2463" y="20009"/>
                  <a:pt x="4975" y="19444"/>
                </a:cubicBezTo>
                <a:cubicBezTo>
                  <a:pt x="5911" y="19233"/>
                  <a:pt x="5821" y="19180"/>
                  <a:pt x="5845" y="19947"/>
                </a:cubicBezTo>
                <a:cubicBezTo>
                  <a:pt x="5857" y="20307"/>
                  <a:pt x="5891" y="20674"/>
                  <a:pt x="5919" y="20764"/>
                </a:cubicBezTo>
                <a:cubicBezTo>
                  <a:pt x="5981" y="20961"/>
                  <a:pt x="6273" y="21347"/>
                  <a:pt x="6418" y="21423"/>
                </a:cubicBezTo>
                <a:cubicBezTo>
                  <a:pt x="6475" y="21454"/>
                  <a:pt x="6568" y="21467"/>
                  <a:pt x="6624" y="21453"/>
                </a:cubicBezTo>
                <a:cubicBezTo>
                  <a:pt x="6723" y="21428"/>
                  <a:pt x="11636" y="20344"/>
                  <a:pt x="12114" y="20240"/>
                </a:cubicBezTo>
                <a:cubicBezTo>
                  <a:pt x="12242" y="20213"/>
                  <a:pt x="13353" y="19965"/>
                  <a:pt x="14582" y="19692"/>
                </a:cubicBezTo>
                <a:cubicBezTo>
                  <a:pt x="15812" y="19419"/>
                  <a:pt x="16837" y="19196"/>
                  <a:pt x="16863" y="19196"/>
                </a:cubicBezTo>
                <a:cubicBezTo>
                  <a:pt x="16888" y="19196"/>
                  <a:pt x="16909" y="18668"/>
                  <a:pt x="16909" y="18023"/>
                </a:cubicBezTo>
                <a:cubicBezTo>
                  <a:pt x="16909" y="17580"/>
                  <a:pt x="16915" y="17276"/>
                  <a:pt x="16927" y="17076"/>
                </a:cubicBezTo>
                <a:cubicBezTo>
                  <a:pt x="16924" y="17016"/>
                  <a:pt x="16921" y="16901"/>
                  <a:pt x="16917" y="16896"/>
                </a:cubicBezTo>
                <a:cubicBezTo>
                  <a:pt x="16889" y="16852"/>
                  <a:pt x="16911" y="16832"/>
                  <a:pt x="16961" y="16821"/>
                </a:cubicBezTo>
                <a:cubicBezTo>
                  <a:pt x="16963" y="16818"/>
                  <a:pt x="16965" y="16805"/>
                  <a:pt x="16967" y="16804"/>
                </a:cubicBezTo>
                <a:cubicBezTo>
                  <a:pt x="16998" y="16779"/>
                  <a:pt x="17330" y="16692"/>
                  <a:pt x="17702" y="16609"/>
                </a:cubicBezTo>
                <a:cubicBezTo>
                  <a:pt x="18074" y="16527"/>
                  <a:pt x="18784" y="16369"/>
                  <a:pt x="19280" y="16259"/>
                </a:cubicBezTo>
                <a:cubicBezTo>
                  <a:pt x="19776" y="16148"/>
                  <a:pt x="20460" y="15997"/>
                  <a:pt x="20801" y="15922"/>
                </a:cubicBezTo>
                <a:cubicBezTo>
                  <a:pt x="21141" y="15847"/>
                  <a:pt x="21460" y="15770"/>
                  <a:pt x="21510" y="15752"/>
                </a:cubicBezTo>
                <a:cubicBezTo>
                  <a:pt x="21595" y="15723"/>
                  <a:pt x="21600" y="15424"/>
                  <a:pt x="21600" y="10631"/>
                </a:cubicBezTo>
                <a:lnTo>
                  <a:pt x="21600" y="5541"/>
                </a:lnTo>
                <a:lnTo>
                  <a:pt x="21458" y="5414"/>
                </a:lnTo>
                <a:cubicBezTo>
                  <a:pt x="21080" y="5077"/>
                  <a:pt x="21041" y="5069"/>
                  <a:pt x="20433" y="5201"/>
                </a:cubicBezTo>
                <a:cubicBezTo>
                  <a:pt x="20125" y="5268"/>
                  <a:pt x="19856" y="5309"/>
                  <a:pt x="19835" y="5293"/>
                </a:cubicBezTo>
                <a:cubicBezTo>
                  <a:pt x="19813" y="5277"/>
                  <a:pt x="19795" y="5076"/>
                  <a:pt x="19795" y="4847"/>
                </a:cubicBezTo>
                <a:lnTo>
                  <a:pt x="19795" y="4431"/>
                </a:lnTo>
                <a:lnTo>
                  <a:pt x="19594" y="4387"/>
                </a:lnTo>
                <a:cubicBezTo>
                  <a:pt x="19233" y="4310"/>
                  <a:pt x="19235" y="4317"/>
                  <a:pt x="19197" y="3029"/>
                </a:cubicBezTo>
                <a:lnTo>
                  <a:pt x="19161" y="1867"/>
                </a:lnTo>
                <a:lnTo>
                  <a:pt x="18815" y="1893"/>
                </a:lnTo>
                <a:cubicBezTo>
                  <a:pt x="18625" y="1906"/>
                  <a:pt x="18441" y="1940"/>
                  <a:pt x="18405" y="1967"/>
                </a:cubicBezTo>
                <a:cubicBezTo>
                  <a:pt x="18370" y="1995"/>
                  <a:pt x="18256" y="2026"/>
                  <a:pt x="18153" y="2037"/>
                </a:cubicBezTo>
                <a:cubicBezTo>
                  <a:pt x="17922" y="2061"/>
                  <a:pt x="17798" y="2095"/>
                  <a:pt x="17760" y="2143"/>
                </a:cubicBezTo>
                <a:cubicBezTo>
                  <a:pt x="17724" y="2189"/>
                  <a:pt x="17481" y="2130"/>
                  <a:pt x="17450" y="2068"/>
                </a:cubicBezTo>
                <a:cubicBezTo>
                  <a:pt x="17438" y="2042"/>
                  <a:pt x="17417" y="1792"/>
                  <a:pt x="17404" y="1513"/>
                </a:cubicBezTo>
                <a:cubicBezTo>
                  <a:pt x="17387" y="1159"/>
                  <a:pt x="17352" y="969"/>
                  <a:pt x="17290" y="883"/>
                </a:cubicBezTo>
                <a:cubicBezTo>
                  <a:pt x="17130" y="658"/>
                  <a:pt x="17008" y="695"/>
                  <a:pt x="15593" y="1407"/>
                </a:cubicBezTo>
                <a:cubicBezTo>
                  <a:pt x="15259" y="1575"/>
                  <a:pt x="15003" y="1686"/>
                  <a:pt x="14870" y="1724"/>
                </a:cubicBezTo>
                <a:cubicBezTo>
                  <a:pt x="14863" y="1730"/>
                  <a:pt x="14841" y="1740"/>
                  <a:pt x="14838" y="1744"/>
                </a:cubicBezTo>
                <a:cubicBezTo>
                  <a:pt x="14820" y="1762"/>
                  <a:pt x="14809" y="1755"/>
                  <a:pt x="14799" y="1735"/>
                </a:cubicBezTo>
                <a:cubicBezTo>
                  <a:pt x="14792" y="1734"/>
                  <a:pt x="14776" y="1740"/>
                  <a:pt x="14773" y="1737"/>
                </a:cubicBezTo>
                <a:cubicBezTo>
                  <a:pt x="14747" y="1704"/>
                  <a:pt x="14729" y="1486"/>
                  <a:pt x="14734" y="1253"/>
                </a:cubicBezTo>
                <a:cubicBezTo>
                  <a:pt x="14755" y="299"/>
                  <a:pt x="14368" y="-133"/>
                  <a:pt x="13835" y="252"/>
                </a:cubicBezTo>
                <a:cubicBezTo>
                  <a:pt x="13669" y="371"/>
                  <a:pt x="13028" y="1187"/>
                  <a:pt x="12589" y="1837"/>
                </a:cubicBezTo>
                <a:cubicBezTo>
                  <a:pt x="12528" y="1927"/>
                  <a:pt x="12493" y="2128"/>
                  <a:pt x="12475" y="2489"/>
                </a:cubicBezTo>
                <a:lnTo>
                  <a:pt x="12449" y="3013"/>
                </a:lnTo>
                <a:lnTo>
                  <a:pt x="12218" y="3013"/>
                </a:lnTo>
                <a:lnTo>
                  <a:pt x="11985" y="3013"/>
                </a:lnTo>
                <a:lnTo>
                  <a:pt x="11952" y="2425"/>
                </a:lnTo>
                <a:cubicBezTo>
                  <a:pt x="11899" y="1525"/>
                  <a:pt x="11603" y="425"/>
                  <a:pt x="11349" y="187"/>
                </a:cubicBezTo>
                <a:cubicBezTo>
                  <a:pt x="11195" y="43"/>
                  <a:pt x="11010" y="-16"/>
                  <a:pt x="10840" y="3"/>
                </a:cubicBezTo>
                <a:close/>
                <a:moveTo>
                  <a:pt x="81" y="694"/>
                </a:moveTo>
                <a:cubicBezTo>
                  <a:pt x="33" y="694"/>
                  <a:pt x="0" y="749"/>
                  <a:pt x="0" y="829"/>
                </a:cubicBezTo>
                <a:cubicBezTo>
                  <a:pt x="0" y="989"/>
                  <a:pt x="121" y="967"/>
                  <a:pt x="146" y="803"/>
                </a:cubicBezTo>
                <a:cubicBezTo>
                  <a:pt x="156" y="739"/>
                  <a:pt x="129" y="694"/>
                  <a:pt x="81" y="694"/>
                </a:cubicBezTo>
                <a:close/>
                <a:moveTo>
                  <a:pt x="497" y="777"/>
                </a:moveTo>
                <a:cubicBezTo>
                  <a:pt x="500" y="780"/>
                  <a:pt x="501" y="783"/>
                  <a:pt x="504" y="784"/>
                </a:cubicBezTo>
                <a:cubicBezTo>
                  <a:pt x="503" y="783"/>
                  <a:pt x="502" y="778"/>
                  <a:pt x="500" y="777"/>
                </a:cubicBezTo>
                <a:cubicBezTo>
                  <a:pt x="499" y="777"/>
                  <a:pt x="498" y="777"/>
                  <a:pt x="497" y="777"/>
                </a:cubicBezTo>
                <a:close/>
              </a:path>
            </a:pathLst>
          </a:custGeom>
          <a:ln w="12700">
            <a:miter lim="400000"/>
          </a:ln>
        </p:spPr>
      </p:pic>
      <p:pic>
        <p:nvPicPr>
          <p:cNvPr id="4" name="Imag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202129" y="4080821"/>
            <a:ext cx="1321908" cy="822454"/>
          </a:xfrm>
          <a:prstGeom prst="rect">
            <a:avLst/>
          </a:prstGeom>
        </p:spPr>
      </p:pic>
      <p:pic>
        <p:nvPicPr>
          <p:cNvPr id="8" name="Picture 7" descr="CNRSfrIN2P3-Q"/>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21301" y="4962410"/>
            <a:ext cx="630024" cy="867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logoLPS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0744" y="5122124"/>
            <a:ext cx="1069449" cy="54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26357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2"/>
          </p:nvPr>
        </p:nvSpPr>
        <p:spPr>
          <a:xfrm>
            <a:off x="50799" y="721410"/>
            <a:ext cx="12158133" cy="6059826"/>
          </a:xfrm>
        </p:spPr>
        <p:txBody>
          <a:bodyPr/>
          <a:lstStyle/>
          <a:p>
            <a:r>
              <a:rPr lang="fr-FR" sz="1700" dirty="0" smtClean="0">
                <a:solidFill>
                  <a:schemeClr val="tx1"/>
                </a:solidFill>
              </a:rPr>
              <a:t> Nouveau </a:t>
            </a:r>
            <a:r>
              <a:rPr lang="fr-FR" sz="1700" dirty="0">
                <a:solidFill>
                  <a:schemeClr val="tx1"/>
                </a:solidFill>
              </a:rPr>
              <a:t>projet européen SAMOSAFER (début 10/2019) : fonctionnement et suite des études de sûreté du MSFR de référence (CEA, Framatome, EDF, IRSN + partenaires européens POLITO, POLIMI, KIT, PSI) + thèse en 10/2020</a:t>
            </a:r>
          </a:p>
          <a:p>
            <a:r>
              <a:rPr lang="fr-FR" sz="1700" dirty="0" smtClean="0">
                <a:solidFill>
                  <a:schemeClr val="tx1"/>
                </a:solidFill>
              </a:rPr>
              <a:t> Avec </a:t>
            </a:r>
            <a:r>
              <a:rPr lang="fr-FR" sz="1700" dirty="0">
                <a:solidFill>
                  <a:schemeClr val="tx1"/>
                </a:solidFill>
              </a:rPr>
              <a:t>le CEA Cadarache : lancement d’études d’accidents graves (</a:t>
            </a:r>
            <a:r>
              <a:rPr lang="fr-FR" sz="1700" dirty="0" err="1">
                <a:solidFill>
                  <a:schemeClr val="tx1"/>
                </a:solidFill>
              </a:rPr>
              <a:t>cf</a:t>
            </a:r>
            <a:r>
              <a:rPr lang="fr-FR" sz="1700" dirty="0">
                <a:solidFill>
                  <a:schemeClr val="tx1"/>
                </a:solidFill>
              </a:rPr>
              <a:t> thèse de T. Le Meute débutée en 10/2019)</a:t>
            </a:r>
          </a:p>
          <a:p>
            <a:r>
              <a:rPr lang="fr-FR" sz="1700" dirty="0" smtClean="0">
                <a:solidFill>
                  <a:schemeClr val="tx1"/>
                </a:solidFill>
              </a:rPr>
              <a:t> Futur </a:t>
            </a:r>
            <a:r>
              <a:rPr lang="fr-FR" sz="1700" dirty="0">
                <a:solidFill>
                  <a:schemeClr val="tx1"/>
                </a:solidFill>
              </a:rPr>
              <a:t>projet européen BONSAI (réponse au call 2019) piloté par le CEA : étude du niveau de sûreté des SMR de 4ème génération, CNRS en charge du WP MSR</a:t>
            </a:r>
          </a:p>
          <a:p>
            <a:r>
              <a:rPr lang="fr-FR" sz="1700" dirty="0" smtClean="0">
                <a:solidFill>
                  <a:schemeClr val="tx1"/>
                </a:solidFill>
              </a:rPr>
              <a:t> Avec </a:t>
            </a:r>
            <a:r>
              <a:rPr lang="fr-FR" sz="1700" dirty="0">
                <a:solidFill>
                  <a:schemeClr val="tx1"/>
                </a:solidFill>
              </a:rPr>
              <a:t>Framatome Lyon : Small-MSFR en sel chlorure et cycle U/Pu (thèse J. Martinet en cours + nouvelle thèse </a:t>
            </a:r>
            <a:r>
              <a:rPr lang="fr-FR" sz="1700" dirty="0" err="1">
                <a:solidFill>
                  <a:schemeClr val="tx1"/>
                </a:solidFill>
              </a:rPr>
              <a:t>co-financée</a:t>
            </a:r>
            <a:r>
              <a:rPr lang="fr-FR" sz="1700" dirty="0">
                <a:solidFill>
                  <a:schemeClr val="tx1"/>
                </a:solidFill>
              </a:rPr>
              <a:t> prévue en </a:t>
            </a:r>
            <a:r>
              <a:rPr lang="fr-FR" sz="1700" dirty="0" smtClean="0">
                <a:solidFill>
                  <a:schemeClr val="tx1"/>
                </a:solidFill>
              </a:rPr>
              <a:t>2021</a:t>
            </a:r>
            <a:r>
              <a:rPr lang="fr-FR" sz="1700" dirty="0">
                <a:solidFill>
                  <a:schemeClr val="tx1"/>
                </a:solidFill>
              </a:rPr>
              <a:t>)</a:t>
            </a:r>
          </a:p>
          <a:p>
            <a:r>
              <a:rPr lang="fr-FR" sz="1700" dirty="0" smtClean="0">
                <a:solidFill>
                  <a:schemeClr val="tx1"/>
                </a:solidFill>
              </a:rPr>
              <a:t> Avec </a:t>
            </a:r>
            <a:r>
              <a:rPr lang="fr-FR" sz="1700" dirty="0">
                <a:solidFill>
                  <a:schemeClr val="tx1"/>
                </a:solidFill>
              </a:rPr>
              <a:t>ORANO : recherches sur les capacités </a:t>
            </a:r>
            <a:r>
              <a:rPr lang="fr-FR" sz="1700" dirty="0" smtClean="0">
                <a:solidFill>
                  <a:schemeClr val="tx1"/>
                </a:solidFill>
              </a:rPr>
              <a:t>de conversion des actinides (prioritairement Pu) </a:t>
            </a:r>
            <a:r>
              <a:rPr lang="fr-FR" sz="1700" dirty="0">
                <a:solidFill>
                  <a:schemeClr val="tx1"/>
                </a:solidFill>
              </a:rPr>
              <a:t>dans un MSR de petite taille utilisant un sel chlorure (</a:t>
            </a:r>
            <a:r>
              <a:rPr lang="fr-FR" sz="1700" dirty="0" err="1">
                <a:solidFill>
                  <a:schemeClr val="tx1"/>
                </a:solidFill>
              </a:rPr>
              <a:t>cf</a:t>
            </a:r>
            <a:r>
              <a:rPr lang="fr-FR" sz="1700" dirty="0">
                <a:solidFill>
                  <a:schemeClr val="tx1"/>
                </a:solidFill>
              </a:rPr>
              <a:t> thèse de L. </a:t>
            </a:r>
            <a:r>
              <a:rPr lang="fr-FR" sz="1700" dirty="0" err="1">
                <a:solidFill>
                  <a:schemeClr val="tx1"/>
                </a:solidFill>
              </a:rPr>
              <a:t>Mesthiviers</a:t>
            </a:r>
            <a:r>
              <a:rPr lang="fr-FR" sz="1700" dirty="0">
                <a:solidFill>
                  <a:schemeClr val="tx1"/>
                </a:solidFill>
              </a:rPr>
              <a:t> débutée en 11/2019</a:t>
            </a:r>
            <a:r>
              <a:rPr lang="fr-FR" sz="1700" dirty="0" smtClean="0">
                <a:solidFill>
                  <a:schemeClr val="tx1"/>
                </a:solidFill>
              </a:rPr>
              <a:t>)</a:t>
            </a:r>
          </a:p>
          <a:p>
            <a:r>
              <a:rPr lang="fr-FR" sz="1700" dirty="0">
                <a:solidFill>
                  <a:schemeClr val="tx1"/>
                </a:solidFill>
              </a:rPr>
              <a:t> </a:t>
            </a:r>
            <a:r>
              <a:rPr lang="fr-FR" sz="1700" dirty="0" smtClean="0">
                <a:solidFill>
                  <a:schemeClr val="tx1"/>
                </a:solidFill>
              </a:rPr>
              <a:t>Avec CEA Saclay : influence du potentiel redox et de la teneur en oxydes sur la corrosion en sels fluorures (thèse </a:t>
            </a:r>
            <a:r>
              <a:rPr lang="fr-FR" sz="1700" dirty="0">
                <a:solidFill>
                  <a:schemeClr val="tx1"/>
                </a:solidFill>
              </a:rPr>
              <a:t>A. </a:t>
            </a:r>
            <a:r>
              <a:rPr lang="fr-FR" sz="1700" dirty="0" err="1" smtClean="0">
                <a:solidFill>
                  <a:schemeClr val="tx1"/>
                </a:solidFill>
              </a:rPr>
              <a:t>Chmakoff</a:t>
            </a:r>
            <a:r>
              <a:rPr lang="fr-FR" sz="1700" dirty="0" smtClean="0">
                <a:solidFill>
                  <a:schemeClr val="tx1"/>
                </a:solidFill>
              </a:rPr>
              <a:t> 2019)</a:t>
            </a:r>
            <a:endParaRPr lang="fr-FR" sz="1700" dirty="0">
              <a:solidFill>
                <a:schemeClr val="tx1"/>
              </a:solidFill>
            </a:endParaRPr>
          </a:p>
          <a:p>
            <a:r>
              <a:rPr lang="fr-FR" sz="1700" dirty="0" smtClean="0">
                <a:solidFill>
                  <a:schemeClr val="tx1"/>
                </a:solidFill>
              </a:rPr>
              <a:t> </a:t>
            </a:r>
            <a:r>
              <a:rPr lang="fr-FR" sz="1700" dirty="0">
                <a:solidFill>
                  <a:schemeClr val="tx1"/>
                </a:solidFill>
              </a:rPr>
              <a:t>Avec </a:t>
            </a:r>
            <a:r>
              <a:rPr lang="fr-FR" sz="1700" dirty="0" smtClean="0">
                <a:solidFill>
                  <a:schemeClr val="tx1"/>
                </a:solidFill>
              </a:rPr>
              <a:t>CORYS </a:t>
            </a:r>
            <a:r>
              <a:rPr lang="fr-FR" sz="1700" dirty="0">
                <a:solidFill>
                  <a:schemeClr val="tx1"/>
                </a:solidFill>
              </a:rPr>
              <a:t>: </a:t>
            </a:r>
            <a:r>
              <a:rPr lang="fr-FR" sz="1700" dirty="0" smtClean="0">
                <a:solidFill>
                  <a:schemeClr val="tx1"/>
                </a:solidFill>
              </a:rPr>
              <a:t>suite de la collaboration sur le développement </a:t>
            </a:r>
            <a:r>
              <a:rPr lang="fr-FR" sz="1700" dirty="0">
                <a:solidFill>
                  <a:schemeClr val="tx1"/>
                </a:solidFill>
              </a:rPr>
              <a:t>d’un simulateur de pilotage du </a:t>
            </a:r>
            <a:r>
              <a:rPr lang="fr-FR" sz="1700" dirty="0" smtClean="0">
                <a:solidFill>
                  <a:schemeClr val="tx1"/>
                </a:solidFill>
              </a:rPr>
              <a:t>MSFR</a:t>
            </a:r>
          </a:p>
          <a:p>
            <a:r>
              <a:rPr lang="fr-FR" sz="1700" dirty="0" smtClean="0">
                <a:solidFill>
                  <a:schemeClr val="tx1"/>
                </a:solidFill>
              </a:rPr>
              <a:t> Echanges </a:t>
            </a:r>
            <a:r>
              <a:rPr lang="fr-FR" sz="1700" dirty="0">
                <a:solidFill>
                  <a:schemeClr val="tx1"/>
                </a:solidFill>
              </a:rPr>
              <a:t>avec la collaboration TAS (GT2, GT11 </a:t>
            </a:r>
            <a:r>
              <a:rPr lang="fr-FR" sz="1700" dirty="0" smtClean="0">
                <a:solidFill>
                  <a:schemeClr val="tx1"/>
                </a:solidFill>
              </a:rPr>
              <a:t>cf. talk Maëlle </a:t>
            </a:r>
            <a:r>
              <a:rPr lang="fr-FR" sz="1700" dirty="0" err="1" smtClean="0">
                <a:solidFill>
                  <a:schemeClr val="tx1"/>
                </a:solidFill>
              </a:rPr>
              <a:t>Kerveno</a:t>
            </a:r>
            <a:r>
              <a:rPr lang="fr-FR" sz="1700" dirty="0" smtClean="0">
                <a:solidFill>
                  <a:schemeClr val="tx1"/>
                </a:solidFill>
              </a:rPr>
              <a:t>) </a:t>
            </a:r>
            <a:r>
              <a:rPr lang="fr-FR" sz="1700" dirty="0">
                <a:solidFill>
                  <a:schemeClr val="tx1"/>
                </a:solidFill>
              </a:rPr>
              <a:t>pour </a:t>
            </a:r>
            <a:r>
              <a:rPr lang="fr-FR" sz="1700" dirty="0" smtClean="0">
                <a:solidFill>
                  <a:schemeClr val="tx1"/>
                </a:solidFill>
              </a:rPr>
              <a:t>de futures expériences </a:t>
            </a:r>
            <a:r>
              <a:rPr lang="fr-FR" sz="1700" dirty="0">
                <a:solidFill>
                  <a:schemeClr val="tx1"/>
                </a:solidFill>
              </a:rPr>
              <a:t>sur des </a:t>
            </a:r>
            <a:r>
              <a:rPr lang="fr-FR" sz="1700" dirty="0" smtClean="0">
                <a:solidFill>
                  <a:schemeClr val="tx1"/>
                </a:solidFill>
              </a:rPr>
              <a:t>produits de fission d'intérêt </a:t>
            </a:r>
            <a:r>
              <a:rPr lang="fr-FR" sz="1700" dirty="0">
                <a:solidFill>
                  <a:schemeClr val="tx1"/>
                </a:solidFill>
              </a:rPr>
              <a:t>pour </a:t>
            </a:r>
            <a:r>
              <a:rPr lang="fr-FR" sz="1700" dirty="0" smtClean="0">
                <a:solidFill>
                  <a:schemeClr val="tx1"/>
                </a:solidFill>
              </a:rPr>
              <a:t>les cycles du combustible </a:t>
            </a:r>
            <a:r>
              <a:rPr lang="fr-FR" sz="1700" dirty="0">
                <a:solidFill>
                  <a:schemeClr val="tx1"/>
                </a:solidFill>
              </a:rPr>
              <a:t>U/Pu et </a:t>
            </a:r>
            <a:r>
              <a:rPr lang="fr-FR" sz="1700" dirty="0" smtClean="0">
                <a:solidFill>
                  <a:schemeClr val="tx1"/>
                </a:solidFill>
              </a:rPr>
              <a:t>Th/U</a:t>
            </a:r>
          </a:p>
          <a:p>
            <a:r>
              <a:rPr lang="fr-FR" sz="1700" dirty="0">
                <a:solidFill>
                  <a:schemeClr val="tx1"/>
                </a:solidFill>
              </a:rPr>
              <a:t> Projet exploratoire « exercice sûreté PIRT MSR » </a:t>
            </a:r>
            <a:r>
              <a:rPr lang="fr-FR" sz="1700" dirty="0" smtClean="0">
                <a:solidFill>
                  <a:schemeClr val="tx1"/>
                </a:solidFill>
              </a:rPr>
              <a:t>(CNRS-IN2P3/INC, CEA, IRSN, Framatome, ORANO, EDF) déposé </a:t>
            </a:r>
            <a:r>
              <a:rPr lang="fr-FR" sz="1700" dirty="0">
                <a:solidFill>
                  <a:schemeClr val="tx1"/>
                </a:solidFill>
              </a:rPr>
              <a:t>fin 2019 du défi NEEDS (suivi d’un projet structurant ?)</a:t>
            </a:r>
          </a:p>
          <a:p>
            <a:r>
              <a:rPr lang="fr-FR" sz="1700" dirty="0" smtClean="0">
                <a:solidFill>
                  <a:schemeClr val="tx1"/>
                </a:solidFill>
              </a:rPr>
              <a:t> Canada </a:t>
            </a:r>
            <a:r>
              <a:rPr lang="fr-FR" sz="1700" dirty="0">
                <a:solidFill>
                  <a:schemeClr val="tx1"/>
                </a:solidFill>
              </a:rPr>
              <a:t>: participation invitée à un panel d’experts pour un exercice de sûreté (PIRT) sur des SMR </a:t>
            </a:r>
            <a:r>
              <a:rPr lang="fr-FR" sz="1700" dirty="0" smtClean="0">
                <a:solidFill>
                  <a:schemeClr val="tx1"/>
                </a:solidFill>
              </a:rPr>
              <a:t>MSR</a:t>
            </a:r>
          </a:p>
          <a:p>
            <a:r>
              <a:rPr lang="fr-FR" sz="1700" dirty="0" smtClean="0">
                <a:solidFill>
                  <a:schemeClr val="tx1"/>
                </a:solidFill>
              </a:rPr>
              <a:t> AIEA : participation aux réunions et à la rédaction d’un TECDOC sur les réacteurs à sels fondus</a:t>
            </a:r>
          </a:p>
          <a:p>
            <a:r>
              <a:rPr lang="fr-FR" sz="1700" dirty="0" smtClean="0">
                <a:solidFill>
                  <a:schemeClr val="tx1"/>
                </a:solidFill>
              </a:rPr>
              <a:t> Forum International </a:t>
            </a:r>
            <a:r>
              <a:rPr lang="fr-FR" sz="1700" dirty="0" err="1" smtClean="0">
                <a:solidFill>
                  <a:schemeClr val="tx1"/>
                </a:solidFill>
              </a:rPr>
              <a:t>Generation</a:t>
            </a:r>
            <a:r>
              <a:rPr lang="fr-FR" sz="1700" dirty="0" smtClean="0">
                <a:solidFill>
                  <a:schemeClr val="tx1"/>
                </a:solidFill>
              </a:rPr>
              <a:t> 4 : participation au comité de pilotage MSR</a:t>
            </a:r>
            <a:endParaRPr lang="fr-FR" sz="1700" dirty="0">
              <a:solidFill>
                <a:schemeClr val="tx1"/>
              </a:solidFill>
            </a:endParaRPr>
          </a:p>
        </p:txBody>
      </p:sp>
      <p:sp>
        <p:nvSpPr>
          <p:cNvPr id="6"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11</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5" name="Titre 5"/>
          <p:cNvSpPr txBox="1">
            <a:spLocks/>
          </p:cNvSpPr>
          <p:nvPr/>
        </p:nvSpPr>
        <p:spPr bwMode="auto">
          <a:xfrm>
            <a:off x="170963" y="124365"/>
            <a:ext cx="7560840"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Projet MSFR : perspectives</a:t>
            </a:r>
            <a:endParaRPr lang="fr-FR" sz="2600" b="1" dirty="0">
              <a:solidFill>
                <a:srgbClr val="003385"/>
              </a:solidFill>
              <a:cs typeface="Calibri" panose="020F0502020204030204" pitchFamily="34" charset="0"/>
            </a:endParaRPr>
          </a:p>
        </p:txBody>
      </p:sp>
    </p:spTree>
    <p:extLst>
      <p:ext uri="{BB962C8B-B14F-4D97-AF65-F5344CB8AC3E}">
        <p14:creationId xmlns:p14="http://schemas.microsoft.com/office/powerpoint/2010/main" val="25197762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12</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6876" y="851532"/>
            <a:ext cx="10348971" cy="5746644"/>
          </a:xfrm>
          <a:prstGeom prst="rect">
            <a:avLst/>
          </a:prstGeom>
        </p:spPr>
      </p:pic>
      <p:sp>
        <p:nvSpPr>
          <p:cNvPr id="8" name="Titre 5"/>
          <p:cNvSpPr txBox="1">
            <a:spLocks/>
          </p:cNvSpPr>
          <p:nvPr/>
        </p:nvSpPr>
        <p:spPr bwMode="auto">
          <a:xfrm>
            <a:off x="170962" y="124365"/>
            <a:ext cx="10480105"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Projet MSFR : bilan et perspectives</a:t>
            </a:r>
            <a:endParaRPr lang="fr-FR" sz="2600" b="1" dirty="0">
              <a:solidFill>
                <a:srgbClr val="003385"/>
              </a:solidFill>
              <a:cs typeface="Calibri" panose="020F0502020204030204" pitchFamily="34" charset="0"/>
            </a:endParaRPr>
          </a:p>
        </p:txBody>
      </p:sp>
      <p:sp>
        <p:nvSpPr>
          <p:cNvPr id="9" name="Rectangle 8"/>
          <p:cNvSpPr/>
          <p:nvPr/>
        </p:nvSpPr>
        <p:spPr>
          <a:xfrm>
            <a:off x="170962" y="4178986"/>
            <a:ext cx="6924105" cy="2254463"/>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600" b="1" dirty="0" smtClean="0"/>
              <a:t>Pour le futur : atouts et contexte</a:t>
            </a:r>
          </a:p>
          <a:p>
            <a:pPr marL="321750" lvl="1" indent="-285750">
              <a:spcAft>
                <a:spcPts val="300"/>
              </a:spcAft>
              <a:buClr>
                <a:srgbClr val="7030A0"/>
              </a:buClr>
              <a:buFont typeface="Wingdings" panose="05000000000000000000" pitchFamily="2" charset="2"/>
              <a:buChar char="§"/>
            </a:pPr>
            <a:r>
              <a:rPr lang="fr-FR" sz="1400" dirty="0" smtClean="0"/>
              <a:t>Mise </a:t>
            </a:r>
            <a:r>
              <a:rPr lang="fr-FR" sz="1400" dirty="0"/>
              <a:t>au point et </a:t>
            </a:r>
            <a:r>
              <a:rPr lang="fr-FR" sz="1400" dirty="0" smtClean="0"/>
              <a:t>utilisation </a:t>
            </a:r>
            <a:r>
              <a:rPr lang="fr-FR" sz="1400" dirty="0"/>
              <a:t>de codes de simulation uniques, génériques et donc adaptés à ce type de </a:t>
            </a:r>
            <a:r>
              <a:rPr lang="fr-FR" sz="1400" dirty="0" smtClean="0"/>
              <a:t>réacteurs + d’installations expérimentales dédiées </a:t>
            </a:r>
            <a:endParaRPr lang="fr-FR" sz="1400" dirty="0"/>
          </a:p>
          <a:p>
            <a:pPr marL="321750" lvl="1" indent="-285750">
              <a:spcAft>
                <a:spcPts val="300"/>
              </a:spcAft>
              <a:buClr>
                <a:srgbClr val="7030A0"/>
              </a:buClr>
              <a:buFont typeface="Wingdings" panose="05000000000000000000" pitchFamily="2" charset="2"/>
              <a:buChar char="§"/>
            </a:pPr>
            <a:r>
              <a:rPr lang="fr-FR" sz="1400" dirty="0"/>
              <a:t>Compétences et </a:t>
            </a:r>
            <a:r>
              <a:rPr lang="fr-FR" sz="1400" dirty="0" smtClean="0"/>
              <a:t>expertises </a:t>
            </a:r>
            <a:r>
              <a:rPr lang="fr-FR" sz="1400" dirty="0"/>
              <a:t>reconnues (physique des réacteurs, </a:t>
            </a:r>
            <a:r>
              <a:rPr lang="fr-FR" sz="1400" dirty="0" smtClean="0"/>
              <a:t>chimie, sûreté</a:t>
            </a:r>
            <a:r>
              <a:rPr lang="fr-FR" sz="1400" dirty="0"/>
              <a:t>, </a:t>
            </a:r>
            <a:r>
              <a:rPr lang="fr-FR" sz="1400" dirty="0" smtClean="0"/>
              <a:t>données, RSF</a:t>
            </a:r>
            <a:r>
              <a:rPr lang="fr-FR" sz="1400" dirty="0"/>
              <a:t>…) et plus largement rôle leader de la France et du CNRS au niveau national et international</a:t>
            </a:r>
          </a:p>
          <a:p>
            <a:pPr marL="321750" lvl="1" indent="-285750">
              <a:spcAft>
                <a:spcPts val="300"/>
              </a:spcAft>
              <a:buClr>
                <a:srgbClr val="7030A0"/>
              </a:buClr>
              <a:buFont typeface="Wingdings" panose="05000000000000000000" pitchFamily="2" charset="2"/>
              <a:buChar char="§"/>
            </a:pPr>
            <a:r>
              <a:rPr lang="fr-FR" sz="1400" dirty="0"/>
              <a:t>Beaucoup de collaborations et de projets de recherche en cours de </a:t>
            </a:r>
            <a:r>
              <a:rPr lang="fr-FR" sz="1400" dirty="0" smtClean="0"/>
              <a:t>lancement</a:t>
            </a:r>
            <a:endParaRPr lang="fr-FR" sz="1400" dirty="0"/>
          </a:p>
          <a:p>
            <a:pPr marL="321750" lvl="1" indent="-285750">
              <a:spcAft>
                <a:spcPts val="300"/>
              </a:spcAft>
              <a:buClr>
                <a:srgbClr val="7030A0"/>
              </a:buClr>
              <a:buFont typeface="Wingdings" panose="05000000000000000000" pitchFamily="2" charset="2"/>
              <a:buChar char="§"/>
            </a:pPr>
            <a:r>
              <a:rPr lang="fr-FR" sz="1400" dirty="0"/>
              <a:t>Montée en puissance des concepts de RSF dans le </a:t>
            </a:r>
            <a:r>
              <a:rPr lang="fr-FR" sz="1400" dirty="0" smtClean="0"/>
              <a:t>monde (</a:t>
            </a:r>
            <a:r>
              <a:rPr lang="fr-FR" sz="1400" dirty="0" err="1" smtClean="0"/>
              <a:t>démonstateurs</a:t>
            </a:r>
            <a:r>
              <a:rPr lang="fr-FR" sz="1400" dirty="0" smtClean="0"/>
              <a:t> en Chine e en Russie, </a:t>
            </a:r>
            <a:r>
              <a:rPr lang="fr-FR" sz="1400" dirty="0" err="1" smtClean="0"/>
              <a:t>TerraPower</a:t>
            </a:r>
            <a:r>
              <a:rPr lang="fr-FR" sz="1400" dirty="0" smtClean="0"/>
              <a:t> aux USA, </a:t>
            </a:r>
            <a:r>
              <a:rPr lang="fr-FR" sz="1400" dirty="0" err="1" smtClean="0"/>
              <a:t>Terrestrial</a:t>
            </a:r>
            <a:r>
              <a:rPr lang="fr-FR" sz="1400" dirty="0" smtClean="0"/>
              <a:t> </a:t>
            </a:r>
            <a:r>
              <a:rPr lang="fr-FR" sz="1400" dirty="0" err="1" smtClean="0"/>
              <a:t>Energy</a:t>
            </a:r>
            <a:r>
              <a:rPr lang="fr-FR" sz="1400" dirty="0" smtClean="0"/>
              <a:t> au Canada), </a:t>
            </a:r>
            <a:r>
              <a:rPr lang="fr-FR" sz="1400" dirty="0"/>
              <a:t>évolution d’Astrid en France</a:t>
            </a:r>
          </a:p>
        </p:txBody>
      </p:sp>
      <p:sp>
        <p:nvSpPr>
          <p:cNvPr id="10" name="Text Box 8"/>
          <p:cNvSpPr txBox="1">
            <a:spLocks noChangeArrowheads="1"/>
          </p:cNvSpPr>
          <p:nvPr/>
        </p:nvSpPr>
        <p:spPr bwMode="auto">
          <a:xfrm rot="20655482">
            <a:off x="1803785" y="3340133"/>
            <a:ext cx="7528480" cy="769441"/>
          </a:xfrm>
          <a:prstGeom prst="rect">
            <a:avLst/>
          </a:prstGeom>
          <a:solidFill>
            <a:schemeClr val="bg1"/>
          </a:solidFill>
          <a:ln w="28575">
            <a:solidFill>
              <a:srgbClr val="00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fr-FR" sz="4400" dirty="0" smtClean="0">
                <a:solidFill>
                  <a:srgbClr val="003399"/>
                </a:solidFill>
                <a:latin typeface="+mn-lt"/>
              </a:rPr>
              <a:t>Merci de votre attention</a:t>
            </a:r>
          </a:p>
        </p:txBody>
      </p:sp>
    </p:spTree>
    <p:extLst>
      <p:ext uri="{BB962C8B-B14F-4D97-AF65-F5344CB8AC3E}">
        <p14:creationId xmlns:p14="http://schemas.microsoft.com/office/powerpoint/2010/main" val="287684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fld id="{DA7A6BCD-6E85-40A4-8200-EB95A28CA6A0}" type="slidenum">
              <a:rPr lang="fr-FR" smtClean="0"/>
              <a:pPr/>
              <a:t>13</a:t>
            </a:fld>
            <a:endParaRPr lang="fr-FR" dirty="0"/>
          </a:p>
        </p:txBody>
      </p:sp>
    </p:spTree>
    <p:extLst>
      <p:ext uri="{BB962C8B-B14F-4D97-AF65-F5344CB8AC3E}">
        <p14:creationId xmlns:p14="http://schemas.microsoft.com/office/powerpoint/2010/main" val="38951753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fld id="{DA7A6BCD-6E85-40A4-8200-EB95A28CA6A0}" type="slidenum">
              <a:rPr lang="fr-FR" smtClean="0"/>
              <a:pPr/>
              <a:t>14</a:t>
            </a:fld>
            <a:endParaRPr lang="fr-FR" dirty="0"/>
          </a:p>
        </p:txBody>
      </p:sp>
      <p:sp>
        <p:nvSpPr>
          <p:cNvPr id="5" name="Arrondir un rectangle avec un coin diagonal 22"/>
          <p:cNvSpPr/>
          <p:nvPr/>
        </p:nvSpPr>
        <p:spPr>
          <a:xfrm>
            <a:off x="339663" y="4799233"/>
            <a:ext cx="11513678" cy="1451873"/>
          </a:xfrm>
          <a:prstGeom prst="round2Diag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US" sz="1600">
              <a:latin typeface="Calibri" panose="020F0502020204030204" pitchFamily="34" charset="0"/>
              <a:cs typeface="Calibri" panose="020F0502020204030204" pitchFamily="34" charset="0"/>
            </a:endParaRPr>
          </a:p>
        </p:txBody>
      </p:sp>
      <p:sp>
        <p:nvSpPr>
          <p:cNvPr id="6" name="Espace réservé du contenu 2"/>
          <p:cNvSpPr txBox="1">
            <a:spLocks/>
          </p:cNvSpPr>
          <p:nvPr/>
        </p:nvSpPr>
        <p:spPr bwMode="auto">
          <a:xfrm>
            <a:off x="120161" y="1886623"/>
            <a:ext cx="11487106" cy="1156651"/>
          </a:xfrm>
          <a:prstGeom prst="rect">
            <a:avLst/>
          </a:prstGeom>
          <a:noFill/>
          <a:ln w="9525">
            <a:noFill/>
            <a:miter lim="800000"/>
            <a:headEnd/>
            <a:tailEnd/>
          </a:ln>
        </p:spPr>
        <p:txBody>
          <a:bodyPr/>
          <a:lstStyle/>
          <a:p>
            <a:pPr marL="0" lvl="2" eaLnBrk="0" hangingPunct="0">
              <a:spcAft>
                <a:spcPts val="400"/>
              </a:spcAft>
              <a:buClr>
                <a:srgbClr val="002060"/>
              </a:buClr>
              <a:buSzPct val="120000"/>
              <a:buFont typeface="Wingdings" pitchFamily="2" charset="2"/>
              <a:buChar char="Ø"/>
            </a:pPr>
            <a:r>
              <a:rPr lang="fr-FR" sz="1600" b="1" u="sng" dirty="0" smtClean="0">
                <a:solidFill>
                  <a:srgbClr val="000099"/>
                </a:solidFill>
                <a:latin typeface="Calibri" panose="020F0502020204030204" pitchFamily="34" charset="0"/>
                <a:cs typeface="Calibri" panose="020F0502020204030204" pitchFamily="34" charset="0"/>
              </a:rPr>
              <a:t> </a:t>
            </a:r>
            <a:r>
              <a:rPr lang="fr-FR" sz="1600" b="1" u="sng" dirty="0">
                <a:solidFill>
                  <a:srgbClr val="000099"/>
                </a:solidFill>
                <a:latin typeface="Calibri" panose="020F0502020204030204" pitchFamily="34" charset="0"/>
                <a:cs typeface="Calibri" panose="020F0502020204030204" pitchFamily="34" charset="0"/>
              </a:rPr>
              <a:t>D</a:t>
            </a:r>
            <a:r>
              <a:rPr lang="fr-FR" sz="1600" b="1" u="sng" dirty="0" smtClean="0">
                <a:solidFill>
                  <a:srgbClr val="000099"/>
                </a:solidFill>
                <a:latin typeface="Calibri" panose="020F0502020204030204" pitchFamily="34" charset="0"/>
                <a:cs typeface="Calibri" panose="020F0502020204030204" pitchFamily="34" charset="0"/>
              </a:rPr>
              <a:t>ans le monde :</a:t>
            </a:r>
            <a:endParaRPr lang="fr-FR" sz="1600" b="1" dirty="0" smtClean="0">
              <a:solidFill>
                <a:srgbClr val="000099"/>
              </a:solidFill>
              <a:latin typeface="Calibri" panose="020F0502020204030204" pitchFamily="34" charset="0"/>
              <a:cs typeface="Calibri" panose="020F0502020204030204" pitchFamily="34" charset="0"/>
            </a:endParaRPr>
          </a:p>
          <a:p>
            <a:pPr marL="216000" lvl="2" indent="-216000" eaLnBrk="0" hangingPunct="0">
              <a:spcAft>
                <a:spcPts val="300"/>
              </a:spcAft>
              <a:buClr>
                <a:srgbClr val="002060"/>
              </a:buClr>
              <a:buSzPct val="120000"/>
              <a:buFont typeface="Calibri" panose="020F0502020204030204" pitchFamily="34" charset="0"/>
              <a:buChar char="–"/>
            </a:pPr>
            <a:r>
              <a:rPr lang="fr-FR" sz="1600" b="1" u="sng" dirty="0" smtClean="0">
                <a:solidFill>
                  <a:srgbClr val="3366CC"/>
                </a:solidFill>
                <a:latin typeface="Calibri" panose="020F0502020204030204" pitchFamily="34" charset="0"/>
                <a:cs typeface="Calibri" panose="020F0502020204030204" pitchFamily="34" charset="0"/>
              </a:rPr>
              <a:t>Forum </a:t>
            </a:r>
            <a:r>
              <a:rPr lang="fr-FR" sz="1600" b="1" u="sng" dirty="0">
                <a:solidFill>
                  <a:srgbClr val="3366CC"/>
                </a:solidFill>
                <a:latin typeface="Calibri" panose="020F0502020204030204" pitchFamily="34" charset="0"/>
                <a:cs typeface="Calibri" panose="020F0502020204030204" pitchFamily="34" charset="0"/>
              </a:rPr>
              <a:t>International Génération 4 (GIF</a:t>
            </a:r>
            <a:r>
              <a:rPr lang="fr-FR" sz="1600" b="1" u="sng" dirty="0" smtClean="0">
                <a:solidFill>
                  <a:srgbClr val="3366CC"/>
                </a:solidFill>
                <a:latin typeface="Calibri" panose="020F0502020204030204" pitchFamily="34" charset="0"/>
                <a:cs typeface="Calibri" panose="020F0502020204030204" pitchFamily="34" charset="0"/>
              </a:rPr>
              <a:t>) :</a:t>
            </a:r>
            <a:r>
              <a:rPr lang="fr-FR" sz="1600" b="1" dirty="0" smtClean="0">
                <a:solidFill>
                  <a:srgbClr val="3366CC"/>
                </a:solidFill>
                <a:latin typeface="Calibri" panose="020F0502020204030204" pitchFamily="34" charset="0"/>
                <a:cs typeface="Calibri" panose="020F0502020204030204" pitchFamily="34" charset="0"/>
              </a:rPr>
              <a:t> </a:t>
            </a:r>
            <a:r>
              <a:rPr lang="fr-FR" sz="1400" b="1" dirty="0" smtClean="0">
                <a:latin typeface="Calibri" panose="020F0502020204030204" pitchFamily="34" charset="0"/>
                <a:cs typeface="Calibri" panose="020F0502020204030204" pitchFamily="34" charset="0"/>
              </a:rPr>
              <a:t>concept de réacteur à combustible liquide ‘MSFR’, porté par le CNRS, sélectionné en 2008</a:t>
            </a:r>
          </a:p>
          <a:p>
            <a:pPr marL="216000" lvl="2" indent="-216000" eaLnBrk="0" hangingPunct="0">
              <a:spcAft>
                <a:spcPts val="300"/>
              </a:spcAft>
              <a:buClr>
                <a:srgbClr val="002060"/>
              </a:buClr>
              <a:buSzPct val="120000"/>
              <a:buFont typeface="Calibri" panose="020F0502020204030204" pitchFamily="34" charset="0"/>
              <a:buChar char="–"/>
            </a:pPr>
            <a:r>
              <a:rPr lang="fr-FR" sz="1600" b="1" u="sng" dirty="0">
                <a:solidFill>
                  <a:srgbClr val="3366CC"/>
                </a:solidFill>
                <a:latin typeface="Calibri" panose="020F0502020204030204" pitchFamily="34" charset="0"/>
                <a:cs typeface="Calibri" panose="020F0502020204030204" pitchFamily="34" charset="0"/>
              </a:rPr>
              <a:t>Agence Internationale de l’Energie Atomique AIEA </a:t>
            </a:r>
            <a:r>
              <a:rPr lang="fr-FR" sz="1600" b="1" u="sng" dirty="0">
                <a:solidFill>
                  <a:schemeClr val="tx1">
                    <a:lumMod val="85000"/>
                    <a:lumOff val="15000"/>
                  </a:schemeClr>
                </a:solidFill>
                <a:latin typeface="Calibri" panose="020F0502020204030204" pitchFamily="34" charset="0"/>
                <a:cs typeface="Calibri" panose="020F0502020204030204" pitchFamily="34" charset="0"/>
              </a:rPr>
              <a:t>:</a:t>
            </a:r>
            <a:r>
              <a:rPr lang="fr-FR" sz="1600" b="1" dirty="0">
                <a:solidFill>
                  <a:schemeClr val="tx1">
                    <a:lumMod val="85000"/>
                    <a:lumOff val="15000"/>
                  </a:schemeClr>
                </a:solidFill>
                <a:latin typeface="Calibri" panose="020F0502020204030204" pitchFamily="34" charset="0"/>
                <a:cs typeface="Calibri" panose="020F0502020204030204" pitchFamily="34" charset="0"/>
              </a:rPr>
              <a:t> </a:t>
            </a:r>
            <a:r>
              <a:rPr lang="en-US" sz="1400" b="1" dirty="0">
                <a:solidFill>
                  <a:schemeClr val="tx1">
                    <a:lumMod val="85000"/>
                    <a:lumOff val="15000"/>
                  </a:schemeClr>
                </a:solidFill>
                <a:latin typeface="Calibri" panose="020F0502020204030204" pitchFamily="34" charset="0"/>
                <a:cs typeface="Calibri" panose="020F0502020204030204" pitchFamily="34" charset="0"/>
              </a:rPr>
              <a:t>Technical Meeting on the Status of Molten Salt Reactors</a:t>
            </a:r>
            <a:r>
              <a:rPr lang="fr-FR" sz="1400" b="1" dirty="0">
                <a:solidFill>
                  <a:schemeClr val="tx1">
                    <a:lumMod val="85000"/>
                    <a:lumOff val="15000"/>
                  </a:schemeClr>
                </a:solidFill>
                <a:latin typeface="Calibri" panose="020F0502020204030204" pitchFamily="34" charset="0"/>
                <a:cs typeface="Calibri" panose="020F0502020204030204" pitchFamily="34" charset="0"/>
              </a:rPr>
              <a:t> </a:t>
            </a:r>
            <a:r>
              <a:rPr lang="fr-FR" sz="1400" dirty="0">
                <a:solidFill>
                  <a:schemeClr val="tx1">
                    <a:lumMod val="85000"/>
                    <a:lumOff val="15000"/>
                  </a:schemeClr>
                </a:solidFill>
                <a:latin typeface="Calibri" panose="020F0502020204030204" pitchFamily="34" charset="0"/>
                <a:cs typeface="Calibri" panose="020F0502020204030204" pitchFamily="34" charset="0"/>
              </a:rPr>
              <a:t>(concertation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depuis 2016 des </a:t>
            </a:r>
            <a:r>
              <a:rPr lang="fr-FR" sz="1400" dirty="0">
                <a:solidFill>
                  <a:schemeClr val="tx1">
                    <a:lumMod val="85000"/>
                    <a:lumOff val="15000"/>
                  </a:schemeClr>
                </a:solidFill>
                <a:latin typeface="Calibri" panose="020F0502020204030204" pitchFamily="34" charset="0"/>
                <a:cs typeface="Calibri" panose="020F0502020204030204" pitchFamily="34" charset="0"/>
              </a:rPr>
              <a:t>16 états membres intéressés</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a:t>
            </a:r>
            <a:endParaRPr lang="fr-FR" sz="1400" dirty="0">
              <a:solidFill>
                <a:schemeClr val="tx1">
                  <a:lumMod val="85000"/>
                  <a:lumOff val="15000"/>
                </a:schemeClr>
              </a:solidFill>
              <a:latin typeface="Calibri" panose="020F0502020204030204" pitchFamily="34" charset="0"/>
              <a:cs typeface="Calibri" panose="020F0502020204030204" pitchFamily="34" charset="0"/>
            </a:endParaRPr>
          </a:p>
        </p:txBody>
      </p:sp>
      <p:sp>
        <p:nvSpPr>
          <p:cNvPr id="7" name="Espace réservé du contenu 2"/>
          <p:cNvSpPr txBox="1">
            <a:spLocks/>
          </p:cNvSpPr>
          <p:nvPr/>
        </p:nvSpPr>
        <p:spPr bwMode="auto">
          <a:xfrm>
            <a:off x="120161" y="3140967"/>
            <a:ext cx="11970238" cy="1515699"/>
          </a:xfrm>
          <a:prstGeom prst="rect">
            <a:avLst/>
          </a:prstGeom>
          <a:noFill/>
          <a:ln w="9525">
            <a:noFill/>
            <a:miter lim="800000"/>
            <a:headEnd/>
            <a:tailEnd/>
          </a:ln>
        </p:spPr>
        <p:txBody>
          <a:bodyPr/>
          <a:lstStyle/>
          <a:p>
            <a:pPr marL="0" lvl="2" eaLnBrk="0" hangingPunct="0">
              <a:spcBef>
                <a:spcPts val="600"/>
              </a:spcBef>
              <a:spcAft>
                <a:spcPts val="0"/>
              </a:spcAft>
              <a:buClr>
                <a:srgbClr val="002060"/>
              </a:buClr>
              <a:buSzPct val="120000"/>
              <a:buFont typeface="Wingdings" pitchFamily="2" charset="2"/>
              <a:buChar char="Ø"/>
            </a:pPr>
            <a:r>
              <a:rPr lang="fr-FR" sz="1600" b="1" u="sng" dirty="0" smtClean="0">
                <a:solidFill>
                  <a:srgbClr val="000099"/>
                </a:solidFill>
                <a:latin typeface="Calibri" panose="020F0502020204030204" pitchFamily="34" charset="0"/>
                <a:cs typeface="Calibri" panose="020F0502020204030204" pitchFamily="34" charset="0"/>
              </a:rPr>
              <a:t>En Europe </a:t>
            </a:r>
            <a:r>
              <a:rPr lang="fr-FR" sz="1600" b="1" u="sng" dirty="0">
                <a:solidFill>
                  <a:srgbClr val="000099"/>
                </a:solidFill>
                <a:latin typeface="Calibri" panose="020F0502020204030204" pitchFamily="34" charset="0"/>
                <a:cs typeface="Calibri" panose="020F0502020204030204" pitchFamily="34" charset="0"/>
              </a:rPr>
              <a:t>: </a:t>
            </a:r>
            <a:r>
              <a:rPr lang="fr-FR" sz="1600" b="1" u="sng" dirty="0" smtClean="0">
                <a:solidFill>
                  <a:srgbClr val="000099"/>
                </a:solidFill>
                <a:latin typeface="Calibri" panose="020F0502020204030204" pitchFamily="34" charset="0"/>
                <a:cs typeface="Calibri" panose="020F0502020204030204" pitchFamily="34" charset="0"/>
              </a:rPr>
              <a:t> </a:t>
            </a:r>
          </a:p>
          <a:p>
            <a:pPr marL="285750" lvl="2" indent="-285750" eaLnBrk="0" hangingPunct="0">
              <a:spcBef>
                <a:spcPts val="600"/>
              </a:spcBef>
              <a:spcAft>
                <a:spcPts val="0"/>
              </a:spcAft>
              <a:buClr>
                <a:srgbClr val="002060"/>
              </a:buClr>
              <a:buSzPct val="120000"/>
              <a:buFont typeface="Calibri" panose="020F0502020204030204" pitchFamily="34" charset="0"/>
              <a:buChar char="–"/>
            </a:pPr>
            <a:r>
              <a:rPr lang="fr-FR" sz="1600" b="1" dirty="0" smtClean="0">
                <a:solidFill>
                  <a:srgbClr val="3366CC"/>
                </a:solidFill>
                <a:latin typeface="Calibri" panose="020F0502020204030204" pitchFamily="34" charset="0"/>
                <a:cs typeface="Calibri" panose="020F0502020204030204" pitchFamily="34" charset="0"/>
              </a:rPr>
              <a:t>Projet Euratom SAMOFAR </a:t>
            </a:r>
            <a:r>
              <a:rPr lang="fr-FR" sz="1400" dirty="0">
                <a:solidFill>
                  <a:schemeClr val="tx1">
                    <a:lumMod val="85000"/>
                    <a:lumOff val="15000"/>
                  </a:schemeClr>
                </a:solidFill>
                <a:latin typeface="Calibri" panose="020F0502020204030204" pitchFamily="34" charset="0"/>
                <a:cs typeface="Calibri" panose="020F0502020204030204" pitchFamily="34" charset="0"/>
              </a:rPr>
              <a:t>(</a:t>
            </a:r>
            <a:r>
              <a:rPr lang="fr-FR" sz="1400" dirty="0" err="1">
                <a:solidFill>
                  <a:schemeClr val="tx1">
                    <a:lumMod val="85000"/>
                    <a:lumOff val="15000"/>
                  </a:schemeClr>
                </a:solidFill>
                <a:latin typeface="Calibri" panose="020F0502020204030204" pitchFamily="34" charset="0"/>
                <a:cs typeface="Calibri" panose="020F0502020204030204" pitchFamily="34" charset="0"/>
              </a:rPr>
              <a:t>Safety</a:t>
            </a:r>
            <a:r>
              <a:rPr lang="fr-FR" sz="1400" dirty="0">
                <a:solidFill>
                  <a:schemeClr val="tx1">
                    <a:lumMod val="85000"/>
                    <a:lumOff val="15000"/>
                  </a:schemeClr>
                </a:solidFill>
                <a:latin typeface="Calibri" panose="020F0502020204030204" pitchFamily="34" charset="0"/>
                <a:cs typeface="Calibri" panose="020F0502020204030204" pitchFamily="34" charset="0"/>
              </a:rPr>
              <a:t> </a:t>
            </a:r>
            <a:r>
              <a:rPr lang="fr-FR" sz="1400" dirty="0" err="1">
                <a:solidFill>
                  <a:schemeClr val="tx1">
                    <a:lumMod val="85000"/>
                    <a:lumOff val="15000"/>
                  </a:schemeClr>
                </a:solidFill>
                <a:latin typeface="Calibri" panose="020F0502020204030204" pitchFamily="34" charset="0"/>
                <a:cs typeface="Calibri" panose="020F0502020204030204" pitchFamily="34" charset="0"/>
              </a:rPr>
              <a:t>Assessment</a:t>
            </a:r>
            <a:r>
              <a:rPr lang="fr-FR" sz="1400" dirty="0">
                <a:solidFill>
                  <a:schemeClr val="tx1">
                    <a:lumMod val="85000"/>
                    <a:lumOff val="15000"/>
                  </a:schemeClr>
                </a:solidFill>
                <a:latin typeface="Calibri" panose="020F0502020204030204" pitchFamily="34" charset="0"/>
                <a:cs typeface="Calibri" panose="020F0502020204030204" pitchFamily="34" charset="0"/>
              </a:rPr>
              <a:t> of </a:t>
            </a:r>
            <a:r>
              <a:rPr lang="fr-FR" sz="1400" dirty="0" err="1">
                <a:solidFill>
                  <a:schemeClr val="tx1">
                    <a:lumMod val="85000"/>
                    <a:lumOff val="15000"/>
                  </a:schemeClr>
                </a:solidFill>
                <a:latin typeface="Calibri" panose="020F0502020204030204" pitchFamily="34" charset="0"/>
                <a:cs typeface="Calibri" panose="020F0502020204030204" pitchFamily="34" charset="0"/>
              </a:rPr>
              <a:t>Molen</a:t>
            </a:r>
            <a:r>
              <a:rPr lang="fr-FR" sz="1400" dirty="0">
                <a:solidFill>
                  <a:schemeClr val="tx1">
                    <a:lumMod val="85000"/>
                    <a:lumOff val="15000"/>
                  </a:schemeClr>
                </a:solidFill>
                <a:latin typeface="Calibri" panose="020F0502020204030204" pitchFamily="34" charset="0"/>
                <a:cs typeface="Calibri" panose="020F0502020204030204" pitchFamily="34" charset="0"/>
              </a:rPr>
              <a:t> Salt </a:t>
            </a:r>
            <a:r>
              <a:rPr lang="fr-FR" sz="1400" dirty="0" err="1">
                <a:solidFill>
                  <a:schemeClr val="tx1">
                    <a:lumMod val="85000"/>
                    <a:lumOff val="15000"/>
                  </a:schemeClr>
                </a:solidFill>
                <a:latin typeface="Calibri" panose="020F0502020204030204" pitchFamily="34" charset="0"/>
                <a:cs typeface="Calibri" panose="020F0502020204030204" pitchFamily="34" charset="0"/>
              </a:rPr>
              <a:t>Fast</a:t>
            </a:r>
            <a:r>
              <a:rPr lang="fr-FR" sz="1400" dirty="0">
                <a:solidFill>
                  <a:schemeClr val="tx1">
                    <a:lumMod val="85000"/>
                    <a:lumOff val="15000"/>
                  </a:schemeClr>
                </a:solidFill>
                <a:latin typeface="Calibri" panose="020F0502020204030204" pitchFamily="34" charset="0"/>
                <a:cs typeface="Calibri" panose="020F0502020204030204" pitchFamily="34" charset="0"/>
              </a:rPr>
              <a:t> </a:t>
            </a:r>
            <a:r>
              <a:rPr lang="fr-FR" sz="1400" dirty="0" err="1" smtClean="0">
                <a:solidFill>
                  <a:schemeClr val="tx1">
                    <a:lumMod val="85000"/>
                    <a:lumOff val="15000"/>
                  </a:schemeClr>
                </a:solidFill>
                <a:latin typeface="Calibri" panose="020F0502020204030204" pitchFamily="34" charset="0"/>
                <a:cs typeface="Calibri" panose="020F0502020204030204" pitchFamily="34" charset="0"/>
              </a:rPr>
              <a:t>Reactors</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a:t>
            </a:r>
            <a:r>
              <a:rPr lang="fr-FR" sz="1400" b="1" dirty="0" smtClean="0">
                <a:solidFill>
                  <a:srgbClr val="3366CC"/>
                </a:solidFill>
                <a:latin typeface="Calibri" panose="020F0502020204030204" pitchFamily="34" charset="0"/>
                <a:cs typeface="Calibri" panose="020F0502020204030204" pitchFamily="34" charset="0"/>
              </a:rPr>
              <a:t>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H2020 - 2015-2019 – 3 M€ - 11 partenaires dont CNRS, Framatome, IRSN, EDF, CEA, </a:t>
            </a:r>
            <a:r>
              <a:rPr lang="fr-FR" sz="1400" b="1" dirty="0" smtClean="0">
                <a:solidFill>
                  <a:schemeClr val="tx1">
                    <a:lumMod val="85000"/>
                    <a:lumOff val="15000"/>
                  </a:schemeClr>
                </a:solidFill>
                <a:latin typeface="Calibri" panose="020F0502020204030204" pitchFamily="34" charset="0"/>
                <a:cs typeface="Calibri" panose="020F0502020204030204" pitchFamily="34" charset="0"/>
              </a:rPr>
              <a:t>France en charge de 2 </a:t>
            </a:r>
            <a:r>
              <a:rPr lang="fr-FR" sz="1400" b="1" dirty="0">
                <a:solidFill>
                  <a:schemeClr val="tx1">
                    <a:lumMod val="85000"/>
                    <a:lumOff val="15000"/>
                  </a:schemeClr>
                </a:solidFill>
                <a:latin typeface="Calibri" panose="020F0502020204030204" pitchFamily="34" charset="0"/>
                <a:cs typeface="Calibri" panose="020F0502020204030204" pitchFamily="34" charset="0"/>
              </a:rPr>
              <a:t>groupes de </a:t>
            </a:r>
            <a:r>
              <a:rPr lang="fr-FR" sz="1400" b="1" dirty="0" smtClean="0">
                <a:solidFill>
                  <a:schemeClr val="tx1">
                    <a:lumMod val="85000"/>
                    <a:lumOff val="15000"/>
                  </a:schemeClr>
                </a:solidFill>
                <a:latin typeface="Calibri" panose="020F0502020204030204" pitchFamily="34" charset="0"/>
                <a:cs typeface="Calibri" panose="020F0502020204030204" pitchFamily="34" charset="0"/>
              </a:rPr>
              <a:t>travail </a:t>
            </a:r>
            <a:r>
              <a:rPr lang="fr-FR" sz="1400" dirty="0">
                <a:solidFill>
                  <a:schemeClr val="tx1">
                    <a:lumMod val="85000"/>
                    <a:lumOff val="15000"/>
                  </a:schemeClr>
                </a:solidFill>
                <a:latin typeface="Calibri" panose="020F0502020204030204" pitchFamily="34" charset="0"/>
                <a:cs typeface="Calibri" panose="020F0502020204030204" pitchFamily="34" charset="0"/>
              </a:rPr>
              <a:t>« </a:t>
            </a:r>
            <a:r>
              <a:rPr lang="fr-FR" sz="1400" dirty="0" err="1" smtClean="0">
                <a:solidFill>
                  <a:schemeClr val="tx1">
                    <a:lumMod val="85000"/>
                    <a:lumOff val="15000"/>
                  </a:schemeClr>
                </a:solidFill>
                <a:latin typeface="Calibri" panose="020F0502020204030204" pitchFamily="34" charset="0"/>
                <a:cs typeface="Calibri" panose="020F0502020204030204" pitchFamily="34" charset="0"/>
              </a:rPr>
              <a:t>Integral</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a:t>
            </a:r>
            <a:r>
              <a:rPr lang="fr-FR" sz="1400" dirty="0" err="1" smtClean="0">
                <a:solidFill>
                  <a:schemeClr val="tx1">
                    <a:lumMod val="85000"/>
                    <a:lumOff val="15000"/>
                  </a:schemeClr>
                </a:solidFill>
                <a:latin typeface="Calibri" panose="020F0502020204030204" pitchFamily="34" charset="0"/>
                <a:cs typeface="Calibri" panose="020F0502020204030204" pitchFamily="34" charset="0"/>
              </a:rPr>
              <a:t>Safety</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and Design</a:t>
            </a:r>
            <a:r>
              <a:rPr lang="fr-FR" sz="1400" dirty="0">
                <a:solidFill>
                  <a:schemeClr val="tx1">
                    <a:lumMod val="85000"/>
                    <a:lumOff val="15000"/>
                  </a:schemeClr>
                </a:solidFill>
                <a:latin typeface="Calibri" panose="020F0502020204030204" pitchFamily="34" charset="0"/>
                <a:cs typeface="Calibri" panose="020F0502020204030204" pitchFamily="34" charset="0"/>
              </a:rPr>
              <a:t> »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et «</a:t>
            </a:r>
            <a:r>
              <a:rPr lang="fr-FR" sz="1400" dirty="0">
                <a:solidFill>
                  <a:schemeClr val="tx1">
                    <a:lumMod val="85000"/>
                    <a:lumOff val="15000"/>
                  </a:schemeClr>
                </a:solidFill>
                <a:latin typeface="Calibri" panose="020F0502020204030204" pitchFamily="34" charset="0"/>
                <a:cs typeface="Calibri" panose="020F0502020204030204" pitchFamily="34" charset="0"/>
              </a:rPr>
              <a:t> </a:t>
            </a:r>
            <a:r>
              <a:rPr lang="en-US" sz="1400" dirty="0">
                <a:solidFill>
                  <a:schemeClr val="tx1">
                    <a:lumMod val="85000"/>
                    <a:lumOff val="15000"/>
                  </a:schemeClr>
                </a:solidFill>
                <a:latin typeface="Calibri" panose="020F0502020204030204" pitchFamily="34" charset="0"/>
                <a:cs typeface="Calibri" panose="020F0502020204030204" pitchFamily="34" charset="0"/>
              </a:rPr>
              <a:t>Safety evaluation of the chemical processes and plant</a:t>
            </a:r>
            <a:r>
              <a:rPr lang="fr-FR" sz="1400" dirty="0">
                <a:solidFill>
                  <a:schemeClr val="tx1">
                    <a:lumMod val="85000"/>
                    <a:lumOff val="15000"/>
                  </a:schemeClr>
                </a:solidFill>
                <a:latin typeface="Calibri" panose="020F0502020204030204" pitchFamily="34" charset="0"/>
                <a:cs typeface="Calibri" panose="020F0502020204030204" pitchFamily="34" charset="0"/>
              </a:rPr>
              <a:t>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a:t>
            </a:r>
          </a:p>
          <a:p>
            <a:pPr marL="285750" lvl="2" indent="-285750" eaLnBrk="0" hangingPunct="0">
              <a:spcBef>
                <a:spcPts val="600"/>
              </a:spcBef>
              <a:spcAft>
                <a:spcPts val="0"/>
              </a:spcAft>
              <a:buClr>
                <a:srgbClr val="002060"/>
              </a:buClr>
              <a:buSzPct val="120000"/>
              <a:buFont typeface="Calibri" panose="020F0502020204030204" pitchFamily="34" charset="0"/>
              <a:buChar char="–"/>
            </a:pPr>
            <a:r>
              <a:rPr lang="fr-FR" sz="1600" b="1" dirty="0">
                <a:solidFill>
                  <a:srgbClr val="3366CC"/>
                </a:solidFill>
                <a:latin typeface="Calibri" panose="020F0502020204030204" pitchFamily="34" charset="0"/>
                <a:cs typeface="Calibri" panose="020F0502020204030204" pitchFamily="34" charset="0"/>
              </a:rPr>
              <a:t>Projet Euratom </a:t>
            </a:r>
            <a:r>
              <a:rPr lang="fr-FR" sz="1600" b="1" dirty="0" smtClean="0">
                <a:solidFill>
                  <a:srgbClr val="3366CC"/>
                </a:solidFill>
                <a:latin typeface="Calibri" panose="020F0502020204030204" pitchFamily="34" charset="0"/>
                <a:cs typeface="Calibri" panose="020F0502020204030204" pitchFamily="34" charset="0"/>
              </a:rPr>
              <a:t>SAMOSAFER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a:t>
            </a:r>
            <a:r>
              <a:rPr lang="en-US" sz="1400" dirty="0">
                <a:solidFill>
                  <a:schemeClr val="tx1">
                    <a:lumMod val="85000"/>
                    <a:lumOff val="15000"/>
                  </a:schemeClr>
                </a:solidFill>
                <a:latin typeface="Calibri" panose="020F0502020204030204" pitchFamily="34" charset="0"/>
                <a:cs typeface="Calibri" panose="020F0502020204030204" pitchFamily="34" charset="0"/>
              </a:rPr>
              <a:t>Severe Accident Modeling and Safety Assessment for Fluid-fuel Energy Reactors</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a:t>
            </a:r>
            <a:r>
              <a:rPr lang="fr-FR" sz="1400" b="1" dirty="0" smtClean="0">
                <a:solidFill>
                  <a:srgbClr val="3366CC"/>
                </a:solidFill>
                <a:latin typeface="Calibri" panose="020F0502020204030204" pitchFamily="34" charset="0"/>
                <a:cs typeface="Calibri" panose="020F0502020204030204" pitchFamily="34" charset="0"/>
              </a:rPr>
              <a:t> </a:t>
            </a:r>
            <a:r>
              <a:rPr lang="fr-FR" sz="1400" dirty="0">
                <a:solidFill>
                  <a:schemeClr val="tx1">
                    <a:lumMod val="85000"/>
                    <a:lumOff val="15000"/>
                  </a:schemeClr>
                </a:solidFill>
                <a:latin typeface="Calibri" panose="020F0502020204030204" pitchFamily="34" charset="0"/>
                <a:cs typeface="Calibri" panose="020F0502020204030204" pitchFamily="34" charset="0"/>
              </a:rPr>
              <a:t>- H2020 -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2019-2023 </a:t>
            </a:r>
            <a:r>
              <a:rPr lang="fr-FR" sz="1400" dirty="0">
                <a:solidFill>
                  <a:schemeClr val="tx1">
                    <a:lumMod val="85000"/>
                    <a:lumOff val="15000"/>
                  </a:schemeClr>
                </a:solidFill>
                <a:latin typeface="Calibri" panose="020F0502020204030204" pitchFamily="34" charset="0"/>
                <a:cs typeface="Calibri" panose="020F0502020204030204" pitchFamily="34" charset="0"/>
              </a:rPr>
              <a:t>– 3,5 M€ -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14 </a:t>
            </a:r>
            <a:r>
              <a:rPr lang="fr-FR" sz="1400" dirty="0">
                <a:solidFill>
                  <a:schemeClr val="tx1">
                    <a:lumMod val="85000"/>
                    <a:lumOff val="15000"/>
                  </a:schemeClr>
                </a:solidFill>
                <a:latin typeface="Calibri" panose="020F0502020204030204" pitchFamily="34" charset="0"/>
                <a:cs typeface="Calibri" panose="020F0502020204030204" pitchFamily="34" charset="0"/>
              </a:rPr>
              <a:t>partenaires dont CNRS, Framatome, IRSN, EDF, CEA, </a:t>
            </a:r>
            <a:r>
              <a:rPr lang="fr-FR" sz="1400" b="1" dirty="0">
                <a:solidFill>
                  <a:schemeClr val="tx1">
                    <a:lumMod val="85000"/>
                    <a:lumOff val="15000"/>
                  </a:schemeClr>
                </a:solidFill>
                <a:latin typeface="Calibri" panose="020F0502020204030204" pitchFamily="34" charset="0"/>
                <a:cs typeface="Calibri" panose="020F0502020204030204" pitchFamily="34" charset="0"/>
              </a:rPr>
              <a:t>France en charge </a:t>
            </a:r>
            <a:r>
              <a:rPr lang="fr-FR" sz="1400" b="1" dirty="0" smtClean="0">
                <a:solidFill>
                  <a:schemeClr val="tx1">
                    <a:lumMod val="85000"/>
                    <a:lumOff val="15000"/>
                  </a:schemeClr>
                </a:solidFill>
                <a:latin typeface="Calibri" panose="020F0502020204030204" pitchFamily="34" charset="0"/>
                <a:cs typeface="Calibri" panose="020F0502020204030204" pitchFamily="34" charset="0"/>
              </a:rPr>
              <a:t>de 2 </a:t>
            </a:r>
            <a:r>
              <a:rPr lang="fr-FR" sz="1400" b="1" dirty="0">
                <a:solidFill>
                  <a:schemeClr val="tx1">
                    <a:lumMod val="85000"/>
                    <a:lumOff val="15000"/>
                  </a:schemeClr>
                </a:solidFill>
                <a:latin typeface="Calibri" panose="020F0502020204030204" pitchFamily="34" charset="0"/>
                <a:cs typeface="Calibri" panose="020F0502020204030204" pitchFamily="34" charset="0"/>
              </a:rPr>
              <a:t>groupes de travail </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a:t>
            </a:r>
            <a:r>
              <a:rPr lang="fr-FR" sz="1400" dirty="0" err="1" smtClean="0">
                <a:solidFill>
                  <a:schemeClr val="tx1">
                    <a:lumMod val="85000"/>
                    <a:lumOff val="15000"/>
                  </a:schemeClr>
                </a:solidFill>
                <a:latin typeface="Calibri" panose="020F0502020204030204" pitchFamily="34" charset="0"/>
                <a:cs typeface="Calibri" panose="020F0502020204030204" pitchFamily="34" charset="0"/>
              </a:rPr>
              <a:t>Safety</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 (CEA/ Framatome) et « </a:t>
            </a:r>
            <a:r>
              <a:rPr lang="fr-FR" sz="1400" dirty="0" err="1" smtClean="0">
                <a:solidFill>
                  <a:schemeClr val="tx1">
                    <a:lumMod val="85000"/>
                    <a:lumOff val="15000"/>
                  </a:schemeClr>
                </a:solidFill>
                <a:latin typeface="Calibri" panose="020F0502020204030204" pitchFamily="34" charset="0"/>
                <a:cs typeface="Calibri" panose="020F0502020204030204" pitchFamily="34" charset="0"/>
              </a:rPr>
              <a:t>Reactor</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a:t>
            </a:r>
            <a:r>
              <a:rPr lang="fr-FR" sz="1400" dirty="0" err="1" smtClean="0">
                <a:solidFill>
                  <a:schemeClr val="tx1">
                    <a:lumMod val="85000"/>
                    <a:lumOff val="15000"/>
                  </a:schemeClr>
                </a:solidFill>
                <a:latin typeface="Calibri" panose="020F0502020204030204" pitchFamily="34" charset="0"/>
                <a:cs typeface="Calibri" panose="020F0502020204030204" pitchFamily="34" charset="0"/>
              </a:rPr>
              <a:t>operation</a:t>
            </a:r>
            <a:r>
              <a:rPr lang="fr-FR" sz="1400" dirty="0" smtClean="0">
                <a:solidFill>
                  <a:schemeClr val="tx1">
                    <a:lumMod val="85000"/>
                    <a:lumOff val="15000"/>
                  </a:schemeClr>
                </a:solidFill>
                <a:latin typeface="Calibri" panose="020F0502020204030204" pitchFamily="34" charset="0"/>
                <a:cs typeface="Calibri" panose="020F0502020204030204" pitchFamily="34" charset="0"/>
              </a:rPr>
              <a:t> » (CNRS)</a:t>
            </a:r>
            <a:endParaRPr lang="fr-FR" sz="1400" dirty="0">
              <a:solidFill>
                <a:schemeClr val="tx1">
                  <a:lumMod val="85000"/>
                  <a:lumOff val="15000"/>
                </a:schemeClr>
              </a:solidFill>
              <a:latin typeface="Calibri" panose="020F0502020204030204" pitchFamily="34" charset="0"/>
              <a:cs typeface="Calibri" panose="020F0502020204030204" pitchFamily="34" charset="0"/>
            </a:endParaRPr>
          </a:p>
        </p:txBody>
      </p:sp>
      <p:sp>
        <p:nvSpPr>
          <p:cNvPr id="8" name="Rectangle 7"/>
          <p:cNvSpPr/>
          <p:nvPr/>
        </p:nvSpPr>
        <p:spPr>
          <a:xfrm>
            <a:off x="657925" y="4871241"/>
            <a:ext cx="10958347" cy="1379865"/>
          </a:xfrm>
          <a:prstGeom prst="rect">
            <a:avLst/>
          </a:prstGeom>
        </p:spPr>
        <p:txBody>
          <a:bodyPr wrap="square">
            <a:spAutoFit/>
          </a:bodyPr>
          <a:lstStyle/>
          <a:p>
            <a:pPr algn="ctr">
              <a:lnSpc>
                <a:spcPct val="90000"/>
              </a:lnSpc>
              <a:spcAft>
                <a:spcPts val="600"/>
              </a:spcAft>
            </a:pPr>
            <a:r>
              <a:rPr lang="fr-FR" sz="1600" b="1" dirty="0">
                <a:solidFill>
                  <a:srgbClr val="3366CC"/>
                </a:solidFill>
                <a:latin typeface="Calibri" panose="020F0502020204030204" pitchFamily="34" charset="0"/>
                <a:cs typeface="Calibri" panose="020F0502020204030204" pitchFamily="34" charset="0"/>
              </a:rPr>
              <a:t>Réacteur de 4ème génération à combustible liquide : </a:t>
            </a:r>
            <a:endParaRPr lang="fr-FR" sz="1600" b="1" dirty="0" smtClean="0">
              <a:solidFill>
                <a:srgbClr val="3366CC"/>
              </a:solidFill>
              <a:latin typeface="Calibri" panose="020F0502020204030204" pitchFamily="34" charset="0"/>
              <a:cs typeface="Calibri" panose="020F0502020204030204" pitchFamily="34" charset="0"/>
            </a:endParaRPr>
          </a:p>
          <a:p>
            <a:pPr marL="342900" indent="-342900">
              <a:lnSpc>
                <a:spcPct val="90000"/>
              </a:lnSpc>
              <a:spcAft>
                <a:spcPts val="400"/>
              </a:spcAft>
              <a:buFont typeface="Calibri" panose="020F0502020204030204" pitchFamily="34" charset="0"/>
              <a:buChar char="–"/>
            </a:pPr>
            <a:r>
              <a:rPr lang="fr-FR" sz="1600" dirty="0" smtClean="0">
                <a:latin typeface="Calibri" panose="020F0502020204030204" pitchFamily="34" charset="0"/>
                <a:cs typeface="Calibri" panose="020F0502020204030204" pitchFamily="34" charset="0"/>
              </a:rPr>
              <a:t>Solution très prometteuse pour un nucléaire sûr et flexible-  intérêt </a:t>
            </a:r>
            <a:r>
              <a:rPr lang="fr-FR" sz="1600" dirty="0">
                <a:latin typeface="Calibri" panose="020F0502020204030204" pitchFamily="34" charset="0"/>
                <a:cs typeface="Calibri" panose="020F0502020204030204" pitchFamily="34" charset="0"/>
              </a:rPr>
              <a:t>mondial </a:t>
            </a:r>
            <a:r>
              <a:rPr lang="fr-FR" sz="1600" dirty="0" smtClean="0">
                <a:latin typeface="Calibri" panose="020F0502020204030204" pitchFamily="34" charset="0"/>
                <a:cs typeface="Calibri" panose="020F0502020204030204" pitchFamily="34" charset="0"/>
              </a:rPr>
              <a:t>croissant</a:t>
            </a:r>
          </a:p>
          <a:p>
            <a:pPr marL="342900" indent="-342900">
              <a:lnSpc>
                <a:spcPct val="90000"/>
              </a:lnSpc>
              <a:spcAft>
                <a:spcPts val="400"/>
              </a:spcAft>
              <a:buFont typeface="Calibri" panose="020F0502020204030204" pitchFamily="34" charset="0"/>
              <a:buChar char="–"/>
            </a:pPr>
            <a:r>
              <a:rPr lang="fr-FR" sz="1600" dirty="0">
                <a:latin typeface="Calibri" panose="020F0502020204030204" pitchFamily="34" charset="0"/>
                <a:cs typeface="Calibri" panose="020F0502020204030204" pitchFamily="34" charset="0"/>
              </a:rPr>
              <a:t>La France a la meilleure expertise </a:t>
            </a:r>
            <a:r>
              <a:rPr lang="fr-FR" sz="1600" dirty="0" smtClean="0">
                <a:latin typeface="Calibri" panose="020F0502020204030204" pitchFamily="34" charset="0"/>
                <a:cs typeface="Calibri" panose="020F0502020204030204" pitchFamily="34" charset="0"/>
              </a:rPr>
              <a:t>de recherche mondiale </a:t>
            </a:r>
            <a:r>
              <a:rPr lang="fr-FR" sz="1600" dirty="0">
                <a:latin typeface="Calibri" panose="020F0502020204030204" pitchFamily="34" charset="0"/>
                <a:cs typeface="Calibri" panose="020F0502020204030204" pitchFamily="34" charset="0"/>
              </a:rPr>
              <a:t>avec son projet </a:t>
            </a:r>
            <a:r>
              <a:rPr lang="fr-FR" sz="1600" dirty="0" smtClean="0">
                <a:latin typeface="Calibri" panose="020F0502020204030204" pitchFamily="34" charset="0"/>
                <a:cs typeface="Calibri" panose="020F0502020204030204" pitchFamily="34" charset="0"/>
              </a:rPr>
              <a:t>‘MSFR’</a:t>
            </a:r>
          </a:p>
          <a:p>
            <a:pPr marL="342900" indent="-342900">
              <a:lnSpc>
                <a:spcPct val="90000"/>
              </a:lnSpc>
              <a:spcAft>
                <a:spcPts val="400"/>
              </a:spcAft>
              <a:buFont typeface="Calibri" panose="020F0502020204030204" pitchFamily="34" charset="0"/>
              <a:buChar char="–"/>
            </a:pPr>
            <a:r>
              <a:rPr lang="fr-FR" sz="1600" dirty="0" smtClean="0">
                <a:latin typeface="Calibri" panose="020F0502020204030204" pitchFamily="34" charset="0"/>
                <a:cs typeface="Calibri" panose="020F0502020204030204" pitchFamily="34" charset="0"/>
              </a:rPr>
              <a:t>Innovation </a:t>
            </a:r>
            <a:r>
              <a:rPr lang="fr-FR" sz="1600" dirty="0">
                <a:latin typeface="Calibri" panose="020F0502020204030204" pitchFamily="34" charset="0"/>
                <a:cs typeface="Calibri" panose="020F0502020204030204" pitchFamily="34" charset="0"/>
              </a:rPr>
              <a:t>de rupture </a:t>
            </a:r>
            <a:r>
              <a:rPr lang="fr-FR" sz="1600" b="1" dirty="0">
                <a:latin typeface="Calibri" panose="020F0502020204030204" pitchFamily="34" charset="0"/>
                <a:cs typeface="Calibri" panose="020F0502020204030204" pitchFamily="34" charset="0"/>
                <a:sym typeface="Symbol" panose="05050102010706020507" pitchFamily="18" charset="2"/>
              </a:rPr>
              <a:t></a:t>
            </a:r>
            <a:r>
              <a:rPr lang="fr-FR" sz="1600" dirty="0">
                <a:latin typeface="Calibri" panose="020F0502020204030204" pitchFamily="34" charset="0"/>
                <a:cs typeface="Calibri" panose="020F0502020204030204" pitchFamily="34" charset="0"/>
              </a:rPr>
              <a:t> </a:t>
            </a:r>
            <a:r>
              <a:rPr lang="fr-FR" sz="1600" dirty="0" smtClean="0">
                <a:latin typeface="Calibri" panose="020F0502020204030204" pitchFamily="34" charset="0"/>
                <a:cs typeface="Calibri" panose="020F0502020204030204" pitchFamily="34" charset="0"/>
              </a:rPr>
              <a:t>nécessite </a:t>
            </a:r>
            <a:r>
              <a:rPr lang="fr-FR" sz="1600" dirty="0">
                <a:latin typeface="Calibri" panose="020F0502020204030204" pitchFamily="34" charset="0"/>
                <a:cs typeface="Calibri" panose="020F0502020204030204" pitchFamily="34" charset="0"/>
              </a:rPr>
              <a:t>des moyens humains </a:t>
            </a:r>
            <a:r>
              <a:rPr lang="fr-FR" sz="1600" dirty="0" smtClean="0">
                <a:latin typeface="Calibri" panose="020F0502020204030204" pitchFamily="34" charset="0"/>
                <a:cs typeface="Calibri" panose="020F0502020204030204" pitchFamily="34" charset="0"/>
              </a:rPr>
              <a:t>et des investissements </a:t>
            </a:r>
            <a:r>
              <a:rPr lang="fr-FR" sz="1600" dirty="0">
                <a:latin typeface="Calibri" panose="020F0502020204030204" pitchFamily="34" charset="0"/>
                <a:cs typeface="Calibri" panose="020F0502020204030204" pitchFamily="34" charset="0"/>
              </a:rPr>
              <a:t>financiers </a:t>
            </a:r>
            <a:r>
              <a:rPr lang="fr-FR" sz="1600" dirty="0" smtClean="0">
                <a:latin typeface="Calibri" panose="020F0502020204030204" pitchFamily="34" charset="0"/>
                <a:cs typeface="Calibri" panose="020F0502020204030204" pitchFamily="34" charset="0"/>
              </a:rPr>
              <a:t>suffisants pour assurer la pérennité du projet, le valider et le concrétiser (programme R&amp;D institutionnel)</a:t>
            </a:r>
            <a:endParaRPr lang="fr-FR" sz="1600" dirty="0">
              <a:latin typeface="Calibri" panose="020F0502020204030204" pitchFamily="34" charset="0"/>
              <a:cs typeface="Calibri" panose="020F0502020204030204" pitchFamily="34" charset="0"/>
            </a:endParaRPr>
          </a:p>
        </p:txBody>
      </p:sp>
      <p:graphicFrame>
        <p:nvGraphicFramePr>
          <p:cNvPr id="9" name="Tableau 8">
            <a:extLst>
              <a:ext uri="{FF2B5EF4-FFF2-40B4-BE49-F238E27FC236}">
                <a16:creationId xmlns:a16="http://schemas.microsoft.com/office/drawing/2014/main" id="{1CF3048A-62BA-4823-BDB4-628F3AA5233F}"/>
              </a:ext>
            </a:extLst>
          </p:cNvPr>
          <p:cNvGraphicFramePr>
            <a:graphicFrameLocks noGrp="1"/>
          </p:cNvGraphicFramePr>
          <p:nvPr>
            <p:extLst>
              <p:ext uri="{D42A27DB-BD31-4B8C-83A1-F6EECF244321}">
                <p14:modId xmlns:p14="http://schemas.microsoft.com/office/powerpoint/2010/main" val="1718199733"/>
              </p:ext>
            </p:extLst>
          </p:nvPr>
        </p:nvGraphicFramePr>
        <p:xfrm>
          <a:off x="2219460" y="358868"/>
          <a:ext cx="8678572" cy="1689840"/>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3294549666"/>
                    </a:ext>
                  </a:extLst>
                </a:gridCol>
                <a:gridCol w="731042">
                  <a:extLst>
                    <a:ext uri="{9D8B030D-6E8A-4147-A177-3AD203B41FA5}">
                      <a16:colId xmlns:a16="http://schemas.microsoft.com/office/drawing/2014/main" val="4192970381"/>
                    </a:ext>
                  </a:extLst>
                </a:gridCol>
                <a:gridCol w="731042">
                  <a:extLst>
                    <a:ext uri="{9D8B030D-6E8A-4147-A177-3AD203B41FA5}">
                      <a16:colId xmlns:a16="http://schemas.microsoft.com/office/drawing/2014/main" val="1299707122"/>
                    </a:ext>
                  </a:extLst>
                </a:gridCol>
                <a:gridCol w="731042">
                  <a:extLst>
                    <a:ext uri="{9D8B030D-6E8A-4147-A177-3AD203B41FA5}">
                      <a16:colId xmlns:a16="http://schemas.microsoft.com/office/drawing/2014/main" val="2898259697"/>
                    </a:ext>
                  </a:extLst>
                </a:gridCol>
                <a:gridCol w="731042">
                  <a:extLst>
                    <a:ext uri="{9D8B030D-6E8A-4147-A177-3AD203B41FA5}">
                      <a16:colId xmlns:a16="http://schemas.microsoft.com/office/drawing/2014/main" val="3105722606"/>
                    </a:ext>
                  </a:extLst>
                </a:gridCol>
                <a:gridCol w="731042">
                  <a:extLst>
                    <a:ext uri="{9D8B030D-6E8A-4147-A177-3AD203B41FA5}">
                      <a16:colId xmlns:a16="http://schemas.microsoft.com/office/drawing/2014/main" val="94686601"/>
                    </a:ext>
                  </a:extLst>
                </a:gridCol>
                <a:gridCol w="731042">
                  <a:extLst>
                    <a:ext uri="{9D8B030D-6E8A-4147-A177-3AD203B41FA5}">
                      <a16:colId xmlns:a16="http://schemas.microsoft.com/office/drawing/2014/main" val="4030173591"/>
                    </a:ext>
                  </a:extLst>
                </a:gridCol>
                <a:gridCol w="731042">
                  <a:extLst>
                    <a:ext uri="{9D8B030D-6E8A-4147-A177-3AD203B41FA5}">
                      <a16:colId xmlns:a16="http://schemas.microsoft.com/office/drawing/2014/main" val="4288728408"/>
                    </a:ext>
                  </a:extLst>
                </a:gridCol>
                <a:gridCol w="731042">
                  <a:extLst>
                    <a:ext uri="{9D8B030D-6E8A-4147-A177-3AD203B41FA5}">
                      <a16:colId xmlns:a16="http://schemas.microsoft.com/office/drawing/2014/main" val="4181496758"/>
                    </a:ext>
                  </a:extLst>
                </a:gridCol>
                <a:gridCol w="731042">
                  <a:extLst>
                    <a:ext uri="{9D8B030D-6E8A-4147-A177-3AD203B41FA5}">
                      <a16:colId xmlns:a16="http://schemas.microsoft.com/office/drawing/2014/main" val="272025161"/>
                    </a:ext>
                  </a:extLst>
                </a:gridCol>
                <a:gridCol w="731042">
                  <a:extLst>
                    <a:ext uri="{9D8B030D-6E8A-4147-A177-3AD203B41FA5}">
                      <a16:colId xmlns:a16="http://schemas.microsoft.com/office/drawing/2014/main" val="3110898100"/>
                    </a:ext>
                  </a:extLst>
                </a:gridCol>
              </a:tblGrid>
              <a:tr h="684000">
                <a:tc>
                  <a:txBody>
                    <a:bodyPr/>
                    <a:lstStyle/>
                    <a:p>
                      <a:pPr algn="ctr"/>
                      <a:endParaRPr lang="fr-FR" sz="1600" dirty="0">
                        <a:latin typeface="Calibri" panose="020F0502020204030204" pitchFamily="34" charset="0"/>
                        <a:cs typeface="Calibri" panose="020F0502020204030204" pitchFamily="34" charset="0"/>
                      </a:endParaRP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CA</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CH</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CN</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FR</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IN</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IT</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RU</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TR</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UK</a:t>
                      </a:r>
                    </a:p>
                  </a:txBody>
                  <a:tcPr/>
                </a:tc>
                <a:tc>
                  <a:txBody>
                    <a:bodyPr/>
                    <a:lstStyle/>
                    <a:p>
                      <a:pPr algn="ctr"/>
                      <a:r>
                        <a:rPr lang="fr-FR" sz="1600" dirty="0">
                          <a:solidFill>
                            <a:schemeClr val="tx1"/>
                          </a:solidFill>
                          <a:latin typeface="Calibri" panose="020F0502020204030204" pitchFamily="34" charset="0"/>
                          <a:cs typeface="Calibri" panose="020F0502020204030204" pitchFamily="34" charset="0"/>
                        </a:rPr>
                        <a:t>US</a:t>
                      </a:r>
                    </a:p>
                  </a:txBody>
                  <a:tcPr/>
                </a:tc>
                <a:extLst>
                  <a:ext uri="{0D108BD9-81ED-4DB2-BD59-A6C34878D82A}">
                    <a16:rowId xmlns:a16="http://schemas.microsoft.com/office/drawing/2014/main" val="3121390549"/>
                  </a:ext>
                </a:extLst>
              </a:tr>
              <a:tr h="324000">
                <a:tc>
                  <a:txBody>
                    <a:bodyPr/>
                    <a:lstStyle/>
                    <a:p>
                      <a:pPr algn="ctr"/>
                      <a:r>
                        <a:rPr lang="fr-FR" sz="1600" b="1" dirty="0">
                          <a:latin typeface="Calibri" panose="020F0502020204030204" pitchFamily="34" charset="0"/>
                          <a:cs typeface="Calibri" panose="020F0502020204030204" pitchFamily="34" charset="0"/>
                        </a:rPr>
                        <a:t>Programmes</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smtClean="0">
                          <a:latin typeface="Calibri" panose="020F0502020204030204" pitchFamily="34" charset="0"/>
                          <a:cs typeface="Calibri" panose="020F0502020204030204" pitchFamily="34" charset="0"/>
                        </a:rPr>
                        <a:t>1</a:t>
                      </a:r>
                      <a:endParaRPr lang="fr-FR" sz="1600" b="1" dirty="0">
                        <a:latin typeface="Calibri" panose="020F0502020204030204" pitchFamily="34" charset="0"/>
                        <a:cs typeface="Calibri" panose="020F0502020204030204" pitchFamily="34" charset="0"/>
                      </a:endParaRP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extLst>
                  <a:ext uri="{0D108BD9-81ED-4DB2-BD59-A6C34878D82A}">
                    <a16:rowId xmlns:a16="http://schemas.microsoft.com/office/drawing/2014/main" val="128787054"/>
                  </a:ext>
                </a:extLst>
              </a:tr>
              <a:tr h="324000">
                <a:tc>
                  <a:txBody>
                    <a:bodyPr/>
                    <a:lstStyle/>
                    <a:p>
                      <a:pPr algn="ctr"/>
                      <a:r>
                        <a:rPr lang="fr-FR" sz="1600" b="1" dirty="0">
                          <a:latin typeface="Calibri" panose="020F0502020204030204" pitchFamily="34" charset="0"/>
                          <a:cs typeface="Calibri" panose="020F0502020204030204" pitchFamily="34" charset="0"/>
                        </a:rPr>
                        <a:t>Equipes</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a:t>
                      </a:r>
                    </a:p>
                  </a:txBody>
                  <a:tcPr/>
                </a:tc>
                <a:tc>
                  <a:txBody>
                    <a:bodyPr/>
                    <a:lstStyle/>
                    <a:p>
                      <a:pPr algn="ctr"/>
                      <a:r>
                        <a:rPr lang="fr-FR" sz="1600" b="1" dirty="0">
                          <a:latin typeface="Calibri" panose="020F0502020204030204" pitchFamily="34" charset="0"/>
                          <a:cs typeface="Calibri" panose="020F0502020204030204" pitchFamily="34" charset="0"/>
                        </a:rPr>
                        <a:t>-</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657287436"/>
                  </a:ext>
                </a:extLst>
              </a:tr>
              <a:tr h="324000">
                <a:tc>
                  <a:txBody>
                    <a:bodyPr/>
                    <a:lstStyle/>
                    <a:p>
                      <a:pPr algn="ctr"/>
                      <a:r>
                        <a:rPr lang="fr-FR" sz="1600" b="1" dirty="0">
                          <a:latin typeface="Calibri" panose="020F0502020204030204" pitchFamily="34" charset="0"/>
                          <a:cs typeface="Calibri" panose="020F0502020204030204" pitchFamily="34" charset="0"/>
                        </a:rPr>
                        <a:t>Start-ups</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0</a:t>
                      </a:r>
                    </a:p>
                  </a:txBody>
                  <a:tcPr/>
                </a:tc>
                <a:tc>
                  <a:txBody>
                    <a:bodyPr/>
                    <a:lstStyle/>
                    <a:p>
                      <a:pPr algn="ctr"/>
                      <a:r>
                        <a:rPr lang="fr-FR" sz="1600" b="1" dirty="0">
                          <a:latin typeface="Calibri" panose="020F0502020204030204" pitchFamily="34" charset="0"/>
                          <a:cs typeface="Calibri" panose="020F0502020204030204" pitchFamily="34" charset="0"/>
                        </a:rPr>
                        <a:t>1</a:t>
                      </a:r>
                    </a:p>
                  </a:txBody>
                  <a:tcPr/>
                </a:tc>
                <a:tc>
                  <a:txBody>
                    <a:bodyPr/>
                    <a:lstStyle/>
                    <a:p>
                      <a:pPr algn="ctr"/>
                      <a:r>
                        <a:rPr lang="fr-FR" sz="1600" b="1" dirty="0">
                          <a:latin typeface="Calibri" panose="020F0502020204030204" pitchFamily="34" charset="0"/>
                          <a:cs typeface="Calibri" panose="020F0502020204030204" pitchFamily="34" charset="0"/>
                        </a:rPr>
                        <a:t>5</a:t>
                      </a:r>
                    </a:p>
                  </a:txBody>
                  <a:tcPr/>
                </a:tc>
                <a:extLst>
                  <a:ext uri="{0D108BD9-81ED-4DB2-BD59-A6C34878D82A}">
                    <a16:rowId xmlns:a16="http://schemas.microsoft.com/office/drawing/2014/main" val="1333693805"/>
                  </a:ext>
                </a:extLst>
              </a:tr>
            </a:tbl>
          </a:graphicData>
        </a:graphic>
      </p:graphicFrame>
      <p:pic>
        <p:nvPicPr>
          <p:cNvPr id="10" name="Picture 4" descr="IN India Flag icon">
            <a:extLst>
              <a:ext uri="{FF2B5EF4-FFF2-40B4-BE49-F238E27FC236}">
                <a16:creationId xmlns:a16="http://schemas.microsoft.com/office/drawing/2014/main" id="{2697D3D1-F1F4-48A5-A206-2376F18BAD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7559"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icons.iconarchive.com/icons/wikipedia/flags/128/FR-France-Flag-icon.png">
            <a:extLst>
              <a:ext uri="{FF2B5EF4-FFF2-40B4-BE49-F238E27FC236}">
                <a16:creationId xmlns:a16="http://schemas.microsoft.com/office/drawing/2014/main" id="{61755298-7E44-44CB-8932-5C6F973B37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1597"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icons.iconarchive.com/icons/wikipedia/flags/128/GB-United-Kingdom-Flag-icon.png">
            <a:extLst>
              <a:ext uri="{FF2B5EF4-FFF2-40B4-BE49-F238E27FC236}">
                <a16:creationId xmlns:a16="http://schemas.microsoft.com/office/drawing/2014/main" id="{6355B616-8A90-4C89-9140-DA160F8E5F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1543"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http://icons.iconarchive.com/icons/wikipedia/flags/128/CN-China-Flag-icon.png">
            <a:extLst>
              <a:ext uri="{FF2B5EF4-FFF2-40B4-BE49-F238E27FC236}">
                <a16:creationId xmlns:a16="http://schemas.microsoft.com/office/drawing/2014/main" id="{92ECFEE0-3881-4BE1-A1BD-D5990F81AF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1803"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http://icons.iconarchive.com/icons/wikipedia/flags/128/US-United-States-Flag-icon.png">
            <a:extLst>
              <a:ext uri="{FF2B5EF4-FFF2-40B4-BE49-F238E27FC236}">
                <a16:creationId xmlns:a16="http://schemas.microsoft.com/office/drawing/2014/main" id="{54FE0F1E-086D-4CAC-B999-58D23BA0FA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59099"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http://icons.iconarchive.com/icons/wikipedia/flags/128/CH-Switzerland-Flag-icon.png">
            <a:extLst>
              <a:ext uri="{FF2B5EF4-FFF2-40B4-BE49-F238E27FC236}">
                <a16:creationId xmlns:a16="http://schemas.microsoft.com/office/drawing/2014/main" id="{36CB0AEA-D9BD-4692-A490-4C7A647836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7372"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RU Russia Flag icon">
            <a:extLst>
              <a:ext uri="{FF2B5EF4-FFF2-40B4-BE49-F238E27FC236}">
                <a16:creationId xmlns:a16="http://schemas.microsoft.com/office/drawing/2014/main" id="{AF47D0B3-D907-4064-B57D-7F1DD793483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65474"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8" descr="http://icons.iconarchive.com/icons/wikipedia/flags/128/TR-Turkey-Flag-icon.png">
            <a:extLst>
              <a:ext uri="{FF2B5EF4-FFF2-40B4-BE49-F238E27FC236}">
                <a16:creationId xmlns:a16="http://schemas.microsoft.com/office/drawing/2014/main" id="{F712C780-B882-43A5-A445-7DC10132F71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97092"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http://icons.iconarchive.com/icons/wikipedia/flags/128/IT-Italy-Flag-icon.png">
            <a:extLst>
              <a:ext uri="{FF2B5EF4-FFF2-40B4-BE49-F238E27FC236}">
                <a16:creationId xmlns:a16="http://schemas.microsoft.com/office/drawing/2014/main" id="{666938BB-81BA-428A-BBEF-940695CD128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35862" y="56417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4" descr="http://icons.iconarchive.com/icons/wikipedia/flags/128/CA-Canada-Flag-icon.png">
            <a:extLst>
              <a:ext uri="{FF2B5EF4-FFF2-40B4-BE49-F238E27FC236}">
                <a16:creationId xmlns:a16="http://schemas.microsoft.com/office/drawing/2014/main" id="{D1EAB16B-3476-47DE-A04C-C8D9F85E15A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1622" y="564174"/>
            <a:ext cx="540000"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30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fld id="{DA7A6BCD-6E85-40A4-8200-EB95A28CA6A0}" type="slidenum">
              <a:rPr lang="fr-FR" smtClean="0"/>
              <a:pPr/>
              <a:t>15</a:t>
            </a:fld>
            <a:endParaRPr lang="fr-FR" dirty="0"/>
          </a:p>
        </p:txBody>
      </p:sp>
      <p:pic>
        <p:nvPicPr>
          <p:cNvPr id="6" name="toto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34528" y="749362"/>
            <a:ext cx="9838267" cy="5226579"/>
          </a:xfrm>
          <a:prstGeom prst="rect">
            <a:avLst/>
          </a:prstGeom>
        </p:spPr>
      </p:pic>
      <p:pic>
        <p:nvPicPr>
          <p:cNvPr id="7" name="Picture 4" descr="Image result for corys logo"/>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3521" b="26122"/>
          <a:stretch/>
        </p:blipFill>
        <p:spPr bwMode="auto">
          <a:xfrm>
            <a:off x="9219039" y="1339150"/>
            <a:ext cx="1463707" cy="485804"/>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p:cNvSpPr txBox="1"/>
          <p:nvPr/>
        </p:nvSpPr>
        <p:spPr>
          <a:xfrm>
            <a:off x="1420242" y="6044165"/>
            <a:ext cx="9332422" cy="507831"/>
          </a:xfrm>
          <a:prstGeom prst="rect">
            <a:avLst/>
          </a:prstGeom>
          <a:noFill/>
        </p:spPr>
        <p:txBody>
          <a:bodyPr wrap="square" rtlCol="0">
            <a:spAutoFit/>
          </a:bodyPr>
          <a:lstStyle/>
          <a:p>
            <a:pPr algn="ctr">
              <a:lnSpc>
                <a:spcPct val="90000"/>
              </a:lnSpc>
            </a:pPr>
            <a:r>
              <a:rPr lang="en-US" sz="1500" i="1" dirty="0" smtClean="0">
                <a:latin typeface="Calibri" panose="020F0502020204030204" pitchFamily="34" charset="0"/>
                <a:cs typeface="Calibri" panose="020F0502020204030204" pitchFamily="34" charset="0"/>
              </a:rPr>
              <a:t>(*) CORYS: World Leader of the dynamic simulation for nuclear, transport and </a:t>
            </a:r>
            <a:r>
              <a:rPr lang="en-US" sz="1500" i="1" dirty="0" err="1" smtClean="0">
                <a:latin typeface="Calibri" panose="020F0502020204030204" pitchFamily="34" charset="0"/>
                <a:cs typeface="Calibri" panose="020F0502020204030204" pitchFamily="34" charset="0"/>
              </a:rPr>
              <a:t>hydrocarbides</a:t>
            </a:r>
            <a:r>
              <a:rPr lang="en-US" sz="1500" i="1" dirty="0" smtClean="0">
                <a:latin typeface="Calibri" panose="020F0502020204030204" pitchFamily="34" charset="0"/>
                <a:cs typeface="Calibri" panose="020F0502020204030204" pitchFamily="34" charset="0"/>
              </a:rPr>
              <a:t> industries / Simulators for the training of operators and for operation studies and definition of new plants during the design phase</a:t>
            </a:r>
            <a:endParaRPr lang="en-US" sz="1500" i="1" dirty="0">
              <a:latin typeface="Calibri" panose="020F0502020204030204" pitchFamily="34" charset="0"/>
              <a:cs typeface="Calibri" panose="020F0502020204030204" pitchFamily="34" charset="0"/>
            </a:endParaRPr>
          </a:p>
        </p:txBody>
      </p:sp>
      <p:pic>
        <p:nvPicPr>
          <p:cNvPr id="5" name="logoCNRSIN2P3_alpha.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409762" y="1378759"/>
            <a:ext cx="731854" cy="406586"/>
          </a:xfrm>
          <a:prstGeom prst="rect">
            <a:avLst/>
          </a:prstGeom>
          <a:ln w="12700">
            <a:miter lim="400000"/>
          </a:ln>
        </p:spPr>
      </p:pic>
      <p:sp>
        <p:nvSpPr>
          <p:cNvPr id="9" name="Titre 5"/>
          <p:cNvSpPr txBox="1">
            <a:spLocks/>
          </p:cNvSpPr>
          <p:nvPr/>
        </p:nvSpPr>
        <p:spPr bwMode="auto">
          <a:xfrm>
            <a:off x="170963" y="124365"/>
            <a:ext cx="9705136"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simulateur de pilotage en cours de développement</a:t>
            </a:r>
            <a:endParaRPr lang="fr-FR" sz="2600" b="1" dirty="0">
              <a:solidFill>
                <a:srgbClr val="003385"/>
              </a:solidFill>
              <a:cs typeface="Calibri" panose="020F0502020204030204" pitchFamily="34" charset="0"/>
            </a:endParaRPr>
          </a:p>
        </p:txBody>
      </p:sp>
    </p:spTree>
    <p:extLst>
      <p:ext uri="{BB962C8B-B14F-4D97-AF65-F5344CB8AC3E}">
        <p14:creationId xmlns:p14="http://schemas.microsoft.com/office/powerpoint/2010/main" val="2715790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3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786" y="1004369"/>
            <a:ext cx="6096000" cy="1908215"/>
          </a:xfrm>
          <a:prstGeom prst="rect">
            <a:avLst/>
          </a:prstGeom>
        </p:spPr>
        <p:txBody>
          <a:bodyPr>
            <a:spAutoFit/>
          </a:bodyPr>
          <a:lstStyle/>
          <a:p>
            <a:pPr marL="285750" indent="-285750">
              <a:spcAft>
                <a:spcPts val="600"/>
              </a:spcAft>
              <a:buClr>
                <a:srgbClr val="71BF44"/>
              </a:buClr>
              <a:buFont typeface="Wingdings" panose="05000000000000000000" pitchFamily="2" charset="2"/>
              <a:buChar char="Ø"/>
            </a:pPr>
            <a:r>
              <a:rPr lang="fr-FR" sz="1800" b="1" dirty="0"/>
              <a:t>Caractéristiques techniques du MSFR</a:t>
            </a:r>
          </a:p>
          <a:p>
            <a:pPr marL="216000" lvl="1" indent="-180000">
              <a:spcAft>
                <a:spcPts val="600"/>
              </a:spcAft>
              <a:buClr>
                <a:srgbClr val="7030A0"/>
              </a:buClr>
              <a:buFont typeface="Wingdings" panose="05000000000000000000" pitchFamily="2" charset="2"/>
              <a:buChar char="§"/>
            </a:pPr>
            <a:r>
              <a:rPr lang="fr-FR" sz="1600" dirty="0"/>
              <a:t>Réacteur compact et géométrie du cœur </a:t>
            </a:r>
            <a:r>
              <a:rPr lang="fr-FR" sz="1600" dirty="0" smtClean="0"/>
              <a:t>simple, design intégré (échangeurs de chaleur dans la </a:t>
            </a:r>
            <a:r>
              <a:rPr lang="fr-FR" sz="1600" dirty="0"/>
              <a:t>c</a:t>
            </a:r>
            <a:r>
              <a:rPr lang="fr-FR" sz="1600" dirty="0" smtClean="0"/>
              <a:t>uve réacteur)</a:t>
            </a:r>
            <a:endParaRPr lang="fr-FR" sz="1600" dirty="0"/>
          </a:p>
          <a:p>
            <a:pPr marL="216000" lvl="1" indent="-180000">
              <a:spcAft>
                <a:spcPts val="600"/>
              </a:spcAft>
              <a:buClr>
                <a:srgbClr val="7030A0"/>
              </a:buClr>
              <a:buFont typeface="Wingdings" panose="05000000000000000000" pitchFamily="2" charset="2"/>
              <a:buChar char="§"/>
            </a:pPr>
            <a:r>
              <a:rPr lang="fr-FR" sz="1600" dirty="0"/>
              <a:t>Spectre neutronique rapide</a:t>
            </a:r>
          </a:p>
          <a:p>
            <a:pPr marL="216000" lvl="1" indent="-180000">
              <a:spcAft>
                <a:spcPts val="600"/>
              </a:spcAft>
              <a:buClr>
                <a:srgbClr val="7030A0"/>
              </a:buClr>
              <a:buFont typeface="Wingdings" panose="05000000000000000000" pitchFamily="2" charset="2"/>
              <a:buChar char="§"/>
            </a:pPr>
            <a:r>
              <a:rPr lang="fr-FR" sz="1600" dirty="0"/>
              <a:t>Refroidissement assuré par le combustible en circulation</a:t>
            </a:r>
          </a:p>
          <a:p>
            <a:pPr marL="216000" lvl="1" indent="-180000">
              <a:spcAft>
                <a:spcPts val="600"/>
              </a:spcAft>
              <a:buClr>
                <a:srgbClr val="7030A0"/>
              </a:buClr>
              <a:buFont typeface="Wingdings" panose="05000000000000000000" pitchFamily="2" charset="2"/>
              <a:buChar char="§"/>
            </a:pPr>
            <a:r>
              <a:rPr lang="fr-FR" sz="1600" dirty="0"/>
              <a:t>Coefficients de contre-réaction (température et vide) tous négatifs</a:t>
            </a:r>
          </a:p>
        </p:txBody>
      </p:sp>
      <p:sp>
        <p:nvSpPr>
          <p:cNvPr id="12"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2</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13" name="Rectangle 12"/>
          <p:cNvSpPr/>
          <p:nvPr/>
        </p:nvSpPr>
        <p:spPr>
          <a:xfrm>
            <a:off x="64786" y="3149651"/>
            <a:ext cx="5946547" cy="3093154"/>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800" b="1" dirty="0"/>
              <a:t>Caractère innovant par rapport aux réacteurs à combustible solide :</a:t>
            </a:r>
          </a:p>
          <a:p>
            <a:pPr marL="216000" lvl="1" indent="-180000">
              <a:spcAft>
                <a:spcPts val="600"/>
              </a:spcAft>
              <a:buClr>
                <a:srgbClr val="7030A0"/>
              </a:buClr>
              <a:buFont typeface="Wingdings" panose="05000000000000000000" pitchFamily="2" charset="2"/>
              <a:buChar char="§"/>
            </a:pPr>
            <a:r>
              <a:rPr lang="fr-FR" sz="1600" dirty="0"/>
              <a:t>Conception et fonctionnement souple du réacteur au niveau de la composition du combustible, de la flexibilité de pilotage (suivi de charge), du niveau de puissance</a:t>
            </a:r>
          </a:p>
          <a:p>
            <a:pPr marL="216000" lvl="1" indent="-180000">
              <a:spcAft>
                <a:spcPts val="600"/>
              </a:spcAft>
              <a:buClr>
                <a:srgbClr val="7030A0"/>
              </a:buClr>
              <a:buFont typeface="Wingdings" panose="05000000000000000000" pitchFamily="2" charset="2"/>
              <a:buChar char="§"/>
            </a:pPr>
            <a:r>
              <a:rPr lang="fr-FR" sz="1600" dirty="0" smtClean="0"/>
              <a:t>Pas </a:t>
            </a:r>
            <a:r>
              <a:rPr lang="fr-FR" sz="1600" dirty="0"/>
              <a:t>de fabrication du combustible (gaine, assemblage) : réduction du coût, facilité pour ajouter les déchets (actinides) produits actuellement dans le combustible pour les incinérer</a:t>
            </a:r>
          </a:p>
          <a:p>
            <a:pPr marL="216000" lvl="1" indent="-180000">
              <a:spcAft>
                <a:spcPts val="600"/>
              </a:spcAft>
              <a:buClr>
                <a:srgbClr val="7030A0"/>
              </a:buClr>
              <a:buFont typeface="Wingdings" panose="05000000000000000000" pitchFamily="2" charset="2"/>
              <a:buChar char="§"/>
            </a:pPr>
            <a:r>
              <a:rPr lang="fr-FR" sz="1600" dirty="0" smtClean="0"/>
              <a:t>Suppression </a:t>
            </a:r>
            <a:r>
              <a:rPr lang="fr-FR" sz="1600" dirty="0"/>
              <a:t>de la plupart des initiateurs d’accident et de risque de sur-accident + tous les coefficients de sûreté excellents : réacteur à haut niveau de sûreté </a:t>
            </a:r>
            <a:r>
              <a:rPr lang="fr-FR" sz="1600" dirty="0" smtClean="0"/>
              <a:t>intrinsèque</a:t>
            </a:r>
            <a:endParaRPr lang="fr-FR" sz="1600" dirty="0"/>
          </a:p>
        </p:txBody>
      </p:sp>
      <p:sp>
        <p:nvSpPr>
          <p:cNvPr id="14" name="Titre 5"/>
          <p:cNvSpPr txBox="1">
            <a:spLocks/>
          </p:cNvSpPr>
          <p:nvPr/>
        </p:nvSpPr>
        <p:spPr bwMode="auto">
          <a:xfrm>
            <a:off x="170962" y="124365"/>
            <a:ext cx="10480105"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de réacteur nucléaire à combustible liquide MSFR : présentation</a:t>
            </a:r>
            <a:endParaRPr lang="fr-FR" sz="2600" b="1" dirty="0">
              <a:solidFill>
                <a:srgbClr val="003385"/>
              </a:solidFill>
              <a:cs typeface="Calibri" panose="020F0502020204030204" pitchFamily="34" charset="0"/>
            </a:endParaRPr>
          </a:p>
        </p:txBody>
      </p:sp>
      <p:pic>
        <p:nvPicPr>
          <p:cNvPr id="15" name="msfr_qui_tourn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b="6227"/>
          <a:stretch/>
        </p:blipFill>
        <p:spPr>
          <a:xfrm>
            <a:off x="7479923" y="876736"/>
            <a:ext cx="2955603" cy="2565240"/>
          </a:xfrm>
          <a:prstGeom prst="rect">
            <a:avLst/>
          </a:prstGeom>
        </p:spPr>
      </p:pic>
      <p:sp>
        <p:nvSpPr>
          <p:cNvPr id="16" name="Rectangle 15"/>
          <p:cNvSpPr/>
          <p:nvPr/>
        </p:nvSpPr>
        <p:spPr>
          <a:xfrm>
            <a:off x="6160786" y="3458909"/>
            <a:ext cx="5833661" cy="2985433"/>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800" b="1" dirty="0" smtClean="0"/>
              <a:t>Activités de recherche depuis 20 ans sur les RSF</a:t>
            </a:r>
          </a:p>
          <a:p>
            <a:pPr marL="216000" lvl="1" indent="-180000">
              <a:spcAft>
                <a:spcPts val="600"/>
              </a:spcAft>
              <a:buClr>
                <a:srgbClr val="7030A0"/>
              </a:buClr>
              <a:buFont typeface="Wingdings" panose="05000000000000000000" pitchFamily="2" charset="2"/>
              <a:buChar char="§"/>
            </a:pPr>
            <a:r>
              <a:rPr lang="fr-FR" sz="1600" b="1" dirty="0" smtClean="0">
                <a:solidFill>
                  <a:srgbClr val="000099"/>
                </a:solidFill>
              </a:rPr>
              <a:t>Concept « MSFR de référence »</a:t>
            </a:r>
            <a:r>
              <a:rPr lang="fr-FR" sz="1600" b="1" dirty="0" smtClean="0"/>
              <a:t> (régénérateur en cycle Th/</a:t>
            </a:r>
            <a:r>
              <a:rPr lang="fr-FR" sz="1600" b="1" baseline="30000" dirty="0" smtClean="0"/>
              <a:t>233</a:t>
            </a:r>
            <a:r>
              <a:rPr lang="fr-FR" sz="1600" b="1" dirty="0" smtClean="0"/>
              <a:t>U en sel fluorure, </a:t>
            </a:r>
            <a:r>
              <a:rPr lang="fr-FR" sz="1600" b="1" dirty="0" smtClean="0">
                <a:solidFill>
                  <a:srgbClr val="000099"/>
                </a:solidFill>
              </a:rPr>
              <a:t>identification des configurations viables</a:t>
            </a:r>
            <a:r>
              <a:rPr lang="fr-FR" sz="1600" b="1" dirty="0" smtClean="0"/>
              <a:t>)</a:t>
            </a:r>
            <a:r>
              <a:rPr lang="fr-FR" sz="1600" dirty="0" smtClean="0"/>
              <a:t> étudié et optimisé depuis plus de 10 ans, au cœur des projets européens EVOL, SAMOFAR, SAMOSAFER + GIF / IAEA : </a:t>
            </a:r>
            <a:r>
              <a:rPr lang="fr-FR" sz="1600" b="1" dirty="0" smtClean="0"/>
              <a:t>cœur torique d’environ 2,3mx2,3m pour 18m</a:t>
            </a:r>
            <a:r>
              <a:rPr lang="fr-FR" sz="1600" b="1" baseline="30000" dirty="0" smtClean="0"/>
              <a:t>3</a:t>
            </a:r>
            <a:r>
              <a:rPr lang="fr-FR" sz="1600" b="1" dirty="0" smtClean="0"/>
              <a:t> de sel combustible</a:t>
            </a:r>
            <a:endParaRPr lang="fr-FR" sz="1600" b="1" dirty="0"/>
          </a:p>
          <a:p>
            <a:pPr marL="216000" lvl="1" indent="-180000">
              <a:spcAft>
                <a:spcPts val="600"/>
              </a:spcAft>
              <a:buClr>
                <a:srgbClr val="7030A0"/>
              </a:buClr>
              <a:buFont typeface="Wingdings" panose="05000000000000000000" pitchFamily="2" charset="2"/>
              <a:buChar char="§"/>
            </a:pPr>
            <a:r>
              <a:rPr lang="fr-FR" sz="1600" b="1" dirty="0" smtClean="0">
                <a:solidFill>
                  <a:srgbClr val="000099"/>
                </a:solidFill>
              </a:rPr>
              <a:t>Versions alternatives en sel chlorure (base </a:t>
            </a:r>
            <a:r>
              <a:rPr lang="fr-FR" sz="1600" b="1" dirty="0" err="1" smtClean="0">
                <a:solidFill>
                  <a:srgbClr val="000099"/>
                </a:solidFill>
              </a:rPr>
              <a:t>NaCl</a:t>
            </a:r>
            <a:r>
              <a:rPr lang="fr-FR" sz="1600" b="1" dirty="0" smtClean="0">
                <a:solidFill>
                  <a:srgbClr val="000099"/>
                </a:solidFill>
              </a:rPr>
              <a:t>) : nouveaux objectifs = </a:t>
            </a:r>
            <a:r>
              <a:rPr lang="fr-FR" sz="1600" b="1" dirty="0" smtClean="0"/>
              <a:t>convertisseur d’actinides </a:t>
            </a:r>
            <a:r>
              <a:rPr lang="fr-FR" sz="1600" dirty="0" smtClean="0"/>
              <a:t>(collaboration avec ORANO depuis 2019), </a:t>
            </a:r>
            <a:r>
              <a:rPr lang="fr-FR" sz="1600" b="1" dirty="0" smtClean="0"/>
              <a:t>régénérateur en cycle U/Pu</a:t>
            </a:r>
            <a:r>
              <a:rPr lang="fr-FR" sz="1600" dirty="0" smtClean="0"/>
              <a:t> en version de grande puissance (collaboration CEA depuis 2019) ou </a:t>
            </a:r>
            <a:r>
              <a:rPr lang="fr-FR" sz="1600" b="1" dirty="0" smtClean="0"/>
              <a:t>petit réacteur modulaire/SMR </a:t>
            </a:r>
            <a:r>
              <a:rPr lang="fr-FR" sz="1600" dirty="0" smtClean="0"/>
              <a:t>(collaboration Framatome depuis 2016)</a:t>
            </a:r>
          </a:p>
        </p:txBody>
      </p:sp>
    </p:spTree>
    <p:extLst>
      <p:ext uri="{BB962C8B-B14F-4D97-AF65-F5344CB8AC3E}">
        <p14:creationId xmlns:p14="http://schemas.microsoft.com/office/powerpoint/2010/main" val="111205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250"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withEffect">
                                  <p:stCondLst>
                                    <p:cond delay="0"/>
                                  </p:stCondLst>
                                  <p:childTnLst>
                                    <p:cmd type="call" cmd="togglePause">
                                      <p:cBhvr>
                                        <p:cTn id="15" dur="1" fill="hold"/>
                                        <p:tgtEl>
                                          <p:spTgt spid="15"/>
                                        </p:tgtEl>
                                      </p:cBhvr>
                                    </p:cmd>
                                  </p:childTnLst>
                                </p:cTn>
                              </p:par>
                            </p:childTnLst>
                          </p:cTn>
                        </p:par>
                      </p:childTnLst>
                    </p:cTn>
                  </p:par>
                </p:childTnLst>
              </p:cTn>
              <p:nextCondLst>
                <p:cond evt="onClick" delay="0">
                  <p:tgtEl>
                    <p:spTgt spid="15"/>
                  </p:tgtEl>
                </p:cond>
              </p:nextCondLst>
            </p:seq>
            <p:video>
              <p:cMediaNode vol="80000">
                <p:cTn id="16" repeatCount="indefinite" fill="hold" display="0">
                  <p:stCondLst>
                    <p:cond delay="indefinite"/>
                  </p:stCondLst>
                </p:cTn>
                <p:tgtEl>
                  <p:spTgt spid="15"/>
                </p:tgtEl>
              </p:cMediaNode>
            </p:video>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3</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947" y="851532"/>
            <a:ext cx="10348971" cy="5746644"/>
          </a:xfrm>
          <a:prstGeom prst="rect">
            <a:avLst/>
          </a:prstGeom>
        </p:spPr>
      </p:pic>
      <p:sp>
        <p:nvSpPr>
          <p:cNvPr id="8" name="Titre 5"/>
          <p:cNvSpPr txBox="1">
            <a:spLocks/>
          </p:cNvSpPr>
          <p:nvPr/>
        </p:nvSpPr>
        <p:spPr bwMode="auto">
          <a:xfrm>
            <a:off x="170962" y="124365"/>
            <a:ext cx="10480105"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thématiques et cadre de recherche</a:t>
            </a:r>
            <a:endParaRPr lang="fr-FR" sz="2600" b="1" dirty="0">
              <a:solidFill>
                <a:srgbClr val="003385"/>
              </a:solidFill>
              <a:cs typeface="Calibri" panose="020F0502020204030204" pitchFamily="34" charset="0"/>
            </a:endParaRPr>
          </a:p>
        </p:txBody>
      </p:sp>
      <p:sp>
        <p:nvSpPr>
          <p:cNvPr id="9" name="Rectangle 8"/>
          <p:cNvSpPr/>
          <p:nvPr/>
        </p:nvSpPr>
        <p:spPr>
          <a:xfrm>
            <a:off x="170962" y="4195920"/>
            <a:ext cx="6016981" cy="2000548"/>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600" b="1" dirty="0" smtClean="0"/>
              <a:t>Positionnement du concept MSFR</a:t>
            </a:r>
          </a:p>
          <a:p>
            <a:pPr marL="321750" lvl="1" indent="-285750">
              <a:spcAft>
                <a:spcPts val="300"/>
              </a:spcAft>
              <a:buClr>
                <a:srgbClr val="7030A0"/>
              </a:buClr>
              <a:buFont typeface="Wingdings" panose="05000000000000000000" pitchFamily="2" charset="2"/>
              <a:buChar char="§"/>
            </a:pPr>
            <a:r>
              <a:rPr lang="fr-FR" sz="1400" dirty="0" smtClean="0"/>
              <a:t>National : programmes PACEN puis NEEDS (</a:t>
            </a:r>
            <a:r>
              <a:rPr lang="fr-FR" sz="1400" dirty="0" err="1" smtClean="0"/>
              <a:t>Safety</a:t>
            </a:r>
            <a:r>
              <a:rPr lang="fr-FR" sz="1400" dirty="0" smtClean="0"/>
              <a:t>-MSFR puis exercice PIRT sûreté MSFR), collaborations industrielles + CEA</a:t>
            </a:r>
            <a:endParaRPr lang="fr-FR" sz="1400" dirty="0"/>
          </a:p>
          <a:p>
            <a:pPr marL="321750" lvl="1" indent="-285750">
              <a:spcAft>
                <a:spcPts val="300"/>
              </a:spcAft>
              <a:buClr>
                <a:srgbClr val="7030A0"/>
              </a:buClr>
              <a:buFont typeface="Wingdings" panose="05000000000000000000" pitchFamily="2" charset="2"/>
              <a:buChar char="§"/>
            </a:pPr>
            <a:r>
              <a:rPr lang="fr-FR" sz="1400" dirty="0" smtClean="0"/>
              <a:t>Européen : MSFR au cœur des projets EVOL, SAMOFAR puis SAMOSAFER en cours</a:t>
            </a:r>
            <a:endParaRPr lang="fr-FR" sz="1400" dirty="0"/>
          </a:p>
          <a:p>
            <a:pPr marL="321750" lvl="1" indent="-285750">
              <a:spcAft>
                <a:spcPts val="300"/>
              </a:spcAft>
              <a:buClr>
                <a:srgbClr val="7030A0"/>
              </a:buClr>
              <a:buFont typeface="Wingdings" panose="05000000000000000000" pitchFamily="2" charset="2"/>
              <a:buChar char="§"/>
            </a:pPr>
            <a:r>
              <a:rPr lang="fr-FR" sz="1400" dirty="0" smtClean="0"/>
              <a:t>Mondial : concept MSFR sélectionné en 2008 comme MSR de référence par le Forum International </a:t>
            </a:r>
            <a:r>
              <a:rPr lang="fr-FR" sz="1400" dirty="0" err="1" smtClean="0"/>
              <a:t>Generation</a:t>
            </a:r>
            <a:r>
              <a:rPr lang="fr-FR" sz="1400" dirty="0" smtClean="0"/>
              <a:t> 4 (GIF) et « réacteur du CNRS » listé dans la base ARIS de l’AIEA</a:t>
            </a:r>
            <a:endParaRPr lang="fr-FR" sz="1400" dirty="0"/>
          </a:p>
        </p:txBody>
      </p:sp>
    </p:spTree>
    <p:extLst>
      <p:ext uri="{BB962C8B-B14F-4D97-AF65-F5344CB8AC3E}">
        <p14:creationId xmlns:p14="http://schemas.microsoft.com/office/powerpoint/2010/main" val="35705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70961" y="3562080"/>
            <a:ext cx="5857306" cy="2808461"/>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800" b="1" dirty="0"/>
              <a:t>Développements de codes </a:t>
            </a:r>
            <a:r>
              <a:rPr lang="fr-FR" sz="1800" b="1" dirty="0" smtClean="0"/>
              <a:t>spécifiques / génériques </a:t>
            </a:r>
            <a:r>
              <a:rPr lang="fr-FR" sz="1800" b="1" dirty="0"/>
              <a:t>adaptés </a:t>
            </a:r>
            <a:r>
              <a:rPr lang="fr-FR" sz="1800" b="1" dirty="0" smtClean="0"/>
              <a:t>aux RSF </a:t>
            </a:r>
          </a:p>
          <a:p>
            <a:pPr marL="321750" lvl="1" indent="-285750">
              <a:spcAft>
                <a:spcPts val="300"/>
              </a:spcAft>
              <a:buClr>
                <a:srgbClr val="7030A0"/>
              </a:buClr>
              <a:buFont typeface="Wingdings" panose="05000000000000000000" pitchFamily="2" charset="2"/>
              <a:buChar char="§"/>
            </a:pPr>
            <a:r>
              <a:rPr lang="fr-FR" sz="1600" dirty="0"/>
              <a:t>C</a:t>
            </a:r>
            <a:r>
              <a:rPr lang="fr-FR" sz="1600" dirty="0" smtClean="0"/>
              <a:t>ode </a:t>
            </a:r>
            <a:r>
              <a:rPr lang="fr-FR" sz="1600" dirty="0"/>
              <a:t>couplé neutronique « </a:t>
            </a:r>
            <a:r>
              <a:rPr lang="fr-FR" sz="1600" dirty="0" err="1"/>
              <a:t>Transient</a:t>
            </a:r>
            <a:r>
              <a:rPr lang="fr-FR" sz="1600" dirty="0"/>
              <a:t> Fission Matrix » - </a:t>
            </a:r>
            <a:r>
              <a:rPr lang="fr-FR" sz="1600" dirty="0" smtClean="0"/>
              <a:t>thermohydraulique CFD (cf. thèse A. </a:t>
            </a:r>
            <a:r>
              <a:rPr lang="fr-FR" sz="1600" dirty="0" err="1" smtClean="0"/>
              <a:t>Laureau</a:t>
            </a:r>
            <a:r>
              <a:rPr lang="fr-FR" sz="1600" dirty="0" smtClean="0"/>
              <a:t>)</a:t>
            </a:r>
            <a:endParaRPr lang="fr-FR" sz="1600" dirty="0"/>
          </a:p>
          <a:p>
            <a:pPr marL="321750" lvl="1" indent="-285750">
              <a:spcAft>
                <a:spcPts val="300"/>
              </a:spcAft>
              <a:buClr>
                <a:srgbClr val="7030A0"/>
              </a:buClr>
              <a:buFont typeface="Wingdings" panose="05000000000000000000" pitchFamily="2" charset="2"/>
              <a:buChar char="§"/>
            </a:pPr>
            <a:r>
              <a:rPr lang="fr-FR" sz="1600" dirty="0"/>
              <a:t>C</a:t>
            </a:r>
            <a:r>
              <a:rPr lang="fr-FR" sz="1600" dirty="0" smtClean="0"/>
              <a:t>ode </a:t>
            </a:r>
            <a:r>
              <a:rPr lang="fr-FR" sz="1600" dirty="0"/>
              <a:t>de neutronique Monte-Carlo en évolution sous contraintes </a:t>
            </a:r>
            <a:r>
              <a:rPr lang="fr-FR" sz="1600" dirty="0" smtClean="0"/>
              <a:t>REM (@D. </a:t>
            </a:r>
            <a:r>
              <a:rPr lang="fr-FR" sz="1600" dirty="0" err="1" smtClean="0"/>
              <a:t>Heuer</a:t>
            </a:r>
            <a:r>
              <a:rPr lang="fr-FR" sz="1600" dirty="0" smtClean="0"/>
              <a:t>)</a:t>
            </a:r>
            <a:endParaRPr lang="fr-FR" sz="1600" dirty="0"/>
          </a:p>
          <a:p>
            <a:pPr marL="321750" lvl="1" indent="-285750">
              <a:spcAft>
                <a:spcPts val="300"/>
              </a:spcAft>
              <a:buClr>
                <a:srgbClr val="7030A0"/>
              </a:buClr>
              <a:buFont typeface="Wingdings" panose="05000000000000000000" pitchFamily="2" charset="2"/>
              <a:buChar char="§"/>
            </a:pPr>
            <a:r>
              <a:rPr lang="fr-FR" sz="1600" dirty="0" smtClean="0"/>
              <a:t>Simulateur de pilotage : code </a:t>
            </a:r>
            <a:r>
              <a:rPr lang="fr-FR" sz="1600" dirty="0"/>
              <a:t>LiCore </a:t>
            </a:r>
            <a:r>
              <a:rPr lang="fr-FR" sz="1600" dirty="0" smtClean="0"/>
              <a:t>(cf. thèse A. </a:t>
            </a:r>
            <a:r>
              <a:rPr lang="fr-FR" sz="1600" dirty="0" err="1" smtClean="0"/>
              <a:t>Laureau</a:t>
            </a:r>
            <a:r>
              <a:rPr lang="fr-FR" sz="1600" dirty="0" smtClean="0"/>
              <a:t>) couplé </a:t>
            </a:r>
            <a:r>
              <a:rPr lang="fr-FR" sz="1600" dirty="0"/>
              <a:t>à la plateforme ALICES de </a:t>
            </a:r>
            <a:r>
              <a:rPr lang="fr-FR" sz="1600" dirty="0" smtClean="0"/>
              <a:t>CORYS</a:t>
            </a:r>
          </a:p>
          <a:p>
            <a:pPr marL="321750" lvl="1" indent="-285750">
              <a:spcAft>
                <a:spcPts val="300"/>
              </a:spcAft>
              <a:buClr>
                <a:srgbClr val="7030A0"/>
              </a:buClr>
              <a:buFont typeface="Wingdings" panose="05000000000000000000" pitchFamily="2" charset="2"/>
              <a:buChar char="§"/>
            </a:pPr>
            <a:r>
              <a:rPr lang="fr-FR" sz="1600" dirty="0" smtClean="0"/>
              <a:t>Code d’optimisation système sous contraintes SONGE basé sur un algorithme génétique (@D. </a:t>
            </a:r>
            <a:r>
              <a:rPr lang="fr-FR" sz="1600" dirty="0" err="1" smtClean="0"/>
              <a:t>Heuer</a:t>
            </a:r>
            <a:r>
              <a:rPr lang="fr-FR" sz="1600" dirty="0" smtClean="0"/>
              <a:t>)</a:t>
            </a:r>
            <a:endParaRPr lang="fr-FR" sz="1600" dirty="0"/>
          </a:p>
        </p:txBody>
      </p:sp>
      <p:sp>
        <p:nvSpPr>
          <p:cNvPr id="11" name="Rectangle 10"/>
          <p:cNvSpPr/>
          <p:nvPr/>
        </p:nvSpPr>
        <p:spPr>
          <a:xfrm>
            <a:off x="170961" y="985680"/>
            <a:ext cx="5857306" cy="2392963"/>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800" b="1" dirty="0"/>
              <a:t>Etudes menées au CNRS : </a:t>
            </a:r>
            <a:r>
              <a:rPr lang="fr-FR" sz="1800" b="1" dirty="0" smtClean="0"/>
              <a:t>simulations/sûreté/design/chimie </a:t>
            </a:r>
            <a:r>
              <a:rPr lang="fr-FR" sz="1600" b="1" dirty="0" smtClean="0"/>
              <a:t>(LPSC, IPNO, SUBATECH)</a:t>
            </a:r>
            <a:endParaRPr lang="fr-FR" sz="1600" b="1" dirty="0"/>
          </a:p>
          <a:p>
            <a:pPr marL="216000" lvl="1" indent="-180000">
              <a:spcAft>
                <a:spcPts val="300"/>
              </a:spcAft>
              <a:buClr>
                <a:srgbClr val="7030A0"/>
              </a:buClr>
              <a:buFont typeface="Wingdings" panose="05000000000000000000" pitchFamily="2" charset="2"/>
              <a:buChar char="§"/>
            </a:pPr>
            <a:r>
              <a:rPr lang="fr-FR" sz="1600" dirty="0"/>
              <a:t>Simulations en neutronique et physique des </a:t>
            </a:r>
            <a:r>
              <a:rPr lang="fr-FR" sz="1600" dirty="0" smtClean="0"/>
              <a:t>réacteurs</a:t>
            </a:r>
            <a:endParaRPr lang="fr-FR" sz="1600" dirty="0"/>
          </a:p>
          <a:p>
            <a:pPr marL="216000" lvl="1" indent="-180000">
              <a:spcAft>
                <a:spcPts val="300"/>
              </a:spcAft>
              <a:buClr>
                <a:srgbClr val="7030A0"/>
              </a:buClr>
              <a:buFont typeface="Wingdings" panose="05000000000000000000" pitchFamily="2" charset="2"/>
              <a:buChar char="§"/>
            </a:pPr>
            <a:r>
              <a:rPr lang="fr-FR" sz="1600" dirty="0"/>
              <a:t>Analyses de sûreté des réacteurs à sels fondus</a:t>
            </a:r>
          </a:p>
          <a:p>
            <a:pPr marL="216000" lvl="1" indent="-180000">
              <a:spcAft>
                <a:spcPts val="300"/>
              </a:spcAft>
              <a:buClr>
                <a:srgbClr val="7030A0"/>
              </a:buClr>
              <a:buFont typeface="Wingdings" panose="05000000000000000000" pitchFamily="2" charset="2"/>
              <a:buChar char="§"/>
            </a:pPr>
            <a:r>
              <a:rPr lang="fr-FR" sz="1600" dirty="0"/>
              <a:t>Etudes de design du </a:t>
            </a:r>
            <a:r>
              <a:rPr lang="fr-FR" sz="1600" dirty="0" smtClean="0"/>
              <a:t>cœur</a:t>
            </a:r>
          </a:p>
          <a:p>
            <a:pPr marL="216000" lvl="1" indent="-180000">
              <a:spcAft>
                <a:spcPts val="300"/>
              </a:spcAft>
              <a:buClr>
                <a:srgbClr val="7030A0"/>
              </a:buClr>
              <a:buFont typeface="Wingdings" panose="05000000000000000000" pitchFamily="2" charset="2"/>
              <a:buChar char="§"/>
            </a:pPr>
            <a:r>
              <a:rPr lang="fr-FR" sz="1600" dirty="0"/>
              <a:t>Besoin de nouvelles données nucléaires, </a:t>
            </a:r>
            <a:r>
              <a:rPr lang="fr-FR" sz="1600" dirty="0" smtClean="0"/>
              <a:t>puissance </a:t>
            </a:r>
            <a:r>
              <a:rPr lang="fr-FR" sz="1600" dirty="0"/>
              <a:t>résiduelle</a:t>
            </a:r>
          </a:p>
          <a:p>
            <a:pPr marL="216000" lvl="1" indent="-180000">
              <a:spcAft>
                <a:spcPts val="300"/>
              </a:spcAft>
              <a:buClr>
                <a:srgbClr val="7030A0"/>
              </a:buClr>
              <a:buFont typeface="Wingdings" panose="05000000000000000000" pitchFamily="2" charset="2"/>
              <a:buChar char="§"/>
            </a:pPr>
            <a:r>
              <a:rPr lang="fr-FR" sz="1600" dirty="0"/>
              <a:t>Etudes expérimentales en chimie des sels </a:t>
            </a:r>
            <a:r>
              <a:rPr lang="fr-FR" sz="1600" dirty="0" smtClean="0"/>
              <a:t>fondus (liens avec l’INC)</a:t>
            </a:r>
            <a:endParaRPr lang="fr-FR" sz="1600" dirty="0"/>
          </a:p>
          <a:p>
            <a:pPr marL="216000" lvl="1" indent="-180000">
              <a:spcAft>
                <a:spcPts val="300"/>
              </a:spcAft>
              <a:buClr>
                <a:srgbClr val="7030A0"/>
              </a:buClr>
              <a:buFont typeface="Wingdings" panose="05000000000000000000" pitchFamily="2" charset="2"/>
              <a:buChar char="§"/>
            </a:pPr>
            <a:r>
              <a:rPr lang="fr-FR" sz="1600" dirty="0" smtClean="0"/>
              <a:t>Boucles expérimentales FFFER et SWATH </a:t>
            </a:r>
            <a:r>
              <a:rPr lang="fr-FR" sz="1600" dirty="0"/>
              <a:t>(@V. </a:t>
            </a:r>
            <a:r>
              <a:rPr lang="fr-FR" sz="1600" dirty="0" err="1"/>
              <a:t>Ghetta</a:t>
            </a:r>
            <a:r>
              <a:rPr lang="fr-FR" sz="1600" dirty="0" smtClean="0"/>
              <a:t>)</a:t>
            </a:r>
          </a:p>
        </p:txBody>
      </p:sp>
      <p:sp>
        <p:nvSpPr>
          <p:cNvPr id="12"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4</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15" name="Titre 5"/>
          <p:cNvSpPr txBox="1">
            <a:spLocks/>
          </p:cNvSpPr>
          <p:nvPr/>
        </p:nvSpPr>
        <p:spPr bwMode="auto">
          <a:xfrm>
            <a:off x="170962" y="124365"/>
            <a:ext cx="10480105"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thématiques et cadre de recherche</a:t>
            </a:r>
            <a:endParaRPr lang="fr-FR" sz="2600" b="1" dirty="0">
              <a:solidFill>
                <a:srgbClr val="003385"/>
              </a:solidFill>
              <a:cs typeface="Calibri" panose="020F0502020204030204" pitchFamily="34" charset="0"/>
            </a:endParaRPr>
          </a:p>
        </p:txBody>
      </p:sp>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8781" y="811048"/>
            <a:ext cx="5133454" cy="2899229"/>
          </a:xfrm>
          <a:prstGeom prst="rect">
            <a:avLst/>
          </a:prstGeom>
        </p:spPr>
      </p:pic>
      <p:sp>
        <p:nvSpPr>
          <p:cNvPr id="22" name="Rectangle 21"/>
          <p:cNvSpPr/>
          <p:nvPr/>
        </p:nvSpPr>
        <p:spPr>
          <a:xfrm>
            <a:off x="6763673" y="3935685"/>
            <a:ext cx="5174328" cy="2416046"/>
          </a:xfrm>
          <a:prstGeom prst="rect">
            <a:avLst/>
          </a:prstGeom>
        </p:spPr>
        <p:txBody>
          <a:bodyPr wrap="square">
            <a:spAutoFit/>
          </a:bodyPr>
          <a:lstStyle/>
          <a:p>
            <a:pPr marL="321750" lvl="1" indent="-285750">
              <a:spcAft>
                <a:spcPts val="600"/>
              </a:spcAft>
              <a:buClr>
                <a:srgbClr val="71BF44"/>
              </a:buClr>
              <a:buFont typeface="Wingdings" panose="05000000000000000000" pitchFamily="2" charset="2"/>
              <a:buChar char="Ø"/>
            </a:pPr>
            <a:r>
              <a:rPr lang="fr-FR" sz="1800" b="1" dirty="0"/>
              <a:t>Approche académique  </a:t>
            </a:r>
            <a:endParaRPr lang="fr-FR" sz="1800" b="1" dirty="0" smtClean="0"/>
          </a:p>
          <a:p>
            <a:pPr>
              <a:spcAft>
                <a:spcPts val="300"/>
              </a:spcAft>
              <a:buClr>
                <a:srgbClr val="7030A0"/>
              </a:buClr>
            </a:pPr>
            <a:r>
              <a:rPr lang="fr-FR" sz="1600" dirty="0" smtClean="0"/>
              <a:t>Complémentaire </a:t>
            </a:r>
            <a:r>
              <a:rPr lang="fr-FR" sz="1600" dirty="0"/>
              <a:t>de l’approche R&amp;D industrielle, partant de la connaissance des phénomènes élémentaires en physique et chimie, d’une analyse des bases de données évaluées et des nouveaux besoins, basée sur des études systématiques des diverses observables liées à ces phénomènes, et portée par des codes de simulation classiques de la recherche fondamentale (codes Monte-Carlo, algorithme génétique, résolution analytique…)</a:t>
            </a:r>
          </a:p>
        </p:txBody>
      </p:sp>
    </p:spTree>
    <p:extLst>
      <p:ext uri="{BB962C8B-B14F-4D97-AF65-F5344CB8AC3E}">
        <p14:creationId xmlns:p14="http://schemas.microsoft.com/office/powerpoint/2010/main" val="3236959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à coins arrondis 9"/>
          <p:cNvSpPr/>
          <p:nvPr/>
        </p:nvSpPr>
        <p:spPr>
          <a:xfrm>
            <a:off x="186263" y="835704"/>
            <a:ext cx="11802533" cy="1277273"/>
          </a:xfrm>
          <a:prstGeom prst="roundRect">
            <a:avLst/>
          </a:prstGeom>
          <a:solidFill>
            <a:schemeClr val="tx2">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numéro de diapositive 3"/>
          <p:cNvSpPr>
            <a:spLocks noGrp="1"/>
          </p:cNvSpPr>
          <p:nvPr>
            <p:ph type="sldNum" sz="quarter" idx="11"/>
          </p:nvPr>
        </p:nvSpPr>
        <p:spPr/>
        <p:txBody>
          <a:bodyPr/>
          <a:lstStyle/>
          <a:p>
            <a:fld id="{DA7A6BCD-6E85-40A4-8200-EB95A28CA6A0}" type="slidenum">
              <a:rPr lang="fr-FR" smtClean="0"/>
              <a:pPr/>
              <a:t>5</a:t>
            </a:fld>
            <a:endParaRPr lang="fr-FR" dirty="0"/>
          </a:p>
        </p:txBody>
      </p:sp>
      <p:sp>
        <p:nvSpPr>
          <p:cNvPr id="5" name="Titre 5"/>
          <p:cNvSpPr txBox="1">
            <a:spLocks/>
          </p:cNvSpPr>
          <p:nvPr/>
        </p:nvSpPr>
        <p:spPr bwMode="auto">
          <a:xfrm>
            <a:off x="170963" y="124365"/>
            <a:ext cx="8431170"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Faits marquants : analyse de sûreté</a:t>
            </a:r>
            <a:endParaRPr lang="fr-FR" sz="2600" b="1" dirty="0">
              <a:solidFill>
                <a:srgbClr val="003385"/>
              </a:solidFill>
              <a:cs typeface="Calibri" panose="020F0502020204030204" pitchFamily="34" charset="0"/>
            </a:endParaRPr>
          </a:p>
        </p:txBody>
      </p:sp>
      <p:sp>
        <p:nvSpPr>
          <p:cNvPr id="8" name="Rectangle 7"/>
          <p:cNvSpPr/>
          <p:nvPr/>
        </p:nvSpPr>
        <p:spPr>
          <a:xfrm>
            <a:off x="186262" y="835704"/>
            <a:ext cx="11633201" cy="1277273"/>
          </a:xfrm>
          <a:prstGeom prst="rect">
            <a:avLst/>
          </a:prstGeom>
        </p:spPr>
        <p:txBody>
          <a:bodyPr wrap="square">
            <a:spAutoFit/>
          </a:bodyPr>
          <a:lstStyle/>
          <a:p>
            <a:pPr marL="357750" lvl="1" indent="-285750">
              <a:spcAft>
                <a:spcPts val="600"/>
              </a:spcAft>
              <a:buClr>
                <a:srgbClr val="7030A0"/>
              </a:buClr>
              <a:buFont typeface="Wingdings" panose="05000000000000000000" pitchFamily="2" charset="2"/>
              <a:buChar char="§"/>
            </a:pPr>
            <a:r>
              <a:rPr lang="fr-FR" sz="1800" b="1" dirty="0">
                <a:solidFill>
                  <a:srgbClr val="000099"/>
                </a:solidFill>
              </a:rPr>
              <a:t>Objectif :</a:t>
            </a:r>
            <a:r>
              <a:rPr lang="fr-FR" sz="1800" dirty="0"/>
              <a:t> ne jamais avoir de conséquence sur l’environnement hors </a:t>
            </a:r>
            <a:r>
              <a:rPr lang="fr-FR" sz="1800" dirty="0" smtClean="0"/>
              <a:t>site</a:t>
            </a:r>
          </a:p>
          <a:p>
            <a:pPr marL="357750" lvl="1" indent="-285750">
              <a:spcAft>
                <a:spcPts val="600"/>
              </a:spcAft>
              <a:buClr>
                <a:srgbClr val="7030A0"/>
              </a:buClr>
              <a:buFont typeface="Wingdings" panose="05000000000000000000" pitchFamily="2" charset="2"/>
              <a:buChar char="§"/>
            </a:pPr>
            <a:r>
              <a:rPr lang="fr-FR" sz="1800" b="1" dirty="0" smtClean="0">
                <a:solidFill>
                  <a:srgbClr val="000099"/>
                </a:solidFill>
                <a:sym typeface="Symbol" panose="05050102010706020507" pitchFamily="18" charset="2"/>
              </a:rPr>
              <a:t>Besoins </a:t>
            </a:r>
            <a:r>
              <a:rPr lang="fr-FR" sz="1800" b="1" dirty="0">
                <a:solidFill>
                  <a:srgbClr val="000099"/>
                </a:solidFill>
                <a:sym typeface="Symbol" panose="05050102010706020507" pitchFamily="18" charset="2"/>
              </a:rPr>
              <a:t>:</a:t>
            </a:r>
            <a:r>
              <a:rPr lang="fr-FR" sz="1800" dirty="0">
                <a:sym typeface="Symbol" panose="05050102010706020507" pitchFamily="18" charset="2"/>
              </a:rPr>
              <a:t> respecter les 3 fonctions de sûreté (maîtrise de la réactivité, refroidissement du combustible, confinement des matières radioactives), supprimer à la conception les initiateurs d’accidents, ne pas avoir de risque de </a:t>
            </a:r>
            <a:r>
              <a:rPr lang="fr-FR" sz="1800" dirty="0" smtClean="0">
                <a:sym typeface="Symbol" panose="05050102010706020507" pitchFamily="18" charset="2"/>
              </a:rPr>
              <a:t>sur-accident, garantir la sûreté par la conception</a:t>
            </a:r>
            <a:endParaRPr lang="fr-FR" sz="1800" dirty="0">
              <a:sym typeface="Symbol" panose="05050102010706020507" pitchFamily="18" charset="2"/>
            </a:endParaRPr>
          </a:p>
        </p:txBody>
      </p:sp>
      <p:sp>
        <p:nvSpPr>
          <p:cNvPr id="9" name="Espace réservé du texte 2"/>
          <p:cNvSpPr>
            <a:spLocks noGrp="1"/>
          </p:cNvSpPr>
          <p:nvPr>
            <p:ph type="body" sz="quarter" idx="12"/>
          </p:nvPr>
        </p:nvSpPr>
        <p:spPr>
          <a:xfrm>
            <a:off x="255874" y="2280277"/>
            <a:ext cx="11297000" cy="4104419"/>
          </a:xfrm>
        </p:spPr>
        <p:txBody>
          <a:bodyPr/>
          <a:lstStyle/>
          <a:p>
            <a:pPr>
              <a:lnSpc>
                <a:spcPct val="100000"/>
              </a:lnSpc>
              <a:spcBef>
                <a:spcPts val="0"/>
              </a:spcBef>
              <a:spcAft>
                <a:spcPts val="200"/>
              </a:spcAft>
            </a:pPr>
            <a:r>
              <a:rPr lang="fr-FR" dirty="0" smtClean="0"/>
              <a:t> </a:t>
            </a:r>
            <a:r>
              <a:rPr lang="fr-FR" dirty="0" smtClean="0">
                <a:solidFill>
                  <a:schemeClr val="tx1"/>
                </a:solidFill>
              </a:rPr>
              <a:t>Maîtriser </a:t>
            </a:r>
            <a:r>
              <a:rPr lang="fr-FR" dirty="0">
                <a:solidFill>
                  <a:schemeClr val="tx1"/>
                </a:solidFill>
              </a:rPr>
              <a:t>la réaction en chaîne</a:t>
            </a:r>
            <a:endParaRPr lang="fr-FR" dirty="0" smtClean="0">
              <a:solidFill>
                <a:schemeClr val="tx1"/>
              </a:solidFill>
            </a:endParaRPr>
          </a:p>
          <a:p>
            <a:pPr lvl="1">
              <a:lnSpc>
                <a:spcPct val="100000"/>
              </a:lnSpc>
              <a:spcBef>
                <a:spcPts val="0"/>
              </a:spcBef>
              <a:spcAft>
                <a:spcPts val="200"/>
              </a:spcAft>
              <a:buClr>
                <a:srgbClr val="7030A0"/>
              </a:buClr>
              <a:buFont typeface="Wingdings" panose="05000000000000000000" pitchFamily="2" charset="2"/>
              <a:buChar char="§"/>
            </a:pPr>
            <a:r>
              <a:rPr lang="fr-FR" dirty="0">
                <a:solidFill>
                  <a:schemeClr val="tx1"/>
                </a:solidFill>
              </a:rPr>
              <a:t>Tous les coefficients de sûreté sont excellents </a:t>
            </a:r>
            <a:r>
              <a:rPr lang="fr-FR" dirty="0" smtClean="0">
                <a:solidFill>
                  <a:schemeClr val="tx1"/>
                </a:solidFill>
              </a:rPr>
              <a:t>→ </a:t>
            </a:r>
            <a:r>
              <a:rPr lang="fr-FR" dirty="0">
                <a:solidFill>
                  <a:schemeClr val="tx1"/>
                </a:solidFill>
              </a:rPr>
              <a:t>stabilité intrinsèque du cœur</a:t>
            </a:r>
          </a:p>
          <a:p>
            <a:pPr lvl="1">
              <a:lnSpc>
                <a:spcPct val="100000"/>
              </a:lnSpc>
              <a:spcBef>
                <a:spcPts val="0"/>
              </a:spcBef>
              <a:spcAft>
                <a:spcPts val="200"/>
              </a:spcAft>
              <a:buClr>
                <a:srgbClr val="7030A0"/>
              </a:buClr>
              <a:buFont typeface="Wingdings" panose="05000000000000000000" pitchFamily="2" charset="2"/>
              <a:buChar char="§"/>
            </a:pPr>
            <a:r>
              <a:rPr lang="fr-FR" dirty="0">
                <a:solidFill>
                  <a:schemeClr val="tx1"/>
                </a:solidFill>
              </a:rPr>
              <a:t>Pas de barres de contrôle (suppression du risque d’éjection)</a:t>
            </a:r>
          </a:p>
          <a:p>
            <a:pPr lvl="1">
              <a:spcBef>
                <a:spcPts val="0"/>
              </a:spcBef>
              <a:spcAft>
                <a:spcPts val="200"/>
              </a:spcAft>
              <a:buClr>
                <a:srgbClr val="7030A0"/>
              </a:buClr>
              <a:buFont typeface="Wingdings" panose="05000000000000000000" pitchFamily="2" charset="2"/>
              <a:buChar char="§"/>
            </a:pPr>
            <a:r>
              <a:rPr lang="fr-FR" dirty="0">
                <a:solidFill>
                  <a:schemeClr val="tx1"/>
                </a:solidFill>
              </a:rPr>
              <a:t>Traitement du combustible durant le fonctionnement du réacteur : rechargement, vérification et ajustement de la composition du combustible en </a:t>
            </a:r>
            <a:r>
              <a:rPr lang="fr-FR" dirty="0" smtClean="0">
                <a:solidFill>
                  <a:schemeClr val="tx1"/>
                </a:solidFill>
              </a:rPr>
              <a:t>continu</a:t>
            </a:r>
          </a:p>
          <a:p>
            <a:r>
              <a:rPr lang="fr-FR" dirty="0"/>
              <a:t> </a:t>
            </a:r>
            <a:r>
              <a:rPr lang="fr-FR" dirty="0">
                <a:solidFill>
                  <a:schemeClr val="tx1"/>
                </a:solidFill>
              </a:rPr>
              <a:t>Refroidissement du combustible en toute circonstance</a:t>
            </a:r>
          </a:p>
          <a:p>
            <a:pPr lvl="1">
              <a:spcBef>
                <a:spcPts val="0"/>
              </a:spcBef>
              <a:buClr>
                <a:srgbClr val="7030A0"/>
              </a:buClr>
              <a:buFont typeface="Wingdings" panose="05000000000000000000" pitchFamily="2" charset="2"/>
              <a:buChar char="§"/>
            </a:pPr>
            <a:r>
              <a:rPr lang="fr-FR" dirty="0">
                <a:solidFill>
                  <a:schemeClr val="tx1"/>
                </a:solidFill>
              </a:rPr>
              <a:t>Possibilité d’étaler le combustible par simple vidange pour refroidissement efficace et passif</a:t>
            </a:r>
          </a:p>
          <a:p>
            <a:r>
              <a:rPr lang="fr-FR" dirty="0" smtClean="0"/>
              <a:t> </a:t>
            </a:r>
            <a:r>
              <a:rPr lang="fr-FR" dirty="0">
                <a:solidFill>
                  <a:schemeClr val="tx1"/>
                </a:solidFill>
              </a:rPr>
              <a:t>Confinement des matières radioactives du réacteur</a:t>
            </a:r>
          </a:p>
          <a:p>
            <a:pPr lvl="1">
              <a:spcBef>
                <a:spcPts val="0"/>
              </a:spcBef>
              <a:spcAft>
                <a:spcPts val="200"/>
              </a:spcAft>
              <a:buClr>
                <a:srgbClr val="7030A0"/>
              </a:buClr>
              <a:buFont typeface="Wingdings" panose="05000000000000000000" pitchFamily="2" charset="2"/>
              <a:buChar char="§"/>
            </a:pPr>
            <a:r>
              <a:rPr lang="fr-FR" dirty="0">
                <a:solidFill>
                  <a:schemeClr val="tx1"/>
                </a:solidFill>
              </a:rPr>
              <a:t>Pas de pression</a:t>
            </a:r>
          </a:p>
          <a:p>
            <a:pPr lvl="1">
              <a:spcBef>
                <a:spcPts val="0"/>
              </a:spcBef>
              <a:spcAft>
                <a:spcPts val="200"/>
              </a:spcAft>
              <a:buClr>
                <a:srgbClr val="7030A0"/>
              </a:buClr>
              <a:buFont typeface="Wingdings" panose="05000000000000000000" pitchFamily="2" charset="2"/>
              <a:buChar char="§"/>
            </a:pPr>
            <a:r>
              <a:rPr lang="fr-FR" dirty="0">
                <a:solidFill>
                  <a:schemeClr val="tx1"/>
                </a:solidFill>
              </a:rPr>
              <a:t>Pas de risque de changement d’état du combustible et pas de réaction chimique violente avec l’environnement</a:t>
            </a:r>
          </a:p>
          <a:p>
            <a:pPr lvl="1">
              <a:spcBef>
                <a:spcPts val="0"/>
              </a:spcBef>
              <a:spcAft>
                <a:spcPts val="200"/>
              </a:spcAft>
              <a:buClr>
                <a:srgbClr val="7030A0"/>
              </a:buClr>
              <a:buFont typeface="Wingdings" panose="05000000000000000000" pitchFamily="2" charset="2"/>
              <a:buChar char="§"/>
            </a:pPr>
            <a:r>
              <a:rPr lang="fr-FR" dirty="0">
                <a:solidFill>
                  <a:schemeClr val="tx1"/>
                </a:solidFill>
              </a:rPr>
              <a:t>Traitement du combustible durant le fonctionnement du réacteur : extraction de certaines matières radioactives (produits de fission) hors du cœur = réduction de l’inventaire radioactif et de la puissance résiduelle du cœur + matières à gérer avec confinement </a:t>
            </a:r>
            <a:r>
              <a:rPr lang="fr-FR" dirty="0" smtClean="0">
                <a:solidFill>
                  <a:schemeClr val="tx1"/>
                </a:solidFill>
              </a:rPr>
              <a:t>dédié</a:t>
            </a:r>
          </a:p>
        </p:txBody>
      </p:sp>
      <p:sp>
        <p:nvSpPr>
          <p:cNvPr id="7"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5</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Tree>
    <p:extLst>
      <p:ext uri="{BB962C8B-B14F-4D97-AF65-F5344CB8AC3E}">
        <p14:creationId xmlns:p14="http://schemas.microsoft.com/office/powerpoint/2010/main" val="17566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2"/>
          </p:nvPr>
        </p:nvSpPr>
        <p:spPr>
          <a:xfrm>
            <a:off x="107504" y="948912"/>
            <a:ext cx="11886943" cy="627569"/>
          </a:xfrm>
        </p:spPr>
        <p:txBody>
          <a:bodyPr/>
          <a:lstStyle/>
          <a:p>
            <a:r>
              <a:rPr lang="fr-FR" dirty="0"/>
              <a:t> Développement d’une approche de sûreté dédiée aux réacteurs à combustible liquide circulant et analyse de risques du MSFR : </a:t>
            </a:r>
            <a:r>
              <a:rPr lang="fr-FR" dirty="0" err="1"/>
              <a:t>cf</a:t>
            </a:r>
            <a:r>
              <a:rPr lang="fr-FR" dirty="0"/>
              <a:t> thèse de Delphine Gérardin (2015-2018) et projet européen SAMOFAR (2015-2019</a:t>
            </a:r>
            <a:r>
              <a:rPr lang="fr-FR" dirty="0" smtClean="0"/>
              <a:t>)</a:t>
            </a:r>
            <a:endParaRPr lang="fr-FR" dirty="0"/>
          </a:p>
        </p:txBody>
      </p:sp>
      <p:pic>
        <p:nvPicPr>
          <p:cNvPr id="15" name="Imag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359" y="1789005"/>
            <a:ext cx="5154806" cy="2942146"/>
          </a:xfrm>
          <a:prstGeom prst="rect">
            <a:avLst/>
          </a:prstGeom>
        </p:spPr>
      </p:pic>
      <p:pic>
        <p:nvPicPr>
          <p:cNvPr id="16" name="Imag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3931" y="3164301"/>
            <a:ext cx="6057138" cy="3167691"/>
          </a:xfrm>
          <a:prstGeom prst="rect">
            <a:avLst/>
          </a:prstGeom>
        </p:spPr>
      </p:pic>
      <p:sp>
        <p:nvSpPr>
          <p:cNvPr id="18" name="Espace réservé du texte 2"/>
          <p:cNvSpPr txBox="1">
            <a:spLocks/>
          </p:cNvSpPr>
          <p:nvPr/>
        </p:nvSpPr>
        <p:spPr>
          <a:xfrm>
            <a:off x="5537200" y="1759591"/>
            <a:ext cx="6670517" cy="1347766"/>
          </a:xfrm>
          <a:prstGeom prst="rect">
            <a:avLst/>
          </a:prstGeom>
        </p:spPr>
        <p:txBody>
          <a:bodyPr vert="horz" wrap="square" lIns="127723" tIns="63862" rIns="127723" bIns="63862" rtlCol="0">
            <a:spAutoFit/>
          </a:bodyPr>
          <a:lstStyle>
            <a:lvl1pPr marL="0" indent="0" algn="l" defTabSz="957925" rtl="0" eaLnBrk="1" latinLnBrk="0" hangingPunct="1">
              <a:lnSpc>
                <a:spcPct val="90000"/>
              </a:lnSpc>
              <a:spcBef>
                <a:spcPts val="1200"/>
              </a:spcBef>
              <a:buClr>
                <a:srgbClr val="548235"/>
              </a:buClr>
              <a:buSzPct val="80000"/>
              <a:buFont typeface="Wingdings 3" panose="05040102010807070707" pitchFamily="18" charset="2"/>
              <a:buChar char="u"/>
              <a:defRPr sz="1800" b="1" kern="1200">
                <a:solidFill>
                  <a:schemeClr val="bg2">
                    <a:lumMod val="50000"/>
                  </a:schemeClr>
                </a:solidFill>
                <a:latin typeface="Calibri" charset="0"/>
                <a:ea typeface="Calibri" charset="0"/>
                <a:cs typeface="Calibri" charset="0"/>
              </a:defRPr>
            </a:lvl1pPr>
            <a:lvl2pPr marL="266700" indent="-266700" algn="l" defTabSz="957925" rtl="0" eaLnBrk="1" latinLnBrk="0" hangingPunct="1">
              <a:lnSpc>
                <a:spcPct val="114000"/>
              </a:lnSpc>
              <a:spcBef>
                <a:spcPts val="1200"/>
              </a:spcBef>
              <a:buClr>
                <a:srgbClr val="548235"/>
              </a:buClr>
              <a:buFont typeface="Calibri" panose="020F0502020204030204" pitchFamily="34" charset="0"/>
              <a:buChar char="-"/>
              <a:defRPr sz="1600" kern="1200">
                <a:solidFill>
                  <a:schemeClr val="bg2">
                    <a:lumMod val="50000"/>
                  </a:schemeClr>
                </a:solidFill>
                <a:latin typeface="Calibri" charset="0"/>
                <a:ea typeface="Calibri" charset="0"/>
                <a:cs typeface="Calibri" charset="0"/>
              </a:defRPr>
            </a:lvl2pPr>
            <a:lvl3pPr marL="395288" marR="0" indent="-171450" algn="l" defTabSz="914400" rtl="0" eaLnBrk="1" fontAlgn="auto" latinLnBrk="0" hangingPunct="1">
              <a:lnSpc>
                <a:spcPct val="114000"/>
              </a:lnSpc>
              <a:spcBef>
                <a:spcPts val="0"/>
              </a:spcBef>
              <a:spcAft>
                <a:spcPts val="600"/>
              </a:spcAft>
              <a:buClr>
                <a:schemeClr val="accent6"/>
              </a:buClr>
              <a:buSzPct val="100000"/>
              <a:buFont typeface="Wingdings" panose="05000000000000000000" pitchFamily="2" charset="2"/>
              <a:buChar char="§"/>
              <a:tabLst/>
              <a:defRPr sz="1400" kern="1200">
                <a:solidFill>
                  <a:schemeClr val="bg2">
                    <a:lumMod val="50000"/>
                  </a:schemeClr>
                </a:solidFill>
                <a:latin typeface="Calibri" charset="0"/>
                <a:ea typeface="Calibri" charset="0"/>
                <a:cs typeface="Calibri" charset="0"/>
              </a:defRPr>
            </a:lvl3pPr>
            <a:lvl4pPr marL="266700" indent="400050" algn="l" defTabSz="957925" rtl="0" eaLnBrk="1" latinLnBrk="0" hangingPunct="1">
              <a:lnSpc>
                <a:spcPct val="90000"/>
              </a:lnSpc>
              <a:spcBef>
                <a:spcPts val="524"/>
              </a:spcBef>
              <a:buClr>
                <a:srgbClr val="548235"/>
              </a:buClr>
              <a:buFontTx/>
              <a:buNone/>
              <a:tabLst>
                <a:tab pos="0" algn="l"/>
              </a:tabLst>
              <a:defRPr sz="1200" kern="1200">
                <a:solidFill>
                  <a:schemeClr val="bg2">
                    <a:lumMod val="50000"/>
                  </a:schemeClr>
                </a:solidFill>
                <a:latin typeface="Calibri" charset="0"/>
                <a:ea typeface="Calibri" charset="0"/>
                <a:cs typeface="Calibri" charset="0"/>
              </a:defRPr>
            </a:lvl4pPr>
            <a:lvl5pPr marL="2155332" indent="-239481" algn="l" defTabSz="957925" rtl="0" eaLnBrk="1" latinLnBrk="0" hangingPunct="1">
              <a:lnSpc>
                <a:spcPct val="90000"/>
              </a:lnSpc>
              <a:spcBef>
                <a:spcPts val="524"/>
              </a:spcBef>
              <a:buClr>
                <a:srgbClr val="548235"/>
              </a:buClr>
              <a:buFont typeface="Wingdings" panose="05000000000000000000" pitchFamily="2" charset="2"/>
              <a:buChar char="§"/>
              <a:defRPr sz="1200" kern="1200">
                <a:solidFill>
                  <a:schemeClr val="bg2">
                    <a:lumMod val="50000"/>
                  </a:schemeClr>
                </a:solidFill>
                <a:latin typeface="Calibri" charset="0"/>
                <a:ea typeface="Calibri" charset="0"/>
                <a:cs typeface="Calibri" charset="0"/>
              </a:defRPr>
            </a:lvl5pPr>
            <a:lvl6pPr marL="2634295"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6pPr>
            <a:lvl7pPr marL="3113258"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7pPr>
            <a:lvl8pPr marL="3592220"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8pPr>
            <a:lvl9pPr marL="4071183"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9pPr>
          </a:lstStyle>
          <a:p>
            <a:pPr>
              <a:spcAft>
                <a:spcPts val="600"/>
              </a:spcAft>
            </a:pPr>
            <a:r>
              <a:rPr lang="fr-FR" dirty="0" smtClean="0"/>
              <a:t> </a:t>
            </a:r>
            <a:r>
              <a:rPr lang="fr-FR" sz="2000" kern="50" dirty="0">
                <a:solidFill>
                  <a:schemeClr val="tx1"/>
                </a:solidFill>
                <a:latin typeface="Calibri" panose="020F0502020204030204" pitchFamily="34" charset="0"/>
                <a:ea typeface="Verdana" panose="020B0604030504040204" pitchFamily="34" charset="0"/>
                <a:cs typeface="Calibri" panose="020F0502020204030204" pitchFamily="34" charset="0"/>
              </a:rPr>
              <a:t>Collaboration </a:t>
            </a:r>
            <a:r>
              <a:rPr lang="fr-FR" sz="2000" kern="50" dirty="0" smtClean="0">
                <a:solidFill>
                  <a:schemeClr val="tx1"/>
                </a:solidFill>
                <a:latin typeface="Calibri" panose="020F0502020204030204" pitchFamily="34" charset="0"/>
                <a:ea typeface="Verdana" panose="020B0604030504040204" pitchFamily="34" charset="0"/>
                <a:cs typeface="Calibri" panose="020F0502020204030204" pitchFamily="34" charset="0"/>
              </a:rPr>
              <a:t>CNRS/IRSN/Framatome/POLITO/EDF </a:t>
            </a:r>
            <a:r>
              <a:rPr lang="fr-FR" sz="2000" kern="50" dirty="0">
                <a:solidFill>
                  <a:schemeClr val="tx1"/>
                </a:solidFill>
                <a:latin typeface="Calibri" panose="020F0502020204030204" pitchFamily="34" charset="0"/>
                <a:ea typeface="Verdana" panose="020B0604030504040204" pitchFamily="34" charset="0"/>
                <a:cs typeface="Calibri" panose="020F0502020204030204" pitchFamily="34" charset="0"/>
              </a:rPr>
              <a:t>: </a:t>
            </a:r>
            <a:r>
              <a:rPr lang="fr-FR" sz="1700" kern="50" dirty="0">
                <a:latin typeface="Calibri" panose="020F0502020204030204" pitchFamily="34" charset="0"/>
                <a:ea typeface="Verdana" panose="020B0604030504040204" pitchFamily="34" charset="0"/>
                <a:cs typeface="Calibri" panose="020F0502020204030204" pitchFamily="34" charset="0"/>
              </a:rPr>
              <a:t>développement d’une méthodologie d’analyse de risques, identification des initiateurs d’accidents, confirmation des avantages en terme de sûreté du MSFR, retours sur design, évaluation des challenges et besoins de recherches liés à la sûreté nucléaire</a:t>
            </a:r>
          </a:p>
        </p:txBody>
      </p:sp>
      <p:sp>
        <p:nvSpPr>
          <p:cNvPr id="19" name="Espace réservé du texte 2"/>
          <p:cNvSpPr txBox="1">
            <a:spLocks/>
          </p:cNvSpPr>
          <p:nvPr/>
        </p:nvSpPr>
        <p:spPr>
          <a:xfrm>
            <a:off x="107503" y="4863226"/>
            <a:ext cx="5920764" cy="1624765"/>
          </a:xfrm>
          <a:prstGeom prst="rect">
            <a:avLst/>
          </a:prstGeom>
        </p:spPr>
        <p:txBody>
          <a:bodyPr vert="horz" wrap="square" lIns="127723" tIns="63862" rIns="127723" bIns="63862" rtlCol="0">
            <a:spAutoFit/>
          </a:bodyPr>
          <a:lstStyle>
            <a:lvl1pPr marL="0" indent="0" algn="l" defTabSz="957925" rtl="0" eaLnBrk="1" latinLnBrk="0" hangingPunct="1">
              <a:lnSpc>
                <a:spcPct val="90000"/>
              </a:lnSpc>
              <a:spcBef>
                <a:spcPts val="1200"/>
              </a:spcBef>
              <a:buClr>
                <a:srgbClr val="548235"/>
              </a:buClr>
              <a:buSzPct val="80000"/>
              <a:buFont typeface="Wingdings 3" panose="05040102010807070707" pitchFamily="18" charset="2"/>
              <a:buChar char="u"/>
              <a:defRPr sz="1800" b="1" kern="1200">
                <a:solidFill>
                  <a:schemeClr val="bg2">
                    <a:lumMod val="50000"/>
                  </a:schemeClr>
                </a:solidFill>
                <a:latin typeface="Calibri" charset="0"/>
                <a:ea typeface="Calibri" charset="0"/>
                <a:cs typeface="Calibri" charset="0"/>
              </a:defRPr>
            </a:lvl1pPr>
            <a:lvl2pPr marL="266700" indent="-266700" algn="l" defTabSz="957925" rtl="0" eaLnBrk="1" latinLnBrk="0" hangingPunct="1">
              <a:lnSpc>
                <a:spcPct val="114000"/>
              </a:lnSpc>
              <a:spcBef>
                <a:spcPts val="1200"/>
              </a:spcBef>
              <a:buClr>
                <a:srgbClr val="548235"/>
              </a:buClr>
              <a:buFont typeface="Calibri" panose="020F0502020204030204" pitchFamily="34" charset="0"/>
              <a:buChar char="-"/>
              <a:defRPr sz="1600" kern="1200">
                <a:solidFill>
                  <a:schemeClr val="bg2">
                    <a:lumMod val="50000"/>
                  </a:schemeClr>
                </a:solidFill>
                <a:latin typeface="Calibri" charset="0"/>
                <a:ea typeface="Calibri" charset="0"/>
                <a:cs typeface="Calibri" charset="0"/>
              </a:defRPr>
            </a:lvl2pPr>
            <a:lvl3pPr marL="395288" marR="0" indent="-171450" algn="l" defTabSz="914400" rtl="0" eaLnBrk="1" fontAlgn="auto" latinLnBrk="0" hangingPunct="1">
              <a:lnSpc>
                <a:spcPct val="114000"/>
              </a:lnSpc>
              <a:spcBef>
                <a:spcPts val="0"/>
              </a:spcBef>
              <a:spcAft>
                <a:spcPts val="600"/>
              </a:spcAft>
              <a:buClr>
                <a:schemeClr val="accent6"/>
              </a:buClr>
              <a:buSzPct val="100000"/>
              <a:buFont typeface="Wingdings" panose="05000000000000000000" pitchFamily="2" charset="2"/>
              <a:buChar char="§"/>
              <a:tabLst/>
              <a:defRPr sz="1400" kern="1200">
                <a:solidFill>
                  <a:schemeClr val="bg2">
                    <a:lumMod val="50000"/>
                  </a:schemeClr>
                </a:solidFill>
                <a:latin typeface="Calibri" charset="0"/>
                <a:ea typeface="Calibri" charset="0"/>
                <a:cs typeface="Calibri" charset="0"/>
              </a:defRPr>
            </a:lvl3pPr>
            <a:lvl4pPr marL="266700" indent="400050" algn="l" defTabSz="957925" rtl="0" eaLnBrk="1" latinLnBrk="0" hangingPunct="1">
              <a:lnSpc>
                <a:spcPct val="90000"/>
              </a:lnSpc>
              <a:spcBef>
                <a:spcPts val="524"/>
              </a:spcBef>
              <a:buClr>
                <a:srgbClr val="548235"/>
              </a:buClr>
              <a:buFontTx/>
              <a:buNone/>
              <a:tabLst>
                <a:tab pos="0" algn="l"/>
              </a:tabLst>
              <a:defRPr sz="1200" kern="1200">
                <a:solidFill>
                  <a:schemeClr val="bg2">
                    <a:lumMod val="50000"/>
                  </a:schemeClr>
                </a:solidFill>
                <a:latin typeface="Calibri" charset="0"/>
                <a:ea typeface="Calibri" charset="0"/>
                <a:cs typeface="Calibri" charset="0"/>
              </a:defRPr>
            </a:lvl4pPr>
            <a:lvl5pPr marL="2155332" indent="-239481" algn="l" defTabSz="957925" rtl="0" eaLnBrk="1" latinLnBrk="0" hangingPunct="1">
              <a:lnSpc>
                <a:spcPct val="90000"/>
              </a:lnSpc>
              <a:spcBef>
                <a:spcPts val="524"/>
              </a:spcBef>
              <a:buClr>
                <a:srgbClr val="548235"/>
              </a:buClr>
              <a:buFont typeface="Wingdings" panose="05000000000000000000" pitchFamily="2" charset="2"/>
              <a:buChar char="§"/>
              <a:defRPr sz="1200" kern="1200">
                <a:solidFill>
                  <a:schemeClr val="bg2">
                    <a:lumMod val="50000"/>
                  </a:schemeClr>
                </a:solidFill>
                <a:latin typeface="Calibri" charset="0"/>
                <a:ea typeface="Calibri" charset="0"/>
                <a:cs typeface="Calibri" charset="0"/>
              </a:defRPr>
            </a:lvl5pPr>
            <a:lvl6pPr marL="2634295"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6pPr>
            <a:lvl7pPr marL="3113258"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7pPr>
            <a:lvl8pPr marL="3592220"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8pPr>
            <a:lvl9pPr marL="4071183" indent="-239481" algn="l" defTabSz="957925" rtl="0" eaLnBrk="1" latinLnBrk="0" hangingPunct="1">
              <a:lnSpc>
                <a:spcPct val="90000"/>
              </a:lnSpc>
              <a:spcBef>
                <a:spcPts val="524"/>
              </a:spcBef>
              <a:buFont typeface="Arial" panose="020B0604020202020204" pitchFamily="34" charset="0"/>
              <a:buChar char="•"/>
              <a:defRPr sz="1900" kern="1200">
                <a:solidFill>
                  <a:schemeClr val="tx1"/>
                </a:solidFill>
                <a:latin typeface="+mn-lt"/>
                <a:ea typeface="+mn-ea"/>
                <a:cs typeface="+mn-cs"/>
              </a:defRPr>
            </a:lvl9pPr>
          </a:lstStyle>
          <a:p>
            <a:r>
              <a:rPr lang="fr-FR" dirty="0"/>
              <a:t> </a:t>
            </a:r>
            <a:r>
              <a:rPr lang="fr-FR" sz="2000" dirty="0">
                <a:solidFill>
                  <a:schemeClr val="tx1"/>
                </a:solidFill>
              </a:rPr>
              <a:t>Prochaine étape : projet européen SAMOSAFER (</a:t>
            </a:r>
            <a:r>
              <a:rPr lang="fr-FR" sz="2000" dirty="0" smtClean="0">
                <a:solidFill>
                  <a:schemeClr val="tx1"/>
                </a:solidFill>
              </a:rPr>
              <a:t>2019-2023) :</a:t>
            </a:r>
            <a:r>
              <a:rPr lang="fr-FR" sz="2000" dirty="0">
                <a:solidFill>
                  <a:schemeClr val="tx1"/>
                </a:solidFill>
              </a:rPr>
              <a:t> </a:t>
            </a:r>
            <a:r>
              <a:rPr lang="fr-FR" sz="1700" dirty="0"/>
              <a:t>Collaboration </a:t>
            </a:r>
            <a:r>
              <a:rPr lang="fr-FR" sz="1700" dirty="0" smtClean="0"/>
              <a:t>CNRS (IPNO – LPSC - SUBATECH) </a:t>
            </a:r>
            <a:r>
              <a:rPr lang="fr-FR" sz="1700" dirty="0"/>
              <a:t>/ </a:t>
            </a:r>
            <a:r>
              <a:rPr lang="fr-FR" sz="1700" dirty="0" smtClean="0"/>
              <a:t>Framatome / CEA / EDF / IRSN -  Thèses </a:t>
            </a:r>
            <a:r>
              <a:rPr lang="fr-FR" sz="1700" dirty="0"/>
              <a:t>de T. Le Meute (CEA Cadarache / CNRS/LPSC) + nouvelle </a:t>
            </a:r>
            <a:r>
              <a:rPr lang="fr-FR" sz="1700" dirty="0" smtClean="0"/>
              <a:t>thèse CNRS </a:t>
            </a:r>
            <a:r>
              <a:rPr lang="fr-FR" sz="1700" dirty="0"/>
              <a:t>financée par le </a:t>
            </a:r>
            <a:r>
              <a:rPr lang="fr-FR" sz="1700" dirty="0" smtClean="0"/>
              <a:t>projet et </a:t>
            </a:r>
            <a:r>
              <a:rPr lang="fr-FR" sz="1700" dirty="0"/>
              <a:t>débutant </a:t>
            </a:r>
            <a:r>
              <a:rPr lang="fr-FR" sz="1700" dirty="0" smtClean="0"/>
              <a:t>à l’automne 2020 sur calculs </a:t>
            </a:r>
            <a:r>
              <a:rPr lang="fr-FR" sz="1700" dirty="0" err="1" smtClean="0"/>
              <a:t>multiphysiques</a:t>
            </a:r>
            <a:r>
              <a:rPr lang="fr-FR" sz="1700" dirty="0" smtClean="0"/>
              <a:t> (code TFM-OF) et analyse de sûreté</a:t>
            </a:r>
            <a:endParaRPr lang="fr-FR" sz="1700" dirty="0"/>
          </a:p>
        </p:txBody>
      </p:sp>
      <p:pic>
        <p:nvPicPr>
          <p:cNvPr id="20" name="Content Placeholder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624" y="1708043"/>
            <a:ext cx="810382" cy="675540"/>
          </a:xfrm>
          <a:prstGeom prst="rect">
            <a:avLst/>
          </a:prstGeom>
        </p:spPr>
      </p:pic>
      <p:sp>
        <p:nvSpPr>
          <p:cNvPr id="13"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6</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17" name="Titre 5"/>
          <p:cNvSpPr txBox="1">
            <a:spLocks/>
          </p:cNvSpPr>
          <p:nvPr/>
        </p:nvSpPr>
        <p:spPr bwMode="auto">
          <a:xfrm>
            <a:off x="170963" y="124365"/>
            <a:ext cx="8431170"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Faits marquants : analyse de sûreté</a:t>
            </a:r>
            <a:endParaRPr lang="fr-FR" sz="2600" b="1" dirty="0">
              <a:solidFill>
                <a:srgbClr val="003385"/>
              </a:solidFill>
              <a:cs typeface="Calibri" panose="020F0502020204030204" pitchFamily="34" charset="0"/>
            </a:endParaRPr>
          </a:p>
        </p:txBody>
      </p:sp>
    </p:spTree>
    <p:extLst>
      <p:ext uri="{BB962C8B-B14F-4D97-AF65-F5344CB8AC3E}">
        <p14:creationId xmlns:p14="http://schemas.microsoft.com/office/powerpoint/2010/main" val="170092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à coins arrondis 43"/>
          <p:cNvSpPr/>
          <p:nvPr/>
        </p:nvSpPr>
        <p:spPr>
          <a:xfrm>
            <a:off x="186263" y="835704"/>
            <a:ext cx="11802533" cy="1277273"/>
          </a:xfrm>
          <a:prstGeom prst="roundRect">
            <a:avLst/>
          </a:prstGeom>
          <a:solidFill>
            <a:schemeClr val="tx2">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33"/>
          <p:cNvSpPr/>
          <p:nvPr/>
        </p:nvSpPr>
        <p:spPr>
          <a:xfrm>
            <a:off x="270931" y="835704"/>
            <a:ext cx="11633201" cy="1277273"/>
          </a:xfrm>
          <a:prstGeom prst="rect">
            <a:avLst/>
          </a:prstGeom>
        </p:spPr>
        <p:txBody>
          <a:bodyPr wrap="square">
            <a:spAutoFit/>
          </a:bodyPr>
          <a:lstStyle/>
          <a:p>
            <a:pPr marL="357750" lvl="1" indent="-285750">
              <a:spcAft>
                <a:spcPts val="600"/>
              </a:spcAft>
              <a:buClr>
                <a:srgbClr val="7030A0"/>
              </a:buClr>
              <a:buFont typeface="Wingdings" panose="05000000000000000000" pitchFamily="2" charset="2"/>
              <a:buChar char="§"/>
            </a:pPr>
            <a:r>
              <a:rPr lang="fr-FR" sz="1800" b="1" dirty="0">
                <a:solidFill>
                  <a:srgbClr val="000099"/>
                </a:solidFill>
              </a:rPr>
              <a:t>Objectif :</a:t>
            </a:r>
            <a:r>
              <a:rPr lang="fr-FR" sz="1800" dirty="0"/>
              <a:t> simuler et étudier les transitoires de réacteur à sels fondus, i.e. ses changements d’états de fonctionnement normaux (suivi de charge, démarrage…) ou anormaux (insertion de réactivité, sur-refroidissement…)</a:t>
            </a:r>
          </a:p>
          <a:p>
            <a:pPr marL="357750" lvl="1" indent="-285750">
              <a:spcAft>
                <a:spcPts val="600"/>
              </a:spcAft>
              <a:buClr>
                <a:srgbClr val="7030A0"/>
              </a:buClr>
              <a:buFont typeface="Wingdings" panose="05000000000000000000" pitchFamily="2" charset="2"/>
              <a:buChar char="§"/>
            </a:pPr>
            <a:r>
              <a:rPr lang="fr-FR" sz="1800" b="1" dirty="0">
                <a:solidFill>
                  <a:srgbClr val="000099"/>
                </a:solidFill>
                <a:sym typeface="Symbol" panose="05050102010706020507" pitchFamily="18" charset="2"/>
              </a:rPr>
              <a:t>Spécificités :</a:t>
            </a:r>
            <a:r>
              <a:rPr lang="fr-FR" sz="1800" dirty="0">
                <a:sym typeface="Symbol" panose="05050102010706020507" pitchFamily="18" charset="2"/>
              </a:rPr>
              <a:t> combustible liquide turbulent en cœur et circulant hors cœur (neutrons retardés), combustible = caloporteur, pas de barre de contrôle en cœur…</a:t>
            </a:r>
          </a:p>
        </p:txBody>
      </p:sp>
      <p:sp>
        <p:nvSpPr>
          <p:cNvPr id="37"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7</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40" name="Titre 5"/>
          <p:cNvSpPr txBox="1">
            <a:spLocks/>
          </p:cNvSpPr>
          <p:nvPr/>
        </p:nvSpPr>
        <p:spPr bwMode="auto">
          <a:xfrm>
            <a:off x="170962" y="124365"/>
            <a:ext cx="9801117"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Faits marquants : analyse de transitoires du réacteur</a:t>
            </a:r>
            <a:endParaRPr lang="fr-FR" sz="2600" b="1" dirty="0">
              <a:solidFill>
                <a:srgbClr val="003385"/>
              </a:solidFill>
              <a:cs typeface="Calibri" panose="020F0502020204030204" pitchFamily="34" charset="0"/>
            </a:endParaRPr>
          </a:p>
        </p:txBody>
      </p:sp>
      <p:sp>
        <p:nvSpPr>
          <p:cNvPr id="42" name="Rectangle 41"/>
          <p:cNvSpPr/>
          <p:nvPr/>
        </p:nvSpPr>
        <p:spPr>
          <a:xfrm>
            <a:off x="1199590" y="2313826"/>
            <a:ext cx="8895835" cy="1323439"/>
          </a:xfrm>
          <a:prstGeom prst="rect">
            <a:avLst/>
          </a:prstGeom>
        </p:spPr>
        <p:txBody>
          <a:bodyPr wrap="square">
            <a:spAutoFit/>
          </a:bodyPr>
          <a:lstStyle/>
          <a:p>
            <a:pPr marL="342900" indent="-342900" algn="ctr">
              <a:buFont typeface="Symbol" panose="05050102010706020507" pitchFamily="18" charset="2"/>
              <a:buChar char="Þ"/>
            </a:pPr>
            <a:r>
              <a:rPr lang="fr-FR" sz="2000" b="1" kern="50" dirty="0" smtClean="0">
                <a:solidFill>
                  <a:srgbClr val="002060"/>
                </a:solidFill>
                <a:latin typeface="Calibri" panose="020F0502020204030204" pitchFamily="34" charset="0"/>
                <a:ea typeface="Verdana" panose="020B0604030504040204" pitchFamily="34" charset="0"/>
                <a:cs typeface="Calibri" panose="020F0502020204030204" pitchFamily="34" charset="0"/>
              </a:rPr>
              <a:t>Développement d’un outil numérique </a:t>
            </a:r>
            <a:r>
              <a:rPr lang="fr-FR" sz="2000" b="1" kern="50" dirty="0">
                <a:solidFill>
                  <a:srgbClr val="002060"/>
                </a:solidFill>
                <a:latin typeface="Calibri" panose="020F0502020204030204" pitchFamily="34" charset="0"/>
                <a:ea typeface="Verdana" panose="020B0604030504040204" pitchFamily="34" charset="0"/>
                <a:cs typeface="Calibri" panose="020F0502020204030204" pitchFamily="34" charset="0"/>
              </a:rPr>
              <a:t>de couplages </a:t>
            </a:r>
            <a:r>
              <a:rPr lang="fr-FR" sz="2000" b="1" kern="50" dirty="0" smtClean="0">
                <a:solidFill>
                  <a:srgbClr val="002060"/>
                </a:solidFill>
                <a:latin typeface="Calibri" panose="020F0502020204030204" pitchFamily="34" charset="0"/>
                <a:ea typeface="Verdana" panose="020B0604030504040204" pitchFamily="34" charset="0"/>
                <a:cs typeface="Calibri" panose="020F0502020204030204" pitchFamily="34" charset="0"/>
              </a:rPr>
              <a:t>multi-physiques, le modèle neutronique TFM (</a:t>
            </a:r>
            <a:r>
              <a:rPr lang="fr-FR" sz="2000" b="1" kern="50" dirty="0" err="1" smtClean="0">
                <a:solidFill>
                  <a:srgbClr val="002060"/>
                </a:solidFill>
                <a:latin typeface="Calibri" panose="020F0502020204030204" pitchFamily="34" charset="0"/>
                <a:ea typeface="Verdana" panose="020B0604030504040204" pitchFamily="34" charset="0"/>
                <a:cs typeface="Calibri" panose="020F0502020204030204" pitchFamily="34" charset="0"/>
              </a:rPr>
              <a:t>Transient</a:t>
            </a:r>
            <a:r>
              <a:rPr lang="fr-FR" sz="2000" b="1" kern="50" dirty="0" smtClean="0">
                <a:solidFill>
                  <a:srgbClr val="002060"/>
                </a:solidFill>
                <a:latin typeface="Calibri" panose="020F0502020204030204" pitchFamily="34" charset="0"/>
                <a:ea typeface="Verdana" panose="020B0604030504040204" pitchFamily="34" charset="0"/>
                <a:cs typeface="Calibri" panose="020F0502020204030204" pitchFamily="34" charset="0"/>
              </a:rPr>
              <a:t> Fission Matrix) couplé à OpenFOAM, </a:t>
            </a:r>
            <a:r>
              <a:rPr lang="fr-FR" sz="2000" b="1" kern="50" dirty="0">
                <a:solidFill>
                  <a:srgbClr val="002060"/>
                </a:solidFill>
                <a:latin typeface="Calibri" panose="020F0502020204030204" pitchFamily="34" charset="0"/>
                <a:ea typeface="Verdana" panose="020B0604030504040204" pitchFamily="34" charset="0"/>
                <a:cs typeface="Calibri" panose="020F0502020204030204" pitchFamily="34" charset="0"/>
              </a:rPr>
              <a:t>et application aux calculs de transitoires </a:t>
            </a:r>
            <a:r>
              <a:rPr lang="fr-FR" sz="2000" b="1" kern="50" dirty="0" smtClean="0">
                <a:solidFill>
                  <a:srgbClr val="002060"/>
                </a:solidFill>
                <a:latin typeface="Calibri" panose="020F0502020204030204" pitchFamily="34" charset="0"/>
                <a:ea typeface="Verdana" panose="020B0604030504040204" pitchFamily="34" charset="0"/>
                <a:cs typeface="Calibri" panose="020F0502020204030204" pitchFamily="34" charset="0"/>
              </a:rPr>
              <a:t>(fonctionnement normal et accidentel) du MSFR : </a:t>
            </a:r>
          </a:p>
          <a:p>
            <a:pPr algn="ctr"/>
            <a:r>
              <a:rPr lang="fr-FR" sz="2000" b="1" kern="50" dirty="0" err="1" smtClean="0">
                <a:latin typeface="Calibri" panose="020F0502020204030204" pitchFamily="34" charset="0"/>
                <a:ea typeface="Verdana" panose="020B0604030504040204" pitchFamily="34" charset="0"/>
                <a:cs typeface="Calibri" panose="020F0502020204030204" pitchFamily="34" charset="0"/>
              </a:rPr>
              <a:t>cf</a:t>
            </a:r>
            <a:r>
              <a:rPr lang="fr-FR" sz="2000" b="1" kern="50" dirty="0" smtClean="0">
                <a:latin typeface="Calibri" panose="020F0502020204030204" pitchFamily="34" charset="0"/>
                <a:ea typeface="Verdana" panose="020B0604030504040204" pitchFamily="34" charset="0"/>
                <a:cs typeface="Calibri" panose="020F0502020204030204" pitchFamily="34" charset="0"/>
              </a:rPr>
              <a:t> thèse d’Axel </a:t>
            </a:r>
            <a:r>
              <a:rPr lang="fr-FR" sz="2000" b="1" kern="50" dirty="0" err="1" smtClean="0">
                <a:latin typeface="Calibri" panose="020F0502020204030204" pitchFamily="34" charset="0"/>
                <a:ea typeface="Verdana" panose="020B0604030504040204" pitchFamily="34" charset="0"/>
                <a:cs typeface="Calibri" panose="020F0502020204030204" pitchFamily="34" charset="0"/>
              </a:rPr>
              <a:t>Laureau</a:t>
            </a:r>
            <a:r>
              <a:rPr lang="fr-FR" sz="2000" b="1" kern="50" dirty="0" smtClean="0">
                <a:latin typeface="Calibri" panose="020F0502020204030204" pitchFamily="34" charset="0"/>
                <a:ea typeface="Verdana" panose="020B0604030504040204" pitchFamily="34" charset="0"/>
                <a:cs typeface="Calibri" panose="020F0502020204030204" pitchFamily="34" charset="0"/>
              </a:rPr>
              <a:t> (2015) et projets européens SAMOFAR et SAMOSAFER</a:t>
            </a:r>
          </a:p>
        </p:txBody>
      </p:sp>
      <p:pic>
        <p:nvPicPr>
          <p:cNvPr id="43" name="Image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1002" y="3787315"/>
            <a:ext cx="8791194" cy="2523963"/>
          </a:xfrm>
          <a:prstGeom prst="rect">
            <a:avLst/>
          </a:prstGeom>
        </p:spPr>
      </p:pic>
    </p:spTree>
    <p:extLst>
      <p:ext uri="{BB962C8B-B14F-4D97-AF65-F5344CB8AC3E}">
        <p14:creationId xmlns:p14="http://schemas.microsoft.com/office/powerpoint/2010/main" val="296744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e 20"/>
          <p:cNvGrpSpPr/>
          <p:nvPr/>
        </p:nvGrpSpPr>
        <p:grpSpPr>
          <a:xfrm>
            <a:off x="7705522" y="3753775"/>
            <a:ext cx="3312368" cy="2462925"/>
            <a:chOff x="-1332656" y="4325164"/>
            <a:chExt cx="2736304" cy="2040264"/>
          </a:xfrm>
        </p:grpSpPr>
        <p:pic>
          <p:nvPicPr>
            <p:cNvPr id="22" name="Image 21"/>
            <p:cNvPicPr>
              <a:picLocks noChangeAspect="1"/>
            </p:cNvPicPr>
            <p:nvPr/>
          </p:nvPicPr>
          <p:blipFill rotWithShape="1">
            <a:blip r:embed="rId4">
              <a:extLst>
                <a:ext uri="{28A0092B-C50C-407E-A947-70E740481C1C}">
                  <a14:useLocalDpi xmlns:a14="http://schemas.microsoft.com/office/drawing/2010/main" val="0"/>
                </a:ext>
              </a:extLst>
            </a:blip>
            <a:srcRect l="67035" t="6132"/>
            <a:stretch/>
          </p:blipFill>
          <p:spPr>
            <a:xfrm>
              <a:off x="-1332656" y="4325164"/>
              <a:ext cx="2736304" cy="2040264"/>
            </a:xfrm>
            <a:prstGeom prst="rect">
              <a:avLst/>
            </a:prstGeom>
          </p:spPr>
        </p:pic>
        <p:sp>
          <p:nvSpPr>
            <p:cNvPr id="23" name="Rectangle 22"/>
            <p:cNvSpPr/>
            <p:nvPr/>
          </p:nvSpPr>
          <p:spPr>
            <a:xfrm>
              <a:off x="-523815" y="4417367"/>
              <a:ext cx="1294009" cy="276999"/>
            </a:xfrm>
            <a:prstGeom prst="rect">
              <a:avLst/>
            </a:prstGeom>
          </p:spPr>
          <p:txBody>
            <a:bodyPr wrap="none">
              <a:spAutoFit/>
            </a:bodyPr>
            <a:lstStyle/>
            <a:p>
              <a:r>
                <a:rPr lang="en-US" sz="1200" dirty="0" smtClean="0">
                  <a:solidFill>
                    <a:srgbClr val="006600"/>
                  </a:solidFill>
                  <a:ea typeface="ＭＳ Ｐゴシック" pitchFamily="34" charset="-128"/>
                  <a:cs typeface="Calibri" pitchFamily="34" charset="0"/>
                </a:rPr>
                <a:t>T </a:t>
              </a:r>
              <a:r>
                <a:rPr lang="en-US" sz="1200" dirty="0" err="1" smtClean="0">
                  <a:solidFill>
                    <a:srgbClr val="006600"/>
                  </a:solidFill>
                  <a:ea typeface="ＭＳ Ｐゴシック" pitchFamily="34" charset="-128"/>
                  <a:cs typeface="Calibri" pitchFamily="34" charset="0"/>
                </a:rPr>
                <a:t>branche</a:t>
              </a:r>
              <a:r>
                <a:rPr lang="en-US" sz="1200" dirty="0" smtClean="0">
                  <a:solidFill>
                    <a:srgbClr val="006600"/>
                  </a:solidFill>
                  <a:ea typeface="ＭＳ Ｐゴシック" pitchFamily="34" charset="-128"/>
                  <a:cs typeface="Calibri" pitchFamily="34" charset="0"/>
                </a:rPr>
                <a:t> </a:t>
              </a:r>
              <a:r>
                <a:rPr lang="en-US" sz="1200" dirty="0" err="1" smtClean="0">
                  <a:solidFill>
                    <a:srgbClr val="006600"/>
                  </a:solidFill>
                  <a:ea typeface="ＭＳ Ｐゴシック" pitchFamily="34" charset="-128"/>
                  <a:cs typeface="Calibri" pitchFamily="34" charset="0"/>
                </a:rPr>
                <a:t>chaude</a:t>
              </a:r>
              <a:endParaRPr lang="en-US" sz="1200" dirty="0">
                <a:solidFill>
                  <a:srgbClr val="006600"/>
                </a:solidFill>
              </a:endParaRPr>
            </a:p>
          </p:txBody>
        </p:sp>
        <p:sp>
          <p:nvSpPr>
            <p:cNvPr id="24" name="Rectangle 23"/>
            <p:cNvSpPr/>
            <p:nvPr/>
          </p:nvSpPr>
          <p:spPr>
            <a:xfrm>
              <a:off x="-511664" y="5497487"/>
              <a:ext cx="1208151" cy="276999"/>
            </a:xfrm>
            <a:prstGeom prst="rect">
              <a:avLst/>
            </a:prstGeom>
          </p:spPr>
          <p:txBody>
            <a:bodyPr wrap="none">
              <a:spAutoFit/>
            </a:bodyPr>
            <a:lstStyle/>
            <a:p>
              <a:r>
                <a:rPr lang="en-US" sz="1200" dirty="0" smtClean="0">
                  <a:solidFill>
                    <a:srgbClr val="000099"/>
                  </a:solidFill>
                  <a:ea typeface="ＭＳ Ｐゴシック" pitchFamily="34" charset="-128"/>
                  <a:cs typeface="Calibri" pitchFamily="34" charset="0"/>
                </a:rPr>
                <a:t>T </a:t>
              </a:r>
              <a:r>
                <a:rPr lang="en-US" sz="1200" dirty="0" err="1" smtClean="0">
                  <a:solidFill>
                    <a:srgbClr val="000099"/>
                  </a:solidFill>
                  <a:ea typeface="ＭＳ Ｐゴシック" pitchFamily="34" charset="-128"/>
                  <a:cs typeface="Calibri" pitchFamily="34" charset="0"/>
                </a:rPr>
                <a:t>branche</a:t>
              </a:r>
              <a:r>
                <a:rPr lang="en-US" sz="1200" dirty="0" smtClean="0">
                  <a:solidFill>
                    <a:srgbClr val="000099"/>
                  </a:solidFill>
                  <a:ea typeface="ＭＳ Ｐゴシック" pitchFamily="34" charset="-128"/>
                  <a:cs typeface="Calibri" pitchFamily="34" charset="0"/>
                </a:rPr>
                <a:t> </a:t>
              </a:r>
              <a:r>
                <a:rPr lang="en-US" sz="1200" dirty="0" err="1" smtClean="0">
                  <a:solidFill>
                    <a:srgbClr val="000099"/>
                  </a:solidFill>
                  <a:ea typeface="ＭＳ Ｐゴシック" pitchFamily="34" charset="-128"/>
                  <a:cs typeface="Calibri" pitchFamily="34" charset="0"/>
                </a:rPr>
                <a:t>froide</a:t>
              </a:r>
              <a:endParaRPr lang="en-US" sz="1200" dirty="0">
                <a:solidFill>
                  <a:srgbClr val="000099"/>
                </a:solidFill>
              </a:endParaRPr>
            </a:p>
          </p:txBody>
        </p:sp>
        <p:sp>
          <p:nvSpPr>
            <p:cNvPr id="25" name="Rectangle 24"/>
            <p:cNvSpPr/>
            <p:nvPr/>
          </p:nvSpPr>
          <p:spPr>
            <a:xfrm>
              <a:off x="-511664" y="4957427"/>
              <a:ext cx="1272336" cy="276999"/>
            </a:xfrm>
            <a:prstGeom prst="rect">
              <a:avLst/>
            </a:prstGeom>
          </p:spPr>
          <p:txBody>
            <a:bodyPr wrap="none">
              <a:spAutoFit/>
            </a:bodyPr>
            <a:lstStyle/>
            <a:p>
              <a:r>
                <a:rPr lang="en-US" sz="1200" dirty="0" smtClean="0">
                  <a:solidFill>
                    <a:srgbClr val="FF0000"/>
                  </a:solidFill>
                  <a:ea typeface="ＭＳ Ｐゴシック" pitchFamily="34" charset="-128"/>
                  <a:cs typeface="Calibri" pitchFamily="34" charset="0"/>
                </a:rPr>
                <a:t>T </a:t>
              </a:r>
              <a:r>
                <a:rPr lang="en-US" sz="1200" dirty="0" err="1" smtClean="0">
                  <a:solidFill>
                    <a:srgbClr val="FF0000"/>
                  </a:solidFill>
                  <a:ea typeface="ＭＳ Ｐゴシック" pitchFamily="34" charset="-128"/>
                  <a:cs typeface="Calibri" pitchFamily="34" charset="0"/>
                </a:rPr>
                <a:t>moyenne</a:t>
              </a:r>
              <a:r>
                <a:rPr lang="en-US" sz="1200" dirty="0" smtClean="0">
                  <a:solidFill>
                    <a:srgbClr val="FF0000"/>
                  </a:solidFill>
                  <a:ea typeface="ＭＳ Ｐゴシック" pitchFamily="34" charset="-128"/>
                  <a:cs typeface="Calibri" pitchFamily="34" charset="0"/>
                </a:rPr>
                <a:t> </a:t>
              </a:r>
              <a:r>
                <a:rPr lang="en-US" sz="1200" dirty="0" err="1" smtClean="0">
                  <a:solidFill>
                    <a:srgbClr val="FF0000"/>
                  </a:solidFill>
                  <a:ea typeface="ＭＳ Ｐゴシック" pitchFamily="34" charset="-128"/>
                  <a:cs typeface="Calibri" pitchFamily="34" charset="0"/>
                </a:rPr>
                <a:t>coeur</a:t>
              </a:r>
              <a:endParaRPr lang="en-US" sz="1200" dirty="0">
                <a:solidFill>
                  <a:srgbClr val="FF0000"/>
                </a:solidFill>
              </a:endParaRPr>
            </a:p>
          </p:txBody>
        </p:sp>
      </p:grpSp>
      <p:sp>
        <p:nvSpPr>
          <p:cNvPr id="34" name="Rectangle 33"/>
          <p:cNvSpPr/>
          <p:nvPr/>
        </p:nvSpPr>
        <p:spPr>
          <a:xfrm>
            <a:off x="45049" y="3307971"/>
            <a:ext cx="6417332" cy="2816156"/>
          </a:xfrm>
          <a:prstGeom prst="rect">
            <a:avLst/>
          </a:prstGeom>
        </p:spPr>
        <p:txBody>
          <a:bodyPr wrap="square">
            <a:spAutoFit/>
          </a:bodyPr>
          <a:lstStyle/>
          <a:p>
            <a:pPr marL="357750" lvl="1" indent="-285750">
              <a:spcAft>
                <a:spcPts val="600"/>
              </a:spcAft>
              <a:buClr>
                <a:srgbClr val="7030A0"/>
              </a:buClr>
              <a:buFont typeface="Wingdings" panose="05000000000000000000" pitchFamily="2" charset="2"/>
              <a:buChar char="§"/>
            </a:pPr>
            <a:r>
              <a:rPr lang="fr-FR" sz="1800" dirty="0" smtClean="0"/>
              <a:t>Chaleur nucléaire déposée directement dans le caloporteur </a:t>
            </a:r>
            <a:r>
              <a:rPr lang="fr-FR" sz="1800" dirty="0" smtClean="0">
                <a:sym typeface="Symbol" panose="05050102010706020507" pitchFamily="18" charset="2"/>
              </a:rPr>
              <a:t> </a:t>
            </a:r>
            <a:r>
              <a:rPr lang="fr-FR" sz="1800" b="1" dirty="0" smtClean="0">
                <a:sym typeface="Symbol" panose="05050102010706020507" pitchFamily="18" charset="2"/>
              </a:rPr>
              <a:t>grande souplesse de pilotage du cœur </a:t>
            </a:r>
            <a:r>
              <a:rPr lang="fr-FR" sz="1800" dirty="0" smtClean="0">
                <a:sym typeface="Symbol" panose="05050102010706020507" pitchFamily="18" charset="2"/>
              </a:rPr>
              <a:t>qui suit </a:t>
            </a:r>
            <a:r>
              <a:rPr lang="fr-FR" sz="1800" dirty="0">
                <a:sym typeface="Symbol" panose="05050102010706020507" pitchFamily="18" charset="2"/>
              </a:rPr>
              <a:t>parfaitement </a:t>
            </a:r>
            <a:r>
              <a:rPr lang="fr-FR" sz="1800" dirty="0" smtClean="0">
                <a:sym typeface="Symbol" panose="05050102010706020507" pitchFamily="18" charset="2"/>
              </a:rPr>
              <a:t>la demande du réseau</a:t>
            </a:r>
          </a:p>
          <a:p>
            <a:pPr marL="357750" lvl="1" indent="-285750">
              <a:spcAft>
                <a:spcPts val="600"/>
              </a:spcAft>
              <a:buClr>
                <a:srgbClr val="7030A0"/>
              </a:buClr>
              <a:buFont typeface="Wingdings" panose="05000000000000000000" pitchFamily="2" charset="2"/>
              <a:buChar char="§"/>
            </a:pPr>
            <a:r>
              <a:rPr lang="fr-FR" sz="1800" dirty="0" smtClean="0">
                <a:sym typeface="Symbol" panose="05050102010706020507" pitchFamily="18" charset="2"/>
              </a:rPr>
              <a:t>Pilotage assuré par la chaleur extraite </a:t>
            </a:r>
            <a:r>
              <a:rPr lang="fr-FR" sz="1800" b="1" dirty="0" smtClean="0">
                <a:sym typeface="Symbol" panose="05050102010706020507" pitchFamily="18" charset="2"/>
              </a:rPr>
              <a:t>sans nécessiter de barre de contrôle</a:t>
            </a:r>
            <a:endParaRPr lang="fr-FR" sz="1800" b="1" dirty="0" smtClean="0"/>
          </a:p>
          <a:p>
            <a:pPr marL="357750" lvl="1" indent="-285750">
              <a:spcAft>
                <a:spcPts val="600"/>
              </a:spcAft>
              <a:buClr>
                <a:srgbClr val="7030A0"/>
              </a:buClr>
              <a:buFont typeface="Wingdings" panose="05000000000000000000" pitchFamily="2" charset="2"/>
              <a:buChar char="§"/>
            </a:pPr>
            <a:r>
              <a:rPr lang="fr-FR" sz="1800" dirty="0" smtClean="0"/>
              <a:t>Possibilité de débit ajustable du combustible liquide </a:t>
            </a:r>
            <a:r>
              <a:rPr lang="fr-FR" sz="1800" dirty="0" smtClean="0">
                <a:sym typeface="Symbol" panose="05050102010706020507" pitchFamily="18" charset="2"/>
              </a:rPr>
              <a:t> </a:t>
            </a:r>
            <a:r>
              <a:rPr lang="fr-FR" sz="1800" b="1" dirty="0" smtClean="0">
                <a:sym typeface="Symbol" panose="05050102010706020507" pitchFamily="18" charset="2"/>
              </a:rPr>
              <a:t>températures moyennes des parois stables </a:t>
            </a:r>
            <a:r>
              <a:rPr lang="fr-FR" sz="1800" dirty="0" smtClean="0">
                <a:sym typeface="Symbol" panose="05050102010706020507" pitchFamily="18" charset="2"/>
              </a:rPr>
              <a:t>durant le suivi donc peu de fatigue thermique</a:t>
            </a:r>
          </a:p>
          <a:p>
            <a:pPr marL="357750" lvl="1" indent="-285750">
              <a:spcAft>
                <a:spcPts val="600"/>
              </a:spcAft>
              <a:buClr>
                <a:srgbClr val="7030A0"/>
              </a:buClr>
              <a:buFont typeface="Wingdings" panose="05000000000000000000" pitchFamily="2" charset="2"/>
              <a:buChar char="§"/>
            </a:pPr>
            <a:r>
              <a:rPr lang="fr-FR" sz="1800" dirty="0" smtClean="0">
                <a:sym typeface="Symbol" panose="05050102010706020507" pitchFamily="18" charset="2"/>
              </a:rPr>
              <a:t>Grande stabilité intrinsèque </a:t>
            </a:r>
            <a:r>
              <a:rPr lang="fr-FR" sz="1800" dirty="0">
                <a:sym typeface="Symbol" panose="05050102010706020507" pitchFamily="18" charset="2"/>
              </a:rPr>
              <a:t> </a:t>
            </a:r>
            <a:r>
              <a:rPr lang="fr-FR" sz="1800" b="1" dirty="0" smtClean="0">
                <a:sym typeface="Symbol" panose="05050102010706020507" pitchFamily="18" charset="2"/>
              </a:rPr>
              <a:t>marges de sûreté respectées</a:t>
            </a:r>
            <a:endParaRPr lang="fr-FR" sz="1800" b="1" dirty="0" smtClean="0"/>
          </a:p>
        </p:txBody>
      </p:sp>
      <p:sp>
        <p:nvSpPr>
          <p:cNvPr id="36" name="Rectangle 35"/>
          <p:cNvSpPr/>
          <p:nvPr/>
        </p:nvSpPr>
        <p:spPr>
          <a:xfrm>
            <a:off x="191046" y="2880166"/>
            <a:ext cx="3589343" cy="400110"/>
          </a:xfrm>
          <a:prstGeom prst="rect">
            <a:avLst/>
          </a:prstGeom>
        </p:spPr>
        <p:txBody>
          <a:bodyPr wrap="square">
            <a:spAutoFit/>
          </a:bodyPr>
          <a:lstStyle/>
          <a:p>
            <a:pPr marL="342900" indent="-342900">
              <a:buClr>
                <a:srgbClr val="71BF44"/>
              </a:buClr>
              <a:buFont typeface="Wingdings" panose="05000000000000000000" pitchFamily="2" charset="2"/>
              <a:buChar char="Ø"/>
            </a:pPr>
            <a:r>
              <a:rPr lang="fr-FR" sz="2000" b="1" u="sng" dirty="0" smtClean="0">
                <a:solidFill>
                  <a:schemeClr val="tx1">
                    <a:lumMod val="75000"/>
                  </a:schemeClr>
                </a:solidFill>
                <a:cs typeface="Times New Roman" panose="02020603050405020304" pitchFamily="18" charset="0"/>
              </a:rPr>
              <a:t>Caractéristiques du MSFR :</a:t>
            </a:r>
            <a:endParaRPr lang="en-US" sz="2000" dirty="0">
              <a:solidFill>
                <a:schemeClr val="tx1">
                  <a:lumMod val="75000"/>
                </a:schemeClr>
              </a:solidFill>
            </a:endParaRPr>
          </a:p>
        </p:txBody>
      </p:sp>
      <p:sp>
        <p:nvSpPr>
          <p:cNvPr id="37"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8</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40" name="Titre 5"/>
          <p:cNvSpPr txBox="1">
            <a:spLocks/>
          </p:cNvSpPr>
          <p:nvPr/>
        </p:nvSpPr>
        <p:spPr bwMode="auto">
          <a:xfrm>
            <a:off x="170963" y="124365"/>
            <a:ext cx="9705136"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Concept MSFR – Faits marquants : transitoire de suivi de charge </a:t>
            </a:r>
            <a:endParaRPr lang="fr-FR" sz="2600" b="1" dirty="0">
              <a:solidFill>
                <a:srgbClr val="003385"/>
              </a:solidFill>
              <a:cs typeface="Calibri" panose="020F0502020204030204" pitchFamily="34" charset="0"/>
            </a:endParaRPr>
          </a:p>
        </p:txBody>
      </p:sp>
      <p:sp>
        <p:nvSpPr>
          <p:cNvPr id="41" name="Rectangle à coins arrondis 40"/>
          <p:cNvSpPr/>
          <p:nvPr/>
        </p:nvSpPr>
        <p:spPr>
          <a:xfrm>
            <a:off x="207123" y="903436"/>
            <a:ext cx="6024342" cy="1831271"/>
          </a:xfrm>
          <a:prstGeom prst="roundRect">
            <a:avLst/>
          </a:prstGeom>
          <a:solidFill>
            <a:schemeClr val="tx2">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p:cNvSpPr/>
          <p:nvPr/>
        </p:nvSpPr>
        <p:spPr>
          <a:xfrm>
            <a:off x="152397" y="937304"/>
            <a:ext cx="6247064" cy="1831271"/>
          </a:xfrm>
          <a:prstGeom prst="rect">
            <a:avLst/>
          </a:prstGeom>
        </p:spPr>
        <p:txBody>
          <a:bodyPr wrap="square">
            <a:spAutoFit/>
          </a:bodyPr>
          <a:lstStyle/>
          <a:p>
            <a:pPr marL="357750" lvl="1" indent="-285750">
              <a:spcAft>
                <a:spcPts val="600"/>
              </a:spcAft>
              <a:buClr>
                <a:srgbClr val="7030A0"/>
              </a:buClr>
              <a:buFont typeface="Wingdings" panose="05000000000000000000" pitchFamily="2" charset="2"/>
              <a:buChar char="§"/>
            </a:pPr>
            <a:r>
              <a:rPr lang="fr-FR" sz="1800" b="1" dirty="0">
                <a:solidFill>
                  <a:srgbClr val="000099"/>
                </a:solidFill>
              </a:rPr>
              <a:t>Objectif :</a:t>
            </a:r>
            <a:r>
              <a:rPr lang="fr-FR" sz="1800" dirty="0"/>
              <a:t> équilibrage du réseau, indispensable pour permettre l’augmentation de la part des énergies renouvelables</a:t>
            </a:r>
            <a:endParaRPr lang="fr-FR" sz="1800" dirty="0" smtClean="0"/>
          </a:p>
          <a:p>
            <a:pPr marL="357750" lvl="1" indent="-285750">
              <a:spcAft>
                <a:spcPts val="600"/>
              </a:spcAft>
              <a:buClr>
                <a:srgbClr val="7030A0"/>
              </a:buClr>
              <a:buFont typeface="Wingdings" panose="05000000000000000000" pitchFamily="2" charset="2"/>
              <a:buChar char="§"/>
            </a:pPr>
            <a:r>
              <a:rPr lang="fr-FR" sz="1800" b="1" dirty="0" smtClean="0">
                <a:solidFill>
                  <a:srgbClr val="000099"/>
                </a:solidFill>
                <a:sym typeface="Symbol" panose="05050102010706020507" pitchFamily="18" charset="2"/>
              </a:rPr>
              <a:t>Besoins </a:t>
            </a:r>
            <a:r>
              <a:rPr lang="fr-FR" sz="1800" b="1" dirty="0">
                <a:solidFill>
                  <a:srgbClr val="000099"/>
                </a:solidFill>
                <a:sym typeface="Symbol" panose="05050102010706020507" pitchFamily="18" charset="2"/>
              </a:rPr>
              <a:t>:</a:t>
            </a:r>
            <a:r>
              <a:rPr lang="fr-FR" sz="1800" dirty="0">
                <a:sym typeface="Symbol" panose="05050102010706020507" pitchFamily="18" charset="2"/>
              </a:rPr>
              <a:t> </a:t>
            </a:r>
            <a:r>
              <a:rPr lang="fr-FR" sz="1800" dirty="0">
                <a:ea typeface="Calibri" panose="020F0502020204030204" pitchFamily="34" charset="0"/>
                <a:cs typeface="Times New Roman" panose="02020603050405020304" pitchFamily="18" charset="0"/>
              </a:rPr>
              <a:t>souplesse d’utilisation, marges de sûreté, pas de fatigue des systèmes, coût d’investissement réduit pour pouvoir fonctionner à puissance partielle</a:t>
            </a:r>
            <a:endParaRPr lang="fr-FR" sz="1800" dirty="0">
              <a:cs typeface="Times New Roman" panose="02020603050405020304" pitchFamily="18" charset="0"/>
            </a:endParaRPr>
          </a:p>
        </p:txBody>
      </p:sp>
      <p:pic>
        <p:nvPicPr>
          <p:cNvPr id="43" name="ou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6483" r="35714" b="20781"/>
          <a:stretch/>
        </p:blipFill>
        <p:spPr>
          <a:xfrm>
            <a:off x="7608232" y="936236"/>
            <a:ext cx="3888432" cy="2549604"/>
          </a:xfrm>
          <a:prstGeom prst="rect">
            <a:avLst/>
          </a:prstGeom>
        </p:spPr>
      </p:pic>
      <p:sp>
        <p:nvSpPr>
          <p:cNvPr id="44" name="Shape 2721"/>
          <p:cNvSpPr/>
          <p:nvPr/>
        </p:nvSpPr>
        <p:spPr>
          <a:xfrm>
            <a:off x="9503317" y="3107102"/>
            <a:ext cx="729367" cy="3837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b">
            <a:spAutoFit/>
          </a:bodyPr>
          <a:lstStyle/>
          <a:p>
            <a:pPr algn="ctr">
              <a:lnSpc>
                <a:spcPct val="80000"/>
              </a:lnSpc>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lang="fr-FR" sz="1266" dirty="0" smtClean="0">
                <a:latin typeface="Calibri" panose="020F0502020204030204" pitchFamily="34" charset="0"/>
                <a:cs typeface="Calibri" panose="020F0502020204030204" pitchFamily="34" charset="0"/>
              </a:rPr>
              <a:t>Puissance</a:t>
            </a:r>
            <a:endParaRPr sz="1266" dirty="0">
              <a:latin typeface="Calibri" panose="020F0502020204030204" pitchFamily="34" charset="0"/>
              <a:cs typeface="Calibri" panose="020F0502020204030204" pitchFamily="34" charset="0"/>
            </a:endParaRPr>
          </a:p>
          <a:p>
            <a:pPr algn="ctr">
              <a:lnSpc>
                <a:spcPct val="80000"/>
              </a:lnSpc>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sz="1266" dirty="0">
                <a:latin typeface="Calibri" panose="020F0502020204030204" pitchFamily="34" charset="0"/>
                <a:cs typeface="Calibri" panose="020F0502020204030204" pitchFamily="34" charset="0"/>
              </a:rPr>
              <a:t>[GW/m</a:t>
            </a:r>
            <a:r>
              <a:rPr sz="1266" baseline="31999" dirty="0">
                <a:latin typeface="Calibri" panose="020F0502020204030204" pitchFamily="34" charset="0"/>
                <a:cs typeface="Calibri" panose="020F0502020204030204" pitchFamily="34" charset="0"/>
              </a:rPr>
              <a:t>3</a:t>
            </a:r>
            <a:r>
              <a:rPr sz="1266" dirty="0">
                <a:latin typeface="Calibri" panose="020F0502020204030204" pitchFamily="34" charset="0"/>
                <a:cs typeface="Calibri" panose="020F0502020204030204" pitchFamily="34" charset="0"/>
              </a:rPr>
              <a:t>]</a:t>
            </a:r>
          </a:p>
        </p:txBody>
      </p:sp>
      <p:sp>
        <p:nvSpPr>
          <p:cNvPr id="45" name="Rectangle 44"/>
          <p:cNvSpPr/>
          <p:nvPr/>
        </p:nvSpPr>
        <p:spPr>
          <a:xfrm>
            <a:off x="9543678" y="2059477"/>
            <a:ext cx="723724" cy="369332"/>
          </a:xfrm>
          <a:prstGeom prst="rect">
            <a:avLst/>
          </a:prstGeom>
        </p:spPr>
        <p:txBody>
          <a:bodyPr wrap="none">
            <a:spAutoFit/>
          </a:bodyPr>
          <a:lstStyle/>
          <a:p>
            <a:pPr algn="ctr"/>
            <a:r>
              <a:rPr lang="fr-FR" b="1" dirty="0" err="1" smtClean="0">
                <a:solidFill>
                  <a:schemeClr val="bg1"/>
                </a:solidFill>
                <a:latin typeface="Calibri" panose="020F0502020204030204" pitchFamily="34" charset="0"/>
                <a:ea typeface="ＭＳ Ｐゴシック" pitchFamily="34" charset="-128"/>
                <a:cs typeface="Calibri" panose="020F0502020204030204" pitchFamily="34" charset="0"/>
              </a:rPr>
              <a:t>coeur</a:t>
            </a:r>
            <a:endParaRPr lang="fr-FR" b="1" dirty="0">
              <a:solidFill>
                <a:schemeClr val="bg1"/>
              </a:solidFill>
              <a:latin typeface="Calibri" panose="020F0502020204030204" pitchFamily="34" charset="0"/>
              <a:cs typeface="Calibri" panose="020F0502020204030204" pitchFamily="34" charset="0"/>
            </a:endParaRPr>
          </a:p>
        </p:txBody>
      </p:sp>
      <p:sp>
        <p:nvSpPr>
          <p:cNvPr id="46" name="Rectangle 45"/>
          <p:cNvSpPr/>
          <p:nvPr/>
        </p:nvSpPr>
        <p:spPr>
          <a:xfrm rot="16200000">
            <a:off x="10212810" y="2178670"/>
            <a:ext cx="1754135" cy="338554"/>
          </a:xfrm>
          <a:prstGeom prst="rect">
            <a:avLst/>
          </a:prstGeom>
        </p:spPr>
        <p:txBody>
          <a:bodyPr wrap="none">
            <a:spAutoFit/>
          </a:bodyPr>
          <a:lstStyle/>
          <a:p>
            <a:pPr algn="ctr"/>
            <a:r>
              <a:rPr lang="fr-FR" sz="1600" b="1" dirty="0" smtClean="0">
                <a:solidFill>
                  <a:schemeClr val="bg1"/>
                </a:solidFill>
                <a:latin typeface="Calibri" panose="020F0502020204030204" pitchFamily="34" charset="0"/>
                <a:ea typeface="ＭＳ Ｐゴシック" pitchFamily="34" charset="-128"/>
                <a:cs typeface="Calibri" panose="020F0502020204030204" pitchFamily="34" charset="0"/>
              </a:rPr>
              <a:t>Echangeur chaleur</a:t>
            </a:r>
            <a:endParaRPr lang="fr-FR" sz="1600" b="1" dirty="0">
              <a:solidFill>
                <a:schemeClr val="bg1"/>
              </a:solidFill>
              <a:latin typeface="Calibri" panose="020F0502020204030204" pitchFamily="34" charset="0"/>
              <a:cs typeface="Calibri" panose="020F0502020204030204" pitchFamily="34" charset="0"/>
            </a:endParaRPr>
          </a:p>
        </p:txBody>
      </p:sp>
      <p:sp>
        <p:nvSpPr>
          <p:cNvPr id="47" name="Arc 46"/>
          <p:cNvSpPr/>
          <p:nvPr/>
        </p:nvSpPr>
        <p:spPr bwMode="auto">
          <a:xfrm rot="4628575" flipV="1">
            <a:off x="10058408" y="2493504"/>
            <a:ext cx="976584" cy="396413"/>
          </a:xfrm>
          <a:prstGeom prst="arc">
            <a:avLst>
              <a:gd name="adj1" fmla="val 16200000"/>
              <a:gd name="adj2" fmla="val 258522"/>
            </a:avLst>
          </a:prstGeom>
          <a:noFill/>
          <a:ln w="28575" cap="flat" cmpd="sng" algn="ctr">
            <a:solidFill>
              <a:schemeClr val="bg1"/>
            </a:solidFill>
            <a:prstDash val="solid"/>
            <a:round/>
            <a:headEnd type="arrow"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p:txBody>
      </p:sp>
      <p:sp>
        <p:nvSpPr>
          <p:cNvPr id="48" name="Arc 47"/>
          <p:cNvSpPr/>
          <p:nvPr/>
        </p:nvSpPr>
        <p:spPr bwMode="auto">
          <a:xfrm rot="10472714" flipV="1">
            <a:off x="10293847" y="1422841"/>
            <a:ext cx="942378" cy="626029"/>
          </a:xfrm>
          <a:prstGeom prst="arc">
            <a:avLst>
              <a:gd name="adj1" fmla="val 16200000"/>
              <a:gd name="adj2" fmla="val 57692"/>
            </a:avLst>
          </a:prstGeom>
          <a:noFill/>
          <a:ln w="28575" cap="flat" cmpd="sng" algn="ctr">
            <a:solidFill>
              <a:schemeClr val="bg1"/>
            </a:solidFill>
            <a:prstDash val="solid"/>
            <a:round/>
            <a:headEnd type="arrow"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smtClean="0">
              <a:ln>
                <a:noFill/>
              </a:ln>
              <a:solidFill>
                <a:schemeClr val="tx1"/>
              </a:solidFill>
              <a:effectLst/>
              <a:latin typeface="Calibri" panose="020F0502020204030204" pitchFamily="34" charset="0"/>
              <a:cs typeface="Calibri" panose="020F0502020204030204" pitchFamily="34" charset="0"/>
            </a:endParaRPr>
          </a:p>
        </p:txBody>
      </p:sp>
      <p:sp>
        <p:nvSpPr>
          <p:cNvPr id="49" name="Rectangle 48"/>
          <p:cNvSpPr/>
          <p:nvPr/>
        </p:nvSpPr>
        <p:spPr>
          <a:xfrm>
            <a:off x="8871433" y="1125501"/>
            <a:ext cx="1555682" cy="338554"/>
          </a:xfrm>
          <a:prstGeom prst="rect">
            <a:avLst/>
          </a:prstGeom>
        </p:spPr>
        <p:txBody>
          <a:bodyPr wrap="none">
            <a:spAutoFit/>
          </a:bodyPr>
          <a:lstStyle/>
          <a:p>
            <a:r>
              <a:rPr lang="fr-FR" sz="1600" dirty="0" smtClean="0">
                <a:solidFill>
                  <a:schemeClr val="bg2">
                    <a:lumMod val="75000"/>
                  </a:schemeClr>
                </a:solidFill>
                <a:latin typeface="Calibri" panose="020F0502020204030204" pitchFamily="34" charset="0"/>
                <a:cs typeface="Calibri" panose="020F0502020204030204" pitchFamily="34" charset="0"/>
              </a:rPr>
              <a:t>@Axel </a:t>
            </a:r>
            <a:r>
              <a:rPr lang="fr-FR" sz="1600" dirty="0">
                <a:solidFill>
                  <a:schemeClr val="bg2">
                    <a:lumMod val="75000"/>
                  </a:schemeClr>
                </a:solidFill>
                <a:latin typeface="Calibri" panose="020F0502020204030204" pitchFamily="34" charset="0"/>
                <a:cs typeface="Calibri" panose="020F0502020204030204" pitchFamily="34" charset="0"/>
              </a:rPr>
              <a:t>LAUREAU</a:t>
            </a:r>
            <a:endParaRPr lang="en-US" sz="1600" dirty="0">
              <a:solidFill>
                <a:schemeClr val="bg2">
                  <a:lumMod val="75000"/>
                </a:schemeClr>
              </a:solidFill>
              <a:latin typeface="Calibri" panose="020F0502020204030204" pitchFamily="34" charset="0"/>
              <a:cs typeface="Calibri" panose="020F0502020204030204" pitchFamily="34" charset="0"/>
            </a:endParaRPr>
          </a:p>
        </p:txBody>
      </p:sp>
      <p:pic>
        <p:nvPicPr>
          <p:cNvPr id="50" name="Image 49"/>
          <p:cNvPicPr>
            <a:picLocks noChangeAspect="1"/>
          </p:cNvPicPr>
          <p:nvPr/>
        </p:nvPicPr>
        <p:blipFill rotWithShape="1">
          <a:blip r:embed="rId6">
            <a:extLst>
              <a:ext uri="{28A0092B-C50C-407E-A947-70E740481C1C}">
                <a14:useLocalDpi xmlns:a14="http://schemas.microsoft.com/office/drawing/2010/main" val="0"/>
              </a:ext>
            </a:extLst>
          </a:blip>
          <a:srcRect l="4755" t="84920" r="67860" b="700"/>
          <a:stretch/>
        </p:blipFill>
        <p:spPr>
          <a:xfrm rot="16200000">
            <a:off x="6672128" y="2053179"/>
            <a:ext cx="1656184" cy="504056"/>
          </a:xfrm>
          <a:prstGeom prst="rect">
            <a:avLst/>
          </a:prstGeom>
        </p:spPr>
      </p:pic>
      <p:sp>
        <p:nvSpPr>
          <p:cNvPr id="51" name="Shape 2721"/>
          <p:cNvSpPr/>
          <p:nvPr/>
        </p:nvSpPr>
        <p:spPr>
          <a:xfrm rot="16200000">
            <a:off x="6752479" y="2142348"/>
            <a:ext cx="907493" cy="22794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b">
            <a:spAutoFit/>
          </a:bodyPr>
          <a:lstStyle/>
          <a:p>
            <a:pPr algn="ctr">
              <a:lnSpc>
                <a:spcPct val="80000"/>
              </a:lnSpc>
              <a:defRPr sz="2000" b="1" spc="0">
                <a:solidFill>
                  <a:srgbClr val="3E3B39"/>
                </a:solidFill>
                <a:effectLst>
                  <a:outerShdw blurRad="25400" dist="25400" dir="5520000" rotWithShape="0">
                    <a:srgbClr val="FFFFFF">
                      <a:alpha val="71999"/>
                    </a:srgbClr>
                  </a:outerShdw>
                </a:effectLst>
                <a:latin typeface="Athelas"/>
                <a:ea typeface="Athelas"/>
                <a:cs typeface="Athelas"/>
                <a:sym typeface="Athelas"/>
              </a:defRPr>
            </a:pPr>
            <a:r>
              <a:rPr lang="fr-FR" sz="1266" dirty="0" err="1" smtClean="0">
                <a:latin typeface="Calibri" panose="020F0502020204030204" pitchFamily="34" charset="0"/>
                <a:cs typeface="Calibri" panose="020F0502020204030204" pitchFamily="34" charset="0"/>
              </a:rPr>
              <a:t>T</a:t>
            </a:r>
            <a:r>
              <a:rPr lang="fr-FR" sz="1266" baseline="-25000" dirty="0" err="1" smtClean="0">
                <a:latin typeface="Calibri" panose="020F0502020204030204" pitchFamily="34" charset="0"/>
                <a:cs typeface="Calibri" panose="020F0502020204030204" pitchFamily="34" charset="0"/>
              </a:rPr>
              <a:t>combustible</a:t>
            </a:r>
            <a:r>
              <a:rPr lang="fr-FR" sz="1266" baseline="-25000" dirty="0">
                <a:latin typeface="Calibri" panose="020F0502020204030204" pitchFamily="34" charset="0"/>
                <a:cs typeface="Calibri" panose="020F0502020204030204" pitchFamily="34" charset="0"/>
              </a:rPr>
              <a:t> </a:t>
            </a:r>
            <a:r>
              <a:rPr sz="1266" dirty="0" smtClean="0">
                <a:latin typeface="Calibri" panose="020F0502020204030204" pitchFamily="34" charset="0"/>
                <a:cs typeface="Calibri" panose="020F0502020204030204" pitchFamily="34" charset="0"/>
              </a:rPr>
              <a:t>[</a:t>
            </a:r>
            <a:r>
              <a:rPr lang="fr-FR" sz="1266" dirty="0">
                <a:latin typeface="Calibri" panose="020F0502020204030204" pitchFamily="34" charset="0"/>
                <a:cs typeface="Calibri" panose="020F0502020204030204" pitchFamily="34" charset="0"/>
              </a:rPr>
              <a:t>K</a:t>
            </a:r>
            <a:r>
              <a:rPr sz="1266" dirty="0" smtClean="0">
                <a:latin typeface="Calibri" panose="020F0502020204030204" pitchFamily="34" charset="0"/>
                <a:cs typeface="Calibri" panose="020F0502020204030204" pitchFamily="34" charset="0"/>
              </a:rPr>
              <a:t>]</a:t>
            </a:r>
            <a:endParaRPr sz="1266" dirty="0">
              <a:latin typeface="Calibri" panose="020F0502020204030204" pitchFamily="34" charset="0"/>
              <a:cs typeface="Calibri" panose="020F0502020204030204" pitchFamily="34" charset="0"/>
            </a:endParaRPr>
          </a:p>
        </p:txBody>
      </p:sp>
      <p:sp>
        <p:nvSpPr>
          <p:cNvPr id="52" name="Rectangle 51"/>
          <p:cNvSpPr/>
          <p:nvPr/>
        </p:nvSpPr>
        <p:spPr>
          <a:xfrm>
            <a:off x="7292251" y="910556"/>
            <a:ext cx="2389565" cy="289310"/>
          </a:xfrm>
          <a:prstGeom prst="rect">
            <a:avLst/>
          </a:prstGeom>
          <a:solidFill>
            <a:schemeClr val="bg1"/>
          </a:solidFill>
        </p:spPr>
        <p:txBody>
          <a:bodyPr wrap="none">
            <a:spAutoFit/>
          </a:bodyPr>
          <a:lstStyle/>
          <a:p>
            <a:pPr>
              <a:lnSpc>
                <a:spcPct val="80000"/>
              </a:lnSpc>
            </a:pPr>
            <a:r>
              <a:rPr lang="en-US" sz="1600" b="1" dirty="0" err="1" smtClean="0">
                <a:solidFill>
                  <a:srgbClr val="003385"/>
                </a:solidFill>
                <a:latin typeface="Calibri" panose="020F0502020204030204" pitchFamily="34" charset="0"/>
                <a:cs typeface="Calibri" panose="020F0502020204030204" pitchFamily="34" charset="0"/>
              </a:rPr>
              <a:t>Suivi</a:t>
            </a:r>
            <a:r>
              <a:rPr lang="en-US" sz="1600" b="1" dirty="0" smtClean="0">
                <a:solidFill>
                  <a:srgbClr val="003385"/>
                </a:solidFill>
                <a:latin typeface="Calibri" panose="020F0502020204030204" pitchFamily="34" charset="0"/>
                <a:cs typeface="Calibri" panose="020F0502020204030204" pitchFamily="34" charset="0"/>
              </a:rPr>
              <a:t> de 1 </a:t>
            </a:r>
            <a:r>
              <a:rPr lang="en-US" sz="1600" b="1" dirty="0">
                <a:solidFill>
                  <a:srgbClr val="003385"/>
                </a:solidFill>
                <a:latin typeface="Calibri" panose="020F0502020204030204" pitchFamily="34" charset="0"/>
                <a:cs typeface="Calibri" panose="020F0502020204030204" pitchFamily="34" charset="0"/>
              </a:rPr>
              <a:t>→ 3 GW </a:t>
            </a:r>
            <a:r>
              <a:rPr lang="en-US" sz="1600" b="1" dirty="0" err="1" smtClean="0">
                <a:solidFill>
                  <a:srgbClr val="003385"/>
                </a:solidFill>
                <a:latin typeface="Calibri" panose="020F0502020204030204" pitchFamily="34" charset="0"/>
                <a:cs typeface="Calibri" panose="020F0502020204030204" pitchFamily="34" charset="0"/>
              </a:rPr>
              <a:t>en</a:t>
            </a:r>
            <a:r>
              <a:rPr lang="en-US" sz="1600" b="1" dirty="0" smtClean="0">
                <a:solidFill>
                  <a:srgbClr val="003385"/>
                </a:solidFill>
                <a:latin typeface="Calibri" panose="020F0502020204030204" pitchFamily="34" charset="0"/>
                <a:cs typeface="Calibri" panose="020F0502020204030204" pitchFamily="34" charset="0"/>
              </a:rPr>
              <a:t> </a:t>
            </a:r>
            <a:r>
              <a:rPr lang="en-US" sz="1600" b="1" dirty="0">
                <a:solidFill>
                  <a:srgbClr val="003385"/>
                </a:solidFill>
                <a:latin typeface="Calibri" panose="020F0502020204030204" pitchFamily="34" charset="0"/>
                <a:cs typeface="Calibri" panose="020F0502020204030204" pitchFamily="34" charset="0"/>
              </a:rPr>
              <a:t>10s </a:t>
            </a: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413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par>
                          <p:cTn id="11" fill="hold">
                            <p:stCondLst>
                              <p:cond delay="0"/>
                            </p:stCondLst>
                            <p:childTnLst>
                              <p:par>
                                <p:cTn id="12" presetID="1" presetClass="mediacall" presetSubtype="0" fill="hold" nodeType="afterEffect">
                                  <p:stCondLst>
                                    <p:cond delay="0"/>
                                  </p:stCondLst>
                                  <p:childTnLst>
                                    <p:cmd type="call" cmd="playFrom(0.0)">
                                      <p:cBhvr>
                                        <p:cTn id="13" dur="5367" fill="hold"/>
                                        <p:tgtEl>
                                          <p:spTgt spid="43"/>
                                        </p:tgtEl>
                                      </p:cBhvr>
                                    </p:cmd>
                                  </p:childTnLst>
                                </p:cTn>
                              </p:par>
                            </p:childTnLst>
                          </p:cTn>
                        </p:par>
                      </p:childTnLst>
                    </p:cTn>
                  </p:par>
                </p:childTnLst>
              </p:cTn>
              <p:prevCondLst>
                <p:cond evt="onPrev" delay="0">
                  <p:tgtEl>
                    <p:sldTgt/>
                  </p:tgtEl>
                </p:cond>
              </p:prevCondLst>
              <p:nextCondLst>
                <p:cond evt="onNext" delay="0">
                  <p:tgtEl>
                    <p:sldTgt/>
                  </p:tgtEl>
                </p:cond>
              </p:nextCondLst>
            </p:seq>
            <p:par>
              <p:cTn id="14"/>
            </p:par>
            <p:video>
              <p:cMediaNode vol="80000" mute="1">
                <p:cTn id="15" repeatCount="indefinite" fill="hold" display="0">
                  <p:stCondLst>
                    <p:cond delay="indefinite"/>
                  </p:stCondLst>
                </p:cTn>
                <p:tgtEl>
                  <p:spTgt spid="43"/>
                </p:tgtEl>
              </p:cMediaNode>
            </p:video>
            <p:seq concurrent="1" nextAc="seek">
              <p:cTn id="16" restart="whenNotActive" fill="hold" evtFilter="cancelBubble" nodeType="interactiveSeq">
                <p:stCondLst>
                  <p:cond evt="onClick" delay="0">
                    <p:tgtEl>
                      <p:spTgt spid="4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3"/>
                                        </p:tgtEl>
                                      </p:cBhvr>
                                    </p:cmd>
                                  </p:childTnLst>
                                </p:cTn>
                              </p:par>
                            </p:childTnLst>
                          </p:cTn>
                        </p:par>
                      </p:childTnLst>
                    </p:cTn>
                  </p:par>
                </p:childTnLst>
              </p:cTn>
              <p:nextCondLst>
                <p:cond evt="onClick" delay="0">
                  <p:tgtEl>
                    <p:spTgt spid="43"/>
                  </p:tgtEl>
                </p:cond>
              </p:nextCondLst>
            </p:seq>
          </p:childTnLst>
        </p:cTn>
      </p:par>
    </p:tnLst>
    <p:bldLst>
      <p:bldP spid="34"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2"/>
          </p:nvPr>
        </p:nvSpPr>
        <p:spPr>
          <a:xfrm>
            <a:off x="50799" y="721410"/>
            <a:ext cx="12158133" cy="1378544"/>
          </a:xfrm>
        </p:spPr>
        <p:txBody>
          <a:bodyPr/>
          <a:lstStyle/>
          <a:p>
            <a:r>
              <a:rPr lang="fr-FR" sz="1700" dirty="0" smtClean="0">
                <a:solidFill>
                  <a:schemeClr val="tx1"/>
                </a:solidFill>
              </a:rPr>
              <a:t> Nouveau </a:t>
            </a:r>
            <a:r>
              <a:rPr lang="fr-FR" sz="1700" dirty="0">
                <a:solidFill>
                  <a:schemeClr val="tx1"/>
                </a:solidFill>
              </a:rPr>
              <a:t>projet européen SAMOSAFER (début 10/2019) : </a:t>
            </a:r>
            <a:r>
              <a:rPr lang="fr-FR" sz="1700" dirty="0" smtClean="0">
                <a:solidFill>
                  <a:schemeClr val="tx1"/>
                </a:solidFill>
              </a:rPr>
              <a:t>fonctionnement et suite </a:t>
            </a:r>
            <a:r>
              <a:rPr lang="fr-FR" sz="1700" dirty="0">
                <a:solidFill>
                  <a:schemeClr val="tx1"/>
                </a:solidFill>
              </a:rPr>
              <a:t>des études de sûreté du MSFR de référence </a:t>
            </a:r>
            <a:r>
              <a:rPr lang="fr-FR" sz="1700" dirty="0" smtClean="0">
                <a:solidFill>
                  <a:schemeClr val="tx1"/>
                </a:solidFill>
              </a:rPr>
              <a:t>(</a:t>
            </a:r>
            <a:r>
              <a:rPr lang="fr-FR" sz="1700" dirty="0">
                <a:solidFill>
                  <a:schemeClr val="tx1"/>
                </a:solidFill>
              </a:rPr>
              <a:t>CEA, Framatome, EDF, IRSN + partenaires européens POLITO, POLIMI, KIT, PSI) </a:t>
            </a:r>
            <a:r>
              <a:rPr lang="fr-FR" sz="1700" dirty="0" smtClean="0">
                <a:solidFill>
                  <a:schemeClr val="tx1"/>
                </a:solidFill>
              </a:rPr>
              <a:t>+ thèse en </a:t>
            </a:r>
            <a:r>
              <a:rPr lang="fr-FR" sz="1700" dirty="0">
                <a:solidFill>
                  <a:schemeClr val="tx1"/>
                </a:solidFill>
              </a:rPr>
              <a:t>10/2020</a:t>
            </a:r>
          </a:p>
          <a:p>
            <a:r>
              <a:rPr lang="fr-FR" sz="1700" dirty="0" smtClean="0">
                <a:solidFill>
                  <a:schemeClr val="tx1"/>
                </a:solidFill>
              </a:rPr>
              <a:t> Avec </a:t>
            </a:r>
            <a:r>
              <a:rPr lang="fr-FR" sz="1700" dirty="0">
                <a:solidFill>
                  <a:schemeClr val="tx1"/>
                </a:solidFill>
              </a:rPr>
              <a:t>le CEA Cadarache : lancement d’études d’accidents graves (</a:t>
            </a:r>
            <a:r>
              <a:rPr lang="fr-FR" sz="1700" dirty="0" err="1">
                <a:solidFill>
                  <a:schemeClr val="tx1"/>
                </a:solidFill>
              </a:rPr>
              <a:t>cf</a:t>
            </a:r>
            <a:r>
              <a:rPr lang="fr-FR" sz="1700" dirty="0">
                <a:solidFill>
                  <a:schemeClr val="tx1"/>
                </a:solidFill>
              </a:rPr>
              <a:t> thèse de T. Le Meute débutée en 10/2019)</a:t>
            </a:r>
          </a:p>
          <a:p>
            <a:pPr>
              <a:buNone/>
            </a:pPr>
            <a:endParaRPr lang="fr-FR" sz="1700" dirty="0">
              <a:solidFill>
                <a:schemeClr val="tx1"/>
              </a:solidFill>
            </a:endParaRPr>
          </a:p>
        </p:txBody>
      </p:sp>
      <p:sp>
        <p:nvSpPr>
          <p:cNvPr id="6" name="Slide Number Placeholder 2"/>
          <p:cNvSpPr txBox="1">
            <a:spLocks/>
          </p:cNvSpPr>
          <p:nvPr/>
        </p:nvSpPr>
        <p:spPr>
          <a:xfrm>
            <a:off x="11157188" y="6648976"/>
            <a:ext cx="837259" cy="215444"/>
          </a:xfrm>
          <a:prstGeom prst="rect">
            <a:avLst/>
          </a:prstGeom>
        </p:spPr>
        <p:txBody>
          <a:bodyPr lIns="72000" tIns="0" rIns="72000" bIns="0">
            <a:spAutoFit/>
          </a:bodyPr>
          <a:lstStyle>
            <a:defPPr>
              <a:defRPr lang="en-US"/>
            </a:defPPr>
            <a:lvl1pPr marL="0" algn="l" defTabSz="638617" rtl="0" eaLnBrk="1" latinLnBrk="0" hangingPunct="1">
              <a:defRPr sz="2500" kern="1200">
                <a:solidFill>
                  <a:schemeClr val="tx1"/>
                </a:solidFill>
                <a:latin typeface="+mn-lt"/>
                <a:ea typeface="+mn-ea"/>
                <a:cs typeface="+mn-cs"/>
              </a:defRPr>
            </a:lvl1pPr>
            <a:lvl2pPr marL="638617" algn="l" defTabSz="638617" rtl="0" eaLnBrk="1" latinLnBrk="0" hangingPunct="1">
              <a:defRPr sz="2500" kern="1200">
                <a:solidFill>
                  <a:schemeClr val="tx1"/>
                </a:solidFill>
                <a:latin typeface="+mn-lt"/>
                <a:ea typeface="+mn-ea"/>
                <a:cs typeface="+mn-cs"/>
              </a:defRPr>
            </a:lvl2pPr>
            <a:lvl3pPr marL="1277234" algn="l" defTabSz="638617" rtl="0" eaLnBrk="1" latinLnBrk="0" hangingPunct="1">
              <a:defRPr sz="2500" kern="1200">
                <a:solidFill>
                  <a:schemeClr val="tx1"/>
                </a:solidFill>
                <a:latin typeface="+mn-lt"/>
                <a:ea typeface="+mn-ea"/>
                <a:cs typeface="+mn-cs"/>
              </a:defRPr>
            </a:lvl3pPr>
            <a:lvl4pPr marL="1915851" algn="l" defTabSz="638617" rtl="0" eaLnBrk="1" latinLnBrk="0" hangingPunct="1">
              <a:defRPr sz="2500" kern="1200">
                <a:solidFill>
                  <a:schemeClr val="tx1"/>
                </a:solidFill>
                <a:latin typeface="+mn-lt"/>
                <a:ea typeface="+mn-ea"/>
                <a:cs typeface="+mn-cs"/>
              </a:defRPr>
            </a:lvl4pPr>
            <a:lvl5pPr marL="2554468" algn="l" defTabSz="638617" rtl="0" eaLnBrk="1" latinLnBrk="0" hangingPunct="1">
              <a:defRPr sz="2500" kern="1200">
                <a:solidFill>
                  <a:schemeClr val="tx1"/>
                </a:solidFill>
                <a:latin typeface="+mn-lt"/>
                <a:ea typeface="+mn-ea"/>
                <a:cs typeface="+mn-cs"/>
              </a:defRPr>
            </a:lvl5pPr>
            <a:lvl6pPr marL="3193085" algn="l" defTabSz="638617" rtl="0" eaLnBrk="1" latinLnBrk="0" hangingPunct="1">
              <a:defRPr sz="2500" kern="1200">
                <a:solidFill>
                  <a:schemeClr val="tx1"/>
                </a:solidFill>
                <a:latin typeface="+mn-lt"/>
                <a:ea typeface="+mn-ea"/>
                <a:cs typeface="+mn-cs"/>
              </a:defRPr>
            </a:lvl6pPr>
            <a:lvl7pPr marL="3831702" algn="l" defTabSz="638617" rtl="0" eaLnBrk="1" latinLnBrk="0" hangingPunct="1">
              <a:defRPr sz="2500" kern="1200">
                <a:solidFill>
                  <a:schemeClr val="tx1"/>
                </a:solidFill>
                <a:latin typeface="+mn-lt"/>
                <a:ea typeface="+mn-ea"/>
                <a:cs typeface="+mn-cs"/>
              </a:defRPr>
            </a:lvl7pPr>
            <a:lvl8pPr marL="4470319" algn="l" defTabSz="638617" rtl="0" eaLnBrk="1" latinLnBrk="0" hangingPunct="1">
              <a:defRPr sz="2500" kern="1200">
                <a:solidFill>
                  <a:schemeClr val="tx1"/>
                </a:solidFill>
                <a:latin typeface="+mn-lt"/>
                <a:ea typeface="+mn-ea"/>
                <a:cs typeface="+mn-cs"/>
              </a:defRPr>
            </a:lvl8pPr>
            <a:lvl9pPr marL="5108936" algn="l" defTabSz="638617" rtl="0" eaLnBrk="1" latinLnBrk="0" hangingPunct="1">
              <a:defRPr sz="2500" kern="1200">
                <a:solidFill>
                  <a:schemeClr val="tx1"/>
                </a:solidFill>
                <a:latin typeface="+mn-lt"/>
                <a:ea typeface="+mn-ea"/>
                <a:cs typeface="+mn-cs"/>
              </a:defRPr>
            </a:lvl9pPr>
          </a:lstStyle>
          <a:p>
            <a:pPr algn="ctr"/>
            <a:fld id="{53F0B3ED-4F75-49BF-B028-1A262D3A6E64}" type="slidenum">
              <a:rPr lang="fr-FR" sz="1400" b="1" smtClean="0">
                <a:solidFill>
                  <a:schemeClr val="bg1"/>
                </a:solidFill>
                <a:latin typeface="Calibri" panose="020F0502020204030204" pitchFamily="34" charset="0"/>
                <a:ea typeface="Arial" charset="0"/>
                <a:cs typeface="Calibri" panose="020F0502020204030204" pitchFamily="34" charset="0"/>
              </a:rPr>
              <a:pPr algn="ctr"/>
              <a:t>9</a:t>
            </a:fld>
            <a:endParaRPr lang="fr-FR" sz="1400" b="1" dirty="0">
              <a:solidFill>
                <a:schemeClr val="bg1"/>
              </a:solidFill>
              <a:latin typeface="Calibri" panose="020F0502020204030204" pitchFamily="34" charset="0"/>
              <a:ea typeface="Arial" charset="0"/>
              <a:cs typeface="Calibri" panose="020F0502020204030204" pitchFamily="34" charset="0"/>
            </a:endParaRPr>
          </a:p>
        </p:txBody>
      </p:sp>
      <p:sp>
        <p:nvSpPr>
          <p:cNvPr id="5" name="Titre 5"/>
          <p:cNvSpPr txBox="1">
            <a:spLocks/>
          </p:cNvSpPr>
          <p:nvPr/>
        </p:nvSpPr>
        <p:spPr bwMode="auto">
          <a:xfrm>
            <a:off x="170963" y="124365"/>
            <a:ext cx="7560840" cy="490537"/>
          </a:xfrm>
          <a:prstGeom prst="rect">
            <a:avLst/>
          </a:prstGeom>
          <a:noFill/>
          <a:effectLst>
            <a:outerShdw blurRad="50800" dist="38100" dir="2700000" algn="tl" rotWithShape="0">
              <a:prstClr val="black">
                <a:alpha val="40000"/>
              </a:prstClr>
            </a:outerShdw>
          </a:effectLst>
          <a:extLst/>
        </p:spPr>
        <p:txBody>
          <a:bodyPr anchor="ctr">
            <a:no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indent="-342900">
              <a:spcBef>
                <a:spcPct val="20000"/>
              </a:spcBef>
              <a:buClr>
                <a:srgbClr val="333399"/>
              </a:buClr>
            </a:pPr>
            <a:r>
              <a:rPr lang="fr-FR" sz="2600" b="1" dirty="0" smtClean="0">
                <a:solidFill>
                  <a:srgbClr val="003385"/>
                </a:solidFill>
                <a:cs typeface="Calibri" panose="020F0502020204030204" pitchFamily="34" charset="0"/>
              </a:rPr>
              <a:t>Projet MSFR : perspectives</a:t>
            </a:r>
            <a:endParaRPr lang="fr-FR" sz="2600" b="1" dirty="0">
              <a:solidFill>
                <a:srgbClr val="003385"/>
              </a:solidFill>
              <a:cs typeface="Calibri" panose="020F0502020204030204" pitchFamily="34" charset="0"/>
            </a:endParaRPr>
          </a:p>
        </p:txBody>
      </p:sp>
      <p:pic>
        <p:nvPicPr>
          <p:cNvPr id="7" name="la_complete2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181443" y="2274191"/>
            <a:ext cx="5813004" cy="3184033"/>
          </a:xfrm>
          <a:prstGeom prst="rect">
            <a:avLst/>
          </a:prstGeom>
        </p:spPr>
      </p:pic>
      <p:sp>
        <p:nvSpPr>
          <p:cNvPr id="9" name="Rectangle 8"/>
          <p:cNvSpPr/>
          <p:nvPr/>
        </p:nvSpPr>
        <p:spPr>
          <a:xfrm>
            <a:off x="6873953" y="5462646"/>
            <a:ext cx="4427984" cy="523220"/>
          </a:xfrm>
          <a:prstGeom prst="rect">
            <a:avLst/>
          </a:prstGeom>
        </p:spPr>
        <p:txBody>
          <a:bodyPr wrap="square">
            <a:spAutoFit/>
          </a:bodyPr>
          <a:lstStyle/>
          <a:p>
            <a:pPr algn="ctr"/>
            <a:r>
              <a:rPr lang="en-US" sz="1400" b="1" i="1" dirty="0" smtClean="0">
                <a:ea typeface="Times New Roman" panose="02020603050405020304" pitchFamily="18" charset="0"/>
              </a:rPr>
              <a:t>Multi-physics calculations of the MSFR core with the TFM-OpenFOAM code (LES model)    @ A. </a:t>
            </a:r>
            <a:r>
              <a:rPr lang="en-US" sz="1400" b="1" i="1" dirty="0" err="1" smtClean="0">
                <a:ea typeface="Times New Roman" panose="02020603050405020304" pitchFamily="18" charset="0"/>
              </a:rPr>
              <a:t>Laureau</a:t>
            </a:r>
            <a:endParaRPr lang="fr-FR" sz="1400" b="1" i="1" dirty="0"/>
          </a:p>
        </p:txBody>
      </p:sp>
      <p:pic>
        <p:nvPicPr>
          <p:cNvPr id="10" name="Imag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7921" y="2083088"/>
            <a:ext cx="5616624" cy="3741779"/>
          </a:xfrm>
          <a:prstGeom prst="rect">
            <a:avLst/>
          </a:prstGeom>
        </p:spPr>
      </p:pic>
      <p:sp>
        <p:nvSpPr>
          <p:cNvPr id="11" name="Rectangle 10"/>
          <p:cNvSpPr/>
          <p:nvPr/>
        </p:nvSpPr>
        <p:spPr>
          <a:xfrm>
            <a:off x="397921" y="5779758"/>
            <a:ext cx="5454290" cy="523220"/>
          </a:xfrm>
          <a:prstGeom prst="rect">
            <a:avLst/>
          </a:prstGeom>
        </p:spPr>
        <p:txBody>
          <a:bodyPr wrap="square">
            <a:spAutoFit/>
          </a:bodyPr>
          <a:lstStyle/>
          <a:p>
            <a:pPr algn="ctr"/>
            <a:r>
              <a:rPr lang="en-US" sz="1400" b="1" i="1" dirty="0">
                <a:ea typeface="Times New Roman" panose="02020603050405020304" pitchFamily="18" charset="0"/>
              </a:rPr>
              <a:t>Development of a tool dedicated to the study of the Emergency Draining System and based on an analytical </a:t>
            </a:r>
            <a:r>
              <a:rPr lang="en-US" sz="1400" b="1" i="1" dirty="0" smtClean="0">
                <a:ea typeface="Times New Roman" panose="02020603050405020304" pitchFamily="18" charset="0"/>
              </a:rPr>
              <a:t>approach   @ T. Le </a:t>
            </a:r>
            <a:r>
              <a:rPr lang="en-US" sz="1400" b="1" i="1" dirty="0" err="1" smtClean="0">
                <a:ea typeface="Times New Roman" panose="02020603050405020304" pitchFamily="18" charset="0"/>
              </a:rPr>
              <a:t>Meute</a:t>
            </a:r>
            <a:endParaRPr lang="fr-FR" sz="1400" b="1" i="1" dirty="0"/>
          </a:p>
        </p:txBody>
      </p:sp>
      <p:pic>
        <p:nvPicPr>
          <p:cNvPr id="12" name="logoCNRSIN2P3_alpha.png"/>
          <p:cNvPicPr>
            <a:picLocks noChangeAspect="1"/>
          </p:cNvPicPr>
          <p:nvPr/>
        </p:nvPicPr>
        <p:blipFill>
          <a:blip r:embed="rId6">
            <a:extLst/>
          </a:blip>
          <a:stretch>
            <a:fillRect/>
          </a:stretch>
        </p:blipFill>
        <p:spPr>
          <a:xfrm>
            <a:off x="2065518" y="2716134"/>
            <a:ext cx="484353" cy="269085"/>
          </a:xfrm>
          <a:prstGeom prst="rect">
            <a:avLst/>
          </a:prstGeom>
          <a:ln w="12700">
            <a:miter lim="400000"/>
          </a:ln>
        </p:spPr>
      </p:pic>
      <p:pic>
        <p:nvPicPr>
          <p:cNvPr id="13" name="Picture 3" descr="\\lurs\_comptes\TL259289\Personnel\Documents\Mes images\logoCEA.png"/>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2111878" y="2292143"/>
            <a:ext cx="391634" cy="319478"/>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47809" y="1239797"/>
            <a:ext cx="1618758" cy="371566"/>
          </a:xfrm>
          <a:prstGeom prst="rect">
            <a:avLst/>
          </a:prstGeom>
        </p:spPr>
      </p:pic>
    </p:spTree>
    <p:extLst>
      <p:ext uri="{BB962C8B-B14F-4D97-AF65-F5344CB8AC3E}">
        <p14:creationId xmlns:p14="http://schemas.microsoft.com/office/powerpoint/2010/main" val="381719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3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repeatCount="indefinite" fill="hold" display="0">
                  <p:stCondLst>
                    <p:cond delay="indefinite"/>
                  </p:stCondLst>
                </p:cTn>
                <p:tgtEl>
                  <p:spTgt spid="7"/>
                </p:tgtEl>
              </p:cMediaNode>
            </p:video>
          </p:childTnLst>
        </p:cTn>
      </p:par>
    </p:tnLst>
  </p:timing>
</p:sld>
</file>

<file path=ppt/theme/theme1.xml><?xml version="1.0" encoding="utf-8"?>
<a:theme xmlns:a="http://schemas.openxmlformats.org/drawingml/2006/main" name="Template CEA 2019 Défaut">
  <a:themeElements>
    <a:clrScheme name="CEA Défaut">
      <a:dk1>
        <a:srgbClr val="3F3F3F"/>
      </a:dk1>
      <a:lt1>
        <a:sysClr val="window" lastClr="FFFFFF"/>
      </a:lt1>
      <a:dk2>
        <a:srgbClr val="44546A"/>
      </a:dk2>
      <a:lt2>
        <a:srgbClr val="E7E6E6"/>
      </a:lt2>
      <a:accent1>
        <a:srgbClr val="92D050"/>
      </a:accent1>
      <a:accent2>
        <a:srgbClr val="008BBC"/>
      </a:accent2>
      <a:accent3>
        <a:srgbClr val="D81142"/>
      </a:accent3>
      <a:accent4>
        <a:srgbClr val="FFC000"/>
      </a:accent4>
      <a:accent5>
        <a:srgbClr val="218380"/>
      </a:accent5>
      <a:accent6>
        <a:srgbClr val="8F2D56"/>
      </a:accent6>
      <a:hlink>
        <a:srgbClr val="2E75B5"/>
      </a:hlink>
      <a:folHlink>
        <a:srgbClr val="954F72"/>
      </a:folHlink>
    </a:clrScheme>
    <a:fontScheme name="CEA">
      <a:majorFont>
        <a:latin typeface="Calibri"/>
        <a:ea typeface=""/>
        <a:cs typeface=""/>
      </a:majorFont>
      <a:minorFont>
        <a:latin typeface="Calibri"/>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Template PP CEA 16-9.pptx" id="{78E284C9-E62E-4FC8-9A5E-19EE6A13D71E}" vid="{709D2C56-0C01-4A68-A325-4FFD430A3600}"/>
    </a:ext>
  </a:extLst>
</a:theme>
</file>

<file path=ppt/theme/theme2.xml><?xml version="1.0" encoding="utf-8"?>
<a:theme xmlns:a="http://schemas.openxmlformats.org/drawingml/2006/main" name="Template CEA 2019 Clair">
  <a:themeElements>
    <a:clrScheme name="CEA Défaut 2">
      <a:dk1>
        <a:srgbClr val="3F3F3F"/>
      </a:dk1>
      <a:lt1>
        <a:sysClr val="window" lastClr="FFFFFF"/>
      </a:lt1>
      <a:dk2>
        <a:srgbClr val="44546A"/>
      </a:dk2>
      <a:lt2>
        <a:srgbClr val="E7E6E6"/>
      </a:lt2>
      <a:accent1>
        <a:srgbClr val="FFBC42"/>
      </a:accent1>
      <a:accent2>
        <a:srgbClr val="D81159"/>
      </a:accent2>
      <a:accent3>
        <a:srgbClr val="8F2D56"/>
      </a:accent3>
      <a:accent4>
        <a:srgbClr val="689B42"/>
      </a:accent4>
      <a:accent5>
        <a:srgbClr val="218380"/>
      </a:accent5>
      <a:accent6>
        <a:srgbClr val="FFD29F"/>
      </a:accent6>
      <a:hlink>
        <a:srgbClr val="2E75B5"/>
      </a:hlink>
      <a:folHlink>
        <a:srgbClr val="954F72"/>
      </a:folHlink>
    </a:clrScheme>
    <a:fontScheme name="CEA">
      <a:majorFont>
        <a:latin typeface="Calibri"/>
        <a:ea typeface=""/>
        <a:cs typeface=""/>
      </a:majorFont>
      <a:minorFont>
        <a:latin typeface="Calibri"/>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Template PP CEA 16-9.pptx" id="{78E284C9-E62E-4FC8-9A5E-19EE6A13D71E}" vid="{5846DFC2-8D7E-4335-8C09-415EDC6C5089}"/>
    </a:ext>
  </a:extLst>
</a:theme>
</file>

<file path=ppt/theme/theme3.xml><?xml version="1.0" encoding="utf-8"?>
<a:theme xmlns:a="http://schemas.openxmlformats.org/drawingml/2006/main" name="Template CEA 2019 Marron">
  <a:themeElements>
    <a:clrScheme name="CEA Bleu">
      <a:dk1>
        <a:srgbClr val="3F3F3F"/>
      </a:dk1>
      <a:lt1>
        <a:sysClr val="window" lastClr="FFFFFF"/>
      </a:lt1>
      <a:dk2>
        <a:srgbClr val="44546A"/>
      </a:dk2>
      <a:lt2>
        <a:srgbClr val="E7E6E6"/>
      </a:lt2>
      <a:accent1>
        <a:srgbClr val="49728C"/>
      </a:accent1>
      <a:accent2>
        <a:srgbClr val="689BA6"/>
      </a:accent2>
      <a:accent3>
        <a:srgbClr val="C2F2F2"/>
      </a:accent3>
      <a:accent4>
        <a:srgbClr val="273D40"/>
      </a:accent4>
      <a:accent5>
        <a:srgbClr val="0084B4"/>
      </a:accent5>
      <a:accent6>
        <a:srgbClr val="93E2FF"/>
      </a:accent6>
      <a:hlink>
        <a:srgbClr val="2E75B5"/>
      </a:hlink>
      <a:folHlink>
        <a:srgbClr val="954F72"/>
      </a:folHlink>
    </a:clrScheme>
    <a:fontScheme name="CEA">
      <a:majorFont>
        <a:latin typeface="Calibri"/>
        <a:ea typeface=""/>
        <a:cs typeface=""/>
      </a:majorFont>
      <a:minorFont>
        <a:latin typeface="Calibri"/>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Template PP CEA 16-9.pptx" id="{78E284C9-E62E-4FC8-9A5E-19EE6A13D71E}" vid="{48DB1935-4DB2-49BA-AEDC-D8FE50F2938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62F2A79C4BED747976EC3AD530384C1" ma:contentTypeVersion="0" ma:contentTypeDescription="Crée un document." ma:contentTypeScope="" ma:versionID="9ea4ffbb61354172aceb879db3e26537">
  <xsd:schema xmlns:xsd="http://www.w3.org/2001/XMLSchema" xmlns:xs="http://www.w3.org/2001/XMLSchema" xmlns:p="http://schemas.microsoft.com/office/2006/metadata/properties" targetNamespace="http://schemas.microsoft.com/office/2006/metadata/properties" ma:root="true" ma:fieldsID="ab09c1ba23edfaa45a5e9d385267c9b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09A53C-8D88-4760-8267-C28D6D92D7C7}">
  <ds:schemaRefs>
    <ds:schemaRef ds:uri="http://purl.org/dc/terms/"/>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CAADB5F-8552-41F6-8E41-B7291DF52D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E07AC35C-3B9B-457D-863A-1C1FD396D7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2019-Presentation-PPT-16-9</Template>
  <TotalTime>7625</TotalTime>
  <Words>2000</Words>
  <Application>Microsoft Office PowerPoint</Application>
  <PresentationFormat>Grand écran</PresentationFormat>
  <Paragraphs>195</Paragraphs>
  <Slides>15</Slides>
  <Notes>0</Notes>
  <HiddenSlides>0</HiddenSlides>
  <MMClips>6</MMClips>
  <ScaleCrop>false</ScaleCrop>
  <HeadingPairs>
    <vt:vector size="6" baseType="variant">
      <vt:variant>
        <vt:lpstr>Polices utilisées</vt:lpstr>
      </vt:variant>
      <vt:variant>
        <vt:i4>11</vt:i4>
      </vt:variant>
      <vt:variant>
        <vt:lpstr>Thème</vt:lpstr>
      </vt:variant>
      <vt:variant>
        <vt:i4>3</vt:i4>
      </vt:variant>
      <vt:variant>
        <vt:lpstr>Titres des diapositives</vt:lpstr>
      </vt:variant>
      <vt:variant>
        <vt:i4>15</vt:i4>
      </vt:variant>
    </vt:vector>
  </HeadingPairs>
  <TitlesOfParts>
    <vt:vector size="29" baseType="lpstr">
      <vt:lpstr>ＭＳ Ｐゴシック</vt:lpstr>
      <vt:lpstr>Arial</vt:lpstr>
      <vt:lpstr>Arial Rounded MT Bold</vt:lpstr>
      <vt:lpstr>Athelas</vt:lpstr>
      <vt:lpstr>Calibri</vt:lpstr>
      <vt:lpstr>MS Mincho</vt:lpstr>
      <vt:lpstr>Symbol</vt:lpstr>
      <vt:lpstr>Times New Roman</vt:lpstr>
      <vt:lpstr>Verdana</vt:lpstr>
      <vt:lpstr>Wingdings</vt:lpstr>
      <vt:lpstr>Wingdings 3</vt:lpstr>
      <vt:lpstr>Template CEA 2019 Défaut</vt:lpstr>
      <vt:lpstr>Template CEA 2019 Clair</vt:lpstr>
      <vt:lpstr>Template CEA 2019 Marron</vt:lpstr>
      <vt:lpstr>Projet de réacteur à combustible liquide Molten Salt Fast Reactor MSFR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CEA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GAUTHE Paul 212988</dc:creator>
  <cp:lastModifiedBy>Elsa Merle</cp:lastModifiedBy>
  <cp:revision>217</cp:revision>
  <cp:lastPrinted>2018-12-05T09:44:31Z</cp:lastPrinted>
  <dcterms:created xsi:type="dcterms:W3CDTF">2019-11-26T14:16:38Z</dcterms:created>
  <dcterms:modified xsi:type="dcterms:W3CDTF">2020-02-06T10:47:37Z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0x010100362F2A79C4BED747976EC3AD530384C1</vt:lpwstr>
  </property>
  <property fmtid="{D5CDD505-2E9C-101B-9397-08002B2CF9AE}" pid="3" name="I2ICODE">
    <vt:lpwstr>WEB</vt:lpwstr>
  </property>
  <property fmtid="{D5CDD505-2E9C-101B-9397-08002B2CF9AE}" pid="4" name="WebApplicationID">
    <vt:lpwstr>3f72b11a-dedf-47a1-b48a-dfd7b45017bd</vt:lpwstr>
  </property>
  <property fmtid="{D5CDD505-2E9C-101B-9397-08002B2CF9AE}" pid="5" name="I2ISITECODE">
    <vt:lpwstr/>
  </property>
</Properties>
</file>