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handoutMasterIdLst>
    <p:handoutMasterId r:id="rId29"/>
  </p:handoutMasterIdLst>
  <p:sldIdLst>
    <p:sldId id="294" r:id="rId3"/>
    <p:sldId id="358" r:id="rId4"/>
    <p:sldId id="321" r:id="rId5"/>
    <p:sldId id="322" r:id="rId6"/>
    <p:sldId id="391" r:id="rId7"/>
    <p:sldId id="432" r:id="rId8"/>
    <p:sldId id="411" r:id="rId9"/>
    <p:sldId id="361" r:id="rId10"/>
    <p:sldId id="364" r:id="rId11"/>
    <p:sldId id="410" r:id="rId12"/>
    <p:sldId id="389" r:id="rId13"/>
    <p:sldId id="396" r:id="rId14"/>
    <p:sldId id="397" r:id="rId15"/>
    <p:sldId id="398" r:id="rId16"/>
    <p:sldId id="402" r:id="rId17"/>
    <p:sldId id="400" r:id="rId18"/>
    <p:sldId id="405" r:id="rId19"/>
    <p:sldId id="413" r:id="rId20"/>
    <p:sldId id="415" r:id="rId21"/>
    <p:sldId id="414" r:id="rId22"/>
    <p:sldId id="409" r:id="rId23"/>
    <p:sldId id="382" r:id="rId24"/>
    <p:sldId id="370" r:id="rId25"/>
    <p:sldId id="377" r:id="rId26"/>
    <p:sldId id="303" r:id="rId27"/>
  </p:sldIdLst>
  <p:sldSz cx="9144000" cy="6858000" type="screen4x3"/>
  <p:notesSz cx="6888163" cy="100187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 NERO Mirella" initials="DNM" lastIdx="3" clrIdx="0">
    <p:extLst>
      <p:ext uri="{19B8F6BF-5375-455C-9EA6-DF929625EA0E}">
        <p15:presenceInfo xmlns:p15="http://schemas.microsoft.com/office/powerpoint/2012/main" userId="S-1-5-21-2052111302-842925246-682003330-1376" providerId="AD"/>
      </p:ext>
    </p:extLst>
  </p:cmAuthor>
  <p:cmAuthor id="2" name="David" initials="D" lastIdx="4" clrIdx="1">
    <p:extLst>
      <p:ext uri="{19B8F6BF-5375-455C-9EA6-DF929625EA0E}">
        <p15:presenceInfo xmlns:p15="http://schemas.microsoft.com/office/powerpoint/2012/main" userId="David" providerId="None"/>
      </p:ext>
    </p:extLst>
  </p:cmAuthor>
  <p:cmAuthor id="3" name="Patrick" initials="P" lastIdx="29" clrIdx="2">
    <p:extLst>
      <p:ext uri="{19B8F6BF-5375-455C-9EA6-DF929625EA0E}">
        <p15:presenceInfo xmlns:p15="http://schemas.microsoft.com/office/powerpoint/2012/main" userId="Patrick" providerId="None"/>
      </p:ext>
    </p:extLst>
  </p:cmAuthor>
  <p:cmAuthor id="4" name="Utilisateur Microsoft Office" initials="UMO" lastIdx="2" clrIdx="3">
    <p:extLst>
      <p:ext uri="{19B8F6BF-5375-455C-9EA6-DF929625EA0E}">
        <p15:presenceInfo xmlns:p15="http://schemas.microsoft.com/office/powerpoint/2012/main" userId="Utilisateur Microsoft Off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77457" autoAdjust="0"/>
  </p:normalViewPr>
  <p:slideViewPr>
    <p:cSldViewPr snapToGrid="0">
      <p:cViewPr varScale="1">
        <p:scale>
          <a:sx n="89" d="100"/>
          <a:sy n="89" d="100"/>
        </p:scale>
        <p:origin x="23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31T18:09:40.233" idx="26">
    <p:pos x="10" y="10"/>
    <p:text>On conserve? selon le temps q'on aura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30T08:52:45.886" idx="25">
    <p:pos x="2975" y="1231"/>
    <p:text>J'ai enlevé l'IPNO, officiellement ils ne sont pas dans la ZATU cela évitera sans doute des questions.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31T19:13:53.527" idx="28">
    <p:pos x="3405" y="666"/>
    <p:text>Vérifier si il y a d'autres contributeurs que IPHC t SUBATECH (ICN?)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00935" y="1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r">
              <a:defRPr sz="1200"/>
            </a:lvl1pPr>
          </a:lstStyle>
          <a:p>
            <a:fld id="{53A864E5-071B-444A-BBB8-BECF71E21D0D}" type="datetimeFigureOut">
              <a:rPr lang="fr-FR" smtClean="0"/>
              <a:t>04/02/2020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517217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00935" y="9517217"/>
            <a:ext cx="2985621" cy="501497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r">
              <a:defRPr sz="1200"/>
            </a:lvl1pPr>
          </a:lstStyle>
          <a:p>
            <a:fld id="{6013E5C7-E211-4DC5-B602-597D223470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433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0" cy="502676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0" cy="502676"/>
          </a:xfrm>
          <a:prstGeom prst="rect">
            <a:avLst/>
          </a:prstGeom>
        </p:spPr>
        <p:txBody>
          <a:bodyPr vert="horz" lIns="92420" tIns="46209" rIns="92420" bIns="46209" rtlCol="0"/>
          <a:lstStyle>
            <a:lvl1pPr algn="r">
              <a:defRPr sz="1200"/>
            </a:lvl1pPr>
          </a:lstStyle>
          <a:p>
            <a:fld id="{BC7A9EDE-BC30-4A95-878A-F0A49A5D2203}" type="datetimeFigureOut">
              <a:rPr lang="fr-FR" smtClean="0"/>
              <a:t>04/02/2020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0" tIns="46209" rIns="92420" bIns="46209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9"/>
          </a:xfrm>
          <a:prstGeom prst="rect">
            <a:avLst/>
          </a:prstGeom>
        </p:spPr>
        <p:txBody>
          <a:bodyPr vert="horz" lIns="92420" tIns="46209" rIns="92420" bIns="46209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516041"/>
            <a:ext cx="2984870" cy="502675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01699" y="9516041"/>
            <a:ext cx="2984870" cy="502675"/>
          </a:xfrm>
          <a:prstGeom prst="rect">
            <a:avLst/>
          </a:prstGeom>
        </p:spPr>
        <p:txBody>
          <a:bodyPr vert="horz" lIns="92420" tIns="46209" rIns="92420" bIns="46209" rtlCol="0" anchor="b"/>
          <a:lstStyle>
            <a:lvl1pPr algn="r">
              <a:defRPr sz="1200"/>
            </a:lvl1pPr>
          </a:lstStyle>
          <a:p>
            <a:fld id="{97757BA4-CA45-4567-AE56-52B9271334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046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881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843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918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922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24946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163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208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777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597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042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</a:p>
          <a:p>
            <a:r>
              <a:rPr lang="fr-FR" dirty="0" smtClean="0"/>
              <a:t>µXRF = micro fluo X</a:t>
            </a:r>
          </a:p>
          <a:p>
            <a:r>
              <a:rPr lang="fr-FR" dirty="0" smtClean="0"/>
              <a:t>Synchrotron -&gt; </a:t>
            </a:r>
            <a:r>
              <a:rPr lang="en-US" b="0" dirty="0" smtClean="0"/>
              <a:t>EXAFS (Extended X-Ray Absorption Fine Structure) XAS (</a:t>
            </a:r>
            <a:r>
              <a:rPr lang="en-US" b="0" dirty="0" err="1" smtClean="0"/>
              <a:t>spectro</a:t>
            </a:r>
            <a:r>
              <a:rPr lang="en-US" b="0" baseline="0" dirty="0" smtClean="0"/>
              <a:t> </a:t>
            </a:r>
            <a:r>
              <a:rPr lang="en-US" b="0" baseline="0" dirty="0" err="1" smtClean="0"/>
              <a:t>d’absorption</a:t>
            </a:r>
            <a:r>
              <a:rPr lang="en-US" b="0" baseline="0" dirty="0" smtClean="0"/>
              <a:t> des RX)</a:t>
            </a:r>
          </a:p>
          <a:p>
            <a:r>
              <a:rPr lang="fr-FR" b="0" dirty="0" smtClean="0"/>
              <a:t>Globalement équilibre</a:t>
            </a:r>
            <a:r>
              <a:rPr lang="fr-FR" b="0" baseline="0" dirty="0" smtClean="0"/>
              <a:t> de la chaine de l’U =&gt; transfert particulaire (si dissout, chimie &gt;&lt; donc </a:t>
            </a:r>
            <a:r>
              <a:rPr lang="fr-FR" b="0" baseline="0" dirty="0" err="1" smtClean="0"/>
              <a:t>deséquilibre</a:t>
            </a:r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422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21537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74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1457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1567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2348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64972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13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230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976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001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319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4017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95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David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881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Patrick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57BA4-CA45-4567-AE56-52B9271334E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2904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CDD3-B66B-4D5D-B9AA-A0EEB934DE56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6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A1B6-F4B8-4848-A9A6-0C595821DB1A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704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1320-F623-45A5-968D-C6E29E0DF57E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7077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CDD3-B66B-4D5D-B9AA-A0EEB934DE56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825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6BC6-8DFD-40AF-B839-DD4DCB586228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712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EE60-5662-49AE-B009-D002A7503F3C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882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B3403-DDF2-4A54-A346-9CA27335188A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4947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2BD0-ACE3-4B95-B758-41704CC46035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2220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3EEC1-531F-4271-BD58-C1E2AF958B66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02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D7B0-61CB-457F-93DE-3BDA6C8698AD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9733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FBC7-D0DC-4223-9DDE-BC52C84B70A4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64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6BC6-8DFD-40AF-B839-DD4DCB586228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9725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2F-24A8-41E8-99C2-AC3B18406C6A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3098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A1B6-F4B8-4848-A9A6-0C595821DB1A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319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1320-F623-45A5-968D-C6E29E0DF57E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779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6EE60-5662-49AE-B009-D002A7503F3C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98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B3403-DDF2-4A54-A346-9CA27335188A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9237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22BD0-ACE3-4B95-B758-41704CC46035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638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3EEC1-531F-4271-BD58-C1E2AF958B66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83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D7B0-61CB-457F-93DE-3BDA6C8698AD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695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FBC7-D0DC-4223-9DDE-BC52C84B70A4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58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2C2F-24A8-41E8-99C2-AC3B18406C6A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16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FAC16-59B3-432D-9778-4E4E20BA3EEF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41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FAC16-59B3-432D-9778-4E4E20BA3EEF}" type="datetime1">
              <a:rPr lang="fr-FR" smtClean="0"/>
              <a:pPr/>
              <a:t>04/02/2020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8A741-9F3C-4B29-B21D-E4BD5BF39A3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097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e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9.jpe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emf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28.jpg"/><Relationship Id="rId9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emf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11" Type="http://schemas.openxmlformats.org/officeDocument/2006/relationships/image" Target="../media/image34.png"/><Relationship Id="rId5" Type="http://schemas.openxmlformats.org/officeDocument/2006/relationships/image" Target="../media/image14.png"/><Relationship Id="rId10" Type="http://schemas.openxmlformats.org/officeDocument/2006/relationships/image" Target="../media/image33.png"/><Relationship Id="rId4" Type="http://schemas.openxmlformats.org/officeDocument/2006/relationships/image" Target="../media/image2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2.png"/><Relationship Id="rId18" Type="http://schemas.openxmlformats.org/officeDocument/2006/relationships/image" Target="../media/image47.jpeg"/><Relationship Id="rId3" Type="http://schemas.openxmlformats.org/officeDocument/2006/relationships/image" Target="../media/image36.png"/><Relationship Id="rId21" Type="http://schemas.openxmlformats.org/officeDocument/2006/relationships/image" Target="../media/image50.tiff"/><Relationship Id="rId7" Type="http://schemas.openxmlformats.org/officeDocument/2006/relationships/image" Target="../media/image40.png"/><Relationship Id="rId12" Type="http://schemas.openxmlformats.org/officeDocument/2006/relationships/image" Target="../media/image5.emf"/><Relationship Id="rId17" Type="http://schemas.openxmlformats.org/officeDocument/2006/relationships/image" Target="../media/image46.png"/><Relationship Id="rId25" Type="http://schemas.openxmlformats.org/officeDocument/2006/relationships/comments" Target="../comments/comment3.xml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34.png"/><Relationship Id="rId5" Type="http://schemas.openxmlformats.org/officeDocument/2006/relationships/image" Target="../media/image38.png"/><Relationship Id="rId15" Type="http://schemas.openxmlformats.org/officeDocument/2006/relationships/image" Target="../media/image15.png"/><Relationship Id="rId23" Type="http://schemas.openxmlformats.org/officeDocument/2006/relationships/image" Target="../media/image52.jpg"/><Relationship Id="rId10" Type="http://schemas.openxmlformats.org/officeDocument/2006/relationships/image" Target="../media/image43.png"/><Relationship Id="rId19" Type="http://schemas.openxmlformats.org/officeDocument/2006/relationships/image" Target="../media/image4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14.png"/><Relationship Id="rId22" Type="http://schemas.openxmlformats.org/officeDocument/2006/relationships/image" Target="../media/image5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.emf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6.e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58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emf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2.xml"/><Relationship Id="rId3" Type="http://schemas.openxmlformats.org/officeDocument/2006/relationships/image" Target="../media/image5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D72B1E-4377-A143-A6AF-8EE99A5D1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25209"/>
            <a:ext cx="9144000" cy="1423206"/>
          </a:xfrm>
        </p:spPr>
        <p:txBody>
          <a:bodyPr>
            <a:noAutofit/>
          </a:bodyPr>
          <a:lstStyle/>
          <a:p>
            <a:r>
              <a:rPr lang="fr-FR" sz="4800" b="1" dirty="0">
                <a:solidFill>
                  <a:srgbClr val="002060"/>
                </a:solidFill>
                <a:latin typeface="+mn-lt"/>
              </a:rPr>
              <a:t>Zone Atelier</a:t>
            </a:r>
            <a:br>
              <a:rPr lang="fr-FR" sz="4800" b="1" dirty="0">
                <a:solidFill>
                  <a:srgbClr val="002060"/>
                </a:solidFill>
                <a:latin typeface="+mn-lt"/>
              </a:rPr>
            </a:br>
            <a:r>
              <a:rPr lang="fr-FR" sz="4800" b="1" dirty="0">
                <a:solidFill>
                  <a:srgbClr val="002060"/>
                </a:solidFill>
                <a:latin typeface="+mn-lt"/>
              </a:rPr>
              <a:t> « Territoires Uranifères »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277A884-FD64-D346-8673-8B756BE62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7" y="24320"/>
            <a:ext cx="1009874" cy="1009874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478" y="134311"/>
            <a:ext cx="1235198" cy="649174"/>
          </a:xfrm>
          <a:prstGeom prst="rect">
            <a:avLst/>
          </a:prstGeom>
        </p:spPr>
      </p:pic>
      <p:pic>
        <p:nvPicPr>
          <p:cNvPr id="9" name="Imag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17" y="88470"/>
            <a:ext cx="1492276" cy="74085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42F841-4453-3742-89A5-5A3596D6D0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243" y="156492"/>
            <a:ext cx="2362724" cy="810000"/>
          </a:xfrm>
          <a:prstGeom prst="rect">
            <a:avLst/>
          </a:prstGeom>
        </p:spPr>
      </p:pic>
      <p:cxnSp>
        <p:nvCxnSpPr>
          <p:cNvPr id="5" name="Connecteur droit 4"/>
          <p:cNvCxnSpPr/>
          <p:nvPr/>
        </p:nvCxnSpPr>
        <p:spPr>
          <a:xfrm>
            <a:off x="0" y="1149532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ous-titre 2">
            <a:extLst>
              <a:ext uri="{FF2B5EF4-FFF2-40B4-BE49-F238E27FC236}">
                <a16:creationId xmlns:a16="http://schemas.microsoft.com/office/drawing/2014/main" id="{11ECA3CE-A821-064C-9416-62DB34114A22}"/>
              </a:ext>
            </a:extLst>
          </p:cNvPr>
          <p:cNvSpPr txBox="1">
            <a:spLocks/>
          </p:cNvSpPr>
          <p:nvPr/>
        </p:nvSpPr>
        <p:spPr>
          <a:xfrm>
            <a:off x="0" y="4491672"/>
            <a:ext cx="9209314" cy="2084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1" dirty="0" smtClean="0">
                <a:solidFill>
                  <a:srgbClr val="002060"/>
                </a:solidFill>
              </a:rPr>
              <a:t>Prospectives IN2P3</a:t>
            </a:r>
          </a:p>
          <a:p>
            <a:r>
              <a:rPr lang="fr-FR" sz="3200" b="1" dirty="0" smtClean="0">
                <a:solidFill>
                  <a:srgbClr val="002060"/>
                </a:solidFill>
              </a:rPr>
              <a:t>Energie Nucléaire et Environnement</a:t>
            </a:r>
          </a:p>
          <a:p>
            <a:endParaRPr lang="fr-FR" sz="1200" b="1" dirty="0" smtClean="0">
              <a:solidFill>
                <a:srgbClr val="002060"/>
              </a:solidFill>
            </a:endParaRPr>
          </a:p>
          <a:p>
            <a:r>
              <a:rPr lang="fr-FR" sz="3200" b="1" dirty="0" smtClean="0">
                <a:solidFill>
                  <a:srgbClr val="002060"/>
                </a:solidFill>
              </a:rPr>
              <a:t>Strasbourg, 5 février 2020</a:t>
            </a:r>
            <a:endParaRPr lang="fr-FR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7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55659" y="1312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002060"/>
                </a:solidFill>
              </a:rPr>
              <a:t>I. ZATU</a:t>
            </a:r>
            <a:r>
              <a:rPr lang="fr-FR" sz="3200" b="1" dirty="0">
                <a:solidFill>
                  <a:srgbClr val="002060"/>
                </a:solidFill>
              </a:rPr>
              <a:t>: </a:t>
            </a:r>
            <a:r>
              <a:rPr lang="fr-FR" sz="3200" b="1" dirty="0" smtClean="0">
                <a:solidFill>
                  <a:srgbClr val="002060"/>
                </a:solidFill>
              </a:rPr>
              <a:t>sites et observatoires d’études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-55659" y="3056646"/>
            <a:ext cx="53083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Ancienne mine d’uranium de </a:t>
            </a:r>
            <a:r>
              <a:rPr lang="fr-FR" sz="1600" b="1" u="sng" dirty="0" err="1" smtClean="0">
                <a:solidFill>
                  <a:srgbClr val="002060"/>
                </a:solidFill>
              </a:rPr>
              <a:t>Rophin</a:t>
            </a:r>
            <a:r>
              <a:rPr lang="fr-FR" sz="1600" b="1" u="sng" dirty="0" smtClean="0">
                <a:solidFill>
                  <a:srgbClr val="002060"/>
                </a:solidFill>
              </a:rPr>
              <a:t> (Lachaux (63) :</a:t>
            </a:r>
            <a:endParaRPr lang="fr-FR" sz="1600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Exploitation 1946-1957 (Ra dans les années 20/30)</a:t>
            </a:r>
            <a:endParaRPr lang="fr-FR" sz="1600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Traitement mécanique du minerai (laverie)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ICPE (30kT de résidus)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Site isolé et </a:t>
            </a:r>
            <a:r>
              <a:rPr lang="fr-FR" sz="1600" dirty="0" err="1" smtClean="0">
                <a:solidFill>
                  <a:srgbClr val="002060"/>
                </a:solidFill>
              </a:rPr>
              <a:t>re</a:t>
            </a:r>
            <a:r>
              <a:rPr lang="fr-FR" sz="1600" dirty="0" smtClean="0">
                <a:solidFill>
                  <a:srgbClr val="002060"/>
                </a:solidFill>
              </a:rPr>
              <a:t>-végétalisé naturellement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Modification « récente » de l’exposition de la biodiversité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zones marquées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Un bassin versant de petite taille</a:t>
            </a:r>
            <a:endParaRPr lang="fr-FR" sz="1600" dirty="0">
              <a:solidFill>
                <a:srgbClr val="00206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1" y="131220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sp>
        <p:nvSpPr>
          <p:cNvPr id="19" name="ZoneTexte 18"/>
          <p:cNvSpPr txBox="1"/>
          <p:nvPr/>
        </p:nvSpPr>
        <p:spPr>
          <a:xfrm>
            <a:off x="5020752" y="3056646"/>
            <a:ext cx="3996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Les sources minérales radioactives en Auvergne :</a:t>
            </a:r>
            <a:endParaRPr lang="fr-FR" sz="1600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Important gradient de conditions physico-chimiques et radioactives</a:t>
            </a:r>
            <a:endParaRPr lang="fr-FR" sz="1600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conditions stables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Exposition chronique de faible intensité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Utilisation par l’homme (boisson, baignade, abreuvement,…)</a:t>
            </a:r>
            <a:endParaRPr lang="fr-FR" sz="1600" dirty="0">
              <a:solidFill>
                <a:srgbClr val="00206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-46590" y="5319599"/>
            <a:ext cx="4618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Quid ? :</a:t>
            </a:r>
            <a:endParaRPr lang="fr-FR" sz="1600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Du transport des RN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Du transfert des RN dans les chaines trophiques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Impact/risque sur le vivant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 la gestion à long terme</a:t>
            </a:r>
            <a:endParaRPr lang="fr-FR" sz="1600" dirty="0">
              <a:solidFill>
                <a:srgbClr val="00206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020752" y="5319599"/>
            <a:ext cx="3806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u="sng" dirty="0" smtClean="0">
                <a:solidFill>
                  <a:srgbClr val="002060"/>
                </a:solidFill>
              </a:rPr>
              <a:t>Quid ? 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RN présents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effets des expositions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capacités adaptatives/évolutives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rgbClr val="002060"/>
                </a:solidFill>
              </a:rPr>
              <a:t>Des risques liés à l’action de l’homme</a:t>
            </a:r>
          </a:p>
        </p:txBody>
      </p:sp>
      <p:pic>
        <p:nvPicPr>
          <p:cNvPr id="24" name="Picture 4">
            <a:extLst>
              <a:ext uri="{FF2B5EF4-FFF2-40B4-BE49-F238E27FC236}">
                <a16:creationId xmlns:a16="http://schemas.microsoft.com/office/drawing/2014/main" id="{CF9EF5AB-8729-4067-B6F3-1A2379503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" y="1189200"/>
            <a:ext cx="2282488" cy="164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C:\Users\fichtner\Desktop\Rophin54detailgamma.jpg">
            <a:extLst>
              <a:ext uri="{FF2B5EF4-FFF2-40B4-BE49-F238E27FC236}">
                <a16:creationId xmlns:a16="http://schemas.microsoft.com/office/drawing/2014/main" id="{90444412-C062-4194-93A9-90319E56E3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6944" r="296" b="28370"/>
          <a:stretch/>
        </p:blipFill>
        <p:spPr bwMode="auto">
          <a:xfrm>
            <a:off x="2463614" y="1175905"/>
            <a:ext cx="2087500" cy="164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2814" r="31221" b="11243"/>
          <a:stretch/>
        </p:blipFill>
        <p:spPr>
          <a:xfrm>
            <a:off x="5984566" y="1100803"/>
            <a:ext cx="1529981" cy="195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Espace réservé du contenu 2"/>
          <p:cNvSpPr>
            <a:spLocks noGrp="1"/>
          </p:cNvSpPr>
          <p:nvPr>
            <p:ph idx="1"/>
          </p:nvPr>
        </p:nvSpPr>
        <p:spPr>
          <a:xfrm>
            <a:off x="38040" y="1435414"/>
            <a:ext cx="8638367" cy="482330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smtClean="0"/>
              <a:t>Une structuration en projet pour faciliter les échanges et la visibilité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5" name="ZoneTexte 2"/>
          <p:cNvSpPr txBox="1">
            <a:spLocks noChangeArrowheads="1"/>
          </p:cNvSpPr>
          <p:nvPr/>
        </p:nvSpPr>
        <p:spPr bwMode="auto">
          <a:xfrm>
            <a:off x="174252" y="2393723"/>
            <a:ext cx="86666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000" b="1" dirty="0">
                <a:solidFill>
                  <a:srgbClr val="002060"/>
                </a:solidFill>
                <a:latin typeface="+mn-lt"/>
              </a:rPr>
              <a:t>Projets </a:t>
            </a:r>
            <a:r>
              <a:rPr lang="fr-FR" altLang="fr-FR" sz="2000" b="1" dirty="0" err="1">
                <a:solidFill>
                  <a:srgbClr val="002060"/>
                </a:solidFill>
                <a:latin typeface="+mn-lt"/>
              </a:rPr>
              <a:t>T</a:t>
            </a:r>
            <a:r>
              <a:rPr lang="fr-FR" altLang="fr-FR" sz="2000" b="1" dirty="0" err="1" smtClean="0">
                <a:solidFill>
                  <a:srgbClr val="002060"/>
                </a:solidFill>
                <a:latin typeface="+mn-lt"/>
              </a:rPr>
              <a:t>ranslationnels</a:t>
            </a:r>
            <a:r>
              <a:rPr lang="fr-FR" altLang="fr-FR" sz="20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fr-FR" altLang="fr-FR" sz="2000" b="1" dirty="0">
                <a:solidFill>
                  <a:srgbClr val="002060"/>
                </a:solidFill>
                <a:latin typeface="+mn-lt"/>
              </a:rPr>
              <a:t>(plusieurs axes, plusieurs disciplines, un focus particulier)</a:t>
            </a:r>
            <a:endParaRPr lang="fr-FR" altLang="fr-FR" sz="24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2200539" y="6221644"/>
            <a:ext cx="68598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100" b="1" dirty="0"/>
              <a:t>Au sein des PT, des projets structurants ou exploratoires….</a:t>
            </a:r>
          </a:p>
        </p:txBody>
      </p:sp>
      <p:grpSp>
        <p:nvGrpSpPr>
          <p:cNvPr id="47" name="Groupe 46"/>
          <p:cNvGrpSpPr/>
          <p:nvPr/>
        </p:nvGrpSpPr>
        <p:grpSpPr>
          <a:xfrm>
            <a:off x="733803" y="2793833"/>
            <a:ext cx="7756872" cy="3397764"/>
            <a:chOff x="272345" y="2994259"/>
            <a:chExt cx="6589396" cy="2221018"/>
          </a:xfrm>
        </p:grpSpPr>
        <p:grpSp>
          <p:nvGrpSpPr>
            <p:cNvPr id="48" name="Group 4"/>
            <p:cNvGrpSpPr>
              <a:grpSpLocks noChangeAspect="1"/>
            </p:cNvGrpSpPr>
            <p:nvPr/>
          </p:nvGrpSpPr>
          <p:grpSpPr bwMode="auto">
            <a:xfrm>
              <a:off x="1548887" y="3459957"/>
              <a:ext cx="2959893" cy="1450181"/>
              <a:chOff x="3275" y="3092"/>
              <a:chExt cx="2486" cy="1218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275" y="3092"/>
                <a:ext cx="2485" cy="1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66" name="Rectangle 5"/>
              <p:cNvSpPr>
                <a:spLocks noChangeArrowheads="1"/>
              </p:cNvSpPr>
              <p:nvPr/>
            </p:nvSpPr>
            <p:spPr bwMode="auto">
              <a:xfrm>
                <a:off x="3970" y="3576"/>
                <a:ext cx="1289" cy="26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67" name="Rectangle 7"/>
              <p:cNvSpPr>
                <a:spLocks noChangeArrowheads="1"/>
              </p:cNvSpPr>
              <p:nvPr/>
            </p:nvSpPr>
            <p:spPr bwMode="auto">
              <a:xfrm>
                <a:off x="4244" y="3611"/>
                <a:ext cx="699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fr-FR" sz="1500" b="1" dirty="0" err="1">
                    <a:solidFill>
                      <a:schemeClr val="bg1"/>
                    </a:solidFill>
                  </a:rPr>
                  <a:t>ConInDo</a:t>
                </a:r>
                <a:r>
                  <a:rPr lang="fr-FR" sz="900" b="1" dirty="0">
                    <a:solidFill>
                      <a:schemeClr val="bg1"/>
                    </a:solidFill>
                  </a:rPr>
                  <a:t> </a:t>
                </a:r>
                <a:endParaRPr lang="fr-FR" altLang="fr-FR" sz="13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Line 8"/>
              <p:cNvSpPr>
                <a:spLocks noChangeShapeType="1"/>
              </p:cNvSpPr>
              <p:nvPr/>
            </p:nvSpPr>
            <p:spPr bwMode="auto">
              <a:xfrm>
                <a:off x="5193" y="3778"/>
                <a:ext cx="312" cy="213"/>
              </a:xfrm>
              <a:prstGeom prst="line">
                <a:avLst/>
              </a:prstGeom>
              <a:noFill/>
              <a:ln w="3175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69" name="Rectangle 9"/>
              <p:cNvSpPr>
                <a:spLocks noChangeArrowheads="1"/>
              </p:cNvSpPr>
              <p:nvPr/>
            </p:nvSpPr>
            <p:spPr bwMode="auto">
              <a:xfrm>
                <a:off x="3564" y="3124"/>
                <a:ext cx="2086" cy="241"/>
              </a:xfrm>
              <a:prstGeom prst="rect">
                <a:avLst/>
              </a:pr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1" name="Rectangle 11"/>
              <p:cNvSpPr>
                <a:spLocks noChangeArrowheads="1"/>
              </p:cNvSpPr>
              <p:nvPr/>
            </p:nvSpPr>
            <p:spPr bwMode="auto">
              <a:xfrm>
                <a:off x="3716" y="3140"/>
                <a:ext cx="1757" cy="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685800"/>
                <a:r>
                  <a:rPr lang="fr-FR" altLang="fr-FR" sz="1575" b="1" dirty="0" smtClean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« Représentation </a:t>
                </a:r>
                <a:r>
                  <a:rPr lang="fr-FR" altLang="fr-FR" sz="1575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du </a:t>
                </a:r>
                <a:r>
                  <a:rPr lang="fr-FR" altLang="fr-FR" sz="1575" b="1" dirty="0" smtClean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Risque »</a:t>
                </a:r>
                <a:endParaRPr lang="fr-FR" altLang="fr-FR" sz="1350" dirty="0"/>
              </a:p>
            </p:txBody>
          </p:sp>
          <p:sp>
            <p:nvSpPr>
              <p:cNvPr id="73" name="Freeform 13"/>
              <p:cNvSpPr>
                <a:spLocks/>
              </p:cNvSpPr>
              <p:nvPr/>
            </p:nvSpPr>
            <p:spPr bwMode="auto">
              <a:xfrm>
                <a:off x="4446" y="4053"/>
                <a:ext cx="303" cy="135"/>
              </a:xfrm>
              <a:custGeom>
                <a:avLst/>
                <a:gdLst>
                  <a:gd name="T0" fmla="*/ 303 w 303"/>
                  <a:gd name="T1" fmla="*/ 68 h 135"/>
                  <a:gd name="T2" fmla="*/ 241 w 303"/>
                  <a:gd name="T3" fmla="*/ 0 h 135"/>
                  <a:gd name="T4" fmla="*/ 241 w 303"/>
                  <a:gd name="T5" fmla="*/ 34 h 135"/>
                  <a:gd name="T6" fmla="*/ 62 w 303"/>
                  <a:gd name="T7" fmla="*/ 34 h 135"/>
                  <a:gd name="T8" fmla="*/ 62 w 303"/>
                  <a:gd name="T9" fmla="*/ 0 h 135"/>
                  <a:gd name="T10" fmla="*/ 0 w 303"/>
                  <a:gd name="T11" fmla="*/ 68 h 135"/>
                  <a:gd name="T12" fmla="*/ 62 w 303"/>
                  <a:gd name="T13" fmla="*/ 135 h 135"/>
                  <a:gd name="T14" fmla="*/ 62 w 303"/>
                  <a:gd name="T15" fmla="*/ 102 h 135"/>
                  <a:gd name="T16" fmla="*/ 241 w 303"/>
                  <a:gd name="T17" fmla="*/ 102 h 135"/>
                  <a:gd name="T18" fmla="*/ 241 w 303"/>
                  <a:gd name="T19" fmla="*/ 135 h 135"/>
                  <a:gd name="T20" fmla="*/ 303 w 303"/>
                  <a:gd name="T21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3" h="135">
                    <a:moveTo>
                      <a:pt x="303" y="68"/>
                    </a:moveTo>
                    <a:lnTo>
                      <a:pt x="241" y="0"/>
                    </a:lnTo>
                    <a:lnTo>
                      <a:pt x="241" y="34"/>
                    </a:lnTo>
                    <a:lnTo>
                      <a:pt x="62" y="34"/>
                    </a:lnTo>
                    <a:lnTo>
                      <a:pt x="62" y="0"/>
                    </a:lnTo>
                    <a:lnTo>
                      <a:pt x="0" y="68"/>
                    </a:lnTo>
                    <a:lnTo>
                      <a:pt x="62" y="135"/>
                    </a:lnTo>
                    <a:lnTo>
                      <a:pt x="62" y="102"/>
                    </a:lnTo>
                    <a:lnTo>
                      <a:pt x="241" y="102"/>
                    </a:lnTo>
                    <a:lnTo>
                      <a:pt x="241" y="135"/>
                    </a:lnTo>
                    <a:lnTo>
                      <a:pt x="303" y="68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4446" y="4053"/>
                <a:ext cx="303" cy="135"/>
              </a:xfrm>
              <a:custGeom>
                <a:avLst/>
                <a:gdLst>
                  <a:gd name="T0" fmla="*/ 303 w 303"/>
                  <a:gd name="T1" fmla="*/ 68 h 135"/>
                  <a:gd name="T2" fmla="*/ 241 w 303"/>
                  <a:gd name="T3" fmla="*/ 0 h 135"/>
                  <a:gd name="T4" fmla="*/ 241 w 303"/>
                  <a:gd name="T5" fmla="*/ 34 h 135"/>
                  <a:gd name="T6" fmla="*/ 62 w 303"/>
                  <a:gd name="T7" fmla="*/ 34 h 135"/>
                  <a:gd name="T8" fmla="*/ 62 w 303"/>
                  <a:gd name="T9" fmla="*/ 0 h 135"/>
                  <a:gd name="T10" fmla="*/ 0 w 303"/>
                  <a:gd name="T11" fmla="*/ 68 h 135"/>
                  <a:gd name="T12" fmla="*/ 62 w 303"/>
                  <a:gd name="T13" fmla="*/ 135 h 135"/>
                  <a:gd name="T14" fmla="*/ 62 w 303"/>
                  <a:gd name="T15" fmla="*/ 102 h 135"/>
                  <a:gd name="T16" fmla="*/ 241 w 303"/>
                  <a:gd name="T17" fmla="*/ 102 h 135"/>
                  <a:gd name="T18" fmla="*/ 241 w 303"/>
                  <a:gd name="T19" fmla="*/ 135 h 135"/>
                  <a:gd name="T20" fmla="*/ 303 w 303"/>
                  <a:gd name="T21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3" h="135">
                    <a:moveTo>
                      <a:pt x="303" y="68"/>
                    </a:moveTo>
                    <a:lnTo>
                      <a:pt x="241" y="0"/>
                    </a:lnTo>
                    <a:lnTo>
                      <a:pt x="241" y="34"/>
                    </a:lnTo>
                    <a:lnTo>
                      <a:pt x="62" y="34"/>
                    </a:lnTo>
                    <a:lnTo>
                      <a:pt x="62" y="0"/>
                    </a:lnTo>
                    <a:lnTo>
                      <a:pt x="0" y="68"/>
                    </a:lnTo>
                    <a:lnTo>
                      <a:pt x="62" y="135"/>
                    </a:lnTo>
                    <a:lnTo>
                      <a:pt x="62" y="102"/>
                    </a:lnTo>
                    <a:lnTo>
                      <a:pt x="241" y="102"/>
                    </a:lnTo>
                    <a:lnTo>
                      <a:pt x="241" y="135"/>
                    </a:lnTo>
                    <a:lnTo>
                      <a:pt x="303" y="68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5" name="Line 15"/>
              <p:cNvSpPr>
                <a:spLocks noChangeShapeType="1"/>
              </p:cNvSpPr>
              <p:nvPr/>
            </p:nvSpPr>
            <p:spPr bwMode="auto">
              <a:xfrm flipH="1" flipV="1">
                <a:off x="4604" y="3362"/>
                <a:ext cx="5" cy="289"/>
              </a:xfrm>
              <a:prstGeom prst="line">
                <a:avLst/>
              </a:prstGeom>
              <a:noFill/>
              <a:ln w="3175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6" name="Line 16"/>
              <p:cNvSpPr>
                <a:spLocks noChangeShapeType="1"/>
              </p:cNvSpPr>
              <p:nvPr/>
            </p:nvSpPr>
            <p:spPr bwMode="auto">
              <a:xfrm flipH="1">
                <a:off x="3751" y="3828"/>
                <a:ext cx="229" cy="161"/>
              </a:xfrm>
              <a:prstGeom prst="line">
                <a:avLst/>
              </a:prstGeom>
              <a:noFill/>
              <a:ln w="31750" cap="flat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7" name="Rectangle 17"/>
              <p:cNvSpPr>
                <a:spLocks noChangeArrowheads="1"/>
              </p:cNvSpPr>
              <p:nvPr/>
            </p:nvSpPr>
            <p:spPr bwMode="auto">
              <a:xfrm>
                <a:off x="5032" y="3961"/>
                <a:ext cx="729" cy="241"/>
              </a:xfrm>
              <a:prstGeom prst="rect">
                <a:avLst/>
              </a:pr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78" name="Rectangle 18"/>
              <p:cNvSpPr>
                <a:spLocks noChangeArrowheads="1"/>
              </p:cNvSpPr>
              <p:nvPr/>
            </p:nvSpPr>
            <p:spPr bwMode="auto">
              <a:xfrm>
                <a:off x="5091" y="3995"/>
                <a:ext cx="611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685800"/>
                <a:r>
                  <a:rPr lang="fr-FR" altLang="fr-FR" sz="1575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TERROIR</a:t>
                </a:r>
                <a:endParaRPr lang="fr-FR" altLang="fr-FR" sz="1350" dirty="0"/>
              </a:p>
            </p:txBody>
          </p:sp>
          <p:sp>
            <p:nvSpPr>
              <p:cNvPr id="79" name="Rectangle 19"/>
              <p:cNvSpPr>
                <a:spLocks noChangeArrowheads="1"/>
              </p:cNvSpPr>
              <p:nvPr/>
            </p:nvSpPr>
            <p:spPr bwMode="auto">
              <a:xfrm>
                <a:off x="3276" y="3983"/>
                <a:ext cx="825" cy="238"/>
              </a:xfrm>
              <a:prstGeom prst="rect">
                <a:avLst/>
              </a:pr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0" name="Rectangle 20"/>
              <p:cNvSpPr>
                <a:spLocks noChangeArrowheads="1"/>
              </p:cNvSpPr>
              <p:nvPr/>
            </p:nvSpPr>
            <p:spPr bwMode="auto">
              <a:xfrm>
                <a:off x="3370" y="4004"/>
                <a:ext cx="712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685800"/>
                <a:r>
                  <a:rPr lang="fr-FR" altLang="fr-FR" sz="1575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TIRAMISU</a:t>
                </a:r>
                <a:endParaRPr lang="fr-FR" altLang="fr-FR" sz="1350" dirty="0"/>
              </a:p>
            </p:txBody>
          </p:sp>
          <p:sp>
            <p:nvSpPr>
              <p:cNvPr id="81" name="Freeform 21"/>
              <p:cNvSpPr>
                <a:spLocks/>
              </p:cNvSpPr>
              <p:nvPr/>
            </p:nvSpPr>
            <p:spPr bwMode="auto">
              <a:xfrm>
                <a:off x="5445" y="3484"/>
                <a:ext cx="239" cy="327"/>
              </a:xfrm>
              <a:custGeom>
                <a:avLst/>
                <a:gdLst>
                  <a:gd name="T0" fmla="*/ 225 w 239"/>
                  <a:gd name="T1" fmla="*/ 327 h 327"/>
                  <a:gd name="T2" fmla="*/ 239 w 239"/>
                  <a:gd name="T3" fmla="*/ 241 h 327"/>
                  <a:gd name="T4" fmla="*/ 216 w 239"/>
                  <a:gd name="T5" fmla="*/ 259 h 327"/>
                  <a:gd name="T6" fmla="*/ 71 w 239"/>
                  <a:gd name="T7" fmla="*/ 33 h 327"/>
                  <a:gd name="T8" fmla="*/ 95 w 239"/>
                  <a:gd name="T9" fmla="*/ 15 h 327"/>
                  <a:gd name="T10" fmla="*/ 15 w 239"/>
                  <a:gd name="T11" fmla="*/ 0 h 327"/>
                  <a:gd name="T12" fmla="*/ 0 w 239"/>
                  <a:gd name="T13" fmla="*/ 86 h 327"/>
                  <a:gd name="T14" fmla="*/ 24 w 239"/>
                  <a:gd name="T15" fmla="*/ 69 h 327"/>
                  <a:gd name="T16" fmla="*/ 169 w 239"/>
                  <a:gd name="T17" fmla="*/ 294 h 327"/>
                  <a:gd name="T18" fmla="*/ 145 w 239"/>
                  <a:gd name="T19" fmla="*/ 312 h 327"/>
                  <a:gd name="T20" fmla="*/ 225 w 239"/>
                  <a:gd name="T21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327">
                    <a:moveTo>
                      <a:pt x="225" y="327"/>
                    </a:moveTo>
                    <a:lnTo>
                      <a:pt x="239" y="241"/>
                    </a:lnTo>
                    <a:lnTo>
                      <a:pt x="216" y="259"/>
                    </a:lnTo>
                    <a:lnTo>
                      <a:pt x="71" y="33"/>
                    </a:lnTo>
                    <a:lnTo>
                      <a:pt x="95" y="15"/>
                    </a:lnTo>
                    <a:lnTo>
                      <a:pt x="15" y="0"/>
                    </a:lnTo>
                    <a:lnTo>
                      <a:pt x="0" y="86"/>
                    </a:lnTo>
                    <a:lnTo>
                      <a:pt x="24" y="69"/>
                    </a:lnTo>
                    <a:lnTo>
                      <a:pt x="169" y="294"/>
                    </a:lnTo>
                    <a:lnTo>
                      <a:pt x="145" y="312"/>
                    </a:lnTo>
                    <a:lnTo>
                      <a:pt x="225" y="327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2" name="Freeform 22"/>
              <p:cNvSpPr>
                <a:spLocks/>
              </p:cNvSpPr>
              <p:nvPr/>
            </p:nvSpPr>
            <p:spPr bwMode="auto">
              <a:xfrm>
                <a:off x="5445" y="3484"/>
                <a:ext cx="239" cy="327"/>
              </a:xfrm>
              <a:custGeom>
                <a:avLst/>
                <a:gdLst>
                  <a:gd name="T0" fmla="*/ 225 w 239"/>
                  <a:gd name="T1" fmla="*/ 327 h 327"/>
                  <a:gd name="T2" fmla="*/ 239 w 239"/>
                  <a:gd name="T3" fmla="*/ 241 h 327"/>
                  <a:gd name="T4" fmla="*/ 216 w 239"/>
                  <a:gd name="T5" fmla="*/ 259 h 327"/>
                  <a:gd name="T6" fmla="*/ 71 w 239"/>
                  <a:gd name="T7" fmla="*/ 33 h 327"/>
                  <a:gd name="T8" fmla="*/ 95 w 239"/>
                  <a:gd name="T9" fmla="*/ 15 h 327"/>
                  <a:gd name="T10" fmla="*/ 15 w 239"/>
                  <a:gd name="T11" fmla="*/ 0 h 327"/>
                  <a:gd name="T12" fmla="*/ 0 w 239"/>
                  <a:gd name="T13" fmla="*/ 86 h 327"/>
                  <a:gd name="T14" fmla="*/ 24 w 239"/>
                  <a:gd name="T15" fmla="*/ 69 h 327"/>
                  <a:gd name="T16" fmla="*/ 169 w 239"/>
                  <a:gd name="T17" fmla="*/ 294 h 327"/>
                  <a:gd name="T18" fmla="*/ 145 w 239"/>
                  <a:gd name="T19" fmla="*/ 312 h 327"/>
                  <a:gd name="T20" fmla="*/ 225 w 239"/>
                  <a:gd name="T21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327">
                    <a:moveTo>
                      <a:pt x="225" y="327"/>
                    </a:moveTo>
                    <a:lnTo>
                      <a:pt x="239" y="241"/>
                    </a:lnTo>
                    <a:lnTo>
                      <a:pt x="216" y="259"/>
                    </a:lnTo>
                    <a:lnTo>
                      <a:pt x="71" y="33"/>
                    </a:lnTo>
                    <a:lnTo>
                      <a:pt x="95" y="15"/>
                    </a:lnTo>
                    <a:lnTo>
                      <a:pt x="15" y="0"/>
                    </a:lnTo>
                    <a:lnTo>
                      <a:pt x="0" y="86"/>
                    </a:lnTo>
                    <a:lnTo>
                      <a:pt x="24" y="69"/>
                    </a:lnTo>
                    <a:lnTo>
                      <a:pt x="169" y="294"/>
                    </a:lnTo>
                    <a:lnTo>
                      <a:pt x="145" y="312"/>
                    </a:lnTo>
                    <a:lnTo>
                      <a:pt x="225" y="32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3580" y="3454"/>
                <a:ext cx="202" cy="369"/>
              </a:xfrm>
              <a:custGeom>
                <a:avLst/>
                <a:gdLst>
                  <a:gd name="T0" fmla="*/ 171 w 202"/>
                  <a:gd name="T1" fmla="*/ 0 h 369"/>
                  <a:gd name="T2" fmla="*/ 96 w 202"/>
                  <a:gd name="T3" fmla="*/ 34 h 369"/>
                  <a:gd name="T4" fmla="*/ 123 w 202"/>
                  <a:gd name="T5" fmla="*/ 46 h 369"/>
                  <a:gd name="T6" fmla="*/ 27 w 202"/>
                  <a:gd name="T7" fmla="*/ 300 h 369"/>
                  <a:gd name="T8" fmla="*/ 0 w 202"/>
                  <a:gd name="T9" fmla="*/ 288 h 369"/>
                  <a:gd name="T10" fmla="*/ 31 w 202"/>
                  <a:gd name="T11" fmla="*/ 369 h 369"/>
                  <a:gd name="T12" fmla="*/ 106 w 202"/>
                  <a:gd name="T13" fmla="*/ 335 h 369"/>
                  <a:gd name="T14" fmla="*/ 80 w 202"/>
                  <a:gd name="T15" fmla="*/ 324 h 369"/>
                  <a:gd name="T16" fmla="*/ 176 w 202"/>
                  <a:gd name="T17" fmla="*/ 69 h 369"/>
                  <a:gd name="T18" fmla="*/ 202 w 202"/>
                  <a:gd name="T19" fmla="*/ 81 h 369"/>
                  <a:gd name="T20" fmla="*/ 171 w 202"/>
                  <a:gd name="T21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369">
                    <a:moveTo>
                      <a:pt x="171" y="0"/>
                    </a:moveTo>
                    <a:lnTo>
                      <a:pt x="96" y="34"/>
                    </a:lnTo>
                    <a:lnTo>
                      <a:pt x="123" y="46"/>
                    </a:lnTo>
                    <a:lnTo>
                      <a:pt x="27" y="300"/>
                    </a:lnTo>
                    <a:lnTo>
                      <a:pt x="0" y="288"/>
                    </a:lnTo>
                    <a:lnTo>
                      <a:pt x="31" y="369"/>
                    </a:lnTo>
                    <a:lnTo>
                      <a:pt x="106" y="335"/>
                    </a:lnTo>
                    <a:lnTo>
                      <a:pt x="80" y="324"/>
                    </a:lnTo>
                    <a:lnTo>
                      <a:pt x="176" y="69"/>
                    </a:lnTo>
                    <a:lnTo>
                      <a:pt x="202" y="81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>
                <a:off x="3580" y="3454"/>
                <a:ext cx="202" cy="369"/>
              </a:xfrm>
              <a:custGeom>
                <a:avLst/>
                <a:gdLst>
                  <a:gd name="T0" fmla="*/ 171 w 202"/>
                  <a:gd name="T1" fmla="*/ 0 h 369"/>
                  <a:gd name="T2" fmla="*/ 96 w 202"/>
                  <a:gd name="T3" fmla="*/ 34 h 369"/>
                  <a:gd name="T4" fmla="*/ 123 w 202"/>
                  <a:gd name="T5" fmla="*/ 46 h 369"/>
                  <a:gd name="T6" fmla="*/ 27 w 202"/>
                  <a:gd name="T7" fmla="*/ 300 h 369"/>
                  <a:gd name="T8" fmla="*/ 0 w 202"/>
                  <a:gd name="T9" fmla="*/ 288 h 369"/>
                  <a:gd name="T10" fmla="*/ 31 w 202"/>
                  <a:gd name="T11" fmla="*/ 369 h 369"/>
                  <a:gd name="T12" fmla="*/ 106 w 202"/>
                  <a:gd name="T13" fmla="*/ 335 h 369"/>
                  <a:gd name="T14" fmla="*/ 80 w 202"/>
                  <a:gd name="T15" fmla="*/ 324 h 369"/>
                  <a:gd name="T16" fmla="*/ 176 w 202"/>
                  <a:gd name="T17" fmla="*/ 69 h 369"/>
                  <a:gd name="T18" fmla="*/ 202 w 202"/>
                  <a:gd name="T19" fmla="*/ 81 h 369"/>
                  <a:gd name="T20" fmla="*/ 171 w 202"/>
                  <a:gd name="T21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369">
                    <a:moveTo>
                      <a:pt x="171" y="0"/>
                    </a:moveTo>
                    <a:lnTo>
                      <a:pt x="96" y="34"/>
                    </a:lnTo>
                    <a:lnTo>
                      <a:pt x="123" y="46"/>
                    </a:lnTo>
                    <a:lnTo>
                      <a:pt x="27" y="300"/>
                    </a:lnTo>
                    <a:lnTo>
                      <a:pt x="0" y="288"/>
                    </a:lnTo>
                    <a:lnTo>
                      <a:pt x="31" y="369"/>
                    </a:lnTo>
                    <a:lnTo>
                      <a:pt x="106" y="335"/>
                    </a:lnTo>
                    <a:lnTo>
                      <a:pt x="80" y="324"/>
                    </a:lnTo>
                    <a:lnTo>
                      <a:pt x="176" y="69"/>
                    </a:lnTo>
                    <a:lnTo>
                      <a:pt x="202" y="81"/>
                    </a:lnTo>
                    <a:lnTo>
                      <a:pt x="171" y="0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</p:grpSp>
        <p:sp>
          <p:nvSpPr>
            <p:cNvPr id="49" name="ZoneTexte 48"/>
            <p:cNvSpPr txBox="1"/>
            <p:nvPr/>
          </p:nvSpPr>
          <p:spPr>
            <a:xfrm>
              <a:off x="4961503" y="4707446"/>
              <a:ext cx="190023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350" dirty="0"/>
                <a:t>Un focus sur le site de </a:t>
              </a:r>
              <a:r>
                <a:rPr lang="fr-FR" sz="1350" dirty="0" err="1"/>
                <a:t>Rophin</a:t>
              </a:r>
              <a:endParaRPr lang="fr-FR" sz="1350" dirty="0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272345" y="4883323"/>
              <a:ext cx="1900238" cy="331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350" dirty="0"/>
                <a:t>Un focus sur les sources </a:t>
              </a:r>
              <a:r>
                <a:rPr lang="fr-FR" sz="1350" dirty="0" smtClean="0"/>
                <a:t>minérales</a:t>
              </a:r>
              <a:endParaRPr lang="fr-FR" sz="135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4637366" y="3781426"/>
              <a:ext cx="1900238" cy="467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350" dirty="0"/>
                <a:t>Un projet transverse </a:t>
              </a:r>
              <a:r>
                <a:rPr lang="fr-FR" sz="1350" dirty="0" smtClean="0"/>
                <a:t>(instrumentation, données, science participative…) </a:t>
              </a:r>
              <a:endParaRPr lang="fr-FR" sz="1350" dirty="0"/>
            </a:p>
          </p:txBody>
        </p:sp>
        <p:cxnSp>
          <p:nvCxnSpPr>
            <p:cNvPr id="56" name="Connecteur droit 55"/>
            <p:cNvCxnSpPr/>
            <p:nvPr/>
          </p:nvCxnSpPr>
          <p:spPr>
            <a:xfrm>
              <a:off x="4572170" y="4681498"/>
              <a:ext cx="389334" cy="1494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/>
            <p:cNvCxnSpPr/>
            <p:nvPr/>
          </p:nvCxnSpPr>
          <p:spPr>
            <a:xfrm flipV="1">
              <a:off x="1240728" y="4760376"/>
              <a:ext cx="317398" cy="1501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/>
            <p:nvPr/>
          </p:nvCxnSpPr>
          <p:spPr>
            <a:xfrm flipV="1">
              <a:off x="4018053" y="3993336"/>
              <a:ext cx="635983" cy="2032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ZoneTexte 62"/>
            <p:cNvSpPr txBox="1"/>
            <p:nvPr/>
          </p:nvSpPr>
          <p:spPr>
            <a:xfrm>
              <a:off x="608006" y="2994259"/>
              <a:ext cx="1900238" cy="399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350" dirty="0"/>
                <a:t>Un projet focalisé sur </a:t>
              </a:r>
              <a:r>
                <a:rPr lang="fr-FR" sz="1350" dirty="0" smtClean="0"/>
                <a:t>le </a:t>
              </a:r>
              <a:r>
                <a:rPr lang="fr-FR" sz="1350" dirty="0"/>
                <a:t>risque (SHS)</a:t>
              </a:r>
            </a:p>
          </p:txBody>
        </p:sp>
        <p:cxnSp>
          <p:nvCxnSpPr>
            <p:cNvPr id="64" name="Connecteur droit 63"/>
            <p:cNvCxnSpPr/>
            <p:nvPr/>
          </p:nvCxnSpPr>
          <p:spPr>
            <a:xfrm>
              <a:off x="2442642" y="3145037"/>
              <a:ext cx="393427" cy="3012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ZoneTexte 2"/>
          <p:cNvSpPr txBox="1">
            <a:spLocks noChangeArrowheads="1"/>
          </p:cNvSpPr>
          <p:nvPr/>
        </p:nvSpPr>
        <p:spPr bwMode="auto">
          <a:xfrm>
            <a:off x="733802" y="113336"/>
            <a:ext cx="757080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II. ZATU (2019-2023) : Projets </a:t>
            </a:r>
            <a:r>
              <a:rPr lang="fr-FR" sz="3200" b="1" dirty="0" err="1" smtClean="0">
                <a:solidFill>
                  <a:srgbClr val="002060"/>
                </a:solidFill>
                <a:latin typeface="+mn-lt"/>
              </a:rPr>
              <a:t>translationnels</a:t>
            </a:r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 et </a:t>
            </a:r>
            <a:r>
              <a:rPr lang="fr-FR" sz="3200" b="1" dirty="0" err="1" smtClean="0">
                <a:solidFill>
                  <a:srgbClr val="002060"/>
                </a:solidFill>
                <a:latin typeface="+mn-lt"/>
              </a:rPr>
              <a:t>porjets</a:t>
            </a:r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 structurants </a:t>
            </a:r>
            <a:endParaRPr lang="fr-FR" altLang="fr-FR" sz="36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grpSp>
        <p:nvGrpSpPr>
          <p:cNvPr id="86" name="Groupe 85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89" name="Groupe 88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90" name="Image 8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91" name="Image 90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92" name="Connecteur droit 91"/>
          <p:cNvCxnSpPr/>
          <p:nvPr/>
        </p:nvCxnSpPr>
        <p:spPr>
          <a:xfrm>
            <a:off x="25655" y="1129646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656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51530" y="1149270"/>
            <a:ext cx="7312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TIRAMISU</a:t>
            </a:r>
            <a:r>
              <a:rPr lang="fr-FR" sz="2400" dirty="0"/>
              <a:t>:   </a:t>
            </a:r>
            <a:r>
              <a:rPr lang="en-US" sz="2400" dirty="0" err="1"/>
              <a:t>BiodiversiTy</a:t>
            </a:r>
            <a:r>
              <a:rPr lang="en-US" sz="2400" dirty="0"/>
              <a:t> In </a:t>
            </a:r>
            <a:r>
              <a:rPr lang="en-US" sz="2400" dirty="0" err="1"/>
              <a:t>RAdioactive</a:t>
            </a:r>
            <a:r>
              <a:rPr lang="en-US" sz="2400" dirty="0"/>
              <a:t> </a:t>
            </a:r>
            <a:r>
              <a:rPr lang="en-US" sz="2400" dirty="0" err="1"/>
              <a:t>MIneral</a:t>
            </a:r>
            <a:r>
              <a:rPr lang="en-US" sz="2400" dirty="0"/>
              <a:t> </a:t>
            </a:r>
            <a:r>
              <a:rPr lang="en-US" sz="2400" dirty="0" err="1" smtClean="0"/>
              <a:t>SoUrces</a:t>
            </a:r>
            <a:r>
              <a:rPr lang="en-US" sz="2400" dirty="0" smtClean="0"/>
              <a:t> </a:t>
            </a:r>
            <a:endParaRPr lang="fr-FR" sz="2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1822983"/>
            <a:ext cx="9144001" cy="506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5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55" y="1015291"/>
            <a:ext cx="9067580" cy="584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E867D9EC-2AAE-9C4E-BF97-DDF73C4FC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917" y="977996"/>
            <a:ext cx="3517410" cy="1063229"/>
          </a:xfrm>
        </p:spPr>
        <p:txBody>
          <a:bodyPr>
            <a:noAutofit/>
          </a:bodyPr>
          <a:lstStyle/>
          <a:p>
            <a:r>
              <a:rPr lang="fr-FR" sz="4000" b="1" dirty="0"/>
              <a:t>Enjeux sociétaux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98EBB83-B85A-9648-823F-AC55C03A817D}"/>
              </a:ext>
            </a:extLst>
          </p:cNvPr>
          <p:cNvSpPr txBox="1">
            <a:spLocks/>
          </p:cNvSpPr>
          <p:nvPr/>
        </p:nvSpPr>
        <p:spPr>
          <a:xfrm>
            <a:off x="248388" y="2101362"/>
            <a:ext cx="4508250" cy="4118329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100" dirty="0" smtClean="0"/>
              <a:t>Les sites des sources sont très fréquentés:</a:t>
            </a:r>
          </a:p>
          <a:p>
            <a:pPr lvl="1"/>
            <a:r>
              <a:rPr lang="fr-FR" sz="3100" dirty="0" smtClean="0"/>
              <a:t>Consommation de l’eau</a:t>
            </a:r>
          </a:p>
          <a:p>
            <a:pPr lvl="1"/>
            <a:r>
              <a:rPr lang="fr-FR" sz="3100" dirty="0" smtClean="0"/>
              <a:t>Baignade</a:t>
            </a:r>
          </a:p>
          <a:p>
            <a:pPr lvl="1"/>
            <a:r>
              <a:rPr lang="fr-FR" sz="3100" dirty="0" smtClean="0"/>
              <a:t>Promenade</a:t>
            </a:r>
          </a:p>
          <a:p>
            <a:pPr lvl="1"/>
            <a:endParaRPr lang="fr-FR" sz="3100" dirty="0" smtClean="0"/>
          </a:p>
          <a:p>
            <a:r>
              <a:rPr lang="fr-FR" sz="3100" dirty="0" smtClean="0"/>
              <a:t>Perception du risque très atténuée</a:t>
            </a:r>
          </a:p>
          <a:p>
            <a:endParaRPr lang="fr-FR" sz="3100" dirty="0" smtClean="0"/>
          </a:p>
          <a:p>
            <a:r>
              <a:rPr lang="fr-FR" sz="3100" dirty="0" smtClean="0"/>
              <a:t>Actions démarrées avec le CEN</a:t>
            </a:r>
          </a:p>
          <a:p>
            <a:pPr lvl="1"/>
            <a:r>
              <a:rPr lang="fr-FR" sz="3100" dirty="0" smtClean="0"/>
              <a:t>Évaluation des risques en lien avec les usages</a:t>
            </a:r>
          </a:p>
          <a:p>
            <a:pPr lvl="1"/>
            <a:r>
              <a:rPr lang="fr-FR" sz="3100" dirty="0" smtClean="0"/>
              <a:t>Prévention</a:t>
            </a:r>
          </a:p>
          <a:p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A7812628-4636-4047-9C3D-0E88ED553F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721" y="1210035"/>
            <a:ext cx="3946299" cy="526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1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e 14"/>
          <p:cNvGrpSpPr/>
          <p:nvPr/>
        </p:nvGrpSpPr>
        <p:grpSpPr>
          <a:xfrm>
            <a:off x="-208382" y="2715294"/>
            <a:ext cx="6709355" cy="3730842"/>
            <a:chOff x="2308733" y="1818641"/>
            <a:chExt cx="5947679" cy="2782357"/>
          </a:xfrm>
        </p:grpSpPr>
        <p:grpSp>
          <p:nvGrpSpPr>
            <p:cNvPr id="14" name="Groupe 13"/>
            <p:cNvGrpSpPr/>
            <p:nvPr/>
          </p:nvGrpSpPr>
          <p:grpSpPr>
            <a:xfrm>
              <a:off x="2308733" y="1818641"/>
              <a:ext cx="5947679" cy="2782357"/>
              <a:chOff x="-28585" y="1858836"/>
              <a:chExt cx="5947679" cy="2782357"/>
            </a:xfrm>
          </p:grpSpPr>
          <p:pic>
            <p:nvPicPr>
              <p:cNvPr id="16" name="Image 15" descr="C:\Users\aubeauge\Documents\HYDROSYSTEMES_PROJETS\SOURCES\Master\2019\Article\Format d’une actualité scientifique\Figure 1 percent terato INEE.jpg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8585" y="1858836"/>
                <a:ext cx="5947679" cy="270772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Rectangle 7"/>
              <p:cNvSpPr/>
              <p:nvPr/>
            </p:nvSpPr>
            <p:spPr>
              <a:xfrm>
                <a:off x="46516" y="4400424"/>
                <a:ext cx="5872577" cy="240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4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Pourcentage de valves déformées par mois et pour chaque site étudié. </a:t>
                </a:r>
                <a:endParaRPr lang="fr-FR" sz="12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3333392" y="4185338"/>
              <a:ext cx="326307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400" b="1" dirty="0"/>
                <a:t>une concentration en radon &gt; 4000 Bq L− 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8496" y="1337757"/>
            <a:ext cx="6949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Un Suivi </a:t>
            </a:r>
            <a:r>
              <a:rPr lang="fr-FR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 communautés de diatomées a été effectué dans des sites observatoires </a:t>
            </a:r>
            <a:r>
              <a:rPr lang="fr-FR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(c.-à-d. sources minérales) de </a:t>
            </a:r>
            <a:r>
              <a:rPr lang="fr-FR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la </a:t>
            </a:r>
            <a:r>
              <a:rPr lang="fr-FR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ZATU</a:t>
            </a:r>
            <a:endParaRPr lang="fr-FR" b="1" dirty="0"/>
          </a:p>
        </p:txBody>
      </p:sp>
      <p:grpSp>
        <p:nvGrpSpPr>
          <p:cNvPr id="7" name="Groupe 6"/>
          <p:cNvGrpSpPr/>
          <p:nvPr/>
        </p:nvGrpSpPr>
        <p:grpSpPr>
          <a:xfrm>
            <a:off x="-187690" y="1065479"/>
            <a:ext cx="2066186" cy="1788927"/>
            <a:chOff x="6226263" y="1188793"/>
            <a:chExt cx="2669846" cy="2158310"/>
          </a:xfrm>
        </p:grpSpPr>
        <p:pic>
          <p:nvPicPr>
            <p:cNvPr id="17" name="Image 16" descr="C:\Users\aubeauge\Documents\HYDROSYSTEMES_PROJETS\SOURCES\Master\2019\Article\Format d’une actualité scientifique\Photo 1.jpg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446" y="1210035"/>
              <a:ext cx="2417319" cy="21370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ctangle 5"/>
            <p:cNvSpPr/>
            <p:nvPr/>
          </p:nvSpPr>
          <p:spPr>
            <a:xfrm>
              <a:off x="6226263" y="1188793"/>
              <a:ext cx="2669846" cy="290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>
                <a:lnSpc>
                  <a:spcPct val="107000"/>
                </a:lnSpc>
                <a:spcAft>
                  <a:spcPts val="800"/>
                </a:spcAft>
              </a:pPr>
              <a:r>
                <a:rPr lang="fr-FR" sz="900" b="1" u="sng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Crédit </a:t>
              </a:r>
              <a:r>
                <a:rPr lang="fr-FR" sz="500" b="1" u="sng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photo</a:t>
              </a:r>
              <a:r>
                <a:rPr lang="fr-FR" sz="900" b="1" u="sng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: </a:t>
              </a:r>
              <a:r>
                <a:rPr lang="fr-FR" sz="900" b="1" u="sng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Aude </a:t>
              </a:r>
              <a:r>
                <a:rPr lang="fr-FR" sz="900" b="1" u="sng" dirty="0" err="1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Beauger</a:t>
              </a:r>
              <a:endParaRPr lang="fr-FR" sz="800" b="1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5609216" y="2121823"/>
            <a:ext cx="3492231" cy="2409122"/>
            <a:chOff x="5941825" y="1433772"/>
            <a:chExt cx="3935860" cy="2608040"/>
          </a:xfrm>
        </p:grpSpPr>
        <p:grpSp>
          <p:nvGrpSpPr>
            <p:cNvPr id="9" name="Groupe 8"/>
            <p:cNvGrpSpPr/>
            <p:nvPr/>
          </p:nvGrpSpPr>
          <p:grpSpPr>
            <a:xfrm>
              <a:off x="6211327" y="1433772"/>
              <a:ext cx="3606353" cy="1625121"/>
              <a:chOff x="11158106" y="730142"/>
              <a:chExt cx="3606353" cy="1625121"/>
            </a:xfrm>
          </p:grpSpPr>
          <p:pic>
            <p:nvPicPr>
              <p:cNvPr id="13" name="Image 12" descr="C:\Users\aubeauge\Documents\HYDROSYSTEMES_PROJETS\SOURCES\Master\2019\Article\Format d’une actualité scientifique\Figure 2 Planothidiium deformation.jpg"/>
              <p:cNvPicPr/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58106" y="730142"/>
                <a:ext cx="3606353" cy="162512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" name="Rectangle 3"/>
              <p:cNvSpPr/>
              <p:nvPr/>
            </p:nvSpPr>
            <p:spPr>
              <a:xfrm>
                <a:off x="11672908" y="1971081"/>
                <a:ext cx="2889682" cy="303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u="sng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Crédit photo : Carlos </a:t>
                </a:r>
                <a:r>
                  <a:rPr lang="fr-FR" sz="1200" u="sng" dirty="0" err="1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Wetzel</a:t>
                </a:r>
                <a:endParaRPr lang="fr-FR" sz="12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5941825" y="2943676"/>
              <a:ext cx="3935860" cy="109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>
                <a:lnSpc>
                  <a:spcPct val="107000"/>
                </a:lnSpc>
                <a:spcAft>
                  <a:spcPts val="800"/>
                </a:spcAft>
              </a:pPr>
              <a:r>
                <a:rPr lang="fr-FR" sz="1400" b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Observations au microscope optique de valves tératologiques de l’espèce </a:t>
              </a:r>
              <a:r>
                <a:rPr lang="fr-FR" sz="1400" b="1" i="1" dirty="0" err="1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Planothidium</a:t>
              </a:r>
              <a:r>
                <a:rPr lang="fr-FR" sz="1400" b="1" i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sz="1400" b="1" i="1" dirty="0" err="1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frequentissimum</a:t>
              </a:r>
              <a:r>
                <a:rPr lang="fr-FR" sz="1400" b="1" i="1" dirty="0" smtClean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</a:t>
              </a:r>
              <a:endPara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627783" y="6574838"/>
            <a:ext cx="57463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 smtClean="0"/>
              <a:t>Millan</a:t>
            </a:r>
            <a:r>
              <a:rPr lang="fr-FR" sz="1400" dirty="0" smtClean="0"/>
              <a:t> </a:t>
            </a:r>
            <a:r>
              <a:rPr lang="fr-FR" sz="1400" i="1" dirty="0" smtClean="0"/>
              <a:t>et </a:t>
            </a:r>
            <a:r>
              <a:rPr lang="fr-FR" sz="1400" i="1" dirty="0" err="1" smtClean="0"/>
              <a:t>aL</a:t>
            </a:r>
            <a:r>
              <a:rPr lang="fr-FR" sz="1400" dirty="0" smtClean="0"/>
              <a:t>. </a:t>
            </a:r>
            <a:r>
              <a:rPr lang="fr-FR" sz="1400" dirty="0"/>
              <a:t>2019</a:t>
            </a:r>
            <a:r>
              <a:rPr lang="fr-FR" sz="1400" dirty="0" smtClean="0"/>
              <a:t>.. </a:t>
            </a:r>
            <a:r>
              <a:rPr lang="fr-FR" sz="1400" dirty="0" err="1"/>
              <a:t>Botany</a:t>
            </a:r>
            <a:r>
              <a:rPr lang="fr-FR" sz="1400" dirty="0"/>
              <a:t> </a:t>
            </a:r>
            <a:r>
              <a:rPr lang="fr-FR" sz="1400" dirty="0" err="1"/>
              <a:t>Letters</a:t>
            </a:r>
            <a:r>
              <a:rPr lang="fr-FR" sz="1400" dirty="0"/>
              <a:t>, DOI:10.1080/23818107.2019.1691051.</a:t>
            </a:r>
          </a:p>
        </p:txBody>
      </p:sp>
    </p:spTree>
    <p:extLst>
      <p:ext uri="{BB962C8B-B14F-4D97-AF65-F5344CB8AC3E}">
        <p14:creationId xmlns:p14="http://schemas.microsoft.com/office/powerpoint/2010/main" val="419712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Imag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9404" y="1050990"/>
            <a:ext cx="2856422" cy="2063659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169257" y="1025264"/>
            <a:ext cx="54740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diatomées sont des micro-microorganismes sensibles aux pollutions, et des premiers résultats obtenus dans les sources minérales radioactives indiquent des déformations des </a:t>
            </a:r>
            <a:r>
              <a:rPr lang="fr-F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frustules</a:t>
            </a:r>
            <a:endParaRPr lang="fr-FR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fr-FR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L’objectif: comprendre ces effets (rayonnements/ toxicité chimique)</a:t>
            </a:r>
            <a:endParaRPr lang="fr-FR" b="1" dirty="0"/>
          </a:p>
        </p:txBody>
      </p:sp>
      <p:sp>
        <p:nvSpPr>
          <p:cNvPr id="48" name="Rectangle 47"/>
          <p:cNvSpPr/>
          <p:nvPr/>
        </p:nvSpPr>
        <p:spPr>
          <a:xfrm>
            <a:off x="707399" y="5252537"/>
            <a:ext cx="6096000" cy="157414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 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thèse 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Modélisation » (2019-2022)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LPC/LMGE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Rationaliser les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observations au travers de simulation Monte-Carlo (Geant4, G4DNA, GATE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confronter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données biologiques, physico-chimiques et radiologiques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377237" y="3344522"/>
            <a:ext cx="4663788" cy="981423"/>
          </a:xfrm>
          <a:prstGeom prst="rect">
            <a:avLst/>
          </a:prstGeom>
          <a:solidFill>
            <a:schemeClr val="bg2">
              <a:alpha val="50196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Etude de l’interaction de radioéléments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(RN)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les diatomées 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FR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Subatech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/LMGE/GEOLAB) 2020-2023)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1315" y="3181477"/>
            <a:ext cx="3621950" cy="147732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 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thèse « vie &amp; radioactivité 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(2019-2022)</a:t>
            </a:r>
          </a:p>
          <a:p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GEOLAB/LMGE</a:t>
            </a:r>
          </a:p>
          <a:p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travail de terrain; 30 sources minérales sélectionnées </a:t>
            </a:r>
            <a:endParaRPr lang="fr-FR" dirty="0"/>
          </a:p>
        </p:txBody>
      </p:sp>
      <p:sp>
        <p:nvSpPr>
          <p:cNvPr id="49" name="Virage 48"/>
          <p:cNvSpPr/>
          <p:nvPr/>
        </p:nvSpPr>
        <p:spPr>
          <a:xfrm rot="5400000">
            <a:off x="3555362" y="3934905"/>
            <a:ext cx="1053412" cy="1447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43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1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4" t="200" r="12425"/>
          <a:stretch/>
        </p:blipFill>
        <p:spPr>
          <a:xfrm>
            <a:off x="10160" y="1757680"/>
            <a:ext cx="4622800" cy="507130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58" t="4321" r="1741"/>
          <a:stretch/>
        </p:blipFill>
        <p:spPr>
          <a:xfrm>
            <a:off x="4521200" y="1757680"/>
            <a:ext cx="4460539" cy="5069840"/>
          </a:xfrm>
          <a:prstGeom prst="rect">
            <a:avLst/>
          </a:prstGeom>
        </p:spPr>
      </p:pic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68246" y="1116570"/>
            <a:ext cx="8759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TERROIR</a:t>
            </a:r>
            <a:r>
              <a:rPr lang="en-US" dirty="0">
                <a:solidFill>
                  <a:srgbClr val="002060"/>
                </a:solidFill>
              </a:rPr>
              <a:t> : </a:t>
            </a:r>
            <a:r>
              <a:rPr lang="en-US" b="1" dirty="0" err="1" smtClean="0">
                <a:solidFill>
                  <a:srgbClr val="002060"/>
                </a:solidFill>
              </a:rPr>
              <a:t>T</a:t>
            </a:r>
            <a:r>
              <a:rPr lang="en-US" dirty="0" err="1" smtClean="0">
                <a:solidFill>
                  <a:srgbClr val="002060"/>
                </a:solidFill>
              </a:rPr>
              <a:t>ransf</a:t>
            </a:r>
            <a:r>
              <a:rPr lang="en-US" b="1" dirty="0" err="1" smtClean="0">
                <a:solidFill>
                  <a:srgbClr val="002060"/>
                </a:solidFill>
              </a:rPr>
              <a:t>ER</a:t>
            </a:r>
            <a:r>
              <a:rPr lang="en-US" dirty="0" smtClean="0">
                <a:solidFill>
                  <a:srgbClr val="002060"/>
                </a:solidFill>
              </a:rPr>
              <a:t>/</a:t>
            </a:r>
            <a:r>
              <a:rPr lang="en-US" dirty="0" err="1" smtClean="0">
                <a:solidFill>
                  <a:srgbClr val="002060"/>
                </a:solidFill>
              </a:rPr>
              <a:t>t</a:t>
            </a:r>
            <a:r>
              <a:rPr lang="en-US" b="1" dirty="0" err="1" smtClean="0">
                <a:solidFill>
                  <a:srgbClr val="002060"/>
                </a:solidFill>
              </a:rPr>
              <a:t>R</a:t>
            </a:r>
            <a:r>
              <a:rPr lang="en-US" dirty="0" err="1" smtClean="0">
                <a:solidFill>
                  <a:srgbClr val="002060"/>
                </a:solidFill>
              </a:rPr>
              <a:t>ansp</a:t>
            </a:r>
            <a:r>
              <a:rPr lang="en-US" b="1" dirty="0" err="1" smtClean="0">
                <a:solidFill>
                  <a:srgbClr val="002060"/>
                </a:solidFill>
              </a:rPr>
              <a:t>O</a:t>
            </a:r>
            <a:r>
              <a:rPr lang="en-US" dirty="0" err="1" smtClean="0">
                <a:solidFill>
                  <a:srgbClr val="002060"/>
                </a:solidFill>
              </a:rPr>
              <a:t>rt</a:t>
            </a:r>
            <a:r>
              <a:rPr lang="en-US" dirty="0" smtClean="0">
                <a:solidFill>
                  <a:srgbClr val="002060"/>
                </a:solidFill>
              </a:rPr>
              <a:t> of (radio)elements and their </a:t>
            </a:r>
            <a:r>
              <a:rPr lang="en-US" b="1" dirty="0" smtClean="0">
                <a:solidFill>
                  <a:srgbClr val="002060"/>
                </a:solidFill>
              </a:rPr>
              <a:t>I</a:t>
            </a:r>
            <a:r>
              <a:rPr lang="en-US" dirty="0" smtClean="0">
                <a:solidFill>
                  <a:srgbClr val="002060"/>
                </a:solidFill>
              </a:rPr>
              <a:t>mpact/risk on the environment of the </a:t>
            </a:r>
            <a:r>
              <a:rPr lang="en-US" b="1" dirty="0" err="1" smtClean="0">
                <a:solidFill>
                  <a:srgbClr val="002060"/>
                </a:solidFill>
              </a:rPr>
              <a:t>R</a:t>
            </a:r>
            <a:r>
              <a:rPr lang="en-US" dirty="0" err="1" smtClean="0">
                <a:solidFill>
                  <a:srgbClr val="002060"/>
                </a:solidFill>
              </a:rPr>
              <a:t>ophin</a:t>
            </a:r>
            <a:r>
              <a:rPr lang="en-US" dirty="0" smtClean="0">
                <a:solidFill>
                  <a:srgbClr val="002060"/>
                </a:solidFill>
              </a:rPr>
              <a:t> site 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55" y="2178218"/>
            <a:ext cx="8901657" cy="3714582"/>
          </a:xfrm>
          <a:prstGeom prst="rect">
            <a:avLst/>
          </a:prstGeom>
        </p:spPr>
      </p:pic>
      <p:sp>
        <p:nvSpPr>
          <p:cNvPr id="31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</p:spTree>
    <p:extLst>
      <p:ext uri="{BB962C8B-B14F-4D97-AF65-F5344CB8AC3E}">
        <p14:creationId xmlns:p14="http://schemas.microsoft.com/office/powerpoint/2010/main" val="113094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2">
            <a:extLst>
              <a:ext uri="{FF2B5EF4-FFF2-40B4-BE49-F238E27FC236}">
                <a16:creationId xmlns:a16="http://schemas.microsoft.com/office/drawing/2014/main" id="{4B64145D-4947-4930-8F84-732C654013E0}"/>
              </a:ext>
            </a:extLst>
          </p:cNvPr>
          <p:cNvCxnSpPr>
            <a:cxnSpLocks/>
            <a:stCxn id="16" idx="0"/>
            <a:endCxn id="18" idx="4"/>
          </p:cNvCxnSpPr>
          <p:nvPr/>
        </p:nvCxnSpPr>
        <p:spPr>
          <a:xfrm flipH="1" flipV="1">
            <a:off x="1161373" y="3560011"/>
            <a:ext cx="1009373" cy="176293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8" name="Groupe 37"/>
          <p:cNvGrpSpPr/>
          <p:nvPr/>
        </p:nvGrpSpPr>
        <p:grpSpPr>
          <a:xfrm>
            <a:off x="25655" y="1513592"/>
            <a:ext cx="2422905" cy="4836407"/>
            <a:chOff x="25655" y="1513592"/>
            <a:chExt cx="2422905" cy="4836407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384" b="-2766"/>
            <a:stretch/>
          </p:blipFill>
          <p:spPr bwMode="auto">
            <a:xfrm>
              <a:off x="25655" y="1513592"/>
              <a:ext cx="2422905" cy="4836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5BCFBF20-0527-4517-979D-25EF1150C2A6}"/>
                </a:ext>
              </a:extLst>
            </p:cNvPr>
            <p:cNvSpPr/>
            <p:nvPr/>
          </p:nvSpPr>
          <p:spPr>
            <a:xfrm>
              <a:off x="939076" y="3132783"/>
              <a:ext cx="444594" cy="42722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0" y="1103942"/>
            <a:ext cx="68474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Transport</a:t>
            </a:r>
            <a:endParaRPr lang="fr-FR" sz="2000" dirty="0">
              <a:solidFill>
                <a:srgbClr val="002060"/>
              </a:solidFill>
            </a:endParaRPr>
          </a:p>
        </p:txBody>
      </p:sp>
      <p:grpSp>
        <p:nvGrpSpPr>
          <p:cNvPr id="37" name="Groupe 36"/>
          <p:cNvGrpSpPr/>
          <p:nvPr/>
        </p:nvGrpSpPr>
        <p:grpSpPr>
          <a:xfrm>
            <a:off x="1161373" y="5322946"/>
            <a:ext cx="2018746" cy="1516803"/>
            <a:chOff x="1161373" y="5322946"/>
            <a:chExt cx="2018746" cy="1516803"/>
          </a:xfrm>
        </p:grpSpPr>
        <p:pic>
          <p:nvPicPr>
            <p:cNvPr id="16" name="Image 4">
              <a:extLst>
                <a:ext uri="{FF2B5EF4-FFF2-40B4-BE49-F238E27FC236}">
                  <a16:creationId xmlns:a16="http://schemas.microsoft.com/office/drawing/2014/main" id="{961B06C8-4D15-407F-8DA0-F56F559B768A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73" y="5322946"/>
              <a:ext cx="2018746" cy="1516803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</p:pic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5BCFBF20-0527-4517-979D-25EF1150C2A6}"/>
                </a:ext>
              </a:extLst>
            </p:cNvPr>
            <p:cNvSpPr/>
            <p:nvPr/>
          </p:nvSpPr>
          <p:spPr>
            <a:xfrm>
              <a:off x="2068784" y="5839894"/>
              <a:ext cx="444594" cy="42722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cxnSp>
        <p:nvCxnSpPr>
          <p:cNvPr id="29" name="Connecteur droit avec flèche 2">
            <a:extLst>
              <a:ext uri="{FF2B5EF4-FFF2-40B4-BE49-F238E27FC236}">
                <a16:creationId xmlns:a16="http://schemas.microsoft.com/office/drawing/2014/main" id="{4B64145D-4947-4930-8F84-732C654013E0}"/>
              </a:ext>
            </a:extLst>
          </p:cNvPr>
          <p:cNvCxnSpPr>
            <a:cxnSpLocks/>
            <a:stCxn id="20" idx="1"/>
            <a:endCxn id="28" idx="7"/>
          </p:cNvCxnSpPr>
          <p:nvPr/>
        </p:nvCxnSpPr>
        <p:spPr>
          <a:xfrm flipH="1">
            <a:off x="2448269" y="3610819"/>
            <a:ext cx="801628" cy="229164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2" name="Grafik 10">
            <a:extLst>
              <a:ext uri="{FF2B5EF4-FFF2-40B4-BE49-F238E27FC236}">
                <a16:creationId xmlns:a16="http://schemas.microsoft.com/office/drawing/2014/main" id="{46CCC4C5-471C-4A9E-8788-D6942605B1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0392" y="1116569"/>
            <a:ext cx="1738766" cy="5462773"/>
          </a:xfrm>
          <a:prstGeom prst="rect">
            <a:avLst/>
          </a:prstGeom>
        </p:spPr>
      </p:pic>
      <p:pic>
        <p:nvPicPr>
          <p:cNvPr id="33" name="Grafik 9">
            <a:extLst>
              <a:ext uri="{FF2B5EF4-FFF2-40B4-BE49-F238E27FC236}">
                <a16:creationId xmlns:a16="http://schemas.microsoft.com/office/drawing/2014/main" id="{86D5C49F-829A-4632-9DFD-E1A3F0312A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85968" y="1116567"/>
            <a:ext cx="1930944" cy="5462775"/>
          </a:xfrm>
          <a:prstGeom prst="rect">
            <a:avLst/>
          </a:prstGeom>
        </p:spPr>
      </p:pic>
      <p:pic>
        <p:nvPicPr>
          <p:cNvPr id="20" name="Grafik 7">
            <a:extLst>
              <a:ext uri="{FF2B5EF4-FFF2-40B4-BE49-F238E27FC236}">
                <a16:creationId xmlns:a16="http://schemas.microsoft.com/office/drawing/2014/main" id="{1A6B83CE-3283-4063-932D-12E6308EAE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49897" y="1116570"/>
            <a:ext cx="644229" cy="4988497"/>
          </a:xfrm>
          <a:prstGeom prst="rect">
            <a:avLst/>
          </a:prstGeom>
        </p:spPr>
      </p:pic>
      <p:pic>
        <p:nvPicPr>
          <p:cNvPr id="36" name="Grafik 9">
            <a:extLst>
              <a:ext uri="{FF2B5EF4-FFF2-40B4-BE49-F238E27FC236}">
                <a16:creationId xmlns:a16="http://schemas.microsoft.com/office/drawing/2014/main" id="{DCD0C12D-25C5-4B56-983F-C428E0C4A5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73106" y="1116567"/>
            <a:ext cx="1720139" cy="5475386"/>
          </a:xfrm>
          <a:prstGeom prst="rect">
            <a:avLst/>
          </a:prstGeom>
        </p:spPr>
      </p:pic>
      <p:cxnSp>
        <p:nvCxnSpPr>
          <p:cNvPr id="48" name="Connecteur droit avec flèche 2">
            <a:extLst>
              <a:ext uri="{FF2B5EF4-FFF2-40B4-BE49-F238E27FC236}">
                <a16:creationId xmlns:a16="http://schemas.microsoft.com/office/drawing/2014/main" id="{4B64145D-4947-4930-8F84-732C654013E0}"/>
              </a:ext>
            </a:extLst>
          </p:cNvPr>
          <p:cNvCxnSpPr>
            <a:cxnSpLocks/>
            <a:stCxn id="28" idx="1"/>
          </p:cNvCxnSpPr>
          <p:nvPr/>
        </p:nvCxnSpPr>
        <p:spPr>
          <a:xfrm flipH="1" flipV="1">
            <a:off x="1091595" y="3610818"/>
            <a:ext cx="1042298" cy="229164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</p:spTree>
    <p:extLst>
      <p:ext uri="{BB962C8B-B14F-4D97-AF65-F5344CB8AC3E}">
        <p14:creationId xmlns:p14="http://schemas.microsoft.com/office/powerpoint/2010/main" val="341456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581" y="1038662"/>
            <a:ext cx="3079998" cy="1324604"/>
          </a:xfrm>
          <a:prstGeom prst="rect">
            <a:avLst/>
          </a:prstGeom>
        </p:spPr>
      </p:pic>
      <p:grpSp>
        <p:nvGrpSpPr>
          <p:cNvPr id="50" name="Gruppieren 7">
            <a:extLst>
              <a:ext uri="{FF2B5EF4-FFF2-40B4-BE49-F238E27FC236}">
                <a16:creationId xmlns:a16="http://schemas.microsoft.com/office/drawing/2014/main" id="{221EE317-DB4D-48FA-9751-DB2C13E4BDD8}"/>
              </a:ext>
            </a:extLst>
          </p:cNvPr>
          <p:cNvGrpSpPr/>
          <p:nvPr/>
        </p:nvGrpSpPr>
        <p:grpSpPr>
          <a:xfrm>
            <a:off x="3146515" y="4715362"/>
            <a:ext cx="3416845" cy="2054848"/>
            <a:chOff x="406400" y="2367737"/>
            <a:chExt cx="4611776" cy="2970591"/>
          </a:xfrm>
        </p:grpSpPr>
        <p:pic>
          <p:nvPicPr>
            <p:cNvPr id="51" name="Grafik 4">
              <a:extLst>
                <a:ext uri="{FF2B5EF4-FFF2-40B4-BE49-F238E27FC236}">
                  <a16:creationId xmlns:a16="http://schemas.microsoft.com/office/drawing/2014/main" id="{61331A4C-81E5-491F-9365-40E1B581FA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876" y="2367737"/>
              <a:ext cx="4015300" cy="2951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Grafik 10">
              <a:extLst>
                <a:ext uri="{FF2B5EF4-FFF2-40B4-BE49-F238E27FC236}">
                  <a16:creationId xmlns:a16="http://schemas.microsoft.com/office/drawing/2014/main" id="{786F8A66-9CEE-4685-99F0-3FB42825A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9581" y="3044069"/>
              <a:ext cx="221375" cy="263599"/>
            </a:xfrm>
            <a:prstGeom prst="rect">
              <a:avLst/>
            </a:prstGeom>
          </p:spPr>
        </p:pic>
        <p:pic>
          <p:nvPicPr>
            <p:cNvPr id="53" name="Grafik 11">
              <a:extLst>
                <a:ext uri="{FF2B5EF4-FFF2-40B4-BE49-F238E27FC236}">
                  <a16:creationId xmlns:a16="http://schemas.microsoft.com/office/drawing/2014/main" id="{2100B2B4-BA48-4BEA-89F7-14FAC7E49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46085" y="3307670"/>
              <a:ext cx="233367" cy="277876"/>
            </a:xfrm>
            <a:prstGeom prst="rect">
              <a:avLst/>
            </a:prstGeom>
          </p:spPr>
        </p:pic>
        <p:pic>
          <p:nvPicPr>
            <p:cNvPr id="54" name="Grafik 12">
              <a:extLst>
                <a:ext uri="{FF2B5EF4-FFF2-40B4-BE49-F238E27FC236}">
                  <a16:creationId xmlns:a16="http://schemas.microsoft.com/office/drawing/2014/main" id="{815E83CC-96DA-4704-A4CD-6545D6ADF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96944" y="3515485"/>
              <a:ext cx="257486" cy="303562"/>
            </a:xfrm>
            <a:prstGeom prst="rect">
              <a:avLst/>
            </a:prstGeom>
          </p:spPr>
        </p:pic>
        <p:pic>
          <p:nvPicPr>
            <p:cNvPr id="55" name="Grafik 13">
              <a:extLst>
                <a:ext uri="{FF2B5EF4-FFF2-40B4-BE49-F238E27FC236}">
                  <a16:creationId xmlns:a16="http://schemas.microsoft.com/office/drawing/2014/main" id="{B1014661-8B0C-4F09-AFC8-E5230D624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66797" y="3788965"/>
              <a:ext cx="257486" cy="303562"/>
            </a:xfrm>
            <a:prstGeom prst="rect">
              <a:avLst/>
            </a:prstGeom>
          </p:spPr>
        </p:pic>
        <p:pic>
          <p:nvPicPr>
            <p:cNvPr id="56" name="Grafik 14">
              <a:extLst>
                <a:ext uri="{FF2B5EF4-FFF2-40B4-BE49-F238E27FC236}">
                  <a16:creationId xmlns:a16="http://schemas.microsoft.com/office/drawing/2014/main" id="{0BC9B504-6245-4EF5-91AA-BA3DD7D4C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554029" y="4002479"/>
              <a:ext cx="257486" cy="301113"/>
            </a:xfrm>
            <a:prstGeom prst="rect">
              <a:avLst/>
            </a:prstGeom>
          </p:spPr>
        </p:pic>
        <p:pic>
          <p:nvPicPr>
            <p:cNvPr id="57" name="Grafik 15">
              <a:extLst>
                <a:ext uri="{FF2B5EF4-FFF2-40B4-BE49-F238E27FC236}">
                  <a16:creationId xmlns:a16="http://schemas.microsoft.com/office/drawing/2014/main" id="{DF6DB792-7E34-4D6C-BD40-3D163B2DC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30039" y="4686519"/>
              <a:ext cx="248487" cy="292952"/>
            </a:xfrm>
            <a:prstGeom prst="rect">
              <a:avLst/>
            </a:prstGeom>
          </p:spPr>
        </p:pic>
        <p:pic>
          <p:nvPicPr>
            <p:cNvPr id="58" name="Grafik 17">
              <a:extLst>
                <a:ext uri="{FF2B5EF4-FFF2-40B4-BE49-F238E27FC236}">
                  <a16:creationId xmlns:a16="http://schemas.microsoft.com/office/drawing/2014/main" id="{898438A2-EB40-4B2D-A7A7-253277527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6400" y="2813282"/>
              <a:ext cx="449662" cy="2525046"/>
            </a:xfrm>
            <a:prstGeom prst="rect">
              <a:avLst/>
            </a:prstGeom>
          </p:spPr>
        </p:pic>
      </p:grp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04476" y="1016286"/>
            <a:ext cx="6847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Transport, speciation, </a:t>
            </a:r>
            <a:r>
              <a:rPr lang="en-US" sz="2400" b="1" dirty="0" err="1" smtClean="0">
                <a:solidFill>
                  <a:srgbClr val="002060"/>
                </a:solidFill>
              </a:rPr>
              <a:t>labilité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(</a:t>
            </a:r>
            <a:r>
              <a:rPr lang="en-US" sz="2400" dirty="0" err="1" smtClean="0">
                <a:solidFill>
                  <a:srgbClr val="002060"/>
                </a:solidFill>
              </a:rPr>
              <a:t>Subatech</a:t>
            </a:r>
            <a:r>
              <a:rPr lang="en-US" sz="2400" dirty="0" smtClean="0">
                <a:solidFill>
                  <a:srgbClr val="002060"/>
                </a:solidFill>
              </a:rPr>
              <a:t>, IPHC)</a:t>
            </a:r>
            <a:endParaRPr lang="fr-FR" sz="2400" dirty="0">
              <a:solidFill>
                <a:srgbClr val="00206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414209" y="1518244"/>
            <a:ext cx="640199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Des particules très riches en uranium dans la </a:t>
            </a:r>
          </a:p>
          <a:p>
            <a:r>
              <a:rPr lang="fr-FR" sz="2000" dirty="0">
                <a:solidFill>
                  <a:srgbClr val="002060"/>
                </a:solidFill>
              </a:rPr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    couche blanche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Transport ++ particulaire (vecteurs potentiels : </a:t>
            </a:r>
          </a:p>
          <a:p>
            <a:r>
              <a:rPr lang="fr-FR" sz="2000" dirty="0">
                <a:solidFill>
                  <a:srgbClr val="002060"/>
                </a:solidFill>
              </a:rPr>
              <a:t> </a:t>
            </a:r>
            <a:r>
              <a:rPr lang="fr-FR" sz="2000" dirty="0" smtClean="0">
                <a:solidFill>
                  <a:srgbClr val="002060"/>
                </a:solidFill>
              </a:rPr>
              <a:t>    colloïdes </a:t>
            </a:r>
            <a:r>
              <a:rPr lang="fr-FR" sz="2000" dirty="0" err="1" smtClean="0">
                <a:solidFill>
                  <a:srgbClr val="002060"/>
                </a:solidFill>
              </a:rPr>
              <a:t>oxy</a:t>
            </a:r>
            <a:r>
              <a:rPr lang="fr-FR" sz="2000" dirty="0" smtClean="0">
                <a:solidFill>
                  <a:srgbClr val="002060"/>
                </a:solidFill>
              </a:rPr>
              <a:t>-hydroxydes de fer, MO, argiles,…)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U(IV) prépondérant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U labile ++ sur la couche associée à la mine et -- dans la litière forestière (MO)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Corrélation forte U/Pb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Ln, As, Zn, Pb… présents significativement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sz="2000" dirty="0" smtClean="0">
                <a:solidFill>
                  <a:srgbClr val="002060"/>
                </a:solidFill>
              </a:rPr>
              <a:t>Cocktail d’ETM potentiellement </a:t>
            </a:r>
            <a:r>
              <a:rPr lang="fr-FR" sz="2000" dirty="0" err="1" smtClean="0">
                <a:solidFill>
                  <a:srgbClr val="002060"/>
                </a:solidFill>
              </a:rPr>
              <a:t>biodispo</a:t>
            </a:r>
            <a:r>
              <a:rPr lang="fr-FR" sz="2000" dirty="0" smtClean="0">
                <a:solidFill>
                  <a:srgbClr val="002060"/>
                </a:solidFill>
              </a:rPr>
              <a:t>. (Pb, U, Ln)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6560379" y="2561736"/>
            <a:ext cx="1283057" cy="989755"/>
            <a:chOff x="7348633" y="1404384"/>
            <a:chExt cx="1481114" cy="1481114"/>
          </a:xfrm>
        </p:grpSpPr>
        <p:pic>
          <p:nvPicPr>
            <p:cNvPr id="31" name="Grafik 8">
              <a:extLst>
                <a:ext uri="{FF2B5EF4-FFF2-40B4-BE49-F238E27FC236}">
                  <a16:creationId xmlns:a16="http://schemas.microsoft.com/office/drawing/2014/main" id="{677700FE-5D02-4F59-AE15-2835F512C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348633" y="1404384"/>
              <a:ext cx="1481114" cy="1481114"/>
            </a:xfrm>
            <a:prstGeom prst="rect">
              <a:avLst/>
            </a:prstGeom>
          </p:spPr>
        </p:pic>
        <p:sp>
          <p:nvSpPr>
            <p:cNvPr id="35" name="Textfeld 15">
              <a:extLst>
                <a:ext uri="{FF2B5EF4-FFF2-40B4-BE49-F238E27FC236}">
                  <a16:creationId xmlns:a16="http://schemas.microsoft.com/office/drawing/2014/main" id="{CC29E3B9-8670-411C-B1BF-BDB4B8F7128E}"/>
                </a:ext>
              </a:extLst>
            </p:cNvPr>
            <p:cNvSpPr txBox="1"/>
            <p:nvPr/>
          </p:nvSpPr>
          <p:spPr>
            <a:xfrm>
              <a:off x="8330700" y="2324776"/>
              <a:ext cx="334948" cy="552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bg1"/>
                  </a:solidFill>
                </a:rPr>
                <a:t>U</a:t>
              </a: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7989340" y="2556294"/>
            <a:ext cx="1134339" cy="1008550"/>
            <a:chOff x="5824357" y="1406435"/>
            <a:chExt cx="1481114" cy="1475567"/>
          </a:xfrm>
        </p:grpSpPr>
        <p:pic>
          <p:nvPicPr>
            <p:cNvPr id="34" name="Grafik 11">
              <a:extLst>
                <a:ext uri="{FF2B5EF4-FFF2-40B4-BE49-F238E27FC236}">
                  <a16:creationId xmlns:a16="http://schemas.microsoft.com/office/drawing/2014/main" id="{27608FB2-EC17-4BA6-B166-FEDB14E33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824357" y="1406435"/>
              <a:ext cx="1481114" cy="1475567"/>
            </a:xfrm>
            <a:prstGeom prst="rect">
              <a:avLst/>
            </a:prstGeom>
          </p:spPr>
        </p:pic>
        <p:sp>
          <p:nvSpPr>
            <p:cNvPr id="39" name="Textfeld 25">
              <a:extLst>
                <a:ext uri="{FF2B5EF4-FFF2-40B4-BE49-F238E27FC236}">
                  <a16:creationId xmlns:a16="http://schemas.microsoft.com/office/drawing/2014/main" id="{038C83C4-A71F-41BB-BE70-A086238E9533}"/>
                </a:ext>
              </a:extLst>
            </p:cNvPr>
            <p:cNvSpPr txBox="1"/>
            <p:nvPr/>
          </p:nvSpPr>
          <p:spPr>
            <a:xfrm>
              <a:off x="6773926" y="2400036"/>
              <a:ext cx="425115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>
                  <a:solidFill>
                    <a:schemeClr val="bg1"/>
                  </a:solidFill>
                </a:rPr>
                <a:t>Pb</a:t>
              </a:r>
              <a:endParaRPr lang="de-DE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Gerader Verbinder 58">
              <a:extLst>
                <a:ext uri="{FF2B5EF4-FFF2-40B4-BE49-F238E27FC236}">
                  <a16:creationId xmlns:a16="http://schemas.microsoft.com/office/drawing/2014/main" id="{53EDE15E-203F-47CC-A9FD-8F5D6816DD8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33135" y="1517768"/>
              <a:ext cx="442836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9" name="Textfeld 61">
              <a:extLst>
                <a:ext uri="{FF2B5EF4-FFF2-40B4-BE49-F238E27FC236}">
                  <a16:creationId xmlns:a16="http://schemas.microsoft.com/office/drawing/2014/main" id="{FE7A17F1-60B7-4F1C-AFED-5E43DA05B8C4}"/>
                </a:ext>
              </a:extLst>
            </p:cNvPr>
            <p:cNvSpPr txBox="1"/>
            <p:nvPr/>
          </p:nvSpPr>
          <p:spPr>
            <a:xfrm>
              <a:off x="5824357" y="1498956"/>
              <a:ext cx="720069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>
                  <a:solidFill>
                    <a:schemeClr val="bg1"/>
                  </a:solidFill>
                </a:rPr>
                <a:t>200 µm</a:t>
              </a: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82410" y="4785431"/>
            <a:ext cx="2997799" cy="2106699"/>
            <a:chOff x="1537287" y="4568870"/>
            <a:chExt cx="2997799" cy="2106699"/>
          </a:xfrm>
        </p:grpSpPr>
        <p:pic>
          <p:nvPicPr>
            <p:cNvPr id="60" name="Picture 2" descr="Z:\Post-doc_Armines\Projets\Rophin\Resultats\Photos\sortie_Rophin_05_11_18\Alexis_051118\20181106_150515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4" t="31297" r="11359" b="35352"/>
            <a:stretch/>
          </p:blipFill>
          <p:spPr bwMode="auto">
            <a:xfrm rot="5400000">
              <a:off x="3473647" y="5545570"/>
              <a:ext cx="1690296" cy="4325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7413" y="4637328"/>
              <a:ext cx="1568153" cy="2038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2" name="Groupe 61"/>
            <p:cNvGrpSpPr/>
            <p:nvPr/>
          </p:nvGrpSpPr>
          <p:grpSpPr>
            <a:xfrm>
              <a:off x="3738295" y="4876813"/>
              <a:ext cx="344678" cy="1731810"/>
              <a:chOff x="3436944" y="510529"/>
              <a:chExt cx="576165" cy="3698628"/>
            </a:xfrm>
          </p:grpSpPr>
          <p:sp>
            <p:nvSpPr>
              <p:cNvPr id="72" name="Rectangle 71"/>
              <p:cNvSpPr/>
              <p:nvPr/>
            </p:nvSpPr>
            <p:spPr>
              <a:xfrm>
                <a:off x="3652988" y="609157"/>
                <a:ext cx="360000" cy="936000"/>
              </a:xfrm>
              <a:prstGeom prst="rect">
                <a:avLst/>
              </a:prstGeom>
              <a:solidFill>
                <a:srgbClr val="EEECE1">
                  <a:lumMod val="1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3652968" y="1545157"/>
                <a:ext cx="360000" cy="648000"/>
              </a:xfrm>
              <a:prstGeom prst="rect">
                <a:avLst/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ZoneTexte 575"/>
              <p:cNvSpPr txBox="1"/>
              <p:nvPr/>
            </p:nvSpPr>
            <p:spPr>
              <a:xfrm>
                <a:off x="3436944" y="510529"/>
                <a:ext cx="21602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3653109" y="2697157"/>
                <a:ext cx="360000" cy="216000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3652968" y="2193157"/>
                <a:ext cx="360000" cy="504000"/>
              </a:xfrm>
              <a:prstGeom prst="rect">
                <a:avLst/>
              </a:prstGeom>
              <a:pattFill prst="lgConfetti">
                <a:fgClr>
                  <a:srgbClr val="FFC000"/>
                </a:fgClr>
                <a:bgClr>
                  <a:sysClr val="window" lastClr="FFFFFF">
                    <a:lumMod val="75000"/>
                  </a:sys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652807" y="2913157"/>
                <a:ext cx="360000" cy="1296000"/>
              </a:xfrm>
              <a:prstGeom prst="rect">
                <a:avLst/>
              </a:prstGeom>
              <a:pattFill prst="lgConfetti">
                <a:fgClr>
                  <a:srgbClr val="FFC000"/>
                </a:fgClr>
                <a:bgClr>
                  <a:sysClr val="window" lastClr="FFFFFF">
                    <a:lumMod val="75000"/>
                  </a:sysClr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63" name="Connecteur droit 62"/>
            <p:cNvCxnSpPr/>
            <p:nvPr/>
          </p:nvCxnSpPr>
          <p:spPr>
            <a:xfrm>
              <a:off x="2572007" y="5340189"/>
              <a:ext cx="1132842" cy="16147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cxnSp>
          <p:nvCxnSpPr>
            <p:cNvPr id="64" name="Connecteur droit 63"/>
            <p:cNvCxnSpPr/>
            <p:nvPr/>
          </p:nvCxnSpPr>
          <p:spPr>
            <a:xfrm>
              <a:off x="2549157" y="5664460"/>
              <a:ext cx="1135469" cy="4422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cxnSp>
          <p:nvCxnSpPr>
            <p:cNvPr id="65" name="Connecteur droit 64"/>
            <p:cNvCxnSpPr/>
            <p:nvPr/>
          </p:nvCxnSpPr>
          <p:spPr>
            <a:xfrm>
              <a:off x="2550789" y="5888579"/>
              <a:ext cx="115406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cxnSp>
          <p:nvCxnSpPr>
            <p:cNvPr id="66" name="Connecteur droit 65"/>
            <p:cNvCxnSpPr/>
            <p:nvPr/>
          </p:nvCxnSpPr>
          <p:spPr>
            <a:xfrm>
              <a:off x="2544262" y="6003440"/>
              <a:ext cx="1160588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sp>
          <p:nvSpPr>
            <p:cNvPr id="67" name="ZoneTexte 66"/>
            <p:cNvSpPr txBox="1"/>
            <p:nvPr/>
          </p:nvSpPr>
          <p:spPr>
            <a:xfrm>
              <a:off x="3593444" y="4568870"/>
              <a:ext cx="763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b="1" dirty="0" smtClean="0"/>
                <a:t>[U]</a:t>
              </a:r>
              <a:r>
                <a:rPr lang="fr-FR" sz="1000" b="1" baseline="-25000" dirty="0" err="1" smtClean="0"/>
                <a:t>soil</a:t>
              </a:r>
              <a:endParaRPr lang="fr-FR" sz="1000" b="1" baseline="-25000" dirty="0" smtClean="0"/>
            </a:p>
            <a:p>
              <a:pPr algn="ctr"/>
              <a:r>
                <a:rPr lang="fr-FR" sz="1000" b="1" dirty="0" smtClean="0"/>
                <a:t>  (mg/kg)</a:t>
              </a:r>
              <a:endParaRPr lang="fr-FR" sz="1000" b="1" dirty="0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3785322" y="5062723"/>
              <a:ext cx="6694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solidFill>
                    <a:schemeClr val="bg1"/>
                  </a:solidFill>
                </a:rPr>
                <a:t>1750</a:t>
              </a:r>
              <a:endParaRPr lang="fr-FR" sz="1400" dirty="0">
                <a:solidFill>
                  <a:schemeClr val="bg1"/>
                </a:solidFill>
              </a:endParaRP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3817687" y="5432465"/>
              <a:ext cx="5394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/>
                <a:t>430</a:t>
              </a:r>
              <a:endParaRPr lang="fr-FR" sz="1400" dirty="0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3704067" y="5873185"/>
              <a:ext cx="550432" cy="15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/>
                <a:t>1850</a:t>
              </a:r>
              <a:endParaRPr lang="fr-FR" sz="1400" dirty="0"/>
            </a:p>
          </p:txBody>
        </p:sp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7287" y="4647630"/>
              <a:ext cx="501402" cy="1992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6" name="Image 11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661" y="3587461"/>
            <a:ext cx="1363407" cy="1363407"/>
          </a:xfrm>
          <a:prstGeom prst="rect">
            <a:avLst/>
          </a:prstGeom>
        </p:spPr>
      </p:pic>
      <p:pic>
        <p:nvPicPr>
          <p:cNvPr id="117" name="Image 11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760" y="3605554"/>
            <a:ext cx="1345314" cy="1345314"/>
          </a:xfrm>
          <a:prstGeom prst="rect">
            <a:avLst/>
          </a:prstGeom>
        </p:spPr>
      </p:pic>
      <p:pic>
        <p:nvPicPr>
          <p:cNvPr id="118" name="Image 117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289" y="4973485"/>
            <a:ext cx="2438400" cy="1828800"/>
          </a:xfrm>
          <a:prstGeom prst="rect">
            <a:avLst/>
          </a:prstGeom>
        </p:spPr>
      </p:pic>
      <p:pic>
        <p:nvPicPr>
          <p:cNvPr id="119" name="Grafik 7">
            <a:extLst>
              <a:ext uri="{FF2B5EF4-FFF2-40B4-BE49-F238E27FC236}">
                <a16:creationId xmlns:a16="http://schemas.microsoft.com/office/drawing/2014/main" id="{1A6B83CE-3283-4063-932D-12E6308EAE7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448" y="1066889"/>
            <a:ext cx="465926" cy="3607833"/>
          </a:xfrm>
          <a:prstGeom prst="rect">
            <a:avLst/>
          </a:prstGeom>
        </p:spPr>
      </p:pic>
      <p:sp>
        <p:nvSpPr>
          <p:cNvPr id="120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</p:spTree>
    <p:extLst>
      <p:ext uri="{BB962C8B-B14F-4D97-AF65-F5344CB8AC3E}">
        <p14:creationId xmlns:p14="http://schemas.microsoft.com/office/powerpoint/2010/main" val="85574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304800" y="1181362"/>
            <a:ext cx="8640252" cy="5676638"/>
          </a:xfrm>
        </p:spPr>
        <p:txBody>
          <a:bodyPr anchor="ctr">
            <a:noAutofit/>
          </a:bodyPr>
          <a:lstStyle/>
          <a:p>
            <a:pPr algn="l"/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I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. 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Présentation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de la ZATU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fr-FR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/>
            </a:r>
            <a:br>
              <a:rPr lang="fr-FR" sz="2800" b="1" dirty="0">
                <a:solidFill>
                  <a:srgbClr val="002060"/>
                </a:solidFill>
                <a:latin typeface="+mn-lt"/>
              </a:rPr>
            </a:b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II. Projets </a:t>
            </a:r>
            <a:r>
              <a:rPr lang="fr-FR" sz="2800" b="1" dirty="0" err="1" smtClean="0">
                <a:solidFill>
                  <a:srgbClr val="002060"/>
                </a:solidFill>
                <a:latin typeface="+mn-lt"/>
              </a:rPr>
              <a:t>translationnels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et projets structurants</a:t>
            </a:r>
            <a:br>
              <a:rPr lang="fr-FR" sz="2800" b="1" dirty="0" smtClean="0">
                <a:solidFill>
                  <a:srgbClr val="002060"/>
                </a:solidFill>
                <a:latin typeface="+mn-lt"/>
              </a:rPr>
            </a:br>
            <a:r>
              <a:rPr lang="fr-FR" sz="2800" b="1" dirty="0">
                <a:solidFill>
                  <a:srgbClr val="002060"/>
                </a:solidFill>
                <a:latin typeface="+mn-lt"/>
              </a:rPr>
              <a:t/>
            </a:r>
            <a:br>
              <a:rPr lang="fr-FR" sz="2800" b="1" dirty="0">
                <a:solidFill>
                  <a:srgbClr val="002060"/>
                </a:solidFill>
                <a:latin typeface="+mn-lt"/>
              </a:rPr>
            </a:b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III.   Prospectives</a:t>
            </a:r>
            <a:r>
              <a:rPr lang="fr-FR" sz="20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fr-FR" sz="2000" b="1" dirty="0" smtClean="0">
                <a:solidFill>
                  <a:srgbClr val="002060"/>
                </a:solidFill>
                <a:latin typeface="+mn-lt"/>
              </a:rPr>
            </a:br>
            <a:endParaRPr lang="fr-FR" sz="2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AE36EC0-59B1-8D44-9BE3-2F8F95250440}"/>
              </a:ext>
            </a:extLst>
          </p:cNvPr>
          <p:cNvSpPr txBox="1">
            <a:spLocks/>
          </p:cNvSpPr>
          <p:nvPr/>
        </p:nvSpPr>
        <p:spPr>
          <a:xfrm>
            <a:off x="1" y="257796"/>
            <a:ext cx="9144000" cy="65870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Au menu</a:t>
            </a:r>
            <a:endParaRPr lang="fr-FR" sz="3200" b="1" dirty="0">
              <a:solidFill>
                <a:srgbClr val="002060"/>
              </a:solidFill>
              <a:latin typeface="+mn-lt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8138557" y="205281"/>
            <a:ext cx="847511" cy="763737"/>
            <a:chOff x="8138557" y="205281"/>
            <a:chExt cx="847511" cy="763737"/>
          </a:xfrm>
        </p:grpSpPr>
        <p:pic>
          <p:nvPicPr>
            <p:cNvPr id="5" name="Image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6" name="Image 5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grpSp>
        <p:nvGrpSpPr>
          <p:cNvPr id="2" name="Groupe 1"/>
          <p:cNvGrpSpPr/>
          <p:nvPr/>
        </p:nvGrpSpPr>
        <p:grpSpPr>
          <a:xfrm>
            <a:off x="0" y="42618"/>
            <a:ext cx="1129811" cy="1108604"/>
            <a:chOff x="0" y="42618"/>
            <a:chExt cx="1129811" cy="1108604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cxnSp>
        <p:nvCxnSpPr>
          <p:cNvPr id="9" name="Connecteur droit 8"/>
          <p:cNvCxnSpPr/>
          <p:nvPr/>
        </p:nvCxnSpPr>
        <p:spPr>
          <a:xfrm>
            <a:off x="0" y="1151222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52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0" y="3181357"/>
            <a:ext cx="894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Focus sur ECOMU : </a:t>
            </a:r>
            <a:r>
              <a:rPr lang="fr-FR" sz="2000" dirty="0">
                <a:solidFill>
                  <a:schemeClr val="accent5">
                    <a:lumMod val="50000"/>
                  </a:schemeClr>
                </a:solidFill>
              </a:rPr>
              <a:t>Lien spéciation chimique, transferts dans la chaine trophique et effets </a:t>
            </a:r>
            <a:r>
              <a:rPr lang="fr-FR" sz="2000" dirty="0" err="1">
                <a:solidFill>
                  <a:schemeClr val="accent5">
                    <a:lumMod val="50000"/>
                  </a:schemeClr>
                </a:solidFill>
              </a:rPr>
              <a:t>écophysiologiques</a:t>
            </a:r>
            <a:r>
              <a:rPr lang="fr-FR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058" y="4140359"/>
            <a:ext cx="3553716" cy="2602219"/>
          </a:xfrm>
          <a:prstGeom prst="rect">
            <a:avLst/>
          </a:prstGeom>
        </p:spPr>
      </p:pic>
      <p:sp>
        <p:nvSpPr>
          <p:cNvPr id="68" name="Rectangle 67"/>
          <p:cNvSpPr/>
          <p:nvPr/>
        </p:nvSpPr>
        <p:spPr>
          <a:xfrm>
            <a:off x="0" y="1065479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</a:rPr>
              <a:t>Risque</a:t>
            </a:r>
            <a:r>
              <a:rPr lang="en-US" sz="2000" b="1" dirty="0" smtClean="0">
                <a:solidFill>
                  <a:srgbClr val="002060"/>
                </a:solidFill>
              </a:rPr>
              <a:t>/Impact </a:t>
            </a:r>
            <a:r>
              <a:rPr lang="en-US" b="1" dirty="0" smtClean="0">
                <a:solidFill>
                  <a:srgbClr val="002060"/>
                </a:solidFill>
              </a:rPr>
              <a:t>: </a:t>
            </a:r>
            <a:r>
              <a:rPr lang="en-US" sz="2000" b="1" dirty="0" smtClean="0">
                <a:solidFill>
                  <a:srgbClr val="002060"/>
                </a:solidFill>
              </a:rPr>
              <a:t>les </a:t>
            </a:r>
            <a:r>
              <a:rPr lang="en-US" sz="2000" b="1" dirty="0" err="1" smtClean="0">
                <a:solidFill>
                  <a:srgbClr val="002060"/>
                </a:solidFill>
              </a:rPr>
              <a:t>espèces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</a:rPr>
              <a:t>étudiées</a:t>
            </a:r>
            <a:endParaRPr lang="en-US" sz="2000" b="1" dirty="0" smtClean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Chironomes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Chronoenvironnement</a:t>
            </a:r>
            <a:r>
              <a:rPr lang="en-US" sz="1600" dirty="0" smtClean="0">
                <a:solidFill>
                  <a:srgbClr val="002060"/>
                </a:solidFill>
              </a:rPr>
              <a:t>, LPC, </a:t>
            </a:r>
            <a:r>
              <a:rPr lang="en-US" sz="1600" dirty="0" err="1" smtClean="0">
                <a:solidFill>
                  <a:srgbClr val="002060"/>
                </a:solidFill>
              </a:rPr>
              <a:t>Subatech</a:t>
            </a:r>
            <a:r>
              <a:rPr lang="en-US" sz="1600" dirty="0" smtClean="0">
                <a:solidFill>
                  <a:srgbClr val="002060"/>
                </a:solidFill>
              </a:rPr>
              <a:t>)</a:t>
            </a:r>
            <a:r>
              <a:rPr lang="en-US" dirty="0" smtClean="0">
                <a:solidFill>
                  <a:srgbClr val="002060"/>
                </a:solidFill>
              </a:rPr>
              <a:t>,  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Microorganismes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Inventaire</a:t>
            </a:r>
            <a:r>
              <a:rPr lang="en-US" sz="1600" dirty="0" smtClean="0">
                <a:solidFill>
                  <a:srgbClr val="002060"/>
                </a:solidFill>
              </a:rPr>
              <a:t> : CENBG - </a:t>
            </a:r>
            <a:r>
              <a:rPr lang="en-US" sz="1600" dirty="0" err="1" smtClean="0">
                <a:solidFill>
                  <a:srgbClr val="002060"/>
                </a:solidFill>
              </a:rPr>
              <a:t>effets</a:t>
            </a:r>
            <a:r>
              <a:rPr lang="en-US" sz="1600" dirty="0" smtClean="0">
                <a:solidFill>
                  <a:srgbClr val="002060"/>
                </a:solidFill>
              </a:rPr>
              <a:t> de la </a:t>
            </a:r>
            <a:r>
              <a:rPr lang="en-US" sz="1600" dirty="0" err="1" smtClean="0">
                <a:solidFill>
                  <a:srgbClr val="002060"/>
                </a:solidFill>
              </a:rPr>
              <a:t>radioactivité</a:t>
            </a:r>
            <a:r>
              <a:rPr lang="en-US" sz="1600" dirty="0" smtClean="0">
                <a:solidFill>
                  <a:srgbClr val="002060"/>
                </a:solidFill>
              </a:rPr>
              <a:t> sur les </a:t>
            </a:r>
            <a:r>
              <a:rPr lang="en-US" sz="1600" dirty="0" err="1" smtClean="0">
                <a:solidFill>
                  <a:srgbClr val="002060"/>
                </a:solidFill>
              </a:rPr>
              <a:t>microorganismes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dans</a:t>
            </a:r>
            <a:r>
              <a:rPr lang="en-US" sz="1600" dirty="0" smtClean="0">
                <a:solidFill>
                  <a:srgbClr val="002060"/>
                </a:solidFill>
              </a:rPr>
              <a:t> les sediments : LMGE, IRSN, </a:t>
            </a:r>
            <a:r>
              <a:rPr lang="en-US" sz="1600" dirty="0" err="1" smtClean="0">
                <a:solidFill>
                  <a:srgbClr val="002060"/>
                </a:solidFill>
              </a:rPr>
              <a:t>Subatech</a:t>
            </a:r>
            <a:r>
              <a:rPr lang="en-US" sz="1600" dirty="0" smtClean="0">
                <a:solidFill>
                  <a:srgbClr val="002060"/>
                </a:solidFill>
              </a:rPr>
              <a:t>, CENBG)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Diatomées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</a:rPr>
              <a:t>Géolab</a:t>
            </a:r>
            <a:r>
              <a:rPr lang="en-US" sz="1600" dirty="0" smtClean="0">
                <a:solidFill>
                  <a:srgbClr val="002060"/>
                </a:solidFill>
              </a:rPr>
              <a:t>, LMGE, LPC, </a:t>
            </a:r>
            <a:r>
              <a:rPr lang="en-US" sz="1600" dirty="0" err="1" smtClean="0">
                <a:solidFill>
                  <a:srgbClr val="002060"/>
                </a:solidFill>
              </a:rPr>
              <a:t>Subatech</a:t>
            </a:r>
            <a:r>
              <a:rPr lang="en-US" sz="1600" dirty="0" smtClean="0">
                <a:solidFill>
                  <a:srgbClr val="002060"/>
                </a:solidFill>
              </a:rPr>
              <a:t>) </a:t>
            </a:r>
            <a:r>
              <a:rPr lang="en-US" dirty="0" smtClean="0">
                <a:solidFill>
                  <a:srgbClr val="002060"/>
                </a:solidFill>
              </a:rPr>
              <a:t>– Lien avec le </a:t>
            </a:r>
            <a:r>
              <a:rPr lang="en-US" dirty="0" err="1" smtClean="0">
                <a:solidFill>
                  <a:srgbClr val="002060"/>
                </a:solidFill>
              </a:rPr>
              <a:t>projet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structurant</a:t>
            </a:r>
            <a:r>
              <a:rPr lang="en-US" dirty="0" smtClean="0">
                <a:solidFill>
                  <a:srgbClr val="002060"/>
                </a:solidFill>
              </a:rPr>
              <a:t> DISCOVER (TIRAMISU) </a:t>
            </a: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2060"/>
                </a:solidFill>
              </a:rPr>
              <a:t>Mésanges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(IPHC-Chrono-</a:t>
            </a:r>
            <a:r>
              <a:rPr lang="en-US" sz="1600" dirty="0" err="1" smtClean="0">
                <a:solidFill>
                  <a:srgbClr val="002060"/>
                </a:solidFill>
              </a:rPr>
              <a:t>environnement</a:t>
            </a:r>
            <a:r>
              <a:rPr lang="en-US" sz="1600" dirty="0" smtClean="0">
                <a:solidFill>
                  <a:srgbClr val="002060"/>
                </a:solidFill>
              </a:rPr>
              <a:t>-LPC)</a:t>
            </a:r>
          </a:p>
        </p:txBody>
      </p:sp>
      <p:sp>
        <p:nvSpPr>
          <p:cNvPr id="9" name="Rectangle 8"/>
          <p:cNvSpPr/>
          <p:nvPr/>
        </p:nvSpPr>
        <p:spPr>
          <a:xfrm>
            <a:off x="25655" y="3894791"/>
            <a:ext cx="26278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2060"/>
                </a:solidFill>
              </a:rPr>
              <a:t>(</a:t>
            </a:r>
            <a:r>
              <a:rPr lang="en-US" sz="1200" dirty="0" smtClean="0">
                <a:solidFill>
                  <a:srgbClr val="002060"/>
                </a:solidFill>
              </a:rPr>
              <a:t>IPHC, Chrono-</a:t>
            </a:r>
            <a:r>
              <a:rPr lang="en-US" sz="1200" dirty="0" err="1" smtClean="0">
                <a:solidFill>
                  <a:srgbClr val="002060"/>
                </a:solidFill>
              </a:rPr>
              <a:t>environnement</a:t>
            </a:r>
            <a:r>
              <a:rPr lang="en-US" sz="1200" dirty="0" smtClean="0">
                <a:solidFill>
                  <a:srgbClr val="002060"/>
                </a:solidFill>
              </a:rPr>
              <a:t>, LPC)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710135" y="4287306"/>
            <a:ext cx="24338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[</a:t>
            </a:r>
            <a:r>
              <a:rPr lang="en-US" dirty="0" err="1" smtClean="0">
                <a:solidFill>
                  <a:srgbClr val="002060"/>
                </a:solidFill>
              </a:rPr>
              <a:t>Pb</a:t>
            </a:r>
            <a:r>
              <a:rPr lang="en-US" dirty="0" smtClean="0">
                <a:solidFill>
                  <a:srgbClr val="002060"/>
                </a:solidFill>
              </a:rPr>
              <a:t>] des </a:t>
            </a:r>
            <a:r>
              <a:rPr lang="en-US" dirty="0" err="1" smtClean="0">
                <a:solidFill>
                  <a:srgbClr val="002060"/>
                </a:solidFill>
              </a:rPr>
              <a:t>proies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diminue</a:t>
            </a:r>
            <a:r>
              <a:rPr lang="en-US" dirty="0" smtClean="0">
                <a:solidFill>
                  <a:srgbClr val="002060"/>
                </a:solidFill>
              </a:rPr>
              <a:t> le </a:t>
            </a:r>
            <a:r>
              <a:rPr lang="en-US" dirty="0" err="1" smtClean="0">
                <a:solidFill>
                  <a:srgbClr val="002060"/>
                </a:solidFill>
              </a:rPr>
              <a:t>succès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reproducteur</a:t>
            </a:r>
            <a:endParaRPr lang="en-US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002060"/>
                </a:solidFill>
              </a:rPr>
              <a:t>Taille</a:t>
            </a:r>
            <a:r>
              <a:rPr lang="en-US" dirty="0" smtClean="0">
                <a:solidFill>
                  <a:srgbClr val="002060"/>
                </a:solidFill>
              </a:rPr>
              <a:t> des </a:t>
            </a:r>
            <a:r>
              <a:rPr lang="en-US" dirty="0" err="1" smtClean="0">
                <a:solidFill>
                  <a:srgbClr val="002060"/>
                </a:solidFill>
              </a:rPr>
              <a:t>télomères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adultes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diminue</a:t>
            </a:r>
            <a:r>
              <a:rPr lang="en-US" dirty="0" smtClean="0">
                <a:solidFill>
                  <a:srgbClr val="002060"/>
                </a:solidFill>
              </a:rPr>
              <a:t> avec [U] et [Cd] des </a:t>
            </a:r>
            <a:r>
              <a:rPr lang="en-US" dirty="0" err="1" smtClean="0">
                <a:solidFill>
                  <a:srgbClr val="002060"/>
                </a:solidFill>
              </a:rPr>
              <a:t>proies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endParaRPr lang="en-US" dirty="0" smtClean="0">
              <a:solidFill>
                <a:srgbClr val="002060"/>
              </a:solidFill>
            </a:endParaRPr>
          </a:p>
        </p:txBody>
      </p:sp>
      <p:pic>
        <p:nvPicPr>
          <p:cNvPr id="72" name="Image 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2678" y="4287306"/>
            <a:ext cx="3057457" cy="2165532"/>
          </a:xfrm>
          <a:prstGeom prst="rect">
            <a:avLst/>
          </a:prstGeom>
        </p:spPr>
      </p:pic>
      <p:sp>
        <p:nvSpPr>
          <p:cNvPr id="73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sp>
        <p:nvSpPr>
          <p:cNvPr id="10" name="Virage 9"/>
          <p:cNvSpPr/>
          <p:nvPr/>
        </p:nvSpPr>
        <p:spPr>
          <a:xfrm rot="5400000">
            <a:off x="4367506" y="2770116"/>
            <a:ext cx="408985" cy="53828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66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2"/>
          <p:cNvSpPr txBox="1">
            <a:spLocks noChangeArrowheads="1"/>
          </p:cNvSpPr>
          <p:nvPr/>
        </p:nvSpPr>
        <p:spPr bwMode="auto">
          <a:xfrm>
            <a:off x="25654" y="1124569"/>
            <a:ext cx="90225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fr-FR" altLang="fr-FR" sz="20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Projet structurant INSPECT [NEEDS] 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: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INteractions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,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SPéciation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 et Effets des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radionuCléides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 d’une zone humide 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anThropisée</a:t>
            </a:r>
            <a:r>
              <a:rPr lang="fr-FR" altLang="fr-FR" sz="20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 (</a:t>
            </a:r>
            <a:r>
              <a:rPr lang="fr-FR" altLang="fr-FR" sz="2000" b="1" dirty="0" err="1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Rophin</a:t>
            </a:r>
            <a:r>
              <a:rPr lang="fr-FR" altLang="fr-FR" sz="20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ヒラギノ角ゴ Pro W3" charset="-128"/>
              </a:rPr>
              <a:t>)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1" name="Groupe 10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12" name="Image 11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3" name="Image 12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14" name="Connecteur droit 13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81" y="1773769"/>
            <a:ext cx="4644059" cy="461072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39233" y="6306184"/>
            <a:ext cx="357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Schématisation des </a:t>
            </a:r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mobilisations </a:t>
            </a:r>
            <a:r>
              <a:rPr lang="fr-F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transferts </a:t>
            </a:r>
            <a:endParaRPr lang="fr-FR" sz="1400" b="1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potentiels </a:t>
            </a:r>
            <a:r>
              <a:rPr lang="fr-F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RN dans  une zone </a:t>
            </a:r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humide </a:t>
            </a:r>
            <a:endParaRPr lang="fr-FR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06239" y="1832455"/>
            <a:ext cx="438941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Spéciation</a:t>
            </a:r>
            <a:r>
              <a:rPr kumimoji="0" lang="fr-FR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fr-F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chimique, chimie isotopique,</a:t>
            </a:r>
            <a:r>
              <a:rPr kumimoji="0" lang="fr-FR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(micro)biologie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Etablir les 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relations entre</a:t>
            </a:r>
            <a:r>
              <a:rPr kumimoji="0" lang="fr-FR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</a:t>
            </a:r>
          </a:p>
          <a:p>
            <a:pPr marL="400050" marR="0" lvl="0" indent="-4000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romanLcParenBoth"/>
              <a:tabLst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spéciation des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RN en</a:t>
            </a:r>
            <a:r>
              <a:rPr kumimoji="0" lang="fr-FR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milieux complexes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fr-FR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ie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zone de fluctuation eaux de nappe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sol organique</a:t>
            </a: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 marL="400050" indent="-400050" algn="just" defTabSz="914400">
              <a:buFontTx/>
              <a:buAutoNum type="romanLcParenBoth"/>
            </a:pPr>
            <a:r>
              <a:rPr lang="fr-FR" u="sng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 </a:t>
            </a:r>
            <a:r>
              <a:rPr lang="fr-FR" u="sng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actions / rétroactions entre RN, micro-organismes, matières organiques et </a:t>
            </a:r>
            <a:r>
              <a:rPr lang="fr-FR" u="sng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plantes,</a:t>
            </a:r>
          </a:p>
          <a:p>
            <a:pPr marL="400050" indent="-400050" algn="just" defTabSz="914400">
              <a:buFontTx/>
              <a:buAutoNum type="romanLcParenBoth"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 </a:t>
            </a:r>
            <a:r>
              <a:rPr lang="fr-FR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processus de transfert des RN (sources, labilité, 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biodisponibilités, mobilités).  </a:t>
            </a:r>
            <a:endParaRPr lang="fr-FR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ZoneTexte 2"/>
          <p:cNvSpPr txBox="1">
            <a:spLocks noChangeArrowheads="1"/>
          </p:cNvSpPr>
          <p:nvPr/>
        </p:nvSpPr>
        <p:spPr bwMode="auto">
          <a:xfrm>
            <a:off x="-1" y="198477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« 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 TIRAMISU »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30255" y="5688449"/>
            <a:ext cx="32062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IN2P3</a:t>
            </a:r>
            <a:r>
              <a:rPr kumimoji="0" lang="fr-FR" sz="14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IPHC, CENBG, LPC, SUBATECH,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INEE</a:t>
            </a:r>
            <a:r>
              <a:rPr kumimoji="0" lang="fr-FR" sz="1400" b="0" i="0" u="sng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GEOLAB, LMGE,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u="sng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ICN</a:t>
            </a:r>
            <a:r>
              <a:rPr lang="fr-FR" sz="1400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ICN,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IRSN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LR2T LELI,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CEA : </a:t>
            </a: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BIAM</a:t>
            </a:r>
            <a:r>
              <a:rPr kumimoji="0" lang="fr-FR" sz="14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LPCV</a:t>
            </a: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54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948" y="3014298"/>
            <a:ext cx="4207050" cy="2641773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114089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Projet 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Translationnel</a:t>
            </a:r>
            <a:r>
              <a:rPr lang="fr-FR" altLang="fr-FR" sz="3200" b="1" dirty="0">
                <a:solidFill>
                  <a:schemeClr val="tx2"/>
                </a:solidFill>
                <a:latin typeface="+mn-lt"/>
                <a:ea typeface="ヒラギノ角ゴ Pro W3" charset="-128"/>
              </a:rPr>
              <a:t> 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« </a:t>
            </a:r>
            <a:r>
              <a:rPr lang="fr-FR" altLang="fr-FR" sz="3200" b="1" dirty="0" err="1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ConInDo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 »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25655" y="1155730"/>
            <a:ext cx="91183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i="1" dirty="0" smtClean="0">
                <a:solidFill>
                  <a:srgbClr val="002060"/>
                </a:solidFill>
              </a:rPr>
              <a:t>Connaissances, Instrumentation, Données</a:t>
            </a:r>
            <a:r>
              <a:rPr lang="fr-FR" sz="2400" b="1" dirty="0" smtClean="0">
                <a:solidFill>
                  <a:srgbClr val="002060"/>
                </a:solidFill>
              </a:rPr>
              <a:t>  </a:t>
            </a: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Capitalisation et partage des connaissances transverses (observatoires et site atelier) ; implication des scientifiques et du public</a:t>
            </a: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3 </a:t>
            </a:r>
            <a:r>
              <a:rPr lang="fr-FR" sz="2400" dirty="0">
                <a:solidFill>
                  <a:srgbClr val="002060"/>
                </a:solidFill>
              </a:rPr>
              <a:t>outils </a:t>
            </a:r>
            <a:r>
              <a:rPr lang="fr-FR" sz="2400" dirty="0" smtClean="0">
                <a:solidFill>
                  <a:srgbClr val="002060"/>
                </a:solidFill>
              </a:rPr>
              <a:t>: Réseau de capteurs, SIG </a:t>
            </a:r>
            <a:r>
              <a:rPr lang="fr-FR" sz="2400" dirty="0">
                <a:solidFill>
                  <a:srgbClr val="002060"/>
                </a:solidFill>
              </a:rPr>
              <a:t>et </a:t>
            </a:r>
            <a:r>
              <a:rPr lang="fr-FR" sz="2400" dirty="0" smtClean="0">
                <a:solidFill>
                  <a:srgbClr val="002060"/>
                </a:solidFill>
              </a:rPr>
              <a:t>Cloud Environnemental</a:t>
            </a: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endParaRPr lang="fr-FR" sz="2400" dirty="0" smtClean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Actions 2020 : </a:t>
            </a:r>
          </a:p>
          <a:p>
            <a:pPr marL="800100" lvl="1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Déploiement complet et mise en production (vecteur air, eau)</a:t>
            </a:r>
          </a:p>
          <a:p>
            <a:pPr marL="800100" lvl="1" indent="-342900">
              <a:buFontTx/>
              <a:buChar char="-"/>
            </a:pPr>
            <a:r>
              <a:rPr lang="fr-FR" sz="2400" dirty="0" smtClean="0">
                <a:solidFill>
                  <a:srgbClr val="002060"/>
                </a:solidFill>
              </a:rPr>
              <a:t>Etude géophysique et hydro </a:t>
            </a:r>
            <a:endParaRPr lang="fr-FR" sz="16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735" y="3352612"/>
            <a:ext cx="4629211" cy="249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57" y="1242107"/>
            <a:ext cx="8746881" cy="5194916"/>
          </a:xfrm>
          <a:prstGeom prst="rect">
            <a:avLst/>
          </a:prstGeom>
        </p:spPr>
      </p:pic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-17528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II. ZATU: </a:t>
            </a:r>
            <a:r>
              <a:rPr lang="fr-FR" altLang="fr-FR" sz="3200" b="1" dirty="0" smtClean="0">
                <a:solidFill>
                  <a:schemeClr val="tx2"/>
                </a:solidFill>
                <a:ea typeface="ヒラギノ角ゴ Pro W3" charset="-128"/>
              </a:rPr>
              <a:t>projet </a:t>
            </a:r>
            <a:r>
              <a:rPr lang="fr-FR" altLang="fr-FR" sz="3200" b="1" dirty="0" err="1">
                <a:solidFill>
                  <a:schemeClr val="tx2"/>
                </a:solidFill>
                <a:ea typeface="ヒラギノ角ゴ Pro W3" charset="-128"/>
              </a:rPr>
              <a:t>translationnel</a:t>
            </a: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 </a:t>
            </a:r>
          </a:p>
          <a:p>
            <a:pPr algn="ctr">
              <a:spcBef>
                <a:spcPct val="0"/>
              </a:spcBef>
              <a:buNone/>
            </a:pPr>
            <a:r>
              <a:rPr lang="fr-FR" altLang="fr-FR" sz="3200" b="1" dirty="0">
                <a:solidFill>
                  <a:schemeClr val="tx2"/>
                </a:solidFill>
                <a:ea typeface="ヒラギノ角ゴ Pro W3" charset="-128"/>
              </a:rPr>
              <a:t>représentation du risque </a:t>
            </a: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4644" y="1059690"/>
            <a:ext cx="1518705" cy="930423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3079161" y="5934670"/>
            <a:ext cx="559724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De nombreux acquis, un projet en cours de redimensionnement avec le renfort de nouvelles équipes (BRGM, IRSN,…)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38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857" y="1209908"/>
            <a:ext cx="4964143" cy="4098002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24</a:t>
            </a:fld>
            <a:endParaRPr lang="fr-FR"/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2"/>
          <p:cNvSpPr txBox="1">
            <a:spLocks noChangeArrowheads="1"/>
          </p:cNvSpPr>
          <p:nvPr/>
        </p:nvSpPr>
        <p:spPr bwMode="auto">
          <a:xfrm>
            <a:off x="1162568" y="202490"/>
            <a:ext cx="71420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III. Prospectives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" y="1152926"/>
            <a:ext cx="4267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Modélisation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SES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fr-FR" sz="2400" b="1" dirty="0" err="1" smtClean="0">
                <a:solidFill>
                  <a:schemeClr val="accent5">
                    <a:lumMod val="75000"/>
                  </a:schemeClr>
                </a:solidFill>
              </a:rPr>
              <a:t>Rophin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et sources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minérales) =&gt; aide à la décision</a:t>
            </a:r>
          </a:p>
          <a:p>
            <a:pPr marL="342900" indent="-342900">
              <a:buFontTx/>
              <a:buChar char="-"/>
            </a:pPr>
            <a:endParaRPr lang="fr-F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Recensement et bancarisation des données et leur exploitation</a:t>
            </a:r>
          </a:p>
          <a:p>
            <a:pPr marL="342900" indent="-342900">
              <a:buFontTx/>
              <a:buChar char="-"/>
            </a:pPr>
            <a:endParaRPr lang="fr-F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Effets à court, moyen et long terme des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faibles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doses sur les espèces cibles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25655" y="5128559"/>
            <a:ext cx="8986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endParaRPr lang="fr-F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Des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systèmes modèles au bassin versant du site de </a:t>
            </a:r>
            <a:r>
              <a:rPr lang="fr-FR" sz="2400" b="1" dirty="0" err="1" smtClean="0">
                <a:solidFill>
                  <a:schemeClr val="accent5">
                    <a:lumMod val="75000"/>
                  </a:schemeClr>
                </a:solidFill>
              </a:rPr>
              <a:t>Rophin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 : un </a:t>
            </a:r>
            <a:r>
              <a:rPr lang="fr-FR" sz="2400" b="1" dirty="0">
                <a:solidFill>
                  <a:schemeClr val="accent5">
                    <a:lumMod val="75000"/>
                  </a:schemeClr>
                </a:solidFill>
              </a:rPr>
              <a:t>modèle suffisamment robuste pour faire le </a:t>
            </a:r>
            <a:r>
              <a:rPr lang="fr-FR" sz="2400" b="1" dirty="0" smtClean="0">
                <a:solidFill>
                  <a:schemeClr val="accent5">
                    <a:lumMod val="75000"/>
                  </a:schemeClr>
                </a:solidFill>
              </a:rPr>
              <a:t>lien et pouvoir être transposé </a:t>
            </a:r>
            <a:endParaRPr lang="fr-F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9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AB0263-D251-CF4F-8574-7AC35E546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935" y="80095"/>
            <a:ext cx="7964669" cy="786195"/>
          </a:xfrm>
        </p:spPr>
        <p:txBody>
          <a:bodyPr>
            <a:normAutofit/>
          </a:bodyPr>
          <a:lstStyle/>
          <a:p>
            <a:pPr algn="l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Merci à tous les contributeurs…</a:t>
            </a:r>
            <a:endParaRPr lang="fr-F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90" y="1127598"/>
            <a:ext cx="8538518" cy="430940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277A884-FD64-D346-8673-8B756BE62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2477" y="5437007"/>
            <a:ext cx="1009874" cy="1009874"/>
          </a:xfrm>
          <a:prstGeom prst="rect">
            <a:avLst/>
          </a:prstGeom>
        </p:spPr>
      </p:pic>
      <p:pic>
        <p:nvPicPr>
          <p:cNvPr id="7" name="Imag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187" y="5782467"/>
            <a:ext cx="1329615" cy="697582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906" y="5437007"/>
            <a:ext cx="1478726" cy="74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5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78377" y="192930"/>
            <a:ext cx="9143999" cy="794883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 smtClean="0">
                <a:solidFill>
                  <a:srgbClr val="002060"/>
                </a:solidFill>
                <a:latin typeface="+mn-lt"/>
              </a:rPr>
              <a:t>I. ZATU : une Zone Atelier</a:t>
            </a:r>
            <a:endParaRPr lang="fr-FR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457825" y="2606177"/>
            <a:ext cx="685800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 fontScale="97500"/>
          </a:bodyPr>
          <a:lstStyle/>
          <a:p>
            <a:endParaRPr lang="fr-FR" sz="1350" dirty="0" err="1"/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4493622" y="987367"/>
            <a:ext cx="4569810" cy="4378474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fr-FR" sz="2000" b="1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2060"/>
                </a:solidFill>
                <a:latin typeface="+mn-lt"/>
              </a:rPr>
              <a:t>Aborde, par des recherches fondamentales et des observations  à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long terme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, une problématique posée par les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acteurs</a:t>
            </a:r>
            <a:r>
              <a:rPr lang="fr-FR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socio-économiques</a:t>
            </a:r>
            <a:r>
              <a:rPr lang="fr-FR" sz="20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de </a:t>
            </a:r>
            <a:r>
              <a:rPr lang="fr-FR" sz="2000" dirty="0" smtClean="0">
                <a:solidFill>
                  <a:srgbClr val="002060"/>
                </a:solidFill>
                <a:latin typeface="+mn-lt"/>
              </a:rPr>
              <a:t>son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territoire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fr-FR" sz="2000" dirty="0" smtClean="0">
                <a:solidFill>
                  <a:srgbClr val="002060"/>
                </a:solidFill>
                <a:latin typeface="+mn-lt"/>
              </a:rPr>
              <a:t>d’études;</a:t>
            </a:r>
            <a:endParaRPr lang="fr-FR" sz="20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2060"/>
                </a:solidFill>
                <a:latin typeface="+mn-lt"/>
              </a:rPr>
              <a:t>Fédère des recherches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inter- organismes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;</a:t>
            </a:r>
          </a:p>
          <a:p>
            <a:pPr algn="l"/>
            <a:endParaRPr lang="fr-FR" sz="12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2060"/>
                </a:solidFill>
                <a:latin typeface="+mn-lt"/>
              </a:rPr>
              <a:t>Rassemble un consortium </a:t>
            </a:r>
            <a:r>
              <a:rPr lang="fr-FR" sz="2000" b="1" u="sng" dirty="0">
                <a:solidFill>
                  <a:srgbClr val="002060"/>
                </a:solidFill>
                <a:latin typeface="+mn-lt"/>
              </a:rPr>
              <a:t>interdisciplinaire</a:t>
            </a:r>
            <a:r>
              <a:rPr lang="fr-FR" sz="2000" dirty="0">
                <a:solidFill>
                  <a:srgbClr val="002060"/>
                </a:solidFill>
                <a:latin typeface="+mn-lt"/>
              </a:rPr>
              <a:t> de </a:t>
            </a:r>
            <a:r>
              <a:rPr lang="fr-FR" sz="2000" dirty="0" smtClean="0">
                <a:solidFill>
                  <a:srgbClr val="002060"/>
                </a:solidFill>
                <a:latin typeface="+mn-lt"/>
              </a:rPr>
              <a:t>chercheurs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b="1" u="sng" dirty="0" smtClean="0">
                <a:solidFill>
                  <a:srgbClr val="002060"/>
                </a:solidFill>
                <a:latin typeface="+mn-lt"/>
              </a:rPr>
              <a:t>Labellisation CNRS (INEE)</a:t>
            </a:r>
            <a:endParaRPr lang="fr-FR" sz="2000" b="1" u="sng" dirty="0">
              <a:solidFill>
                <a:srgbClr val="002060"/>
              </a:solidFill>
              <a:latin typeface="+mn-lt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400" b="1" dirty="0">
              <a:solidFill>
                <a:srgbClr val="002060"/>
              </a:solidFill>
              <a:latin typeface="+mn-lt"/>
            </a:endParaRPr>
          </a:p>
          <a:p>
            <a:pPr algn="l"/>
            <a:endParaRPr lang="fr-FR" sz="400" b="1" dirty="0">
              <a:solidFill>
                <a:srgbClr val="002060"/>
              </a:solidFill>
              <a:latin typeface="+mn-lt"/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-28575" y="109241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69669" y="140629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60180" y="17395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sp>
        <p:nvSpPr>
          <p:cNvPr id="19" name="Titre 1"/>
          <p:cNvSpPr txBox="1">
            <a:spLocks/>
          </p:cNvSpPr>
          <p:nvPr/>
        </p:nvSpPr>
        <p:spPr>
          <a:xfrm>
            <a:off x="69669" y="5107012"/>
            <a:ext cx="9134665" cy="1982328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Réseau national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des </a:t>
            </a: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14 Zones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Ateliers </a:t>
            </a: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(RZA), labellisé </a:t>
            </a:r>
            <a:r>
              <a:rPr lang="fr-FR" sz="20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Infrastructure Nationale de la </a:t>
            </a:r>
            <a:r>
              <a:rPr lang="fr-FR" sz="2000" b="1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Recherche</a:t>
            </a: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Système d’Observation et d’Expérimentation au long terme pour la Recherche en Environnement: </a:t>
            </a:r>
            <a:r>
              <a:rPr lang="fr-FR" sz="20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SOERE RZA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fr-FR" sz="11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RZA membre 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du 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réseau européen (</a:t>
            </a:r>
            <a:r>
              <a:rPr lang="fr-FR" sz="2000" b="1" u="sng" dirty="0" err="1">
                <a:solidFill>
                  <a:srgbClr val="002060"/>
                </a:solidFill>
                <a:latin typeface="Calibri" panose="020F0502020204030204" pitchFamily="34" charset="0"/>
              </a:rPr>
              <a:t>eLTER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) et </a:t>
            </a:r>
            <a:r>
              <a:rPr lang="fr-FR" sz="2000" b="1" dirty="0" err="1">
                <a:solidFill>
                  <a:srgbClr val="002060"/>
                </a:solidFill>
                <a:latin typeface="Calibri" panose="020F0502020204030204" pitchFamily="34" charset="0"/>
              </a:rPr>
              <a:t>inter-national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 (</a:t>
            </a:r>
            <a:r>
              <a:rPr lang="fr-FR" sz="2000" b="1" u="sng" dirty="0" err="1">
                <a:solidFill>
                  <a:srgbClr val="002060"/>
                </a:solidFill>
                <a:latin typeface="Calibri" panose="020F0502020204030204" pitchFamily="34" charset="0"/>
              </a:rPr>
              <a:t>iLTER</a:t>
            </a:r>
            <a:r>
              <a:rPr lang="fr-FR" sz="2000" b="1" dirty="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  <a:r>
              <a:rPr lang="fr-FR" sz="2000" dirty="0">
                <a:solidFill>
                  <a:srgbClr val="002060"/>
                </a:solidFill>
                <a:latin typeface="Calibri" panose="020F0502020204030204" pitchFamily="34" charset="0"/>
              </a:rPr>
              <a:t> des observatoires de recherches écologiques à long terme. </a:t>
            </a: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4252"/>
            <a:ext cx="4556032" cy="376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-34833" y="180289"/>
            <a:ext cx="9143999" cy="794883"/>
          </a:xfrm>
        </p:spPr>
        <p:txBody>
          <a:bodyPr>
            <a:normAutofit/>
          </a:bodyPr>
          <a:lstStyle/>
          <a:p>
            <a:pPr algn="ctr"/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I. ZATU</a:t>
            </a:r>
            <a:r>
              <a:rPr lang="fr-FR" sz="3200" b="1" dirty="0">
                <a:solidFill>
                  <a:srgbClr val="002060"/>
                </a:solidFill>
                <a:latin typeface="+mn-lt"/>
              </a:rPr>
              <a:t>: Problématique et </a:t>
            </a:r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objectifs</a:t>
            </a:r>
            <a:endParaRPr lang="fr-FR" sz="3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9" y="3052335"/>
            <a:ext cx="3141215" cy="3056876"/>
          </a:xfrm>
          <a:prstGeom prst="rect">
            <a:avLst/>
          </a:prstGeom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343989" y="1314853"/>
            <a:ext cx="8456021" cy="1311892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800" b="1" dirty="0">
                <a:solidFill>
                  <a:srgbClr val="002060"/>
                </a:solidFill>
                <a:latin typeface="+mn-lt"/>
              </a:rPr>
              <a:t>Quel est le </a:t>
            </a:r>
            <a:r>
              <a:rPr lang="fr-FR" sz="2800" b="1" u="sng" dirty="0">
                <a:solidFill>
                  <a:srgbClr val="002060"/>
                </a:solidFill>
                <a:latin typeface="+mn-lt"/>
              </a:rPr>
              <a:t>risque à court et long terme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des (TE)NORM à faibles </a:t>
            </a:r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doses </a:t>
            </a:r>
            <a:r>
              <a:rPr lang="fr-FR" sz="2800" b="1" u="sng" dirty="0">
                <a:solidFill>
                  <a:srgbClr val="002060"/>
                </a:solidFill>
                <a:latin typeface="+mn-lt"/>
              </a:rPr>
              <a:t>pour l’Homme et les services écologiques </a:t>
            </a:r>
            <a:endParaRPr lang="fr-FR" sz="2800" b="1" u="sng" dirty="0" smtClean="0">
              <a:solidFill>
                <a:srgbClr val="002060"/>
              </a:solidFill>
              <a:latin typeface="+mn-lt"/>
            </a:endParaRPr>
          </a:p>
          <a:p>
            <a:pPr algn="l"/>
            <a:r>
              <a:rPr lang="fr-FR" sz="2800" b="1" dirty="0" smtClean="0">
                <a:solidFill>
                  <a:srgbClr val="002060"/>
                </a:solidFill>
                <a:latin typeface="+mn-lt"/>
              </a:rPr>
              <a:t>dans </a:t>
            </a:r>
            <a:r>
              <a:rPr lang="fr-FR" sz="2800" b="1" dirty="0">
                <a:solidFill>
                  <a:srgbClr val="002060"/>
                </a:solidFill>
                <a:latin typeface="+mn-lt"/>
              </a:rPr>
              <a:t>les écosystèmes </a:t>
            </a:r>
            <a:r>
              <a:rPr lang="fr-FR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? </a:t>
            </a:r>
            <a:endParaRPr lang="fr-FR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6032" y="6028264"/>
            <a:ext cx="334327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100" b="1" dirty="0">
                <a:solidFill>
                  <a:srgbClr val="002060"/>
                </a:solidFill>
              </a:rPr>
              <a:t>Modèle linéaire sans seuil ?</a:t>
            </a:r>
          </a:p>
        </p:txBody>
      </p:sp>
      <p:sp>
        <p:nvSpPr>
          <p:cNvPr id="9" name="Flèche droite 8"/>
          <p:cNvSpPr/>
          <p:nvPr/>
        </p:nvSpPr>
        <p:spPr>
          <a:xfrm>
            <a:off x="3184296" y="4412019"/>
            <a:ext cx="758870" cy="507207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1" name="Rectangle 10"/>
          <p:cNvSpPr/>
          <p:nvPr/>
        </p:nvSpPr>
        <p:spPr>
          <a:xfrm>
            <a:off x="3023305" y="4019291"/>
            <a:ext cx="832552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fr-FR" sz="2400" b="1" dirty="0">
                <a:solidFill>
                  <a:srgbClr val="C00000"/>
                </a:solidFill>
              </a:rPr>
              <a:t>???</a:t>
            </a:r>
            <a:r>
              <a:rPr lang="fr-FR" sz="36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3855855" y="2777684"/>
            <a:ext cx="5036957" cy="364331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400" b="1" dirty="0">
                <a:solidFill>
                  <a:srgbClr val="002060"/>
                </a:solidFill>
                <a:latin typeface="+mn-lt"/>
              </a:rPr>
              <a:t>4 catégories de services écologiques:</a:t>
            </a:r>
          </a:p>
          <a:p>
            <a:pPr algn="l"/>
            <a:endParaRPr lang="fr-FR" sz="2000" b="1" dirty="0">
              <a:solidFill>
                <a:srgbClr val="00206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198775" y="3312757"/>
            <a:ext cx="5221435" cy="2536031"/>
          </a:xfrm>
          <a:prstGeom prst="rect">
            <a:avLst/>
          </a:prstGeom>
        </p:spPr>
        <p:txBody>
          <a:bodyPr vert="horz" wrap="none" lIns="68580" tIns="34290" rIns="68580" bIns="34290" rtlCol="0" anchor="t">
            <a:noAutofit/>
          </a:bodyPr>
          <a:lstStyle/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rgbClr val="002060"/>
                </a:solidFill>
              </a:rPr>
              <a:t> </a:t>
            </a:r>
            <a:r>
              <a:rPr lang="fr-FR" sz="2000" b="1" dirty="0">
                <a:solidFill>
                  <a:srgbClr val="002060"/>
                </a:solidFill>
              </a:rPr>
              <a:t>de support </a:t>
            </a:r>
            <a:r>
              <a:rPr lang="fr-FR" dirty="0">
                <a:solidFill>
                  <a:srgbClr val="002060"/>
                </a:solidFill>
              </a:rPr>
              <a:t>(ex.: formation des sols,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 production primaire, air respirable)</a:t>
            </a:r>
            <a:r>
              <a:rPr lang="fr-FR" b="1" dirty="0" smtClean="0">
                <a:solidFill>
                  <a:srgbClr val="002060"/>
                </a:solidFill>
              </a:rPr>
              <a:t>;</a:t>
            </a:r>
          </a:p>
          <a:p>
            <a:endParaRPr lang="fr-FR" b="1" dirty="0" smtClean="0">
              <a:solidFill>
                <a:srgbClr val="002060"/>
              </a:solidFill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sz="2000" b="1" dirty="0" smtClean="0">
                <a:solidFill>
                  <a:srgbClr val="002060"/>
                </a:solidFill>
              </a:rPr>
              <a:t>d’approvisionnement </a:t>
            </a:r>
            <a:r>
              <a:rPr lang="fr-FR" sz="2000" b="1" dirty="0">
                <a:solidFill>
                  <a:srgbClr val="002060"/>
                </a:solidFill>
              </a:rPr>
              <a:t>ou de production </a:t>
            </a:r>
            <a:endParaRPr lang="fr-FR" sz="2000" b="1" dirty="0" smtClean="0">
              <a:solidFill>
                <a:srgbClr val="002060"/>
              </a:solidFill>
            </a:endParaRPr>
          </a:p>
          <a:p>
            <a:r>
              <a:rPr lang="fr-FR" sz="2000" b="1" dirty="0">
                <a:solidFill>
                  <a:srgbClr val="002060"/>
                </a:solidFill>
              </a:rPr>
              <a:t> </a:t>
            </a:r>
            <a:r>
              <a:rPr lang="fr-FR" sz="2000" b="1" dirty="0" smtClean="0">
                <a:solidFill>
                  <a:srgbClr val="002060"/>
                </a:solidFill>
              </a:rPr>
              <a:t>    </a:t>
            </a:r>
            <a:r>
              <a:rPr lang="fr-FR" dirty="0" smtClean="0">
                <a:solidFill>
                  <a:srgbClr val="002060"/>
                </a:solidFill>
              </a:rPr>
              <a:t>(</a:t>
            </a:r>
            <a:r>
              <a:rPr lang="fr-FR" dirty="0">
                <a:solidFill>
                  <a:srgbClr val="002060"/>
                </a:solidFill>
              </a:rPr>
              <a:t>ex.: </a:t>
            </a:r>
            <a:r>
              <a:rPr lang="fr-FR" dirty="0" smtClean="0">
                <a:solidFill>
                  <a:srgbClr val="002060"/>
                </a:solidFill>
              </a:rPr>
              <a:t>nourriture</a:t>
            </a:r>
            <a:r>
              <a:rPr lang="fr-FR" dirty="0">
                <a:solidFill>
                  <a:srgbClr val="002060"/>
                </a:solidFill>
              </a:rPr>
              <a:t>, eau potable, fibres,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combustible</a:t>
            </a:r>
            <a:r>
              <a:rPr lang="fr-FR" dirty="0">
                <a:solidFill>
                  <a:srgbClr val="002060"/>
                </a:solidFill>
              </a:rPr>
              <a:t>, </a:t>
            </a:r>
            <a:r>
              <a:rPr lang="fr-FR" dirty="0" smtClean="0">
                <a:solidFill>
                  <a:srgbClr val="002060"/>
                </a:solidFill>
              </a:rPr>
              <a:t>etc..)</a:t>
            </a:r>
            <a:r>
              <a:rPr lang="fr-FR" b="1" dirty="0" smtClean="0">
                <a:solidFill>
                  <a:srgbClr val="002060"/>
                </a:solidFill>
              </a:rPr>
              <a:t>;</a:t>
            </a:r>
          </a:p>
          <a:p>
            <a:endParaRPr lang="fr-FR" b="1" dirty="0">
              <a:solidFill>
                <a:srgbClr val="002060"/>
              </a:solidFill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rgbClr val="002060"/>
                </a:solidFill>
              </a:rPr>
              <a:t>de régulation </a:t>
            </a:r>
            <a:r>
              <a:rPr lang="fr-FR" dirty="0">
                <a:solidFill>
                  <a:srgbClr val="002060"/>
                </a:solidFill>
              </a:rPr>
              <a:t>(ex.: régulation du climat,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de l’érosion, </a:t>
            </a:r>
            <a:r>
              <a:rPr lang="fr-FR" dirty="0">
                <a:solidFill>
                  <a:srgbClr val="002060"/>
                </a:solidFill>
              </a:rPr>
              <a:t>des parasites, etc….)</a:t>
            </a:r>
            <a:r>
              <a:rPr lang="fr-FR" b="1" dirty="0">
                <a:solidFill>
                  <a:srgbClr val="002060"/>
                </a:solidFill>
              </a:rPr>
              <a:t>; </a:t>
            </a:r>
            <a:endParaRPr lang="fr-FR" b="1" dirty="0" smtClean="0">
              <a:solidFill>
                <a:srgbClr val="002060"/>
              </a:solidFill>
            </a:endParaRPr>
          </a:p>
          <a:p>
            <a:endParaRPr lang="fr-FR" b="1" dirty="0">
              <a:solidFill>
                <a:srgbClr val="002060"/>
              </a:solidFill>
            </a:endParaRPr>
          </a:p>
          <a:p>
            <a:pPr marL="257175" indent="-257175"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rgbClr val="002060"/>
                </a:solidFill>
              </a:rPr>
              <a:t>culturels </a:t>
            </a:r>
            <a:r>
              <a:rPr lang="fr-FR" dirty="0">
                <a:solidFill>
                  <a:srgbClr val="002060"/>
                </a:solidFill>
              </a:rPr>
              <a:t>(ex.: écotourisme, patrimoine, </a:t>
            </a:r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    esthétisme</a:t>
            </a:r>
            <a:r>
              <a:rPr lang="fr-FR" dirty="0">
                <a:solidFill>
                  <a:srgbClr val="002060"/>
                </a:solidFill>
              </a:rPr>
              <a:t>, éducation, religion)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endParaRPr lang="fr-FR" sz="800" dirty="0" err="1"/>
          </a:p>
        </p:txBody>
      </p:sp>
      <p:cxnSp>
        <p:nvCxnSpPr>
          <p:cNvPr id="14" name="Connecteur droit 13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e 14"/>
          <p:cNvGrpSpPr/>
          <p:nvPr/>
        </p:nvGrpSpPr>
        <p:grpSpPr>
          <a:xfrm>
            <a:off x="1" y="130731"/>
            <a:ext cx="940525" cy="899484"/>
            <a:chOff x="0" y="42618"/>
            <a:chExt cx="1129811" cy="1108604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8" name="Groupe 17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9" name="Image 18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20" name="Image 19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323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55659" y="13122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rgbClr val="002060"/>
                </a:solidFill>
              </a:rPr>
              <a:t>I. ZATU</a:t>
            </a:r>
            <a:r>
              <a:rPr lang="fr-FR" sz="2400" b="1" dirty="0">
                <a:solidFill>
                  <a:srgbClr val="002060"/>
                </a:solidFill>
              </a:rPr>
              <a:t>: (TE)NORM une préoccupation</a:t>
            </a:r>
          </a:p>
          <a:p>
            <a:pPr algn="ctr"/>
            <a:r>
              <a:rPr lang="fr-FR" sz="2400" b="1" dirty="0">
                <a:solidFill>
                  <a:srgbClr val="002060"/>
                </a:solidFill>
              </a:rPr>
              <a:t> scientifique </a:t>
            </a:r>
            <a:r>
              <a:rPr lang="fr-FR" sz="2400" b="1" dirty="0" smtClean="0">
                <a:solidFill>
                  <a:srgbClr val="002060"/>
                </a:solidFill>
              </a:rPr>
              <a:t>et </a:t>
            </a:r>
            <a:r>
              <a:rPr lang="fr-FR" sz="2400" b="1" dirty="0">
                <a:solidFill>
                  <a:srgbClr val="002060"/>
                </a:solidFill>
              </a:rPr>
              <a:t>socio-économique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5671" y="3798666"/>
            <a:ext cx="89613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solidFill>
                  <a:srgbClr val="002060"/>
                </a:solidFill>
              </a:rPr>
              <a:t>Au niveau national: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Transcription en droit français en 2018 de la directive Euratom de 2013 </a:t>
            </a:r>
          </a:p>
          <a:p>
            <a:pPr marL="600075" lvl="1" indent="-257175">
              <a:buFont typeface="Wingdings" panose="05000000000000000000" pitchFamily="2" charset="2"/>
              <a:buChar char="ü"/>
            </a:pPr>
            <a:r>
              <a:rPr lang="fr-FR" dirty="0">
                <a:solidFill>
                  <a:srgbClr val="002060"/>
                </a:solidFill>
              </a:rPr>
              <a:t>Meilleure prise en compte de l’effet des (TE)NORM sur l’Homme</a:t>
            </a:r>
          </a:p>
          <a:p>
            <a:pPr marL="600075" lvl="1" indent="-257175">
              <a:buFont typeface="Wingdings" panose="05000000000000000000" pitchFamily="2" charset="2"/>
              <a:buChar char="ü"/>
            </a:pPr>
            <a:r>
              <a:rPr lang="fr-FR" dirty="0">
                <a:solidFill>
                  <a:srgbClr val="002060"/>
                </a:solidFill>
              </a:rPr>
              <a:t>Intégration de la radioprotection de l’environnement en tant que milieu de vie de l’Homme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Plan National de Gestion des Matières et Déchets Radioactifs (notamment pour les sites miniers)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Problématique récente du stockage des déchets Faible Activité –Vie Longue (qui concerne notamment déchets radifères + déchets TENORM)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671" y="2375784"/>
            <a:ext cx="86455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solidFill>
                  <a:srgbClr val="002060"/>
                </a:solidFill>
              </a:rPr>
              <a:t>Au niveau </a:t>
            </a:r>
            <a:r>
              <a:rPr lang="fr-FR" b="1" u="sng" dirty="0" smtClean="0">
                <a:solidFill>
                  <a:srgbClr val="002060"/>
                </a:solidFill>
              </a:rPr>
              <a:t>européen et international :</a:t>
            </a:r>
            <a:endParaRPr lang="fr-FR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CONCERT / ALLIANCE en </a:t>
            </a:r>
            <a:r>
              <a:rPr lang="fr-FR" dirty="0" err="1">
                <a:solidFill>
                  <a:srgbClr val="002060"/>
                </a:solidFill>
              </a:rPr>
              <a:t>Radioécologie</a:t>
            </a:r>
            <a:r>
              <a:rPr lang="fr-FR" dirty="0">
                <a:solidFill>
                  <a:srgbClr val="002060"/>
                </a:solidFill>
              </a:rPr>
              <a:t> (SRA) / Groupe « NORM »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err="1">
                <a:solidFill>
                  <a:srgbClr val="002060"/>
                </a:solidFill>
              </a:rPr>
              <a:t>European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Norm</a:t>
            </a:r>
            <a:r>
              <a:rPr lang="fr-FR" dirty="0">
                <a:solidFill>
                  <a:srgbClr val="002060"/>
                </a:solidFill>
              </a:rPr>
              <a:t> Association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err="1">
                <a:solidFill>
                  <a:srgbClr val="002060"/>
                </a:solidFill>
              </a:rPr>
              <a:t>Annals</a:t>
            </a:r>
            <a:r>
              <a:rPr lang="fr-FR" dirty="0">
                <a:solidFill>
                  <a:srgbClr val="002060"/>
                </a:solidFill>
              </a:rPr>
              <a:t> of the ICPR </a:t>
            </a:r>
            <a:r>
              <a:rPr lang="fr-FR" dirty="0" smtClean="0">
                <a:solidFill>
                  <a:srgbClr val="002060"/>
                </a:solidFill>
              </a:rPr>
              <a:t>: </a:t>
            </a:r>
            <a:r>
              <a:rPr lang="fr-FR" dirty="0">
                <a:solidFill>
                  <a:srgbClr val="002060"/>
                </a:solidFill>
              </a:rPr>
              <a:t>« </a:t>
            </a:r>
            <a:r>
              <a:rPr lang="fr-FR" dirty="0" err="1" smtClean="0">
                <a:solidFill>
                  <a:srgbClr val="002060"/>
                </a:solidFill>
              </a:rPr>
              <a:t>Radiological</a:t>
            </a:r>
            <a:r>
              <a:rPr lang="fr-FR" dirty="0" smtClean="0">
                <a:solidFill>
                  <a:srgbClr val="002060"/>
                </a:solidFill>
              </a:rPr>
              <a:t> </a:t>
            </a:r>
            <a:r>
              <a:rPr lang="fr-FR" dirty="0">
                <a:solidFill>
                  <a:srgbClr val="002060"/>
                </a:solidFill>
              </a:rPr>
              <a:t>protection </a:t>
            </a:r>
            <a:r>
              <a:rPr lang="fr-FR" dirty="0" err="1">
                <a:solidFill>
                  <a:srgbClr val="002060"/>
                </a:solidFill>
              </a:rPr>
              <a:t>from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N</a:t>
            </a:r>
            <a:r>
              <a:rPr lang="fr-FR" dirty="0" err="1" smtClean="0">
                <a:solidFill>
                  <a:srgbClr val="002060"/>
                </a:solidFill>
              </a:rPr>
              <a:t>aturally</a:t>
            </a:r>
            <a:r>
              <a:rPr lang="fr-FR" dirty="0" smtClean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Occuring</a:t>
            </a:r>
            <a:r>
              <a:rPr lang="fr-FR" dirty="0">
                <a:solidFill>
                  <a:srgbClr val="002060"/>
                </a:solidFill>
              </a:rPr>
              <a:t> Radioactive </a:t>
            </a:r>
            <a:r>
              <a:rPr lang="fr-FR" dirty="0" err="1">
                <a:solidFill>
                  <a:srgbClr val="002060"/>
                </a:solidFill>
              </a:rPr>
              <a:t>Material</a:t>
            </a:r>
            <a:r>
              <a:rPr lang="fr-FR" dirty="0">
                <a:solidFill>
                  <a:srgbClr val="002060"/>
                </a:solidFill>
              </a:rPr>
              <a:t> (NORM) in </a:t>
            </a:r>
            <a:r>
              <a:rPr lang="fr-FR" dirty="0" err="1">
                <a:solidFill>
                  <a:srgbClr val="002060"/>
                </a:solidFill>
              </a:rPr>
              <a:t>Industrial</a:t>
            </a: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err="1">
                <a:solidFill>
                  <a:srgbClr val="002060"/>
                </a:solidFill>
              </a:rPr>
              <a:t>Processes</a:t>
            </a:r>
            <a:r>
              <a:rPr lang="fr-FR" dirty="0">
                <a:solidFill>
                  <a:srgbClr val="002060"/>
                </a:solidFill>
              </a:rPr>
              <a:t> </a:t>
            </a:r>
            <a:r>
              <a:rPr lang="fr-FR" dirty="0" smtClean="0">
                <a:solidFill>
                  <a:srgbClr val="002060"/>
                </a:solidFill>
              </a:rPr>
              <a:t>» (2019 publication 142)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671" y="1150863"/>
            <a:ext cx="9108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Une question qui touche </a:t>
            </a:r>
            <a:r>
              <a:rPr lang="fr-FR" b="1" dirty="0" smtClean="0">
                <a:solidFill>
                  <a:srgbClr val="002060"/>
                </a:solidFill>
              </a:rPr>
              <a:t>l’industrie nucléaire </a:t>
            </a:r>
            <a:r>
              <a:rPr lang="fr-FR" b="1" dirty="0">
                <a:solidFill>
                  <a:srgbClr val="002060"/>
                </a:solidFill>
              </a:rPr>
              <a:t>(mines) et hors nucléaire (géothermie, pétrole, extraction du charbon, terres rares, </a:t>
            </a:r>
            <a:r>
              <a:rPr lang="fr-FR" b="1" dirty="0" smtClean="0">
                <a:solidFill>
                  <a:srgbClr val="002060"/>
                </a:solidFill>
              </a:rPr>
              <a:t>traitement de l’eau….) et certains </a:t>
            </a:r>
            <a:r>
              <a:rPr lang="fr-FR" b="1" dirty="0">
                <a:solidFill>
                  <a:srgbClr val="002060"/>
                </a:solidFill>
              </a:rPr>
              <a:t>milieux naturels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5671" y="1926810"/>
            <a:ext cx="5662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Une question d’actualité : 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9936" y="6383989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=&gt; Prise en compte dans ce contexte de l’impact sur l’homme et l’environnement</a:t>
            </a:r>
            <a:endParaRPr lang="fr-FR" dirty="0">
              <a:solidFill>
                <a:srgbClr val="00206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1" y="131220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831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-55659" y="1312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rgbClr val="002060"/>
                </a:solidFill>
              </a:rPr>
              <a:t>I. ZATU</a:t>
            </a:r>
            <a:r>
              <a:rPr lang="fr-FR" sz="3200" b="1" dirty="0">
                <a:solidFill>
                  <a:srgbClr val="002060"/>
                </a:solidFill>
              </a:rPr>
              <a:t> </a:t>
            </a:r>
            <a:r>
              <a:rPr lang="fr-FR" sz="3200" b="1" dirty="0" smtClean="0">
                <a:solidFill>
                  <a:srgbClr val="002060"/>
                </a:solidFill>
              </a:rPr>
              <a:t>: La mise en place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-55659" y="2094785"/>
            <a:ext cx="18809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002060"/>
                </a:solidFill>
              </a:rPr>
              <a:t>&lt;2015</a:t>
            </a:r>
            <a:endParaRPr lang="fr-FR" b="1" u="sng" dirty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Actions dispersées dans le domaine des (TE)NORM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Absence d’outil structurant</a:t>
            </a:r>
            <a:endParaRPr lang="fr-FR" dirty="0">
              <a:solidFill>
                <a:srgbClr val="002060"/>
              </a:solidFill>
            </a:endParaRPr>
          </a:p>
        </p:txBody>
      </p:sp>
      <p:cxnSp>
        <p:nvCxnSpPr>
          <p:cNvPr id="12" name="Connecteur droit 11"/>
          <p:cNvCxnSpPr/>
          <p:nvPr/>
        </p:nvCxnSpPr>
        <p:spPr>
          <a:xfrm>
            <a:off x="1" y="1070699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/>
          <p:cNvGrpSpPr/>
          <p:nvPr/>
        </p:nvGrpSpPr>
        <p:grpSpPr>
          <a:xfrm>
            <a:off x="1" y="131220"/>
            <a:ext cx="940525" cy="899484"/>
            <a:chOff x="0" y="42618"/>
            <a:chExt cx="1129811" cy="1108604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16" name="Groupe 15"/>
          <p:cNvGrpSpPr/>
          <p:nvPr/>
        </p:nvGrpSpPr>
        <p:grpSpPr>
          <a:xfrm>
            <a:off x="8091594" y="150841"/>
            <a:ext cx="847511" cy="763737"/>
            <a:chOff x="8138557" y="205281"/>
            <a:chExt cx="847511" cy="763737"/>
          </a:xfrm>
        </p:grpSpPr>
        <p:pic>
          <p:nvPicPr>
            <p:cNvPr id="17" name="Image 16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18" name="Image 17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sp>
        <p:nvSpPr>
          <p:cNvPr id="2" name="Chevron 1"/>
          <p:cNvSpPr/>
          <p:nvPr/>
        </p:nvSpPr>
        <p:spPr>
          <a:xfrm>
            <a:off x="35671" y="1458952"/>
            <a:ext cx="1789609" cy="484632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&lt;2015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Chevron 19"/>
          <p:cNvSpPr/>
          <p:nvPr/>
        </p:nvSpPr>
        <p:spPr>
          <a:xfrm>
            <a:off x="1825280" y="1453068"/>
            <a:ext cx="5283200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2015-2019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6957529" y="1453068"/>
            <a:ext cx="1940560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2020-…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825281" y="2023828"/>
            <a:ext cx="492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002060"/>
                </a:solidFill>
              </a:rPr>
              <a:t>2015 : </a:t>
            </a:r>
            <a:r>
              <a:rPr lang="fr-FR" dirty="0" smtClean="0">
                <a:solidFill>
                  <a:srgbClr val="002060"/>
                </a:solidFill>
              </a:rPr>
              <a:t>Labellisation initiale autour de laboratoires académiques ; Site Atelier (</a:t>
            </a:r>
            <a:r>
              <a:rPr lang="fr-FR" dirty="0" err="1" smtClean="0">
                <a:solidFill>
                  <a:srgbClr val="002060"/>
                </a:solidFill>
              </a:rPr>
              <a:t>Rophin</a:t>
            </a:r>
            <a:r>
              <a:rPr lang="fr-FR" dirty="0" smtClean="0">
                <a:solidFill>
                  <a:srgbClr val="002060"/>
                </a:solidFill>
              </a:rPr>
              <a:t> (63) et La Commanderie (85)</a:t>
            </a:r>
          </a:p>
          <a:p>
            <a:r>
              <a:rPr lang="fr-FR" b="1" u="sng" dirty="0" smtClean="0">
                <a:solidFill>
                  <a:srgbClr val="002060"/>
                </a:solidFill>
              </a:rPr>
              <a:t>2017 : </a:t>
            </a:r>
            <a:r>
              <a:rPr lang="fr-FR" dirty="0" smtClean="0">
                <a:solidFill>
                  <a:srgbClr val="002060"/>
                </a:solidFill>
              </a:rPr>
              <a:t>Création du GRD </a:t>
            </a:r>
            <a:r>
              <a:rPr lang="fr-FR" dirty="0" err="1" smtClean="0">
                <a:solidFill>
                  <a:srgbClr val="002060"/>
                </a:solidFill>
              </a:rPr>
              <a:t>SciNEE</a:t>
            </a:r>
            <a:endParaRPr lang="fr-FR" dirty="0" smtClean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2060"/>
                </a:solidFill>
              </a:rPr>
              <a:t>Pôle 4 : Radiochimie environnementale, </a:t>
            </a:r>
            <a:r>
              <a:rPr lang="fr-FR" dirty="0" err="1" smtClean="0">
                <a:solidFill>
                  <a:srgbClr val="002060"/>
                </a:solidFill>
              </a:rPr>
              <a:t>radioécologie</a:t>
            </a:r>
            <a:endParaRPr lang="fr-FR" dirty="0" smtClean="0">
              <a:solidFill>
                <a:srgbClr val="002060"/>
              </a:solidFill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2 ateliers </a:t>
            </a:r>
          </a:p>
          <a:p>
            <a:pPr marL="742950" lvl="1" indent="-285750"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2018 Prospectives renouvellement ZATU (invitation CEA, IRSN)</a:t>
            </a:r>
          </a:p>
          <a:p>
            <a:pPr marL="742950" lvl="1" indent="-285750">
              <a:buFontTx/>
              <a:buChar char="-"/>
            </a:pPr>
            <a:r>
              <a:rPr lang="fr-FR" dirty="0" smtClean="0">
                <a:solidFill>
                  <a:srgbClr val="002060"/>
                </a:solidFill>
              </a:rPr>
              <a:t>2019 Définition des projets structurants</a:t>
            </a:r>
          </a:p>
          <a:p>
            <a:r>
              <a:rPr lang="fr-FR" b="1" u="sng" dirty="0" smtClean="0">
                <a:solidFill>
                  <a:srgbClr val="002060"/>
                </a:solidFill>
              </a:rPr>
              <a:t>2018 : </a:t>
            </a:r>
            <a:r>
              <a:rPr lang="fr-FR" dirty="0" smtClean="0">
                <a:solidFill>
                  <a:srgbClr val="002060"/>
                </a:solidFill>
              </a:rPr>
              <a:t>Le CNRS devient membre de l’Alliance Européenne en </a:t>
            </a:r>
            <a:r>
              <a:rPr lang="fr-FR" dirty="0" err="1" smtClean="0">
                <a:solidFill>
                  <a:srgbClr val="002060"/>
                </a:solidFill>
              </a:rPr>
              <a:t>radioécologie</a:t>
            </a:r>
            <a:r>
              <a:rPr lang="fr-FR" dirty="0" smtClean="0">
                <a:solidFill>
                  <a:srgbClr val="002060"/>
                </a:solidFill>
              </a:rPr>
              <a:t> </a:t>
            </a:r>
          </a:p>
          <a:p>
            <a:endParaRPr lang="fr-FR" dirty="0" smtClean="0">
              <a:solidFill>
                <a:srgbClr val="002060"/>
              </a:solidFill>
            </a:endParaRPr>
          </a:p>
          <a:p>
            <a:r>
              <a:rPr lang="fr-FR" dirty="0" smtClean="0">
                <a:solidFill>
                  <a:srgbClr val="002060"/>
                </a:solidFill>
              </a:rPr>
              <a:t>=&gt; Structuration et stratégie scientifique académique robuste, interdisciplinarité, fédération des moyens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868160" y="2007105"/>
            <a:ext cx="21212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Renouvellement 10/19 (avis très favorable sections 13, 30 et CID 52)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002060"/>
                </a:solidFill>
              </a:rPr>
              <a:t>Rophin</a:t>
            </a:r>
            <a:r>
              <a:rPr lang="fr-FR" dirty="0" smtClean="0">
                <a:solidFill>
                  <a:srgbClr val="002060"/>
                </a:solidFill>
              </a:rPr>
              <a:t> et sources minérales (Auvergne)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Nouveaux partenaires (CEA, IRSN)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002060"/>
                </a:solidFill>
              </a:rPr>
              <a:t>Mise en place des projets </a:t>
            </a:r>
            <a:r>
              <a:rPr lang="fr-FR" dirty="0" err="1" smtClean="0">
                <a:solidFill>
                  <a:srgbClr val="002060"/>
                </a:solidFill>
              </a:rPr>
              <a:t>translationnels</a:t>
            </a:r>
            <a:endParaRPr lang="fr-FR" dirty="0">
              <a:solidFill>
                <a:srgbClr val="002060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14" y="2722880"/>
            <a:ext cx="990505" cy="51689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0145" y="5101128"/>
            <a:ext cx="1204277" cy="2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8A741-9F3C-4B29-B21D-E4BD5BF39A38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6987527" y="3859758"/>
            <a:ext cx="2035175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2000" b="1" dirty="0" smtClean="0"/>
              <a:t>Organismes:</a:t>
            </a:r>
          </a:p>
          <a:p>
            <a:pPr>
              <a:defRPr/>
            </a:pPr>
            <a:endParaRPr lang="fr-FR" sz="1200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fr-FR" dirty="0" smtClean="0">
                <a:solidFill>
                  <a:schemeClr val="tx2"/>
                </a:solidFill>
              </a:rPr>
              <a:t>Académiques (</a:t>
            </a:r>
            <a:r>
              <a:rPr lang="fr-FR" dirty="0" err="1" smtClean="0">
                <a:solidFill>
                  <a:schemeClr val="tx2"/>
                </a:solidFill>
              </a:rPr>
              <a:t>Univ</a:t>
            </a:r>
            <a:r>
              <a:rPr lang="fr-FR" dirty="0" smtClean="0">
                <a:solidFill>
                  <a:schemeClr val="tx2"/>
                </a:solidFill>
              </a:rPr>
              <a:t>, CNRS, …)</a:t>
            </a:r>
            <a:endParaRPr lang="fr-FR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fr-FR" dirty="0"/>
              <a:t>Ecoles d’ingénieurs</a:t>
            </a:r>
          </a:p>
          <a:p>
            <a:pPr>
              <a:defRPr/>
            </a:pPr>
            <a:r>
              <a:rPr lang="fr-FR" dirty="0">
                <a:solidFill>
                  <a:srgbClr val="FF0000"/>
                </a:solidFill>
              </a:rPr>
              <a:t>IRSN</a:t>
            </a:r>
          </a:p>
          <a:p>
            <a:pPr>
              <a:defRPr/>
            </a:pP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CEA</a:t>
            </a:r>
          </a:p>
          <a:p>
            <a:pPr>
              <a:defRPr/>
            </a:pPr>
            <a:r>
              <a:rPr lang="fr-FR" dirty="0" smtClean="0">
                <a:solidFill>
                  <a:schemeClr val="accent2">
                    <a:lumMod val="75000"/>
                  </a:schemeClr>
                </a:solidFill>
              </a:rPr>
              <a:t>BRGM</a:t>
            </a:r>
          </a:p>
          <a:p>
            <a:pPr>
              <a:defRPr/>
            </a:pPr>
            <a:r>
              <a:rPr lang="fr-FR" dirty="0" smtClean="0">
                <a:solidFill>
                  <a:srgbClr val="002060"/>
                </a:solidFill>
              </a:rPr>
              <a:t>CHU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293973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I. ZATU : les </a:t>
            </a:r>
            <a:r>
              <a:rPr lang="fr-FR" sz="3200" b="1" dirty="0">
                <a:solidFill>
                  <a:schemeClr val="tx2"/>
                </a:solidFill>
                <a:latin typeface="+mn-lt"/>
                <a:ea typeface="ヒラギノ角ゴ Pro W3" charset="-128"/>
              </a:rPr>
              <a:t>m</a:t>
            </a:r>
            <a:r>
              <a:rPr lang="fr-FR" altLang="fr-FR" sz="3200" b="1" dirty="0" smtClean="0">
                <a:solidFill>
                  <a:schemeClr val="tx2"/>
                </a:solidFill>
                <a:latin typeface="+mn-lt"/>
                <a:ea typeface="ヒラギノ角ゴ Pro W3" charset="-128"/>
              </a:rPr>
              <a:t>embres du consortium</a:t>
            </a:r>
            <a:endParaRPr lang="fr-FR" altLang="fr-FR" sz="32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5402" y="4180433"/>
            <a:ext cx="2844034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b="1" dirty="0"/>
              <a:t>Disciplines:</a:t>
            </a:r>
          </a:p>
          <a:p>
            <a:pPr>
              <a:defRPr/>
            </a:pPr>
            <a:endParaRPr lang="fr-FR" sz="1400" b="1" dirty="0"/>
          </a:p>
          <a:p>
            <a:pPr>
              <a:defRPr/>
            </a:pPr>
            <a:r>
              <a:rPr lang="fr-FR" sz="2000" dirty="0">
                <a:solidFill>
                  <a:srgbClr val="FF0000"/>
                </a:solidFill>
              </a:rPr>
              <a:t>Physique</a:t>
            </a:r>
          </a:p>
          <a:p>
            <a:pPr>
              <a:defRPr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Radiochimie / géochimie</a:t>
            </a:r>
          </a:p>
          <a:p>
            <a:pPr>
              <a:defRPr/>
            </a:pPr>
            <a:r>
              <a:rPr lang="fr-FR" sz="2000" dirty="0">
                <a:solidFill>
                  <a:schemeClr val="accent6">
                    <a:lumMod val="75000"/>
                  </a:schemeClr>
                </a:solidFill>
              </a:rPr>
              <a:t>Biologie/Ecologie</a:t>
            </a:r>
          </a:p>
          <a:p>
            <a:pPr>
              <a:defRPr/>
            </a:pPr>
            <a:r>
              <a:rPr lang="fr-FR" sz="2000" dirty="0"/>
              <a:t>Sciences </a:t>
            </a:r>
            <a:r>
              <a:rPr lang="fr-FR" sz="2000" dirty="0" smtClean="0"/>
              <a:t>sociales</a:t>
            </a:r>
          </a:p>
          <a:p>
            <a:pPr>
              <a:defRPr/>
            </a:pPr>
            <a:r>
              <a:rPr lang="fr-FR" sz="2000" dirty="0" smtClean="0">
                <a:solidFill>
                  <a:srgbClr val="002060"/>
                </a:solidFill>
              </a:rPr>
              <a:t>Médecine</a:t>
            </a:r>
            <a:r>
              <a:rPr lang="fr-FR" sz="2000" dirty="0" smtClean="0"/>
              <a:t> </a:t>
            </a:r>
            <a:endParaRPr lang="fr-FR" sz="2000" dirty="0"/>
          </a:p>
        </p:txBody>
      </p:sp>
      <p:sp>
        <p:nvSpPr>
          <p:cNvPr id="35" name="Ellipse 34"/>
          <p:cNvSpPr/>
          <p:nvPr/>
        </p:nvSpPr>
        <p:spPr>
          <a:xfrm>
            <a:off x="6751756" y="4443671"/>
            <a:ext cx="153221" cy="1611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6" name="Ellipse 35"/>
          <p:cNvSpPr/>
          <p:nvPr/>
        </p:nvSpPr>
        <p:spPr>
          <a:xfrm>
            <a:off x="6751756" y="4973784"/>
            <a:ext cx="158750" cy="15773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7" name="Ellipse 36"/>
          <p:cNvSpPr/>
          <p:nvPr/>
        </p:nvSpPr>
        <p:spPr>
          <a:xfrm>
            <a:off x="6751756" y="5234274"/>
            <a:ext cx="155575" cy="16338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8" name="Ellipse 37"/>
          <p:cNvSpPr/>
          <p:nvPr/>
        </p:nvSpPr>
        <p:spPr>
          <a:xfrm flipV="1">
            <a:off x="6751756" y="5510530"/>
            <a:ext cx="146050" cy="16773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sp>
        <p:nvSpPr>
          <p:cNvPr id="39" name="Ellipse 38"/>
          <p:cNvSpPr/>
          <p:nvPr/>
        </p:nvSpPr>
        <p:spPr>
          <a:xfrm>
            <a:off x="6761824" y="5782539"/>
            <a:ext cx="143153" cy="158449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grpSp>
        <p:nvGrpSpPr>
          <p:cNvPr id="41" name="Groupe 40"/>
          <p:cNvGrpSpPr/>
          <p:nvPr/>
        </p:nvGrpSpPr>
        <p:grpSpPr>
          <a:xfrm>
            <a:off x="25655" y="34191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113020" y="85803"/>
            <a:ext cx="847511" cy="763737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108109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llipse 47"/>
          <p:cNvSpPr/>
          <p:nvPr/>
        </p:nvSpPr>
        <p:spPr>
          <a:xfrm>
            <a:off x="6766660" y="6110922"/>
            <a:ext cx="143153" cy="15844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  <p:grpSp>
        <p:nvGrpSpPr>
          <p:cNvPr id="53" name="Groupe 52"/>
          <p:cNvGrpSpPr/>
          <p:nvPr/>
        </p:nvGrpSpPr>
        <p:grpSpPr>
          <a:xfrm>
            <a:off x="1242176" y="1283439"/>
            <a:ext cx="6063787" cy="4317379"/>
            <a:chOff x="1463849" y="1295226"/>
            <a:chExt cx="5494509" cy="3886200"/>
          </a:xfrm>
        </p:grpSpPr>
        <p:pic>
          <p:nvPicPr>
            <p:cNvPr id="7" name="Imag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015" y="1295226"/>
              <a:ext cx="3533775" cy="388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Ellipse 7"/>
            <p:cNvSpPr/>
            <p:nvPr/>
          </p:nvSpPr>
          <p:spPr>
            <a:xfrm>
              <a:off x="5519090" y="2203276"/>
              <a:ext cx="130175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798849" y="3432687"/>
              <a:ext cx="1095716" cy="581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200" dirty="0">
                  <a:solidFill>
                    <a:schemeClr val="accent6">
                      <a:lumMod val="75000"/>
                    </a:schemeClr>
                  </a:solidFill>
                </a:rPr>
                <a:t>GEOLAB, </a:t>
              </a:r>
              <a:r>
                <a:rPr lang="fr-FR" sz="1200" dirty="0" smtClean="0">
                  <a:solidFill>
                    <a:schemeClr val="accent6">
                      <a:lumMod val="75000"/>
                    </a:schemeClr>
                  </a:solidFill>
                </a:rPr>
                <a:t>LMGE, </a:t>
              </a:r>
            </a:p>
            <a:p>
              <a:pPr>
                <a:defRPr/>
              </a:pPr>
              <a:r>
                <a:rPr lang="fr-FR" sz="1200" dirty="0" smtClean="0">
                  <a:solidFill>
                    <a:schemeClr val="accent6">
                      <a:lumMod val="75000"/>
                    </a:schemeClr>
                  </a:solidFill>
                </a:rPr>
                <a:t>FRE, </a:t>
              </a:r>
              <a:r>
                <a:rPr lang="fr-FR" sz="1200" b="1" u="sng" dirty="0" smtClean="0">
                  <a:solidFill>
                    <a:srgbClr val="FF0000"/>
                  </a:solidFill>
                </a:rPr>
                <a:t>LPC</a:t>
              </a:r>
              <a:r>
                <a:rPr lang="fr-FR" sz="1200" dirty="0" smtClean="0">
                  <a:solidFill>
                    <a:srgbClr val="FF0000"/>
                  </a:solidFill>
                </a:rPr>
                <a:t>, </a:t>
              </a:r>
              <a:r>
                <a:rPr lang="fr-FR" sz="1200" dirty="0" smtClean="0">
                  <a:solidFill>
                    <a:srgbClr val="002060"/>
                  </a:solidFill>
                </a:rPr>
                <a:t>CHU,</a:t>
              </a:r>
            </a:p>
            <a:p>
              <a:pPr>
                <a:defRPr/>
              </a:pPr>
              <a:r>
                <a:rPr lang="fr-FR" sz="1200" dirty="0" smtClean="0">
                  <a:solidFill>
                    <a:srgbClr val="002060"/>
                  </a:solidFill>
                </a:rPr>
                <a:t> </a:t>
              </a:r>
              <a:r>
                <a:rPr lang="fr-FR" altLang="fr-FR" sz="12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ヒラギノ角ゴ Pro W3" charset="-128"/>
                </a:rPr>
                <a:t>BRGM</a:t>
              </a:r>
              <a:endParaRPr lang="fr-FR" sz="1200" dirty="0">
                <a:solidFill>
                  <a:srgbClr val="002060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5690540" y="4228926"/>
              <a:ext cx="447675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ICN</a:t>
              </a: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188515" y="2781126"/>
              <a:ext cx="929723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1" u="sng" dirty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SUBATECH</a:t>
              </a: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5738165" y="2158826"/>
              <a:ext cx="499954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1" u="sng" dirty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IP</a:t>
              </a:r>
              <a:r>
                <a:rPr lang="fr-FR" altLang="fr-FR" sz="1200" b="1" u="sng" dirty="0">
                  <a:solidFill>
                    <a:srgbClr val="92D050"/>
                  </a:solidFill>
                  <a:latin typeface="Arial" panose="020B0604020202020204" pitchFamily="34" charset="0"/>
                  <a:ea typeface="ヒラギノ角ゴ Pro W3" charset="-128"/>
                </a:rPr>
                <a:t>HC</a:t>
              </a:r>
            </a:p>
          </p:txBody>
        </p:sp>
        <p:sp>
          <p:nvSpPr>
            <p:cNvPr id="13" name="Ellipse 12"/>
            <p:cNvSpPr/>
            <p:nvPr/>
          </p:nvSpPr>
          <p:spPr>
            <a:xfrm>
              <a:off x="4103040" y="2203276"/>
              <a:ext cx="130175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4" name="Ellipse 13"/>
            <p:cNvSpPr/>
            <p:nvPr/>
          </p:nvSpPr>
          <p:spPr>
            <a:xfrm>
              <a:off x="3023540" y="2765251"/>
              <a:ext cx="133350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5" name="Ellipse 14"/>
            <p:cNvSpPr/>
            <p:nvPr/>
          </p:nvSpPr>
          <p:spPr>
            <a:xfrm>
              <a:off x="4383686" y="3281831"/>
              <a:ext cx="127000" cy="14326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6" name="Ellipse 15"/>
            <p:cNvSpPr/>
            <p:nvPr/>
          </p:nvSpPr>
          <p:spPr>
            <a:xfrm>
              <a:off x="5582590" y="4133676"/>
              <a:ext cx="133350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4077640" y="1860376"/>
              <a:ext cx="632133" cy="249335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IMPMC</a:t>
              </a:r>
              <a:endParaRPr lang="fr-FR" altLang="fr-FR" sz="1200" i="1" dirty="0">
                <a:solidFill>
                  <a:schemeClr val="tx2"/>
                </a:solidFill>
                <a:latin typeface="Arial" panose="020B0604020202020204" pitchFamily="34" charset="0"/>
                <a:ea typeface="ヒラギノ角ゴ Pro W3" charset="-128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5182540" y="2787476"/>
              <a:ext cx="133350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12715" y="2799222"/>
              <a:ext cx="1645643" cy="276999"/>
            </a:xfrm>
            <a:prstGeom prst="rect">
              <a:avLst/>
            </a:prstGeom>
            <a:solidFill>
              <a:schemeClr val="bg1">
                <a:alpha val="52000"/>
              </a:schemeClr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200" dirty="0">
                  <a:solidFill>
                    <a:schemeClr val="accent6">
                      <a:lumMod val="75000"/>
                    </a:schemeClr>
                  </a:solidFill>
                </a:rPr>
                <a:t>Chrono-environnement</a:t>
              </a:r>
            </a:p>
          </p:txBody>
        </p:sp>
        <p:sp>
          <p:nvSpPr>
            <p:cNvPr id="20" name="Ellipse 19"/>
            <p:cNvSpPr/>
            <p:nvPr/>
          </p:nvSpPr>
          <p:spPr>
            <a:xfrm>
              <a:off x="3141015" y="2771601"/>
              <a:ext cx="130175" cy="12065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1" name="Rectangle 29"/>
            <p:cNvSpPr>
              <a:spLocks noChangeArrowheads="1"/>
            </p:cNvSpPr>
            <p:nvPr/>
          </p:nvSpPr>
          <p:spPr bwMode="auto">
            <a:xfrm>
              <a:off x="2840977" y="3500327"/>
              <a:ext cx="669898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1" u="sng" dirty="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CEN</a:t>
              </a:r>
              <a:r>
                <a:rPr lang="fr-FR" altLang="fr-FR" sz="1200" b="1" u="sng" dirty="0">
                  <a:solidFill>
                    <a:srgbClr val="92D050"/>
                  </a:solidFill>
                  <a:latin typeface="Arial" panose="020B0604020202020204" pitchFamily="34" charset="0"/>
                  <a:ea typeface="ヒラギノ角ゴ Pro W3" charset="-128"/>
                </a:rPr>
                <a:t>BG</a:t>
              </a:r>
            </a:p>
          </p:txBody>
        </p:sp>
        <p:sp>
          <p:nvSpPr>
            <p:cNvPr id="22" name="Ellipse 21"/>
            <p:cNvSpPr/>
            <p:nvPr/>
          </p:nvSpPr>
          <p:spPr>
            <a:xfrm>
              <a:off x="4233215" y="2196926"/>
              <a:ext cx="133350" cy="12065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3" name="Rectangle 31"/>
            <p:cNvSpPr>
              <a:spLocks noChangeArrowheads="1"/>
            </p:cNvSpPr>
            <p:nvPr/>
          </p:nvSpPr>
          <p:spPr bwMode="auto">
            <a:xfrm>
              <a:off x="4534840" y="2063576"/>
              <a:ext cx="584200" cy="460375"/>
            </a:xfrm>
            <a:prstGeom prst="rect">
              <a:avLst/>
            </a:prstGeom>
            <a:solidFill>
              <a:schemeClr val="bg1">
                <a:alpha val="5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solidFill>
                    <a:schemeClr val="tx2"/>
                  </a:solidFill>
                  <a:latin typeface="Arial" panose="020B0604020202020204" pitchFamily="34" charset="0"/>
                  <a:ea typeface="ヒラギノ角ゴ Pro W3" charset="-128"/>
                </a:rPr>
                <a:t>LELI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>
                  <a:latin typeface="Arial" panose="020B0604020202020204" pitchFamily="34" charset="0"/>
                  <a:ea typeface="ヒラギノ角ゴ Pro W3" charset="-128"/>
                </a:rPr>
                <a:t>LSHS</a:t>
              </a:r>
            </a:p>
          </p:txBody>
        </p:sp>
        <p:sp>
          <p:nvSpPr>
            <p:cNvPr id="24" name="Ellipse 23"/>
            <p:cNvSpPr/>
            <p:nvPr/>
          </p:nvSpPr>
          <p:spPr>
            <a:xfrm>
              <a:off x="5217465" y="4346401"/>
              <a:ext cx="130175" cy="12065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5" name="Ellipse 24"/>
            <p:cNvSpPr/>
            <p:nvPr/>
          </p:nvSpPr>
          <p:spPr>
            <a:xfrm>
              <a:off x="5344465" y="4343226"/>
              <a:ext cx="133350" cy="1206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69790" y="4438476"/>
              <a:ext cx="10046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fr-FR" sz="1400" dirty="0">
                  <a:solidFill>
                    <a:schemeClr val="accent1"/>
                  </a:solidFill>
                </a:rPr>
                <a:t>LR2T</a:t>
              </a:r>
              <a:r>
                <a:rPr lang="fr-FR" sz="1400" dirty="0">
                  <a:solidFill>
                    <a:schemeClr val="accent6">
                      <a:lumMod val="75000"/>
                    </a:schemeClr>
                  </a:solidFill>
                </a:rPr>
                <a:t>, BIAM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3229915" y="3374851"/>
              <a:ext cx="130175" cy="1206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2198040" y="2943051"/>
              <a:ext cx="542925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>
                  <a:latin typeface="Arial" panose="020B0604020202020204" pitchFamily="34" charset="0"/>
                  <a:ea typeface="ヒラギノ角ゴ Pro W3" charset="-128"/>
                </a:rPr>
                <a:t>IMTA</a:t>
              </a:r>
            </a:p>
          </p:txBody>
        </p:sp>
        <p:sp>
          <p:nvSpPr>
            <p:cNvPr id="29" name="Ellipse 28"/>
            <p:cNvSpPr/>
            <p:nvPr/>
          </p:nvSpPr>
          <p:spPr>
            <a:xfrm>
              <a:off x="4077640" y="2511251"/>
              <a:ext cx="130175" cy="12065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3792359" y="2613147"/>
              <a:ext cx="64633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>
                  <a:solidFill>
                    <a:schemeClr val="accent1"/>
                  </a:solidFill>
                  <a:latin typeface="Arial" panose="020B0604020202020204" pitchFamily="34" charset="0"/>
                  <a:ea typeface="ヒラギノ角ゴ Pro W3" charset="-128"/>
                </a:rPr>
                <a:t>BRGM</a:t>
              </a:r>
              <a:endParaRPr lang="fr-FR" altLang="fr-FR" sz="1200" dirty="0">
                <a:latin typeface="Arial" panose="020B0604020202020204" pitchFamily="34" charset="0"/>
                <a:ea typeface="ヒラギノ角ゴ Pro W3" charset="-128"/>
              </a:endParaRPr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3555352" y="4774255"/>
              <a:ext cx="13686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dirty="0">
                  <a:latin typeface="Arial" panose="020B0604020202020204" pitchFamily="34" charset="0"/>
                  <a:ea typeface="ヒラギノ角ゴ Pro W3" charset="-128"/>
                </a:rPr>
                <a:t>OMP-Toulouse</a:t>
              </a:r>
            </a:p>
          </p:txBody>
        </p:sp>
        <p:sp>
          <p:nvSpPr>
            <p:cNvPr id="32" name="Ellipse 31"/>
            <p:cNvSpPr/>
            <p:nvPr/>
          </p:nvSpPr>
          <p:spPr>
            <a:xfrm>
              <a:off x="4277665" y="4622626"/>
              <a:ext cx="133350" cy="120650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33" name="Rectangle 37"/>
            <p:cNvSpPr>
              <a:spLocks noChangeArrowheads="1"/>
            </p:cNvSpPr>
            <p:nvPr/>
          </p:nvSpPr>
          <p:spPr bwMode="auto">
            <a:xfrm>
              <a:off x="1463849" y="2327412"/>
              <a:ext cx="108074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dirty="0" err="1">
                  <a:latin typeface="Arial" panose="020B0604020202020204" pitchFamily="34" charset="0"/>
                  <a:ea typeface="ヒラギノ角ゴ Pro W3" charset="-128"/>
                </a:rPr>
                <a:t>Lab</a:t>
              </a:r>
              <a:r>
                <a:rPr lang="fr-FR" altLang="fr-FR" sz="1400" dirty="0">
                  <a:latin typeface="Arial" panose="020B0604020202020204" pitchFamily="34" charset="0"/>
                  <a:ea typeface="ヒラギノ角ゴ Pro W3" charset="-128"/>
                </a:rPr>
                <a:t>-STICC</a:t>
              </a:r>
            </a:p>
          </p:txBody>
        </p:sp>
        <p:sp>
          <p:nvSpPr>
            <p:cNvPr id="34" name="Ellipse 33"/>
            <p:cNvSpPr/>
            <p:nvPr/>
          </p:nvSpPr>
          <p:spPr>
            <a:xfrm>
              <a:off x="2429815" y="2263601"/>
              <a:ext cx="130175" cy="117475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40" name="Ellipse 39"/>
            <p:cNvSpPr/>
            <p:nvPr/>
          </p:nvSpPr>
          <p:spPr>
            <a:xfrm>
              <a:off x="5182540" y="3644726"/>
              <a:ext cx="130175" cy="1206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49" name="Ellipse 48"/>
            <p:cNvSpPr/>
            <p:nvPr/>
          </p:nvSpPr>
          <p:spPr>
            <a:xfrm>
              <a:off x="4304033" y="3289427"/>
              <a:ext cx="143153" cy="158449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50" name="Ellipse 49"/>
            <p:cNvSpPr/>
            <p:nvPr/>
          </p:nvSpPr>
          <p:spPr>
            <a:xfrm>
              <a:off x="4889774" y="3414918"/>
              <a:ext cx="153221" cy="16116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800"/>
            </a:p>
          </p:txBody>
        </p:sp>
        <p:sp>
          <p:nvSpPr>
            <p:cNvPr id="51" name="Rectangle 9"/>
            <p:cNvSpPr>
              <a:spLocks noChangeArrowheads="1"/>
            </p:cNvSpPr>
            <p:nvPr/>
          </p:nvSpPr>
          <p:spPr bwMode="auto">
            <a:xfrm>
              <a:off x="5018015" y="3235115"/>
              <a:ext cx="8947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latin typeface="Arial" panose="020B0604020202020204" pitchFamily="34" charset="0"/>
                  <a:ea typeface="ヒラギノ角ゴ Pro W3" charset="-128"/>
                </a:rPr>
                <a:t>ENS, EVS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ヒラギノ角ゴ Pro W3" charset="-128"/>
                </a:rPr>
                <a:t>LEHNA</a:t>
              </a:r>
              <a:endParaRPr lang="fr-FR" altLang="fr-FR" sz="1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ヒラギノ角ゴ Pro W3" charset="-128"/>
              </a:endParaRPr>
            </a:p>
          </p:txBody>
        </p:sp>
        <p:sp>
          <p:nvSpPr>
            <p:cNvPr id="52" name="Rectangle 9"/>
            <p:cNvSpPr>
              <a:spLocks noChangeArrowheads="1"/>
            </p:cNvSpPr>
            <p:nvPr/>
          </p:nvSpPr>
          <p:spPr bwMode="auto">
            <a:xfrm>
              <a:off x="5275454" y="3654566"/>
              <a:ext cx="501407" cy="24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2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rebuchet MS" panose="020B0603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ヒラギノ角ゴ Pro W3" charset="-128"/>
                </a:rPr>
                <a:t>IBBG</a:t>
              </a:r>
              <a:endParaRPr lang="fr-FR" altLang="fr-FR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ヒラギノ角ゴ Pro W3" charset="-128"/>
              </a:endParaRPr>
            </a:p>
          </p:txBody>
        </p:sp>
      </p:grpSp>
      <p:sp>
        <p:nvSpPr>
          <p:cNvPr id="54" name="Ellipse 53"/>
          <p:cNvSpPr/>
          <p:nvPr/>
        </p:nvSpPr>
        <p:spPr>
          <a:xfrm>
            <a:off x="4404014" y="3435352"/>
            <a:ext cx="143153" cy="158449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800"/>
          </a:p>
        </p:txBody>
      </p:sp>
    </p:spTree>
    <p:extLst>
      <p:ext uri="{BB962C8B-B14F-4D97-AF65-F5344CB8AC3E}">
        <p14:creationId xmlns:p14="http://schemas.microsoft.com/office/powerpoint/2010/main" val="27919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9179" y="2191783"/>
            <a:ext cx="7537739" cy="465680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 33"/>
          <p:cNvGrpSpPr/>
          <p:nvPr/>
        </p:nvGrpSpPr>
        <p:grpSpPr>
          <a:xfrm>
            <a:off x="-9179" y="1188678"/>
            <a:ext cx="7371802" cy="5439603"/>
            <a:chOff x="1399508" y="1780660"/>
            <a:chExt cx="5981222" cy="4295921"/>
          </a:xfrm>
        </p:grpSpPr>
        <p:sp>
          <p:nvSpPr>
            <p:cNvPr id="5" name="Titre 1"/>
            <p:cNvSpPr txBox="1">
              <a:spLocks/>
            </p:cNvSpPr>
            <p:nvPr/>
          </p:nvSpPr>
          <p:spPr bwMode="auto">
            <a:xfrm>
              <a:off x="4144724" y="5514550"/>
              <a:ext cx="3236006" cy="398859"/>
            </a:xfrm>
            <a:prstGeom prst="rect">
              <a:avLst/>
            </a:prstGeom>
          </p:spPr>
          <p:txBody>
            <a:bodyPr anchor="ctr"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defRPr/>
              </a:pPr>
              <a:r>
                <a:rPr lang="fr-FR" sz="2400" b="1" dirty="0" smtClean="0">
                  <a:solidFill>
                    <a:srgbClr val="002060"/>
                  </a:solidFill>
                  <a:latin typeface="+mn-lt"/>
                </a:rPr>
                <a:t>Risques chimiques/physiques</a:t>
              </a:r>
              <a:endParaRPr lang="fr-FR" sz="2400" b="1" dirty="0">
                <a:solidFill>
                  <a:srgbClr val="002060"/>
                </a:solidFill>
                <a:latin typeface="+mn-lt"/>
              </a:endParaRPr>
            </a:p>
          </p:txBody>
        </p:sp>
        <p:grpSp>
          <p:nvGrpSpPr>
            <p:cNvPr id="8" name="Groupe 7"/>
            <p:cNvGrpSpPr>
              <a:grpSpLocks/>
            </p:cNvGrpSpPr>
            <p:nvPr/>
          </p:nvGrpSpPr>
          <p:grpSpPr bwMode="auto">
            <a:xfrm>
              <a:off x="1896278" y="1780660"/>
              <a:ext cx="4154707" cy="1446662"/>
              <a:chOff x="-348487" y="632531"/>
              <a:chExt cx="8310366" cy="2504357"/>
            </a:xfrm>
          </p:grpSpPr>
          <p:sp>
            <p:nvSpPr>
              <p:cNvPr id="9" name="Titre 1"/>
              <p:cNvSpPr txBox="1">
                <a:spLocks/>
              </p:cNvSpPr>
              <p:nvPr/>
            </p:nvSpPr>
            <p:spPr>
              <a:xfrm>
                <a:off x="206401" y="1811583"/>
                <a:ext cx="7040728" cy="1325305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fr-FR" sz="2400" b="1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INTEGRATION :</a:t>
                </a: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 MODELE SES</a:t>
                </a:r>
                <a:endParaRPr lang="fr-FR" sz="24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0" name="Titre 1"/>
              <p:cNvSpPr txBox="1">
                <a:spLocks/>
              </p:cNvSpPr>
              <p:nvPr/>
            </p:nvSpPr>
            <p:spPr>
              <a:xfrm>
                <a:off x="-348487" y="632531"/>
                <a:ext cx="8310366" cy="884223"/>
              </a:xfrm>
              <a:prstGeom prst="rect">
                <a:avLst/>
              </a:prstGeom>
            </p:spPr>
            <p:txBody>
              <a:bodyPr anchor="ctr"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Aide </a:t>
                </a:r>
                <a:r>
                  <a:rPr lang="fr-FR" sz="2400" b="1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à la </a:t>
                </a: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décision </a:t>
                </a:r>
              </a:p>
              <a:p>
                <a:pPr algn="ctr">
                  <a:defRPr/>
                </a:pPr>
                <a:r>
                  <a:rPr lang="fr-FR" sz="2400" b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(ASN, IRSN, Gestionnaire, public)</a:t>
                </a:r>
                <a:endParaRPr lang="fr-FR" sz="24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1" name="Flèche vers le haut 10"/>
              <p:cNvSpPr/>
              <p:nvPr/>
            </p:nvSpPr>
            <p:spPr>
              <a:xfrm>
                <a:off x="2961429" y="1558910"/>
                <a:ext cx="1381285" cy="506082"/>
              </a:xfrm>
              <a:prstGeom prst="upArrow">
                <a:avLst/>
              </a:prstGeom>
              <a:solidFill>
                <a:schemeClr val="accent1">
                  <a:alpha val="41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500"/>
              </a:p>
            </p:txBody>
          </p:sp>
        </p:grpSp>
        <p:grpSp>
          <p:nvGrpSpPr>
            <p:cNvPr id="12" name="Groupe 11"/>
            <p:cNvGrpSpPr>
              <a:grpSpLocks/>
            </p:cNvGrpSpPr>
            <p:nvPr/>
          </p:nvGrpSpPr>
          <p:grpSpPr bwMode="auto">
            <a:xfrm>
              <a:off x="2403617" y="2860922"/>
              <a:ext cx="4619996" cy="2556801"/>
              <a:chOff x="-926415" y="2428572"/>
              <a:chExt cx="10841201" cy="4424835"/>
            </a:xfrm>
          </p:grpSpPr>
          <p:sp>
            <p:nvSpPr>
              <p:cNvPr id="13" name="ZoneTexte 12"/>
              <p:cNvSpPr txBox="1">
                <a:spLocks noChangeArrowheads="1"/>
              </p:cNvSpPr>
              <p:nvPr/>
            </p:nvSpPr>
            <p:spPr bwMode="auto">
              <a:xfrm>
                <a:off x="4159053" y="6306556"/>
                <a:ext cx="5269735" cy="5468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Quels effets?</a:t>
                </a:r>
              </a:p>
            </p:txBody>
          </p:sp>
          <p:sp>
            <p:nvSpPr>
              <p:cNvPr id="15" name="Flèche vers le haut 14"/>
              <p:cNvSpPr/>
              <p:nvPr/>
            </p:nvSpPr>
            <p:spPr>
              <a:xfrm rot="20137531">
                <a:off x="4694847" y="2428572"/>
                <a:ext cx="1866324" cy="4016100"/>
              </a:xfrm>
              <a:prstGeom prst="upArrow">
                <a:avLst/>
              </a:prstGeom>
              <a:solidFill>
                <a:schemeClr val="accent1">
                  <a:alpha val="41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16" name="ZoneTexte 15"/>
              <p:cNvSpPr txBox="1">
                <a:spLocks noChangeArrowheads="1"/>
              </p:cNvSpPr>
              <p:nvPr/>
            </p:nvSpPr>
            <p:spPr bwMode="auto">
              <a:xfrm>
                <a:off x="4095058" y="4642234"/>
                <a:ext cx="5819728" cy="1388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Questions clés: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Transport &amp; transferts 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Réponse des organismes</a:t>
                </a:r>
              </a:p>
            </p:txBody>
          </p:sp>
          <p:sp>
            <p:nvSpPr>
              <p:cNvPr id="41" name="Flèche vers le haut 40"/>
              <p:cNvSpPr/>
              <p:nvPr/>
            </p:nvSpPr>
            <p:spPr>
              <a:xfrm rot="1388109">
                <a:off x="-926415" y="2519747"/>
                <a:ext cx="1866324" cy="4016100"/>
              </a:xfrm>
              <a:prstGeom prst="upArrow">
                <a:avLst/>
              </a:prstGeom>
              <a:solidFill>
                <a:schemeClr val="accent1">
                  <a:alpha val="41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1200"/>
              </a:p>
            </p:txBody>
          </p:sp>
          <p:sp>
            <p:nvSpPr>
              <p:cNvPr id="14" name="ZoneTexte 13"/>
              <p:cNvSpPr txBox="1">
                <a:spLocks noChangeArrowheads="1"/>
              </p:cNvSpPr>
              <p:nvPr/>
            </p:nvSpPr>
            <p:spPr bwMode="auto">
              <a:xfrm>
                <a:off x="4159051" y="2887247"/>
                <a:ext cx="5333726" cy="1640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Comment?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Combiner études de terrain et de laboratoires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fr-FR" altLang="fr-FR" sz="1200" dirty="0">
                  <a:latin typeface="Arial" panose="020B0604020202020204" pitchFamily="34" charset="0"/>
                  <a:ea typeface="ヒラギノ角ゴ Pro W3" charset="-128"/>
                </a:endParaRPr>
              </a:p>
            </p:txBody>
          </p:sp>
        </p:grpSp>
        <p:grpSp>
          <p:nvGrpSpPr>
            <p:cNvPr id="18" name="Groupe 16"/>
            <p:cNvGrpSpPr>
              <a:grpSpLocks/>
            </p:cNvGrpSpPr>
            <p:nvPr/>
          </p:nvGrpSpPr>
          <p:grpSpPr bwMode="auto">
            <a:xfrm>
              <a:off x="1399508" y="3115732"/>
              <a:ext cx="3341843" cy="2960849"/>
              <a:chOff x="-358273" y="2721987"/>
              <a:chExt cx="7843931" cy="5125294"/>
            </a:xfrm>
          </p:grpSpPr>
          <p:sp>
            <p:nvSpPr>
              <p:cNvPr id="20" name="ZoneTexte 17"/>
              <p:cNvSpPr txBox="1">
                <a:spLocks noChangeArrowheads="1"/>
              </p:cNvSpPr>
              <p:nvPr/>
            </p:nvSpPr>
            <p:spPr bwMode="auto">
              <a:xfrm>
                <a:off x="-160843" y="3836832"/>
                <a:ext cx="6630317" cy="967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fr-FR" sz="2000" b="1" dirty="0">
                    <a:latin typeface="+mn-lt"/>
                    <a:ea typeface="ヒラギノ角ゴ Pro W3" charset="-128"/>
                  </a:rPr>
                  <a:t>Perception </a:t>
                </a:r>
                <a:r>
                  <a:rPr lang="en-US" altLang="fr-FR" sz="2000" dirty="0" smtClean="0">
                    <a:latin typeface="+mn-lt"/>
                    <a:ea typeface="ヒラギノ角ゴ Pro W3" charset="-128"/>
                  </a:rPr>
                  <a:t>(Dimension </a:t>
                </a:r>
                <a:r>
                  <a:rPr lang="en-US" altLang="fr-FR" sz="2000" dirty="0">
                    <a:latin typeface="+mn-lt"/>
                    <a:ea typeface="ヒラギノ角ゴ Pro W3" charset="-128"/>
                  </a:rPr>
                  <a:t>cognitive et discursive du </a:t>
                </a:r>
                <a:r>
                  <a:rPr lang="en-US" altLang="fr-FR" sz="2000" dirty="0" err="1" smtClean="0">
                    <a:latin typeface="+mn-lt"/>
                    <a:ea typeface="ヒラギノ角ゴ Pro W3" charset="-128"/>
                  </a:rPr>
                  <a:t>risque</a:t>
                </a:r>
                <a:endParaRPr lang="fr-FR" altLang="fr-FR" sz="2000" dirty="0">
                  <a:latin typeface="+mn-lt"/>
                  <a:ea typeface="ヒラギノ角ゴ Pro W3" charset="-128"/>
                </a:endParaRPr>
              </a:p>
            </p:txBody>
          </p:sp>
          <p:sp>
            <p:nvSpPr>
              <p:cNvPr id="21" name="Titre 1"/>
              <p:cNvSpPr txBox="1">
                <a:spLocks/>
              </p:cNvSpPr>
              <p:nvPr/>
            </p:nvSpPr>
            <p:spPr>
              <a:xfrm>
                <a:off x="-358273" y="6522059"/>
                <a:ext cx="5600225" cy="1325222"/>
              </a:xfrm>
              <a:prstGeom prst="rect">
                <a:avLst/>
              </a:prstGeom>
            </p:spPr>
            <p:txBody>
              <a:bodyPr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fr-FR" sz="2400" b="1" dirty="0">
                    <a:solidFill>
                      <a:srgbClr val="002060"/>
                    </a:solidFill>
                    <a:latin typeface="+mn-lt"/>
                  </a:rPr>
                  <a:t>Perception du risque</a:t>
                </a:r>
              </a:p>
            </p:txBody>
          </p:sp>
          <p:sp>
            <p:nvSpPr>
              <p:cNvPr id="22" name="ZoneTexte 20"/>
              <p:cNvSpPr txBox="1">
                <a:spLocks noChangeArrowheads="1"/>
              </p:cNvSpPr>
              <p:nvPr/>
            </p:nvSpPr>
            <p:spPr bwMode="auto">
              <a:xfrm>
                <a:off x="-160843" y="2721987"/>
                <a:ext cx="7646501" cy="1346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Comment?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dirty="0">
                    <a:latin typeface="+mn-lt"/>
                    <a:ea typeface="ヒラギノ角ゴ Pro W3" charset="-128"/>
                  </a:rPr>
                  <a:t>Données qualitatives/quantitatives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fr-FR" altLang="fr-FR" dirty="0">
                  <a:latin typeface="+mn-lt"/>
                  <a:ea typeface="ヒラギノ角ゴ Pro W3" charset="-128"/>
                </a:endParaRPr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-95116" y="4935925"/>
                <a:ext cx="6491243" cy="967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>
                    <a:latin typeface="+mn-lt"/>
                    <a:ea typeface="ヒラギノ角ゴ Pro W3" charset="-128"/>
                  </a:rPr>
                  <a:t>Histoires &amp; empreintes </a:t>
                </a:r>
                <a:r>
                  <a:rPr lang="fr-FR" altLang="fr-FR" sz="2000" dirty="0">
                    <a:latin typeface="+mn-lt"/>
                    <a:ea typeface="ヒラギノ角ゴ Pro W3" charset="-128"/>
                  </a:rPr>
                  <a:t>(</a:t>
                </a:r>
                <a:r>
                  <a:rPr lang="fr-FR" altLang="fr-FR" sz="2000" dirty="0" err="1">
                    <a:latin typeface="+mn-lt"/>
                    <a:ea typeface="ヒラギノ角ゴ Pro W3" charset="-128"/>
                  </a:rPr>
                  <a:t>Socio-genèse</a:t>
                </a:r>
                <a:r>
                  <a:rPr lang="fr-FR" altLang="fr-FR" sz="2000" dirty="0">
                    <a:latin typeface="+mn-lt"/>
                    <a:ea typeface="ヒラギノ角ゴ Pro W3" charset="-128"/>
                  </a:rPr>
                  <a:t> du risque)</a:t>
                </a:r>
              </a:p>
            </p:txBody>
          </p:sp>
          <p:sp>
            <p:nvSpPr>
              <p:cNvPr id="24" name="Rectangle 22"/>
              <p:cNvSpPr>
                <a:spLocks noChangeArrowheads="1"/>
              </p:cNvSpPr>
              <p:nvPr/>
            </p:nvSpPr>
            <p:spPr bwMode="auto">
              <a:xfrm>
                <a:off x="-160843" y="6035019"/>
                <a:ext cx="6925348" cy="546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2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Trebuchet MS" panose="020B0603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2000" b="1" dirty="0" smtClean="0">
                    <a:latin typeface="+mn-lt"/>
                    <a:ea typeface="ヒラギノ角ゴ Pro W3" charset="-128"/>
                  </a:rPr>
                  <a:t>Gouvernance</a:t>
                </a:r>
                <a:endParaRPr lang="fr-FR" altLang="fr-FR" sz="2000" dirty="0">
                  <a:solidFill>
                    <a:srgbClr val="FF0000"/>
                  </a:solidFill>
                  <a:latin typeface="+mn-lt"/>
                  <a:ea typeface="ヒラギノ角ゴ Pro W3" charset="-128"/>
                </a:endParaRPr>
              </a:p>
            </p:txBody>
          </p:sp>
        </p:grpSp>
      </p:grpSp>
      <p:grpSp>
        <p:nvGrpSpPr>
          <p:cNvPr id="35" name="Groupe 34"/>
          <p:cNvGrpSpPr/>
          <p:nvPr/>
        </p:nvGrpSpPr>
        <p:grpSpPr>
          <a:xfrm>
            <a:off x="6712954" y="1163070"/>
            <a:ext cx="2456701" cy="2709253"/>
            <a:chOff x="8528518" y="2499426"/>
            <a:chExt cx="3148800" cy="3146778"/>
          </a:xfrm>
        </p:grpSpPr>
        <p:pic>
          <p:nvPicPr>
            <p:cNvPr id="36" name="Imag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8518" y="2499426"/>
              <a:ext cx="3148800" cy="3106200"/>
            </a:xfrm>
            <a:prstGeom prst="rect">
              <a:avLst/>
            </a:prstGeom>
          </p:spPr>
        </p:pic>
        <p:sp>
          <p:nvSpPr>
            <p:cNvPr id="37" name="Ellipse 36"/>
            <p:cNvSpPr/>
            <p:nvPr/>
          </p:nvSpPr>
          <p:spPr>
            <a:xfrm>
              <a:off x="9017583" y="4513234"/>
              <a:ext cx="1203342" cy="1132970"/>
            </a:xfrm>
            <a:prstGeom prst="ellipse">
              <a:avLst/>
            </a:prstGeom>
            <a:solidFill>
              <a:schemeClr val="accent1">
                <a:alpha val="3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6" name="Connecteur droit 25"/>
          <p:cNvCxnSpPr/>
          <p:nvPr/>
        </p:nvCxnSpPr>
        <p:spPr>
          <a:xfrm>
            <a:off x="25655" y="1049287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re 1"/>
          <p:cNvSpPr txBox="1">
            <a:spLocks/>
          </p:cNvSpPr>
          <p:nvPr/>
        </p:nvSpPr>
        <p:spPr>
          <a:xfrm>
            <a:off x="-9179" y="83749"/>
            <a:ext cx="9143999" cy="7948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 dirty="0" smtClean="0">
                <a:solidFill>
                  <a:srgbClr val="002060"/>
                </a:solidFill>
                <a:latin typeface="+mn-lt"/>
              </a:rPr>
              <a:t>I. ZATU: aide à la gestion et la décision</a:t>
            </a:r>
            <a:endParaRPr lang="fr-FR" sz="3200" b="1" dirty="0">
              <a:solidFill>
                <a:srgbClr val="002060"/>
              </a:solidFill>
              <a:latin typeface="+mn-lt"/>
            </a:endParaRPr>
          </a:p>
        </p:txBody>
      </p:sp>
      <p:grpSp>
        <p:nvGrpSpPr>
          <p:cNvPr id="28" name="Groupe 27"/>
          <p:cNvGrpSpPr/>
          <p:nvPr/>
        </p:nvGrpSpPr>
        <p:grpSpPr>
          <a:xfrm>
            <a:off x="25655" y="34191"/>
            <a:ext cx="940525" cy="899484"/>
            <a:chOff x="0" y="42618"/>
            <a:chExt cx="1129811" cy="1108604"/>
          </a:xfrm>
        </p:grpSpPr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31" name="Groupe 30"/>
          <p:cNvGrpSpPr/>
          <p:nvPr/>
        </p:nvGrpSpPr>
        <p:grpSpPr>
          <a:xfrm>
            <a:off x="8117248" y="54301"/>
            <a:ext cx="847511" cy="763737"/>
            <a:chOff x="8138557" y="205281"/>
            <a:chExt cx="847511" cy="763737"/>
          </a:xfrm>
        </p:grpSpPr>
        <p:pic>
          <p:nvPicPr>
            <p:cNvPr id="32" name="Image 31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33" name="Image 32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pic>
        <p:nvPicPr>
          <p:cNvPr id="42" name="Image 41">
            <a:extLst>
              <a:ext uri="{FF2B5EF4-FFF2-40B4-BE49-F238E27FC236}">
                <a16:creationId xmlns:a16="http://schemas.microsoft.com/office/drawing/2014/main" id="{ED42F841-4453-3742-89A5-5A3596D6D0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862" y="4927604"/>
            <a:ext cx="1677478" cy="57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2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"/>
          <p:cNvSpPr txBox="1">
            <a:spLocks noChangeArrowheads="1"/>
          </p:cNvSpPr>
          <p:nvPr/>
        </p:nvSpPr>
        <p:spPr bwMode="auto">
          <a:xfrm>
            <a:off x="0" y="215847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FR" sz="3600" b="1" dirty="0" smtClean="0">
                <a:solidFill>
                  <a:srgbClr val="002060"/>
                </a:solidFill>
                <a:latin typeface="+mn-lt"/>
              </a:rPr>
              <a:t>I. ZATU : 5 axes de recherches</a:t>
            </a:r>
            <a:endParaRPr lang="fr-FR" altLang="fr-FR" sz="4000" b="1" dirty="0">
              <a:solidFill>
                <a:schemeClr val="tx2"/>
              </a:solidFill>
              <a:latin typeface="+mn-lt"/>
              <a:ea typeface="ヒラギノ角ゴ Pro W3" charset="-128"/>
            </a:endParaRPr>
          </a:p>
        </p:txBody>
      </p:sp>
      <p:grpSp>
        <p:nvGrpSpPr>
          <p:cNvPr id="41" name="Groupe 40"/>
          <p:cNvGrpSpPr/>
          <p:nvPr/>
        </p:nvGrpSpPr>
        <p:grpSpPr>
          <a:xfrm>
            <a:off x="25655" y="78512"/>
            <a:ext cx="940525" cy="899484"/>
            <a:chOff x="0" y="42618"/>
            <a:chExt cx="1129811" cy="1108604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ED42F841-4453-3742-89A5-5A3596D6D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50923"/>
              <a:ext cx="1129811" cy="400299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C277A884-FD64-D346-8673-8B756BE6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2503" y="42618"/>
              <a:ext cx="678165" cy="678165"/>
            </a:xfrm>
            <a:prstGeom prst="rect">
              <a:avLst/>
            </a:prstGeom>
          </p:spPr>
        </p:pic>
      </p:grpSp>
      <p:grpSp>
        <p:nvGrpSpPr>
          <p:cNvPr id="44" name="Groupe 43"/>
          <p:cNvGrpSpPr/>
          <p:nvPr/>
        </p:nvGrpSpPr>
        <p:grpSpPr>
          <a:xfrm>
            <a:off x="8304609" y="164889"/>
            <a:ext cx="743597" cy="744271"/>
            <a:chOff x="8138557" y="205281"/>
            <a:chExt cx="847511" cy="763737"/>
          </a:xfrm>
        </p:grpSpPr>
        <p:pic>
          <p:nvPicPr>
            <p:cNvPr id="45" name="Image 4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9574" y="678961"/>
              <a:ext cx="765478" cy="290057"/>
            </a:xfrm>
            <a:prstGeom prst="rect">
              <a:avLst/>
            </a:prstGeom>
          </p:spPr>
        </p:pic>
        <p:pic>
          <p:nvPicPr>
            <p:cNvPr id="46" name="Image 4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8557" y="205281"/>
              <a:ext cx="847511" cy="328141"/>
            </a:xfrm>
            <a:prstGeom prst="rect">
              <a:avLst/>
            </a:prstGeom>
          </p:spPr>
        </p:pic>
      </p:grpSp>
      <p:cxnSp>
        <p:nvCxnSpPr>
          <p:cNvPr id="47" name="Connecteur droit 46"/>
          <p:cNvCxnSpPr/>
          <p:nvPr/>
        </p:nvCxnSpPr>
        <p:spPr>
          <a:xfrm>
            <a:off x="0" y="996643"/>
            <a:ext cx="9144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112" y="1205843"/>
            <a:ext cx="8375776" cy="533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14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ctr">
        <a:normAutofit fontScale="97500"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17192</TotalTime>
  <Words>1691</Words>
  <Application>Microsoft Office PowerPoint</Application>
  <PresentationFormat>Affichage à l'écran (4:3)</PresentationFormat>
  <Paragraphs>330</Paragraphs>
  <Slides>25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25</vt:i4>
      </vt:variant>
    </vt:vector>
  </HeadingPairs>
  <TitlesOfParts>
    <vt:vector size="35" baseType="lpstr">
      <vt:lpstr>MS PGothic</vt:lpstr>
      <vt:lpstr>Arial</vt:lpstr>
      <vt:lpstr>Calibri</vt:lpstr>
      <vt:lpstr>Calibri Light</vt:lpstr>
      <vt:lpstr>Times New Roman</vt:lpstr>
      <vt:lpstr>Trebuchet MS</vt:lpstr>
      <vt:lpstr>Wingdings</vt:lpstr>
      <vt:lpstr>ヒラギノ角ゴ Pro W3</vt:lpstr>
      <vt:lpstr>1_Thème Office</vt:lpstr>
      <vt:lpstr>Thème Office</vt:lpstr>
      <vt:lpstr>Zone Atelier  « Territoires Uranifères »</vt:lpstr>
      <vt:lpstr>I.  Présentation de la ZATU    II. Projets translationnels et projets structurants  III.   Prospectives </vt:lpstr>
      <vt:lpstr>I. ZATU : une Zone Atelier</vt:lpstr>
      <vt:lpstr>I. ZATU: Problématique et objectifs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Enjeux sociétaux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à tous les contributeurs…</vt:lpstr>
    </vt:vector>
  </TitlesOfParts>
  <Company>SUBATECH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Gilles MONTAVON</dc:creator>
  <cp:lastModifiedBy>David BIRON</cp:lastModifiedBy>
  <cp:revision>809</cp:revision>
  <cp:lastPrinted>2020-02-03T13:21:07Z</cp:lastPrinted>
  <dcterms:created xsi:type="dcterms:W3CDTF">2018-11-23T10:10:10Z</dcterms:created>
  <dcterms:modified xsi:type="dcterms:W3CDTF">2020-02-04T12:10:02Z</dcterms:modified>
</cp:coreProperties>
</file>