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9" r:id="rId4"/>
    <p:sldId id="263" r:id="rId5"/>
    <p:sldId id="262" r:id="rId6"/>
    <p:sldId id="269" r:id="rId7"/>
    <p:sldId id="270" r:id="rId8"/>
    <p:sldId id="260" r:id="rId9"/>
    <p:sldId id="267" r:id="rId10"/>
    <p:sldId id="264" r:id="rId11"/>
    <p:sldId id="268" r:id="rId12"/>
    <p:sldId id="271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4E42"/>
    <a:srgbClr val="BFBFB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7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64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60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72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12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96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86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69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50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33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43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2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6DAF6-01AE-459D-A22A-F65310DF5E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5CE8E-3E49-4291-A6DF-7FAB6DA3F9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60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0818" y="2477252"/>
            <a:ext cx="91541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>
                <a:solidFill>
                  <a:schemeClr val="tx2"/>
                </a:solidFill>
              </a:rPr>
              <a:t>Thème « radioactivité et Environnement »</a:t>
            </a:r>
          </a:p>
        </p:txBody>
      </p:sp>
    </p:spTree>
    <p:extLst>
      <p:ext uri="{BB962C8B-B14F-4D97-AF65-F5344CB8AC3E}">
        <p14:creationId xmlns:p14="http://schemas.microsoft.com/office/powerpoint/2010/main" val="48844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797012" y="3826281"/>
            <a:ext cx="4696347" cy="241388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« OPPORTUNITIES »</a:t>
            </a:r>
          </a:p>
          <a:p>
            <a:pPr algn="ctr"/>
            <a:endParaRPr lang="fr-FR" u="sng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L’interdisciplinarité au sein du CNRS/Universités et les outils structurants (ZA, OHM) </a:t>
            </a:r>
            <a:r>
              <a:rPr lang="fr-FR" sz="1400" dirty="0" smtClean="0">
                <a:solidFill>
                  <a:schemeClr val="bg1"/>
                </a:solidFill>
              </a:rPr>
              <a:t>pour </a:t>
            </a:r>
            <a:r>
              <a:rPr lang="fr-FR" sz="1400" dirty="0">
                <a:solidFill>
                  <a:schemeClr val="bg1"/>
                </a:solidFill>
              </a:rPr>
              <a:t>envisager une recherche  académique sur le long terme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Ouverture internationale (européenne)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De nouvelles problématiques émergeantes (TE-NORM, </a:t>
            </a:r>
            <a:r>
              <a:rPr lang="fr-FR" sz="1400" dirty="0" smtClean="0">
                <a:solidFill>
                  <a:schemeClr val="bg1"/>
                </a:solidFill>
              </a:rPr>
              <a:t>assainissement (démantèlement)..)</a:t>
            </a: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Lien entre équipes de recherche et Réseau Bq?</a:t>
            </a:r>
            <a:endParaRPr lang="fr-FR" dirty="0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797012" y="1328352"/>
            <a:ext cx="4689396" cy="23964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bg1"/>
                </a:solidFill>
              </a:rPr>
              <a:t>« STRENGTHS »</a:t>
            </a:r>
          </a:p>
          <a:p>
            <a:pPr algn="ctr"/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Une recherche de « niche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Une expertise internationale </a:t>
            </a:r>
            <a:r>
              <a:rPr lang="fr-FR" sz="1400" dirty="0" smtClean="0">
                <a:solidFill>
                  <a:schemeClr val="bg1"/>
                </a:solidFill>
              </a:rPr>
              <a:t>reconnue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chemeClr val="bg1"/>
                </a:solidFill>
              </a:rPr>
              <a:t>Lien avec les acteurs du « nucléaire » (IRSN, CEA, EDF…)</a:t>
            </a: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Un lien très fort avec les attentes sociétales</a:t>
            </a: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5613509" y="3856417"/>
            <a:ext cx="4308966" cy="23837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« THREATS »</a:t>
            </a:r>
          </a:p>
          <a:p>
            <a:pPr algn="ctr"/>
            <a:endParaRPr lang="fr-FR" b="1" u="sng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Le coût des infrastructures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Un besoin d’un soutien continu de la direction de l’IN2P3 pour faciliter les </a:t>
            </a:r>
            <a:r>
              <a:rPr lang="fr-FR" sz="1400" dirty="0" smtClean="0">
                <a:solidFill>
                  <a:schemeClr val="bg1"/>
                </a:solidFill>
              </a:rPr>
              <a:t>partenariats sur les thématiques « émergentes » (IRSN, ASN…)</a:t>
            </a: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bg1"/>
              </a:solidFill>
            </a:endParaRPr>
          </a:p>
          <a:p>
            <a:endParaRPr lang="fr-FR" sz="1400" dirty="0">
              <a:solidFill>
                <a:schemeClr val="bg1"/>
              </a:solidFill>
            </a:endParaRPr>
          </a:p>
          <a:p>
            <a:pPr algn="ctr"/>
            <a:endParaRPr lang="fr-FR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5613508" y="1328351"/>
            <a:ext cx="4308967" cy="23964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u="sng" dirty="0">
              <a:solidFill>
                <a:schemeClr val="bg1"/>
              </a:solidFill>
            </a:endParaRPr>
          </a:p>
          <a:p>
            <a:pPr algn="ctr"/>
            <a:endParaRPr lang="fr-FR" b="1" u="sng" dirty="0">
              <a:solidFill>
                <a:schemeClr val="bg1"/>
              </a:solidFill>
            </a:endParaRPr>
          </a:p>
          <a:p>
            <a:pPr algn="ctr"/>
            <a:r>
              <a:rPr lang="fr-FR" b="1" u="sng" dirty="0">
                <a:solidFill>
                  <a:schemeClr val="bg1"/>
                </a:solidFill>
              </a:rPr>
              <a:t>« WEAKNESSES »</a:t>
            </a:r>
          </a:p>
          <a:p>
            <a:pPr algn="ctr"/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Structuration de la communauté (en cours grâce au GDR SCINEE)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Moyens </a:t>
            </a:r>
            <a:r>
              <a:rPr lang="fr-FR" sz="1400" i="1" dirty="0">
                <a:solidFill>
                  <a:schemeClr val="bg1"/>
                </a:solidFill>
              </a:rPr>
              <a:t>vs</a:t>
            </a:r>
            <a:r>
              <a:rPr lang="fr-FR" sz="1400" dirty="0">
                <a:solidFill>
                  <a:schemeClr val="bg1"/>
                </a:solidFill>
              </a:rPr>
              <a:t> enjeux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</a:rPr>
              <a:t>Une approche nécessitant des outils variés combinant la chimie de l’environnement et la radiochimie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bg1"/>
              </a:solidFill>
            </a:endParaRP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9482" y="119531"/>
            <a:ext cx="111243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/>
              <a:t>Une analyse « </a:t>
            </a:r>
            <a:r>
              <a:rPr lang="fr-FR" sz="3200" dirty="0" smtClean="0"/>
              <a:t>SWOT » sur le thème « radioactivité &amp; environnement </a:t>
            </a:r>
            <a:r>
              <a:rPr lang="fr-FR" sz="32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95920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Discussion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1/Outils structurants; démarche d’ouverture; positionnement de l’IN2P3 par rapport aux organismes nationaux et européens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2/ Questions/priorités scientifiques à 10 ans; prise de risque/défis;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3/ Ressources humaines, moyens et budget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9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9938" y="216816"/>
            <a:ext cx="66741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Bilan sur les projets</a:t>
            </a:r>
            <a:endParaRPr lang="fr-FR" sz="4400" dirty="0"/>
          </a:p>
        </p:txBody>
      </p:sp>
      <p:sp>
        <p:nvSpPr>
          <p:cNvPr id="5" name="ZoneTexte 4"/>
          <p:cNvSpPr txBox="1"/>
          <p:nvPr/>
        </p:nvSpPr>
        <p:spPr>
          <a:xfrm>
            <a:off x="329938" y="1396738"/>
            <a:ext cx="117740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Les projets focalisés </a:t>
            </a:r>
            <a:r>
              <a:rPr lang="fr-FR" sz="2800" dirty="0"/>
              <a:t>sur notre expertise, « laboratoire/chercheur -dépendant », en lien avec des réseaux construits avec le temps;</a:t>
            </a:r>
          </a:p>
          <a:p>
            <a:r>
              <a:rPr lang="fr-FR" sz="2800" dirty="0" smtClean="0">
                <a:solidFill>
                  <a:srgbClr val="FF0000"/>
                </a:solidFill>
              </a:rPr>
              <a:t>~17 «</a:t>
            </a:r>
            <a:r>
              <a:rPr lang="fr-FR" sz="2800" dirty="0">
                <a:solidFill>
                  <a:srgbClr val="FF0000"/>
                </a:solidFill>
              </a:rPr>
              <a:t> petits » projets proposés</a:t>
            </a:r>
          </a:p>
          <a:p>
            <a:endParaRPr lang="fr-FR" sz="2800" dirty="0"/>
          </a:p>
          <a:p>
            <a:endParaRPr lang="fr-FR" sz="2800" dirty="0"/>
          </a:p>
        </p:txBody>
      </p:sp>
      <p:sp>
        <p:nvSpPr>
          <p:cNvPr id="2" name="Rectangle 1"/>
          <p:cNvSpPr/>
          <p:nvPr/>
        </p:nvSpPr>
        <p:spPr>
          <a:xfrm>
            <a:off x="378941" y="3407657"/>
            <a:ext cx="11335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Ceux liés aux outils structurants avec des questions plus </a:t>
            </a:r>
            <a:r>
              <a:rPr lang="fr-FR" sz="2800" dirty="0" smtClean="0"/>
              <a:t>« faciles » </a:t>
            </a:r>
            <a:r>
              <a:rPr lang="fr-FR" sz="2800" dirty="0"/>
              <a:t>à mettre en avant</a:t>
            </a:r>
          </a:p>
        </p:txBody>
      </p:sp>
    </p:spTree>
    <p:extLst>
      <p:ext uri="{BB962C8B-B14F-4D97-AF65-F5344CB8AC3E}">
        <p14:creationId xmlns:p14="http://schemas.microsoft.com/office/powerpoint/2010/main" val="17970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5078" y="157735"/>
            <a:ext cx="10515600" cy="832079"/>
          </a:xfrm>
        </p:spPr>
        <p:txBody>
          <a:bodyPr/>
          <a:lstStyle/>
          <a:p>
            <a:r>
              <a:rPr lang="fr-FR" b="1" dirty="0">
                <a:solidFill>
                  <a:schemeClr val="tx2"/>
                </a:solidFill>
              </a:rPr>
              <a:t>De quoi parle t-on?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725078" y="1306409"/>
            <a:ext cx="99649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800" dirty="0"/>
              <a:t>L’étude du comportement des radioéléments/radionucléides dans l’ensemble des composants </a:t>
            </a:r>
            <a:r>
              <a:rPr lang="fr-FR" sz="2800" b="1" u="sng" dirty="0"/>
              <a:t>naturels</a:t>
            </a:r>
            <a:r>
              <a:rPr lang="fr-FR" sz="2800" dirty="0"/>
              <a:t> de la planète Terre, comme l’air, l’eau, </a:t>
            </a:r>
            <a:r>
              <a:rPr lang="fr-FR" sz="2800" dirty="0" smtClean="0"/>
              <a:t>l’atmosphère</a:t>
            </a:r>
            <a:r>
              <a:rPr lang="fr-FR" sz="2800" dirty="0"/>
              <a:t>, les formations géologiques, les végétaux, les animaux…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20319" y="3438886"/>
            <a:ext cx="11264864" cy="2774821"/>
            <a:chOff x="420319" y="3438886"/>
            <a:chExt cx="11264864" cy="2774821"/>
          </a:xfrm>
        </p:grpSpPr>
        <p:sp>
          <p:nvSpPr>
            <p:cNvPr id="5" name="Rectangle 4"/>
            <p:cNvSpPr/>
            <p:nvPr/>
          </p:nvSpPr>
          <p:spPr>
            <a:xfrm>
              <a:off x="725078" y="3438886"/>
              <a:ext cx="511120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fr-FR" sz="2800" dirty="0"/>
                <a:t>Une problématique multi-échelle: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0319" y="4397825"/>
              <a:ext cx="1126486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0" indent="-571500">
                <a:buFont typeface="Wingdings" panose="05000000000000000000" pitchFamily="2" charset="2"/>
                <a:buChar char="q"/>
              </a:pPr>
              <a:r>
                <a:rPr lang="fr-FR" sz="2800" dirty="0"/>
                <a:t>De l’échelle </a:t>
              </a:r>
              <a:r>
                <a:rPr lang="fr-FR" sz="2800" b="1" dirty="0"/>
                <a:t>moléculaire</a:t>
              </a:r>
              <a:r>
                <a:rPr lang="fr-FR" sz="2800" dirty="0"/>
                <a:t> à l’échelle </a:t>
              </a:r>
              <a:r>
                <a:rPr lang="fr-FR" sz="2800" b="1" dirty="0"/>
                <a:t>macroscopique</a:t>
              </a:r>
              <a:r>
                <a:rPr lang="fr-FR" sz="2800" dirty="0"/>
                <a:t>, voire </a:t>
              </a:r>
              <a:r>
                <a:rPr lang="fr-FR" sz="2800" b="1" dirty="0"/>
                <a:t>géographique</a:t>
              </a:r>
            </a:p>
            <a:p>
              <a:pPr marL="571500" indent="-571500">
                <a:buFont typeface="Wingdings" panose="05000000000000000000" pitchFamily="2" charset="2"/>
                <a:buChar char="q"/>
              </a:pPr>
              <a:r>
                <a:rPr lang="fr-FR" sz="2800" dirty="0"/>
                <a:t>Du système </a:t>
              </a:r>
              <a:r>
                <a:rPr lang="fr-FR" sz="2800" b="1" dirty="0"/>
                <a:t>modèle</a:t>
              </a:r>
              <a:r>
                <a:rPr lang="fr-FR" sz="2800" dirty="0"/>
                <a:t> au système </a:t>
              </a:r>
              <a:r>
                <a:rPr lang="fr-FR" sz="2800" b="1" dirty="0"/>
                <a:t>naturel</a:t>
              </a:r>
            </a:p>
            <a:p>
              <a:pPr marL="571500" indent="-571500">
                <a:buFont typeface="Wingdings" panose="05000000000000000000" pitchFamily="2" charset="2"/>
                <a:buChar char="q"/>
              </a:pPr>
              <a:r>
                <a:rPr lang="fr-FR" sz="2800" dirty="0"/>
                <a:t>Des </a:t>
              </a:r>
              <a:r>
                <a:rPr lang="fr-FR" sz="2800" b="1" dirty="0"/>
                <a:t>ultra-traces</a:t>
              </a:r>
              <a:r>
                <a:rPr lang="fr-FR" sz="2800" dirty="0"/>
                <a:t> à l’échelle </a:t>
              </a:r>
              <a:r>
                <a:rPr lang="fr-FR" sz="2800" b="1" dirty="0"/>
                <a:t>pondérable</a:t>
              </a:r>
            </a:p>
            <a:p>
              <a:pPr marL="571500" indent="-571500">
                <a:buFont typeface="Wingdings" panose="05000000000000000000" pitchFamily="2" charset="2"/>
                <a:buChar char="q"/>
              </a:pPr>
              <a:r>
                <a:rPr lang="fr-FR" sz="2800" dirty="0"/>
                <a:t>De la </a:t>
              </a:r>
              <a:r>
                <a:rPr lang="fr-FR" sz="2800" b="1" dirty="0"/>
                <a:t>« minute » </a:t>
              </a:r>
              <a:r>
                <a:rPr lang="fr-FR" sz="2800" dirty="0"/>
                <a:t>à l’échelle du </a:t>
              </a:r>
              <a:r>
                <a:rPr lang="fr-FR" sz="2800" b="1" dirty="0"/>
                <a:t>« temps géologique </a:t>
              </a:r>
              <a:r>
                <a:rPr lang="fr-FR" sz="2800" dirty="0"/>
                <a:t>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557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639505" y="2174499"/>
            <a:ext cx="5608949" cy="2698339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043883" y="2705640"/>
            <a:ext cx="4924167" cy="946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/>
              <a:t>Prédire (situation post-accidentelle)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/>
              <a:t>Evaluation des effets (faibles doses)</a:t>
            </a:r>
          </a:p>
          <a:p>
            <a:pPr marL="0" indent="0" algn="ctr">
              <a:buNone/>
            </a:pPr>
            <a:r>
              <a:rPr lang="fr-FR" sz="2400" b="1" dirty="0"/>
              <a:t>Contribution aux analyses de sûreté des stockages</a:t>
            </a:r>
          </a:p>
          <a:p>
            <a:pPr marL="0" indent="0" algn="ctr">
              <a:buNone/>
            </a:pPr>
            <a:r>
              <a:rPr lang="fr-FR" sz="2400" b="1" dirty="0"/>
              <a:t>Remédiation</a:t>
            </a:r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530686" y="170996"/>
            <a:ext cx="8922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</a:rPr>
              <a:t>De la recherche (fondamentale/appliquée) aux questions de société!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417297" y="4918482"/>
            <a:ext cx="11107156" cy="1635435"/>
            <a:chOff x="417297" y="4918482"/>
            <a:chExt cx="11107156" cy="1635435"/>
          </a:xfrm>
        </p:grpSpPr>
        <p:grpSp>
          <p:nvGrpSpPr>
            <p:cNvPr id="17" name="Groupe 16"/>
            <p:cNvGrpSpPr/>
            <p:nvPr/>
          </p:nvGrpSpPr>
          <p:grpSpPr>
            <a:xfrm>
              <a:off x="417297" y="5196976"/>
              <a:ext cx="11107156" cy="1356941"/>
              <a:chOff x="323030" y="5046356"/>
              <a:chExt cx="11107156" cy="1356941"/>
            </a:xfrm>
          </p:grpSpPr>
          <p:sp>
            <p:nvSpPr>
              <p:cNvPr id="7" name="Espace réservé du contenu 2"/>
              <p:cNvSpPr txBox="1">
                <a:spLocks/>
              </p:cNvSpPr>
              <p:nvPr/>
            </p:nvSpPr>
            <p:spPr>
              <a:xfrm>
                <a:off x="6172387" y="5258457"/>
                <a:ext cx="5257799" cy="1144840"/>
              </a:xfrm>
              <a:prstGeom prst="rect">
                <a:avLst/>
              </a:prstGeom>
              <a:solidFill>
                <a:srgbClr val="EE4E42"/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b="1" dirty="0"/>
                  <a:t>« Outils » structurants académiques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/>
                  <a:t>Sites de la Zone Atelier Territoires Uranifères (2015…)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/>
                  <a:t>OHM Fessenheim  (2018….)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23030" y="5046356"/>
                <a:ext cx="555185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b="1" dirty="0">
                    <a:solidFill>
                      <a:schemeClr val="tx2"/>
                    </a:solidFill>
                  </a:rPr>
                  <a:t>Du laboratoire au terrain</a:t>
                </a: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266654" y="4918482"/>
              <a:ext cx="3402791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fr-FR" dirty="0"/>
                <a:t>Les stockages de déchets (ANDRA)</a:t>
              </a: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58965" y="862746"/>
            <a:ext cx="11369637" cy="1838671"/>
            <a:chOff x="658965" y="862746"/>
            <a:chExt cx="11369637" cy="1838671"/>
          </a:xfrm>
        </p:grpSpPr>
        <p:grpSp>
          <p:nvGrpSpPr>
            <p:cNvPr id="13" name="Groupe 12"/>
            <p:cNvGrpSpPr/>
            <p:nvPr/>
          </p:nvGrpSpPr>
          <p:grpSpPr>
            <a:xfrm>
              <a:off x="658965" y="862746"/>
              <a:ext cx="11369637" cy="1791117"/>
              <a:chOff x="658965" y="862746"/>
              <a:chExt cx="11369637" cy="1791117"/>
            </a:xfrm>
          </p:grpSpPr>
          <p:sp>
            <p:nvSpPr>
              <p:cNvPr id="8" name="Espace réservé du contenu 2"/>
              <p:cNvSpPr txBox="1">
                <a:spLocks/>
              </p:cNvSpPr>
              <p:nvPr/>
            </p:nvSpPr>
            <p:spPr>
              <a:xfrm>
                <a:off x="3879140" y="862746"/>
                <a:ext cx="3094320" cy="89677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Caractériser les formes chimiques (spéciation)</a:t>
                </a:r>
              </a:p>
            </p:txBody>
          </p:sp>
          <p:sp>
            <p:nvSpPr>
              <p:cNvPr id="9" name="Espace réservé du contenu 2"/>
              <p:cNvSpPr txBox="1">
                <a:spLocks/>
              </p:cNvSpPr>
              <p:nvPr/>
            </p:nvSpPr>
            <p:spPr>
              <a:xfrm>
                <a:off x="7739953" y="1201651"/>
                <a:ext cx="4288649" cy="1194075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Décrire le comportement des </a:t>
                </a:r>
                <a:r>
                  <a:rPr lang="fr-FR" sz="2400" b="1" dirty="0" err="1"/>
                  <a:t>RNs</a:t>
                </a:r>
                <a:r>
                  <a:rPr lang="fr-FR" sz="2400" b="1" dirty="0"/>
                  <a:t> &amp; modélisation </a:t>
                </a:r>
                <a:r>
                  <a:rPr lang="fr-FR" sz="2400" dirty="0"/>
                  <a:t>(mécanismes, bases de données)</a:t>
                </a:r>
              </a:p>
            </p:txBody>
          </p:sp>
          <p:sp>
            <p:nvSpPr>
              <p:cNvPr id="21" name="Espace réservé du contenu 2"/>
              <p:cNvSpPr txBox="1">
                <a:spLocks/>
              </p:cNvSpPr>
              <p:nvPr/>
            </p:nvSpPr>
            <p:spPr>
              <a:xfrm>
                <a:off x="662387" y="1598895"/>
                <a:ext cx="2346892" cy="845882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Mesure / Cartographie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658965" y="879934"/>
                <a:ext cx="27102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b="1" dirty="0"/>
                  <a:t>Les compétences à l’IN2P3</a:t>
                </a:r>
              </a:p>
            </p:txBody>
          </p:sp>
          <p:sp>
            <p:nvSpPr>
              <p:cNvPr id="12" name="Flèche vers le bas 11"/>
              <p:cNvSpPr/>
              <p:nvPr/>
            </p:nvSpPr>
            <p:spPr>
              <a:xfrm>
                <a:off x="5120092" y="1765568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Flèche vers le bas 19"/>
              <p:cNvSpPr/>
              <p:nvPr/>
            </p:nvSpPr>
            <p:spPr>
              <a:xfrm rot="3224351">
                <a:off x="7383512" y="2197896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9" name="Flèche vers le bas 18"/>
            <p:cNvSpPr/>
            <p:nvPr/>
          </p:nvSpPr>
          <p:spPr>
            <a:xfrm rot="18068448">
              <a:off x="2856395" y="2245450"/>
              <a:ext cx="509048" cy="4028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9176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6233" y="207401"/>
            <a:ext cx="942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chemeClr val="tx2"/>
                </a:solidFill>
              </a:rPr>
              <a:t>Le thème à l’IN2P3 </a:t>
            </a:r>
            <a:r>
              <a:rPr lang="fr-FR" sz="3200" b="1" dirty="0">
                <a:solidFill>
                  <a:schemeClr val="tx2"/>
                </a:solidFill>
              </a:rPr>
              <a:t>(radiochimie, physique nucléaire)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5909396" y="1700919"/>
            <a:ext cx="6096000" cy="3142156"/>
            <a:chOff x="5909396" y="1700919"/>
            <a:chExt cx="6096000" cy="3142156"/>
          </a:xfrm>
        </p:grpSpPr>
        <p:sp>
          <p:nvSpPr>
            <p:cNvPr id="13" name="ZoneTexte 12"/>
            <p:cNvSpPr txBox="1"/>
            <p:nvPr/>
          </p:nvSpPr>
          <p:spPr>
            <a:xfrm>
              <a:off x="5909396" y="1700919"/>
              <a:ext cx="60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b="1" dirty="0">
                  <a:solidFill>
                    <a:schemeClr val="tx2">
                      <a:lumMod val="75000"/>
                    </a:schemeClr>
                  </a:solidFill>
                </a:rPr>
                <a:t>Réseau Bq (mesure)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5909396" y="2605759"/>
              <a:ext cx="6096000" cy="14773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dirty="0"/>
                <a:t>SMART (SUBATECH), PRISNA-P (CENBG), LABRADOR (IP2I), RAMSES à (IPHC), LBA (LPSC) et LSM</a:t>
              </a:r>
            </a:p>
            <a:p>
              <a:r>
                <a:rPr lang="fr-FR" b="1" dirty="0"/>
                <a:t>34 personnes impliquées </a:t>
              </a:r>
              <a:r>
                <a:rPr lang="fr-FR" dirty="0"/>
                <a:t>(dont 1Pr, 1MC, 32 ITA dont une secrétaire)</a:t>
              </a:r>
            </a:p>
            <a:p>
              <a:r>
                <a:rPr lang="fr-FR" b="1" dirty="0" smtClean="0"/>
                <a:t>26.4 </a:t>
              </a:r>
              <a:r>
                <a:rPr lang="fr-FR" b="1" dirty="0"/>
                <a:t>ETP </a:t>
              </a:r>
              <a:r>
                <a:rPr lang="fr-FR" dirty="0"/>
                <a:t>dont </a:t>
              </a:r>
              <a:r>
                <a:rPr lang="fr-FR" b="1" dirty="0" smtClean="0"/>
                <a:t>9.9</a:t>
              </a:r>
              <a:r>
                <a:rPr lang="fr-FR" dirty="0" smtClean="0"/>
                <a:t> ETP « académiques » </a:t>
              </a:r>
              <a:r>
                <a:rPr lang="fr-FR" dirty="0"/>
                <a:t>(CNRS, </a:t>
              </a:r>
              <a:r>
                <a:rPr lang="fr-FR" dirty="0" err="1"/>
                <a:t>Univ</a:t>
              </a:r>
              <a:r>
                <a:rPr lang="fr-FR" dirty="0"/>
                <a:t>.)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5909396" y="4196744"/>
              <a:ext cx="6096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b="1" dirty="0">
                  <a:solidFill>
                    <a:schemeClr val="tx2">
                      <a:lumMod val="75000"/>
                    </a:schemeClr>
                  </a:solidFill>
                </a:rPr>
                <a:t>~60% des analyses pour des problématiques environnementales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67346" y="5783648"/>
            <a:ext cx="111800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Trois Master Projets concernés: « </a:t>
            </a:r>
            <a:r>
              <a:rPr lang="fr-FR" b="1" dirty="0" err="1" smtClean="0">
                <a:solidFill>
                  <a:schemeClr val="tx2">
                    <a:lumMod val="75000"/>
                  </a:schemeClr>
                </a:solidFill>
              </a:rPr>
              <a:t>RNs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&amp; Biosphère », « Stockage » et « Matériaux &amp; Irradiation » (sous-projet chimie des actinides)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367346" y="1637542"/>
            <a:ext cx="4160664" cy="3694398"/>
            <a:chOff x="367346" y="1637542"/>
            <a:chExt cx="4160664" cy="3694398"/>
          </a:xfrm>
        </p:grpSpPr>
        <p:sp>
          <p:nvSpPr>
            <p:cNvPr id="3" name="Rectangle 2"/>
            <p:cNvSpPr/>
            <p:nvPr/>
          </p:nvSpPr>
          <p:spPr>
            <a:xfrm>
              <a:off x="466911" y="1637542"/>
              <a:ext cx="335707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800" b="1" dirty="0">
                  <a:solidFill>
                    <a:schemeClr val="tx2">
                      <a:lumMod val="75000"/>
                    </a:schemeClr>
                  </a:solidFill>
                </a:rPr>
                <a:t>Equipes de recherche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7346" y="2327086"/>
              <a:ext cx="416066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/>
                <a:t>Cinq laboratoires (IPHC, IPNO, SUBATECH, LPC, CENBG), 7 équipes</a:t>
              </a:r>
              <a:endParaRPr lang="fr-FR" dirty="0"/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7346" y="3257130"/>
              <a:ext cx="4049986" cy="20748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4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èche droite 23"/>
          <p:cNvSpPr/>
          <p:nvPr/>
        </p:nvSpPr>
        <p:spPr>
          <a:xfrm rot="20173987">
            <a:off x="6555147" y="5650177"/>
            <a:ext cx="420132" cy="261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2639505" y="2174499"/>
            <a:ext cx="5608949" cy="2698339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3043883" y="2705640"/>
            <a:ext cx="4924167" cy="946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/>
              <a:t>Prédire (situation post-accidentelle)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/>
              <a:t>Evaluation des effets (faibles doses)</a:t>
            </a:r>
          </a:p>
          <a:p>
            <a:pPr marL="0" indent="0" algn="ctr">
              <a:buNone/>
            </a:pPr>
            <a:r>
              <a:rPr lang="fr-FR" sz="2400" b="1" dirty="0"/>
              <a:t>Contribution aux analyses de sûreté des stockages</a:t>
            </a:r>
          </a:p>
          <a:p>
            <a:pPr marL="0" indent="0" algn="ctr">
              <a:buNone/>
            </a:pPr>
            <a:r>
              <a:rPr lang="fr-FR" sz="2400" b="1" dirty="0"/>
              <a:t>Remédiation</a:t>
            </a:r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/>
          </a:p>
        </p:txBody>
      </p:sp>
      <p:grpSp>
        <p:nvGrpSpPr>
          <p:cNvPr id="27" name="Groupe 26"/>
          <p:cNvGrpSpPr/>
          <p:nvPr/>
        </p:nvGrpSpPr>
        <p:grpSpPr>
          <a:xfrm>
            <a:off x="417297" y="4918482"/>
            <a:ext cx="11107156" cy="1635435"/>
            <a:chOff x="417297" y="4918482"/>
            <a:chExt cx="11107156" cy="1635435"/>
          </a:xfrm>
        </p:grpSpPr>
        <p:grpSp>
          <p:nvGrpSpPr>
            <p:cNvPr id="28" name="Groupe 27"/>
            <p:cNvGrpSpPr/>
            <p:nvPr/>
          </p:nvGrpSpPr>
          <p:grpSpPr>
            <a:xfrm>
              <a:off x="417297" y="5196976"/>
              <a:ext cx="11107156" cy="1356941"/>
              <a:chOff x="323030" y="5046356"/>
              <a:chExt cx="11107156" cy="1356941"/>
            </a:xfrm>
          </p:grpSpPr>
          <p:sp>
            <p:nvSpPr>
              <p:cNvPr id="30" name="Espace réservé du contenu 2"/>
              <p:cNvSpPr txBox="1">
                <a:spLocks/>
              </p:cNvSpPr>
              <p:nvPr/>
            </p:nvSpPr>
            <p:spPr>
              <a:xfrm>
                <a:off x="6172387" y="5258457"/>
                <a:ext cx="5257799" cy="1144840"/>
              </a:xfrm>
              <a:prstGeom prst="rect">
                <a:avLst/>
              </a:prstGeom>
              <a:solidFill>
                <a:srgbClr val="EE4E42"/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b="1" dirty="0"/>
                  <a:t>« Outils » structurants académiques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/>
                  <a:t>Sites de la Zone Atelier Territoires Uranifères (2015…)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/>
                  <a:t>OHM Fessenheim  (2018….)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23030" y="5046356"/>
                <a:ext cx="555185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b="1" dirty="0">
                    <a:solidFill>
                      <a:schemeClr val="tx2"/>
                    </a:solidFill>
                  </a:rPr>
                  <a:t>Du laboratoire au terrain</a:t>
                </a: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6266654" y="4918482"/>
              <a:ext cx="3402791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fr-FR" dirty="0"/>
                <a:t>Les stockages de déchets (ANDRA)</a:t>
              </a: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662387" y="862746"/>
            <a:ext cx="11366215" cy="1838671"/>
            <a:chOff x="662387" y="862746"/>
            <a:chExt cx="11366215" cy="1838671"/>
          </a:xfrm>
        </p:grpSpPr>
        <p:sp>
          <p:nvSpPr>
            <p:cNvPr id="33" name="Flèche vers le bas 32"/>
            <p:cNvSpPr/>
            <p:nvPr/>
          </p:nvSpPr>
          <p:spPr>
            <a:xfrm rot="18068448">
              <a:off x="2856395" y="2245450"/>
              <a:ext cx="509048" cy="4028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4" name="Groupe 33"/>
            <p:cNvGrpSpPr/>
            <p:nvPr/>
          </p:nvGrpSpPr>
          <p:grpSpPr>
            <a:xfrm>
              <a:off x="662387" y="862746"/>
              <a:ext cx="11366215" cy="1791117"/>
              <a:chOff x="662387" y="862746"/>
              <a:chExt cx="11366215" cy="1791117"/>
            </a:xfrm>
          </p:grpSpPr>
          <p:sp>
            <p:nvSpPr>
              <p:cNvPr id="35" name="Espace réservé du contenu 2"/>
              <p:cNvSpPr txBox="1">
                <a:spLocks/>
              </p:cNvSpPr>
              <p:nvPr/>
            </p:nvSpPr>
            <p:spPr>
              <a:xfrm>
                <a:off x="3879140" y="862746"/>
                <a:ext cx="3094320" cy="89677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Caractériser les formes chimiques (spéciation)</a:t>
                </a:r>
              </a:p>
            </p:txBody>
          </p:sp>
          <p:sp>
            <p:nvSpPr>
              <p:cNvPr id="36" name="Espace réservé du contenu 2"/>
              <p:cNvSpPr txBox="1">
                <a:spLocks/>
              </p:cNvSpPr>
              <p:nvPr/>
            </p:nvSpPr>
            <p:spPr>
              <a:xfrm>
                <a:off x="7739953" y="1201651"/>
                <a:ext cx="4288649" cy="1194075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Décrire le comportement des </a:t>
                </a:r>
                <a:r>
                  <a:rPr lang="fr-FR" sz="2400" b="1" dirty="0" err="1"/>
                  <a:t>RNs</a:t>
                </a:r>
                <a:r>
                  <a:rPr lang="fr-FR" sz="2400" b="1" dirty="0"/>
                  <a:t> &amp; modélisation </a:t>
                </a:r>
                <a:r>
                  <a:rPr lang="fr-FR" sz="2400" dirty="0"/>
                  <a:t>(mécanismes, bases de données)</a:t>
                </a:r>
              </a:p>
            </p:txBody>
          </p:sp>
          <p:sp>
            <p:nvSpPr>
              <p:cNvPr id="37" name="Espace réservé du contenu 2"/>
              <p:cNvSpPr txBox="1">
                <a:spLocks/>
              </p:cNvSpPr>
              <p:nvPr/>
            </p:nvSpPr>
            <p:spPr>
              <a:xfrm>
                <a:off x="662387" y="1598895"/>
                <a:ext cx="2346892" cy="845882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/>
                  <a:t>Mesure / Cartographie</a:t>
                </a:r>
              </a:p>
            </p:txBody>
          </p:sp>
          <p:sp>
            <p:nvSpPr>
              <p:cNvPr id="39" name="Flèche vers le bas 38"/>
              <p:cNvSpPr/>
              <p:nvPr/>
            </p:nvSpPr>
            <p:spPr>
              <a:xfrm>
                <a:off x="5120092" y="1765568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Flèche vers le bas 39"/>
              <p:cNvSpPr/>
              <p:nvPr/>
            </p:nvSpPr>
            <p:spPr>
              <a:xfrm rot="3224351">
                <a:off x="7383512" y="2197896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6" name="Groupe 15"/>
          <p:cNvGrpSpPr/>
          <p:nvPr/>
        </p:nvGrpSpPr>
        <p:grpSpPr>
          <a:xfrm>
            <a:off x="51610" y="464246"/>
            <a:ext cx="10346490" cy="6105425"/>
            <a:chOff x="51610" y="464246"/>
            <a:chExt cx="10346490" cy="6105425"/>
          </a:xfrm>
        </p:grpSpPr>
        <p:sp>
          <p:nvSpPr>
            <p:cNvPr id="9" name="ZoneTexte 8"/>
            <p:cNvSpPr txBox="1"/>
            <p:nvPr/>
          </p:nvSpPr>
          <p:spPr>
            <a:xfrm>
              <a:off x="51610" y="939321"/>
              <a:ext cx="3632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Présentation de N. Arbor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765213" y="464246"/>
              <a:ext cx="3632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Présentation de C. Le </a:t>
              </a:r>
              <a:r>
                <a:rPr lang="fr-FR" dirty="0" err="1">
                  <a:solidFill>
                    <a:srgbClr val="FF0000"/>
                  </a:solidFill>
                </a:rPr>
                <a:t>Naour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14961" y="5923340"/>
              <a:ext cx="24829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Présentation de D. Biron &amp; P. Chardon</a:t>
              </a:r>
            </a:p>
          </p:txBody>
        </p:sp>
        <p:cxnSp>
          <p:nvCxnSpPr>
            <p:cNvPr id="11" name="Connecteur droit 10"/>
            <p:cNvCxnSpPr>
              <a:stCxn id="9" idx="2"/>
            </p:cNvCxnSpPr>
            <p:nvPr/>
          </p:nvCxnSpPr>
          <p:spPr>
            <a:xfrm>
              <a:off x="1868054" y="1308653"/>
              <a:ext cx="168136" cy="290242"/>
            </a:xfrm>
            <a:prstGeom prst="line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flipH="1">
              <a:off x="6973460" y="794200"/>
              <a:ext cx="314255" cy="383279"/>
            </a:xfrm>
            <a:prstGeom prst="line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>
              <a:off x="8376373" y="858392"/>
              <a:ext cx="440037" cy="343259"/>
            </a:xfrm>
            <a:prstGeom prst="line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endCxn id="30" idx="1"/>
            </p:cNvCxnSpPr>
            <p:nvPr/>
          </p:nvCxnSpPr>
          <p:spPr>
            <a:xfrm flipV="1">
              <a:off x="5897884" y="5981497"/>
              <a:ext cx="368770" cy="146985"/>
            </a:xfrm>
            <a:prstGeom prst="line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56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157" y="3271101"/>
            <a:ext cx="8625525" cy="452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88157" y="1363367"/>
            <a:ext cx="100301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16:30 → 19:10 </a:t>
            </a:r>
            <a:r>
              <a:rPr lang="fr-FR" b="1" dirty="0"/>
              <a:t>Session 1 : Environnement</a:t>
            </a:r>
            <a:r>
              <a:rPr lang="fr-FR" dirty="0"/>
              <a:t>¶</a:t>
            </a:r>
          </a:p>
          <a:p>
            <a:endParaRPr lang="fr-FR" dirty="0"/>
          </a:p>
          <a:p>
            <a:r>
              <a:rPr lang="fr-FR" dirty="0"/>
              <a:t>16:30:     Introduction	 	Gilles </a:t>
            </a:r>
            <a:r>
              <a:rPr lang="fr-FR" dirty="0" err="1"/>
              <a:t>Montavon</a:t>
            </a:r>
            <a:endParaRPr lang="fr-FR" dirty="0"/>
          </a:p>
          <a:p>
            <a:r>
              <a:rPr lang="fr-FR" dirty="0"/>
              <a:t>16:40:     Bases de données		 Claire </a:t>
            </a:r>
            <a:r>
              <a:rPr lang="fr-FR" dirty="0" smtClean="0"/>
              <a:t>Le </a:t>
            </a:r>
            <a:r>
              <a:rPr lang="fr-FR" dirty="0" err="1" smtClean="0"/>
              <a:t>Naour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/>
              <a:t>17:00:     Instrumentation 		 Nicolas Arbor </a:t>
            </a:r>
          </a:p>
          <a:p>
            <a:r>
              <a:rPr lang="fr-FR" dirty="0"/>
              <a:t>17:20:     Les projets structurants autour des sites de la ZATU	David Biron &amp; Patrick Chardon</a:t>
            </a:r>
          </a:p>
          <a:p>
            <a:endParaRPr lang="fr-FR" dirty="0"/>
          </a:p>
          <a:p>
            <a:r>
              <a:rPr lang="fr-FR" dirty="0"/>
              <a:t>17:50:    Recherche transversale amont guidée par les calculs  	    Rémi Maurice</a:t>
            </a:r>
          </a:p>
          <a:p>
            <a:r>
              <a:rPr lang="fr-FR" dirty="0"/>
              <a:t>    </a:t>
            </a:r>
          </a:p>
          <a:p>
            <a:r>
              <a:rPr lang="fr-FR" dirty="0"/>
              <a:t>18:10:    </a:t>
            </a:r>
            <a:r>
              <a:rPr lang="fr-FR" dirty="0" smtClean="0"/>
              <a:t>Discussion sur le thème « radioactivité &amp; environnement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021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droite 3"/>
          <p:cNvSpPr/>
          <p:nvPr/>
        </p:nvSpPr>
        <p:spPr>
          <a:xfrm rot="20173987">
            <a:off x="6555147" y="5650177"/>
            <a:ext cx="420132" cy="261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2639505" y="2174499"/>
            <a:ext cx="5608949" cy="2698339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043883" y="2705640"/>
            <a:ext cx="4924167" cy="946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>
                <a:solidFill>
                  <a:schemeClr val="bg1">
                    <a:lumMod val="75000"/>
                  </a:schemeClr>
                </a:solidFill>
              </a:rPr>
              <a:t>Prédire (situation post-accidentelle)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b="1" dirty="0">
                <a:solidFill>
                  <a:schemeClr val="bg1">
                    <a:lumMod val="75000"/>
                  </a:schemeClr>
                </a:solidFill>
              </a:rPr>
              <a:t>Evaluation des effets (faibles doses)</a:t>
            </a:r>
          </a:p>
          <a:p>
            <a:pPr marL="0" indent="0" algn="ctr">
              <a:buNone/>
            </a:pPr>
            <a:r>
              <a:rPr lang="fr-FR" sz="2400" b="1" dirty="0">
                <a:solidFill>
                  <a:schemeClr val="bg1">
                    <a:lumMod val="75000"/>
                  </a:schemeClr>
                </a:solidFill>
              </a:rPr>
              <a:t>Contribution aux analyses de sûreté des stockages</a:t>
            </a:r>
          </a:p>
          <a:p>
            <a:pPr marL="0" indent="0" algn="ctr">
              <a:buNone/>
            </a:pPr>
            <a:r>
              <a:rPr lang="fr-FR" sz="2400" b="1" dirty="0"/>
              <a:t>Remédiation</a:t>
            </a:r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/>
          </a:p>
        </p:txBody>
      </p:sp>
      <p:grpSp>
        <p:nvGrpSpPr>
          <p:cNvPr id="7" name="Groupe 6"/>
          <p:cNvGrpSpPr/>
          <p:nvPr/>
        </p:nvGrpSpPr>
        <p:grpSpPr>
          <a:xfrm>
            <a:off x="417297" y="4918482"/>
            <a:ext cx="11107156" cy="1635435"/>
            <a:chOff x="417297" y="4918482"/>
            <a:chExt cx="11107156" cy="1635435"/>
          </a:xfrm>
        </p:grpSpPr>
        <p:grpSp>
          <p:nvGrpSpPr>
            <p:cNvPr id="8" name="Groupe 7"/>
            <p:cNvGrpSpPr/>
            <p:nvPr/>
          </p:nvGrpSpPr>
          <p:grpSpPr>
            <a:xfrm>
              <a:off x="417297" y="5196976"/>
              <a:ext cx="11107156" cy="1356941"/>
              <a:chOff x="323030" y="5046356"/>
              <a:chExt cx="11107156" cy="1356941"/>
            </a:xfrm>
          </p:grpSpPr>
          <p:sp>
            <p:nvSpPr>
              <p:cNvPr id="10" name="Espace réservé du contenu 2"/>
              <p:cNvSpPr txBox="1">
                <a:spLocks/>
              </p:cNvSpPr>
              <p:nvPr/>
            </p:nvSpPr>
            <p:spPr>
              <a:xfrm>
                <a:off x="6172387" y="5258457"/>
                <a:ext cx="5257799" cy="1144840"/>
              </a:xfrm>
              <a:prstGeom prst="rect">
                <a:avLst/>
              </a:prstGeom>
              <a:solidFill>
                <a:srgbClr val="EE4E42"/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b="1" dirty="0">
                    <a:solidFill>
                      <a:schemeClr val="accent2"/>
                    </a:solidFill>
                  </a:rPr>
                  <a:t>« Outils » structurants académiques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>
                    <a:solidFill>
                      <a:schemeClr val="accent2"/>
                    </a:solidFill>
                  </a:rPr>
                  <a:t>Sites de la Zone Atelier Territoires Uranifères (2015…)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800" dirty="0">
                    <a:solidFill>
                      <a:schemeClr val="accent2"/>
                    </a:solidFill>
                  </a:rPr>
                  <a:t>OHM Fessenheim  (2018….)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23030" y="5046356"/>
                <a:ext cx="555185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Du laboratoire au terrain</a:t>
                </a: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266654" y="4918482"/>
              <a:ext cx="3455882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fr-FR" b="1" dirty="0"/>
                <a:t>Les stockages de déchets (ANDRA)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662387" y="862746"/>
            <a:ext cx="11366215" cy="1838671"/>
            <a:chOff x="662387" y="862746"/>
            <a:chExt cx="11366215" cy="1838671"/>
          </a:xfrm>
        </p:grpSpPr>
        <p:sp>
          <p:nvSpPr>
            <p:cNvPr id="13" name="Flèche vers le bas 12"/>
            <p:cNvSpPr/>
            <p:nvPr/>
          </p:nvSpPr>
          <p:spPr>
            <a:xfrm rot="18068448">
              <a:off x="2856395" y="2245450"/>
              <a:ext cx="509048" cy="4028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" name="Groupe 13"/>
            <p:cNvGrpSpPr/>
            <p:nvPr/>
          </p:nvGrpSpPr>
          <p:grpSpPr>
            <a:xfrm>
              <a:off x="662387" y="862746"/>
              <a:ext cx="11366215" cy="1791117"/>
              <a:chOff x="662387" y="862746"/>
              <a:chExt cx="11366215" cy="1791117"/>
            </a:xfrm>
          </p:grpSpPr>
          <p:sp>
            <p:nvSpPr>
              <p:cNvPr id="15" name="Espace réservé du contenu 2"/>
              <p:cNvSpPr txBox="1">
                <a:spLocks/>
              </p:cNvSpPr>
              <p:nvPr/>
            </p:nvSpPr>
            <p:spPr>
              <a:xfrm>
                <a:off x="3879140" y="862746"/>
                <a:ext cx="3094320" cy="89677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>
                    <a:solidFill>
                      <a:schemeClr val="bg1">
                        <a:lumMod val="75000"/>
                      </a:schemeClr>
                    </a:solidFill>
                  </a:rPr>
                  <a:t>Caractériser les formes chimiques (spéciation)</a:t>
                </a:r>
              </a:p>
            </p:txBody>
          </p:sp>
          <p:sp>
            <p:nvSpPr>
              <p:cNvPr id="16" name="Espace réservé du contenu 2"/>
              <p:cNvSpPr txBox="1">
                <a:spLocks/>
              </p:cNvSpPr>
              <p:nvPr/>
            </p:nvSpPr>
            <p:spPr>
              <a:xfrm>
                <a:off x="7739953" y="1201651"/>
                <a:ext cx="4288649" cy="1194075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>
                    <a:solidFill>
                      <a:schemeClr val="bg1">
                        <a:lumMod val="75000"/>
                      </a:schemeClr>
                    </a:solidFill>
                  </a:rPr>
                  <a:t>Décrire le comportement des </a:t>
                </a:r>
                <a:r>
                  <a:rPr lang="fr-FR" sz="2400" b="1" dirty="0" err="1">
                    <a:solidFill>
                      <a:schemeClr val="bg1">
                        <a:lumMod val="75000"/>
                      </a:schemeClr>
                    </a:solidFill>
                  </a:rPr>
                  <a:t>RNs</a:t>
                </a:r>
                <a:r>
                  <a:rPr lang="fr-FR" sz="2400" b="1" dirty="0">
                    <a:solidFill>
                      <a:schemeClr val="bg1">
                        <a:lumMod val="75000"/>
                      </a:schemeClr>
                    </a:solidFill>
                  </a:rPr>
                  <a:t> &amp; modélisation </a:t>
                </a:r>
                <a:r>
                  <a:rPr lang="fr-FR" sz="2400" dirty="0">
                    <a:solidFill>
                      <a:schemeClr val="bg1">
                        <a:lumMod val="75000"/>
                      </a:schemeClr>
                    </a:solidFill>
                  </a:rPr>
                  <a:t>(mécanismes, bases de données)</a:t>
                </a:r>
              </a:p>
            </p:txBody>
          </p:sp>
          <p:sp>
            <p:nvSpPr>
              <p:cNvPr id="17" name="Espace réservé du contenu 2"/>
              <p:cNvSpPr txBox="1">
                <a:spLocks/>
              </p:cNvSpPr>
              <p:nvPr/>
            </p:nvSpPr>
            <p:spPr>
              <a:xfrm>
                <a:off x="662387" y="1598895"/>
                <a:ext cx="2346892" cy="845882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b="1" dirty="0">
                    <a:solidFill>
                      <a:schemeClr val="bg1">
                        <a:lumMod val="75000"/>
                      </a:schemeClr>
                    </a:solidFill>
                  </a:rPr>
                  <a:t>Mesure / Cartographie</a:t>
                </a:r>
              </a:p>
            </p:txBody>
          </p:sp>
          <p:sp>
            <p:nvSpPr>
              <p:cNvPr id="18" name="Flèche vers le bas 17"/>
              <p:cNvSpPr/>
              <p:nvPr/>
            </p:nvSpPr>
            <p:spPr>
              <a:xfrm>
                <a:off x="5120092" y="1765568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Flèche vers le bas 18"/>
              <p:cNvSpPr/>
              <p:nvPr/>
            </p:nvSpPr>
            <p:spPr>
              <a:xfrm rot="3224351">
                <a:off x="7383512" y="2197896"/>
                <a:ext cx="509048" cy="402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4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292231" y="107390"/>
            <a:ext cx="91440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/>
              <a:t>Radioactivité et Environnement: exploration de procédés de remédiation</a:t>
            </a:r>
            <a:br>
              <a:rPr lang="fr-FR" sz="2400" b="1" dirty="0"/>
            </a:br>
            <a:r>
              <a:rPr lang="fr-FR" sz="1700" b="1" i="1" u="sng" dirty="0">
                <a:solidFill>
                  <a:schemeClr val="accent1"/>
                </a:solidFill>
              </a:rPr>
              <a:t>Projet exploratoire</a:t>
            </a:r>
            <a:r>
              <a:rPr lang="fr-FR" sz="1700" b="1" i="1" dirty="0">
                <a:solidFill>
                  <a:schemeClr val="accent1"/>
                </a:solidFill>
              </a:rPr>
              <a:t>: Encapsulation de bactéries pour en améliorer le potentiel de bio-remédiation</a:t>
            </a:r>
          </a:p>
        </p:txBody>
      </p:sp>
      <p:sp>
        <p:nvSpPr>
          <p:cNvPr id="12" name="Sous-titre 2"/>
          <p:cNvSpPr txBox="1">
            <a:spLocks/>
          </p:cNvSpPr>
          <p:nvPr/>
        </p:nvSpPr>
        <p:spPr>
          <a:xfrm>
            <a:off x="292231" y="1565056"/>
            <a:ext cx="9285792" cy="8779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/>
              <a:t>Contexte: contaminations diffuses / volumes importants de déchets contaminés en </a:t>
            </a:r>
            <a:r>
              <a:rPr lang="fr-FR" sz="2000" dirty="0" err="1"/>
              <a:t>RNs</a:t>
            </a:r>
            <a:r>
              <a:rPr lang="fr-FR" sz="2000" dirty="0"/>
              <a:t> (par ex. démantèlement-assainissement des installations nucléaires) =&gt; peu d’essais de bio-remédiation réussis sur site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95536" y="814043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Contributeurs</a:t>
            </a:r>
            <a:r>
              <a:rPr lang="fr-FR" sz="1600" dirty="0"/>
              <a:t>: C. </a:t>
            </a:r>
            <a:r>
              <a:rPr lang="fr-FR" sz="1600" dirty="0" err="1"/>
              <a:t>Sergeant</a:t>
            </a:r>
            <a:r>
              <a:rPr lang="fr-FR" sz="1600" dirty="0"/>
              <a:t>, A. Williamson, M.H. </a:t>
            </a:r>
            <a:r>
              <a:rPr lang="fr-FR" sz="1600" dirty="0" err="1"/>
              <a:t>Vesvres</a:t>
            </a:r>
            <a:r>
              <a:rPr lang="fr-FR" sz="1600" dirty="0"/>
              <a:t>, CENBG</a:t>
            </a:r>
          </a:p>
          <a:p>
            <a:r>
              <a:rPr lang="fr-FR" sz="1600" dirty="0"/>
              <a:t>Collaborations avec des experts à Mol et Bruxelles (Belgique), à Berkeley (USA)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95536" y="2683300"/>
            <a:ext cx="102756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2000" dirty="0"/>
              <a:t>Potentiel de certaines souches bactériennes à dépolluer métaux démontré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2000" dirty="0"/>
              <a:t>Concept d’encapsulation par des polymères intéressant contre les métaux: activité métabolique accrue, protection des bactéries contre éléments toxiques du milieu à décontaminer, </a:t>
            </a:r>
            <a:r>
              <a:rPr lang="fr-FR" sz="2000" dirty="0" err="1"/>
              <a:t>process</a:t>
            </a:r>
            <a:r>
              <a:rPr lang="fr-FR" sz="2000" dirty="0"/>
              <a:t> (semi)continus pour récupérer les bactéries…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2637EAE5-224A-5B44-8010-AA72787BFB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365104"/>
            <a:ext cx="7406959" cy="165386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2D41C27-3621-5A41-8DC2-54B64CBBCF9B}"/>
              </a:ext>
            </a:extLst>
          </p:cNvPr>
          <p:cNvSpPr/>
          <p:nvPr/>
        </p:nvSpPr>
        <p:spPr>
          <a:xfrm>
            <a:off x="107503" y="6115358"/>
            <a:ext cx="9818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Fort potentiel de recherche et d’application industrielle </a:t>
            </a:r>
            <a:r>
              <a:rPr lang="fr-FR" dirty="0"/>
              <a:t>sur les </a:t>
            </a:r>
            <a:r>
              <a:rPr lang="fr-FR" b="1" dirty="0"/>
              <a:t>matrices d’encapsulation bactérienne pour décontaminer les sols et les effluents liquides chargés en </a:t>
            </a:r>
            <a:r>
              <a:rPr lang="fr-FR" b="1" dirty="0" err="1"/>
              <a:t>RNs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899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5266" y="436479"/>
            <a:ext cx="95037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err="1"/>
              <a:t>European</a:t>
            </a:r>
            <a:r>
              <a:rPr lang="fr-FR" sz="3200" dirty="0"/>
              <a:t> Joint Programme on Radioactive </a:t>
            </a:r>
            <a:r>
              <a:rPr lang="fr-FR" sz="3200" dirty="0" err="1"/>
              <a:t>Waste</a:t>
            </a:r>
            <a:r>
              <a:rPr lang="fr-FR" sz="3200" dirty="0"/>
              <a:t> Management (EURAD) (</a:t>
            </a:r>
            <a:r>
              <a:rPr lang="fr-FR" sz="3200" b="1" dirty="0"/>
              <a:t>2019-2024</a:t>
            </a:r>
            <a:r>
              <a:rPr lang="fr-FR" sz="3200" dirty="0"/>
              <a:t>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30107" y="3753867"/>
            <a:ext cx="104935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Le transfert dans les barrières géologiques (argile/granite)</a:t>
            </a:r>
          </a:p>
          <a:p>
            <a:r>
              <a:rPr lang="fr-FR" sz="3200" dirty="0"/>
              <a:t>Un focus sur le système réel (diffusion, rétention/réversibilité, </a:t>
            </a:r>
            <a:r>
              <a:rPr lang="fr-FR" sz="3200" dirty="0" err="1"/>
              <a:t>rédox</a:t>
            </a:r>
            <a:r>
              <a:rPr lang="fr-FR" sz="3200" dirty="0"/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630107" y="1886156"/>
            <a:ext cx="5930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CENTRE NATIONAL DE LA RECHERCHE SCIENTIFIQUE CNRS </a:t>
            </a:r>
          </a:p>
          <a:p>
            <a:r>
              <a:rPr lang="fr-FR" dirty="0"/>
              <a:t>EU Contribution: € 2 536 263,20 </a:t>
            </a:r>
          </a:p>
        </p:txBody>
      </p:sp>
      <p:sp>
        <p:nvSpPr>
          <p:cNvPr id="3" name="Rectangle 2"/>
          <p:cNvSpPr/>
          <p:nvPr/>
        </p:nvSpPr>
        <p:spPr>
          <a:xfrm>
            <a:off x="630107" y="3121577"/>
            <a:ext cx="95602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“WP </a:t>
            </a:r>
            <a:r>
              <a:rPr lang="en-GB" sz="2400" b="1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FUTuRE</a:t>
            </a:r>
            <a:r>
              <a:rPr lang="en-GB" sz="2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– Fundamental understanding of radionuclide retention”</a:t>
            </a:r>
            <a:endParaRPr lang="fr-FR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</TotalTime>
  <Words>1038</Words>
  <Application>Microsoft Office PowerPoint</Application>
  <PresentationFormat>Grand écran</PresentationFormat>
  <Paragraphs>120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Thème Office</vt:lpstr>
      <vt:lpstr>Présentation PowerPoint</vt:lpstr>
      <vt:lpstr>De quoi parle t-on?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Discussion</vt:lpstr>
      <vt:lpstr>Présentation PowerPoint</vt:lpstr>
    </vt:vector>
  </TitlesOfParts>
  <Company>SUBATECH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Gilles MONTAVON</dc:creator>
  <cp:lastModifiedBy>Gilles MONTAVON</cp:lastModifiedBy>
  <cp:revision>114</cp:revision>
  <dcterms:created xsi:type="dcterms:W3CDTF">2018-08-27T07:47:55Z</dcterms:created>
  <dcterms:modified xsi:type="dcterms:W3CDTF">2020-02-04T17:45:53Z</dcterms:modified>
</cp:coreProperties>
</file>