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3" r:id="rId4"/>
    <p:sldId id="264" r:id="rId5"/>
    <p:sldId id="261" r:id="rId6"/>
    <p:sldId id="277" r:id="rId7"/>
    <p:sldId id="262" r:id="rId8"/>
    <p:sldId id="270" r:id="rId9"/>
    <p:sldId id="266" r:id="rId10"/>
    <p:sldId id="272" r:id="rId11"/>
    <p:sldId id="282" r:id="rId12"/>
    <p:sldId id="258" r:id="rId13"/>
    <p:sldId id="278" r:id="rId14"/>
    <p:sldId id="280" r:id="rId15"/>
    <p:sldId id="281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FF00"/>
    <a:srgbClr val="0000FF"/>
    <a:srgbClr val="0070C0"/>
    <a:srgbClr val="38D443"/>
    <a:srgbClr val="15E1F7"/>
    <a:srgbClr val="A41E94"/>
    <a:srgbClr val="14AE18"/>
    <a:srgbClr val="FF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715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68132D-2D9A-4395-AE27-88202097076B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C0E384-B1BC-4293-B21F-C7FD3DC3E0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3174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0E384-B1BC-4293-B21F-C7FD3DC3E098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98996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0E384-B1BC-4293-B21F-C7FD3DC3E098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120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1CE4-0143-4DF5-970E-B540AD41419E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A9581-F4EA-4B92-8E21-2B1C5186D3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5953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1CE4-0143-4DF5-970E-B540AD41419E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A9581-F4EA-4B92-8E21-2B1C5186D3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4705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1CE4-0143-4DF5-970E-B540AD41419E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A9581-F4EA-4B92-8E21-2B1C5186D3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864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1CE4-0143-4DF5-970E-B540AD41419E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A9581-F4EA-4B92-8E21-2B1C5186D3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8974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1CE4-0143-4DF5-970E-B540AD41419E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A9581-F4EA-4B92-8E21-2B1C5186D3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4318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1CE4-0143-4DF5-970E-B540AD41419E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A9581-F4EA-4B92-8E21-2B1C5186D3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794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1CE4-0143-4DF5-970E-B540AD41419E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A9581-F4EA-4B92-8E21-2B1C5186D3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1624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1CE4-0143-4DF5-970E-B540AD41419E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A9581-F4EA-4B92-8E21-2B1C5186D3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9505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1CE4-0143-4DF5-970E-B540AD41419E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A9581-F4EA-4B92-8E21-2B1C5186D3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6576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1CE4-0143-4DF5-970E-B540AD41419E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A9581-F4EA-4B92-8E21-2B1C5186D3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302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1CE4-0143-4DF5-970E-B540AD41419E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A9581-F4EA-4B92-8E21-2B1C5186D3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1033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C1CE4-0143-4DF5-970E-B540AD41419E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5A9581-F4EA-4B92-8E21-2B1C5186D3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9025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1.png"/><Relationship Id="rId3" Type="http://schemas.openxmlformats.org/officeDocument/2006/relationships/oleObject" Target="../embeddings/oleObject6.bin"/><Relationship Id="rId7" Type="http://schemas.openxmlformats.org/officeDocument/2006/relationships/image" Target="../media/image23.wmf"/><Relationship Id="rId12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2.png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28.png"/><Relationship Id="rId5" Type="http://schemas.openxmlformats.org/officeDocument/2006/relationships/image" Target="../media/image26.png"/><Relationship Id="rId15" Type="http://schemas.openxmlformats.org/officeDocument/2006/relationships/image" Target="../media/image25.wmf"/><Relationship Id="rId10" Type="http://schemas.openxmlformats.org/officeDocument/2006/relationships/image" Target="../media/image24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8.bin"/><Relationship Id="rId14" Type="http://schemas.openxmlformats.org/officeDocument/2006/relationships/oleObject" Target="../embeddings/oleObject9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7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2.png"/><Relationship Id="rId4" Type="http://schemas.openxmlformats.org/officeDocument/2006/relationships/image" Target="../media/image30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6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wmf"/><Relationship Id="rId5" Type="http://schemas.openxmlformats.org/officeDocument/2006/relationships/image" Target="../media/image16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tif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1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23.wmf"/><Relationship Id="rId12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2.png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28.png"/><Relationship Id="rId5" Type="http://schemas.openxmlformats.org/officeDocument/2006/relationships/image" Target="../media/image26.png"/><Relationship Id="rId15" Type="http://schemas.openxmlformats.org/officeDocument/2006/relationships/image" Target="../media/image25.wmf"/><Relationship Id="rId10" Type="http://schemas.openxmlformats.org/officeDocument/2006/relationships/image" Target="../media/image24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4.bin"/><Relationship Id="rId1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627784" y="1916832"/>
            <a:ext cx="4600490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GT11 Energie nucléaire et environnement</a:t>
            </a:r>
            <a:endParaRPr lang="fr-FR" sz="20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2286745" y="2708920"/>
            <a:ext cx="50407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/>
              <a:t>Radionucléides dans l’environnement </a:t>
            </a:r>
          </a:p>
          <a:p>
            <a:pPr algn="ctr"/>
            <a:r>
              <a:rPr lang="fr-FR" sz="2400" b="1" dirty="0" smtClean="0"/>
              <a:t>Bases de données</a:t>
            </a:r>
            <a:endParaRPr lang="fr-FR" sz="2400" b="1" dirty="0"/>
          </a:p>
        </p:txBody>
      </p:sp>
      <p:sp>
        <p:nvSpPr>
          <p:cNvPr id="2" name="ZoneTexte 1"/>
          <p:cNvSpPr txBox="1"/>
          <p:nvPr/>
        </p:nvSpPr>
        <p:spPr>
          <a:xfrm>
            <a:off x="2267744" y="4005064"/>
            <a:ext cx="4835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Claire LE NAOUR</a:t>
            </a:r>
          </a:p>
          <a:p>
            <a:pPr algn="ctr"/>
            <a:r>
              <a:rPr lang="fr-FR" dirty="0" err="1" smtClean="0"/>
              <a:t>IJCLab</a:t>
            </a:r>
            <a:r>
              <a:rPr lang="fr-FR" dirty="0" smtClean="0"/>
              <a:t> – Pôle Energie Nucléaire et Environnement</a:t>
            </a:r>
            <a:endParaRPr lang="fr-FR" dirty="0"/>
          </a:p>
        </p:txBody>
      </p:sp>
      <p:sp>
        <p:nvSpPr>
          <p:cNvPr id="3" name="AutoShape 2" descr="http://wpwww.ijclab.in2p3.fr/portail-ijclab/wp-content/uploads/sites/12/2020/01/logo-provisoire@0.5x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" name="AutoShape 4" descr="http://wpwww.ijclab.in2p3.fr/portail-ijclab/wp-content/uploads/sites/12/2020/01/logo-provisoire@0.5x.png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6151" name="Picture 7" descr="CNRS - French National Center for Scientific Researc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8275"/>
            <a:ext cx="2200012" cy="1028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591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6211412"/>
              </p:ext>
            </p:extLst>
          </p:nvPr>
        </p:nvGraphicFramePr>
        <p:xfrm>
          <a:off x="2378094" y="4765424"/>
          <a:ext cx="2122786" cy="17737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8" name="Graph" r:id="rId3" imgW="2732760" imgH="2282400" progId="Origin50.Graph">
                  <p:embed/>
                </p:oleObj>
              </mc:Choice>
              <mc:Fallback>
                <p:oleObj name="Graph" r:id="rId3" imgW="2732760" imgH="228240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8094" y="4765424"/>
                        <a:ext cx="2122786" cy="17737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 flipH="1">
            <a:off x="0" y="-27384"/>
            <a:ext cx="9144000" cy="64807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Complexation en milieu homogène : échelle de la chimie « classique »	     								</a:t>
            </a:r>
            <a:r>
              <a:rPr lang="fr-FR" b="1" dirty="0" err="1" smtClean="0">
                <a:solidFill>
                  <a:schemeClr val="bg1"/>
                </a:solidFill>
                <a:cs typeface="Times New Roman" panose="02020603050405020304" pitchFamily="18" charset="0"/>
              </a:rPr>
              <a:t>IJCLab</a:t>
            </a:r>
            <a:r>
              <a:rPr lang="fr-FR" sz="24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 </a:t>
            </a:r>
            <a:endParaRPr lang="fr-FR" sz="24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522678" y="692696"/>
            <a:ext cx="35452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Electrophorèse capillaire – Détection UV</a:t>
            </a:r>
            <a:endParaRPr lang="fr-FR" sz="1600" dirty="0"/>
          </a:p>
        </p:txBody>
      </p:sp>
      <p:pic>
        <p:nvPicPr>
          <p:cNvPr id="6" name="Picture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76028"/>
            <a:ext cx="2538976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359469" y="1074222"/>
            <a:ext cx="2169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rgbClr val="CC0000"/>
                </a:solidFill>
              </a:rPr>
              <a:t>U(VI) –acide succinique</a:t>
            </a:r>
            <a:endParaRPr lang="fr-FR" sz="1600" b="1" dirty="0">
              <a:solidFill>
                <a:srgbClr val="CC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860559" y="1052736"/>
            <a:ext cx="3031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rgbClr val="C00000"/>
                </a:solidFill>
              </a:rPr>
              <a:t>U(IV) – Acide </a:t>
            </a:r>
            <a:r>
              <a:rPr lang="fr-FR" sz="1600" b="1" dirty="0" err="1" smtClean="0">
                <a:solidFill>
                  <a:srgbClr val="C00000"/>
                </a:solidFill>
              </a:rPr>
              <a:t>acétohydroxamique</a:t>
            </a:r>
            <a:endParaRPr lang="fr-FR" sz="1600" b="1" dirty="0">
              <a:solidFill>
                <a:srgbClr val="C0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724128" y="3861048"/>
            <a:ext cx="318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Spectrophotométrie UV-Vis-PIR 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349238" y="3933056"/>
            <a:ext cx="54033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Spectroscopie d’absorption des rayons X</a:t>
            </a:r>
          </a:p>
          <a:p>
            <a:r>
              <a:rPr lang="fr-FR" dirty="0" smtClean="0"/>
              <a:t>Synchrotrons SOLEIL (ligne MARS) et ESRF (ligne BM20) </a:t>
            </a:r>
            <a:endParaRPr lang="fr-FR" dirty="0"/>
          </a:p>
        </p:txBody>
      </p:sp>
      <p:graphicFrame>
        <p:nvGraphicFramePr>
          <p:cNvPr id="12" name="Obje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291198"/>
              </p:ext>
            </p:extLst>
          </p:nvPr>
        </p:nvGraphicFramePr>
        <p:xfrm>
          <a:off x="6424672" y="1916832"/>
          <a:ext cx="2084952" cy="169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9" name="Graph" r:id="rId6" imgW="3210120" imgH="2611440" progId="Origin50.Graph">
                  <p:embed/>
                </p:oleObj>
              </mc:Choice>
              <mc:Fallback>
                <p:oleObj name="Graph" r:id="rId6" imgW="3210120" imgH="261144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4672" y="1916832"/>
                        <a:ext cx="2084952" cy="16960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Imag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47864" y="4869160"/>
            <a:ext cx="1047592" cy="856461"/>
          </a:xfrm>
          <a:prstGeom prst="rect">
            <a:avLst/>
          </a:prstGeom>
        </p:spPr>
      </p:pic>
      <p:graphicFrame>
        <p:nvGraphicFramePr>
          <p:cNvPr id="15" name="Obje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6462960"/>
              </p:ext>
            </p:extLst>
          </p:nvPr>
        </p:nvGraphicFramePr>
        <p:xfrm>
          <a:off x="179512" y="4859811"/>
          <a:ext cx="2109709" cy="17246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0" name="Graph" r:id="rId9" imgW="2729160" imgH="2230920" progId="Origin50.Graph">
                  <p:embed/>
                </p:oleObj>
              </mc:Choice>
              <mc:Fallback>
                <p:oleObj name="Graph" r:id="rId9" imgW="2729160" imgH="223092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4859811"/>
                        <a:ext cx="2109709" cy="17246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Image 18">
            <a:extLst>
              <a:ext uri="{63B3BB69-23CF-44E3-9099-C40C66FF867C}">
                <a14:compatExt xmlns:a14="http://schemas.microsoft.com/office/drawing/2010/main" spid="_x0000_s1028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1958" y="1434401"/>
            <a:ext cx="720080" cy="537915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3388808" y="1196752"/>
            <a:ext cx="20726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Mobilité - Absorbance</a:t>
            </a:r>
            <a:endParaRPr lang="fr-FR" sz="1600" b="1" dirty="0"/>
          </a:p>
        </p:txBody>
      </p:sp>
      <p:sp>
        <p:nvSpPr>
          <p:cNvPr id="21" name="ZoneTexte 20"/>
          <p:cNvSpPr txBox="1"/>
          <p:nvPr/>
        </p:nvSpPr>
        <p:spPr>
          <a:xfrm>
            <a:off x="3138612" y="1772816"/>
            <a:ext cx="25855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Constantes de complexation</a:t>
            </a:r>
            <a:endParaRPr lang="fr-FR" sz="1600" b="1" dirty="0"/>
          </a:p>
        </p:txBody>
      </p:sp>
      <p:pic>
        <p:nvPicPr>
          <p:cNvPr id="22" name="Picture 24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3" t="7809" r="46147"/>
          <a:stretch/>
        </p:blipFill>
        <p:spPr bwMode="auto">
          <a:xfrm>
            <a:off x="3508043" y="2060848"/>
            <a:ext cx="1681627" cy="1670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27" descr="Image illustrative de l’article Acide succinique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266" y="1340263"/>
            <a:ext cx="827690" cy="438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lèche vers le bas 2"/>
          <p:cNvSpPr/>
          <p:nvPr/>
        </p:nvSpPr>
        <p:spPr>
          <a:xfrm rot="-3480000">
            <a:off x="2988461" y="867360"/>
            <a:ext cx="162712" cy="650622"/>
          </a:xfrm>
          <a:prstGeom prst="down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lèche vers le bas 22"/>
          <p:cNvSpPr/>
          <p:nvPr/>
        </p:nvSpPr>
        <p:spPr>
          <a:xfrm rot="2940000">
            <a:off x="5617413" y="786225"/>
            <a:ext cx="162712" cy="650622"/>
          </a:xfrm>
          <a:prstGeom prst="down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107504" y="692696"/>
            <a:ext cx="8928992" cy="3039032"/>
          </a:xfrm>
          <a:prstGeom prst="roundRect">
            <a:avLst/>
          </a:prstGeom>
          <a:noFill/>
          <a:ln w="4445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Flèche vers le bas 23"/>
          <p:cNvSpPr/>
          <p:nvPr/>
        </p:nvSpPr>
        <p:spPr>
          <a:xfrm>
            <a:off x="4348856" y="1476028"/>
            <a:ext cx="223144" cy="368796"/>
          </a:xfrm>
          <a:prstGeom prst="down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>
            <a:off x="1521391" y="4571836"/>
            <a:ext cx="10262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rgbClr val="C00000"/>
                </a:solidFill>
              </a:rPr>
              <a:t>U(IV)-DFB</a:t>
            </a:r>
            <a:endParaRPr lang="fr-FR" sz="1600" b="1" dirty="0">
              <a:solidFill>
                <a:srgbClr val="C00000"/>
              </a:solidFill>
            </a:endParaRPr>
          </a:p>
        </p:txBody>
      </p:sp>
      <p:sp>
        <p:nvSpPr>
          <p:cNvPr id="26" name="Rectangle à coins arrondis 25"/>
          <p:cNvSpPr/>
          <p:nvPr/>
        </p:nvSpPr>
        <p:spPr>
          <a:xfrm>
            <a:off x="107504" y="3861048"/>
            <a:ext cx="8928992" cy="2880320"/>
          </a:xfrm>
          <a:prstGeom prst="roundRect">
            <a:avLst/>
          </a:prstGeom>
          <a:noFill/>
          <a:ln w="4445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5909860" y="692696"/>
            <a:ext cx="24785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Spectrophotométrie UV-Vis</a:t>
            </a:r>
            <a:endParaRPr lang="fr-FR" sz="1600" dirty="0"/>
          </a:p>
        </p:txBody>
      </p:sp>
      <p:sp>
        <p:nvSpPr>
          <p:cNvPr id="29" name="ZoneTexte 28"/>
          <p:cNvSpPr txBox="1"/>
          <p:nvPr/>
        </p:nvSpPr>
        <p:spPr>
          <a:xfrm>
            <a:off x="7884368" y="54452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/>
          </a:p>
        </p:txBody>
      </p:sp>
      <p:sp>
        <p:nvSpPr>
          <p:cNvPr id="30" name="ZoneTexte 29"/>
          <p:cNvSpPr txBox="1"/>
          <p:nvPr/>
        </p:nvSpPr>
        <p:spPr>
          <a:xfrm>
            <a:off x="7976733" y="53012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/>
          </a:p>
        </p:txBody>
      </p:sp>
      <p:grpSp>
        <p:nvGrpSpPr>
          <p:cNvPr id="32" name="Groupe 31"/>
          <p:cNvGrpSpPr/>
          <p:nvPr/>
        </p:nvGrpSpPr>
        <p:grpSpPr>
          <a:xfrm>
            <a:off x="5652120" y="4149080"/>
            <a:ext cx="3312368" cy="2572673"/>
            <a:chOff x="5652120" y="4149080"/>
            <a:chExt cx="3312368" cy="2572673"/>
          </a:xfrm>
        </p:grpSpPr>
        <p:graphicFrame>
          <p:nvGraphicFramePr>
            <p:cNvPr id="17" name="Obje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54866779"/>
                </p:ext>
              </p:extLst>
            </p:nvPr>
          </p:nvGraphicFramePr>
          <p:xfrm>
            <a:off x="5652120" y="4365104"/>
            <a:ext cx="3079853" cy="23566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41" name="Graph" r:id="rId14" imgW="3920760" imgH="3000960" progId="Origin50.Graph">
                    <p:embed/>
                  </p:oleObj>
                </mc:Choice>
                <mc:Fallback>
                  <p:oleObj name="Graph" r:id="rId14" imgW="3920760" imgH="300096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5652120" y="4365104"/>
                          <a:ext cx="3079853" cy="235664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ZoneTexte 10"/>
            <p:cNvSpPr txBox="1"/>
            <p:nvPr/>
          </p:nvSpPr>
          <p:spPr>
            <a:xfrm>
              <a:off x="6012160" y="4221088"/>
              <a:ext cx="22990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 </a:t>
              </a:r>
              <a:r>
                <a:rPr lang="fr-FR" sz="1600" b="1" dirty="0" err="1" smtClean="0">
                  <a:solidFill>
                    <a:srgbClr val="C00000"/>
                  </a:solidFill>
                </a:rPr>
                <a:t>Np</a:t>
              </a:r>
              <a:r>
                <a:rPr lang="fr-FR" sz="1600" b="1" dirty="0" smtClean="0">
                  <a:solidFill>
                    <a:srgbClr val="C00000"/>
                  </a:solidFill>
                </a:rPr>
                <a:t>(V) – Acide </a:t>
              </a:r>
              <a:r>
                <a:rPr lang="fr-FR" sz="1600" b="1" dirty="0" err="1" smtClean="0">
                  <a:solidFill>
                    <a:srgbClr val="C00000"/>
                  </a:solidFill>
                </a:rPr>
                <a:t>mellitique</a:t>
              </a:r>
              <a:endParaRPr lang="fr-FR" sz="1600" b="1" dirty="0">
                <a:solidFill>
                  <a:srgbClr val="C00000"/>
                </a:solidFill>
              </a:endParaRPr>
            </a:p>
          </p:txBody>
        </p:sp>
        <p:pic>
          <p:nvPicPr>
            <p:cNvPr id="27" name="Picture 8" descr="Skeletal formula">
              <a:extLst>
                <a:ext uri="{FF2B5EF4-FFF2-40B4-BE49-F238E27FC236}">
                  <a16:creationId xmlns="" xmlns:a16="http://schemas.microsoft.com/office/drawing/2014/main" id="{DECA42D0-7495-438B-89A3-FAA6A1598E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45026" y="4149080"/>
              <a:ext cx="719462" cy="6218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ZoneTexte 27"/>
            <p:cNvSpPr txBox="1"/>
            <p:nvPr/>
          </p:nvSpPr>
          <p:spPr>
            <a:xfrm>
              <a:off x="6661450" y="5020391"/>
              <a:ext cx="7152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 err="1" smtClean="0"/>
                <a:t>Np</a:t>
              </a:r>
              <a:r>
                <a:rPr lang="fr-FR" sz="1200" b="1" dirty="0" smtClean="0"/>
                <a:t>(V)</a:t>
              </a:r>
              <a:r>
                <a:rPr lang="fr-FR" sz="1200" b="1" dirty="0" err="1" smtClean="0"/>
                <a:t>aq</a:t>
              </a:r>
              <a:endParaRPr lang="fr-FR" sz="1200" b="1" dirty="0"/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7482206" y="5405610"/>
              <a:ext cx="11737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 err="1" smtClean="0">
                  <a:solidFill>
                    <a:srgbClr val="FF0000"/>
                  </a:solidFill>
                </a:rPr>
                <a:t>Np</a:t>
              </a:r>
              <a:r>
                <a:rPr lang="fr-FR" sz="1200" b="1" dirty="0" smtClean="0">
                  <a:solidFill>
                    <a:srgbClr val="FF0000"/>
                  </a:solidFill>
                </a:rPr>
                <a:t>(V)-</a:t>
              </a:r>
              <a:r>
                <a:rPr lang="fr-FR" sz="1200" b="1" dirty="0" err="1" smtClean="0">
                  <a:solidFill>
                    <a:srgbClr val="FF0000"/>
                  </a:solidFill>
                </a:rPr>
                <a:t>mellitate</a:t>
              </a:r>
              <a:endParaRPr lang="fr-FR" sz="12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3" name="ZoneTexte 32"/>
          <p:cNvSpPr txBox="1"/>
          <p:nvPr/>
        </p:nvSpPr>
        <p:spPr>
          <a:xfrm rot="19800000">
            <a:off x="3376484" y="5009952"/>
            <a:ext cx="1973617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3200" b="1" dirty="0" smtClean="0"/>
              <a:t>Nucléarisé</a:t>
            </a:r>
            <a:endParaRPr lang="fr-FR" sz="3200" b="1" dirty="0"/>
          </a:p>
        </p:txBody>
      </p:sp>
      <p:sp>
        <p:nvSpPr>
          <p:cNvPr id="34" name="ZoneTexte 33"/>
          <p:cNvSpPr txBox="1"/>
          <p:nvPr/>
        </p:nvSpPr>
        <p:spPr>
          <a:xfrm rot="19800000">
            <a:off x="2987824" y="2204864"/>
            <a:ext cx="2727029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3200" b="1" dirty="0" smtClean="0"/>
              <a:t>Non nucléarisé</a:t>
            </a:r>
            <a:endParaRPr lang="fr-FR" sz="3200" b="1" dirty="0"/>
          </a:p>
        </p:txBody>
      </p:sp>
      <p:sp>
        <p:nvSpPr>
          <p:cNvPr id="35" name="ZoneTexte 34"/>
          <p:cNvSpPr txBox="1"/>
          <p:nvPr/>
        </p:nvSpPr>
        <p:spPr>
          <a:xfrm>
            <a:off x="8820472" y="6516052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9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94733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280" y="4869911"/>
            <a:ext cx="2400992" cy="1257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Rectangle 23"/>
          <p:cNvSpPr/>
          <p:nvPr/>
        </p:nvSpPr>
        <p:spPr>
          <a:xfrm flipH="1">
            <a:off x="6032" y="-27384"/>
            <a:ext cx="9144000" cy="64807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3946525" algn="l"/>
              </a:tabLst>
            </a:pPr>
            <a:endParaRPr lang="fr-FR" sz="2400" b="1" dirty="0" smtClean="0">
              <a:solidFill>
                <a:schemeClr val="bg1"/>
              </a:solidFill>
              <a:cs typeface="Times New Roman" panose="02020603050405020304" pitchFamily="18" charset="0"/>
            </a:endParaRPr>
          </a:p>
          <a:p>
            <a:pPr>
              <a:tabLst>
                <a:tab pos="3946525" algn="l"/>
              </a:tabLst>
            </a:pPr>
            <a:r>
              <a:rPr lang="fr-FR" sz="24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Sorption </a:t>
            </a:r>
            <a:r>
              <a:rPr lang="fr-FR" sz="2400" b="1" dirty="0">
                <a:solidFill>
                  <a:schemeClr val="bg1"/>
                </a:solidFill>
                <a:cs typeface="Times New Roman" panose="02020603050405020304" pitchFamily="18" charset="0"/>
              </a:rPr>
              <a:t>: Interface solide/solution </a:t>
            </a:r>
            <a:r>
              <a:rPr lang="fr-FR" sz="24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			IPHC, SUBATECH					</a:t>
            </a:r>
            <a:endParaRPr lang="fr-FR" sz="24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79512" y="764704"/>
            <a:ext cx="88569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3"/>
              </a:buBlip>
            </a:pPr>
            <a:r>
              <a:rPr lang="fr-FR" dirty="0" smtClean="0"/>
              <a:t>Détermination de </a:t>
            </a:r>
            <a:r>
              <a:rPr lang="fr-FR" b="1" dirty="0"/>
              <a:t>données </a:t>
            </a:r>
            <a:r>
              <a:rPr lang="fr-FR" b="1" dirty="0" smtClean="0"/>
              <a:t>macroscopiques</a:t>
            </a:r>
            <a:r>
              <a:rPr lang="fr-FR" b="1" dirty="0"/>
              <a:t> </a:t>
            </a:r>
            <a:r>
              <a:rPr lang="fr-FR" dirty="0" smtClean="0"/>
              <a:t>(</a:t>
            </a:r>
            <a:r>
              <a:rPr lang="fr-FR" dirty="0" err="1" smtClean="0"/>
              <a:t>Kd</a:t>
            </a:r>
            <a:r>
              <a:rPr lang="fr-FR" dirty="0" smtClean="0"/>
              <a:t>) relatives à la distribution de la matière organique naturelle (MON), de U(VI), de lanthanides et autres métaux à l’échelle des traces entre solution aqueuse et phases minérales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107504" y="1628800"/>
            <a:ext cx="439940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	</a:t>
            </a:r>
            <a:r>
              <a:rPr lang="fr-FR" b="1" dirty="0" smtClean="0"/>
              <a:t>Systèmes réels</a:t>
            </a:r>
          </a:p>
          <a:p>
            <a:r>
              <a:rPr lang="fr-FR" sz="1600" dirty="0" smtClean="0"/>
              <a:t>(maîtrise dans le prélèvement et la caractérisation </a:t>
            </a:r>
          </a:p>
          <a:p>
            <a:r>
              <a:rPr lang="fr-FR" sz="1600" dirty="0" smtClean="0"/>
              <a:t>d’échantillons représentatifs)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6232958" y="1619508"/>
            <a:ext cx="19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Systèmes modèles</a:t>
            </a:r>
            <a:endParaRPr lang="fr-FR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611560" y="2555612"/>
            <a:ext cx="2500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Substances humiques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-36512" y="2852936"/>
            <a:ext cx="37444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kern="0" dirty="0" smtClean="0"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(</a:t>
            </a:r>
            <a:r>
              <a:rPr lang="fr-FR" sz="1600" b="1" kern="0" dirty="0" smtClean="0"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assemblages </a:t>
            </a:r>
            <a:r>
              <a:rPr lang="fr-FR" sz="1600" b="1" kern="0" dirty="0"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supramoléculaires</a:t>
            </a:r>
            <a:r>
              <a:rPr lang="fr-FR" sz="1600" kern="0" dirty="0"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 de </a:t>
            </a:r>
            <a:r>
              <a:rPr lang="fr-FR" sz="1600" kern="0" dirty="0" smtClean="0"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milliers </a:t>
            </a:r>
            <a:r>
              <a:rPr lang="fr-FR" sz="1600" kern="0" dirty="0"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de </a:t>
            </a:r>
            <a:r>
              <a:rPr lang="fr-FR" sz="1600" kern="0" dirty="0" err="1"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polycarboxylates</a:t>
            </a:r>
            <a:r>
              <a:rPr lang="fr-FR" sz="1600" kern="0" dirty="0"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 </a:t>
            </a:r>
            <a:r>
              <a:rPr lang="fr-FR" sz="1600" kern="0" dirty="0" smtClean="0"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liés</a:t>
            </a:r>
          </a:p>
          <a:p>
            <a:r>
              <a:rPr lang="fr-FR" sz="1600" kern="0" dirty="0" smtClean="0"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 </a:t>
            </a:r>
            <a:r>
              <a:rPr lang="fr-FR" sz="1600" kern="0" dirty="0"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entre eux par des liaisons </a:t>
            </a:r>
            <a:r>
              <a:rPr lang="fr-FR" sz="1600" kern="0" dirty="0" smtClean="0"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faibles) </a:t>
            </a:r>
            <a:endParaRPr lang="fr-FR" sz="1600" dirty="0"/>
          </a:p>
        </p:txBody>
      </p:sp>
      <p:sp>
        <p:nvSpPr>
          <p:cNvPr id="11" name="Rectangle 10"/>
          <p:cNvSpPr/>
          <p:nvPr/>
        </p:nvSpPr>
        <p:spPr>
          <a:xfrm>
            <a:off x="6300192" y="2257127"/>
            <a:ext cx="19619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kern="0" dirty="0" smtClean="0">
                <a:solidFill>
                  <a:srgbClr val="000000"/>
                </a:solidFill>
                <a:latin typeface="Verdana" charset="0"/>
                <a:ea typeface="ＭＳ Ｐゴシック" charset="0"/>
                <a:sym typeface="Arial"/>
              </a:rPr>
              <a:t>Acide  </a:t>
            </a:r>
            <a:r>
              <a:rPr lang="fr-FR" sz="1400" kern="0" dirty="0">
                <a:solidFill>
                  <a:srgbClr val="000000"/>
                </a:solidFill>
                <a:latin typeface="Verdana" charset="0"/>
                <a:ea typeface="ＭＳ Ｐゴシック" charset="0"/>
                <a:sym typeface="Arial"/>
              </a:rPr>
              <a:t>gallique</a:t>
            </a:r>
            <a:endParaRPr lang="fr-FR" sz="1400" dirty="0"/>
          </a:p>
        </p:txBody>
      </p:sp>
      <p:sp>
        <p:nvSpPr>
          <p:cNvPr id="12" name="ZoneTexte 11"/>
          <p:cNvSpPr txBox="1"/>
          <p:nvPr/>
        </p:nvSpPr>
        <p:spPr>
          <a:xfrm>
            <a:off x="611560" y="4005064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Argilite, quartz,</a:t>
            </a:r>
          </a:p>
          <a:p>
            <a:r>
              <a:rPr lang="fr-FR" dirty="0" smtClean="0"/>
              <a:t>Silicates, </a:t>
            </a:r>
            <a:r>
              <a:rPr lang="fr-FR" dirty="0" err="1" smtClean="0"/>
              <a:t>oxyhydroxydes</a:t>
            </a:r>
            <a:r>
              <a:rPr lang="fr-FR" dirty="0" smtClean="0"/>
              <a:t> de Fe, Mn, Al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2182933" y="6023029"/>
            <a:ext cx="55574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Alimentation des bases de données par des valeurs de </a:t>
            </a:r>
            <a:r>
              <a:rPr lang="fr-FR" dirty="0" err="1" smtClean="0"/>
              <a:t>Kd</a:t>
            </a:r>
            <a:endParaRPr lang="fr-FR" dirty="0" smtClean="0"/>
          </a:p>
          <a:p>
            <a:r>
              <a:rPr lang="fr-FR" dirty="0" smtClean="0"/>
              <a:t>Mécanismes de sorption // modélisation</a:t>
            </a:r>
            <a:endParaRPr lang="fr-FR" dirty="0"/>
          </a:p>
        </p:txBody>
      </p:sp>
      <p:pic>
        <p:nvPicPr>
          <p:cNvPr id="6146" name="Picture 2" descr="Image illustrative de l’article Acide galliqu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1841" y="2170159"/>
            <a:ext cx="1030291" cy="1040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358" y="2411596"/>
            <a:ext cx="2683770" cy="2095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llipse 1"/>
          <p:cNvSpPr/>
          <p:nvPr/>
        </p:nvSpPr>
        <p:spPr>
          <a:xfrm>
            <a:off x="3158128" y="2425700"/>
            <a:ext cx="2467675" cy="2084509"/>
          </a:xfrm>
          <a:prstGeom prst="ellipse">
            <a:avLst/>
          </a:prstGeom>
          <a:solidFill>
            <a:srgbClr val="FF00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6372200" y="3501008"/>
            <a:ext cx="27638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Minéraux de synthèse</a:t>
            </a:r>
          </a:p>
          <a:p>
            <a:r>
              <a:rPr lang="fr-FR" dirty="0" smtClean="0"/>
              <a:t>(hématite, illite, </a:t>
            </a:r>
            <a:r>
              <a:rPr lang="fr-FR" dirty="0" err="1" smtClean="0"/>
              <a:t>smectite</a:t>
            </a:r>
            <a:r>
              <a:rPr lang="fr-FR" dirty="0" smtClean="0"/>
              <a:t>…)</a:t>
            </a:r>
            <a:endParaRPr lang="fr-FR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35496" y="1688034"/>
            <a:ext cx="5636098" cy="3397150"/>
          </a:xfrm>
          <a:prstGeom prst="round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à coins arrondis 14"/>
          <p:cNvSpPr/>
          <p:nvPr/>
        </p:nvSpPr>
        <p:spPr>
          <a:xfrm>
            <a:off x="6012160" y="1628800"/>
            <a:ext cx="3024336" cy="3240360"/>
          </a:xfrm>
          <a:prstGeom prst="round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à coins arrondis 15"/>
          <p:cNvSpPr/>
          <p:nvPr/>
        </p:nvSpPr>
        <p:spPr>
          <a:xfrm>
            <a:off x="2182933" y="6023029"/>
            <a:ext cx="5571216" cy="646331"/>
          </a:xfrm>
          <a:prstGeom prst="round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Flèche courbée vers la gauche 18"/>
          <p:cNvSpPr/>
          <p:nvPr/>
        </p:nvSpPr>
        <p:spPr>
          <a:xfrm>
            <a:off x="7812360" y="4928394"/>
            <a:ext cx="1019510" cy="1524942"/>
          </a:xfrm>
          <a:prstGeom prst="curvedLef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Flèche courbée vers la gauche 19"/>
          <p:cNvSpPr/>
          <p:nvPr/>
        </p:nvSpPr>
        <p:spPr>
          <a:xfrm flipH="1">
            <a:off x="1115616" y="5157192"/>
            <a:ext cx="936104" cy="1296144"/>
          </a:xfrm>
          <a:prstGeom prst="curvedLef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8820472" y="6516052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10</a:t>
            </a:r>
            <a:endParaRPr lang="fr-FR" sz="1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0"/>
          <a:stretch/>
        </p:blipFill>
        <p:spPr bwMode="auto">
          <a:xfrm>
            <a:off x="4619279" y="1587496"/>
            <a:ext cx="1356449" cy="8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382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H="1">
            <a:off x="0" y="-27384"/>
            <a:ext cx="9144000" cy="64807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Sorption : Interface solide/solution 		      		IPHC</a:t>
            </a:r>
            <a:endParaRPr lang="fr-FR" sz="24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35496" y="620688"/>
            <a:ext cx="5587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Apport de la technique ESI-FTMS : Données moléculaires</a:t>
            </a:r>
            <a:endParaRPr lang="fr-FR" b="1" dirty="0"/>
          </a:p>
        </p:txBody>
      </p:sp>
      <p:grpSp>
        <p:nvGrpSpPr>
          <p:cNvPr id="16" name="Groupe 15"/>
          <p:cNvGrpSpPr/>
          <p:nvPr/>
        </p:nvGrpSpPr>
        <p:grpSpPr>
          <a:xfrm>
            <a:off x="5791014" y="1111869"/>
            <a:ext cx="3173474" cy="2182458"/>
            <a:chOff x="5382429" y="1111869"/>
            <a:chExt cx="3173474" cy="2182458"/>
          </a:xfrm>
        </p:grpSpPr>
        <p:pic>
          <p:nvPicPr>
            <p:cNvPr id="9" name="Picture 126" descr="C:\Documents and Settings\cgalindo\Bureau\VKposter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2429" y="1111869"/>
              <a:ext cx="3173474" cy="21824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ZoneTexte 133"/>
            <p:cNvSpPr txBox="1">
              <a:spLocks noChangeArrowheads="1"/>
            </p:cNvSpPr>
            <p:nvPr/>
          </p:nvSpPr>
          <p:spPr bwMode="auto">
            <a:xfrm>
              <a:off x="6422510" y="1406607"/>
              <a:ext cx="1895622" cy="398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03" tIns="45701" rIns="91403" bIns="45701">
              <a:spAutoFit/>
            </a:bodyPr>
            <a:lstStyle/>
            <a:p>
              <a:pPr defTabSz="914400">
                <a:defRPr/>
              </a:pPr>
              <a:r>
                <a:rPr lang="fr-FR" altLang="fr-FR" sz="1200" b="1" i="1" kern="0" dirty="0" smtClean="0">
                  <a:solidFill>
                    <a:srgbClr val="33CC33"/>
                  </a:solidFill>
                  <a:latin typeface="Calibri"/>
                </a:rPr>
                <a:t>Molécules à caractère aliphatique :  </a:t>
              </a:r>
              <a:r>
                <a:rPr lang="fr-FR" altLang="fr-FR" sz="1200" b="1" i="1" kern="0" dirty="0">
                  <a:solidFill>
                    <a:srgbClr val="33CC33"/>
                  </a:solidFill>
                  <a:latin typeface="Calibri"/>
                </a:rPr>
                <a:t>I</a:t>
              </a:r>
              <a:r>
                <a:rPr lang="fr-FR" altLang="fr-FR" sz="1200" b="1" i="1" kern="0" dirty="0" smtClean="0">
                  <a:solidFill>
                    <a:srgbClr val="33CC33"/>
                  </a:solidFill>
                  <a:latin typeface="Calibri"/>
                </a:rPr>
                <a:t>. </a:t>
              </a:r>
              <a:r>
                <a:rPr lang="fr-FR" altLang="fr-FR" sz="1200" b="1" i="1" kern="0" dirty="0">
                  <a:solidFill>
                    <a:srgbClr val="33CC33"/>
                  </a:solidFill>
                  <a:latin typeface="Calibri"/>
                </a:rPr>
                <a:t>A</a:t>
              </a:r>
              <a:r>
                <a:rPr lang="fr-FR" altLang="fr-FR" sz="1200" b="1" i="1" kern="0" dirty="0" smtClean="0">
                  <a:solidFill>
                    <a:srgbClr val="33CC33"/>
                  </a:solidFill>
                  <a:latin typeface="Calibri"/>
                </a:rPr>
                <a:t>. &lt; 0.5</a:t>
              </a:r>
              <a:endParaRPr lang="fr-FR" altLang="fr-FR" sz="1200" b="1" kern="0" dirty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ZoneTexte 132"/>
            <p:cNvSpPr txBox="1">
              <a:spLocks noChangeArrowheads="1"/>
            </p:cNvSpPr>
            <p:nvPr/>
          </p:nvSpPr>
          <p:spPr bwMode="auto">
            <a:xfrm>
              <a:off x="7297611" y="2205830"/>
              <a:ext cx="1258292" cy="6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03" tIns="45701" rIns="91403" bIns="45701">
              <a:spAutoFit/>
            </a:bodyPr>
            <a:lstStyle/>
            <a:p>
              <a:pPr defTabSz="914400">
                <a:defRPr/>
              </a:pPr>
              <a:r>
                <a:rPr lang="fr-FR" altLang="fr-FR" sz="1200" b="1" i="1" kern="0" dirty="0" smtClean="0">
                  <a:solidFill>
                    <a:srgbClr val="FF0000"/>
                  </a:solidFill>
                  <a:latin typeface="Calibri"/>
                </a:rPr>
                <a:t>Aromatiques non condensés : 0.5&lt;I.A.&lt;0.67</a:t>
              </a:r>
              <a:endParaRPr lang="fr-FR" altLang="fr-FR" sz="1200" b="1" kern="0" dirty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" name="ZoneTexte 15"/>
            <p:cNvSpPr txBox="1">
              <a:spLocks noChangeArrowheads="1"/>
            </p:cNvSpPr>
            <p:nvPr/>
          </p:nvSpPr>
          <p:spPr bwMode="auto">
            <a:xfrm>
              <a:off x="5487046" y="2708920"/>
              <a:ext cx="1821258" cy="461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03" tIns="45701" rIns="91403" bIns="45701">
              <a:spAutoFit/>
            </a:bodyPr>
            <a:lstStyle/>
            <a:p>
              <a:pPr defTabSz="914400">
                <a:defRPr/>
              </a:pPr>
              <a:r>
                <a:rPr lang="fr-FR" altLang="fr-FR" sz="1200" b="1" i="1" kern="0" dirty="0" smtClean="0">
                  <a:solidFill>
                    <a:srgbClr val="0033CC"/>
                  </a:solidFill>
                  <a:latin typeface="Calibri"/>
                </a:rPr>
                <a:t>Aromatiques condensés : </a:t>
              </a:r>
            </a:p>
            <a:p>
              <a:pPr defTabSz="914400">
                <a:defRPr/>
              </a:pPr>
              <a:r>
                <a:rPr lang="fr-FR" altLang="fr-FR" sz="1200" b="1" i="1" kern="0" dirty="0" smtClean="0">
                  <a:solidFill>
                    <a:srgbClr val="0033CC"/>
                  </a:solidFill>
                  <a:latin typeface="Calibri"/>
                </a:rPr>
                <a:t>I.A. &gt; 0.67</a:t>
              </a:r>
              <a:endParaRPr lang="fr-FR" altLang="fr-FR" sz="1200" b="1" kern="0" dirty="0" smtClean="0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13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9"/>
          <a:stretch/>
        </p:blipFill>
        <p:spPr bwMode="auto">
          <a:xfrm>
            <a:off x="301479" y="1545819"/>
            <a:ext cx="3406425" cy="1473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0962" y="1738004"/>
            <a:ext cx="1769110" cy="1042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Flèche droite 14"/>
          <p:cNvSpPr/>
          <p:nvPr/>
        </p:nvSpPr>
        <p:spPr>
          <a:xfrm>
            <a:off x="5323076" y="1747077"/>
            <a:ext cx="473060" cy="202816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539552" y="3142709"/>
            <a:ext cx="4890698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Spectre complexe : ~douzaine de pics à la même masse</a:t>
            </a:r>
          </a:p>
          <a:p>
            <a:r>
              <a:rPr lang="fr-FR" sz="1600" b="1" dirty="0" smtClean="0"/>
              <a:t>Détection de ~8400 composés ; identification de ~5700 </a:t>
            </a:r>
            <a:endParaRPr lang="fr-FR" sz="1600" b="1" dirty="0"/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63880" y="3178938"/>
            <a:ext cx="2944624" cy="3644505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79512" y="980728"/>
            <a:ext cx="5398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Blip>
                <a:blip r:embed="rId7"/>
              </a:buBlip>
            </a:pPr>
            <a:r>
              <a:rPr lang="fr-FR" dirty="0" smtClean="0"/>
              <a:t>Analyse d’une solution d’acide </a:t>
            </a:r>
            <a:r>
              <a:rPr lang="fr-FR" dirty="0" err="1" smtClean="0"/>
              <a:t>fulvique</a:t>
            </a:r>
            <a:r>
              <a:rPr lang="fr-FR" dirty="0" smtClean="0"/>
              <a:t> extrait du sol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51520" y="3923764"/>
            <a:ext cx="5571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Blip>
                <a:blip r:embed="rId7"/>
              </a:buBlip>
            </a:pPr>
            <a:r>
              <a:rPr lang="fr-FR" dirty="0" smtClean="0"/>
              <a:t>Sorption de MON sur un minéral en absence de métal 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704217" y="4315648"/>
            <a:ext cx="4299831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Mise en évidence d’un fractionnement chimique</a:t>
            </a:r>
          </a:p>
          <a:p>
            <a:r>
              <a:rPr lang="fr-FR" sz="1600" b="1" dirty="0" smtClean="0"/>
              <a:t>de MON lors de la sorption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6000303" y="836712"/>
            <a:ext cx="33242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FR" sz="1000" i="1" kern="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Identification (formules chimiques brutes) des molécules constitutives d’un acide </a:t>
            </a:r>
            <a:r>
              <a:rPr lang="fr-FR" sz="1000" i="1" kern="0" dirty="0" err="1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fulvique</a:t>
            </a:r>
            <a:r>
              <a:rPr lang="fr-FR" sz="1000" i="1" kern="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, et indice d’aromaticité des molécules (I. A.)</a:t>
            </a:r>
            <a:endParaRPr kumimoji="0" lang="fr-FR" sz="10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Arial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467544" y="2894747"/>
            <a:ext cx="3390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Spectre de masse ESI(-)FTMS d’un acide </a:t>
            </a:r>
            <a:r>
              <a:rPr kumimoji="0" lang="fr-FR" sz="1000" b="0" i="1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fulvique</a:t>
            </a:r>
            <a:endParaRPr kumimoji="0" lang="fr-FR" sz="10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Arial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2408870" y="1412776"/>
            <a:ext cx="3891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>
                <a:latin typeface="+mj-lt"/>
              </a:rPr>
              <a:t>C</a:t>
            </a:r>
            <a:r>
              <a:rPr lang="fr-FR" sz="1600" baseline="-25000" dirty="0" err="1" smtClean="0">
                <a:latin typeface="+mj-lt"/>
              </a:rPr>
              <a:t>x</a:t>
            </a:r>
            <a:r>
              <a:rPr lang="fr-FR" sz="1600" dirty="0" err="1" smtClean="0">
                <a:latin typeface="+mj-lt"/>
              </a:rPr>
              <a:t>H</a:t>
            </a:r>
            <a:r>
              <a:rPr lang="fr-FR" sz="1600" baseline="-25000" dirty="0" err="1" smtClean="0">
                <a:latin typeface="+mj-lt"/>
              </a:rPr>
              <a:t>y</a:t>
            </a:r>
            <a:r>
              <a:rPr lang="fr-FR" sz="1600" dirty="0" err="1" smtClean="0">
                <a:latin typeface="+mj-lt"/>
              </a:rPr>
              <a:t>O</a:t>
            </a:r>
            <a:r>
              <a:rPr lang="fr-FR" sz="1600" baseline="-25000" dirty="0" err="1" smtClean="0">
                <a:latin typeface="+mj-lt"/>
              </a:rPr>
              <a:t>z</a:t>
            </a:r>
            <a:r>
              <a:rPr lang="fr-FR" sz="1600" dirty="0" err="1" smtClean="0">
                <a:latin typeface="+mj-lt"/>
              </a:rPr>
              <a:t>N</a:t>
            </a:r>
            <a:r>
              <a:rPr lang="fr-FR" sz="1600" baseline="-25000" dirty="0" err="1" smtClean="0">
                <a:latin typeface="+mj-lt"/>
              </a:rPr>
              <a:t>t</a:t>
            </a:r>
            <a:r>
              <a:rPr lang="fr-FR" sz="1600" dirty="0" smtClean="0">
                <a:latin typeface="+mj-lt"/>
              </a:rPr>
              <a:t> avec x </a:t>
            </a:r>
            <a:r>
              <a:rPr lang="fr-FR" sz="1600" dirty="0" smtClean="0">
                <a:latin typeface="+mj-lt"/>
                <a:cs typeface="Times New Roman"/>
              </a:rPr>
              <a:t>≤ 100, y ≤ 600, z ≤ 50 et t ≤ 1</a:t>
            </a:r>
            <a:endParaRPr lang="fr-FR" sz="1600" dirty="0">
              <a:latin typeface="+mj-lt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265582" y="5445224"/>
            <a:ext cx="5607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Blip>
                <a:blip r:embed="rId7"/>
              </a:buBlip>
            </a:pPr>
            <a:r>
              <a:rPr lang="fr-FR" dirty="0" smtClean="0"/>
              <a:t>Sorption du métal sur un minéral en présence de MON</a:t>
            </a:r>
            <a:endParaRPr lang="fr-FR" dirty="0"/>
          </a:p>
        </p:txBody>
      </p:sp>
      <p:sp>
        <p:nvSpPr>
          <p:cNvPr id="23" name="Rectangle 22"/>
          <p:cNvSpPr/>
          <p:nvPr/>
        </p:nvSpPr>
        <p:spPr>
          <a:xfrm>
            <a:off x="395536" y="6021288"/>
            <a:ext cx="5472609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fr-FR" b="1" dirty="0" smtClean="0"/>
              <a:t>Mise en évidence de l’impact </a:t>
            </a:r>
            <a:r>
              <a:rPr lang="fr-FR" b="1" dirty="0"/>
              <a:t>du fractionnement sur la sorption </a:t>
            </a:r>
            <a:r>
              <a:rPr lang="fr-FR" b="1" dirty="0" smtClean="0"/>
              <a:t>des métaux  </a:t>
            </a:r>
            <a:endParaRPr lang="fr-FR" b="1" dirty="0"/>
          </a:p>
        </p:txBody>
      </p:sp>
      <p:sp>
        <p:nvSpPr>
          <p:cNvPr id="27" name="ZoneTexte 26"/>
          <p:cNvSpPr txBox="1"/>
          <p:nvPr/>
        </p:nvSpPr>
        <p:spPr>
          <a:xfrm>
            <a:off x="251520" y="4859868"/>
            <a:ext cx="5591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Blip>
                <a:blip r:embed="rId7"/>
              </a:buBlip>
            </a:pPr>
            <a:r>
              <a:rPr lang="fr-FR" dirty="0" smtClean="0"/>
              <a:t>Sorption du métal sur un minéral en absence de MON </a:t>
            </a:r>
            <a:endParaRPr lang="fr-FR" dirty="0"/>
          </a:p>
        </p:txBody>
      </p:sp>
      <p:sp>
        <p:nvSpPr>
          <p:cNvPr id="25" name="ZoneTexte 24"/>
          <p:cNvSpPr txBox="1"/>
          <p:nvPr/>
        </p:nvSpPr>
        <p:spPr>
          <a:xfrm>
            <a:off x="8820472" y="6516052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11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33343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8627316"/>
              </p:ext>
            </p:extLst>
          </p:nvPr>
        </p:nvGraphicFramePr>
        <p:xfrm>
          <a:off x="107503" y="674960"/>
          <a:ext cx="8928993" cy="619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6024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09634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Thématique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Labo</a:t>
                      </a:r>
                      <a:r>
                        <a:rPr lang="fr-FR" sz="1600" baseline="0" dirty="0" smtClean="0"/>
                        <a:t> IN2P3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Collaboration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Financement</a:t>
                      </a:r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Tritium dans la Loire et le Rhin</a:t>
                      </a:r>
                      <a:endParaRPr lang="fr-F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err="1" smtClean="0"/>
                        <a:t>Subatech</a:t>
                      </a:r>
                      <a:r>
                        <a:rPr lang="fr-FR" sz="1300" dirty="0" smtClean="0"/>
                        <a:t>,</a:t>
                      </a:r>
                      <a:r>
                        <a:rPr lang="fr-FR" sz="1300" baseline="0" dirty="0" smtClean="0"/>
                        <a:t> IPHC</a:t>
                      </a:r>
                    </a:p>
                    <a:p>
                      <a:r>
                        <a:rPr lang="fr-FR" sz="1300" baseline="0" dirty="0" smtClean="0"/>
                        <a:t>(</a:t>
                      </a:r>
                      <a:r>
                        <a:rPr lang="fr-FR" sz="1300" baseline="0" dirty="0" err="1" smtClean="0"/>
                        <a:t>Peron</a:t>
                      </a:r>
                      <a:r>
                        <a:rPr lang="fr-FR" sz="1300" baseline="0" dirty="0" smtClean="0"/>
                        <a:t>, Del Nero)</a:t>
                      </a:r>
                      <a:endParaRPr lang="fr-F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IRSN, CEA</a:t>
                      </a:r>
                      <a:endParaRPr lang="fr-F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2012-2022 (acquis):</a:t>
                      </a:r>
                      <a:r>
                        <a:rPr lang="fr-FR" sz="1300" baseline="0" dirty="0" smtClean="0"/>
                        <a:t> </a:t>
                      </a:r>
                      <a:r>
                        <a:rPr lang="fr-FR" sz="1300" baseline="0" dirty="0" err="1" smtClean="0"/>
                        <a:t>Needs</a:t>
                      </a:r>
                      <a:r>
                        <a:rPr lang="fr-FR" sz="1300" baseline="0" dirty="0" smtClean="0"/>
                        <a:t>, Région, EDF</a:t>
                      </a:r>
                    </a:p>
                    <a:p>
                      <a:r>
                        <a:rPr lang="fr-FR" sz="1300" baseline="0" dirty="0" smtClean="0"/>
                        <a:t>2021-2025: ANR ATOLL (dépôt phase 1) </a:t>
                      </a:r>
                    </a:p>
                    <a:p>
                      <a:r>
                        <a:rPr lang="fr-FR" sz="1300" b="1" baseline="0" dirty="0" smtClean="0">
                          <a:solidFill>
                            <a:srgbClr val="FF0000"/>
                          </a:solidFill>
                        </a:rPr>
                        <a:t>Besoin RH: post doc  (24 mois</a:t>
                      </a:r>
                      <a:r>
                        <a:rPr lang="fr-FR" sz="1300" baseline="0" dirty="0" smtClean="0"/>
                        <a:t>)</a:t>
                      </a:r>
                      <a:endParaRPr lang="fr-FR" sz="13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Effet des nanoparticules et des MO sur la mobilité des RN et des ETM en milieu aquatique. Application au Rhin et Grand Canal Alsace</a:t>
                      </a:r>
                      <a:endParaRPr lang="fr-F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IPHC (Del Nero)</a:t>
                      </a:r>
                      <a:endParaRPr lang="fr-F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KIT - INE</a:t>
                      </a:r>
                      <a:endParaRPr lang="fr-F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2020-2022 (acquis): </a:t>
                      </a:r>
                      <a:r>
                        <a:rPr lang="en-US" sz="13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projet</a:t>
                      </a:r>
                      <a:r>
                        <a:rPr lang="en-US" sz="13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C4-PON 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SEED MONEY EUCOR Le Campus </a:t>
                      </a:r>
                      <a:r>
                        <a:rPr lang="en-US" sz="13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Européen</a:t>
                      </a:r>
                      <a:endParaRPr lang="fr-FR" sz="13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Effet du</a:t>
                      </a:r>
                      <a:r>
                        <a:rPr lang="fr-FR" sz="1300" baseline="0" dirty="0" smtClean="0"/>
                        <a:t> fractionnement de sorption </a:t>
                      </a:r>
                      <a:r>
                        <a:rPr lang="fr-FR" sz="1300" dirty="0" smtClean="0"/>
                        <a:t>des MO sur la</a:t>
                      </a:r>
                      <a:r>
                        <a:rPr lang="fr-FR" sz="1300" baseline="0" dirty="0" smtClean="0"/>
                        <a:t> spéciation des RN et ETM aux interfaces</a:t>
                      </a:r>
                      <a:r>
                        <a:rPr lang="fr-FR" sz="1300" dirty="0" smtClean="0"/>
                        <a:t> </a:t>
                      </a:r>
                      <a:endParaRPr lang="fr-F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/>
                        <a:t>IPHC (Del Nero)</a:t>
                      </a:r>
                    </a:p>
                    <a:p>
                      <a:endParaRPr lang="fr-F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Consortium ZATU : CNRS / CEA / IRSN</a:t>
                      </a:r>
                      <a:endParaRPr lang="fr-F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baseline="0" dirty="0" smtClean="0"/>
                        <a:t>NEEDS structurant : « INSPECT » (2020-2022; dépôt </a:t>
                      </a:r>
                      <a:r>
                        <a:rPr lang="fr-FR" sz="1300" baseline="0" dirty="0" err="1" smtClean="0"/>
                        <a:t>oct</a:t>
                      </a:r>
                      <a:r>
                        <a:rPr lang="fr-FR" sz="1300" baseline="0" dirty="0" smtClean="0"/>
                        <a:t> 2019).</a:t>
                      </a:r>
                    </a:p>
                    <a:p>
                      <a:r>
                        <a:rPr lang="fr-FR" sz="1300" b="1" baseline="0" dirty="0" smtClean="0">
                          <a:solidFill>
                            <a:srgbClr val="FF0000"/>
                          </a:solidFill>
                        </a:rPr>
                        <a:t>Besoin RH : post-doc ou thèse</a:t>
                      </a:r>
                      <a:endParaRPr lang="fr-FR" sz="13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Sorption de U(VI) sur des argiles</a:t>
                      </a:r>
                      <a:endParaRPr lang="fr-F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/>
                        <a:t>IPHC (Del Nero)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Consortium</a:t>
                      </a:r>
                      <a:r>
                        <a:rPr lang="fr-FR" sz="1300" baseline="0" dirty="0" smtClean="0"/>
                        <a:t> EURAD</a:t>
                      </a:r>
                      <a:endParaRPr lang="fr-F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2020-2024 (acquis) – EJP EURAD</a:t>
                      </a:r>
                      <a:endParaRPr lang="fr-FR" sz="13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/>
                        <a:t>Phénomènes d’adsorption</a:t>
                      </a:r>
                      <a:r>
                        <a:rPr lang="fr-FR" sz="1300" baseline="0" dirty="0" smtClean="0"/>
                        <a:t> sur phases argileuses (U, </a:t>
                      </a:r>
                      <a:r>
                        <a:rPr lang="fr-FR" sz="1300" baseline="0" dirty="0" err="1" smtClean="0"/>
                        <a:t>Np</a:t>
                      </a:r>
                      <a:r>
                        <a:rPr lang="fr-FR" sz="1300" baseline="0" dirty="0" smtClean="0"/>
                        <a:t>…) </a:t>
                      </a:r>
                      <a:endParaRPr lang="fr-FR" sz="13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err="1" smtClean="0"/>
                        <a:t>Subatech</a:t>
                      </a:r>
                      <a:endParaRPr lang="fr-FR" sz="1300" dirty="0" smtClean="0"/>
                    </a:p>
                    <a:p>
                      <a:endParaRPr lang="fr-FR" sz="13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/>
                        <a:t>BRGM, CEA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Projet</a:t>
                      </a:r>
                      <a:r>
                        <a:rPr lang="fr-FR" sz="1300" baseline="0" dirty="0" smtClean="0"/>
                        <a:t> IN2P3 RETENTION (2019-2023)</a:t>
                      </a:r>
                    </a:p>
                    <a:p>
                      <a:r>
                        <a:rPr lang="fr-FR" sz="1300" baseline="0" dirty="0" smtClean="0"/>
                        <a:t>GL CTEC ANDRA, EURAD/FUTURE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/>
                        <a:t>Chimie du Ra : complexation et rétention</a:t>
                      </a:r>
                      <a:r>
                        <a:rPr lang="fr-FR" sz="1300" baseline="0" dirty="0" smtClean="0"/>
                        <a:t>  (2019-2023)</a:t>
                      </a:r>
                      <a:endParaRPr lang="fr-FR" sz="13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err="1" smtClean="0"/>
                        <a:t>Subatech</a:t>
                      </a:r>
                      <a:endParaRPr lang="fr-FR" sz="13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/>
                        <a:t>CEISAM, TRISKEM + autres (en discussion)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Projets</a:t>
                      </a:r>
                      <a:r>
                        <a:rPr lang="fr-FR" sz="1300" baseline="0" dirty="0" smtClean="0"/>
                        <a:t> IN2P3 UTOPIA ET TERROIR (ZATU)</a:t>
                      </a:r>
                    </a:p>
                    <a:p>
                      <a:r>
                        <a:rPr lang="fr-FR" sz="1300" dirty="0" err="1" smtClean="0"/>
                        <a:t>Labcom</a:t>
                      </a:r>
                      <a:r>
                        <a:rPr lang="fr-FR" sz="1300" dirty="0" smtClean="0"/>
                        <a:t> TESMARAC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Complexation</a:t>
                      </a:r>
                      <a:r>
                        <a:rPr lang="fr-FR" sz="1300" baseline="0" dirty="0" smtClean="0"/>
                        <a:t> d’actinides(IV) avec des </a:t>
                      </a:r>
                      <a:r>
                        <a:rPr lang="fr-FR" sz="1300" baseline="0" dirty="0" err="1" smtClean="0"/>
                        <a:t>sidérophores</a:t>
                      </a:r>
                      <a:r>
                        <a:rPr lang="fr-FR" sz="1300" baseline="0" dirty="0" smtClean="0"/>
                        <a:t> </a:t>
                      </a:r>
                      <a:r>
                        <a:rPr lang="fr-FR" sz="1300" baseline="0" dirty="0" err="1" smtClean="0"/>
                        <a:t>hydroxamiques</a:t>
                      </a:r>
                      <a:endParaRPr lang="fr-F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err="1" smtClean="0"/>
                        <a:t>IJCLab</a:t>
                      </a:r>
                      <a:endParaRPr lang="fr-FR" sz="1300" dirty="0" smtClean="0"/>
                    </a:p>
                    <a:p>
                      <a:r>
                        <a:rPr lang="fr-FR" sz="1300" dirty="0" smtClean="0"/>
                        <a:t>(</a:t>
                      </a:r>
                      <a:r>
                        <a:rPr lang="fr-FR" sz="1300" dirty="0" err="1" smtClean="0"/>
                        <a:t>Sladkov</a:t>
                      </a:r>
                      <a:r>
                        <a:rPr lang="fr-FR" sz="1300" dirty="0" smtClean="0"/>
                        <a:t>)</a:t>
                      </a:r>
                      <a:endParaRPr lang="fr-F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ICMUB Dijon,</a:t>
                      </a:r>
                      <a:r>
                        <a:rPr lang="fr-FR" sz="1300" baseline="0" dirty="0" smtClean="0"/>
                        <a:t> IRSN, UNISTA Strasbourg, </a:t>
                      </a:r>
                      <a:r>
                        <a:rPr lang="fr-FR" sz="1300" baseline="0" dirty="0" err="1" smtClean="0"/>
                        <a:t>Triskem</a:t>
                      </a:r>
                      <a:endParaRPr lang="fr-F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ANR PLUTON (2018-2022)</a:t>
                      </a:r>
                    </a:p>
                    <a:p>
                      <a:r>
                        <a:rPr lang="fr-FR" sz="1300" dirty="0" smtClean="0"/>
                        <a:t>NEEDS?</a:t>
                      </a:r>
                    </a:p>
                    <a:p>
                      <a:r>
                        <a:rPr lang="fr-FR" sz="1300" b="1" dirty="0" smtClean="0">
                          <a:solidFill>
                            <a:srgbClr val="FF0000"/>
                          </a:solidFill>
                        </a:rPr>
                        <a:t>Besoin RH : Thèse</a:t>
                      </a:r>
                      <a:endParaRPr lang="fr-FR" sz="13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300" dirty="0" err="1" smtClean="0"/>
                        <a:t>Bio-accumulation</a:t>
                      </a:r>
                      <a:r>
                        <a:rPr lang="fr-FR" sz="1300" baseline="0" dirty="0" smtClean="0"/>
                        <a:t> d’actinides (V) dans les champignons</a:t>
                      </a:r>
                      <a:endParaRPr lang="fr-F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err="1" smtClean="0"/>
                        <a:t>IJCLab</a:t>
                      </a:r>
                      <a:endParaRPr lang="fr-FR" sz="1300" dirty="0" smtClean="0"/>
                    </a:p>
                    <a:p>
                      <a:r>
                        <a:rPr lang="fr-FR" sz="1300" dirty="0" smtClean="0"/>
                        <a:t>(</a:t>
                      </a:r>
                      <a:r>
                        <a:rPr lang="fr-FR" sz="1300" dirty="0" err="1" smtClean="0"/>
                        <a:t>Maloubier</a:t>
                      </a:r>
                      <a:r>
                        <a:rPr lang="fr-FR" sz="1300" dirty="0" smtClean="0"/>
                        <a:t>)</a:t>
                      </a:r>
                      <a:endParaRPr lang="fr-F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ICN</a:t>
                      </a:r>
                      <a:r>
                        <a:rPr lang="fr-FR" sz="1300" baseline="0" dirty="0" smtClean="0"/>
                        <a:t> Nice, LIED Paris</a:t>
                      </a:r>
                      <a:endParaRPr lang="fr-F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Thèse</a:t>
                      </a:r>
                      <a:r>
                        <a:rPr lang="fr-FR" sz="1300" baseline="0" dirty="0" smtClean="0"/>
                        <a:t> CSC 2019-2023</a:t>
                      </a:r>
                      <a:endParaRPr lang="fr-FR" sz="1300" dirty="0" smtClean="0"/>
                    </a:p>
                    <a:p>
                      <a:r>
                        <a:rPr lang="fr-FR" sz="1300" dirty="0" smtClean="0"/>
                        <a:t>MITI (dépôt janvier</a:t>
                      </a:r>
                      <a:r>
                        <a:rPr lang="fr-FR" sz="1300" baseline="0" dirty="0" smtClean="0"/>
                        <a:t> 2020)</a:t>
                      </a:r>
                      <a:endParaRPr lang="fr-FR" sz="13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Procédé</a:t>
                      </a:r>
                      <a:r>
                        <a:rPr lang="fr-FR" sz="1300" baseline="0" dirty="0" smtClean="0"/>
                        <a:t> de bio-remédiation par encapsulation  microbienne</a:t>
                      </a:r>
                      <a:endParaRPr lang="fr-F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CENBG</a:t>
                      </a:r>
                    </a:p>
                    <a:p>
                      <a:r>
                        <a:rPr lang="fr-FR" sz="1300" dirty="0" smtClean="0"/>
                        <a:t>(</a:t>
                      </a:r>
                      <a:r>
                        <a:rPr lang="fr-FR" sz="1300" dirty="0" err="1" smtClean="0"/>
                        <a:t>Sergeant</a:t>
                      </a:r>
                      <a:r>
                        <a:rPr lang="fr-FR" sz="1300" dirty="0" smtClean="0"/>
                        <a:t>)</a:t>
                      </a:r>
                      <a:endParaRPr lang="fr-F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err="1" smtClean="0"/>
                        <a:t>Subatech</a:t>
                      </a:r>
                      <a:r>
                        <a:rPr lang="fr-FR" sz="1300" dirty="0" smtClean="0"/>
                        <a:t>,</a:t>
                      </a:r>
                      <a:r>
                        <a:rPr lang="fr-FR" sz="1300" baseline="0" dirty="0" smtClean="0"/>
                        <a:t> LPC, IPHC, BIC,</a:t>
                      </a:r>
                    </a:p>
                    <a:p>
                      <a:r>
                        <a:rPr lang="fr-FR" sz="1300" baseline="0" dirty="0" smtClean="0"/>
                        <a:t>SCK-CEN Mol, UBT-IRMWB Bruxelles, LNBL </a:t>
                      </a:r>
                      <a:endParaRPr lang="fr-F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NEEDS Environnement</a:t>
                      </a:r>
                      <a:r>
                        <a:rPr lang="fr-FR" sz="1300" baseline="0" dirty="0" smtClean="0"/>
                        <a:t> (dépôt Oct. 2019)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="1" dirty="0" smtClean="0">
                          <a:solidFill>
                            <a:srgbClr val="FF0000"/>
                          </a:solidFill>
                        </a:rPr>
                        <a:t>Besoin RH : Thèses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 flipH="1">
            <a:off x="0" y="-27384"/>
            <a:ext cx="9144000" cy="64807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PROJETS AX</a:t>
            </a:r>
            <a:r>
              <a:rPr lang="fr-FR" sz="2400" b="1" dirty="0" smtClean="0">
                <a:solidFill>
                  <a:schemeClr val="bg1"/>
                </a:solidFill>
                <a:cs typeface="Times New Roman"/>
              </a:rPr>
              <a:t>ÉS</a:t>
            </a:r>
            <a:r>
              <a:rPr lang="fr-FR" sz="24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fr-FR" sz="2400" b="1" dirty="0" smtClean="0">
                <a:solidFill>
                  <a:schemeClr val="bg1"/>
                </a:solidFill>
                <a:cs typeface="Times New Roman"/>
              </a:rPr>
              <a:t>SUR L’ENVIRONNEMENT</a:t>
            </a:r>
            <a:r>
              <a:rPr lang="fr-FR" sz="24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				</a:t>
            </a:r>
            <a:endParaRPr lang="fr-FR" sz="24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820472" y="6516052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12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00061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5499522"/>
              </p:ext>
            </p:extLst>
          </p:nvPr>
        </p:nvGraphicFramePr>
        <p:xfrm>
          <a:off x="107503" y="1124744"/>
          <a:ext cx="8928993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2819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7220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95232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Thématique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Labo</a:t>
                      </a:r>
                      <a:r>
                        <a:rPr lang="fr-FR" sz="1600" baseline="0" dirty="0" smtClean="0"/>
                        <a:t> IN2P3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Collaboration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Financement</a:t>
                      </a:r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Terres</a:t>
                      </a:r>
                      <a:r>
                        <a:rPr lang="fr-FR" sz="1400" baseline="0" dirty="0" smtClean="0"/>
                        <a:t> rares : données thermo (revue)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Subatech</a:t>
                      </a:r>
                      <a:endParaRPr lang="fr-FR" sz="1400" dirty="0" smtClean="0"/>
                    </a:p>
                    <a:p>
                      <a:r>
                        <a:rPr lang="fr-FR" sz="1400" dirty="0" smtClean="0"/>
                        <a:t>(</a:t>
                      </a:r>
                      <a:r>
                        <a:rPr lang="fr-FR" sz="1400" dirty="0" err="1" smtClean="0"/>
                        <a:t>Grambow</a:t>
                      </a:r>
                      <a:r>
                        <a:rPr lang="fr-FR" sz="1400" dirty="0" smtClean="0"/>
                        <a:t>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OECD-AEN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38217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Complexation</a:t>
                      </a:r>
                      <a:r>
                        <a:rPr lang="fr-FR" sz="1400" baseline="0" dirty="0" smtClean="0"/>
                        <a:t> de transuraniens avec des ligands organiques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IJCLab</a:t>
                      </a:r>
                      <a:endParaRPr lang="fr-FR" sz="1400" dirty="0" smtClean="0"/>
                    </a:p>
                    <a:p>
                      <a:r>
                        <a:rPr lang="fr-FR" sz="1400" dirty="0" smtClean="0"/>
                        <a:t>(</a:t>
                      </a:r>
                      <a:r>
                        <a:rPr lang="fr-FR" sz="1400" dirty="0" err="1" smtClean="0"/>
                        <a:t>Maloubier</a:t>
                      </a:r>
                      <a:r>
                        <a:rPr lang="fr-FR" sz="1400" dirty="0" smtClean="0"/>
                        <a:t>)</a:t>
                      </a:r>
                    </a:p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PhLAM</a:t>
                      </a:r>
                      <a:r>
                        <a:rPr lang="fr-FR" sz="1400" dirty="0" smtClean="0"/>
                        <a:t> Lille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Thèse CSC 2019-2023</a:t>
                      </a:r>
                    </a:p>
                    <a:p>
                      <a:r>
                        <a:rPr lang="fr-FR" sz="1400" dirty="0" smtClean="0"/>
                        <a:t>NEEDS  exploratoire (dépôt oct.2019)</a:t>
                      </a:r>
                    </a:p>
                    <a:p>
                      <a:r>
                        <a:rPr lang="fr-FR" sz="1400" b="1" dirty="0" smtClean="0">
                          <a:solidFill>
                            <a:srgbClr val="FF0000"/>
                          </a:solidFill>
                        </a:rPr>
                        <a:t>Besoin RH : CR à partir de 2025 et IE</a:t>
                      </a:r>
                      <a:endParaRPr lang="fr-FR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Chimie du Pa et du Po</a:t>
                      </a:r>
                    </a:p>
                    <a:p>
                      <a:r>
                        <a:rPr lang="fr-FR" sz="1400" dirty="0" smtClean="0"/>
                        <a:t>en solution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IJCLab</a:t>
                      </a:r>
                      <a:r>
                        <a:rPr lang="fr-FR" sz="1400" dirty="0" smtClean="0"/>
                        <a:t>, </a:t>
                      </a:r>
                      <a:r>
                        <a:rPr lang="fr-FR" sz="1400" dirty="0" err="1" smtClean="0"/>
                        <a:t>Subatech</a:t>
                      </a:r>
                      <a:endParaRPr lang="fr-FR" sz="1400" dirty="0" smtClean="0"/>
                    </a:p>
                    <a:p>
                      <a:r>
                        <a:rPr lang="fr-FR" sz="1400" dirty="0" smtClean="0"/>
                        <a:t>(Le </a:t>
                      </a:r>
                      <a:r>
                        <a:rPr lang="fr-FR" sz="1400" dirty="0" err="1" smtClean="0"/>
                        <a:t>Naour</a:t>
                      </a:r>
                      <a:r>
                        <a:rPr lang="fr-FR" sz="1400" dirty="0" smtClean="0"/>
                        <a:t>, Champion, Maurice)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PhLAM</a:t>
                      </a:r>
                      <a:r>
                        <a:rPr lang="fr-FR" sz="1400" baseline="0" dirty="0" smtClean="0"/>
                        <a:t> Lille, CEA-DAM, ICN Nice, Synchrotron SOLEIL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ANR CHESS (dépôt Oct.2019)</a:t>
                      </a:r>
                    </a:p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Interaction</a:t>
                      </a:r>
                      <a:r>
                        <a:rPr lang="fr-FR" sz="1400" baseline="0" dirty="0" smtClean="0"/>
                        <a:t> plutonium-phosphate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err="1" smtClean="0"/>
                        <a:t>IJCLab</a:t>
                      </a:r>
                      <a:endParaRPr lang="fr-FR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(Le </a:t>
                      </a:r>
                      <a:r>
                        <a:rPr lang="fr-FR" sz="1400" dirty="0" err="1" smtClean="0"/>
                        <a:t>Naour</a:t>
                      </a:r>
                      <a:r>
                        <a:rPr lang="fr-FR" sz="140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ICSM Marcoule, CEA-DEN-MAR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Thèse CNRS 2019-2022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 flipH="1">
            <a:off x="0" y="-27384"/>
            <a:ext cx="9144000" cy="64807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2400" b="1" dirty="0" smtClean="0">
              <a:solidFill>
                <a:schemeClr val="bg1"/>
              </a:solidFill>
              <a:cs typeface="Times New Roman" panose="02020603050405020304" pitchFamily="18" charset="0"/>
            </a:endParaRPr>
          </a:p>
          <a:p>
            <a:r>
              <a:rPr lang="fr-FR" sz="24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PROJETS AX</a:t>
            </a:r>
            <a:r>
              <a:rPr lang="fr-FR" sz="2400" b="1" dirty="0" smtClean="0">
                <a:solidFill>
                  <a:schemeClr val="bg1"/>
                </a:solidFill>
                <a:cs typeface="Times New Roman"/>
              </a:rPr>
              <a:t>ÉS</a:t>
            </a:r>
            <a:r>
              <a:rPr lang="fr-FR" sz="24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fr-FR" sz="2400" b="1" dirty="0" smtClean="0">
                <a:solidFill>
                  <a:schemeClr val="bg1"/>
                </a:solidFill>
                <a:cs typeface="Times New Roman"/>
              </a:rPr>
              <a:t>PARTIELLEMENT SUR L’ENVIRONNEMENT</a:t>
            </a:r>
            <a:r>
              <a:rPr lang="fr-FR" sz="24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				</a:t>
            </a:r>
            <a:endParaRPr lang="fr-FR" sz="24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820472" y="6516052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13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420339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H="1">
            <a:off x="0" y="-27384"/>
            <a:ext cx="9144000" cy="64807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REMERCIEMENTS				</a:t>
            </a:r>
            <a:endParaRPr lang="fr-FR" sz="24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32915" y="1196752"/>
            <a:ext cx="172592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 smtClean="0"/>
              <a:t>SUBATECH</a:t>
            </a:r>
          </a:p>
          <a:p>
            <a:endParaRPr lang="fr-FR" dirty="0" smtClean="0"/>
          </a:p>
          <a:p>
            <a:r>
              <a:rPr lang="fr-FR" dirty="0" smtClean="0"/>
              <a:t>Julie Champion</a:t>
            </a:r>
          </a:p>
          <a:p>
            <a:r>
              <a:rPr lang="fr-FR" dirty="0" smtClean="0"/>
              <a:t>Bernd </a:t>
            </a:r>
            <a:r>
              <a:rPr lang="fr-FR" dirty="0" err="1" smtClean="0"/>
              <a:t>Grambow</a:t>
            </a:r>
            <a:endParaRPr lang="fr-FR" dirty="0" smtClean="0"/>
          </a:p>
          <a:p>
            <a:r>
              <a:rPr lang="fr-FR" dirty="0" smtClean="0"/>
              <a:t>Gilles </a:t>
            </a:r>
            <a:r>
              <a:rPr lang="fr-FR" dirty="0" err="1" smtClean="0"/>
              <a:t>Montavon</a:t>
            </a:r>
            <a:endParaRPr lang="fr-FR" dirty="0" smtClean="0"/>
          </a:p>
          <a:p>
            <a:r>
              <a:rPr lang="fr-FR" dirty="0" smtClean="0"/>
              <a:t>Olivier </a:t>
            </a:r>
            <a:r>
              <a:rPr lang="fr-FR" dirty="0" err="1" smtClean="0"/>
              <a:t>Peron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3250620" y="1170618"/>
            <a:ext cx="17809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 smtClean="0"/>
              <a:t>IPHC</a:t>
            </a:r>
          </a:p>
          <a:p>
            <a:endParaRPr lang="fr-FR" dirty="0" smtClean="0"/>
          </a:p>
          <a:p>
            <a:r>
              <a:rPr lang="fr-FR" dirty="0" smtClean="0"/>
              <a:t>Mireille Del Nero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6197305" y="1196752"/>
            <a:ext cx="17372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 err="1" smtClean="0"/>
              <a:t>IJCLab</a:t>
            </a:r>
            <a:endParaRPr lang="fr-FR" b="1" dirty="0" smtClean="0"/>
          </a:p>
          <a:p>
            <a:endParaRPr lang="fr-FR" dirty="0" smtClean="0"/>
          </a:p>
          <a:p>
            <a:r>
              <a:rPr lang="fr-FR" dirty="0" smtClean="0"/>
              <a:t>Vladimir </a:t>
            </a:r>
            <a:r>
              <a:rPr lang="fr-FR" dirty="0" err="1" smtClean="0"/>
              <a:t>Sladkov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8820472" y="6516052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14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16940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H="1">
            <a:off x="0" y="-27384"/>
            <a:ext cx="9144000" cy="64807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79512" y="44624"/>
            <a:ext cx="8964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Radionucléides d’intérêt</a:t>
            </a:r>
            <a:endParaRPr lang="fr-FR" sz="28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449943"/>
              </p:ext>
            </p:extLst>
          </p:nvPr>
        </p:nvGraphicFramePr>
        <p:xfrm>
          <a:off x="107504" y="2852936"/>
          <a:ext cx="5292033" cy="150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653269"/>
                <a:gridCol w="837682"/>
                <a:gridCol w="761528"/>
                <a:gridCol w="951322"/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U      </a:t>
                      </a:r>
                      <a:r>
                        <a:rPr lang="fr-FR" sz="2000" b="1" dirty="0" err="1" smtClean="0">
                          <a:solidFill>
                            <a:schemeClr val="bg1"/>
                          </a:solidFill>
                        </a:rPr>
                        <a:t>Np</a:t>
                      </a:r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      Pu     Am</a:t>
                      </a:r>
                      <a:endParaRPr lang="fr-FR" sz="20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Degré d’oxydation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+III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+IV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+V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+VI</a:t>
                      </a:r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Forme chimique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M</a:t>
                      </a:r>
                      <a:r>
                        <a:rPr lang="fr-FR" sz="1600" baseline="30000" dirty="0" smtClean="0"/>
                        <a:t>3+</a:t>
                      </a:r>
                      <a:endParaRPr lang="fr-FR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M</a:t>
                      </a:r>
                      <a:r>
                        <a:rPr lang="fr-FR" sz="1600" baseline="30000" dirty="0" smtClean="0"/>
                        <a:t>4+</a:t>
                      </a:r>
                      <a:endParaRPr lang="fr-FR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MO</a:t>
                      </a:r>
                      <a:r>
                        <a:rPr lang="fr-FR" sz="1600" baseline="-25000" dirty="0" smtClean="0"/>
                        <a:t>2</a:t>
                      </a:r>
                      <a:r>
                        <a:rPr lang="fr-FR" sz="1600" baseline="30000" dirty="0" smtClean="0"/>
                        <a:t>+</a:t>
                      </a:r>
                      <a:endParaRPr lang="fr-FR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MO</a:t>
                      </a:r>
                      <a:r>
                        <a:rPr lang="fr-FR" sz="1600" baseline="-25000" dirty="0" smtClean="0"/>
                        <a:t>2</a:t>
                      </a:r>
                      <a:r>
                        <a:rPr lang="fr-FR" sz="1600" baseline="30000" dirty="0" smtClean="0"/>
                        <a:t>2+</a:t>
                      </a:r>
                      <a:endParaRPr lang="fr-FR" sz="1600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Charge partielle sur M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+3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+4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+2,3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+3,2</a:t>
                      </a:r>
                      <a:endParaRPr lang="fr-FR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068960"/>
            <a:ext cx="1946314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5904148" y="2488133"/>
            <a:ext cx="180020" cy="117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9" name="Groupe 18"/>
          <p:cNvGrpSpPr/>
          <p:nvPr/>
        </p:nvGrpSpPr>
        <p:grpSpPr>
          <a:xfrm>
            <a:off x="5580112" y="2996952"/>
            <a:ext cx="1257534" cy="1165768"/>
            <a:chOff x="5796136" y="2263232"/>
            <a:chExt cx="1257534" cy="1165768"/>
          </a:xfrm>
        </p:grpSpPr>
        <p:grpSp>
          <p:nvGrpSpPr>
            <p:cNvPr id="17" name="Groupe 16"/>
            <p:cNvGrpSpPr/>
            <p:nvPr/>
          </p:nvGrpSpPr>
          <p:grpSpPr>
            <a:xfrm>
              <a:off x="5796136" y="2263232"/>
              <a:ext cx="1257534" cy="1165768"/>
              <a:chOff x="5796136" y="2263232"/>
              <a:chExt cx="1257534" cy="1165768"/>
            </a:xfrm>
          </p:grpSpPr>
          <p:grpSp>
            <p:nvGrpSpPr>
              <p:cNvPr id="15" name="Groupe 14"/>
              <p:cNvGrpSpPr/>
              <p:nvPr/>
            </p:nvGrpSpPr>
            <p:grpSpPr>
              <a:xfrm>
                <a:off x="5796136" y="2263232"/>
                <a:ext cx="1257534" cy="1165768"/>
                <a:chOff x="5796136" y="2263232"/>
                <a:chExt cx="1257534" cy="1165768"/>
              </a:xfrm>
            </p:grpSpPr>
            <p:grpSp>
              <p:nvGrpSpPr>
                <p:cNvPr id="11" name="Groupe 10"/>
                <p:cNvGrpSpPr/>
                <p:nvPr/>
              </p:nvGrpSpPr>
              <p:grpSpPr>
                <a:xfrm>
                  <a:off x="5868144" y="2263232"/>
                  <a:ext cx="1185526" cy="1165768"/>
                  <a:chOff x="5868144" y="2263232"/>
                  <a:chExt cx="1185526" cy="1165768"/>
                </a:xfrm>
              </p:grpSpPr>
              <p:grpSp>
                <p:nvGrpSpPr>
                  <p:cNvPr id="8" name="Groupe 7"/>
                  <p:cNvGrpSpPr/>
                  <p:nvPr/>
                </p:nvGrpSpPr>
                <p:grpSpPr>
                  <a:xfrm>
                    <a:off x="5868144" y="2263232"/>
                    <a:ext cx="1185526" cy="1165768"/>
                    <a:chOff x="5868144" y="2263232"/>
                    <a:chExt cx="1185526" cy="1165768"/>
                  </a:xfrm>
                </p:grpSpPr>
                <p:pic>
                  <p:nvPicPr>
                    <p:cNvPr id="1027" name="Picture 3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5868144" y="2263232"/>
                      <a:ext cx="1185526" cy="116576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  <p:sp>
                  <p:nvSpPr>
                    <p:cNvPr id="2" name="Ellipse 1"/>
                    <p:cNvSpPr/>
                    <p:nvPr/>
                  </p:nvSpPr>
                  <p:spPr>
                    <a:xfrm>
                      <a:off x="5868144" y="2564904"/>
                      <a:ext cx="72008" cy="45719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3" name="Rectangle 2"/>
                    <p:cNvSpPr/>
                    <p:nvPr/>
                  </p:nvSpPr>
                  <p:spPr>
                    <a:xfrm>
                      <a:off x="5868144" y="2708920"/>
                      <a:ext cx="72008" cy="4571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7" name="Ellipse 6"/>
                    <p:cNvSpPr/>
                    <p:nvPr/>
                  </p:nvSpPr>
                  <p:spPr>
                    <a:xfrm>
                      <a:off x="5868144" y="2846116"/>
                      <a:ext cx="45719" cy="45719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  <p:sp>
                <p:nvSpPr>
                  <p:cNvPr id="10" name="Rectangle 9"/>
                  <p:cNvSpPr/>
                  <p:nvPr/>
                </p:nvSpPr>
                <p:spPr>
                  <a:xfrm>
                    <a:off x="5868144" y="2996952"/>
                    <a:ext cx="72008" cy="43204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13" name="Rectangle à coins arrondis 12"/>
                <p:cNvSpPr/>
                <p:nvPr/>
              </p:nvSpPr>
              <p:spPr>
                <a:xfrm>
                  <a:off x="5880144" y="2731779"/>
                  <a:ext cx="117727" cy="114337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5796136" y="2924944"/>
                  <a:ext cx="94867" cy="7200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6" name="Ellipse 15"/>
              <p:cNvSpPr/>
              <p:nvPr/>
            </p:nvSpPr>
            <p:spPr>
              <a:xfrm>
                <a:off x="5954441" y="2546996"/>
                <a:ext cx="144016" cy="5886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8" name="Rectangle 17"/>
            <p:cNvSpPr/>
            <p:nvPr/>
          </p:nvSpPr>
          <p:spPr>
            <a:xfrm>
              <a:off x="6021686" y="2610623"/>
              <a:ext cx="45719" cy="982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1" name="ZoneTexte 20"/>
          <p:cNvSpPr txBox="1"/>
          <p:nvPr/>
        </p:nvSpPr>
        <p:spPr>
          <a:xfrm>
            <a:off x="179512" y="2492896"/>
            <a:ext cx="4564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Propriétés caractéristiques des actinides légers</a:t>
            </a:r>
            <a:endParaRPr lang="fr-FR" dirty="0"/>
          </a:p>
        </p:txBody>
      </p:sp>
      <p:sp>
        <p:nvSpPr>
          <p:cNvPr id="22" name="ZoneTexte 21"/>
          <p:cNvSpPr txBox="1"/>
          <p:nvPr/>
        </p:nvSpPr>
        <p:spPr>
          <a:xfrm>
            <a:off x="2483768" y="4509120"/>
            <a:ext cx="4063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Réactivité : M</a:t>
            </a:r>
            <a:r>
              <a:rPr lang="fr-FR" baseline="30000" dirty="0" smtClean="0"/>
              <a:t>4+</a:t>
            </a:r>
            <a:r>
              <a:rPr lang="fr-FR" dirty="0" smtClean="0"/>
              <a:t> &gt;&gt; MO</a:t>
            </a:r>
            <a:r>
              <a:rPr lang="fr-FR" baseline="-25000" dirty="0" smtClean="0"/>
              <a:t>2</a:t>
            </a:r>
            <a:r>
              <a:rPr lang="fr-FR" baseline="30000" dirty="0" smtClean="0"/>
              <a:t>2+</a:t>
            </a:r>
            <a:r>
              <a:rPr lang="fr-FR" dirty="0" smtClean="0"/>
              <a:t> </a:t>
            </a:r>
            <a:r>
              <a:rPr lang="fr-FR" dirty="0" smtClean="0">
                <a:latin typeface="Times New Roman"/>
                <a:cs typeface="Times New Roman"/>
              </a:rPr>
              <a:t>≈ </a:t>
            </a:r>
            <a:r>
              <a:rPr lang="fr-FR" dirty="0" smtClean="0">
                <a:cs typeface="Times New Roman"/>
              </a:rPr>
              <a:t>M</a:t>
            </a:r>
            <a:r>
              <a:rPr lang="fr-FR" baseline="30000" dirty="0" smtClean="0">
                <a:cs typeface="Times New Roman"/>
              </a:rPr>
              <a:t>3+</a:t>
            </a:r>
            <a:r>
              <a:rPr lang="fr-FR" dirty="0" smtClean="0">
                <a:cs typeface="Times New Roman"/>
              </a:rPr>
              <a:t> &gt;&gt; MO</a:t>
            </a:r>
            <a:r>
              <a:rPr lang="fr-FR" baseline="-25000" dirty="0" smtClean="0">
                <a:cs typeface="Times New Roman"/>
              </a:rPr>
              <a:t>2</a:t>
            </a:r>
            <a:r>
              <a:rPr lang="fr-FR" baseline="30000" dirty="0" smtClean="0">
                <a:cs typeface="Times New Roman"/>
              </a:rPr>
              <a:t>+</a:t>
            </a:r>
            <a:endParaRPr lang="fr-FR" baseline="30000" dirty="0"/>
          </a:p>
        </p:txBody>
      </p:sp>
      <p:sp>
        <p:nvSpPr>
          <p:cNvPr id="6" name="ZoneTexte 5"/>
          <p:cNvSpPr txBox="1"/>
          <p:nvPr/>
        </p:nvSpPr>
        <p:spPr>
          <a:xfrm>
            <a:off x="251520" y="764704"/>
            <a:ext cx="8010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Présence ubiquitaire d’une </a:t>
            </a:r>
            <a:r>
              <a:rPr lang="fr-FR" b="1" dirty="0" smtClean="0">
                <a:solidFill>
                  <a:srgbClr val="FF0000"/>
                </a:solidFill>
              </a:rPr>
              <a:t>grande variété de radionucléides </a:t>
            </a:r>
            <a:r>
              <a:rPr lang="fr-FR" dirty="0" smtClean="0"/>
              <a:t>dans l’environnement 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1632746" y="1124744"/>
            <a:ext cx="37313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 (HTO // H</a:t>
            </a:r>
            <a:r>
              <a:rPr lang="fr-FR" baseline="-25000" dirty="0" smtClean="0"/>
              <a:t>2</a:t>
            </a:r>
            <a:r>
              <a:rPr lang="fr-FR" dirty="0" smtClean="0"/>
              <a:t>O)</a:t>
            </a:r>
          </a:p>
          <a:p>
            <a:r>
              <a:rPr lang="fr-FR" dirty="0" smtClean="0"/>
              <a:t>Produits de fission (Cs, Tc…)</a:t>
            </a:r>
          </a:p>
          <a:p>
            <a:r>
              <a:rPr lang="fr-FR" dirty="0" err="1" smtClean="0"/>
              <a:t>Unat</a:t>
            </a:r>
            <a:r>
              <a:rPr lang="fr-FR" dirty="0" smtClean="0"/>
              <a:t>, </a:t>
            </a:r>
            <a:r>
              <a:rPr lang="fr-FR" baseline="30000" dirty="0" smtClean="0"/>
              <a:t>232</a:t>
            </a:r>
            <a:r>
              <a:rPr lang="fr-FR" dirty="0" smtClean="0"/>
              <a:t>Th et descendants (</a:t>
            </a:r>
            <a:r>
              <a:rPr lang="fr-FR" b="1" dirty="0" smtClean="0">
                <a:solidFill>
                  <a:srgbClr val="0000FF"/>
                </a:solidFill>
              </a:rPr>
              <a:t>Pa</a:t>
            </a:r>
            <a:r>
              <a:rPr lang="fr-FR" dirty="0" smtClean="0"/>
              <a:t>, Ra….)</a:t>
            </a:r>
          </a:p>
          <a:p>
            <a:r>
              <a:rPr lang="fr-FR" b="1" dirty="0" err="1" smtClean="0">
                <a:solidFill>
                  <a:srgbClr val="0000FF"/>
                </a:solidFill>
              </a:rPr>
              <a:t>Np</a:t>
            </a:r>
            <a:r>
              <a:rPr lang="fr-FR" dirty="0" smtClean="0"/>
              <a:t>, </a:t>
            </a:r>
            <a:r>
              <a:rPr lang="fr-FR" b="1" dirty="0" smtClean="0">
                <a:solidFill>
                  <a:srgbClr val="0000FF"/>
                </a:solidFill>
              </a:rPr>
              <a:t>Pu</a:t>
            </a:r>
            <a:r>
              <a:rPr lang="fr-FR" dirty="0" smtClean="0"/>
              <a:t>, </a:t>
            </a:r>
            <a:r>
              <a:rPr lang="fr-FR" b="1" dirty="0" smtClean="0">
                <a:solidFill>
                  <a:srgbClr val="0000FF"/>
                </a:solidFill>
              </a:rPr>
              <a:t>Am</a:t>
            </a:r>
            <a:endParaRPr lang="fr-FR" b="1" dirty="0">
              <a:solidFill>
                <a:srgbClr val="0000FF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5062666"/>
            <a:ext cx="2434980" cy="1706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5062667"/>
            <a:ext cx="1905667" cy="1706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21" r="42077" b="6185"/>
          <a:stretch/>
        </p:blipFill>
        <p:spPr bwMode="auto">
          <a:xfrm>
            <a:off x="6054989" y="5013176"/>
            <a:ext cx="2134746" cy="175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ZoneTexte 19"/>
          <p:cNvSpPr txBox="1"/>
          <p:nvPr/>
        </p:nvSpPr>
        <p:spPr>
          <a:xfrm>
            <a:off x="8820472" y="6546830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2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8928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6" descr="actinide_environmen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5443684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25301" y="5879013"/>
            <a:ext cx="8811195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/>
              <a:t>CNE 2019 (Rapport d’évaluation n°13) : Le comportement des RN dans l’environnement ne peut être correctement prévu que si les formes physicochimiques dans lesquels ils sont impliqués sont connues</a:t>
            </a:r>
            <a:endParaRPr lang="fr-FR" b="1" dirty="0"/>
          </a:p>
        </p:txBody>
      </p:sp>
      <p:sp>
        <p:nvSpPr>
          <p:cNvPr id="5" name="Rectangle 4"/>
          <p:cNvSpPr/>
          <p:nvPr/>
        </p:nvSpPr>
        <p:spPr>
          <a:xfrm flipH="1">
            <a:off x="0" y="-27384"/>
            <a:ext cx="9144000" cy="64807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Milieu environnemental</a:t>
            </a:r>
            <a:endParaRPr lang="fr-FR" sz="24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6235665" y="1458650"/>
            <a:ext cx="280083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Blip>
                <a:blip r:embed="rId3"/>
              </a:buBlip>
            </a:pPr>
            <a:r>
              <a:rPr lang="fr-FR" dirty="0" smtClean="0"/>
              <a:t>Complexation</a:t>
            </a:r>
          </a:p>
          <a:p>
            <a:pPr marL="285750" indent="-285750">
              <a:buBlip>
                <a:blip r:embed="rId3"/>
              </a:buBlip>
            </a:pPr>
            <a:r>
              <a:rPr lang="fr-FR" dirty="0" smtClean="0"/>
              <a:t>Réactions redox</a:t>
            </a:r>
          </a:p>
          <a:p>
            <a:pPr marL="285750" indent="-285750">
              <a:buBlip>
                <a:blip r:embed="rId3"/>
              </a:buBlip>
            </a:pPr>
            <a:r>
              <a:rPr lang="fr-FR" dirty="0" smtClean="0"/>
              <a:t>Sorption</a:t>
            </a:r>
          </a:p>
          <a:p>
            <a:pPr marL="285750" indent="-285750">
              <a:buBlip>
                <a:blip r:embed="rId3"/>
              </a:buBlip>
            </a:pPr>
            <a:r>
              <a:rPr lang="fr-FR" dirty="0" smtClean="0"/>
              <a:t>Transport</a:t>
            </a:r>
          </a:p>
          <a:p>
            <a:pPr marL="285750" indent="-285750">
              <a:buBlip>
                <a:blip r:embed="rId3"/>
              </a:buBlip>
            </a:pPr>
            <a:r>
              <a:rPr lang="fr-FR" dirty="0" smtClean="0"/>
              <a:t>Dissolution/Précipitation</a:t>
            </a:r>
          </a:p>
          <a:p>
            <a:pPr marL="285750" indent="-285750">
              <a:buBlip>
                <a:blip r:embed="rId3"/>
              </a:buBlip>
            </a:pPr>
            <a:r>
              <a:rPr lang="fr-FR" dirty="0" smtClean="0"/>
              <a:t>Biodisponibilité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1547664" y="4653136"/>
            <a:ext cx="71259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Blip>
                <a:blip r:embed="rId3"/>
              </a:buBlip>
            </a:pPr>
            <a:r>
              <a:rPr lang="fr-FR" dirty="0" smtClean="0"/>
              <a:t>Sûreté des sites de stockage géologique</a:t>
            </a:r>
          </a:p>
          <a:p>
            <a:pPr marL="285750" indent="-285750">
              <a:buBlip>
                <a:blip r:embed="rId3"/>
              </a:buBlip>
            </a:pPr>
            <a:r>
              <a:rPr lang="fr-FR" dirty="0" smtClean="0"/>
              <a:t>Sûreté des anciens sites miniers d’uranium</a:t>
            </a:r>
          </a:p>
          <a:p>
            <a:pPr marL="285750" indent="-285750">
              <a:buBlip>
                <a:blip r:embed="rId3"/>
              </a:buBlip>
            </a:pPr>
            <a:r>
              <a:rPr lang="fr-FR" dirty="0" smtClean="0"/>
              <a:t>Prédiction de la migration des RN en cas de contamination accidentelle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8820472" y="6516052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3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754049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H="1">
            <a:off x="0" y="-11385"/>
            <a:ext cx="9144000" cy="64807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Stratégie</a:t>
            </a:r>
            <a:endParaRPr lang="fr-FR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AutoShape 2" descr="Résultat de recherche d'images pour &quot;symbole radioactivité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2074" name="Groupe 2073"/>
          <p:cNvGrpSpPr/>
          <p:nvPr/>
        </p:nvGrpSpPr>
        <p:grpSpPr>
          <a:xfrm>
            <a:off x="1547664" y="2204864"/>
            <a:ext cx="5832648" cy="3613174"/>
            <a:chOff x="2915816" y="1544018"/>
            <a:chExt cx="5832648" cy="3613174"/>
          </a:xfrm>
        </p:grpSpPr>
        <p:grpSp>
          <p:nvGrpSpPr>
            <p:cNvPr id="2049" name="Groupe 2048"/>
            <p:cNvGrpSpPr/>
            <p:nvPr/>
          </p:nvGrpSpPr>
          <p:grpSpPr>
            <a:xfrm>
              <a:off x="5956324" y="2322592"/>
              <a:ext cx="152400" cy="386328"/>
              <a:chOff x="5956324" y="2322592"/>
              <a:chExt cx="152400" cy="386328"/>
            </a:xfrm>
          </p:grpSpPr>
          <p:cxnSp>
            <p:nvCxnSpPr>
              <p:cNvPr id="2048" name="Connecteur droit avec flèche 2047"/>
              <p:cNvCxnSpPr/>
              <p:nvPr/>
            </p:nvCxnSpPr>
            <p:spPr>
              <a:xfrm>
                <a:off x="5956324" y="2337267"/>
                <a:ext cx="0" cy="371653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avec flèche 36"/>
              <p:cNvCxnSpPr/>
              <p:nvPr/>
            </p:nvCxnSpPr>
            <p:spPr>
              <a:xfrm rot="10800000">
                <a:off x="6108724" y="2322592"/>
                <a:ext cx="0" cy="371653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Groupe 38"/>
            <p:cNvGrpSpPr/>
            <p:nvPr/>
          </p:nvGrpSpPr>
          <p:grpSpPr>
            <a:xfrm>
              <a:off x="6003776" y="3804280"/>
              <a:ext cx="152400" cy="386328"/>
              <a:chOff x="5956324" y="2322592"/>
              <a:chExt cx="152400" cy="386328"/>
            </a:xfrm>
          </p:grpSpPr>
          <p:cxnSp>
            <p:nvCxnSpPr>
              <p:cNvPr id="40" name="Connecteur droit avec flèche 39"/>
              <p:cNvCxnSpPr/>
              <p:nvPr/>
            </p:nvCxnSpPr>
            <p:spPr>
              <a:xfrm>
                <a:off x="5956324" y="2337267"/>
                <a:ext cx="0" cy="371653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avec flèche 40"/>
              <p:cNvCxnSpPr/>
              <p:nvPr/>
            </p:nvCxnSpPr>
            <p:spPr>
              <a:xfrm rot="10800000">
                <a:off x="6108724" y="2322592"/>
                <a:ext cx="0" cy="371653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73" name="Groupe 2072"/>
            <p:cNvGrpSpPr/>
            <p:nvPr/>
          </p:nvGrpSpPr>
          <p:grpSpPr>
            <a:xfrm>
              <a:off x="2915816" y="1544018"/>
              <a:ext cx="5832648" cy="3613174"/>
              <a:chOff x="2843808" y="1544018"/>
              <a:chExt cx="5832648" cy="3613174"/>
            </a:xfrm>
          </p:grpSpPr>
          <p:grpSp>
            <p:nvGrpSpPr>
              <p:cNvPr id="28" name="Groupe 27"/>
              <p:cNvGrpSpPr/>
              <p:nvPr/>
            </p:nvGrpSpPr>
            <p:grpSpPr>
              <a:xfrm>
                <a:off x="2843808" y="1544018"/>
                <a:ext cx="5832648" cy="3613174"/>
                <a:chOff x="2843808" y="1544018"/>
                <a:chExt cx="5832648" cy="3613174"/>
              </a:xfrm>
            </p:grpSpPr>
            <p:grpSp>
              <p:nvGrpSpPr>
                <p:cNvPr id="19" name="Groupe 18"/>
                <p:cNvGrpSpPr/>
                <p:nvPr/>
              </p:nvGrpSpPr>
              <p:grpSpPr>
                <a:xfrm>
                  <a:off x="5580112" y="2852936"/>
                  <a:ext cx="864096" cy="864096"/>
                  <a:chOff x="5437431" y="2673786"/>
                  <a:chExt cx="864096" cy="864096"/>
                </a:xfrm>
              </p:grpSpPr>
              <p:pic>
                <p:nvPicPr>
                  <p:cNvPr id="6147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437431" y="2673786"/>
                    <a:ext cx="864096" cy="86409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glow rad="127000">
                      <a:srgbClr val="FFFF00"/>
                    </a:glow>
                  </a:effectLst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2" name="ZoneTexte 1"/>
                  <p:cNvSpPr txBox="1"/>
                  <p:nvPr/>
                </p:nvSpPr>
                <p:spPr>
                  <a:xfrm>
                    <a:off x="5643698" y="2924945"/>
                    <a:ext cx="497252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2000" b="1" dirty="0" smtClean="0">
                        <a:solidFill>
                          <a:srgbClr val="FF0000"/>
                        </a:solidFill>
                      </a:rPr>
                      <a:t>RN</a:t>
                    </a:r>
                    <a:endParaRPr lang="fr-FR" sz="2000" b="1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  <p:grpSp>
              <p:nvGrpSpPr>
                <p:cNvPr id="18" name="Groupe 17"/>
                <p:cNvGrpSpPr/>
                <p:nvPr/>
              </p:nvGrpSpPr>
              <p:grpSpPr>
                <a:xfrm>
                  <a:off x="2843808" y="2844225"/>
                  <a:ext cx="1800200" cy="872807"/>
                  <a:chOff x="3275856" y="2844225"/>
                  <a:chExt cx="1800200" cy="872807"/>
                </a:xfrm>
              </p:grpSpPr>
              <p:sp>
                <p:nvSpPr>
                  <p:cNvPr id="16" name="Ellipse 15"/>
                  <p:cNvSpPr/>
                  <p:nvPr/>
                </p:nvSpPr>
                <p:spPr>
                  <a:xfrm>
                    <a:off x="3275856" y="2844225"/>
                    <a:ext cx="1800200" cy="872807"/>
                  </a:xfrm>
                  <a:prstGeom prst="ellipse">
                    <a:avLst/>
                  </a:prstGeom>
                  <a:solidFill>
                    <a:srgbClr val="00B0F0"/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4" name="ZoneTexte 13"/>
                  <p:cNvSpPr txBox="1"/>
                  <p:nvPr/>
                </p:nvSpPr>
                <p:spPr>
                  <a:xfrm>
                    <a:off x="3451380" y="2926685"/>
                    <a:ext cx="1492396" cy="58477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fr-FR" sz="1600" b="1" dirty="0" smtClean="0"/>
                      <a:t>Eau</a:t>
                    </a:r>
                  </a:p>
                  <a:p>
                    <a:pPr algn="ctr"/>
                    <a:r>
                      <a:rPr lang="fr-FR" sz="1600" b="1" dirty="0" smtClean="0"/>
                      <a:t>Ligands dissous</a:t>
                    </a:r>
                    <a:endParaRPr lang="fr-FR" sz="1600" b="1" dirty="0"/>
                  </a:p>
                </p:txBody>
              </p:sp>
            </p:grpSp>
            <p:grpSp>
              <p:nvGrpSpPr>
                <p:cNvPr id="25" name="Groupe 24"/>
                <p:cNvGrpSpPr/>
                <p:nvPr/>
              </p:nvGrpSpPr>
              <p:grpSpPr>
                <a:xfrm>
                  <a:off x="5004048" y="4221088"/>
                  <a:ext cx="2088232" cy="936104"/>
                  <a:chOff x="5004048" y="4221088"/>
                  <a:chExt cx="2088232" cy="936104"/>
                </a:xfrm>
              </p:grpSpPr>
              <p:sp>
                <p:nvSpPr>
                  <p:cNvPr id="22" name="Ellipse 21"/>
                  <p:cNvSpPr/>
                  <p:nvPr/>
                </p:nvSpPr>
                <p:spPr>
                  <a:xfrm>
                    <a:off x="5004048" y="4221088"/>
                    <a:ext cx="2088232" cy="936104"/>
                  </a:xfrm>
                  <a:prstGeom prst="ellipse">
                    <a:avLst/>
                  </a:prstGeom>
                  <a:solidFill>
                    <a:srgbClr val="00B0F0"/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7" name="ZoneTexte 16"/>
                  <p:cNvSpPr txBox="1"/>
                  <p:nvPr/>
                </p:nvSpPr>
                <p:spPr>
                  <a:xfrm>
                    <a:off x="5252416" y="4428401"/>
                    <a:ext cx="1767856" cy="58477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fr-FR" sz="1600" b="1" dirty="0" smtClean="0"/>
                      <a:t>Matière organique</a:t>
                    </a:r>
                  </a:p>
                  <a:p>
                    <a:pPr algn="ctr"/>
                    <a:r>
                      <a:rPr lang="fr-FR" sz="1600" b="1" dirty="0" smtClean="0"/>
                      <a:t>Bactéries</a:t>
                    </a:r>
                  </a:p>
                </p:txBody>
              </p:sp>
            </p:grpSp>
            <p:grpSp>
              <p:nvGrpSpPr>
                <p:cNvPr id="27" name="Groupe 26"/>
                <p:cNvGrpSpPr/>
                <p:nvPr/>
              </p:nvGrpSpPr>
              <p:grpSpPr>
                <a:xfrm>
                  <a:off x="5252416" y="1544018"/>
                  <a:ext cx="1407816" cy="660846"/>
                  <a:chOff x="5252416" y="1544018"/>
                  <a:chExt cx="1407816" cy="660846"/>
                </a:xfrm>
              </p:grpSpPr>
              <p:sp>
                <p:nvSpPr>
                  <p:cNvPr id="26" name="Ellipse 25"/>
                  <p:cNvSpPr/>
                  <p:nvPr/>
                </p:nvSpPr>
                <p:spPr>
                  <a:xfrm>
                    <a:off x="5252416" y="1544018"/>
                    <a:ext cx="1407816" cy="660846"/>
                  </a:xfrm>
                  <a:prstGeom prst="ellipse">
                    <a:avLst/>
                  </a:prstGeom>
                  <a:solidFill>
                    <a:srgbClr val="00B0F0"/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0" name="ZoneTexte 19"/>
                  <p:cNvSpPr txBox="1"/>
                  <p:nvPr/>
                </p:nvSpPr>
                <p:spPr>
                  <a:xfrm>
                    <a:off x="5364088" y="1700808"/>
                    <a:ext cx="1230850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fr-FR" sz="1600" b="1" dirty="0" smtClean="0"/>
                      <a:t>Atmosphère</a:t>
                    </a:r>
                    <a:endParaRPr lang="fr-FR" sz="1600" b="1" dirty="0"/>
                  </a:p>
                </p:txBody>
              </p:sp>
            </p:grpSp>
            <p:grpSp>
              <p:nvGrpSpPr>
                <p:cNvPr id="24" name="Groupe 23"/>
                <p:cNvGrpSpPr/>
                <p:nvPr/>
              </p:nvGrpSpPr>
              <p:grpSpPr>
                <a:xfrm>
                  <a:off x="7308304" y="2744054"/>
                  <a:ext cx="1368152" cy="900970"/>
                  <a:chOff x="7308304" y="2744054"/>
                  <a:chExt cx="1368152" cy="900970"/>
                </a:xfrm>
              </p:grpSpPr>
              <p:sp>
                <p:nvSpPr>
                  <p:cNvPr id="23" name="Ellipse 22"/>
                  <p:cNvSpPr/>
                  <p:nvPr/>
                </p:nvSpPr>
                <p:spPr>
                  <a:xfrm>
                    <a:off x="7308304" y="2744054"/>
                    <a:ext cx="1368152" cy="900970"/>
                  </a:xfrm>
                  <a:prstGeom prst="ellipse">
                    <a:avLst/>
                  </a:prstGeom>
                  <a:solidFill>
                    <a:srgbClr val="00B0F0"/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1" name="ZoneTexte 20"/>
                  <p:cNvSpPr txBox="1"/>
                  <p:nvPr/>
                </p:nvSpPr>
                <p:spPr>
                  <a:xfrm>
                    <a:off x="7596336" y="2852936"/>
                    <a:ext cx="788614" cy="58477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fr-FR" sz="1600" b="1" dirty="0" smtClean="0"/>
                      <a:t>Sols</a:t>
                    </a:r>
                  </a:p>
                  <a:p>
                    <a:pPr algn="ctr"/>
                    <a:r>
                      <a:rPr lang="fr-FR" sz="1600" b="1" dirty="0" smtClean="0"/>
                      <a:t>Roches</a:t>
                    </a:r>
                    <a:endParaRPr lang="fr-FR" sz="1600" b="1" dirty="0"/>
                  </a:p>
                </p:txBody>
              </p:sp>
            </p:grpSp>
          </p:grpSp>
          <p:grpSp>
            <p:nvGrpSpPr>
              <p:cNvPr id="2072" name="Groupe 2071"/>
              <p:cNvGrpSpPr/>
              <p:nvPr/>
            </p:nvGrpSpPr>
            <p:grpSpPr>
              <a:xfrm>
                <a:off x="4211960" y="2039362"/>
                <a:ext cx="1160512" cy="763052"/>
                <a:chOff x="4211960" y="2039362"/>
                <a:chExt cx="1160512" cy="763052"/>
              </a:xfrm>
            </p:grpSpPr>
            <p:cxnSp>
              <p:nvCxnSpPr>
                <p:cNvPr id="30" name="Connecteur droit avec flèche 29"/>
                <p:cNvCxnSpPr/>
                <p:nvPr/>
              </p:nvCxnSpPr>
              <p:spPr>
                <a:xfrm flipV="1">
                  <a:off x="4211960" y="2039362"/>
                  <a:ext cx="1008112" cy="669558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Connecteur droit avec flèche 33"/>
                <p:cNvCxnSpPr/>
                <p:nvPr/>
              </p:nvCxnSpPr>
              <p:spPr>
                <a:xfrm rot="10800000" flipV="1">
                  <a:off x="4364360" y="2132856"/>
                  <a:ext cx="1008112" cy="669558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54" name="Groupe 2053"/>
              <p:cNvGrpSpPr/>
              <p:nvPr/>
            </p:nvGrpSpPr>
            <p:grpSpPr>
              <a:xfrm>
                <a:off x="4716016" y="3205192"/>
                <a:ext cx="750560" cy="151799"/>
                <a:chOff x="4716016" y="3205192"/>
                <a:chExt cx="750560" cy="151799"/>
              </a:xfrm>
            </p:grpSpPr>
            <p:cxnSp>
              <p:nvCxnSpPr>
                <p:cNvPr id="2053" name="Connecteur droit avec flèche 2052"/>
                <p:cNvCxnSpPr/>
                <p:nvPr/>
              </p:nvCxnSpPr>
              <p:spPr>
                <a:xfrm>
                  <a:off x="4746496" y="3205192"/>
                  <a:ext cx="720080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Connecteur droit avec flèche 43"/>
                <p:cNvCxnSpPr/>
                <p:nvPr/>
              </p:nvCxnSpPr>
              <p:spPr>
                <a:xfrm rot="10800000">
                  <a:off x="4716016" y="3356991"/>
                  <a:ext cx="720080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6" name="Groupe 45"/>
              <p:cNvGrpSpPr/>
              <p:nvPr/>
            </p:nvGrpSpPr>
            <p:grpSpPr>
              <a:xfrm>
                <a:off x="6516216" y="3182333"/>
                <a:ext cx="750560" cy="151799"/>
                <a:chOff x="4716016" y="3205192"/>
                <a:chExt cx="750560" cy="151799"/>
              </a:xfrm>
            </p:grpSpPr>
            <p:cxnSp>
              <p:nvCxnSpPr>
                <p:cNvPr id="47" name="Connecteur droit avec flèche 46"/>
                <p:cNvCxnSpPr/>
                <p:nvPr/>
              </p:nvCxnSpPr>
              <p:spPr>
                <a:xfrm>
                  <a:off x="4746496" y="3205192"/>
                  <a:ext cx="720080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Connecteur droit avec flèche 47"/>
                <p:cNvCxnSpPr/>
                <p:nvPr/>
              </p:nvCxnSpPr>
              <p:spPr>
                <a:xfrm rot="10800000">
                  <a:off x="4716016" y="3356991"/>
                  <a:ext cx="720080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57" name="Groupe 2056"/>
              <p:cNvGrpSpPr/>
              <p:nvPr/>
            </p:nvGrpSpPr>
            <p:grpSpPr>
              <a:xfrm>
                <a:off x="4190236" y="3804280"/>
                <a:ext cx="916300" cy="648162"/>
                <a:chOff x="4190236" y="3804280"/>
                <a:chExt cx="916300" cy="648162"/>
              </a:xfrm>
            </p:grpSpPr>
            <p:cxnSp>
              <p:nvCxnSpPr>
                <p:cNvPr id="2056" name="Connecteur droit avec flèche 2055"/>
                <p:cNvCxnSpPr/>
                <p:nvPr/>
              </p:nvCxnSpPr>
              <p:spPr>
                <a:xfrm>
                  <a:off x="4283968" y="3804280"/>
                  <a:ext cx="822568" cy="56082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Connecteur droit avec flèche 50"/>
                <p:cNvCxnSpPr/>
                <p:nvPr/>
              </p:nvCxnSpPr>
              <p:spPr>
                <a:xfrm rot="10800000">
                  <a:off x="4190236" y="3891618"/>
                  <a:ext cx="822568" cy="56082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62" name="Groupe 2061"/>
              <p:cNvGrpSpPr/>
              <p:nvPr/>
            </p:nvGrpSpPr>
            <p:grpSpPr>
              <a:xfrm>
                <a:off x="6660232" y="2011700"/>
                <a:ext cx="1003920" cy="697220"/>
                <a:chOff x="6660232" y="2011700"/>
                <a:chExt cx="1003920" cy="697220"/>
              </a:xfrm>
            </p:grpSpPr>
            <p:cxnSp>
              <p:nvCxnSpPr>
                <p:cNvPr id="2061" name="Connecteur droit avec flèche 2060"/>
                <p:cNvCxnSpPr/>
                <p:nvPr/>
              </p:nvCxnSpPr>
              <p:spPr>
                <a:xfrm>
                  <a:off x="6660232" y="2132856"/>
                  <a:ext cx="936104" cy="57606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Connecteur droit avec flèche 56"/>
                <p:cNvCxnSpPr/>
                <p:nvPr/>
              </p:nvCxnSpPr>
              <p:spPr>
                <a:xfrm rot="10800000">
                  <a:off x="6728048" y="2011700"/>
                  <a:ext cx="936104" cy="57606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71" name="Groupe 2070"/>
              <p:cNvGrpSpPr/>
              <p:nvPr/>
            </p:nvGrpSpPr>
            <p:grpSpPr>
              <a:xfrm>
                <a:off x="7128284" y="3717032"/>
                <a:ext cx="781041" cy="811610"/>
                <a:chOff x="7128284" y="3717032"/>
                <a:chExt cx="781041" cy="811610"/>
              </a:xfrm>
            </p:grpSpPr>
            <p:cxnSp>
              <p:nvCxnSpPr>
                <p:cNvPr id="2070" name="Connecteur droit avec flèche 2069"/>
                <p:cNvCxnSpPr/>
                <p:nvPr/>
              </p:nvCxnSpPr>
              <p:spPr>
                <a:xfrm flipV="1">
                  <a:off x="7128284" y="3717032"/>
                  <a:ext cx="684076" cy="73541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Connecteur droit avec flèche 66"/>
                <p:cNvCxnSpPr/>
                <p:nvPr/>
              </p:nvCxnSpPr>
              <p:spPr>
                <a:xfrm rot="10800000" flipV="1">
                  <a:off x="7225249" y="3793232"/>
                  <a:ext cx="684076" cy="73541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74" name="Rectangle à coins arrondis 73"/>
          <p:cNvSpPr/>
          <p:nvPr/>
        </p:nvSpPr>
        <p:spPr>
          <a:xfrm>
            <a:off x="1259632" y="3248610"/>
            <a:ext cx="4039162" cy="140234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77" name="ZoneTexte 2076"/>
          <p:cNvSpPr txBox="1"/>
          <p:nvPr/>
        </p:nvSpPr>
        <p:spPr>
          <a:xfrm>
            <a:off x="107504" y="2708920"/>
            <a:ext cx="29033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FF0000"/>
                </a:solidFill>
              </a:rPr>
              <a:t>IJCLab</a:t>
            </a:r>
            <a:r>
              <a:rPr lang="fr-FR" b="1" dirty="0" smtClean="0">
                <a:solidFill>
                  <a:srgbClr val="FF0000"/>
                </a:solidFill>
              </a:rPr>
              <a:t> : Pa, U, </a:t>
            </a:r>
            <a:r>
              <a:rPr lang="fr-FR" b="1" dirty="0" err="1" smtClean="0">
                <a:solidFill>
                  <a:srgbClr val="FF0000"/>
                </a:solidFill>
              </a:rPr>
              <a:t>Np</a:t>
            </a:r>
            <a:r>
              <a:rPr lang="fr-FR" b="1" dirty="0" smtClean="0">
                <a:solidFill>
                  <a:srgbClr val="FF0000"/>
                </a:solidFill>
              </a:rPr>
              <a:t>, Pu, Am</a:t>
            </a:r>
            <a:endParaRPr lang="fr-FR" b="1" dirty="0">
              <a:solidFill>
                <a:srgbClr val="FF0000"/>
              </a:solidFill>
            </a:endParaRPr>
          </a:p>
          <a:p>
            <a:r>
              <a:rPr lang="fr-FR" b="1" dirty="0" smtClean="0">
                <a:solidFill>
                  <a:srgbClr val="FF0000"/>
                </a:solidFill>
              </a:rPr>
              <a:t>IPHC : U</a:t>
            </a:r>
          </a:p>
          <a:p>
            <a:r>
              <a:rPr lang="fr-FR" b="1" dirty="0" err="1" smtClean="0">
                <a:solidFill>
                  <a:srgbClr val="FF0000"/>
                </a:solidFill>
              </a:rPr>
              <a:t>Subatech</a:t>
            </a:r>
            <a:r>
              <a:rPr lang="fr-FR" b="1" dirty="0" smtClean="0">
                <a:solidFill>
                  <a:srgbClr val="FF0000"/>
                </a:solidFill>
              </a:rPr>
              <a:t> : Analyse données 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078" name="Rectangle à coins arrondis 2077"/>
          <p:cNvSpPr/>
          <p:nvPr/>
        </p:nvSpPr>
        <p:spPr>
          <a:xfrm>
            <a:off x="1547664" y="2060848"/>
            <a:ext cx="4176463" cy="3816424"/>
          </a:xfrm>
          <a:prstGeom prst="roundRect">
            <a:avLst/>
          </a:prstGeom>
          <a:noFill/>
          <a:ln w="571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79" name="ZoneTexte 2078"/>
          <p:cNvSpPr txBox="1"/>
          <p:nvPr/>
        </p:nvSpPr>
        <p:spPr>
          <a:xfrm>
            <a:off x="5364088" y="1844824"/>
            <a:ext cx="1912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0000FF"/>
                </a:solidFill>
              </a:rPr>
              <a:t>Subatech</a:t>
            </a:r>
            <a:r>
              <a:rPr lang="fr-FR" b="1" dirty="0" smtClean="0">
                <a:solidFill>
                  <a:srgbClr val="0000FF"/>
                </a:solidFill>
              </a:rPr>
              <a:t>, IPHC : T</a:t>
            </a:r>
            <a:endParaRPr lang="fr-FR" b="1" dirty="0">
              <a:solidFill>
                <a:srgbClr val="0000FF"/>
              </a:solidFill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3635896" y="3034987"/>
            <a:ext cx="2196244" cy="2914293"/>
          </a:xfrm>
          <a:prstGeom prst="roundRect">
            <a:avLst/>
          </a:prstGeom>
          <a:noFill/>
          <a:ln w="57150">
            <a:solidFill>
              <a:srgbClr val="14AE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ZoneTexte 32"/>
          <p:cNvSpPr txBox="1"/>
          <p:nvPr/>
        </p:nvSpPr>
        <p:spPr>
          <a:xfrm>
            <a:off x="4283968" y="6021288"/>
            <a:ext cx="8483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14AE18"/>
                </a:solidFill>
              </a:rPr>
              <a:t>IPHC</a:t>
            </a:r>
          </a:p>
          <a:p>
            <a:r>
              <a:rPr lang="fr-FR" b="1" dirty="0" smtClean="0">
                <a:solidFill>
                  <a:srgbClr val="14AE18"/>
                </a:solidFill>
              </a:rPr>
              <a:t>CENBG</a:t>
            </a:r>
          </a:p>
          <a:p>
            <a:r>
              <a:rPr lang="fr-FR" b="1" dirty="0" smtClean="0">
                <a:solidFill>
                  <a:srgbClr val="14AE18"/>
                </a:solidFill>
              </a:rPr>
              <a:t>LCP</a:t>
            </a:r>
            <a:endParaRPr lang="fr-FR" b="1" dirty="0">
              <a:solidFill>
                <a:srgbClr val="14AE18"/>
              </a:solidFill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3491880" y="2865710"/>
            <a:ext cx="4176464" cy="3155578"/>
          </a:xfrm>
          <a:prstGeom prst="roundRect">
            <a:avLst/>
          </a:prstGeom>
          <a:noFill/>
          <a:ln w="57150">
            <a:solidFill>
              <a:srgbClr val="A41E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ZoneTexte 35"/>
          <p:cNvSpPr txBox="1"/>
          <p:nvPr/>
        </p:nvSpPr>
        <p:spPr>
          <a:xfrm>
            <a:off x="7740352" y="3806169"/>
            <a:ext cx="10645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A41E94"/>
                </a:solidFill>
              </a:rPr>
              <a:t>IPHC</a:t>
            </a:r>
          </a:p>
          <a:p>
            <a:r>
              <a:rPr lang="fr-FR" b="1" dirty="0" err="1" smtClean="0">
                <a:solidFill>
                  <a:srgbClr val="A41E94"/>
                </a:solidFill>
              </a:rPr>
              <a:t>Subatech</a:t>
            </a:r>
            <a:endParaRPr lang="fr-FR" b="1" dirty="0">
              <a:solidFill>
                <a:srgbClr val="A41E94"/>
              </a:solidFill>
            </a:endParaRPr>
          </a:p>
        </p:txBody>
      </p:sp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587531"/>
            <a:ext cx="924118" cy="1339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307975" y="908720"/>
            <a:ext cx="398141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Blip>
                <a:blip r:embed="rId5"/>
              </a:buBlip>
            </a:pPr>
            <a:r>
              <a:rPr lang="fr-FR" dirty="0" smtClean="0"/>
              <a:t>Etude expérimentale </a:t>
            </a:r>
            <a:r>
              <a:rPr lang="fr-FR" dirty="0" err="1" smtClean="0"/>
              <a:t>multi-technique</a:t>
            </a:r>
            <a:endParaRPr lang="fr-FR" dirty="0" smtClean="0"/>
          </a:p>
          <a:p>
            <a:r>
              <a:rPr lang="fr-FR" dirty="0" smtClean="0"/>
              <a:t>	(</a:t>
            </a:r>
            <a:r>
              <a:rPr lang="fr-FR" dirty="0" err="1" smtClean="0"/>
              <a:t>labo&amp;terrain</a:t>
            </a:r>
            <a:r>
              <a:rPr lang="fr-FR" dirty="0" smtClean="0"/>
              <a:t>)</a:t>
            </a:r>
          </a:p>
          <a:p>
            <a:endParaRPr lang="fr-FR" dirty="0" smtClean="0"/>
          </a:p>
          <a:p>
            <a:pPr marL="285750" indent="-285750">
              <a:buBlip>
                <a:blip r:embed="rId5"/>
              </a:buBlip>
            </a:pPr>
            <a:r>
              <a:rPr lang="fr-FR" dirty="0" smtClean="0"/>
              <a:t>Calculs théoriques-Modélisation</a:t>
            </a:r>
          </a:p>
          <a:p>
            <a:endParaRPr lang="fr-FR" dirty="0"/>
          </a:p>
        </p:txBody>
      </p:sp>
      <p:cxnSp>
        <p:nvCxnSpPr>
          <p:cNvPr id="6" name="Connecteur droit avec flèche 5"/>
          <p:cNvCxnSpPr/>
          <p:nvPr/>
        </p:nvCxnSpPr>
        <p:spPr>
          <a:xfrm flipV="1">
            <a:off x="4490235" y="836712"/>
            <a:ext cx="657829" cy="216024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avec flèche 61"/>
          <p:cNvCxnSpPr/>
          <p:nvPr/>
        </p:nvCxnSpPr>
        <p:spPr>
          <a:xfrm rot="2700000" flipV="1">
            <a:off x="4480032" y="1139826"/>
            <a:ext cx="657829" cy="216024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5148064" y="620688"/>
            <a:ext cx="2579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Approche macroscopique</a:t>
            </a:r>
            <a:endParaRPr lang="fr-FR" dirty="0"/>
          </a:p>
        </p:txBody>
      </p:sp>
      <p:sp>
        <p:nvSpPr>
          <p:cNvPr id="64" name="ZoneTexte 63"/>
          <p:cNvSpPr txBox="1"/>
          <p:nvPr/>
        </p:nvSpPr>
        <p:spPr>
          <a:xfrm>
            <a:off x="5148064" y="1187460"/>
            <a:ext cx="2250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mtClean="0"/>
              <a:t>Approche moléculaire</a:t>
            </a:r>
            <a:endParaRPr lang="fr-FR" dirty="0"/>
          </a:p>
        </p:txBody>
      </p:sp>
      <p:sp>
        <p:nvSpPr>
          <p:cNvPr id="60" name="ZoneTexte 59"/>
          <p:cNvSpPr txBox="1"/>
          <p:nvPr/>
        </p:nvSpPr>
        <p:spPr>
          <a:xfrm>
            <a:off x="8820472" y="6516052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4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4014578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2077" grpId="0"/>
      <p:bldP spid="2078" grpId="0" animBg="1"/>
      <p:bldP spid="2079" grpId="0"/>
      <p:bldP spid="32" grpId="0" animBg="1"/>
      <p:bldP spid="33" grpId="0"/>
      <p:bldP spid="35" grpId="0" animBg="1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H="1">
            <a:off x="0" y="-27384"/>
            <a:ext cx="9144000" cy="64807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Spéciation du tritium organiquement lié (TOL)</a:t>
            </a:r>
            <a:endParaRPr lang="fr-FR" sz="24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285758" y="107340"/>
            <a:ext cx="1747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SUBATECH, IPHC</a:t>
            </a:r>
            <a:endParaRPr lang="fr-FR" b="1" dirty="0">
              <a:solidFill>
                <a:schemeClr val="bg1"/>
              </a:solidFill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354005" y="2872175"/>
            <a:ext cx="3960509" cy="1996984"/>
            <a:chOff x="857358" y="2623341"/>
            <a:chExt cx="3960509" cy="1996984"/>
          </a:xfrm>
        </p:grpSpPr>
        <p:sp>
          <p:nvSpPr>
            <p:cNvPr id="8" name="Cube 7"/>
            <p:cNvSpPr/>
            <p:nvPr/>
          </p:nvSpPr>
          <p:spPr>
            <a:xfrm>
              <a:off x="857358" y="2647817"/>
              <a:ext cx="3496476" cy="1972508"/>
            </a:xfrm>
            <a:prstGeom prst="cube">
              <a:avLst/>
            </a:prstGeom>
            <a:solidFill>
              <a:sysClr val="window" lastClr="FFFFFF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kern="0" dirty="0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9" name="Organigramme : Stockage à accès direct 8"/>
            <p:cNvSpPr/>
            <p:nvPr/>
          </p:nvSpPr>
          <p:spPr>
            <a:xfrm>
              <a:off x="3972371" y="3290733"/>
              <a:ext cx="845496" cy="742295"/>
            </a:xfrm>
            <a:prstGeom prst="flowChartMagneticDrum">
              <a:avLst/>
            </a:prstGeom>
            <a:solidFill>
              <a:sysClr val="window" lastClr="FFFFFF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kern="0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17" name="Ellipse 16"/>
            <p:cNvSpPr/>
            <p:nvPr/>
          </p:nvSpPr>
          <p:spPr>
            <a:xfrm rot="19815922">
              <a:off x="1400218" y="3965714"/>
              <a:ext cx="131409" cy="483569"/>
            </a:xfrm>
            <a:prstGeom prst="ellipse">
              <a:avLst/>
            </a:pr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kern="0">
                <a:solidFill>
                  <a:prstClr val="white"/>
                </a:solidFill>
                <a:latin typeface="+mj-lt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563833" y="3755451"/>
              <a:ext cx="72007" cy="672501"/>
            </a:xfrm>
            <a:prstGeom prst="rect">
              <a:avLst/>
            </a:pr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kern="0">
                <a:solidFill>
                  <a:prstClr val="white"/>
                </a:solidFill>
                <a:latin typeface="+mj-lt"/>
              </a:endParaRPr>
            </a:p>
          </p:txBody>
        </p:sp>
        <p:sp>
          <p:nvSpPr>
            <p:cNvPr id="19" name="Ellipse 18"/>
            <p:cNvSpPr/>
            <p:nvPr/>
          </p:nvSpPr>
          <p:spPr>
            <a:xfrm rot="19815922">
              <a:off x="1421091" y="3418254"/>
              <a:ext cx="131409" cy="483569"/>
            </a:xfrm>
            <a:prstGeom prst="ellipse">
              <a:avLst/>
            </a:pr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kern="0">
                <a:solidFill>
                  <a:prstClr val="white"/>
                </a:solidFill>
                <a:latin typeface="+mj-lt"/>
              </a:endParaRPr>
            </a:p>
          </p:txBody>
        </p:sp>
        <p:sp>
          <p:nvSpPr>
            <p:cNvPr id="20" name="Ellipse 19"/>
            <p:cNvSpPr/>
            <p:nvPr/>
          </p:nvSpPr>
          <p:spPr>
            <a:xfrm rot="1807725">
              <a:off x="1653335" y="3392855"/>
              <a:ext cx="120982" cy="498860"/>
            </a:xfrm>
            <a:prstGeom prst="ellipse">
              <a:avLst/>
            </a:pr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kern="0">
                <a:solidFill>
                  <a:prstClr val="white"/>
                </a:solidFill>
                <a:latin typeface="+mj-lt"/>
              </a:endParaRPr>
            </a:p>
          </p:txBody>
        </p:sp>
        <p:sp>
          <p:nvSpPr>
            <p:cNvPr id="21" name="Ellipse 20"/>
            <p:cNvSpPr/>
            <p:nvPr/>
          </p:nvSpPr>
          <p:spPr>
            <a:xfrm rot="1807725">
              <a:off x="1672714" y="3961247"/>
              <a:ext cx="120982" cy="498860"/>
            </a:xfrm>
            <a:prstGeom prst="ellipse">
              <a:avLst/>
            </a:pr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kern="0">
                <a:solidFill>
                  <a:prstClr val="white"/>
                </a:solidFill>
                <a:latin typeface="+mj-lt"/>
              </a:endParaRPr>
            </a:p>
          </p:txBody>
        </p:sp>
        <p:sp>
          <p:nvSpPr>
            <p:cNvPr id="22" name="ZoneTexte 21"/>
            <p:cNvSpPr txBox="1"/>
            <p:nvPr/>
          </p:nvSpPr>
          <p:spPr>
            <a:xfrm rot="18197209">
              <a:off x="1423027" y="3441514"/>
              <a:ext cx="66932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050" b="1" dirty="0">
                  <a:solidFill>
                    <a:srgbClr val="FF0000"/>
                  </a:solidFill>
                  <a:latin typeface="+mj-lt"/>
                </a:rPr>
                <a:t>TOL-E  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248303" y="4173999"/>
              <a:ext cx="1512168" cy="360040"/>
            </a:xfrm>
            <a:prstGeom prst="rect">
              <a:avLst/>
            </a:prstGeom>
            <a:solidFill>
              <a:srgbClr val="C6D9F1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kern="0">
                <a:solidFill>
                  <a:prstClr val="white"/>
                </a:solidFill>
                <a:latin typeface="+mj-lt"/>
              </a:endParaRPr>
            </a:p>
          </p:txBody>
        </p:sp>
        <p:sp>
          <p:nvSpPr>
            <p:cNvPr id="24" name="Arc 23"/>
            <p:cNvSpPr/>
            <p:nvPr/>
          </p:nvSpPr>
          <p:spPr>
            <a:xfrm rot="8797611" flipH="1">
              <a:off x="2610607" y="3780030"/>
              <a:ext cx="142875" cy="187960"/>
            </a:xfrm>
            <a:prstGeom prst="arc">
              <a:avLst/>
            </a:prstGeom>
            <a:noFill/>
            <a:ln w="190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25" name="Arc 24"/>
            <p:cNvSpPr/>
            <p:nvPr/>
          </p:nvSpPr>
          <p:spPr>
            <a:xfrm rot="18986876" flipH="1">
              <a:off x="2708944" y="3931044"/>
              <a:ext cx="168910" cy="171450"/>
            </a:xfrm>
            <a:prstGeom prst="arc">
              <a:avLst/>
            </a:prstGeom>
            <a:noFill/>
            <a:ln w="190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2341224" y="4214210"/>
              <a:ext cx="13596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200" b="1" dirty="0">
                  <a:solidFill>
                    <a:srgbClr val="FF0000"/>
                  </a:solidFill>
                  <a:latin typeface="+mj-lt"/>
                </a:rPr>
                <a:t>Bain d’eau tritiée  </a:t>
              </a:r>
            </a:p>
          </p:txBody>
        </p:sp>
        <p:cxnSp>
          <p:nvCxnSpPr>
            <p:cNvPr id="27" name="Connecteur droit avec flèche 26"/>
            <p:cNvCxnSpPr/>
            <p:nvPr/>
          </p:nvCxnSpPr>
          <p:spPr>
            <a:xfrm flipH="1">
              <a:off x="1994385" y="3618615"/>
              <a:ext cx="350113" cy="1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tailEnd type="triangle"/>
            </a:ln>
            <a:effectLst/>
          </p:spPr>
        </p:cxnSp>
        <p:sp>
          <p:nvSpPr>
            <p:cNvPr id="28" name="ZoneTexte 27"/>
            <p:cNvSpPr txBox="1"/>
            <p:nvPr/>
          </p:nvSpPr>
          <p:spPr>
            <a:xfrm>
              <a:off x="2403525" y="3473879"/>
              <a:ext cx="14587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200" b="1" dirty="0">
                  <a:solidFill>
                    <a:srgbClr val="FF0000"/>
                  </a:solidFill>
                  <a:latin typeface="+mj-lt"/>
                </a:rPr>
                <a:t>Vapeur tritiée  </a:t>
              </a:r>
            </a:p>
          </p:txBody>
        </p:sp>
        <p:sp>
          <p:nvSpPr>
            <p:cNvPr id="29" name="Arc 28"/>
            <p:cNvSpPr/>
            <p:nvPr/>
          </p:nvSpPr>
          <p:spPr>
            <a:xfrm rot="8797611" flipH="1">
              <a:off x="2881585" y="3780030"/>
              <a:ext cx="142875" cy="187960"/>
            </a:xfrm>
            <a:prstGeom prst="arc">
              <a:avLst/>
            </a:prstGeom>
            <a:noFill/>
            <a:ln w="190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30" name="Arc 29"/>
            <p:cNvSpPr/>
            <p:nvPr/>
          </p:nvSpPr>
          <p:spPr>
            <a:xfrm rot="18986876" flipH="1">
              <a:off x="2979922" y="3931044"/>
              <a:ext cx="168910" cy="171450"/>
            </a:xfrm>
            <a:prstGeom prst="arc">
              <a:avLst/>
            </a:prstGeom>
            <a:noFill/>
            <a:ln w="190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31" name="Arc 30"/>
            <p:cNvSpPr/>
            <p:nvPr/>
          </p:nvSpPr>
          <p:spPr>
            <a:xfrm rot="8797611" flipH="1">
              <a:off x="3114663" y="3780030"/>
              <a:ext cx="142875" cy="187960"/>
            </a:xfrm>
            <a:prstGeom prst="arc">
              <a:avLst/>
            </a:prstGeom>
            <a:noFill/>
            <a:ln w="190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32" name="Arc 31"/>
            <p:cNvSpPr/>
            <p:nvPr/>
          </p:nvSpPr>
          <p:spPr>
            <a:xfrm rot="18986876" flipH="1">
              <a:off x="3213000" y="3931044"/>
              <a:ext cx="168910" cy="171450"/>
            </a:xfrm>
            <a:prstGeom prst="arc">
              <a:avLst/>
            </a:prstGeom>
            <a:noFill/>
            <a:ln w="190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prstClr val="black"/>
                </a:solidFill>
                <a:latin typeface="+mj-lt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ZoneTexte 32"/>
                <p:cNvSpPr txBox="1"/>
                <p:nvPr/>
              </p:nvSpPr>
              <p:spPr>
                <a:xfrm>
                  <a:off x="1316215" y="2623341"/>
                  <a:ext cx="2350219" cy="5212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fr-FR" sz="16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sz="16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16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𝑇</m:t>
                                  </m:r>
                                </m:num>
                                <m:den>
                                  <m:r>
                                    <a:rPr lang="fr-FR" sz="16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𝐻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fr-FR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𝑇𝑂𝐿</m:t>
                          </m:r>
                          <m:r>
                            <a:rPr lang="fr-FR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</m:oMath>
                  </a14:m>
                  <a:r>
                    <a:rPr lang="fr-FR" sz="1600" dirty="0">
                      <a:solidFill>
                        <a:prstClr val="black"/>
                      </a:solidFill>
                      <a:latin typeface="+mj-lt"/>
                    </a:rPr>
                    <a:t>=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 </m:t>
                          </m:r>
                          <m:d>
                            <m:dPr>
                              <m:ctrlPr>
                                <a:rPr lang="fr-FR" sz="16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sz="16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16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𝑇</m:t>
                                  </m:r>
                                </m:num>
                                <m:den>
                                  <m:r>
                                    <a:rPr lang="fr-FR" sz="16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𝐻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fr-FR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𝑙𝑖𝑞</m:t>
                          </m:r>
                        </m:sub>
                      </m:sSub>
                    </m:oMath>
                  </a14:m>
                  <a:endParaRPr lang="fr-FR" sz="1600" dirty="0">
                    <a:solidFill>
                      <a:prstClr val="black"/>
                    </a:solidFill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91" name="ZoneTexte 9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16215" y="2623341"/>
                  <a:ext cx="2350219" cy="521233"/>
                </a:xfrm>
                <a:prstGeom prst="rect">
                  <a:avLst/>
                </a:prstGeom>
                <a:blipFill>
                  <a:blip r:embed="rId4"/>
                  <a:stretch>
                    <a:fillRect b="-588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ZoneTexte 1"/>
          <p:cNvSpPr txBox="1"/>
          <p:nvPr/>
        </p:nvSpPr>
        <p:spPr>
          <a:xfrm>
            <a:off x="395536" y="692696"/>
            <a:ext cx="78045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T : cycle de l’eau et du carbone (matière organique) =&gt; forme libre (HTO) et forme liée (TOL)</a:t>
            </a:r>
          </a:p>
        </p:txBody>
      </p:sp>
      <p:grpSp>
        <p:nvGrpSpPr>
          <p:cNvPr id="44" name="Groupe 43"/>
          <p:cNvGrpSpPr/>
          <p:nvPr/>
        </p:nvGrpSpPr>
        <p:grpSpPr>
          <a:xfrm>
            <a:off x="1439415" y="1495832"/>
            <a:ext cx="908467" cy="360040"/>
            <a:chOff x="1439415" y="1495832"/>
            <a:chExt cx="908467" cy="360040"/>
          </a:xfrm>
        </p:grpSpPr>
        <p:sp>
          <p:nvSpPr>
            <p:cNvPr id="43" name="Ellipse 42"/>
            <p:cNvSpPr/>
            <p:nvPr/>
          </p:nvSpPr>
          <p:spPr>
            <a:xfrm>
              <a:off x="1439415" y="1495832"/>
              <a:ext cx="908467" cy="360040"/>
            </a:xfrm>
            <a:prstGeom prst="ellipse">
              <a:avLst/>
            </a:prstGeom>
            <a:solidFill>
              <a:srgbClr val="15E1F7"/>
            </a:solidFill>
            <a:ln>
              <a:solidFill>
                <a:srgbClr val="15E1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5" name="ZoneTexte 44"/>
            <p:cNvSpPr txBox="1"/>
            <p:nvPr/>
          </p:nvSpPr>
          <p:spPr>
            <a:xfrm>
              <a:off x="1475656" y="1504871"/>
              <a:ext cx="802720" cy="2797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TOL-NE</a:t>
              </a:r>
              <a:endParaRPr lang="fr-FR" sz="1600" b="1" dirty="0"/>
            </a:p>
          </p:txBody>
        </p:sp>
      </p:grpSp>
      <p:grpSp>
        <p:nvGrpSpPr>
          <p:cNvPr id="49" name="Groupe 48"/>
          <p:cNvGrpSpPr/>
          <p:nvPr/>
        </p:nvGrpSpPr>
        <p:grpSpPr>
          <a:xfrm>
            <a:off x="1403648" y="1052736"/>
            <a:ext cx="908467" cy="360040"/>
            <a:chOff x="1439415" y="1495832"/>
            <a:chExt cx="908467" cy="360040"/>
          </a:xfrm>
        </p:grpSpPr>
        <p:sp>
          <p:nvSpPr>
            <p:cNvPr id="50" name="Ellipse 49"/>
            <p:cNvSpPr/>
            <p:nvPr/>
          </p:nvSpPr>
          <p:spPr>
            <a:xfrm>
              <a:off x="1439415" y="1495832"/>
              <a:ext cx="908467" cy="360040"/>
            </a:xfrm>
            <a:prstGeom prst="ellipse">
              <a:avLst/>
            </a:prstGeom>
            <a:solidFill>
              <a:srgbClr val="15E1F7"/>
            </a:solidFill>
            <a:ln>
              <a:solidFill>
                <a:srgbClr val="15E1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1475656" y="1504871"/>
              <a:ext cx="7145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 TOL-E</a:t>
              </a:r>
              <a:endParaRPr lang="fr-FR" sz="1600" b="1" dirty="0"/>
            </a:p>
          </p:txBody>
        </p:sp>
      </p:grpSp>
      <p:grpSp>
        <p:nvGrpSpPr>
          <p:cNvPr id="47" name="Groupe 46"/>
          <p:cNvGrpSpPr/>
          <p:nvPr/>
        </p:nvGrpSpPr>
        <p:grpSpPr>
          <a:xfrm>
            <a:off x="483247" y="1259468"/>
            <a:ext cx="560361" cy="369332"/>
            <a:chOff x="483247" y="1187460"/>
            <a:chExt cx="560361" cy="369332"/>
          </a:xfrm>
        </p:grpSpPr>
        <p:sp>
          <p:nvSpPr>
            <p:cNvPr id="40" name="Ellipse 39"/>
            <p:cNvSpPr/>
            <p:nvPr/>
          </p:nvSpPr>
          <p:spPr>
            <a:xfrm>
              <a:off x="483247" y="1187460"/>
              <a:ext cx="560361" cy="369332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520884" y="1218238"/>
              <a:ext cx="41831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TOL</a:t>
              </a:r>
              <a:endParaRPr lang="fr-FR" sz="1600" b="1" dirty="0"/>
            </a:p>
          </p:txBody>
        </p:sp>
      </p:grpSp>
      <p:cxnSp>
        <p:nvCxnSpPr>
          <p:cNvPr id="52" name="Connecteur droit avec flèche 51"/>
          <p:cNvCxnSpPr>
            <a:stCxn id="40" idx="6"/>
            <a:endCxn id="50" idx="2"/>
          </p:cNvCxnSpPr>
          <p:nvPr/>
        </p:nvCxnSpPr>
        <p:spPr>
          <a:xfrm flipV="1">
            <a:off x="1043608" y="1232756"/>
            <a:ext cx="360040" cy="211378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avec flèche 53"/>
          <p:cNvCxnSpPr>
            <a:stCxn id="40" idx="6"/>
            <a:endCxn id="43" idx="2"/>
          </p:cNvCxnSpPr>
          <p:nvPr/>
        </p:nvCxnSpPr>
        <p:spPr>
          <a:xfrm>
            <a:off x="1043608" y="1444134"/>
            <a:ext cx="395807" cy="231718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Flèche droite 55"/>
          <p:cNvSpPr/>
          <p:nvPr/>
        </p:nvSpPr>
        <p:spPr>
          <a:xfrm>
            <a:off x="4067944" y="1592796"/>
            <a:ext cx="562224" cy="180020"/>
          </a:xfrm>
          <a:prstGeom prst="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ZoneTexte 56"/>
          <p:cNvSpPr txBox="1"/>
          <p:nvPr/>
        </p:nvSpPr>
        <p:spPr>
          <a:xfrm>
            <a:off x="4716016" y="1484784"/>
            <a:ext cx="4495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Rémanence </a:t>
            </a:r>
            <a:r>
              <a:rPr lang="fr-FR" sz="1600" dirty="0" smtClean="0"/>
              <a:t>(</a:t>
            </a:r>
            <a:r>
              <a:rPr lang="fr-FR" sz="1600" dirty="0" err="1" smtClean="0"/>
              <a:t>qqs</a:t>
            </a:r>
            <a:r>
              <a:rPr lang="fr-FR" sz="1600" dirty="0" smtClean="0"/>
              <a:t> semaines à plusieurs décennies)</a:t>
            </a:r>
            <a:endParaRPr lang="fr-FR" sz="1600" dirty="0"/>
          </a:p>
        </p:txBody>
      </p:sp>
      <p:sp>
        <p:nvSpPr>
          <p:cNvPr id="58" name="ZoneTexte 57"/>
          <p:cNvSpPr txBox="1"/>
          <p:nvPr/>
        </p:nvSpPr>
        <p:spPr>
          <a:xfrm>
            <a:off x="2366040" y="1484784"/>
            <a:ext cx="16859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T lié aux atomes C</a:t>
            </a:r>
          </a:p>
          <a:p>
            <a:r>
              <a:rPr lang="fr-FR" sz="1600" dirty="0"/>
              <a:t>e</a:t>
            </a:r>
            <a:r>
              <a:rPr lang="fr-FR" sz="1600" dirty="0" smtClean="0"/>
              <a:t>t T « enfoui » </a:t>
            </a:r>
            <a:endParaRPr lang="fr-FR" sz="1600" dirty="0"/>
          </a:p>
        </p:txBody>
      </p:sp>
      <p:sp>
        <p:nvSpPr>
          <p:cNvPr id="62" name="ZoneTexte 61"/>
          <p:cNvSpPr txBox="1"/>
          <p:nvPr/>
        </p:nvSpPr>
        <p:spPr>
          <a:xfrm>
            <a:off x="2373660" y="1052736"/>
            <a:ext cx="2178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T lié aux atomes O, N, S </a:t>
            </a:r>
            <a:endParaRPr lang="fr-FR" sz="1600" dirty="0"/>
          </a:p>
        </p:txBody>
      </p:sp>
      <p:sp>
        <p:nvSpPr>
          <p:cNvPr id="36" name="ZoneTexte 35"/>
          <p:cNvSpPr txBox="1"/>
          <p:nvPr/>
        </p:nvSpPr>
        <p:spPr>
          <a:xfrm>
            <a:off x="323528" y="3409836"/>
            <a:ext cx="745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HR 85%</a:t>
            </a:r>
          </a:p>
          <a:p>
            <a:r>
              <a:rPr lang="fr-FR" sz="1400" dirty="0" smtClean="0"/>
              <a:t>20°C</a:t>
            </a:r>
            <a:endParaRPr lang="fr-FR" sz="1400" dirty="0"/>
          </a:p>
        </p:txBody>
      </p:sp>
      <p:sp>
        <p:nvSpPr>
          <p:cNvPr id="37" name="ZoneTexte 36"/>
          <p:cNvSpPr txBox="1"/>
          <p:nvPr/>
        </p:nvSpPr>
        <p:spPr>
          <a:xfrm>
            <a:off x="1368669" y="3409255"/>
            <a:ext cx="20512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120, 300 et 500 Bq/L en T</a:t>
            </a:r>
            <a:endParaRPr lang="fr-FR" sz="1400" dirty="0"/>
          </a:p>
        </p:txBody>
      </p:sp>
      <p:sp>
        <p:nvSpPr>
          <p:cNvPr id="38" name="ZoneTexte 37"/>
          <p:cNvSpPr txBox="1"/>
          <p:nvPr/>
        </p:nvSpPr>
        <p:spPr>
          <a:xfrm>
            <a:off x="611560" y="2206605"/>
            <a:ext cx="3260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Dispositif pour déterminer TOL-E</a:t>
            </a:r>
          </a:p>
          <a:p>
            <a:r>
              <a:rPr lang="fr-FR" dirty="0" smtClean="0"/>
              <a:t>par échange isotopique</a:t>
            </a:r>
            <a:endParaRPr lang="fr-FR" dirty="0"/>
          </a:p>
        </p:txBody>
      </p:sp>
      <p:sp>
        <p:nvSpPr>
          <p:cNvPr id="39" name="ZoneTexte 38"/>
          <p:cNvSpPr txBox="1"/>
          <p:nvPr/>
        </p:nvSpPr>
        <p:spPr>
          <a:xfrm>
            <a:off x="4789141" y="2269277"/>
            <a:ext cx="4354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Hypothèse : Hydrogène échangeable en équilibre avec l’eau libre de l’échantillon</a:t>
            </a:r>
            <a:endParaRPr lang="fr-FR" dirty="0"/>
          </a:p>
        </p:txBody>
      </p:sp>
      <p:sp>
        <p:nvSpPr>
          <p:cNvPr id="41" name="ZoneTexte 40"/>
          <p:cNvSpPr txBox="1"/>
          <p:nvPr/>
        </p:nvSpPr>
        <p:spPr>
          <a:xfrm>
            <a:off x="4726049" y="2924944"/>
            <a:ext cx="43531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Symbol"/>
              <a:buChar char="Þ"/>
            </a:pPr>
            <a:r>
              <a:rPr lang="fr-FR" dirty="0" smtClean="0"/>
              <a:t>Détermination de la fraction </a:t>
            </a:r>
            <a:r>
              <a:rPr lang="el-GR" dirty="0" smtClean="0">
                <a:latin typeface="Times New Roman"/>
                <a:cs typeface="Times New Roman"/>
              </a:rPr>
              <a:t>α</a:t>
            </a:r>
            <a:r>
              <a:rPr lang="fr-FR" dirty="0" smtClean="0">
                <a:latin typeface="Times New Roman"/>
                <a:cs typeface="Times New Roman"/>
              </a:rPr>
              <a:t> </a:t>
            </a:r>
            <a:r>
              <a:rPr lang="fr-FR" dirty="0" smtClean="0"/>
              <a:t>de H labile</a:t>
            </a:r>
          </a:p>
          <a:p>
            <a:pPr marL="285750" indent="-285750">
              <a:buFont typeface="Symbol"/>
              <a:buChar char="Þ"/>
            </a:pPr>
            <a:r>
              <a:rPr lang="fr-FR" dirty="0" smtClean="0"/>
              <a:t>Calcul de TOL-NE</a:t>
            </a:r>
          </a:p>
          <a:p>
            <a:pPr marL="285750" indent="-285750">
              <a:buFont typeface="Symbol"/>
              <a:buChar char="Þ"/>
            </a:pP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ZoneTexte 41"/>
              <p:cNvSpPr txBox="1"/>
              <p:nvPr/>
            </p:nvSpPr>
            <p:spPr>
              <a:xfrm>
                <a:off x="4502692" y="3645024"/>
                <a:ext cx="4605812" cy="6792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i="1" smtClean="0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fr-FR" sz="1600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sz="1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1600" b="0" i="1" smtClean="0">
                                      <a:latin typeface="Cambria Math"/>
                                    </a:rPr>
                                    <m:t>𝑇</m:t>
                                  </m:r>
                                </m:num>
                                <m:den>
                                  <m:r>
                                    <a:rPr lang="fr-FR" sz="1600" b="0" i="1" smtClean="0">
                                      <a:latin typeface="Cambria Math"/>
                                    </a:rPr>
                                    <m:t>𝐻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fr-FR" sz="1600" b="0" i="1" smtClean="0">
                              <a:latin typeface="Cambria Math"/>
                            </a:rPr>
                            <m:t>𝑇𝑂𝐿</m:t>
                          </m:r>
                        </m:sub>
                      </m:sSub>
                      <m:r>
                        <a:rPr lang="fr-FR" sz="160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sz="1600" i="1" smtClean="0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fr-FR" sz="1600" i="1" smtClean="0">
                          <a:latin typeface="Cambria Math"/>
                          <a:ea typeface="Cambria Math"/>
                        </a:rPr>
                        <m:t>×</m:t>
                      </m:r>
                      <m:sSub>
                        <m:sSubPr>
                          <m:ctrlPr>
                            <a:rPr lang="fr-FR" sz="1600" i="1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fr-FR" sz="16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sz="16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1600" i="1">
                                      <a:latin typeface="Cambria Math"/>
                                    </a:rPr>
                                    <m:t>𝑇</m:t>
                                  </m:r>
                                </m:num>
                                <m:den>
                                  <m:r>
                                    <a:rPr lang="fr-FR" sz="1600" i="1">
                                      <a:latin typeface="Cambria Math"/>
                                    </a:rPr>
                                    <m:t>𝐻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fr-FR" sz="1600" i="1">
                              <a:latin typeface="Cambria Math"/>
                            </a:rPr>
                            <m:t>𝑇𝑂𝐿</m:t>
                          </m:r>
                          <m:r>
                            <a:rPr lang="fr-FR" sz="16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fr-FR" sz="1600" b="0" i="1" smtClean="0">
                              <a:latin typeface="Cambria Math"/>
                            </a:rPr>
                            <m:t>𝐸</m:t>
                          </m:r>
                        </m:sub>
                      </m:sSub>
                      <m:r>
                        <a:rPr lang="fr-FR" sz="1600" i="1" smtClean="0">
                          <a:latin typeface="Cambria Math"/>
                          <a:ea typeface="Cambria Math"/>
                        </a:rPr>
                        <m:t>+</m:t>
                      </m:r>
                      <m:d>
                        <m:dPr>
                          <m:ctrlPr>
                            <a:rPr lang="fr-FR" sz="16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1600" b="0" i="1" smtClean="0">
                              <a:latin typeface="Cambria Math"/>
                              <a:ea typeface="Cambria Math"/>
                            </a:rPr>
                            <m:t>1−</m:t>
                          </m:r>
                          <m:r>
                            <a:rPr lang="fr-FR" sz="1600" b="0" i="1" smtClean="0">
                              <a:latin typeface="Cambria Math"/>
                              <a:ea typeface="Cambria Math"/>
                            </a:rPr>
                            <m:t>𝛼</m:t>
                          </m:r>
                        </m:e>
                      </m:d>
                      <m:r>
                        <a:rPr lang="fr-FR" sz="1600" i="1" smtClean="0">
                          <a:latin typeface="Cambria Math"/>
                          <a:ea typeface="Cambria Math"/>
                        </a:rPr>
                        <m:t>×</m:t>
                      </m:r>
                      <m:sSub>
                        <m:sSubPr>
                          <m:ctrlPr>
                            <a:rPr lang="fr-FR" sz="1600" i="1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fr-FR" sz="16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sz="16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1600" i="1">
                                      <a:latin typeface="Cambria Math"/>
                                    </a:rPr>
                                    <m:t>𝑇</m:t>
                                  </m:r>
                                </m:num>
                                <m:den>
                                  <m:r>
                                    <a:rPr lang="fr-FR" sz="1600" i="1">
                                      <a:latin typeface="Cambria Math"/>
                                    </a:rPr>
                                    <m:t>𝐻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fr-FR" sz="1600" i="1">
                              <a:latin typeface="Cambria Math"/>
                            </a:rPr>
                            <m:t>𝑇𝑂𝐿</m:t>
                          </m:r>
                          <m:r>
                            <a:rPr lang="fr-FR" sz="16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fr-FR" sz="1600" b="0" i="1" smtClean="0">
                              <a:latin typeface="Cambria Math"/>
                            </a:rPr>
                            <m:t>𝑁𝐸</m:t>
                          </m:r>
                        </m:sub>
                      </m:sSub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42" name="ZoneText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2692" y="3645024"/>
                <a:ext cx="4605812" cy="67922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Rectangle à coins arrondis 52"/>
          <p:cNvSpPr/>
          <p:nvPr/>
        </p:nvSpPr>
        <p:spPr>
          <a:xfrm>
            <a:off x="4726049" y="2339588"/>
            <a:ext cx="4022415" cy="532587"/>
          </a:xfrm>
          <a:prstGeom prst="round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Rectangle à coins arrondis 54"/>
          <p:cNvSpPr/>
          <p:nvPr/>
        </p:nvSpPr>
        <p:spPr>
          <a:xfrm>
            <a:off x="1132487" y="2915608"/>
            <a:ext cx="1661616" cy="441384"/>
          </a:xfrm>
          <a:prstGeom prst="round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3" name="Connecteur droit avec flèche 62"/>
          <p:cNvCxnSpPr>
            <a:stCxn id="55" idx="3"/>
            <a:endCxn id="53" idx="1"/>
          </p:cNvCxnSpPr>
          <p:nvPr/>
        </p:nvCxnSpPr>
        <p:spPr>
          <a:xfrm flipV="1">
            <a:off x="2794103" y="2605882"/>
            <a:ext cx="1931946" cy="530418"/>
          </a:xfrm>
          <a:prstGeom prst="straightConnector1">
            <a:avLst/>
          </a:prstGeom>
          <a:ln w="38100">
            <a:solidFill>
              <a:srgbClr val="0000FF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8" name="Rectangle à coins arrondis 1087"/>
          <p:cNvSpPr/>
          <p:nvPr/>
        </p:nvSpPr>
        <p:spPr>
          <a:xfrm>
            <a:off x="4551757" y="3563143"/>
            <a:ext cx="812331" cy="859690"/>
          </a:xfrm>
          <a:prstGeom prst="round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89" name="Rectangle à coins arrondis 1088"/>
          <p:cNvSpPr/>
          <p:nvPr/>
        </p:nvSpPr>
        <p:spPr>
          <a:xfrm>
            <a:off x="5868144" y="3539567"/>
            <a:ext cx="944429" cy="923477"/>
          </a:xfrm>
          <a:prstGeom prst="round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90" name="ZoneTexte 1089"/>
          <p:cNvSpPr txBox="1"/>
          <p:nvPr/>
        </p:nvSpPr>
        <p:spPr>
          <a:xfrm>
            <a:off x="5195591" y="4437112"/>
            <a:ext cx="888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00FF"/>
                </a:solidFill>
              </a:rPr>
              <a:t>mesuré</a:t>
            </a:r>
            <a:endParaRPr lang="fr-FR" b="1" dirty="0">
              <a:solidFill>
                <a:srgbClr val="0000FF"/>
              </a:solidFill>
            </a:endParaRPr>
          </a:p>
        </p:txBody>
      </p:sp>
      <p:sp>
        <p:nvSpPr>
          <p:cNvPr id="1091" name="Rectangle à coins arrondis 1090"/>
          <p:cNvSpPr/>
          <p:nvPr/>
        </p:nvSpPr>
        <p:spPr>
          <a:xfrm>
            <a:off x="7956376" y="3563143"/>
            <a:ext cx="1080120" cy="85969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92" name="ZoneTexte 1091"/>
          <p:cNvSpPr txBox="1"/>
          <p:nvPr/>
        </p:nvSpPr>
        <p:spPr>
          <a:xfrm>
            <a:off x="8123937" y="4437112"/>
            <a:ext cx="840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calculé</a:t>
            </a:r>
            <a:endParaRPr lang="fr-FR" b="1" dirty="0">
              <a:solidFill>
                <a:srgbClr val="FF0000"/>
              </a:solidFill>
            </a:endParaRPr>
          </a:p>
        </p:txBody>
      </p:sp>
      <p:grpSp>
        <p:nvGrpSpPr>
          <p:cNvPr id="7" name="Groupe 6"/>
          <p:cNvGrpSpPr/>
          <p:nvPr/>
        </p:nvGrpSpPr>
        <p:grpSpPr>
          <a:xfrm>
            <a:off x="2904975" y="5081506"/>
            <a:ext cx="802929" cy="802929"/>
            <a:chOff x="1322194" y="5157192"/>
            <a:chExt cx="802929" cy="802929"/>
          </a:xfrm>
        </p:grpSpPr>
        <p:pic>
          <p:nvPicPr>
            <p:cNvPr id="1104" name="Picture 80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2194" y="5157192"/>
              <a:ext cx="802929" cy="802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94" name="ZoneTexte 1093"/>
            <p:cNvSpPr txBox="1"/>
            <p:nvPr/>
          </p:nvSpPr>
          <p:spPr>
            <a:xfrm>
              <a:off x="1350761" y="5260558"/>
              <a:ext cx="75373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>
                  <a:solidFill>
                    <a:schemeClr val="bg1"/>
                  </a:solidFill>
                </a:rPr>
                <a:t>Grains</a:t>
              </a:r>
            </a:p>
            <a:p>
              <a:r>
                <a:rPr lang="fr-FR" sz="1600" b="1" dirty="0" smtClean="0">
                  <a:solidFill>
                    <a:schemeClr val="bg1"/>
                  </a:solidFill>
                </a:rPr>
                <a:t> de blé</a:t>
              </a:r>
              <a:endParaRPr lang="fr-FR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e 2"/>
          <p:cNvGrpSpPr/>
          <p:nvPr/>
        </p:nvGrpSpPr>
        <p:grpSpPr>
          <a:xfrm>
            <a:off x="5580112" y="5054987"/>
            <a:ext cx="1556535" cy="822285"/>
            <a:chOff x="2546260" y="5137836"/>
            <a:chExt cx="1593692" cy="822285"/>
          </a:xfrm>
        </p:grpSpPr>
        <p:pic>
          <p:nvPicPr>
            <p:cNvPr id="1103" name="Picture 79" descr="Résultat de recherche d'images pour &quot;myriophyllum spicatum&quot;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6260" y="5137836"/>
              <a:ext cx="1462099" cy="8222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6" name="ZoneTexte 1095"/>
            <p:cNvSpPr txBox="1"/>
            <p:nvPr/>
          </p:nvSpPr>
          <p:spPr>
            <a:xfrm>
              <a:off x="2555776" y="5229200"/>
              <a:ext cx="158417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 err="1" smtClean="0">
                  <a:solidFill>
                    <a:schemeClr val="bg1"/>
                  </a:solidFill>
                </a:rPr>
                <a:t>Myriophyllum</a:t>
              </a:r>
              <a:r>
                <a:rPr lang="fr-FR" sz="1600" b="1" dirty="0" smtClean="0">
                  <a:solidFill>
                    <a:schemeClr val="bg1"/>
                  </a:solidFill>
                </a:rPr>
                <a:t> </a:t>
              </a:r>
              <a:r>
                <a:rPr lang="fr-FR" sz="1600" b="1" dirty="0" err="1" smtClean="0">
                  <a:solidFill>
                    <a:schemeClr val="bg1"/>
                  </a:solidFill>
                </a:rPr>
                <a:t>Spicatum</a:t>
              </a:r>
              <a:endParaRPr lang="fr-FR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oupe 9"/>
          <p:cNvGrpSpPr/>
          <p:nvPr/>
        </p:nvGrpSpPr>
        <p:grpSpPr>
          <a:xfrm>
            <a:off x="3932710" y="5085184"/>
            <a:ext cx="1575394" cy="770445"/>
            <a:chOff x="4355976" y="5137836"/>
            <a:chExt cx="1594967" cy="822285"/>
          </a:xfrm>
        </p:grpSpPr>
        <p:pic>
          <p:nvPicPr>
            <p:cNvPr id="1106" name="Picture 82" descr="product-cover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514" b="26787"/>
            <a:stretch/>
          </p:blipFill>
          <p:spPr bwMode="auto">
            <a:xfrm>
              <a:off x="4360403" y="5137836"/>
              <a:ext cx="1590540" cy="8222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7" name="ZoneTexte 76"/>
            <p:cNvSpPr txBox="1"/>
            <p:nvPr/>
          </p:nvSpPr>
          <p:spPr>
            <a:xfrm>
              <a:off x="4355976" y="5373216"/>
              <a:ext cx="158417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 smtClean="0"/>
                <a:t>Amidon</a:t>
              </a:r>
              <a:endParaRPr lang="fr-FR" sz="1600" b="1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au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72682550"/>
                  </p:ext>
                </p:extLst>
              </p:nvPr>
            </p:nvGraphicFramePr>
            <p:xfrm>
              <a:off x="1491032" y="5013176"/>
              <a:ext cx="6866400" cy="172239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19200"/>
                    <a:gridCol w="1219200"/>
                    <a:gridCol w="1584000"/>
                    <a:gridCol w="1548000"/>
                    <a:gridCol w="1296000"/>
                  </a:tblGrid>
                  <a:tr h="900000"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mtClean="0">
                              <a:solidFill>
                                <a:schemeClr val="tx1"/>
                              </a:solidFill>
                            </a:rPr>
                            <a:t>Substance</a:t>
                          </a:r>
                        </a:p>
                        <a:p>
                          <a:pPr algn="ctr"/>
                          <a:r>
                            <a:rPr lang="fr-FR" smtClean="0">
                              <a:solidFill>
                                <a:schemeClr val="tx1"/>
                              </a:solidFill>
                            </a:rPr>
                            <a:t>humique</a:t>
                          </a:r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43200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fr-FR" sz="18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fr-FR" sz="18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𝛂</m:t>
                                    </m:r>
                                  </m:e>
                                  <m:sub>
                                    <m:r>
                                      <a:rPr kumimoji="0" lang="fr-FR" sz="18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𝐦𝐨𝐝𝐞𝐥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1" dirty="0" smtClean="0"/>
                            <a:t>30 %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1" dirty="0" smtClean="0"/>
                            <a:t>31,6 %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1" dirty="0" smtClean="0"/>
                            <a:t>30 %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1" dirty="0" smtClean="0"/>
                            <a:t>13 – 42</a:t>
                          </a:r>
                          <a:r>
                            <a:rPr lang="fr-FR" sz="1800" b="1" baseline="0" dirty="0" smtClean="0"/>
                            <a:t> %</a:t>
                          </a:r>
                          <a:endParaRPr lang="fr-FR" sz="1800" b="1" dirty="0" smtClean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fr-FR" sz="18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B05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fr-FR" sz="18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B05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𝛂</m:t>
                                    </m:r>
                                  </m:e>
                                  <m:sub>
                                    <m:r>
                                      <a:rPr kumimoji="0" lang="fr-FR" sz="18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B05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𝐢𝐬𝐨</m:t>
                                    </m:r>
                                    <m:r>
                                      <a:rPr kumimoji="0" lang="fr-FR" sz="1800" b="1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B05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𝐭𝐨𝐩𝐢𝐜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1" dirty="0" smtClean="0">
                              <a:solidFill>
                                <a:srgbClr val="00B050"/>
                              </a:solidFill>
                            </a:rPr>
                            <a:t>31 ± 1%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1" dirty="0" smtClean="0">
                              <a:solidFill>
                                <a:srgbClr val="00B050"/>
                              </a:solidFill>
                            </a:rPr>
                            <a:t>31,1 ±</a:t>
                          </a:r>
                          <a:r>
                            <a:rPr lang="fr-FR" sz="1800" b="1" baseline="0" dirty="0" smtClean="0">
                              <a:solidFill>
                                <a:srgbClr val="00B050"/>
                              </a:solidFill>
                            </a:rPr>
                            <a:t> </a:t>
                          </a:r>
                          <a:r>
                            <a:rPr lang="fr-FR" sz="1800" b="1" dirty="0" smtClean="0">
                              <a:solidFill>
                                <a:srgbClr val="00B050"/>
                              </a:solidFill>
                            </a:rPr>
                            <a:t>1,0%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1" dirty="0" smtClean="0">
                              <a:solidFill>
                                <a:srgbClr val="00B050"/>
                              </a:solidFill>
                            </a:rPr>
                            <a:t>26,4 ± 0,5%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1" smtClean="0">
                              <a:solidFill>
                                <a:srgbClr val="00B050"/>
                              </a:solidFill>
                            </a:rPr>
                            <a:t>36,8 ± 3,5%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au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72682550"/>
                  </p:ext>
                </p:extLst>
              </p:nvPr>
            </p:nvGraphicFramePr>
            <p:xfrm>
              <a:off x="1491032" y="5013176"/>
              <a:ext cx="6866400" cy="172239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19200"/>
                    <a:gridCol w="1219200"/>
                    <a:gridCol w="1584000"/>
                    <a:gridCol w="1548000"/>
                    <a:gridCol w="1296000"/>
                  </a:tblGrid>
                  <a:tr h="900000"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mtClean="0">
                              <a:solidFill>
                                <a:schemeClr val="tx1"/>
                              </a:solidFill>
                            </a:rPr>
                            <a:t>Substance</a:t>
                          </a:r>
                        </a:p>
                        <a:p>
                          <a:pPr algn="ctr"/>
                          <a:r>
                            <a:rPr lang="fr-FR" smtClean="0">
                              <a:solidFill>
                                <a:schemeClr val="tx1"/>
                              </a:solidFill>
                            </a:rPr>
                            <a:t>humique</a:t>
                          </a:r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43200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9"/>
                          <a:stretch>
                            <a:fillRect l="-500" t="-215493" r="-463000" b="-1070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1" dirty="0" smtClean="0"/>
                            <a:t>30 %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1" dirty="0" smtClean="0"/>
                            <a:t>31,6 %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1" dirty="0" smtClean="0"/>
                            <a:t>30 %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1" dirty="0" smtClean="0"/>
                            <a:t>13 – 42</a:t>
                          </a:r>
                          <a:r>
                            <a:rPr lang="fr-FR" sz="1800" b="1" baseline="0" dirty="0" smtClean="0"/>
                            <a:t> %</a:t>
                          </a:r>
                          <a:endParaRPr lang="fr-FR" sz="1800" b="1" dirty="0" smtClean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9039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9"/>
                          <a:stretch>
                            <a:fillRect l="-500" t="-350000" r="-463000" b="-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1" dirty="0" smtClean="0">
                              <a:solidFill>
                                <a:srgbClr val="00B050"/>
                              </a:solidFill>
                            </a:rPr>
                            <a:t>31 ± 1%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1" dirty="0" smtClean="0">
                              <a:solidFill>
                                <a:srgbClr val="00B050"/>
                              </a:solidFill>
                            </a:rPr>
                            <a:t>31,1 ±</a:t>
                          </a:r>
                          <a:r>
                            <a:rPr lang="fr-FR" sz="1800" b="1" baseline="0" dirty="0" smtClean="0">
                              <a:solidFill>
                                <a:srgbClr val="00B050"/>
                              </a:solidFill>
                            </a:rPr>
                            <a:t> </a:t>
                          </a:r>
                          <a:r>
                            <a:rPr lang="fr-FR" sz="1800" b="1" dirty="0" smtClean="0">
                              <a:solidFill>
                                <a:srgbClr val="00B050"/>
                              </a:solidFill>
                            </a:rPr>
                            <a:t>1,0%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1" dirty="0" smtClean="0">
                              <a:solidFill>
                                <a:srgbClr val="00B050"/>
                              </a:solidFill>
                            </a:rPr>
                            <a:t>26,4 ± 0,5%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1" smtClean="0">
                              <a:solidFill>
                                <a:srgbClr val="00B050"/>
                              </a:solidFill>
                            </a:rPr>
                            <a:t>36,8 ± 3,5%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4" name="ZoneTexte 63"/>
          <p:cNvSpPr txBox="1"/>
          <p:nvPr/>
        </p:nvSpPr>
        <p:spPr>
          <a:xfrm>
            <a:off x="8820472" y="6516052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5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17274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Lignine organosolv [24] 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92695"/>
            <a:ext cx="6696744" cy="4396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467544" y="1268760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lignine</a:t>
            </a:r>
            <a:endParaRPr lang="fr-FR" dirty="0"/>
          </a:p>
        </p:txBody>
      </p:sp>
      <p:pic>
        <p:nvPicPr>
          <p:cNvPr id="6151" name="Picture 7" descr="Image illustrative de l’article Alcool paracoumaryliqu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960" y="5088912"/>
            <a:ext cx="2052952" cy="669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llipse 5"/>
          <p:cNvSpPr/>
          <p:nvPr/>
        </p:nvSpPr>
        <p:spPr>
          <a:xfrm>
            <a:off x="5724128" y="5051276"/>
            <a:ext cx="216024" cy="233526"/>
          </a:xfrm>
          <a:prstGeom prst="ellipse">
            <a:avLst/>
          </a:prstGeom>
          <a:noFill/>
          <a:ln w="38100">
            <a:solidFill>
              <a:srgbClr val="38D4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7668344" y="5476870"/>
            <a:ext cx="255300" cy="233526"/>
          </a:xfrm>
          <a:prstGeom prst="ellipse">
            <a:avLst/>
          </a:prstGeom>
          <a:noFill/>
          <a:ln w="38100">
            <a:solidFill>
              <a:srgbClr val="38D4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1403648" y="4941168"/>
            <a:ext cx="1375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38D443"/>
                </a:solidFill>
              </a:rPr>
              <a:t>échangeable</a:t>
            </a:r>
            <a:endParaRPr lang="fr-FR" b="1" dirty="0">
              <a:solidFill>
                <a:srgbClr val="38D443"/>
              </a:solidFill>
            </a:endParaRPr>
          </a:p>
        </p:txBody>
      </p:sp>
      <p:sp>
        <p:nvSpPr>
          <p:cNvPr id="8" name="Ellipse 7"/>
          <p:cNvSpPr/>
          <p:nvPr/>
        </p:nvSpPr>
        <p:spPr>
          <a:xfrm>
            <a:off x="3059832" y="1844824"/>
            <a:ext cx="216024" cy="2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2123728" y="1484784"/>
            <a:ext cx="216024" cy="233526"/>
          </a:xfrm>
          <a:prstGeom prst="ellipse">
            <a:avLst/>
          </a:prstGeom>
          <a:noFill/>
          <a:ln w="38100">
            <a:solidFill>
              <a:srgbClr val="38D4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/>
          <p:cNvSpPr/>
          <p:nvPr/>
        </p:nvSpPr>
        <p:spPr>
          <a:xfrm>
            <a:off x="4283968" y="1412776"/>
            <a:ext cx="216024" cy="2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1403648" y="5372774"/>
            <a:ext cx="1839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non échangeable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6341720" y="5589240"/>
            <a:ext cx="216024" cy="2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/>
          <p:cNvSpPr/>
          <p:nvPr/>
        </p:nvSpPr>
        <p:spPr>
          <a:xfrm>
            <a:off x="7311732" y="5589240"/>
            <a:ext cx="216024" cy="2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/>
          <p:cNvSpPr/>
          <p:nvPr/>
        </p:nvSpPr>
        <p:spPr>
          <a:xfrm>
            <a:off x="4788024" y="1268760"/>
            <a:ext cx="216024" cy="2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/>
          <p:cNvSpPr/>
          <p:nvPr/>
        </p:nvSpPr>
        <p:spPr>
          <a:xfrm>
            <a:off x="2843808" y="3356992"/>
            <a:ext cx="216024" cy="2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/>
          <p:cNvSpPr txBox="1"/>
          <p:nvPr/>
        </p:nvSpPr>
        <p:spPr>
          <a:xfrm>
            <a:off x="8820472" y="6516052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6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36959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 descr="http://upload.wikimedia.org/wikipedia/commons/e/e5/Citric_acid_structure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2852936"/>
            <a:ext cx="1206220" cy="554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Obje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1416421"/>
              </p:ext>
            </p:extLst>
          </p:nvPr>
        </p:nvGraphicFramePr>
        <p:xfrm>
          <a:off x="5652120" y="1268760"/>
          <a:ext cx="3641442" cy="2746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5" r:id="rId4" imgW="4978080" imgH="3754080" progId="">
                  <p:embed/>
                </p:oleObj>
              </mc:Choice>
              <mc:Fallback>
                <p:oleObj r:id="rId4" imgW="4978080" imgH="375408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652120" y="1268760"/>
                        <a:ext cx="3641442" cy="27461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 flipH="1">
            <a:off x="0" y="-27384"/>
            <a:ext cx="9144000" cy="64807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Complexation en milieu homogène : échelle des ultra-traces	(1/2)</a:t>
            </a:r>
          </a:p>
          <a:p>
            <a:r>
              <a:rPr lang="fr-FR" sz="2400" b="1" dirty="0">
                <a:solidFill>
                  <a:schemeClr val="bg1"/>
                </a:solidFill>
                <a:cs typeface="Times New Roman" panose="02020603050405020304" pitchFamily="18" charset="0"/>
              </a:rPr>
              <a:t>	</a:t>
            </a:r>
            <a:r>
              <a:rPr lang="fr-FR" sz="24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(10</a:t>
            </a:r>
            <a:r>
              <a:rPr lang="fr-FR" sz="2400" b="1" baseline="30000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-10</a:t>
            </a:r>
            <a:r>
              <a:rPr lang="fr-FR" sz="24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 M)			   		</a:t>
            </a:r>
            <a:r>
              <a:rPr lang="fr-FR" b="1" dirty="0" err="1" smtClean="0">
                <a:solidFill>
                  <a:schemeClr val="bg1"/>
                </a:solidFill>
                <a:cs typeface="Times New Roman" panose="02020603050405020304" pitchFamily="18" charset="0"/>
              </a:rPr>
              <a:t>IJCLab</a:t>
            </a:r>
            <a:r>
              <a:rPr lang="fr-FR" sz="24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 </a:t>
            </a:r>
            <a:endParaRPr lang="fr-FR" sz="24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5496" y="682561"/>
            <a:ext cx="9217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Technique de partage couplée à une détection radiométrique </a:t>
            </a:r>
            <a:r>
              <a:rPr lang="fr-FR" sz="1600" dirty="0" smtClean="0"/>
              <a:t>(</a:t>
            </a:r>
            <a:r>
              <a:rPr lang="fr-FR" sz="1600" dirty="0" err="1" smtClean="0"/>
              <a:t>spectro</a:t>
            </a:r>
            <a:r>
              <a:rPr lang="fr-FR" sz="1600" dirty="0" smtClean="0"/>
              <a:t>. </a:t>
            </a:r>
            <a:r>
              <a:rPr lang="el-GR" sz="1600" dirty="0" smtClean="0">
                <a:latin typeface="Times New Roman"/>
                <a:cs typeface="Times New Roman"/>
              </a:rPr>
              <a:t>γ</a:t>
            </a:r>
            <a:r>
              <a:rPr lang="fr-FR" sz="1600" dirty="0" smtClean="0">
                <a:latin typeface="Times New Roman"/>
                <a:cs typeface="Times New Roman"/>
              </a:rPr>
              <a:t> ou </a:t>
            </a:r>
            <a:r>
              <a:rPr lang="el-GR" sz="1600" dirty="0" smtClean="0">
                <a:latin typeface="Times New Roman"/>
                <a:cs typeface="Times New Roman"/>
              </a:rPr>
              <a:t>α</a:t>
            </a:r>
            <a:r>
              <a:rPr lang="fr-FR" sz="1600" dirty="0" smtClean="0">
                <a:latin typeface="Times New Roman"/>
                <a:cs typeface="Times New Roman"/>
              </a:rPr>
              <a:t>)</a:t>
            </a:r>
            <a:endParaRPr lang="fr-FR" sz="1600" dirty="0"/>
          </a:p>
        </p:txBody>
      </p:sp>
      <p:sp>
        <p:nvSpPr>
          <p:cNvPr id="3" name="ZoneTexte 2"/>
          <p:cNvSpPr txBox="1"/>
          <p:nvPr/>
        </p:nvSpPr>
        <p:spPr>
          <a:xfrm>
            <a:off x="5940152" y="1196752"/>
            <a:ext cx="3150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baseline="30000" dirty="0" smtClean="0"/>
              <a:t>233</a:t>
            </a:r>
            <a:r>
              <a:rPr lang="fr-FR" sz="1600" b="1" dirty="0" smtClean="0"/>
              <a:t>Pa(V)</a:t>
            </a:r>
            <a:r>
              <a:rPr lang="fr-FR" sz="1600" dirty="0" smtClean="0"/>
              <a:t>/acide citrique/TTA/Toluène</a:t>
            </a:r>
            <a:endParaRPr lang="fr-FR" sz="1600" dirty="0"/>
          </a:p>
        </p:txBody>
      </p:sp>
      <p:pic>
        <p:nvPicPr>
          <p:cNvPr id="12" name="Image 11"/>
          <p:cNvPicPr/>
          <p:nvPr/>
        </p:nvPicPr>
        <p:blipFill>
          <a:blip r:embed="rId6" cstate="print"/>
          <a:srcRect t="13115" b="5621"/>
          <a:stretch>
            <a:fillRect/>
          </a:stretch>
        </p:blipFill>
        <p:spPr bwMode="auto">
          <a:xfrm>
            <a:off x="5493582" y="4437112"/>
            <a:ext cx="390295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4355976" y="1916832"/>
                <a:ext cx="1164037" cy="698204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1" smtClean="0">
                          <a:latin typeface="Cambria Math"/>
                        </a:rPr>
                        <m:t>𝑫</m:t>
                      </m:r>
                      <m:r>
                        <a:rPr lang="fr-FR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b="1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b="1" i="1" smtClean="0">
                                  <a:latin typeface="Cambria Math"/>
                                </a:rPr>
                                <m:t>𝑨</m:t>
                              </m:r>
                            </m:e>
                            <m:sub>
                              <m:r>
                                <a:rPr lang="fr-FR" b="1" i="1" smtClean="0">
                                  <a:latin typeface="Cambria Math"/>
                                </a:rPr>
                                <m:t>𝒐𝒓𝒈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b="1" i="1" smtClean="0">
                                  <a:latin typeface="Cambria Math"/>
                                </a:rPr>
                                <m:t>𝑨</m:t>
                              </m:r>
                            </m:e>
                            <m:sub>
                              <m:r>
                                <a:rPr lang="fr-FR" b="1" i="1" smtClean="0">
                                  <a:latin typeface="Cambria Math"/>
                                </a:rPr>
                                <m:t>𝒂𝒒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b="1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76" y="1916832"/>
                <a:ext cx="1164037" cy="69820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/>
          <p:cNvSpPr txBox="1"/>
          <p:nvPr/>
        </p:nvSpPr>
        <p:spPr>
          <a:xfrm>
            <a:off x="3923928" y="3707740"/>
            <a:ext cx="292208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Modif</a:t>
            </a:r>
            <a:r>
              <a:rPr lang="fr-FR" b="1" dirty="0" smtClean="0"/>
              <a:t> D </a:t>
            </a:r>
            <a:r>
              <a:rPr lang="fr-FR" b="1" dirty="0" smtClean="0">
                <a:sym typeface="Wingdings" panose="05000000000000000000" pitchFamily="2" charset="2"/>
              </a:rPr>
              <a:t> </a:t>
            </a:r>
            <a:r>
              <a:rPr lang="fr-FR" b="1" dirty="0" err="1" smtClean="0">
                <a:sym typeface="Wingdings" panose="05000000000000000000" pitchFamily="2" charset="2"/>
              </a:rPr>
              <a:t>Modif</a:t>
            </a:r>
            <a:r>
              <a:rPr lang="fr-FR" b="1" dirty="0" smtClean="0">
                <a:sym typeface="Wingdings" panose="05000000000000000000" pitchFamily="2" charset="2"/>
              </a:rPr>
              <a:t> spéciation</a:t>
            </a:r>
            <a:endParaRPr lang="fr-FR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576063" y="4221088"/>
            <a:ext cx="45759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Données thermodynamiques accessibles relatives à des espèces monomères</a:t>
            </a:r>
          </a:p>
          <a:p>
            <a:r>
              <a:rPr lang="fr-FR" dirty="0" smtClean="0"/>
              <a:t>Technique polyvalente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585419" y="5229200"/>
            <a:ext cx="51512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Sorption potentielle sur les parois</a:t>
            </a:r>
          </a:p>
          <a:p>
            <a:r>
              <a:rPr lang="fr-FR" dirty="0" smtClean="0"/>
              <a:t>Composition moyenne, pas d’information structurale</a:t>
            </a:r>
          </a:p>
        </p:txBody>
      </p:sp>
      <p:grpSp>
        <p:nvGrpSpPr>
          <p:cNvPr id="56" name="Groupe 55"/>
          <p:cNvGrpSpPr/>
          <p:nvPr/>
        </p:nvGrpSpPr>
        <p:grpSpPr>
          <a:xfrm>
            <a:off x="2029706" y="1412776"/>
            <a:ext cx="1894222" cy="2485697"/>
            <a:chOff x="2029706" y="1759880"/>
            <a:chExt cx="1894222" cy="2485697"/>
          </a:xfrm>
        </p:grpSpPr>
        <p:grpSp>
          <p:nvGrpSpPr>
            <p:cNvPr id="54" name="Groupe 53"/>
            <p:cNvGrpSpPr/>
            <p:nvPr/>
          </p:nvGrpSpPr>
          <p:grpSpPr>
            <a:xfrm>
              <a:off x="2029706" y="1759880"/>
              <a:ext cx="1894222" cy="589000"/>
              <a:chOff x="2195736" y="1763524"/>
              <a:chExt cx="1894222" cy="589000"/>
            </a:xfrm>
          </p:grpSpPr>
          <p:sp>
            <p:nvSpPr>
              <p:cNvPr id="26" name="Ellipse 25"/>
              <p:cNvSpPr/>
              <p:nvPr/>
            </p:nvSpPr>
            <p:spPr>
              <a:xfrm>
                <a:off x="2195736" y="1763524"/>
                <a:ext cx="1894222" cy="58900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" name="ZoneTexte 26"/>
              <p:cNvSpPr txBox="1"/>
              <p:nvPr/>
            </p:nvSpPr>
            <p:spPr>
              <a:xfrm>
                <a:off x="2339735" y="1887968"/>
                <a:ext cx="175022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smtClean="0">
                    <a:solidFill>
                      <a:schemeClr val="bg1"/>
                    </a:solidFill>
                  </a:rPr>
                  <a:t>Métal + </a:t>
                </a:r>
                <a:r>
                  <a:rPr lang="fr-FR" sz="1600" b="1" dirty="0" err="1" smtClean="0">
                    <a:solidFill>
                      <a:schemeClr val="bg1"/>
                    </a:solidFill>
                  </a:rPr>
                  <a:t>Extractant</a:t>
                </a:r>
                <a:endParaRPr lang="fr-FR" sz="16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8" name="Groupe 27"/>
            <p:cNvGrpSpPr/>
            <p:nvPr/>
          </p:nvGrpSpPr>
          <p:grpSpPr>
            <a:xfrm>
              <a:off x="2192331" y="3717032"/>
              <a:ext cx="1659589" cy="528545"/>
              <a:chOff x="3631002" y="4399900"/>
              <a:chExt cx="2386347" cy="710788"/>
            </a:xfrm>
          </p:grpSpPr>
          <p:sp>
            <p:nvSpPr>
              <p:cNvPr id="29" name="Ellipse 28"/>
              <p:cNvSpPr/>
              <p:nvPr/>
            </p:nvSpPr>
            <p:spPr>
              <a:xfrm>
                <a:off x="3631002" y="4399900"/>
                <a:ext cx="2386347" cy="710788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0" name="ZoneTexte 29"/>
              <p:cNvSpPr txBox="1"/>
              <p:nvPr/>
            </p:nvSpPr>
            <p:spPr>
              <a:xfrm>
                <a:off x="3890127" y="4570627"/>
                <a:ext cx="2127222" cy="4552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smtClean="0">
                    <a:solidFill>
                      <a:schemeClr val="bg1"/>
                    </a:solidFill>
                  </a:rPr>
                  <a:t>Métal + Ligand </a:t>
                </a:r>
                <a:endParaRPr lang="fr-FR" sz="16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1" name="Double flèche verticale 30"/>
            <p:cNvSpPr/>
            <p:nvPr/>
          </p:nvSpPr>
          <p:spPr>
            <a:xfrm>
              <a:off x="2735084" y="2404227"/>
              <a:ext cx="450110" cy="1240797"/>
            </a:xfrm>
            <a:prstGeom prst="upDownArrow">
              <a:avLst/>
            </a:prstGeom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2194312" y="2825680"/>
              <a:ext cx="1081544" cy="2746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 smtClean="0"/>
                <a:t>COMPETITION</a:t>
              </a:r>
              <a:endParaRPr lang="fr-FR" b="1" dirty="0"/>
            </a:p>
          </p:txBody>
        </p:sp>
      </p:grpSp>
      <p:grpSp>
        <p:nvGrpSpPr>
          <p:cNvPr id="55" name="Groupe 54"/>
          <p:cNvGrpSpPr/>
          <p:nvPr/>
        </p:nvGrpSpPr>
        <p:grpSpPr>
          <a:xfrm>
            <a:off x="107504" y="1412776"/>
            <a:ext cx="1809553" cy="2601580"/>
            <a:chOff x="107504" y="1628800"/>
            <a:chExt cx="1809553" cy="2601580"/>
          </a:xfrm>
        </p:grpSpPr>
        <p:sp>
          <p:nvSpPr>
            <p:cNvPr id="41" name="ZoneTexte 40"/>
            <p:cNvSpPr txBox="1"/>
            <p:nvPr/>
          </p:nvSpPr>
          <p:spPr>
            <a:xfrm>
              <a:off x="107504" y="1628800"/>
              <a:ext cx="17681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 smtClean="0">
                  <a:solidFill>
                    <a:srgbClr val="FF0000"/>
                  </a:solidFill>
                </a:rPr>
                <a:t>Phase organique</a:t>
              </a:r>
              <a:endParaRPr lang="fr-FR" b="1" dirty="0">
                <a:solidFill>
                  <a:srgbClr val="FF0000"/>
                </a:solidFill>
              </a:endParaRPr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107504" y="3861048"/>
              <a:ext cx="16113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 smtClean="0">
                  <a:solidFill>
                    <a:srgbClr val="0000FF"/>
                  </a:solidFill>
                </a:rPr>
                <a:t>Phase aqueuse</a:t>
              </a:r>
              <a:endParaRPr lang="fr-FR" b="1" dirty="0">
                <a:solidFill>
                  <a:srgbClr val="0000FF"/>
                </a:solidFill>
              </a:endParaRPr>
            </a:p>
          </p:txBody>
        </p:sp>
        <p:sp>
          <p:nvSpPr>
            <p:cNvPr id="48" name="ZoneTexte 47"/>
            <p:cNvSpPr txBox="1"/>
            <p:nvPr/>
          </p:nvSpPr>
          <p:spPr>
            <a:xfrm>
              <a:off x="1331640" y="2780928"/>
              <a:ext cx="5854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b="1" dirty="0" smtClean="0"/>
                <a:t>M</a:t>
              </a:r>
              <a:r>
                <a:rPr lang="fr-FR" sz="2000" b="1" baseline="30000" dirty="0" smtClean="0"/>
                <a:t>n+</a:t>
              </a:r>
            </a:p>
          </p:txBody>
        </p:sp>
        <p:grpSp>
          <p:nvGrpSpPr>
            <p:cNvPr id="53" name="Groupe 52"/>
            <p:cNvGrpSpPr/>
            <p:nvPr/>
          </p:nvGrpSpPr>
          <p:grpSpPr>
            <a:xfrm>
              <a:off x="446687" y="2060848"/>
              <a:ext cx="884953" cy="1783137"/>
              <a:chOff x="734719" y="2854289"/>
              <a:chExt cx="884953" cy="1783137"/>
            </a:xfrm>
          </p:grpSpPr>
          <p:sp>
            <p:nvSpPr>
              <p:cNvPr id="43" name="矩形 3"/>
              <p:cNvSpPr/>
              <p:nvPr/>
            </p:nvSpPr>
            <p:spPr>
              <a:xfrm>
                <a:off x="734719" y="2854289"/>
                <a:ext cx="633077" cy="1783137"/>
              </a:xfrm>
              <a:prstGeom prst="rect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4" name="直接箭头连接符 17"/>
              <p:cNvCxnSpPr>
                <a:cxnSpLocks/>
              </p:cNvCxnSpPr>
              <p:nvPr/>
            </p:nvCxnSpPr>
            <p:spPr>
              <a:xfrm>
                <a:off x="1619672" y="3169059"/>
                <a:ext cx="0" cy="1258761"/>
              </a:xfrm>
              <a:prstGeom prst="straightConnector1">
                <a:avLst/>
              </a:prstGeom>
              <a:ln w="38100">
                <a:solidFill>
                  <a:schemeClr val="accent1">
                    <a:lumMod val="60000"/>
                    <a:lumOff val="40000"/>
                  </a:schemeClr>
                </a:soli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5"/>
              <p:cNvCxnSpPr>
                <a:cxnSpLocks/>
              </p:cNvCxnSpPr>
              <p:nvPr/>
            </p:nvCxnSpPr>
            <p:spPr>
              <a:xfrm>
                <a:off x="778925" y="3821519"/>
                <a:ext cx="633077" cy="0"/>
              </a:xfrm>
              <a:prstGeom prst="line">
                <a:avLst/>
              </a:prstGeom>
              <a:ln w="38100" cap="flat" cmpd="sng" algn="ctr">
                <a:solidFill>
                  <a:schemeClr val="accent1">
                    <a:lumMod val="75000"/>
                  </a:schemeClr>
                </a:solidFill>
                <a:prstDash val="sys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46" name="ZoneTexte 45"/>
              <p:cNvSpPr txBox="1"/>
              <p:nvPr/>
            </p:nvSpPr>
            <p:spPr>
              <a:xfrm>
                <a:off x="755576" y="3068960"/>
                <a:ext cx="5891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 err="1" smtClean="0">
                    <a:solidFill>
                      <a:srgbClr val="FF0000"/>
                    </a:solidFill>
                  </a:rPr>
                  <a:t>Org</a:t>
                </a:r>
                <a:r>
                  <a:rPr lang="fr-FR" b="1" dirty="0" smtClean="0">
                    <a:solidFill>
                      <a:srgbClr val="FF0000"/>
                    </a:solidFill>
                  </a:rPr>
                  <a:t>.</a:t>
                </a:r>
                <a:endParaRPr lang="fr-FR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7" name="ZoneTexte 46"/>
              <p:cNvSpPr txBox="1"/>
              <p:nvPr/>
            </p:nvSpPr>
            <p:spPr>
              <a:xfrm>
                <a:off x="823167" y="4149080"/>
                <a:ext cx="5084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 err="1" smtClean="0">
                    <a:solidFill>
                      <a:srgbClr val="0000FF"/>
                    </a:solidFill>
                  </a:rPr>
                  <a:t>Aq</a:t>
                </a:r>
                <a:r>
                  <a:rPr lang="fr-FR" b="1" dirty="0" smtClean="0">
                    <a:solidFill>
                      <a:srgbClr val="0000FF"/>
                    </a:solidFill>
                  </a:rPr>
                  <a:t>.</a:t>
                </a:r>
                <a:endParaRPr lang="fr-FR" b="1" dirty="0">
                  <a:solidFill>
                    <a:srgbClr val="0000FF"/>
                  </a:solidFill>
                </a:endParaRPr>
              </a:p>
            </p:txBody>
          </p:sp>
          <p:cxnSp>
            <p:nvCxnSpPr>
              <p:cNvPr id="49" name="直接箭头连接符 12"/>
              <p:cNvCxnSpPr>
                <a:cxnSpLocks/>
              </p:cNvCxnSpPr>
              <p:nvPr/>
            </p:nvCxnSpPr>
            <p:spPr>
              <a:xfrm flipH="1">
                <a:off x="1115921" y="3803563"/>
                <a:ext cx="503751" cy="19684"/>
              </a:xfrm>
              <a:prstGeom prst="straightConnector1">
                <a:avLst/>
              </a:prstGeom>
              <a:ln w="38100">
                <a:solidFill>
                  <a:schemeClr val="accent1">
                    <a:lumMod val="60000"/>
                    <a:lumOff val="40000"/>
                  </a:schemeClr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sp>
        <p:nvSpPr>
          <p:cNvPr id="58" name="ZoneTexte 57"/>
          <p:cNvSpPr txBox="1"/>
          <p:nvPr/>
        </p:nvSpPr>
        <p:spPr>
          <a:xfrm>
            <a:off x="179512" y="4221088"/>
            <a:ext cx="338554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+</a:t>
            </a:r>
            <a:endParaRPr lang="fr-FR" sz="2400" b="1" dirty="0"/>
          </a:p>
        </p:txBody>
      </p:sp>
      <p:sp>
        <p:nvSpPr>
          <p:cNvPr id="59" name="ZoneTexte 58"/>
          <p:cNvSpPr txBox="1"/>
          <p:nvPr/>
        </p:nvSpPr>
        <p:spPr>
          <a:xfrm>
            <a:off x="179512" y="5199583"/>
            <a:ext cx="279244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-</a:t>
            </a:r>
            <a:endParaRPr lang="fr-FR" sz="2400" b="1" dirty="0"/>
          </a:p>
        </p:txBody>
      </p:sp>
      <p:sp>
        <p:nvSpPr>
          <p:cNvPr id="60" name="Rectangle 59"/>
          <p:cNvSpPr/>
          <p:nvPr/>
        </p:nvSpPr>
        <p:spPr>
          <a:xfrm>
            <a:off x="131507" y="6444044"/>
            <a:ext cx="76088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Techniques </a:t>
            </a:r>
            <a:r>
              <a:rPr lang="fr-FR" dirty="0"/>
              <a:t>complémentaires </a:t>
            </a:r>
            <a:r>
              <a:rPr lang="fr-FR" dirty="0" smtClean="0"/>
              <a:t>et/ou </a:t>
            </a:r>
            <a:r>
              <a:rPr lang="fr-FR" dirty="0"/>
              <a:t>calculs </a:t>
            </a:r>
            <a:r>
              <a:rPr lang="fr-FR" dirty="0" smtClean="0"/>
              <a:t>théoriques (cf. Rémi Maurice)</a:t>
            </a:r>
            <a:endParaRPr lang="fr-FR" dirty="0"/>
          </a:p>
        </p:txBody>
      </p:sp>
      <p:sp>
        <p:nvSpPr>
          <p:cNvPr id="61" name="Flèche vers le bas 60"/>
          <p:cNvSpPr/>
          <p:nvPr/>
        </p:nvSpPr>
        <p:spPr>
          <a:xfrm>
            <a:off x="2555776" y="5875531"/>
            <a:ext cx="308269" cy="505797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ZoneTexte 35"/>
          <p:cNvSpPr txBox="1"/>
          <p:nvPr/>
        </p:nvSpPr>
        <p:spPr>
          <a:xfrm>
            <a:off x="8820472" y="6516052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7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86120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1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838591"/>
            <a:ext cx="3297002" cy="232671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 flipH="1">
            <a:off x="0" y="-27384"/>
            <a:ext cx="9144000" cy="64807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Complexation en milieu homogène : échelle des ultra-traces 	(2/2)</a:t>
            </a:r>
          </a:p>
          <a:p>
            <a:r>
              <a:rPr lang="fr-FR" sz="2400" b="1" dirty="0">
                <a:solidFill>
                  <a:schemeClr val="bg1"/>
                </a:solidFill>
                <a:cs typeface="Times New Roman" panose="02020603050405020304" pitchFamily="18" charset="0"/>
              </a:rPr>
              <a:t>	</a:t>
            </a:r>
            <a:r>
              <a:rPr lang="fr-FR" sz="24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						   	</a:t>
            </a:r>
            <a:r>
              <a:rPr lang="fr-FR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 </a:t>
            </a:r>
            <a:r>
              <a:rPr lang="fr-FR" b="1" dirty="0" err="1" smtClean="0">
                <a:solidFill>
                  <a:schemeClr val="bg1"/>
                </a:solidFill>
                <a:cs typeface="Times New Roman" panose="02020603050405020304" pitchFamily="18" charset="0"/>
              </a:rPr>
              <a:t>Subatech</a:t>
            </a:r>
            <a:r>
              <a:rPr lang="fr-FR" sz="24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 </a:t>
            </a:r>
            <a:endParaRPr lang="fr-FR" sz="24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760498" y="2110672"/>
            <a:ext cx="5323670" cy="1966400"/>
          </a:xfrm>
          <a:prstGeom prst="rect">
            <a:avLst/>
          </a:prstGeom>
        </p:spPr>
      </p:pic>
      <p:pic>
        <p:nvPicPr>
          <p:cNvPr id="6" name="Picture 2" descr="\\NAFIS2\groups_cyclo\ASTATE\Excat3_suivi\electromobilite\Photos\DSC0438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3864" y="1844824"/>
            <a:ext cx="2074600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35496" y="692696"/>
            <a:ext cx="59389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err="1" smtClean="0"/>
              <a:t>Electromigration</a:t>
            </a:r>
            <a:r>
              <a:rPr lang="fr-FR" dirty="0" smtClean="0"/>
              <a:t> : appareillage développé à </a:t>
            </a:r>
            <a:r>
              <a:rPr lang="fr-FR" dirty="0" err="1" smtClean="0"/>
              <a:t>Subatech</a:t>
            </a:r>
            <a:r>
              <a:rPr lang="fr-FR" dirty="0" smtClean="0"/>
              <a:t> pour At</a:t>
            </a: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899592" y="1187460"/>
            <a:ext cx="7598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Détermination de la mobilité d’une espèce radioactive dans un électrolyte libre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4844666" y="4509120"/>
            <a:ext cx="42638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Mobilité dans différents milieux</a:t>
            </a:r>
          </a:p>
          <a:p>
            <a:r>
              <a:rPr lang="fr-FR" dirty="0" smtClean="0"/>
              <a:t>Mobilité absolue</a:t>
            </a:r>
          </a:p>
          <a:p>
            <a:r>
              <a:rPr lang="fr-FR" dirty="0" smtClean="0"/>
              <a:t>Charge des espèces formées (propriétés acido-basiques des ligands =&gt; formation de complexes plus ou moins </a:t>
            </a:r>
            <a:r>
              <a:rPr lang="fr-FR" dirty="0" err="1" smtClean="0"/>
              <a:t>protonés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8820472" y="6516052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8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75741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5344805"/>
              </p:ext>
            </p:extLst>
          </p:nvPr>
        </p:nvGraphicFramePr>
        <p:xfrm>
          <a:off x="2378094" y="4765424"/>
          <a:ext cx="2122786" cy="17737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3" name="Graph" r:id="rId3" imgW="2732760" imgH="2282400" progId="Origin50.Graph">
                  <p:embed/>
                </p:oleObj>
              </mc:Choice>
              <mc:Fallback>
                <p:oleObj name="Graph" r:id="rId3" imgW="2732760" imgH="2282400" progId="Origin50.Graph">
                  <p:embed/>
                  <p:pic>
                    <p:nvPicPr>
                      <p:cNvPr id="0" name="Obje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8094" y="4765424"/>
                        <a:ext cx="2122786" cy="17737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 flipH="1">
            <a:off x="0" y="-27384"/>
            <a:ext cx="9144000" cy="64807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Complexation en milieu homogène : échelle de la chimie « classique »	     								</a:t>
            </a:r>
            <a:r>
              <a:rPr lang="fr-FR" b="1" dirty="0" err="1" smtClean="0">
                <a:solidFill>
                  <a:schemeClr val="bg1"/>
                </a:solidFill>
                <a:cs typeface="Times New Roman" panose="02020603050405020304" pitchFamily="18" charset="0"/>
              </a:rPr>
              <a:t>IJCLab</a:t>
            </a:r>
            <a:r>
              <a:rPr lang="fr-FR" sz="24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 </a:t>
            </a:r>
            <a:endParaRPr lang="fr-FR" sz="24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522678" y="692696"/>
            <a:ext cx="35452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Electrophorèse capillaire – Détection UV</a:t>
            </a:r>
            <a:endParaRPr lang="fr-FR" sz="1600" dirty="0"/>
          </a:p>
        </p:txBody>
      </p:sp>
      <p:pic>
        <p:nvPicPr>
          <p:cNvPr id="6" name="Picture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76028"/>
            <a:ext cx="2538976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359469" y="1074222"/>
            <a:ext cx="2169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rgbClr val="CC0000"/>
                </a:solidFill>
              </a:rPr>
              <a:t>U(VI) –acide succinique</a:t>
            </a:r>
            <a:endParaRPr lang="fr-FR" sz="1600" b="1" dirty="0">
              <a:solidFill>
                <a:srgbClr val="CC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860559" y="1052736"/>
            <a:ext cx="3031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rgbClr val="C00000"/>
                </a:solidFill>
              </a:rPr>
              <a:t>U(IV) – Acide </a:t>
            </a:r>
            <a:r>
              <a:rPr lang="fr-FR" sz="1600" b="1" dirty="0" err="1" smtClean="0">
                <a:solidFill>
                  <a:srgbClr val="C00000"/>
                </a:solidFill>
              </a:rPr>
              <a:t>acétohydroxamique</a:t>
            </a:r>
            <a:endParaRPr lang="fr-FR" sz="1600" b="1" dirty="0">
              <a:solidFill>
                <a:srgbClr val="C0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724128" y="3861048"/>
            <a:ext cx="318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Spectrophotométrie UV-Vis-PIR 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349238" y="3933056"/>
            <a:ext cx="54033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Spectroscopie d’absorption des rayons X</a:t>
            </a:r>
          </a:p>
          <a:p>
            <a:r>
              <a:rPr lang="fr-FR" dirty="0" smtClean="0"/>
              <a:t>Synchrotrons SOLEIL (ligne MARS) et ESRF (ligne BM20) </a:t>
            </a:r>
            <a:endParaRPr lang="fr-FR" dirty="0"/>
          </a:p>
        </p:txBody>
      </p:sp>
      <p:graphicFrame>
        <p:nvGraphicFramePr>
          <p:cNvPr id="12" name="Obje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2138971"/>
              </p:ext>
            </p:extLst>
          </p:nvPr>
        </p:nvGraphicFramePr>
        <p:xfrm>
          <a:off x="6424672" y="1916832"/>
          <a:ext cx="2084952" cy="169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" name="Graph" r:id="rId6" imgW="3210120" imgH="2611440" progId="Origin50.Graph">
                  <p:embed/>
                </p:oleObj>
              </mc:Choice>
              <mc:Fallback>
                <p:oleObj name="Graph" r:id="rId6" imgW="3210120" imgH="2611440" progId="Origin50.Graph">
                  <p:embed/>
                  <p:pic>
                    <p:nvPicPr>
                      <p:cNvPr id="0" name="Obje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4672" y="1916832"/>
                        <a:ext cx="2084952" cy="16960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Imag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47864" y="4869160"/>
            <a:ext cx="1047592" cy="856461"/>
          </a:xfrm>
          <a:prstGeom prst="rect">
            <a:avLst/>
          </a:prstGeom>
        </p:spPr>
      </p:pic>
      <p:graphicFrame>
        <p:nvGraphicFramePr>
          <p:cNvPr id="15" name="Obje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6939383"/>
              </p:ext>
            </p:extLst>
          </p:nvPr>
        </p:nvGraphicFramePr>
        <p:xfrm>
          <a:off x="179512" y="4859811"/>
          <a:ext cx="2109709" cy="17246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5" name="Graph" r:id="rId9" imgW="2729160" imgH="2230920" progId="Origin50.Graph">
                  <p:embed/>
                </p:oleObj>
              </mc:Choice>
              <mc:Fallback>
                <p:oleObj name="Graph" r:id="rId9" imgW="2729160" imgH="2230920" progId="Origin50.Graph">
                  <p:embed/>
                  <p:pic>
                    <p:nvPicPr>
                      <p:cNvPr id="0" name="Obje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4859811"/>
                        <a:ext cx="2109709" cy="17246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Image 18">
            <a:extLst>
              <a:ext uri="{63B3BB69-23CF-44E3-9099-C40C66FF867C}">
                <a14:compatExt xmlns:a14="http://schemas.microsoft.com/office/drawing/2010/main" spid="_x0000_s1028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1958" y="1434401"/>
            <a:ext cx="720080" cy="537915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3388808" y="1196752"/>
            <a:ext cx="20726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Mobilité - Absorbance</a:t>
            </a:r>
            <a:endParaRPr lang="fr-FR" sz="1600" b="1" dirty="0"/>
          </a:p>
        </p:txBody>
      </p:sp>
      <p:sp>
        <p:nvSpPr>
          <p:cNvPr id="21" name="ZoneTexte 20"/>
          <p:cNvSpPr txBox="1"/>
          <p:nvPr/>
        </p:nvSpPr>
        <p:spPr>
          <a:xfrm>
            <a:off x="3138612" y="1772816"/>
            <a:ext cx="25855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Constantes de complexation</a:t>
            </a:r>
            <a:endParaRPr lang="fr-FR" sz="1600" b="1" dirty="0"/>
          </a:p>
        </p:txBody>
      </p:sp>
      <p:pic>
        <p:nvPicPr>
          <p:cNvPr id="22" name="Picture 24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3" t="7809" r="46147"/>
          <a:stretch/>
        </p:blipFill>
        <p:spPr bwMode="auto">
          <a:xfrm>
            <a:off x="3508043" y="2060848"/>
            <a:ext cx="1681627" cy="1670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27" descr="Image illustrative de l’article Acide succinique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266" y="1340263"/>
            <a:ext cx="827690" cy="438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lèche vers le bas 2"/>
          <p:cNvSpPr/>
          <p:nvPr/>
        </p:nvSpPr>
        <p:spPr>
          <a:xfrm rot="-3480000">
            <a:off x="2988461" y="867360"/>
            <a:ext cx="162712" cy="650622"/>
          </a:xfrm>
          <a:prstGeom prst="down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lèche vers le bas 22"/>
          <p:cNvSpPr/>
          <p:nvPr/>
        </p:nvSpPr>
        <p:spPr>
          <a:xfrm rot="2940000">
            <a:off x="5617413" y="786225"/>
            <a:ext cx="162712" cy="650622"/>
          </a:xfrm>
          <a:prstGeom prst="down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107504" y="692696"/>
            <a:ext cx="8928992" cy="3039032"/>
          </a:xfrm>
          <a:prstGeom prst="roundRect">
            <a:avLst/>
          </a:prstGeom>
          <a:noFill/>
          <a:ln w="4445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Flèche vers le bas 23"/>
          <p:cNvSpPr/>
          <p:nvPr/>
        </p:nvSpPr>
        <p:spPr>
          <a:xfrm>
            <a:off x="4348856" y="1476028"/>
            <a:ext cx="223144" cy="368796"/>
          </a:xfrm>
          <a:prstGeom prst="down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>
            <a:off x="1521391" y="4571836"/>
            <a:ext cx="10262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rgbClr val="C00000"/>
                </a:solidFill>
              </a:rPr>
              <a:t>U(IV)-DFB</a:t>
            </a:r>
            <a:endParaRPr lang="fr-FR" sz="1600" b="1" dirty="0">
              <a:solidFill>
                <a:srgbClr val="C00000"/>
              </a:solidFill>
            </a:endParaRPr>
          </a:p>
        </p:txBody>
      </p:sp>
      <p:sp>
        <p:nvSpPr>
          <p:cNvPr id="26" name="Rectangle à coins arrondis 25"/>
          <p:cNvSpPr/>
          <p:nvPr/>
        </p:nvSpPr>
        <p:spPr>
          <a:xfrm>
            <a:off x="107504" y="3861048"/>
            <a:ext cx="8928992" cy="2880320"/>
          </a:xfrm>
          <a:prstGeom prst="roundRect">
            <a:avLst/>
          </a:prstGeom>
          <a:noFill/>
          <a:ln w="4445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5909860" y="692696"/>
            <a:ext cx="24785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Spectrophotométrie UV-Vis</a:t>
            </a:r>
            <a:endParaRPr lang="fr-FR" sz="1600" dirty="0"/>
          </a:p>
        </p:txBody>
      </p:sp>
      <p:sp>
        <p:nvSpPr>
          <p:cNvPr id="29" name="ZoneTexte 28"/>
          <p:cNvSpPr txBox="1"/>
          <p:nvPr/>
        </p:nvSpPr>
        <p:spPr>
          <a:xfrm>
            <a:off x="7884368" y="54452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/>
          </a:p>
        </p:txBody>
      </p:sp>
      <p:sp>
        <p:nvSpPr>
          <p:cNvPr id="30" name="ZoneTexte 29"/>
          <p:cNvSpPr txBox="1"/>
          <p:nvPr/>
        </p:nvSpPr>
        <p:spPr>
          <a:xfrm>
            <a:off x="7976733" y="53012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/>
          </a:p>
        </p:txBody>
      </p:sp>
      <p:grpSp>
        <p:nvGrpSpPr>
          <p:cNvPr id="32" name="Groupe 31"/>
          <p:cNvGrpSpPr/>
          <p:nvPr/>
        </p:nvGrpSpPr>
        <p:grpSpPr>
          <a:xfrm>
            <a:off x="5652120" y="4149080"/>
            <a:ext cx="3312368" cy="2572673"/>
            <a:chOff x="5652120" y="4149080"/>
            <a:chExt cx="3312368" cy="2572673"/>
          </a:xfrm>
        </p:grpSpPr>
        <p:graphicFrame>
          <p:nvGraphicFramePr>
            <p:cNvPr id="17" name="Obje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24730189"/>
                </p:ext>
              </p:extLst>
            </p:nvPr>
          </p:nvGraphicFramePr>
          <p:xfrm>
            <a:off x="5652120" y="4365104"/>
            <a:ext cx="3079853" cy="23566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96" name="Graph" r:id="rId14" imgW="3920760" imgH="3000960" progId="Origin50.Graph">
                    <p:embed/>
                  </p:oleObj>
                </mc:Choice>
                <mc:Fallback>
                  <p:oleObj name="Graph" r:id="rId14" imgW="3920760" imgH="300096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5652120" y="4365104"/>
                          <a:ext cx="3079853" cy="235664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ZoneTexte 10"/>
            <p:cNvSpPr txBox="1"/>
            <p:nvPr/>
          </p:nvSpPr>
          <p:spPr>
            <a:xfrm>
              <a:off x="6012160" y="4221088"/>
              <a:ext cx="22990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 </a:t>
              </a:r>
              <a:r>
                <a:rPr lang="fr-FR" sz="1600" b="1" dirty="0" err="1" smtClean="0">
                  <a:solidFill>
                    <a:srgbClr val="C00000"/>
                  </a:solidFill>
                </a:rPr>
                <a:t>Np</a:t>
              </a:r>
              <a:r>
                <a:rPr lang="fr-FR" sz="1600" b="1" dirty="0" smtClean="0">
                  <a:solidFill>
                    <a:srgbClr val="C00000"/>
                  </a:solidFill>
                </a:rPr>
                <a:t>(V) – Acide </a:t>
              </a:r>
              <a:r>
                <a:rPr lang="fr-FR" sz="1600" b="1" dirty="0" err="1" smtClean="0">
                  <a:solidFill>
                    <a:srgbClr val="C00000"/>
                  </a:solidFill>
                </a:rPr>
                <a:t>mellitique</a:t>
              </a:r>
              <a:endParaRPr lang="fr-FR" sz="1600" b="1" dirty="0">
                <a:solidFill>
                  <a:srgbClr val="C00000"/>
                </a:solidFill>
              </a:endParaRPr>
            </a:p>
          </p:txBody>
        </p:sp>
        <p:pic>
          <p:nvPicPr>
            <p:cNvPr id="27" name="Picture 8" descr="Skeletal formula">
              <a:extLst>
                <a:ext uri="{FF2B5EF4-FFF2-40B4-BE49-F238E27FC236}">
                  <a16:creationId xmlns="" xmlns:a16="http://schemas.microsoft.com/office/drawing/2014/main" id="{DECA42D0-7495-438B-89A3-FAA6A1598E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45026" y="4149080"/>
              <a:ext cx="719462" cy="6218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ZoneTexte 27"/>
            <p:cNvSpPr txBox="1"/>
            <p:nvPr/>
          </p:nvSpPr>
          <p:spPr>
            <a:xfrm>
              <a:off x="6661450" y="5020391"/>
              <a:ext cx="7152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 err="1" smtClean="0"/>
                <a:t>Np</a:t>
              </a:r>
              <a:r>
                <a:rPr lang="fr-FR" sz="1200" b="1" dirty="0" smtClean="0"/>
                <a:t>(V)</a:t>
              </a:r>
              <a:r>
                <a:rPr lang="fr-FR" sz="1200" b="1" dirty="0" err="1" smtClean="0"/>
                <a:t>aq</a:t>
              </a:r>
              <a:endParaRPr lang="fr-FR" sz="1200" b="1" dirty="0"/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7482206" y="5405610"/>
              <a:ext cx="11737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 err="1" smtClean="0">
                  <a:solidFill>
                    <a:srgbClr val="FF0000"/>
                  </a:solidFill>
                </a:rPr>
                <a:t>Np</a:t>
              </a:r>
              <a:r>
                <a:rPr lang="fr-FR" sz="1200" b="1" dirty="0" smtClean="0">
                  <a:solidFill>
                    <a:srgbClr val="FF0000"/>
                  </a:solidFill>
                </a:rPr>
                <a:t>(V)-</a:t>
              </a:r>
              <a:r>
                <a:rPr lang="fr-FR" sz="1200" b="1" dirty="0" err="1" smtClean="0">
                  <a:solidFill>
                    <a:srgbClr val="FF0000"/>
                  </a:solidFill>
                </a:rPr>
                <a:t>mellitate</a:t>
              </a:r>
              <a:endParaRPr lang="fr-FR" sz="12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3" name="ZoneTexte 32"/>
          <p:cNvSpPr txBox="1"/>
          <p:nvPr/>
        </p:nvSpPr>
        <p:spPr>
          <a:xfrm>
            <a:off x="8820472" y="6516052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9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78944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4031</TotalTime>
  <Words>1420</Words>
  <Application>Microsoft Office PowerPoint</Application>
  <PresentationFormat>Affichage à l'écran (4:3)</PresentationFormat>
  <Paragraphs>314</Paragraphs>
  <Slides>15</Slides>
  <Notes>2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7" baseType="lpstr">
      <vt:lpstr>Thème Office</vt:lpstr>
      <vt:lpstr>Graph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Claire Le Naour</dc:creator>
  <cp:lastModifiedBy>Claire Le Naour</cp:lastModifiedBy>
  <cp:revision>210</cp:revision>
  <dcterms:created xsi:type="dcterms:W3CDTF">2020-01-15T13:37:18Z</dcterms:created>
  <dcterms:modified xsi:type="dcterms:W3CDTF">2020-02-04T11:07:01Z</dcterms:modified>
</cp:coreProperties>
</file>