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9" r:id="rId3"/>
    <p:sldId id="305" r:id="rId4"/>
    <p:sldId id="307" r:id="rId5"/>
    <p:sldId id="315" r:id="rId6"/>
    <p:sldId id="321" r:id="rId7"/>
    <p:sldId id="312" r:id="rId8"/>
    <p:sldId id="308" r:id="rId9"/>
    <p:sldId id="323" r:id="rId10"/>
    <p:sldId id="306" r:id="rId11"/>
    <p:sldId id="322" r:id="rId12"/>
    <p:sldId id="304" r:id="rId1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E8F"/>
    <a:srgbClr val="DD4026"/>
    <a:srgbClr val="F8991D"/>
    <a:srgbClr val="E55324"/>
    <a:srgbClr val="585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92" autoAdjust="0"/>
    <p:restoredTop sz="86410" autoAdjust="0"/>
  </p:normalViewPr>
  <p:slideViewPr>
    <p:cSldViewPr>
      <p:cViewPr varScale="1">
        <p:scale>
          <a:sx n="67" d="100"/>
          <a:sy n="67" d="100"/>
        </p:scale>
        <p:origin x="15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39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E45ED8-7E90-4832-8BF0-563C9574FE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49679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9A6F43-1878-4034-A96B-1F213883B3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3611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4222E8-3798-4D4D-91C7-F523B65AE9A5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375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536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11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01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69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61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741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868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784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293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8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486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900AC2-EF5C-4951-B9B0-846AD62CA126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42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FF8C-6A0B-4E55-9CDE-AB0C1094F2A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0984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0CA70-C8E4-41DD-84C3-74574F3E1B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169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21052-CE91-41FA-BC5E-82F9CA3B0B0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863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88D1-D77B-4E66-B956-078FB9F14B2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5295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61063-8273-4DE1-8A5C-7135059C78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5537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FC87E-3BD9-4213-AA16-9550FDAB0A8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507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4CD19-980D-477D-9C3C-AECEEA9F95C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131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FB3D6-2D2A-4464-AAE1-3858488FBD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562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B83A3-47E6-4774-A2C6-48455113E4C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965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247C-A4EA-48D5-8FA7-7AA1CA3D9DA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332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9D0AC-63B1-41F6-B3EA-DFBA9C6880E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8923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2963E79-D805-4FBF-8DF3-03EAB359996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jpe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-36512" y="-27384"/>
            <a:ext cx="9180512" cy="2708434"/>
          </a:xfrm>
          <a:prstGeom prst="rect">
            <a:avLst/>
          </a:pr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91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00" name="ZoneTexte 1"/>
          <p:cNvSpPr txBox="1">
            <a:spLocks noChangeArrowheads="1"/>
          </p:cNvSpPr>
          <p:nvPr/>
        </p:nvSpPr>
        <p:spPr bwMode="auto">
          <a:xfrm>
            <a:off x="4522563" y="3700520"/>
            <a:ext cx="4105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 dirty="0"/>
              <a:t>Y. </a:t>
            </a:r>
            <a:r>
              <a:rPr lang="fr-FR" altLang="fr-FR" sz="1800" b="1" dirty="0" smtClean="0"/>
              <a:t>Pipon (Maître de Conférences)</a:t>
            </a:r>
            <a:endParaRPr lang="fr-FR" altLang="fr-FR" sz="1800" dirty="0"/>
          </a:p>
        </p:txBody>
      </p:sp>
      <p:sp>
        <p:nvSpPr>
          <p:cNvPr id="4101" name="ZoneTexte 28"/>
          <p:cNvSpPr txBox="1">
            <a:spLocks noChangeArrowheads="1"/>
          </p:cNvSpPr>
          <p:nvPr/>
        </p:nvSpPr>
        <p:spPr bwMode="auto">
          <a:xfrm>
            <a:off x="250825" y="419180"/>
            <a:ext cx="8605838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b="1" dirty="0" smtClean="0">
                <a:solidFill>
                  <a:srgbClr val="00B0F0"/>
                </a:solidFill>
              </a:rPr>
              <a:t>PROSPECTIVES IN2P3  </a:t>
            </a:r>
            <a:r>
              <a:rPr lang="fr-FR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 2030</a:t>
            </a:r>
          </a:p>
          <a:p>
            <a:pPr algn="ctr">
              <a:spcBef>
                <a:spcPct val="0"/>
              </a:spcBef>
              <a:buNone/>
            </a:pPr>
            <a:endParaRPr lang="fr-FR" sz="8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GT11 : Energie nucléaire et environnement</a:t>
            </a:r>
          </a:p>
          <a:p>
            <a:pPr algn="ctr">
              <a:spcBef>
                <a:spcPct val="0"/>
              </a:spcBef>
              <a:buNone/>
            </a:pPr>
            <a:endParaRPr lang="fr-FR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>
              <a:spcBef>
                <a:spcPct val="0"/>
              </a:spcBef>
              <a:buNone/>
            </a:pPr>
            <a:r>
              <a:rPr lang="fr-FR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Session 3 : </a:t>
            </a:r>
            <a:r>
              <a:rPr lang="fr-FR" sz="2400" i="1" dirty="0" smtClean="0">
                <a:solidFill>
                  <a:schemeClr val="bg1"/>
                </a:solidFill>
                <a:sym typeface="Wingdings" panose="05000000000000000000" pitchFamily="2" charset="2"/>
              </a:rPr>
              <a:t>Cycle du combustible &amp; matériaux</a:t>
            </a:r>
          </a:p>
        </p:txBody>
      </p:sp>
      <p:sp>
        <p:nvSpPr>
          <p:cNvPr id="6" name="Rectangle 5"/>
          <p:cNvSpPr/>
          <p:nvPr/>
        </p:nvSpPr>
        <p:spPr>
          <a:xfrm>
            <a:off x="34925" y="5962650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06" name="ZoneTexte 11"/>
          <p:cNvSpPr txBox="1">
            <a:spLocks noChangeArrowheads="1"/>
          </p:cNvSpPr>
          <p:nvPr/>
        </p:nvSpPr>
        <p:spPr bwMode="auto">
          <a:xfrm>
            <a:off x="5940152" y="6237312"/>
            <a:ext cx="29369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fr-FR" altLang="fr-FR" sz="1800" dirty="0" smtClean="0">
                <a:latin typeface="Arial Black" panose="020B0A04020102020204" pitchFamily="34" charset="0"/>
              </a:rPr>
              <a:t>6 février 2020</a:t>
            </a:r>
            <a:endParaRPr lang="fr-FR" altLang="fr-FR" sz="1800" dirty="0">
              <a:latin typeface="Arial Black" panose="020B0A04020102020204" pitchFamily="34" charset="0"/>
            </a:endParaRPr>
          </a:p>
        </p:txBody>
      </p:sp>
      <p:pic>
        <p:nvPicPr>
          <p:cNvPr id="11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346" y="4700719"/>
            <a:ext cx="3047726" cy="70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906892" y="623731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 smtClean="0"/>
              <a:t>Strasbourg</a:t>
            </a:r>
            <a:endParaRPr lang="fr-FR" i="1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3376920"/>
            <a:ext cx="343934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INTRODUCTION</a:t>
            </a:r>
          </a:p>
          <a:p>
            <a:pPr algn="ctr"/>
            <a:r>
              <a:rPr lang="fr-FR" sz="2800" b="1" dirty="0" smtClean="0"/>
              <a:t>GENERALE</a:t>
            </a:r>
            <a:endParaRPr 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744" y="4364798"/>
            <a:ext cx="1110588" cy="1110588"/>
          </a:xfrm>
          <a:prstGeom prst="rect">
            <a:avLst/>
          </a:prstGeom>
        </p:spPr>
      </p:pic>
      <p:pic>
        <p:nvPicPr>
          <p:cNvPr id="16" name="Image 15" descr="Unknown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5783054"/>
            <a:ext cx="1857048" cy="1030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cycle du combustible : quelles évolutions ?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10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38" y="2132856"/>
            <a:ext cx="8492323" cy="2702421"/>
          </a:xfrm>
          <a:prstGeom prst="rect">
            <a:avLst/>
          </a:prstGeom>
        </p:spPr>
      </p:pic>
      <p:sp>
        <p:nvSpPr>
          <p:cNvPr id="4" name="Flèche droite 3"/>
          <p:cNvSpPr/>
          <p:nvPr/>
        </p:nvSpPr>
        <p:spPr>
          <a:xfrm>
            <a:off x="357777" y="763151"/>
            <a:ext cx="683729" cy="349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87624" y="692696"/>
            <a:ext cx="705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Conditionnées notamment à la fermeture de 19 réacteurs 900 MW (&gt; 2029) en gestion MOX pour atteindre les 50 % de nucléaire.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1619672" y="1484784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2483768" y="1486525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Cycle ouvert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envisagé entre 2030 et 2040 si on ne « 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moxe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 » pas les 1300 MW et sans surgénérateur de 4</a:t>
            </a:r>
            <a:r>
              <a:rPr lang="fr-FR" baseline="30000" dirty="0" smtClean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génération.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Flèche droite 6"/>
          <p:cNvSpPr/>
          <p:nvPr/>
        </p:nvSpPr>
        <p:spPr>
          <a:xfrm>
            <a:off x="971600" y="4835277"/>
            <a:ext cx="792088" cy="39392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763688" y="4835277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Ré-actualiser</a:t>
            </a:r>
            <a:r>
              <a:rPr lang="fr-FR" dirty="0" smtClean="0"/>
              <a:t> les recherches sur l’entreposage et le stockage direct du combustible 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1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en présence à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11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18" name="Flèche droite 17"/>
          <p:cNvSpPr/>
          <p:nvPr/>
        </p:nvSpPr>
        <p:spPr>
          <a:xfrm>
            <a:off x="3743908" y="2957144"/>
            <a:ext cx="936104" cy="50405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4211960" y="2976917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smtClean="0">
                <a:solidFill>
                  <a:srgbClr val="C00000"/>
                </a:solidFill>
              </a:rPr>
              <a:t>Présentation de Ludovic Mathieu </a:t>
            </a:r>
            <a:endParaRPr lang="fr-FR" sz="2000" b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87129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3- Aval du cycle :</a:t>
            </a:r>
          </a:p>
          <a:p>
            <a:pPr algn="just"/>
            <a:r>
              <a:rPr lang="fr-FR" dirty="0" smtClean="0"/>
              <a:t>Concerne le retraitement du combustible (optimisation du procédé PUREX, nouveaux procédés), </a:t>
            </a:r>
            <a:r>
              <a:rPr lang="fr-FR" b="1" dirty="0" smtClean="0">
                <a:solidFill>
                  <a:srgbClr val="C00000"/>
                </a:solidFill>
              </a:rPr>
              <a:t>l’assainissement &amp; démantèlement des réacteurs et les  déchets nucléaires induits</a:t>
            </a:r>
            <a:r>
              <a:rPr lang="fr-FR" dirty="0" smtClean="0"/>
              <a:t>.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227817" y="3645024"/>
            <a:ext cx="8568952" cy="1401648"/>
            <a:chOff x="227817" y="3934179"/>
            <a:chExt cx="8568952" cy="1401648"/>
          </a:xfrm>
        </p:grpSpPr>
        <p:sp>
          <p:nvSpPr>
            <p:cNvPr id="13" name="ZoneTexte 12"/>
            <p:cNvSpPr txBox="1"/>
            <p:nvPr/>
          </p:nvSpPr>
          <p:spPr>
            <a:xfrm>
              <a:off x="227817" y="3934179"/>
              <a:ext cx="85689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fr-FR" dirty="0" smtClean="0"/>
                <a:t>Recherches menées sur le démantèlement des UNGG :</a:t>
              </a:r>
            </a:p>
            <a:p>
              <a:r>
                <a:rPr lang="fr-FR" i="1" dirty="0" smtClean="0"/>
                <a:t>Que faire du graphite nucléaire irradié (~35 000 t) ?</a:t>
              </a:r>
              <a:endParaRPr lang="fr-FR" i="1" dirty="0"/>
            </a:p>
          </p:txBody>
        </p:sp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973" y="4598054"/>
              <a:ext cx="737773" cy="737773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1720" y="4749791"/>
              <a:ext cx="1105479" cy="441334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3547651" y="4749791"/>
              <a:ext cx="5249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Fin du programme européen CAST en 2018</a:t>
              </a:r>
              <a:endParaRPr lang="fr-FR" i="1" dirty="0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490922" y="213273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Dissémination de la radioactivité ?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Suivi environnemental de radioactivité autour des centrales ?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51520" y="5157192"/>
            <a:ext cx="8352928" cy="646331"/>
            <a:chOff x="251520" y="5157192"/>
            <a:chExt cx="8352928" cy="646331"/>
          </a:xfrm>
        </p:grpSpPr>
        <p:sp>
          <p:nvSpPr>
            <p:cNvPr id="16" name="ZoneTexte 15"/>
            <p:cNvSpPr txBox="1"/>
            <p:nvPr/>
          </p:nvSpPr>
          <p:spPr>
            <a:xfrm>
              <a:off x="251520" y="5157192"/>
              <a:ext cx="72728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fr-FR" dirty="0" smtClean="0"/>
                <a:t>Matrices de confinement des éléments radiotoxiques</a:t>
              </a:r>
            </a:p>
            <a:p>
              <a:r>
                <a:rPr lang="fr-FR" dirty="0" smtClean="0"/>
                <a:t>Ex : comportement de l’hélium dans les apatites et effets d’irradiation </a:t>
              </a:r>
              <a:endParaRPr lang="fr-FR" dirty="0"/>
            </a:p>
          </p:txBody>
        </p:sp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4CAE6A59-4940-514B-A78A-AA0DCEAB6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46689" y="5368799"/>
              <a:ext cx="957759" cy="3644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007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43608" y="2780928"/>
            <a:ext cx="7344816" cy="10156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latin typeface="Brush Script MT" panose="03060802040406070304" pitchFamily="66" charset="0"/>
              </a:rPr>
              <a:t>Merci pour votre attention !</a:t>
            </a:r>
            <a:endParaRPr lang="fr-FR" sz="6000" b="1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9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861774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cycle du combustible nucléaire actuel en France 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cycle fermé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2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5559623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Tiré de la thèse de Fanny Courtin (2017) :   </a:t>
            </a:r>
            <a:r>
              <a:rPr lang="fr-FR" sz="1200" i="1" dirty="0" smtClean="0"/>
              <a:t>Etude </a:t>
            </a:r>
            <a:r>
              <a:rPr lang="fr-FR" sz="1200" i="1" dirty="0"/>
              <a:t>de l’incinération du plutonium en REP MOX sur support d’uranium enrichi avec le code de simulation dynamique du cycle CLASS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07" y="1457211"/>
            <a:ext cx="8834586" cy="3627973"/>
          </a:xfrm>
          <a:prstGeom prst="rect">
            <a:avLst/>
          </a:prstGeom>
        </p:spPr>
      </p:pic>
      <p:grpSp>
        <p:nvGrpSpPr>
          <p:cNvPr id="26" name="Groupe 25"/>
          <p:cNvGrpSpPr/>
          <p:nvPr/>
        </p:nvGrpSpPr>
        <p:grpSpPr>
          <a:xfrm>
            <a:off x="2555776" y="1010558"/>
            <a:ext cx="6541841" cy="4549065"/>
            <a:chOff x="2555776" y="1010558"/>
            <a:chExt cx="6541841" cy="4549065"/>
          </a:xfrm>
        </p:grpSpPr>
        <p:grpSp>
          <p:nvGrpSpPr>
            <p:cNvPr id="25" name="Groupe 24"/>
            <p:cNvGrpSpPr/>
            <p:nvPr/>
          </p:nvGrpSpPr>
          <p:grpSpPr>
            <a:xfrm>
              <a:off x="2555776" y="1052949"/>
              <a:ext cx="2160240" cy="4506674"/>
              <a:chOff x="2555776" y="1052949"/>
              <a:chExt cx="2160240" cy="4506674"/>
            </a:xfrm>
          </p:grpSpPr>
          <p:grpSp>
            <p:nvGrpSpPr>
              <p:cNvPr id="8" name="Groupe 7"/>
              <p:cNvGrpSpPr/>
              <p:nvPr/>
            </p:nvGrpSpPr>
            <p:grpSpPr>
              <a:xfrm>
                <a:off x="2555776" y="1052949"/>
                <a:ext cx="2160240" cy="4506674"/>
                <a:chOff x="2555776" y="1052949"/>
                <a:chExt cx="2160240" cy="4506674"/>
              </a:xfrm>
            </p:grpSpPr>
            <p:pic>
              <p:nvPicPr>
                <p:cNvPr id="9" name="Image 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31840" y="1052949"/>
                  <a:ext cx="1110588" cy="1110588"/>
                </a:xfrm>
                <a:prstGeom prst="rect">
                  <a:avLst/>
                </a:prstGeom>
              </p:spPr>
            </p:pic>
            <p:pic>
              <p:nvPicPr>
                <p:cNvPr id="12" name="Image 1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800" y="4091001"/>
                  <a:ext cx="1656184" cy="418119"/>
                </a:xfrm>
                <a:prstGeom prst="rect">
                  <a:avLst/>
                </a:prstGeom>
              </p:spPr>
            </p:pic>
            <p:sp>
              <p:nvSpPr>
                <p:cNvPr id="7" name="Ellipse 6"/>
                <p:cNvSpPr/>
                <p:nvPr/>
              </p:nvSpPr>
              <p:spPr>
                <a:xfrm>
                  <a:off x="2555776" y="1052949"/>
                  <a:ext cx="2160240" cy="4506674"/>
                </a:xfrm>
                <a:prstGeom prst="ellipse">
                  <a:avLst/>
                </a:prstGeom>
                <a:noFill/>
                <a:ln w="349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4CAE6A59-4940-514B-A78A-AA0DCEAB6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31840" y="4653136"/>
                <a:ext cx="957759" cy="364457"/>
              </a:xfrm>
              <a:prstGeom prst="rect">
                <a:avLst/>
              </a:prstGeom>
            </p:spPr>
          </p:pic>
        </p:grpSp>
        <p:grpSp>
          <p:nvGrpSpPr>
            <p:cNvPr id="23" name="Groupe 22"/>
            <p:cNvGrpSpPr/>
            <p:nvPr/>
          </p:nvGrpSpPr>
          <p:grpSpPr>
            <a:xfrm>
              <a:off x="7765783" y="1010558"/>
              <a:ext cx="1331834" cy="4506674"/>
              <a:chOff x="7765783" y="1010558"/>
              <a:chExt cx="1331834" cy="4506674"/>
            </a:xfrm>
          </p:grpSpPr>
          <p:grpSp>
            <p:nvGrpSpPr>
              <p:cNvPr id="18" name="Groupe 17"/>
              <p:cNvGrpSpPr/>
              <p:nvPr/>
            </p:nvGrpSpPr>
            <p:grpSpPr>
              <a:xfrm>
                <a:off x="7765783" y="1010558"/>
                <a:ext cx="1331834" cy="4506674"/>
                <a:chOff x="7765783" y="1010558"/>
                <a:chExt cx="1331834" cy="4506674"/>
              </a:xfrm>
            </p:grpSpPr>
            <p:grpSp>
              <p:nvGrpSpPr>
                <p:cNvPr id="16" name="Groupe 15"/>
                <p:cNvGrpSpPr/>
                <p:nvPr/>
              </p:nvGrpSpPr>
              <p:grpSpPr>
                <a:xfrm>
                  <a:off x="7765783" y="1010558"/>
                  <a:ext cx="1331834" cy="4506674"/>
                  <a:chOff x="7765783" y="1010558"/>
                  <a:chExt cx="1331834" cy="4506674"/>
                </a:xfrm>
              </p:grpSpPr>
              <p:pic>
                <p:nvPicPr>
                  <p:cNvPr id="11" name="Image 10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956376" y="1608243"/>
                    <a:ext cx="1110588" cy="1110588"/>
                  </a:xfrm>
                  <a:prstGeom prst="rect">
                    <a:avLst/>
                  </a:prstGeom>
                </p:spPr>
              </p:pic>
              <p:pic>
                <p:nvPicPr>
                  <p:cNvPr id="4" name="Image 3"/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99817" y="4119814"/>
                    <a:ext cx="1166829" cy="465827"/>
                  </a:xfrm>
                  <a:prstGeom prst="rect">
                    <a:avLst/>
                  </a:prstGeom>
                </p:spPr>
              </p:pic>
              <p:sp>
                <p:nvSpPr>
                  <p:cNvPr id="27" name="Ellipse 26"/>
                  <p:cNvSpPr/>
                  <p:nvPr/>
                </p:nvSpPr>
                <p:spPr>
                  <a:xfrm>
                    <a:off x="7765783" y="1010558"/>
                    <a:ext cx="1331834" cy="4506674"/>
                  </a:xfrm>
                  <a:prstGeom prst="ellipse">
                    <a:avLst/>
                  </a:prstGeom>
                  <a:noFill/>
                  <a:ln w="3492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pic>
              <p:nvPicPr>
                <p:cNvPr id="30" name="Image 29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984979" y="3696644"/>
                  <a:ext cx="1035499" cy="261421"/>
                </a:xfrm>
                <a:prstGeom prst="rect">
                  <a:avLst/>
                </a:prstGeom>
              </p:spPr>
            </p:pic>
          </p:grpSp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4CAE6A59-4940-514B-A78A-AA0DCEAB6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006729" y="4653136"/>
                <a:ext cx="957759" cy="364457"/>
              </a:xfrm>
              <a:prstGeom prst="rect">
                <a:avLst/>
              </a:prstGeom>
            </p:spPr>
          </p:pic>
        </p:grpSp>
        <p:grpSp>
          <p:nvGrpSpPr>
            <p:cNvPr id="24" name="Groupe 23"/>
            <p:cNvGrpSpPr/>
            <p:nvPr/>
          </p:nvGrpSpPr>
          <p:grpSpPr>
            <a:xfrm>
              <a:off x="6156176" y="1010558"/>
              <a:ext cx="1691680" cy="4506674"/>
              <a:chOff x="6156176" y="1010558"/>
              <a:chExt cx="1691680" cy="4506674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6156176" y="1010558"/>
                <a:ext cx="1691680" cy="4506674"/>
                <a:chOff x="6156176" y="1010558"/>
                <a:chExt cx="1691680" cy="4506674"/>
              </a:xfrm>
            </p:grpSpPr>
            <p:pic>
              <p:nvPicPr>
                <p:cNvPr id="5" name="Image 4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475972" y="1305282"/>
                  <a:ext cx="970015" cy="970015"/>
                </a:xfrm>
                <a:prstGeom prst="rect">
                  <a:avLst/>
                </a:prstGeom>
              </p:spPr>
            </p:pic>
            <p:pic>
              <p:nvPicPr>
                <p:cNvPr id="17" name="Image 1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05964" y="3564520"/>
                  <a:ext cx="1110588" cy="1110588"/>
                </a:xfrm>
                <a:prstGeom prst="rect">
                  <a:avLst/>
                </a:prstGeom>
              </p:spPr>
            </p:pic>
            <p:sp>
              <p:nvSpPr>
                <p:cNvPr id="20" name="Ellipse 19"/>
                <p:cNvSpPr/>
                <p:nvPr/>
              </p:nvSpPr>
              <p:spPr>
                <a:xfrm>
                  <a:off x="6156176" y="1010558"/>
                  <a:ext cx="1691680" cy="4506674"/>
                </a:xfrm>
                <a:prstGeom prst="ellipse">
                  <a:avLst/>
                </a:prstGeom>
                <a:noFill/>
                <a:ln w="349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4CAE6A59-4940-514B-A78A-AA0DCEAB6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66569" y="2204864"/>
                <a:ext cx="957759" cy="364457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à coins arrondis 11"/>
          <p:cNvSpPr/>
          <p:nvPr/>
        </p:nvSpPr>
        <p:spPr>
          <a:xfrm>
            <a:off x="107504" y="1124744"/>
            <a:ext cx="8784976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en présence à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3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51520" y="692696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/>
              <a:t>1- Amont du cycle : </a:t>
            </a:r>
          </a:p>
          <a:p>
            <a:pPr algn="just"/>
            <a:endParaRPr lang="fr-FR" sz="2000" dirty="0" smtClean="0"/>
          </a:p>
          <a:p>
            <a:pPr algn="just"/>
            <a:r>
              <a:rPr lang="fr-FR" dirty="0" smtClean="0"/>
              <a:t>Optimisation du combustible actuel / </a:t>
            </a:r>
            <a:r>
              <a:rPr lang="fr-FR" dirty="0"/>
              <a:t>E</a:t>
            </a:r>
            <a:r>
              <a:rPr lang="fr-FR" dirty="0" smtClean="0"/>
              <a:t>laboration du combustible des réacteurs du futur (4</a:t>
            </a:r>
            <a:r>
              <a:rPr lang="fr-FR" baseline="30000" dirty="0" smtClean="0"/>
              <a:t>ème</a:t>
            </a:r>
            <a:r>
              <a:rPr lang="fr-FR" dirty="0" smtClean="0"/>
              <a:t> génération)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195736" y="2025732"/>
            <a:ext cx="658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Problématique davantage liée à l’INC (</a:t>
            </a:r>
            <a:r>
              <a:rPr lang="fr-FR" dirty="0" smtClean="0"/>
              <a:t>ICSM ; UCCS Lille ; …)</a:t>
            </a:r>
            <a:endParaRPr lang="fr-FR" dirty="0"/>
          </a:p>
        </p:txBody>
      </p:sp>
      <p:sp>
        <p:nvSpPr>
          <p:cNvPr id="5" name="Flèche droite 4"/>
          <p:cNvSpPr/>
          <p:nvPr/>
        </p:nvSpPr>
        <p:spPr>
          <a:xfrm>
            <a:off x="1475656" y="2003028"/>
            <a:ext cx="720080" cy="44944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51520" y="2788807"/>
            <a:ext cx="86409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Mais</a:t>
            </a:r>
            <a:r>
              <a:rPr lang="fr-FR" dirty="0" smtClean="0"/>
              <a:t> liens possibles pour collaboration IN2P3 / INC notamment sur l’irradiation de ces nouveaux combustibles.</a:t>
            </a:r>
          </a:p>
          <a:p>
            <a:endParaRPr lang="fr-FR" sz="8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Exemple : combustible métallique </a:t>
            </a:r>
            <a:r>
              <a:rPr lang="fr-FR" i="1" dirty="0" err="1" smtClean="0">
                <a:solidFill>
                  <a:srgbClr val="7030A0"/>
                </a:solidFill>
                <a:sym typeface="Wingdings" panose="05000000000000000000" pitchFamily="2" charset="2"/>
              </a:rPr>
              <a:t>UZr</a:t>
            </a:r>
            <a:r>
              <a:rPr lang="fr-FR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 (</a:t>
            </a:r>
            <a:r>
              <a:rPr lang="fr-FR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LRC PUMA </a:t>
            </a:r>
            <a:r>
              <a:rPr lang="fr-FR" i="1" smtClean="0">
                <a:solidFill>
                  <a:srgbClr val="7030A0"/>
                </a:solidFill>
                <a:sym typeface="Wingdings" panose="05000000000000000000" pitchFamily="2" charset="2"/>
              </a:rPr>
              <a:t>– </a:t>
            </a:r>
            <a:r>
              <a:rPr lang="fr-FR" i="1" smtClean="0">
                <a:solidFill>
                  <a:srgbClr val="7030A0"/>
                </a:solidFill>
                <a:sym typeface="Wingdings" panose="05000000000000000000" pitchFamily="2" charset="2"/>
              </a:rPr>
              <a:t>FRAMATOME/CNRS</a:t>
            </a:r>
            <a:r>
              <a:rPr lang="fr-FR" i="1" dirty="0">
                <a:solidFill>
                  <a:srgbClr val="7030A0"/>
                </a:solidFill>
                <a:sym typeface="Wingdings" panose="05000000000000000000" pitchFamily="2" charset="2"/>
              </a:rPr>
              <a:t>/</a:t>
            </a:r>
            <a:r>
              <a:rPr lang="fr-FR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…) :</a:t>
            </a:r>
            <a:endParaRPr lang="fr-FR" i="1" dirty="0">
              <a:solidFill>
                <a:srgbClr val="7030A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866008"/>
            <a:ext cx="6174110" cy="189003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256" y="4234815"/>
            <a:ext cx="1285875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39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44915"/>
            <a:ext cx="1110588" cy="1110588"/>
          </a:xfrm>
          <a:prstGeom prst="rect">
            <a:avLst/>
          </a:prstGeom>
        </p:spPr>
      </p:pic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en présence à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4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6165" y="692696"/>
            <a:ext cx="86409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2- Réacteur :</a:t>
            </a:r>
          </a:p>
          <a:p>
            <a:r>
              <a:rPr lang="fr-FR" dirty="0" smtClean="0"/>
              <a:t>concerne les </a:t>
            </a:r>
            <a:r>
              <a:rPr lang="fr-FR" b="1" u="sng" dirty="0" smtClean="0">
                <a:solidFill>
                  <a:srgbClr val="C00000"/>
                </a:solidFill>
              </a:rPr>
              <a:t>matériaux</a:t>
            </a:r>
            <a:r>
              <a:rPr lang="fr-FR" dirty="0" smtClean="0"/>
              <a:t> utilisés dans :	</a:t>
            </a:r>
            <a:r>
              <a:rPr lang="fr-FR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REP actuels (GEN II, III) </a:t>
            </a:r>
          </a:p>
          <a:p>
            <a:r>
              <a:rPr lang="fr-FR" dirty="0"/>
              <a:t>	</a:t>
            </a:r>
            <a:r>
              <a:rPr lang="fr-FR" dirty="0" smtClean="0"/>
              <a:t>				</a:t>
            </a:r>
            <a:r>
              <a:rPr lang="fr-FR" dirty="0" smtClean="0">
                <a:sym typeface="Wingdings" panose="05000000000000000000" pitchFamily="2" charset="2"/>
              </a:rPr>
              <a:t> réacteurs GEN IV</a:t>
            </a:r>
          </a:p>
          <a:p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				 réacteurs fusion</a:t>
            </a: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256165" y="198884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 matériaux majoritairement étudiés : le combustible UO</a:t>
            </a:r>
            <a:r>
              <a:rPr lang="fr-FR" b="1" baseline="-25000" dirty="0" smtClean="0"/>
              <a:t>2</a:t>
            </a:r>
            <a:r>
              <a:rPr lang="fr-FR" b="1" dirty="0" smtClean="0"/>
              <a:t> et les aciers</a:t>
            </a:r>
          </a:p>
          <a:p>
            <a:r>
              <a:rPr lang="fr-FR" dirty="0" smtClean="0"/>
              <a:t>Mais aussi : carbures (B</a:t>
            </a:r>
            <a:r>
              <a:rPr lang="fr-FR" baseline="-25000" dirty="0" smtClean="0"/>
              <a:t>4</a:t>
            </a:r>
            <a:r>
              <a:rPr lang="fr-FR" dirty="0" smtClean="0"/>
              <a:t>C, </a:t>
            </a:r>
            <a:r>
              <a:rPr lang="fr-FR" dirty="0" err="1" smtClean="0"/>
              <a:t>SiC</a:t>
            </a:r>
            <a:r>
              <a:rPr lang="fr-FR" dirty="0" smtClean="0"/>
              <a:t>), W, …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2635171"/>
            <a:ext cx="1583565" cy="39978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56165" y="3407511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Etudes, à l’échelle du laboratoire, pour simuler une partie des paramètres existant en réacteur -en conditions normales ou accidentelles : </a:t>
            </a:r>
          </a:p>
          <a:p>
            <a:pPr algn="just"/>
            <a:r>
              <a:rPr lang="fr-FR" dirty="0">
                <a:solidFill>
                  <a:schemeClr val="accent6"/>
                </a:solidFill>
              </a:rPr>
              <a:t>	</a:t>
            </a:r>
            <a:r>
              <a:rPr lang="fr-FR" dirty="0" smtClean="0">
                <a:solidFill>
                  <a:schemeClr val="accent6"/>
                </a:solidFill>
              </a:rPr>
              <a:t>- Température (jusqu’à la fusion du matériau si possible), </a:t>
            </a:r>
          </a:p>
          <a:p>
            <a:pPr algn="just"/>
            <a:r>
              <a:rPr lang="fr-FR" dirty="0" smtClean="0">
                <a:solidFill>
                  <a:schemeClr val="accent6"/>
                </a:solidFill>
              </a:rPr>
              <a:t>	- Présence d’impuretés et diffusion associée, </a:t>
            </a:r>
          </a:p>
          <a:p>
            <a:pPr algn="just"/>
            <a:r>
              <a:rPr lang="fr-FR" dirty="0">
                <a:solidFill>
                  <a:schemeClr val="accent6"/>
                </a:solidFill>
              </a:rPr>
              <a:t>	</a:t>
            </a:r>
            <a:r>
              <a:rPr lang="fr-FR" dirty="0" smtClean="0">
                <a:solidFill>
                  <a:schemeClr val="accent6"/>
                </a:solidFill>
              </a:rPr>
              <a:t>- Environnement (radiolyse, oxydation, …)</a:t>
            </a:r>
            <a:r>
              <a:rPr lang="fr-FR" dirty="0" smtClean="0"/>
              <a:t>, </a:t>
            </a:r>
          </a:p>
          <a:p>
            <a:pPr algn="just"/>
            <a:r>
              <a:rPr lang="fr-FR" dirty="0"/>
              <a:t>	</a:t>
            </a:r>
            <a:r>
              <a:rPr lang="fr-FR" dirty="0" smtClean="0">
                <a:solidFill>
                  <a:schemeClr val="accent6"/>
                </a:solidFill>
              </a:rPr>
              <a:t>- Types d’irradiation (n, PF, </a:t>
            </a:r>
            <a:r>
              <a:rPr lang="fr-FR" dirty="0" smtClean="0">
                <a:solidFill>
                  <a:schemeClr val="accent6"/>
                </a:solidFill>
                <a:sym typeface="Symbol" panose="05050102010706020507" pitchFamily="18" charset="2"/>
              </a:rPr>
              <a:t>) et endommagement (fluence </a:t>
            </a:r>
            <a:r>
              <a:rPr lang="fr-FR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dpa</a:t>
            </a:r>
            <a:r>
              <a:rPr lang="fr-FR" dirty="0" smtClean="0">
                <a:solidFill>
                  <a:schemeClr val="accent6"/>
                </a:solidFill>
                <a:sym typeface="Symbol" panose="05050102010706020507" pitchFamily="18" charset="2"/>
              </a:rPr>
              <a:t>)</a:t>
            </a:r>
            <a:endParaRPr lang="fr-FR" dirty="0">
              <a:solidFill>
                <a:schemeClr val="accent6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4211070" y="5360302"/>
            <a:ext cx="4738674" cy="504056"/>
            <a:chOff x="4211070" y="5360302"/>
            <a:chExt cx="4738674" cy="504056"/>
          </a:xfrm>
        </p:grpSpPr>
        <p:sp>
          <p:nvSpPr>
            <p:cNvPr id="26" name="Flèche droite 25"/>
            <p:cNvSpPr/>
            <p:nvPr/>
          </p:nvSpPr>
          <p:spPr>
            <a:xfrm>
              <a:off x="4211070" y="5360302"/>
              <a:ext cx="936104" cy="50405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142808" y="5405154"/>
              <a:ext cx="3806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2000" b="1" dirty="0" smtClean="0">
                  <a:solidFill>
                    <a:srgbClr val="C00000"/>
                  </a:solidFill>
                </a:rPr>
                <a:t>Présentation d’Aurélie Gentils</a:t>
              </a:r>
              <a:endParaRPr lang="fr-FR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4CAE6A59-4940-514B-A78A-AA0DCEAB67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936" y="2708920"/>
            <a:ext cx="957759" cy="36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30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Moyens expérimentaux : une force de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5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51520" y="692696"/>
            <a:ext cx="864096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Utilisation des faisceaux d’ions (+neutrons) pour :</a:t>
            </a:r>
          </a:p>
          <a:p>
            <a:endParaRPr lang="fr-FR" sz="800" b="1" dirty="0" smtClean="0"/>
          </a:p>
          <a:p>
            <a:r>
              <a:rPr lang="fr-FR" dirty="0"/>
              <a:t>	</a:t>
            </a:r>
            <a:r>
              <a:rPr lang="fr-FR" b="1" i="1" dirty="0" smtClean="0"/>
              <a:t>- simuler l’irradiation neutronique et des PF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/>
              <a:t>	</a:t>
            </a:r>
            <a:r>
              <a:rPr lang="fr-FR" b="1" i="1" dirty="0" smtClean="0"/>
              <a:t>- introduire des éléments d’intérêt (He, Xe, Mo, …)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/>
              <a:t>	</a:t>
            </a:r>
            <a:r>
              <a:rPr lang="fr-FR" b="1" i="1" dirty="0" smtClean="0"/>
              <a:t>- analyser le matériau ou la distribution d’une impureté</a:t>
            </a:r>
            <a:endParaRPr lang="fr-FR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177401" y="1370402"/>
            <a:ext cx="11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407417" y="3717032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(</a:t>
            </a:r>
            <a:r>
              <a:rPr lang="fr-FR" dirty="0"/>
              <a:t>CENBG)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8184" y="1283562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(</a:t>
            </a:r>
            <a:r>
              <a:rPr lang="fr-FR" dirty="0"/>
              <a:t>LPSC)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424288"/>
            <a:ext cx="1603259" cy="47849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4157" y="1350523"/>
            <a:ext cx="1857375" cy="42862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832" y="1450419"/>
            <a:ext cx="1554370" cy="515558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3379" y="2598062"/>
            <a:ext cx="1554370" cy="515558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16033" y="2523359"/>
            <a:ext cx="11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20604" y="3717032"/>
            <a:ext cx="11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0235" y="3717032"/>
            <a:ext cx="1554370" cy="51555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4408" y="3733176"/>
            <a:ext cx="1943100" cy="495300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200082" y="4437112"/>
            <a:ext cx="8548383" cy="1466489"/>
            <a:chOff x="200082" y="4437112"/>
            <a:chExt cx="8548383" cy="1466489"/>
          </a:xfrm>
        </p:grpSpPr>
        <p:sp>
          <p:nvSpPr>
            <p:cNvPr id="5" name="ZoneTexte 4"/>
            <p:cNvSpPr txBox="1"/>
            <p:nvPr/>
          </p:nvSpPr>
          <p:spPr>
            <a:xfrm>
              <a:off x="2565431" y="4437112"/>
              <a:ext cx="61830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fr-FR" i="1" dirty="0" smtClean="0"/>
                <a:t>+ </a:t>
              </a:r>
              <a:r>
                <a:rPr lang="fr-FR" i="1" dirty="0"/>
                <a:t>réseau </a:t>
              </a:r>
              <a:r>
                <a:rPr lang="fr-FR" b="1" i="1" dirty="0"/>
                <a:t>EMIR&amp;A</a:t>
              </a:r>
              <a:r>
                <a:rPr lang="fr-FR" i="1" dirty="0"/>
                <a:t> (Réseau national français des accélérateurs pour </a:t>
              </a:r>
              <a:r>
                <a:rPr lang="fr-FR" i="1" dirty="0" err="1"/>
                <a:t>l’IRradiation</a:t>
              </a:r>
              <a:r>
                <a:rPr lang="fr-FR" i="1" dirty="0"/>
                <a:t> et l’Analyse des molécules et </a:t>
              </a:r>
              <a:r>
                <a:rPr lang="fr-FR" i="1" dirty="0" smtClean="0"/>
                <a:t>matériaux) composé de 8 plateformes -13 accélérateurs</a:t>
              </a:r>
            </a:p>
          </p:txBody>
        </p:sp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082" y="4490296"/>
              <a:ext cx="2349398" cy="14133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7" name="ZoneTexte 26"/>
          <p:cNvSpPr txBox="1"/>
          <p:nvPr/>
        </p:nvSpPr>
        <p:spPr>
          <a:xfrm>
            <a:off x="3819206" y="2539034"/>
            <a:ext cx="11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(IP2I)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639895" y="2564904"/>
            <a:ext cx="11628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IMIO400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793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volet modélisation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6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51520" y="692696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Utilisation courante de la modélisation à l’échelle de l’atome (DFT + DM) </a:t>
            </a:r>
          </a:p>
          <a:p>
            <a:pPr algn="just"/>
            <a:r>
              <a:rPr lang="fr-FR" dirty="0"/>
              <a:t> </a:t>
            </a:r>
            <a:r>
              <a:rPr lang="fr-FR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i="1" dirty="0" smtClean="0">
                <a:solidFill>
                  <a:srgbClr val="FF0000"/>
                </a:solidFill>
              </a:rPr>
              <a:t>interprétation </a:t>
            </a:r>
            <a:r>
              <a:rPr lang="fr-FR" i="1" dirty="0">
                <a:solidFill>
                  <a:srgbClr val="FF0000"/>
                </a:solidFill>
              </a:rPr>
              <a:t>d</a:t>
            </a:r>
            <a:r>
              <a:rPr lang="fr-FR" i="1" dirty="0" smtClean="0">
                <a:solidFill>
                  <a:srgbClr val="FF0000"/>
                </a:solidFill>
              </a:rPr>
              <a:t>es mécanismes de migration des impuretés, de la formation de défauts ponctuels ou étendus dans les matériaux, …</a:t>
            </a:r>
          </a:p>
          <a:p>
            <a:pPr algn="just"/>
            <a:endParaRPr lang="fr-FR" sz="800" b="1" dirty="0"/>
          </a:p>
          <a:p>
            <a:pPr algn="just"/>
            <a:r>
              <a:rPr lang="fr-FR" b="1" dirty="0" smtClean="0"/>
              <a:t>1) Calculs </a:t>
            </a:r>
            <a:r>
              <a:rPr lang="fr-FR" b="1" i="1" dirty="0" smtClean="0"/>
              <a:t>ab </a:t>
            </a:r>
            <a:r>
              <a:rPr lang="fr-FR" b="1" i="1" dirty="0" err="1" smtClean="0"/>
              <a:t>initio</a:t>
            </a:r>
            <a:r>
              <a:rPr lang="fr-FR" b="1" i="1" dirty="0" smtClean="0"/>
              <a:t> </a:t>
            </a:r>
            <a:r>
              <a:rPr lang="fr-FR" b="1" dirty="0" smtClean="0"/>
              <a:t>(DFT)</a:t>
            </a:r>
            <a:endParaRPr lang="fr-FR" b="1" dirty="0"/>
          </a:p>
        </p:txBody>
      </p:sp>
      <p:grpSp>
        <p:nvGrpSpPr>
          <p:cNvPr id="9" name="Groupe 8"/>
          <p:cNvGrpSpPr/>
          <p:nvPr/>
        </p:nvGrpSpPr>
        <p:grpSpPr>
          <a:xfrm>
            <a:off x="35496" y="2029533"/>
            <a:ext cx="5884381" cy="1316224"/>
            <a:chOff x="668819" y="4365104"/>
            <a:chExt cx="7935629" cy="2090543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904" y="4365104"/>
              <a:ext cx="1968098" cy="1705685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665" y="4437112"/>
              <a:ext cx="1857223" cy="1581541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668819" y="5966808"/>
              <a:ext cx="2385395" cy="48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/>
                <a:t>(15 atomes ; 48 e-)</a:t>
              </a:r>
              <a:endParaRPr lang="fr-FR" sz="1400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62381" y="5949279"/>
              <a:ext cx="2189738" cy="48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/>
                <a:t>(densité e-)</a:t>
              </a:r>
              <a:endParaRPr lang="fr-FR" sz="1400" dirty="0"/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1969" y="4365104"/>
              <a:ext cx="2132479" cy="1784146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6084168" y="5949279"/>
              <a:ext cx="2520280" cy="48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/>
                <a:t>(atomes + densité e-)</a:t>
              </a:r>
              <a:endParaRPr lang="fr-FR" sz="1400" dirty="0"/>
            </a:p>
          </p:txBody>
        </p:sp>
      </p:grpSp>
      <p:sp>
        <p:nvSpPr>
          <p:cNvPr id="21" name="Espace réservé du numéro de diapositive 3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  <p:grpSp>
        <p:nvGrpSpPr>
          <p:cNvPr id="24" name="Groupe 23"/>
          <p:cNvGrpSpPr/>
          <p:nvPr/>
        </p:nvGrpSpPr>
        <p:grpSpPr>
          <a:xfrm>
            <a:off x="6207437" y="2132856"/>
            <a:ext cx="2828613" cy="950365"/>
            <a:chOff x="6346051" y="2812658"/>
            <a:chExt cx="2828613" cy="950365"/>
          </a:xfrm>
        </p:grpSpPr>
        <p:sp>
          <p:nvSpPr>
            <p:cNvPr id="30" name="ZoneTexte 29"/>
            <p:cNvSpPr txBox="1"/>
            <p:nvPr/>
          </p:nvSpPr>
          <p:spPr>
            <a:xfrm>
              <a:off x="6378861" y="2827814"/>
              <a:ext cx="27958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Propriétés de transport</a:t>
              </a:r>
              <a:r>
                <a:rPr lang="fr-FR" dirty="0" smtClean="0"/>
                <a:t> d’un défaut (</a:t>
              </a:r>
              <a:r>
                <a:rPr lang="fr-FR" dirty="0" err="1" smtClean="0"/>
                <a:t>hétéro-atome</a:t>
              </a:r>
              <a:r>
                <a:rPr lang="fr-FR" dirty="0" smtClean="0"/>
                <a:t> par ex.)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6346051" y="2812658"/>
              <a:ext cx="2828613" cy="950365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1693935" y="220248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+</a:t>
            </a:r>
            <a:endParaRPr lang="fr-FR" sz="4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899364" y="2235007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=</a:t>
            </a:r>
            <a:endParaRPr lang="fr-FR" sz="4000" dirty="0"/>
          </a:p>
        </p:txBody>
      </p:sp>
      <p:grpSp>
        <p:nvGrpSpPr>
          <p:cNvPr id="7" name="Groupe 6"/>
          <p:cNvGrpSpPr/>
          <p:nvPr/>
        </p:nvGrpSpPr>
        <p:grpSpPr>
          <a:xfrm>
            <a:off x="251520" y="3551844"/>
            <a:ext cx="9020418" cy="2601188"/>
            <a:chOff x="251520" y="3551844"/>
            <a:chExt cx="9020418" cy="2601188"/>
          </a:xfrm>
        </p:grpSpPr>
        <p:sp>
          <p:nvSpPr>
            <p:cNvPr id="3" name="Rectangle 2"/>
            <p:cNvSpPr/>
            <p:nvPr/>
          </p:nvSpPr>
          <p:spPr>
            <a:xfrm>
              <a:off x="251520" y="3551844"/>
              <a:ext cx="90204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fr-FR" b="1" dirty="0" smtClean="0"/>
                <a:t>2) Utilisation des potentiels semi-empirique pour la dynamique moléculaire (DM)</a:t>
              </a:r>
              <a:endParaRPr lang="fr-FR" b="1" dirty="0"/>
            </a:p>
          </p:txBody>
        </p:sp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520" y="3903627"/>
              <a:ext cx="2215487" cy="2117661"/>
            </a:xfrm>
            <a:prstGeom prst="rect">
              <a:avLst/>
            </a:prstGeom>
          </p:spPr>
        </p:pic>
        <p:grpSp>
          <p:nvGrpSpPr>
            <p:cNvPr id="4" name="Groupe 3"/>
            <p:cNvGrpSpPr/>
            <p:nvPr/>
          </p:nvGrpSpPr>
          <p:grpSpPr>
            <a:xfrm>
              <a:off x="3141397" y="3962965"/>
              <a:ext cx="2019990" cy="2073657"/>
              <a:chOff x="3128074" y="3266397"/>
              <a:chExt cx="2887852" cy="2970915"/>
            </a:xfrm>
          </p:grpSpPr>
          <p:grpSp>
            <p:nvGrpSpPr>
              <p:cNvPr id="43" name="Groupe 42"/>
              <p:cNvGrpSpPr/>
              <p:nvPr/>
            </p:nvGrpSpPr>
            <p:grpSpPr>
              <a:xfrm>
                <a:off x="3251336" y="3266397"/>
                <a:ext cx="2451924" cy="2597714"/>
                <a:chOff x="363622" y="3051442"/>
                <a:chExt cx="2451924" cy="2597714"/>
              </a:xfrm>
            </p:grpSpPr>
            <p:pic>
              <p:nvPicPr>
                <p:cNvPr id="47" name="Image 4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3622" y="3051442"/>
                  <a:ext cx="2451924" cy="2597714"/>
                </a:xfrm>
                <a:prstGeom prst="rect">
                  <a:avLst/>
                </a:prstGeom>
              </p:spPr>
            </p:pic>
            <p:sp>
              <p:nvSpPr>
                <p:cNvPr id="48" name="Ellipse 47"/>
                <p:cNvSpPr/>
                <p:nvPr/>
              </p:nvSpPr>
              <p:spPr>
                <a:xfrm>
                  <a:off x="2622654" y="3518569"/>
                  <a:ext cx="167026" cy="1711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</p:grpSp>
          <p:pic>
            <p:nvPicPr>
              <p:cNvPr id="44" name="Image 4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28074" y="3475278"/>
                <a:ext cx="2887852" cy="2762034"/>
              </a:xfrm>
              <a:prstGeom prst="rect">
                <a:avLst/>
              </a:prstGeom>
            </p:spPr>
          </p:pic>
          <p:sp>
            <p:nvSpPr>
              <p:cNvPr id="45" name="ZoneTexte 42"/>
              <p:cNvSpPr txBox="1"/>
              <p:nvPr/>
            </p:nvSpPr>
            <p:spPr>
              <a:xfrm>
                <a:off x="3790392" y="4560946"/>
                <a:ext cx="740682" cy="39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200" dirty="0" smtClean="0"/>
                  <a:t>MEP</a:t>
                </a:r>
                <a:endParaRPr lang="fr-FR" sz="1200" dirty="0"/>
              </a:p>
            </p:txBody>
          </p:sp>
          <p:sp>
            <p:nvSpPr>
              <p:cNvPr id="46" name="Ellipse 45"/>
              <p:cNvSpPr/>
              <p:nvPr/>
            </p:nvSpPr>
            <p:spPr>
              <a:xfrm>
                <a:off x="3925102" y="4478848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00935" y="3848206"/>
              <a:ext cx="3015481" cy="23048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194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à coins arrondis 24"/>
          <p:cNvSpPr/>
          <p:nvPr/>
        </p:nvSpPr>
        <p:spPr>
          <a:xfrm>
            <a:off x="263764" y="4488099"/>
            <a:ext cx="8628715" cy="13945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>
            <a:spLocks noChangeAspect="1" noChangeArrowheads="1"/>
          </p:cNvSpPr>
          <p:nvPr/>
        </p:nvSpPr>
        <p:spPr bwMode="auto">
          <a:xfrm>
            <a:off x="6816704" y="3225526"/>
            <a:ext cx="2248081" cy="775865"/>
          </a:xfrm>
          <a:prstGeom prst="rect">
            <a:avLst/>
          </a:prstGeom>
          <a:solidFill>
            <a:srgbClr val="F2F2F2"/>
          </a:solidFill>
          <a:ln w="38100" cmpd="sng">
            <a:solidFill>
              <a:srgbClr val="C0504D"/>
            </a:solidFill>
            <a:miter lim="800000"/>
            <a:headEnd/>
            <a:tailEnd/>
          </a:ln>
          <a:effectLst/>
          <a:extLst/>
        </p:spPr>
        <p:txBody>
          <a:bodyPr wrap="none" lIns="88900" tIns="42862" rIns="88900" bIns="42862" anchor="ctr"/>
          <a:lstStyle>
            <a:lvl1pPr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555625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11250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5288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220913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781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1353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925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497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0" hangingPunct="0">
              <a:lnSpc>
                <a:spcPct val="110000"/>
              </a:lnSpc>
            </a:pPr>
            <a:r>
              <a:rPr lang="en-GB" altLang="fr-FR" b="1" dirty="0" err="1" smtClean="0">
                <a:solidFill>
                  <a:srgbClr val="C0504D"/>
                </a:solidFill>
                <a:latin typeface="Calibri"/>
                <a:cs typeface="Calibri"/>
              </a:rPr>
              <a:t>Modélisations</a:t>
            </a:r>
            <a:r>
              <a:rPr lang="en-GB" altLang="fr-FR" b="1" dirty="0" smtClean="0">
                <a:solidFill>
                  <a:srgbClr val="C0504D"/>
                </a:solidFill>
                <a:latin typeface="Calibri"/>
                <a:cs typeface="Calibri"/>
              </a:rPr>
              <a:t> </a:t>
            </a:r>
          </a:p>
          <a:p>
            <a:pPr algn="ctr" eaLnBrk="0" hangingPunct="0">
              <a:lnSpc>
                <a:spcPct val="110000"/>
              </a:lnSpc>
            </a:pPr>
            <a:r>
              <a:rPr lang="en-GB" altLang="fr-FR" sz="1400" b="1" i="1" dirty="0" smtClean="0">
                <a:latin typeface="Calibri"/>
                <a:cs typeface="Calibri"/>
              </a:rPr>
              <a:t>DFT, DM, MONTE CARLO</a:t>
            </a:r>
            <a:endParaRPr lang="en-GB" altLang="fr-FR" sz="1400" i="1" dirty="0" smtClean="0">
              <a:latin typeface="Century Gothic"/>
              <a:cs typeface="Century Gothic"/>
            </a:endParaRPr>
          </a:p>
        </p:txBody>
      </p:sp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Schéma résumé pour l’étude des matériaux irradiés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7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11" name="Rectangle 10"/>
          <p:cNvSpPr>
            <a:spLocks noChangeAspect="1" noChangeArrowheads="1"/>
          </p:cNvSpPr>
          <p:nvPr/>
        </p:nvSpPr>
        <p:spPr bwMode="auto">
          <a:xfrm>
            <a:off x="2484217" y="2951263"/>
            <a:ext cx="3887983" cy="1341833"/>
          </a:xfrm>
          <a:prstGeom prst="rect">
            <a:avLst/>
          </a:prstGeom>
          <a:solidFill>
            <a:srgbClr val="F2F2F2"/>
          </a:solidFill>
          <a:ln w="38100" cmpd="sng">
            <a:solidFill>
              <a:srgbClr val="C0504D"/>
            </a:solidFill>
            <a:miter lim="800000"/>
            <a:headEnd/>
            <a:tailEnd/>
          </a:ln>
          <a:effectLst/>
          <a:extLst/>
        </p:spPr>
        <p:txBody>
          <a:bodyPr wrap="none" lIns="88900" tIns="42862" rIns="88900" bIns="42862" anchor="ctr"/>
          <a:lstStyle>
            <a:lvl1pPr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555625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11250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5288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220913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781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1353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925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497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0" hangingPunct="0">
              <a:lnSpc>
                <a:spcPct val="110000"/>
              </a:lnSpc>
            </a:pPr>
            <a:r>
              <a:rPr lang="en-GB" altLang="fr-FR" b="1" dirty="0" err="1" smtClean="0">
                <a:solidFill>
                  <a:srgbClr val="C0504D"/>
                </a:solidFill>
                <a:latin typeface="Calibri"/>
                <a:cs typeface="Calibri"/>
              </a:rPr>
              <a:t>Caractérisations</a:t>
            </a:r>
            <a:r>
              <a:rPr lang="en-GB" altLang="fr-FR" b="1" dirty="0" smtClean="0">
                <a:solidFill>
                  <a:srgbClr val="C0504D"/>
                </a:solidFill>
                <a:latin typeface="Calibri"/>
                <a:cs typeface="Calibri"/>
              </a:rPr>
              <a:t> (micro-)</a:t>
            </a:r>
            <a:r>
              <a:rPr lang="en-GB" altLang="fr-FR" b="1" dirty="0" err="1" smtClean="0">
                <a:solidFill>
                  <a:srgbClr val="C0504D"/>
                </a:solidFill>
                <a:latin typeface="Calibri"/>
                <a:cs typeface="Calibri"/>
              </a:rPr>
              <a:t>structurales</a:t>
            </a:r>
            <a:endParaRPr lang="en-GB" altLang="fr-FR" b="1" dirty="0">
              <a:solidFill>
                <a:srgbClr val="C0504D"/>
              </a:solidFill>
              <a:latin typeface="Calibri"/>
              <a:cs typeface="Calibri"/>
            </a:endParaRPr>
          </a:p>
          <a:p>
            <a:pPr algn="ctr" eaLnBrk="0" hangingPunct="0">
              <a:lnSpc>
                <a:spcPct val="110000"/>
              </a:lnSpc>
            </a:pPr>
            <a:endParaRPr lang="en-GB" altLang="fr-FR" sz="800" i="1" dirty="0">
              <a:solidFill>
                <a:srgbClr val="C0504D"/>
              </a:solidFill>
              <a:latin typeface="Century Gothic"/>
              <a:cs typeface="Century Gothic"/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GB" altLang="fr-FR" sz="1400" i="1" dirty="0">
                <a:latin typeface="Century Gothic"/>
                <a:cs typeface="Century Gothic"/>
              </a:rPr>
              <a:t>RBS, </a:t>
            </a:r>
            <a:r>
              <a:rPr lang="en-GB" altLang="fr-FR" sz="1400" i="1" dirty="0" smtClean="0">
                <a:latin typeface="Century Gothic"/>
                <a:cs typeface="Century Gothic"/>
              </a:rPr>
              <a:t>RBS-C, </a:t>
            </a:r>
            <a:r>
              <a:rPr lang="en-GB" altLang="fr-FR" sz="1400" i="1" dirty="0">
                <a:latin typeface="Century Gothic"/>
                <a:cs typeface="Century Gothic"/>
              </a:rPr>
              <a:t>NRA</a:t>
            </a:r>
            <a:r>
              <a:rPr lang="en-GB" altLang="fr-FR" sz="1400" i="1" dirty="0" smtClean="0">
                <a:latin typeface="Century Gothic"/>
                <a:cs typeface="Century Gothic"/>
              </a:rPr>
              <a:t>, MET, Raman, DRX, …</a:t>
            </a:r>
          </a:p>
        </p:txBody>
      </p:sp>
      <p:sp>
        <p:nvSpPr>
          <p:cNvPr id="13" name="Rectangle 12"/>
          <p:cNvSpPr>
            <a:spLocks noChangeAspect="1" noChangeArrowheads="1"/>
          </p:cNvSpPr>
          <p:nvPr/>
        </p:nvSpPr>
        <p:spPr bwMode="auto">
          <a:xfrm>
            <a:off x="263765" y="896028"/>
            <a:ext cx="2617855" cy="128347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mpd="sng">
            <a:solidFill>
              <a:schemeClr val="accent2"/>
            </a:solidFill>
          </a:ln>
          <a:effectLst/>
          <a:extLst/>
        </p:spPr>
        <p:txBody>
          <a:bodyPr wrap="none" lIns="88900" tIns="42862" rIns="88900" bIns="42862" anchor="ctr"/>
          <a:lstStyle>
            <a:lvl1pPr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555625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11250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5288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220913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781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1353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925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497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0" hangingPunct="0">
              <a:lnSpc>
                <a:spcPct val="110000"/>
              </a:lnSpc>
            </a:pPr>
            <a:r>
              <a:rPr lang="en-GB" altLang="fr-FR" b="1" dirty="0" smtClean="0">
                <a:solidFill>
                  <a:srgbClr val="C0504D"/>
                </a:solidFill>
                <a:latin typeface="Calibri"/>
                <a:cs typeface="Calibri"/>
              </a:rPr>
              <a:t>Irradiation (+ T°C)</a:t>
            </a:r>
            <a:endParaRPr lang="en-GB" altLang="fr-FR" b="1" dirty="0">
              <a:solidFill>
                <a:srgbClr val="C0504D"/>
              </a:solidFill>
              <a:latin typeface="Calibri"/>
              <a:cs typeface="Calibri"/>
            </a:endParaRPr>
          </a:p>
          <a:p>
            <a:pPr algn="ctr" eaLnBrk="0" hangingPunct="0">
              <a:lnSpc>
                <a:spcPct val="130000"/>
              </a:lnSpc>
            </a:pPr>
            <a:r>
              <a:rPr lang="en-GB" altLang="fr-FR" sz="1200" i="1" dirty="0" smtClean="0">
                <a:latin typeface="Century Gothic"/>
                <a:cs typeface="Century Gothic"/>
              </a:rPr>
              <a:t>Ions de </a:t>
            </a:r>
            <a:r>
              <a:rPr lang="en-GB" altLang="fr-FR" sz="1200" i="1" dirty="0" err="1" smtClean="0">
                <a:latin typeface="Century Gothic"/>
                <a:cs typeface="Century Gothic"/>
              </a:rPr>
              <a:t>basse</a:t>
            </a:r>
            <a:r>
              <a:rPr lang="en-GB" altLang="fr-FR" sz="1200" i="1" dirty="0" smtClean="0">
                <a:latin typeface="Century Gothic"/>
                <a:cs typeface="Century Gothic"/>
              </a:rPr>
              <a:t> </a:t>
            </a:r>
            <a:r>
              <a:rPr lang="en-GB" altLang="fr-FR" sz="1200" i="1" dirty="0" err="1" smtClean="0">
                <a:latin typeface="Century Gothic"/>
                <a:cs typeface="Century Gothic"/>
              </a:rPr>
              <a:t>énergie</a:t>
            </a:r>
            <a:r>
              <a:rPr lang="en-GB" altLang="fr-FR" sz="1200" i="1" dirty="0" smtClean="0">
                <a:latin typeface="Century Gothic"/>
                <a:cs typeface="Century Gothic"/>
              </a:rPr>
              <a:t> (&lt; 1 MeV</a:t>
            </a:r>
            <a:r>
              <a:rPr lang="en-GB" altLang="fr-FR" sz="1200" i="1" dirty="0">
                <a:latin typeface="Century Gothic"/>
                <a:cs typeface="Century Gothic"/>
              </a:rPr>
              <a:t>)</a:t>
            </a:r>
            <a:endParaRPr lang="en-GB" altLang="fr-FR" sz="1200" dirty="0">
              <a:latin typeface="Century Gothic"/>
              <a:cs typeface="Century Gothic"/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GB" altLang="fr-FR" sz="1200" i="1" dirty="0" smtClean="0">
                <a:latin typeface="Century Gothic"/>
                <a:cs typeface="Century Gothic"/>
              </a:rPr>
              <a:t>SHI </a:t>
            </a:r>
            <a:r>
              <a:rPr lang="en-GB" altLang="fr-FR" sz="1200" i="1" dirty="0">
                <a:latin typeface="Century Gothic"/>
                <a:cs typeface="Century Gothic"/>
              </a:rPr>
              <a:t>(100 MeV</a:t>
            </a:r>
            <a:r>
              <a:rPr lang="en-GB" altLang="fr-FR" sz="1400" i="1" dirty="0">
                <a:latin typeface="Century Gothic"/>
                <a:cs typeface="Century Gothic"/>
              </a:rPr>
              <a:t>)</a:t>
            </a:r>
          </a:p>
        </p:txBody>
      </p:sp>
      <p:grpSp>
        <p:nvGrpSpPr>
          <p:cNvPr id="15" name="Grouper 16"/>
          <p:cNvGrpSpPr/>
          <p:nvPr/>
        </p:nvGrpSpPr>
        <p:grpSpPr>
          <a:xfrm>
            <a:off x="3529294" y="1092871"/>
            <a:ext cx="1776258" cy="834827"/>
            <a:chOff x="3547827" y="1164483"/>
            <a:chExt cx="1145374" cy="626120"/>
          </a:xfrm>
          <a:solidFill>
            <a:srgbClr val="F2F2F2"/>
          </a:solidFill>
        </p:grpSpPr>
        <p:sp>
          <p:nvSpPr>
            <p:cNvPr id="16" name="Ellipse 15"/>
            <p:cNvSpPr/>
            <p:nvPr/>
          </p:nvSpPr>
          <p:spPr>
            <a:xfrm>
              <a:off x="3547827" y="1164483"/>
              <a:ext cx="1145374" cy="626120"/>
            </a:xfrm>
            <a:prstGeom prst="ellipse">
              <a:avLst/>
            </a:prstGeom>
            <a:grpFill/>
            <a:ln w="3810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625590" y="1376161"/>
              <a:ext cx="989847" cy="207749"/>
            </a:xfrm>
            <a:prstGeom prst="rect">
              <a:avLst/>
            </a:prstGeom>
            <a:noFill/>
            <a:ln w="38100" cmpd="sng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 err="1" smtClean="0">
                  <a:solidFill>
                    <a:srgbClr val="C0504D"/>
                  </a:solidFill>
                  <a:latin typeface="Calibri"/>
                  <a:cs typeface="Calibri"/>
                </a:rPr>
                <a:t>Matériau</a:t>
              </a:r>
              <a:endParaRPr lang="en-GB" b="1" dirty="0">
                <a:solidFill>
                  <a:srgbClr val="C0504D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2771800" y="1396008"/>
            <a:ext cx="878090" cy="279611"/>
          </a:xfrm>
          <a:prstGeom prst="rightArrow">
            <a:avLst>
              <a:gd name="adj1" fmla="val 50000"/>
              <a:gd name="adj2" fmla="val 83854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0800000">
            <a:off x="5148064" y="1370819"/>
            <a:ext cx="1039989" cy="304800"/>
          </a:xfrm>
          <a:prstGeom prst="rightArrow">
            <a:avLst>
              <a:gd name="adj1" fmla="val 50000"/>
              <a:gd name="adj2" fmla="val 79340"/>
            </a:avLst>
          </a:prstGeom>
          <a:solidFill>
            <a:schemeClr val="accent2"/>
          </a:solidFill>
          <a:ln w="9525" cmpd="sng">
            <a:solidFill>
              <a:srgbClr val="ED7D3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Rectangle 8"/>
          <p:cNvSpPr>
            <a:spLocks noChangeAspect="1" noChangeArrowheads="1"/>
          </p:cNvSpPr>
          <p:nvPr/>
        </p:nvSpPr>
        <p:spPr bwMode="auto">
          <a:xfrm>
            <a:off x="5775304" y="1122309"/>
            <a:ext cx="2082800" cy="1226571"/>
          </a:xfrm>
          <a:prstGeom prst="rect">
            <a:avLst/>
          </a:prstGeom>
          <a:solidFill>
            <a:srgbClr val="F2F2F2"/>
          </a:solidFill>
          <a:ln w="38100" cmpd="sng">
            <a:solidFill>
              <a:schemeClr val="accent2"/>
            </a:solidFill>
          </a:ln>
          <a:effectLst/>
          <a:extLst/>
        </p:spPr>
        <p:txBody>
          <a:bodyPr wrap="none" lIns="88900" tIns="42862" rIns="88900" bIns="42862" anchor="ctr"/>
          <a:lstStyle>
            <a:lvl1pPr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555625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11250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5288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220913" defTabSz="739775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781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1353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925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49713" defTabSz="739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0" hangingPunct="0">
              <a:lnSpc>
                <a:spcPct val="110000"/>
              </a:lnSpc>
            </a:pPr>
            <a:r>
              <a:rPr lang="en-GB" altLang="fr-FR" b="1" dirty="0" smtClean="0">
                <a:solidFill>
                  <a:srgbClr val="C0504D"/>
                </a:solidFill>
                <a:latin typeface="Calibri"/>
                <a:cs typeface="Calibri"/>
              </a:rPr>
              <a:t>Introduction d’un </a:t>
            </a:r>
          </a:p>
          <a:p>
            <a:pPr algn="ctr" eaLnBrk="0" hangingPunct="0">
              <a:lnSpc>
                <a:spcPct val="110000"/>
              </a:lnSpc>
            </a:pPr>
            <a:r>
              <a:rPr lang="en-GB" altLang="fr-FR" b="1" dirty="0" err="1" smtClean="0">
                <a:solidFill>
                  <a:srgbClr val="C0504D"/>
                </a:solidFill>
                <a:latin typeface="Calibri"/>
                <a:cs typeface="Calibri"/>
              </a:rPr>
              <a:t>élément</a:t>
            </a:r>
            <a:r>
              <a:rPr lang="en-GB" altLang="fr-FR" b="1" dirty="0" smtClean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lang="en-GB" altLang="fr-FR" b="1" dirty="0" err="1" smtClean="0">
                <a:solidFill>
                  <a:srgbClr val="C0504D"/>
                </a:solidFill>
                <a:latin typeface="Calibri"/>
                <a:cs typeface="Calibri"/>
              </a:rPr>
              <a:t>d’étude</a:t>
            </a:r>
            <a:endParaRPr lang="en-GB" altLang="fr-FR" b="1" dirty="0" smtClean="0">
              <a:solidFill>
                <a:srgbClr val="C0504D"/>
              </a:solidFill>
              <a:latin typeface="Calibri"/>
              <a:cs typeface="Calibri"/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GB" altLang="fr-FR" dirty="0" smtClean="0">
                <a:latin typeface="Calibri"/>
                <a:cs typeface="Calibri"/>
              </a:rPr>
              <a:t>(</a:t>
            </a:r>
            <a:r>
              <a:rPr lang="en-GB" altLang="fr-FR" dirty="0" err="1" smtClean="0">
                <a:latin typeface="Calibri"/>
                <a:cs typeface="Calibri"/>
              </a:rPr>
              <a:t>Xe</a:t>
            </a:r>
            <a:r>
              <a:rPr lang="en-GB" altLang="fr-FR" dirty="0" smtClean="0">
                <a:latin typeface="Calibri"/>
                <a:cs typeface="Calibri"/>
              </a:rPr>
              <a:t>, He, Mo, …)</a:t>
            </a:r>
            <a:endParaRPr lang="en-GB" altLang="fr-FR" dirty="0">
              <a:latin typeface="Calibri"/>
              <a:cs typeface="Calibri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 rot="5400000" flipH="1">
            <a:off x="3743424" y="2273078"/>
            <a:ext cx="1347995" cy="319597"/>
          </a:xfrm>
          <a:prstGeom prst="rightArrow">
            <a:avLst>
              <a:gd name="adj1" fmla="val 50000"/>
              <a:gd name="adj2" fmla="val 87742"/>
            </a:avLst>
          </a:prstGeom>
          <a:solidFill>
            <a:schemeClr val="accent2"/>
          </a:solidFill>
          <a:ln w="9525" cmpd="sng">
            <a:solidFill>
              <a:srgbClr val="ED7D3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 flipH="1">
            <a:off x="6007781" y="3584474"/>
            <a:ext cx="728837" cy="319597"/>
          </a:xfrm>
          <a:prstGeom prst="rightArrow">
            <a:avLst>
              <a:gd name="adj1" fmla="val 50000"/>
              <a:gd name="adj2" fmla="val 87742"/>
            </a:avLst>
          </a:prstGeom>
          <a:solidFill>
            <a:schemeClr val="tx1"/>
          </a:solidFill>
          <a:ln w="9525" cmpd="sng">
            <a:solidFill>
              <a:srgbClr val="ED7D3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 rot="10800000" flipH="1">
            <a:off x="6291435" y="3613459"/>
            <a:ext cx="728837" cy="319597"/>
          </a:xfrm>
          <a:prstGeom prst="rightArrow">
            <a:avLst>
              <a:gd name="adj1" fmla="val 50000"/>
              <a:gd name="adj2" fmla="val 87742"/>
            </a:avLst>
          </a:prstGeom>
          <a:solidFill>
            <a:schemeClr val="tx1"/>
          </a:solidFill>
          <a:ln w="9525" cmpd="sng">
            <a:solidFill>
              <a:srgbClr val="ED7D3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35773" y="4553833"/>
            <a:ext cx="86287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- Informations quantitatives pour les industriels (EDF, IRSN, …)</a:t>
            </a:r>
          </a:p>
          <a:p>
            <a:r>
              <a:rPr lang="fr-FR" sz="2000" dirty="0" smtClean="0">
                <a:solidFill>
                  <a:srgbClr val="FF0000"/>
                </a:solidFill>
              </a:rPr>
              <a:t>- Validation des codes prédictifs des industriels</a:t>
            </a:r>
          </a:p>
          <a:p>
            <a:r>
              <a:rPr lang="fr-FR" sz="2000" dirty="0" smtClean="0">
                <a:solidFill>
                  <a:srgbClr val="FF0000"/>
                </a:solidFill>
              </a:rPr>
              <a:t>- Compréhension des modèles physiques sous-jacents (diffusion sous irradiation ; mécanisme d’endommagement ; couplage Se &amp; Sn ; …)</a:t>
            </a: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1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492" y="3678599"/>
            <a:ext cx="881548" cy="881548"/>
          </a:xfrm>
          <a:prstGeom prst="rect">
            <a:avLst/>
          </a:prstGeom>
        </p:spPr>
      </p:pic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en présence à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8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1520" y="69269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3- Aval du cycle :</a:t>
            </a:r>
          </a:p>
          <a:p>
            <a:pPr algn="just"/>
            <a:r>
              <a:rPr lang="fr-FR" dirty="0" smtClean="0"/>
              <a:t>Concerne le </a:t>
            </a:r>
            <a:r>
              <a:rPr lang="fr-FR" b="1" dirty="0" smtClean="0">
                <a:solidFill>
                  <a:srgbClr val="C00000"/>
                </a:solidFill>
              </a:rPr>
              <a:t>retraitement du combustible </a:t>
            </a:r>
            <a:r>
              <a:rPr lang="fr-FR" dirty="0" smtClean="0"/>
              <a:t>(optimisation du procédé PUREX, nouveaux procédés) et la gestion des déchets nucléaires.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51520" y="191857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dirty="0" smtClean="0"/>
              <a:t>Développement </a:t>
            </a:r>
            <a:r>
              <a:rPr lang="fr-FR" dirty="0"/>
              <a:t>de méthodes innovantes pour le retraitement </a:t>
            </a:r>
            <a:r>
              <a:rPr lang="fr-FR" dirty="0" smtClean="0"/>
              <a:t>du </a:t>
            </a:r>
            <a:r>
              <a:rPr lang="fr-FR" dirty="0"/>
              <a:t>combustible nucléaire dans des </a:t>
            </a:r>
            <a:r>
              <a:rPr lang="fr-FR" b="1" dirty="0">
                <a:solidFill>
                  <a:srgbClr val="FF0000"/>
                </a:solidFill>
              </a:rPr>
              <a:t>sels fondus à basse et haute </a:t>
            </a:r>
            <a:r>
              <a:rPr lang="fr-FR" b="1" dirty="0" smtClean="0">
                <a:solidFill>
                  <a:srgbClr val="FF0000"/>
                </a:solidFill>
              </a:rPr>
              <a:t>température </a:t>
            </a:r>
            <a:r>
              <a:rPr lang="fr-FR" dirty="0" smtClean="0"/>
              <a:t>: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02" y="3449559"/>
            <a:ext cx="1110588" cy="1110588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2047075" y="5270630"/>
            <a:ext cx="6917413" cy="504056"/>
            <a:chOff x="2047075" y="5270630"/>
            <a:chExt cx="6917413" cy="504056"/>
          </a:xfrm>
        </p:grpSpPr>
        <p:sp>
          <p:nvSpPr>
            <p:cNvPr id="15" name="Flèche droite 14"/>
            <p:cNvSpPr/>
            <p:nvPr/>
          </p:nvSpPr>
          <p:spPr>
            <a:xfrm>
              <a:off x="3960361" y="5270630"/>
              <a:ext cx="936104" cy="50405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047075" y="5322603"/>
              <a:ext cx="6917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2000" b="1" dirty="0" smtClean="0">
                  <a:solidFill>
                    <a:srgbClr val="C00000"/>
                  </a:solidFill>
                </a:rPr>
                <a:t>Présentation de Sylvie Delpech</a:t>
              </a:r>
              <a:endParaRPr lang="fr-FR" sz="20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827584" y="2721694"/>
            <a:ext cx="810795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fr-FR" dirty="0" smtClean="0"/>
              <a:t>Séparation </a:t>
            </a:r>
            <a:r>
              <a:rPr lang="fr-FR" dirty="0"/>
              <a:t>des métaux par extraction </a:t>
            </a:r>
            <a:r>
              <a:rPr lang="fr-FR" dirty="0" smtClean="0"/>
              <a:t>liquide-liquide ou </a:t>
            </a:r>
            <a:r>
              <a:rPr lang="fr-FR" dirty="0" err="1" smtClean="0"/>
              <a:t>électrodépôt</a:t>
            </a:r>
            <a:r>
              <a:rPr lang="fr-FR" dirty="0" smtClean="0"/>
              <a:t> dans les liquides ioniques,</a:t>
            </a:r>
          </a:p>
          <a:p>
            <a:endParaRPr lang="fr-FR" sz="800" dirty="0"/>
          </a:p>
          <a:p>
            <a:r>
              <a:rPr lang="fr-FR" dirty="0" smtClean="0"/>
              <a:t>b)  Séparation </a:t>
            </a:r>
            <a:r>
              <a:rPr lang="fr-FR" dirty="0"/>
              <a:t>des métaux en sels fondus haute </a:t>
            </a:r>
            <a:r>
              <a:rPr lang="fr-FR" dirty="0" smtClean="0"/>
              <a:t>température.</a:t>
            </a: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CAE6A59-4940-514B-A78A-AA0DCEAB67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9752" y="4000647"/>
            <a:ext cx="957759" cy="36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0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95288" y="116632"/>
            <a:ext cx="8280400" cy="400110"/>
          </a:xfrm>
          <a:prstGeom prst="rect">
            <a:avLst/>
          </a:prstGeom>
          <a:solidFill>
            <a:srgbClr val="DD4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en présence à l’IN2P3</a:t>
            </a:r>
            <a:endParaRPr lang="fr-FR" altLang="fr-FR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925" y="6034558"/>
            <a:ext cx="9001125" cy="58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11"/>
          <p:cNvSpPr txBox="1">
            <a:spLocks noChangeArrowheads="1"/>
          </p:cNvSpPr>
          <p:nvPr/>
        </p:nvSpPr>
        <p:spPr bwMode="auto">
          <a:xfrm>
            <a:off x="4932040" y="6177346"/>
            <a:ext cx="33690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dirty="0" smtClean="0"/>
              <a:t>Prospectives IN2P3 </a:t>
            </a:r>
            <a:r>
              <a:rPr lang="fr-FR" altLang="fr-FR" sz="1400" b="1" dirty="0" smtClean="0">
                <a:solidFill>
                  <a:srgbClr val="DD4026"/>
                </a:solidFill>
              </a:rPr>
              <a:t>Strasbourg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b="1" dirty="0" smtClean="0"/>
              <a:t>6 février 2020</a:t>
            </a:r>
            <a:endParaRPr lang="fr-FR" altLang="fr-FR" sz="14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B88D1-D77B-4E66-B956-078FB9F14B26}" type="slidenum">
              <a:rPr lang="fr-FR" altLang="fr-FR" smtClean="0"/>
              <a:pPr>
                <a:defRPr/>
              </a:pPr>
              <a:t>9</a:t>
            </a:fld>
            <a:endParaRPr lang="fr-FR" altLang="fr-FR" dirty="0"/>
          </a:p>
        </p:txBody>
      </p:sp>
      <p:pic>
        <p:nvPicPr>
          <p:cNvPr id="32" name="Image 31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1" y="6133818"/>
            <a:ext cx="1224831" cy="67955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1520" y="69269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3- Aval du cycle :</a:t>
            </a:r>
          </a:p>
          <a:p>
            <a:pPr algn="just"/>
            <a:r>
              <a:rPr lang="fr-FR" dirty="0" smtClean="0"/>
              <a:t>Concerne le </a:t>
            </a:r>
            <a:r>
              <a:rPr lang="fr-FR" b="1" dirty="0" smtClean="0">
                <a:solidFill>
                  <a:srgbClr val="C00000"/>
                </a:solidFill>
              </a:rPr>
              <a:t>retraitement du combustible </a:t>
            </a:r>
            <a:r>
              <a:rPr lang="fr-FR" dirty="0" smtClean="0"/>
              <a:t>(optimisation du procédé PUREX, nouveaux procédés) et la gestion des déchets nucléaires.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96952"/>
            <a:ext cx="993638" cy="99363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860032" y="3410104"/>
            <a:ext cx="12961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/>
              <a:t>IJCLab</a:t>
            </a:r>
            <a:endParaRPr lang="fr-FR" sz="20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251520" y="1918573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dirty="0" smtClean="0"/>
              <a:t>Approfondissement de la compréhension du recyclage des combustibles MOX à partir de </a:t>
            </a:r>
            <a:r>
              <a:rPr lang="fr-FR" dirty="0"/>
              <a:t>composés modèles </a:t>
            </a:r>
            <a:r>
              <a:rPr lang="fr-FR" dirty="0" smtClean="0"/>
              <a:t>: </a:t>
            </a:r>
            <a:r>
              <a:rPr lang="fr-FR" b="1" dirty="0" smtClean="0"/>
              <a:t>	U</a:t>
            </a:r>
            <a:r>
              <a:rPr lang="fr-FR" b="1" baseline="-25000" dirty="0" smtClean="0"/>
              <a:t>1-x</a:t>
            </a:r>
            <a:r>
              <a:rPr lang="fr-FR" b="1" dirty="0" smtClean="0"/>
              <a:t>Th</a:t>
            </a:r>
            <a:r>
              <a:rPr lang="fr-FR" b="1" baseline="-25000" dirty="0" smtClean="0"/>
              <a:t>x</a:t>
            </a:r>
            <a:r>
              <a:rPr lang="fr-FR" b="1" dirty="0" smtClean="0"/>
              <a:t>O</a:t>
            </a:r>
            <a:r>
              <a:rPr lang="fr-FR" b="1" baseline="-25000" dirty="0" smtClean="0"/>
              <a:t>2,</a:t>
            </a:r>
            <a:endParaRPr lang="fr-FR" b="1" dirty="0" smtClean="0"/>
          </a:p>
          <a:p>
            <a:pPr lvl="8" algn="just"/>
            <a:r>
              <a:rPr lang="fr-FR" b="1" dirty="0" smtClean="0"/>
              <a:t>U</a:t>
            </a:r>
            <a:r>
              <a:rPr lang="fr-FR" b="1" baseline="-25000" dirty="0" smtClean="0"/>
              <a:t>1-x</a:t>
            </a:r>
            <a:r>
              <a:rPr lang="fr-FR" b="1" dirty="0" smtClean="0"/>
              <a:t>Ce</a:t>
            </a:r>
            <a:r>
              <a:rPr lang="fr-FR" b="1" baseline="-25000" dirty="0" smtClean="0"/>
              <a:t>x</a:t>
            </a:r>
            <a:r>
              <a:rPr lang="fr-FR" b="1" dirty="0" smtClean="0"/>
              <a:t>O</a:t>
            </a:r>
            <a:r>
              <a:rPr lang="fr-FR" b="1" baseline="-25000" dirty="0" smtClean="0"/>
              <a:t>2</a:t>
            </a:r>
            <a:r>
              <a:rPr lang="fr-FR" b="1" dirty="0"/>
              <a:t>, </a:t>
            </a:r>
            <a:endParaRPr lang="fr-FR" b="1" dirty="0" smtClean="0"/>
          </a:p>
          <a:p>
            <a:pPr lvl="8" algn="just"/>
            <a:r>
              <a:rPr lang="fr-FR" b="1" dirty="0" smtClean="0"/>
              <a:t>UO</a:t>
            </a:r>
            <a:r>
              <a:rPr lang="fr-FR" b="1" baseline="-25000" dirty="0" smtClean="0"/>
              <a:t>2</a:t>
            </a:r>
            <a:r>
              <a:rPr lang="fr-FR" b="1" dirty="0" smtClean="0"/>
              <a:t> </a:t>
            </a:r>
            <a:r>
              <a:rPr lang="fr-FR" b="1" dirty="0"/>
              <a:t>incorporant des </a:t>
            </a:r>
            <a:r>
              <a:rPr lang="fr-FR" b="1" dirty="0" smtClean="0"/>
              <a:t>PF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9572" y="342900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Collaboration + thèse (2020) entre :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806" y="3061552"/>
            <a:ext cx="1009650" cy="10096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51520" y="414908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3 étapes : </a:t>
            </a:r>
            <a:r>
              <a:rPr lang="fr-FR" dirty="0" smtClean="0"/>
              <a:t>	(i) élaboration des composés</a:t>
            </a:r>
          </a:p>
          <a:p>
            <a:r>
              <a:rPr lang="fr-FR" dirty="0" smtClean="0"/>
              <a:t>		(ii) irradiation dans différentes conditions</a:t>
            </a:r>
          </a:p>
          <a:p>
            <a:r>
              <a:rPr lang="fr-FR" dirty="0"/>
              <a:t>	</a:t>
            </a:r>
            <a:r>
              <a:rPr lang="fr-FR" dirty="0" smtClean="0"/>
              <a:t>	(iii) étude multiparamétrique de dissolution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947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990</Words>
  <Application>Microsoft Office PowerPoint</Application>
  <PresentationFormat>Affichage à l'écran (4:3)</PresentationFormat>
  <Paragraphs>164</Paragraphs>
  <Slides>12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ＭＳ Ｐゴシック</vt:lpstr>
      <vt:lpstr>Arial</vt:lpstr>
      <vt:lpstr>Arial Black</vt:lpstr>
      <vt:lpstr>Brush Script MT</vt:lpstr>
      <vt:lpstr>Calibri</vt:lpstr>
      <vt:lpstr>Century Gothic</vt:lpstr>
      <vt:lpstr>Symbol</vt:lpstr>
      <vt:lpstr>Verdana</vt:lpstr>
      <vt:lpstr>Wingdings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2013-10-29T18:08:43Z</dcterms:created>
  <dcterms:modified xsi:type="dcterms:W3CDTF">2020-02-05T09:02:40Z</dcterms:modified>
</cp:coreProperties>
</file>