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65" r:id="rId2"/>
    <p:sldId id="266" r:id="rId3"/>
    <p:sldId id="277" r:id="rId4"/>
    <p:sldId id="284" r:id="rId5"/>
    <p:sldId id="272" r:id="rId6"/>
    <p:sldId id="274" r:id="rId7"/>
    <p:sldId id="276" r:id="rId8"/>
    <p:sldId id="273" r:id="rId9"/>
    <p:sldId id="283" r:id="rId10"/>
    <p:sldId id="281" r:id="rId11"/>
    <p:sldId id="287" r:id="rId12"/>
    <p:sldId id="289" r:id="rId13"/>
    <p:sldId id="285" r:id="rId14"/>
    <p:sldId id="288" r:id="rId15"/>
    <p:sldId id="290" r:id="rId16"/>
    <p:sldId id="278" r:id="rId17"/>
    <p:sldId id="282" r:id="rId18"/>
    <p:sldId id="275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7D2DB-4792-4EE0-BFA4-259BBA7E9ABC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E80B4-7EFC-41B7-8C63-FEEF73F960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202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5" y="4541242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7678-9A36-4D3F-9BE0-BBAAFD023DA7}" type="datetime1">
              <a:rPr lang="fr-FR" smtClean="0"/>
              <a:t>05/02/2020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24248" y="23725"/>
            <a:ext cx="4756304" cy="1023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N2P3FilairePastille-Q_DevV copi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758" y="23725"/>
            <a:ext cx="2403009" cy="1805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5" y="1536700"/>
            <a:ext cx="9144001" cy="302433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" name="Group 130"/>
          <p:cNvGrpSpPr/>
          <p:nvPr/>
        </p:nvGrpSpPr>
        <p:grpSpPr>
          <a:xfrm>
            <a:off x="38106" y="1964358"/>
            <a:ext cx="9144001" cy="2199284"/>
            <a:chOff x="0" y="157709"/>
            <a:chExt cx="13009070" cy="2831518"/>
          </a:xfrm>
        </p:grpSpPr>
        <p:pic>
          <p:nvPicPr>
            <p:cNvPr id="11" name="Capture d’écran 2016-11-20 à 13.02.28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9521371" y="196671"/>
              <a:ext cx="3487699" cy="27925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Capture d’écran 2016-11-20 à 10.34.24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157709"/>
              <a:ext cx="4803195" cy="27925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7393988" y="196669"/>
              <a:ext cx="2327674" cy="27925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3705942" y="157709"/>
              <a:ext cx="3728097" cy="27925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23295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A90C-B960-43B1-B19F-3452466B0E40}" type="datetime1">
              <a:rPr lang="fr-FR" smtClean="0"/>
              <a:t>05/02/2020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8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9586A-AE43-42E5-B833-F75E08B017A3}" type="datetime1">
              <a:rPr lang="fr-FR" smtClean="0"/>
              <a:t>05/02/2020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8704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C1DD6-6E0B-46F7-9D5C-0C4806328C59}" type="datetime1">
              <a:rPr lang="fr-FR" smtClean="0"/>
              <a:t>05/02/2020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253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631-5A93-447A-8C57-956A01059F92}" type="datetime1">
              <a:rPr lang="fr-FR" smtClean="0"/>
              <a:t>05/02/2020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2920" y="866993"/>
            <a:ext cx="9166920" cy="18299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N2P3FilairePastille-Q_DevV copi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2136" y="44624"/>
            <a:ext cx="2189401" cy="164473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05496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CF2FB-665A-4EEB-8B0A-D76F89472072}" type="datetime1">
              <a:rPr lang="fr-FR" smtClean="0"/>
              <a:t>05/02/2020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347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19FE4-8D0B-429D-A228-C50C60C52B9C}" type="datetime1">
              <a:rPr lang="fr-FR" smtClean="0"/>
              <a:t>05/02/2020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33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7EA60-4A39-4CBF-93DC-F24B725C0C4C}" type="datetime1">
              <a:rPr lang="fr-FR" smtClean="0"/>
              <a:t>05/02/2020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441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1DF8-DCF0-4F29-9B2E-940757ACBBE1}" type="datetime1">
              <a:rPr lang="fr-FR" smtClean="0"/>
              <a:t>05/02/2020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808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BF35-EC06-44EB-AEB5-50064024E35B}" type="datetime1">
              <a:rPr lang="fr-FR" smtClean="0"/>
              <a:t>05/02/2020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78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162472" cy="365125"/>
          </a:xfrm>
        </p:spPr>
        <p:txBody>
          <a:bodyPr/>
          <a:lstStyle/>
          <a:p>
            <a:fld id="{59E72EE2-4CA2-4D04-91F8-0F5D0CE989F0}" type="datetime1">
              <a:rPr lang="fr-FR" smtClean="0"/>
              <a:t>05/02/2020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763688" y="6356350"/>
            <a:ext cx="6192688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586408" cy="365125"/>
          </a:xfrm>
        </p:spPr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  <p:pic>
        <p:nvPicPr>
          <p:cNvPr id="1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24248" y="23725"/>
            <a:ext cx="4756304" cy="1023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N2P3FilairePastille-Q_DevV copi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758" y="23725"/>
            <a:ext cx="2403009" cy="1805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5" y="1536700"/>
            <a:ext cx="9144001" cy="302433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" name="Group 130"/>
          <p:cNvGrpSpPr/>
          <p:nvPr/>
        </p:nvGrpSpPr>
        <p:grpSpPr>
          <a:xfrm>
            <a:off x="38106" y="1964358"/>
            <a:ext cx="9144001" cy="2199284"/>
            <a:chOff x="0" y="157709"/>
            <a:chExt cx="13009070" cy="2831518"/>
          </a:xfrm>
        </p:grpSpPr>
        <p:pic>
          <p:nvPicPr>
            <p:cNvPr id="17" name="Capture d’écran 2016-11-20 à 13.02.28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9521371" y="196671"/>
              <a:ext cx="3487699" cy="27925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Capture d’écran 2016-11-20 à 10.34.24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157709"/>
              <a:ext cx="4803195" cy="27925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7393988" y="196669"/>
              <a:ext cx="2327674" cy="27925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3705942" y="157709"/>
              <a:ext cx="3728097" cy="27925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414726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BC1D-D936-487E-9427-0560A19A3D7B}" type="datetime1">
              <a:rPr lang="fr-FR" smtClean="0"/>
              <a:t>05/02/2020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99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464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33D7-CBD6-45DF-BA0D-39E688C66014}" type="datetime1">
              <a:rPr lang="fr-FR" smtClean="0"/>
              <a:t>05/02/2020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63688" y="6356350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06895-514F-4626-8B99-AB3145809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381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45149" y="4801924"/>
            <a:ext cx="4804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Prospectives IN2P3 Energie et Environnement</a:t>
            </a:r>
          </a:p>
          <a:p>
            <a:pPr algn="ctr"/>
            <a:r>
              <a:rPr lang="fr-FR" dirty="0"/>
              <a:t>GT11</a:t>
            </a:r>
          </a:p>
          <a:p>
            <a:pPr algn="ctr"/>
            <a:r>
              <a:rPr lang="fr-FR" dirty="0"/>
              <a:t>S. David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677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10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044BC54-53AE-474A-B68B-63DB3CD41331}"/>
              </a:ext>
            </a:extLst>
          </p:cNvPr>
          <p:cNvSpPr txBox="1"/>
          <p:nvPr/>
        </p:nvSpPr>
        <p:spPr>
          <a:xfrm>
            <a:off x="386178" y="1555036"/>
            <a:ext cx="83716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Les prospectives pour la thématique E&amp;E</a:t>
            </a:r>
          </a:p>
          <a:p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Identifier les grandes questions générales liées à l’énergie nucléaire</a:t>
            </a:r>
          </a:p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Cycle du combustible, impact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enviro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. Fukushima, mines U, systèmes nucléaires, …</a:t>
            </a:r>
          </a:p>
          <a:p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Identifier des questions scientifiques « amont » d’intérêt pour les disciplines IN2P3, avec une vision 5 à 10 ans, et des objectifs « 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challengeables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 »</a:t>
            </a:r>
          </a:p>
          <a:p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Se positionner par rapport aux partenaires, au niveau national / international, et arriver à décrire précisément l’apport spécifique de l’IN2P3 dans le domaine</a:t>
            </a:r>
          </a:p>
          <a:p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Difficultés spécifiques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Fonctionnement en projets de tailles/temps variables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Financement propre IN2P3 faible, financement par guichets extérieurs, contrats, effets d’opportunité contraires à une stratégie affichée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Positionnement de la thématique dépendante aussi de la politique nationale sur le nucléaire</a:t>
            </a:r>
          </a:p>
        </p:txBody>
      </p:sp>
    </p:spTree>
    <p:extLst>
      <p:ext uri="{BB962C8B-B14F-4D97-AF65-F5344CB8AC3E}">
        <p14:creationId xmlns:p14="http://schemas.microsoft.com/office/powerpoint/2010/main" val="1844451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8DC9595-09BA-45D2-A612-155F08D02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11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F386FDE-A2F2-417F-BE12-E7403BA55232}"/>
              </a:ext>
            </a:extLst>
          </p:cNvPr>
          <p:cNvSpPr txBox="1"/>
          <p:nvPr/>
        </p:nvSpPr>
        <p:spPr>
          <a:xfrm>
            <a:off x="346228" y="1399043"/>
            <a:ext cx="861134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Contexte « extérieur »</a:t>
            </a:r>
          </a:p>
          <a:p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Implication historique loi 1991, 2006, CNE2</a:t>
            </a: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Nouvelles lois : LETCV, Stratégie Bas carbone, parfois en contradiction avec la loi de 2006</a:t>
            </a: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Débats publics, OPECST, PNGMDR</a:t>
            </a: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Structuration de la filière nucléaire, avec un positionnement plus fort des industriels : CSFN, GIFEN, I2EN, etc… </a:t>
            </a:r>
          </a:p>
          <a:p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Arrêt du projet « industriel » ASTRID mais poursuite d’un programme national sur les réacteurs du futur, </a:t>
            </a:r>
            <a:r>
              <a:rPr lang="fr-FR" sz="1600" dirty="0" err="1">
                <a:solidFill>
                  <a:schemeClr val="accent1">
                    <a:lumMod val="50000"/>
                  </a:schemeClr>
                </a:solidFill>
              </a:rPr>
              <a:t>ré-ouverture</a:t>
            </a:r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 du champs des possibles?  </a:t>
            </a: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En revanche : abandon assez clair de la question de la transmutation</a:t>
            </a:r>
          </a:p>
          <a:p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Un positionnement académique plus difficile qu’à la fin du 20</a:t>
            </a:r>
            <a:r>
              <a:rPr lang="fr-FR" sz="1600" baseline="30000" dirty="0">
                <a:solidFill>
                  <a:schemeClr val="accent1">
                    <a:lumMod val="50000"/>
                  </a:schemeClr>
                </a:solidFill>
              </a:rPr>
              <a:t>ème</a:t>
            </a:r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 siècle, notamment en interne CNRS</a:t>
            </a: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Un repositionnement de l’IN2P3 déjà opéré</a:t>
            </a: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Études systèmes innovants (ADS, sels fondus, transmutation) propres au CNRS, vers des activités plus génériques, plus « science amont »</a:t>
            </a:r>
          </a:p>
          <a:p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Un enjeu national de formation de haut niveau sur l’énergie nucléaire, les UMR IN2P3 sont très impliquées, niveau école, licence, master, mobilisation des IT</a:t>
            </a: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Un lien fort Formation/ Recherche important pour les prospectives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794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03340B-9DB6-43D2-87E3-B62EC26B4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12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5457E13-BC08-4164-8A20-51DFA385DE21}"/>
              </a:ext>
            </a:extLst>
          </p:cNvPr>
          <p:cNvSpPr txBox="1"/>
          <p:nvPr/>
        </p:nvSpPr>
        <p:spPr>
          <a:xfrm>
            <a:off x="363984" y="1757779"/>
            <a:ext cx="866460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Les grands domaines actuels sur lesquels l’IN2P3 est impliqué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Réacteurs actuels à eau : matériaux sous irradiation, physique et chimie du cycle du combustible, recyclage MOX et multi-Pu, …</a:t>
            </a: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Réacteurs du futur : matériaux, cycles Pu, réacteurs à sels fondus, …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Environnement post-Fukushima, post-mines U : comprendre les transferts de radionucléides dans l’environnement de surface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Démantèlement / Assainissement  : sujet récurent, mais peut-on identifier des questions de science amont pour l’IN2P3?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321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6DA6EB0-407E-4061-87C9-52C379AB0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13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FA4D204-694C-4B84-94FB-9F657BEA85A9}"/>
              </a:ext>
            </a:extLst>
          </p:cNvPr>
          <p:cNvSpPr txBox="1"/>
          <p:nvPr/>
        </p:nvSpPr>
        <p:spPr>
          <a:xfrm>
            <a:off x="150921" y="1720840"/>
            <a:ext cx="87089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Une thématique « sensible »</a:t>
            </a:r>
          </a:p>
          <a:p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La recherche « amont » est souvent </a:t>
            </a:r>
          </a:p>
          <a:p>
            <a:pPr marL="342900" indent="-342900">
              <a:buFontTx/>
              <a:buChar char="-"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considérée comme fragilisant le processus de décision (« comment décider CIGEO si on explique qu’on ne comprend pas tous les phénomènes inhérents, fluence cuve ASN, etc…)</a:t>
            </a:r>
          </a:p>
          <a:p>
            <a:pPr marL="342900" indent="-342900">
              <a:buFontTx/>
              <a:buChar char="-"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instrumentalisée à des fins idéologiques (« 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opecst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: arrêter Astrid car les sels fondus sont meilleurs », « contre CIGEO car on pourra détruire les déchets par laser », …)</a:t>
            </a:r>
          </a:p>
          <a:p>
            <a:pPr marL="342900" indent="-342900">
              <a:buFontTx/>
              <a:buChar char="-"/>
            </a:pP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Il faut être conscient de ces difficultés spécifiques. Ne pas céder et être justement capable de porter des questions scientifiques importantes issues d’une réflexion académique, avec une solide argumentation scientifique (GT11). </a:t>
            </a:r>
          </a:p>
        </p:txBody>
      </p:sp>
    </p:spTree>
    <p:extLst>
      <p:ext uri="{BB962C8B-B14F-4D97-AF65-F5344CB8AC3E}">
        <p14:creationId xmlns:p14="http://schemas.microsoft.com/office/powerpoint/2010/main" val="2817819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845121D-CA9C-4382-8A9D-D372B68DC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14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A0A7902-BE84-4E8E-B289-18B2686F47A4}"/>
              </a:ext>
            </a:extLst>
          </p:cNvPr>
          <p:cNvSpPr txBox="1"/>
          <p:nvPr/>
        </p:nvSpPr>
        <p:spPr>
          <a:xfrm>
            <a:off x="373116" y="1651246"/>
            <a:ext cx="80564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Prospectives E&amp;E que doit-on en attendre?</a:t>
            </a:r>
          </a:p>
          <a:p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Faire remonter à la direction IN2P3 une liste argumentée de projets qui nous paraissent prioritaires</a:t>
            </a:r>
          </a:p>
          <a:p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S’ils sont validés, cela permet à l’IN2P3 d’afficher son implication dans la thématique E&amp;E à l’extérieur</a:t>
            </a:r>
          </a:p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Cela doit aussi permettre à la direction de l’IN2P3 de soutenir ces projets, même s’ils sont souvent financés par l’extérieur. Présence IN2P3 dans divers guichets et de bien optimiser les outils de financement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0ABCC7C-CF40-4650-8A2F-57E4DE27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137898"/>
              </p:ext>
            </p:extLst>
          </p:nvPr>
        </p:nvGraphicFramePr>
        <p:xfrm>
          <a:off x="1012307" y="4363841"/>
          <a:ext cx="6778101" cy="21001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1791">
                  <a:extLst>
                    <a:ext uri="{9D8B030D-6E8A-4147-A177-3AD203B41FA5}">
                      <a16:colId xmlns:a16="http://schemas.microsoft.com/office/drawing/2014/main" val="2083171801"/>
                    </a:ext>
                  </a:extLst>
                </a:gridCol>
                <a:gridCol w="5436310">
                  <a:extLst>
                    <a:ext uri="{9D8B030D-6E8A-4147-A177-3AD203B41FA5}">
                      <a16:colId xmlns:a16="http://schemas.microsoft.com/office/drawing/2014/main" val="2004602350"/>
                    </a:ext>
                  </a:extLst>
                </a:gridCol>
              </a:tblGrid>
              <a:tr h="448104"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thématique</a:t>
                      </a:r>
                    </a:p>
                    <a:p>
                      <a:pPr algn="ctr"/>
                      <a:r>
                        <a:rPr lang="fr-FR" sz="12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E&amp;E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NEEDS, MITI, EURATOM,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306033"/>
                  </a:ext>
                </a:extLst>
              </a:tr>
              <a:tr h="466643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ANR (appels ciblés type RSNR, </a:t>
                      </a:r>
                      <a:r>
                        <a:rPr lang="fr-FR" sz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Andra</a:t>
                      </a:r>
                      <a:r>
                        <a:rPr lang="fr-FR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, … ), </a:t>
                      </a:r>
                      <a:r>
                        <a:rPr lang="fr-FR" sz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accords-cadre</a:t>
                      </a:r>
                      <a:r>
                        <a:rPr lang="fr-FR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bilatéral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584017"/>
                  </a:ext>
                </a:extLst>
              </a:tr>
              <a:tr h="192326">
                <a:tc gridSpan="2">
                  <a:txBody>
                    <a:bodyPr/>
                    <a:lstStyle/>
                    <a:p>
                      <a:pPr algn="ctr"/>
                      <a:endParaRPr lang="fr-FR" sz="1200" b="1" i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284079"/>
                  </a:ext>
                </a:extLst>
              </a:tr>
              <a:tr h="460284"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« appli de la recherche fondamentale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856149"/>
                  </a:ext>
                </a:extLst>
              </a:tr>
              <a:tr h="450831">
                <a:tc v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ANR (appels ciblés type RSNR, </a:t>
                      </a:r>
                      <a:r>
                        <a:rPr lang="fr-FR" sz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Andra</a:t>
                      </a:r>
                      <a:r>
                        <a:rPr lang="fr-FR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, … ), </a:t>
                      </a:r>
                      <a:r>
                        <a:rPr lang="fr-FR" sz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accords-cadre</a:t>
                      </a:r>
                      <a:r>
                        <a:rPr lang="fr-FR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bilatéral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012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9358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D37F44B-DDF8-48D6-B406-446C31053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548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16</a:t>
            </a:fld>
            <a:endParaRPr lang="fr-FR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967028" y="2954801"/>
          <a:ext cx="5763260" cy="2740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819"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err="1">
                          <a:solidFill>
                            <a:sysClr val="windowText" lastClr="000000"/>
                          </a:solidFill>
                        </a:rPr>
                        <a:t>Tranfert</a:t>
                      </a:r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 radionucléides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Comportement des gaz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err="1">
                          <a:solidFill>
                            <a:sysClr val="windowText" lastClr="000000"/>
                          </a:solidFill>
                        </a:rPr>
                        <a:t>Comb</a:t>
                      </a:r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. Usé avant stockage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298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Radiochimie</a:t>
                      </a:r>
                    </a:p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IN2P3 / INC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/>
                        <a:t>Spéciation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/>
                        <a:t>Spéciation Pu</a:t>
                      </a:r>
                    </a:p>
                    <a:p>
                      <a:pPr algn="ctr"/>
                      <a:r>
                        <a:rPr lang="fr-FR" sz="1200" b="0" u="none" dirty="0"/>
                        <a:t>dissolution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417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Géologie</a:t>
                      </a:r>
                    </a:p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INSU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/>
                        <a:t>Interaction gaz/argile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819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Maths</a:t>
                      </a:r>
                    </a:p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INSMI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/>
                        <a:t>Multi-échelle</a:t>
                      </a:r>
                    </a:p>
                    <a:p>
                      <a:pPr algn="ctr"/>
                      <a:r>
                        <a:rPr lang="fr-FR" sz="1200" b="0" u="none" dirty="0"/>
                        <a:t>Réseau de pores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417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Matériaux</a:t>
                      </a:r>
                    </a:p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IN2P3 / INC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u="none" dirty="0" err="1"/>
                        <a:t>Coeff</a:t>
                      </a:r>
                      <a:r>
                        <a:rPr lang="fr-FR" sz="1200" b="0" u="none" dirty="0"/>
                        <a:t> de diffusion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/>
                        <a:t>Structure matériaux</a:t>
                      </a:r>
                    </a:p>
                    <a:p>
                      <a:pPr algn="ctr"/>
                      <a:r>
                        <a:rPr lang="fr-FR" sz="1200" b="0" u="none" dirty="0"/>
                        <a:t>Diffusion / interaction gaine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461418" y="1893346"/>
            <a:ext cx="7492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Exemple de projet « thématique »</a:t>
            </a:r>
          </a:p>
          <a:p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European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Joint Program EURAD sur le stockage des déchets nucléaires</a:t>
            </a:r>
          </a:p>
        </p:txBody>
      </p:sp>
      <p:sp>
        <p:nvSpPr>
          <p:cNvPr id="5" name="ZoneTexte 4"/>
          <p:cNvSpPr txBox="1"/>
          <p:nvPr/>
        </p:nvSpPr>
        <p:spPr>
          <a:xfrm rot="19726668">
            <a:off x="303464" y="3133919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disciplines</a:t>
            </a:r>
          </a:p>
        </p:txBody>
      </p:sp>
      <p:sp>
        <p:nvSpPr>
          <p:cNvPr id="6" name="ZoneTexte 5"/>
          <p:cNvSpPr txBox="1"/>
          <p:nvPr/>
        </p:nvSpPr>
        <p:spPr>
          <a:xfrm rot="20616130">
            <a:off x="1692646" y="2599605"/>
            <a:ext cx="1370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thématiques</a:t>
            </a:r>
            <a:endParaRPr lang="fr-F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36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17</a:t>
            </a:fld>
            <a:endParaRPr lang="fr-FR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838739" y="1721136"/>
          <a:ext cx="8117806" cy="4841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37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3819"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Energie nucléaire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err="1">
                          <a:solidFill>
                            <a:sysClr val="windowText" lastClr="000000"/>
                          </a:solidFill>
                        </a:rPr>
                        <a:t>Environnem</a:t>
                      </a:r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Nucléaire-santé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err="1">
                          <a:solidFill>
                            <a:sysClr val="windowText" lastClr="000000"/>
                          </a:solidFill>
                        </a:rPr>
                        <a:t>Géophyisque</a:t>
                      </a:r>
                      <a:endParaRPr lang="fr-FR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…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298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Phy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nucléaire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LPCC IPHC IPNO </a:t>
                      </a:r>
                      <a:r>
                        <a:rPr lang="fr-FR" sz="1200" b="0" u="non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Subatech</a:t>
                      </a:r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CENBG LPSC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LPC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LPCC IMNC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417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Interaction ion/mat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IP2IL CSNSM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IP2IL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CSNSM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819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Phy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Parti / </a:t>
                      </a:r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astropart</a:t>
                      </a:r>
                      <a:endParaRPr lang="fr-FR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Subatech</a:t>
                      </a:r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LLR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LPC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417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Phy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Réacteur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IPNO LPSC </a:t>
                      </a:r>
                      <a:r>
                        <a:rPr lang="fr-FR" sz="1200" b="0" u="non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Subatech</a:t>
                      </a:r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LPCC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417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Radiochimie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IPNO IPHC CENBG </a:t>
                      </a:r>
                      <a:r>
                        <a:rPr lang="fr-FR" sz="1200" b="0" u="non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Subatech</a:t>
                      </a:r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Subatech</a:t>
                      </a:r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IPHC CENBG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IPNO </a:t>
                      </a:r>
                      <a:r>
                        <a:rPr lang="fr-FR" sz="1200" b="0" u="non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Subatech</a:t>
                      </a:r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IPHC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CENBG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8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Instrum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/ Electronique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CPPM IPHC LPC LPSC IMNC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25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Plateformes Accélérateurs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CSNSM IP2IL GANIL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IPHC </a:t>
                      </a:r>
                      <a:r>
                        <a:rPr lang="fr-FR" sz="1200" b="0" u="non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Arronax</a:t>
                      </a:r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GANIL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Calcul / </a:t>
                      </a:r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big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data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IPNO LPSC </a:t>
                      </a:r>
                      <a:r>
                        <a:rPr lang="fr-FR" sz="1200" b="0" u="non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Subatech</a:t>
                      </a:r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LPC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CPPM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u="non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88203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8996" y="1956218"/>
            <a:ext cx="751991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Idées d’objectifs à 5 ans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err="1"/>
              <a:t>controler</a:t>
            </a:r>
            <a:r>
              <a:rPr lang="fr-FR" dirty="0"/>
              <a:t> l'état d'un </a:t>
            </a:r>
            <a:r>
              <a:rPr lang="fr-FR" dirty="0" err="1"/>
              <a:t>coeur</a:t>
            </a:r>
            <a:r>
              <a:rPr lang="fr-FR" dirty="0"/>
              <a:t> nucléaire sous critique en utilisant une source externe de neutrons</a:t>
            </a:r>
          </a:p>
          <a:p>
            <a:pPr marL="285750" indent="-285750">
              <a:buFontTx/>
              <a:buChar char="-"/>
            </a:pPr>
            <a:r>
              <a:rPr lang="fr-FR" dirty="0"/>
              <a:t> améliorer les bases de données nucléaire en produisant des mesures de XS inédites</a:t>
            </a:r>
          </a:p>
          <a:p>
            <a:pPr marL="285750" indent="-285750">
              <a:buFontTx/>
              <a:buChar char="-"/>
            </a:pPr>
            <a:r>
              <a:rPr lang="fr-FR" dirty="0"/>
              <a:t>développer un nouveau modèle de </a:t>
            </a:r>
            <a:r>
              <a:rPr lang="fr-FR" dirty="0" err="1"/>
              <a:t>coeur</a:t>
            </a:r>
            <a:r>
              <a:rPr lang="fr-FR" dirty="0"/>
              <a:t> évoluant pour les études de cycle du combustible</a:t>
            </a:r>
          </a:p>
          <a:p>
            <a:pPr marL="285750" indent="-285750">
              <a:buFontTx/>
              <a:buChar char="-"/>
            </a:pPr>
            <a:r>
              <a:rPr lang="fr-FR" dirty="0"/>
              <a:t>Décrire le transfert des radionucléides de l’ancienne mine de </a:t>
            </a:r>
            <a:r>
              <a:rPr lang="fr-FR" dirty="0" err="1"/>
              <a:t>Rophin</a:t>
            </a:r>
            <a:r>
              <a:rPr lang="fr-FR" dirty="0"/>
              <a:t> vers le biotope environnant (bof)</a:t>
            </a:r>
          </a:p>
          <a:p>
            <a:pPr marL="285750" indent="-285750">
              <a:buFontTx/>
              <a:buChar char="-"/>
            </a:pPr>
            <a:r>
              <a:rPr lang="fr-FR" dirty="0"/>
              <a:t>Développer une instrumentation gamma temps de vol de 10ps pour l’imagerie médicale</a:t>
            </a:r>
          </a:p>
          <a:p>
            <a:pPr marL="285750" indent="-285750">
              <a:buFontTx/>
              <a:buChar char="-"/>
            </a:pPr>
            <a:r>
              <a:rPr lang="fr-FR" dirty="0"/>
              <a:t>Produire et fournir aux médecins un couple de radionucléides « </a:t>
            </a:r>
            <a:r>
              <a:rPr lang="fr-FR" dirty="0" err="1"/>
              <a:t>theranostic</a:t>
            </a:r>
            <a:r>
              <a:rPr lang="fr-FR" dirty="0"/>
              <a:t> » vectorisé pour la recherche clinique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51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1958" y="1461088"/>
            <a:ext cx="851620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5">
                    <a:lumMod val="50000"/>
                  </a:schemeClr>
                </a:solidFill>
              </a:rPr>
              <a:t>Applications </a:t>
            </a:r>
            <a:r>
              <a:rPr lang="fr-FR" sz="2000" b="1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</a:t>
            </a:r>
            <a:r>
              <a:rPr lang="fr-FR" sz="20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b="1" dirty="0" err="1">
                <a:solidFill>
                  <a:schemeClr val="accent5">
                    <a:lumMod val="50000"/>
                  </a:schemeClr>
                </a:solidFill>
              </a:rPr>
              <a:t>InterD</a:t>
            </a:r>
            <a:endParaRPr lang="fr-FR" sz="16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FR" sz="1600" dirty="0">
                <a:solidFill>
                  <a:schemeClr val="accent5">
                    <a:lumMod val="50000"/>
                  </a:schemeClr>
                </a:solidFill>
              </a:rPr>
              <a:t>Applications : thématique en lien avec la société, énergie, environnement, santé, … elle mobilise de fait plusieurs disciplines, mais les projets eux-mêmes peuvent être non </a:t>
            </a:r>
            <a:r>
              <a:rPr lang="fr-FR" sz="1600" dirty="0" err="1">
                <a:solidFill>
                  <a:schemeClr val="accent5">
                    <a:lumMod val="50000"/>
                  </a:schemeClr>
                </a:solidFill>
              </a:rPr>
              <a:t>interD</a:t>
            </a:r>
            <a:endParaRPr lang="fr-FR" sz="16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FR" sz="1600" dirty="0" err="1">
                <a:solidFill>
                  <a:schemeClr val="accent5">
                    <a:lumMod val="50000"/>
                  </a:schemeClr>
                </a:solidFill>
              </a:rPr>
              <a:t>InterD</a:t>
            </a:r>
            <a:r>
              <a:rPr lang="fr-FR" sz="1600" dirty="0">
                <a:solidFill>
                  <a:schemeClr val="accent5">
                    <a:lumMod val="50000"/>
                  </a:schemeClr>
                </a:solidFill>
              </a:rPr>
              <a:t> : Projets (appli ou non appli) qui nécessitent de mobiliser plusieurs disciplines, en dehors du champs de compétence de l’IN2P3</a:t>
            </a:r>
          </a:p>
          <a:p>
            <a:r>
              <a:rPr lang="fr-FR" sz="1600" dirty="0">
                <a:solidFill>
                  <a:schemeClr val="accent5">
                    <a:lumMod val="50000"/>
                  </a:schemeClr>
                </a:solidFill>
              </a:rPr>
              <a:t>- Questions scientifiques portées par l’IN2P3 mais nécessitant des compétences d’autres instituts / organismes</a:t>
            </a:r>
          </a:p>
          <a:p>
            <a:r>
              <a:rPr lang="fr-FR" sz="1600" dirty="0">
                <a:solidFill>
                  <a:schemeClr val="accent5">
                    <a:lumMod val="50000"/>
                  </a:schemeClr>
                </a:solidFill>
              </a:rPr>
              <a:t>- Questions scientifiques d’intérêt pour d’autres instituts/organismes, sur lesquelles les compétences IN2P3 sont pertinentes</a:t>
            </a:r>
          </a:p>
        </p:txBody>
      </p:sp>
      <p:sp>
        <p:nvSpPr>
          <p:cNvPr id="3" name="Ellipse 2"/>
          <p:cNvSpPr/>
          <p:nvPr/>
        </p:nvSpPr>
        <p:spPr>
          <a:xfrm>
            <a:off x="216303" y="4087225"/>
            <a:ext cx="6482686" cy="199779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2277114" y="4087225"/>
            <a:ext cx="6782936" cy="1997798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879233" y="3651443"/>
            <a:ext cx="850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>
                <a:solidFill>
                  <a:schemeClr val="accent2">
                    <a:lumMod val="75000"/>
                  </a:schemeClr>
                </a:solidFill>
              </a:rPr>
              <a:t>interD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405109" y="3630913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accent1">
                    <a:lumMod val="50000"/>
                  </a:schemeClr>
                </a:solidFill>
              </a:rPr>
              <a:t>Appli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75672" y="4466653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XS </a:t>
            </a:r>
            <a:r>
              <a:rPr lang="fr-FR" dirty="0" err="1"/>
              <a:t>hadronthérapie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14431" y="4802209"/>
            <a:ext cx="137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Neutronique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45850" y="5171541"/>
            <a:ext cx="13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XS réacteurs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477403" y="4387168"/>
            <a:ext cx="1828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Tomographie </a:t>
            </a:r>
            <a:r>
              <a:rPr lang="fr-FR" dirty="0">
                <a:sym typeface="Symbol" panose="05050102010706020507" pitchFamily="18" charset="2"/>
              </a:rPr>
              <a:t>, 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619108" y="4492364"/>
            <a:ext cx="1455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radioisotopes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775563" y="4796984"/>
            <a:ext cx="310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Radionucléides environnement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043297" y="5134168"/>
            <a:ext cx="2461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Multiphysique</a:t>
            </a:r>
            <a:r>
              <a:rPr lang="fr-FR" dirty="0"/>
              <a:t> réacteurs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638825" y="5489391"/>
            <a:ext cx="1415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radiobiologie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000787" y="4759041"/>
            <a:ext cx="99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Agrégats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204427" y="5501165"/>
            <a:ext cx="1571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Imagerie santé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805629" y="4172979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Accél</a:t>
            </a:r>
            <a:r>
              <a:rPr lang="fr-FR" dirty="0"/>
              <a:t>. laser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831178" y="5089387"/>
            <a:ext cx="1737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Isotope géologie</a:t>
            </a:r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569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753733" y="6140326"/>
            <a:ext cx="6264696" cy="365125"/>
          </a:xfrm>
        </p:spPr>
        <p:txBody>
          <a:bodyPr/>
          <a:lstStyle/>
          <a:p>
            <a:r>
              <a:rPr lang="fr-FR"/>
              <a:t>S. David, Activités Interdisciplinaires IN2P3, Journées Projets, 14/11/17</a:t>
            </a:r>
            <a:endParaRPr lang="fr-BE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162445" y="6140326"/>
            <a:ext cx="5144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/>
          </p:nvPr>
        </p:nvGraphicFramePr>
        <p:xfrm>
          <a:off x="838739" y="1721136"/>
          <a:ext cx="8117806" cy="4939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8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37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3819"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Energie nucléaire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err="1">
                          <a:solidFill>
                            <a:sysClr val="windowText" lastClr="000000"/>
                          </a:solidFill>
                        </a:rPr>
                        <a:t>Environnem</a:t>
                      </a:r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Nucléaire-santé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err="1">
                          <a:solidFill>
                            <a:sysClr val="windowText" lastClr="000000"/>
                          </a:solidFill>
                        </a:rPr>
                        <a:t>Géophyisque</a:t>
                      </a:r>
                      <a:endParaRPr lang="fr-FR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ysClr val="windowText" lastClr="000000"/>
                          </a:solidFill>
                        </a:rPr>
                        <a:t>…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298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Phy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nucléaire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/>
                        <a:t>Sections efficaces</a:t>
                      </a:r>
                    </a:p>
                    <a:p>
                      <a:pPr algn="ctr"/>
                      <a:r>
                        <a:rPr lang="fr-FR" sz="1200" b="1" u="sng" dirty="0"/>
                        <a:t>Process</a:t>
                      </a:r>
                      <a:r>
                        <a:rPr lang="fr-FR" sz="1200" b="1" u="sng" baseline="0" dirty="0"/>
                        <a:t>us fission</a:t>
                      </a:r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/>
                        <a:t>Modélisation</a:t>
                      </a:r>
                    </a:p>
                    <a:p>
                      <a:pPr algn="ctr"/>
                      <a:r>
                        <a:rPr lang="fr-FR" sz="1200" b="1" u="sng" dirty="0"/>
                        <a:t>Sections efficaces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417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Interaction ion/mat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Matériaux sous irradiation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 err="1">
                          <a:solidFill>
                            <a:srgbClr val="00B050"/>
                          </a:solidFill>
                        </a:rPr>
                        <a:t>Modél</a:t>
                      </a:r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. </a:t>
                      </a:r>
                      <a:r>
                        <a:rPr lang="fr-FR" sz="1200" b="1" u="sng" dirty="0" err="1">
                          <a:solidFill>
                            <a:srgbClr val="00B050"/>
                          </a:solidFill>
                        </a:rPr>
                        <a:t>Irr</a:t>
                      </a:r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/vivant</a:t>
                      </a:r>
                    </a:p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Thérapie</a:t>
                      </a:r>
                    </a:p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radiobiologie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819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Phy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Parti / </a:t>
                      </a:r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astropart</a:t>
                      </a:r>
                      <a:endParaRPr lang="fr-FR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capteurs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imagerie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none" dirty="0">
                          <a:solidFill>
                            <a:srgbClr val="00B050"/>
                          </a:solidFill>
                        </a:rPr>
                        <a:t>Imagerie volcans</a:t>
                      </a:r>
                    </a:p>
                    <a:p>
                      <a:pPr algn="ctr"/>
                      <a:r>
                        <a:rPr lang="fr-FR" sz="1200" b="1" u="none" dirty="0">
                          <a:solidFill>
                            <a:srgbClr val="00B050"/>
                          </a:solidFill>
                        </a:rPr>
                        <a:t>Séismes?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417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Phy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Réacteur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/>
                        <a:t>Modélisation neutronique</a:t>
                      </a:r>
                    </a:p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scénarios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417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Radiochimie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Cycle du </a:t>
                      </a:r>
                      <a:r>
                        <a:rPr lang="fr-FR" sz="1200" b="1" u="sng" dirty="0" err="1">
                          <a:solidFill>
                            <a:srgbClr val="00B050"/>
                          </a:solidFill>
                        </a:rPr>
                        <a:t>comb</a:t>
                      </a:r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.</a:t>
                      </a:r>
                    </a:p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Interaction radionucléides/</a:t>
                      </a:r>
                    </a:p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biotope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 err="1"/>
                        <a:t>Radioisotope</a:t>
                      </a:r>
                      <a:endParaRPr lang="fr-FR" sz="1200" b="1" u="sng" dirty="0"/>
                    </a:p>
                    <a:p>
                      <a:pPr algn="ctr"/>
                      <a:r>
                        <a:rPr lang="fr-FR" sz="1200" b="1" u="sng" dirty="0" err="1">
                          <a:solidFill>
                            <a:srgbClr val="00B050"/>
                          </a:solidFill>
                        </a:rPr>
                        <a:t>Radionuc</a:t>
                      </a:r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/vivant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datation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8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Instrum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/ Electronique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/>
                        <a:t>Mesure XS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Réseau capteurs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imagerie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25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Plateformes Accélérateurs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/>
                        <a:t>Production</a:t>
                      </a:r>
                      <a:r>
                        <a:rPr lang="fr-FR" sz="1200" b="1" u="sng" baseline="0" dirty="0"/>
                        <a:t> </a:t>
                      </a:r>
                      <a:r>
                        <a:rPr lang="fr-FR" sz="1200" b="1" u="sng" dirty="0"/>
                        <a:t>neutrons</a:t>
                      </a:r>
                    </a:p>
                    <a:p>
                      <a:pPr algn="ctr"/>
                      <a:r>
                        <a:rPr lang="fr-FR" sz="1200" b="1" u="sng" dirty="0"/>
                        <a:t>(science,</a:t>
                      </a:r>
                      <a:r>
                        <a:rPr lang="fr-FR" sz="1200" b="1" u="sng" baseline="0" dirty="0"/>
                        <a:t> </a:t>
                      </a:r>
                      <a:r>
                        <a:rPr lang="fr-FR" sz="1200" b="1" u="sng" baseline="0" dirty="0" err="1"/>
                        <a:t>transmut</a:t>
                      </a:r>
                      <a:r>
                        <a:rPr lang="fr-FR" sz="1200" b="1" u="sng" baseline="0" dirty="0"/>
                        <a:t>.)</a:t>
                      </a:r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 err="1">
                          <a:solidFill>
                            <a:srgbClr val="00B050"/>
                          </a:solidFill>
                        </a:rPr>
                        <a:t>Hadronthér</a:t>
                      </a:r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fr-FR" sz="1200" b="1" u="sng" dirty="0">
                          <a:solidFill>
                            <a:srgbClr val="00B050"/>
                          </a:solidFill>
                        </a:rPr>
                        <a:t>microfaisceau</a:t>
                      </a:r>
                    </a:p>
                    <a:p>
                      <a:pPr algn="ctr"/>
                      <a:r>
                        <a:rPr lang="fr-FR" sz="1200" b="1" u="sng" dirty="0" err="1"/>
                        <a:t>Prod</a:t>
                      </a:r>
                      <a:r>
                        <a:rPr lang="fr-FR" sz="1200" b="1" u="sng" dirty="0"/>
                        <a:t>.</a:t>
                      </a:r>
                      <a:r>
                        <a:rPr lang="fr-FR" sz="1200" b="1" u="sng" baseline="0" dirty="0"/>
                        <a:t> </a:t>
                      </a:r>
                      <a:r>
                        <a:rPr lang="fr-FR" sz="1200" b="1" u="sng" dirty="0" err="1"/>
                        <a:t>radioisotopes</a:t>
                      </a:r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Calcul / </a:t>
                      </a:r>
                      <a:r>
                        <a:rPr lang="fr-F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big</a:t>
                      </a:r>
                      <a:r>
                        <a:rPr lang="fr-F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data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sng" dirty="0"/>
                        <a:t>Scénarios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u="none" dirty="0">
                          <a:solidFill>
                            <a:srgbClr val="00B050"/>
                          </a:solidFill>
                        </a:rPr>
                        <a:t>Réseau capteurs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u="sng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 rot="19726668">
            <a:off x="120584" y="1993607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disciplines</a:t>
            </a:r>
          </a:p>
        </p:txBody>
      </p:sp>
      <p:sp>
        <p:nvSpPr>
          <p:cNvPr id="6" name="ZoneTexte 5"/>
          <p:cNvSpPr txBox="1"/>
          <p:nvPr/>
        </p:nvSpPr>
        <p:spPr>
          <a:xfrm rot="20616130">
            <a:off x="1509766" y="1459293"/>
            <a:ext cx="1370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thématiques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95010" y="404664"/>
            <a:ext cx="234713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i="1" dirty="0">
                <a:solidFill>
                  <a:srgbClr val="00B050"/>
                </a:solidFill>
              </a:rPr>
              <a:t>Vert = </a:t>
            </a:r>
            <a:r>
              <a:rPr lang="fr-FR" sz="1200" b="1" i="1" dirty="0" err="1">
                <a:solidFill>
                  <a:srgbClr val="00B050"/>
                </a:solidFill>
              </a:rPr>
              <a:t>collab</a:t>
            </a:r>
            <a:r>
              <a:rPr lang="fr-FR" sz="1200" b="1" i="1" dirty="0">
                <a:solidFill>
                  <a:srgbClr val="00B050"/>
                </a:solidFill>
              </a:rPr>
              <a:t> « étroite » autres instituts CNRS</a:t>
            </a:r>
          </a:p>
          <a:p>
            <a:r>
              <a:rPr lang="fr-FR" sz="1200" b="1" i="1" u="sng" dirty="0"/>
              <a:t>Souligné = </a:t>
            </a:r>
            <a:r>
              <a:rPr lang="fr-FR" sz="1200" b="1" i="1" u="sng" dirty="0" err="1"/>
              <a:t>collab</a:t>
            </a:r>
            <a:r>
              <a:rPr lang="fr-FR" sz="1200" b="1" i="1" u="sng" dirty="0"/>
              <a:t> autres organismes (CEA, INSERM, industrie, CHU, …)</a:t>
            </a:r>
          </a:p>
        </p:txBody>
      </p:sp>
      <p:sp>
        <p:nvSpPr>
          <p:cNvPr id="8" name="Flèche vers le bas 7"/>
          <p:cNvSpPr/>
          <p:nvPr/>
        </p:nvSpPr>
        <p:spPr>
          <a:xfrm>
            <a:off x="5660819" y="1098379"/>
            <a:ext cx="648072" cy="504056"/>
          </a:xfrm>
          <a:prstGeom prst="downArrow">
            <a:avLst>
              <a:gd name="adj1" fmla="val 50000"/>
              <a:gd name="adj2" fmla="val 404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e bas 8"/>
          <p:cNvSpPr/>
          <p:nvPr/>
        </p:nvSpPr>
        <p:spPr>
          <a:xfrm>
            <a:off x="2943138" y="1139903"/>
            <a:ext cx="648072" cy="504056"/>
          </a:xfrm>
          <a:prstGeom prst="downArrow">
            <a:avLst>
              <a:gd name="adj1" fmla="val 50000"/>
              <a:gd name="adj2" fmla="val 404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e bas 9"/>
          <p:cNvSpPr/>
          <p:nvPr/>
        </p:nvSpPr>
        <p:spPr>
          <a:xfrm>
            <a:off x="3879242" y="1139903"/>
            <a:ext cx="648072" cy="504056"/>
          </a:xfrm>
          <a:prstGeom prst="downArrow">
            <a:avLst>
              <a:gd name="adj1" fmla="val 50000"/>
              <a:gd name="adj2" fmla="val 404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087152" y="584894"/>
            <a:ext cx="1296146" cy="5455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GDR SCINEE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40975" y="594323"/>
            <a:ext cx="1287760" cy="5455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GDR MI2B</a:t>
            </a:r>
          </a:p>
        </p:txBody>
      </p:sp>
    </p:spTree>
    <p:extLst>
      <p:ext uri="{BB962C8B-B14F-4D97-AF65-F5344CB8AC3E}">
        <p14:creationId xmlns:p14="http://schemas.microsoft.com/office/powerpoint/2010/main" val="3513314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25D11F1-FDF9-4286-AC30-9D3A1371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4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67CFBB3-5519-4103-9DED-0CA5A3A05036}"/>
              </a:ext>
            </a:extLst>
          </p:cNvPr>
          <p:cNvSpPr txBox="1"/>
          <p:nvPr/>
        </p:nvSpPr>
        <p:spPr>
          <a:xfrm>
            <a:off x="422194" y="1953087"/>
            <a:ext cx="812700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Les compétences mises en jeu dans le domaine E&amp;E sont très larges, et sont d’intérêt pour d’autres thématiques fondamentales ou appliquées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Il est important de bien distinguer les disciplines/compétences de la thématique E&amp;E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Les prospectives GT11 concernent la thématique E&amp;E, l’exercice n’a pas vocation à détailler l’ensemble des compétences et des autres domaines d’intérêt potentiels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Les prospectives GT11 n’ont donc pas vocation à recenser l’ensemble des activités des équipes impliquées </a:t>
            </a:r>
          </a:p>
        </p:txBody>
      </p:sp>
    </p:spTree>
    <p:extLst>
      <p:ext uri="{BB962C8B-B14F-4D97-AF65-F5344CB8AC3E}">
        <p14:creationId xmlns:p14="http://schemas.microsoft.com/office/powerpoint/2010/main" val="2117801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081689"/>
              </p:ext>
            </p:extLst>
          </p:nvPr>
        </p:nvGraphicFramePr>
        <p:xfrm>
          <a:off x="411035" y="2568433"/>
          <a:ext cx="8197642" cy="3058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86067">
                  <a:extLst>
                    <a:ext uri="{9D8B030D-6E8A-4147-A177-3AD203B41FA5}">
                      <a16:colId xmlns:a16="http://schemas.microsoft.com/office/drawing/2014/main" val="2083171801"/>
                    </a:ext>
                  </a:extLst>
                </a:gridCol>
                <a:gridCol w="6511575">
                  <a:extLst>
                    <a:ext uri="{9D8B030D-6E8A-4147-A177-3AD203B41FA5}">
                      <a16:colId xmlns:a16="http://schemas.microsoft.com/office/drawing/2014/main" val="20046023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118578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« Thématique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Compréhension des mécanismes fondamentaux d’intérêt pour la thématique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3060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« R&amp;D » instrumentale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58401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28407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6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« Appli de la recherche fondamentale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Processus fondamentaux qui trouvent un intérêt pour une appli, mais ce n’est pas ce qui a motivé l’expérience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8561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instrumentale</a:t>
                      </a:r>
                    </a:p>
                    <a:p>
                      <a:r>
                        <a:rPr lang="fr-FR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On a développé un détecteur, il a potentiellement un intérêt pour une application, quelle qu’elle soit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012738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473179" y="1898567"/>
            <a:ext cx="786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Energie &amp; Environnement : 2 approches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284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617448"/>
              </p:ext>
            </p:extLst>
          </p:nvPr>
        </p:nvGraphicFramePr>
        <p:xfrm>
          <a:off x="306593" y="2092494"/>
          <a:ext cx="8530814" cy="41197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5012">
                  <a:extLst>
                    <a:ext uri="{9D8B030D-6E8A-4147-A177-3AD203B41FA5}">
                      <a16:colId xmlns:a16="http://schemas.microsoft.com/office/drawing/2014/main" val="2083171801"/>
                    </a:ext>
                  </a:extLst>
                </a:gridCol>
                <a:gridCol w="6755802">
                  <a:extLst>
                    <a:ext uri="{9D8B030D-6E8A-4147-A177-3AD203B41FA5}">
                      <a16:colId xmlns:a16="http://schemas.microsoft.com/office/drawing/2014/main" val="2004602350"/>
                    </a:ext>
                  </a:extLst>
                </a:gridCol>
              </a:tblGrid>
              <a:tr h="1580655"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thématique</a:t>
                      </a:r>
                    </a:p>
                    <a:p>
                      <a:pPr algn="ctr"/>
                      <a:r>
                        <a:rPr lang="fr-FR" sz="16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E&amp;E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Mesures de données de base : XS réacteurs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Compréhension des mécanismes de migration des radionucléides dans un site de stockage, ancienne mine U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Modélisation neutronique / physique du cycle, sensibilité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Mécanismes</a:t>
                      </a:r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d’endommagement matériaux réacteurs</a:t>
                      </a:r>
                    </a:p>
                    <a:p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Physique de la sous-criticité modélisation/expérience, …</a:t>
                      </a:r>
                      <a:endParaRPr lang="fr-FR" sz="14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306033"/>
                  </a:ext>
                </a:extLst>
              </a:tr>
              <a:tr h="57925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Accélérateurs pour ADS, fiabilité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Détecteurs neutrons pour fluence cuve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Cartographie radioactivité naturelle (drone…),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584017"/>
                  </a:ext>
                </a:extLst>
              </a:tr>
              <a:tr h="240848">
                <a:tc gridSpan="2">
                  <a:txBody>
                    <a:bodyPr/>
                    <a:lstStyle/>
                    <a:p>
                      <a:pPr algn="ctr"/>
                      <a:endParaRPr lang="fr-FR" sz="1600" b="1" i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284079"/>
                  </a:ext>
                </a:extLst>
              </a:tr>
              <a:tr h="527431"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« appli de la recherche fondamentale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856149"/>
                  </a:ext>
                </a:extLst>
              </a:tr>
              <a:tr h="643033">
                <a:tc v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Mode « pré-valo ou valo », opportunité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MIMAC (mesures neutrons pour la matière noire, appli dosimétrie, métrologie, …)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Neutrons cosmiques pour mesurer la hauteur de neige pour les barrages </a:t>
                      </a:r>
                      <a:r>
                        <a:rPr lang="fr-FR" sz="14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edf</a:t>
                      </a:r>
                      <a:endParaRPr lang="fr-FR" sz="14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Muons pour gisement U, stockage déchets, contrôles matières, … (+volcans)</a:t>
                      </a:r>
                      <a:endParaRPr lang="fr-FR" sz="14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012738"/>
                  </a:ext>
                </a:extLst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6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512611" y="355002"/>
            <a:ext cx="108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exemples</a:t>
            </a:r>
          </a:p>
        </p:txBody>
      </p:sp>
    </p:spTree>
    <p:extLst>
      <p:ext uri="{BB962C8B-B14F-4D97-AF65-F5344CB8AC3E}">
        <p14:creationId xmlns:p14="http://schemas.microsoft.com/office/powerpoint/2010/main" val="1679800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11868"/>
              </p:ext>
            </p:extLst>
          </p:nvPr>
        </p:nvGraphicFramePr>
        <p:xfrm>
          <a:off x="211991" y="1402848"/>
          <a:ext cx="8469800" cy="50419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41204">
                  <a:extLst>
                    <a:ext uri="{9D8B030D-6E8A-4147-A177-3AD203B41FA5}">
                      <a16:colId xmlns:a16="http://schemas.microsoft.com/office/drawing/2014/main" val="2083171801"/>
                    </a:ext>
                  </a:extLst>
                </a:gridCol>
                <a:gridCol w="559558">
                  <a:extLst>
                    <a:ext uri="{9D8B030D-6E8A-4147-A177-3AD203B41FA5}">
                      <a16:colId xmlns:a16="http://schemas.microsoft.com/office/drawing/2014/main" val="239468810"/>
                    </a:ext>
                  </a:extLst>
                </a:gridCol>
                <a:gridCol w="6469038">
                  <a:extLst>
                    <a:ext uri="{9D8B030D-6E8A-4147-A177-3AD203B41FA5}">
                      <a16:colId xmlns:a16="http://schemas.microsoft.com/office/drawing/2014/main" val="4287879463"/>
                    </a:ext>
                  </a:extLst>
                </a:gridCol>
              </a:tblGrid>
              <a:tr h="1705817"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thématique</a:t>
                      </a:r>
                    </a:p>
                    <a:p>
                      <a:pPr algn="ctr"/>
                      <a:r>
                        <a:rPr lang="fr-FR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E&amp;E</a:t>
                      </a:r>
                    </a:p>
                    <a:p>
                      <a:pPr algn="ctr"/>
                      <a:endParaRPr lang="fr-FR" sz="1400" b="1" i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+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Implication de long terme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Chercheurs impliqués dans la thématiques, compétents,</a:t>
                      </a:r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capables de comprendre les questions soulevées et d’en « faire » des projets de science portés par l’institut</a:t>
                      </a:r>
                    </a:p>
                    <a:p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Capables de porter une « parole académique » vers la société : expertise, implication académique dans un débat ou un processus de décision</a:t>
                      </a:r>
                    </a:p>
                    <a:p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L’IN2P3 peut s’appuyer sur eux pour définir des prospectives, et pour s’afficher institutionnellement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962043"/>
                  </a:ext>
                </a:extLst>
              </a:tr>
              <a:tr h="1170659">
                <a:tc vMerge="1">
                  <a:txBody>
                    <a:bodyPr/>
                    <a:lstStyle/>
                    <a:p>
                      <a:pPr algn="ctr"/>
                      <a:endParaRPr lang="fr-FR" sz="1600" b="1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Implication parfois très long terme. Il faut savoir se </a:t>
                      </a:r>
                      <a:r>
                        <a:rPr lang="fr-FR" sz="14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ré-inventer</a:t>
                      </a:r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, risque de reproduire ce qu’on sait faire, mêmes partenaires, certain confort</a:t>
                      </a:r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et évolution vers prestation, </a:t>
                      </a:r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…</a:t>
                      </a:r>
                      <a:endParaRPr lang="fr-FR" sz="1400" baseline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Positionnement « interne » souvent discuté, besoin de se « justifier », trouver le bon positionnement interne/externe,</a:t>
                      </a:r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convaincre en interne et à l’extérieur</a:t>
                      </a:r>
                      <a:endParaRPr lang="fr-FR" sz="14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306033"/>
                  </a:ext>
                </a:extLst>
              </a:tr>
              <a:tr h="266043">
                <a:tc gridSpan="3">
                  <a:txBody>
                    <a:bodyPr/>
                    <a:lstStyle/>
                    <a:p>
                      <a:pPr algn="ctr"/>
                      <a:endParaRPr lang="fr-FR" sz="1400" b="1" i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284079"/>
                  </a:ext>
                </a:extLst>
              </a:tr>
              <a:tr h="702395"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« appli de la recherche fondamentale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+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Idées nouvelles, en rupture, susceptible de « changer » la donne sur des sujets donnés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856149"/>
                  </a:ext>
                </a:extLst>
              </a:tr>
              <a:tr h="1003422">
                <a:tc v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Pas d’appropriation de la thématique, pas vraiment d’ « expertise » sociale ou partenariale, pas d’implication long terme, difficile de bâtir une vision stratégique</a:t>
                      </a:r>
                    </a:p>
                    <a:p>
                      <a:r>
                        <a:rPr lang="fr-FR" sz="14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Difficulté d’identifier la possible application, trouver le bon partenaire, réseau etc… combien de bonnes idées restent dans les tiroirs?</a:t>
                      </a:r>
                    </a:p>
                    <a:p>
                      <a:r>
                        <a:rPr lang="fr-FR" sz="14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Intérêt du réseau « approche thématique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012738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512611" y="355002"/>
            <a:ext cx="386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Forces / faiblesses des deux approches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926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169047"/>
              </p:ext>
            </p:extLst>
          </p:nvPr>
        </p:nvGraphicFramePr>
        <p:xfrm>
          <a:off x="1038687" y="1814830"/>
          <a:ext cx="7945515" cy="38121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4917">
                  <a:extLst>
                    <a:ext uri="{9D8B030D-6E8A-4147-A177-3AD203B41FA5}">
                      <a16:colId xmlns:a16="http://schemas.microsoft.com/office/drawing/2014/main" val="2083171801"/>
                    </a:ext>
                  </a:extLst>
                </a:gridCol>
                <a:gridCol w="6560598">
                  <a:extLst>
                    <a:ext uri="{9D8B030D-6E8A-4147-A177-3AD203B41FA5}">
                      <a16:colId xmlns:a16="http://schemas.microsoft.com/office/drawing/2014/main" val="53698033"/>
                    </a:ext>
                  </a:extLst>
                </a:gridCol>
              </a:tblGrid>
              <a:tr h="2135733">
                <a:tc>
                  <a:txBody>
                    <a:bodyPr/>
                    <a:lstStyle/>
                    <a:p>
                      <a:pPr algn="ctr"/>
                      <a:r>
                        <a:rPr lang="fr-FR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thématique </a:t>
                      </a:r>
                    </a:p>
                    <a:p>
                      <a:pPr algn="ctr"/>
                      <a:r>
                        <a:rPr lang="fr-FR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E&amp;E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L’IN2P3 porte des projets, une vision, une stratégie, des priorités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Vraie démarche institut </a:t>
                      </a: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Pour les</a:t>
                      </a:r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équipes : un engagement de long terme, une appropriation des questions de recherche, crédibilité à la fois en interne IN2P3 (section, institut) et à l’extérieur</a:t>
                      </a:r>
                    </a:p>
                    <a:p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Affichage comme un des objectifs de l’institut</a:t>
                      </a:r>
                    </a:p>
                    <a:p>
                      <a:endParaRPr lang="fr-FR" sz="14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Interaction « société » concrète CNE OPECST CPDP PNGMDR CLI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306033"/>
                  </a:ext>
                </a:extLst>
              </a:tr>
              <a:tr h="240848">
                <a:tc gridSpan="2">
                  <a:txBody>
                    <a:bodyPr/>
                    <a:lstStyle/>
                    <a:p>
                      <a:pPr algn="ctr"/>
                      <a:endParaRPr lang="fr-FR" sz="1400" b="1" i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400" b="1" i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284079"/>
                  </a:ext>
                </a:extLst>
              </a:tr>
              <a:tr h="1215740">
                <a:tc>
                  <a:txBody>
                    <a:bodyPr/>
                    <a:lstStyle/>
                    <a:p>
                      <a:pPr algn="ctr"/>
                      <a:r>
                        <a:rPr lang="fr-FR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Approche « appli de la recherche fondamentale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Suivre</a:t>
                      </a:r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/évaluer / soutenir (ou pas) les démarches des équipes</a:t>
                      </a:r>
                    </a:p>
                    <a:p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Réseau : être à l’affut d’idées, anticiper, proposer/favoriser des applis qu’on juge pertinentes via le réseau extérieur</a:t>
                      </a:r>
                    </a:p>
                    <a:p>
                      <a:r>
                        <a:rPr lang="fr-FR" sz="1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Réelle démarche de l’institut également mais pas de stratégie réelle basée sur le domaine d’application, puisque c’est « porté » par la recherche purement fondamentale</a:t>
                      </a:r>
                    </a:p>
                    <a:p>
                      <a:endParaRPr lang="fr-FR" sz="1400" baseline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856149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8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0E859D6-75DD-43B6-9312-16B66B04D883}"/>
              </a:ext>
            </a:extLst>
          </p:cNvPr>
          <p:cNvSpPr txBox="1"/>
          <p:nvPr/>
        </p:nvSpPr>
        <p:spPr>
          <a:xfrm rot="18647755">
            <a:off x="-90067" y="2697624"/>
            <a:ext cx="1259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accent6">
                    <a:lumMod val="75000"/>
                  </a:schemeClr>
                </a:solidFill>
              </a:rPr>
              <a:t>Prospectives</a:t>
            </a:r>
          </a:p>
          <a:p>
            <a:pPr algn="ctr"/>
            <a:r>
              <a:rPr lang="fr-FR" sz="1600" b="1" dirty="0">
                <a:solidFill>
                  <a:schemeClr val="accent6">
                    <a:lumMod val="75000"/>
                  </a:schemeClr>
                </a:solidFill>
              </a:rPr>
              <a:t>GT11</a:t>
            </a:r>
          </a:p>
        </p:txBody>
      </p:sp>
    </p:spTree>
    <p:extLst>
      <p:ext uri="{BB962C8B-B14F-4D97-AF65-F5344CB8AC3E}">
        <p14:creationId xmlns:p14="http://schemas.microsoft.com/office/powerpoint/2010/main" val="2110781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6FC627-9B94-40D1-A49B-D09844B49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6895-514F-4626-8B99-AB3145809688}" type="slidenum">
              <a:rPr lang="fr-FR" smtClean="0"/>
              <a:t>9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991CA93-1742-46A9-B701-052964A0E8EE}"/>
              </a:ext>
            </a:extLst>
          </p:cNvPr>
          <p:cNvSpPr txBox="1"/>
          <p:nvPr/>
        </p:nvSpPr>
        <p:spPr>
          <a:xfrm>
            <a:off x="381740" y="1890944"/>
            <a:ext cx="83050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L’exercice des prospectives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Identifier les grandes questions scientifiques de l’IN2P3, et les stratégies possibles pour y répondre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Les décliner en projets prioritaires avec une vision à 5 / 10 ans, et des objectifs « 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challengeables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 »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L’exercice s’adapte bien aux grandes questions de recherche fondamentale de l’institut, il est plus difficile pour les applications</a:t>
            </a: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Néanmoins : volonté de l’IN2P3 d’afficher une implication dans le domaine E&amp;E, en mode « thématique »</a:t>
            </a:r>
          </a:p>
        </p:txBody>
      </p:sp>
    </p:spTree>
    <p:extLst>
      <p:ext uri="{BB962C8B-B14F-4D97-AF65-F5344CB8AC3E}">
        <p14:creationId xmlns:p14="http://schemas.microsoft.com/office/powerpoint/2010/main" val="23765276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IN2P3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solidFill>
              <a:schemeClr val="accent1">
                <a:lumMod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hème IN2P3" id="{45FB9B86-40F4-4DEE-9A0F-9C626B71F0F9}" vid="{330841FB-8EBB-41B1-923D-46FF4132EA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IN2P3</Template>
  <TotalTime>6565</TotalTime>
  <Words>1903</Words>
  <Application>Microsoft Office PowerPoint</Application>
  <PresentationFormat>Affichage à l'écran (4:3)</PresentationFormat>
  <Paragraphs>286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Arial</vt:lpstr>
      <vt:lpstr>Calibri</vt:lpstr>
      <vt:lpstr>Symbol</vt:lpstr>
      <vt:lpstr>thème IN2P3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Sylvain</dc:creator>
  <cp:lastModifiedBy>Annick Billebaud</cp:lastModifiedBy>
  <cp:revision>83</cp:revision>
  <dcterms:created xsi:type="dcterms:W3CDTF">2019-01-14T11:11:22Z</dcterms:created>
  <dcterms:modified xsi:type="dcterms:W3CDTF">2020-02-05T14:07:19Z</dcterms:modified>
</cp:coreProperties>
</file>