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90" r:id="rId4"/>
    <p:sldId id="291" r:id="rId5"/>
    <p:sldId id="292" r:id="rId6"/>
    <p:sldId id="293" r:id="rId7"/>
    <p:sldId id="294" r:id="rId8"/>
    <p:sldId id="297" r:id="rId9"/>
    <p:sldId id="295" r:id="rId10"/>
    <p:sldId id="298" r:id="rId11"/>
    <p:sldId id="299" r:id="rId12"/>
    <p:sldId id="301" r:id="rId13"/>
    <p:sldId id="302" r:id="rId14"/>
    <p:sldId id="287" r:id="rId15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717" autoAdjust="0"/>
  </p:normalViewPr>
  <p:slideViewPr>
    <p:cSldViewPr snapToGrid="0">
      <p:cViewPr>
        <p:scale>
          <a:sx n="75" d="100"/>
          <a:sy n="75" d="100"/>
        </p:scale>
        <p:origin x="782" y="259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35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A51D9-983D-46DD-8F7D-468F8047C7C9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0432D-CD41-4156-9A08-6CA2A76E96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253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DC9B5-7EA2-4A07-9881-357DE9809364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38250"/>
            <a:ext cx="44577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67263"/>
            <a:ext cx="5435600" cy="39004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10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5C8C5F-957E-45C2-82D3-0E36EFCDDD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36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B66723-97D5-4A7D-8A60-18891297EEDF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26F641-042E-43DB-99D0-F12050D7F1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2088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B66723-97D5-4A7D-8A60-18891297EEDF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26F641-042E-43DB-99D0-F12050D7F1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514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B66723-97D5-4A7D-8A60-18891297EEDF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26F641-042E-43DB-99D0-F12050D7F1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791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B66723-97D5-4A7D-8A60-18891297EEDF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26F641-042E-43DB-99D0-F12050D7F1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47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B66723-97D5-4A7D-8A60-18891297EEDF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26F641-042E-43DB-99D0-F12050D7F1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1554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B66723-97D5-4A7D-8A60-18891297EEDF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26F641-042E-43DB-99D0-F12050D7F1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810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B66723-97D5-4A7D-8A60-18891297EEDF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26F641-042E-43DB-99D0-F12050D7F1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232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B66723-97D5-4A7D-8A60-18891297EEDF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26F641-042E-43DB-99D0-F12050D7F1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3286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B66723-97D5-4A7D-8A60-18891297EEDF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26F641-042E-43DB-99D0-F12050D7F1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739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B66723-97D5-4A7D-8A60-18891297EEDF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26F641-042E-43DB-99D0-F12050D7F1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263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B66723-97D5-4A7D-8A60-18891297EEDF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26F641-042E-43DB-99D0-F12050D7F1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0117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7252447" y="6515103"/>
            <a:ext cx="17543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noProof="0" dirty="0" smtClean="0">
                <a:latin typeface="Comic Sans MS" pitchFamily="66" charset="0"/>
              </a:rPr>
              <a:t>5-6 Février</a:t>
            </a:r>
            <a:r>
              <a:rPr lang="fr-FR" sz="1200" baseline="0" noProof="0" dirty="0" smtClean="0">
                <a:latin typeface="Comic Sans MS" pitchFamily="66" charset="0"/>
              </a:rPr>
              <a:t> </a:t>
            </a:r>
            <a:r>
              <a:rPr lang="fr-FR" sz="1200" noProof="0" dirty="0" smtClean="0">
                <a:latin typeface="Comic Sans MS" pitchFamily="66" charset="0"/>
              </a:rPr>
              <a:t>2020</a:t>
            </a:r>
            <a:endParaRPr lang="fr-FR" sz="1200" noProof="0" dirty="0">
              <a:latin typeface="Comic Sans MS" pitchFamily="66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 userDrawn="1"/>
        </p:nvSpPr>
        <p:spPr bwMode="auto">
          <a:xfrm>
            <a:off x="3606800" y="6515103"/>
            <a:ext cx="19304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noProof="0" dirty="0" smtClean="0">
                <a:latin typeface="Comic Sans MS" pitchFamily="66" charset="0"/>
              </a:rPr>
              <a:t>Prospectives IN2P3</a:t>
            </a:r>
            <a:endParaRPr lang="fr-FR" sz="1200" b="1" noProof="0" dirty="0">
              <a:latin typeface="Comic Sans MS" pitchFamily="66" charset="0"/>
            </a:endParaRPr>
          </a:p>
        </p:txBody>
      </p:sp>
      <p:sp>
        <p:nvSpPr>
          <p:cNvPr id="13" name="Line 9"/>
          <p:cNvSpPr>
            <a:spLocks noChangeShapeType="1"/>
          </p:cNvSpPr>
          <p:nvPr userDrawn="1"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noProof="0" dirty="0">
              <a:latin typeface="+mn-lt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2" y="6513516"/>
            <a:ext cx="21240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noProof="0" dirty="0" smtClean="0">
                <a:latin typeface="Comic Sans MS" pitchFamily="66" charset="0"/>
              </a:rPr>
              <a:t>Ludovic MATHIEU</a:t>
            </a:r>
            <a:endParaRPr lang="fr-FR" sz="1200" noProof="0" dirty="0">
              <a:latin typeface="Comic Sans MS" pitchFamily="66" charset="0"/>
            </a:endParaRPr>
          </a:p>
        </p:txBody>
      </p:sp>
      <p:sp>
        <p:nvSpPr>
          <p:cNvPr id="15" name="Line 10"/>
          <p:cNvSpPr>
            <a:spLocks noChangeShapeType="1"/>
          </p:cNvSpPr>
          <p:nvPr userDrawn="1"/>
        </p:nvSpPr>
        <p:spPr bwMode="auto">
          <a:xfrm>
            <a:off x="0" y="533400"/>
            <a:ext cx="9144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noProof="0" dirty="0">
              <a:latin typeface="+mn-lt"/>
            </a:endParaRPr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9330" y="20956"/>
            <a:ext cx="425910" cy="47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92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>
            <a:spLocks noChangeArrowheads="1"/>
          </p:cNvSpPr>
          <p:nvPr/>
        </p:nvSpPr>
        <p:spPr bwMode="auto">
          <a:xfrm>
            <a:off x="694944" y="1701311"/>
            <a:ext cx="775414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000066"/>
                </a:solidFill>
                <a:latin typeface="Comic Sans MS" pitchFamily="66" charset="0"/>
              </a:rPr>
              <a:t>Assainissement-</a:t>
            </a:r>
            <a:r>
              <a:rPr lang="fr-FR" sz="3200" b="1" dirty="0">
                <a:solidFill>
                  <a:srgbClr val="000066"/>
                </a:solidFill>
                <a:latin typeface="Comic Sans MS" pitchFamily="66" charset="0"/>
              </a:rPr>
              <a:t>Démantèlement</a:t>
            </a:r>
            <a:endParaRPr lang="fr-FR" sz="3200" b="1" baseline="0" dirty="0" smtClean="0">
              <a:solidFill>
                <a:srgbClr val="000066"/>
              </a:solidFill>
              <a:latin typeface="Comic Sans MS" pitchFamily="66" charset="0"/>
            </a:endParaRPr>
          </a:p>
          <a:p>
            <a:pPr algn="ctr"/>
            <a:r>
              <a:rPr lang="fr-FR" sz="3200" b="1" baseline="0" dirty="0" smtClean="0">
                <a:solidFill>
                  <a:srgbClr val="000066"/>
                </a:solidFill>
                <a:latin typeface="Comic Sans MS" pitchFamily="66" charset="0"/>
              </a:rPr>
              <a:t>des installations nucléaires</a:t>
            </a:r>
            <a:endParaRPr lang="fr-FR" sz="3200" b="1" i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2357718" y="3417212"/>
            <a:ext cx="44285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 i="1" dirty="0" smtClean="0">
                <a:solidFill>
                  <a:srgbClr val="000066"/>
                </a:solidFill>
                <a:latin typeface="Comic Sans MS" pitchFamily="66" charset="0"/>
              </a:rPr>
              <a:t>Quelles recherches possibles à l’IN2P3 ?</a:t>
            </a:r>
            <a:endParaRPr lang="fr-FR" sz="2000" b="1" i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1864659" y="5077359"/>
            <a:ext cx="541471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800" b="1" i="0" dirty="0" smtClean="0">
                <a:solidFill>
                  <a:srgbClr val="000066"/>
                </a:solidFill>
                <a:latin typeface="Comic Sans MS" pitchFamily="66" charset="0"/>
              </a:rPr>
              <a:t>Ludovic MATHIEU</a:t>
            </a:r>
          </a:p>
          <a:p>
            <a:pPr algn="ctr"/>
            <a:r>
              <a:rPr lang="fr-FR" sz="1600" b="1" i="0" dirty="0" smtClean="0">
                <a:solidFill>
                  <a:srgbClr val="000066"/>
                </a:solidFill>
                <a:latin typeface="Comic Sans MS" pitchFamily="66" charset="0"/>
              </a:rPr>
              <a:t>Centre</a:t>
            </a:r>
            <a:r>
              <a:rPr lang="fr-FR" sz="1600" b="1" i="0" baseline="0" dirty="0" smtClean="0">
                <a:solidFill>
                  <a:srgbClr val="000066"/>
                </a:solidFill>
                <a:latin typeface="Comic Sans MS" pitchFamily="66" charset="0"/>
              </a:rPr>
              <a:t> d’Études Nucléaires de Bordeaux Gradignan</a:t>
            </a:r>
            <a:endParaRPr lang="fr-FR" sz="1600" b="1" i="0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77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7808" y="51054"/>
            <a:ext cx="52005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latin typeface="Comic Sans MS" pitchFamily="66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5pPr>
            <a:lvl6pPr defTabSz="914400">
              <a:defRPr>
                <a:latin typeface="Arial" charset="0"/>
              </a:defRPr>
            </a:lvl6pPr>
            <a:lvl7pPr defTabSz="914400">
              <a:defRPr>
                <a:latin typeface="Arial" charset="0"/>
              </a:defRPr>
            </a:lvl7pPr>
            <a:lvl8pPr defTabSz="914400">
              <a:defRPr>
                <a:latin typeface="Arial" charset="0"/>
              </a:defRPr>
            </a:lvl8pPr>
            <a:lvl9pPr defTabSz="914400">
              <a:defRPr>
                <a:latin typeface="Arial" charset="0"/>
              </a:defRPr>
            </a:lvl9pPr>
          </a:lstStyle>
          <a:p>
            <a:r>
              <a:rPr lang="fr-FR" dirty="0" smtClean="0"/>
              <a:t>III) Les recherches potentielles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67160" y="5099902"/>
            <a:ext cx="2045610" cy="400110"/>
          </a:xfrm>
          <a:prstGeom prst="rect">
            <a:avLst/>
          </a:prstGeom>
          <a:solidFill>
            <a:srgbClr val="CCEC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>
                <a:solidFill>
                  <a:srgbClr val="002060"/>
                </a:solidFill>
              </a:defRPr>
            </a:lvl1pPr>
          </a:lstStyle>
          <a:p>
            <a:r>
              <a:rPr lang="fr-FR" sz="2000" dirty="0" smtClean="0">
                <a:solidFill>
                  <a:schemeClr val="tx1"/>
                </a:solidFill>
              </a:rPr>
              <a:t>Décontamination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9" name="Rectangle 36"/>
          <p:cNvSpPr>
            <a:spLocks noChangeArrowheads="1"/>
          </p:cNvSpPr>
          <p:nvPr/>
        </p:nvSpPr>
        <p:spPr bwMode="auto">
          <a:xfrm>
            <a:off x="2893032" y="3700720"/>
            <a:ext cx="53654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Mesures radiologiques de radionucléides exotiques / traces en milieux complexe</a:t>
            </a:r>
            <a:endParaRPr lang="fr-FR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6" name="Rectangle 36"/>
          <p:cNvSpPr>
            <a:spLocks noChangeArrowheads="1"/>
          </p:cNvSpPr>
          <p:nvPr/>
        </p:nvSpPr>
        <p:spPr bwMode="auto">
          <a:xfrm>
            <a:off x="2893032" y="4383318"/>
            <a:ext cx="50235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développement de nouveaux protocoles</a:t>
            </a:r>
            <a:endParaRPr lang="fr-FR" sz="16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7" name="Rectangle 36"/>
          <p:cNvSpPr>
            <a:spLocks noChangeArrowheads="1"/>
          </p:cNvSpPr>
          <p:nvPr/>
        </p:nvSpPr>
        <p:spPr bwMode="auto">
          <a:xfrm>
            <a:off x="2893032" y="5939628"/>
            <a:ext cx="62123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études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du conditionnement en conformité aux normes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ANDRA</a:t>
            </a:r>
            <a:endParaRPr lang="fr-FR" sz="16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32435" y="760752"/>
            <a:ext cx="2268102" cy="830997"/>
          </a:xfrm>
          <a:prstGeom prst="rect">
            <a:avLst/>
          </a:prstGeom>
          <a:solidFill>
            <a:srgbClr val="FFFFCC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>
                <a:solidFill>
                  <a:srgbClr val="002060"/>
                </a:solidFill>
              </a:defRPr>
            </a:lvl1pPr>
          </a:lstStyle>
          <a:p>
            <a:r>
              <a:rPr lang="fr-FR" dirty="0" smtClean="0"/>
              <a:t>Radiochimie Physico </a:t>
            </a:r>
            <a:r>
              <a:rPr lang="fr-FR" dirty="0" smtClean="0"/>
              <a:t>- chimie</a:t>
            </a:r>
            <a:endParaRPr lang="fr-FR" dirty="0"/>
          </a:p>
        </p:txBody>
      </p:sp>
      <p:sp>
        <p:nvSpPr>
          <p:cNvPr id="25" name="Rectangle 36"/>
          <p:cNvSpPr>
            <a:spLocks noChangeArrowheads="1"/>
          </p:cNvSpPr>
          <p:nvPr/>
        </p:nvSpPr>
        <p:spPr bwMode="auto">
          <a:xfrm>
            <a:off x="2893032" y="741063"/>
            <a:ext cx="413280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Les isotopes radioactifs peuvent migrer dans leur matrice, voire s’en échapper. Etudier leur transport est de première importance.</a:t>
            </a:r>
          </a:p>
        </p:txBody>
      </p: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2893032" y="1984886"/>
            <a:ext cx="45526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transport de </a:t>
            </a:r>
            <a:r>
              <a:rPr lang="fr-FR" sz="1600" baseline="30000" dirty="0" smtClean="0">
                <a:solidFill>
                  <a:srgbClr val="000066"/>
                </a:solidFill>
                <a:latin typeface="Comic Sans MS" pitchFamily="66" charset="0"/>
              </a:rPr>
              <a:t>36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Cl, </a:t>
            </a:r>
            <a:r>
              <a:rPr lang="fr-FR" sz="1600" baseline="30000" dirty="0" smtClean="0">
                <a:solidFill>
                  <a:srgbClr val="000066"/>
                </a:solidFill>
                <a:latin typeface="Comic Sans MS" pitchFamily="66" charset="0"/>
              </a:rPr>
              <a:t>14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C et </a:t>
            </a:r>
            <a:r>
              <a:rPr lang="fr-FR" sz="1600" baseline="30000" dirty="0" smtClean="0">
                <a:solidFill>
                  <a:srgbClr val="000066"/>
                </a:solidFill>
                <a:latin typeface="Comic Sans MS" pitchFamily="66" charset="0"/>
              </a:rPr>
              <a:t>3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H dans le graphite</a:t>
            </a:r>
          </a:p>
        </p:txBody>
      </p:sp>
      <p:sp>
        <p:nvSpPr>
          <p:cNvPr id="27" name="Rectangle 36"/>
          <p:cNvSpPr>
            <a:spLocks noChangeArrowheads="1"/>
          </p:cNvSpPr>
          <p:nvPr/>
        </p:nvSpPr>
        <p:spPr bwMode="auto">
          <a:xfrm>
            <a:off x="2893032" y="2376014"/>
            <a:ext cx="45709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diffusion de contamination dans les bétons</a:t>
            </a:r>
          </a:p>
        </p:txBody>
      </p:sp>
      <p:sp>
        <p:nvSpPr>
          <p:cNvPr id="28" name="Rectangle 36"/>
          <p:cNvSpPr>
            <a:spLocks noChangeArrowheads="1"/>
          </p:cNvSpPr>
          <p:nvPr/>
        </p:nvSpPr>
        <p:spPr bwMode="auto">
          <a:xfrm>
            <a:off x="2893032" y="2752818"/>
            <a:ext cx="59791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migration dans le circuit primaire de produits d’activation</a:t>
            </a:r>
          </a:p>
        </p:txBody>
      </p:sp>
      <p:grpSp>
        <p:nvGrpSpPr>
          <p:cNvPr id="29" name="Groupe 28"/>
          <p:cNvGrpSpPr/>
          <p:nvPr/>
        </p:nvGrpSpPr>
        <p:grpSpPr>
          <a:xfrm>
            <a:off x="7441117" y="699284"/>
            <a:ext cx="1601082" cy="1826052"/>
            <a:chOff x="5619095" y="1317271"/>
            <a:chExt cx="1601082" cy="1826052"/>
          </a:xfrm>
        </p:grpSpPr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9095" y="1317271"/>
              <a:ext cx="1601082" cy="1349521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31" name="ZoneTexte 30"/>
            <p:cNvSpPr txBox="1"/>
            <p:nvPr/>
          </p:nvSpPr>
          <p:spPr>
            <a:xfrm>
              <a:off x="5732693" y="2681658"/>
              <a:ext cx="1331500" cy="46166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Dépôt dans une canalisation</a:t>
              </a:r>
              <a:endParaRPr lang="fr-F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Rectangle 36"/>
          <p:cNvSpPr>
            <a:spLocks noChangeArrowheads="1"/>
          </p:cNvSpPr>
          <p:nvPr/>
        </p:nvSpPr>
        <p:spPr bwMode="auto">
          <a:xfrm>
            <a:off x="2893032" y="5292594"/>
            <a:ext cx="59140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De plus, il faut s’assurer du bon comportement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(chimique)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 des matériaux une fois en site de stockage.</a:t>
            </a:r>
          </a:p>
        </p:txBody>
      </p:sp>
      <p:sp>
        <p:nvSpPr>
          <p:cNvPr id="19" name="Rectangle 36"/>
          <p:cNvSpPr>
            <a:spLocks noChangeArrowheads="1"/>
          </p:cNvSpPr>
          <p:nvPr/>
        </p:nvSpPr>
        <p:spPr bwMode="auto">
          <a:xfrm>
            <a:off x="2893032" y="3135925"/>
            <a:ext cx="50830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diffusion des produits d’activation dans les aciers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471878" y="3962330"/>
            <a:ext cx="1140892" cy="400110"/>
          </a:xfrm>
          <a:prstGeom prst="rect">
            <a:avLst/>
          </a:prstGeom>
          <a:solidFill>
            <a:srgbClr val="CCEC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>
                <a:solidFill>
                  <a:srgbClr val="002060"/>
                </a:solidFill>
              </a:defRPr>
            </a:lvl1pPr>
          </a:lstStyle>
          <a:p>
            <a:r>
              <a:rPr lang="fr-FR" sz="2000" dirty="0" smtClean="0">
                <a:solidFill>
                  <a:schemeClr val="tx1"/>
                </a:solidFill>
              </a:rPr>
              <a:t>Mesures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1471878" y="1769422"/>
            <a:ext cx="1140892" cy="400110"/>
          </a:xfrm>
          <a:prstGeom prst="rect">
            <a:avLst/>
          </a:prstGeom>
          <a:solidFill>
            <a:srgbClr val="CCEC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>
                <a:solidFill>
                  <a:srgbClr val="002060"/>
                </a:solidFill>
              </a:defRPr>
            </a:lvl1pPr>
          </a:lstStyle>
          <a:p>
            <a:r>
              <a:rPr lang="fr-FR" sz="2000" dirty="0" smtClean="0">
                <a:solidFill>
                  <a:schemeClr val="tx1"/>
                </a:solidFill>
              </a:rPr>
              <a:t>Transfert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22" name="Rectangle 36"/>
          <p:cNvSpPr>
            <a:spLocks noChangeArrowheads="1"/>
          </p:cNvSpPr>
          <p:nvPr/>
        </p:nvSpPr>
        <p:spPr bwMode="auto">
          <a:xfrm>
            <a:off x="2893032" y="4853108"/>
            <a:ext cx="53654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Décontamination des solides et des effluents</a:t>
            </a:r>
            <a:endParaRPr lang="fr-FR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427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6" grpId="0"/>
      <p:bldP spid="17" grpId="0"/>
      <p:bldP spid="24" grpId="0" animBg="1"/>
      <p:bldP spid="25" grpId="0"/>
      <p:bldP spid="26" grpId="0"/>
      <p:bldP spid="27" grpId="0"/>
      <p:bldP spid="28" grpId="0"/>
      <p:bldP spid="32" grpId="0"/>
      <p:bldP spid="19" grpId="0"/>
      <p:bldP spid="20" grpId="0" animBg="1"/>
      <p:bldP spid="21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7808" y="51054"/>
            <a:ext cx="52005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latin typeface="Comic Sans MS" pitchFamily="66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5pPr>
            <a:lvl6pPr defTabSz="914400">
              <a:defRPr>
                <a:latin typeface="Arial" charset="0"/>
              </a:defRPr>
            </a:lvl6pPr>
            <a:lvl7pPr defTabSz="914400">
              <a:defRPr>
                <a:latin typeface="Arial" charset="0"/>
              </a:defRPr>
            </a:lvl7pPr>
            <a:lvl8pPr defTabSz="914400">
              <a:defRPr>
                <a:latin typeface="Arial" charset="0"/>
              </a:defRPr>
            </a:lvl8pPr>
            <a:lvl9pPr defTabSz="914400">
              <a:defRPr>
                <a:latin typeface="Arial" charset="0"/>
              </a:defRPr>
            </a:lvl9pPr>
          </a:lstStyle>
          <a:p>
            <a:r>
              <a:rPr lang="fr-FR" dirty="0" smtClean="0"/>
              <a:t>III) Les recherches potentielles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78734" y="884307"/>
            <a:ext cx="2175504" cy="707886"/>
          </a:xfrm>
          <a:prstGeom prst="rect">
            <a:avLst/>
          </a:prstGeom>
          <a:solidFill>
            <a:srgbClr val="FFFFCC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>
                <a:solidFill>
                  <a:srgbClr val="002060"/>
                </a:solidFill>
              </a:defRPr>
            </a:lvl1pPr>
          </a:lstStyle>
          <a:p>
            <a:r>
              <a:rPr lang="fr-FR" sz="2000" dirty="0" smtClean="0"/>
              <a:t>Interface </a:t>
            </a:r>
            <a:endParaRPr lang="fr-FR" sz="2000" dirty="0" smtClean="0"/>
          </a:p>
          <a:p>
            <a:r>
              <a:rPr lang="fr-FR" sz="2000" dirty="0" smtClean="0"/>
              <a:t>physique </a:t>
            </a:r>
            <a:r>
              <a:rPr lang="fr-FR" sz="2000" dirty="0" smtClean="0"/>
              <a:t>- biologie</a:t>
            </a:r>
            <a:endParaRPr lang="fr-FR" sz="2000" dirty="0"/>
          </a:p>
        </p:txBody>
      </p:sp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3008780" y="780457"/>
            <a:ext cx="57733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Ces recherches sont toujours importantes, 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par exemple pour les zones contaminées ou pour 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les réflexions sur le recyclage potentiel de déchets très faiblement radioactifs</a:t>
            </a:r>
          </a:p>
        </p:txBody>
      </p:sp>
      <p:sp>
        <p:nvSpPr>
          <p:cNvPr id="12" name="Rectangle 36"/>
          <p:cNvSpPr>
            <a:spLocks noChangeArrowheads="1"/>
          </p:cNvSpPr>
          <p:nvPr/>
        </p:nvSpPr>
        <p:spPr bwMode="auto">
          <a:xfrm>
            <a:off x="3008780" y="2044147"/>
            <a:ext cx="56088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étude de la réponse de cellules à un dommage contrôlé</a:t>
            </a:r>
          </a:p>
        </p:txBody>
      </p:sp>
      <p:sp>
        <p:nvSpPr>
          <p:cNvPr id="13" name="Rectangle 36"/>
          <p:cNvSpPr>
            <a:spLocks noChangeArrowheads="1"/>
          </p:cNvSpPr>
          <p:nvPr/>
        </p:nvSpPr>
        <p:spPr bwMode="auto">
          <a:xfrm>
            <a:off x="3008780" y="2397404"/>
            <a:ext cx="17957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GEANT4-DNA</a:t>
            </a:r>
          </a:p>
        </p:txBody>
      </p:sp>
      <p:sp>
        <p:nvSpPr>
          <p:cNvPr id="23" name="Rectangle 36"/>
          <p:cNvSpPr>
            <a:spLocks noChangeArrowheads="1"/>
          </p:cNvSpPr>
          <p:nvPr/>
        </p:nvSpPr>
        <p:spPr bwMode="auto">
          <a:xfrm>
            <a:off x="3008780" y="2747533"/>
            <a:ext cx="58556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étude de micro-organismes en environnements irradiants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3533431" y="3717680"/>
            <a:ext cx="2143125" cy="2613934"/>
            <a:chOff x="614971" y="3260129"/>
            <a:chExt cx="2143125" cy="2613934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4971" y="3260129"/>
              <a:ext cx="2143125" cy="2143125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24" name="ZoneTexte 23"/>
            <p:cNvSpPr txBox="1"/>
            <p:nvPr/>
          </p:nvSpPr>
          <p:spPr>
            <a:xfrm>
              <a:off x="633020" y="5412398"/>
              <a:ext cx="2091892" cy="46166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Nucléosomes simulés par GEANT4-DNA </a:t>
              </a:r>
              <a:endParaRPr lang="fr-F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6121265" y="3982513"/>
            <a:ext cx="2648953" cy="1751649"/>
            <a:chOff x="4506227" y="3789492"/>
            <a:chExt cx="2648953" cy="1751649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10" t="5378" r="7945" b="4079"/>
            <a:stretch/>
          </p:blipFill>
          <p:spPr>
            <a:xfrm>
              <a:off x="4506227" y="3789492"/>
              <a:ext cx="2648953" cy="1283514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25" name="ZoneTexte 24"/>
            <p:cNvSpPr txBox="1"/>
            <p:nvPr/>
          </p:nvSpPr>
          <p:spPr>
            <a:xfrm>
              <a:off x="4556278" y="5079476"/>
              <a:ext cx="2553182" cy="46166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Impact de la radioactivité sur la structure de diatomées</a:t>
              </a:r>
              <a:endParaRPr lang="fr-F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244250" y="3495224"/>
            <a:ext cx="2844472" cy="1860828"/>
            <a:chOff x="157808" y="2921575"/>
            <a:chExt cx="2844472" cy="1860828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08" y="2921575"/>
              <a:ext cx="2844472" cy="139260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27" name="ZoneTexte 26"/>
            <p:cNvSpPr txBox="1"/>
            <p:nvPr/>
          </p:nvSpPr>
          <p:spPr>
            <a:xfrm>
              <a:off x="303453" y="4320738"/>
              <a:ext cx="2553182" cy="46166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Irradiation de noyaux cellulaire par des </a:t>
              </a:r>
              <a:r>
                <a:rPr lang="fr-FR" sz="1200" b="1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lang="fr-F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uniques</a:t>
              </a:r>
              <a:endParaRPr lang="fr-F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Rectangle 36"/>
          <p:cNvSpPr>
            <a:spLocks noChangeArrowheads="1"/>
          </p:cNvSpPr>
          <p:nvPr/>
        </p:nvSpPr>
        <p:spPr bwMode="auto">
          <a:xfrm>
            <a:off x="3008780" y="3096247"/>
            <a:ext cx="15937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remédiation</a:t>
            </a:r>
            <a:endParaRPr lang="fr-FR" sz="16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91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12" grpId="0"/>
      <p:bldP spid="13" grpId="0"/>
      <p:bldP spid="23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ChangeArrowheads="1"/>
          </p:cNvSpPr>
          <p:nvPr/>
        </p:nvSpPr>
        <p:spPr bwMode="auto">
          <a:xfrm>
            <a:off x="218752" y="695335"/>
            <a:ext cx="65085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000066"/>
                </a:solidFill>
                <a:latin typeface="Comic Sans MS" pitchFamily="66" charset="0"/>
              </a:rPr>
              <a:t>Des projets qui </a:t>
            </a:r>
            <a:r>
              <a:rPr lang="fr-FR" sz="2000" b="1" dirty="0" smtClean="0">
                <a:solidFill>
                  <a:srgbClr val="000066"/>
                </a:solidFill>
                <a:latin typeface="Comic Sans MS" pitchFamily="66" charset="0"/>
              </a:rPr>
              <a:t>continuent, d’autres qui démarrent</a:t>
            </a:r>
            <a:endParaRPr lang="fr-FR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Rectangle 36"/>
          <p:cNvSpPr>
            <a:spLocks noChangeArrowheads="1"/>
          </p:cNvSpPr>
          <p:nvPr/>
        </p:nvSpPr>
        <p:spPr bwMode="auto">
          <a:xfrm>
            <a:off x="624358" y="1167299"/>
            <a:ext cx="77667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66"/>
                </a:solidFill>
                <a:latin typeface="Comic Sans MS" pitchFamily="66" charset="0"/>
              </a:rPr>
              <a:t>Les activités autour de l’assainissement-démantèlement à l’IN2P3 sont anciennes, et se développent encore plus ces dernières années.</a:t>
            </a: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624358" y="2035256"/>
            <a:ext cx="7779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Le CENBG a entamé récemment des réflexions autour d’un </a:t>
            </a:r>
            <a:r>
              <a:rPr lang="fr-FR" b="1" dirty="0">
                <a:solidFill>
                  <a:srgbClr val="000066"/>
                </a:solidFill>
                <a:latin typeface="Comic Sans MS" pitchFamily="66" charset="0"/>
              </a:rPr>
              <a:t>Grand Programme de Recherche</a:t>
            </a:r>
            <a:r>
              <a:rPr lang="fr-FR" dirty="0">
                <a:solidFill>
                  <a:srgbClr val="000066"/>
                </a:solidFill>
                <a:latin typeface="Comic Sans MS" pitchFamily="66" charset="0"/>
              </a:rPr>
              <a:t> sur le démantèlement, dans le cadre 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d’un AAP de </a:t>
            </a:r>
            <a:r>
              <a:rPr lang="fr-FR" dirty="0">
                <a:solidFill>
                  <a:srgbClr val="000066"/>
                </a:solidFill>
                <a:latin typeface="Comic Sans MS" pitchFamily="66" charset="0"/>
              </a:rPr>
              <a:t>l’</a:t>
            </a:r>
            <a:r>
              <a:rPr lang="fr-FR" dirty="0" err="1">
                <a:solidFill>
                  <a:srgbClr val="000066"/>
                </a:solidFill>
                <a:latin typeface="Comic Sans MS" pitchFamily="66" charset="0"/>
              </a:rPr>
              <a:t>IdEx</a:t>
            </a:r>
            <a:r>
              <a:rPr lang="fr-FR" dirty="0">
                <a:solidFill>
                  <a:srgbClr val="000066"/>
                </a:solidFill>
                <a:latin typeface="Comic Sans MS" pitchFamily="66" charset="0"/>
              </a:rPr>
              <a:t> de Bordeaux.</a:t>
            </a:r>
            <a:endParaRPr lang="fr-FR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624358" y="2948932"/>
            <a:ext cx="7779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66"/>
                </a:solidFill>
                <a:latin typeface="Comic Sans MS" pitchFamily="66" charset="0"/>
              </a:rPr>
              <a:t>Ce projet se veut très interdisciplinaire, depuis les sciences fondamentales jusqu’aux sciences 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humaines. </a:t>
            </a:r>
            <a:r>
              <a:rPr lang="fr-FR" dirty="0">
                <a:solidFill>
                  <a:srgbClr val="000066"/>
                </a:solidFill>
                <a:latin typeface="Comic Sans MS" pitchFamily="66" charset="0"/>
              </a:rPr>
              <a:t>21 laboratoires de la région bordelaise sont pour l’instant intéressés par ce projet.</a:t>
            </a:r>
            <a:endParaRPr lang="fr-FR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57808" y="51054"/>
            <a:ext cx="52005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latin typeface="Comic Sans MS" pitchFamily="66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5pPr>
            <a:lvl6pPr defTabSz="914400">
              <a:defRPr>
                <a:latin typeface="Arial" charset="0"/>
              </a:defRPr>
            </a:lvl6pPr>
            <a:lvl7pPr defTabSz="914400">
              <a:defRPr>
                <a:latin typeface="Arial" charset="0"/>
              </a:defRPr>
            </a:lvl7pPr>
            <a:lvl8pPr defTabSz="914400">
              <a:defRPr>
                <a:latin typeface="Arial" charset="0"/>
              </a:defRPr>
            </a:lvl8pPr>
            <a:lvl9pPr defTabSz="914400">
              <a:defRPr>
                <a:latin typeface="Arial" charset="0"/>
              </a:defRPr>
            </a:lvl9pPr>
          </a:lstStyle>
          <a:p>
            <a:r>
              <a:rPr lang="fr-FR" dirty="0" smtClean="0"/>
              <a:t>III) Les recherches potentielles</a:t>
            </a:r>
            <a:endParaRPr lang="fr-FR" dirty="0"/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624358" y="4462772"/>
            <a:ext cx="75046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La communauté de l’assainissement – démantèlement s’élargit. Quid de sa structuration ? </a:t>
            </a:r>
            <a:endParaRPr lang="fr-FR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01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>
            <a:spLocks noChangeArrowheads="1"/>
          </p:cNvSpPr>
          <p:nvPr/>
        </p:nvSpPr>
        <p:spPr bwMode="auto">
          <a:xfrm>
            <a:off x="624358" y="2117571"/>
            <a:ext cx="803501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200" b="1" dirty="0" smtClean="0">
                <a:solidFill>
                  <a:srgbClr val="000066"/>
                </a:solidFill>
                <a:latin typeface="Comic Sans MS" pitchFamily="66" charset="0"/>
              </a:rPr>
              <a:t>IN2P3 :</a:t>
            </a:r>
          </a:p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- mène déjà des activités liées à l’assainissement-démantèlement dans plusieurs laboratoires</a:t>
            </a:r>
          </a:p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- est </a:t>
            </a:r>
            <a:r>
              <a:rPr lang="fr-FR" sz="2000" dirty="0">
                <a:solidFill>
                  <a:srgbClr val="000066"/>
                </a:solidFill>
                <a:latin typeface="Comic Sans MS" pitchFamily="66" charset="0"/>
              </a:rPr>
              <a:t>légitime pour porter </a:t>
            </a:r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ce thème </a:t>
            </a:r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au CNRS</a:t>
            </a:r>
            <a:endParaRPr lang="fr-FR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57808" y="51054"/>
            <a:ext cx="52005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latin typeface="Comic Sans MS" pitchFamily="66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5pPr>
            <a:lvl6pPr defTabSz="914400">
              <a:defRPr>
                <a:latin typeface="Arial" charset="0"/>
              </a:defRPr>
            </a:lvl6pPr>
            <a:lvl7pPr defTabSz="914400">
              <a:defRPr>
                <a:latin typeface="Arial" charset="0"/>
              </a:defRPr>
            </a:lvl7pPr>
            <a:lvl8pPr defTabSz="914400">
              <a:defRPr>
                <a:latin typeface="Arial" charset="0"/>
              </a:defRPr>
            </a:lvl8pPr>
            <a:lvl9pPr defTabSz="914400">
              <a:defRPr>
                <a:latin typeface="Arial" charset="0"/>
              </a:defRPr>
            </a:lvl9pPr>
          </a:lstStyle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9" name="Rectangle 36"/>
          <p:cNvSpPr>
            <a:spLocks noChangeArrowheads="1"/>
          </p:cNvSpPr>
          <p:nvPr/>
        </p:nvSpPr>
        <p:spPr bwMode="auto">
          <a:xfrm>
            <a:off x="624358" y="791663"/>
            <a:ext cx="803501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200" b="1" dirty="0" smtClean="0">
                <a:solidFill>
                  <a:srgbClr val="000066"/>
                </a:solidFill>
                <a:latin typeface="Comic Sans MS" pitchFamily="66" charset="0"/>
              </a:rPr>
              <a:t>Assainissement - démantèlement :</a:t>
            </a:r>
          </a:p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- sujet de société majeur, dont l’importance va croitre à l’avenir</a:t>
            </a:r>
          </a:p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- la recherche académique doit apporter sa contribution</a:t>
            </a:r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624358" y="3720478"/>
            <a:ext cx="830018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200" b="1" dirty="0" smtClean="0">
                <a:solidFill>
                  <a:srgbClr val="000066"/>
                </a:solidFill>
                <a:latin typeface="Comic Sans MS" pitchFamily="66" charset="0"/>
              </a:rPr>
              <a:t>Très nombreux besoins dans les compétences de l’IN2P3 :</a:t>
            </a:r>
          </a:p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- développement </a:t>
            </a:r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de détecteurs innovants / plus sensibles / plus </a:t>
            </a:r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intelligents</a:t>
            </a:r>
          </a:p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- développement de méthodes et protocoles</a:t>
            </a:r>
            <a:endParaRPr lang="fr-FR" sz="2000" dirty="0" smtClean="0">
              <a:solidFill>
                <a:srgbClr val="000066"/>
              </a:solidFill>
              <a:latin typeface="Comic Sans MS" pitchFamily="66" charset="0"/>
            </a:endParaRPr>
          </a:p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- contrôles non-destructifs / non-invasifs</a:t>
            </a:r>
          </a:p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- diffusion / migration de radionucléides</a:t>
            </a:r>
            <a:endParaRPr lang="fr-FR" sz="2000" dirty="0">
              <a:solidFill>
                <a:srgbClr val="000066"/>
              </a:solidFill>
              <a:latin typeface="Comic Sans MS" pitchFamily="66" charset="0"/>
            </a:endParaRPr>
          </a:p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- décontamination</a:t>
            </a:r>
          </a:p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- impact de la radioactivité sur le vivant</a:t>
            </a:r>
          </a:p>
        </p:txBody>
      </p:sp>
    </p:spTree>
    <p:extLst>
      <p:ext uri="{BB962C8B-B14F-4D97-AF65-F5344CB8AC3E}">
        <p14:creationId xmlns:p14="http://schemas.microsoft.com/office/powerpoint/2010/main" val="383834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ChangeArrowheads="1"/>
          </p:cNvSpPr>
          <p:nvPr/>
        </p:nvSpPr>
        <p:spPr bwMode="auto">
          <a:xfrm>
            <a:off x="2926080" y="2644170"/>
            <a:ext cx="3431566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000066"/>
                </a:solidFill>
                <a:latin typeface="Comic Sans MS" pitchFamily="66" charset="0"/>
              </a:rPr>
              <a:t>Merci</a:t>
            </a:r>
          </a:p>
          <a:p>
            <a:pPr algn="ctr"/>
            <a:r>
              <a:rPr lang="fr-FR" sz="3200" b="1" i="1" dirty="0" smtClean="0">
                <a:solidFill>
                  <a:srgbClr val="000066"/>
                </a:solidFill>
                <a:latin typeface="Comic Sans MS" pitchFamily="66" charset="0"/>
              </a:rPr>
              <a:t>de</a:t>
            </a:r>
          </a:p>
          <a:p>
            <a:pPr algn="ctr"/>
            <a:r>
              <a:rPr lang="fr-FR" sz="3200" b="1" i="1" dirty="0" smtClean="0">
                <a:solidFill>
                  <a:srgbClr val="000066"/>
                </a:solidFill>
                <a:latin typeface="Comic Sans MS" pitchFamily="66" charset="0"/>
              </a:rPr>
              <a:t>votre attention</a:t>
            </a:r>
            <a:endParaRPr lang="fr-FR" sz="3200" i="1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5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e 32"/>
          <p:cNvGrpSpPr/>
          <p:nvPr/>
        </p:nvGrpSpPr>
        <p:grpSpPr>
          <a:xfrm>
            <a:off x="2764909" y="1416401"/>
            <a:ext cx="3338252" cy="1323450"/>
            <a:chOff x="2774053" y="1635857"/>
            <a:chExt cx="3338252" cy="1323450"/>
          </a:xfrm>
        </p:grpSpPr>
        <p:sp>
          <p:nvSpPr>
            <p:cNvPr id="4" name="Nuage 3"/>
            <p:cNvSpPr/>
            <p:nvPr/>
          </p:nvSpPr>
          <p:spPr>
            <a:xfrm>
              <a:off x="2774053" y="1635857"/>
              <a:ext cx="3338252" cy="1323450"/>
            </a:xfrm>
            <a:prstGeom prst="cloud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36"/>
            <p:cNvSpPr>
              <a:spLocks noChangeArrowheads="1"/>
            </p:cNvSpPr>
            <p:nvPr/>
          </p:nvSpPr>
          <p:spPr bwMode="auto">
            <a:xfrm>
              <a:off x="2994289" y="2005194"/>
              <a:ext cx="289778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3200" dirty="0" smtClean="0"/>
                <a:t>Démantèlement</a:t>
              </a:r>
            </a:p>
          </p:txBody>
        </p:sp>
      </p:grp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4574416" y="715485"/>
            <a:ext cx="44964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u="sng" dirty="0" smtClean="0"/>
              <a:t>Réacteurs nucléaires électrogènes</a:t>
            </a:r>
          </a:p>
        </p:txBody>
      </p:sp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1816882" y="583224"/>
            <a:ext cx="26909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u="sng" dirty="0" smtClean="0"/>
              <a:t>Installations de recherche</a:t>
            </a:r>
          </a:p>
        </p:txBody>
      </p:sp>
      <p:sp>
        <p:nvSpPr>
          <p:cNvPr id="8" name="Rectangle 36"/>
          <p:cNvSpPr>
            <a:spLocks noChangeArrowheads="1"/>
          </p:cNvSpPr>
          <p:nvPr/>
        </p:nvSpPr>
        <p:spPr bwMode="auto">
          <a:xfrm>
            <a:off x="241513" y="1230516"/>
            <a:ext cx="193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u="sng" dirty="0" smtClean="0"/>
              <a:t>Usines de combustible</a:t>
            </a:r>
          </a:p>
        </p:txBody>
      </p:sp>
      <p:sp>
        <p:nvSpPr>
          <p:cNvPr id="9" name="Rectangle 36"/>
          <p:cNvSpPr>
            <a:spLocks noChangeArrowheads="1"/>
          </p:cNvSpPr>
          <p:nvPr/>
        </p:nvSpPr>
        <p:spPr bwMode="auto">
          <a:xfrm>
            <a:off x="2715262" y="2900602"/>
            <a:ext cx="16548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u="sng" dirty="0" smtClean="0"/>
              <a:t>Installations hospitalières</a:t>
            </a:r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4409476" y="2732325"/>
            <a:ext cx="45105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u="sng" dirty="0" smtClean="0"/>
              <a:t>Réacteurs accidentés &amp; alentours</a:t>
            </a:r>
          </a:p>
        </p:txBody>
      </p:sp>
      <p:grpSp>
        <p:nvGrpSpPr>
          <p:cNvPr id="11" name="Groupe 10"/>
          <p:cNvGrpSpPr/>
          <p:nvPr/>
        </p:nvGrpSpPr>
        <p:grpSpPr>
          <a:xfrm>
            <a:off x="163835" y="2033680"/>
            <a:ext cx="3140366" cy="806280"/>
            <a:chOff x="298598" y="3781064"/>
            <a:chExt cx="3140366" cy="806280"/>
          </a:xfrm>
        </p:grpSpPr>
        <p:sp>
          <p:nvSpPr>
            <p:cNvPr id="12" name="Rectangle 36"/>
            <p:cNvSpPr>
              <a:spLocks noChangeArrowheads="1"/>
            </p:cNvSpPr>
            <p:nvPr/>
          </p:nvSpPr>
          <p:spPr bwMode="auto">
            <a:xfrm>
              <a:off x="320947" y="3781064"/>
              <a:ext cx="1930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sz="1600" dirty="0" smtClean="0"/>
                <a:t>cellules chaudes</a:t>
              </a:r>
            </a:p>
          </p:txBody>
        </p:sp>
        <p:sp>
          <p:nvSpPr>
            <p:cNvPr id="13" name="Rectangle 36"/>
            <p:cNvSpPr>
              <a:spLocks noChangeArrowheads="1"/>
            </p:cNvSpPr>
            <p:nvPr/>
          </p:nvSpPr>
          <p:spPr bwMode="auto">
            <a:xfrm>
              <a:off x="298598" y="4064124"/>
              <a:ext cx="31403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sz="1600" dirty="0" smtClean="0"/>
                <a:t>déchets historiques</a:t>
              </a:r>
            </a:p>
            <a:p>
              <a:r>
                <a:rPr lang="fr-FR" sz="1200" dirty="0" smtClean="0"/>
                <a:t>(inconnus, mal conditionnés et/ou conservés)</a:t>
              </a:r>
            </a:p>
          </p:txBody>
        </p:sp>
      </p:grp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3037265" y="3473019"/>
            <a:ext cx="10952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/>
              <a:t>cyclotrons</a:t>
            </a:r>
            <a:endParaRPr lang="fr-FR" sz="1200" dirty="0" smtClean="0"/>
          </a:p>
        </p:txBody>
      </p:sp>
      <p:sp>
        <p:nvSpPr>
          <p:cNvPr id="15" name="Rectangle 36"/>
          <p:cNvSpPr>
            <a:spLocks noChangeArrowheads="1"/>
          </p:cNvSpPr>
          <p:nvPr/>
        </p:nvSpPr>
        <p:spPr bwMode="auto">
          <a:xfrm>
            <a:off x="3010420" y="3760605"/>
            <a:ext cx="103736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inconnues</a:t>
            </a:r>
            <a:endParaRPr lang="fr-FR" sz="1200" dirty="0" smtClean="0">
              <a:solidFill>
                <a:srgbClr val="FF0000"/>
              </a:solidFill>
            </a:endParaRPr>
          </a:p>
        </p:txBody>
      </p:sp>
      <p:sp>
        <p:nvSpPr>
          <p:cNvPr id="16" name="Rectangle 36"/>
          <p:cNvSpPr>
            <a:spLocks noChangeArrowheads="1"/>
          </p:cNvSpPr>
          <p:nvPr/>
        </p:nvSpPr>
        <p:spPr bwMode="auto">
          <a:xfrm>
            <a:off x="498160" y="2916312"/>
            <a:ext cx="192713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fortes doses</a:t>
            </a:r>
          </a:p>
          <a:p>
            <a:r>
              <a:rPr lang="fr-FR" sz="1600" dirty="0">
                <a:solidFill>
                  <a:srgbClr val="FF0000"/>
                </a:solidFill>
              </a:rPr>
              <a:t>forte contamination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inconnues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17" name="Rectangle 36"/>
          <p:cNvSpPr>
            <a:spLocks noChangeArrowheads="1"/>
          </p:cNvSpPr>
          <p:nvPr/>
        </p:nvSpPr>
        <p:spPr bwMode="auto">
          <a:xfrm>
            <a:off x="6569900" y="1681097"/>
            <a:ext cx="19289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fortes doses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forte contamination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graphite</a:t>
            </a:r>
            <a:endParaRPr lang="fr-FR" sz="1600" dirty="0" smtClean="0">
              <a:solidFill>
                <a:srgbClr val="FF0000"/>
              </a:solidFill>
            </a:endParaRPr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5032453" y="3189719"/>
            <a:ext cx="34796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numCol="1" spcCol="36000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très fortes </a:t>
            </a:r>
            <a:r>
              <a:rPr lang="fr-FR" sz="1600" dirty="0">
                <a:solidFill>
                  <a:srgbClr val="FF0000"/>
                </a:solidFill>
              </a:rPr>
              <a:t>doses			</a:t>
            </a:r>
            <a:r>
              <a:rPr lang="fr-FR" sz="1600" dirty="0" smtClean="0">
                <a:solidFill>
                  <a:srgbClr val="FF0000"/>
                </a:solidFill>
              </a:rPr>
              <a:t>inconnues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très forte </a:t>
            </a:r>
            <a:r>
              <a:rPr lang="fr-FR" sz="1600" dirty="0">
                <a:solidFill>
                  <a:srgbClr val="FF0000"/>
                </a:solidFill>
              </a:rPr>
              <a:t>contamination	</a:t>
            </a:r>
            <a:r>
              <a:rPr lang="fr-FR" sz="1600" dirty="0" smtClean="0">
                <a:solidFill>
                  <a:srgbClr val="FF0000"/>
                </a:solidFill>
              </a:rPr>
              <a:t>pollutions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terrain accidenté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19" name="Rectangle 36"/>
          <p:cNvSpPr>
            <a:spLocks noChangeArrowheads="1"/>
          </p:cNvSpPr>
          <p:nvPr/>
        </p:nvSpPr>
        <p:spPr bwMode="auto">
          <a:xfrm>
            <a:off x="2191272" y="863614"/>
            <a:ext cx="23531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/>
              <a:t>réacteurs faible puissance</a:t>
            </a:r>
          </a:p>
          <a:p>
            <a:r>
              <a:rPr lang="fr-FR" sz="1600" dirty="0" smtClean="0"/>
              <a:t>accélérateurs</a:t>
            </a:r>
          </a:p>
        </p:txBody>
      </p:sp>
      <p:sp>
        <p:nvSpPr>
          <p:cNvPr id="22" name="Rectangle 36"/>
          <p:cNvSpPr>
            <a:spLocks noChangeArrowheads="1"/>
          </p:cNvSpPr>
          <p:nvPr/>
        </p:nvSpPr>
        <p:spPr bwMode="auto">
          <a:xfrm>
            <a:off x="6094198" y="1139217"/>
            <a:ext cx="24780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/>
              <a:t>réacteurs </a:t>
            </a:r>
            <a:r>
              <a:rPr lang="fr-FR" sz="1600" dirty="0" err="1" smtClean="0"/>
              <a:t>Gen</a:t>
            </a:r>
            <a:r>
              <a:rPr lang="fr-FR" sz="1600" dirty="0" smtClean="0"/>
              <a:t> II (REP)</a:t>
            </a:r>
          </a:p>
          <a:p>
            <a:r>
              <a:rPr lang="fr-FR" sz="1600" dirty="0" smtClean="0"/>
              <a:t>réacteurs </a:t>
            </a:r>
            <a:r>
              <a:rPr lang="fr-FR" sz="1600" dirty="0" err="1" smtClean="0"/>
              <a:t>Gen</a:t>
            </a:r>
            <a:r>
              <a:rPr lang="fr-FR" sz="1600" dirty="0" smtClean="0"/>
              <a:t> I (UNGG)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411625" y="3912851"/>
            <a:ext cx="1237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3 phases :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27016" y="4367825"/>
            <a:ext cx="1882380" cy="707886"/>
          </a:xfrm>
          <a:prstGeom prst="rect">
            <a:avLst/>
          </a:prstGeom>
          <a:solidFill>
            <a:srgbClr val="CCECFF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002060"/>
                </a:solidFill>
              </a:rPr>
              <a:t>Caractérisation du site</a:t>
            </a:r>
            <a:endParaRPr lang="fr-FR" sz="2000" dirty="0">
              <a:solidFill>
                <a:srgbClr val="00206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480189" y="4367825"/>
            <a:ext cx="2012632" cy="707886"/>
          </a:xfrm>
          <a:prstGeom prst="rect">
            <a:avLst/>
          </a:prstGeom>
          <a:solidFill>
            <a:srgbClr val="CCECFF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002060"/>
                </a:solidFill>
              </a:rPr>
              <a:t>Démantèlement proprement dit</a:t>
            </a:r>
            <a:endParaRPr lang="fr-FR" sz="2000" dirty="0">
              <a:solidFill>
                <a:srgbClr val="00206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739663" y="4213937"/>
            <a:ext cx="1778508" cy="1015663"/>
          </a:xfrm>
          <a:prstGeom prst="rect">
            <a:avLst/>
          </a:prstGeom>
          <a:solidFill>
            <a:srgbClr val="CCECFF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002060"/>
                </a:solidFill>
              </a:rPr>
              <a:t>Gestion </a:t>
            </a:r>
            <a:r>
              <a:rPr lang="fr-FR" sz="2000" dirty="0">
                <a:solidFill>
                  <a:srgbClr val="002060"/>
                </a:solidFill>
              </a:rPr>
              <a:t>des déchets et effluents</a:t>
            </a:r>
          </a:p>
        </p:txBody>
      </p:sp>
      <p:sp>
        <p:nvSpPr>
          <p:cNvPr id="28" name="Flèche droite 27"/>
          <p:cNvSpPr/>
          <p:nvPr/>
        </p:nvSpPr>
        <p:spPr>
          <a:xfrm>
            <a:off x="2573304" y="4561748"/>
            <a:ext cx="566928" cy="320040"/>
          </a:xfrm>
          <a:prstGeom prst="rightArrow">
            <a:avLst/>
          </a:prstGeom>
          <a:solidFill>
            <a:srgbClr val="CCECFF"/>
          </a:solidFill>
          <a:ln w="28575">
            <a:solidFill>
              <a:srgbClr val="002060"/>
            </a:solidFill>
          </a:ln>
        </p:spPr>
        <p:txBody>
          <a:bodyPr wrap="square" rtlCol="0">
            <a:noAutofit/>
          </a:bodyPr>
          <a:lstStyle/>
          <a:p>
            <a:pPr algn="ctr"/>
            <a:endParaRPr lang="fr-FR" sz="2000">
              <a:solidFill>
                <a:srgbClr val="002060"/>
              </a:solidFill>
            </a:endParaRPr>
          </a:p>
        </p:txBody>
      </p:sp>
      <p:sp>
        <p:nvSpPr>
          <p:cNvPr id="29" name="Flèche droite 28"/>
          <p:cNvSpPr/>
          <p:nvPr/>
        </p:nvSpPr>
        <p:spPr>
          <a:xfrm>
            <a:off x="5832778" y="4561748"/>
            <a:ext cx="566928" cy="320040"/>
          </a:xfrm>
          <a:prstGeom prst="rightArrow">
            <a:avLst/>
          </a:prstGeom>
          <a:solidFill>
            <a:srgbClr val="CCECFF"/>
          </a:solidFill>
          <a:ln w="28575">
            <a:solidFill>
              <a:srgbClr val="002060"/>
            </a:solidFill>
          </a:ln>
        </p:spPr>
        <p:txBody>
          <a:bodyPr wrap="square" rtlCol="0">
            <a:noAutofit/>
          </a:bodyPr>
          <a:lstStyle/>
          <a:p>
            <a:pPr algn="ctr"/>
            <a:endParaRPr lang="fr-FR" sz="2000">
              <a:solidFill>
                <a:srgbClr val="002060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08647" y="5193980"/>
            <a:ext cx="28381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- Connaitre la carte de dose</a:t>
            </a:r>
          </a:p>
          <a:p>
            <a:r>
              <a:rPr lang="fr-FR" sz="1600" dirty="0" smtClean="0"/>
              <a:t>- Prévoir le type de protection</a:t>
            </a:r>
          </a:p>
          <a:p>
            <a:r>
              <a:rPr lang="fr-FR" sz="1600" dirty="0" smtClean="0"/>
              <a:t>- Prévoir la gestion des déchets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3366987" y="5145383"/>
            <a:ext cx="23549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- Décontamination</a:t>
            </a:r>
          </a:p>
          <a:p>
            <a:r>
              <a:rPr lang="fr-FR" sz="1600" dirty="0" smtClean="0"/>
              <a:t>- Décapage des structures contaminées (béton)</a:t>
            </a:r>
          </a:p>
          <a:p>
            <a:r>
              <a:rPr lang="fr-FR" sz="1600" dirty="0"/>
              <a:t>- </a:t>
            </a:r>
            <a:r>
              <a:rPr lang="fr-FR" sz="1600" dirty="0" smtClean="0"/>
              <a:t>Démontage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6364224" y="5278515"/>
            <a:ext cx="2761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- Volumes de déchets</a:t>
            </a:r>
          </a:p>
          <a:p>
            <a:r>
              <a:rPr lang="fr-FR" sz="1600" dirty="0" smtClean="0"/>
              <a:t>- Organisation des filières</a:t>
            </a:r>
          </a:p>
          <a:p>
            <a:r>
              <a:rPr lang="fr-FR" sz="1600" dirty="0" smtClean="0"/>
              <a:t>- Gestion des stocks d’effluents</a:t>
            </a:r>
          </a:p>
          <a:p>
            <a:r>
              <a:rPr lang="fr-FR" sz="1600" dirty="0" smtClean="0"/>
              <a:t>- Conditionnement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157808" y="51054"/>
            <a:ext cx="56749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latin typeface="Comic Sans MS" pitchFamily="66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5pPr>
            <a:lvl6pPr defTabSz="914400">
              <a:defRPr>
                <a:latin typeface="Arial" charset="0"/>
              </a:defRPr>
            </a:lvl6pPr>
            <a:lvl7pPr defTabSz="914400">
              <a:defRPr>
                <a:latin typeface="Arial" charset="0"/>
              </a:defRPr>
            </a:lvl7pPr>
            <a:lvl8pPr defTabSz="914400">
              <a:defRPr>
                <a:latin typeface="Arial" charset="0"/>
              </a:defRPr>
            </a:lvl8pPr>
            <a:lvl9pPr defTabSz="914400">
              <a:defRPr>
                <a:latin typeface="Arial" charset="0"/>
              </a:defRPr>
            </a:lvl9pPr>
          </a:lstStyle>
          <a:p>
            <a:r>
              <a:rPr lang="fr-FR" dirty="0" smtClean="0"/>
              <a:t>I) Assainissement - Démantèlement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047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4" grpId="0"/>
      <p:bldP spid="15" grpId="0"/>
      <p:bldP spid="16" grpId="0"/>
      <p:bldP spid="17" grpId="0"/>
      <p:bldP spid="18" grpId="0"/>
      <p:bldP spid="19" grpId="0"/>
      <p:bldP spid="22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>
            <a:spLocks noChangeArrowheads="1"/>
          </p:cNvSpPr>
          <p:nvPr/>
        </p:nvSpPr>
        <p:spPr bwMode="auto">
          <a:xfrm>
            <a:off x="185224" y="746390"/>
            <a:ext cx="38940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 dirty="0" smtClean="0">
                <a:solidFill>
                  <a:srgbClr val="000066"/>
                </a:solidFill>
                <a:latin typeface="Comic Sans MS" pitchFamily="66" charset="0"/>
              </a:rPr>
              <a:t>Le paysage du démantèlement</a:t>
            </a:r>
            <a:endParaRPr lang="fr-FR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459544" y="1288731"/>
            <a:ext cx="14205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En France</a:t>
            </a:r>
            <a:endParaRPr lang="fr-FR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715576" y="1688841"/>
            <a:ext cx="475001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De nombreux sites sont en 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démantèlement</a:t>
            </a:r>
          </a:p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(réacteurs </a:t>
            </a:r>
            <a:r>
              <a:rPr lang="fr-FR" sz="1600" dirty="0" err="1" smtClean="0">
                <a:solidFill>
                  <a:srgbClr val="000066"/>
                </a:solidFill>
                <a:latin typeface="Comic Sans MS" pitchFamily="66" charset="0"/>
              </a:rPr>
              <a:t>Gen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 I, usines du combustible)</a:t>
            </a:r>
            <a:endParaRPr lang="fr-FR" sz="14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715576" y="2301244"/>
            <a:ext cx="5698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Arrêt prochain ou prévu de 14 réacteurs de </a:t>
            </a:r>
            <a:r>
              <a:rPr lang="fr-FR" dirty="0" err="1" smtClean="0">
                <a:solidFill>
                  <a:srgbClr val="000066"/>
                </a:solidFill>
                <a:latin typeface="Comic Sans MS" pitchFamily="66" charset="0"/>
              </a:rPr>
              <a:t>Gen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 II</a:t>
            </a:r>
            <a:endParaRPr lang="fr-FR" sz="14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8" name="Rectangle 36"/>
          <p:cNvSpPr>
            <a:spLocks noChangeArrowheads="1"/>
          </p:cNvSpPr>
          <p:nvPr/>
        </p:nvSpPr>
        <p:spPr bwMode="auto">
          <a:xfrm>
            <a:off x="459544" y="2913033"/>
            <a:ext cx="19127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Dans le Monde</a:t>
            </a:r>
            <a:endParaRPr lang="fr-FR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9" name="Rectangle 36"/>
          <p:cNvSpPr>
            <a:spLocks noChangeArrowheads="1"/>
          </p:cNvSpPr>
          <p:nvPr/>
        </p:nvSpPr>
        <p:spPr bwMode="auto">
          <a:xfrm>
            <a:off x="715577" y="3375591"/>
            <a:ext cx="30608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Plusieurs centaines de réacteurs « vieillissant »</a:t>
            </a:r>
            <a:endParaRPr lang="fr-FR" sz="14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3557015" y="2821593"/>
            <a:ext cx="5541263" cy="2750914"/>
            <a:chOff x="134177" y="2041714"/>
            <a:chExt cx="7073596" cy="3267528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2769280" y="240032"/>
              <a:ext cx="2532337" cy="6344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ZoneTexte 11"/>
            <p:cNvSpPr txBox="1"/>
            <p:nvPr/>
          </p:nvSpPr>
          <p:spPr>
            <a:xfrm>
              <a:off x="1026271" y="2291368"/>
              <a:ext cx="3365499" cy="116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fr-F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" pitchFamily="18" charset="0"/>
                </a:rPr>
                <a:t>Ages des réacteurs en fonctionnement dans le monde (au 31/12/2017)</a:t>
              </a:r>
              <a:br>
                <a:rPr lang="fr-F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" pitchFamily="18" charset="0"/>
                </a:rPr>
              </a:br>
              <a:r>
                <a:rPr lang="fr-FR" sz="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" pitchFamily="18" charset="0"/>
                </a:rPr>
                <a:t/>
              </a:r>
              <a:br>
                <a:rPr lang="fr-FR" sz="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" pitchFamily="18" charset="0"/>
                </a:rPr>
              </a:br>
              <a:r>
                <a:rPr lang="fr-FR" sz="700" dirty="0" err="1">
                  <a:solidFill>
                    <a:prstClr val="black"/>
                  </a:solidFill>
                </a:rPr>
                <a:t>Nuclear</a:t>
              </a:r>
              <a:r>
                <a:rPr lang="fr-FR" sz="700" dirty="0">
                  <a:solidFill>
                    <a:prstClr val="black"/>
                  </a:solidFill>
                </a:rPr>
                <a:t> Power </a:t>
              </a:r>
              <a:r>
                <a:rPr lang="fr-FR" sz="700" dirty="0" err="1">
                  <a:solidFill>
                    <a:prstClr val="black"/>
                  </a:solidFill>
                </a:rPr>
                <a:t>Reactors</a:t>
              </a:r>
              <a:r>
                <a:rPr lang="fr-FR" sz="700" dirty="0">
                  <a:solidFill>
                    <a:prstClr val="black"/>
                  </a:solidFill>
                </a:rPr>
                <a:t> in the World, </a:t>
              </a:r>
              <a:br>
                <a:rPr lang="fr-FR" sz="700" dirty="0">
                  <a:solidFill>
                    <a:prstClr val="black"/>
                  </a:solidFill>
                </a:rPr>
              </a:br>
              <a:r>
                <a:rPr lang="fr-FR" sz="700" dirty="0">
                  <a:solidFill>
                    <a:prstClr val="black"/>
                  </a:solidFill>
                </a:rPr>
                <a:t>IAEA </a:t>
              </a:r>
              <a:r>
                <a:rPr lang="pt-BR" sz="700" dirty="0">
                  <a:solidFill>
                    <a:prstClr val="black"/>
                  </a:solidFill>
                </a:rPr>
                <a:t>REFERENCE DATA SERIES No. 2, </a:t>
              </a:r>
              <a:r>
                <a:rPr lang="fr-FR" sz="700" dirty="0">
                  <a:solidFill>
                    <a:prstClr val="black"/>
                  </a:solidFill>
                </a:rPr>
                <a:t>2018</a:t>
              </a:r>
            </a:p>
            <a:p>
              <a:endParaRPr lang="fr-F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itchFamily="18" charset="0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2750124" y="4907109"/>
              <a:ext cx="2316356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/>
                <a:t>Age Réacteur (ans)</a:t>
              </a:r>
              <a:endParaRPr lang="fr-FR" sz="1600" b="1" dirty="0"/>
            </a:p>
          </p:txBody>
        </p:sp>
        <p:sp>
          <p:nvSpPr>
            <p:cNvPr id="14" name="ZoneTexte 13"/>
            <p:cNvSpPr txBox="1"/>
            <p:nvPr/>
          </p:nvSpPr>
          <p:spPr>
            <a:xfrm rot="16200000">
              <a:off x="-1112542" y="3288433"/>
              <a:ext cx="2895572" cy="402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/>
                <a:t>Nombre de Réacteurs</a:t>
              </a:r>
              <a:endParaRPr lang="fr-FR" sz="1600" b="1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1360428" y="4612695"/>
              <a:ext cx="407128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5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719273" y="4612695"/>
              <a:ext cx="407128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2555194" y="4612695"/>
              <a:ext cx="564021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15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1914038" y="4612695"/>
              <a:ext cx="564021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10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3801481" y="4612695"/>
              <a:ext cx="564021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25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3160327" y="4612695"/>
              <a:ext cx="564021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5066479" y="4612695"/>
              <a:ext cx="564021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35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4425324" y="4612695"/>
              <a:ext cx="564021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30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6321313" y="4612695"/>
              <a:ext cx="564021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45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5671612" y="4612695"/>
              <a:ext cx="564021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40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507161" y="4070930"/>
              <a:ext cx="407128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5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507163" y="4452832"/>
              <a:ext cx="407128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428716" y="3387835"/>
              <a:ext cx="564021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15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428715" y="3727126"/>
              <a:ext cx="564021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10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428716" y="2701397"/>
              <a:ext cx="564021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25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428716" y="3047546"/>
              <a:ext cx="564021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428714" y="2344017"/>
              <a:ext cx="564021" cy="4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30</a:t>
              </a:r>
              <a:endPara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2" name="Rectangle 36"/>
          <p:cNvSpPr>
            <a:spLocks noChangeArrowheads="1"/>
          </p:cNvSpPr>
          <p:nvPr/>
        </p:nvSpPr>
        <p:spPr bwMode="auto">
          <a:xfrm>
            <a:off x="1249111" y="5616078"/>
            <a:ext cx="6645780" cy="707886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000" dirty="0">
                <a:solidFill>
                  <a:srgbClr val="000066"/>
                </a:solidFill>
                <a:latin typeface="Comic Sans MS" pitchFamily="66" charset="0"/>
              </a:rPr>
              <a:t>La </a:t>
            </a:r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thématique/problématique du </a:t>
            </a:r>
            <a:r>
              <a:rPr lang="fr-FR" sz="2000" dirty="0">
                <a:solidFill>
                  <a:srgbClr val="000066"/>
                </a:solidFill>
                <a:latin typeface="Comic Sans MS" pitchFamily="66" charset="0"/>
              </a:rPr>
              <a:t>démantèlement </a:t>
            </a:r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est</a:t>
            </a:r>
          </a:p>
          <a:p>
            <a:pPr algn="ctr"/>
            <a:r>
              <a:rPr lang="fr-FR" sz="2000" b="1" dirty="0" smtClean="0">
                <a:solidFill>
                  <a:srgbClr val="FF0000"/>
                </a:solidFill>
                <a:latin typeface="Comic Sans MS" pitchFamily="66" charset="0"/>
              </a:rPr>
              <a:t>majeure et incontournable</a:t>
            </a:r>
            <a:endParaRPr lang="fr-FR" sz="20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157808" y="51054"/>
            <a:ext cx="56749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latin typeface="Comic Sans MS" pitchFamily="66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5pPr>
            <a:lvl6pPr defTabSz="914400">
              <a:defRPr>
                <a:latin typeface="Arial" charset="0"/>
              </a:defRPr>
            </a:lvl6pPr>
            <a:lvl7pPr defTabSz="914400">
              <a:defRPr>
                <a:latin typeface="Arial" charset="0"/>
              </a:defRPr>
            </a:lvl7pPr>
            <a:lvl8pPr defTabSz="914400">
              <a:defRPr>
                <a:latin typeface="Arial" charset="0"/>
              </a:defRPr>
            </a:lvl8pPr>
            <a:lvl9pPr defTabSz="914400">
              <a:defRPr>
                <a:latin typeface="Arial" charset="0"/>
              </a:defRPr>
            </a:lvl9pPr>
          </a:lstStyle>
          <a:p>
            <a:r>
              <a:rPr lang="fr-FR" dirty="0" smtClean="0"/>
              <a:t>I) Assainissement - Démantèlement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715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7808" y="51054"/>
            <a:ext cx="56749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latin typeface="Comic Sans MS" pitchFamily="66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5pPr>
            <a:lvl6pPr defTabSz="914400">
              <a:defRPr>
                <a:latin typeface="Arial" charset="0"/>
              </a:defRPr>
            </a:lvl6pPr>
            <a:lvl7pPr defTabSz="914400">
              <a:defRPr>
                <a:latin typeface="Arial" charset="0"/>
              </a:defRPr>
            </a:lvl7pPr>
            <a:lvl8pPr defTabSz="914400">
              <a:defRPr>
                <a:latin typeface="Arial" charset="0"/>
              </a:defRPr>
            </a:lvl8pPr>
            <a:lvl9pPr defTabSz="914400">
              <a:defRPr>
                <a:latin typeface="Arial" charset="0"/>
              </a:defRPr>
            </a:lvl9pPr>
          </a:lstStyle>
          <a:p>
            <a:r>
              <a:rPr lang="fr-FR" dirty="0" smtClean="0"/>
              <a:t>I) Assainissement - Démantèlement</a:t>
            </a:r>
            <a:endParaRPr lang="fr-FR" dirty="0"/>
          </a:p>
        </p:txBody>
      </p:sp>
      <p:sp>
        <p:nvSpPr>
          <p:cNvPr id="3" name="Rectangle 36"/>
          <p:cNvSpPr>
            <a:spLocks noChangeArrowheads="1"/>
          </p:cNvSpPr>
          <p:nvPr/>
        </p:nvSpPr>
        <p:spPr bwMode="auto">
          <a:xfrm>
            <a:off x="185224" y="746390"/>
            <a:ext cx="41520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 dirty="0" smtClean="0">
                <a:solidFill>
                  <a:srgbClr val="000066"/>
                </a:solidFill>
                <a:latin typeface="Comic Sans MS" pitchFamily="66" charset="0"/>
              </a:rPr>
              <a:t>La recherche en démantèlement</a:t>
            </a:r>
            <a:endParaRPr lang="fr-FR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835" y="1384168"/>
            <a:ext cx="1243130" cy="101409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5362" y="1505015"/>
            <a:ext cx="1803262" cy="772397"/>
          </a:xfrm>
          <a:prstGeom prst="rect">
            <a:avLst/>
          </a:prstGeom>
        </p:spPr>
      </p:pic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1309936" y="2508907"/>
            <a:ext cx="66239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Opérateurs de réacteurs nucléaires / usines du combustible</a:t>
            </a:r>
          </a:p>
        </p:txBody>
      </p:sp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1309936" y="2917237"/>
            <a:ext cx="30444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Opérateurs de recherches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5021" y="1393738"/>
            <a:ext cx="1313829" cy="99495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10466" y="2604139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>
                <a:solidFill>
                  <a:srgbClr val="000066"/>
                </a:solidFill>
                <a:latin typeface="Comic Sans MS" pitchFamily="66" charset="0"/>
              </a:rPr>
              <a:t>&amp;</a:t>
            </a:r>
            <a:endParaRPr lang="fr-FR" sz="3200" dirty="0"/>
          </a:p>
        </p:txBody>
      </p:sp>
      <p:sp>
        <p:nvSpPr>
          <p:cNvPr id="10" name="Flèche droite 9"/>
          <p:cNvSpPr/>
          <p:nvPr/>
        </p:nvSpPr>
        <p:spPr>
          <a:xfrm>
            <a:off x="1137372" y="4593374"/>
            <a:ext cx="656024" cy="3386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36"/>
          <p:cNvSpPr>
            <a:spLocks noChangeArrowheads="1"/>
          </p:cNvSpPr>
          <p:nvPr/>
        </p:nvSpPr>
        <p:spPr bwMode="auto">
          <a:xfrm>
            <a:off x="1922584" y="4552954"/>
            <a:ext cx="56621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Beaucoup de R&amp;D est réalisée par ces acteurs</a:t>
            </a:r>
            <a:endParaRPr lang="fr-FR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3" name="Rectangle 36"/>
          <p:cNvSpPr>
            <a:spLocks noChangeArrowheads="1"/>
          </p:cNvSpPr>
          <p:nvPr/>
        </p:nvSpPr>
        <p:spPr bwMode="auto">
          <a:xfrm>
            <a:off x="710466" y="3455153"/>
            <a:ext cx="52790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Plus tous les acteurs privés du démantèlement :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5169" y="3618397"/>
            <a:ext cx="617448" cy="617448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6424" y="3099043"/>
            <a:ext cx="1044072" cy="50674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8248" y="3711699"/>
            <a:ext cx="1164436" cy="323859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8135" y="2987866"/>
            <a:ext cx="937976" cy="47643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415358" y="3494050"/>
            <a:ext cx="426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 dirty="0" smtClean="0">
                <a:solidFill>
                  <a:srgbClr val="000066"/>
                </a:solidFill>
                <a:latin typeface="Comic Sans MS" pitchFamily="66" charset="0"/>
              </a:rPr>
              <a:t>…</a:t>
            </a:r>
            <a:endParaRPr lang="fr-FR" sz="28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1980420" y="5236706"/>
            <a:ext cx="5183160" cy="830997"/>
          </a:xfrm>
          <a:prstGeom prst="roundRect">
            <a:avLst>
              <a:gd name="adj" fmla="val 31568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defRPr sz="2400">
                <a:solidFill>
                  <a:srgbClr val="FF0000"/>
                </a:solidFill>
              </a:defRPr>
            </a:lvl1pPr>
          </a:lstStyle>
          <a:p>
            <a:r>
              <a:rPr lang="fr-FR" dirty="0"/>
              <a:t>Quelle place y a t-il pour la recherche académique dans ce paysage ?</a:t>
            </a:r>
          </a:p>
        </p:txBody>
      </p:sp>
    </p:spTree>
    <p:extLst>
      <p:ext uri="{BB962C8B-B14F-4D97-AF65-F5344CB8AC3E}">
        <p14:creationId xmlns:p14="http://schemas.microsoft.com/office/powerpoint/2010/main" val="157007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9" grpId="0"/>
      <p:bldP spid="10" grpId="0" animBg="1"/>
      <p:bldP spid="12" grpId="0"/>
      <p:bldP spid="13" grpId="0"/>
      <p:bldP spid="18" grpId="0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7808" y="51054"/>
            <a:ext cx="49628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latin typeface="Comic Sans MS" pitchFamily="66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5pPr>
            <a:lvl6pPr defTabSz="914400">
              <a:defRPr>
                <a:latin typeface="Arial" charset="0"/>
              </a:defRPr>
            </a:lvl6pPr>
            <a:lvl7pPr defTabSz="914400">
              <a:defRPr>
                <a:latin typeface="Arial" charset="0"/>
              </a:defRPr>
            </a:lvl7pPr>
            <a:lvl8pPr defTabSz="914400">
              <a:defRPr>
                <a:latin typeface="Arial" charset="0"/>
              </a:defRPr>
            </a:lvl8pPr>
            <a:lvl9pPr defTabSz="914400">
              <a:defRPr>
                <a:latin typeface="Arial" charset="0"/>
              </a:defRPr>
            </a:lvl9pPr>
          </a:lstStyle>
          <a:p>
            <a:r>
              <a:rPr lang="fr-FR" dirty="0" smtClean="0"/>
              <a:t>II) Les recherches actuelles</a:t>
            </a:r>
            <a:endParaRPr lang="fr-FR" dirty="0"/>
          </a:p>
        </p:txBody>
      </p:sp>
      <p:sp>
        <p:nvSpPr>
          <p:cNvPr id="3" name="Rectangle 36"/>
          <p:cNvSpPr>
            <a:spLocks noChangeArrowheads="1"/>
          </p:cNvSpPr>
          <p:nvPr/>
        </p:nvSpPr>
        <p:spPr bwMode="auto">
          <a:xfrm>
            <a:off x="180958" y="745281"/>
            <a:ext cx="88184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 dirty="0" smtClean="0">
                <a:solidFill>
                  <a:srgbClr val="000066"/>
                </a:solidFill>
                <a:latin typeface="Comic Sans MS" pitchFamily="66" charset="0"/>
              </a:rPr>
              <a:t>La recherche sur l’assainissement – démantèlement est déjà en cours</a:t>
            </a:r>
            <a:endParaRPr lang="fr-FR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Rectangle 36"/>
          <p:cNvSpPr>
            <a:spLocks noChangeArrowheads="1"/>
          </p:cNvSpPr>
          <p:nvPr/>
        </p:nvSpPr>
        <p:spPr bwMode="auto">
          <a:xfrm>
            <a:off x="413824" y="1180116"/>
            <a:ext cx="76054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Depuis de nombreuses années, les laboratoires de l’IN2P3 travaillent sur 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l’assainissement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, </a:t>
            </a:r>
            <a:r>
              <a:rPr lang="fr-FR" dirty="0">
                <a:solidFill>
                  <a:srgbClr val="000066"/>
                </a:solidFill>
                <a:latin typeface="Comic Sans MS" pitchFamily="66" charset="0"/>
              </a:rPr>
              <a:t>principalement par des partenariats avec les grands acteurs (EDF, CEA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…).</a:t>
            </a:r>
            <a:endParaRPr lang="fr-FR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413824" y="2141174"/>
            <a:ext cx="10583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u="sng" dirty="0" smtClean="0">
                <a:solidFill>
                  <a:srgbClr val="000066"/>
                </a:solidFill>
                <a:latin typeface="Comic Sans MS" pitchFamily="66" charset="0"/>
              </a:rPr>
              <a:t>IPHC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 :</a:t>
            </a:r>
            <a:endParaRPr lang="fr-FR" sz="14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413824" y="3619382"/>
            <a:ext cx="13692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u="sng" dirty="0" err="1" smtClean="0">
                <a:solidFill>
                  <a:srgbClr val="000066"/>
                </a:solidFill>
                <a:latin typeface="Comic Sans MS" pitchFamily="66" charset="0"/>
              </a:rPr>
              <a:t>Subatech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 :</a:t>
            </a:r>
            <a:endParaRPr lang="fr-FR" sz="14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8" name="Rectangle 36"/>
          <p:cNvSpPr>
            <a:spLocks noChangeArrowheads="1"/>
          </p:cNvSpPr>
          <p:nvPr/>
        </p:nvSpPr>
        <p:spPr bwMode="auto">
          <a:xfrm>
            <a:off x="413824" y="3038836"/>
            <a:ext cx="13692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u="sng" dirty="0" smtClean="0">
                <a:solidFill>
                  <a:srgbClr val="000066"/>
                </a:solidFill>
                <a:latin typeface="Comic Sans MS" pitchFamily="66" charset="0"/>
              </a:rPr>
              <a:t>IP2I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 :</a:t>
            </a:r>
            <a:endParaRPr lang="fr-FR" sz="14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1208180" y="2141174"/>
            <a:ext cx="71311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outils et méthodes de mesures </a:t>
            </a:r>
            <a:r>
              <a:rPr lang="fr-FR" sz="1600" dirty="0" smtClean="0">
                <a:solidFill>
                  <a:srgbClr val="000066"/>
                </a:solidFill>
                <a:latin typeface="Symbol" panose="05050102010706020507" pitchFamily="18" charset="2"/>
              </a:rPr>
              <a:t>g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fr-FR" sz="1600" dirty="0">
                <a:solidFill>
                  <a:srgbClr val="000066"/>
                </a:solidFill>
                <a:latin typeface="Comic Sans MS" pitchFamily="66" charset="0"/>
              </a:rPr>
              <a:t>de haute sensibilité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par drone </a:t>
            </a:r>
          </a:p>
        </p:txBody>
      </p:sp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1208180" y="2455886"/>
            <a:ext cx="74989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migrations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de radionucléides dans l’environnement 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(analyses spectroscopiques et spectrométriques)</a:t>
            </a:r>
            <a:endParaRPr lang="fr-FR" sz="16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" name="Rectangle 36"/>
          <p:cNvSpPr>
            <a:spLocks noChangeArrowheads="1"/>
          </p:cNvSpPr>
          <p:nvPr/>
        </p:nvSpPr>
        <p:spPr bwMode="auto">
          <a:xfrm>
            <a:off x="2404872" y="5338416"/>
            <a:ext cx="67391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mesures radiologiques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de précision 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(nouveaux protocoles, simulations…)</a:t>
            </a:r>
            <a:endParaRPr lang="fr-FR" sz="16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3" name="Rectangle 36"/>
          <p:cNvSpPr>
            <a:spLocks noChangeArrowheads="1"/>
          </p:cNvSpPr>
          <p:nvPr/>
        </p:nvSpPr>
        <p:spPr bwMode="auto">
          <a:xfrm>
            <a:off x="1208180" y="3038836"/>
            <a:ext cx="556752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migration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de radionucléide dans les matériaux 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(implantation ionique et analyses par faisceaux d’ions)</a:t>
            </a:r>
            <a:endParaRPr lang="fr-FR" sz="16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413824" y="5713917"/>
            <a:ext cx="79437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Il n’y a pas de communauté structurée autour de l’assainissement – démantèlement, et donc très peu de visibilité globale sur ces activités.</a:t>
            </a:r>
            <a:endParaRPr lang="fr-FR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5" name="Rectangle 36"/>
          <p:cNvSpPr>
            <a:spLocks noChangeArrowheads="1"/>
          </p:cNvSpPr>
          <p:nvPr/>
        </p:nvSpPr>
        <p:spPr bwMode="auto">
          <a:xfrm>
            <a:off x="413824" y="4051370"/>
            <a:ext cx="10583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u="sng" dirty="0" smtClean="0">
                <a:solidFill>
                  <a:srgbClr val="000066"/>
                </a:solidFill>
                <a:latin typeface="Comic Sans MS" pitchFamily="66" charset="0"/>
              </a:rPr>
              <a:t>CENBG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 :</a:t>
            </a:r>
            <a:endParaRPr lang="fr-FR" sz="14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6" name="Rectangle 36"/>
          <p:cNvSpPr>
            <a:spLocks noChangeArrowheads="1"/>
          </p:cNvSpPr>
          <p:nvPr/>
        </p:nvSpPr>
        <p:spPr bwMode="auto">
          <a:xfrm>
            <a:off x="1345340" y="4065623"/>
            <a:ext cx="556752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impact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de la radioactivité sur le vivant</a:t>
            </a:r>
          </a:p>
          <a:p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(modèle animal ou bactéries, analyses par faisceaux d’ions)</a:t>
            </a:r>
            <a:endParaRPr lang="fr-FR" sz="16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7" name="Rectangle 36"/>
          <p:cNvSpPr>
            <a:spLocks noChangeArrowheads="1"/>
          </p:cNvSpPr>
          <p:nvPr/>
        </p:nvSpPr>
        <p:spPr bwMode="auto">
          <a:xfrm>
            <a:off x="413824" y="4727604"/>
            <a:ext cx="19910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u="sng" dirty="0" smtClean="0">
                <a:solidFill>
                  <a:srgbClr val="000066"/>
                </a:solidFill>
                <a:latin typeface="Comic Sans MS" pitchFamily="66" charset="0"/>
              </a:rPr>
              <a:t>Réseau Becquerel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 :</a:t>
            </a:r>
            <a:endParaRPr lang="fr-FR" sz="14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2404872" y="4750316"/>
            <a:ext cx="57698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nombreuses caractérisations 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(analyses par faisceaux d’ions)</a:t>
            </a:r>
            <a:endParaRPr lang="fr-FR" sz="16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9" name="Rectangle 36"/>
          <p:cNvSpPr>
            <a:spLocks noChangeArrowheads="1"/>
          </p:cNvSpPr>
          <p:nvPr/>
        </p:nvSpPr>
        <p:spPr bwMode="auto">
          <a:xfrm>
            <a:off x="2404872" y="5052978"/>
            <a:ext cx="59527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développements d’instruments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ou de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méthodes / protocoles</a:t>
            </a:r>
            <a:endParaRPr lang="fr-FR" sz="16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>
            <a:off x="1636776" y="3644161"/>
            <a:ext cx="51389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procédés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d’extraction de radionucléide d’effluents</a:t>
            </a:r>
          </a:p>
        </p:txBody>
      </p:sp>
    </p:spTree>
    <p:extLst>
      <p:ext uri="{BB962C8B-B14F-4D97-AF65-F5344CB8AC3E}">
        <p14:creationId xmlns:p14="http://schemas.microsoft.com/office/powerpoint/2010/main" val="428335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7808" y="51054"/>
            <a:ext cx="49628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latin typeface="Comic Sans MS" pitchFamily="66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5pPr>
            <a:lvl6pPr defTabSz="914400">
              <a:defRPr>
                <a:latin typeface="Arial" charset="0"/>
              </a:defRPr>
            </a:lvl6pPr>
            <a:lvl7pPr defTabSz="914400">
              <a:defRPr>
                <a:latin typeface="Arial" charset="0"/>
              </a:defRPr>
            </a:lvl7pPr>
            <a:lvl8pPr defTabSz="914400">
              <a:defRPr>
                <a:latin typeface="Arial" charset="0"/>
              </a:defRPr>
            </a:lvl8pPr>
            <a:lvl9pPr defTabSz="914400">
              <a:defRPr>
                <a:latin typeface="Arial" charset="0"/>
              </a:defRPr>
            </a:lvl9pPr>
          </a:lstStyle>
          <a:p>
            <a:r>
              <a:rPr lang="fr-FR" dirty="0" smtClean="0"/>
              <a:t>II) Les recherches actuelles</a:t>
            </a:r>
            <a:endParaRPr lang="fr-FR" dirty="0"/>
          </a:p>
        </p:txBody>
      </p:sp>
      <p:sp>
        <p:nvSpPr>
          <p:cNvPr id="3" name="Rectangle 36"/>
          <p:cNvSpPr>
            <a:spLocks noChangeArrowheads="1"/>
          </p:cNvSpPr>
          <p:nvPr/>
        </p:nvSpPr>
        <p:spPr bwMode="auto">
          <a:xfrm>
            <a:off x="185224" y="1527594"/>
            <a:ext cx="77812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 dirty="0" smtClean="0">
                <a:solidFill>
                  <a:srgbClr val="000066"/>
                </a:solidFill>
                <a:latin typeface="Comic Sans MS" pitchFamily="66" charset="0"/>
              </a:rPr>
              <a:t>L’exemple du projet MERCURE (IPHC) : mesures </a:t>
            </a:r>
            <a:r>
              <a:rPr lang="fr-FR" sz="2000" b="1" dirty="0" smtClean="0">
                <a:solidFill>
                  <a:srgbClr val="000066"/>
                </a:solidFill>
                <a:latin typeface="Symbol" panose="05050102010706020507" pitchFamily="18" charset="2"/>
              </a:rPr>
              <a:t>g</a:t>
            </a:r>
            <a:r>
              <a:rPr lang="fr-FR" sz="2000" b="1" dirty="0" smtClean="0">
                <a:solidFill>
                  <a:srgbClr val="000066"/>
                </a:solidFill>
                <a:latin typeface="Comic Sans MS" pitchFamily="66" charset="0"/>
              </a:rPr>
              <a:t> par drone</a:t>
            </a:r>
            <a:endParaRPr lang="fr-FR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5000" y="731551"/>
            <a:ext cx="3931920" cy="630392"/>
          </a:xfrm>
          <a:prstGeom prst="roundRect">
            <a:avLst>
              <a:gd name="adj" fmla="val 31568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defRPr sz="2400">
                <a:solidFill>
                  <a:srgbClr val="FF0000"/>
                </a:solidFill>
              </a:defRPr>
            </a:lvl1pPr>
          </a:lstStyle>
          <a:p>
            <a:r>
              <a:rPr lang="fr-FR" sz="1800" dirty="0"/>
              <a:t>Quelle place y a t-il pour la recherche académique dans ce paysage ?</a:t>
            </a:r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787556" y="2016190"/>
            <a:ext cx="6820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Des solutions similaires existent et sont au stade industriel : détecteur monté sur voiture / hélicoptère…</a:t>
            </a:r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787557" y="2979646"/>
            <a:ext cx="57504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000066"/>
                </a:solidFill>
                <a:latin typeface="Comic Sans MS" pitchFamily="66" charset="0"/>
              </a:rPr>
              <a:t>Sans recherche additionnelle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, ce mode de mesure est </a:t>
            </a:r>
            <a:r>
              <a:rPr lang="fr-FR" b="1" dirty="0" smtClean="0">
                <a:solidFill>
                  <a:srgbClr val="000066"/>
                </a:solidFill>
                <a:latin typeface="Comic Sans MS" pitchFamily="66" charset="0"/>
              </a:rPr>
              <a:t>très </a:t>
            </a:r>
            <a:r>
              <a:rPr lang="fr-FR" b="1" dirty="0" smtClean="0">
                <a:solidFill>
                  <a:srgbClr val="000066"/>
                </a:solidFill>
                <a:latin typeface="Comic Sans MS" pitchFamily="66" charset="0"/>
              </a:rPr>
              <a:t>peu sensible</a:t>
            </a:r>
            <a:endParaRPr lang="fr-FR" b="1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787555" y="3671697"/>
            <a:ext cx="6820253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66"/>
                </a:solidFill>
                <a:latin typeface="Comic Sans MS" pitchFamily="66" charset="0"/>
              </a:rPr>
              <a:t>L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’expertise de l’équipe a permis de développer des </a:t>
            </a:r>
            <a:r>
              <a:rPr lang="fr-FR" b="1" dirty="0" smtClean="0">
                <a:solidFill>
                  <a:srgbClr val="000066"/>
                </a:solidFill>
                <a:latin typeface="Comic Sans MS" pitchFamily="66" charset="0"/>
              </a:rPr>
              <a:t>méthodes d’analyses très efficaces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(interaction rayonnement matières, simulations,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algorithmique)</a:t>
            </a:r>
            <a:endParaRPr lang="fr-FR" sz="16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" name="Flèche droite 11"/>
          <p:cNvSpPr/>
          <p:nvPr/>
        </p:nvSpPr>
        <p:spPr>
          <a:xfrm>
            <a:off x="945348" y="4931702"/>
            <a:ext cx="656024" cy="3386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36"/>
          <p:cNvSpPr>
            <a:spLocks noChangeArrowheads="1"/>
          </p:cNvSpPr>
          <p:nvPr/>
        </p:nvSpPr>
        <p:spPr bwMode="auto">
          <a:xfrm>
            <a:off x="1775108" y="4808976"/>
            <a:ext cx="629244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le prototype est capable de réaliser des mesures de </a:t>
            </a:r>
            <a:r>
              <a:rPr lang="fr-FR" b="1" dirty="0" smtClean="0">
                <a:solidFill>
                  <a:srgbClr val="000066"/>
                </a:solidFill>
                <a:latin typeface="Comic Sans MS" pitchFamily="66" charset="0"/>
              </a:rPr>
              <a:t>basse activité</a:t>
            </a:r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, avec des </a:t>
            </a:r>
            <a:r>
              <a:rPr lang="fr-FR" b="1" dirty="0" smtClean="0">
                <a:solidFill>
                  <a:srgbClr val="000066"/>
                </a:solidFill>
                <a:latin typeface="Comic Sans MS" pitchFamily="66" charset="0"/>
              </a:rPr>
              <a:t>contraintes opérationnelles extrêmement faibles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7508240" y="853440"/>
            <a:ext cx="1463040" cy="508503"/>
            <a:chOff x="7508240" y="853440"/>
            <a:chExt cx="1463040" cy="508503"/>
          </a:xfrm>
        </p:grpSpPr>
        <p:sp>
          <p:nvSpPr>
            <p:cNvPr id="5" name="Bulle ronde 4"/>
            <p:cNvSpPr/>
            <p:nvPr/>
          </p:nvSpPr>
          <p:spPr>
            <a:xfrm>
              <a:off x="7508240" y="853440"/>
              <a:ext cx="1463040" cy="508503"/>
            </a:xfrm>
            <a:prstGeom prst="wedgeEllipseCallout">
              <a:avLst>
                <a:gd name="adj1" fmla="val -41666"/>
                <a:gd name="adj2" fmla="val 76486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7610921" y="944880"/>
              <a:ext cx="13151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cf. talk N. Arbor</a:t>
              </a:r>
              <a:endParaRPr lang="fr-FR" sz="1400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4669601" y="996903"/>
            <a:ext cx="23214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Comic Sans MS" pitchFamily="66" charset="0"/>
              </a:rPr>
              <a:t>… hors environnement</a:t>
            </a:r>
            <a:endParaRPr lang="fr-FR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4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/>
      <p:bldP spid="10" grpId="0"/>
      <p:bldP spid="11" grpId="0"/>
      <p:bldP spid="12" grpId="0" animBg="1"/>
      <p:bldP spid="13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2402760" y="2472254"/>
            <a:ext cx="3918386" cy="3918386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5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57808" y="51054"/>
            <a:ext cx="52005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latin typeface="Comic Sans MS" pitchFamily="66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5pPr>
            <a:lvl6pPr defTabSz="914400">
              <a:defRPr>
                <a:latin typeface="Arial" charset="0"/>
              </a:defRPr>
            </a:lvl6pPr>
            <a:lvl7pPr defTabSz="914400">
              <a:defRPr>
                <a:latin typeface="Arial" charset="0"/>
              </a:defRPr>
            </a:lvl7pPr>
            <a:lvl8pPr defTabSz="914400">
              <a:defRPr>
                <a:latin typeface="Arial" charset="0"/>
              </a:defRPr>
            </a:lvl8pPr>
            <a:lvl9pPr defTabSz="914400">
              <a:defRPr>
                <a:latin typeface="Arial" charset="0"/>
              </a:defRPr>
            </a:lvl9pPr>
          </a:lstStyle>
          <a:p>
            <a:r>
              <a:rPr lang="fr-FR" dirty="0" smtClean="0"/>
              <a:t>III) Les recherches potentielles</a:t>
            </a:r>
            <a:endParaRPr lang="fr-FR" dirty="0"/>
          </a:p>
        </p:txBody>
      </p:sp>
      <p:sp>
        <p:nvSpPr>
          <p:cNvPr id="3" name="Rectangle 36"/>
          <p:cNvSpPr>
            <a:spLocks noChangeArrowheads="1"/>
          </p:cNvSpPr>
          <p:nvPr/>
        </p:nvSpPr>
        <p:spPr bwMode="auto">
          <a:xfrm>
            <a:off x="185224" y="746390"/>
            <a:ext cx="27558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 dirty="0" smtClean="0">
                <a:solidFill>
                  <a:srgbClr val="000066"/>
                </a:solidFill>
                <a:latin typeface="Comic Sans MS" pitchFamily="66" charset="0"/>
              </a:rPr>
              <a:t>Diversité thématique</a:t>
            </a:r>
            <a:endParaRPr lang="fr-FR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Rectangle 36"/>
          <p:cNvSpPr>
            <a:spLocks noChangeArrowheads="1"/>
          </p:cNvSpPr>
          <p:nvPr/>
        </p:nvSpPr>
        <p:spPr bwMode="auto">
          <a:xfrm>
            <a:off x="477832" y="1249310"/>
            <a:ext cx="78980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Compte tenu des différents types de démantèlement et de leurs problématiques associées, les recherches sur le démantèlement sont très variées 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(depuis les sciences fondamentales jusqu’aux sciences humaines)</a:t>
            </a:r>
            <a:endParaRPr lang="fr-FR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477831" y="2184010"/>
            <a:ext cx="55062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000066"/>
                </a:solidFill>
                <a:latin typeface="Comic Sans MS" pitchFamily="66" charset="0"/>
              </a:rPr>
              <a:t>Que peut-faire l’IN2P3 dans ce domaine ?</a:t>
            </a:r>
            <a:endParaRPr lang="fr-FR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426868" y="2936973"/>
            <a:ext cx="2183220" cy="954107"/>
          </a:xfrm>
          <a:prstGeom prst="rect">
            <a:avLst/>
          </a:prstGeom>
          <a:solidFill>
            <a:srgbClr val="FFFFCC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>
                <a:solidFill>
                  <a:srgbClr val="002060"/>
                </a:solidFill>
              </a:defRPr>
            </a:lvl1pPr>
          </a:lstStyle>
          <a:p>
            <a:r>
              <a:rPr lang="fr-FR" sz="2800" dirty="0" smtClean="0"/>
              <a:t>Physique des détecteurs</a:t>
            </a:r>
            <a:endParaRPr lang="fr-FR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978800" y="3319795"/>
            <a:ext cx="2076916" cy="830997"/>
          </a:xfrm>
          <a:prstGeom prst="rect">
            <a:avLst/>
          </a:prstGeom>
          <a:solidFill>
            <a:srgbClr val="FFFFCC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>
                <a:solidFill>
                  <a:srgbClr val="002060"/>
                </a:solidFill>
              </a:defRPr>
            </a:lvl1pPr>
          </a:lstStyle>
          <a:p>
            <a:r>
              <a:rPr lang="fr-FR" dirty="0" smtClean="0"/>
              <a:t>Radiochimie</a:t>
            </a:r>
          </a:p>
          <a:p>
            <a:r>
              <a:rPr lang="fr-FR" dirty="0" smtClean="0"/>
              <a:t>Physico-chimie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753314" y="4591370"/>
            <a:ext cx="2239264" cy="707886"/>
          </a:xfrm>
          <a:prstGeom prst="rect">
            <a:avLst/>
          </a:prstGeom>
          <a:solidFill>
            <a:srgbClr val="FFFFCC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>
                <a:solidFill>
                  <a:srgbClr val="002060"/>
                </a:solidFill>
              </a:defRPr>
            </a:lvl1pPr>
          </a:lstStyle>
          <a:p>
            <a:r>
              <a:rPr lang="fr-FR" sz="2000" smtClean="0"/>
              <a:t>Interface</a:t>
            </a:r>
          </a:p>
          <a:p>
            <a:r>
              <a:rPr lang="fr-FR" sz="2000" dirty="0" smtClean="0"/>
              <a:t>physique </a:t>
            </a:r>
            <a:r>
              <a:rPr lang="fr-FR" sz="2000" dirty="0" smtClean="0"/>
              <a:t>- biologie</a:t>
            </a:r>
            <a:endParaRPr lang="fr-FR" sz="2000" dirty="0"/>
          </a:p>
        </p:txBody>
      </p:sp>
      <p:sp>
        <p:nvSpPr>
          <p:cNvPr id="10" name="ZoneTexte 9"/>
          <p:cNvSpPr txBox="1"/>
          <p:nvPr/>
        </p:nvSpPr>
        <p:spPr>
          <a:xfrm>
            <a:off x="3142522" y="4822203"/>
            <a:ext cx="1768184" cy="954107"/>
          </a:xfrm>
          <a:prstGeom prst="rect">
            <a:avLst/>
          </a:prstGeom>
          <a:solidFill>
            <a:srgbClr val="FFFFCC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>
                <a:solidFill>
                  <a:srgbClr val="002060"/>
                </a:solidFill>
              </a:defRPr>
            </a:lvl1pPr>
          </a:lstStyle>
          <a:p>
            <a:r>
              <a:rPr lang="fr-FR" sz="2800" dirty="0" smtClean="0"/>
              <a:t>Physique nucléaire</a:t>
            </a:r>
            <a:endParaRPr lang="fr-FR" sz="2800" dirty="0"/>
          </a:p>
        </p:txBody>
      </p:sp>
      <p:sp>
        <p:nvSpPr>
          <p:cNvPr id="13" name="Rectangle 36"/>
          <p:cNvSpPr>
            <a:spLocks noChangeArrowheads="1"/>
          </p:cNvSpPr>
          <p:nvPr/>
        </p:nvSpPr>
        <p:spPr bwMode="auto">
          <a:xfrm>
            <a:off x="3774829" y="4216004"/>
            <a:ext cx="1174248" cy="4308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cœur de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métier IN2P3</a:t>
            </a: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36"/>
          <p:cNvSpPr>
            <a:spLocks noChangeArrowheads="1"/>
          </p:cNvSpPr>
          <p:nvPr/>
        </p:nvSpPr>
        <p:spPr bwMode="auto">
          <a:xfrm>
            <a:off x="7681522" y="3474226"/>
            <a:ext cx="1311056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interdisciplinaire</a:t>
            </a: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7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7" grpId="0" animBg="1"/>
      <p:bldP spid="8" grpId="0" animBg="1"/>
      <p:bldP spid="9" grpId="0" animBg="1"/>
      <p:bldP spid="10" grpId="0" animBg="1"/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7808" y="51054"/>
            <a:ext cx="52005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latin typeface="Comic Sans MS" pitchFamily="66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5pPr>
            <a:lvl6pPr defTabSz="914400">
              <a:defRPr>
                <a:latin typeface="Arial" charset="0"/>
              </a:defRPr>
            </a:lvl6pPr>
            <a:lvl7pPr defTabSz="914400">
              <a:defRPr>
                <a:latin typeface="Arial" charset="0"/>
              </a:defRPr>
            </a:lvl7pPr>
            <a:lvl8pPr defTabSz="914400">
              <a:defRPr>
                <a:latin typeface="Arial" charset="0"/>
              </a:defRPr>
            </a:lvl8pPr>
            <a:lvl9pPr defTabSz="914400">
              <a:defRPr>
                <a:latin typeface="Arial" charset="0"/>
              </a:defRPr>
            </a:lvl9pPr>
          </a:lstStyle>
          <a:p>
            <a:r>
              <a:rPr lang="fr-FR" dirty="0" smtClean="0"/>
              <a:t>III) Les recherches potentielles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740664" y="806873"/>
            <a:ext cx="1851644" cy="954107"/>
          </a:xfrm>
          <a:prstGeom prst="rect">
            <a:avLst/>
          </a:prstGeom>
          <a:solidFill>
            <a:srgbClr val="FFFFCC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>
                <a:solidFill>
                  <a:srgbClr val="002060"/>
                </a:solidFill>
              </a:defRPr>
            </a:lvl1pPr>
          </a:lstStyle>
          <a:p>
            <a:r>
              <a:rPr lang="fr-FR" sz="2800" dirty="0" smtClean="0"/>
              <a:t>Physique nucléaire</a:t>
            </a:r>
            <a:endParaRPr lang="fr-FR" sz="2800" dirty="0"/>
          </a:p>
        </p:txBody>
      </p: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3083612" y="728652"/>
            <a:ext cx="53654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Les premières estimations de débit de doses se basent sur des simulations de réacteur.</a:t>
            </a:r>
          </a:p>
        </p:txBody>
      </p:sp>
      <p:sp>
        <p:nvSpPr>
          <p:cNvPr id="16" name="Rectangle 36"/>
          <p:cNvSpPr>
            <a:spLocks noChangeArrowheads="1"/>
          </p:cNvSpPr>
          <p:nvPr/>
        </p:nvSpPr>
        <p:spPr bwMode="auto">
          <a:xfrm>
            <a:off x="3083612" y="2070126"/>
            <a:ext cx="410357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des sections efficaces de capture</a:t>
            </a:r>
          </a:p>
          <a:p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(</a:t>
            </a:r>
            <a:r>
              <a:rPr lang="fr-FR" sz="1400" baseline="30000" dirty="0" smtClean="0">
                <a:solidFill>
                  <a:srgbClr val="000066"/>
                </a:solidFill>
                <a:latin typeface="Comic Sans MS" pitchFamily="66" charset="0"/>
              </a:rPr>
              <a:t>54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Fe, </a:t>
            </a:r>
            <a:r>
              <a:rPr lang="fr-FR" sz="1400" baseline="30000" dirty="0" smtClean="0">
                <a:solidFill>
                  <a:srgbClr val="000066"/>
                </a:solidFill>
                <a:latin typeface="Comic Sans MS" pitchFamily="66" charset="0"/>
              </a:rPr>
              <a:t>59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Co, </a:t>
            </a:r>
            <a:r>
              <a:rPr lang="fr-FR" sz="1400" baseline="30000" dirty="0" smtClean="0">
                <a:solidFill>
                  <a:srgbClr val="000066"/>
                </a:solidFill>
                <a:latin typeface="Comic Sans MS" pitchFamily="66" charset="0"/>
              </a:rPr>
              <a:t>58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Ni, </a:t>
            </a:r>
            <a:r>
              <a:rPr lang="fr-FR" sz="1400" baseline="30000" dirty="0" smtClean="0">
                <a:solidFill>
                  <a:srgbClr val="000066"/>
                </a:solidFill>
                <a:latin typeface="Comic Sans MS" pitchFamily="66" charset="0"/>
              </a:rPr>
              <a:t>62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Ni, …)</a:t>
            </a:r>
            <a:endParaRPr lang="fr-FR" sz="16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3" name="Rectangle 36"/>
          <p:cNvSpPr>
            <a:spLocks noChangeArrowheads="1"/>
          </p:cNvSpPr>
          <p:nvPr/>
        </p:nvSpPr>
        <p:spPr bwMode="auto">
          <a:xfrm>
            <a:off x="3083612" y="1394817"/>
            <a:ext cx="59415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Ces simulations intègrent des données nucléaires de matériaux de structure, et en particulier :</a:t>
            </a:r>
          </a:p>
        </p:txBody>
      </p:sp>
      <p:sp>
        <p:nvSpPr>
          <p:cNvPr id="24" name="Rectangle 36"/>
          <p:cNvSpPr>
            <a:spLocks noChangeArrowheads="1"/>
          </p:cNvSpPr>
          <p:nvPr/>
        </p:nvSpPr>
        <p:spPr bwMode="auto">
          <a:xfrm>
            <a:off x="3083612" y="2608098"/>
            <a:ext cx="330590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des </a:t>
            </a:r>
            <a:r>
              <a:rPr lang="fr-FR" sz="1600" dirty="0" err="1" smtClean="0">
                <a:solidFill>
                  <a:srgbClr val="000066"/>
                </a:solidFill>
                <a:latin typeface="Comic Sans MS" pitchFamily="66" charset="0"/>
              </a:rPr>
              <a:t>demie-vies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 radioactives</a:t>
            </a:r>
            <a:endParaRPr lang="fr-FR" sz="1600" dirty="0" smtClean="0">
              <a:solidFill>
                <a:srgbClr val="000066"/>
              </a:solidFill>
              <a:latin typeface="Comic Sans MS" pitchFamily="66" charset="0"/>
            </a:endParaRPr>
          </a:p>
          <a:p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(</a:t>
            </a:r>
            <a:r>
              <a:rPr lang="fr-FR" sz="1400" baseline="30000" dirty="0" smtClean="0">
                <a:solidFill>
                  <a:srgbClr val="000066"/>
                </a:solidFill>
                <a:latin typeface="Comic Sans MS" pitchFamily="66" charset="0"/>
              </a:rPr>
              <a:t>59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Ni, </a:t>
            </a:r>
            <a:r>
              <a:rPr lang="fr-FR" sz="1400" baseline="30000" dirty="0" smtClean="0">
                <a:solidFill>
                  <a:srgbClr val="000066"/>
                </a:solidFill>
                <a:latin typeface="Comic Sans MS" pitchFamily="66" charset="0"/>
              </a:rPr>
              <a:t>151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Sm, </a:t>
            </a:r>
            <a:r>
              <a:rPr lang="fr-FR" sz="1400" baseline="30000" dirty="0" smtClean="0">
                <a:solidFill>
                  <a:srgbClr val="000066"/>
                </a:solidFill>
                <a:latin typeface="Comic Sans MS" pitchFamily="66" charset="0"/>
              </a:rPr>
              <a:t>151m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Sm…)</a:t>
            </a:r>
            <a:endParaRPr lang="fr-FR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5" name="Rectangle 36"/>
          <p:cNvSpPr>
            <a:spLocks noChangeArrowheads="1"/>
          </p:cNvSpPr>
          <p:nvPr/>
        </p:nvSpPr>
        <p:spPr bwMode="auto">
          <a:xfrm>
            <a:off x="3083612" y="3146070"/>
            <a:ext cx="330590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des rapports d’embranchement</a:t>
            </a:r>
          </a:p>
          <a:p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(</a:t>
            </a:r>
            <a:r>
              <a:rPr lang="fr-FR" sz="1400" baseline="30000" dirty="0" smtClean="0">
                <a:solidFill>
                  <a:srgbClr val="000066"/>
                </a:solidFill>
                <a:latin typeface="Comic Sans MS" pitchFamily="66" charset="0"/>
              </a:rPr>
              <a:t>125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Sb-&gt;</a:t>
            </a:r>
            <a:r>
              <a:rPr lang="fr-FR" sz="1400" baseline="30000" dirty="0" smtClean="0">
                <a:solidFill>
                  <a:srgbClr val="000066"/>
                </a:solidFill>
                <a:latin typeface="Comic Sans MS" pitchFamily="66" charset="0"/>
              </a:rPr>
              <a:t>125m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Te, </a:t>
            </a:r>
            <a:r>
              <a:rPr lang="fr-FR" sz="1400" baseline="30000" dirty="0" smtClean="0">
                <a:solidFill>
                  <a:srgbClr val="000066"/>
                </a:solidFill>
                <a:latin typeface="Comic Sans MS" pitchFamily="66" charset="0"/>
              </a:rPr>
              <a:t>93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Mo-&gt;</a:t>
            </a:r>
            <a:r>
              <a:rPr lang="fr-FR" sz="1400" baseline="30000" dirty="0" smtClean="0">
                <a:solidFill>
                  <a:srgbClr val="000066"/>
                </a:solidFill>
                <a:latin typeface="Comic Sans MS" pitchFamily="66" charset="0"/>
              </a:rPr>
              <a:t>93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Nb, …)</a:t>
            </a:r>
            <a:endParaRPr lang="fr-FR" sz="14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474072" y="2213256"/>
            <a:ext cx="2384827" cy="2110362"/>
            <a:chOff x="474072" y="2213256"/>
            <a:chExt cx="2384827" cy="2110362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072" y="2213256"/>
              <a:ext cx="2384827" cy="1634431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27" name="ZoneTexte 26"/>
            <p:cNvSpPr txBox="1"/>
            <p:nvPr/>
          </p:nvSpPr>
          <p:spPr>
            <a:xfrm>
              <a:off x="801503" y="3861953"/>
              <a:ext cx="1780274" cy="46166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Section efficace de capture du </a:t>
              </a:r>
              <a:r>
                <a:rPr lang="fr-FR" sz="12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59</a:t>
              </a:r>
              <a:r>
                <a:rPr lang="fr-F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</a:t>
              </a:r>
              <a:endParaRPr lang="fr-F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6544128" y="2543474"/>
            <a:ext cx="2401751" cy="2171504"/>
            <a:chOff x="6544128" y="2543474"/>
            <a:chExt cx="2401751" cy="2171504"/>
          </a:xfrm>
        </p:grpSpPr>
        <p:pic>
          <p:nvPicPr>
            <p:cNvPr id="29" name="Picture 28" descr="pn_2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4128" y="2543474"/>
              <a:ext cx="2401751" cy="1698968"/>
            </a:xfrm>
            <a:prstGeom prst="rect">
              <a:avLst/>
            </a:prstGeom>
            <a:ln w="2857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ZoneTexte 29"/>
            <p:cNvSpPr txBox="1"/>
            <p:nvPr/>
          </p:nvSpPr>
          <p:spPr>
            <a:xfrm>
              <a:off x="6897403" y="4253313"/>
              <a:ext cx="1780274" cy="46166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Mesure de demi-vie d’isotope radioactif</a:t>
              </a:r>
              <a:endParaRPr lang="fr-F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3214089" y="3830752"/>
            <a:ext cx="2974848" cy="1744544"/>
            <a:chOff x="3083612" y="4323618"/>
            <a:chExt cx="2974848" cy="1744544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83612" y="4323618"/>
              <a:ext cx="2974848" cy="1458401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31" name="ZoneTexte 30"/>
            <p:cNvSpPr txBox="1"/>
            <p:nvPr/>
          </p:nvSpPr>
          <p:spPr>
            <a:xfrm>
              <a:off x="3468811" y="5791163"/>
              <a:ext cx="2204450" cy="27699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Rapport d’embranchement</a:t>
              </a:r>
              <a:endParaRPr lang="fr-F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Rectangle 36"/>
          <p:cNvSpPr>
            <a:spLocks noChangeArrowheads="1"/>
          </p:cNvSpPr>
          <p:nvPr/>
        </p:nvSpPr>
        <p:spPr bwMode="auto">
          <a:xfrm>
            <a:off x="602612" y="5692497"/>
            <a:ext cx="83310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Une meilleure connaissance des données permettrait d’améliorer la précision des estimations de doses</a:t>
            </a:r>
          </a:p>
        </p:txBody>
      </p:sp>
    </p:spTree>
    <p:extLst>
      <p:ext uri="{BB962C8B-B14F-4D97-AF65-F5344CB8AC3E}">
        <p14:creationId xmlns:p14="http://schemas.microsoft.com/office/powerpoint/2010/main" val="104040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  <p:bldP spid="16" grpId="0"/>
      <p:bldP spid="23" grpId="0"/>
      <p:bldP spid="24" grpId="0"/>
      <p:bldP spid="25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7808" y="51054"/>
            <a:ext cx="52005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latin typeface="Comic Sans MS" pitchFamily="66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5pPr>
            <a:lvl6pPr defTabSz="914400">
              <a:defRPr>
                <a:latin typeface="Arial" charset="0"/>
              </a:defRPr>
            </a:lvl6pPr>
            <a:lvl7pPr defTabSz="914400">
              <a:defRPr>
                <a:latin typeface="Arial" charset="0"/>
              </a:defRPr>
            </a:lvl7pPr>
            <a:lvl8pPr defTabSz="914400">
              <a:defRPr>
                <a:latin typeface="Arial" charset="0"/>
              </a:defRPr>
            </a:lvl8pPr>
            <a:lvl9pPr defTabSz="914400">
              <a:defRPr>
                <a:latin typeface="Arial" charset="0"/>
              </a:defRPr>
            </a:lvl9pPr>
          </a:lstStyle>
          <a:p>
            <a:r>
              <a:rPr lang="fr-FR" dirty="0" smtClean="0"/>
              <a:t>III) Les recherches potentielles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74876" y="806873"/>
            <a:ext cx="2183220" cy="954107"/>
          </a:xfrm>
          <a:prstGeom prst="rect">
            <a:avLst/>
          </a:prstGeom>
          <a:solidFill>
            <a:srgbClr val="FFFFCC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>
                <a:solidFill>
                  <a:srgbClr val="002060"/>
                </a:solidFill>
              </a:defRPr>
            </a:lvl1pPr>
          </a:lstStyle>
          <a:p>
            <a:r>
              <a:rPr lang="fr-FR" sz="2800" dirty="0" smtClean="0"/>
              <a:t>Physique des détecteurs</a:t>
            </a:r>
            <a:endParaRPr lang="fr-FR" sz="2800" dirty="0"/>
          </a:p>
        </p:txBody>
      </p:sp>
      <p:grpSp>
        <p:nvGrpSpPr>
          <p:cNvPr id="11" name="Groupe 10"/>
          <p:cNvGrpSpPr/>
          <p:nvPr/>
        </p:nvGrpSpPr>
        <p:grpSpPr>
          <a:xfrm>
            <a:off x="292608" y="4426037"/>
            <a:ext cx="3006112" cy="1852716"/>
            <a:chOff x="8409736" y="3528229"/>
            <a:chExt cx="3006112" cy="1852716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09736" y="3528229"/>
              <a:ext cx="3006112" cy="1387777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13" name="ZoneTexte 12"/>
            <p:cNvSpPr txBox="1"/>
            <p:nvPr/>
          </p:nvSpPr>
          <p:spPr>
            <a:xfrm>
              <a:off x="8870524" y="4919280"/>
              <a:ext cx="2084538" cy="46166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Contrôles Non Destructifs d’un colis</a:t>
              </a:r>
              <a:endParaRPr lang="fr-F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3083612" y="728652"/>
            <a:ext cx="46430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Les détecteurs utilisés ont leurs limites</a:t>
            </a:r>
          </a:p>
        </p:txBody>
      </p:sp>
      <p:sp>
        <p:nvSpPr>
          <p:cNvPr id="15" name="Rectangle 36"/>
          <p:cNvSpPr>
            <a:spLocks noChangeArrowheads="1"/>
          </p:cNvSpPr>
          <p:nvPr/>
        </p:nvSpPr>
        <p:spPr bwMode="auto">
          <a:xfrm>
            <a:off x="3090672" y="1088386"/>
            <a:ext cx="48737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i="1" dirty="0" smtClean="0">
                <a:solidFill>
                  <a:srgbClr val="000066"/>
                </a:solidFill>
                <a:latin typeface="Comic Sans MS" pitchFamily="66" charset="0"/>
              </a:rPr>
              <a:t>ex : les limites de doses sont définies en fonction de ce qui est mesurable</a:t>
            </a:r>
          </a:p>
        </p:txBody>
      </p:sp>
      <p:sp>
        <p:nvSpPr>
          <p:cNvPr id="16" name="Rectangle 36"/>
          <p:cNvSpPr>
            <a:spLocks noChangeArrowheads="1"/>
          </p:cNvSpPr>
          <p:nvPr/>
        </p:nvSpPr>
        <p:spPr bwMode="auto">
          <a:xfrm>
            <a:off x="369984" y="3673612"/>
            <a:ext cx="7484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66"/>
                </a:solidFill>
                <a:latin typeface="Comic Sans MS" pitchFamily="66" charset="0"/>
              </a:rPr>
              <a:t>Les Contrôles Non-Destructifs / Non-Invasifs sont indispensables pour le démantèlement</a:t>
            </a:r>
            <a:endParaRPr lang="fr-FR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74208" y="4420189"/>
            <a:ext cx="40896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colis de déchets historiques inconnus</a:t>
            </a:r>
            <a:endParaRPr lang="fr-FR" sz="1600" dirty="0"/>
          </a:p>
        </p:txBody>
      </p:sp>
      <p:sp>
        <p:nvSpPr>
          <p:cNvPr id="27" name="Rectangle 26"/>
          <p:cNvSpPr/>
          <p:nvPr/>
        </p:nvSpPr>
        <p:spPr>
          <a:xfrm>
            <a:off x="3774208" y="4749138"/>
            <a:ext cx="49125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canalisations contenant des produits radioactifs</a:t>
            </a:r>
            <a:endParaRPr lang="fr-FR" sz="1600" dirty="0"/>
          </a:p>
        </p:txBody>
      </p:sp>
      <p:sp>
        <p:nvSpPr>
          <p:cNvPr id="28" name="Rectangle 27"/>
          <p:cNvSpPr/>
          <p:nvPr/>
        </p:nvSpPr>
        <p:spPr>
          <a:xfrm>
            <a:off x="3774208" y="5078087"/>
            <a:ext cx="26814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boues de fond de cuves</a:t>
            </a:r>
            <a:endParaRPr lang="fr-FR" sz="1600" dirty="0"/>
          </a:p>
        </p:txBody>
      </p:sp>
      <p:sp>
        <p:nvSpPr>
          <p:cNvPr id="30" name="Rectangle 29"/>
          <p:cNvSpPr/>
          <p:nvPr/>
        </p:nvSpPr>
        <p:spPr>
          <a:xfrm>
            <a:off x="440958" y="2216261"/>
            <a:ext cx="32257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portabilité des instruments</a:t>
            </a:r>
            <a:endParaRPr lang="fr-FR" sz="1600" dirty="0"/>
          </a:p>
        </p:txBody>
      </p:sp>
      <p:grpSp>
        <p:nvGrpSpPr>
          <p:cNvPr id="31" name="Groupe 30"/>
          <p:cNvGrpSpPr/>
          <p:nvPr/>
        </p:nvGrpSpPr>
        <p:grpSpPr>
          <a:xfrm>
            <a:off x="7110863" y="1783488"/>
            <a:ext cx="1780274" cy="1700144"/>
            <a:chOff x="4483366" y="3258998"/>
            <a:chExt cx="1780274" cy="1700144"/>
          </a:xfrm>
        </p:grpSpPr>
        <p:pic>
          <p:nvPicPr>
            <p:cNvPr id="32" name="Image 3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52283" y="3258998"/>
              <a:ext cx="1616138" cy="1430703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33" name="ZoneTexte 32"/>
            <p:cNvSpPr txBox="1"/>
            <p:nvPr/>
          </p:nvSpPr>
          <p:spPr>
            <a:xfrm>
              <a:off x="4483366" y="4682143"/>
              <a:ext cx="1780274" cy="27699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Détecteur miniaturisé</a:t>
              </a:r>
              <a:endParaRPr lang="fr-F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440958" y="2544688"/>
            <a:ext cx="64462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fr-FR" sz="1600" dirty="0" err="1" smtClean="0">
                <a:solidFill>
                  <a:srgbClr val="000066"/>
                </a:solidFill>
                <a:latin typeface="Comic Sans MS" pitchFamily="66" charset="0"/>
              </a:rPr>
              <a:t>déconvolution</a:t>
            </a:r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 de sources individuelles dans un spectre continu</a:t>
            </a:r>
            <a:endParaRPr lang="fr-FR" sz="1600" dirty="0"/>
          </a:p>
        </p:txBody>
      </p:sp>
      <p:sp>
        <p:nvSpPr>
          <p:cNvPr id="36" name="Rectangle 35"/>
          <p:cNvSpPr/>
          <p:nvPr/>
        </p:nvSpPr>
        <p:spPr>
          <a:xfrm>
            <a:off x="440958" y="2873115"/>
            <a:ext cx="64462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mesures robustes en champ parasite intense </a:t>
            </a:r>
            <a:r>
              <a:rPr lang="fr-FR" sz="1400" dirty="0" smtClean="0">
                <a:solidFill>
                  <a:srgbClr val="000066"/>
                </a:solidFill>
                <a:latin typeface="Comic Sans MS" pitchFamily="66" charset="0"/>
              </a:rPr>
              <a:t>(autres rayonnements)</a:t>
            </a:r>
            <a:endParaRPr lang="fr-FR" sz="1600" dirty="0"/>
          </a:p>
        </p:txBody>
      </p:sp>
      <p:sp>
        <p:nvSpPr>
          <p:cNvPr id="37" name="Rectangle 36"/>
          <p:cNvSpPr/>
          <p:nvPr/>
        </p:nvSpPr>
        <p:spPr>
          <a:xfrm>
            <a:off x="440958" y="3201544"/>
            <a:ext cx="31343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amélioration de la sensibilité</a:t>
            </a:r>
            <a:endParaRPr lang="fr-FR" sz="1600" dirty="0"/>
          </a:p>
        </p:txBody>
      </p:sp>
      <p:sp>
        <p:nvSpPr>
          <p:cNvPr id="38" name="Rectangle 37"/>
          <p:cNvSpPr/>
          <p:nvPr/>
        </p:nvSpPr>
        <p:spPr>
          <a:xfrm>
            <a:off x="440958" y="1887834"/>
            <a:ext cx="36535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66"/>
                </a:solidFill>
                <a:latin typeface="Comic Sans MS" pitchFamily="66" charset="0"/>
              </a:rPr>
              <a:t>- nouveaux protocoles de mesures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58646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  <p:bldP spid="15" grpId="0"/>
      <p:bldP spid="16" grpId="0"/>
      <p:bldP spid="6" grpId="0"/>
      <p:bldP spid="27" grpId="0"/>
      <p:bldP spid="28" grpId="0"/>
      <p:bldP spid="30" grpId="0"/>
      <p:bldP spid="34" grpId="0"/>
      <p:bldP spid="36" grpId="0"/>
      <p:bldP spid="37" grpId="0"/>
      <p:bldP spid="38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47258</TotalTime>
  <Words>1213</Words>
  <Application>Microsoft Office PowerPoint</Application>
  <PresentationFormat>Affichage à l'écran (4:3)</PresentationFormat>
  <Paragraphs>201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Comic Sans MS</vt:lpstr>
      <vt:lpstr>Symbol</vt:lpstr>
      <vt:lpstr>Times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CENBG-Univ.Bx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ludovic mathieu</dc:creator>
  <cp:lastModifiedBy>ludovic mathieu</cp:lastModifiedBy>
  <cp:revision>284</cp:revision>
  <cp:lastPrinted>2019-03-11T08:58:51Z</cp:lastPrinted>
  <dcterms:created xsi:type="dcterms:W3CDTF">2019-02-12T11:05:33Z</dcterms:created>
  <dcterms:modified xsi:type="dcterms:W3CDTF">2020-02-05T23:00:44Z</dcterms:modified>
</cp:coreProperties>
</file>