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62" r:id="rId4"/>
    <p:sldId id="256" r:id="rId5"/>
    <p:sldId id="263" r:id="rId6"/>
    <p:sldId id="272" r:id="rId7"/>
    <p:sldId id="260" r:id="rId8"/>
    <p:sldId id="273" r:id="rId9"/>
    <p:sldId id="270" r:id="rId10"/>
    <p:sldId id="267" r:id="rId11"/>
    <p:sldId id="271" r:id="rId12"/>
    <p:sldId id="268" r:id="rId13"/>
    <p:sldId id="266" r:id="rId14"/>
    <p:sldId id="264" r:id="rId15"/>
    <p:sldId id="265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E3E"/>
    <a:srgbClr val="FF1A1A"/>
    <a:srgbClr val="FF95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812A1-FFCD-4F5A-A818-32317D48CFFF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1745B-30D7-46B8-8D3F-645B190B53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6365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745B-30D7-46B8-8D3F-645B190B53E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774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745B-30D7-46B8-8D3F-645B190B53E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4426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Insisté</a:t>
            </a:r>
            <a:r>
              <a:rPr lang="fr-FR" baseline="0" dirty="0" smtClean="0"/>
              <a:t> pour parler du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745B-30D7-46B8-8D3F-645B190B53EC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014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B6E-3981-4705-9BB4-7C8028345C85}" type="datetimeFigureOut">
              <a:rPr lang="fr-FR" smtClean="0"/>
              <a:t>16/01/2020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1816-97E5-4D1D-BC85-D111F5CF51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731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B6E-3981-4705-9BB4-7C8028345C85}" type="datetimeFigureOut">
              <a:rPr lang="fr-FR" smtClean="0"/>
              <a:t>16/01/2020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1816-97E5-4D1D-BC85-D111F5CF51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3481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B6E-3981-4705-9BB4-7C8028345C85}" type="datetimeFigureOut">
              <a:rPr lang="fr-FR" smtClean="0"/>
              <a:t>16/01/2020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1816-97E5-4D1D-BC85-D111F5CF51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0665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B6E-3981-4705-9BB4-7C8028345C85}" type="datetimeFigureOut">
              <a:rPr lang="fr-FR" smtClean="0"/>
              <a:t>16/01/2020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1816-97E5-4D1D-BC85-D111F5CF51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4440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B6E-3981-4705-9BB4-7C8028345C85}" type="datetimeFigureOut">
              <a:rPr lang="fr-FR" smtClean="0"/>
              <a:t>16/01/2020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1816-97E5-4D1D-BC85-D111F5CF51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645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B6E-3981-4705-9BB4-7C8028345C85}" type="datetimeFigureOut">
              <a:rPr lang="fr-FR" smtClean="0"/>
              <a:t>16/01/2020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1816-97E5-4D1D-BC85-D111F5CF51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2199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B6E-3981-4705-9BB4-7C8028345C85}" type="datetimeFigureOut">
              <a:rPr lang="fr-FR" smtClean="0"/>
              <a:t>16/01/2020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1816-97E5-4D1D-BC85-D111F5CF51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940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B6E-3981-4705-9BB4-7C8028345C85}" type="datetimeFigureOut">
              <a:rPr lang="fr-FR" smtClean="0"/>
              <a:t>16/01/2020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1816-97E5-4D1D-BC85-D111F5CF51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38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B6E-3981-4705-9BB4-7C8028345C85}" type="datetimeFigureOut">
              <a:rPr lang="fr-FR" smtClean="0"/>
              <a:t>16/01/2020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1816-97E5-4D1D-BC85-D111F5CF51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B6E-3981-4705-9BB4-7C8028345C85}" type="datetimeFigureOut">
              <a:rPr lang="fr-FR" smtClean="0"/>
              <a:t>16/01/2020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1816-97E5-4D1D-BC85-D111F5CF51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3093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B6E-3981-4705-9BB4-7C8028345C85}" type="datetimeFigureOut">
              <a:rPr lang="fr-FR" smtClean="0"/>
              <a:t>16/01/2020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1816-97E5-4D1D-BC85-D111F5CF51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035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B4B6E-3981-4705-9BB4-7C8028345C85}" type="datetimeFigureOut">
              <a:rPr lang="fr-FR" smtClean="0"/>
              <a:t>16/01/2020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A1816-97E5-4D1D-BC85-D111F5CF51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8219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43.png"/><Relationship Id="rId7" Type="http://schemas.openxmlformats.org/officeDocument/2006/relationships/image" Target="../media/image21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emf"/><Relationship Id="rId4" Type="http://schemas.openxmlformats.org/officeDocument/2006/relationships/image" Target="../media/image44.png"/><Relationship Id="rId9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ésultat de recherche d'images pour &quot;CNRS IN2P3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" y="65528"/>
            <a:ext cx="3068478" cy="230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re 3"/>
          <p:cNvSpPr txBox="1">
            <a:spLocks noGrp="1"/>
          </p:cNvSpPr>
          <p:nvPr>
            <p:ph type="ctrTitle"/>
          </p:nvPr>
        </p:nvSpPr>
        <p:spPr>
          <a:xfrm>
            <a:off x="2167128" y="1731320"/>
            <a:ext cx="7772400" cy="1200329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pPr algn="ctr"/>
            <a:r>
              <a:rPr lang="fr-FR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Modélisations </a:t>
            </a:r>
            <a:r>
              <a:rPr lang="fr-FR" sz="4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(pour les réacteurs)</a:t>
            </a:r>
            <a:r>
              <a:rPr lang="fr-FR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expériences </a:t>
            </a:r>
            <a:r>
              <a:rPr lang="fr-FR" sz="4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(associées)</a:t>
            </a:r>
            <a:endParaRPr lang="fr-FR" sz="4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9728" y="3514544"/>
            <a:ext cx="1188720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200" b="1" dirty="0" smtClean="0"/>
              <a:t>Prospectives IN2P3</a:t>
            </a:r>
            <a:endParaRPr lang="fr-FR" sz="2200" b="1" dirty="0"/>
          </a:p>
          <a:p>
            <a:pPr algn="ctr"/>
            <a:r>
              <a:rPr lang="fr-FR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Séminaire thématique du GT11 – Energie nucléaire et Environnement</a:t>
            </a:r>
          </a:p>
          <a:p>
            <a:pPr algn="ctr"/>
            <a:r>
              <a:rPr lang="fr-FR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 et 6 février 2020</a:t>
            </a:r>
            <a:endParaRPr lang="fr-FR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endParaRPr lang="fr-FR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r-FR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i="1" dirty="0" smtClean="0"/>
              <a:t>Sylvain David, Xavier Doligez, Marc </a:t>
            </a:r>
            <a:r>
              <a:rPr lang="fr-FR" i="1" dirty="0" err="1" smtClean="0"/>
              <a:t>Ernoult</a:t>
            </a:r>
            <a:r>
              <a:rPr lang="fr-FR" i="1" dirty="0" smtClean="0"/>
              <a:t>, IJC </a:t>
            </a:r>
            <a:r>
              <a:rPr lang="fr-FR" i="1" dirty="0" err="1" smtClean="0"/>
              <a:t>lab</a:t>
            </a:r>
            <a:endParaRPr lang="fr-FR" i="1" dirty="0" smtClean="0"/>
          </a:p>
          <a:p>
            <a:pPr algn="ctr"/>
            <a:r>
              <a:rPr lang="fr-FR" i="1" dirty="0" smtClean="0"/>
              <a:t>Lydie </a:t>
            </a:r>
            <a:r>
              <a:rPr lang="fr-FR" i="1" dirty="0" err="1" smtClean="0"/>
              <a:t>Giot</a:t>
            </a:r>
            <a:r>
              <a:rPr lang="fr-FR" i="1" dirty="0" smtClean="0"/>
              <a:t>, </a:t>
            </a:r>
            <a:r>
              <a:rPr lang="fr-FR" i="1" dirty="0" smtClean="0"/>
              <a:t>Nicolas </a:t>
            </a:r>
            <a:r>
              <a:rPr lang="fr-FR" i="1" dirty="0" err="1" smtClean="0"/>
              <a:t>Thiollière</a:t>
            </a:r>
            <a:r>
              <a:rPr lang="fr-FR" i="1" dirty="0" smtClean="0"/>
              <a:t>, </a:t>
            </a:r>
            <a:r>
              <a:rPr lang="fr-FR" i="1" dirty="0" err="1" smtClean="0"/>
              <a:t>Subatech</a:t>
            </a:r>
            <a:r>
              <a:rPr lang="fr-FR" i="1" dirty="0" smtClean="0"/>
              <a:t> Nantes</a:t>
            </a:r>
          </a:p>
          <a:p>
            <a:pPr algn="ctr"/>
            <a:r>
              <a:rPr lang="fr-FR" i="1" dirty="0" smtClean="0"/>
              <a:t>Adrien </a:t>
            </a:r>
            <a:r>
              <a:rPr lang="fr-FR" i="1" dirty="0" err="1" smtClean="0"/>
              <a:t>Bidaud</a:t>
            </a:r>
            <a:r>
              <a:rPr lang="fr-FR" i="1" dirty="0" smtClean="0"/>
              <a:t>, Annick </a:t>
            </a:r>
            <a:r>
              <a:rPr lang="fr-FR" i="1" dirty="0" err="1" smtClean="0"/>
              <a:t>Billebaud</a:t>
            </a:r>
            <a:r>
              <a:rPr lang="fr-FR" i="1" dirty="0" smtClean="0"/>
              <a:t>, Nicolas </a:t>
            </a:r>
            <a:r>
              <a:rPr lang="fr-FR" i="1" dirty="0" err="1" smtClean="0"/>
              <a:t>Capellan</a:t>
            </a:r>
            <a:r>
              <a:rPr lang="fr-FR" i="1" dirty="0" smtClean="0"/>
              <a:t>, Sébastien </a:t>
            </a:r>
            <a:r>
              <a:rPr lang="fr-FR" i="1" dirty="0" err="1" smtClean="0"/>
              <a:t>Chabod</a:t>
            </a:r>
            <a:r>
              <a:rPr lang="fr-FR" i="1" dirty="0" smtClean="0"/>
              <a:t>, Véronique </a:t>
            </a:r>
            <a:r>
              <a:rPr lang="fr-FR" i="1" dirty="0" err="1" smtClean="0"/>
              <a:t>Ghetta</a:t>
            </a:r>
            <a:r>
              <a:rPr lang="fr-FR" i="1" dirty="0" smtClean="0"/>
              <a:t>, Alexis </a:t>
            </a:r>
            <a:r>
              <a:rPr lang="fr-FR" i="1" dirty="0" err="1" smtClean="0"/>
              <a:t>Nuttin</a:t>
            </a:r>
            <a:r>
              <a:rPr lang="fr-FR" i="1" dirty="0" smtClean="0"/>
              <a:t>, Pablo </a:t>
            </a:r>
            <a:r>
              <a:rPr lang="fr-FR" i="1" dirty="0" err="1" smtClean="0"/>
              <a:t>Rubiolo</a:t>
            </a:r>
            <a:r>
              <a:rPr lang="fr-FR" i="1" dirty="0" smtClean="0"/>
              <a:t>, LPSC</a:t>
            </a:r>
          </a:p>
          <a:p>
            <a:pPr algn="ctr"/>
            <a:r>
              <a:rPr lang="fr-FR" i="1" dirty="0" smtClean="0"/>
              <a:t>Jean Luc </a:t>
            </a:r>
            <a:r>
              <a:rPr lang="fr-FR" i="1" dirty="0" err="1" smtClean="0"/>
              <a:t>Lecouey</a:t>
            </a:r>
            <a:r>
              <a:rPr lang="fr-FR" i="1" dirty="0" smtClean="0"/>
              <a:t>, François René </a:t>
            </a:r>
            <a:r>
              <a:rPr lang="fr-FR" i="1" dirty="0" err="1" smtClean="0"/>
              <a:t>Lecolley</a:t>
            </a:r>
            <a:r>
              <a:rPr lang="fr-FR" i="1" dirty="0" smtClean="0"/>
              <a:t>, Grégory </a:t>
            </a:r>
            <a:r>
              <a:rPr lang="fr-FR" i="1" dirty="0" err="1" smtClean="0"/>
              <a:t>Lehaut</a:t>
            </a:r>
            <a:r>
              <a:rPr lang="fr-FR" i="1" dirty="0" smtClean="0"/>
              <a:t>, Nathalie Marie, LPCC</a:t>
            </a:r>
          </a:p>
          <a:p>
            <a:pPr algn="ctr"/>
            <a:endParaRPr lang="fr-FR" sz="2000" i="1" dirty="0"/>
          </a:p>
        </p:txBody>
      </p:sp>
    </p:spTree>
    <p:extLst>
      <p:ext uri="{BB962C8B-B14F-4D97-AF65-F5344CB8AC3E}">
        <p14:creationId xmlns:p14="http://schemas.microsoft.com/office/powerpoint/2010/main" val="3183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3"/>
          <p:cNvSpPr txBox="1">
            <a:spLocks/>
          </p:cNvSpPr>
          <p:nvPr/>
        </p:nvSpPr>
        <p:spPr>
          <a:xfrm>
            <a:off x="0" y="0"/>
            <a:ext cx="12192000" cy="397032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b">
            <a:spAutoFit/>
            <a:sp3d prstMaterial="matte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Prospectives à 10 ans – les actions proposées</a:t>
            </a:r>
            <a:endParaRPr lang="fr-FR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730011"/>
            <a:ext cx="11410814" cy="430887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Construction d’une plateforme numérique – base de données de modèles pour la physique des réacteurs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fr-FR" sz="1600" dirty="0" smtClean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Regroupement de l’ensemble des modèles disponibles, développés et à venir de l’IN2P3 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Chaînage des modèles possibles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Effort d’uniformisation des langages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Modules communs (géométrie, maillage,…)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fr-FR" sz="1600" dirty="0" smtClean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Association des modèles et des études de validations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Transparence sur les méthodes numériques proposés et les domaines de validités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Comparaison inter-modèles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fr-FR" sz="1600" dirty="0" smtClean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Modules à développer/renforcer 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Décomposition modale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Théorie des perturbations généralisées</a:t>
            </a:r>
            <a:endParaRPr lang="fr-FR" sz="1600" i="1" dirty="0" smtClean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Puissance résiduelle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Modèle neutronique cœur et réflecteurs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Multiphysique</a:t>
            </a:r>
            <a:endParaRPr lang="fr-FR" sz="1600" dirty="0" smtClean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3250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3"/>
          <p:cNvSpPr txBox="1">
            <a:spLocks/>
          </p:cNvSpPr>
          <p:nvPr/>
        </p:nvSpPr>
        <p:spPr>
          <a:xfrm>
            <a:off x="0" y="0"/>
            <a:ext cx="12192000" cy="397032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b">
            <a:spAutoFit/>
            <a:sp3d prstMaterial="matte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Prospectives à 10 ans – les actions proposées</a:t>
            </a:r>
            <a:endParaRPr lang="fr-FR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505893"/>
            <a:ext cx="11410814" cy="283154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Programme expérimental pour la cinétique neutronique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Expériences inédites pour créer des conditions innovantes pour la cinétique 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Traverses dynamiques (mesure du flux rapide et thermique en fonction de z)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Au-delà de toutes les expériences de cinétiques réalisées aujourd’hui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  </a:t>
            </a:r>
          </a:p>
          <a:p>
            <a:pPr lvl="1"/>
            <a:endParaRPr lang="fr-FR" sz="1600" dirty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Possible grâce au couplage de GENEPI3 et du réacteur VENUS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Upgrade de GENEPI pour plus d’intensité faisceau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Instrumentation du </a:t>
            </a:r>
            <a:r>
              <a:rPr lang="fr-FR" sz="1600" dirty="0" err="1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coeur</a:t>
            </a:r>
            <a:endParaRPr lang="fr-FR" sz="1600" dirty="0" smtClean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Conditionné à l’accès du réacteur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95" y="3187752"/>
            <a:ext cx="4572000" cy="3582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74385" y="2911477"/>
            <a:ext cx="38162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Exemple de traverses statiques en E2</a:t>
            </a:r>
            <a:endParaRPr lang="fr-FR" sz="1600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639" y="3187751"/>
            <a:ext cx="4435078" cy="3554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7334565" y="3228553"/>
            <a:ext cx="8900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Np237</a:t>
            </a:r>
            <a:endParaRPr lang="fr-FR" sz="1600" dirty="0"/>
          </a:p>
        </p:txBody>
      </p:sp>
      <p:grpSp>
        <p:nvGrpSpPr>
          <p:cNvPr id="4" name="Groupe 3"/>
          <p:cNvGrpSpPr/>
          <p:nvPr/>
        </p:nvGrpSpPr>
        <p:grpSpPr>
          <a:xfrm>
            <a:off x="8668424" y="500151"/>
            <a:ext cx="3523576" cy="3291920"/>
            <a:chOff x="2409825" y="1343025"/>
            <a:chExt cx="4520683" cy="4210050"/>
          </a:xfrm>
        </p:grpSpPr>
        <p:pic>
          <p:nvPicPr>
            <p:cNvPr id="5" name="Picture 14" descr="Description: Description: C:\Users\akochetk\Desktop\VENUS current results\CORES\F01-27 without detectors.jpg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0908" y="1466044"/>
              <a:ext cx="4419600" cy="4000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Frame 16"/>
            <p:cNvSpPr>
              <a:spLocks/>
            </p:cNvSpPr>
            <p:nvPr/>
          </p:nvSpPr>
          <p:spPr>
            <a:xfrm>
              <a:off x="2409825" y="1343025"/>
              <a:ext cx="4324350" cy="4210050"/>
            </a:xfrm>
            <a:prstGeom prst="frame">
              <a:avLst>
                <a:gd name="adj1" fmla="val 2109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2701704" y="3226523"/>
            <a:ext cx="8900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U235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46034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031592"/>
            <a:ext cx="7458635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Etude systèmes d’intérêt pour les scénarios/propulsion spatiale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Délais dans le déploiement des réacteurs à neutrons rapides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Multi-recyclage MOX en REP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Thorium en spectre thermique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Conception de réacteurs à  sels fondus pour la propulsion spatiale</a:t>
            </a:r>
          </a:p>
        </p:txBody>
      </p:sp>
      <p:sp>
        <p:nvSpPr>
          <p:cNvPr id="9" name="Titre 3"/>
          <p:cNvSpPr txBox="1">
            <a:spLocks/>
          </p:cNvSpPr>
          <p:nvPr/>
        </p:nvSpPr>
        <p:spPr>
          <a:xfrm>
            <a:off x="0" y="0"/>
            <a:ext cx="12192000" cy="397032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b">
            <a:spAutoFit/>
            <a:sp3d prstMaterial="matte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Prospectives à 10 ans – les actions proposées</a:t>
            </a:r>
            <a:endParaRPr lang="fr-FR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0" y="505893"/>
            <a:ext cx="11410814" cy="86177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Programme expérimental pour la </a:t>
            </a:r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multiphysique</a:t>
            </a:r>
            <a:endParaRPr lang="fr-FR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</p:txBody>
      </p:sp>
      <p:pic>
        <p:nvPicPr>
          <p:cNvPr id="13" name="Image 12" descr="Canal_plat_mo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8555" y="2003146"/>
            <a:ext cx="4071121" cy="2262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4" descr="SWATH_photo_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953" y="1472754"/>
            <a:ext cx="3870402" cy="287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858004" y="1061140"/>
            <a:ext cx="102213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SWATH - Salt at Wall : Thermal Exchanges </a:t>
            </a:r>
          </a:p>
          <a:p>
            <a:pPr marL="3943350" lvl="8" indent="-285750">
              <a:buFont typeface="Wingdings" panose="05000000000000000000" pitchFamily="2" charset="2"/>
              <a:buChar char="à"/>
            </a:pPr>
            <a:r>
              <a:rPr lang="fr-FR" sz="1600" dirty="0" smtClean="0">
                <a:sym typeface="Wingdings" panose="05000000000000000000" pitchFamily="2" charset="2"/>
              </a:rPr>
              <a:t>programme de mesure de constante thermodynamique des caloporteurs et mesures d’écoulement pour validation/vérification des modèles CFD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sz="1600" dirty="0" smtClean="0">
              <a:sym typeface="Wingdings" panose="05000000000000000000" pitchFamily="2" charset="2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361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3"/>
          <p:cNvSpPr txBox="1">
            <a:spLocks/>
          </p:cNvSpPr>
          <p:nvPr/>
        </p:nvSpPr>
        <p:spPr>
          <a:xfrm>
            <a:off x="0" y="0"/>
            <a:ext cx="12192000" cy="397032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b">
            <a:spAutoFit/>
            <a:sp3d prstMaterial="matte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 : depuis 2010-2020 vers 2020-2030</a:t>
            </a:r>
            <a:endParaRPr lang="fr-FR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84639" y="645517"/>
            <a:ext cx="5824551" cy="4031873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Des avancées importantes dans la modélisation des réacteurs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Evolution du combustible</a:t>
            </a:r>
          </a:p>
          <a:p>
            <a:pPr marL="1200150" lvl="2" indent="-285750">
              <a:buFontTx/>
              <a:buChar char="-"/>
            </a:pPr>
            <a:r>
              <a:rPr lang="fr-FR" sz="1400" i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Impact réacteur</a:t>
            </a:r>
          </a:p>
          <a:p>
            <a:pPr marL="1200150" lvl="2" indent="-285750">
              <a:buFontTx/>
              <a:buChar char="-"/>
            </a:pPr>
            <a:r>
              <a:rPr lang="fr-FR" sz="1400" i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Impact cycle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Sensibilités aux données nucléaires</a:t>
            </a:r>
          </a:p>
          <a:p>
            <a:pPr marL="1200150" lvl="2" indent="-285750">
              <a:buFontTx/>
              <a:buChar char="-"/>
            </a:pP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Sections efficaces</a:t>
            </a:r>
          </a:p>
          <a:p>
            <a:pPr marL="1200150" lvl="2" indent="-285750">
              <a:buFontTx/>
              <a:buChar char="-"/>
            </a:pP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Rendement de fission</a:t>
            </a:r>
          </a:p>
          <a:p>
            <a:pPr marL="1200150" lvl="2" indent="-285750">
              <a:buFontTx/>
              <a:buChar char="-"/>
            </a:pP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Données de décroissances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Prise en compte de l’échelle cœur</a:t>
            </a:r>
          </a:p>
          <a:p>
            <a:pPr marL="1200150" lvl="2" indent="-285750">
              <a:buFontTx/>
              <a:buChar char="-"/>
            </a:pP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Plan de chargement</a:t>
            </a:r>
          </a:p>
          <a:p>
            <a:pPr marL="1200150" lvl="2" indent="-285750">
              <a:buFontTx/>
              <a:buChar char="-"/>
            </a:pP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Biais de modélisation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Etude de transitoire pour les systèmes innovants</a:t>
            </a:r>
          </a:p>
          <a:p>
            <a:pPr marL="1200150" lvl="2" indent="-285750">
              <a:buFontTx/>
              <a:buChar char="-"/>
            </a:pP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Sûreté </a:t>
            </a:r>
            <a:r>
              <a:rPr lang="fr-FR" sz="1400" i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(très)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préliminaire </a:t>
            </a:r>
          </a:p>
          <a:p>
            <a:pPr marL="1200150" lvl="2" indent="-285750">
              <a:buFontTx/>
              <a:buChar char="-"/>
            </a:pP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Conception 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Cinétique et neutronique expérimentale</a:t>
            </a:r>
          </a:p>
          <a:p>
            <a:pPr marL="1200150" lvl="2" indent="-285750">
              <a:buFontTx/>
              <a:buChar char="-"/>
            </a:pP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Approche sous-critique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84638" y="4910438"/>
            <a:ext cx="5824552" cy="160043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dirty="0" smtClean="0">
                <a:solidFill>
                  <a:srgbClr val="C00000"/>
                </a:solidFill>
              </a:rPr>
              <a:t>Un positionnement académique unique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Compréhension des phénomènes physiques d’importance pour chaque étude 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Maitrise des erreurs et des biais de modélisation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Développement de modèles unitaires 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Expériences qui repoussent les modèles 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6214370" y="2663669"/>
            <a:ext cx="5532151" cy="3847207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Des questions sociétales « sensibles » pour les 10 prochaines années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Vieillissement des aciers de cuve</a:t>
            </a:r>
          </a:p>
          <a:p>
            <a:pPr lvl="2"/>
            <a:r>
              <a:rPr lang="fr-FR" sz="1600" i="1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Peut on rallonger de 10 ans la durée de vie des centrales ?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Multi-recyclage du Pu en REP</a:t>
            </a:r>
          </a:p>
          <a:p>
            <a:pPr lvl="2"/>
            <a:r>
              <a:rPr lang="fr-FR" sz="1600" i="1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Quels types d’assemblages ? Quelles limites à l’isotopie ? Quels impacts pour l’utilisation futur du Pu ? Puissance résiduelle et retraitement des assemblages ?</a:t>
            </a:r>
            <a:endParaRPr lang="fr-FR" sz="1600" i="1" dirty="0" smtClean="0">
              <a:solidFill>
                <a:schemeClr val="accent6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Augmentation des exigences de sûreté</a:t>
            </a:r>
          </a:p>
          <a:p>
            <a:pPr lvl="2"/>
            <a:r>
              <a:rPr lang="fr-FR" sz="1600" i="1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Nouvelles méthodes d’analyses ? Validité des modèles hors des domaines de qualification ?</a:t>
            </a:r>
            <a:endParaRPr lang="fr-FR" sz="1600" i="1" dirty="0" smtClean="0">
              <a:solidFill>
                <a:schemeClr val="accent6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L’après 2040 et le renouveau du nucléaire ? </a:t>
            </a:r>
          </a:p>
          <a:p>
            <a:pPr lvl="2"/>
            <a:r>
              <a:rPr lang="fr-FR" sz="1600" i="1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Transmutation ? Quels options ouvertes ? </a:t>
            </a:r>
            <a:endParaRPr lang="fr-FR" sz="1600" dirty="0" smtClean="0">
              <a:solidFill>
                <a:schemeClr val="accent6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214370" y="645517"/>
            <a:ext cx="5532150" cy="160043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dirty="0" smtClean="0">
                <a:solidFill>
                  <a:srgbClr val="7030A0"/>
                </a:solidFill>
              </a:rPr>
              <a:t>Un contexte national et international stimulant</a:t>
            </a:r>
            <a:endParaRPr lang="fr-FR" dirty="0" smtClean="0">
              <a:solidFill>
                <a:srgbClr val="7030A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dirty="0" smtClean="0">
                <a:solidFill>
                  <a:srgbClr val="7030A0"/>
                </a:solidFill>
                <a:sym typeface="Wingdings" panose="05000000000000000000" pitchFamily="2" charset="2"/>
              </a:rPr>
              <a:t>Renouveau des chaines de calculs industrielles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dirty="0" smtClean="0">
                <a:solidFill>
                  <a:srgbClr val="7030A0"/>
                </a:solidFill>
                <a:sym typeface="Wingdings" panose="05000000000000000000" pitchFamily="2" charset="2"/>
              </a:rPr>
              <a:t>Modélisation actuelle en défaut</a:t>
            </a:r>
          </a:p>
          <a:p>
            <a:pPr lvl="2"/>
            <a:r>
              <a:rPr lang="fr-FR" sz="1600" i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Ex du réflecteur lourd de l’EPR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dirty="0" smtClean="0">
                <a:solidFill>
                  <a:srgbClr val="7030A0"/>
                </a:solidFill>
                <a:sym typeface="Wingdings" panose="05000000000000000000" pitchFamily="2" charset="2"/>
              </a:rPr>
              <a:t>APOLLO3 au CEA 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dirty="0" smtClean="0">
                <a:solidFill>
                  <a:srgbClr val="7030A0"/>
                </a:solidFill>
                <a:sym typeface="Wingdings" panose="05000000000000000000" pitchFamily="2" charset="2"/>
              </a:rPr>
              <a:t>SERPENT2 au VTT</a:t>
            </a:r>
          </a:p>
        </p:txBody>
      </p:sp>
    </p:spTree>
    <p:extLst>
      <p:ext uri="{BB962C8B-B14F-4D97-AF65-F5344CB8AC3E}">
        <p14:creationId xmlns:p14="http://schemas.microsoft.com/office/powerpoint/2010/main" val="144541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47" y="3818339"/>
            <a:ext cx="3155295" cy="2997744"/>
          </a:xfrm>
          <a:prstGeom prst="rect">
            <a:avLst/>
          </a:prstGeom>
        </p:spPr>
      </p:pic>
      <p:sp>
        <p:nvSpPr>
          <p:cNvPr id="11" name="Titre 3"/>
          <p:cNvSpPr txBox="1">
            <a:spLocks/>
          </p:cNvSpPr>
          <p:nvPr/>
        </p:nvSpPr>
        <p:spPr>
          <a:xfrm>
            <a:off x="0" y="0"/>
            <a:ext cx="12192000" cy="397032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b">
            <a:spAutoFit/>
            <a:sp3d prstMaterial="matte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gros progrès dans les années 2010 – 2020 (1/3) Cinétique des réacteurs</a:t>
            </a:r>
            <a:endParaRPr lang="fr-FR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0" y="446262"/>
            <a:ext cx="7379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dirty="0" smtClean="0"/>
              <a:t>Méthodologies mises en place pour la mesure du niveau de sous-criticité : </a:t>
            </a:r>
          </a:p>
          <a:p>
            <a:pPr lvl="1"/>
            <a:endParaRPr lang="fr-FR" dirty="0" smtClean="0"/>
          </a:p>
        </p:txBody>
      </p:sp>
      <p:sp>
        <p:nvSpPr>
          <p:cNvPr id="15" name="ZoneTexte 14"/>
          <p:cNvSpPr txBox="1"/>
          <p:nvPr/>
        </p:nvSpPr>
        <p:spPr>
          <a:xfrm>
            <a:off x="7629525" y="488257"/>
            <a:ext cx="4562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 smtClean="0"/>
              <a:t>Thèse Thibault </a:t>
            </a:r>
            <a:r>
              <a:rPr lang="fr-FR" sz="1400" i="1" dirty="0" err="1" smtClean="0"/>
              <a:t>Chevret</a:t>
            </a:r>
            <a:r>
              <a:rPr lang="fr-FR" sz="1400" i="1" dirty="0" smtClean="0"/>
              <a:t> (2016) puis Alexandre Bailly (2022) </a:t>
            </a:r>
            <a:endParaRPr lang="fr-FR" sz="1400" i="1" dirty="0" smtClean="0"/>
          </a:p>
        </p:txBody>
      </p:sp>
      <p:sp>
        <p:nvSpPr>
          <p:cNvPr id="32" name="ZoneTexte 31"/>
          <p:cNvSpPr txBox="1"/>
          <p:nvPr/>
        </p:nvSpPr>
        <p:spPr>
          <a:xfrm>
            <a:off x="3331673" y="1183205"/>
            <a:ext cx="89359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ym typeface="Wingdings" panose="05000000000000000000" pitchFamily="2" charset="2"/>
              </a:rPr>
              <a:t> Equation des précurseurs des neutrons retardés</a:t>
            </a:r>
            <a:endParaRPr lang="fr-FR" sz="1600" dirty="0" smtClean="0"/>
          </a:p>
          <a:p>
            <a:pPr lvl="1"/>
            <a:endParaRPr lang="fr-FR" sz="1600" dirty="0" smtClean="0"/>
          </a:p>
        </p:txBody>
      </p:sp>
      <p:grpSp>
        <p:nvGrpSpPr>
          <p:cNvPr id="33" name="Groupe 32"/>
          <p:cNvGrpSpPr/>
          <p:nvPr/>
        </p:nvGrpSpPr>
        <p:grpSpPr>
          <a:xfrm>
            <a:off x="7718987" y="847014"/>
            <a:ext cx="4003670" cy="1108590"/>
            <a:chOff x="4629151" y="4860728"/>
            <a:chExt cx="4003670" cy="110859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4" name="ZoneTexte 33"/>
                <p:cNvSpPr txBox="1"/>
                <p:nvPr/>
              </p:nvSpPr>
              <p:spPr>
                <a:xfrm>
                  <a:off x="4723876" y="4860728"/>
                  <a:ext cx="3234118" cy="5271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den>
                        </m:f>
                        <m:f>
                          <m:f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num>
                          <m:den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fr-FR" sz="1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  <m:sup/>
                          <m:e>
                            <m:f>
                              <m:fPr>
                                <m:ctrlP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1600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fr-FR" sz="1600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</m:oMath>
                    </m:oMathPara>
                  </a14:m>
                  <a:endParaRPr lang="fr-FR" sz="1600" dirty="0">
                    <a:solidFill>
                      <a:schemeClr val="tx2"/>
                    </a:solidFill>
                  </a:endParaRPr>
                </a:p>
              </p:txBody>
            </p:sp>
          </mc:Choice>
          <mc:Fallback>
            <p:sp>
              <p:nvSpPr>
                <p:cNvPr id="34" name="ZoneTexte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3876" y="4860728"/>
                  <a:ext cx="3234118" cy="5271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ZoneTexte 34"/>
                <p:cNvSpPr txBox="1"/>
                <p:nvPr/>
              </p:nvSpPr>
              <p:spPr>
                <a:xfrm>
                  <a:off x="4654800" y="5393904"/>
                  <a:ext cx="3978021" cy="57541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fr-FR" sz="1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=−</m:t>
                        </m:r>
                        <m:sSub>
                          <m:sSubPr>
                            <m:ctrlP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fr-FR" sz="1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nary>
                          <m:naryPr>
                            <m:ctrlP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sSup>
                              <m:sSupPr>
                                <m:ctrlP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brk m:alnAt="23"/>
                                  </m:rP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p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m:rPr>
                                <m:brk m:alnAt="23"/>
                              </m:rP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nary>
                              <m:naryPr>
                                <m:ctrlP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sub>
                              <m:sup/>
                              <m:e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  <m:sSub>
                                  <m:sSubPr>
                                    <m:ctrlPr>
                                      <a:rPr lang="fr-FR" sz="1600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1600" b="0" i="0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r>
                                      <a:rPr lang="fr-FR" sz="1600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</m:nary>
                            <m: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p>
                                <m: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acc>
                              <m:accPr>
                                <m:chr m:val="̂"/>
                                <m:ctrlPr>
                                  <a:rPr lang="fr-FR" sz="16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 sz="1600" b="0" i="0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</m:acc>
                            <m:r>
                              <a:rPr lang="fr-FR" sz="16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</m:nary>
                      </m:oMath>
                    </m:oMathPara>
                  </a14:m>
                  <a:endParaRPr lang="fr-FR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>
            <p:sp>
              <p:nvSpPr>
                <p:cNvPr id="35" name="ZoneTexte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4800" y="5393904"/>
                  <a:ext cx="3978021" cy="57541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Accolade ouvrante 35"/>
            <p:cNvSpPr/>
            <p:nvPr/>
          </p:nvSpPr>
          <p:spPr>
            <a:xfrm>
              <a:off x="4629151" y="4860728"/>
              <a:ext cx="94725" cy="1035247"/>
            </a:xfrm>
            <a:prstGeom prst="lef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39" name="Image 3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6579" y="3678070"/>
            <a:ext cx="7787585" cy="231241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3" name="ZoneTexte 22"/>
              <p:cNvSpPr txBox="1"/>
              <p:nvPr/>
            </p:nvSpPr>
            <p:spPr>
              <a:xfrm>
                <a:off x="3385353" y="2233875"/>
                <a:ext cx="8935989" cy="862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fr-FR" sz="1600" dirty="0" smtClean="0"/>
                  <a:t>Interruption de faisceau pour regarder l’évolution de la population de neutrons</a:t>
                </a: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fr-FR" sz="1600" dirty="0" smtClean="0"/>
                  <a:t>Décomposition nodale :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̂"/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sz="1600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</m:acc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fr-FR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fr-FR" sz="1600" b="0" i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1600" b="0" i="0" smtClean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1600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d>
                          <m:d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acc>
                              <m:accPr>
                                <m:chr m:val="̂"/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 sz="1600" b="0" i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</m:acc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sSup>
                          <m:sSup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</m:e>
                    </m:nary>
                  </m:oMath>
                </a14:m>
                <a:endParaRPr lang="fr-FR" sz="1600" dirty="0" smtClean="0"/>
              </a:p>
              <a:p>
                <a:pPr marL="742950" lvl="1" indent="-285750">
                  <a:buFontTx/>
                  <a:buChar char="-"/>
                </a:pPr>
                <a:r>
                  <a:rPr lang="fr-FR" sz="1600" dirty="0" smtClean="0"/>
                  <a:t>Implémentation dans SERPENT2</a:t>
                </a:r>
              </a:p>
            </p:txBody>
          </p:sp>
        </mc:Choice>
        <mc:Fallback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5353" y="2233875"/>
                <a:ext cx="8935989" cy="862737"/>
              </a:xfrm>
              <a:prstGeom prst="rect">
                <a:avLst/>
              </a:prstGeom>
              <a:blipFill>
                <a:blip r:embed="rId6"/>
                <a:stretch>
                  <a:fillRect l="-273" t="-11972" b="-3662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" name="Groupe 46"/>
          <p:cNvGrpSpPr/>
          <p:nvPr/>
        </p:nvGrpSpPr>
        <p:grpSpPr>
          <a:xfrm>
            <a:off x="-31491" y="873909"/>
            <a:ext cx="3637488" cy="3439324"/>
            <a:chOff x="2386445" y="503731"/>
            <a:chExt cx="4951898" cy="4682128"/>
          </a:xfrm>
        </p:grpSpPr>
        <p:pic>
          <p:nvPicPr>
            <p:cNvPr id="48" name="Objet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32" t="-135" r="116" b="16148"/>
            <a:stretch/>
          </p:blipFill>
          <p:spPr bwMode="auto">
            <a:xfrm>
              <a:off x="2425574" y="503731"/>
              <a:ext cx="4612395" cy="464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Rectangle 48"/>
            <p:cNvSpPr/>
            <p:nvPr/>
          </p:nvSpPr>
          <p:spPr>
            <a:xfrm>
              <a:off x="5485455" y="1989957"/>
              <a:ext cx="1648801" cy="10766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altLang="fr-FR" sz="1400" b="1" dirty="0">
                  <a:solidFill>
                    <a:prstClr val="white"/>
                  </a:solidFill>
                  <a:sym typeface="Wingdings" pitchFamily="2" charset="2"/>
                </a:rPr>
                <a:t>GENEPI-3C : Accélérateur </a:t>
              </a:r>
              <a:r>
                <a:rPr lang="fr-FR" altLang="fr-FR" sz="1400" b="1" dirty="0" smtClean="0">
                  <a:solidFill>
                    <a:prstClr val="white"/>
                  </a:solidFill>
                  <a:sym typeface="Wingdings" pitchFamily="2" charset="2"/>
                </a:rPr>
                <a:t>deutons</a:t>
              </a:r>
              <a:endParaRPr lang="fr-FR" sz="1400" b="1" dirty="0">
                <a:solidFill>
                  <a:prstClr val="white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144523" y="3813047"/>
              <a:ext cx="1203721" cy="4485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altLang="fr-FR" sz="1400" dirty="0">
                  <a:solidFill>
                    <a:prstClr val="white"/>
                  </a:solidFill>
                  <a:sym typeface="Wingdings" pitchFamily="2" charset="2"/>
                </a:rPr>
                <a:t>cible </a:t>
              </a:r>
              <a:r>
                <a:rPr lang="fr-FR" altLang="fr-FR" sz="1400" dirty="0" err="1">
                  <a:solidFill>
                    <a:prstClr val="white"/>
                  </a:solidFill>
                  <a:sym typeface="Wingdings" pitchFamily="2" charset="2"/>
                </a:rPr>
                <a:t>TiT</a:t>
              </a:r>
              <a:r>
                <a:rPr lang="fr-FR" altLang="fr-FR" sz="1400" dirty="0">
                  <a:solidFill>
                    <a:prstClr val="white"/>
                  </a:solidFill>
                  <a:sym typeface="Wingdings" pitchFamily="2" charset="2"/>
                </a:rPr>
                <a:t> </a:t>
              </a:r>
              <a:endParaRPr lang="fr-FR" sz="1400" dirty="0">
                <a:solidFill>
                  <a:prstClr val="white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241999" y="4737267"/>
              <a:ext cx="3096344" cy="448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altLang="fr-FR" sz="1400" b="1" dirty="0">
                  <a:solidFill>
                    <a:prstClr val="white"/>
                  </a:solidFill>
                  <a:sym typeface="Wingdings" pitchFamily="2" charset="2"/>
                </a:rPr>
                <a:t>Réacteur </a:t>
              </a:r>
              <a:r>
                <a:rPr lang="fr-FR" altLang="fr-FR" sz="1400" b="1" dirty="0" smtClean="0">
                  <a:solidFill>
                    <a:prstClr val="white"/>
                  </a:solidFill>
                  <a:sym typeface="Wingdings" pitchFamily="2" charset="2"/>
                </a:rPr>
                <a:t>VENUS-F</a:t>
              </a:r>
              <a:endParaRPr lang="fr-FR" altLang="fr-FR" sz="1400" b="1" dirty="0">
                <a:solidFill>
                  <a:prstClr val="white"/>
                </a:solidFill>
                <a:sym typeface="Wingdings" pitchFamily="2" charset="2"/>
              </a:endParaRPr>
            </a:p>
          </p:txBody>
        </p:sp>
        <p:cxnSp>
          <p:nvCxnSpPr>
            <p:cNvPr id="52" name="Connecteur droit avec flèche 51"/>
            <p:cNvCxnSpPr>
              <a:stCxn id="49" idx="1"/>
            </p:cNvCxnSpPr>
            <p:nvPr/>
          </p:nvCxnSpPr>
          <p:spPr>
            <a:xfrm flipH="1" flipV="1">
              <a:off x="5151450" y="2018650"/>
              <a:ext cx="334005" cy="509617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avec flèche 52"/>
            <p:cNvCxnSpPr/>
            <p:nvPr/>
          </p:nvCxnSpPr>
          <p:spPr>
            <a:xfrm flipV="1">
              <a:off x="5258502" y="4185570"/>
              <a:ext cx="77192" cy="551698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Image 5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6445" y="2202429"/>
              <a:ext cx="1855554" cy="2942488"/>
            </a:xfrm>
            <a:prstGeom prst="rect">
              <a:avLst/>
            </a:prstGeom>
            <a:ln>
              <a:solidFill>
                <a:schemeClr val="tx1"/>
              </a:solidFill>
              <a:prstDash val="solid"/>
            </a:ln>
          </p:spPr>
        </p:pic>
        <p:cxnSp>
          <p:nvCxnSpPr>
            <p:cNvPr id="55" name="Connecteur droit avec flèche 54"/>
            <p:cNvCxnSpPr/>
            <p:nvPr/>
          </p:nvCxnSpPr>
          <p:spPr>
            <a:xfrm flipH="1" flipV="1">
              <a:off x="4281127" y="4737267"/>
              <a:ext cx="921996" cy="36585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2" name="Picture 4" descr="Résultat de recherche d'images pour &quot;logo SCK-CEN&quot;&quot;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363" y="923138"/>
            <a:ext cx="1395437" cy="72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942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3"/>
          <p:cNvSpPr txBox="1">
            <a:spLocks/>
          </p:cNvSpPr>
          <p:nvPr/>
        </p:nvSpPr>
        <p:spPr>
          <a:xfrm>
            <a:off x="0" y="0"/>
            <a:ext cx="12192000" cy="397032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b">
            <a:spAutoFit/>
            <a:sp3d prstMaterial="matte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gros progrès dans les années 2010 – 2020 (2/3) Modèles </a:t>
            </a:r>
            <a:r>
              <a:rPr lang="fr-FR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multiphysiques</a:t>
            </a:r>
            <a:endParaRPr lang="fr-FR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0" y="472869"/>
            <a:ext cx="7587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dirty="0" smtClean="0"/>
              <a:t>Des modèles d’écoulements et de transferts thermiques éprouvés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dirty="0" smtClean="0"/>
              <a:t>Installation expérimentale au LPSC pour l’étude des caloporteurs innovants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170" y="1195036"/>
            <a:ext cx="2856384" cy="3403954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938" y="2334101"/>
            <a:ext cx="2910254" cy="427615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7337" y="2817934"/>
            <a:ext cx="6221434" cy="2580543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3416745" y="1349216"/>
            <a:ext cx="54051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i="1" dirty="0" smtClean="0">
                <a:sym typeface="Wingdings" panose="05000000000000000000" pitchFamily="2" charset="2"/>
              </a:rPr>
              <a:t>Maitrise des modèles de transferts thermiques ?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i="1" dirty="0" smtClean="0">
                <a:sym typeface="Wingdings" panose="05000000000000000000" pitchFamily="2" charset="2"/>
              </a:rPr>
              <a:t>Modèle de solidification des sels fondus ? </a:t>
            </a:r>
          </a:p>
          <a:p>
            <a:pPr lvl="1"/>
            <a:r>
              <a:rPr lang="fr-FR" sz="1600" dirty="0" smtClean="0">
                <a:sym typeface="Wingdings" panose="05000000000000000000" pitchFamily="2" charset="2"/>
              </a:rPr>
              <a:t>Anticipation des contraintes </a:t>
            </a:r>
            <a:r>
              <a:rPr lang="fr-FR" sz="1600" dirty="0" err="1" smtClean="0">
                <a:sym typeface="Wingdings" panose="05000000000000000000" pitchFamily="2" charset="2"/>
              </a:rPr>
              <a:t>thermo-mécaniques</a:t>
            </a:r>
            <a:endParaRPr lang="fr-FR" sz="1600" dirty="0" smtClean="0"/>
          </a:p>
        </p:txBody>
      </p:sp>
      <p:sp>
        <p:nvSpPr>
          <p:cNvPr id="22" name="ZoneTexte 21"/>
          <p:cNvSpPr txBox="1"/>
          <p:nvPr/>
        </p:nvSpPr>
        <p:spPr>
          <a:xfrm>
            <a:off x="7334250" y="472869"/>
            <a:ext cx="4857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 smtClean="0"/>
              <a:t>Thèse Axel </a:t>
            </a:r>
            <a:r>
              <a:rPr lang="fr-FR" sz="1400" i="1" dirty="0" err="1" smtClean="0"/>
              <a:t>Laureau</a:t>
            </a:r>
            <a:r>
              <a:rPr lang="fr-FR" sz="1400" i="1" dirty="0" smtClean="0"/>
              <a:t> (2015), Mauricio Tano-</a:t>
            </a:r>
            <a:r>
              <a:rPr lang="fr-FR" sz="1400" i="1" dirty="0" err="1" smtClean="0"/>
              <a:t>Retamales</a:t>
            </a:r>
            <a:r>
              <a:rPr lang="fr-FR" sz="1400" i="1" dirty="0" smtClean="0"/>
              <a:t> (2018) puis Juan Blanco (2020)</a:t>
            </a:r>
            <a:endParaRPr lang="fr-FR" sz="1400" i="1" dirty="0" smtClean="0"/>
          </a:p>
        </p:txBody>
      </p:sp>
      <p:pic>
        <p:nvPicPr>
          <p:cNvPr id="23" name="Image 22" descr="LPSC_Quadr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3412" y="4674826"/>
            <a:ext cx="1419526" cy="93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046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12192000" cy="397032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pPr algn="l"/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petit retour en arrière : avant 2010</a:t>
            </a:r>
            <a:endParaRPr lang="fr-FR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472869"/>
            <a:ext cx="1043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b="1" dirty="0" smtClean="0"/>
              <a:t>Un contexte international différent :</a:t>
            </a:r>
            <a:r>
              <a:rPr lang="fr-FR" dirty="0" smtClean="0"/>
              <a:t> En 2010 on envisage un facteur 40 sur le nucléaire mondiale en 2050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Economie de la ressource en uranium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Limiter la production d’actinides mineurs 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Etude de la transmutation </a:t>
            </a:r>
            <a:endParaRPr lang="fr-FR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2054352" y="1922717"/>
            <a:ext cx="1539240" cy="369332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Cycle thorium</a:t>
            </a:r>
            <a:endParaRPr lang="fr-FR" b="1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8683752" y="1922717"/>
            <a:ext cx="780288" cy="369332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ADS</a:t>
            </a:r>
            <a:endParaRPr lang="fr-FR" b="1" dirty="0" smtClean="0"/>
          </a:p>
        </p:txBody>
      </p:sp>
      <p:sp>
        <p:nvSpPr>
          <p:cNvPr id="11" name="ZoneTexte 10"/>
          <p:cNvSpPr txBox="1"/>
          <p:nvPr/>
        </p:nvSpPr>
        <p:spPr>
          <a:xfrm>
            <a:off x="5219700" y="985565"/>
            <a:ext cx="6272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Aujourd’hui le contexte a changé </a:t>
            </a:r>
            <a:r>
              <a:rPr lang="fr-FR" dirty="0" smtClean="0">
                <a:sym typeface="Wingdings" panose="05000000000000000000" pitchFamily="2" charset="2"/>
              </a:rPr>
              <a:t> problématiques différentes</a:t>
            </a:r>
            <a:endParaRPr lang="fr-FR" dirty="0" smtClean="0"/>
          </a:p>
          <a:p>
            <a:r>
              <a:rPr lang="fr-FR" sz="1400" i="1" dirty="0" smtClean="0"/>
              <a:t>Cf. </a:t>
            </a:r>
            <a:r>
              <a:rPr lang="fr-FR" sz="1400" i="1" dirty="0"/>
              <a:t>p</a:t>
            </a:r>
            <a:r>
              <a:rPr lang="fr-FR" sz="1400" i="1" dirty="0" smtClean="0"/>
              <a:t>résentation Nicolas </a:t>
            </a:r>
            <a:r>
              <a:rPr lang="fr-FR" sz="1400" i="1" dirty="0" err="1" smtClean="0"/>
              <a:t>Thiollière</a:t>
            </a:r>
            <a:endParaRPr lang="fr-FR" sz="1400" i="1" dirty="0" smtClean="0"/>
          </a:p>
        </p:txBody>
      </p:sp>
      <p:sp>
        <p:nvSpPr>
          <p:cNvPr id="3" name="Accolade fermante 2"/>
          <p:cNvSpPr/>
          <p:nvPr/>
        </p:nvSpPr>
        <p:spPr>
          <a:xfrm>
            <a:off x="4989195" y="863072"/>
            <a:ext cx="97155" cy="81012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0" y="2448469"/>
            <a:ext cx="6153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600" dirty="0" smtClean="0"/>
              <a:t>Réacteurs à sels fondus : </a:t>
            </a:r>
            <a:r>
              <a:rPr lang="fr-FR" sz="1400" i="1" dirty="0" smtClean="0"/>
              <a:t>cf. présentation Elsa Merle</a:t>
            </a:r>
            <a:endParaRPr lang="fr-FR" sz="1600" i="1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600" dirty="0" smtClean="0"/>
              <a:t>REP, CANDU et RNR-Na </a:t>
            </a:r>
            <a:r>
              <a:rPr lang="fr-FR" sz="1400" i="1" dirty="0" smtClean="0"/>
              <a:t>(thèse Guillemin, </a:t>
            </a:r>
            <a:r>
              <a:rPr lang="fr-FR" sz="1400" i="1" dirty="0" err="1" smtClean="0"/>
              <a:t>Brizi</a:t>
            </a:r>
            <a:r>
              <a:rPr lang="fr-FR" sz="1400" i="1" dirty="0" smtClean="0"/>
              <a:t>, </a:t>
            </a:r>
            <a:r>
              <a:rPr lang="fr-FR" sz="1400" i="1" dirty="0" err="1" smtClean="0"/>
              <a:t>Ernoult</a:t>
            </a:r>
            <a:r>
              <a:rPr lang="fr-FR" sz="1400" i="1" dirty="0" smtClean="0"/>
              <a:t>)</a:t>
            </a:r>
            <a:endParaRPr lang="fr-FR" sz="1600" i="1" dirty="0" smtClean="0"/>
          </a:p>
        </p:txBody>
      </p:sp>
      <p:sp>
        <p:nvSpPr>
          <p:cNvPr id="13" name="ZoneTexte 12"/>
          <p:cNvSpPr txBox="1"/>
          <p:nvPr/>
        </p:nvSpPr>
        <p:spPr>
          <a:xfrm>
            <a:off x="7046013" y="2448469"/>
            <a:ext cx="49039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600" dirty="0" smtClean="0"/>
              <a:t>Design de réacteur de puissance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600" dirty="0" smtClean="0"/>
              <a:t>Mesure de la sous-criticité d’un ADS</a:t>
            </a:r>
          </a:p>
          <a:p>
            <a:pPr marL="742950" lvl="1" indent="-285750">
              <a:buFontTx/>
              <a:buChar char="-"/>
            </a:pPr>
            <a:r>
              <a:rPr lang="fr-FR" sz="1400" dirty="0" smtClean="0"/>
              <a:t>Développement de méthodologies pour le pilotage et la sureté du réacteur </a:t>
            </a:r>
          </a:p>
          <a:p>
            <a:pPr lvl="1"/>
            <a:r>
              <a:rPr lang="fr-FR" sz="1600" dirty="0" smtClean="0"/>
              <a:t> </a:t>
            </a:r>
            <a:r>
              <a:rPr lang="fr-FR" sz="1600" dirty="0" smtClean="0"/>
              <a:t>  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1488283" y="3366819"/>
            <a:ext cx="1942273" cy="551484"/>
            <a:chOff x="181455" y="1365485"/>
            <a:chExt cx="1942273" cy="551484"/>
          </a:xfrm>
        </p:grpSpPr>
        <p:grpSp>
          <p:nvGrpSpPr>
            <p:cNvPr id="15" name="Group 2"/>
            <p:cNvGrpSpPr>
              <a:grpSpLocks/>
            </p:cNvGrpSpPr>
            <p:nvPr/>
          </p:nvGrpSpPr>
          <p:grpSpPr bwMode="auto">
            <a:xfrm>
              <a:off x="181455" y="1365485"/>
              <a:ext cx="1365803" cy="551484"/>
              <a:chOff x="1536" y="2294"/>
              <a:chExt cx="1243" cy="520"/>
            </a:xfrm>
          </p:grpSpPr>
          <p:sp>
            <p:nvSpPr>
              <p:cNvPr id="20" name="Freeform 3"/>
              <p:cNvSpPr>
                <a:spLocks/>
              </p:cNvSpPr>
              <p:nvPr/>
            </p:nvSpPr>
            <p:spPr bwMode="auto">
              <a:xfrm>
                <a:off x="1969" y="2294"/>
                <a:ext cx="490" cy="228"/>
              </a:xfrm>
              <a:custGeom>
                <a:avLst/>
                <a:gdLst/>
                <a:ahLst/>
                <a:cxnLst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71" y="4"/>
                  </a:cxn>
                  <a:cxn ang="0">
                    <a:pos x="731" y="16"/>
                  </a:cxn>
                  <a:cxn ang="0">
                    <a:pos x="789" y="33"/>
                  </a:cxn>
                  <a:cxn ang="0">
                    <a:pos x="845" y="56"/>
                  </a:cxn>
                  <a:cxn ang="0">
                    <a:pos x="899" y="84"/>
                  </a:cxn>
                  <a:cxn ang="0">
                    <a:pos x="948" y="119"/>
                  </a:cxn>
                  <a:cxn ang="0">
                    <a:pos x="996" y="157"/>
                  </a:cxn>
                  <a:cxn ang="0">
                    <a:pos x="1039" y="201"/>
                  </a:cxn>
                  <a:cxn ang="0">
                    <a:pos x="1079" y="248"/>
                  </a:cxn>
                  <a:cxn ang="0">
                    <a:pos x="1113" y="299"/>
                  </a:cxn>
                  <a:cxn ang="0">
                    <a:pos x="1144" y="354"/>
                  </a:cxn>
                  <a:cxn ang="0">
                    <a:pos x="1169" y="413"/>
                  </a:cxn>
                  <a:cxn ang="0">
                    <a:pos x="1189" y="474"/>
                  </a:cxn>
                  <a:cxn ang="0">
                    <a:pos x="1205" y="536"/>
                  </a:cxn>
                  <a:cxn ang="0">
                    <a:pos x="1214" y="601"/>
                  </a:cxn>
                  <a:cxn ang="0">
                    <a:pos x="1217" y="669"/>
                  </a:cxn>
                  <a:cxn ang="0">
                    <a:pos x="1217" y="672"/>
                  </a:cxn>
                  <a:cxn ang="0">
                    <a:pos x="1217" y="676"/>
                  </a:cxn>
                  <a:cxn ang="0">
                    <a:pos x="1217" y="679"/>
                  </a:cxn>
                  <a:cxn ang="0">
                    <a:pos x="1217" y="683"/>
                  </a:cxn>
                  <a:cxn ang="0">
                    <a:pos x="1" y="665"/>
                  </a:cxn>
                </a:cxnLst>
                <a:rect l="0" t="0" r="r" b="b"/>
                <a:pathLst>
                  <a:path w="1217" h="683">
                    <a:moveTo>
                      <a:pt x="1" y="665"/>
                    </a:move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71" y="4"/>
                    </a:lnTo>
                    <a:lnTo>
                      <a:pt x="731" y="16"/>
                    </a:lnTo>
                    <a:lnTo>
                      <a:pt x="789" y="33"/>
                    </a:lnTo>
                    <a:lnTo>
                      <a:pt x="845" y="56"/>
                    </a:lnTo>
                    <a:lnTo>
                      <a:pt x="899" y="84"/>
                    </a:lnTo>
                    <a:lnTo>
                      <a:pt x="948" y="119"/>
                    </a:lnTo>
                    <a:lnTo>
                      <a:pt x="996" y="157"/>
                    </a:lnTo>
                    <a:lnTo>
                      <a:pt x="1039" y="201"/>
                    </a:lnTo>
                    <a:lnTo>
                      <a:pt x="1079" y="248"/>
                    </a:lnTo>
                    <a:lnTo>
                      <a:pt x="1113" y="299"/>
                    </a:lnTo>
                    <a:lnTo>
                      <a:pt x="1144" y="354"/>
                    </a:lnTo>
                    <a:lnTo>
                      <a:pt x="1169" y="413"/>
                    </a:lnTo>
                    <a:lnTo>
                      <a:pt x="1189" y="474"/>
                    </a:lnTo>
                    <a:lnTo>
                      <a:pt x="1205" y="536"/>
                    </a:lnTo>
                    <a:lnTo>
                      <a:pt x="1214" y="601"/>
                    </a:lnTo>
                    <a:lnTo>
                      <a:pt x="1217" y="669"/>
                    </a:lnTo>
                    <a:lnTo>
                      <a:pt x="1217" y="672"/>
                    </a:lnTo>
                    <a:lnTo>
                      <a:pt x="1217" y="676"/>
                    </a:lnTo>
                    <a:lnTo>
                      <a:pt x="1217" y="679"/>
                    </a:lnTo>
                    <a:lnTo>
                      <a:pt x="1217" y="683"/>
                    </a:lnTo>
                    <a:lnTo>
                      <a:pt x="1" y="665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21" name="Freeform 4"/>
              <p:cNvSpPr>
                <a:spLocks/>
              </p:cNvSpPr>
              <p:nvPr/>
            </p:nvSpPr>
            <p:spPr bwMode="auto">
              <a:xfrm>
                <a:off x="1969" y="2294"/>
                <a:ext cx="477" cy="227"/>
              </a:xfrm>
              <a:custGeom>
                <a:avLst/>
                <a:gdLst/>
                <a:ahLst/>
                <a:cxnLst>
                  <a:cxn ang="0">
                    <a:pos x="1140" y="347"/>
                  </a:cxn>
                  <a:cxn ang="0">
                    <a:pos x="1153" y="387"/>
                  </a:cxn>
                  <a:cxn ang="0">
                    <a:pos x="1165" y="427"/>
                  </a:cxn>
                  <a:cxn ang="0">
                    <a:pos x="1174" y="468"/>
                  </a:cxn>
                  <a:cxn ang="0">
                    <a:pos x="1181" y="510"/>
                  </a:cxn>
                  <a:cxn ang="0">
                    <a:pos x="1184" y="552"/>
                  </a:cxn>
                  <a:cxn ang="0">
                    <a:pos x="1186" y="595"/>
                  </a:cxn>
                  <a:cxn ang="0">
                    <a:pos x="1185" y="639"/>
                  </a:cxn>
                  <a:cxn ang="0">
                    <a:pos x="1181" y="681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51" y="3"/>
                  </a:cxn>
                  <a:cxn ang="0">
                    <a:pos x="692" y="8"/>
                  </a:cxn>
                  <a:cxn ang="0">
                    <a:pos x="734" y="16"/>
                  </a:cxn>
                  <a:cxn ang="0">
                    <a:pos x="774" y="27"/>
                  </a:cxn>
                  <a:cxn ang="0">
                    <a:pos x="812" y="41"/>
                  </a:cxn>
                  <a:cxn ang="0">
                    <a:pos x="849" y="57"/>
                  </a:cxn>
                  <a:cxn ang="0">
                    <a:pos x="885" y="77"/>
                  </a:cxn>
                  <a:cxn ang="0">
                    <a:pos x="920" y="99"/>
                  </a:cxn>
                  <a:cxn ang="0">
                    <a:pos x="955" y="123"/>
                  </a:cxn>
                  <a:cxn ang="0">
                    <a:pos x="987" y="149"/>
                  </a:cxn>
                  <a:cxn ang="0">
                    <a:pos x="1016" y="177"/>
                  </a:cxn>
                  <a:cxn ang="0">
                    <a:pos x="1045" y="208"/>
                  </a:cxn>
                  <a:cxn ang="0">
                    <a:pos x="1072" y="240"/>
                  </a:cxn>
                  <a:cxn ang="0">
                    <a:pos x="1096" y="274"/>
                  </a:cxn>
                  <a:cxn ang="0">
                    <a:pos x="1120" y="310"/>
                  </a:cxn>
                  <a:cxn ang="0">
                    <a:pos x="1140" y="347"/>
                  </a:cxn>
                </a:cxnLst>
                <a:rect l="0" t="0" r="r" b="b"/>
                <a:pathLst>
                  <a:path w="1186" h="681">
                    <a:moveTo>
                      <a:pt x="1140" y="347"/>
                    </a:moveTo>
                    <a:lnTo>
                      <a:pt x="1153" y="387"/>
                    </a:lnTo>
                    <a:lnTo>
                      <a:pt x="1165" y="427"/>
                    </a:lnTo>
                    <a:lnTo>
                      <a:pt x="1174" y="468"/>
                    </a:lnTo>
                    <a:lnTo>
                      <a:pt x="1181" y="510"/>
                    </a:lnTo>
                    <a:lnTo>
                      <a:pt x="1184" y="552"/>
                    </a:lnTo>
                    <a:lnTo>
                      <a:pt x="1186" y="595"/>
                    </a:lnTo>
                    <a:lnTo>
                      <a:pt x="1185" y="639"/>
                    </a:lnTo>
                    <a:lnTo>
                      <a:pt x="1181" y="681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51" y="3"/>
                    </a:lnTo>
                    <a:lnTo>
                      <a:pt x="692" y="8"/>
                    </a:lnTo>
                    <a:lnTo>
                      <a:pt x="734" y="16"/>
                    </a:lnTo>
                    <a:lnTo>
                      <a:pt x="774" y="27"/>
                    </a:lnTo>
                    <a:lnTo>
                      <a:pt x="812" y="41"/>
                    </a:lnTo>
                    <a:lnTo>
                      <a:pt x="849" y="57"/>
                    </a:lnTo>
                    <a:lnTo>
                      <a:pt x="885" y="77"/>
                    </a:lnTo>
                    <a:lnTo>
                      <a:pt x="920" y="99"/>
                    </a:lnTo>
                    <a:lnTo>
                      <a:pt x="955" y="123"/>
                    </a:lnTo>
                    <a:lnTo>
                      <a:pt x="987" y="149"/>
                    </a:lnTo>
                    <a:lnTo>
                      <a:pt x="1016" y="177"/>
                    </a:lnTo>
                    <a:lnTo>
                      <a:pt x="1045" y="208"/>
                    </a:lnTo>
                    <a:lnTo>
                      <a:pt x="1072" y="240"/>
                    </a:lnTo>
                    <a:lnTo>
                      <a:pt x="1096" y="274"/>
                    </a:lnTo>
                    <a:lnTo>
                      <a:pt x="1120" y="310"/>
                    </a:lnTo>
                    <a:lnTo>
                      <a:pt x="1140" y="347"/>
                    </a:lnTo>
                    <a:close/>
                  </a:path>
                </a:pathLst>
              </a:custGeom>
              <a:solidFill>
                <a:srgbClr val="5670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22" name="Freeform 5"/>
              <p:cNvSpPr>
                <a:spLocks/>
              </p:cNvSpPr>
              <p:nvPr/>
            </p:nvSpPr>
            <p:spPr bwMode="auto">
              <a:xfrm>
                <a:off x="1969" y="2294"/>
                <a:ext cx="463" cy="227"/>
              </a:xfrm>
              <a:custGeom>
                <a:avLst/>
                <a:gdLst/>
                <a:ahLst/>
                <a:cxnLst>
                  <a:cxn ang="0">
                    <a:pos x="1064" y="230"/>
                  </a:cxn>
                  <a:cxn ang="0">
                    <a:pos x="1091" y="281"/>
                  </a:cxn>
                  <a:cxn ang="0">
                    <a:pos x="1113" y="333"/>
                  </a:cxn>
                  <a:cxn ang="0">
                    <a:pos x="1129" y="389"/>
                  </a:cxn>
                  <a:cxn ang="0">
                    <a:pos x="1141" y="444"/>
                  </a:cxn>
                  <a:cxn ang="0">
                    <a:pos x="1148" y="503"/>
                  </a:cxn>
                  <a:cxn ang="0">
                    <a:pos x="1149" y="561"/>
                  </a:cxn>
                  <a:cxn ang="0">
                    <a:pos x="1146" y="621"/>
                  </a:cxn>
                  <a:cxn ang="0">
                    <a:pos x="1138" y="681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42" y="2"/>
                  </a:cxn>
                  <a:cxn ang="0">
                    <a:pos x="675" y="6"/>
                  </a:cxn>
                  <a:cxn ang="0">
                    <a:pos x="708" y="11"/>
                  </a:cxn>
                  <a:cxn ang="0">
                    <a:pos x="740" y="18"/>
                  </a:cxn>
                  <a:cxn ang="0">
                    <a:pos x="772" y="27"/>
                  </a:cxn>
                  <a:cxn ang="0">
                    <a:pos x="803" y="37"/>
                  </a:cxn>
                  <a:cxn ang="0">
                    <a:pos x="832" y="51"/>
                  </a:cxn>
                  <a:cxn ang="0">
                    <a:pos x="863" y="64"/>
                  </a:cxn>
                  <a:cxn ang="0">
                    <a:pos x="891" y="80"/>
                  </a:cxn>
                  <a:cxn ang="0">
                    <a:pos x="919" y="97"/>
                  </a:cxn>
                  <a:cxn ang="0">
                    <a:pos x="945" y="116"/>
                  </a:cxn>
                  <a:cxn ang="0">
                    <a:pos x="971" y="136"/>
                  </a:cxn>
                  <a:cxn ang="0">
                    <a:pos x="996" y="158"/>
                  </a:cxn>
                  <a:cxn ang="0">
                    <a:pos x="1020" y="181"/>
                  </a:cxn>
                  <a:cxn ang="0">
                    <a:pos x="1043" y="205"/>
                  </a:cxn>
                  <a:cxn ang="0">
                    <a:pos x="1064" y="230"/>
                  </a:cxn>
                </a:cxnLst>
                <a:rect l="0" t="0" r="r" b="b"/>
                <a:pathLst>
                  <a:path w="1149" h="681">
                    <a:moveTo>
                      <a:pt x="1064" y="230"/>
                    </a:moveTo>
                    <a:lnTo>
                      <a:pt x="1091" y="281"/>
                    </a:lnTo>
                    <a:lnTo>
                      <a:pt x="1113" y="333"/>
                    </a:lnTo>
                    <a:lnTo>
                      <a:pt x="1129" y="389"/>
                    </a:lnTo>
                    <a:lnTo>
                      <a:pt x="1141" y="444"/>
                    </a:lnTo>
                    <a:lnTo>
                      <a:pt x="1148" y="503"/>
                    </a:lnTo>
                    <a:lnTo>
                      <a:pt x="1149" y="561"/>
                    </a:lnTo>
                    <a:lnTo>
                      <a:pt x="1146" y="621"/>
                    </a:lnTo>
                    <a:lnTo>
                      <a:pt x="1138" y="681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42" y="2"/>
                    </a:lnTo>
                    <a:lnTo>
                      <a:pt x="675" y="6"/>
                    </a:lnTo>
                    <a:lnTo>
                      <a:pt x="708" y="11"/>
                    </a:lnTo>
                    <a:lnTo>
                      <a:pt x="740" y="18"/>
                    </a:lnTo>
                    <a:lnTo>
                      <a:pt x="772" y="27"/>
                    </a:lnTo>
                    <a:lnTo>
                      <a:pt x="803" y="37"/>
                    </a:lnTo>
                    <a:lnTo>
                      <a:pt x="832" y="51"/>
                    </a:lnTo>
                    <a:lnTo>
                      <a:pt x="863" y="64"/>
                    </a:lnTo>
                    <a:lnTo>
                      <a:pt x="891" y="80"/>
                    </a:lnTo>
                    <a:lnTo>
                      <a:pt x="919" y="97"/>
                    </a:lnTo>
                    <a:lnTo>
                      <a:pt x="945" y="116"/>
                    </a:lnTo>
                    <a:lnTo>
                      <a:pt x="971" y="136"/>
                    </a:lnTo>
                    <a:lnTo>
                      <a:pt x="996" y="158"/>
                    </a:lnTo>
                    <a:lnTo>
                      <a:pt x="1020" y="181"/>
                    </a:lnTo>
                    <a:lnTo>
                      <a:pt x="1043" y="205"/>
                    </a:lnTo>
                    <a:lnTo>
                      <a:pt x="1064" y="230"/>
                    </a:lnTo>
                    <a:close/>
                  </a:path>
                </a:pathLst>
              </a:custGeom>
              <a:solidFill>
                <a:srgbClr val="607A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23" name="Freeform 6"/>
              <p:cNvSpPr>
                <a:spLocks/>
              </p:cNvSpPr>
              <p:nvPr/>
            </p:nvSpPr>
            <p:spPr bwMode="auto">
              <a:xfrm>
                <a:off x="1969" y="2294"/>
                <a:ext cx="448" cy="227"/>
              </a:xfrm>
              <a:custGeom>
                <a:avLst/>
                <a:gdLst/>
                <a:ahLst/>
                <a:cxnLst>
                  <a:cxn ang="0">
                    <a:pos x="1004" y="165"/>
                  </a:cxn>
                  <a:cxn ang="0">
                    <a:pos x="1040" y="220"/>
                  </a:cxn>
                  <a:cxn ang="0">
                    <a:pos x="1069" y="278"/>
                  </a:cxn>
                  <a:cxn ang="0">
                    <a:pos x="1091" y="341"/>
                  </a:cxn>
                  <a:cxn ang="0">
                    <a:pos x="1105" y="406"/>
                  </a:cxn>
                  <a:cxn ang="0">
                    <a:pos x="1112" y="472"/>
                  </a:cxn>
                  <a:cxn ang="0">
                    <a:pos x="1113" y="540"/>
                  </a:cxn>
                  <a:cxn ang="0">
                    <a:pos x="1107" y="611"/>
                  </a:cxn>
                  <a:cxn ang="0">
                    <a:pos x="1095" y="680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36" y="2"/>
                  </a:cxn>
                  <a:cxn ang="0">
                    <a:pos x="664" y="4"/>
                  </a:cxn>
                  <a:cxn ang="0">
                    <a:pos x="692" y="8"/>
                  </a:cxn>
                  <a:cxn ang="0">
                    <a:pos x="719" y="14"/>
                  </a:cxn>
                  <a:cxn ang="0">
                    <a:pos x="746" y="19"/>
                  </a:cxn>
                  <a:cxn ang="0">
                    <a:pos x="772" y="27"/>
                  </a:cxn>
                  <a:cxn ang="0">
                    <a:pos x="797" y="36"/>
                  </a:cxn>
                  <a:cxn ang="0">
                    <a:pos x="823" y="45"/>
                  </a:cxn>
                  <a:cxn ang="0">
                    <a:pos x="847" y="57"/>
                  </a:cxn>
                  <a:cxn ang="0">
                    <a:pos x="872" y="69"/>
                  </a:cxn>
                  <a:cxn ang="0">
                    <a:pos x="895" y="83"/>
                  </a:cxn>
                  <a:cxn ang="0">
                    <a:pos x="919" y="97"/>
                  </a:cxn>
                  <a:cxn ang="0">
                    <a:pos x="941" y="113"/>
                  </a:cxn>
                  <a:cxn ang="0">
                    <a:pos x="963" y="129"/>
                  </a:cxn>
                  <a:cxn ang="0">
                    <a:pos x="984" y="147"/>
                  </a:cxn>
                  <a:cxn ang="0">
                    <a:pos x="1004" y="165"/>
                  </a:cxn>
                </a:cxnLst>
                <a:rect l="0" t="0" r="r" b="b"/>
                <a:pathLst>
                  <a:path w="1113" h="680">
                    <a:moveTo>
                      <a:pt x="1004" y="165"/>
                    </a:moveTo>
                    <a:lnTo>
                      <a:pt x="1040" y="220"/>
                    </a:lnTo>
                    <a:lnTo>
                      <a:pt x="1069" y="278"/>
                    </a:lnTo>
                    <a:lnTo>
                      <a:pt x="1091" y="341"/>
                    </a:lnTo>
                    <a:lnTo>
                      <a:pt x="1105" y="406"/>
                    </a:lnTo>
                    <a:lnTo>
                      <a:pt x="1112" y="472"/>
                    </a:lnTo>
                    <a:lnTo>
                      <a:pt x="1113" y="540"/>
                    </a:lnTo>
                    <a:lnTo>
                      <a:pt x="1107" y="611"/>
                    </a:lnTo>
                    <a:lnTo>
                      <a:pt x="1095" y="680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36" y="2"/>
                    </a:lnTo>
                    <a:lnTo>
                      <a:pt x="664" y="4"/>
                    </a:lnTo>
                    <a:lnTo>
                      <a:pt x="692" y="8"/>
                    </a:lnTo>
                    <a:lnTo>
                      <a:pt x="719" y="14"/>
                    </a:lnTo>
                    <a:lnTo>
                      <a:pt x="746" y="19"/>
                    </a:lnTo>
                    <a:lnTo>
                      <a:pt x="772" y="27"/>
                    </a:lnTo>
                    <a:lnTo>
                      <a:pt x="797" y="36"/>
                    </a:lnTo>
                    <a:lnTo>
                      <a:pt x="823" y="45"/>
                    </a:lnTo>
                    <a:lnTo>
                      <a:pt x="847" y="57"/>
                    </a:lnTo>
                    <a:lnTo>
                      <a:pt x="872" y="69"/>
                    </a:lnTo>
                    <a:lnTo>
                      <a:pt x="895" y="83"/>
                    </a:lnTo>
                    <a:lnTo>
                      <a:pt x="919" y="97"/>
                    </a:lnTo>
                    <a:lnTo>
                      <a:pt x="941" y="113"/>
                    </a:lnTo>
                    <a:lnTo>
                      <a:pt x="963" y="129"/>
                    </a:lnTo>
                    <a:lnTo>
                      <a:pt x="984" y="147"/>
                    </a:lnTo>
                    <a:lnTo>
                      <a:pt x="1004" y="165"/>
                    </a:lnTo>
                    <a:close/>
                  </a:path>
                </a:pathLst>
              </a:custGeom>
              <a:solidFill>
                <a:srgbClr val="6B84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24" name="Freeform 7"/>
              <p:cNvSpPr>
                <a:spLocks/>
              </p:cNvSpPr>
              <p:nvPr/>
            </p:nvSpPr>
            <p:spPr bwMode="auto">
              <a:xfrm>
                <a:off x="1969" y="2294"/>
                <a:ext cx="434" cy="227"/>
              </a:xfrm>
              <a:custGeom>
                <a:avLst/>
                <a:gdLst/>
                <a:ahLst/>
                <a:cxnLst>
                  <a:cxn ang="0">
                    <a:pos x="955" y="123"/>
                  </a:cxn>
                  <a:cxn ang="0">
                    <a:pos x="999" y="180"/>
                  </a:cxn>
                  <a:cxn ang="0">
                    <a:pos x="1033" y="241"/>
                  </a:cxn>
                  <a:cxn ang="0">
                    <a:pos x="1057" y="307"/>
                  </a:cxn>
                  <a:cxn ang="0">
                    <a:pos x="1073" y="377"/>
                  </a:cxn>
                  <a:cxn ang="0">
                    <a:pos x="1079" y="450"/>
                  </a:cxn>
                  <a:cxn ang="0">
                    <a:pos x="1076" y="526"/>
                  </a:cxn>
                  <a:cxn ang="0">
                    <a:pos x="1065" y="603"/>
                  </a:cxn>
                  <a:cxn ang="0">
                    <a:pos x="1048" y="680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32" y="2"/>
                  </a:cxn>
                  <a:cxn ang="0">
                    <a:pos x="656" y="3"/>
                  </a:cxn>
                  <a:cxn ang="0">
                    <a:pos x="679" y="6"/>
                  </a:cxn>
                  <a:cxn ang="0">
                    <a:pos x="703" y="10"/>
                  </a:cxn>
                  <a:cxn ang="0">
                    <a:pos x="726" y="15"/>
                  </a:cxn>
                  <a:cxn ang="0">
                    <a:pos x="748" y="20"/>
                  </a:cxn>
                  <a:cxn ang="0">
                    <a:pos x="771" y="27"/>
                  </a:cxn>
                  <a:cxn ang="0">
                    <a:pos x="792" y="33"/>
                  </a:cxn>
                  <a:cxn ang="0">
                    <a:pos x="815" y="43"/>
                  </a:cxn>
                  <a:cxn ang="0">
                    <a:pos x="836" y="51"/>
                  </a:cxn>
                  <a:cxn ang="0">
                    <a:pos x="856" y="61"/>
                  </a:cxn>
                  <a:cxn ang="0">
                    <a:pos x="877" y="72"/>
                  </a:cxn>
                  <a:cxn ang="0">
                    <a:pos x="897" y="84"/>
                  </a:cxn>
                  <a:cxn ang="0">
                    <a:pos x="917" y="96"/>
                  </a:cxn>
                  <a:cxn ang="0">
                    <a:pos x="936" y="109"/>
                  </a:cxn>
                  <a:cxn ang="0">
                    <a:pos x="955" y="123"/>
                  </a:cxn>
                </a:cxnLst>
                <a:rect l="0" t="0" r="r" b="b"/>
                <a:pathLst>
                  <a:path w="1079" h="680">
                    <a:moveTo>
                      <a:pt x="955" y="123"/>
                    </a:moveTo>
                    <a:lnTo>
                      <a:pt x="999" y="180"/>
                    </a:lnTo>
                    <a:lnTo>
                      <a:pt x="1033" y="241"/>
                    </a:lnTo>
                    <a:lnTo>
                      <a:pt x="1057" y="307"/>
                    </a:lnTo>
                    <a:lnTo>
                      <a:pt x="1073" y="377"/>
                    </a:lnTo>
                    <a:lnTo>
                      <a:pt x="1079" y="450"/>
                    </a:lnTo>
                    <a:lnTo>
                      <a:pt x="1076" y="526"/>
                    </a:lnTo>
                    <a:lnTo>
                      <a:pt x="1065" y="603"/>
                    </a:lnTo>
                    <a:lnTo>
                      <a:pt x="1048" y="680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32" y="2"/>
                    </a:lnTo>
                    <a:lnTo>
                      <a:pt x="656" y="3"/>
                    </a:lnTo>
                    <a:lnTo>
                      <a:pt x="679" y="6"/>
                    </a:lnTo>
                    <a:lnTo>
                      <a:pt x="703" y="10"/>
                    </a:lnTo>
                    <a:lnTo>
                      <a:pt x="726" y="15"/>
                    </a:lnTo>
                    <a:lnTo>
                      <a:pt x="748" y="20"/>
                    </a:lnTo>
                    <a:lnTo>
                      <a:pt x="771" y="27"/>
                    </a:lnTo>
                    <a:lnTo>
                      <a:pt x="792" y="33"/>
                    </a:lnTo>
                    <a:lnTo>
                      <a:pt x="815" y="43"/>
                    </a:lnTo>
                    <a:lnTo>
                      <a:pt x="836" y="51"/>
                    </a:lnTo>
                    <a:lnTo>
                      <a:pt x="856" y="61"/>
                    </a:lnTo>
                    <a:lnTo>
                      <a:pt x="877" y="72"/>
                    </a:lnTo>
                    <a:lnTo>
                      <a:pt x="897" y="84"/>
                    </a:lnTo>
                    <a:lnTo>
                      <a:pt x="917" y="96"/>
                    </a:lnTo>
                    <a:lnTo>
                      <a:pt x="936" y="109"/>
                    </a:lnTo>
                    <a:lnTo>
                      <a:pt x="955" y="123"/>
                    </a:lnTo>
                    <a:close/>
                  </a:path>
                </a:pathLst>
              </a:custGeom>
              <a:solidFill>
                <a:srgbClr val="728C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25" name="Freeform 8"/>
              <p:cNvSpPr>
                <a:spLocks/>
              </p:cNvSpPr>
              <p:nvPr/>
            </p:nvSpPr>
            <p:spPr bwMode="auto">
              <a:xfrm>
                <a:off x="1969" y="2294"/>
                <a:ext cx="421" cy="227"/>
              </a:xfrm>
              <a:custGeom>
                <a:avLst/>
                <a:gdLst/>
                <a:ahLst/>
                <a:cxnLst>
                  <a:cxn ang="0">
                    <a:pos x="908" y="91"/>
                  </a:cxn>
                  <a:cxn ang="0">
                    <a:pos x="961" y="148"/>
                  </a:cxn>
                  <a:cxn ang="0">
                    <a:pos x="1001" y="212"/>
                  </a:cxn>
                  <a:cxn ang="0">
                    <a:pos x="1028" y="281"/>
                  </a:cxn>
                  <a:cxn ang="0">
                    <a:pos x="1043" y="354"/>
                  </a:cxn>
                  <a:cxn ang="0">
                    <a:pos x="1045" y="432"/>
                  </a:cxn>
                  <a:cxn ang="0">
                    <a:pos x="1039" y="512"/>
                  </a:cxn>
                  <a:cxn ang="0">
                    <a:pos x="1024" y="595"/>
                  </a:cxn>
                  <a:cxn ang="0">
                    <a:pos x="1000" y="679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28" y="0"/>
                  </a:cxn>
                  <a:cxn ang="0">
                    <a:pos x="650" y="2"/>
                  </a:cxn>
                  <a:cxn ang="0">
                    <a:pos x="670" y="4"/>
                  </a:cxn>
                  <a:cxn ang="0">
                    <a:pos x="688" y="7"/>
                  </a:cxn>
                  <a:cxn ang="0">
                    <a:pos x="708" y="11"/>
                  </a:cxn>
                  <a:cxn ang="0">
                    <a:pos x="728" y="15"/>
                  </a:cxn>
                  <a:cxn ang="0">
                    <a:pos x="747" y="20"/>
                  </a:cxn>
                  <a:cxn ang="0">
                    <a:pos x="767" y="25"/>
                  </a:cxn>
                  <a:cxn ang="0">
                    <a:pos x="785" y="31"/>
                  </a:cxn>
                  <a:cxn ang="0">
                    <a:pos x="803" y="37"/>
                  </a:cxn>
                  <a:cxn ang="0">
                    <a:pos x="821" y="45"/>
                  </a:cxn>
                  <a:cxn ang="0">
                    <a:pos x="840" y="53"/>
                  </a:cxn>
                  <a:cxn ang="0">
                    <a:pos x="857" y="61"/>
                  </a:cxn>
                  <a:cxn ang="0">
                    <a:pos x="875" y="71"/>
                  </a:cxn>
                  <a:cxn ang="0">
                    <a:pos x="891" y="80"/>
                  </a:cxn>
                  <a:cxn ang="0">
                    <a:pos x="908" y="91"/>
                  </a:cxn>
                </a:cxnLst>
                <a:rect l="0" t="0" r="r" b="b"/>
                <a:pathLst>
                  <a:path w="1045" h="679">
                    <a:moveTo>
                      <a:pt x="908" y="91"/>
                    </a:moveTo>
                    <a:lnTo>
                      <a:pt x="961" y="148"/>
                    </a:lnTo>
                    <a:lnTo>
                      <a:pt x="1001" y="212"/>
                    </a:lnTo>
                    <a:lnTo>
                      <a:pt x="1028" y="281"/>
                    </a:lnTo>
                    <a:lnTo>
                      <a:pt x="1043" y="354"/>
                    </a:lnTo>
                    <a:lnTo>
                      <a:pt x="1045" y="432"/>
                    </a:lnTo>
                    <a:lnTo>
                      <a:pt x="1039" y="512"/>
                    </a:lnTo>
                    <a:lnTo>
                      <a:pt x="1024" y="595"/>
                    </a:lnTo>
                    <a:lnTo>
                      <a:pt x="1000" y="679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28" y="0"/>
                    </a:lnTo>
                    <a:lnTo>
                      <a:pt x="650" y="2"/>
                    </a:lnTo>
                    <a:lnTo>
                      <a:pt x="670" y="4"/>
                    </a:lnTo>
                    <a:lnTo>
                      <a:pt x="688" y="7"/>
                    </a:lnTo>
                    <a:lnTo>
                      <a:pt x="708" y="11"/>
                    </a:lnTo>
                    <a:lnTo>
                      <a:pt x="728" y="15"/>
                    </a:lnTo>
                    <a:lnTo>
                      <a:pt x="747" y="20"/>
                    </a:lnTo>
                    <a:lnTo>
                      <a:pt x="767" y="25"/>
                    </a:lnTo>
                    <a:lnTo>
                      <a:pt x="785" y="31"/>
                    </a:lnTo>
                    <a:lnTo>
                      <a:pt x="803" y="37"/>
                    </a:lnTo>
                    <a:lnTo>
                      <a:pt x="821" y="45"/>
                    </a:lnTo>
                    <a:lnTo>
                      <a:pt x="840" y="53"/>
                    </a:lnTo>
                    <a:lnTo>
                      <a:pt x="857" y="61"/>
                    </a:lnTo>
                    <a:lnTo>
                      <a:pt x="875" y="71"/>
                    </a:lnTo>
                    <a:lnTo>
                      <a:pt x="891" y="80"/>
                    </a:lnTo>
                    <a:lnTo>
                      <a:pt x="908" y="91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26" name="Freeform 9"/>
              <p:cNvSpPr>
                <a:spLocks/>
              </p:cNvSpPr>
              <p:nvPr/>
            </p:nvSpPr>
            <p:spPr bwMode="auto">
              <a:xfrm>
                <a:off x="1969" y="2294"/>
                <a:ext cx="407" cy="227"/>
              </a:xfrm>
              <a:custGeom>
                <a:avLst/>
                <a:gdLst/>
                <a:ahLst/>
                <a:cxnLst>
                  <a:cxn ang="0">
                    <a:pos x="867" y="67"/>
                  </a:cxn>
                  <a:cxn ang="0">
                    <a:pos x="928" y="124"/>
                  </a:cxn>
                  <a:cxn ang="0">
                    <a:pos x="972" y="189"/>
                  </a:cxn>
                  <a:cxn ang="0">
                    <a:pos x="999" y="261"/>
                  </a:cxn>
                  <a:cxn ang="0">
                    <a:pos x="1012" y="337"/>
                  </a:cxn>
                  <a:cxn ang="0">
                    <a:pos x="1012" y="418"/>
                  </a:cxn>
                  <a:cxn ang="0">
                    <a:pos x="1000" y="503"/>
                  </a:cxn>
                  <a:cxn ang="0">
                    <a:pos x="979" y="591"/>
                  </a:cxn>
                  <a:cxn ang="0">
                    <a:pos x="949" y="679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26" y="0"/>
                  </a:cxn>
                  <a:cxn ang="0">
                    <a:pos x="643" y="2"/>
                  </a:cxn>
                  <a:cxn ang="0">
                    <a:pos x="659" y="3"/>
                  </a:cxn>
                  <a:cxn ang="0">
                    <a:pos x="676" y="6"/>
                  </a:cxn>
                  <a:cxn ang="0">
                    <a:pos x="694" y="8"/>
                  </a:cxn>
                  <a:cxn ang="0">
                    <a:pos x="710" y="11"/>
                  </a:cxn>
                  <a:cxn ang="0">
                    <a:pos x="727" y="15"/>
                  </a:cxn>
                  <a:cxn ang="0">
                    <a:pos x="743" y="19"/>
                  </a:cxn>
                  <a:cxn ang="0">
                    <a:pos x="759" y="23"/>
                  </a:cxn>
                  <a:cxn ang="0">
                    <a:pos x="775" y="28"/>
                  </a:cxn>
                  <a:cxn ang="0">
                    <a:pos x="791" y="33"/>
                  </a:cxn>
                  <a:cxn ang="0">
                    <a:pos x="807" y="39"/>
                  </a:cxn>
                  <a:cxn ang="0">
                    <a:pos x="821" y="45"/>
                  </a:cxn>
                  <a:cxn ang="0">
                    <a:pos x="837" y="52"/>
                  </a:cxn>
                  <a:cxn ang="0">
                    <a:pos x="852" y="59"/>
                  </a:cxn>
                  <a:cxn ang="0">
                    <a:pos x="867" y="67"/>
                  </a:cxn>
                </a:cxnLst>
                <a:rect l="0" t="0" r="r" b="b"/>
                <a:pathLst>
                  <a:path w="1012" h="679">
                    <a:moveTo>
                      <a:pt x="867" y="67"/>
                    </a:moveTo>
                    <a:lnTo>
                      <a:pt x="928" y="124"/>
                    </a:lnTo>
                    <a:lnTo>
                      <a:pt x="972" y="189"/>
                    </a:lnTo>
                    <a:lnTo>
                      <a:pt x="999" y="261"/>
                    </a:lnTo>
                    <a:lnTo>
                      <a:pt x="1012" y="337"/>
                    </a:lnTo>
                    <a:lnTo>
                      <a:pt x="1012" y="418"/>
                    </a:lnTo>
                    <a:lnTo>
                      <a:pt x="1000" y="503"/>
                    </a:lnTo>
                    <a:lnTo>
                      <a:pt x="979" y="591"/>
                    </a:lnTo>
                    <a:lnTo>
                      <a:pt x="949" y="679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26" y="0"/>
                    </a:lnTo>
                    <a:lnTo>
                      <a:pt x="643" y="2"/>
                    </a:lnTo>
                    <a:lnTo>
                      <a:pt x="659" y="3"/>
                    </a:lnTo>
                    <a:lnTo>
                      <a:pt x="676" y="6"/>
                    </a:lnTo>
                    <a:lnTo>
                      <a:pt x="694" y="8"/>
                    </a:lnTo>
                    <a:lnTo>
                      <a:pt x="710" y="11"/>
                    </a:lnTo>
                    <a:lnTo>
                      <a:pt x="727" y="15"/>
                    </a:lnTo>
                    <a:lnTo>
                      <a:pt x="743" y="19"/>
                    </a:lnTo>
                    <a:lnTo>
                      <a:pt x="759" y="23"/>
                    </a:lnTo>
                    <a:lnTo>
                      <a:pt x="775" y="28"/>
                    </a:lnTo>
                    <a:lnTo>
                      <a:pt x="791" y="33"/>
                    </a:lnTo>
                    <a:lnTo>
                      <a:pt x="807" y="39"/>
                    </a:lnTo>
                    <a:lnTo>
                      <a:pt x="821" y="45"/>
                    </a:lnTo>
                    <a:lnTo>
                      <a:pt x="837" y="52"/>
                    </a:lnTo>
                    <a:lnTo>
                      <a:pt x="852" y="59"/>
                    </a:lnTo>
                    <a:lnTo>
                      <a:pt x="867" y="67"/>
                    </a:lnTo>
                    <a:close/>
                  </a:path>
                </a:pathLst>
              </a:custGeom>
              <a:solidFill>
                <a:srgbClr val="829B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27" name="Freeform 10"/>
              <p:cNvSpPr>
                <a:spLocks/>
              </p:cNvSpPr>
              <p:nvPr/>
            </p:nvSpPr>
            <p:spPr bwMode="auto">
              <a:xfrm>
                <a:off x="1969" y="2294"/>
                <a:ext cx="396" cy="226"/>
              </a:xfrm>
              <a:custGeom>
                <a:avLst/>
                <a:gdLst/>
                <a:ahLst/>
                <a:cxnLst>
                  <a:cxn ang="0">
                    <a:pos x="828" y="48"/>
                  </a:cxn>
                  <a:cxn ang="0">
                    <a:pos x="831" y="49"/>
                  </a:cxn>
                  <a:cxn ang="0">
                    <a:pos x="832" y="51"/>
                  </a:cxn>
                  <a:cxn ang="0">
                    <a:pos x="835" y="53"/>
                  </a:cxn>
                  <a:cxn ang="0">
                    <a:pos x="837" y="55"/>
                  </a:cxn>
                  <a:cxn ang="0">
                    <a:pos x="904" y="112"/>
                  </a:cxn>
                  <a:cxn ang="0">
                    <a:pos x="949" y="177"/>
                  </a:cxn>
                  <a:cxn ang="0">
                    <a:pos x="975" y="249"/>
                  </a:cxn>
                  <a:cxn ang="0">
                    <a:pos x="984" y="326"/>
                  </a:cxn>
                  <a:cxn ang="0">
                    <a:pos x="977" y="410"/>
                  </a:cxn>
                  <a:cxn ang="0">
                    <a:pos x="960" y="496"/>
                  </a:cxn>
                  <a:cxn ang="0">
                    <a:pos x="932" y="585"/>
                  </a:cxn>
                  <a:cxn ang="0">
                    <a:pos x="897" y="677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23" y="0"/>
                  </a:cxn>
                  <a:cxn ang="0">
                    <a:pos x="638" y="2"/>
                  </a:cxn>
                  <a:cxn ang="0">
                    <a:pos x="651" y="3"/>
                  </a:cxn>
                  <a:cxn ang="0">
                    <a:pos x="666" y="4"/>
                  </a:cxn>
                  <a:cxn ang="0">
                    <a:pos x="679" y="6"/>
                  </a:cxn>
                  <a:cxn ang="0">
                    <a:pos x="694" y="8"/>
                  </a:cxn>
                  <a:cxn ang="0">
                    <a:pos x="707" y="11"/>
                  </a:cxn>
                  <a:cxn ang="0">
                    <a:pos x="722" y="14"/>
                  </a:cxn>
                  <a:cxn ang="0">
                    <a:pos x="735" y="18"/>
                  </a:cxn>
                  <a:cxn ang="0">
                    <a:pos x="748" y="20"/>
                  </a:cxn>
                  <a:cxn ang="0">
                    <a:pos x="762" y="24"/>
                  </a:cxn>
                  <a:cxn ang="0">
                    <a:pos x="775" y="28"/>
                  </a:cxn>
                  <a:cxn ang="0">
                    <a:pos x="788" y="33"/>
                  </a:cxn>
                  <a:cxn ang="0">
                    <a:pos x="801" y="37"/>
                  </a:cxn>
                  <a:cxn ang="0">
                    <a:pos x="815" y="43"/>
                  </a:cxn>
                  <a:cxn ang="0">
                    <a:pos x="828" y="48"/>
                  </a:cxn>
                </a:cxnLst>
                <a:rect l="0" t="0" r="r" b="b"/>
                <a:pathLst>
                  <a:path w="984" h="677">
                    <a:moveTo>
                      <a:pt x="828" y="48"/>
                    </a:moveTo>
                    <a:lnTo>
                      <a:pt x="831" y="49"/>
                    </a:lnTo>
                    <a:lnTo>
                      <a:pt x="832" y="51"/>
                    </a:lnTo>
                    <a:lnTo>
                      <a:pt x="835" y="53"/>
                    </a:lnTo>
                    <a:lnTo>
                      <a:pt x="837" y="55"/>
                    </a:lnTo>
                    <a:lnTo>
                      <a:pt x="904" y="112"/>
                    </a:lnTo>
                    <a:lnTo>
                      <a:pt x="949" y="177"/>
                    </a:lnTo>
                    <a:lnTo>
                      <a:pt x="975" y="249"/>
                    </a:lnTo>
                    <a:lnTo>
                      <a:pt x="984" y="326"/>
                    </a:lnTo>
                    <a:lnTo>
                      <a:pt x="977" y="410"/>
                    </a:lnTo>
                    <a:lnTo>
                      <a:pt x="960" y="496"/>
                    </a:lnTo>
                    <a:lnTo>
                      <a:pt x="932" y="585"/>
                    </a:lnTo>
                    <a:lnTo>
                      <a:pt x="897" y="677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23" y="0"/>
                    </a:lnTo>
                    <a:lnTo>
                      <a:pt x="638" y="2"/>
                    </a:lnTo>
                    <a:lnTo>
                      <a:pt x="651" y="3"/>
                    </a:lnTo>
                    <a:lnTo>
                      <a:pt x="666" y="4"/>
                    </a:lnTo>
                    <a:lnTo>
                      <a:pt x="679" y="6"/>
                    </a:lnTo>
                    <a:lnTo>
                      <a:pt x="694" y="8"/>
                    </a:lnTo>
                    <a:lnTo>
                      <a:pt x="707" y="11"/>
                    </a:lnTo>
                    <a:lnTo>
                      <a:pt x="722" y="14"/>
                    </a:lnTo>
                    <a:lnTo>
                      <a:pt x="735" y="18"/>
                    </a:lnTo>
                    <a:lnTo>
                      <a:pt x="748" y="20"/>
                    </a:lnTo>
                    <a:lnTo>
                      <a:pt x="762" y="24"/>
                    </a:lnTo>
                    <a:lnTo>
                      <a:pt x="775" y="28"/>
                    </a:lnTo>
                    <a:lnTo>
                      <a:pt x="788" y="33"/>
                    </a:lnTo>
                    <a:lnTo>
                      <a:pt x="801" y="37"/>
                    </a:lnTo>
                    <a:lnTo>
                      <a:pt x="815" y="43"/>
                    </a:lnTo>
                    <a:lnTo>
                      <a:pt x="828" y="48"/>
                    </a:lnTo>
                    <a:close/>
                  </a:path>
                </a:pathLst>
              </a:custGeom>
              <a:solidFill>
                <a:srgbClr val="89A3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28" name="Freeform 11"/>
              <p:cNvSpPr>
                <a:spLocks/>
              </p:cNvSpPr>
              <p:nvPr/>
            </p:nvSpPr>
            <p:spPr bwMode="auto">
              <a:xfrm>
                <a:off x="1969" y="2294"/>
                <a:ext cx="383" cy="226"/>
              </a:xfrm>
              <a:custGeom>
                <a:avLst/>
                <a:gdLst/>
                <a:ahLst/>
                <a:cxnLst>
                  <a:cxn ang="0">
                    <a:pos x="786" y="32"/>
                  </a:cxn>
                  <a:cxn ang="0">
                    <a:pos x="795" y="37"/>
                  </a:cxn>
                  <a:cxn ang="0">
                    <a:pos x="806" y="44"/>
                  </a:cxn>
                  <a:cxn ang="0">
                    <a:pos x="815" y="49"/>
                  </a:cxn>
                  <a:cxn ang="0">
                    <a:pos x="825" y="56"/>
                  </a:cxn>
                  <a:cxn ang="0">
                    <a:pos x="889" y="113"/>
                  </a:cxn>
                  <a:cxn ang="0">
                    <a:pos x="930" y="178"/>
                  </a:cxn>
                  <a:cxn ang="0">
                    <a:pos x="950" y="249"/>
                  </a:cxn>
                  <a:cxn ang="0">
                    <a:pos x="951" y="326"/>
                  </a:cxn>
                  <a:cxn ang="0">
                    <a:pos x="939" y="409"/>
                  </a:cxn>
                  <a:cxn ang="0">
                    <a:pos x="914" y="495"/>
                  </a:cxn>
                  <a:cxn ang="0">
                    <a:pos x="882" y="584"/>
                  </a:cxn>
                  <a:cxn ang="0">
                    <a:pos x="843" y="676"/>
                  </a:cxn>
                  <a:cxn ang="0">
                    <a:pos x="2" y="665"/>
                  </a:cxn>
                  <a:cxn ang="0">
                    <a:pos x="0" y="648"/>
                  </a:cxn>
                  <a:cxn ang="0">
                    <a:pos x="0" y="631"/>
                  </a:cxn>
                  <a:cxn ang="0">
                    <a:pos x="0" y="613"/>
                  </a:cxn>
                  <a:cxn ang="0">
                    <a:pos x="0" y="596"/>
                  </a:cxn>
                  <a:cxn ang="0">
                    <a:pos x="8" y="534"/>
                  </a:cxn>
                  <a:cxn ang="0">
                    <a:pos x="20" y="474"/>
                  </a:cxn>
                  <a:cxn ang="0">
                    <a:pos x="38" y="415"/>
                  </a:cxn>
                  <a:cxn ang="0">
                    <a:pos x="60" y="361"/>
                  </a:cxn>
                  <a:cxn ang="0">
                    <a:pos x="88" y="307"/>
                  </a:cxn>
                  <a:cxn ang="0">
                    <a:pos x="119" y="258"/>
                  </a:cxn>
                  <a:cxn ang="0">
                    <a:pos x="153" y="213"/>
                  </a:cxn>
                  <a:cxn ang="0">
                    <a:pos x="193" y="170"/>
                  </a:cxn>
                  <a:cxn ang="0">
                    <a:pos x="235" y="132"/>
                  </a:cxn>
                  <a:cxn ang="0">
                    <a:pos x="281" y="99"/>
                  </a:cxn>
                  <a:cxn ang="0">
                    <a:pos x="329" y="69"/>
                  </a:cxn>
                  <a:cxn ang="0">
                    <a:pos x="380" y="44"/>
                  </a:cxn>
                  <a:cxn ang="0">
                    <a:pos x="434" y="25"/>
                  </a:cxn>
                  <a:cxn ang="0">
                    <a:pos x="489" y="11"/>
                  </a:cxn>
                  <a:cxn ang="0">
                    <a:pos x="548" y="3"/>
                  </a:cxn>
                  <a:cxn ang="0">
                    <a:pos x="606" y="0"/>
                  </a:cxn>
                  <a:cxn ang="0">
                    <a:pos x="630" y="2"/>
                  </a:cxn>
                  <a:cxn ang="0">
                    <a:pos x="653" y="3"/>
                  </a:cxn>
                  <a:cxn ang="0">
                    <a:pos x="676" y="6"/>
                  </a:cxn>
                  <a:cxn ang="0">
                    <a:pos x="698" y="10"/>
                  </a:cxn>
                  <a:cxn ang="0">
                    <a:pos x="721" y="14"/>
                  </a:cxn>
                  <a:cxn ang="0">
                    <a:pos x="744" y="19"/>
                  </a:cxn>
                  <a:cxn ang="0">
                    <a:pos x="765" y="25"/>
                  </a:cxn>
                  <a:cxn ang="0">
                    <a:pos x="786" y="32"/>
                  </a:cxn>
                </a:cxnLst>
                <a:rect l="0" t="0" r="r" b="b"/>
                <a:pathLst>
                  <a:path w="951" h="676">
                    <a:moveTo>
                      <a:pt x="786" y="32"/>
                    </a:moveTo>
                    <a:lnTo>
                      <a:pt x="795" y="37"/>
                    </a:lnTo>
                    <a:lnTo>
                      <a:pt x="806" y="44"/>
                    </a:lnTo>
                    <a:lnTo>
                      <a:pt x="815" y="49"/>
                    </a:lnTo>
                    <a:lnTo>
                      <a:pt x="825" y="56"/>
                    </a:lnTo>
                    <a:lnTo>
                      <a:pt x="889" y="113"/>
                    </a:lnTo>
                    <a:lnTo>
                      <a:pt x="930" y="178"/>
                    </a:lnTo>
                    <a:lnTo>
                      <a:pt x="950" y="249"/>
                    </a:lnTo>
                    <a:lnTo>
                      <a:pt x="951" y="326"/>
                    </a:lnTo>
                    <a:lnTo>
                      <a:pt x="939" y="409"/>
                    </a:lnTo>
                    <a:lnTo>
                      <a:pt x="914" y="495"/>
                    </a:lnTo>
                    <a:lnTo>
                      <a:pt x="882" y="584"/>
                    </a:lnTo>
                    <a:lnTo>
                      <a:pt x="843" y="676"/>
                    </a:lnTo>
                    <a:lnTo>
                      <a:pt x="2" y="665"/>
                    </a:lnTo>
                    <a:lnTo>
                      <a:pt x="0" y="648"/>
                    </a:lnTo>
                    <a:lnTo>
                      <a:pt x="0" y="631"/>
                    </a:lnTo>
                    <a:lnTo>
                      <a:pt x="0" y="613"/>
                    </a:lnTo>
                    <a:lnTo>
                      <a:pt x="0" y="596"/>
                    </a:lnTo>
                    <a:lnTo>
                      <a:pt x="8" y="534"/>
                    </a:lnTo>
                    <a:lnTo>
                      <a:pt x="20" y="474"/>
                    </a:lnTo>
                    <a:lnTo>
                      <a:pt x="38" y="415"/>
                    </a:lnTo>
                    <a:lnTo>
                      <a:pt x="60" y="361"/>
                    </a:lnTo>
                    <a:lnTo>
                      <a:pt x="88" y="307"/>
                    </a:lnTo>
                    <a:lnTo>
                      <a:pt x="119" y="258"/>
                    </a:lnTo>
                    <a:lnTo>
                      <a:pt x="153" y="213"/>
                    </a:lnTo>
                    <a:lnTo>
                      <a:pt x="193" y="170"/>
                    </a:lnTo>
                    <a:lnTo>
                      <a:pt x="235" y="132"/>
                    </a:lnTo>
                    <a:lnTo>
                      <a:pt x="281" y="99"/>
                    </a:lnTo>
                    <a:lnTo>
                      <a:pt x="329" y="69"/>
                    </a:lnTo>
                    <a:lnTo>
                      <a:pt x="380" y="44"/>
                    </a:lnTo>
                    <a:lnTo>
                      <a:pt x="434" y="25"/>
                    </a:lnTo>
                    <a:lnTo>
                      <a:pt x="489" y="11"/>
                    </a:lnTo>
                    <a:lnTo>
                      <a:pt x="548" y="3"/>
                    </a:lnTo>
                    <a:lnTo>
                      <a:pt x="606" y="0"/>
                    </a:lnTo>
                    <a:lnTo>
                      <a:pt x="630" y="2"/>
                    </a:lnTo>
                    <a:lnTo>
                      <a:pt x="653" y="3"/>
                    </a:lnTo>
                    <a:lnTo>
                      <a:pt x="676" y="6"/>
                    </a:lnTo>
                    <a:lnTo>
                      <a:pt x="698" y="10"/>
                    </a:lnTo>
                    <a:lnTo>
                      <a:pt x="721" y="14"/>
                    </a:lnTo>
                    <a:lnTo>
                      <a:pt x="744" y="19"/>
                    </a:lnTo>
                    <a:lnTo>
                      <a:pt x="765" y="25"/>
                    </a:lnTo>
                    <a:lnTo>
                      <a:pt x="786" y="32"/>
                    </a:lnTo>
                    <a:close/>
                  </a:path>
                </a:pathLst>
              </a:custGeom>
              <a:solidFill>
                <a:srgbClr val="8EA8A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29" name="Freeform 12"/>
              <p:cNvSpPr>
                <a:spLocks/>
              </p:cNvSpPr>
              <p:nvPr/>
            </p:nvSpPr>
            <p:spPr bwMode="auto">
              <a:xfrm>
                <a:off x="1971" y="2294"/>
                <a:ext cx="371" cy="226"/>
              </a:xfrm>
              <a:custGeom>
                <a:avLst/>
                <a:gdLst/>
                <a:ahLst/>
                <a:cxnLst>
                  <a:cxn ang="0">
                    <a:pos x="742" y="20"/>
                  </a:cxn>
                  <a:cxn ang="0">
                    <a:pos x="751" y="24"/>
                  </a:cxn>
                  <a:cxn ang="0">
                    <a:pos x="759" y="28"/>
                  </a:cxn>
                  <a:cxn ang="0">
                    <a:pos x="768" y="32"/>
                  </a:cxn>
                  <a:cxn ang="0">
                    <a:pos x="776" y="37"/>
                  </a:cxn>
                  <a:cxn ang="0">
                    <a:pos x="785" y="41"/>
                  </a:cxn>
                  <a:cxn ang="0">
                    <a:pos x="793" y="47"/>
                  </a:cxn>
                  <a:cxn ang="0">
                    <a:pos x="801" y="52"/>
                  </a:cxn>
                  <a:cxn ang="0">
                    <a:pos x="809" y="57"/>
                  </a:cxn>
                  <a:cxn ang="0">
                    <a:pos x="844" y="85"/>
                  </a:cxn>
                  <a:cxn ang="0">
                    <a:pos x="872" y="115"/>
                  </a:cxn>
                  <a:cxn ang="0">
                    <a:pos x="892" y="147"/>
                  </a:cxn>
                  <a:cxn ang="0">
                    <a:pos x="907" y="180"/>
                  </a:cxn>
                  <a:cxn ang="0">
                    <a:pos x="916" y="214"/>
                  </a:cxn>
                  <a:cxn ang="0">
                    <a:pos x="920" y="250"/>
                  </a:cxn>
                  <a:cxn ang="0">
                    <a:pos x="919" y="287"/>
                  </a:cxn>
                  <a:cxn ang="0">
                    <a:pos x="915" y="326"/>
                  </a:cxn>
                  <a:cxn ang="0">
                    <a:pos x="905" y="366"/>
                  </a:cxn>
                  <a:cxn ang="0">
                    <a:pos x="893" y="407"/>
                  </a:cxn>
                  <a:cxn ang="0">
                    <a:pos x="879" y="450"/>
                  </a:cxn>
                  <a:cxn ang="0">
                    <a:pos x="863" y="494"/>
                  </a:cxn>
                  <a:cxn ang="0">
                    <a:pos x="844" y="538"/>
                  </a:cxn>
                  <a:cxn ang="0">
                    <a:pos x="824" y="583"/>
                  </a:cxn>
                  <a:cxn ang="0">
                    <a:pos x="804" y="629"/>
                  </a:cxn>
                  <a:cxn ang="0">
                    <a:pos x="784" y="676"/>
                  </a:cxn>
                  <a:cxn ang="0">
                    <a:pos x="1" y="665"/>
                  </a:cxn>
                  <a:cxn ang="0">
                    <a:pos x="0" y="628"/>
                  </a:cxn>
                  <a:cxn ang="0">
                    <a:pos x="0" y="589"/>
                  </a:cxn>
                  <a:cxn ang="0">
                    <a:pos x="1" y="552"/>
                  </a:cxn>
                  <a:cxn ang="0">
                    <a:pos x="6" y="514"/>
                  </a:cxn>
                  <a:cxn ang="0">
                    <a:pos x="20" y="459"/>
                  </a:cxn>
                  <a:cxn ang="0">
                    <a:pos x="37" y="406"/>
                  </a:cxn>
                  <a:cxn ang="0">
                    <a:pos x="58" y="355"/>
                  </a:cxn>
                  <a:cxn ang="0">
                    <a:pos x="82" y="307"/>
                  </a:cxn>
                  <a:cxn ang="0">
                    <a:pos x="111" y="262"/>
                  </a:cxn>
                  <a:cxn ang="0">
                    <a:pos x="142" y="220"/>
                  </a:cxn>
                  <a:cxn ang="0">
                    <a:pos x="178" y="180"/>
                  </a:cxn>
                  <a:cxn ang="0">
                    <a:pos x="215" y="144"/>
                  </a:cxn>
                  <a:cxn ang="0">
                    <a:pos x="255" y="112"/>
                  </a:cxn>
                  <a:cxn ang="0">
                    <a:pos x="299" y="83"/>
                  </a:cxn>
                  <a:cxn ang="0">
                    <a:pos x="345" y="57"/>
                  </a:cxn>
                  <a:cxn ang="0">
                    <a:pos x="393" y="37"/>
                  </a:cxn>
                  <a:cxn ang="0">
                    <a:pos x="442" y="20"/>
                  </a:cxn>
                  <a:cxn ang="0">
                    <a:pos x="492" y="10"/>
                  </a:cxn>
                  <a:cxn ang="0">
                    <a:pos x="546" y="2"/>
                  </a:cxn>
                  <a:cxn ang="0">
                    <a:pos x="600" y="0"/>
                  </a:cxn>
                  <a:cxn ang="0">
                    <a:pos x="618" y="2"/>
                  </a:cxn>
                  <a:cxn ang="0">
                    <a:pos x="636" y="2"/>
                  </a:cxn>
                  <a:cxn ang="0">
                    <a:pos x="654" y="4"/>
                  </a:cxn>
                  <a:cxn ang="0">
                    <a:pos x="672" y="6"/>
                  </a:cxn>
                  <a:cxn ang="0">
                    <a:pos x="690" y="10"/>
                  </a:cxn>
                  <a:cxn ang="0">
                    <a:pos x="707" y="12"/>
                  </a:cxn>
                  <a:cxn ang="0">
                    <a:pos x="724" y="16"/>
                  </a:cxn>
                  <a:cxn ang="0">
                    <a:pos x="742" y="20"/>
                  </a:cxn>
                </a:cxnLst>
                <a:rect l="0" t="0" r="r" b="b"/>
                <a:pathLst>
                  <a:path w="920" h="676">
                    <a:moveTo>
                      <a:pt x="742" y="20"/>
                    </a:moveTo>
                    <a:lnTo>
                      <a:pt x="751" y="24"/>
                    </a:lnTo>
                    <a:lnTo>
                      <a:pt x="759" y="28"/>
                    </a:lnTo>
                    <a:lnTo>
                      <a:pt x="768" y="32"/>
                    </a:lnTo>
                    <a:lnTo>
                      <a:pt x="776" y="37"/>
                    </a:lnTo>
                    <a:lnTo>
                      <a:pt x="785" y="41"/>
                    </a:lnTo>
                    <a:lnTo>
                      <a:pt x="793" y="47"/>
                    </a:lnTo>
                    <a:lnTo>
                      <a:pt x="801" y="52"/>
                    </a:lnTo>
                    <a:lnTo>
                      <a:pt x="809" y="57"/>
                    </a:lnTo>
                    <a:lnTo>
                      <a:pt x="844" y="85"/>
                    </a:lnTo>
                    <a:lnTo>
                      <a:pt x="872" y="115"/>
                    </a:lnTo>
                    <a:lnTo>
                      <a:pt x="892" y="147"/>
                    </a:lnTo>
                    <a:lnTo>
                      <a:pt x="907" y="180"/>
                    </a:lnTo>
                    <a:lnTo>
                      <a:pt x="916" y="214"/>
                    </a:lnTo>
                    <a:lnTo>
                      <a:pt x="920" y="250"/>
                    </a:lnTo>
                    <a:lnTo>
                      <a:pt x="919" y="287"/>
                    </a:lnTo>
                    <a:lnTo>
                      <a:pt x="915" y="326"/>
                    </a:lnTo>
                    <a:lnTo>
                      <a:pt x="905" y="366"/>
                    </a:lnTo>
                    <a:lnTo>
                      <a:pt x="893" y="407"/>
                    </a:lnTo>
                    <a:lnTo>
                      <a:pt x="879" y="450"/>
                    </a:lnTo>
                    <a:lnTo>
                      <a:pt x="863" y="494"/>
                    </a:lnTo>
                    <a:lnTo>
                      <a:pt x="844" y="538"/>
                    </a:lnTo>
                    <a:lnTo>
                      <a:pt x="824" y="583"/>
                    </a:lnTo>
                    <a:lnTo>
                      <a:pt x="804" y="629"/>
                    </a:lnTo>
                    <a:lnTo>
                      <a:pt x="784" y="676"/>
                    </a:lnTo>
                    <a:lnTo>
                      <a:pt x="1" y="665"/>
                    </a:lnTo>
                    <a:lnTo>
                      <a:pt x="0" y="628"/>
                    </a:lnTo>
                    <a:lnTo>
                      <a:pt x="0" y="589"/>
                    </a:lnTo>
                    <a:lnTo>
                      <a:pt x="1" y="552"/>
                    </a:lnTo>
                    <a:lnTo>
                      <a:pt x="6" y="514"/>
                    </a:lnTo>
                    <a:lnTo>
                      <a:pt x="20" y="459"/>
                    </a:lnTo>
                    <a:lnTo>
                      <a:pt x="37" y="406"/>
                    </a:lnTo>
                    <a:lnTo>
                      <a:pt x="58" y="355"/>
                    </a:lnTo>
                    <a:lnTo>
                      <a:pt x="82" y="307"/>
                    </a:lnTo>
                    <a:lnTo>
                      <a:pt x="111" y="262"/>
                    </a:lnTo>
                    <a:lnTo>
                      <a:pt x="142" y="220"/>
                    </a:lnTo>
                    <a:lnTo>
                      <a:pt x="178" y="180"/>
                    </a:lnTo>
                    <a:lnTo>
                      <a:pt x="215" y="144"/>
                    </a:lnTo>
                    <a:lnTo>
                      <a:pt x="255" y="112"/>
                    </a:lnTo>
                    <a:lnTo>
                      <a:pt x="299" y="83"/>
                    </a:lnTo>
                    <a:lnTo>
                      <a:pt x="345" y="57"/>
                    </a:lnTo>
                    <a:lnTo>
                      <a:pt x="393" y="37"/>
                    </a:lnTo>
                    <a:lnTo>
                      <a:pt x="442" y="20"/>
                    </a:lnTo>
                    <a:lnTo>
                      <a:pt x="492" y="10"/>
                    </a:lnTo>
                    <a:lnTo>
                      <a:pt x="546" y="2"/>
                    </a:lnTo>
                    <a:lnTo>
                      <a:pt x="600" y="0"/>
                    </a:lnTo>
                    <a:lnTo>
                      <a:pt x="618" y="2"/>
                    </a:lnTo>
                    <a:lnTo>
                      <a:pt x="636" y="2"/>
                    </a:lnTo>
                    <a:lnTo>
                      <a:pt x="654" y="4"/>
                    </a:lnTo>
                    <a:lnTo>
                      <a:pt x="672" y="6"/>
                    </a:lnTo>
                    <a:lnTo>
                      <a:pt x="690" y="10"/>
                    </a:lnTo>
                    <a:lnTo>
                      <a:pt x="707" y="12"/>
                    </a:lnTo>
                    <a:lnTo>
                      <a:pt x="724" y="16"/>
                    </a:lnTo>
                    <a:lnTo>
                      <a:pt x="742" y="20"/>
                    </a:lnTo>
                    <a:close/>
                  </a:path>
                </a:pathLst>
              </a:custGeom>
              <a:solidFill>
                <a:srgbClr val="93AD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30" name="Freeform 13"/>
              <p:cNvSpPr>
                <a:spLocks/>
              </p:cNvSpPr>
              <p:nvPr/>
            </p:nvSpPr>
            <p:spPr bwMode="auto">
              <a:xfrm>
                <a:off x="1973" y="2294"/>
                <a:ext cx="360" cy="225"/>
              </a:xfrm>
              <a:custGeom>
                <a:avLst/>
                <a:gdLst/>
                <a:ahLst/>
                <a:cxnLst>
                  <a:cxn ang="0">
                    <a:pos x="697" y="11"/>
                  </a:cxn>
                  <a:cxn ang="0">
                    <a:pos x="710" y="15"/>
                  </a:cxn>
                  <a:cxn ang="0">
                    <a:pos x="724" y="20"/>
                  </a:cxn>
                  <a:cxn ang="0">
                    <a:pos x="737" y="25"/>
                  </a:cxn>
                  <a:cxn ang="0">
                    <a:pos x="749" y="31"/>
                  </a:cxn>
                  <a:cxn ang="0">
                    <a:pos x="761" y="37"/>
                  </a:cxn>
                  <a:cxn ang="0">
                    <a:pos x="773" y="44"/>
                  </a:cxn>
                  <a:cxn ang="0">
                    <a:pos x="785" y="51"/>
                  </a:cxn>
                  <a:cxn ang="0">
                    <a:pos x="797" y="59"/>
                  </a:cxn>
                  <a:cxn ang="0">
                    <a:pos x="831" y="87"/>
                  </a:cxn>
                  <a:cxn ang="0">
                    <a:pos x="857" y="116"/>
                  </a:cxn>
                  <a:cxn ang="0">
                    <a:pos x="875" y="148"/>
                  </a:cxn>
                  <a:cxn ang="0">
                    <a:pos x="887" y="180"/>
                  </a:cxn>
                  <a:cxn ang="0">
                    <a:pos x="893" y="214"/>
                  </a:cxn>
                  <a:cxn ang="0">
                    <a:pos x="893" y="250"/>
                  </a:cxn>
                  <a:cxn ang="0">
                    <a:pos x="887" y="287"/>
                  </a:cxn>
                  <a:cxn ang="0">
                    <a:pos x="879" y="325"/>
                  </a:cxn>
                  <a:cxn ang="0">
                    <a:pos x="866" y="365"/>
                  </a:cxn>
                  <a:cxn ang="0">
                    <a:pos x="850" y="406"/>
                  </a:cxn>
                  <a:cxn ang="0">
                    <a:pos x="833" y="447"/>
                  </a:cxn>
                  <a:cxn ang="0">
                    <a:pos x="813" y="491"/>
                  </a:cxn>
                  <a:cxn ang="0">
                    <a:pos x="791" y="535"/>
                  </a:cxn>
                  <a:cxn ang="0">
                    <a:pos x="770" y="580"/>
                  </a:cxn>
                  <a:cxn ang="0">
                    <a:pos x="749" y="627"/>
                  </a:cxn>
                  <a:cxn ang="0">
                    <a:pos x="729" y="675"/>
                  </a:cxn>
                  <a:cxn ang="0">
                    <a:pos x="3" y="665"/>
                  </a:cxn>
                  <a:cxn ang="0">
                    <a:pos x="0" y="609"/>
                  </a:cxn>
                  <a:cxn ang="0">
                    <a:pos x="3" y="552"/>
                  </a:cxn>
                  <a:cxn ang="0">
                    <a:pos x="11" y="495"/>
                  </a:cxn>
                  <a:cxn ang="0">
                    <a:pos x="23" y="439"/>
                  </a:cxn>
                  <a:cxn ang="0">
                    <a:pos x="40" y="391"/>
                  </a:cxn>
                  <a:cxn ang="0">
                    <a:pos x="60" y="346"/>
                  </a:cxn>
                  <a:cxn ang="0">
                    <a:pos x="83" y="302"/>
                  </a:cxn>
                  <a:cxn ang="0">
                    <a:pos x="109" y="261"/>
                  </a:cxn>
                  <a:cxn ang="0">
                    <a:pos x="137" y="222"/>
                  </a:cxn>
                  <a:cxn ang="0">
                    <a:pos x="169" y="186"/>
                  </a:cxn>
                  <a:cxn ang="0">
                    <a:pos x="204" y="152"/>
                  </a:cxn>
                  <a:cxn ang="0">
                    <a:pos x="240" y="121"/>
                  </a:cxn>
                  <a:cxn ang="0">
                    <a:pos x="279" y="93"/>
                  </a:cxn>
                  <a:cxn ang="0">
                    <a:pos x="320" y="69"/>
                  </a:cxn>
                  <a:cxn ang="0">
                    <a:pos x="363" y="48"/>
                  </a:cxn>
                  <a:cxn ang="0">
                    <a:pos x="407" y="31"/>
                  </a:cxn>
                  <a:cxn ang="0">
                    <a:pos x="453" y="18"/>
                  </a:cxn>
                  <a:cxn ang="0">
                    <a:pos x="500" y="7"/>
                  </a:cxn>
                  <a:cxn ang="0">
                    <a:pos x="549" y="2"/>
                  </a:cxn>
                  <a:cxn ang="0">
                    <a:pos x="598" y="0"/>
                  </a:cxn>
                  <a:cxn ang="0">
                    <a:pos x="610" y="0"/>
                  </a:cxn>
                  <a:cxn ang="0">
                    <a:pos x="624" y="2"/>
                  </a:cxn>
                  <a:cxn ang="0">
                    <a:pos x="636" y="2"/>
                  </a:cxn>
                  <a:cxn ang="0">
                    <a:pos x="648" y="3"/>
                  </a:cxn>
                  <a:cxn ang="0">
                    <a:pos x="661" y="4"/>
                  </a:cxn>
                  <a:cxn ang="0">
                    <a:pos x="673" y="7"/>
                  </a:cxn>
                  <a:cxn ang="0">
                    <a:pos x="685" y="8"/>
                  </a:cxn>
                  <a:cxn ang="0">
                    <a:pos x="697" y="11"/>
                  </a:cxn>
                </a:cxnLst>
                <a:rect l="0" t="0" r="r" b="b"/>
                <a:pathLst>
                  <a:path w="893" h="675">
                    <a:moveTo>
                      <a:pt x="697" y="11"/>
                    </a:moveTo>
                    <a:lnTo>
                      <a:pt x="710" y="15"/>
                    </a:lnTo>
                    <a:lnTo>
                      <a:pt x="724" y="20"/>
                    </a:lnTo>
                    <a:lnTo>
                      <a:pt x="737" y="25"/>
                    </a:lnTo>
                    <a:lnTo>
                      <a:pt x="749" y="31"/>
                    </a:lnTo>
                    <a:lnTo>
                      <a:pt x="761" y="37"/>
                    </a:lnTo>
                    <a:lnTo>
                      <a:pt x="773" y="44"/>
                    </a:lnTo>
                    <a:lnTo>
                      <a:pt x="785" y="51"/>
                    </a:lnTo>
                    <a:lnTo>
                      <a:pt x="797" y="59"/>
                    </a:lnTo>
                    <a:lnTo>
                      <a:pt x="831" y="87"/>
                    </a:lnTo>
                    <a:lnTo>
                      <a:pt x="857" y="116"/>
                    </a:lnTo>
                    <a:lnTo>
                      <a:pt x="875" y="148"/>
                    </a:lnTo>
                    <a:lnTo>
                      <a:pt x="887" y="180"/>
                    </a:lnTo>
                    <a:lnTo>
                      <a:pt x="893" y="214"/>
                    </a:lnTo>
                    <a:lnTo>
                      <a:pt x="893" y="250"/>
                    </a:lnTo>
                    <a:lnTo>
                      <a:pt x="887" y="287"/>
                    </a:lnTo>
                    <a:lnTo>
                      <a:pt x="879" y="325"/>
                    </a:lnTo>
                    <a:lnTo>
                      <a:pt x="866" y="365"/>
                    </a:lnTo>
                    <a:lnTo>
                      <a:pt x="850" y="406"/>
                    </a:lnTo>
                    <a:lnTo>
                      <a:pt x="833" y="447"/>
                    </a:lnTo>
                    <a:lnTo>
                      <a:pt x="813" y="491"/>
                    </a:lnTo>
                    <a:lnTo>
                      <a:pt x="791" y="535"/>
                    </a:lnTo>
                    <a:lnTo>
                      <a:pt x="770" y="580"/>
                    </a:lnTo>
                    <a:lnTo>
                      <a:pt x="749" y="627"/>
                    </a:lnTo>
                    <a:lnTo>
                      <a:pt x="729" y="675"/>
                    </a:lnTo>
                    <a:lnTo>
                      <a:pt x="3" y="665"/>
                    </a:lnTo>
                    <a:lnTo>
                      <a:pt x="0" y="609"/>
                    </a:lnTo>
                    <a:lnTo>
                      <a:pt x="3" y="552"/>
                    </a:lnTo>
                    <a:lnTo>
                      <a:pt x="11" y="495"/>
                    </a:lnTo>
                    <a:lnTo>
                      <a:pt x="23" y="439"/>
                    </a:lnTo>
                    <a:lnTo>
                      <a:pt x="40" y="391"/>
                    </a:lnTo>
                    <a:lnTo>
                      <a:pt x="60" y="346"/>
                    </a:lnTo>
                    <a:lnTo>
                      <a:pt x="83" y="302"/>
                    </a:lnTo>
                    <a:lnTo>
                      <a:pt x="109" y="261"/>
                    </a:lnTo>
                    <a:lnTo>
                      <a:pt x="137" y="222"/>
                    </a:lnTo>
                    <a:lnTo>
                      <a:pt x="169" y="186"/>
                    </a:lnTo>
                    <a:lnTo>
                      <a:pt x="204" y="152"/>
                    </a:lnTo>
                    <a:lnTo>
                      <a:pt x="240" y="121"/>
                    </a:lnTo>
                    <a:lnTo>
                      <a:pt x="279" y="93"/>
                    </a:lnTo>
                    <a:lnTo>
                      <a:pt x="320" y="69"/>
                    </a:lnTo>
                    <a:lnTo>
                      <a:pt x="363" y="48"/>
                    </a:lnTo>
                    <a:lnTo>
                      <a:pt x="407" y="31"/>
                    </a:lnTo>
                    <a:lnTo>
                      <a:pt x="453" y="18"/>
                    </a:lnTo>
                    <a:lnTo>
                      <a:pt x="500" y="7"/>
                    </a:lnTo>
                    <a:lnTo>
                      <a:pt x="549" y="2"/>
                    </a:lnTo>
                    <a:lnTo>
                      <a:pt x="598" y="0"/>
                    </a:lnTo>
                    <a:lnTo>
                      <a:pt x="610" y="0"/>
                    </a:lnTo>
                    <a:lnTo>
                      <a:pt x="624" y="2"/>
                    </a:lnTo>
                    <a:lnTo>
                      <a:pt x="636" y="2"/>
                    </a:lnTo>
                    <a:lnTo>
                      <a:pt x="648" y="3"/>
                    </a:lnTo>
                    <a:lnTo>
                      <a:pt x="661" y="4"/>
                    </a:lnTo>
                    <a:lnTo>
                      <a:pt x="673" y="7"/>
                    </a:lnTo>
                    <a:lnTo>
                      <a:pt x="685" y="8"/>
                    </a:lnTo>
                    <a:lnTo>
                      <a:pt x="697" y="11"/>
                    </a:lnTo>
                    <a:close/>
                  </a:path>
                </a:pathLst>
              </a:custGeom>
              <a:solidFill>
                <a:srgbClr val="99B2B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31" name="Freeform 14"/>
              <p:cNvSpPr>
                <a:spLocks/>
              </p:cNvSpPr>
              <p:nvPr/>
            </p:nvSpPr>
            <p:spPr bwMode="auto">
              <a:xfrm>
                <a:off x="1974" y="2294"/>
                <a:ext cx="349" cy="225"/>
              </a:xfrm>
              <a:custGeom>
                <a:avLst/>
                <a:gdLst/>
                <a:ahLst/>
                <a:cxnLst>
                  <a:cxn ang="0">
                    <a:pos x="640" y="3"/>
                  </a:cxn>
                  <a:cxn ang="0">
                    <a:pos x="660" y="7"/>
                  </a:cxn>
                  <a:cxn ang="0">
                    <a:pos x="678" y="12"/>
                  </a:cxn>
                  <a:cxn ang="0">
                    <a:pos x="697" y="18"/>
                  </a:cxn>
                  <a:cxn ang="0">
                    <a:pos x="716" y="24"/>
                  </a:cxn>
                  <a:cxn ang="0">
                    <a:pos x="733" y="32"/>
                  </a:cxn>
                  <a:cxn ang="0">
                    <a:pos x="750" y="40"/>
                  </a:cxn>
                  <a:cxn ang="0">
                    <a:pos x="766" y="49"/>
                  </a:cxn>
                  <a:cxn ang="0">
                    <a:pos x="782" y="60"/>
                  </a:cxn>
                  <a:cxn ang="0">
                    <a:pos x="814" y="87"/>
                  </a:cxn>
                  <a:cxn ang="0">
                    <a:pos x="838" y="116"/>
                  </a:cxn>
                  <a:cxn ang="0">
                    <a:pos x="854" y="145"/>
                  </a:cxn>
                  <a:cxn ang="0">
                    <a:pos x="863" y="176"/>
                  </a:cxn>
                  <a:cxn ang="0">
                    <a:pos x="866" y="209"/>
                  </a:cxn>
                  <a:cxn ang="0">
                    <a:pos x="862" y="242"/>
                  </a:cxn>
                  <a:cxn ang="0">
                    <a:pos x="855" y="277"/>
                  </a:cxn>
                  <a:cxn ang="0">
                    <a:pos x="843" y="313"/>
                  </a:cxn>
                  <a:cxn ang="0">
                    <a:pos x="827" y="351"/>
                  </a:cxn>
                  <a:cxn ang="0">
                    <a:pos x="809" y="390"/>
                  </a:cxn>
                  <a:cxn ang="0">
                    <a:pos x="789" y="430"/>
                  </a:cxn>
                  <a:cxn ang="0">
                    <a:pos x="767" y="471"/>
                  </a:cxn>
                  <a:cxn ang="0">
                    <a:pos x="746" y="515"/>
                  </a:cxn>
                  <a:cxn ang="0">
                    <a:pos x="724" y="559"/>
                  </a:cxn>
                  <a:cxn ang="0">
                    <a:pos x="702" y="604"/>
                  </a:cxn>
                  <a:cxn ang="0">
                    <a:pos x="684" y="651"/>
                  </a:cxn>
                  <a:cxn ang="0">
                    <a:pos x="681" y="656"/>
                  </a:cxn>
                  <a:cxn ang="0">
                    <a:pos x="678" y="663"/>
                  </a:cxn>
                  <a:cxn ang="0">
                    <a:pos x="676" y="668"/>
                  </a:cxn>
                  <a:cxn ang="0">
                    <a:pos x="673" y="675"/>
                  </a:cxn>
                  <a:cxn ang="0">
                    <a:pos x="3" y="665"/>
                  </a:cxn>
                  <a:cxn ang="0">
                    <a:pos x="0" y="629"/>
                  </a:cxn>
                  <a:cxn ang="0">
                    <a:pos x="0" y="593"/>
                  </a:cxn>
                  <a:cxn ang="0">
                    <a:pos x="3" y="557"/>
                  </a:cxn>
                  <a:cxn ang="0">
                    <a:pos x="7" y="522"/>
                  </a:cxn>
                  <a:cxn ang="0">
                    <a:pos x="12" y="486"/>
                  </a:cxn>
                  <a:cxn ang="0">
                    <a:pos x="20" y="450"/>
                  </a:cxn>
                  <a:cxn ang="0">
                    <a:pos x="30" y="414"/>
                  </a:cxn>
                  <a:cxn ang="0">
                    <a:pos x="40" y="379"/>
                  </a:cxn>
                  <a:cxn ang="0">
                    <a:pos x="59" y="338"/>
                  </a:cxn>
                  <a:cxn ang="0">
                    <a:pos x="81" y="298"/>
                  </a:cxn>
                  <a:cxn ang="0">
                    <a:pos x="105" y="260"/>
                  </a:cxn>
                  <a:cxn ang="0">
                    <a:pos x="132" y="224"/>
                  </a:cxn>
                  <a:cxn ang="0">
                    <a:pos x="161" y="190"/>
                  </a:cxn>
                  <a:cxn ang="0">
                    <a:pos x="192" y="160"/>
                  </a:cxn>
                  <a:cxn ang="0">
                    <a:pos x="225" y="131"/>
                  </a:cxn>
                  <a:cxn ang="0">
                    <a:pos x="260" y="104"/>
                  </a:cxn>
                  <a:cxn ang="0">
                    <a:pos x="297" y="80"/>
                  </a:cxn>
                  <a:cxn ang="0">
                    <a:pos x="336" y="59"/>
                  </a:cxn>
                  <a:cxn ang="0">
                    <a:pos x="376" y="41"/>
                  </a:cxn>
                  <a:cxn ang="0">
                    <a:pos x="417" y="27"/>
                  </a:cxn>
                  <a:cxn ang="0">
                    <a:pos x="460" y="15"/>
                  </a:cxn>
                  <a:cxn ang="0">
                    <a:pos x="504" y="7"/>
                  </a:cxn>
                  <a:cxn ang="0">
                    <a:pos x="549" y="2"/>
                  </a:cxn>
                  <a:cxn ang="0">
                    <a:pos x="594" y="0"/>
                  </a:cxn>
                  <a:cxn ang="0">
                    <a:pos x="600" y="0"/>
                  </a:cxn>
                  <a:cxn ang="0">
                    <a:pos x="605" y="0"/>
                  </a:cxn>
                  <a:cxn ang="0">
                    <a:pos x="612" y="0"/>
                  </a:cxn>
                  <a:cxn ang="0">
                    <a:pos x="617" y="2"/>
                  </a:cxn>
                  <a:cxn ang="0">
                    <a:pos x="622" y="2"/>
                  </a:cxn>
                  <a:cxn ang="0">
                    <a:pos x="629" y="2"/>
                  </a:cxn>
                  <a:cxn ang="0">
                    <a:pos x="634" y="3"/>
                  </a:cxn>
                  <a:cxn ang="0">
                    <a:pos x="640" y="3"/>
                  </a:cxn>
                </a:cxnLst>
                <a:rect l="0" t="0" r="r" b="b"/>
                <a:pathLst>
                  <a:path w="866" h="675">
                    <a:moveTo>
                      <a:pt x="640" y="3"/>
                    </a:moveTo>
                    <a:lnTo>
                      <a:pt x="660" y="7"/>
                    </a:lnTo>
                    <a:lnTo>
                      <a:pt x="678" y="12"/>
                    </a:lnTo>
                    <a:lnTo>
                      <a:pt x="697" y="18"/>
                    </a:lnTo>
                    <a:lnTo>
                      <a:pt x="716" y="24"/>
                    </a:lnTo>
                    <a:lnTo>
                      <a:pt x="733" y="32"/>
                    </a:lnTo>
                    <a:lnTo>
                      <a:pt x="750" y="40"/>
                    </a:lnTo>
                    <a:lnTo>
                      <a:pt x="766" y="49"/>
                    </a:lnTo>
                    <a:lnTo>
                      <a:pt x="782" y="60"/>
                    </a:lnTo>
                    <a:lnTo>
                      <a:pt x="814" y="87"/>
                    </a:lnTo>
                    <a:lnTo>
                      <a:pt x="838" y="116"/>
                    </a:lnTo>
                    <a:lnTo>
                      <a:pt x="854" y="145"/>
                    </a:lnTo>
                    <a:lnTo>
                      <a:pt x="863" y="176"/>
                    </a:lnTo>
                    <a:lnTo>
                      <a:pt x="866" y="209"/>
                    </a:lnTo>
                    <a:lnTo>
                      <a:pt x="862" y="242"/>
                    </a:lnTo>
                    <a:lnTo>
                      <a:pt x="855" y="277"/>
                    </a:lnTo>
                    <a:lnTo>
                      <a:pt x="843" y="313"/>
                    </a:lnTo>
                    <a:lnTo>
                      <a:pt x="827" y="351"/>
                    </a:lnTo>
                    <a:lnTo>
                      <a:pt x="809" y="390"/>
                    </a:lnTo>
                    <a:lnTo>
                      <a:pt x="789" y="430"/>
                    </a:lnTo>
                    <a:lnTo>
                      <a:pt x="767" y="471"/>
                    </a:lnTo>
                    <a:lnTo>
                      <a:pt x="746" y="515"/>
                    </a:lnTo>
                    <a:lnTo>
                      <a:pt x="724" y="559"/>
                    </a:lnTo>
                    <a:lnTo>
                      <a:pt x="702" y="604"/>
                    </a:lnTo>
                    <a:lnTo>
                      <a:pt x="684" y="651"/>
                    </a:lnTo>
                    <a:lnTo>
                      <a:pt x="681" y="656"/>
                    </a:lnTo>
                    <a:lnTo>
                      <a:pt x="678" y="663"/>
                    </a:lnTo>
                    <a:lnTo>
                      <a:pt x="676" y="668"/>
                    </a:lnTo>
                    <a:lnTo>
                      <a:pt x="673" y="675"/>
                    </a:lnTo>
                    <a:lnTo>
                      <a:pt x="3" y="665"/>
                    </a:lnTo>
                    <a:lnTo>
                      <a:pt x="0" y="629"/>
                    </a:lnTo>
                    <a:lnTo>
                      <a:pt x="0" y="593"/>
                    </a:lnTo>
                    <a:lnTo>
                      <a:pt x="3" y="557"/>
                    </a:lnTo>
                    <a:lnTo>
                      <a:pt x="7" y="522"/>
                    </a:lnTo>
                    <a:lnTo>
                      <a:pt x="12" y="486"/>
                    </a:lnTo>
                    <a:lnTo>
                      <a:pt x="20" y="450"/>
                    </a:lnTo>
                    <a:lnTo>
                      <a:pt x="30" y="414"/>
                    </a:lnTo>
                    <a:lnTo>
                      <a:pt x="40" y="379"/>
                    </a:lnTo>
                    <a:lnTo>
                      <a:pt x="59" y="338"/>
                    </a:lnTo>
                    <a:lnTo>
                      <a:pt x="81" y="298"/>
                    </a:lnTo>
                    <a:lnTo>
                      <a:pt x="105" y="260"/>
                    </a:lnTo>
                    <a:lnTo>
                      <a:pt x="132" y="224"/>
                    </a:lnTo>
                    <a:lnTo>
                      <a:pt x="161" y="190"/>
                    </a:lnTo>
                    <a:lnTo>
                      <a:pt x="192" y="160"/>
                    </a:lnTo>
                    <a:lnTo>
                      <a:pt x="225" y="131"/>
                    </a:lnTo>
                    <a:lnTo>
                      <a:pt x="260" y="104"/>
                    </a:lnTo>
                    <a:lnTo>
                      <a:pt x="297" y="80"/>
                    </a:lnTo>
                    <a:lnTo>
                      <a:pt x="336" y="59"/>
                    </a:lnTo>
                    <a:lnTo>
                      <a:pt x="376" y="41"/>
                    </a:lnTo>
                    <a:lnTo>
                      <a:pt x="417" y="27"/>
                    </a:lnTo>
                    <a:lnTo>
                      <a:pt x="460" y="15"/>
                    </a:lnTo>
                    <a:lnTo>
                      <a:pt x="504" y="7"/>
                    </a:lnTo>
                    <a:lnTo>
                      <a:pt x="549" y="2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5" y="0"/>
                    </a:lnTo>
                    <a:lnTo>
                      <a:pt x="612" y="0"/>
                    </a:lnTo>
                    <a:lnTo>
                      <a:pt x="617" y="2"/>
                    </a:lnTo>
                    <a:lnTo>
                      <a:pt x="622" y="2"/>
                    </a:lnTo>
                    <a:lnTo>
                      <a:pt x="629" y="2"/>
                    </a:lnTo>
                    <a:lnTo>
                      <a:pt x="634" y="3"/>
                    </a:lnTo>
                    <a:lnTo>
                      <a:pt x="640" y="3"/>
                    </a:lnTo>
                    <a:close/>
                  </a:path>
                </a:pathLst>
              </a:custGeom>
              <a:solidFill>
                <a:srgbClr val="9EB7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32" name="Freeform 15"/>
              <p:cNvSpPr>
                <a:spLocks/>
              </p:cNvSpPr>
              <p:nvPr/>
            </p:nvSpPr>
            <p:spPr bwMode="auto">
              <a:xfrm>
                <a:off x="1976" y="2295"/>
                <a:ext cx="337" cy="224"/>
              </a:xfrm>
              <a:custGeom>
                <a:avLst/>
                <a:gdLst/>
                <a:ahLst/>
                <a:cxnLst>
                  <a:cxn ang="0">
                    <a:pos x="548" y="0"/>
                  </a:cxn>
                  <a:cxn ang="0">
                    <a:pos x="564" y="0"/>
                  </a:cxn>
                  <a:cxn ang="0">
                    <a:pos x="578" y="0"/>
                  </a:cxn>
                  <a:cxn ang="0">
                    <a:pos x="594" y="1"/>
                  </a:cxn>
                  <a:cxn ang="0">
                    <a:pos x="609" y="2"/>
                  </a:cxn>
                  <a:cxn ang="0">
                    <a:pos x="624" y="4"/>
                  </a:cxn>
                  <a:cxn ang="0">
                    <a:pos x="638" y="6"/>
                  </a:cxn>
                  <a:cxn ang="0">
                    <a:pos x="653" y="9"/>
                  </a:cxn>
                  <a:cxn ang="0">
                    <a:pos x="668" y="13"/>
                  </a:cxn>
                  <a:cxn ang="0">
                    <a:pos x="681" y="17"/>
                  </a:cxn>
                  <a:cxn ang="0">
                    <a:pos x="694" y="21"/>
                  </a:cxn>
                  <a:cxn ang="0">
                    <a:pos x="708" y="26"/>
                  </a:cxn>
                  <a:cxn ang="0">
                    <a:pos x="721" y="31"/>
                  </a:cxn>
                  <a:cxn ang="0">
                    <a:pos x="733" y="38"/>
                  </a:cxn>
                  <a:cxn ang="0">
                    <a:pos x="746" y="45"/>
                  </a:cxn>
                  <a:cxn ang="0">
                    <a:pos x="757" y="51"/>
                  </a:cxn>
                  <a:cxn ang="0">
                    <a:pos x="769" y="59"/>
                  </a:cxn>
                  <a:cxn ang="0">
                    <a:pos x="799" y="86"/>
                  </a:cxn>
                  <a:cxn ang="0">
                    <a:pos x="821" y="113"/>
                  </a:cxn>
                  <a:cxn ang="0">
                    <a:pos x="833" y="141"/>
                  </a:cxn>
                  <a:cxn ang="0">
                    <a:pos x="839" y="170"/>
                  </a:cxn>
                  <a:cxn ang="0">
                    <a:pos x="839" y="200"/>
                  </a:cxn>
                  <a:cxn ang="0">
                    <a:pos x="833" y="231"/>
                  </a:cxn>
                  <a:cxn ang="0">
                    <a:pos x="822" y="264"/>
                  </a:cxn>
                  <a:cxn ang="0">
                    <a:pos x="807" y="297"/>
                  </a:cxn>
                  <a:cxn ang="0">
                    <a:pos x="789" y="333"/>
                  </a:cxn>
                  <a:cxn ang="0">
                    <a:pos x="769" y="369"/>
                  </a:cxn>
                  <a:cxn ang="0">
                    <a:pos x="746" y="408"/>
                  </a:cxn>
                  <a:cxn ang="0">
                    <a:pos x="724" y="446"/>
                  </a:cxn>
                  <a:cxn ang="0">
                    <a:pos x="701" y="488"/>
                  </a:cxn>
                  <a:cxn ang="0">
                    <a:pos x="678" y="530"/>
                  </a:cxn>
                  <a:cxn ang="0">
                    <a:pos x="657" y="574"/>
                  </a:cxn>
                  <a:cxn ang="0">
                    <a:pos x="638" y="619"/>
                  </a:cxn>
                  <a:cxn ang="0">
                    <a:pos x="633" y="633"/>
                  </a:cxn>
                  <a:cxn ang="0">
                    <a:pos x="629" y="645"/>
                  </a:cxn>
                  <a:cxn ang="0">
                    <a:pos x="624" y="658"/>
                  </a:cxn>
                  <a:cxn ang="0">
                    <a:pos x="618" y="671"/>
                  </a:cxn>
                  <a:cxn ang="0">
                    <a:pos x="3" y="663"/>
                  </a:cxn>
                  <a:cxn ang="0">
                    <a:pos x="0" y="622"/>
                  </a:cxn>
                  <a:cxn ang="0">
                    <a:pos x="2" y="579"/>
                  </a:cxn>
                  <a:cxn ang="0">
                    <a:pos x="6" y="537"/>
                  </a:cxn>
                  <a:cxn ang="0">
                    <a:pos x="11" y="494"/>
                  </a:cxn>
                  <a:cxn ang="0">
                    <a:pos x="19" y="452"/>
                  </a:cxn>
                  <a:cxn ang="0">
                    <a:pos x="31" y="409"/>
                  </a:cxn>
                  <a:cxn ang="0">
                    <a:pos x="43" y="368"/>
                  </a:cxn>
                  <a:cxn ang="0">
                    <a:pos x="59" y="328"/>
                  </a:cxn>
                  <a:cxn ang="0">
                    <a:pos x="77" y="293"/>
                  </a:cxn>
                  <a:cxn ang="0">
                    <a:pos x="99" y="260"/>
                  </a:cxn>
                  <a:cxn ang="0">
                    <a:pos x="123" y="230"/>
                  </a:cxn>
                  <a:cxn ang="0">
                    <a:pos x="147" y="199"/>
                  </a:cxn>
                  <a:cxn ang="0">
                    <a:pos x="173" y="171"/>
                  </a:cxn>
                  <a:cxn ang="0">
                    <a:pos x="201" y="145"/>
                  </a:cxn>
                  <a:cxn ang="0">
                    <a:pos x="231" y="121"/>
                  </a:cxn>
                  <a:cxn ang="0">
                    <a:pos x="261" y="98"/>
                  </a:cxn>
                  <a:cxn ang="0">
                    <a:pos x="293" y="78"/>
                  </a:cxn>
                  <a:cxn ang="0">
                    <a:pos x="327" y="59"/>
                  </a:cxn>
                  <a:cxn ang="0">
                    <a:pos x="361" y="43"/>
                  </a:cxn>
                  <a:cxn ang="0">
                    <a:pos x="397" y="30"/>
                  </a:cxn>
                  <a:cxn ang="0">
                    <a:pos x="433" y="18"/>
                  </a:cxn>
                  <a:cxn ang="0">
                    <a:pos x="470" y="9"/>
                  </a:cxn>
                  <a:cxn ang="0">
                    <a:pos x="509" y="4"/>
                  </a:cxn>
                  <a:cxn ang="0">
                    <a:pos x="548" y="0"/>
                  </a:cxn>
                </a:cxnLst>
                <a:rect l="0" t="0" r="r" b="b"/>
                <a:pathLst>
                  <a:path w="839" h="671">
                    <a:moveTo>
                      <a:pt x="548" y="0"/>
                    </a:moveTo>
                    <a:lnTo>
                      <a:pt x="564" y="0"/>
                    </a:lnTo>
                    <a:lnTo>
                      <a:pt x="578" y="0"/>
                    </a:lnTo>
                    <a:lnTo>
                      <a:pt x="594" y="1"/>
                    </a:lnTo>
                    <a:lnTo>
                      <a:pt x="609" y="2"/>
                    </a:lnTo>
                    <a:lnTo>
                      <a:pt x="624" y="4"/>
                    </a:lnTo>
                    <a:lnTo>
                      <a:pt x="638" y="6"/>
                    </a:lnTo>
                    <a:lnTo>
                      <a:pt x="653" y="9"/>
                    </a:lnTo>
                    <a:lnTo>
                      <a:pt x="668" y="13"/>
                    </a:lnTo>
                    <a:lnTo>
                      <a:pt x="681" y="17"/>
                    </a:lnTo>
                    <a:lnTo>
                      <a:pt x="694" y="21"/>
                    </a:lnTo>
                    <a:lnTo>
                      <a:pt x="708" y="26"/>
                    </a:lnTo>
                    <a:lnTo>
                      <a:pt x="721" y="31"/>
                    </a:lnTo>
                    <a:lnTo>
                      <a:pt x="733" y="38"/>
                    </a:lnTo>
                    <a:lnTo>
                      <a:pt x="746" y="45"/>
                    </a:lnTo>
                    <a:lnTo>
                      <a:pt x="757" y="51"/>
                    </a:lnTo>
                    <a:lnTo>
                      <a:pt x="769" y="59"/>
                    </a:lnTo>
                    <a:lnTo>
                      <a:pt x="799" y="86"/>
                    </a:lnTo>
                    <a:lnTo>
                      <a:pt x="821" y="113"/>
                    </a:lnTo>
                    <a:lnTo>
                      <a:pt x="833" y="141"/>
                    </a:lnTo>
                    <a:lnTo>
                      <a:pt x="839" y="170"/>
                    </a:lnTo>
                    <a:lnTo>
                      <a:pt x="839" y="200"/>
                    </a:lnTo>
                    <a:lnTo>
                      <a:pt x="833" y="231"/>
                    </a:lnTo>
                    <a:lnTo>
                      <a:pt x="822" y="264"/>
                    </a:lnTo>
                    <a:lnTo>
                      <a:pt x="807" y="297"/>
                    </a:lnTo>
                    <a:lnTo>
                      <a:pt x="789" y="333"/>
                    </a:lnTo>
                    <a:lnTo>
                      <a:pt x="769" y="369"/>
                    </a:lnTo>
                    <a:lnTo>
                      <a:pt x="746" y="408"/>
                    </a:lnTo>
                    <a:lnTo>
                      <a:pt x="724" y="446"/>
                    </a:lnTo>
                    <a:lnTo>
                      <a:pt x="701" y="488"/>
                    </a:lnTo>
                    <a:lnTo>
                      <a:pt x="678" y="530"/>
                    </a:lnTo>
                    <a:lnTo>
                      <a:pt x="657" y="574"/>
                    </a:lnTo>
                    <a:lnTo>
                      <a:pt x="638" y="619"/>
                    </a:lnTo>
                    <a:lnTo>
                      <a:pt x="633" y="633"/>
                    </a:lnTo>
                    <a:lnTo>
                      <a:pt x="629" y="645"/>
                    </a:lnTo>
                    <a:lnTo>
                      <a:pt x="624" y="658"/>
                    </a:lnTo>
                    <a:lnTo>
                      <a:pt x="618" y="671"/>
                    </a:lnTo>
                    <a:lnTo>
                      <a:pt x="3" y="663"/>
                    </a:lnTo>
                    <a:lnTo>
                      <a:pt x="0" y="622"/>
                    </a:lnTo>
                    <a:lnTo>
                      <a:pt x="2" y="579"/>
                    </a:lnTo>
                    <a:lnTo>
                      <a:pt x="6" y="537"/>
                    </a:lnTo>
                    <a:lnTo>
                      <a:pt x="11" y="494"/>
                    </a:lnTo>
                    <a:lnTo>
                      <a:pt x="19" y="452"/>
                    </a:lnTo>
                    <a:lnTo>
                      <a:pt x="31" y="409"/>
                    </a:lnTo>
                    <a:lnTo>
                      <a:pt x="43" y="368"/>
                    </a:lnTo>
                    <a:lnTo>
                      <a:pt x="59" y="328"/>
                    </a:lnTo>
                    <a:lnTo>
                      <a:pt x="77" y="293"/>
                    </a:lnTo>
                    <a:lnTo>
                      <a:pt x="99" y="260"/>
                    </a:lnTo>
                    <a:lnTo>
                      <a:pt x="123" y="230"/>
                    </a:lnTo>
                    <a:lnTo>
                      <a:pt x="147" y="199"/>
                    </a:lnTo>
                    <a:lnTo>
                      <a:pt x="173" y="171"/>
                    </a:lnTo>
                    <a:lnTo>
                      <a:pt x="201" y="145"/>
                    </a:lnTo>
                    <a:lnTo>
                      <a:pt x="231" y="121"/>
                    </a:lnTo>
                    <a:lnTo>
                      <a:pt x="261" y="98"/>
                    </a:lnTo>
                    <a:lnTo>
                      <a:pt x="293" y="78"/>
                    </a:lnTo>
                    <a:lnTo>
                      <a:pt x="327" y="59"/>
                    </a:lnTo>
                    <a:lnTo>
                      <a:pt x="361" y="43"/>
                    </a:lnTo>
                    <a:lnTo>
                      <a:pt x="397" y="30"/>
                    </a:lnTo>
                    <a:lnTo>
                      <a:pt x="433" y="18"/>
                    </a:lnTo>
                    <a:lnTo>
                      <a:pt x="470" y="9"/>
                    </a:lnTo>
                    <a:lnTo>
                      <a:pt x="509" y="4"/>
                    </a:lnTo>
                    <a:lnTo>
                      <a:pt x="548" y="0"/>
                    </a:lnTo>
                    <a:close/>
                  </a:path>
                </a:pathLst>
              </a:custGeom>
              <a:solidFill>
                <a:srgbClr val="A3BC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33" name="Freeform 16"/>
              <p:cNvSpPr>
                <a:spLocks/>
              </p:cNvSpPr>
              <p:nvPr/>
            </p:nvSpPr>
            <p:spPr bwMode="auto">
              <a:xfrm>
                <a:off x="1977" y="2296"/>
                <a:ext cx="329" cy="223"/>
              </a:xfrm>
              <a:custGeom>
                <a:avLst/>
                <a:gdLst/>
                <a:ahLst/>
                <a:cxnLst>
                  <a:cxn ang="0">
                    <a:pos x="388" y="27"/>
                  </a:cxn>
                  <a:cxn ang="0">
                    <a:pos x="413" y="19"/>
                  </a:cxn>
                  <a:cxn ang="0">
                    <a:pos x="438" y="13"/>
                  </a:cxn>
                  <a:cxn ang="0">
                    <a:pos x="464" y="8"/>
                  </a:cxn>
                  <a:cxn ang="0">
                    <a:pos x="488" y="4"/>
                  </a:cxn>
                  <a:cxn ang="0">
                    <a:pos x="513" y="1"/>
                  </a:cxn>
                  <a:cxn ang="0">
                    <a:pos x="538" y="0"/>
                  </a:cxn>
                  <a:cxn ang="0">
                    <a:pos x="562" y="0"/>
                  </a:cxn>
                  <a:cxn ang="0">
                    <a:pos x="586" y="1"/>
                  </a:cxn>
                  <a:cxn ang="0">
                    <a:pos x="610" y="2"/>
                  </a:cxn>
                  <a:cxn ang="0">
                    <a:pos x="633" y="6"/>
                  </a:cxn>
                  <a:cxn ang="0">
                    <a:pos x="656" y="12"/>
                  </a:cxn>
                  <a:cxn ang="0">
                    <a:pos x="677" y="18"/>
                  </a:cxn>
                  <a:cxn ang="0">
                    <a:pos x="698" y="26"/>
                  </a:cxn>
                  <a:cxn ang="0">
                    <a:pos x="717" y="35"/>
                  </a:cxn>
                  <a:cxn ang="0">
                    <a:pos x="737" y="46"/>
                  </a:cxn>
                  <a:cxn ang="0">
                    <a:pos x="754" y="58"/>
                  </a:cxn>
                  <a:cxn ang="0">
                    <a:pos x="782" y="83"/>
                  </a:cxn>
                  <a:cxn ang="0">
                    <a:pos x="801" y="109"/>
                  </a:cxn>
                  <a:cxn ang="0">
                    <a:pos x="811" y="135"/>
                  </a:cxn>
                  <a:cxn ang="0">
                    <a:pos x="815" y="162"/>
                  </a:cxn>
                  <a:cxn ang="0">
                    <a:pos x="811" y="190"/>
                  </a:cxn>
                  <a:cxn ang="0">
                    <a:pos x="803" y="219"/>
                  </a:cxn>
                  <a:cxn ang="0">
                    <a:pos x="789" y="250"/>
                  </a:cxn>
                  <a:cxn ang="0">
                    <a:pos x="771" y="281"/>
                  </a:cxn>
                  <a:cxn ang="0">
                    <a:pos x="752" y="313"/>
                  </a:cxn>
                  <a:cxn ang="0">
                    <a:pos x="728" y="348"/>
                  </a:cxn>
                  <a:cxn ang="0">
                    <a:pos x="704" y="383"/>
                  </a:cxn>
                  <a:cxn ang="0">
                    <a:pos x="680" y="420"/>
                  </a:cxn>
                  <a:cxn ang="0">
                    <a:pos x="656" y="458"/>
                  </a:cxn>
                  <a:cxn ang="0">
                    <a:pos x="633" y="498"/>
                  </a:cxn>
                  <a:cxn ang="0">
                    <a:pos x="612" y="541"/>
                  </a:cxn>
                  <a:cxn ang="0">
                    <a:pos x="594" y="585"/>
                  </a:cxn>
                  <a:cxn ang="0">
                    <a:pos x="588" y="605"/>
                  </a:cxn>
                  <a:cxn ang="0">
                    <a:pos x="580" y="626"/>
                  </a:cxn>
                  <a:cxn ang="0">
                    <a:pos x="572" y="646"/>
                  </a:cxn>
                  <a:cxn ang="0">
                    <a:pos x="564" y="667"/>
                  </a:cxn>
                  <a:cxn ang="0">
                    <a:pos x="3" y="659"/>
                  </a:cxn>
                  <a:cxn ang="0">
                    <a:pos x="0" y="613"/>
                  </a:cxn>
                  <a:cxn ang="0">
                    <a:pos x="2" y="565"/>
                  </a:cxn>
                  <a:cxn ang="0">
                    <a:pos x="7" y="517"/>
                  </a:cxn>
                  <a:cxn ang="0">
                    <a:pos x="15" y="469"/>
                  </a:cxn>
                  <a:cxn ang="0">
                    <a:pos x="26" y="421"/>
                  </a:cxn>
                  <a:cxn ang="0">
                    <a:pos x="40" y="375"/>
                  </a:cxn>
                  <a:cxn ang="0">
                    <a:pos x="57" y="329"/>
                  </a:cxn>
                  <a:cxn ang="0">
                    <a:pos x="76" y="285"/>
                  </a:cxn>
                  <a:cxn ang="0">
                    <a:pos x="91" y="263"/>
                  </a:cxn>
                  <a:cxn ang="0">
                    <a:pos x="105" y="242"/>
                  </a:cxn>
                  <a:cxn ang="0">
                    <a:pos x="121" y="222"/>
                  </a:cxn>
                  <a:cxn ang="0">
                    <a:pos x="139" y="202"/>
                  </a:cxn>
                  <a:cxn ang="0">
                    <a:pos x="156" y="182"/>
                  </a:cxn>
                  <a:cxn ang="0">
                    <a:pos x="173" y="163"/>
                  </a:cxn>
                  <a:cxn ang="0">
                    <a:pos x="192" y="146"/>
                  </a:cxn>
                  <a:cxn ang="0">
                    <a:pos x="212" y="129"/>
                  </a:cxn>
                  <a:cxn ang="0">
                    <a:pos x="232" y="113"/>
                  </a:cxn>
                  <a:cxn ang="0">
                    <a:pos x="253" y="98"/>
                  </a:cxn>
                  <a:cxn ang="0">
                    <a:pos x="273" y="83"/>
                  </a:cxn>
                  <a:cxn ang="0">
                    <a:pos x="296" y="70"/>
                  </a:cxn>
                  <a:cxn ang="0">
                    <a:pos x="319" y="58"/>
                  </a:cxn>
                  <a:cxn ang="0">
                    <a:pos x="341" y="47"/>
                  </a:cxn>
                  <a:cxn ang="0">
                    <a:pos x="364" y="37"/>
                  </a:cxn>
                  <a:cxn ang="0">
                    <a:pos x="388" y="27"/>
                  </a:cxn>
                </a:cxnLst>
                <a:rect l="0" t="0" r="r" b="b"/>
                <a:pathLst>
                  <a:path w="815" h="667">
                    <a:moveTo>
                      <a:pt x="388" y="27"/>
                    </a:moveTo>
                    <a:lnTo>
                      <a:pt x="413" y="19"/>
                    </a:lnTo>
                    <a:lnTo>
                      <a:pt x="438" y="13"/>
                    </a:lnTo>
                    <a:lnTo>
                      <a:pt x="464" y="8"/>
                    </a:lnTo>
                    <a:lnTo>
                      <a:pt x="488" y="4"/>
                    </a:lnTo>
                    <a:lnTo>
                      <a:pt x="513" y="1"/>
                    </a:lnTo>
                    <a:lnTo>
                      <a:pt x="538" y="0"/>
                    </a:lnTo>
                    <a:lnTo>
                      <a:pt x="562" y="0"/>
                    </a:lnTo>
                    <a:lnTo>
                      <a:pt x="586" y="1"/>
                    </a:lnTo>
                    <a:lnTo>
                      <a:pt x="610" y="2"/>
                    </a:lnTo>
                    <a:lnTo>
                      <a:pt x="633" y="6"/>
                    </a:lnTo>
                    <a:lnTo>
                      <a:pt x="656" y="12"/>
                    </a:lnTo>
                    <a:lnTo>
                      <a:pt x="677" y="18"/>
                    </a:lnTo>
                    <a:lnTo>
                      <a:pt x="698" y="26"/>
                    </a:lnTo>
                    <a:lnTo>
                      <a:pt x="717" y="35"/>
                    </a:lnTo>
                    <a:lnTo>
                      <a:pt x="737" y="46"/>
                    </a:lnTo>
                    <a:lnTo>
                      <a:pt x="754" y="58"/>
                    </a:lnTo>
                    <a:lnTo>
                      <a:pt x="782" y="83"/>
                    </a:lnTo>
                    <a:lnTo>
                      <a:pt x="801" y="109"/>
                    </a:lnTo>
                    <a:lnTo>
                      <a:pt x="811" y="135"/>
                    </a:lnTo>
                    <a:lnTo>
                      <a:pt x="815" y="162"/>
                    </a:lnTo>
                    <a:lnTo>
                      <a:pt x="811" y="190"/>
                    </a:lnTo>
                    <a:lnTo>
                      <a:pt x="803" y="219"/>
                    </a:lnTo>
                    <a:lnTo>
                      <a:pt x="789" y="250"/>
                    </a:lnTo>
                    <a:lnTo>
                      <a:pt x="771" y="281"/>
                    </a:lnTo>
                    <a:lnTo>
                      <a:pt x="752" y="313"/>
                    </a:lnTo>
                    <a:lnTo>
                      <a:pt x="728" y="348"/>
                    </a:lnTo>
                    <a:lnTo>
                      <a:pt x="704" y="383"/>
                    </a:lnTo>
                    <a:lnTo>
                      <a:pt x="680" y="420"/>
                    </a:lnTo>
                    <a:lnTo>
                      <a:pt x="656" y="458"/>
                    </a:lnTo>
                    <a:lnTo>
                      <a:pt x="633" y="498"/>
                    </a:lnTo>
                    <a:lnTo>
                      <a:pt x="612" y="541"/>
                    </a:lnTo>
                    <a:lnTo>
                      <a:pt x="594" y="585"/>
                    </a:lnTo>
                    <a:lnTo>
                      <a:pt x="588" y="605"/>
                    </a:lnTo>
                    <a:lnTo>
                      <a:pt x="580" y="626"/>
                    </a:lnTo>
                    <a:lnTo>
                      <a:pt x="572" y="646"/>
                    </a:lnTo>
                    <a:lnTo>
                      <a:pt x="564" y="667"/>
                    </a:lnTo>
                    <a:lnTo>
                      <a:pt x="3" y="659"/>
                    </a:lnTo>
                    <a:lnTo>
                      <a:pt x="0" y="613"/>
                    </a:lnTo>
                    <a:lnTo>
                      <a:pt x="2" y="565"/>
                    </a:lnTo>
                    <a:lnTo>
                      <a:pt x="7" y="517"/>
                    </a:lnTo>
                    <a:lnTo>
                      <a:pt x="15" y="469"/>
                    </a:lnTo>
                    <a:lnTo>
                      <a:pt x="26" y="421"/>
                    </a:lnTo>
                    <a:lnTo>
                      <a:pt x="40" y="375"/>
                    </a:lnTo>
                    <a:lnTo>
                      <a:pt x="57" y="329"/>
                    </a:lnTo>
                    <a:lnTo>
                      <a:pt x="76" y="285"/>
                    </a:lnTo>
                    <a:lnTo>
                      <a:pt x="91" y="263"/>
                    </a:lnTo>
                    <a:lnTo>
                      <a:pt x="105" y="242"/>
                    </a:lnTo>
                    <a:lnTo>
                      <a:pt x="121" y="222"/>
                    </a:lnTo>
                    <a:lnTo>
                      <a:pt x="139" y="202"/>
                    </a:lnTo>
                    <a:lnTo>
                      <a:pt x="156" y="182"/>
                    </a:lnTo>
                    <a:lnTo>
                      <a:pt x="173" y="163"/>
                    </a:lnTo>
                    <a:lnTo>
                      <a:pt x="192" y="146"/>
                    </a:lnTo>
                    <a:lnTo>
                      <a:pt x="212" y="129"/>
                    </a:lnTo>
                    <a:lnTo>
                      <a:pt x="232" y="113"/>
                    </a:lnTo>
                    <a:lnTo>
                      <a:pt x="253" y="98"/>
                    </a:lnTo>
                    <a:lnTo>
                      <a:pt x="273" y="83"/>
                    </a:lnTo>
                    <a:lnTo>
                      <a:pt x="296" y="70"/>
                    </a:lnTo>
                    <a:lnTo>
                      <a:pt x="319" y="58"/>
                    </a:lnTo>
                    <a:lnTo>
                      <a:pt x="341" y="47"/>
                    </a:lnTo>
                    <a:lnTo>
                      <a:pt x="364" y="37"/>
                    </a:lnTo>
                    <a:lnTo>
                      <a:pt x="388" y="27"/>
                    </a:lnTo>
                    <a:close/>
                  </a:path>
                </a:pathLst>
              </a:custGeom>
              <a:solidFill>
                <a:srgbClr val="A5BFC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34" name="Freeform 17"/>
              <p:cNvSpPr>
                <a:spLocks/>
              </p:cNvSpPr>
              <p:nvPr/>
            </p:nvSpPr>
            <p:spPr bwMode="auto">
              <a:xfrm>
                <a:off x="1979" y="2298"/>
                <a:ext cx="319" cy="220"/>
              </a:xfrm>
              <a:custGeom>
                <a:avLst/>
                <a:gdLst/>
                <a:ahLst/>
                <a:cxnLst>
                  <a:cxn ang="0">
                    <a:pos x="89" y="257"/>
                  </a:cxn>
                  <a:cxn ang="0">
                    <a:pos x="91" y="254"/>
                  </a:cxn>
                  <a:cxn ang="0">
                    <a:pos x="92" y="251"/>
                  </a:cxn>
                  <a:cxn ang="0">
                    <a:pos x="93" y="249"/>
                  </a:cxn>
                  <a:cxn ang="0">
                    <a:pos x="95" y="246"/>
                  </a:cxn>
                  <a:cxn ang="0">
                    <a:pos x="113" y="221"/>
                  </a:cxn>
                  <a:cxn ang="0">
                    <a:pos x="135" y="195"/>
                  </a:cxn>
                  <a:cxn ang="0">
                    <a:pos x="156" y="171"/>
                  </a:cxn>
                  <a:cxn ang="0">
                    <a:pos x="179" y="149"/>
                  </a:cxn>
                  <a:cxn ang="0">
                    <a:pos x="201" y="129"/>
                  </a:cxn>
                  <a:cxn ang="0">
                    <a:pos x="227" y="109"/>
                  </a:cxn>
                  <a:cxn ang="0">
                    <a:pos x="252" y="90"/>
                  </a:cxn>
                  <a:cxn ang="0">
                    <a:pos x="279" y="73"/>
                  </a:cxn>
                  <a:cxn ang="0">
                    <a:pos x="308" y="57"/>
                  </a:cxn>
                  <a:cxn ang="0">
                    <a:pos x="339" y="44"/>
                  </a:cxn>
                  <a:cxn ang="0">
                    <a:pos x="369" y="32"/>
                  </a:cxn>
                  <a:cxn ang="0">
                    <a:pos x="400" y="22"/>
                  </a:cxn>
                  <a:cxn ang="0">
                    <a:pos x="432" y="13"/>
                  </a:cxn>
                  <a:cxn ang="0">
                    <a:pos x="464" y="7"/>
                  </a:cxn>
                  <a:cxn ang="0">
                    <a:pos x="494" y="3"/>
                  </a:cxn>
                  <a:cxn ang="0">
                    <a:pos x="526" y="0"/>
                  </a:cxn>
                  <a:cxn ang="0">
                    <a:pos x="557" y="0"/>
                  </a:cxn>
                  <a:cxn ang="0">
                    <a:pos x="586" y="1"/>
                  </a:cxn>
                  <a:cxn ang="0">
                    <a:pos x="616" y="4"/>
                  </a:cxn>
                  <a:cxn ang="0">
                    <a:pos x="644" y="9"/>
                  </a:cxn>
                  <a:cxn ang="0">
                    <a:pos x="670" y="17"/>
                  </a:cxn>
                  <a:cxn ang="0">
                    <a:pos x="694" y="28"/>
                  </a:cxn>
                  <a:cxn ang="0">
                    <a:pos x="718" y="40"/>
                  </a:cxn>
                  <a:cxn ang="0">
                    <a:pos x="740" y="54"/>
                  </a:cxn>
                  <a:cxn ang="0">
                    <a:pos x="766" y="78"/>
                  </a:cxn>
                  <a:cxn ang="0">
                    <a:pos x="782" y="102"/>
                  </a:cxn>
                  <a:cxn ang="0">
                    <a:pos x="790" y="128"/>
                  </a:cxn>
                  <a:cxn ang="0">
                    <a:pos x="791" y="153"/>
                  </a:cxn>
                  <a:cxn ang="0">
                    <a:pos x="785" y="178"/>
                  </a:cxn>
                  <a:cxn ang="0">
                    <a:pos x="773" y="205"/>
                  </a:cxn>
                  <a:cxn ang="0">
                    <a:pos x="757" y="233"/>
                  </a:cxn>
                  <a:cxn ang="0">
                    <a:pos x="737" y="262"/>
                  </a:cxn>
                  <a:cxn ang="0">
                    <a:pos x="713" y="292"/>
                  </a:cxn>
                  <a:cxn ang="0">
                    <a:pos x="688" y="324"/>
                  </a:cxn>
                  <a:cxn ang="0">
                    <a:pos x="662" y="358"/>
                  </a:cxn>
                  <a:cxn ang="0">
                    <a:pos x="636" y="392"/>
                  </a:cxn>
                  <a:cxn ang="0">
                    <a:pos x="610" y="428"/>
                  </a:cxn>
                  <a:cxn ang="0">
                    <a:pos x="588" y="467"/>
                  </a:cxn>
                  <a:cxn ang="0">
                    <a:pos x="568" y="508"/>
                  </a:cxn>
                  <a:cxn ang="0">
                    <a:pos x="550" y="550"/>
                  </a:cxn>
                  <a:cxn ang="0">
                    <a:pos x="541" y="577"/>
                  </a:cxn>
                  <a:cxn ang="0">
                    <a:pos x="532" y="605"/>
                  </a:cxn>
                  <a:cxn ang="0">
                    <a:pos x="521" y="633"/>
                  </a:cxn>
                  <a:cxn ang="0">
                    <a:pos x="512" y="661"/>
                  </a:cxn>
                  <a:cxn ang="0">
                    <a:pos x="2" y="654"/>
                  </a:cxn>
                  <a:cxn ang="0">
                    <a:pos x="0" y="604"/>
                  </a:cxn>
                  <a:cxn ang="0">
                    <a:pos x="2" y="553"/>
                  </a:cxn>
                  <a:cxn ang="0">
                    <a:pos x="8" y="501"/>
                  </a:cxn>
                  <a:cxn ang="0">
                    <a:pos x="18" y="451"/>
                  </a:cxn>
                  <a:cxn ang="0">
                    <a:pos x="31" y="400"/>
                  </a:cxn>
                  <a:cxn ang="0">
                    <a:pos x="48" y="350"/>
                  </a:cxn>
                  <a:cxn ang="0">
                    <a:pos x="67" y="302"/>
                  </a:cxn>
                  <a:cxn ang="0">
                    <a:pos x="89" y="257"/>
                  </a:cxn>
                </a:cxnLst>
                <a:rect l="0" t="0" r="r" b="b"/>
                <a:pathLst>
                  <a:path w="791" h="661">
                    <a:moveTo>
                      <a:pt x="89" y="257"/>
                    </a:moveTo>
                    <a:lnTo>
                      <a:pt x="91" y="254"/>
                    </a:lnTo>
                    <a:lnTo>
                      <a:pt x="92" y="251"/>
                    </a:lnTo>
                    <a:lnTo>
                      <a:pt x="93" y="249"/>
                    </a:lnTo>
                    <a:lnTo>
                      <a:pt x="95" y="246"/>
                    </a:lnTo>
                    <a:lnTo>
                      <a:pt x="113" y="221"/>
                    </a:lnTo>
                    <a:lnTo>
                      <a:pt x="135" y="195"/>
                    </a:lnTo>
                    <a:lnTo>
                      <a:pt x="156" y="171"/>
                    </a:lnTo>
                    <a:lnTo>
                      <a:pt x="179" y="149"/>
                    </a:lnTo>
                    <a:lnTo>
                      <a:pt x="201" y="129"/>
                    </a:lnTo>
                    <a:lnTo>
                      <a:pt x="227" y="109"/>
                    </a:lnTo>
                    <a:lnTo>
                      <a:pt x="252" y="90"/>
                    </a:lnTo>
                    <a:lnTo>
                      <a:pt x="279" y="73"/>
                    </a:lnTo>
                    <a:lnTo>
                      <a:pt x="308" y="57"/>
                    </a:lnTo>
                    <a:lnTo>
                      <a:pt x="339" y="44"/>
                    </a:lnTo>
                    <a:lnTo>
                      <a:pt x="369" y="32"/>
                    </a:lnTo>
                    <a:lnTo>
                      <a:pt x="400" y="22"/>
                    </a:lnTo>
                    <a:lnTo>
                      <a:pt x="432" y="13"/>
                    </a:lnTo>
                    <a:lnTo>
                      <a:pt x="464" y="7"/>
                    </a:lnTo>
                    <a:lnTo>
                      <a:pt x="494" y="3"/>
                    </a:lnTo>
                    <a:lnTo>
                      <a:pt x="526" y="0"/>
                    </a:lnTo>
                    <a:lnTo>
                      <a:pt x="557" y="0"/>
                    </a:lnTo>
                    <a:lnTo>
                      <a:pt x="586" y="1"/>
                    </a:lnTo>
                    <a:lnTo>
                      <a:pt x="616" y="4"/>
                    </a:lnTo>
                    <a:lnTo>
                      <a:pt x="644" y="9"/>
                    </a:lnTo>
                    <a:lnTo>
                      <a:pt x="670" y="17"/>
                    </a:lnTo>
                    <a:lnTo>
                      <a:pt x="694" y="28"/>
                    </a:lnTo>
                    <a:lnTo>
                      <a:pt x="718" y="40"/>
                    </a:lnTo>
                    <a:lnTo>
                      <a:pt x="740" y="54"/>
                    </a:lnTo>
                    <a:lnTo>
                      <a:pt x="766" y="78"/>
                    </a:lnTo>
                    <a:lnTo>
                      <a:pt x="782" y="102"/>
                    </a:lnTo>
                    <a:lnTo>
                      <a:pt x="790" y="128"/>
                    </a:lnTo>
                    <a:lnTo>
                      <a:pt x="791" y="153"/>
                    </a:lnTo>
                    <a:lnTo>
                      <a:pt x="785" y="178"/>
                    </a:lnTo>
                    <a:lnTo>
                      <a:pt x="773" y="205"/>
                    </a:lnTo>
                    <a:lnTo>
                      <a:pt x="757" y="233"/>
                    </a:lnTo>
                    <a:lnTo>
                      <a:pt x="737" y="262"/>
                    </a:lnTo>
                    <a:lnTo>
                      <a:pt x="713" y="292"/>
                    </a:lnTo>
                    <a:lnTo>
                      <a:pt x="688" y="324"/>
                    </a:lnTo>
                    <a:lnTo>
                      <a:pt x="662" y="358"/>
                    </a:lnTo>
                    <a:lnTo>
                      <a:pt x="636" y="392"/>
                    </a:lnTo>
                    <a:lnTo>
                      <a:pt x="610" y="428"/>
                    </a:lnTo>
                    <a:lnTo>
                      <a:pt x="588" y="467"/>
                    </a:lnTo>
                    <a:lnTo>
                      <a:pt x="568" y="508"/>
                    </a:lnTo>
                    <a:lnTo>
                      <a:pt x="550" y="550"/>
                    </a:lnTo>
                    <a:lnTo>
                      <a:pt x="541" y="577"/>
                    </a:lnTo>
                    <a:lnTo>
                      <a:pt x="532" y="605"/>
                    </a:lnTo>
                    <a:lnTo>
                      <a:pt x="521" y="633"/>
                    </a:lnTo>
                    <a:lnTo>
                      <a:pt x="512" y="661"/>
                    </a:lnTo>
                    <a:lnTo>
                      <a:pt x="2" y="654"/>
                    </a:lnTo>
                    <a:lnTo>
                      <a:pt x="0" y="604"/>
                    </a:lnTo>
                    <a:lnTo>
                      <a:pt x="2" y="553"/>
                    </a:lnTo>
                    <a:lnTo>
                      <a:pt x="8" y="501"/>
                    </a:lnTo>
                    <a:lnTo>
                      <a:pt x="18" y="451"/>
                    </a:lnTo>
                    <a:lnTo>
                      <a:pt x="31" y="400"/>
                    </a:lnTo>
                    <a:lnTo>
                      <a:pt x="48" y="350"/>
                    </a:lnTo>
                    <a:lnTo>
                      <a:pt x="67" y="302"/>
                    </a:lnTo>
                    <a:lnTo>
                      <a:pt x="89" y="257"/>
                    </a:lnTo>
                    <a:close/>
                  </a:path>
                </a:pathLst>
              </a:custGeom>
              <a:solidFill>
                <a:srgbClr val="AAC4C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35" name="Freeform 18"/>
              <p:cNvSpPr>
                <a:spLocks/>
              </p:cNvSpPr>
              <p:nvPr/>
            </p:nvSpPr>
            <p:spPr bwMode="auto">
              <a:xfrm>
                <a:off x="1980" y="2299"/>
                <a:ext cx="311" cy="219"/>
              </a:xfrm>
              <a:custGeom>
                <a:avLst/>
                <a:gdLst/>
                <a:ahLst/>
                <a:cxnLst>
                  <a:cxn ang="0">
                    <a:pos x="92" y="251"/>
                  </a:cxn>
                  <a:cxn ang="0">
                    <a:pos x="100" y="235"/>
                  </a:cxn>
                  <a:cxn ang="0">
                    <a:pos x="109" y="221"/>
                  </a:cxn>
                  <a:cxn ang="0">
                    <a:pos x="118" y="207"/>
                  </a:cxn>
                  <a:cxn ang="0">
                    <a:pos x="129" y="194"/>
                  </a:cxn>
                  <a:cxn ang="0">
                    <a:pos x="137" y="186"/>
                  </a:cxn>
                  <a:cxn ang="0">
                    <a:pos x="144" y="178"/>
                  </a:cxn>
                  <a:cxn ang="0">
                    <a:pos x="152" y="170"/>
                  </a:cxn>
                  <a:cxn ang="0">
                    <a:pos x="158" y="162"/>
                  </a:cxn>
                  <a:cxn ang="0">
                    <a:pos x="166" y="154"/>
                  </a:cxn>
                  <a:cxn ang="0">
                    <a:pos x="173" y="146"/>
                  </a:cxn>
                  <a:cxn ang="0">
                    <a:pos x="181" y="139"/>
                  </a:cxn>
                  <a:cxn ang="0">
                    <a:pos x="189" y="132"/>
                  </a:cxn>
                  <a:cxn ang="0">
                    <a:pos x="220" y="108"/>
                  </a:cxn>
                  <a:cxn ang="0">
                    <a:pos x="253" y="86"/>
                  </a:cxn>
                  <a:cxn ang="0">
                    <a:pos x="286" y="66"/>
                  </a:cxn>
                  <a:cxn ang="0">
                    <a:pos x="322" y="50"/>
                  </a:cxn>
                  <a:cxn ang="0">
                    <a:pos x="358" y="36"/>
                  </a:cxn>
                  <a:cxn ang="0">
                    <a:pos x="395" y="22"/>
                  </a:cxn>
                  <a:cxn ang="0">
                    <a:pos x="433" y="13"/>
                  </a:cxn>
                  <a:cxn ang="0">
                    <a:pos x="470" y="5"/>
                  </a:cxn>
                  <a:cxn ang="0">
                    <a:pos x="507" y="1"/>
                  </a:cxn>
                  <a:cxn ang="0">
                    <a:pos x="543" y="0"/>
                  </a:cxn>
                  <a:cxn ang="0">
                    <a:pos x="579" y="1"/>
                  </a:cxn>
                  <a:cxn ang="0">
                    <a:pos x="613" y="5"/>
                  </a:cxn>
                  <a:cxn ang="0">
                    <a:pos x="645" y="12"/>
                  </a:cxn>
                  <a:cxn ang="0">
                    <a:pos x="675" y="22"/>
                  </a:cxn>
                  <a:cxn ang="0">
                    <a:pos x="702" y="36"/>
                  </a:cxn>
                  <a:cxn ang="0">
                    <a:pos x="727" y="52"/>
                  </a:cxn>
                  <a:cxn ang="0">
                    <a:pos x="751" y="74"/>
                  </a:cxn>
                  <a:cxn ang="0">
                    <a:pos x="766" y="97"/>
                  </a:cxn>
                  <a:cxn ang="0">
                    <a:pos x="771" y="121"/>
                  </a:cxn>
                  <a:cxn ang="0">
                    <a:pos x="768" y="143"/>
                  </a:cxn>
                  <a:cxn ang="0">
                    <a:pos x="759" y="167"/>
                  </a:cxn>
                  <a:cxn ang="0">
                    <a:pos x="745" y="193"/>
                  </a:cxn>
                  <a:cxn ang="0">
                    <a:pos x="725" y="218"/>
                  </a:cxn>
                  <a:cxn ang="0">
                    <a:pos x="702" y="245"/>
                  </a:cxn>
                  <a:cxn ang="0">
                    <a:pos x="675" y="272"/>
                  </a:cxn>
                  <a:cxn ang="0">
                    <a:pos x="649" y="302"/>
                  </a:cxn>
                  <a:cxn ang="0">
                    <a:pos x="621" y="332"/>
                  </a:cxn>
                  <a:cxn ang="0">
                    <a:pos x="593" y="364"/>
                  </a:cxn>
                  <a:cxn ang="0">
                    <a:pos x="567" y="399"/>
                  </a:cxn>
                  <a:cxn ang="0">
                    <a:pos x="543" y="436"/>
                  </a:cxn>
                  <a:cxn ang="0">
                    <a:pos x="523" y="475"/>
                  </a:cxn>
                  <a:cxn ang="0">
                    <a:pos x="507" y="516"/>
                  </a:cxn>
                  <a:cxn ang="0">
                    <a:pos x="502" y="533"/>
                  </a:cxn>
                  <a:cxn ang="0">
                    <a:pos x="497" y="550"/>
                  </a:cxn>
                  <a:cxn ang="0">
                    <a:pos x="491" y="568"/>
                  </a:cxn>
                  <a:cxn ang="0">
                    <a:pos x="485" y="585"/>
                  </a:cxn>
                  <a:cxn ang="0">
                    <a:pos x="479" y="604"/>
                  </a:cxn>
                  <a:cxn ang="0">
                    <a:pos x="474" y="621"/>
                  </a:cxn>
                  <a:cxn ang="0">
                    <a:pos x="467" y="640"/>
                  </a:cxn>
                  <a:cxn ang="0">
                    <a:pos x="462" y="657"/>
                  </a:cxn>
                  <a:cxn ang="0">
                    <a:pos x="3" y="650"/>
                  </a:cxn>
                  <a:cxn ang="0">
                    <a:pos x="0" y="600"/>
                  </a:cxn>
                  <a:cxn ang="0">
                    <a:pos x="3" y="549"/>
                  </a:cxn>
                  <a:cxn ang="0">
                    <a:pos x="9" y="497"/>
                  </a:cxn>
                  <a:cxn ang="0">
                    <a:pos x="20" y="445"/>
                  </a:cxn>
                  <a:cxn ang="0">
                    <a:pos x="33" y="395"/>
                  </a:cxn>
                  <a:cxn ang="0">
                    <a:pos x="49" y="344"/>
                  </a:cxn>
                  <a:cxn ang="0">
                    <a:pos x="69" y="296"/>
                  </a:cxn>
                  <a:cxn ang="0">
                    <a:pos x="92" y="251"/>
                  </a:cxn>
                </a:cxnLst>
                <a:rect l="0" t="0" r="r" b="b"/>
                <a:pathLst>
                  <a:path w="771" h="657">
                    <a:moveTo>
                      <a:pt x="92" y="251"/>
                    </a:moveTo>
                    <a:lnTo>
                      <a:pt x="100" y="235"/>
                    </a:lnTo>
                    <a:lnTo>
                      <a:pt x="109" y="221"/>
                    </a:lnTo>
                    <a:lnTo>
                      <a:pt x="118" y="207"/>
                    </a:lnTo>
                    <a:lnTo>
                      <a:pt x="129" y="194"/>
                    </a:lnTo>
                    <a:lnTo>
                      <a:pt x="137" y="186"/>
                    </a:lnTo>
                    <a:lnTo>
                      <a:pt x="144" y="178"/>
                    </a:lnTo>
                    <a:lnTo>
                      <a:pt x="152" y="170"/>
                    </a:lnTo>
                    <a:lnTo>
                      <a:pt x="158" y="162"/>
                    </a:lnTo>
                    <a:lnTo>
                      <a:pt x="166" y="154"/>
                    </a:lnTo>
                    <a:lnTo>
                      <a:pt x="173" y="146"/>
                    </a:lnTo>
                    <a:lnTo>
                      <a:pt x="181" y="139"/>
                    </a:lnTo>
                    <a:lnTo>
                      <a:pt x="189" y="132"/>
                    </a:lnTo>
                    <a:lnTo>
                      <a:pt x="220" y="108"/>
                    </a:lnTo>
                    <a:lnTo>
                      <a:pt x="253" y="86"/>
                    </a:lnTo>
                    <a:lnTo>
                      <a:pt x="286" y="66"/>
                    </a:lnTo>
                    <a:lnTo>
                      <a:pt x="322" y="50"/>
                    </a:lnTo>
                    <a:lnTo>
                      <a:pt x="358" y="36"/>
                    </a:lnTo>
                    <a:lnTo>
                      <a:pt x="395" y="22"/>
                    </a:lnTo>
                    <a:lnTo>
                      <a:pt x="433" y="13"/>
                    </a:lnTo>
                    <a:lnTo>
                      <a:pt x="470" y="5"/>
                    </a:lnTo>
                    <a:lnTo>
                      <a:pt x="507" y="1"/>
                    </a:lnTo>
                    <a:lnTo>
                      <a:pt x="543" y="0"/>
                    </a:lnTo>
                    <a:lnTo>
                      <a:pt x="579" y="1"/>
                    </a:lnTo>
                    <a:lnTo>
                      <a:pt x="613" y="5"/>
                    </a:lnTo>
                    <a:lnTo>
                      <a:pt x="645" y="12"/>
                    </a:lnTo>
                    <a:lnTo>
                      <a:pt x="675" y="22"/>
                    </a:lnTo>
                    <a:lnTo>
                      <a:pt x="702" y="36"/>
                    </a:lnTo>
                    <a:lnTo>
                      <a:pt x="727" y="52"/>
                    </a:lnTo>
                    <a:lnTo>
                      <a:pt x="751" y="74"/>
                    </a:lnTo>
                    <a:lnTo>
                      <a:pt x="766" y="97"/>
                    </a:lnTo>
                    <a:lnTo>
                      <a:pt x="771" y="121"/>
                    </a:lnTo>
                    <a:lnTo>
                      <a:pt x="768" y="143"/>
                    </a:lnTo>
                    <a:lnTo>
                      <a:pt x="759" y="167"/>
                    </a:lnTo>
                    <a:lnTo>
                      <a:pt x="745" y="193"/>
                    </a:lnTo>
                    <a:lnTo>
                      <a:pt x="725" y="218"/>
                    </a:lnTo>
                    <a:lnTo>
                      <a:pt x="702" y="245"/>
                    </a:lnTo>
                    <a:lnTo>
                      <a:pt x="675" y="272"/>
                    </a:lnTo>
                    <a:lnTo>
                      <a:pt x="649" y="302"/>
                    </a:lnTo>
                    <a:lnTo>
                      <a:pt x="621" y="332"/>
                    </a:lnTo>
                    <a:lnTo>
                      <a:pt x="593" y="364"/>
                    </a:lnTo>
                    <a:lnTo>
                      <a:pt x="567" y="399"/>
                    </a:lnTo>
                    <a:lnTo>
                      <a:pt x="543" y="436"/>
                    </a:lnTo>
                    <a:lnTo>
                      <a:pt x="523" y="475"/>
                    </a:lnTo>
                    <a:lnTo>
                      <a:pt x="507" y="516"/>
                    </a:lnTo>
                    <a:lnTo>
                      <a:pt x="502" y="533"/>
                    </a:lnTo>
                    <a:lnTo>
                      <a:pt x="497" y="550"/>
                    </a:lnTo>
                    <a:lnTo>
                      <a:pt x="491" y="568"/>
                    </a:lnTo>
                    <a:lnTo>
                      <a:pt x="485" y="585"/>
                    </a:lnTo>
                    <a:lnTo>
                      <a:pt x="479" y="604"/>
                    </a:lnTo>
                    <a:lnTo>
                      <a:pt x="474" y="621"/>
                    </a:lnTo>
                    <a:lnTo>
                      <a:pt x="467" y="640"/>
                    </a:lnTo>
                    <a:lnTo>
                      <a:pt x="462" y="657"/>
                    </a:lnTo>
                    <a:lnTo>
                      <a:pt x="3" y="650"/>
                    </a:lnTo>
                    <a:lnTo>
                      <a:pt x="0" y="600"/>
                    </a:lnTo>
                    <a:lnTo>
                      <a:pt x="3" y="549"/>
                    </a:lnTo>
                    <a:lnTo>
                      <a:pt x="9" y="497"/>
                    </a:lnTo>
                    <a:lnTo>
                      <a:pt x="20" y="445"/>
                    </a:lnTo>
                    <a:lnTo>
                      <a:pt x="33" y="395"/>
                    </a:lnTo>
                    <a:lnTo>
                      <a:pt x="49" y="344"/>
                    </a:lnTo>
                    <a:lnTo>
                      <a:pt x="69" y="296"/>
                    </a:lnTo>
                    <a:lnTo>
                      <a:pt x="92" y="251"/>
                    </a:lnTo>
                    <a:close/>
                  </a:path>
                </a:pathLst>
              </a:custGeom>
              <a:solidFill>
                <a:srgbClr val="AFC9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36" name="Freeform 19"/>
              <p:cNvSpPr>
                <a:spLocks/>
              </p:cNvSpPr>
              <p:nvPr/>
            </p:nvSpPr>
            <p:spPr bwMode="auto">
              <a:xfrm>
                <a:off x="1981" y="2301"/>
                <a:ext cx="303" cy="217"/>
              </a:xfrm>
              <a:custGeom>
                <a:avLst/>
                <a:gdLst/>
                <a:ahLst/>
                <a:cxnLst>
                  <a:cxn ang="0">
                    <a:pos x="93" y="246"/>
                  </a:cxn>
                  <a:cxn ang="0">
                    <a:pos x="117" y="207"/>
                  </a:cxn>
                  <a:cxn ang="0">
                    <a:pos x="146" y="171"/>
                  </a:cxn>
                  <a:cxn ang="0">
                    <a:pos x="181" y="138"/>
                  </a:cxn>
                  <a:cxn ang="0">
                    <a:pos x="218" y="109"/>
                  </a:cxn>
                  <a:cxn ang="0">
                    <a:pos x="258" y="82"/>
                  </a:cxn>
                  <a:cxn ang="0">
                    <a:pos x="301" y="60"/>
                  </a:cxn>
                  <a:cxn ang="0">
                    <a:pos x="346" y="40"/>
                  </a:cxn>
                  <a:cxn ang="0">
                    <a:pos x="391" y="24"/>
                  </a:cxn>
                  <a:cxn ang="0">
                    <a:pos x="438" y="12"/>
                  </a:cxn>
                  <a:cxn ang="0">
                    <a:pos x="483" y="4"/>
                  </a:cxn>
                  <a:cxn ang="0">
                    <a:pos x="527" y="0"/>
                  </a:cxn>
                  <a:cxn ang="0">
                    <a:pos x="571" y="0"/>
                  </a:cxn>
                  <a:cxn ang="0">
                    <a:pos x="612" y="5"/>
                  </a:cxn>
                  <a:cxn ang="0">
                    <a:pos x="650" y="16"/>
                  </a:cxn>
                  <a:cxn ang="0">
                    <a:pos x="684" y="29"/>
                  </a:cxn>
                  <a:cxn ang="0">
                    <a:pos x="714" y="49"/>
                  </a:cxn>
                  <a:cxn ang="0">
                    <a:pos x="736" y="70"/>
                  </a:cxn>
                  <a:cxn ang="0">
                    <a:pos x="747" y="93"/>
                  </a:cxn>
                  <a:cxn ang="0">
                    <a:pos x="751" y="114"/>
                  </a:cxn>
                  <a:cxn ang="0">
                    <a:pos x="745" y="135"/>
                  </a:cxn>
                  <a:cxn ang="0">
                    <a:pos x="734" y="157"/>
                  </a:cxn>
                  <a:cxn ang="0">
                    <a:pos x="716" y="179"/>
                  </a:cxn>
                  <a:cxn ang="0">
                    <a:pos x="694" y="203"/>
                  </a:cxn>
                  <a:cxn ang="0">
                    <a:pos x="667" y="227"/>
                  </a:cxn>
                  <a:cxn ang="0">
                    <a:pos x="639" y="253"/>
                  </a:cxn>
                  <a:cxn ang="0">
                    <a:pos x="610" y="279"/>
                  </a:cxn>
                  <a:cxn ang="0">
                    <a:pos x="579" y="307"/>
                  </a:cxn>
                  <a:cxn ang="0">
                    <a:pos x="550" y="338"/>
                  </a:cxn>
                  <a:cxn ang="0">
                    <a:pos x="523" y="371"/>
                  </a:cxn>
                  <a:cxn ang="0">
                    <a:pos x="498" y="405"/>
                  </a:cxn>
                  <a:cxn ang="0">
                    <a:pos x="478" y="443"/>
                  </a:cxn>
                  <a:cxn ang="0">
                    <a:pos x="463" y="483"/>
                  </a:cxn>
                  <a:cxn ang="0">
                    <a:pos x="458" y="503"/>
                  </a:cxn>
                  <a:cxn ang="0">
                    <a:pos x="452" y="524"/>
                  </a:cxn>
                  <a:cxn ang="0">
                    <a:pos x="446" y="544"/>
                  </a:cxn>
                  <a:cxn ang="0">
                    <a:pos x="440" y="565"/>
                  </a:cxn>
                  <a:cxn ang="0">
                    <a:pos x="434" y="586"/>
                  </a:cxn>
                  <a:cxn ang="0">
                    <a:pos x="428" y="609"/>
                  </a:cxn>
                  <a:cxn ang="0">
                    <a:pos x="422" y="630"/>
                  </a:cxn>
                  <a:cxn ang="0">
                    <a:pos x="415" y="652"/>
                  </a:cxn>
                  <a:cxn ang="0">
                    <a:pos x="2" y="646"/>
                  </a:cxn>
                  <a:cxn ang="0">
                    <a:pos x="0" y="596"/>
                  </a:cxn>
                  <a:cxn ang="0">
                    <a:pos x="2" y="545"/>
                  </a:cxn>
                  <a:cxn ang="0">
                    <a:pos x="9" y="493"/>
                  </a:cxn>
                  <a:cxn ang="0">
                    <a:pos x="20" y="441"/>
                  </a:cxn>
                  <a:cxn ang="0">
                    <a:pos x="34" y="391"/>
                  </a:cxn>
                  <a:cxn ang="0">
                    <a:pos x="51" y="340"/>
                  </a:cxn>
                  <a:cxn ang="0">
                    <a:pos x="71" y="292"/>
                  </a:cxn>
                  <a:cxn ang="0">
                    <a:pos x="93" y="246"/>
                  </a:cxn>
                </a:cxnLst>
                <a:rect l="0" t="0" r="r" b="b"/>
                <a:pathLst>
                  <a:path w="751" h="652">
                    <a:moveTo>
                      <a:pt x="93" y="246"/>
                    </a:moveTo>
                    <a:lnTo>
                      <a:pt x="117" y="207"/>
                    </a:lnTo>
                    <a:lnTo>
                      <a:pt x="146" y="171"/>
                    </a:lnTo>
                    <a:lnTo>
                      <a:pt x="181" y="138"/>
                    </a:lnTo>
                    <a:lnTo>
                      <a:pt x="218" y="109"/>
                    </a:lnTo>
                    <a:lnTo>
                      <a:pt x="258" y="82"/>
                    </a:lnTo>
                    <a:lnTo>
                      <a:pt x="301" y="60"/>
                    </a:lnTo>
                    <a:lnTo>
                      <a:pt x="346" y="40"/>
                    </a:lnTo>
                    <a:lnTo>
                      <a:pt x="391" y="24"/>
                    </a:lnTo>
                    <a:lnTo>
                      <a:pt x="438" y="12"/>
                    </a:lnTo>
                    <a:lnTo>
                      <a:pt x="483" y="4"/>
                    </a:lnTo>
                    <a:lnTo>
                      <a:pt x="527" y="0"/>
                    </a:lnTo>
                    <a:lnTo>
                      <a:pt x="571" y="0"/>
                    </a:lnTo>
                    <a:lnTo>
                      <a:pt x="612" y="5"/>
                    </a:lnTo>
                    <a:lnTo>
                      <a:pt x="650" y="16"/>
                    </a:lnTo>
                    <a:lnTo>
                      <a:pt x="684" y="29"/>
                    </a:lnTo>
                    <a:lnTo>
                      <a:pt x="714" y="49"/>
                    </a:lnTo>
                    <a:lnTo>
                      <a:pt x="736" y="70"/>
                    </a:lnTo>
                    <a:lnTo>
                      <a:pt x="747" y="93"/>
                    </a:lnTo>
                    <a:lnTo>
                      <a:pt x="751" y="114"/>
                    </a:lnTo>
                    <a:lnTo>
                      <a:pt x="745" y="135"/>
                    </a:lnTo>
                    <a:lnTo>
                      <a:pt x="734" y="157"/>
                    </a:lnTo>
                    <a:lnTo>
                      <a:pt x="716" y="179"/>
                    </a:lnTo>
                    <a:lnTo>
                      <a:pt x="694" y="203"/>
                    </a:lnTo>
                    <a:lnTo>
                      <a:pt x="667" y="227"/>
                    </a:lnTo>
                    <a:lnTo>
                      <a:pt x="639" y="253"/>
                    </a:lnTo>
                    <a:lnTo>
                      <a:pt x="610" y="279"/>
                    </a:lnTo>
                    <a:lnTo>
                      <a:pt x="579" y="307"/>
                    </a:lnTo>
                    <a:lnTo>
                      <a:pt x="550" y="338"/>
                    </a:lnTo>
                    <a:lnTo>
                      <a:pt x="523" y="371"/>
                    </a:lnTo>
                    <a:lnTo>
                      <a:pt x="498" y="405"/>
                    </a:lnTo>
                    <a:lnTo>
                      <a:pt x="478" y="443"/>
                    </a:lnTo>
                    <a:lnTo>
                      <a:pt x="463" y="483"/>
                    </a:lnTo>
                    <a:lnTo>
                      <a:pt x="458" y="503"/>
                    </a:lnTo>
                    <a:lnTo>
                      <a:pt x="452" y="524"/>
                    </a:lnTo>
                    <a:lnTo>
                      <a:pt x="446" y="544"/>
                    </a:lnTo>
                    <a:lnTo>
                      <a:pt x="440" y="565"/>
                    </a:lnTo>
                    <a:lnTo>
                      <a:pt x="434" y="586"/>
                    </a:lnTo>
                    <a:lnTo>
                      <a:pt x="428" y="609"/>
                    </a:lnTo>
                    <a:lnTo>
                      <a:pt x="422" y="630"/>
                    </a:lnTo>
                    <a:lnTo>
                      <a:pt x="415" y="652"/>
                    </a:lnTo>
                    <a:lnTo>
                      <a:pt x="2" y="646"/>
                    </a:lnTo>
                    <a:lnTo>
                      <a:pt x="0" y="596"/>
                    </a:lnTo>
                    <a:lnTo>
                      <a:pt x="2" y="545"/>
                    </a:lnTo>
                    <a:lnTo>
                      <a:pt x="9" y="493"/>
                    </a:lnTo>
                    <a:lnTo>
                      <a:pt x="20" y="441"/>
                    </a:lnTo>
                    <a:lnTo>
                      <a:pt x="34" y="391"/>
                    </a:lnTo>
                    <a:lnTo>
                      <a:pt x="51" y="340"/>
                    </a:lnTo>
                    <a:lnTo>
                      <a:pt x="71" y="292"/>
                    </a:lnTo>
                    <a:lnTo>
                      <a:pt x="93" y="246"/>
                    </a:lnTo>
                    <a:close/>
                  </a:path>
                </a:pathLst>
              </a:custGeom>
              <a:solidFill>
                <a:srgbClr val="B5CED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37" name="Freeform 20"/>
              <p:cNvSpPr>
                <a:spLocks/>
              </p:cNvSpPr>
              <p:nvPr/>
            </p:nvSpPr>
            <p:spPr bwMode="auto">
              <a:xfrm>
                <a:off x="1982" y="2302"/>
                <a:ext cx="295" cy="216"/>
              </a:xfrm>
              <a:custGeom>
                <a:avLst/>
                <a:gdLst/>
                <a:ahLst/>
                <a:cxnLst>
                  <a:cxn ang="0">
                    <a:pos x="96" y="241"/>
                  </a:cxn>
                  <a:cxn ang="0">
                    <a:pos x="120" y="203"/>
                  </a:cxn>
                  <a:cxn ang="0">
                    <a:pos x="148" y="169"/>
                  </a:cxn>
                  <a:cxn ang="0">
                    <a:pos x="181" y="137"/>
                  </a:cxn>
                  <a:cxn ang="0">
                    <a:pos x="217" y="108"/>
                  </a:cxn>
                  <a:cxn ang="0">
                    <a:pos x="257" y="82"/>
                  </a:cxn>
                  <a:cxn ang="0">
                    <a:pos x="300" y="60"/>
                  </a:cxn>
                  <a:cxn ang="0">
                    <a:pos x="344" y="40"/>
                  </a:cxn>
                  <a:cxn ang="0">
                    <a:pos x="389" y="24"/>
                  </a:cxn>
                  <a:cxn ang="0">
                    <a:pos x="433" y="12"/>
                  </a:cxn>
                  <a:cxn ang="0">
                    <a:pos x="478" y="4"/>
                  </a:cxn>
                  <a:cxn ang="0">
                    <a:pos x="522" y="0"/>
                  </a:cxn>
                  <a:cxn ang="0">
                    <a:pos x="564" y="0"/>
                  </a:cxn>
                  <a:cxn ang="0">
                    <a:pos x="604" y="5"/>
                  </a:cxn>
                  <a:cxn ang="0">
                    <a:pos x="640" y="14"/>
                  </a:cxn>
                  <a:cxn ang="0">
                    <a:pos x="673" y="28"/>
                  </a:cxn>
                  <a:cxn ang="0">
                    <a:pos x="701" y="46"/>
                  </a:cxn>
                  <a:cxn ang="0">
                    <a:pos x="721" y="68"/>
                  </a:cxn>
                  <a:cxn ang="0">
                    <a:pos x="732" y="88"/>
                  </a:cxn>
                  <a:cxn ang="0">
                    <a:pos x="732" y="108"/>
                  </a:cxn>
                  <a:cxn ang="0">
                    <a:pos x="724" y="126"/>
                  </a:cxn>
                  <a:cxn ang="0">
                    <a:pos x="709" y="146"/>
                  </a:cxn>
                  <a:cxn ang="0">
                    <a:pos x="689" y="166"/>
                  </a:cxn>
                  <a:cxn ang="0">
                    <a:pos x="664" y="187"/>
                  </a:cxn>
                  <a:cxn ang="0">
                    <a:pos x="634" y="209"/>
                  </a:cxn>
                  <a:cxn ang="0">
                    <a:pos x="604" y="233"/>
                  </a:cxn>
                  <a:cxn ang="0">
                    <a:pos x="572" y="257"/>
                  </a:cxn>
                  <a:cxn ang="0">
                    <a:pos x="540" y="283"/>
                  </a:cxn>
                  <a:cxn ang="0">
                    <a:pos x="509" y="311"/>
                  </a:cxn>
                  <a:cxn ang="0">
                    <a:pos x="480" y="342"/>
                  </a:cxn>
                  <a:cxn ang="0">
                    <a:pos x="456" y="374"/>
                  </a:cxn>
                  <a:cxn ang="0">
                    <a:pos x="436" y="409"/>
                  </a:cxn>
                  <a:cxn ang="0">
                    <a:pos x="421" y="448"/>
                  </a:cxn>
                  <a:cxn ang="0">
                    <a:pos x="416" y="472"/>
                  </a:cxn>
                  <a:cxn ang="0">
                    <a:pos x="409" y="496"/>
                  </a:cxn>
                  <a:cxn ang="0">
                    <a:pos x="404" y="520"/>
                  </a:cxn>
                  <a:cxn ang="0">
                    <a:pos x="397" y="545"/>
                  </a:cxn>
                  <a:cxn ang="0">
                    <a:pos x="392" y="572"/>
                  </a:cxn>
                  <a:cxn ang="0">
                    <a:pos x="385" y="597"/>
                  </a:cxn>
                  <a:cxn ang="0">
                    <a:pos x="379" y="622"/>
                  </a:cxn>
                  <a:cxn ang="0">
                    <a:pos x="372" y="648"/>
                  </a:cxn>
                  <a:cxn ang="0">
                    <a:pos x="3" y="642"/>
                  </a:cxn>
                  <a:cxn ang="0">
                    <a:pos x="0" y="593"/>
                  </a:cxn>
                  <a:cxn ang="0">
                    <a:pos x="4" y="541"/>
                  </a:cxn>
                  <a:cxn ang="0">
                    <a:pos x="11" y="489"/>
                  </a:cxn>
                  <a:cxn ang="0">
                    <a:pos x="22" y="437"/>
                  </a:cxn>
                  <a:cxn ang="0">
                    <a:pos x="36" y="386"/>
                  </a:cxn>
                  <a:cxn ang="0">
                    <a:pos x="53" y="335"/>
                  </a:cxn>
                  <a:cxn ang="0">
                    <a:pos x="73" y="287"/>
                  </a:cxn>
                  <a:cxn ang="0">
                    <a:pos x="96" y="241"/>
                  </a:cxn>
                </a:cxnLst>
                <a:rect l="0" t="0" r="r" b="b"/>
                <a:pathLst>
                  <a:path w="732" h="648">
                    <a:moveTo>
                      <a:pt x="96" y="241"/>
                    </a:moveTo>
                    <a:lnTo>
                      <a:pt x="120" y="203"/>
                    </a:lnTo>
                    <a:lnTo>
                      <a:pt x="148" y="169"/>
                    </a:lnTo>
                    <a:lnTo>
                      <a:pt x="181" y="137"/>
                    </a:lnTo>
                    <a:lnTo>
                      <a:pt x="217" y="108"/>
                    </a:lnTo>
                    <a:lnTo>
                      <a:pt x="257" y="82"/>
                    </a:lnTo>
                    <a:lnTo>
                      <a:pt x="300" y="60"/>
                    </a:lnTo>
                    <a:lnTo>
                      <a:pt x="344" y="40"/>
                    </a:lnTo>
                    <a:lnTo>
                      <a:pt x="389" y="24"/>
                    </a:lnTo>
                    <a:lnTo>
                      <a:pt x="433" y="12"/>
                    </a:lnTo>
                    <a:lnTo>
                      <a:pt x="478" y="4"/>
                    </a:lnTo>
                    <a:lnTo>
                      <a:pt x="522" y="0"/>
                    </a:lnTo>
                    <a:lnTo>
                      <a:pt x="564" y="0"/>
                    </a:lnTo>
                    <a:lnTo>
                      <a:pt x="604" y="5"/>
                    </a:lnTo>
                    <a:lnTo>
                      <a:pt x="640" y="14"/>
                    </a:lnTo>
                    <a:lnTo>
                      <a:pt x="673" y="28"/>
                    </a:lnTo>
                    <a:lnTo>
                      <a:pt x="701" y="46"/>
                    </a:lnTo>
                    <a:lnTo>
                      <a:pt x="721" y="68"/>
                    </a:lnTo>
                    <a:lnTo>
                      <a:pt x="732" y="88"/>
                    </a:lnTo>
                    <a:lnTo>
                      <a:pt x="732" y="108"/>
                    </a:lnTo>
                    <a:lnTo>
                      <a:pt x="724" y="126"/>
                    </a:lnTo>
                    <a:lnTo>
                      <a:pt x="709" y="146"/>
                    </a:lnTo>
                    <a:lnTo>
                      <a:pt x="689" y="166"/>
                    </a:lnTo>
                    <a:lnTo>
                      <a:pt x="664" y="187"/>
                    </a:lnTo>
                    <a:lnTo>
                      <a:pt x="634" y="209"/>
                    </a:lnTo>
                    <a:lnTo>
                      <a:pt x="604" y="233"/>
                    </a:lnTo>
                    <a:lnTo>
                      <a:pt x="572" y="257"/>
                    </a:lnTo>
                    <a:lnTo>
                      <a:pt x="540" y="283"/>
                    </a:lnTo>
                    <a:lnTo>
                      <a:pt x="509" y="311"/>
                    </a:lnTo>
                    <a:lnTo>
                      <a:pt x="480" y="342"/>
                    </a:lnTo>
                    <a:lnTo>
                      <a:pt x="456" y="374"/>
                    </a:lnTo>
                    <a:lnTo>
                      <a:pt x="436" y="409"/>
                    </a:lnTo>
                    <a:lnTo>
                      <a:pt x="421" y="448"/>
                    </a:lnTo>
                    <a:lnTo>
                      <a:pt x="416" y="472"/>
                    </a:lnTo>
                    <a:lnTo>
                      <a:pt x="409" y="496"/>
                    </a:lnTo>
                    <a:lnTo>
                      <a:pt x="404" y="520"/>
                    </a:lnTo>
                    <a:lnTo>
                      <a:pt x="397" y="545"/>
                    </a:lnTo>
                    <a:lnTo>
                      <a:pt x="392" y="572"/>
                    </a:lnTo>
                    <a:lnTo>
                      <a:pt x="385" y="597"/>
                    </a:lnTo>
                    <a:lnTo>
                      <a:pt x="379" y="622"/>
                    </a:lnTo>
                    <a:lnTo>
                      <a:pt x="372" y="648"/>
                    </a:lnTo>
                    <a:lnTo>
                      <a:pt x="3" y="642"/>
                    </a:lnTo>
                    <a:lnTo>
                      <a:pt x="0" y="593"/>
                    </a:lnTo>
                    <a:lnTo>
                      <a:pt x="4" y="541"/>
                    </a:lnTo>
                    <a:lnTo>
                      <a:pt x="11" y="489"/>
                    </a:lnTo>
                    <a:lnTo>
                      <a:pt x="22" y="437"/>
                    </a:lnTo>
                    <a:lnTo>
                      <a:pt x="36" y="386"/>
                    </a:lnTo>
                    <a:lnTo>
                      <a:pt x="53" y="335"/>
                    </a:lnTo>
                    <a:lnTo>
                      <a:pt x="73" y="287"/>
                    </a:lnTo>
                    <a:lnTo>
                      <a:pt x="96" y="241"/>
                    </a:lnTo>
                    <a:close/>
                  </a:path>
                </a:pathLst>
              </a:custGeom>
              <a:solidFill>
                <a:srgbClr val="BAD3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38" name="Freeform 21"/>
              <p:cNvSpPr>
                <a:spLocks/>
              </p:cNvSpPr>
              <p:nvPr/>
            </p:nvSpPr>
            <p:spPr bwMode="auto">
              <a:xfrm>
                <a:off x="1983" y="2304"/>
                <a:ext cx="288" cy="214"/>
              </a:xfrm>
              <a:custGeom>
                <a:avLst/>
                <a:gdLst/>
                <a:ahLst/>
                <a:cxnLst>
                  <a:cxn ang="0">
                    <a:pos x="97" y="234"/>
                  </a:cxn>
                  <a:cxn ang="0">
                    <a:pos x="120" y="198"/>
                  </a:cxn>
                  <a:cxn ang="0">
                    <a:pos x="148" y="165"/>
                  </a:cxn>
                  <a:cxn ang="0">
                    <a:pos x="180" y="133"/>
                  </a:cxn>
                  <a:cxn ang="0">
                    <a:pos x="216" y="105"/>
                  </a:cxn>
                  <a:cxn ang="0">
                    <a:pos x="256" y="80"/>
                  </a:cxn>
                  <a:cxn ang="0">
                    <a:pos x="297" y="59"/>
                  </a:cxn>
                  <a:cxn ang="0">
                    <a:pos x="340" y="39"/>
                  </a:cxn>
                  <a:cxn ang="0">
                    <a:pos x="385" y="24"/>
                  </a:cxn>
                  <a:cxn ang="0">
                    <a:pos x="429" y="12"/>
                  </a:cxn>
                  <a:cxn ang="0">
                    <a:pos x="473" y="4"/>
                  </a:cxn>
                  <a:cxn ang="0">
                    <a:pos x="516" y="0"/>
                  </a:cxn>
                  <a:cxn ang="0">
                    <a:pos x="557" y="0"/>
                  </a:cxn>
                  <a:cxn ang="0">
                    <a:pos x="594" y="4"/>
                  </a:cxn>
                  <a:cxn ang="0">
                    <a:pos x="630" y="12"/>
                  </a:cxn>
                  <a:cxn ang="0">
                    <a:pos x="661" y="25"/>
                  </a:cxn>
                  <a:cxn ang="0">
                    <a:pos x="688" y="44"/>
                  </a:cxn>
                  <a:cxn ang="0">
                    <a:pos x="706" y="64"/>
                  </a:cxn>
                  <a:cxn ang="0">
                    <a:pos x="713" y="83"/>
                  </a:cxn>
                  <a:cxn ang="0">
                    <a:pos x="710" y="100"/>
                  </a:cxn>
                  <a:cxn ang="0">
                    <a:pos x="700" y="119"/>
                  </a:cxn>
                  <a:cxn ang="0">
                    <a:pos x="682" y="136"/>
                  </a:cxn>
                  <a:cxn ang="0">
                    <a:pos x="658" y="153"/>
                  </a:cxn>
                  <a:cxn ang="0">
                    <a:pos x="630" y="172"/>
                  </a:cxn>
                  <a:cxn ang="0">
                    <a:pos x="598" y="190"/>
                  </a:cxn>
                  <a:cxn ang="0">
                    <a:pos x="565" y="212"/>
                  </a:cxn>
                  <a:cxn ang="0">
                    <a:pos x="530" y="233"/>
                  </a:cxn>
                  <a:cxn ang="0">
                    <a:pos x="497" y="257"/>
                  </a:cxn>
                  <a:cxn ang="0">
                    <a:pos x="465" y="283"/>
                  </a:cxn>
                  <a:cxn ang="0">
                    <a:pos x="434" y="311"/>
                  </a:cxn>
                  <a:cxn ang="0">
                    <a:pos x="410" y="342"/>
                  </a:cxn>
                  <a:cxn ang="0">
                    <a:pos x="390" y="377"/>
                  </a:cxn>
                  <a:cxn ang="0">
                    <a:pos x="377" y="414"/>
                  </a:cxn>
                  <a:cxn ang="0">
                    <a:pos x="372" y="440"/>
                  </a:cxn>
                  <a:cxn ang="0">
                    <a:pos x="365" y="467"/>
                  </a:cxn>
                  <a:cxn ang="0">
                    <a:pos x="360" y="496"/>
                  </a:cxn>
                  <a:cxn ang="0">
                    <a:pos x="355" y="524"/>
                  </a:cxn>
                  <a:cxn ang="0">
                    <a:pos x="348" y="555"/>
                  </a:cxn>
                  <a:cxn ang="0">
                    <a:pos x="343" y="584"/>
                  </a:cxn>
                  <a:cxn ang="0">
                    <a:pos x="336" y="613"/>
                  </a:cxn>
                  <a:cxn ang="0">
                    <a:pos x="329" y="643"/>
                  </a:cxn>
                  <a:cxn ang="0">
                    <a:pos x="2" y="637"/>
                  </a:cxn>
                  <a:cxn ang="0">
                    <a:pos x="0" y="588"/>
                  </a:cxn>
                  <a:cxn ang="0">
                    <a:pos x="3" y="536"/>
                  </a:cxn>
                  <a:cxn ang="0">
                    <a:pos x="10" y="484"/>
                  </a:cxn>
                  <a:cxn ang="0">
                    <a:pos x="22" y="432"/>
                  </a:cxn>
                  <a:cxn ang="0">
                    <a:pos x="36" y="381"/>
                  </a:cxn>
                  <a:cxn ang="0">
                    <a:pos x="55" y="330"/>
                  </a:cxn>
                  <a:cxn ang="0">
                    <a:pos x="75" y="281"/>
                  </a:cxn>
                  <a:cxn ang="0">
                    <a:pos x="97" y="234"/>
                  </a:cxn>
                </a:cxnLst>
                <a:rect l="0" t="0" r="r" b="b"/>
                <a:pathLst>
                  <a:path w="713" h="643">
                    <a:moveTo>
                      <a:pt x="97" y="234"/>
                    </a:moveTo>
                    <a:lnTo>
                      <a:pt x="120" y="198"/>
                    </a:lnTo>
                    <a:lnTo>
                      <a:pt x="148" y="165"/>
                    </a:lnTo>
                    <a:lnTo>
                      <a:pt x="180" y="133"/>
                    </a:lnTo>
                    <a:lnTo>
                      <a:pt x="216" y="105"/>
                    </a:lnTo>
                    <a:lnTo>
                      <a:pt x="256" y="80"/>
                    </a:lnTo>
                    <a:lnTo>
                      <a:pt x="297" y="59"/>
                    </a:lnTo>
                    <a:lnTo>
                      <a:pt x="340" y="39"/>
                    </a:lnTo>
                    <a:lnTo>
                      <a:pt x="385" y="24"/>
                    </a:lnTo>
                    <a:lnTo>
                      <a:pt x="429" y="12"/>
                    </a:lnTo>
                    <a:lnTo>
                      <a:pt x="473" y="4"/>
                    </a:lnTo>
                    <a:lnTo>
                      <a:pt x="516" y="0"/>
                    </a:lnTo>
                    <a:lnTo>
                      <a:pt x="557" y="0"/>
                    </a:lnTo>
                    <a:lnTo>
                      <a:pt x="594" y="4"/>
                    </a:lnTo>
                    <a:lnTo>
                      <a:pt x="630" y="12"/>
                    </a:lnTo>
                    <a:lnTo>
                      <a:pt x="661" y="25"/>
                    </a:lnTo>
                    <a:lnTo>
                      <a:pt x="688" y="44"/>
                    </a:lnTo>
                    <a:lnTo>
                      <a:pt x="706" y="64"/>
                    </a:lnTo>
                    <a:lnTo>
                      <a:pt x="713" y="83"/>
                    </a:lnTo>
                    <a:lnTo>
                      <a:pt x="710" y="100"/>
                    </a:lnTo>
                    <a:lnTo>
                      <a:pt x="700" y="119"/>
                    </a:lnTo>
                    <a:lnTo>
                      <a:pt x="682" y="136"/>
                    </a:lnTo>
                    <a:lnTo>
                      <a:pt x="658" y="153"/>
                    </a:lnTo>
                    <a:lnTo>
                      <a:pt x="630" y="172"/>
                    </a:lnTo>
                    <a:lnTo>
                      <a:pt x="598" y="190"/>
                    </a:lnTo>
                    <a:lnTo>
                      <a:pt x="565" y="212"/>
                    </a:lnTo>
                    <a:lnTo>
                      <a:pt x="530" y="233"/>
                    </a:lnTo>
                    <a:lnTo>
                      <a:pt x="497" y="257"/>
                    </a:lnTo>
                    <a:lnTo>
                      <a:pt x="465" y="283"/>
                    </a:lnTo>
                    <a:lnTo>
                      <a:pt x="434" y="311"/>
                    </a:lnTo>
                    <a:lnTo>
                      <a:pt x="410" y="342"/>
                    </a:lnTo>
                    <a:lnTo>
                      <a:pt x="390" y="377"/>
                    </a:lnTo>
                    <a:lnTo>
                      <a:pt x="377" y="414"/>
                    </a:lnTo>
                    <a:lnTo>
                      <a:pt x="372" y="440"/>
                    </a:lnTo>
                    <a:lnTo>
                      <a:pt x="365" y="467"/>
                    </a:lnTo>
                    <a:lnTo>
                      <a:pt x="360" y="496"/>
                    </a:lnTo>
                    <a:lnTo>
                      <a:pt x="355" y="524"/>
                    </a:lnTo>
                    <a:lnTo>
                      <a:pt x="348" y="555"/>
                    </a:lnTo>
                    <a:lnTo>
                      <a:pt x="343" y="584"/>
                    </a:lnTo>
                    <a:lnTo>
                      <a:pt x="336" y="613"/>
                    </a:lnTo>
                    <a:lnTo>
                      <a:pt x="329" y="643"/>
                    </a:lnTo>
                    <a:lnTo>
                      <a:pt x="2" y="637"/>
                    </a:lnTo>
                    <a:lnTo>
                      <a:pt x="0" y="588"/>
                    </a:lnTo>
                    <a:lnTo>
                      <a:pt x="3" y="536"/>
                    </a:lnTo>
                    <a:lnTo>
                      <a:pt x="10" y="484"/>
                    </a:lnTo>
                    <a:lnTo>
                      <a:pt x="22" y="432"/>
                    </a:lnTo>
                    <a:lnTo>
                      <a:pt x="36" y="381"/>
                    </a:lnTo>
                    <a:lnTo>
                      <a:pt x="55" y="330"/>
                    </a:lnTo>
                    <a:lnTo>
                      <a:pt x="75" y="281"/>
                    </a:lnTo>
                    <a:lnTo>
                      <a:pt x="97" y="234"/>
                    </a:lnTo>
                    <a:close/>
                  </a:path>
                </a:pathLst>
              </a:custGeom>
              <a:solidFill>
                <a:srgbClr val="BCD6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39" name="Freeform 22"/>
              <p:cNvSpPr>
                <a:spLocks/>
              </p:cNvSpPr>
              <p:nvPr/>
            </p:nvSpPr>
            <p:spPr bwMode="auto">
              <a:xfrm>
                <a:off x="1969" y="2509"/>
                <a:ext cx="490" cy="195"/>
              </a:xfrm>
              <a:custGeom>
                <a:avLst/>
                <a:gdLst/>
                <a:ahLst/>
                <a:cxnLst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217" y="19"/>
                  </a:cxn>
                  <a:cxn ang="0">
                    <a:pos x="1217" y="65"/>
                  </a:cxn>
                  <a:cxn ang="0">
                    <a:pos x="1217" y="113"/>
                  </a:cxn>
                  <a:cxn ang="0">
                    <a:pos x="1217" y="160"/>
                  </a:cxn>
                  <a:cxn ang="0">
                    <a:pos x="1217" y="207"/>
                  </a:cxn>
                  <a:cxn ang="0">
                    <a:pos x="1217" y="301"/>
                  </a:cxn>
                  <a:cxn ang="0">
                    <a:pos x="1217" y="395"/>
                  </a:cxn>
                  <a:cxn ang="0">
                    <a:pos x="1217" y="489"/>
                  </a:cxn>
                  <a:cxn ang="0">
                    <a:pos x="1217" y="584"/>
                  </a:cxn>
                  <a:cxn ang="0">
                    <a:pos x="1" y="567"/>
                  </a:cxn>
                </a:cxnLst>
                <a:rect l="0" t="0" r="r" b="b"/>
                <a:pathLst>
                  <a:path w="1217" h="584">
                    <a:moveTo>
                      <a:pt x="1" y="567"/>
                    </a:move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217" y="19"/>
                    </a:lnTo>
                    <a:lnTo>
                      <a:pt x="1217" y="65"/>
                    </a:lnTo>
                    <a:lnTo>
                      <a:pt x="1217" y="113"/>
                    </a:lnTo>
                    <a:lnTo>
                      <a:pt x="1217" y="160"/>
                    </a:lnTo>
                    <a:lnTo>
                      <a:pt x="1217" y="207"/>
                    </a:lnTo>
                    <a:lnTo>
                      <a:pt x="1217" y="301"/>
                    </a:lnTo>
                    <a:lnTo>
                      <a:pt x="1217" y="395"/>
                    </a:lnTo>
                    <a:lnTo>
                      <a:pt x="1217" y="489"/>
                    </a:lnTo>
                    <a:lnTo>
                      <a:pt x="1217" y="584"/>
                    </a:lnTo>
                    <a:lnTo>
                      <a:pt x="1" y="567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40" name="Freeform 23"/>
              <p:cNvSpPr>
                <a:spLocks/>
              </p:cNvSpPr>
              <p:nvPr/>
            </p:nvSpPr>
            <p:spPr bwMode="auto">
              <a:xfrm>
                <a:off x="1969" y="2509"/>
                <a:ext cx="476" cy="194"/>
              </a:xfrm>
              <a:custGeom>
                <a:avLst/>
                <a:gdLst/>
                <a:ahLst/>
                <a:cxnLst>
                  <a:cxn ang="0">
                    <a:pos x="1184" y="17"/>
                  </a:cxn>
                  <a:cxn ang="0">
                    <a:pos x="1182" y="158"/>
                  </a:cxn>
                  <a:cxn ang="0">
                    <a:pos x="1182" y="299"/>
                  </a:cxn>
                  <a:cxn ang="0">
                    <a:pos x="1182" y="442"/>
                  </a:cxn>
                  <a:cxn ang="0">
                    <a:pos x="1181" y="582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184" y="17"/>
                  </a:cxn>
                </a:cxnLst>
                <a:rect l="0" t="0" r="r" b="b"/>
                <a:pathLst>
                  <a:path w="1184" h="582">
                    <a:moveTo>
                      <a:pt x="1184" y="17"/>
                    </a:moveTo>
                    <a:lnTo>
                      <a:pt x="1182" y="158"/>
                    </a:lnTo>
                    <a:lnTo>
                      <a:pt x="1182" y="299"/>
                    </a:lnTo>
                    <a:lnTo>
                      <a:pt x="1182" y="442"/>
                    </a:lnTo>
                    <a:lnTo>
                      <a:pt x="1181" y="582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184" y="17"/>
                    </a:lnTo>
                    <a:close/>
                  </a:path>
                </a:pathLst>
              </a:custGeom>
              <a:solidFill>
                <a:srgbClr val="5670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41" name="Freeform 24"/>
              <p:cNvSpPr>
                <a:spLocks/>
              </p:cNvSpPr>
              <p:nvPr/>
            </p:nvSpPr>
            <p:spPr bwMode="auto">
              <a:xfrm>
                <a:off x="1969" y="2509"/>
                <a:ext cx="459" cy="194"/>
              </a:xfrm>
              <a:custGeom>
                <a:avLst/>
                <a:gdLst/>
                <a:ahLst/>
                <a:cxnLst>
                  <a:cxn ang="0">
                    <a:pos x="1142" y="17"/>
                  </a:cxn>
                  <a:cxn ang="0">
                    <a:pos x="1141" y="158"/>
                  </a:cxn>
                  <a:cxn ang="0">
                    <a:pos x="1141" y="299"/>
                  </a:cxn>
                  <a:cxn ang="0">
                    <a:pos x="1140" y="442"/>
                  </a:cxn>
                  <a:cxn ang="0">
                    <a:pos x="1138" y="582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142" y="17"/>
                  </a:cxn>
                </a:cxnLst>
                <a:rect l="0" t="0" r="r" b="b"/>
                <a:pathLst>
                  <a:path w="1142" h="582">
                    <a:moveTo>
                      <a:pt x="1142" y="17"/>
                    </a:moveTo>
                    <a:lnTo>
                      <a:pt x="1141" y="158"/>
                    </a:lnTo>
                    <a:lnTo>
                      <a:pt x="1141" y="299"/>
                    </a:lnTo>
                    <a:lnTo>
                      <a:pt x="1140" y="442"/>
                    </a:lnTo>
                    <a:lnTo>
                      <a:pt x="1138" y="582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142" y="17"/>
                    </a:lnTo>
                    <a:close/>
                  </a:path>
                </a:pathLst>
              </a:custGeom>
              <a:solidFill>
                <a:srgbClr val="607A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42" name="Freeform 25"/>
              <p:cNvSpPr>
                <a:spLocks/>
              </p:cNvSpPr>
              <p:nvPr/>
            </p:nvSpPr>
            <p:spPr bwMode="auto">
              <a:xfrm>
                <a:off x="1969" y="2509"/>
                <a:ext cx="442" cy="194"/>
              </a:xfrm>
              <a:custGeom>
                <a:avLst/>
                <a:gdLst/>
                <a:ahLst/>
                <a:cxnLst>
                  <a:cxn ang="0">
                    <a:pos x="1099" y="16"/>
                  </a:cxn>
                  <a:cxn ang="0">
                    <a:pos x="1097" y="157"/>
                  </a:cxn>
                  <a:cxn ang="0">
                    <a:pos x="1097" y="299"/>
                  </a:cxn>
                  <a:cxn ang="0">
                    <a:pos x="1096" y="440"/>
                  </a:cxn>
                  <a:cxn ang="0">
                    <a:pos x="1095" y="582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099" y="16"/>
                  </a:cxn>
                </a:cxnLst>
                <a:rect l="0" t="0" r="r" b="b"/>
                <a:pathLst>
                  <a:path w="1099" h="582">
                    <a:moveTo>
                      <a:pt x="1099" y="16"/>
                    </a:moveTo>
                    <a:lnTo>
                      <a:pt x="1097" y="157"/>
                    </a:lnTo>
                    <a:lnTo>
                      <a:pt x="1097" y="299"/>
                    </a:lnTo>
                    <a:lnTo>
                      <a:pt x="1096" y="440"/>
                    </a:lnTo>
                    <a:lnTo>
                      <a:pt x="1095" y="582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099" y="16"/>
                    </a:lnTo>
                    <a:close/>
                  </a:path>
                </a:pathLst>
              </a:custGeom>
              <a:solidFill>
                <a:srgbClr val="6B84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43" name="Freeform 26"/>
              <p:cNvSpPr>
                <a:spLocks/>
              </p:cNvSpPr>
              <p:nvPr/>
            </p:nvSpPr>
            <p:spPr bwMode="auto">
              <a:xfrm>
                <a:off x="1969" y="2509"/>
                <a:ext cx="424" cy="194"/>
              </a:xfrm>
              <a:custGeom>
                <a:avLst/>
                <a:gdLst/>
                <a:ahLst/>
                <a:cxnLst>
                  <a:cxn ang="0">
                    <a:pos x="1053" y="16"/>
                  </a:cxn>
                  <a:cxn ang="0">
                    <a:pos x="1052" y="157"/>
                  </a:cxn>
                  <a:cxn ang="0">
                    <a:pos x="1051" y="298"/>
                  </a:cxn>
                  <a:cxn ang="0">
                    <a:pos x="1049" y="440"/>
                  </a:cxn>
                  <a:cxn ang="0">
                    <a:pos x="1048" y="581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053" y="16"/>
                  </a:cxn>
                </a:cxnLst>
                <a:rect l="0" t="0" r="r" b="b"/>
                <a:pathLst>
                  <a:path w="1053" h="581">
                    <a:moveTo>
                      <a:pt x="1053" y="16"/>
                    </a:moveTo>
                    <a:lnTo>
                      <a:pt x="1052" y="157"/>
                    </a:lnTo>
                    <a:lnTo>
                      <a:pt x="1051" y="298"/>
                    </a:lnTo>
                    <a:lnTo>
                      <a:pt x="1049" y="440"/>
                    </a:lnTo>
                    <a:lnTo>
                      <a:pt x="1048" y="581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053" y="16"/>
                    </a:lnTo>
                    <a:close/>
                  </a:path>
                </a:pathLst>
              </a:custGeom>
              <a:solidFill>
                <a:srgbClr val="728C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44" name="Freeform 27"/>
              <p:cNvSpPr>
                <a:spLocks/>
              </p:cNvSpPr>
              <p:nvPr/>
            </p:nvSpPr>
            <p:spPr bwMode="auto">
              <a:xfrm>
                <a:off x="1969" y="2509"/>
                <a:ext cx="405" cy="194"/>
              </a:xfrm>
              <a:custGeom>
                <a:avLst/>
                <a:gdLst/>
                <a:ahLst/>
                <a:cxnLst>
                  <a:cxn ang="0">
                    <a:pos x="1005" y="15"/>
                  </a:cxn>
                  <a:cxn ang="0">
                    <a:pos x="1004" y="156"/>
                  </a:cxn>
                  <a:cxn ang="0">
                    <a:pos x="1003" y="298"/>
                  </a:cxn>
                  <a:cxn ang="0">
                    <a:pos x="1001" y="439"/>
                  </a:cxn>
                  <a:cxn ang="0">
                    <a:pos x="1000" y="581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005" y="15"/>
                  </a:cxn>
                </a:cxnLst>
                <a:rect l="0" t="0" r="r" b="b"/>
                <a:pathLst>
                  <a:path w="1005" h="581">
                    <a:moveTo>
                      <a:pt x="1005" y="15"/>
                    </a:moveTo>
                    <a:lnTo>
                      <a:pt x="1004" y="156"/>
                    </a:lnTo>
                    <a:lnTo>
                      <a:pt x="1003" y="298"/>
                    </a:lnTo>
                    <a:lnTo>
                      <a:pt x="1001" y="439"/>
                    </a:lnTo>
                    <a:lnTo>
                      <a:pt x="1000" y="581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005" y="15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45" name="Freeform 28"/>
              <p:cNvSpPr>
                <a:spLocks/>
              </p:cNvSpPr>
              <p:nvPr/>
            </p:nvSpPr>
            <p:spPr bwMode="auto">
              <a:xfrm>
                <a:off x="1969" y="2509"/>
                <a:ext cx="384" cy="193"/>
              </a:xfrm>
              <a:custGeom>
                <a:avLst/>
                <a:gdLst/>
                <a:ahLst/>
                <a:cxnLst>
                  <a:cxn ang="0">
                    <a:pos x="956" y="15"/>
                  </a:cxn>
                  <a:cxn ang="0">
                    <a:pos x="955" y="156"/>
                  </a:cxn>
                  <a:cxn ang="0">
                    <a:pos x="953" y="297"/>
                  </a:cxn>
                  <a:cxn ang="0">
                    <a:pos x="951" y="439"/>
                  </a:cxn>
                  <a:cxn ang="0">
                    <a:pos x="949" y="580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956" y="15"/>
                  </a:cxn>
                </a:cxnLst>
                <a:rect l="0" t="0" r="r" b="b"/>
                <a:pathLst>
                  <a:path w="956" h="580">
                    <a:moveTo>
                      <a:pt x="956" y="15"/>
                    </a:moveTo>
                    <a:lnTo>
                      <a:pt x="955" y="156"/>
                    </a:lnTo>
                    <a:lnTo>
                      <a:pt x="953" y="297"/>
                    </a:lnTo>
                    <a:lnTo>
                      <a:pt x="951" y="439"/>
                    </a:lnTo>
                    <a:lnTo>
                      <a:pt x="949" y="580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956" y="15"/>
                    </a:lnTo>
                    <a:close/>
                  </a:path>
                </a:pathLst>
              </a:custGeom>
              <a:solidFill>
                <a:srgbClr val="829B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46" name="Freeform 29"/>
              <p:cNvSpPr>
                <a:spLocks/>
              </p:cNvSpPr>
              <p:nvPr/>
            </p:nvSpPr>
            <p:spPr bwMode="auto">
              <a:xfrm>
                <a:off x="1969" y="2509"/>
                <a:ext cx="364" cy="193"/>
              </a:xfrm>
              <a:custGeom>
                <a:avLst/>
                <a:gdLst/>
                <a:ahLst/>
                <a:cxnLst>
                  <a:cxn ang="0">
                    <a:pos x="905" y="15"/>
                  </a:cxn>
                  <a:cxn ang="0">
                    <a:pos x="904" y="156"/>
                  </a:cxn>
                  <a:cxn ang="0">
                    <a:pos x="901" y="297"/>
                  </a:cxn>
                  <a:cxn ang="0">
                    <a:pos x="900" y="438"/>
                  </a:cxn>
                  <a:cxn ang="0">
                    <a:pos x="897" y="579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905" y="15"/>
                  </a:cxn>
                </a:cxnLst>
                <a:rect l="0" t="0" r="r" b="b"/>
                <a:pathLst>
                  <a:path w="905" h="579">
                    <a:moveTo>
                      <a:pt x="905" y="15"/>
                    </a:moveTo>
                    <a:lnTo>
                      <a:pt x="904" y="156"/>
                    </a:lnTo>
                    <a:lnTo>
                      <a:pt x="901" y="297"/>
                    </a:lnTo>
                    <a:lnTo>
                      <a:pt x="900" y="438"/>
                    </a:lnTo>
                    <a:lnTo>
                      <a:pt x="897" y="579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905" y="15"/>
                    </a:lnTo>
                    <a:close/>
                  </a:path>
                </a:pathLst>
              </a:custGeom>
              <a:solidFill>
                <a:srgbClr val="89A3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47" name="Freeform 30"/>
              <p:cNvSpPr>
                <a:spLocks/>
              </p:cNvSpPr>
              <p:nvPr/>
            </p:nvSpPr>
            <p:spPr bwMode="auto">
              <a:xfrm>
                <a:off x="1969" y="2509"/>
                <a:ext cx="343" cy="193"/>
              </a:xfrm>
              <a:custGeom>
                <a:avLst/>
                <a:gdLst/>
                <a:ahLst/>
                <a:cxnLst>
                  <a:cxn ang="0">
                    <a:pos x="851" y="13"/>
                  </a:cxn>
                  <a:cxn ang="0">
                    <a:pos x="850" y="154"/>
                  </a:cxn>
                  <a:cxn ang="0">
                    <a:pos x="847" y="295"/>
                  </a:cxn>
                  <a:cxn ang="0">
                    <a:pos x="846" y="436"/>
                  </a:cxn>
                  <a:cxn ang="0">
                    <a:pos x="843" y="579"/>
                  </a:cxn>
                  <a:cxn ang="0">
                    <a:pos x="2" y="567"/>
                  </a:cxn>
                  <a:cxn ang="0">
                    <a:pos x="2" y="426"/>
                  </a:cxn>
                  <a:cxn ang="0">
                    <a:pos x="2" y="283"/>
                  </a:cxn>
                  <a:cxn ang="0">
                    <a:pos x="2" y="142"/>
                  </a:cxn>
                  <a:cxn ang="0">
                    <a:pos x="0" y="0"/>
                  </a:cxn>
                  <a:cxn ang="0">
                    <a:pos x="851" y="13"/>
                  </a:cxn>
                </a:cxnLst>
                <a:rect l="0" t="0" r="r" b="b"/>
                <a:pathLst>
                  <a:path w="851" h="579">
                    <a:moveTo>
                      <a:pt x="851" y="13"/>
                    </a:moveTo>
                    <a:lnTo>
                      <a:pt x="850" y="154"/>
                    </a:lnTo>
                    <a:lnTo>
                      <a:pt x="847" y="295"/>
                    </a:lnTo>
                    <a:lnTo>
                      <a:pt x="846" y="436"/>
                    </a:lnTo>
                    <a:lnTo>
                      <a:pt x="843" y="579"/>
                    </a:lnTo>
                    <a:lnTo>
                      <a:pt x="2" y="567"/>
                    </a:lnTo>
                    <a:lnTo>
                      <a:pt x="2" y="426"/>
                    </a:lnTo>
                    <a:lnTo>
                      <a:pt x="2" y="283"/>
                    </a:lnTo>
                    <a:lnTo>
                      <a:pt x="2" y="142"/>
                    </a:lnTo>
                    <a:lnTo>
                      <a:pt x="0" y="0"/>
                    </a:lnTo>
                    <a:lnTo>
                      <a:pt x="851" y="13"/>
                    </a:lnTo>
                    <a:close/>
                  </a:path>
                </a:pathLst>
              </a:custGeom>
              <a:solidFill>
                <a:srgbClr val="8EA8A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48" name="Freeform 31"/>
              <p:cNvSpPr>
                <a:spLocks/>
              </p:cNvSpPr>
              <p:nvPr/>
            </p:nvSpPr>
            <p:spPr bwMode="auto">
              <a:xfrm>
                <a:off x="1971" y="2509"/>
                <a:ext cx="320" cy="192"/>
              </a:xfrm>
              <a:custGeom>
                <a:avLst/>
                <a:gdLst/>
                <a:ahLst/>
                <a:cxnLst>
                  <a:cxn ang="0">
                    <a:pos x="792" y="11"/>
                  </a:cxn>
                  <a:cxn ang="0">
                    <a:pos x="791" y="152"/>
                  </a:cxn>
                  <a:cxn ang="0">
                    <a:pos x="788" y="293"/>
                  </a:cxn>
                  <a:cxn ang="0">
                    <a:pos x="787" y="435"/>
                  </a:cxn>
                  <a:cxn ang="0">
                    <a:pos x="784" y="576"/>
                  </a:cxn>
                  <a:cxn ang="0">
                    <a:pos x="1" y="566"/>
                  </a:cxn>
                  <a:cxn ang="0">
                    <a:pos x="0" y="425"/>
                  </a:cxn>
                  <a:cxn ang="0">
                    <a:pos x="0" y="282"/>
                  </a:cxn>
                  <a:cxn ang="0">
                    <a:pos x="0" y="141"/>
                  </a:cxn>
                  <a:cxn ang="0">
                    <a:pos x="0" y="0"/>
                  </a:cxn>
                  <a:cxn ang="0">
                    <a:pos x="792" y="11"/>
                  </a:cxn>
                </a:cxnLst>
                <a:rect l="0" t="0" r="r" b="b"/>
                <a:pathLst>
                  <a:path w="792" h="576">
                    <a:moveTo>
                      <a:pt x="792" y="11"/>
                    </a:moveTo>
                    <a:lnTo>
                      <a:pt x="791" y="152"/>
                    </a:lnTo>
                    <a:lnTo>
                      <a:pt x="788" y="293"/>
                    </a:lnTo>
                    <a:lnTo>
                      <a:pt x="787" y="435"/>
                    </a:lnTo>
                    <a:lnTo>
                      <a:pt x="784" y="576"/>
                    </a:lnTo>
                    <a:lnTo>
                      <a:pt x="1" y="566"/>
                    </a:lnTo>
                    <a:lnTo>
                      <a:pt x="0" y="425"/>
                    </a:lnTo>
                    <a:lnTo>
                      <a:pt x="0" y="282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792" y="11"/>
                    </a:lnTo>
                    <a:close/>
                  </a:path>
                </a:pathLst>
              </a:custGeom>
              <a:solidFill>
                <a:srgbClr val="93AD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49" name="Freeform 32"/>
              <p:cNvSpPr>
                <a:spLocks/>
              </p:cNvSpPr>
              <p:nvPr/>
            </p:nvSpPr>
            <p:spPr bwMode="auto">
              <a:xfrm>
                <a:off x="1973" y="2509"/>
                <a:ext cx="297" cy="192"/>
              </a:xfrm>
              <a:custGeom>
                <a:avLst/>
                <a:gdLst/>
                <a:ahLst/>
                <a:cxnLst>
                  <a:cxn ang="0">
                    <a:pos x="738" y="11"/>
                  </a:cxn>
                  <a:cxn ang="0">
                    <a:pos x="736" y="152"/>
                  </a:cxn>
                  <a:cxn ang="0">
                    <a:pos x="733" y="293"/>
                  </a:cxn>
                  <a:cxn ang="0">
                    <a:pos x="732" y="434"/>
                  </a:cxn>
                  <a:cxn ang="0">
                    <a:pos x="729" y="576"/>
                  </a:cxn>
                  <a:cxn ang="0">
                    <a:pos x="3" y="566"/>
                  </a:cxn>
                  <a:cxn ang="0">
                    <a:pos x="2" y="425"/>
                  </a:cxn>
                  <a:cxn ang="0">
                    <a:pos x="2" y="282"/>
                  </a:cxn>
                  <a:cxn ang="0">
                    <a:pos x="2" y="141"/>
                  </a:cxn>
                  <a:cxn ang="0">
                    <a:pos x="0" y="0"/>
                  </a:cxn>
                  <a:cxn ang="0">
                    <a:pos x="738" y="11"/>
                  </a:cxn>
                </a:cxnLst>
                <a:rect l="0" t="0" r="r" b="b"/>
                <a:pathLst>
                  <a:path w="738" h="576">
                    <a:moveTo>
                      <a:pt x="738" y="11"/>
                    </a:moveTo>
                    <a:lnTo>
                      <a:pt x="736" y="152"/>
                    </a:lnTo>
                    <a:lnTo>
                      <a:pt x="733" y="293"/>
                    </a:lnTo>
                    <a:lnTo>
                      <a:pt x="732" y="434"/>
                    </a:lnTo>
                    <a:lnTo>
                      <a:pt x="729" y="576"/>
                    </a:lnTo>
                    <a:lnTo>
                      <a:pt x="3" y="566"/>
                    </a:lnTo>
                    <a:lnTo>
                      <a:pt x="2" y="425"/>
                    </a:lnTo>
                    <a:lnTo>
                      <a:pt x="2" y="282"/>
                    </a:lnTo>
                    <a:lnTo>
                      <a:pt x="2" y="141"/>
                    </a:lnTo>
                    <a:lnTo>
                      <a:pt x="0" y="0"/>
                    </a:lnTo>
                    <a:lnTo>
                      <a:pt x="738" y="11"/>
                    </a:lnTo>
                    <a:close/>
                  </a:path>
                </a:pathLst>
              </a:custGeom>
              <a:solidFill>
                <a:srgbClr val="99B2B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50" name="Freeform 33"/>
              <p:cNvSpPr>
                <a:spLocks/>
              </p:cNvSpPr>
              <p:nvPr/>
            </p:nvSpPr>
            <p:spPr bwMode="auto">
              <a:xfrm>
                <a:off x="1975" y="2509"/>
                <a:ext cx="273" cy="192"/>
              </a:xfrm>
              <a:custGeom>
                <a:avLst/>
                <a:gdLst/>
                <a:ahLst/>
                <a:cxnLst>
                  <a:cxn ang="0">
                    <a:pos x="679" y="10"/>
                  </a:cxn>
                  <a:cxn ang="0">
                    <a:pos x="678" y="151"/>
                  </a:cxn>
                  <a:cxn ang="0">
                    <a:pos x="675" y="292"/>
                  </a:cxn>
                  <a:cxn ang="0">
                    <a:pos x="674" y="434"/>
                  </a:cxn>
                  <a:cxn ang="0">
                    <a:pos x="671" y="575"/>
                  </a:cxn>
                  <a:cxn ang="0">
                    <a:pos x="1" y="566"/>
                  </a:cxn>
                  <a:cxn ang="0">
                    <a:pos x="0" y="425"/>
                  </a:cxn>
                  <a:cxn ang="0">
                    <a:pos x="0" y="282"/>
                  </a:cxn>
                  <a:cxn ang="0">
                    <a:pos x="0" y="141"/>
                  </a:cxn>
                  <a:cxn ang="0">
                    <a:pos x="0" y="0"/>
                  </a:cxn>
                  <a:cxn ang="0">
                    <a:pos x="679" y="10"/>
                  </a:cxn>
                </a:cxnLst>
                <a:rect l="0" t="0" r="r" b="b"/>
                <a:pathLst>
                  <a:path w="679" h="575">
                    <a:moveTo>
                      <a:pt x="679" y="10"/>
                    </a:moveTo>
                    <a:lnTo>
                      <a:pt x="678" y="151"/>
                    </a:lnTo>
                    <a:lnTo>
                      <a:pt x="675" y="292"/>
                    </a:lnTo>
                    <a:lnTo>
                      <a:pt x="674" y="434"/>
                    </a:lnTo>
                    <a:lnTo>
                      <a:pt x="671" y="575"/>
                    </a:lnTo>
                    <a:lnTo>
                      <a:pt x="1" y="566"/>
                    </a:lnTo>
                    <a:lnTo>
                      <a:pt x="0" y="425"/>
                    </a:lnTo>
                    <a:lnTo>
                      <a:pt x="0" y="282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679" y="10"/>
                    </a:lnTo>
                    <a:close/>
                  </a:path>
                </a:pathLst>
              </a:custGeom>
              <a:solidFill>
                <a:srgbClr val="9EB7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51" name="Freeform 34"/>
              <p:cNvSpPr>
                <a:spLocks/>
              </p:cNvSpPr>
              <p:nvPr/>
            </p:nvSpPr>
            <p:spPr bwMode="auto">
              <a:xfrm>
                <a:off x="1976" y="2509"/>
                <a:ext cx="252" cy="192"/>
              </a:xfrm>
              <a:custGeom>
                <a:avLst/>
                <a:gdLst/>
                <a:ahLst/>
                <a:cxnLst>
                  <a:cxn ang="0">
                    <a:pos x="624" y="10"/>
                  </a:cxn>
                  <a:cxn ang="0">
                    <a:pos x="623" y="151"/>
                  </a:cxn>
                  <a:cxn ang="0">
                    <a:pos x="620" y="292"/>
                  </a:cxn>
                  <a:cxn ang="0">
                    <a:pos x="619" y="434"/>
                  </a:cxn>
                  <a:cxn ang="0">
                    <a:pos x="616" y="575"/>
                  </a:cxn>
                  <a:cxn ang="0">
                    <a:pos x="1" y="566"/>
                  </a:cxn>
                  <a:cxn ang="0">
                    <a:pos x="0" y="425"/>
                  </a:cxn>
                  <a:cxn ang="0">
                    <a:pos x="0" y="282"/>
                  </a:cxn>
                  <a:cxn ang="0">
                    <a:pos x="0" y="141"/>
                  </a:cxn>
                  <a:cxn ang="0">
                    <a:pos x="0" y="0"/>
                  </a:cxn>
                  <a:cxn ang="0">
                    <a:pos x="624" y="10"/>
                  </a:cxn>
                </a:cxnLst>
                <a:rect l="0" t="0" r="r" b="b"/>
                <a:pathLst>
                  <a:path w="624" h="575">
                    <a:moveTo>
                      <a:pt x="624" y="10"/>
                    </a:moveTo>
                    <a:lnTo>
                      <a:pt x="623" y="151"/>
                    </a:lnTo>
                    <a:lnTo>
                      <a:pt x="620" y="292"/>
                    </a:lnTo>
                    <a:lnTo>
                      <a:pt x="619" y="434"/>
                    </a:lnTo>
                    <a:lnTo>
                      <a:pt x="616" y="575"/>
                    </a:lnTo>
                    <a:lnTo>
                      <a:pt x="1" y="566"/>
                    </a:lnTo>
                    <a:lnTo>
                      <a:pt x="0" y="425"/>
                    </a:lnTo>
                    <a:lnTo>
                      <a:pt x="0" y="282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624" y="10"/>
                    </a:lnTo>
                    <a:close/>
                  </a:path>
                </a:pathLst>
              </a:custGeom>
              <a:solidFill>
                <a:srgbClr val="A3BC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52" name="Freeform 35"/>
              <p:cNvSpPr>
                <a:spLocks/>
              </p:cNvSpPr>
              <p:nvPr/>
            </p:nvSpPr>
            <p:spPr bwMode="auto">
              <a:xfrm>
                <a:off x="1977" y="2509"/>
                <a:ext cx="231" cy="192"/>
              </a:xfrm>
              <a:custGeom>
                <a:avLst/>
                <a:gdLst/>
                <a:ahLst/>
                <a:cxnLst>
                  <a:cxn ang="0">
                    <a:pos x="572" y="8"/>
                  </a:cxn>
                  <a:cxn ang="0">
                    <a:pos x="570" y="149"/>
                  </a:cxn>
                  <a:cxn ang="0">
                    <a:pos x="568" y="290"/>
                  </a:cxn>
                  <a:cxn ang="0">
                    <a:pos x="566" y="433"/>
                  </a:cxn>
                  <a:cxn ang="0">
                    <a:pos x="564" y="574"/>
                  </a:cxn>
                  <a:cxn ang="0">
                    <a:pos x="3" y="566"/>
                  </a:cxn>
                  <a:cxn ang="0">
                    <a:pos x="2" y="425"/>
                  </a:cxn>
                  <a:cxn ang="0">
                    <a:pos x="2" y="284"/>
                  </a:cxn>
                  <a:cxn ang="0">
                    <a:pos x="2" y="141"/>
                  </a:cxn>
                  <a:cxn ang="0">
                    <a:pos x="0" y="0"/>
                  </a:cxn>
                  <a:cxn ang="0">
                    <a:pos x="572" y="8"/>
                  </a:cxn>
                </a:cxnLst>
                <a:rect l="0" t="0" r="r" b="b"/>
                <a:pathLst>
                  <a:path w="572" h="574">
                    <a:moveTo>
                      <a:pt x="572" y="8"/>
                    </a:moveTo>
                    <a:lnTo>
                      <a:pt x="570" y="149"/>
                    </a:lnTo>
                    <a:lnTo>
                      <a:pt x="568" y="290"/>
                    </a:lnTo>
                    <a:lnTo>
                      <a:pt x="566" y="433"/>
                    </a:lnTo>
                    <a:lnTo>
                      <a:pt x="564" y="574"/>
                    </a:lnTo>
                    <a:lnTo>
                      <a:pt x="3" y="566"/>
                    </a:lnTo>
                    <a:lnTo>
                      <a:pt x="2" y="425"/>
                    </a:lnTo>
                    <a:lnTo>
                      <a:pt x="2" y="284"/>
                    </a:lnTo>
                    <a:lnTo>
                      <a:pt x="2" y="141"/>
                    </a:lnTo>
                    <a:lnTo>
                      <a:pt x="0" y="0"/>
                    </a:lnTo>
                    <a:lnTo>
                      <a:pt x="572" y="8"/>
                    </a:lnTo>
                    <a:close/>
                  </a:path>
                </a:pathLst>
              </a:custGeom>
              <a:solidFill>
                <a:srgbClr val="A5BFC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53" name="Freeform 36"/>
              <p:cNvSpPr>
                <a:spLocks/>
              </p:cNvSpPr>
              <p:nvPr/>
            </p:nvSpPr>
            <p:spPr bwMode="auto">
              <a:xfrm>
                <a:off x="1979" y="2509"/>
                <a:ext cx="209" cy="191"/>
              </a:xfrm>
              <a:custGeom>
                <a:avLst/>
                <a:gdLst/>
                <a:ahLst/>
                <a:cxnLst>
                  <a:cxn ang="0">
                    <a:pos x="518" y="8"/>
                  </a:cxn>
                  <a:cxn ang="0">
                    <a:pos x="517" y="149"/>
                  </a:cxn>
                  <a:cxn ang="0">
                    <a:pos x="516" y="290"/>
                  </a:cxn>
                  <a:cxn ang="0">
                    <a:pos x="513" y="431"/>
                  </a:cxn>
                  <a:cxn ang="0">
                    <a:pos x="512" y="572"/>
                  </a:cxn>
                  <a:cxn ang="0">
                    <a:pos x="2" y="566"/>
                  </a:cxn>
                  <a:cxn ang="0">
                    <a:pos x="2" y="425"/>
                  </a:cxn>
                  <a:cxn ang="0">
                    <a:pos x="2" y="284"/>
                  </a:cxn>
                  <a:cxn ang="0">
                    <a:pos x="0" y="141"/>
                  </a:cxn>
                  <a:cxn ang="0">
                    <a:pos x="0" y="0"/>
                  </a:cxn>
                  <a:cxn ang="0">
                    <a:pos x="518" y="8"/>
                  </a:cxn>
                </a:cxnLst>
                <a:rect l="0" t="0" r="r" b="b"/>
                <a:pathLst>
                  <a:path w="518" h="572">
                    <a:moveTo>
                      <a:pt x="518" y="8"/>
                    </a:moveTo>
                    <a:lnTo>
                      <a:pt x="517" y="149"/>
                    </a:lnTo>
                    <a:lnTo>
                      <a:pt x="516" y="290"/>
                    </a:lnTo>
                    <a:lnTo>
                      <a:pt x="513" y="431"/>
                    </a:lnTo>
                    <a:lnTo>
                      <a:pt x="512" y="572"/>
                    </a:lnTo>
                    <a:lnTo>
                      <a:pt x="2" y="566"/>
                    </a:lnTo>
                    <a:lnTo>
                      <a:pt x="2" y="425"/>
                    </a:lnTo>
                    <a:lnTo>
                      <a:pt x="2" y="284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518" y="8"/>
                    </a:lnTo>
                    <a:close/>
                  </a:path>
                </a:pathLst>
              </a:custGeom>
              <a:solidFill>
                <a:srgbClr val="AAC4C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54" name="Freeform 37"/>
              <p:cNvSpPr>
                <a:spLocks/>
              </p:cNvSpPr>
              <p:nvPr/>
            </p:nvSpPr>
            <p:spPr bwMode="auto">
              <a:xfrm>
                <a:off x="1981" y="2509"/>
                <a:ext cx="189" cy="191"/>
              </a:xfrm>
              <a:custGeom>
                <a:avLst/>
                <a:gdLst/>
                <a:ahLst/>
                <a:cxnLst>
                  <a:cxn ang="0">
                    <a:pos x="468" y="7"/>
                  </a:cxn>
                  <a:cxn ang="0">
                    <a:pos x="466" y="148"/>
                  </a:cxn>
                  <a:cxn ang="0">
                    <a:pos x="465" y="289"/>
                  </a:cxn>
                  <a:cxn ang="0">
                    <a:pos x="462" y="431"/>
                  </a:cxn>
                  <a:cxn ang="0">
                    <a:pos x="461" y="572"/>
                  </a:cxn>
                  <a:cxn ang="0">
                    <a:pos x="2" y="566"/>
                  </a:cxn>
                  <a:cxn ang="0">
                    <a:pos x="0" y="425"/>
                  </a:cxn>
                  <a:cxn ang="0">
                    <a:pos x="0" y="284"/>
                  </a:cxn>
                  <a:cxn ang="0">
                    <a:pos x="0" y="143"/>
                  </a:cxn>
                  <a:cxn ang="0">
                    <a:pos x="0" y="0"/>
                  </a:cxn>
                  <a:cxn ang="0">
                    <a:pos x="468" y="7"/>
                  </a:cxn>
                </a:cxnLst>
                <a:rect l="0" t="0" r="r" b="b"/>
                <a:pathLst>
                  <a:path w="468" h="572">
                    <a:moveTo>
                      <a:pt x="468" y="7"/>
                    </a:moveTo>
                    <a:lnTo>
                      <a:pt x="466" y="148"/>
                    </a:lnTo>
                    <a:lnTo>
                      <a:pt x="465" y="289"/>
                    </a:lnTo>
                    <a:lnTo>
                      <a:pt x="462" y="431"/>
                    </a:lnTo>
                    <a:lnTo>
                      <a:pt x="461" y="572"/>
                    </a:lnTo>
                    <a:lnTo>
                      <a:pt x="2" y="566"/>
                    </a:lnTo>
                    <a:lnTo>
                      <a:pt x="0" y="425"/>
                    </a:lnTo>
                    <a:lnTo>
                      <a:pt x="0" y="284"/>
                    </a:lnTo>
                    <a:lnTo>
                      <a:pt x="0" y="143"/>
                    </a:lnTo>
                    <a:lnTo>
                      <a:pt x="0" y="0"/>
                    </a:lnTo>
                    <a:lnTo>
                      <a:pt x="468" y="7"/>
                    </a:lnTo>
                    <a:close/>
                  </a:path>
                </a:pathLst>
              </a:custGeom>
              <a:solidFill>
                <a:srgbClr val="AFC9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55" name="Freeform 38"/>
              <p:cNvSpPr>
                <a:spLocks/>
              </p:cNvSpPr>
              <p:nvPr/>
            </p:nvSpPr>
            <p:spPr bwMode="auto">
              <a:xfrm>
                <a:off x="1982" y="2509"/>
                <a:ext cx="168" cy="191"/>
              </a:xfrm>
              <a:custGeom>
                <a:avLst/>
                <a:gdLst/>
                <a:ahLst/>
                <a:cxnLst>
                  <a:cxn ang="0">
                    <a:pos x="419" y="7"/>
                  </a:cxn>
                  <a:cxn ang="0">
                    <a:pos x="418" y="148"/>
                  </a:cxn>
                  <a:cxn ang="0">
                    <a:pos x="417" y="289"/>
                  </a:cxn>
                  <a:cxn ang="0">
                    <a:pos x="415" y="431"/>
                  </a:cxn>
                  <a:cxn ang="0">
                    <a:pos x="414" y="572"/>
                  </a:cxn>
                  <a:cxn ang="0">
                    <a:pos x="1" y="566"/>
                  </a:cxn>
                  <a:cxn ang="0">
                    <a:pos x="0" y="425"/>
                  </a:cxn>
                  <a:cxn ang="0">
                    <a:pos x="0" y="284"/>
                  </a:cxn>
                  <a:cxn ang="0">
                    <a:pos x="0" y="143"/>
                  </a:cxn>
                  <a:cxn ang="0">
                    <a:pos x="0" y="0"/>
                  </a:cxn>
                  <a:cxn ang="0">
                    <a:pos x="419" y="7"/>
                  </a:cxn>
                </a:cxnLst>
                <a:rect l="0" t="0" r="r" b="b"/>
                <a:pathLst>
                  <a:path w="419" h="572">
                    <a:moveTo>
                      <a:pt x="419" y="7"/>
                    </a:moveTo>
                    <a:lnTo>
                      <a:pt x="418" y="148"/>
                    </a:lnTo>
                    <a:lnTo>
                      <a:pt x="417" y="289"/>
                    </a:lnTo>
                    <a:lnTo>
                      <a:pt x="415" y="431"/>
                    </a:lnTo>
                    <a:lnTo>
                      <a:pt x="414" y="572"/>
                    </a:lnTo>
                    <a:lnTo>
                      <a:pt x="1" y="566"/>
                    </a:lnTo>
                    <a:lnTo>
                      <a:pt x="0" y="425"/>
                    </a:lnTo>
                    <a:lnTo>
                      <a:pt x="0" y="284"/>
                    </a:lnTo>
                    <a:lnTo>
                      <a:pt x="0" y="143"/>
                    </a:lnTo>
                    <a:lnTo>
                      <a:pt x="0" y="0"/>
                    </a:lnTo>
                    <a:lnTo>
                      <a:pt x="419" y="7"/>
                    </a:lnTo>
                    <a:close/>
                  </a:path>
                </a:pathLst>
              </a:custGeom>
              <a:solidFill>
                <a:srgbClr val="B5CED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56" name="Freeform 39"/>
              <p:cNvSpPr>
                <a:spLocks/>
              </p:cNvSpPr>
              <p:nvPr/>
            </p:nvSpPr>
            <p:spPr bwMode="auto">
              <a:xfrm>
                <a:off x="1983" y="2509"/>
                <a:ext cx="152" cy="191"/>
              </a:xfrm>
              <a:custGeom>
                <a:avLst/>
                <a:gdLst/>
                <a:ahLst/>
                <a:cxnLst>
                  <a:cxn ang="0">
                    <a:pos x="375" y="6"/>
                  </a:cxn>
                  <a:cxn ang="0">
                    <a:pos x="374" y="147"/>
                  </a:cxn>
                  <a:cxn ang="0">
                    <a:pos x="373" y="289"/>
                  </a:cxn>
                  <a:cxn ang="0">
                    <a:pos x="371" y="430"/>
                  </a:cxn>
                  <a:cxn ang="0">
                    <a:pos x="370" y="571"/>
                  </a:cxn>
                  <a:cxn ang="0">
                    <a:pos x="1" y="566"/>
                  </a:cxn>
                  <a:cxn ang="0">
                    <a:pos x="1" y="425"/>
                  </a:cxn>
                  <a:cxn ang="0">
                    <a:pos x="1" y="284"/>
                  </a:cxn>
                  <a:cxn ang="0">
                    <a:pos x="0" y="143"/>
                  </a:cxn>
                  <a:cxn ang="0">
                    <a:pos x="0" y="0"/>
                  </a:cxn>
                  <a:cxn ang="0">
                    <a:pos x="375" y="6"/>
                  </a:cxn>
                </a:cxnLst>
                <a:rect l="0" t="0" r="r" b="b"/>
                <a:pathLst>
                  <a:path w="375" h="571">
                    <a:moveTo>
                      <a:pt x="375" y="6"/>
                    </a:moveTo>
                    <a:lnTo>
                      <a:pt x="374" y="147"/>
                    </a:lnTo>
                    <a:lnTo>
                      <a:pt x="373" y="289"/>
                    </a:lnTo>
                    <a:lnTo>
                      <a:pt x="371" y="430"/>
                    </a:lnTo>
                    <a:lnTo>
                      <a:pt x="370" y="571"/>
                    </a:lnTo>
                    <a:lnTo>
                      <a:pt x="1" y="566"/>
                    </a:lnTo>
                    <a:lnTo>
                      <a:pt x="1" y="425"/>
                    </a:lnTo>
                    <a:lnTo>
                      <a:pt x="1" y="284"/>
                    </a:lnTo>
                    <a:lnTo>
                      <a:pt x="0" y="143"/>
                    </a:lnTo>
                    <a:lnTo>
                      <a:pt x="0" y="0"/>
                    </a:lnTo>
                    <a:lnTo>
                      <a:pt x="375" y="6"/>
                    </a:lnTo>
                    <a:close/>
                  </a:path>
                </a:pathLst>
              </a:custGeom>
              <a:solidFill>
                <a:srgbClr val="BAD3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57" name="Freeform 40"/>
              <p:cNvSpPr>
                <a:spLocks/>
              </p:cNvSpPr>
              <p:nvPr/>
            </p:nvSpPr>
            <p:spPr bwMode="auto">
              <a:xfrm>
                <a:off x="1983" y="2509"/>
                <a:ext cx="135" cy="191"/>
              </a:xfrm>
              <a:custGeom>
                <a:avLst/>
                <a:gdLst/>
                <a:ahLst/>
                <a:cxnLst>
                  <a:cxn ang="0">
                    <a:pos x="333" y="4"/>
                  </a:cxn>
                  <a:cxn ang="0">
                    <a:pos x="332" y="147"/>
                  </a:cxn>
                  <a:cxn ang="0">
                    <a:pos x="332" y="289"/>
                  </a:cxn>
                  <a:cxn ang="0">
                    <a:pos x="331" y="430"/>
                  </a:cxn>
                  <a:cxn ang="0">
                    <a:pos x="329" y="571"/>
                  </a:cxn>
                  <a:cxn ang="0">
                    <a:pos x="2" y="566"/>
                  </a:cxn>
                  <a:cxn ang="0">
                    <a:pos x="0" y="425"/>
                  </a:cxn>
                  <a:cxn ang="0">
                    <a:pos x="0" y="284"/>
                  </a:cxn>
                  <a:cxn ang="0">
                    <a:pos x="0" y="143"/>
                  </a:cxn>
                  <a:cxn ang="0">
                    <a:pos x="0" y="0"/>
                  </a:cxn>
                  <a:cxn ang="0">
                    <a:pos x="333" y="4"/>
                  </a:cxn>
                </a:cxnLst>
                <a:rect l="0" t="0" r="r" b="b"/>
                <a:pathLst>
                  <a:path w="333" h="571">
                    <a:moveTo>
                      <a:pt x="333" y="4"/>
                    </a:moveTo>
                    <a:lnTo>
                      <a:pt x="332" y="147"/>
                    </a:lnTo>
                    <a:lnTo>
                      <a:pt x="332" y="289"/>
                    </a:lnTo>
                    <a:lnTo>
                      <a:pt x="331" y="430"/>
                    </a:lnTo>
                    <a:lnTo>
                      <a:pt x="329" y="571"/>
                    </a:lnTo>
                    <a:lnTo>
                      <a:pt x="2" y="566"/>
                    </a:lnTo>
                    <a:lnTo>
                      <a:pt x="0" y="425"/>
                    </a:lnTo>
                    <a:lnTo>
                      <a:pt x="0" y="284"/>
                    </a:lnTo>
                    <a:lnTo>
                      <a:pt x="0" y="143"/>
                    </a:lnTo>
                    <a:lnTo>
                      <a:pt x="0" y="0"/>
                    </a:lnTo>
                    <a:lnTo>
                      <a:pt x="333" y="4"/>
                    </a:lnTo>
                    <a:close/>
                  </a:path>
                </a:pathLst>
              </a:custGeom>
              <a:solidFill>
                <a:srgbClr val="BCD6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58" name="Freeform 41"/>
              <p:cNvSpPr>
                <a:spLocks/>
              </p:cNvSpPr>
              <p:nvPr/>
            </p:nvSpPr>
            <p:spPr bwMode="auto">
              <a:xfrm>
                <a:off x="1881" y="2615"/>
                <a:ext cx="168" cy="7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412" y="208"/>
                  </a:cxn>
                  <a:cxn ang="0">
                    <a:pos x="417" y="29"/>
                  </a:cxn>
                  <a:cxn ang="0">
                    <a:pos x="0" y="0"/>
                  </a:cxn>
                </a:cxnLst>
                <a:rect l="0" t="0" r="r" b="b"/>
                <a:pathLst>
                  <a:path w="417" h="208">
                    <a:moveTo>
                      <a:pt x="0" y="0"/>
                    </a:moveTo>
                    <a:lnTo>
                      <a:pt x="0" y="184"/>
                    </a:lnTo>
                    <a:lnTo>
                      <a:pt x="412" y="208"/>
                    </a:lnTo>
                    <a:lnTo>
                      <a:pt x="417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515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59" name="Freeform 42"/>
              <p:cNvSpPr>
                <a:spLocks/>
              </p:cNvSpPr>
              <p:nvPr/>
            </p:nvSpPr>
            <p:spPr bwMode="auto">
              <a:xfrm>
                <a:off x="2342" y="2510"/>
                <a:ext cx="269" cy="41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0" y="122"/>
                  </a:cxn>
                  <a:cxn ang="0">
                    <a:pos x="666" y="117"/>
                  </a:cxn>
                  <a:cxn ang="0">
                    <a:pos x="657" y="0"/>
                  </a:cxn>
                  <a:cxn ang="0">
                    <a:pos x="0" y="15"/>
                  </a:cxn>
                </a:cxnLst>
                <a:rect l="0" t="0" r="r" b="b"/>
                <a:pathLst>
                  <a:path w="666" h="122">
                    <a:moveTo>
                      <a:pt x="0" y="15"/>
                    </a:moveTo>
                    <a:lnTo>
                      <a:pt x="0" y="122"/>
                    </a:lnTo>
                    <a:lnTo>
                      <a:pt x="666" y="117"/>
                    </a:lnTo>
                    <a:lnTo>
                      <a:pt x="657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1C353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60" name="Freeform 43"/>
              <p:cNvSpPr>
                <a:spLocks/>
              </p:cNvSpPr>
              <p:nvPr/>
            </p:nvSpPr>
            <p:spPr bwMode="auto">
              <a:xfrm>
                <a:off x="2607" y="2510"/>
                <a:ext cx="138" cy="46"/>
              </a:xfrm>
              <a:custGeom>
                <a:avLst/>
                <a:gdLst/>
                <a:ahLst/>
                <a:cxnLst>
                  <a:cxn ang="0">
                    <a:pos x="341" y="28"/>
                  </a:cxn>
                  <a:cxn ang="0">
                    <a:pos x="341" y="137"/>
                  </a:cxn>
                  <a:cxn ang="0">
                    <a:pos x="2" y="109"/>
                  </a:cxn>
                  <a:cxn ang="0">
                    <a:pos x="0" y="0"/>
                  </a:cxn>
                  <a:cxn ang="0">
                    <a:pos x="341" y="28"/>
                  </a:cxn>
                </a:cxnLst>
                <a:rect l="0" t="0" r="r" b="b"/>
                <a:pathLst>
                  <a:path w="341" h="137">
                    <a:moveTo>
                      <a:pt x="341" y="28"/>
                    </a:moveTo>
                    <a:lnTo>
                      <a:pt x="341" y="137"/>
                    </a:lnTo>
                    <a:lnTo>
                      <a:pt x="2" y="109"/>
                    </a:lnTo>
                    <a:lnTo>
                      <a:pt x="0" y="0"/>
                    </a:lnTo>
                    <a:lnTo>
                      <a:pt x="341" y="28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61" name="Freeform 44"/>
              <p:cNvSpPr>
                <a:spLocks/>
              </p:cNvSpPr>
              <p:nvPr/>
            </p:nvSpPr>
            <p:spPr bwMode="auto">
              <a:xfrm>
                <a:off x="2293" y="2532"/>
                <a:ext cx="303" cy="259"/>
              </a:xfrm>
              <a:custGeom>
                <a:avLst/>
                <a:gdLst/>
                <a:ahLst/>
                <a:cxnLst>
                  <a:cxn ang="0">
                    <a:pos x="755" y="0"/>
                  </a:cxn>
                  <a:cxn ang="0">
                    <a:pos x="0" y="10"/>
                  </a:cxn>
                  <a:cxn ang="0">
                    <a:pos x="0" y="745"/>
                  </a:cxn>
                  <a:cxn ang="0">
                    <a:pos x="755" y="777"/>
                  </a:cxn>
                  <a:cxn ang="0">
                    <a:pos x="755" y="0"/>
                  </a:cxn>
                </a:cxnLst>
                <a:rect l="0" t="0" r="r" b="b"/>
                <a:pathLst>
                  <a:path w="755" h="777">
                    <a:moveTo>
                      <a:pt x="755" y="0"/>
                    </a:moveTo>
                    <a:lnTo>
                      <a:pt x="0" y="10"/>
                    </a:lnTo>
                    <a:lnTo>
                      <a:pt x="0" y="745"/>
                    </a:lnTo>
                    <a:lnTo>
                      <a:pt x="755" y="777"/>
                    </a:lnTo>
                    <a:lnTo>
                      <a:pt x="755" y="0"/>
                    </a:lnTo>
                    <a:close/>
                  </a:path>
                </a:pathLst>
              </a:custGeom>
              <a:solidFill>
                <a:srgbClr val="8CA5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62" name="Freeform 45"/>
              <p:cNvSpPr>
                <a:spLocks/>
              </p:cNvSpPr>
              <p:nvPr/>
            </p:nvSpPr>
            <p:spPr bwMode="auto">
              <a:xfrm>
                <a:off x="2300" y="2538"/>
                <a:ext cx="289" cy="263"/>
              </a:xfrm>
              <a:custGeom>
                <a:avLst/>
                <a:gdLst/>
                <a:ahLst/>
                <a:cxnLst>
                  <a:cxn ang="0">
                    <a:pos x="718" y="0"/>
                  </a:cxn>
                  <a:cxn ang="0">
                    <a:pos x="0" y="12"/>
                  </a:cxn>
                  <a:cxn ang="0">
                    <a:pos x="0" y="755"/>
                  </a:cxn>
                  <a:cxn ang="0">
                    <a:pos x="718" y="788"/>
                  </a:cxn>
                  <a:cxn ang="0">
                    <a:pos x="718" y="0"/>
                  </a:cxn>
                </a:cxnLst>
                <a:rect l="0" t="0" r="r" b="b"/>
                <a:pathLst>
                  <a:path w="718" h="788">
                    <a:moveTo>
                      <a:pt x="718" y="0"/>
                    </a:moveTo>
                    <a:lnTo>
                      <a:pt x="0" y="12"/>
                    </a:lnTo>
                    <a:lnTo>
                      <a:pt x="0" y="755"/>
                    </a:lnTo>
                    <a:lnTo>
                      <a:pt x="718" y="788"/>
                    </a:lnTo>
                    <a:lnTo>
                      <a:pt x="718" y="0"/>
                    </a:lnTo>
                    <a:close/>
                  </a:path>
                </a:pathLst>
              </a:custGeom>
              <a:solidFill>
                <a:srgbClr val="AAC4C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63" name="Freeform 46"/>
              <p:cNvSpPr>
                <a:spLocks/>
              </p:cNvSpPr>
              <p:nvPr/>
            </p:nvSpPr>
            <p:spPr bwMode="auto">
              <a:xfrm>
                <a:off x="2188" y="2623"/>
                <a:ext cx="40" cy="62"/>
              </a:xfrm>
              <a:custGeom>
                <a:avLst/>
                <a:gdLst/>
                <a:ahLst/>
                <a:cxnLst>
                  <a:cxn ang="0">
                    <a:pos x="99" y="1"/>
                  </a:cxn>
                  <a:cxn ang="0">
                    <a:pos x="99" y="183"/>
                  </a:cxn>
                  <a:cxn ang="0">
                    <a:pos x="0" y="186"/>
                  </a:cxn>
                  <a:cxn ang="0">
                    <a:pos x="0" y="0"/>
                  </a:cxn>
                  <a:cxn ang="0">
                    <a:pos x="99" y="1"/>
                  </a:cxn>
                </a:cxnLst>
                <a:rect l="0" t="0" r="r" b="b"/>
                <a:pathLst>
                  <a:path w="99" h="186">
                    <a:moveTo>
                      <a:pt x="99" y="1"/>
                    </a:moveTo>
                    <a:lnTo>
                      <a:pt x="99" y="183"/>
                    </a:lnTo>
                    <a:lnTo>
                      <a:pt x="0" y="186"/>
                    </a:lnTo>
                    <a:lnTo>
                      <a:pt x="0" y="0"/>
                    </a:lnTo>
                    <a:lnTo>
                      <a:pt x="99" y="1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64" name="Freeform 47"/>
              <p:cNvSpPr>
                <a:spLocks/>
              </p:cNvSpPr>
              <p:nvPr/>
            </p:nvSpPr>
            <p:spPr bwMode="auto">
              <a:xfrm>
                <a:off x="2191" y="2629"/>
                <a:ext cx="33" cy="50"/>
              </a:xfrm>
              <a:custGeom>
                <a:avLst/>
                <a:gdLst/>
                <a:ahLst/>
                <a:cxnLst>
                  <a:cxn ang="0">
                    <a:pos x="80" y="1"/>
                  </a:cxn>
                  <a:cxn ang="0">
                    <a:pos x="80" y="150"/>
                  </a:cxn>
                  <a:cxn ang="0">
                    <a:pos x="0" y="152"/>
                  </a:cxn>
                  <a:cxn ang="0">
                    <a:pos x="0" y="0"/>
                  </a:cxn>
                  <a:cxn ang="0">
                    <a:pos x="80" y="1"/>
                  </a:cxn>
                </a:cxnLst>
                <a:rect l="0" t="0" r="r" b="b"/>
                <a:pathLst>
                  <a:path w="80" h="152">
                    <a:moveTo>
                      <a:pt x="80" y="1"/>
                    </a:moveTo>
                    <a:lnTo>
                      <a:pt x="80" y="150"/>
                    </a:lnTo>
                    <a:lnTo>
                      <a:pt x="0" y="152"/>
                    </a:lnTo>
                    <a:lnTo>
                      <a:pt x="0" y="0"/>
                    </a:lnTo>
                    <a:lnTo>
                      <a:pt x="80" y="1"/>
                    </a:lnTo>
                    <a:close/>
                  </a:path>
                </a:pathLst>
              </a:custGeom>
              <a:solidFill>
                <a:srgbClr val="96AF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65" name="Freeform 48"/>
              <p:cNvSpPr>
                <a:spLocks/>
              </p:cNvSpPr>
              <p:nvPr/>
            </p:nvSpPr>
            <p:spPr bwMode="auto">
              <a:xfrm>
                <a:off x="1698" y="2615"/>
                <a:ext cx="183" cy="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72"/>
                  </a:cxn>
                  <a:cxn ang="0">
                    <a:pos x="454" y="184"/>
                  </a:cxn>
                  <a:cxn ang="0">
                    <a:pos x="454" y="0"/>
                  </a:cxn>
                  <a:cxn ang="0">
                    <a:pos x="0" y="0"/>
                  </a:cxn>
                </a:cxnLst>
                <a:rect l="0" t="0" r="r" b="b"/>
                <a:pathLst>
                  <a:path w="454" h="184">
                    <a:moveTo>
                      <a:pt x="0" y="0"/>
                    </a:moveTo>
                    <a:lnTo>
                      <a:pt x="0" y="172"/>
                    </a:lnTo>
                    <a:lnTo>
                      <a:pt x="454" y="184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66" name="Freeform 49"/>
              <p:cNvSpPr>
                <a:spLocks/>
              </p:cNvSpPr>
              <p:nvPr/>
            </p:nvSpPr>
            <p:spPr bwMode="auto">
              <a:xfrm>
                <a:off x="1703" y="2617"/>
                <a:ext cx="174" cy="5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4"/>
                  </a:cxn>
                  <a:cxn ang="0">
                    <a:pos x="432" y="174"/>
                  </a:cxn>
                  <a:cxn ang="0">
                    <a:pos x="432" y="1"/>
                  </a:cxn>
                  <a:cxn ang="0">
                    <a:pos x="0" y="0"/>
                  </a:cxn>
                </a:cxnLst>
                <a:rect l="0" t="0" r="r" b="b"/>
                <a:pathLst>
                  <a:path w="432" h="174">
                    <a:moveTo>
                      <a:pt x="0" y="0"/>
                    </a:moveTo>
                    <a:lnTo>
                      <a:pt x="0" y="164"/>
                    </a:lnTo>
                    <a:lnTo>
                      <a:pt x="432" y="174"/>
                    </a:lnTo>
                    <a:lnTo>
                      <a:pt x="432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AF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67" name="Freeform 50"/>
              <p:cNvSpPr>
                <a:spLocks/>
              </p:cNvSpPr>
              <p:nvPr/>
            </p:nvSpPr>
            <p:spPr bwMode="auto">
              <a:xfrm>
                <a:off x="1674" y="2672"/>
                <a:ext cx="330" cy="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8"/>
                  </a:cxn>
                  <a:cxn ang="0">
                    <a:pos x="817" y="189"/>
                  </a:cxn>
                  <a:cxn ang="0">
                    <a:pos x="817" y="18"/>
                  </a:cxn>
                  <a:cxn ang="0">
                    <a:pos x="808" y="18"/>
                  </a:cxn>
                  <a:cxn ang="0">
                    <a:pos x="782" y="16"/>
                  </a:cxn>
                  <a:cxn ang="0">
                    <a:pos x="740" y="16"/>
                  </a:cxn>
                  <a:cxn ang="0">
                    <a:pos x="687" y="15"/>
                  </a:cxn>
                  <a:cxn ang="0">
                    <a:pos x="624" y="14"/>
                  </a:cxn>
                  <a:cxn ang="0">
                    <a:pos x="555" y="12"/>
                  </a:cxn>
                  <a:cxn ang="0">
                    <a:pos x="479" y="11"/>
                  </a:cxn>
                  <a:cxn ang="0">
                    <a:pos x="403" y="8"/>
                  </a:cxn>
                  <a:cxn ang="0">
                    <a:pos x="326" y="7"/>
                  </a:cxn>
                  <a:cxn ang="0">
                    <a:pos x="251" y="6"/>
                  </a:cxn>
                  <a:cxn ang="0">
                    <a:pos x="182" y="4"/>
                  </a:cxn>
                  <a:cxn ang="0">
                    <a:pos x="121" y="3"/>
                  </a:cxn>
                  <a:cxn ang="0">
                    <a:pos x="69" y="2"/>
                  </a:cxn>
                  <a:cxn ang="0">
                    <a:pos x="30" y="2"/>
                  </a:cxn>
                  <a:cxn ang="0">
                    <a:pos x="6" y="0"/>
                  </a:cxn>
                  <a:cxn ang="0">
                    <a:pos x="0" y="0"/>
                  </a:cxn>
                </a:cxnLst>
                <a:rect l="0" t="0" r="r" b="b"/>
                <a:pathLst>
                  <a:path w="817" h="189">
                    <a:moveTo>
                      <a:pt x="0" y="0"/>
                    </a:moveTo>
                    <a:lnTo>
                      <a:pt x="0" y="168"/>
                    </a:lnTo>
                    <a:lnTo>
                      <a:pt x="817" y="189"/>
                    </a:lnTo>
                    <a:lnTo>
                      <a:pt x="817" y="18"/>
                    </a:lnTo>
                    <a:lnTo>
                      <a:pt x="808" y="18"/>
                    </a:lnTo>
                    <a:lnTo>
                      <a:pt x="782" y="16"/>
                    </a:lnTo>
                    <a:lnTo>
                      <a:pt x="740" y="16"/>
                    </a:lnTo>
                    <a:lnTo>
                      <a:pt x="687" y="15"/>
                    </a:lnTo>
                    <a:lnTo>
                      <a:pt x="624" y="14"/>
                    </a:lnTo>
                    <a:lnTo>
                      <a:pt x="555" y="12"/>
                    </a:lnTo>
                    <a:lnTo>
                      <a:pt x="479" y="11"/>
                    </a:lnTo>
                    <a:lnTo>
                      <a:pt x="403" y="8"/>
                    </a:lnTo>
                    <a:lnTo>
                      <a:pt x="326" y="7"/>
                    </a:lnTo>
                    <a:lnTo>
                      <a:pt x="251" y="6"/>
                    </a:lnTo>
                    <a:lnTo>
                      <a:pt x="182" y="4"/>
                    </a:lnTo>
                    <a:lnTo>
                      <a:pt x="121" y="3"/>
                    </a:lnTo>
                    <a:lnTo>
                      <a:pt x="69" y="2"/>
                    </a:lnTo>
                    <a:lnTo>
                      <a:pt x="30" y="2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1682" y="2677"/>
                <a:ext cx="315" cy="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9"/>
                  </a:cxn>
                  <a:cxn ang="0">
                    <a:pos x="778" y="170"/>
                  </a:cxn>
                  <a:cxn ang="0">
                    <a:pos x="778" y="17"/>
                  </a:cxn>
                  <a:cxn ang="0">
                    <a:pos x="769" y="17"/>
                  </a:cxn>
                  <a:cxn ang="0">
                    <a:pos x="743" y="16"/>
                  </a:cxn>
                  <a:cxn ang="0">
                    <a:pos x="705" y="16"/>
                  </a:cxn>
                  <a:cxn ang="0">
                    <a:pos x="654" y="15"/>
                  </a:cxn>
                  <a:cxn ang="0">
                    <a:pos x="594" y="13"/>
                  </a:cxn>
                  <a:cxn ang="0">
                    <a:pos x="527" y="12"/>
                  </a:cxn>
                  <a:cxn ang="0">
                    <a:pos x="457" y="11"/>
                  </a:cxn>
                  <a:cxn ang="0">
                    <a:pos x="384" y="8"/>
                  </a:cxn>
                  <a:cxn ang="0">
                    <a:pos x="310" y="7"/>
                  </a:cxn>
                  <a:cxn ang="0">
                    <a:pos x="240" y="5"/>
                  </a:cxn>
                  <a:cxn ang="0">
                    <a:pos x="174" y="4"/>
                  </a:cxn>
                  <a:cxn ang="0">
                    <a:pos x="116" y="3"/>
                  </a:cxn>
                  <a:cxn ang="0">
                    <a:pos x="67" y="1"/>
                  </a:cxn>
                  <a:cxn ang="0">
                    <a:pos x="29" y="1"/>
                  </a:cxn>
                  <a:cxn ang="0">
                    <a:pos x="7" y="0"/>
                  </a:cxn>
                  <a:cxn ang="0">
                    <a:pos x="0" y="0"/>
                  </a:cxn>
                </a:cxnLst>
                <a:rect l="0" t="0" r="r" b="b"/>
                <a:pathLst>
                  <a:path w="778" h="170">
                    <a:moveTo>
                      <a:pt x="0" y="0"/>
                    </a:moveTo>
                    <a:lnTo>
                      <a:pt x="0" y="149"/>
                    </a:lnTo>
                    <a:lnTo>
                      <a:pt x="778" y="170"/>
                    </a:lnTo>
                    <a:lnTo>
                      <a:pt x="778" y="17"/>
                    </a:lnTo>
                    <a:lnTo>
                      <a:pt x="769" y="17"/>
                    </a:lnTo>
                    <a:lnTo>
                      <a:pt x="743" y="16"/>
                    </a:lnTo>
                    <a:lnTo>
                      <a:pt x="705" y="16"/>
                    </a:lnTo>
                    <a:lnTo>
                      <a:pt x="654" y="15"/>
                    </a:lnTo>
                    <a:lnTo>
                      <a:pt x="594" y="13"/>
                    </a:lnTo>
                    <a:lnTo>
                      <a:pt x="527" y="12"/>
                    </a:lnTo>
                    <a:lnTo>
                      <a:pt x="457" y="11"/>
                    </a:lnTo>
                    <a:lnTo>
                      <a:pt x="384" y="8"/>
                    </a:lnTo>
                    <a:lnTo>
                      <a:pt x="310" y="7"/>
                    </a:lnTo>
                    <a:lnTo>
                      <a:pt x="240" y="5"/>
                    </a:lnTo>
                    <a:lnTo>
                      <a:pt x="174" y="4"/>
                    </a:lnTo>
                    <a:lnTo>
                      <a:pt x="116" y="3"/>
                    </a:lnTo>
                    <a:lnTo>
                      <a:pt x="67" y="1"/>
                    </a:lnTo>
                    <a:lnTo>
                      <a:pt x="29" y="1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5B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1715" y="2687"/>
                <a:ext cx="105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0" y="7"/>
                  </a:cxn>
                  <a:cxn ang="0">
                    <a:pos x="260" y="51"/>
                  </a:cxn>
                  <a:cxn ang="0">
                    <a:pos x="0" y="46"/>
                  </a:cxn>
                  <a:cxn ang="0">
                    <a:pos x="0" y="0"/>
                  </a:cxn>
                </a:cxnLst>
                <a:rect l="0" t="0" r="r" b="b"/>
                <a:pathLst>
                  <a:path w="260" h="51">
                    <a:moveTo>
                      <a:pt x="0" y="0"/>
                    </a:moveTo>
                    <a:lnTo>
                      <a:pt x="260" y="7"/>
                    </a:lnTo>
                    <a:lnTo>
                      <a:pt x="260" y="51"/>
                    </a:lnTo>
                    <a:lnTo>
                      <a:pt x="0" y="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1719" y="2689"/>
                <a:ext cx="98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" y="6"/>
                  </a:cxn>
                  <a:cxn ang="0">
                    <a:pos x="244" y="36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244" h="36">
                    <a:moveTo>
                      <a:pt x="0" y="0"/>
                    </a:moveTo>
                    <a:lnTo>
                      <a:pt x="244" y="6"/>
                    </a:lnTo>
                    <a:lnTo>
                      <a:pt x="244" y="36"/>
                    </a:ln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1843" y="2689"/>
                <a:ext cx="104" cy="17"/>
              </a:xfrm>
              <a:custGeom>
                <a:avLst/>
                <a:gdLst/>
                <a:ahLst/>
                <a:cxnLst>
                  <a:cxn ang="0">
                    <a:pos x="260" y="6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260" y="51"/>
                  </a:cxn>
                  <a:cxn ang="0">
                    <a:pos x="260" y="6"/>
                  </a:cxn>
                </a:cxnLst>
                <a:rect l="0" t="0" r="r" b="b"/>
                <a:pathLst>
                  <a:path w="260" h="51">
                    <a:moveTo>
                      <a:pt x="260" y="6"/>
                    </a:moveTo>
                    <a:lnTo>
                      <a:pt x="0" y="0"/>
                    </a:lnTo>
                    <a:lnTo>
                      <a:pt x="0" y="44"/>
                    </a:lnTo>
                    <a:lnTo>
                      <a:pt x="260" y="51"/>
                    </a:lnTo>
                    <a:lnTo>
                      <a:pt x="260" y="6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1846" y="2692"/>
                <a:ext cx="99" cy="12"/>
              </a:xfrm>
              <a:custGeom>
                <a:avLst/>
                <a:gdLst/>
                <a:ahLst/>
                <a:cxnLst>
                  <a:cxn ang="0">
                    <a:pos x="244" y="5"/>
                  </a:cxn>
                  <a:cxn ang="0">
                    <a:pos x="0" y="0"/>
                  </a:cxn>
                  <a:cxn ang="0">
                    <a:pos x="0" y="31"/>
                  </a:cxn>
                  <a:cxn ang="0">
                    <a:pos x="244" y="36"/>
                  </a:cxn>
                  <a:cxn ang="0">
                    <a:pos x="244" y="5"/>
                  </a:cxn>
                </a:cxnLst>
                <a:rect l="0" t="0" r="r" b="b"/>
                <a:pathLst>
                  <a:path w="244" h="36">
                    <a:moveTo>
                      <a:pt x="244" y="5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244" y="36"/>
                    </a:lnTo>
                    <a:lnTo>
                      <a:pt x="244" y="5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1713" y="2625"/>
                <a:ext cx="65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3" y="3"/>
                  </a:cxn>
                  <a:cxn ang="0">
                    <a:pos x="163" y="31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163" h="31">
                    <a:moveTo>
                      <a:pt x="0" y="0"/>
                    </a:moveTo>
                    <a:lnTo>
                      <a:pt x="163" y="3"/>
                    </a:lnTo>
                    <a:lnTo>
                      <a:pt x="163" y="31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1714" y="2626"/>
                <a:ext cx="61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2" y="3"/>
                  </a:cxn>
                  <a:cxn ang="0">
                    <a:pos x="152" y="23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152" h="23">
                    <a:moveTo>
                      <a:pt x="0" y="0"/>
                    </a:moveTo>
                    <a:lnTo>
                      <a:pt x="152" y="3"/>
                    </a:lnTo>
                    <a:lnTo>
                      <a:pt x="152" y="23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1791" y="2626"/>
                <a:ext cx="67" cy="11"/>
              </a:xfrm>
              <a:custGeom>
                <a:avLst/>
                <a:gdLst/>
                <a:ahLst/>
                <a:cxnLst>
                  <a:cxn ang="0">
                    <a:pos x="164" y="3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164" y="32"/>
                  </a:cxn>
                  <a:cxn ang="0">
                    <a:pos x="164" y="3"/>
                  </a:cxn>
                </a:cxnLst>
                <a:rect l="0" t="0" r="r" b="b"/>
                <a:pathLst>
                  <a:path w="164" h="32">
                    <a:moveTo>
                      <a:pt x="164" y="3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164" y="32"/>
                    </a:lnTo>
                    <a:lnTo>
                      <a:pt x="164" y="3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1794" y="2628"/>
                <a:ext cx="61" cy="7"/>
              </a:xfrm>
              <a:custGeom>
                <a:avLst/>
                <a:gdLst/>
                <a:ahLst/>
                <a:cxnLst>
                  <a:cxn ang="0">
                    <a:pos x="153" y="4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53" y="23"/>
                  </a:cxn>
                  <a:cxn ang="0">
                    <a:pos x="153" y="4"/>
                  </a:cxn>
                </a:cxnLst>
                <a:rect l="0" t="0" r="r" b="b"/>
                <a:pathLst>
                  <a:path w="153" h="23">
                    <a:moveTo>
                      <a:pt x="153" y="4"/>
                    </a:moveTo>
                    <a:lnTo>
                      <a:pt x="0" y="0"/>
                    </a:lnTo>
                    <a:lnTo>
                      <a:pt x="0" y="20"/>
                    </a:lnTo>
                    <a:lnTo>
                      <a:pt x="153" y="23"/>
                    </a:lnTo>
                    <a:lnTo>
                      <a:pt x="153" y="4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1713" y="2642"/>
                <a:ext cx="65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3" y="4"/>
                  </a:cxn>
                  <a:cxn ang="0">
                    <a:pos x="163" y="32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163" h="32">
                    <a:moveTo>
                      <a:pt x="0" y="0"/>
                    </a:moveTo>
                    <a:lnTo>
                      <a:pt x="163" y="4"/>
                    </a:lnTo>
                    <a:lnTo>
                      <a:pt x="163" y="32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1714" y="2643"/>
                <a:ext cx="61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2" y="4"/>
                  </a:cxn>
                  <a:cxn ang="0">
                    <a:pos x="152" y="24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152" h="24">
                    <a:moveTo>
                      <a:pt x="0" y="0"/>
                    </a:moveTo>
                    <a:lnTo>
                      <a:pt x="152" y="4"/>
                    </a:lnTo>
                    <a:lnTo>
                      <a:pt x="152" y="24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1791" y="2643"/>
                <a:ext cx="67" cy="11"/>
              </a:xfrm>
              <a:custGeom>
                <a:avLst/>
                <a:gdLst/>
                <a:ahLst/>
                <a:cxnLst>
                  <a:cxn ang="0">
                    <a:pos x="164" y="4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164" y="33"/>
                  </a:cxn>
                  <a:cxn ang="0">
                    <a:pos x="164" y="4"/>
                  </a:cxn>
                </a:cxnLst>
                <a:rect l="0" t="0" r="r" b="b"/>
                <a:pathLst>
                  <a:path w="164" h="33">
                    <a:moveTo>
                      <a:pt x="164" y="4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164" y="33"/>
                    </a:lnTo>
                    <a:lnTo>
                      <a:pt x="164" y="4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1794" y="2645"/>
                <a:ext cx="61" cy="8"/>
              </a:xfrm>
              <a:custGeom>
                <a:avLst/>
                <a:gdLst/>
                <a:ahLst/>
                <a:cxnLst>
                  <a:cxn ang="0">
                    <a:pos x="153" y="3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53" y="23"/>
                  </a:cxn>
                  <a:cxn ang="0">
                    <a:pos x="153" y="3"/>
                  </a:cxn>
                </a:cxnLst>
                <a:rect l="0" t="0" r="r" b="b"/>
                <a:pathLst>
                  <a:path w="153" h="23">
                    <a:moveTo>
                      <a:pt x="153" y="3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53" y="23"/>
                    </a:lnTo>
                    <a:lnTo>
                      <a:pt x="153" y="3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1536" y="2726"/>
                <a:ext cx="285" cy="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45"/>
                  </a:cxn>
                  <a:cxn ang="0">
                    <a:pos x="709" y="265"/>
                  </a:cxn>
                  <a:cxn ang="0">
                    <a:pos x="709" y="6"/>
                  </a:cxn>
                  <a:cxn ang="0">
                    <a:pos x="0" y="0"/>
                  </a:cxn>
                </a:cxnLst>
                <a:rect l="0" t="0" r="r" b="b"/>
                <a:pathLst>
                  <a:path w="709" h="265">
                    <a:moveTo>
                      <a:pt x="0" y="0"/>
                    </a:moveTo>
                    <a:lnTo>
                      <a:pt x="0" y="245"/>
                    </a:lnTo>
                    <a:lnTo>
                      <a:pt x="709" y="265"/>
                    </a:lnTo>
                    <a:lnTo>
                      <a:pt x="709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1542" y="2728"/>
                <a:ext cx="272" cy="8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225"/>
                  </a:cxn>
                  <a:cxn ang="0">
                    <a:pos x="674" y="249"/>
                  </a:cxn>
                  <a:cxn ang="0">
                    <a:pos x="674" y="4"/>
                  </a:cxn>
                  <a:cxn ang="0">
                    <a:pos x="1" y="0"/>
                  </a:cxn>
                </a:cxnLst>
                <a:rect l="0" t="0" r="r" b="b"/>
                <a:pathLst>
                  <a:path w="674" h="249">
                    <a:moveTo>
                      <a:pt x="1" y="0"/>
                    </a:moveTo>
                    <a:lnTo>
                      <a:pt x="0" y="225"/>
                    </a:lnTo>
                    <a:lnTo>
                      <a:pt x="674" y="249"/>
                    </a:lnTo>
                    <a:lnTo>
                      <a:pt x="674" y="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EB7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2596" y="2532"/>
                <a:ext cx="183" cy="2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30"/>
                  </a:cxn>
                  <a:cxn ang="0">
                    <a:pos x="452" y="787"/>
                  </a:cxn>
                  <a:cxn ang="0">
                    <a:pos x="437" y="40"/>
                  </a:cxn>
                  <a:cxn ang="0">
                    <a:pos x="0" y="0"/>
                  </a:cxn>
                </a:cxnLst>
                <a:rect l="0" t="0" r="r" b="b"/>
                <a:pathLst>
                  <a:path w="452" h="830">
                    <a:moveTo>
                      <a:pt x="0" y="0"/>
                    </a:moveTo>
                    <a:lnTo>
                      <a:pt x="0" y="830"/>
                    </a:lnTo>
                    <a:lnTo>
                      <a:pt x="452" y="787"/>
                    </a:lnTo>
                    <a:lnTo>
                      <a:pt x="437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2228" y="2623"/>
                <a:ext cx="70" cy="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2"/>
                  </a:cxn>
                  <a:cxn ang="0">
                    <a:pos x="172" y="186"/>
                  </a:cxn>
                  <a:cxn ang="0">
                    <a:pos x="174" y="13"/>
                  </a:cxn>
                  <a:cxn ang="0">
                    <a:pos x="0" y="0"/>
                  </a:cxn>
                </a:cxnLst>
                <a:rect l="0" t="0" r="r" b="b"/>
                <a:pathLst>
                  <a:path w="174" h="186">
                    <a:moveTo>
                      <a:pt x="0" y="0"/>
                    </a:moveTo>
                    <a:lnTo>
                      <a:pt x="0" y="182"/>
                    </a:lnTo>
                    <a:lnTo>
                      <a:pt x="172" y="186"/>
                    </a:lnTo>
                    <a:lnTo>
                      <a:pt x="174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1821" y="2678"/>
                <a:ext cx="480" cy="135"/>
              </a:xfrm>
              <a:custGeom>
                <a:avLst/>
                <a:gdLst/>
                <a:ahLst/>
                <a:cxnLst>
                  <a:cxn ang="0">
                    <a:pos x="452" y="0"/>
                  </a:cxn>
                  <a:cxn ang="0">
                    <a:pos x="1180" y="22"/>
                  </a:cxn>
                  <a:cxn ang="0">
                    <a:pos x="1192" y="330"/>
                  </a:cxn>
                  <a:cxn ang="0">
                    <a:pos x="0" y="405"/>
                  </a:cxn>
                  <a:cxn ang="0">
                    <a:pos x="0" y="149"/>
                  </a:cxn>
                  <a:cxn ang="0">
                    <a:pos x="452" y="171"/>
                  </a:cxn>
                  <a:cxn ang="0">
                    <a:pos x="452" y="0"/>
                  </a:cxn>
                </a:cxnLst>
                <a:rect l="0" t="0" r="r" b="b"/>
                <a:pathLst>
                  <a:path w="1192" h="405">
                    <a:moveTo>
                      <a:pt x="452" y="0"/>
                    </a:moveTo>
                    <a:lnTo>
                      <a:pt x="1180" y="22"/>
                    </a:lnTo>
                    <a:lnTo>
                      <a:pt x="1192" y="330"/>
                    </a:lnTo>
                    <a:lnTo>
                      <a:pt x="0" y="405"/>
                    </a:lnTo>
                    <a:lnTo>
                      <a:pt x="0" y="149"/>
                    </a:lnTo>
                    <a:lnTo>
                      <a:pt x="452" y="171"/>
                    </a:lnTo>
                    <a:lnTo>
                      <a:pt x="452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2299" y="2614"/>
                <a:ext cx="167" cy="8"/>
              </a:xfrm>
              <a:custGeom>
                <a:avLst/>
                <a:gdLst/>
                <a:ahLst/>
                <a:cxnLst>
                  <a:cxn ang="0">
                    <a:pos x="207" y="0"/>
                  </a:cxn>
                  <a:cxn ang="0">
                    <a:pos x="248" y="1"/>
                  </a:cxn>
                  <a:cxn ang="0">
                    <a:pos x="288" y="1"/>
                  </a:cxn>
                  <a:cxn ang="0">
                    <a:pos x="322" y="4"/>
                  </a:cxn>
                  <a:cxn ang="0">
                    <a:pos x="353" y="5"/>
                  </a:cxn>
                  <a:cxn ang="0">
                    <a:pos x="378" y="8"/>
                  </a:cxn>
                  <a:cxn ang="0">
                    <a:pos x="398" y="9"/>
                  </a:cxn>
                  <a:cxn ang="0">
                    <a:pos x="410" y="12"/>
                  </a:cxn>
                  <a:cxn ang="0">
                    <a:pos x="414" y="14"/>
                  </a:cxn>
                  <a:cxn ang="0">
                    <a:pos x="410" y="17"/>
                  </a:cxn>
                  <a:cxn ang="0">
                    <a:pos x="398" y="18"/>
                  </a:cxn>
                  <a:cxn ang="0">
                    <a:pos x="378" y="21"/>
                  </a:cxn>
                  <a:cxn ang="0">
                    <a:pos x="353" y="22"/>
                  </a:cxn>
                  <a:cxn ang="0">
                    <a:pos x="322" y="24"/>
                  </a:cxn>
                  <a:cxn ang="0">
                    <a:pos x="288" y="24"/>
                  </a:cxn>
                  <a:cxn ang="0">
                    <a:pos x="248" y="24"/>
                  </a:cxn>
                  <a:cxn ang="0">
                    <a:pos x="207" y="24"/>
                  </a:cxn>
                  <a:cxn ang="0">
                    <a:pos x="165" y="22"/>
                  </a:cxn>
                  <a:cxn ang="0">
                    <a:pos x="127" y="21"/>
                  </a:cxn>
                  <a:cxn ang="0">
                    <a:pos x="92" y="20"/>
                  </a:cxn>
                  <a:cxn ang="0">
                    <a:pos x="61" y="18"/>
                  </a:cxn>
                  <a:cxn ang="0">
                    <a:pos x="36" y="16"/>
                  </a:cxn>
                  <a:cxn ang="0">
                    <a:pos x="16" y="13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4" y="6"/>
                  </a:cxn>
                  <a:cxn ang="0">
                    <a:pos x="16" y="4"/>
                  </a:cxn>
                  <a:cxn ang="0">
                    <a:pos x="36" y="2"/>
                  </a:cxn>
                  <a:cxn ang="0">
                    <a:pos x="61" y="1"/>
                  </a:cxn>
                  <a:cxn ang="0">
                    <a:pos x="92" y="0"/>
                  </a:cxn>
                  <a:cxn ang="0">
                    <a:pos x="127" y="0"/>
                  </a:cxn>
                  <a:cxn ang="0">
                    <a:pos x="165" y="0"/>
                  </a:cxn>
                  <a:cxn ang="0">
                    <a:pos x="207" y="0"/>
                  </a:cxn>
                </a:cxnLst>
                <a:rect l="0" t="0" r="r" b="b"/>
                <a:pathLst>
                  <a:path w="414" h="24">
                    <a:moveTo>
                      <a:pt x="207" y="0"/>
                    </a:moveTo>
                    <a:lnTo>
                      <a:pt x="248" y="1"/>
                    </a:lnTo>
                    <a:lnTo>
                      <a:pt x="288" y="1"/>
                    </a:lnTo>
                    <a:lnTo>
                      <a:pt x="322" y="4"/>
                    </a:lnTo>
                    <a:lnTo>
                      <a:pt x="353" y="5"/>
                    </a:lnTo>
                    <a:lnTo>
                      <a:pt x="378" y="8"/>
                    </a:lnTo>
                    <a:lnTo>
                      <a:pt x="398" y="9"/>
                    </a:lnTo>
                    <a:lnTo>
                      <a:pt x="410" y="12"/>
                    </a:lnTo>
                    <a:lnTo>
                      <a:pt x="414" y="14"/>
                    </a:lnTo>
                    <a:lnTo>
                      <a:pt x="410" y="17"/>
                    </a:lnTo>
                    <a:lnTo>
                      <a:pt x="398" y="18"/>
                    </a:lnTo>
                    <a:lnTo>
                      <a:pt x="378" y="21"/>
                    </a:lnTo>
                    <a:lnTo>
                      <a:pt x="353" y="22"/>
                    </a:lnTo>
                    <a:lnTo>
                      <a:pt x="322" y="24"/>
                    </a:lnTo>
                    <a:lnTo>
                      <a:pt x="288" y="24"/>
                    </a:lnTo>
                    <a:lnTo>
                      <a:pt x="248" y="24"/>
                    </a:lnTo>
                    <a:lnTo>
                      <a:pt x="207" y="24"/>
                    </a:lnTo>
                    <a:lnTo>
                      <a:pt x="165" y="22"/>
                    </a:lnTo>
                    <a:lnTo>
                      <a:pt x="127" y="21"/>
                    </a:lnTo>
                    <a:lnTo>
                      <a:pt x="92" y="20"/>
                    </a:lnTo>
                    <a:lnTo>
                      <a:pt x="61" y="18"/>
                    </a:lnTo>
                    <a:lnTo>
                      <a:pt x="36" y="16"/>
                    </a:lnTo>
                    <a:lnTo>
                      <a:pt x="16" y="13"/>
                    </a:lnTo>
                    <a:lnTo>
                      <a:pt x="4" y="12"/>
                    </a:lnTo>
                    <a:lnTo>
                      <a:pt x="0" y="9"/>
                    </a:lnTo>
                    <a:lnTo>
                      <a:pt x="4" y="6"/>
                    </a:lnTo>
                    <a:lnTo>
                      <a:pt x="16" y="4"/>
                    </a:lnTo>
                    <a:lnTo>
                      <a:pt x="36" y="2"/>
                    </a:lnTo>
                    <a:lnTo>
                      <a:pt x="61" y="1"/>
                    </a:lnTo>
                    <a:lnTo>
                      <a:pt x="92" y="0"/>
                    </a:lnTo>
                    <a:lnTo>
                      <a:pt x="127" y="0"/>
                    </a:lnTo>
                    <a:lnTo>
                      <a:pt x="165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9EB7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1681" y="2743"/>
                <a:ext cx="111" cy="17"/>
              </a:xfrm>
              <a:custGeom>
                <a:avLst/>
                <a:gdLst/>
                <a:ahLst/>
                <a:cxnLst>
                  <a:cxn ang="0">
                    <a:pos x="278" y="5"/>
                  </a:cxn>
                  <a:cxn ang="0">
                    <a:pos x="0" y="0"/>
                  </a:cxn>
                  <a:cxn ang="0">
                    <a:pos x="0" y="48"/>
                  </a:cxn>
                  <a:cxn ang="0">
                    <a:pos x="278" y="53"/>
                  </a:cxn>
                  <a:cxn ang="0">
                    <a:pos x="278" y="5"/>
                  </a:cxn>
                </a:cxnLst>
                <a:rect l="0" t="0" r="r" b="b"/>
                <a:pathLst>
                  <a:path w="278" h="53">
                    <a:moveTo>
                      <a:pt x="278" y="5"/>
                    </a:moveTo>
                    <a:lnTo>
                      <a:pt x="0" y="0"/>
                    </a:lnTo>
                    <a:lnTo>
                      <a:pt x="0" y="48"/>
                    </a:lnTo>
                    <a:lnTo>
                      <a:pt x="278" y="53"/>
                    </a:lnTo>
                    <a:lnTo>
                      <a:pt x="278" y="5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1685" y="2745"/>
                <a:ext cx="104" cy="13"/>
              </a:xfrm>
              <a:custGeom>
                <a:avLst/>
                <a:gdLst/>
                <a:ahLst/>
                <a:cxnLst>
                  <a:cxn ang="0">
                    <a:pos x="260" y="6"/>
                  </a:cxn>
                  <a:cxn ang="0">
                    <a:pos x="0" y="0"/>
                  </a:cxn>
                  <a:cxn ang="0">
                    <a:pos x="0" y="33"/>
                  </a:cxn>
                  <a:cxn ang="0">
                    <a:pos x="260" y="39"/>
                  </a:cxn>
                  <a:cxn ang="0">
                    <a:pos x="260" y="6"/>
                  </a:cxn>
                </a:cxnLst>
                <a:rect l="0" t="0" r="r" b="b"/>
                <a:pathLst>
                  <a:path w="260" h="39">
                    <a:moveTo>
                      <a:pt x="260" y="6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260" y="39"/>
                    </a:lnTo>
                    <a:lnTo>
                      <a:pt x="260" y="6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2311" y="2556"/>
                <a:ext cx="121" cy="2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299" y="0"/>
                  </a:cxn>
                  <a:cxn ang="0">
                    <a:pos x="299" y="66"/>
                  </a:cxn>
                  <a:cxn ang="0">
                    <a:pos x="0" y="71"/>
                  </a:cxn>
                  <a:cxn ang="0">
                    <a:pos x="0" y="5"/>
                  </a:cxn>
                </a:cxnLst>
                <a:rect l="0" t="0" r="r" b="b"/>
                <a:pathLst>
                  <a:path w="299" h="71">
                    <a:moveTo>
                      <a:pt x="0" y="5"/>
                    </a:moveTo>
                    <a:lnTo>
                      <a:pt x="299" y="0"/>
                    </a:lnTo>
                    <a:lnTo>
                      <a:pt x="299" y="66"/>
                    </a:lnTo>
                    <a:lnTo>
                      <a:pt x="0" y="7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2315" y="2559"/>
                <a:ext cx="113" cy="1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81" y="0"/>
                  </a:cxn>
                  <a:cxn ang="0">
                    <a:pos x="281" y="45"/>
                  </a:cxn>
                  <a:cxn ang="0">
                    <a:pos x="0" y="51"/>
                  </a:cxn>
                  <a:cxn ang="0">
                    <a:pos x="0" y="6"/>
                  </a:cxn>
                </a:cxnLst>
                <a:rect l="0" t="0" r="r" b="b"/>
                <a:pathLst>
                  <a:path w="281" h="51">
                    <a:moveTo>
                      <a:pt x="0" y="6"/>
                    </a:moveTo>
                    <a:lnTo>
                      <a:pt x="281" y="0"/>
                    </a:lnTo>
                    <a:lnTo>
                      <a:pt x="281" y="45"/>
                    </a:lnTo>
                    <a:lnTo>
                      <a:pt x="0" y="5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2457" y="2553"/>
                <a:ext cx="121" cy="24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5"/>
                  </a:cxn>
                  <a:cxn ang="0">
                    <a:pos x="0" y="72"/>
                  </a:cxn>
                  <a:cxn ang="0">
                    <a:pos x="300" y="66"/>
                  </a:cxn>
                  <a:cxn ang="0">
                    <a:pos x="300" y="0"/>
                  </a:cxn>
                </a:cxnLst>
                <a:rect l="0" t="0" r="r" b="b"/>
                <a:pathLst>
                  <a:path w="300" h="72">
                    <a:moveTo>
                      <a:pt x="300" y="0"/>
                    </a:moveTo>
                    <a:lnTo>
                      <a:pt x="0" y="5"/>
                    </a:lnTo>
                    <a:lnTo>
                      <a:pt x="0" y="72"/>
                    </a:lnTo>
                    <a:lnTo>
                      <a:pt x="300" y="66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2462" y="2557"/>
                <a:ext cx="113" cy="17"/>
              </a:xfrm>
              <a:custGeom>
                <a:avLst/>
                <a:gdLst/>
                <a:ahLst/>
                <a:cxnLst>
                  <a:cxn ang="0">
                    <a:pos x="279" y="0"/>
                  </a:cxn>
                  <a:cxn ang="0">
                    <a:pos x="0" y="5"/>
                  </a:cxn>
                  <a:cxn ang="0">
                    <a:pos x="0" y="50"/>
                  </a:cxn>
                  <a:cxn ang="0">
                    <a:pos x="279" y="46"/>
                  </a:cxn>
                  <a:cxn ang="0">
                    <a:pos x="279" y="0"/>
                  </a:cxn>
                </a:cxnLst>
                <a:rect l="0" t="0" r="r" b="b"/>
                <a:pathLst>
                  <a:path w="279" h="50">
                    <a:moveTo>
                      <a:pt x="279" y="0"/>
                    </a:moveTo>
                    <a:lnTo>
                      <a:pt x="0" y="5"/>
                    </a:lnTo>
                    <a:lnTo>
                      <a:pt x="0" y="50"/>
                    </a:lnTo>
                    <a:lnTo>
                      <a:pt x="279" y="46"/>
                    </a:lnTo>
                    <a:lnTo>
                      <a:pt x="279" y="0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+mj-lt"/>
                </a:endParaRPr>
              </a:p>
            </p:txBody>
          </p:sp>
        </p:grpSp>
        <p:sp>
          <p:nvSpPr>
            <p:cNvPr id="19" name="Line 81"/>
            <p:cNvSpPr>
              <a:spLocks noChangeShapeType="1"/>
            </p:cNvSpPr>
            <p:nvPr/>
          </p:nvSpPr>
          <p:spPr bwMode="auto">
            <a:xfrm>
              <a:off x="1561959" y="1736615"/>
              <a:ext cx="561769" cy="14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400">
                <a:latin typeface="+mj-lt"/>
              </a:endParaRPr>
            </a:p>
          </p:txBody>
        </p:sp>
      </p:grpSp>
      <p:sp>
        <p:nvSpPr>
          <p:cNvPr id="93" name="Line 81"/>
          <p:cNvSpPr>
            <a:spLocks noChangeShapeType="1"/>
          </p:cNvSpPr>
          <p:nvPr/>
        </p:nvSpPr>
        <p:spPr bwMode="auto">
          <a:xfrm flipV="1">
            <a:off x="1291304" y="3736614"/>
            <a:ext cx="282360" cy="882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 sz="1400">
              <a:latin typeface="+mj-lt"/>
            </a:endParaRPr>
          </a:p>
        </p:txBody>
      </p:sp>
      <p:sp>
        <p:nvSpPr>
          <p:cNvPr id="94" name="ZoneTexte 93"/>
          <p:cNvSpPr txBox="1"/>
          <p:nvPr/>
        </p:nvSpPr>
        <p:spPr>
          <a:xfrm>
            <a:off x="1780293" y="3283305"/>
            <a:ext cx="1199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Réacteurs </a:t>
            </a:r>
            <a:endParaRPr lang="fr-FR" i="1" dirty="0" smtClean="0"/>
          </a:p>
        </p:txBody>
      </p:sp>
      <p:sp>
        <p:nvSpPr>
          <p:cNvPr id="95" name="Ellipse 94"/>
          <p:cNvSpPr/>
          <p:nvPr/>
        </p:nvSpPr>
        <p:spPr>
          <a:xfrm>
            <a:off x="-126890" y="3500215"/>
            <a:ext cx="1551096" cy="4119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Combustible frais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96" name="Ellipse 95"/>
          <p:cNvSpPr/>
          <p:nvPr/>
        </p:nvSpPr>
        <p:spPr>
          <a:xfrm>
            <a:off x="3196157" y="3233786"/>
            <a:ext cx="1551096" cy="4724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Matières valorisables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97" name="Ellipse 96"/>
          <p:cNvSpPr/>
          <p:nvPr/>
        </p:nvSpPr>
        <p:spPr>
          <a:xfrm>
            <a:off x="3212518" y="3823220"/>
            <a:ext cx="1544221" cy="411957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Déchets</a:t>
            </a:r>
            <a:endParaRPr lang="fr-FR" sz="1400" dirty="0">
              <a:solidFill>
                <a:schemeClr val="tx1"/>
              </a:solidFill>
            </a:endParaRPr>
          </a:p>
        </p:txBody>
      </p:sp>
      <p:pic>
        <p:nvPicPr>
          <p:cNvPr id="103" name="Picture 33" descr="Résultat de recherche d'images pour &quot;MURE LPSC&quot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9917" y="4100754"/>
            <a:ext cx="1243019" cy="75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" name="ZoneTexte 108"/>
          <p:cNvSpPr txBox="1"/>
          <p:nvPr/>
        </p:nvSpPr>
        <p:spPr>
          <a:xfrm>
            <a:off x="0" y="5018893"/>
            <a:ext cx="5730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Approche scénario pour sélection des systèmes d’intérêt </a:t>
            </a:r>
          </a:p>
          <a:p>
            <a:r>
              <a:rPr lang="fr-FR" i="1" dirty="0" smtClean="0">
                <a:sym typeface="Wingdings" panose="05000000000000000000" pitchFamily="2" charset="2"/>
              </a:rPr>
              <a:t></a:t>
            </a:r>
            <a:r>
              <a:rPr lang="fr-FR" i="1" dirty="0" smtClean="0"/>
              <a:t> Etude de faisabilité/sûreté préliminaire </a:t>
            </a:r>
            <a:endParaRPr lang="fr-FR" i="1" dirty="0"/>
          </a:p>
        </p:txBody>
      </p:sp>
      <p:sp>
        <p:nvSpPr>
          <p:cNvPr id="110" name="Rectangle 109"/>
          <p:cNvSpPr/>
          <p:nvPr/>
        </p:nvSpPr>
        <p:spPr>
          <a:xfrm>
            <a:off x="4637462" y="5761790"/>
            <a:ext cx="48605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chemeClr val="accent5">
                    <a:lumMod val="75000"/>
                  </a:schemeClr>
                </a:solidFill>
              </a:rPr>
              <a:t>« La faisabilité des systèmes innovants ne pourra être garantie que par des prédictions fiables du comportement global des réacteurs lors de transitoires »</a:t>
            </a:r>
            <a:endParaRPr lang="fr-FR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11" name="Image 1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7984" y="4882540"/>
            <a:ext cx="2701914" cy="187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26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/>
      <p:bldP spid="13" grpId="0"/>
      <p:bldP spid="93" grpId="0" animBg="1"/>
      <p:bldP spid="94" grpId="0"/>
      <p:bldP spid="95" grpId="0" animBg="1"/>
      <p:bldP spid="96" grpId="0" animBg="1"/>
      <p:bldP spid="97" grpId="0" animBg="1"/>
      <p:bldP spid="109" grpId="0"/>
      <p:bldP spid="1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12192000" cy="397032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pPr algn="l"/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petit retour en arrière : avant 2010</a:t>
            </a:r>
            <a:endParaRPr lang="fr-FR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423651"/>
            <a:ext cx="7153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dirty="0" smtClean="0"/>
              <a:t>Un objectif commun : la prédiction des taux de réactions dans l’espace et dans le temps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455135" y="1262213"/>
                <a:ext cx="3545651" cy="5993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e>
                      </m:nary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135" y="1262213"/>
                <a:ext cx="3545651" cy="599331"/>
              </a:xfrm>
              <a:prstGeom prst="rect">
                <a:avLst/>
              </a:prstGeom>
              <a:blipFill>
                <a:blip r:embed="rId2"/>
                <a:stretch>
                  <a:fillRect b="-102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455135" y="2543529"/>
            <a:ext cx="70389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Productions et disparitions des noyaux donc </a:t>
            </a:r>
            <a:r>
              <a:rPr lang="fr-FR" b="1" dirty="0" smtClean="0">
                <a:sym typeface="Wingdings" panose="05000000000000000000" pitchFamily="2" charset="2"/>
              </a:rPr>
              <a:t>évolution du combustible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>
                <a:sym typeface="Wingdings" panose="05000000000000000000" pitchFamily="2" charset="2"/>
              </a:rPr>
              <a:t>Consommation de ressources et production de déchets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>
                <a:sym typeface="Wingdings" panose="05000000000000000000" pitchFamily="2" charset="2"/>
              </a:rPr>
              <a:t>Puissance résiduelle et impact cycle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b="1" dirty="0" smtClean="0">
                <a:sym typeface="Wingdings" panose="05000000000000000000" pitchFamily="2" charset="2"/>
              </a:rPr>
              <a:t>Cinétique</a:t>
            </a:r>
            <a:r>
              <a:rPr lang="fr-FR" dirty="0" smtClean="0">
                <a:sym typeface="Wingdings" panose="05000000000000000000" pitchFamily="2" charset="2"/>
              </a:rPr>
              <a:t> neutronique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>
                <a:sym typeface="Wingdings" panose="05000000000000000000" pitchFamily="2" charset="2"/>
              </a:rPr>
              <a:t>Evolution du champ neutronique dans le temps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Dépôt de chaleur et </a:t>
            </a:r>
            <a:r>
              <a:rPr lang="fr-FR" b="1" dirty="0" smtClean="0">
                <a:sym typeface="Wingdings" panose="05000000000000000000" pitchFamily="2" charset="2"/>
              </a:rPr>
              <a:t>donc études couplées </a:t>
            </a:r>
            <a:r>
              <a:rPr lang="fr-FR" dirty="0" smtClean="0">
                <a:sym typeface="Wingdings" panose="05000000000000000000" pitchFamily="2" charset="2"/>
              </a:rPr>
              <a:t>(thermo/</a:t>
            </a:r>
            <a:r>
              <a:rPr lang="fr-FR" dirty="0" err="1" smtClean="0">
                <a:sym typeface="Wingdings" panose="05000000000000000000" pitchFamily="2" charset="2"/>
              </a:rPr>
              <a:t>méca</a:t>
            </a:r>
            <a:r>
              <a:rPr lang="fr-FR" dirty="0" smtClean="0">
                <a:sym typeface="Wingdings" panose="05000000000000000000" pitchFamily="2" charset="2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>
                <a:sym typeface="Wingdings" panose="05000000000000000000" pitchFamily="2" charset="2"/>
              </a:rPr>
              <a:t>Études de transitoire pour la sûreté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>
                <a:sym typeface="Wingdings" panose="05000000000000000000" pitchFamily="2" charset="2"/>
              </a:rPr>
              <a:t>Conception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smtClean="0"/>
              <a:t>Incertitudes induites par les données nucléaires et </a:t>
            </a:r>
            <a:r>
              <a:rPr lang="fr-FR" b="1" dirty="0" smtClean="0"/>
              <a:t>analyses d’erreurs</a:t>
            </a:r>
            <a:endParaRPr lang="fr-FR" b="1" dirty="0"/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5205" y="472869"/>
            <a:ext cx="3999889" cy="4141320"/>
          </a:xfrm>
          <a:prstGeom prst="rect">
            <a:avLst/>
          </a:prstGeom>
        </p:spPr>
      </p:pic>
      <p:sp>
        <p:nvSpPr>
          <p:cNvPr id="43" name="ZoneTexte 42"/>
          <p:cNvSpPr txBox="1"/>
          <p:nvPr/>
        </p:nvSpPr>
        <p:spPr>
          <a:xfrm>
            <a:off x="1683327" y="1928486"/>
            <a:ext cx="335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/>
              <a:t>Cf. présentation Maëlle </a:t>
            </a:r>
            <a:r>
              <a:rPr lang="fr-FR" sz="1600" i="1" dirty="0" err="1" smtClean="0"/>
              <a:t>Kerveno</a:t>
            </a:r>
            <a:endParaRPr lang="fr-FR" sz="1600" i="1" dirty="0"/>
          </a:p>
        </p:txBody>
      </p:sp>
      <p:cxnSp>
        <p:nvCxnSpPr>
          <p:cNvPr id="45" name="Connecteur en angle 44"/>
          <p:cNvCxnSpPr>
            <a:endCxn id="43" idx="1"/>
          </p:cNvCxnSpPr>
          <p:nvPr/>
        </p:nvCxnSpPr>
        <p:spPr>
          <a:xfrm rot="16200000" flipH="1">
            <a:off x="1456540" y="1870976"/>
            <a:ext cx="318492" cy="135081"/>
          </a:xfrm>
          <a:prstGeom prst="bentConnector2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34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oupe 141"/>
          <p:cNvGrpSpPr/>
          <p:nvPr/>
        </p:nvGrpSpPr>
        <p:grpSpPr>
          <a:xfrm>
            <a:off x="8085206" y="472869"/>
            <a:ext cx="3999891" cy="4141320"/>
            <a:chOff x="2591068" y="1333141"/>
            <a:chExt cx="5368857" cy="5167087"/>
          </a:xfrm>
        </p:grpSpPr>
        <p:pic>
          <p:nvPicPr>
            <p:cNvPr id="143" name="Image 142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91068" y="1333141"/>
              <a:ext cx="5368857" cy="5167087"/>
            </a:xfrm>
            <a:prstGeom prst="rect">
              <a:avLst/>
            </a:prstGeom>
          </p:spPr>
        </p:pic>
        <p:sp>
          <p:nvSpPr>
            <p:cNvPr id="144" name="Cube 143"/>
            <p:cNvSpPr/>
            <p:nvPr/>
          </p:nvSpPr>
          <p:spPr>
            <a:xfrm>
              <a:off x="3724877" y="3132681"/>
              <a:ext cx="301734" cy="301734"/>
            </a:xfrm>
            <a:prstGeom prst="cub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>
                <a:solidFill>
                  <a:schemeClr val="bg1"/>
                </a:solidFill>
              </a:endParaRPr>
            </a:p>
          </p:txBody>
        </p:sp>
        <p:cxnSp>
          <p:nvCxnSpPr>
            <p:cNvPr id="145" name="Connecteur droit avec flèche 144"/>
            <p:cNvCxnSpPr/>
            <p:nvPr/>
          </p:nvCxnSpPr>
          <p:spPr>
            <a:xfrm flipH="1" flipV="1">
              <a:off x="3106980" y="3538538"/>
              <a:ext cx="159634" cy="1239535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avec flèche 145"/>
            <p:cNvCxnSpPr/>
            <p:nvPr/>
          </p:nvCxnSpPr>
          <p:spPr>
            <a:xfrm flipV="1">
              <a:off x="3266614" y="4294212"/>
              <a:ext cx="1061048" cy="465443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avec flèche 146"/>
            <p:cNvCxnSpPr/>
            <p:nvPr/>
          </p:nvCxnSpPr>
          <p:spPr>
            <a:xfrm>
              <a:off x="3267123" y="4759653"/>
              <a:ext cx="539702" cy="547434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avec flèche 147"/>
            <p:cNvCxnSpPr>
              <a:endCxn id="144" idx="2"/>
            </p:cNvCxnSpPr>
            <p:nvPr/>
          </p:nvCxnSpPr>
          <p:spPr>
            <a:xfrm flipV="1">
              <a:off x="3266105" y="3321265"/>
              <a:ext cx="458772" cy="1438388"/>
            </a:xfrm>
            <a:prstGeom prst="straightConnector1">
              <a:avLst/>
            </a:prstGeom>
            <a:ln w="28575">
              <a:solidFill>
                <a:schemeClr val="bg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cteur droit avec flèche 148"/>
            <p:cNvCxnSpPr/>
            <p:nvPr/>
          </p:nvCxnSpPr>
          <p:spPr>
            <a:xfrm flipV="1">
              <a:off x="3873965" y="3321265"/>
              <a:ext cx="0" cy="1628466"/>
            </a:xfrm>
            <a:prstGeom prst="straightConnector1">
              <a:avLst/>
            </a:prstGeom>
            <a:ln w="19050"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cteur droit avec flèche 149"/>
            <p:cNvCxnSpPr/>
            <p:nvPr/>
          </p:nvCxnSpPr>
          <p:spPr>
            <a:xfrm>
              <a:off x="3266105" y="4765687"/>
              <a:ext cx="607860" cy="189251"/>
            </a:xfrm>
            <a:prstGeom prst="straightConnector1">
              <a:avLst/>
            </a:prstGeom>
            <a:ln w="19050">
              <a:solidFill>
                <a:schemeClr val="bg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avec flèche 150"/>
            <p:cNvCxnSpPr/>
            <p:nvPr/>
          </p:nvCxnSpPr>
          <p:spPr>
            <a:xfrm flipH="1" flipV="1">
              <a:off x="3495491" y="3022022"/>
              <a:ext cx="358642" cy="309104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2" name="Rectangle 151"/>
                <p:cNvSpPr/>
                <p:nvPr/>
              </p:nvSpPr>
              <p:spPr>
                <a:xfrm>
                  <a:off x="3411201" y="4374436"/>
                  <a:ext cx="313676" cy="307777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14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4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</m:acc>
                      </m:oMath>
                    </m:oMathPara>
                  </a14:m>
                  <a:endParaRPr lang="fr-FR" sz="1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152" name="Rectangle 15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11201" y="4374436"/>
                  <a:ext cx="313676" cy="307777"/>
                </a:xfrm>
                <a:prstGeom prst="rect">
                  <a:avLst/>
                </a:prstGeom>
                <a:blipFill>
                  <a:blip r:embed="rId4"/>
                  <a:stretch>
                    <a:fillRect t="-14634" r="-5263" b="-731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3" name="Rectangle 152"/>
            <p:cNvSpPr/>
            <p:nvPr/>
          </p:nvSpPr>
          <p:spPr>
            <a:xfrm>
              <a:off x="4235297" y="4220548"/>
              <a:ext cx="184731" cy="30777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/>
              <a:endParaRPr lang="fr-FR" sz="1400" dirty="0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4" name="Rectangle 153"/>
                <p:cNvSpPr/>
                <p:nvPr/>
              </p:nvSpPr>
              <p:spPr>
                <a:xfrm>
                  <a:off x="3192929" y="2773521"/>
                  <a:ext cx="302562" cy="315023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fr-FR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fr-FR" sz="1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 sz="1400" b="0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</m:acc>
                          </m:e>
                          <m:sup>
                            <m:r>
                              <a:rPr lang="fr-FR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fr-FR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oMath>
                    </m:oMathPara>
                  </a14:m>
                  <a:endParaRPr lang="fr-FR" sz="1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154" name="Rectangle 1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92929" y="2773521"/>
                  <a:ext cx="302562" cy="315023"/>
                </a:xfrm>
                <a:prstGeom prst="rect">
                  <a:avLst/>
                </a:prstGeom>
                <a:blipFill>
                  <a:blip r:embed="rId5"/>
                  <a:stretch>
                    <a:fillRect t="-2439" r="-121622" b="-1219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Titre 3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12192000" cy="397032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pPr algn="l"/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Rappel sur les difficultés de modélisation et conséquences pratiques</a:t>
            </a:r>
            <a:endParaRPr lang="fr-FR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472869"/>
            <a:ext cx="7249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dirty="0" smtClean="0"/>
              <a:t>Résolution de l’équation de Boltzmann : </a:t>
            </a:r>
          </a:p>
          <a:p>
            <a:pPr lvl="1"/>
            <a:r>
              <a:rPr lang="fr-FR" dirty="0" smtClean="0"/>
              <a:t>Bilan neutronique dans un volume infinitésimal (à 7 dimensions)</a:t>
            </a:r>
            <a:r>
              <a:rPr lang="fr-FR" dirty="0" smtClean="0"/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14"/>
              <p:cNvSpPr txBox="1"/>
              <p:nvPr/>
            </p:nvSpPr>
            <p:spPr>
              <a:xfrm>
                <a:off x="70755" y="1268908"/>
                <a:ext cx="7885952" cy="11733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=−</m:t>
                      </m:r>
                      <m:acc>
                        <m:accPr>
                          <m:chr m:val="̂"/>
                          <m:ctrlP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</m:acc>
                      <m:r>
                        <a:rPr lang="fr-FR" b="0" i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.∇</m:t>
                      </m:r>
                      <m:r>
                        <a:rPr lang="fr-FR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fr-FR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fr-FR" b="0" i="1" dirty="0" smtClean="0">
                  <a:solidFill>
                    <a:schemeClr val="accent6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           +</m:t>
                      </m:r>
                      <m:nary>
                        <m:naryPr>
                          <m:ctrlPr>
                            <a:rPr lang="fr-FR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fr-FR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3"/>
                                </m:rPr>
                                <a:rPr lang="fr-FR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3"/>
                            </m:rPr>
                            <a:rPr lang="fr-FR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fr-FR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nary>
                            <m:naryPr>
                              <m:ctrlPr>
                                <a:rPr lang="fr-FR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fr-FR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b="0" i="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fr-FR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p>
                                      <m:r>
                                        <a:rPr lang="fr-FR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fr-FR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→</m:t>
                                  </m:r>
                                  <m:r>
                                    <a:rPr lang="fr-FR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fr-FR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fr-FR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b="0" i="0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e>
                                  </m:acc>
                                  <m:r>
                                    <a:rPr lang="fr-FR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′→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fr-FR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b="0" i="0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e>
                                  </m:acc>
                                </m:e>
                              </m:d>
                              <m:r>
                                <a:rPr lang="fr-FR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nary>
                          <m:r>
                            <a:rPr lang="fr-FR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fr-FR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fr-FR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̂"/>
                              <m:ctrlPr>
                                <a:rPr lang="fr-FR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acc>
                          <m:r>
                            <a:rPr lang="fr-FR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num>
                            <m:den>
                              <m: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m:rPr>
                                  <m:lit/>
                                </m:rP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den>
                          </m:f>
                        </m:e>
                      </m:nary>
                      <m:nary>
                        <m:naryPr>
                          <m:ctrlP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3"/>
                                </m:rP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3"/>
                            </m:rP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nary>
                            <m:naryPr>
                              <m:ctrlP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b>
                            <m:sup/>
                            <m:e>
                              <m: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sSub>
                                <m:sSubPr>
                                  <m:ctrlPr>
                                    <a:rPr lang="fr-FR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b="0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nary>
                          <m: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̂"/>
                              <m:ctrlP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acc>
                          <m: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</m:oMath>
                  </m:oMathPara>
                </a14:m>
                <a:endParaRPr lang="fr-FR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55" y="1268908"/>
                <a:ext cx="7885952" cy="1173335"/>
              </a:xfrm>
              <a:prstGeom prst="rect">
                <a:avLst/>
              </a:prstGeom>
              <a:blipFill>
                <a:blip r:embed="rId6"/>
                <a:stretch>
                  <a:fillRect l="-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e 15"/>
          <p:cNvGrpSpPr/>
          <p:nvPr/>
        </p:nvGrpSpPr>
        <p:grpSpPr>
          <a:xfrm>
            <a:off x="3266105" y="3916685"/>
            <a:ext cx="1153923" cy="1008848"/>
            <a:chOff x="737542" y="1512411"/>
            <a:chExt cx="2689734" cy="2351570"/>
          </a:xfrm>
        </p:grpSpPr>
        <p:sp>
          <p:nvSpPr>
            <p:cNvPr id="17" name="Cube 16"/>
            <p:cNvSpPr/>
            <p:nvPr/>
          </p:nvSpPr>
          <p:spPr>
            <a:xfrm>
              <a:off x="1774467" y="1512411"/>
              <a:ext cx="703326" cy="703326"/>
            </a:xfrm>
            <a:prstGeom prst="cub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>
                <a:solidFill>
                  <a:schemeClr val="bg1"/>
                </a:solidFill>
              </a:endParaRPr>
            </a:p>
          </p:txBody>
        </p:sp>
        <p:cxnSp>
          <p:nvCxnSpPr>
            <p:cNvPr id="18" name="Connecteur droit avec flèche 17"/>
            <p:cNvCxnSpPr/>
            <p:nvPr/>
          </p:nvCxnSpPr>
          <p:spPr>
            <a:xfrm flipV="1">
              <a:off x="738728" y="1512411"/>
              <a:ext cx="0" cy="2007847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 flipV="1">
              <a:off x="738728" y="3001895"/>
              <a:ext cx="1366966" cy="475432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>
              <a:off x="739916" y="3477324"/>
              <a:ext cx="1386213" cy="386657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/>
            <p:nvPr/>
          </p:nvCxnSpPr>
          <p:spPr>
            <a:xfrm flipV="1">
              <a:off x="738729" y="1864074"/>
              <a:ext cx="1368151" cy="1584176"/>
            </a:xfrm>
            <a:prstGeom prst="straightConnector1">
              <a:avLst/>
            </a:prstGeom>
            <a:ln w="28575">
              <a:solidFill>
                <a:schemeClr val="bg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avec flèche 21"/>
            <p:cNvCxnSpPr/>
            <p:nvPr/>
          </p:nvCxnSpPr>
          <p:spPr>
            <a:xfrm flipV="1">
              <a:off x="2098589" y="1864074"/>
              <a:ext cx="8291" cy="1584177"/>
            </a:xfrm>
            <a:prstGeom prst="straightConnector1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/>
            <p:nvPr/>
          </p:nvCxnSpPr>
          <p:spPr>
            <a:xfrm flipV="1">
              <a:off x="737542" y="3448251"/>
              <a:ext cx="1368152" cy="43136"/>
            </a:xfrm>
            <a:prstGeom prst="straightConnector1">
              <a:avLst/>
            </a:prstGeom>
            <a:ln>
              <a:solidFill>
                <a:schemeClr val="bg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/>
            <p:nvPr/>
          </p:nvCxnSpPr>
          <p:spPr>
            <a:xfrm>
              <a:off x="2098589" y="1877601"/>
              <a:ext cx="936104" cy="444534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Rectangle 24"/>
                <p:cNvSpPr/>
                <p:nvPr/>
              </p:nvSpPr>
              <p:spPr>
                <a:xfrm>
                  <a:off x="1075753" y="2579404"/>
                  <a:ext cx="731162" cy="717412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14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4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</m:acc>
                      </m:oMath>
                    </m:oMathPara>
                  </a14:m>
                  <a:endParaRPr lang="fr-FR" sz="1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5753" y="2579404"/>
                  <a:ext cx="731162" cy="717412"/>
                </a:xfrm>
                <a:prstGeom prst="rect">
                  <a:avLst/>
                </a:prstGeom>
                <a:blipFill>
                  <a:blip r:embed="rId7"/>
                  <a:stretch>
                    <a:fillRect t="-12000" r="-9804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Rectangle 25"/>
            <p:cNvSpPr/>
            <p:nvPr/>
          </p:nvSpPr>
          <p:spPr>
            <a:xfrm>
              <a:off x="2996678" y="2220700"/>
              <a:ext cx="430598" cy="71741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/>
              <a:endParaRPr lang="fr-FR" sz="1400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/>
              <p:cNvSpPr/>
              <p:nvPr/>
            </p:nvSpPr>
            <p:spPr>
              <a:xfrm>
                <a:off x="6946844" y="5916167"/>
                <a:ext cx="302562" cy="315023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fr-FR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14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acc>
                        </m:e>
                        <m:sup>
                          <m:r>
                            <a:rPr lang="fr-FR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fr-FR" sz="1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6844" y="5916167"/>
                <a:ext cx="302562" cy="315023"/>
              </a:xfrm>
              <a:prstGeom prst="rect">
                <a:avLst/>
              </a:prstGeom>
              <a:blipFill>
                <a:blip r:embed="rId8"/>
                <a:stretch>
                  <a:fillRect r="-6734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ZoneTexte 46"/>
          <p:cNvSpPr txBox="1"/>
          <p:nvPr/>
        </p:nvSpPr>
        <p:spPr>
          <a:xfrm>
            <a:off x="0" y="2605167"/>
            <a:ext cx="51706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smtClean="0">
                <a:sym typeface="Wingdings" panose="05000000000000000000" pitchFamily="2" charset="2"/>
              </a:rPr>
              <a:t> </a:t>
            </a:r>
            <a:r>
              <a:rPr lang="fr-FR" sz="1600" i="1" dirty="0" smtClean="0"/>
              <a:t>Variation temporelle = </a:t>
            </a:r>
            <a:r>
              <a:rPr lang="fr-FR" sz="1600" i="1" dirty="0" smtClean="0">
                <a:solidFill>
                  <a:schemeClr val="accent2">
                    <a:lumMod val="75000"/>
                  </a:schemeClr>
                </a:solidFill>
              </a:rPr>
              <a:t> - Disparition par fuites et </a:t>
            </a:r>
            <a:r>
              <a:rPr lang="fr-FR" sz="1600" i="1" dirty="0" smtClean="0">
                <a:solidFill>
                  <a:schemeClr val="accent6">
                    <a:lumMod val="50000"/>
                  </a:schemeClr>
                </a:solidFill>
              </a:rPr>
              <a:t>par choc </a:t>
            </a:r>
          </a:p>
          <a:p>
            <a:pPr algn="ctr"/>
            <a:r>
              <a:rPr lang="fr-FR" sz="1600" i="1" dirty="0" smtClean="0">
                <a:solidFill>
                  <a:schemeClr val="accent6">
                    <a:lumMod val="50000"/>
                  </a:schemeClr>
                </a:solidFill>
              </a:rPr>
              <a:t>+ </a:t>
            </a:r>
            <a:r>
              <a:rPr lang="fr-FR" sz="1600" i="1" dirty="0" smtClean="0">
                <a:solidFill>
                  <a:schemeClr val="accent1"/>
                </a:solidFill>
              </a:rPr>
              <a:t>Production par transport, </a:t>
            </a:r>
            <a:r>
              <a:rPr lang="fr-FR" sz="1600" i="1" dirty="0" smtClean="0">
                <a:solidFill>
                  <a:srgbClr val="C00000"/>
                </a:solidFill>
              </a:rPr>
              <a:t>par fission et </a:t>
            </a:r>
            <a:r>
              <a:rPr lang="fr-FR" sz="1600" i="1" dirty="0" smtClean="0">
                <a:solidFill>
                  <a:schemeClr val="tx2"/>
                </a:solidFill>
              </a:rPr>
              <a:t>source externe</a:t>
            </a:r>
            <a:endParaRPr lang="fr-FR" sz="1600" i="1" dirty="0" smtClean="0">
              <a:solidFill>
                <a:schemeClr val="accent1"/>
              </a:solidFill>
            </a:endParaRPr>
          </a:p>
          <a:p>
            <a:pPr algn="ctr"/>
            <a:endParaRPr lang="fr-FR" sz="16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fr-FR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8" name="Tableau 4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53749373"/>
                  </p:ext>
                </p:extLst>
              </p:nvPr>
            </p:nvGraphicFramePr>
            <p:xfrm>
              <a:off x="247981" y="3553842"/>
              <a:ext cx="6792899" cy="165702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21543">
                      <a:extLst>
                        <a:ext uri="{9D8B030D-6E8A-4147-A177-3AD203B41FA5}">
                          <a16:colId xmlns:a16="http://schemas.microsoft.com/office/drawing/2014/main" val="3447749427"/>
                        </a:ext>
                      </a:extLst>
                    </a:gridCol>
                    <a:gridCol w="2364105">
                      <a:extLst>
                        <a:ext uri="{9D8B030D-6E8A-4147-A177-3AD203B41FA5}">
                          <a16:colId xmlns:a16="http://schemas.microsoft.com/office/drawing/2014/main" val="1183334671"/>
                        </a:ext>
                      </a:extLst>
                    </a:gridCol>
                    <a:gridCol w="2207251">
                      <a:extLst>
                        <a:ext uri="{9D8B030D-6E8A-4147-A177-3AD203B41FA5}">
                          <a16:colId xmlns:a16="http://schemas.microsoft.com/office/drawing/2014/main" val="2652030805"/>
                        </a:ext>
                      </a:extLst>
                    </a:gridCol>
                  </a:tblGrid>
                  <a:tr h="362996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fr-FR" sz="1600" dirty="0" smtClean="0"/>
                            <a:t>Quelques ordre</a:t>
                          </a:r>
                          <a:r>
                            <a:rPr lang="fr-FR" sz="1600" baseline="0" dirty="0" smtClean="0"/>
                            <a:t> de grandeurs </a:t>
                          </a:r>
                          <a:endParaRPr lang="fr-FR" sz="16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16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14851739"/>
                      </a:ext>
                    </a:extLst>
                  </a:tr>
                  <a:tr h="3629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600" b="1" dirty="0" smtClean="0"/>
                            <a:t>Géométrie</a:t>
                          </a:r>
                          <a:endParaRPr lang="fr-FR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600" b="1" dirty="0" smtClean="0"/>
                            <a:t>Energie</a:t>
                          </a:r>
                          <a:endParaRPr lang="fr-FR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600" b="1" dirty="0" smtClean="0"/>
                            <a:t>Temps</a:t>
                          </a:r>
                          <a:endParaRPr lang="fr-FR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74162660"/>
                      </a:ext>
                    </a:extLst>
                  </a:tr>
                  <a:tr h="808724">
                    <a:tc>
                      <a:txBody>
                        <a:bodyPr/>
                        <a:lstStyle/>
                        <a:p>
                          <a:pPr marL="285750" indent="-285750">
                            <a:buFontTx/>
                            <a:buChar char="-"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6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0" i="1" dirty="0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fr-FR" sz="1600" b="0" i="1" dirty="0" smtClean="0">
                                      <a:latin typeface="Cambria Math" panose="02040503050406030204" pitchFamily="18" charset="0"/>
                                    </a:rPr>
                                    <m:t>𝑛𝑒𝑢𝑡𝑟𝑜𝑛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1600" baseline="0" dirty="0" smtClean="0"/>
                            <a:t>: ~cm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6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0" i="1" baseline="0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fr-FR" sz="1600" b="0" i="1" baseline="0" smtClean="0">
                                      <a:latin typeface="Cambria Math" panose="02040503050406030204" pitchFamily="18" charset="0"/>
                                    </a:rPr>
                                    <m:t>𝑐𝑜𝑚𝑏𝑢𝑠𝑡𝑖𝑏𝑙𝑒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1600" baseline="0" dirty="0" smtClean="0"/>
                            <a:t> &lt; cm</a:t>
                          </a:r>
                        </a:p>
                        <a:p>
                          <a:pPr marL="285750" marR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Char char="-"/>
                            <a:tabLst/>
                            <a:defRPr/>
                          </a:pPr>
                          <a:r>
                            <a:rPr lang="fr-FR" sz="1600" dirty="0" smtClean="0"/>
                            <a:t>Taille du cœur : ~4m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Tx/>
                            <a:buChar char="-"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6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0" i="1" dirty="0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sz="1600" b="0" i="1" dirty="0" smtClean="0">
                                      <a:latin typeface="Cambria Math" panose="02040503050406030204" pitchFamily="18" charset="0"/>
                                    </a:rPr>
                                    <m:t>𝑓𝑖𝑠𝑠𝑖𝑜𝑛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1600" baseline="0" dirty="0" smtClean="0"/>
                            <a:t> &lt; 20MeV</a:t>
                          </a:r>
                          <a:endParaRPr lang="fr-FR" sz="1600" baseline="0" dirty="0" smtClean="0"/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6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0" i="1" baseline="0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sz="1600" b="0" i="1" baseline="0" smtClean="0">
                                      <a:latin typeface="Cambria Math" panose="02040503050406030204" pitchFamily="18" charset="0"/>
                                    </a:rPr>
                                    <m:t>𝑡h𝑒𝑟𝑚𝑖𝑞𝑢𝑒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1600" baseline="0" dirty="0" smtClean="0"/>
                            <a:t> </a:t>
                          </a:r>
                          <a:r>
                            <a:rPr lang="fr-FR" sz="1600" baseline="0" dirty="0" smtClean="0"/>
                            <a:t>~ 0,025 eV</a:t>
                          </a:r>
                          <a:endParaRPr lang="fr-FR" sz="1600" baseline="0" dirty="0" smtClean="0"/>
                        </a:p>
                        <a:p>
                          <a:endParaRPr lang="fr-FR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Tx/>
                            <a:buChar char="-"/>
                          </a:pPr>
                          <a14:m>
                            <m:oMath xmlns:m="http://schemas.openxmlformats.org/officeDocument/2006/math">
                              <m:r>
                                <a:rPr lang="fr-FR" sz="1600" b="0" i="1" dirty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oMath>
                          </a14:m>
                          <a:r>
                            <a:rPr lang="fr-FR" sz="1600" dirty="0" smtClean="0"/>
                            <a:t> ~ 10</a:t>
                          </a:r>
                          <a:r>
                            <a:rPr lang="fr-FR" sz="1600" baseline="30000" dirty="0" smtClean="0"/>
                            <a:t>-6</a:t>
                          </a:r>
                          <a:r>
                            <a:rPr lang="fr-FR" sz="1600" baseline="0" dirty="0" smtClean="0"/>
                            <a:t> s</a:t>
                          </a:r>
                        </a:p>
                        <a:p>
                          <a:pPr marL="285750" marR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Char char="-"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1600" b="0" i="0" dirty="0" smtClean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oMath>
                          </a14:m>
                          <a:r>
                            <a:rPr lang="fr-FR" sz="1600" dirty="0" smtClean="0"/>
                            <a:t> ~ </a:t>
                          </a:r>
                          <a:r>
                            <a:rPr lang="fr-FR" sz="1600" dirty="0" smtClean="0"/>
                            <a:t>10</a:t>
                          </a:r>
                          <a:r>
                            <a:rPr lang="fr-FR" sz="1600" baseline="30000" dirty="0" smtClean="0"/>
                            <a:t>-3</a:t>
                          </a:r>
                          <a:r>
                            <a:rPr lang="fr-FR" sz="1600" baseline="0" dirty="0" smtClean="0"/>
                            <a:t> s</a:t>
                          </a:r>
                        </a:p>
                        <a:p>
                          <a:pPr marL="285750" marR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Char char="-"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6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0" i="1" dirty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f>
                                    <m:fPr>
                                      <m:ctrlPr>
                                        <a:rPr lang="fr-FR" sz="1600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1600" b="0" i="1" dirty="0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1600" b="0" i="1" dirty="0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1600" b="0" i="1" dirty="0" smtClean="0">
                                      <a:latin typeface="Cambria Math" panose="02040503050406030204" pitchFamily="18" charset="0"/>
                                    </a:rPr>
                                    <m:t>𝑝𝑟𝑒𝑐𝑢𝑟𝑠𝑒𝑢𝑟𝑠</m:t>
                                  </m:r>
                                  <m:r>
                                    <a:rPr lang="fr-FR" sz="1600" b="0" i="1" dirty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1600" dirty="0" smtClean="0"/>
                            <a:t> ~ </a:t>
                          </a:r>
                          <a:r>
                            <a:rPr lang="fr-FR" sz="1600" dirty="0" smtClean="0"/>
                            <a:t>10</a:t>
                          </a:r>
                          <a:r>
                            <a:rPr lang="fr-FR" sz="1600" baseline="0" dirty="0" smtClean="0"/>
                            <a:t> s</a:t>
                          </a:r>
                          <a:endParaRPr lang="fr-FR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1162795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8" name="Tableau 4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53749373"/>
                  </p:ext>
                </p:extLst>
              </p:nvPr>
            </p:nvGraphicFramePr>
            <p:xfrm>
              <a:off x="247981" y="3553842"/>
              <a:ext cx="6792899" cy="165702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21543">
                      <a:extLst>
                        <a:ext uri="{9D8B030D-6E8A-4147-A177-3AD203B41FA5}">
                          <a16:colId xmlns:a16="http://schemas.microsoft.com/office/drawing/2014/main" val="3447749427"/>
                        </a:ext>
                      </a:extLst>
                    </a:gridCol>
                    <a:gridCol w="2364105">
                      <a:extLst>
                        <a:ext uri="{9D8B030D-6E8A-4147-A177-3AD203B41FA5}">
                          <a16:colId xmlns:a16="http://schemas.microsoft.com/office/drawing/2014/main" val="1183334671"/>
                        </a:ext>
                      </a:extLst>
                    </a:gridCol>
                    <a:gridCol w="2207251">
                      <a:extLst>
                        <a:ext uri="{9D8B030D-6E8A-4147-A177-3AD203B41FA5}">
                          <a16:colId xmlns:a16="http://schemas.microsoft.com/office/drawing/2014/main" val="2652030805"/>
                        </a:ext>
                      </a:extLst>
                    </a:gridCol>
                  </a:tblGrid>
                  <a:tr h="362996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fr-FR" sz="1600" dirty="0" smtClean="0"/>
                            <a:t>Quelques ordre</a:t>
                          </a:r>
                          <a:r>
                            <a:rPr lang="fr-FR" sz="1600" baseline="0" dirty="0" smtClean="0"/>
                            <a:t> de grandeurs </a:t>
                          </a:r>
                          <a:endParaRPr lang="fr-FR" sz="16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16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14851739"/>
                      </a:ext>
                    </a:extLst>
                  </a:tr>
                  <a:tr h="3629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600" b="1" dirty="0" smtClean="0"/>
                            <a:t>Géométrie</a:t>
                          </a:r>
                          <a:endParaRPr lang="fr-FR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600" b="1" dirty="0" smtClean="0"/>
                            <a:t>Energie</a:t>
                          </a:r>
                          <a:endParaRPr lang="fr-FR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600" b="1" dirty="0" smtClean="0"/>
                            <a:t>Temps</a:t>
                          </a:r>
                          <a:endParaRPr lang="fr-FR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74162660"/>
                      </a:ext>
                    </a:extLst>
                  </a:tr>
                  <a:tr h="93103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9"/>
                          <a:stretch>
                            <a:fillRect l="-274" t="-79085" r="-206849" b="-13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9"/>
                          <a:stretch>
                            <a:fillRect l="-94330" t="-79085" r="-94588" b="-13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9"/>
                          <a:stretch>
                            <a:fillRect l="-208287" t="-79085" r="-1381" b="-130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162795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9" name="ZoneTexte 48"/>
          <p:cNvSpPr txBox="1"/>
          <p:nvPr/>
        </p:nvSpPr>
        <p:spPr>
          <a:xfrm>
            <a:off x="54277" y="5512709"/>
            <a:ext cx="7504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smtClean="0">
                <a:solidFill>
                  <a:srgbClr val="C00000"/>
                </a:solidFill>
              </a:rPr>
              <a:t>Résolution directe très compliquée voire impossible pour tout calcul couplé</a:t>
            </a:r>
          </a:p>
          <a:p>
            <a:pPr lvl="1"/>
            <a:r>
              <a:rPr lang="fr-FR" i="1" dirty="0" smtClean="0">
                <a:sym typeface="Wingdings" panose="05000000000000000000" pitchFamily="2" charset="2"/>
              </a:rPr>
              <a:t> Trop de mailles pour un calcul déterministe</a:t>
            </a:r>
            <a:endParaRPr lang="fr-FR" i="1" dirty="0" smtClean="0"/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i="1" dirty="0" smtClean="0"/>
              <a:t>Méthodes Monte-Carlo en échec sur des grandes géométries</a:t>
            </a:r>
            <a:r>
              <a:rPr lang="fr-FR" i="1" dirty="0" smtClean="0">
                <a:solidFill>
                  <a:srgbClr val="C0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30605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12192000" cy="397032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pPr algn="l"/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Rappel sur les difficultés de modélisation et conséquences pratiques</a:t>
            </a:r>
            <a:endParaRPr lang="fr-FR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-23727" y="48035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dirty="0" smtClean="0"/>
              <a:t>Approche multi-échelles couramment utilisée</a:t>
            </a:r>
          </a:p>
        </p:txBody>
      </p:sp>
      <p:pic>
        <p:nvPicPr>
          <p:cNvPr id="51" name="Image 5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052" y="1038026"/>
            <a:ext cx="2830067" cy="2800690"/>
          </a:xfrm>
          <a:prstGeom prst="rect">
            <a:avLst/>
          </a:prstGeom>
        </p:spPr>
      </p:pic>
      <p:grpSp>
        <p:nvGrpSpPr>
          <p:cNvPr id="131" name="Groupe 130"/>
          <p:cNvGrpSpPr/>
          <p:nvPr/>
        </p:nvGrpSpPr>
        <p:grpSpPr>
          <a:xfrm>
            <a:off x="205052" y="4027060"/>
            <a:ext cx="2764444" cy="2655740"/>
            <a:chOff x="4013888" y="4707323"/>
            <a:chExt cx="2111906" cy="2028861"/>
          </a:xfrm>
          <a:solidFill>
            <a:schemeClr val="bg1">
              <a:lumMod val="85000"/>
            </a:schemeClr>
          </a:solidFill>
        </p:grpSpPr>
        <p:sp>
          <p:nvSpPr>
            <p:cNvPr id="64" name="Rectangle 63"/>
            <p:cNvSpPr/>
            <p:nvPr/>
          </p:nvSpPr>
          <p:spPr>
            <a:xfrm>
              <a:off x="4359169" y="6398044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712494" y="6398044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065819" y="6398047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5419144" y="6398047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772469" y="6398046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013888" y="6398044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4359169" y="6059902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4712494" y="6059902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5065819" y="6059905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5419144" y="6059905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5772469" y="6059904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4013888" y="6059902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4359169" y="5721757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712494" y="5721757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5065819" y="5721760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5419144" y="5721760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4013888" y="5721757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4359169" y="5383615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4712494" y="5383615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5065819" y="5383618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5419144" y="5383618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4013888" y="5383615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4359169" y="5045469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4712494" y="5045469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5065819" y="5045472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4013888" y="5045469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4359169" y="4707323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4013888" y="4707323"/>
              <a:ext cx="353325" cy="338137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59" name="Immagin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7859" y="0"/>
            <a:ext cx="5816756" cy="4110529"/>
          </a:xfrm>
          <a:prstGeom prst="rect">
            <a:avLst/>
          </a:prstGeom>
        </p:spPr>
      </p:pic>
      <p:pic>
        <p:nvPicPr>
          <p:cNvPr id="60" name="Immagine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2273" y="0"/>
            <a:ext cx="5831134" cy="412069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1" name="CasellaDiTesto 16"/>
              <p:cNvSpPr txBox="1"/>
              <p:nvPr/>
            </p:nvSpPr>
            <p:spPr>
              <a:xfrm>
                <a:off x="8660424" y="571616"/>
                <a:ext cx="2937604" cy="466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rgbClr val="7030A0"/>
                    </a:solidFill>
                  </a:rPr>
                  <a:t>Section </a:t>
                </a:r>
                <a:r>
                  <a:rPr lang="en-US" sz="1600" b="1" dirty="0" err="1" smtClean="0">
                    <a:solidFill>
                      <a:srgbClr val="7030A0"/>
                    </a:solidFill>
                  </a:rPr>
                  <a:t>efficace</a:t>
                </a:r>
                <a:r>
                  <a:rPr lang="en-US" sz="1600" b="1" dirty="0" smtClean="0">
                    <a:solidFill>
                      <a:srgbClr val="7030A0"/>
                    </a:solidFill>
                  </a:rPr>
                  <a:t> micro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𝝈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𝒇𝒊𝒔𝒔</m:t>
                            </m:r>
                          </m:sub>
                          <m:sup>
                            <m:r>
                              <a:rPr lang="fr-FR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𝑼</m:t>
                            </m:r>
                            <m:r>
                              <a:rPr lang="fr-FR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𝟐𝟑𝟓</m:t>
                            </m:r>
                          </m:sup>
                        </m:sSubSup>
                      </m:e>
                      <m:sup/>
                    </m:sSup>
                  </m:oMath>
                </a14:m>
                <a:endParaRPr lang="en-US" sz="1600" b="1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61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0424" y="571616"/>
                <a:ext cx="2937604" cy="466410"/>
              </a:xfrm>
              <a:prstGeom prst="rect">
                <a:avLst/>
              </a:prstGeom>
              <a:blipFill>
                <a:blip r:embed="rId6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CasellaDiTesto 6"/>
              <p:cNvSpPr txBox="1"/>
              <p:nvPr/>
            </p:nvSpPr>
            <p:spPr>
              <a:xfrm>
                <a:off x="9796237" y="3020220"/>
                <a:ext cx="2533196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err="1" smtClean="0">
                    <a:solidFill>
                      <a:srgbClr val="FF0000"/>
                    </a:solidFill>
                  </a:rPr>
                  <a:t>Spectre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1600" b="1" dirty="0" err="1" smtClean="0">
                    <a:solidFill>
                      <a:srgbClr val="FF0000"/>
                    </a:solidFill>
                  </a:rPr>
                  <a:t>neutronique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solidFill>
                          <a:srgbClr val="FF0000"/>
                        </a:solidFill>
                        <a:latin typeface="Cambria Math"/>
                      </a:rPr>
                      <m:t>𝚽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/>
                      </a:rPr>
                      <m:t>𝑬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2" name="CasellaDiTes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6237" y="3020220"/>
                <a:ext cx="2533196" cy="338554"/>
              </a:xfrm>
              <a:prstGeom prst="rect">
                <a:avLst/>
              </a:prstGeom>
              <a:blipFill>
                <a:blip r:embed="rId7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ZoneTexte 71"/>
          <p:cNvSpPr txBox="1"/>
          <p:nvPr/>
        </p:nvSpPr>
        <p:spPr>
          <a:xfrm>
            <a:off x="6327286" y="5531972"/>
            <a:ext cx="600214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b="1" dirty="0" smtClean="0">
                <a:solidFill>
                  <a:srgbClr val="C00000"/>
                </a:solidFill>
              </a:rPr>
              <a:t>Positionnement académique : </a:t>
            </a:r>
          </a:p>
          <a:p>
            <a:pPr lvl="1"/>
            <a:r>
              <a:rPr lang="fr-FR" sz="1600" dirty="0" smtClean="0"/>
              <a:t>Compréhensio</a:t>
            </a:r>
            <a:r>
              <a:rPr lang="fr-FR" sz="1600" dirty="0" smtClean="0"/>
              <a:t>n de la physique </a:t>
            </a:r>
            <a:r>
              <a:rPr lang="fr-FR" sz="1600" dirty="0" smtClean="0">
                <a:sym typeface="Wingdings" panose="05000000000000000000" pitchFamily="2" charset="2"/>
              </a:rPr>
              <a:t> Maitrise des limites des modèles  Estimations des erreurs &amp; développements de nouvelles méthodes d’études </a:t>
            </a:r>
            <a:r>
              <a:rPr lang="fr-FR" sz="1600" i="1" dirty="0" smtClean="0">
                <a:sym typeface="Wingdings" panose="05000000000000000000" pitchFamily="2" charset="2"/>
              </a:rPr>
              <a:t> Analyses des systèmes et réflexions sur le nucléaire du futur</a:t>
            </a:r>
            <a:endParaRPr lang="fr-FR" sz="1600" i="1" dirty="0" smtClean="0"/>
          </a:p>
        </p:txBody>
      </p:sp>
      <p:cxnSp>
        <p:nvCxnSpPr>
          <p:cNvPr id="6" name="Connecteur en arc 5"/>
          <p:cNvCxnSpPr>
            <a:stCxn id="90" idx="3"/>
            <a:endCxn id="51" idx="3"/>
          </p:cNvCxnSpPr>
          <p:nvPr/>
        </p:nvCxnSpPr>
        <p:spPr>
          <a:xfrm flipV="1">
            <a:off x="2969496" y="2438371"/>
            <a:ext cx="65623" cy="3580499"/>
          </a:xfrm>
          <a:prstGeom prst="curvedConnector3">
            <a:avLst>
              <a:gd name="adj1" fmla="val 2015944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4" name="ZoneTexte 133"/>
          <p:cNvSpPr txBox="1"/>
          <p:nvPr/>
        </p:nvSpPr>
        <p:spPr>
          <a:xfrm>
            <a:off x="2565912" y="3851575"/>
            <a:ext cx="408107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Comportement moyen des assemblages :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400" dirty="0" smtClean="0">
                <a:sym typeface="Wingdings" panose="05000000000000000000" pitchFamily="2" charset="2"/>
              </a:rPr>
              <a:t>2 groupes d’énergie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400" dirty="0" smtClean="0">
                <a:sym typeface="Wingdings" panose="05000000000000000000" pitchFamily="2" charset="2"/>
              </a:rPr>
              <a:t>Suppression de la variable angulaire (loi de </a:t>
            </a:r>
            <a:r>
              <a:rPr lang="fr-FR" sz="1400" dirty="0" err="1" smtClean="0">
                <a:sym typeface="Wingdings" panose="05000000000000000000" pitchFamily="2" charset="2"/>
              </a:rPr>
              <a:t>Fick</a:t>
            </a:r>
            <a:r>
              <a:rPr lang="fr-FR" sz="1400" dirty="0" smtClean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400" dirty="0" smtClean="0">
                <a:sym typeface="Wingdings" panose="05000000000000000000" pitchFamily="2" charset="2"/>
              </a:rPr>
              <a:t>Approche quasi-statique pour le temps</a:t>
            </a:r>
          </a:p>
          <a:p>
            <a:pPr lvl="1"/>
            <a:r>
              <a:rPr lang="fr-FR" sz="1400" i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Simplification extrême de l’équation :</a:t>
            </a:r>
          </a:p>
        </p:txBody>
      </p:sp>
      <p:sp>
        <p:nvSpPr>
          <p:cNvPr id="71" name="ZoneTexte 70"/>
          <p:cNvSpPr txBox="1"/>
          <p:nvPr/>
        </p:nvSpPr>
        <p:spPr>
          <a:xfrm>
            <a:off x="6646986" y="4166189"/>
            <a:ext cx="588198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b="1" dirty="0" smtClean="0">
                <a:solidFill>
                  <a:srgbClr val="C00000"/>
                </a:solidFill>
              </a:rPr>
              <a:t>Approche montrant de fortes limitations</a:t>
            </a:r>
          </a:p>
          <a:p>
            <a:pPr lvl="1"/>
            <a:r>
              <a:rPr lang="fr-FR" sz="1600" dirty="0" smtClean="0"/>
              <a:t>Interaction entre les assemblages</a:t>
            </a:r>
          </a:p>
          <a:p>
            <a:pPr lvl="1"/>
            <a:r>
              <a:rPr lang="fr-FR" sz="1600" dirty="0" smtClean="0"/>
              <a:t>Conditions aux limites</a:t>
            </a:r>
            <a:r>
              <a:rPr lang="fr-FR" sz="1600" dirty="0" smtClean="0"/>
              <a:t> </a:t>
            </a:r>
            <a:r>
              <a:rPr lang="fr-FR" sz="1600" i="1" dirty="0" smtClean="0"/>
              <a:t>(Ex réflecteur lourd EPR)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chemeClr val="accent1">
                    <a:lumMod val="75000"/>
                  </a:schemeClr>
                </a:solidFill>
              </a:rPr>
              <a:t>« Patch correctifs » pour correspondre aux observations expérimentales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8" name="ZoneTexte 77"/>
              <p:cNvSpPr txBox="1"/>
              <p:nvPr/>
            </p:nvSpPr>
            <p:spPr>
              <a:xfrm>
                <a:off x="3627195" y="5016735"/>
                <a:ext cx="1709872" cy="40799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400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FR" sz="1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fr-FR" sz="1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400" b="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r>
                                <m:rPr>
                                  <m:sty m:val="p"/>
                                </m:rPr>
                                <a:rPr lang="fr-FR" sz="1400" b="0" i="0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sz="1400" b="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fr-FR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400" b="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1400" b="0" i="0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sz="1400" b="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r>
                            <a:rPr lang="fr-FR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r>
                        <a:rPr lang="fr-FR" sz="1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fr-FR" sz="1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14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78" name="ZoneText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7195" y="5016735"/>
                <a:ext cx="1709872" cy="407997"/>
              </a:xfrm>
              <a:prstGeom prst="rect">
                <a:avLst/>
              </a:prstGeom>
              <a:blipFill>
                <a:blip r:embed="rId8"/>
                <a:stretch>
                  <a:fillRect l="-3559" b="-134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229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47" y="3872129"/>
            <a:ext cx="3155295" cy="2997744"/>
          </a:xfrm>
          <a:prstGeom prst="rect">
            <a:avLst/>
          </a:prstGeom>
        </p:spPr>
      </p:pic>
      <p:sp>
        <p:nvSpPr>
          <p:cNvPr id="11" name="Titre 3"/>
          <p:cNvSpPr txBox="1">
            <a:spLocks/>
          </p:cNvSpPr>
          <p:nvPr/>
        </p:nvSpPr>
        <p:spPr>
          <a:xfrm>
            <a:off x="0" y="0"/>
            <a:ext cx="12192000" cy="397032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b">
            <a:spAutoFit/>
            <a:sp3d prstMaterial="matte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gros progrès dans les années 2010 – 2020 (1/3) Cinétique des réacteurs</a:t>
            </a:r>
            <a:endParaRPr lang="fr-FR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0" y="446262"/>
            <a:ext cx="7379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dirty="0" smtClean="0"/>
              <a:t>Méthodologies mises en place pour la mesure du niveau de sous-criticité : </a:t>
            </a:r>
          </a:p>
          <a:p>
            <a:pPr lvl="1"/>
            <a:endParaRPr lang="fr-FR" dirty="0" smtClean="0"/>
          </a:p>
        </p:txBody>
      </p:sp>
      <p:sp>
        <p:nvSpPr>
          <p:cNvPr id="15" name="ZoneTexte 14"/>
          <p:cNvSpPr txBox="1"/>
          <p:nvPr/>
        </p:nvSpPr>
        <p:spPr>
          <a:xfrm>
            <a:off x="7629525" y="488257"/>
            <a:ext cx="4562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 smtClean="0"/>
              <a:t>Thèse Thibault </a:t>
            </a:r>
            <a:r>
              <a:rPr lang="fr-FR" sz="1400" i="1" dirty="0" err="1" smtClean="0"/>
              <a:t>Chevret</a:t>
            </a:r>
            <a:r>
              <a:rPr lang="fr-FR" sz="1400" i="1" dirty="0" smtClean="0"/>
              <a:t> (2016) puis Alexandre Bailly (2022) </a:t>
            </a:r>
            <a:endParaRPr lang="fr-FR" sz="1400" i="1" dirty="0" smtClean="0"/>
          </a:p>
        </p:txBody>
      </p:sp>
      <p:sp>
        <p:nvSpPr>
          <p:cNvPr id="32" name="ZoneTexte 31"/>
          <p:cNvSpPr txBox="1"/>
          <p:nvPr/>
        </p:nvSpPr>
        <p:spPr>
          <a:xfrm>
            <a:off x="3331673" y="1183205"/>
            <a:ext cx="89359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ym typeface="Wingdings" panose="05000000000000000000" pitchFamily="2" charset="2"/>
              </a:rPr>
              <a:t> Equation des précurseurs des neutrons retardés</a:t>
            </a:r>
            <a:endParaRPr lang="fr-FR" sz="1600" dirty="0" smtClean="0"/>
          </a:p>
          <a:p>
            <a:pPr lvl="1"/>
            <a:endParaRPr lang="fr-FR" sz="1600" dirty="0" smtClean="0"/>
          </a:p>
        </p:txBody>
      </p:sp>
      <p:grpSp>
        <p:nvGrpSpPr>
          <p:cNvPr id="33" name="Groupe 32"/>
          <p:cNvGrpSpPr/>
          <p:nvPr/>
        </p:nvGrpSpPr>
        <p:grpSpPr>
          <a:xfrm>
            <a:off x="7726706" y="847014"/>
            <a:ext cx="3978021" cy="1036647"/>
            <a:chOff x="4654800" y="4860728"/>
            <a:chExt cx="3978021" cy="103664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4" name="ZoneTexte 33"/>
                <p:cNvSpPr txBox="1"/>
                <p:nvPr/>
              </p:nvSpPr>
              <p:spPr>
                <a:xfrm>
                  <a:off x="4723876" y="4860728"/>
                  <a:ext cx="3234118" cy="46121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den>
                        </m:f>
                        <m:f>
                          <m:f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num>
                          <m:den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fr-FR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fr-FR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fr-FR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fr-FR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fr-FR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  <m:sup/>
                          <m:e>
                            <m:f>
                              <m:fPr>
                                <m:ctrlP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1400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fr-FR" sz="1400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</m:oMath>
                    </m:oMathPara>
                  </a14:m>
                  <a:endParaRPr lang="fr-FR" sz="1400" dirty="0">
                    <a:solidFill>
                      <a:schemeClr val="tx2"/>
                    </a:solidFill>
                  </a:endParaRPr>
                </a:p>
              </p:txBody>
            </p:sp>
          </mc:Choice>
          <mc:Fallback>
            <p:sp>
              <p:nvSpPr>
                <p:cNvPr id="34" name="ZoneTexte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3876" y="4860728"/>
                  <a:ext cx="3234118" cy="461217"/>
                </a:xfrm>
                <a:prstGeom prst="rect">
                  <a:avLst/>
                </a:prstGeom>
                <a:blipFill>
                  <a:blip r:embed="rId3"/>
                  <a:stretch>
                    <a:fillRect t="-165789" r="-9245" b="-24210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ZoneTexte 34"/>
                <p:cNvSpPr txBox="1"/>
                <p:nvPr/>
              </p:nvSpPr>
              <p:spPr>
                <a:xfrm>
                  <a:off x="4654800" y="5393904"/>
                  <a:ext cx="3978021" cy="50347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fr-FR" sz="14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=−</m:t>
                        </m:r>
                        <m:sSub>
                          <m:sSubPr>
                            <m:ctrlP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fr-FR" sz="14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nary>
                          <m:naryPr>
                            <m:ctrlP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sSup>
                              <m:sSupPr>
                                <m:ctrlP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brk m:alnAt="23"/>
                                  </m:rP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p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m:rPr>
                                <m:brk m:alnAt="23"/>
                              </m:rP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nary>
                              <m:naryPr>
                                <m:ctrlP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sub>
                              <m:sup/>
                              <m:e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  <m:sSub>
                                  <m:sSubPr>
                                    <m:ctrlPr>
                                      <a:rPr lang="fr-FR" sz="1400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1400" b="0" i="0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r>
                                      <a:rPr lang="fr-FR" sz="1400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</m:nary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p>
                                <m: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acc>
                              <m:accPr>
                                <m:chr m:val="̂"/>
                                <m:ctrlPr>
                                  <a:rPr lang="fr-FR" sz="14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 sz="1400" b="0" i="0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</m:acc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</m:nary>
                      </m:oMath>
                    </m:oMathPara>
                  </a14:m>
                  <a:endParaRPr lang="fr-FR" sz="14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>
            <p:sp>
              <p:nvSpPr>
                <p:cNvPr id="35" name="ZoneTexte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4800" y="5393904"/>
                  <a:ext cx="3978021" cy="50347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Accolade ouvrante 35"/>
            <p:cNvSpPr/>
            <p:nvPr/>
          </p:nvSpPr>
          <p:spPr>
            <a:xfrm>
              <a:off x="4772587" y="4860728"/>
              <a:ext cx="94725" cy="1035247"/>
            </a:xfrm>
            <a:prstGeom prst="lef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47" name="Groupe 46"/>
          <p:cNvGrpSpPr/>
          <p:nvPr/>
        </p:nvGrpSpPr>
        <p:grpSpPr>
          <a:xfrm>
            <a:off x="-31491" y="864944"/>
            <a:ext cx="3637488" cy="3439324"/>
            <a:chOff x="2386445" y="503731"/>
            <a:chExt cx="4951898" cy="4682128"/>
          </a:xfrm>
        </p:grpSpPr>
        <p:pic>
          <p:nvPicPr>
            <p:cNvPr id="48" name="Objet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32" t="-135" r="116" b="16148"/>
            <a:stretch/>
          </p:blipFill>
          <p:spPr bwMode="auto">
            <a:xfrm>
              <a:off x="2425574" y="503731"/>
              <a:ext cx="4612395" cy="464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Rectangle 48"/>
            <p:cNvSpPr/>
            <p:nvPr/>
          </p:nvSpPr>
          <p:spPr>
            <a:xfrm>
              <a:off x="5485455" y="1989957"/>
              <a:ext cx="1648801" cy="10766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altLang="fr-FR" sz="1400" b="1" dirty="0">
                  <a:solidFill>
                    <a:prstClr val="white"/>
                  </a:solidFill>
                  <a:sym typeface="Wingdings" pitchFamily="2" charset="2"/>
                </a:rPr>
                <a:t>GENEPI-3C : Accélérateur </a:t>
              </a:r>
              <a:r>
                <a:rPr lang="fr-FR" altLang="fr-FR" sz="1400" b="1" dirty="0" smtClean="0">
                  <a:solidFill>
                    <a:prstClr val="white"/>
                  </a:solidFill>
                  <a:sym typeface="Wingdings" pitchFamily="2" charset="2"/>
                </a:rPr>
                <a:t>deutons</a:t>
              </a:r>
              <a:endParaRPr lang="fr-FR" sz="1400" b="1" dirty="0">
                <a:solidFill>
                  <a:prstClr val="white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144523" y="3813047"/>
              <a:ext cx="1203721" cy="4485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altLang="fr-FR" sz="1400" dirty="0">
                  <a:solidFill>
                    <a:prstClr val="white"/>
                  </a:solidFill>
                  <a:sym typeface="Wingdings" pitchFamily="2" charset="2"/>
                </a:rPr>
                <a:t>cible </a:t>
              </a:r>
              <a:r>
                <a:rPr lang="fr-FR" altLang="fr-FR" sz="1400" dirty="0" err="1">
                  <a:solidFill>
                    <a:prstClr val="white"/>
                  </a:solidFill>
                  <a:sym typeface="Wingdings" pitchFamily="2" charset="2"/>
                </a:rPr>
                <a:t>TiT</a:t>
              </a:r>
              <a:r>
                <a:rPr lang="fr-FR" altLang="fr-FR" sz="1400" dirty="0">
                  <a:solidFill>
                    <a:prstClr val="white"/>
                  </a:solidFill>
                  <a:sym typeface="Wingdings" pitchFamily="2" charset="2"/>
                </a:rPr>
                <a:t> </a:t>
              </a:r>
              <a:endParaRPr lang="fr-FR" sz="1400" dirty="0">
                <a:solidFill>
                  <a:prstClr val="white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241999" y="4737267"/>
              <a:ext cx="3096344" cy="448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altLang="fr-FR" sz="1400" b="1" dirty="0">
                  <a:solidFill>
                    <a:prstClr val="white"/>
                  </a:solidFill>
                  <a:sym typeface="Wingdings" pitchFamily="2" charset="2"/>
                </a:rPr>
                <a:t>Réacteur </a:t>
              </a:r>
              <a:r>
                <a:rPr lang="fr-FR" altLang="fr-FR" sz="1400" b="1" dirty="0" smtClean="0">
                  <a:solidFill>
                    <a:prstClr val="white"/>
                  </a:solidFill>
                  <a:sym typeface="Wingdings" pitchFamily="2" charset="2"/>
                </a:rPr>
                <a:t>VENUS-F</a:t>
              </a:r>
              <a:endParaRPr lang="fr-FR" altLang="fr-FR" sz="1400" b="1" dirty="0">
                <a:solidFill>
                  <a:prstClr val="white"/>
                </a:solidFill>
                <a:sym typeface="Wingdings" pitchFamily="2" charset="2"/>
              </a:endParaRPr>
            </a:p>
          </p:txBody>
        </p:sp>
        <p:cxnSp>
          <p:nvCxnSpPr>
            <p:cNvPr id="52" name="Connecteur droit avec flèche 51"/>
            <p:cNvCxnSpPr>
              <a:stCxn id="49" idx="1"/>
            </p:cNvCxnSpPr>
            <p:nvPr/>
          </p:nvCxnSpPr>
          <p:spPr>
            <a:xfrm flipH="1" flipV="1">
              <a:off x="5151450" y="2018650"/>
              <a:ext cx="334005" cy="509617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avec flèche 52"/>
            <p:cNvCxnSpPr/>
            <p:nvPr/>
          </p:nvCxnSpPr>
          <p:spPr>
            <a:xfrm flipV="1">
              <a:off x="5258502" y="4185570"/>
              <a:ext cx="77192" cy="551698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Image 5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6445" y="2190225"/>
              <a:ext cx="1855554" cy="2942489"/>
            </a:xfrm>
            <a:prstGeom prst="rect">
              <a:avLst/>
            </a:prstGeom>
            <a:ln>
              <a:solidFill>
                <a:schemeClr val="tx1"/>
              </a:solidFill>
              <a:prstDash val="solid"/>
            </a:ln>
          </p:spPr>
        </p:pic>
        <p:cxnSp>
          <p:nvCxnSpPr>
            <p:cNvPr id="55" name="Connecteur droit avec flèche 54"/>
            <p:cNvCxnSpPr/>
            <p:nvPr/>
          </p:nvCxnSpPr>
          <p:spPr>
            <a:xfrm flipH="1" flipV="1">
              <a:off x="4281127" y="4737267"/>
              <a:ext cx="921996" cy="36585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2" name="Picture 4" descr="Résultat de recherche d'images pour &quot;logo SCK-CEN&quot;&quot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485" y="905208"/>
            <a:ext cx="1395437" cy="72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6082" y="2931525"/>
            <a:ext cx="6576269" cy="300745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5" name="ZoneTexte 24"/>
              <p:cNvSpPr txBox="1"/>
              <p:nvPr/>
            </p:nvSpPr>
            <p:spPr>
              <a:xfrm>
                <a:off x="3414096" y="2203422"/>
                <a:ext cx="8935989" cy="860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fr-FR" sz="1600" dirty="0" smtClean="0"/>
                  <a:t>Interruption de faisceau pour regarder l’évolution de la population de neutrons</a:t>
                </a: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fr-FR" sz="1600" dirty="0" smtClean="0"/>
                  <a:t>Cinétique des réacteurs :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̂"/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sz="1600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</m:acc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̂"/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sz="1600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</m:acc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1600" dirty="0" smtClean="0"/>
              </a:p>
              <a:p>
                <a:pPr lvl="1"/>
                <a:endParaRPr lang="fr-FR" sz="1600" dirty="0" smtClean="0"/>
              </a:p>
            </p:txBody>
          </p:sp>
        </mc:Choice>
        <mc:Fallback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4096" y="2203422"/>
                <a:ext cx="8935989" cy="860492"/>
              </a:xfrm>
              <a:prstGeom prst="rect">
                <a:avLst/>
              </a:prstGeom>
              <a:blipFill>
                <a:blip r:embed="rId9"/>
                <a:stretch>
                  <a:fillRect l="-273" t="-21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ZoneTexte 25"/>
          <p:cNvSpPr txBox="1"/>
          <p:nvPr/>
        </p:nvSpPr>
        <p:spPr>
          <a:xfrm>
            <a:off x="3173499" y="6009860"/>
            <a:ext cx="3970926" cy="58477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600" b="1" dirty="0" smtClean="0">
                <a:solidFill>
                  <a:srgbClr val="C00000"/>
                </a:solidFill>
              </a:rPr>
              <a:t>Séparation des variables impossibles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600" b="1" dirty="0" smtClean="0">
                <a:solidFill>
                  <a:srgbClr val="C00000"/>
                </a:solidFill>
              </a:rPr>
              <a:t>Importance des corrections spatiales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9900401" y="3321906"/>
            <a:ext cx="2157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1A1A"/>
                </a:solidFill>
                <a:sym typeface="Wingdings" panose="05000000000000000000" pitchFamily="2" charset="2"/>
              </a:rPr>
              <a:t>Cinétique point (séparation des variables temps/espace/</a:t>
            </a:r>
            <a:r>
              <a:rPr lang="fr-FR" sz="1400" dirty="0">
                <a:solidFill>
                  <a:srgbClr val="FF1A1A"/>
                </a:solidFill>
                <a:sym typeface="Wingdings" panose="05000000000000000000" pitchFamily="2" charset="2"/>
              </a:rPr>
              <a:t>é</a:t>
            </a:r>
            <a:r>
              <a:rPr lang="fr-FR" sz="1400" dirty="0" smtClean="0">
                <a:solidFill>
                  <a:srgbClr val="FF1A1A"/>
                </a:solidFill>
                <a:sym typeface="Wingdings" panose="05000000000000000000" pitchFamily="2" charset="2"/>
              </a:rPr>
              <a:t>nergie)</a:t>
            </a:r>
            <a:endParaRPr lang="fr-FR" sz="1400" dirty="0" smtClean="0">
              <a:solidFill>
                <a:srgbClr val="FF1A1A"/>
              </a:solidFill>
            </a:endParaRPr>
          </a:p>
        </p:txBody>
      </p:sp>
      <p:cxnSp>
        <p:nvCxnSpPr>
          <p:cNvPr id="28" name="Connecteur en arc 27"/>
          <p:cNvCxnSpPr>
            <a:stCxn id="27" idx="1"/>
          </p:cNvCxnSpPr>
          <p:nvPr/>
        </p:nvCxnSpPr>
        <p:spPr>
          <a:xfrm rot="10800000" flipV="1">
            <a:off x="8579241" y="3691237"/>
            <a:ext cx="1321160" cy="1481397"/>
          </a:xfrm>
          <a:prstGeom prst="curvedConnector2">
            <a:avLst/>
          </a:prstGeom>
          <a:ln>
            <a:solidFill>
              <a:srgbClr val="FF3E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10243491" y="4205023"/>
            <a:ext cx="114273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Mesure</a:t>
            </a:r>
          </a:p>
        </p:txBody>
      </p:sp>
      <p:cxnSp>
        <p:nvCxnSpPr>
          <p:cNvPr id="30" name="Connecteur en arc 29"/>
          <p:cNvCxnSpPr>
            <a:stCxn id="29" idx="1"/>
          </p:cNvCxnSpPr>
          <p:nvPr/>
        </p:nvCxnSpPr>
        <p:spPr>
          <a:xfrm rot="10800000" flipV="1">
            <a:off x="9722713" y="4345964"/>
            <a:ext cx="520778" cy="451909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ZoneTexte 36"/>
              <p:cNvSpPr txBox="1"/>
              <p:nvPr/>
            </p:nvSpPr>
            <p:spPr>
              <a:xfrm>
                <a:off x="6744216" y="6018485"/>
                <a:ext cx="5775852" cy="8613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fr-FR" sz="1600" dirty="0" smtClean="0">
                    <a:sym typeface="Wingdings" panose="05000000000000000000" pitchFamily="2" charset="2"/>
                  </a:rPr>
                  <a:t>Apport de la d</a:t>
                </a:r>
                <a:r>
                  <a:rPr lang="fr-FR" sz="1600" dirty="0" smtClean="0"/>
                  <a:t>écomposition </a:t>
                </a:r>
                <a:r>
                  <a:rPr lang="fr-FR" sz="1600" dirty="0"/>
                  <a:t>m</a:t>
                </a:r>
                <a:r>
                  <a:rPr lang="fr-FR" sz="1600" dirty="0" smtClean="0"/>
                  <a:t>odale ? 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̂"/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14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acc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fr-FR" sz="1400" b="0" i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1400" b="0" i="0" smtClean="0">
                                  <a:latin typeface="Cambria Math" panose="02040503050406030204" pitchFamily="18" charset="0"/>
                                </a:rPr>
                                <m:t>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14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̂"/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1400" b="0" i="0" smtClean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</m:acc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sSup>
                            <m:sSup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fr-FR" sz="1400" dirty="0" smtClean="0"/>
              </a:p>
            </p:txBody>
          </p:sp>
        </mc:Choice>
        <mc:Fallback>
          <p:sp>
            <p:nvSpPr>
              <p:cNvPr id="37" name="ZoneText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216" y="6018485"/>
                <a:ext cx="5775852" cy="861390"/>
              </a:xfrm>
              <a:prstGeom prst="rect">
                <a:avLst/>
              </a:prstGeom>
              <a:blipFill>
                <a:blip r:embed="rId10"/>
                <a:stretch>
                  <a:fillRect l="-422" t="-54225" b="-1176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90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7">
            <a:extLst>
              <a:ext uri="{FF2B5EF4-FFF2-40B4-BE49-F238E27FC236}">
                <a16:creationId xmlns:a16="http://schemas.microsoft.com/office/drawing/2014/main" id="{8D5FE608-8F52-4790-A23D-3BD5AFB5CF1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4243" y="3948841"/>
            <a:ext cx="4796946" cy="2718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itre 3"/>
          <p:cNvSpPr txBox="1">
            <a:spLocks/>
          </p:cNvSpPr>
          <p:nvPr/>
        </p:nvSpPr>
        <p:spPr>
          <a:xfrm>
            <a:off x="0" y="0"/>
            <a:ext cx="12192000" cy="397032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b">
            <a:spAutoFit/>
            <a:sp3d prstMaterial="matte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gros progrès dans les années 2010 – 2020 (2/3) Modèles </a:t>
            </a:r>
            <a:r>
              <a:rPr lang="fr-FR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multiphysiques</a:t>
            </a:r>
            <a:endParaRPr lang="fr-FR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0" y="472869"/>
            <a:ext cx="7334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dirty="0" smtClean="0"/>
              <a:t>Approche microscopique du couplage neutronique/thermodynamique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334250" y="472869"/>
            <a:ext cx="4857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 smtClean="0"/>
              <a:t>Thèse Axel </a:t>
            </a:r>
            <a:r>
              <a:rPr lang="fr-FR" sz="1400" i="1" dirty="0" err="1" smtClean="0"/>
              <a:t>Laureau</a:t>
            </a:r>
            <a:r>
              <a:rPr lang="fr-FR" sz="1400" i="1" dirty="0" smtClean="0"/>
              <a:t> (2015), Mauricio Tano-</a:t>
            </a:r>
            <a:r>
              <a:rPr lang="fr-FR" sz="1400" i="1" dirty="0" err="1" smtClean="0"/>
              <a:t>Retamales</a:t>
            </a:r>
            <a:r>
              <a:rPr lang="fr-FR" sz="1400" i="1" dirty="0" smtClean="0"/>
              <a:t> (2018) puis Juan Blanco (2020)</a:t>
            </a:r>
            <a:endParaRPr lang="fr-FR" sz="1400" i="1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1047750" y="852728"/>
                <a:ext cx="10096500" cy="57541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f>
                        <m:f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num>
                        <m:den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=−</m:t>
                      </m:r>
                      <m:acc>
                        <m:accPr>
                          <m:chr m:val="̂"/>
                          <m:ctrl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</m:acc>
                      <m:r>
                        <a:rPr lang="fr-FR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.∇</m:t>
                      </m:r>
                      <m:r>
                        <a:rPr lang="fr-F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fr-F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6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fr-F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fr-F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trl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3"/>
                                </m:r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3"/>
                            </m:r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nary>
                            <m:nary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fr-FR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1600" b="0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fr-FR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p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→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16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e>
                                  </m:acc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′→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16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e>
                                  </m:acc>
                                </m:e>
                              </m:d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nary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̂"/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1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acc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num>
                            <m:den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m:rPr>
                                  <m:lit/>
                                </m:r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den>
                          </m:f>
                        </m:e>
                      </m:nary>
                      <m:nary>
                        <m:naryPr>
                          <m:ctrl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3"/>
                                </m:r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3"/>
                            </m:r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nary>
                            <m:nary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b>
                            <m:sup/>
                            <m:e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sSub>
                                <m:sSubPr>
                                  <m:ctrlPr>
                                    <a:rPr lang="fr-FR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1600" b="0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fr-FR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nary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̂"/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1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acc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  <m:r>
                        <a:rPr lang="fr-F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750" y="852728"/>
                <a:ext cx="10096500" cy="575414"/>
              </a:xfrm>
              <a:prstGeom prst="rect">
                <a:avLst/>
              </a:prstGeom>
              <a:blipFill>
                <a:blip r:embed="rId3"/>
                <a:stretch>
                  <a:fillRect b="-10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/>
              <p:cNvSpPr txBox="1"/>
              <p:nvPr/>
            </p:nvSpPr>
            <p:spPr>
              <a:xfrm>
                <a:off x="363893" y="1893363"/>
                <a:ext cx="3698422" cy="7416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6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𝑖𝑠𝑜𝑡𝑜𝑝𝑒𝑠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fr-FR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Sup>
                                <m:sSubSupPr>
                                  <m:ctrlPr>
                                    <a:rPr lang="fr-FR" sz="1600" b="0" i="1" smtClean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sz="1600" b="0" i="1" smtClean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fr-FR" sz="1600" b="0" i="1" smtClean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  <m:d>
                                <m:dPr>
                                  <m:ctrlP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𝑑𝐸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fr-FR" sz="1600" i="1" dirty="0" smtClean="0"/>
              </a:p>
            </p:txBody>
          </p:sp>
        </mc:Choice>
        <mc:Fallback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893" y="1893363"/>
                <a:ext cx="3698422" cy="74167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0" y="1608599"/>
            <a:ext cx="64011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>
                <a:sym typeface="Wingdings" panose="05000000000000000000" pitchFamily="2" charset="2"/>
              </a:rPr>
              <a:t> </a:t>
            </a:r>
            <a:r>
              <a:rPr lang="fr-FR" sz="1600" i="1" dirty="0" smtClean="0"/>
              <a:t>Dépendance des taux de réactions aux températures 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63893" y="2665818"/>
            <a:ext cx="1651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C00000"/>
                </a:solidFill>
              </a:rPr>
              <a:t>Densité isotopique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774690" y="2532730"/>
            <a:ext cx="1651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accent1">
                    <a:lumMod val="75000"/>
                  </a:schemeClr>
                </a:solidFill>
              </a:rPr>
              <a:t>Section efficace micro de réaction</a:t>
            </a:r>
            <a:endParaRPr lang="fr-FR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" name="Connecteur en arc 3"/>
          <p:cNvCxnSpPr>
            <a:stCxn id="2" idx="3"/>
          </p:cNvCxnSpPr>
          <p:nvPr/>
        </p:nvCxnSpPr>
        <p:spPr>
          <a:xfrm flipV="1">
            <a:off x="2015411" y="2407222"/>
            <a:ext cx="130630" cy="412485"/>
          </a:xfrm>
          <a:prstGeom prst="curvedConnector2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en arc 15"/>
          <p:cNvCxnSpPr>
            <a:stCxn id="9" idx="1"/>
          </p:cNvCxnSpPr>
          <p:nvPr/>
        </p:nvCxnSpPr>
        <p:spPr>
          <a:xfrm rot="10800000">
            <a:off x="2555422" y="2418894"/>
            <a:ext cx="219268" cy="375446"/>
          </a:xfrm>
          <a:prstGeom prst="curvedConnector2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ccolade ouvrante 19"/>
          <p:cNvSpPr/>
          <p:nvPr/>
        </p:nvSpPr>
        <p:spPr>
          <a:xfrm flipH="1">
            <a:off x="4329629" y="2077034"/>
            <a:ext cx="150362" cy="89656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4525479" y="2231377"/>
            <a:ext cx="3836554" cy="58477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Importance des calculs couplés </a:t>
            </a:r>
            <a:r>
              <a:rPr lang="fr-FR" sz="1600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thermohydraulique</a:t>
            </a:r>
            <a:r>
              <a:rPr lang="fr-FR" sz="16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et thermomécanique</a:t>
            </a:r>
            <a:endParaRPr lang="fr-FR" sz="1600" b="1" dirty="0" smtClean="0">
              <a:solidFill>
                <a:srgbClr val="C0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0" y="3306150"/>
            <a:ext cx="64011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>
                <a:sym typeface="Wingdings" panose="05000000000000000000" pitchFamily="2" charset="2"/>
              </a:rPr>
              <a:t> Exemple des calculs couplés pour le MSFR (</a:t>
            </a:r>
            <a:r>
              <a:rPr lang="fr-FR" sz="1600" i="1" dirty="0" err="1" smtClean="0">
                <a:sym typeface="Wingdings" panose="05000000000000000000" pitchFamily="2" charset="2"/>
              </a:rPr>
              <a:t>cf</a:t>
            </a:r>
            <a:r>
              <a:rPr lang="fr-FR" sz="1600" i="1" dirty="0" smtClean="0">
                <a:sym typeface="Wingdings" panose="05000000000000000000" pitchFamily="2" charset="2"/>
              </a:rPr>
              <a:t> Elsa Merle) </a:t>
            </a:r>
            <a:endParaRPr lang="fr-FR" sz="1600" i="1" dirty="0" smtClean="0"/>
          </a:p>
        </p:txBody>
      </p:sp>
      <p:sp>
        <p:nvSpPr>
          <p:cNvPr id="24" name="ZoneTexte 23"/>
          <p:cNvSpPr txBox="1"/>
          <p:nvPr/>
        </p:nvSpPr>
        <p:spPr>
          <a:xfrm>
            <a:off x="-10378" y="3608844"/>
            <a:ext cx="418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>
                <a:sym typeface="Wingdings" panose="05000000000000000000" pitchFamily="2" charset="2"/>
              </a:rPr>
              <a:t> Exemple des études d’accidents de criticité</a:t>
            </a:r>
            <a:endParaRPr lang="fr-FR" sz="1600" i="1" dirty="0" smtClean="0"/>
          </a:p>
        </p:txBody>
      </p:sp>
      <p:pic>
        <p:nvPicPr>
          <p:cNvPr id="25" name="Picture 5">
            <a:extLst>
              <a:ext uri="{FF2B5EF4-FFF2-40B4-BE49-F238E27FC236}">
                <a16:creationId xmlns:a16="http://schemas.microsoft.com/office/drawing/2014/main" id="{6E5E4B55-779A-479A-9758-F825EDAF5B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788" y="4084793"/>
            <a:ext cx="1607465" cy="1220853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id="{CD745C9B-A75D-43D0-9D4C-745BC4276AE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789" y="5500685"/>
            <a:ext cx="1607465" cy="1154078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2017" y="3788235"/>
            <a:ext cx="2589955" cy="3086451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1034" y="3788235"/>
            <a:ext cx="2100570" cy="3086451"/>
          </a:xfrm>
          <a:prstGeom prst="rect">
            <a:avLst/>
          </a:prstGeom>
        </p:spPr>
      </p:pic>
      <p:sp>
        <p:nvSpPr>
          <p:cNvPr id="30" name="ZoneTexte 29"/>
          <p:cNvSpPr txBox="1"/>
          <p:nvPr/>
        </p:nvSpPr>
        <p:spPr>
          <a:xfrm>
            <a:off x="7160469" y="3166553"/>
            <a:ext cx="5031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600" i="1" dirty="0" smtClean="0">
                <a:sym typeface="Wingdings" panose="05000000000000000000" pitchFamily="2" charset="2"/>
              </a:rPr>
              <a:t>Maitrise des modèles de transferts thermiques ?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600" i="1" dirty="0" smtClean="0">
                <a:sym typeface="Wingdings" panose="05000000000000000000" pitchFamily="2" charset="2"/>
              </a:rPr>
              <a:t>Modèle de solidification des sels fondus ? </a:t>
            </a:r>
          </a:p>
        </p:txBody>
      </p:sp>
    </p:spTree>
    <p:extLst>
      <p:ext uri="{BB962C8B-B14F-4D97-AF65-F5344CB8AC3E}">
        <p14:creationId xmlns:p14="http://schemas.microsoft.com/office/powerpoint/2010/main" val="2061348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3"/>
          <p:cNvSpPr txBox="1">
            <a:spLocks/>
          </p:cNvSpPr>
          <p:nvPr/>
        </p:nvSpPr>
        <p:spPr>
          <a:xfrm>
            <a:off x="0" y="0"/>
            <a:ext cx="12192000" cy="397032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b">
            <a:spAutoFit/>
            <a:sp3d prstMaterial="matte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gros progrès dans les années 2010 – 2020 (3/3)  : Etude de transitoire via la cinétique nodale</a:t>
            </a:r>
            <a:endParaRPr lang="fr-FR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8445" y="410451"/>
            <a:ext cx="8897815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dirty="0" smtClean="0"/>
              <a:t>Analyses de transitoires pour conception de réacteurs innovant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b="1" dirty="0">
                <a:solidFill>
                  <a:schemeClr val="tx2"/>
                </a:solidFill>
                <a:sym typeface="Wingdings" panose="05000000000000000000" pitchFamily="2" charset="2"/>
              </a:rPr>
              <a:t>REP </a:t>
            </a:r>
            <a:r>
              <a:rPr lang="fr-FR" b="1" dirty="0" err="1">
                <a:solidFill>
                  <a:schemeClr val="tx2"/>
                </a:solidFill>
                <a:sym typeface="Wingdings" panose="05000000000000000000" pitchFamily="2" charset="2"/>
              </a:rPr>
              <a:t>thorié</a:t>
            </a:r>
            <a:r>
              <a:rPr lang="fr-FR" b="1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>
                <a:solidFill>
                  <a:schemeClr val="tx2"/>
                </a:solidFill>
                <a:sym typeface="Wingdings" panose="05000000000000000000" pitchFamily="2" charset="2"/>
              </a:rPr>
              <a:t>caloporté</a:t>
            </a:r>
            <a:r>
              <a:rPr lang="fr-FR" b="1" dirty="0">
                <a:solidFill>
                  <a:schemeClr val="tx2"/>
                </a:solidFill>
                <a:sym typeface="Wingdings" panose="05000000000000000000" pitchFamily="2" charset="2"/>
              </a:rPr>
              <a:t> à l’eau </a:t>
            </a:r>
            <a:r>
              <a:rPr lang="fr-FR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lourde</a:t>
            </a:r>
          </a:p>
          <a:p>
            <a:pPr marL="1200150" lvl="2" indent="-285750">
              <a:buFontTx/>
              <a:buChar char="-"/>
            </a:pPr>
            <a:r>
              <a:rPr lang="fr-FR" sz="1600" dirty="0" smtClean="0">
                <a:sym typeface="Wingdings" panose="05000000000000000000" pitchFamily="2" charset="2"/>
              </a:rPr>
              <a:t>Importance de la haute conversion en thorium </a:t>
            </a:r>
            <a:r>
              <a:rPr lang="fr-FR" sz="1400" i="1" dirty="0" smtClean="0">
                <a:sym typeface="Wingdings" panose="05000000000000000000" pitchFamily="2" charset="2"/>
              </a:rPr>
              <a:t>(conclusions issues des études de scénarios)</a:t>
            </a:r>
            <a:endParaRPr lang="fr-FR" sz="1600" i="1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1200150" lvl="2" indent="-285750">
              <a:buFontTx/>
              <a:buChar char="-"/>
            </a:pPr>
            <a:r>
              <a:rPr lang="fr-FR" sz="1600" i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Gestion de la réactivité par modification du spectre</a:t>
            </a:r>
          </a:p>
          <a:p>
            <a:pPr lvl="3"/>
            <a:r>
              <a:rPr lang="fr-FR" sz="1600" dirty="0">
                <a:sym typeface="Wingdings" panose="05000000000000000000" pitchFamily="2" charset="2"/>
              </a:rPr>
              <a:t>D</a:t>
            </a:r>
            <a:r>
              <a:rPr lang="fr-FR" sz="1600" dirty="0" smtClean="0">
                <a:sym typeface="Wingdings" panose="05000000000000000000" pitchFamily="2" charset="2"/>
              </a:rPr>
              <a:t>ilution de l’eau lourde avec de l’eau légère</a:t>
            </a:r>
            <a:endParaRPr lang="fr-FR" sz="1600" dirty="0">
              <a:sym typeface="Wingdings" panose="05000000000000000000" pitchFamily="2" charset="2"/>
            </a:endParaRPr>
          </a:p>
          <a:p>
            <a:pPr lvl="1"/>
            <a:r>
              <a:rPr lang="fr-FR" i="1" dirty="0" smtClean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>
                <a:sym typeface="Wingdings" panose="05000000000000000000" pitchFamily="2" charset="2"/>
              </a:rPr>
              <a:t>Basé sur la cinétique nodale </a:t>
            </a:r>
          </a:p>
          <a:p>
            <a:pPr lvl="1"/>
            <a:r>
              <a:rPr lang="fr-FR" dirty="0">
                <a:sym typeface="Wingdings" panose="05000000000000000000" pitchFamily="2" charset="2"/>
              </a:rPr>
              <a:t>	</a:t>
            </a:r>
            <a:r>
              <a:rPr lang="fr-FR" sz="1600" i="1" dirty="0" smtClean="0">
                <a:sym typeface="Wingdings" panose="05000000000000000000" pitchFamily="2" charset="2"/>
              </a:rPr>
              <a:t>raffinement du modèle adapté à la précision de l’étude</a:t>
            </a:r>
          </a:p>
          <a:p>
            <a:pPr lvl="1"/>
            <a:endParaRPr lang="fr-FR" i="1" dirty="0" smtClean="0"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à"/>
            </a:pPr>
            <a:endParaRPr lang="fr-FR" dirty="0" smtClean="0">
              <a:sym typeface="Wingdings" panose="05000000000000000000" pitchFamily="2" charset="2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629525" y="488257"/>
            <a:ext cx="4562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 smtClean="0"/>
              <a:t>Thèse Pierre </a:t>
            </a:r>
            <a:r>
              <a:rPr lang="fr-FR" sz="1400" i="1" dirty="0" err="1" smtClean="0"/>
              <a:t>Prévot</a:t>
            </a:r>
            <a:r>
              <a:rPr lang="fr-FR" sz="1400" i="1" dirty="0" smtClean="0"/>
              <a:t> (2018)</a:t>
            </a:r>
            <a:endParaRPr lang="fr-FR" sz="1400" i="1" dirty="0" smtClean="0"/>
          </a:p>
        </p:txBody>
      </p:sp>
      <p:pic>
        <p:nvPicPr>
          <p:cNvPr id="43" name="Image 4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240" t="3639"/>
          <a:stretch/>
        </p:blipFill>
        <p:spPr>
          <a:xfrm>
            <a:off x="289155" y="2586056"/>
            <a:ext cx="3302792" cy="4295599"/>
          </a:xfrm>
          <a:prstGeom prst="rect">
            <a:avLst/>
          </a:prstGeom>
        </p:spPr>
      </p:pic>
      <p:grpSp>
        <p:nvGrpSpPr>
          <p:cNvPr id="46" name="Groupe 45"/>
          <p:cNvGrpSpPr/>
          <p:nvPr/>
        </p:nvGrpSpPr>
        <p:grpSpPr>
          <a:xfrm>
            <a:off x="7838160" y="1058930"/>
            <a:ext cx="4319101" cy="2104428"/>
            <a:chOff x="4045511" y="1801441"/>
            <a:chExt cx="4852303" cy="2364222"/>
          </a:xfrm>
        </p:grpSpPr>
        <p:pic>
          <p:nvPicPr>
            <p:cNvPr id="41" name="Image 40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1996"/>
            <a:stretch/>
          </p:blipFill>
          <p:spPr>
            <a:xfrm>
              <a:off x="6233213" y="1801441"/>
              <a:ext cx="2664601" cy="1861125"/>
            </a:xfrm>
            <a:prstGeom prst="rect">
              <a:avLst/>
            </a:prstGeom>
          </p:spPr>
        </p:pic>
        <p:sp>
          <p:nvSpPr>
            <p:cNvPr id="42" name="ZoneTexte 41"/>
            <p:cNvSpPr txBox="1"/>
            <p:nvPr/>
          </p:nvSpPr>
          <p:spPr>
            <a:xfrm>
              <a:off x="4045511" y="2029230"/>
              <a:ext cx="2631111" cy="829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i="1" dirty="0" smtClean="0"/>
                <a:t>Représentation 3D : Assemblage découpé en « </a:t>
              </a:r>
              <a:r>
                <a:rPr lang="fr-FR" sz="1400" i="1" dirty="0" err="1" smtClean="0"/>
                <a:t>nodes</a:t>
              </a:r>
              <a:r>
                <a:rPr lang="fr-FR" sz="1400" i="1" dirty="0" smtClean="0"/>
                <a:t> » homogènes  </a:t>
              </a:r>
              <a:endParaRPr lang="fr-FR" sz="1400" i="1" dirty="0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4177065" y="3335805"/>
              <a:ext cx="3226472" cy="829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i="1" dirty="0" smtClean="0"/>
                <a:t>Pour chaque </a:t>
              </a:r>
              <a:r>
                <a:rPr lang="fr-FR" sz="1400" i="1" dirty="0" err="1" smtClean="0"/>
                <a:t>node</a:t>
              </a:r>
              <a:r>
                <a:rPr lang="fr-FR" sz="1400" i="1" dirty="0" smtClean="0"/>
                <a:t> : </a:t>
              </a:r>
            </a:p>
            <a:p>
              <a:r>
                <a:rPr lang="fr-FR" sz="1400" i="1" dirty="0" smtClean="0"/>
                <a:t>équation de la diffusion à 2 groupes avec neutrons retardés</a:t>
              </a:r>
              <a:endParaRPr lang="fr-FR" sz="1400" i="1" dirty="0"/>
            </a:p>
          </p:txBody>
        </p:sp>
      </p:grpSp>
      <p:sp>
        <p:nvSpPr>
          <p:cNvPr id="47" name="ZoneTexte 46"/>
          <p:cNvSpPr txBox="1"/>
          <p:nvPr/>
        </p:nvSpPr>
        <p:spPr>
          <a:xfrm>
            <a:off x="4548693" y="3252660"/>
            <a:ext cx="4527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/>
              <a:t>Analyse de transitoire :  éjection de grappe </a:t>
            </a:r>
            <a:endParaRPr lang="fr-FR" dirty="0"/>
          </a:p>
        </p:txBody>
      </p:sp>
      <p:grpSp>
        <p:nvGrpSpPr>
          <p:cNvPr id="53" name="Groupe 52"/>
          <p:cNvGrpSpPr/>
          <p:nvPr/>
        </p:nvGrpSpPr>
        <p:grpSpPr>
          <a:xfrm>
            <a:off x="4240915" y="3581398"/>
            <a:ext cx="3583815" cy="2677648"/>
            <a:chOff x="5030626" y="4025359"/>
            <a:chExt cx="3583815" cy="2677648"/>
          </a:xfrm>
        </p:grpSpPr>
        <p:pic>
          <p:nvPicPr>
            <p:cNvPr id="45" name="Image 44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8280"/>
            <a:stretch/>
          </p:blipFill>
          <p:spPr>
            <a:xfrm>
              <a:off x="5161390" y="4025359"/>
              <a:ext cx="3453051" cy="2478867"/>
            </a:xfrm>
            <a:prstGeom prst="rect">
              <a:avLst/>
            </a:prstGeom>
          </p:spPr>
        </p:pic>
        <p:sp>
          <p:nvSpPr>
            <p:cNvPr id="49" name="ZoneTexte 48"/>
            <p:cNvSpPr txBox="1"/>
            <p:nvPr/>
          </p:nvSpPr>
          <p:spPr>
            <a:xfrm>
              <a:off x="5894951" y="6395230"/>
              <a:ext cx="19397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>
                  <a:sym typeface="Wingdings" panose="05000000000000000000" pitchFamily="2" charset="2"/>
                </a:rPr>
                <a:t>Temps (secondes)</a:t>
              </a:r>
              <a:endParaRPr lang="fr-FR" sz="1400" b="1" dirty="0"/>
            </a:p>
          </p:txBody>
        </p:sp>
        <p:sp>
          <p:nvSpPr>
            <p:cNvPr id="50" name="ZoneTexte 49"/>
            <p:cNvSpPr txBox="1"/>
            <p:nvPr/>
          </p:nvSpPr>
          <p:spPr>
            <a:xfrm rot="16200000">
              <a:off x="4214636" y="4930965"/>
              <a:ext cx="19397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>
                  <a:sym typeface="Wingdings" panose="05000000000000000000" pitchFamily="2" charset="2"/>
                </a:rPr>
                <a:t>Puissance (W)</a:t>
              </a:r>
              <a:endParaRPr lang="fr-FR" sz="1400" b="1" dirty="0"/>
            </a:p>
          </p:txBody>
        </p:sp>
      </p:grpSp>
      <p:grpSp>
        <p:nvGrpSpPr>
          <p:cNvPr id="54" name="Groupe 53"/>
          <p:cNvGrpSpPr/>
          <p:nvPr/>
        </p:nvGrpSpPr>
        <p:grpSpPr>
          <a:xfrm>
            <a:off x="7670842" y="3583837"/>
            <a:ext cx="3494009" cy="2675208"/>
            <a:chOff x="8460553" y="4027798"/>
            <a:chExt cx="3494009" cy="2675208"/>
          </a:xfrm>
        </p:grpSpPr>
        <p:pic>
          <p:nvPicPr>
            <p:cNvPr id="48" name="Image 47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899"/>
            <a:stretch/>
          </p:blipFill>
          <p:spPr>
            <a:xfrm>
              <a:off x="8568270" y="4027798"/>
              <a:ext cx="3386292" cy="2415568"/>
            </a:xfrm>
            <a:prstGeom prst="rect">
              <a:avLst/>
            </a:prstGeom>
          </p:spPr>
        </p:pic>
        <p:sp>
          <p:nvSpPr>
            <p:cNvPr id="51" name="ZoneTexte 50"/>
            <p:cNvSpPr txBox="1"/>
            <p:nvPr/>
          </p:nvSpPr>
          <p:spPr>
            <a:xfrm rot="16200000">
              <a:off x="7644563" y="4942477"/>
              <a:ext cx="19397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>
                  <a:sym typeface="Wingdings" panose="05000000000000000000" pitchFamily="2" charset="2"/>
                </a:rPr>
                <a:t>Température fuel (K)</a:t>
              </a:r>
              <a:endParaRPr lang="fr-FR" sz="1400" b="1" dirty="0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9542850" y="6395229"/>
              <a:ext cx="19397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>
                  <a:sym typeface="Wingdings" panose="05000000000000000000" pitchFamily="2" charset="2"/>
                </a:rPr>
                <a:t>Temps (secondes)</a:t>
              </a:r>
              <a:endParaRPr lang="fr-FR" sz="1400" b="1" dirty="0"/>
            </a:p>
          </p:txBody>
        </p:sp>
      </p:grpSp>
      <p:sp>
        <p:nvSpPr>
          <p:cNvPr id="19" name="ZoneTexte 18"/>
          <p:cNvSpPr txBox="1"/>
          <p:nvPr/>
        </p:nvSpPr>
        <p:spPr>
          <a:xfrm>
            <a:off x="5651838" y="6401115"/>
            <a:ext cx="4653563" cy="33855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sz="16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L’objectif n’est pas de faire une analyse de sûreté</a:t>
            </a:r>
          </a:p>
        </p:txBody>
      </p:sp>
    </p:spTree>
    <p:extLst>
      <p:ext uri="{BB962C8B-B14F-4D97-AF65-F5344CB8AC3E}">
        <p14:creationId xmlns:p14="http://schemas.microsoft.com/office/powerpoint/2010/main" val="1279333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3"/>
          <p:cNvSpPr txBox="1">
            <a:spLocks/>
          </p:cNvSpPr>
          <p:nvPr/>
        </p:nvSpPr>
        <p:spPr>
          <a:xfrm>
            <a:off x="0" y="0"/>
            <a:ext cx="12192000" cy="397032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b">
            <a:spAutoFit/>
            <a:sp3d prstMaterial="matte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Prospectives à 10 ans – philosophie de la contribution</a:t>
            </a:r>
            <a:endParaRPr lang="fr-FR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0" y="2150271"/>
            <a:ext cx="11410814" cy="1846659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Renforcer notre compréhension de la neutronique/physique des réacteurs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Explorer et qualifier les « briques » unitaires de la modélisation des réacteurs</a:t>
            </a:r>
          </a:p>
          <a:p>
            <a:pPr lvl="1"/>
            <a:r>
              <a:rPr lang="fr-FR" sz="16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	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Modèles neutroniques, thermodynamique, et couplés,…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Via la confrontation à aux mesures avec un programme expérimental ambitieux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Via les comparaison modèles à modèles </a:t>
            </a:r>
          </a:p>
          <a:p>
            <a:pPr lvl="1"/>
            <a:endParaRPr lang="fr-FR" sz="1600" dirty="0" smtClean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Valoriser ces modèles pour l’étude de systèmes innovants</a:t>
            </a:r>
            <a:endParaRPr lang="fr-FR" sz="1600" dirty="0" smtClean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4273318"/>
            <a:ext cx="8669215" cy="209288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Capitaliser notre savoir-faire et rationaliser nos efforts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Intégrer et harmoniser l’ensemble des modèles développés avec leur domaine de validité </a:t>
            </a:r>
          </a:p>
          <a:p>
            <a:pPr lvl="2"/>
            <a:r>
              <a:rPr lang="fr-FR" sz="1600" i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Framework numérique commun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fr-FR" sz="1600" dirty="0" smtClean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Hiérarchisation des modèles en fonction des précisions/performances/complexité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fr-FR" sz="1600" dirty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Ancrage de l’IN2P3 comme un acteur spécifique de la recherche axé sur un positionnement académique de la physique des réacteurs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578110"/>
            <a:ext cx="10502283" cy="135421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Au delà des projets déjà engagés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sym typeface="Wingdings" panose="05000000000000000000" pitchFamily="2" charset="2"/>
              </a:rPr>
              <a:t>ASSURANCE, NEXUS, SALMON, SUDEC, OKLO…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fr-FR" sz="1600" dirty="0" smtClean="0"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i="1" dirty="0" smtClean="0">
                <a:sym typeface="Wingdings" panose="05000000000000000000" pitchFamily="2" charset="2"/>
              </a:rPr>
              <a:t>Etudier les processus physiques qui gouvernent le champ neutronique dans un milieu multiplicateur 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sz="1600" i="1" dirty="0" smtClean="0">
                <a:sym typeface="Wingdings" panose="05000000000000000000" pitchFamily="2" charset="2"/>
              </a:rPr>
              <a:t>Identifier les termes prépondérants à chaque échelle des études</a:t>
            </a:r>
          </a:p>
        </p:txBody>
      </p:sp>
    </p:spTree>
    <p:extLst>
      <p:ext uri="{BB962C8B-B14F-4D97-AF65-F5344CB8AC3E}">
        <p14:creationId xmlns:p14="http://schemas.microsoft.com/office/powerpoint/2010/main" val="227155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29579</TotalTime>
  <Words>1428</Words>
  <Application>Microsoft Office PowerPoint</Application>
  <PresentationFormat>Grand écran</PresentationFormat>
  <Paragraphs>259</Paragraphs>
  <Slides>15</Slides>
  <Notes>3</Notes>
  <HiddenSlides>2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Wingdings</vt:lpstr>
      <vt:lpstr>Thème Office</vt:lpstr>
      <vt:lpstr>Modélisations (pour les réacteurs) et expériences (associées)</vt:lpstr>
      <vt:lpstr>Un petit retour en arrière : avant 2010</vt:lpstr>
      <vt:lpstr>Un petit retour en arrière : avant 2010</vt:lpstr>
      <vt:lpstr>Rappel sur les difficultés de modélisation et conséquences pratiques</vt:lpstr>
      <vt:lpstr>Rappel sur les difficultés de modélisation et conséquences pratiques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I.P.N.Orsay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Modélisations réacteurs et expériences associées</dc:title>
  <dc:creator>Xavier Doligez</dc:creator>
  <cp:lastModifiedBy>Xavier Doligez</cp:lastModifiedBy>
  <cp:revision>118</cp:revision>
  <dcterms:created xsi:type="dcterms:W3CDTF">2020-01-16T10:02:56Z</dcterms:created>
  <dcterms:modified xsi:type="dcterms:W3CDTF">2020-02-05T23:02:03Z</dcterms:modified>
</cp:coreProperties>
</file>