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77" r:id="rId3"/>
    <p:sldId id="278" r:id="rId4"/>
    <p:sldId id="279" r:id="rId5"/>
    <p:sldId id="282" r:id="rId6"/>
    <p:sldId id="281" r:id="rId7"/>
    <p:sldId id="283" r:id="rId8"/>
    <p:sldId id="280" r:id="rId9"/>
    <p:sldId id="284" r:id="rId10"/>
    <p:sldId id="287" r:id="rId11"/>
    <p:sldId id="288" r:id="rId12"/>
    <p:sldId id="289" r:id="rId13"/>
    <p:sldId id="290" r:id="rId14"/>
    <p:sldId id="285" r:id="rId15"/>
    <p:sldId id="286" r:id="rId16"/>
    <p:sldId id="293" r:id="rId17"/>
    <p:sldId id="295" r:id="rId18"/>
    <p:sldId id="294" r:id="rId19"/>
    <p:sldId id="297" r:id="rId20"/>
    <p:sldId id="298" r:id="rId21"/>
    <p:sldId id="299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C745AB"/>
    <a:srgbClr val="F357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1867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1F1E0-3149-4B30-9582-C6081BBC53E6}" type="datetimeFigureOut">
              <a:rPr lang="fr-FR" smtClean="0"/>
              <a:t>05/02/2020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A1E57-E627-4A19-B47C-1B78D04880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993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r>
              <a:rPr lang="en-US" dirty="0" err="1" smtClean="0">
                <a:ea typeface="ＭＳ Ｐゴシック" charset="0"/>
              </a:rPr>
              <a:t>Passons</a:t>
            </a:r>
            <a:r>
              <a:rPr lang="en-US" dirty="0" smtClean="0">
                <a:ea typeface="ＭＳ Ｐゴシック" charset="0"/>
              </a:rPr>
              <a:t> à </a:t>
            </a:r>
            <a:r>
              <a:rPr lang="en-US" dirty="0" err="1" smtClean="0">
                <a:ea typeface="ＭＳ Ｐゴシック" charset="0"/>
              </a:rPr>
              <a:t>présent</a:t>
            </a:r>
            <a:r>
              <a:rPr lang="en-US" dirty="0" smtClean="0">
                <a:ea typeface="ＭＳ Ｐゴシック" charset="0"/>
              </a:rPr>
              <a:t> aux </a:t>
            </a:r>
            <a:r>
              <a:rPr lang="en-US" dirty="0" err="1" smtClean="0">
                <a:ea typeface="ＭＳ Ｐゴシック" charset="0"/>
              </a:rPr>
              <a:t>études</a:t>
            </a:r>
            <a:r>
              <a:rPr lang="en-US" dirty="0" smtClean="0">
                <a:ea typeface="ＭＳ Ｐゴシック" charset="0"/>
              </a:rPr>
              <a:t> sur la </a:t>
            </a:r>
            <a:r>
              <a:rPr lang="en-US" dirty="0" err="1" smtClean="0">
                <a:ea typeface="ＭＳ Ｐゴシック" charset="0"/>
              </a:rPr>
              <a:t>chimie</a:t>
            </a:r>
            <a:r>
              <a:rPr lang="en-US" dirty="0" smtClean="0">
                <a:ea typeface="ＭＳ Ｐゴシック" charset="0"/>
              </a:rPr>
              <a:t> des An et </a:t>
            </a:r>
            <a:r>
              <a:rPr lang="en-US" dirty="0" err="1" smtClean="0">
                <a:ea typeface="ＭＳ Ｐゴシック" charset="0"/>
              </a:rPr>
              <a:t>métaux</a:t>
            </a:r>
            <a:r>
              <a:rPr lang="en-US" dirty="0" smtClean="0">
                <a:ea typeface="ＭＳ Ｐゴシック" charset="0"/>
              </a:rPr>
              <a:t> </a:t>
            </a:r>
            <a:r>
              <a:rPr lang="en-US" dirty="0" err="1" smtClean="0">
                <a:ea typeface="ＭＳ Ｐゴシック" charset="0"/>
              </a:rPr>
              <a:t>dans</a:t>
            </a:r>
            <a:r>
              <a:rPr lang="en-US" dirty="0" smtClean="0">
                <a:ea typeface="ＭＳ Ｐゴシック" charset="0"/>
              </a:rPr>
              <a:t> des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milieux</a:t>
            </a:r>
            <a:r>
              <a:rPr lang="en-US" baseline="0" dirty="0" smtClean="0">
                <a:ea typeface="ＭＳ Ｐゴシック" charset="0"/>
              </a:rPr>
              <a:t> complexes qui </a:t>
            </a:r>
            <a:r>
              <a:rPr lang="en-US" baseline="0" dirty="0" err="1" smtClean="0">
                <a:ea typeface="ＭＳ Ｐゴシック" charset="0"/>
              </a:rPr>
              <a:t>relève</a:t>
            </a:r>
            <a:r>
              <a:rPr lang="en-US" baseline="0" dirty="0" smtClean="0">
                <a:ea typeface="ＭＳ Ｐゴシック" charset="0"/>
              </a:rPr>
              <a:t> du MP RNUE et à la </a:t>
            </a:r>
            <a:r>
              <a:rPr lang="en-US" baseline="0" dirty="0" err="1" smtClean="0">
                <a:ea typeface="ＭＳ Ｐゴシック" charset="0"/>
              </a:rPr>
              <a:t>ligne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liquide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ionique</a:t>
            </a:r>
            <a:endParaRPr lang="en-US" baseline="0" dirty="0" smtClean="0">
              <a:ea typeface="ＭＳ Ｐゴシック" charset="0"/>
            </a:endParaRPr>
          </a:p>
          <a:p>
            <a:pPr eaLnBrk="1" hangingPunct="1"/>
            <a:endParaRPr lang="en-US" baseline="0" dirty="0" smtClean="0">
              <a:ea typeface="ＭＳ Ｐゴシック" charset="0"/>
            </a:endParaRPr>
          </a:p>
          <a:p>
            <a:pPr eaLnBrk="1" hangingPunct="1"/>
            <a:r>
              <a:rPr lang="en-US" baseline="0" dirty="0" smtClean="0">
                <a:ea typeface="ＭＳ Ｐゴシック" charset="0"/>
              </a:rPr>
              <a:t>LI </a:t>
            </a:r>
            <a:r>
              <a:rPr lang="en-US" baseline="0" dirty="0" err="1" smtClean="0">
                <a:ea typeface="ＭＳ Ｐゴシック" charset="0"/>
              </a:rPr>
              <a:t>sont</a:t>
            </a:r>
            <a:r>
              <a:rPr lang="en-US" baseline="0" dirty="0" smtClean="0">
                <a:ea typeface="ＭＳ Ｐゴシック" charset="0"/>
              </a:rPr>
              <a:t> des </a:t>
            </a:r>
            <a:r>
              <a:rPr lang="en-US" baseline="0" dirty="0" err="1" smtClean="0">
                <a:ea typeface="ＭＳ Ｐゴシック" charset="0"/>
              </a:rPr>
              <a:t>sels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fondus</a:t>
            </a:r>
            <a:r>
              <a:rPr lang="en-US" baseline="0" dirty="0" smtClean="0">
                <a:ea typeface="ＭＳ Ｐゴシック" charset="0"/>
              </a:rPr>
              <a:t> à </a:t>
            </a:r>
            <a:r>
              <a:rPr lang="en-US" baseline="0" dirty="0" err="1" smtClean="0">
                <a:ea typeface="ＭＳ Ｐゴシック" charset="0"/>
              </a:rPr>
              <a:t>basse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température</a:t>
            </a:r>
            <a:r>
              <a:rPr lang="en-US" baseline="0" dirty="0" smtClean="0">
                <a:ea typeface="ＭＳ Ｐゴシック" charset="0"/>
              </a:rPr>
              <a:t> (</a:t>
            </a:r>
            <a:r>
              <a:rPr lang="en-US" baseline="0" dirty="0" err="1" smtClean="0">
                <a:ea typeface="ＭＳ Ｐゴシック" charset="0"/>
              </a:rPr>
              <a:t>constitués</a:t>
            </a:r>
            <a:r>
              <a:rPr lang="en-US" baseline="0" dirty="0" smtClean="0">
                <a:ea typeface="ＭＳ Ｐゴシック" charset="0"/>
              </a:rPr>
              <a:t> d’un cation </a:t>
            </a:r>
            <a:r>
              <a:rPr lang="en-US" baseline="0" dirty="0" err="1" smtClean="0">
                <a:ea typeface="ＭＳ Ｐゴシック" charset="0"/>
              </a:rPr>
              <a:t>organique</a:t>
            </a:r>
            <a:r>
              <a:rPr lang="en-US" baseline="0" dirty="0" smtClean="0">
                <a:ea typeface="ＭＳ Ｐゴシック" charset="0"/>
              </a:rPr>
              <a:t> et d’un anion </a:t>
            </a:r>
            <a:r>
              <a:rPr lang="en-US" baseline="0" dirty="0" err="1" smtClean="0">
                <a:ea typeface="ＭＳ Ｐゴシック" charset="0"/>
              </a:rPr>
              <a:t>inorganique</a:t>
            </a:r>
            <a:r>
              <a:rPr lang="en-US" baseline="0" dirty="0" smtClean="0">
                <a:ea typeface="ＭＳ Ｐゴシック" charset="0"/>
              </a:rPr>
              <a:t>) qui </a:t>
            </a:r>
            <a:r>
              <a:rPr lang="en-US" baseline="0" dirty="0" err="1" smtClean="0">
                <a:ea typeface="ＭＳ Ｐゴシック" charset="0"/>
              </a:rPr>
              <a:t>sont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considérés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comme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une</a:t>
            </a:r>
            <a:r>
              <a:rPr lang="en-US" baseline="0" dirty="0" smtClean="0">
                <a:ea typeface="ＭＳ Ｐゴシック" charset="0"/>
              </a:rPr>
              <a:t> bonne alternative aux </a:t>
            </a:r>
            <a:r>
              <a:rPr lang="en-US" baseline="0" dirty="0" err="1" smtClean="0">
                <a:ea typeface="ＭＳ Ｐゴシック" charset="0"/>
              </a:rPr>
              <a:t>solvants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moléculaires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traditionnels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utilisés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dans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l’extraction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liq-liq</a:t>
            </a:r>
            <a:r>
              <a:rPr lang="en-US" baseline="0" dirty="0" smtClean="0">
                <a:ea typeface="ＭＳ Ｐゴシック" charset="0"/>
              </a:rPr>
              <a:t> et la </a:t>
            </a:r>
            <a:r>
              <a:rPr lang="en-US" baseline="0" dirty="0" err="1" smtClean="0">
                <a:ea typeface="ＭＳ Ｐゴシック" charset="0"/>
              </a:rPr>
              <a:t>séparation</a:t>
            </a:r>
            <a:r>
              <a:rPr lang="en-US" baseline="0" dirty="0" smtClean="0">
                <a:ea typeface="ＭＳ Ｐゴシック" charset="0"/>
              </a:rPr>
              <a:t> des An, du fait </a:t>
            </a:r>
            <a:r>
              <a:rPr lang="en-US" baseline="0" dirty="0" err="1" smtClean="0">
                <a:ea typeface="ＭＳ Ｐゴシック" charset="0"/>
              </a:rPr>
              <a:t>qu’ils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sont</a:t>
            </a:r>
            <a:r>
              <a:rPr lang="en-US" baseline="0" dirty="0" smtClean="0">
                <a:ea typeface="ＭＳ Ｐゴシック" charset="0"/>
              </a:rPr>
              <a:t> plus verts et </a:t>
            </a:r>
            <a:r>
              <a:rPr lang="en-US" baseline="0" dirty="0" err="1" smtClean="0">
                <a:ea typeface="ＭＳ Ｐゴシック" charset="0"/>
              </a:rPr>
              <a:t>moins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impactants</a:t>
            </a:r>
            <a:r>
              <a:rPr lang="en-US" baseline="0" dirty="0" smtClean="0">
                <a:ea typeface="ＭＳ Ｐゴシック" charset="0"/>
              </a:rPr>
              <a:t> pour </a:t>
            </a:r>
            <a:r>
              <a:rPr lang="en-US" baseline="0" dirty="0" err="1" smtClean="0">
                <a:ea typeface="ＭＳ Ｐゴシック" charset="0"/>
              </a:rPr>
              <a:t>l’evt</a:t>
            </a:r>
            <a:r>
              <a:rPr lang="en-US" baseline="0" dirty="0" smtClean="0">
                <a:ea typeface="ＭＳ Ｐゴシック" charset="0"/>
              </a:rPr>
              <a:t> (non </a:t>
            </a:r>
            <a:r>
              <a:rPr lang="en-US" baseline="0" dirty="0" err="1" smtClean="0">
                <a:ea typeface="ＭＳ Ｐゴシック" charset="0"/>
              </a:rPr>
              <a:t>volatilité</a:t>
            </a:r>
            <a:r>
              <a:rPr lang="en-US" baseline="0" dirty="0" smtClean="0">
                <a:ea typeface="ＭＳ Ｐゴシック" charset="0"/>
              </a:rPr>
              <a:t>, </a:t>
            </a:r>
            <a:r>
              <a:rPr lang="en-US" baseline="0" dirty="0" err="1" smtClean="0">
                <a:ea typeface="ＭＳ Ｐゴシック" charset="0"/>
              </a:rPr>
              <a:t>stabilité</a:t>
            </a:r>
            <a:r>
              <a:rPr lang="en-US" baseline="0" dirty="0" smtClean="0">
                <a:ea typeface="ＭＳ Ｐゴシック" charset="0"/>
              </a:rPr>
              <a:t>) et du fait </a:t>
            </a:r>
            <a:r>
              <a:rPr lang="en-US" baseline="0" dirty="0" err="1" smtClean="0">
                <a:ea typeface="ＭＳ Ｐゴシック" charset="0"/>
              </a:rPr>
              <a:t>qu’ils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ont</a:t>
            </a:r>
            <a:r>
              <a:rPr lang="en-US" baseline="0" dirty="0" smtClean="0">
                <a:ea typeface="ＭＳ Ｐゴシック" charset="0"/>
              </a:rPr>
              <a:t> des </a:t>
            </a:r>
            <a:r>
              <a:rPr lang="en-US" baseline="0" dirty="0" err="1" smtClean="0">
                <a:ea typeface="ＭＳ Ｐゴシック" charset="0"/>
              </a:rPr>
              <a:t>physico-chimiques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ajustables</a:t>
            </a:r>
            <a:r>
              <a:rPr lang="en-US" baseline="0" dirty="0" smtClean="0">
                <a:ea typeface="ＭＳ Ｐゴシック" charset="0"/>
              </a:rPr>
              <a:t>. </a:t>
            </a:r>
          </a:p>
          <a:p>
            <a:pPr eaLnBrk="1" hangingPunct="1"/>
            <a:endParaRPr lang="en-US" baseline="0" dirty="0" smtClean="0">
              <a:ea typeface="ＭＳ Ｐゴシック" charset="0"/>
            </a:endParaRPr>
          </a:p>
          <a:p>
            <a:pPr eaLnBrk="1" hangingPunct="1"/>
            <a:r>
              <a:rPr lang="en-US" baseline="0" dirty="0" smtClean="0">
                <a:ea typeface="ＭＳ Ｐゴシック" charset="0"/>
              </a:rPr>
              <a:t>Les </a:t>
            </a:r>
            <a:r>
              <a:rPr lang="en-US" baseline="0" dirty="0" err="1" smtClean="0">
                <a:ea typeface="ＭＳ Ｐゴシック" charset="0"/>
              </a:rPr>
              <a:t>recherches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menées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sont</a:t>
            </a:r>
            <a:r>
              <a:rPr lang="en-US" baseline="0" dirty="0" smtClean="0">
                <a:ea typeface="ＭＳ Ｐゴシック" charset="0"/>
              </a:rPr>
              <a:t> des </a:t>
            </a:r>
            <a:r>
              <a:rPr lang="en-US" baseline="0" dirty="0" err="1" smtClean="0">
                <a:ea typeface="ＭＳ Ｐゴシック" charset="0"/>
              </a:rPr>
              <a:t>recherches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fondamentales</a:t>
            </a:r>
            <a:r>
              <a:rPr lang="en-US" baseline="0" dirty="0" smtClean="0">
                <a:ea typeface="ＭＳ Ｐゴシック" charset="0"/>
              </a:rPr>
              <a:t> sur la </a:t>
            </a:r>
            <a:r>
              <a:rPr lang="en-US" baseline="0" dirty="0" err="1" smtClean="0">
                <a:ea typeface="ＭＳ Ｐゴシック" charset="0"/>
              </a:rPr>
              <a:t>chimie</a:t>
            </a:r>
            <a:r>
              <a:rPr lang="en-US" baseline="0" dirty="0" smtClean="0">
                <a:ea typeface="ＭＳ Ｐゴシック" charset="0"/>
              </a:rPr>
              <a:t> des An, Ln et pdf </a:t>
            </a:r>
            <a:r>
              <a:rPr lang="en-US" baseline="0" dirty="0" err="1" smtClean="0">
                <a:ea typeface="ＭＳ Ｐゴシック" charset="0"/>
              </a:rPr>
              <a:t>dans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ces</a:t>
            </a:r>
            <a:r>
              <a:rPr lang="en-US" baseline="0" dirty="0" smtClean="0">
                <a:ea typeface="ＭＳ Ｐゴシック" charset="0"/>
              </a:rPr>
              <a:t> solvents </a:t>
            </a:r>
            <a:r>
              <a:rPr lang="en-US" baseline="0" dirty="0" err="1" smtClean="0">
                <a:ea typeface="ＭＳ Ｐゴシック" charset="0"/>
              </a:rPr>
              <a:t>ioniques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peu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usuels</a:t>
            </a:r>
            <a:r>
              <a:rPr lang="en-US" baseline="0" dirty="0" smtClean="0">
                <a:ea typeface="ＭＳ Ｐゴシック" charset="0"/>
              </a:rPr>
              <a:t> : solvation la complexation et les </a:t>
            </a:r>
            <a:r>
              <a:rPr lang="en-US" baseline="0" dirty="0" err="1" smtClean="0">
                <a:ea typeface="ＭＳ Ｐゴシック" charset="0"/>
              </a:rPr>
              <a:t>mécanismes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d’extraction</a:t>
            </a:r>
            <a:r>
              <a:rPr lang="en-US" baseline="0" dirty="0" smtClean="0">
                <a:ea typeface="ＭＳ Ｐゴシック" charset="0"/>
              </a:rPr>
              <a:t>  qui </a:t>
            </a:r>
            <a:r>
              <a:rPr lang="en-US" baseline="0" dirty="0" err="1" smtClean="0">
                <a:ea typeface="ＭＳ Ｐゴシック" charset="0"/>
              </a:rPr>
              <a:t>implique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souvent</a:t>
            </a:r>
            <a:r>
              <a:rPr lang="en-US" baseline="0" dirty="0" smtClean="0">
                <a:ea typeface="ＭＳ Ｐゴシック" charset="0"/>
              </a:rPr>
              <a:t> des </a:t>
            </a:r>
            <a:r>
              <a:rPr lang="en-US" baseline="0" dirty="0" err="1" smtClean="0">
                <a:ea typeface="ＭＳ Ｐゴシック" charset="0"/>
              </a:rPr>
              <a:t>espèces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inhabituelles</a:t>
            </a:r>
            <a:r>
              <a:rPr lang="en-US" baseline="0" dirty="0" smtClean="0">
                <a:ea typeface="ＭＳ Ｐゴシック" charset="0"/>
              </a:rPr>
              <a:t>. </a:t>
            </a:r>
            <a:r>
              <a:rPr lang="en-US" baseline="0" dirty="0" err="1" smtClean="0">
                <a:ea typeface="ＭＳ Ｐゴシック" charset="0"/>
              </a:rPr>
              <a:t>Depuis</a:t>
            </a:r>
            <a:r>
              <a:rPr lang="en-US" baseline="0" dirty="0" smtClean="0">
                <a:ea typeface="ＭＳ Ｐゴシック" charset="0"/>
              </a:rPr>
              <a:t> 2017, un </a:t>
            </a:r>
            <a:r>
              <a:rPr lang="en-US" baseline="0" dirty="0" err="1" smtClean="0">
                <a:ea typeface="ＭＳ Ｐゴシック" charset="0"/>
              </a:rPr>
              <a:t>nv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projet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est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soutenu</a:t>
            </a:r>
            <a:r>
              <a:rPr lang="en-US" baseline="0" dirty="0" smtClean="0">
                <a:ea typeface="ＭＳ Ｐゴシック" charset="0"/>
              </a:rPr>
              <a:t> par le CNRS </a:t>
            </a:r>
            <a:r>
              <a:rPr lang="en-US" baseline="0" dirty="0" err="1" smtClean="0">
                <a:ea typeface="ＭＳ Ｐゴシック" charset="0"/>
              </a:rPr>
              <a:t>en</a:t>
            </a:r>
            <a:r>
              <a:rPr lang="en-US" baseline="0" dirty="0" smtClean="0">
                <a:ea typeface="ＭＳ Ｐゴシック" charset="0"/>
              </a:rPr>
              <a:t> collaboration avec des </a:t>
            </a:r>
            <a:r>
              <a:rPr lang="en-US" baseline="0" dirty="0" err="1" smtClean="0">
                <a:ea typeface="ＭＳ Ｐゴシック" charset="0"/>
              </a:rPr>
              <a:t>chercheurs</a:t>
            </a:r>
            <a:r>
              <a:rPr lang="en-US" baseline="0" dirty="0" smtClean="0">
                <a:ea typeface="ＭＳ Ｐゴシック" charset="0"/>
              </a:rPr>
              <a:t> du DSA : </a:t>
            </a:r>
            <a:r>
              <a:rPr lang="en-US" baseline="0" dirty="0" err="1" smtClean="0">
                <a:ea typeface="ＭＳ Ｐゴシック" charset="0"/>
              </a:rPr>
              <a:t>il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s’agit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d’utiliser</a:t>
            </a:r>
            <a:r>
              <a:rPr lang="en-US" baseline="0" dirty="0" smtClean="0">
                <a:ea typeface="ＭＳ Ｐゴシック" charset="0"/>
              </a:rPr>
              <a:t> un LI </a:t>
            </a:r>
            <a:r>
              <a:rPr lang="en-US" baseline="0" dirty="0" err="1" smtClean="0">
                <a:ea typeface="ＭＳ Ｐゴシック" charset="0"/>
              </a:rPr>
              <a:t>en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tant</a:t>
            </a:r>
            <a:r>
              <a:rPr lang="en-US" baseline="0" dirty="0" smtClean="0">
                <a:ea typeface="ＭＳ Ｐゴシック" charset="0"/>
              </a:rPr>
              <a:t> que </a:t>
            </a:r>
            <a:r>
              <a:rPr lang="en-US" baseline="0" dirty="0" err="1" smtClean="0">
                <a:ea typeface="ＭＳ Ｐゴシック" charset="0"/>
              </a:rPr>
              <a:t>remplaçant</a:t>
            </a:r>
            <a:r>
              <a:rPr lang="en-US" baseline="0" dirty="0" smtClean="0">
                <a:ea typeface="ＭＳ Ｐゴシック" charset="0"/>
              </a:rPr>
              <a:t> de </a:t>
            </a:r>
            <a:r>
              <a:rPr lang="en-US" baseline="0" dirty="0" err="1" smtClean="0">
                <a:ea typeface="ＭＳ Ｐゴシック" charset="0"/>
              </a:rPr>
              <a:t>solvants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organiques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utilisé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dans</a:t>
            </a:r>
            <a:r>
              <a:rPr lang="en-US" baseline="0" dirty="0" smtClean="0">
                <a:ea typeface="ＭＳ Ｐゴシック" charset="0"/>
              </a:rPr>
              <a:t> les </a:t>
            </a:r>
            <a:r>
              <a:rPr lang="en-US" baseline="0" dirty="0" err="1" smtClean="0">
                <a:ea typeface="ＭＳ Ｐゴシック" charset="0"/>
              </a:rPr>
              <a:t>procédés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d’extraction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liq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liq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basé</a:t>
            </a:r>
            <a:r>
              <a:rPr lang="en-US" baseline="0" dirty="0" smtClean="0">
                <a:ea typeface="ＭＳ Ｐゴシック" charset="0"/>
              </a:rPr>
              <a:t> sur des technologies </a:t>
            </a:r>
            <a:r>
              <a:rPr lang="en-US" baseline="0" dirty="0" err="1" smtClean="0">
                <a:ea typeface="ＭＳ Ｐゴシック" charset="0"/>
              </a:rPr>
              <a:t>membranaires</a:t>
            </a:r>
            <a:r>
              <a:rPr lang="en-US" baseline="0" dirty="0" smtClean="0">
                <a:ea typeface="ＭＳ Ｐゴシック" charset="0"/>
              </a:rPr>
              <a:t>, </a:t>
            </a:r>
            <a:r>
              <a:rPr lang="en-US" baseline="0" dirty="0" err="1" smtClean="0">
                <a:ea typeface="ＭＳ Ｐゴシック" charset="0"/>
              </a:rPr>
              <a:t>en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vue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d’une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intensitification</a:t>
            </a:r>
            <a:r>
              <a:rPr lang="en-US" baseline="0" dirty="0" smtClean="0">
                <a:ea typeface="ＭＳ Ｐゴシック" charset="0"/>
              </a:rPr>
              <a:t> du </a:t>
            </a:r>
            <a:r>
              <a:rPr lang="en-US" baseline="0" dirty="0" err="1" smtClean="0">
                <a:ea typeface="ＭＳ Ｐゴシック" charset="0"/>
              </a:rPr>
              <a:t>procédé</a:t>
            </a:r>
            <a:r>
              <a:rPr lang="en-US" baseline="0" dirty="0" smtClean="0">
                <a:ea typeface="ＭＳ Ｐゴシック" charset="0"/>
              </a:rPr>
              <a:t> </a:t>
            </a:r>
            <a:r>
              <a:rPr lang="en-US" baseline="0" dirty="0" err="1" smtClean="0">
                <a:ea typeface="ＭＳ Ｐゴシック" charset="0"/>
              </a:rPr>
              <a:t>d’extraction</a:t>
            </a:r>
            <a:r>
              <a:rPr lang="en-US" baseline="0" dirty="0" smtClean="0">
                <a:ea typeface="ＭＳ Ｐゴシック" charset="0"/>
              </a:rPr>
              <a:t>.</a:t>
            </a:r>
            <a:endParaRPr lang="en-US" dirty="0">
              <a:ea typeface="ＭＳ Ｐゴシック" charset="0"/>
            </a:endParaRPr>
          </a:p>
        </p:txBody>
      </p:sp>
      <p:sp>
        <p:nvSpPr>
          <p:cNvPr id="23555" name="Espace réservé du numéro de diapositive 3"/>
          <p:cNvSpPr txBox="1">
            <a:spLocks noGrp="1"/>
          </p:cNvSpPr>
          <p:nvPr/>
        </p:nvSpPr>
        <p:spPr bwMode="auto">
          <a:xfrm>
            <a:off x="3849955" y="9481576"/>
            <a:ext cx="2946135" cy="499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4" tIns="45761" rIns="91524" bIns="45761" anchor="b"/>
          <a:lstStyle>
            <a:lvl1pPr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DDC56270-6343-3442-9EBC-8F31443E9E71}" type="slidenum">
              <a:rPr lang="fr-FR" sz="1200">
                <a:latin typeface="Arial" charset="0"/>
              </a:rPr>
              <a:pPr algn="r" eaLnBrk="1" hangingPunct="1"/>
              <a:t>10</a:t>
            </a:fld>
            <a:endParaRPr lang="fr-FR" sz="1200">
              <a:latin typeface="Arial" charset="0"/>
            </a:endParaRPr>
          </a:p>
        </p:txBody>
      </p:sp>
      <p:sp>
        <p:nvSpPr>
          <p:cNvPr id="23556" name="Espace réservé du pied de page 4"/>
          <p:cNvSpPr txBox="1">
            <a:spLocks noGrp="1"/>
          </p:cNvSpPr>
          <p:nvPr/>
        </p:nvSpPr>
        <p:spPr bwMode="auto">
          <a:xfrm>
            <a:off x="0" y="9481576"/>
            <a:ext cx="2946135" cy="499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4" tIns="45761" rIns="91524" bIns="45761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200">
                <a:latin typeface="Arial" charset="0"/>
              </a:rPr>
              <a:t>Groupe          Evaluation AERES          13-14 janvier 2011</a:t>
            </a:r>
          </a:p>
        </p:txBody>
      </p:sp>
    </p:spTree>
    <p:extLst>
      <p:ext uri="{BB962C8B-B14F-4D97-AF65-F5344CB8AC3E}">
        <p14:creationId xmlns:p14="http://schemas.microsoft.com/office/powerpoint/2010/main" val="2816486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0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  <a:cs typeface="ＭＳ Ｐゴシック" charset="0"/>
              </a:rPr>
              <a:t>un ou deux transparents sur vos activités scientifiques / faits marquants.</a:t>
            </a:r>
            <a:endParaRPr lang="en-US" dirty="0" smtClean="0">
              <a:ea typeface="ＭＳ Ｐゴシック" charset="0"/>
            </a:endParaRPr>
          </a:p>
          <a:p>
            <a:pPr eaLnBrk="1" hangingPunct="1"/>
            <a:endParaRPr lang="en-US" dirty="0">
              <a:ea typeface="ＭＳ Ｐゴシック" charset="0"/>
            </a:endParaRPr>
          </a:p>
        </p:txBody>
      </p:sp>
      <p:sp>
        <p:nvSpPr>
          <p:cNvPr id="27651" name="Espace réservé du numéro de diapositive 3"/>
          <p:cNvSpPr txBox="1">
            <a:spLocks noGrp="1"/>
          </p:cNvSpPr>
          <p:nvPr/>
        </p:nvSpPr>
        <p:spPr bwMode="auto">
          <a:xfrm>
            <a:off x="3849955" y="9481576"/>
            <a:ext cx="2946135" cy="499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4" tIns="45761" rIns="91524" bIns="45761" anchor="b"/>
          <a:lstStyle>
            <a:lvl1pPr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A7557BBA-15BB-E94E-B236-846B96D270DF}" type="slidenum">
              <a:rPr lang="fr-FR" sz="1200">
                <a:latin typeface="Arial" charset="0"/>
              </a:rPr>
              <a:pPr algn="r" eaLnBrk="1" hangingPunct="1"/>
              <a:t>11</a:t>
            </a:fld>
            <a:endParaRPr lang="fr-FR" sz="1200">
              <a:latin typeface="Arial" charset="0"/>
            </a:endParaRPr>
          </a:p>
        </p:txBody>
      </p:sp>
      <p:sp>
        <p:nvSpPr>
          <p:cNvPr id="27652" name="Espace réservé du pied de page 4"/>
          <p:cNvSpPr txBox="1">
            <a:spLocks noGrp="1"/>
          </p:cNvSpPr>
          <p:nvPr/>
        </p:nvSpPr>
        <p:spPr bwMode="auto">
          <a:xfrm>
            <a:off x="0" y="9481576"/>
            <a:ext cx="2946135" cy="499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4" tIns="45761" rIns="91524" bIns="45761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200">
                <a:latin typeface="Arial" charset="0"/>
              </a:rPr>
              <a:t>Groupe          Evaluation AERES          13-14 janvier 2011</a:t>
            </a:r>
          </a:p>
        </p:txBody>
      </p:sp>
    </p:spTree>
    <p:extLst>
      <p:ext uri="{BB962C8B-B14F-4D97-AF65-F5344CB8AC3E}">
        <p14:creationId xmlns:p14="http://schemas.microsoft.com/office/powerpoint/2010/main" val="1538390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0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  <a:cs typeface="ＭＳ Ｐゴシック" charset="0"/>
              </a:rPr>
              <a:t>un ou deux transparents sur vos activités scientifiques / faits marquants.</a:t>
            </a:r>
            <a:endParaRPr lang="en-US" dirty="0" smtClean="0">
              <a:ea typeface="ＭＳ Ｐゴシック" charset="0"/>
            </a:endParaRPr>
          </a:p>
          <a:p>
            <a:pPr eaLnBrk="1" hangingPunct="1"/>
            <a:endParaRPr lang="en-US" dirty="0">
              <a:ea typeface="ＭＳ Ｐゴシック" charset="0"/>
            </a:endParaRPr>
          </a:p>
        </p:txBody>
      </p:sp>
      <p:sp>
        <p:nvSpPr>
          <p:cNvPr id="27651" name="Espace réservé du numéro de diapositive 3"/>
          <p:cNvSpPr txBox="1">
            <a:spLocks noGrp="1"/>
          </p:cNvSpPr>
          <p:nvPr/>
        </p:nvSpPr>
        <p:spPr bwMode="auto">
          <a:xfrm>
            <a:off x="3849955" y="9481576"/>
            <a:ext cx="2946135" cy="499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4" tIns="45761" rIns="91524" bIns="45761" anchor="b"/>
          <a:lstStyle>
            <a:lvl1pPr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A7557BBA-15BB-E94E-B236-846B96D270DF}" type="slidenum">
              <a:rPr lang="fr-FR" sz="1200">
                <a:latin typeface="Arial" charset="0"/>
              </a:rPr>
              <a:pPr algn="r" eaLnBrk="1" hangingPunct="1"/>
              <a:t>12</a:t>
            </a:fld>
            <a:endParaRPr lang="fr-FR" sz="1200">
              <a:latin typeface="Arial" charset="0"/>
            </a:endParaRPr>
          </a:p>
        </p:txBody>
      </p:sp>
      <p:sp>
        <p:nvSpPr>
          <p:cNvPr id="27652" name="Espace réservé du pied de page 4"/>
          <p:cNvSpPr txBox="1">
            <a:spLocks noGrp="1"/>
          </p:cNvSpPr>
          <p:nvPr/>
        </p:nvSpPr>
        <p:spPr bwMode="auto">
          <a:xfrm>
            <a:off x="0" y="9481576"/>
            <a:ext cx="2946135" cy="499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4" tIns="45761" rIns="91524" bIns="45761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200">
                <a:latin typeface="Arial" charset="0"/>
              </a:rPr>
              <a:t>Groupe          Evaluation AERES          13-14 janvier 2011</a:t>
            </a:r>
          </a:p>
        </p:txBody>
      </p:sp>
    </p:spTree>
    <p:extLst>
      <p:ext uri="{BB962C8B-B14F-4D97-AF65-F5344CB8AC3E}">
        <p14:creationId xmlns:p14="http://schemas.microsoft.com/office/powerpoint/2010/main" val="4253755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fr-FR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  <a:cs typeface="ＭＳ Ｐゴシック" charset="0"/>
              </a:rPr>
              <a:t>Ce projet</a:t>
            </a:r>
            <a:r>
              <a:rPr lang="fr-FR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  <a:cs typeface="ＭＳ Ｐゴシック" charset="0"/>
              </a:rPr>
              <a:t> développé par M. Boltoeva a fait l’objet de 9 publications en 2016-2017 dans des revues </a:t>
            </a:r>
            <a:r>
              <a:rPr lang="fr-FR" sz="120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  <a:cs typeface="ＭＳ Ｐゴシック" charset="0"/>
              </a:rPr>
              <a:t>intern</a:t>
            </a:r>
            <a:r>
              <a:rPr lang="fr-FR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  <a:cs typeface="ＭＳ Ｐゴシック" charset="0"/>
              </a:rPr>
              <a:t> et de 5 </a:t>
            </a:r>
            <a:r>
              <a:rPr lang="fr-FR" sz="120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  <a:cs typeface="ＭＳ Ｐゴシック" charset="0"/>
              </a:rPr>
              <a:t>comm</a:t>
            </a:r>
            <a:r>
              <a:rPr lang="fr-FR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  <a:cs typeface="ＭＳ Ｐゴシック" charset="0"/>
              </a:rPr>
              <a:t>., et d’une thèse (IN2P3/région) qui a débuté cette année</a:t>
            </a:r>
          </a:p>
          <a:p>
            <a:pPr eaLnBrk="1" hangingPunct="1"/>
            <a:r>
              <a:rPr lang="fr-FR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  <a:cs typeface="ＭＳ Ｐゴシック" charset="0"/>
              </a:rPr>
              <a:t>Il est intégré / défendu dans des réseaux scientifiques au niveau national GDR </a:t>
            </a:r>
            <a:r>
              <a:rPr lang="fr-FR" sz="120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  <a:cs typeface="ＭＳ Ｐゴシック" charset="0"/>
              </a:rPr>
              <a:t>Promethee</a:t>
            </a:r>
            <a:r>
              <a:rPr lang="fr-FR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  <a:cs typeface="ＭＳ Ｐゴシック" charset="0"/>
              </a:rPr>
              <a:t> et depuis récemment le GDR SCINEE, et fait l’objet de nombreuses collaboration IN2P3 ou hors IN2P3 et au niveau international.</a:t>
            </a:r>
          </a:p>
          <a:p>
            <a:pPr eaLnBrk="1" hangingPunct="1"/>
            <a:endParaRPr lang="fr-FR" sz="1200" kern="1200" baseline="0" dirty="0" smtClean="0"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  <a:p>
            <a:pPr eaLnBrk="1" hangingPunct="1"/>
            <a:r>
              <a:rPr lang="fr-FR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Soutien financier : </a:t>
            </a:r>
            <a:r>
              <a:rPr lang="fr-FR" sz="120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prematuration</a:t>
            </a:r>
            <a:r>
              <a:rPr lang="fr-FR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+ PICS+ SB</a:t>
            </a:r>
          </a:p>
          <a:p>
            <a:pPr eaLnBrk="1" hangingPunct="1"/>
            <a:endParaRPr lang="en-US" dirty="0">
              <a:ea typeface="ＭＳ Ｐゴシック" charset="0"/>
            </a:endParaRPr>
          </a:p>
        </p:txBody>
      </p:sp>
      <p:sp>
        <p:nvSpPr>
          <p:cNvPr id="23555" name="Espace réservé du numéro de diapositive 3"/>
          <p:cNvSpPr txBox="1">
            <a:spLocks noGrp="1"/>
          </p:cNvSpPr>
          <p:nvPr/>
        </p:nvSpPr>
        <p:spPr bwMode="auto">
          <a:xfrm>
            <a:off x="3849955" y="9481576"/>
            <a:ext cx="2946135" cy="499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4" tIns="45761" rIns="91524" bIns="45761" anchor="b"/>
          <a:lstStyle>
            <a:lvl1pPr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DDC56270-6343-3442-9EBC-8F31443E9E71}" type="slidenum">
              <a:rPr lang="fr-FR" sz="1200">
                <a:latin typeface="Arial" charset="0"/>
              </a:rPr>
              <a:pPr algn="r" eaLnBrk="1" hangingPunct="1"/>
              <a:t>13</a:t>
            </a:fld>
            <a:endParaRPr lang="fr-FR" sz="1200">
              <a:latin typeface="Arial" charset="0"/>
            </a:endParaRPr>
          </a:p>
        </p:txBody>
      </p:sp>
      <p:sp>
        <p:nvSpPr>
          <p:cNvPr id="23556" name="Espace réservé du pied de page 4"/>
          <p:cNvSpPr txBox="1">
            <a:spLocks noGrp="1"/>
          </p:cNvSpPr>
          <p:nvPr/>
        </p:nvSpPr>
        <p:spPr bwMode="auto">
          <a:xfrm>
            <a:off x="0" y="9481576"/>
            <a:ext cx="2946135" cy="499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4" tIns="45761" rIns="91524" bIns="45761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200">
                <a:latin typeface="Arial" charset="0"/>
              </a:rPr>
              <a:t>Groupe          Evaluation AERES          13-14 janvier 2011</a:t>
            </a:r>
          </a:p>
        </p:txBody>
      </p:sp>
    </p:spTree>
    <p:extLst>
      <p:ext uri="{BB962C8B-B14F-4D97-AF65-F5344CB8AC3E}">
        <p14:creationId xmlns:p14="http://schemas.microsoft.com/office/powerpoint/2010/main" val="1861371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8B86739-FC98-4DC2-9FB7-AB92F047B57E}" type="datetimeFigureOut">
              <a:rPr lang="fr-FR" smtClean="0"/>
              <a:t>05/02/2020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48A0-276B-4708-B890-0273E66CC9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7527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8B86739-FC98-4DC2-9FB7-AB92F047B57E}" type="datetimeFigureOut">
              <a:rPr lang="fr-FR" smtClean="0"/>
              <a:t>05/02/2020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48A0-276B-4708-B890-0273E66CC9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837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8B86739-FC98-4DC2-9FB7-AB92F047B57E}" type="datetimeFigureOut">
              <a:rPr lang="fr-FR" smtClean="0"/>
              <a:t>05/02/2020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48A0-276B-4708-B890-0273E66CC9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3438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5"/>
          <p:cNvSpPr txBox="1">
            <a:spLocks noGrp="1"/>
          </p:cNvSpPr>
          <p:nvPr userDrawn="1"/>
        </p:nvSpPr>
        <p:spPr bwMode="auto">
          <a:xfrm>
            <a:off x="6877050" y="6492875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fld id="{314ADF18-8CAA-9A4E-9FDB-380D3FCB682A}" type="slidenum">
              <a:rPr lang="fr-FR" sz="1200" smtClean="0">
                <a:solidFill>
                  <a:srgbClr val="898989"/>
                </a:solidFill>
              </a:rPr>
              <a:pPr algn="r" eaLnBrk="1" hangingPunct="1">
                <a:defRPr/>
              </a:pPr>
              <a:t>‹N°›</a:t>
            </a:fld>
            <a:endParaRPr lang="fr-FR" sz="1200" smtClean="0">
              <a:solidFill>
                <a:srgbClr val="898989"/>
              </a:solidFill>
            </a:endParaRPr>
          </a:p>
        </p:txBody>
      </p:sp>
      <p:cxnSp>
        <p:nvCxnSpPr>
          <p:cNvPr id="4" name="Connecteur droit 3"/>
          <p:cNvCxnSpPr/>
          <p:nvPr userDrawn="1"/>
        </p:nvCxnSpPr>
        <p:spPr>
          <a:xfrm>
            <a:off x="1588" y="692150"/>
            <a:ext cx="9142412" cy="0"/>
          </a:xfrm>
          <a:prstGeom prst="line">
            <a:avLst/>
          </a:prstGeom>
          <a:ln>
            <a:solidFill>
              <a:srgbClr val="E751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42627657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5"/>
          <p:cNvSpPr txBox="1">
            <a:spLocks noGrp="1"/>
          </p:cNvSpPr>
          <p:nvPr userDrawn="1"/>
        </p:nvSpPr>
        <p:spPr bwMode="auto">
          <a:xfrm>
            <a:off x="6877050" y="6492875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fld id="{314ADF18-8CAA-9A4E-9FDB-380D3FCB682A}" type="slidenum">
              <a:rPr lang="fr-FR" sz="1200" smtClean="0">
                <a:solidFill>
                  <a:srgbClr val="898989"/>
                </a:solidFill>
              </a:rPr>
              <a:pPr algn="r" eaLnBrk="1" hangingPunct="1">
                <a:defRPr/>
              </a:pPr>
              <a:t>‹N°›</a:t>
            </a:fld>
            <a:endParaRPr lang="fr-FR" sz="1200" smtClean="0">
              <a:solidFill>
                <a:srgbClr val="898989"/>
              </a:solidFill>
            </a:endParaRPr>
          </a:p>
        </p:txBody>
      </p:sp>
      <p:cxnSp>
        <p:nvCxnSpPr>
          <p:cNvPr id="4" name="Connecteur droit 3"/>
          <p:cNvCxnSpPr/>
          <p:nvPr userDrawn="1"/>
        </p:nvCxnSpPr>
        <p:spPr>
          <a:xfrm>
            <a:off x="1588" y="692150"/>
            <a:ext cx="9142412" cy="0"/>
          </a:xfrm>
          <a:prstGeom prst="line">
            <a:avLst/>
          </a:prstGeom>
          <a:ln>
            <a:solidFill>
              <a:srgbClr val="E751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367247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5"/>
          <p:cNvSpPr txBox="1">
            <a:spLocks noGrp="1"/>
          </p:cNvSpPr>
          <p:nvPr userDrawn="1"/>
        </p:nvSpPr>
        <p:spPr bwMode="auto">
          <a:xfrm>
            <a:off x="6877050" y="6492875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fld id="{314ADF18-8CAA-9A4E-9FDB-380D3FCB682A}" type="slidenum">
              <a:rPr lang="fr-FR" sz="1200" smtClean="0">
                <a:solidFill>
                  <a:srgbClr val="898989"/>
                </a:solidFill>
              </a:rPr>
              <a:pPr algn="r" eaLnBrk="1" hangingPunct="1">
                <a:defRPr/>
              </a:pPr>
              <a:t>‹N°›</a:t>
            </a:fld>
            <a:endParaRPr lang="fr-FR" sz="1200" smtClean="0">
              <a:solidFill>
                <a:srgbClr val="898989"/>
              </a:solidFill>
            </a:endParaRPr>
          </a:p>
        </p:txBody>
      </p:sp>
      <p:cxnSp>
        <p:nvCxnSpPr>
          <p:cNvPr id="4" name="Connecteur droit 3"/>
          <p:cNvCxnSpPr/>
          <p:nvPr userDrawn="1"/>
        </p:nvCxnSpPr>
        <p:spPr>
          <a:xfrm>
            <a:off x="1588" y="692150"/>
            <a:ext cx="9142412" cy="0"/>
          </a:xfrm>
          <a:prstGeom prst="line">
            <a:avLst/>
          </a:prstGeom>
          <a:ln>
            <a:solidFill>
              <a:srgbClr val="E751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26482954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5"/>
          <p:cNvSpPr txBox="1">
            <a:spLocks noGrp="1"/>
          </p:cNvSpPr>
          <p:nvPr userDrawn="1"/>
        </p:nvSpPr>
        <p:spPr bwMode="auto">
          <a:xfrm>
            <a:off x="6877050" y="6492875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fld id="{314ADF18-8CAA-9A4E-9FDB-380D3FCB682A}" type="slidenum">
              <a:rPr lang="fr-FR" sz="1200" smtClean="0">
                <a:solidFill>
                  <a:srgbClr val="898989"/>
                </a:solidFill>
              </a:rPr>
              <a:pPr algn="r" eaLnBrk="1" hangingPunct="1">
                <a:defRPr/>
              </a:pPr>
              <a:t>‹N°›</a:t>
            </a:fld>
            <a:endParaRPr lang="fr-FR" sz="1200" smtClean="0">
              <a:solidFill>
                <a:srgbClr val="898989"/>
              </a:solidFill>
            </a:endParaRPr>
          </a:p>
        </p:txBody>
      </p:sp>
      <p:cxnSp>
        <p:nvCxnSpPr>
          <p:cNvPr id="4" name="Connecteur droit 3"/>
          <p:cNvCxnSpPr/>
          <p:nvPr userDrawn="1"/>
        </p:nvCxnSpPr>
        <p:spPr>
          <a:xfrm>
            <a:off x="1588" y="692150"/>
            <a:ext cx="9142412" cy="0"/>
          </a:xfrm>
          <a:prstGeom prst="line">
            <a:avLst/>
          </a:prstGeom>
          <a:ln>
            <a:solidFill>
              <a:srgbClr val="E751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1709104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8B86739-FC98-4DC2-9FB7-AB92F047B57E}" type="datetimeFigureOut">
              <a:rPr lang="fr-FR" smtClean="0"/>
              <a:t>05/02/2020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48A0-276B-4708-B890-0273E66CC9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6078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8B86739-FC98-4DC2-9FB7-AB92F047B57E}" type="datetimeFigureOut">
              <a:rPr lang="fr-FR" smtClean="0"/>
              <a:t>05/02/2020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48A0-276B-4708-B890-0273E66CC9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9214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8B86739-FC98-4DC2-9FB7-AB92F047B57E}" type="datetimeFigureOut">
              <a:rPr lang="fr-FR" smtClean="0"/>
              <a:t>05/02/2020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48A0-276B-4708-B890-0273E66CC9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4104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8B86739-FC98-4DC2-9FB7-AB92F047B57E}" type="datetimeFigureOut">
              <a:rPr lang="fr-FR" smtClean="0"/>
              <a:t>05/02/2020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48A0-276B-4708-B890-0273E66CC9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797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8B86739-FC98-4DC2-9FB7-AB92F047B57E}" type="datetimeFigureOut">
              <a:rPr lang="fr-FR" smtClean="0"/>
              <a:t>05/02/2020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48A0-276B-4708-B890-0273E66CC9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9741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8B86739-FC98-4DC2-9FB7-AB92F047B57E}" type="datetimeFigureOut">
              <a:rPr lang="fr-FR" smtClean="0"/>
              <a:t>05/02/2020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48A0-276B-4708-B890-0273E66CC991}" type="slidenum">
              <a:rPr lang="fr-FR" smtClean="0"/>
              <a:t>‹N°›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5" t="53695" r="23174"/>
          <a:stretch/>
        </p:blipFill>
        <p:spPr>
          <a:xfrm>
            <a:off x="0" y="-1"/>
            <a:ext cx="9145094" cy="75537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28750" cy="552450"/>
          </a:xfrm>
          <a:prstGeom prst="rect">
            <a:avLst/>
          </a:prstGeom>
        </p:spPr>
      </p:pic>
      <p:sp>
        <p:nvSpPr>
          <p:cNvPr id="7" name="Espace réservé de la date 8"/>
          <p:cNvSpPr txBox="1">
            <a:spLocks/>
          </p:cNvSpPr>
          <p:nvPr userDrawn="1"/>
        </p:nvSpPr>
        <p:spPr>
          <a:xfrm>
            <a:off x="2066925" y="6609785"/>
            <a:ext cx="6524625" cy="2889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i="1" dirty="0" smtClean="0"/>
              <a:t>S. Delpech, Prospectives IN2P3, Séminaire thématique GT11, Strasbourg, 5-6 février 2020 </a:t>
            </a:r>
            <a:endParaRPr lang="fr-FR" sz="1200" i="1" dirty="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0" y="6557563"/>
            <a:ext cx="9134475" cy="0"/>
          </a:xfrm>
          <a:prstGeom prst="line">
            <a:avLst/>
          </a:prstGeom>
          <a:ln w="25400">
            <a:solidFill>
              <a:srgbClr val="F357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8685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8B86739-FC98-4DC2-9FB7-AB92F047B57E}" type="datetimeFigureOut">
              <a:rPr lang="fr-FR" smtClean="0"/>
              <a:t>05/02/2020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48A0-276B-4708-B890-0273E66CC9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6800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8B86739-FC98-4DC2-9FB7-AB92F047B57E}" type="datetimeFigureOut">
              <a:rPr lang="fr-FR" smtClean="0"/>
              <a:t>05/02/2020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48A0-276B-4708-B890-0273E66CC9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8032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77075" y="657168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348A0-276B-4708-B890-0273E66CC9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69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emf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1.jpeg"/><Relationship Id="rId7" Type="http://schemas.openxmlformats.org/officeDocument/2006/relationships/image" Target="../media/image24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.png"/><Relationship Id="rId10" Type="http://schemas.openxmlformats.org/officeDocument/2006/relationships/image" Target="../media/image26.png"/><Relationship Id="rId4" Type="http://schemas.openxmlformats.org/officeDocument/2006/relationships/image" Target="../media/image22.jpeg"/><Relationship Id="rId9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1.jpeg"/><Relationship Id="rId7" Type="http://schemas.openxmlformats.org/officeDocument/2006/relationships/image" Target="../media/image28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.pn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t">
            <a:normAutofit/>
          </a:bodyPr>
          <a:lstStyle/>
          <a:p>
            <a:r>
              <a:rPr lang="fr-FR" sz="4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Traitement des combustibles usés en milieu non aqueux</a:t>
            </a:r>
            <a:endParaRPr lang="fr-FR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1404" y="3509963"/>
            <a:ext cx="7141191" cy="1655762"/>
          </a:xfrm>
        </p:spPr>
        <p:txBody>
          <a:bodyPr>
            <a:noAutofit/>
          </a:bodyPr>
          <a:lstStyle/>
          <a:p>
            <a:r>
              <a:rPr lang="fr-FR" sz="1600" dirty="0" smtClean="0"/>
              <a:t>Sylvie Delpech</a:t>
            </a:r>
            <a:r>
              <a:rPr lang="fr-FR" sz="1600" dirty="0"/>
              <a:t> </a:t>
            </a:r>
            <a:r>
              <a:rPr lang="fr-FR" sz="1600" dirty="0" smtClean="0"/>
              <a:t>(</a:t>
            </a:r>
            <a:r>
              <a:rPr lang="fr-FR" sz="1600" dirty="0" err="1" smtClean="0"/>
              <a:t>IJCLab</a:t>
            </a:r>
            <a:r>
              <a:rPr lang="fr-FR" sz="1600" dirty="0" smtClean="0"/>
              <a:t>, Orsay)</a:t>
            </a:r>
          </a:p>
          <a:p>
            <a:r>
              <a:rPr lang="fr-FR" sz="1600" dirty="0" smtClean="0"/>
              <a:t>Céline </a:t>
            </a:r>
            <a:r>
              <a:rPr lang="fr-FR" sz="1600" dirty="0" smtClean="0"/>
              <a:t>Cannes, </a:t>
            </a:r>
            <a:r>
              <a:rPr lang="fr-FR" sz="1600" dirty="0" smtClean="0"/>
              <a:t>Veronika </a:t>
            </a:r>
            <a:r>
              <a:rPr lang="fr-FR" sz="1600" dirty="0" smtClean="0"/>
              <a:t>Zinovyeva, </a:t>
            </a:r>
            <a:r>
              <a:rPr lang="fr-FR" sz="1600" dirty="0" smtClean="0"/>
              <a:t>Davide Rodrigues </a:t>
            </a:r>
            <a:r>
              <a:rPr lang="fr-FR" sz="1600" dirty="0"/>
              <a:t>(</a:t>
            </a:r>
            <a:r>
              <a:rPr lang="fr-FR" sz="1600" dirty="0" err="1"/>
              <a:t>IJCLab</a:t>
            </a:r>
            <a:r>
              <a:rPr lang="fr-FR" sz="1600" dirty="0"/>
              <a:t> , </a:t>
            </a:r>
            <a:r>
              <a:rPr lang="fr-FR" sz="1600" dirty="0" smtClean="0"/>
              <a:t>Orsay)</a:t>
            </a:r>
            <a:endParaRPr lang="fr-FR" sz="1600" dirty="0" smtClean="0"/>
          </a:p>
          <a:p>
            <a:r>
              <a:rPr lang="fr-FR" sz="1600" dirty="0" smtClean="0"/>
              <a:t>Clotilde Gaillard (IP2I, Lyon)</a:t>
            </a:r>
          </a:p>
          <a:p>
            <a:r>
              <a:rPr lang="fr-FR" sz="1600" dirty="0" smtClean="0"/>
              <a:t>Maria Boltoeva (IPHC, Strasbourg)</a:t>
            </a:r>
          </a:p>
          <a:p>
            <a:endParaRPr lang="fr-FR" sz="1600" dirty="0"/>
          </a:p>
          <a:p>
            <a:r>
              <a:rPr lang="fr-FR" sz="1600" i="1" dirty="0" smtClean="0"/>
              <a:t>Prospectives IN2P3, Séminaire thématique GT11, Strasbourg, 5-6 février 2020 </a:t>
            </a:r>
            <a:endParaRPr lang="fr-FR" sz="1600" i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5" t="53695" r="23174"/>
          <a:stretch/>
        </p:blipFill>
        <p:spPr>
          <a:xfrm>
            <a:off x="0" y="-1"/>
            <a:ext cx="9145094" cy="75537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28750" cy="552450"/>
          </a:xfrm>
          <a:prstGeom prst="rect">
            <a:avLst/>
          </a:prstGeom>
        </p:spPr>
      </p:pic>
      <p:sp>
        <p:nvSpPr>
          <p:cNvPr id="6" name="Espace réservé de la date 8"/>
          <p:cNvSpPr txBox="1">
            <a:spLocks/>
          </p:cNvSpPr>
          <p:nvPr/>
        </p:nvSpPr>
        <p:spPr>
          <a:xfrm>
            <a:off x="2066925" y="6609785"/>
            <a:ext cx="6524625" cy="2889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i="1" dirty="0" smtClean="0"/>
              <a:t>S. Delpech, Prospectives IN2P3, Séminaire thématique GT11, Strasbourg, 5-6 février 2020 </a:t>
            </a:r>
            <a:endParaRPr lang="fr-FR" sz="1200" i="1" dirty="0"/>
          </a:p>
        </p:txBody>
      </p:sp>
      <p:cxnSp>
        <p:nvCxnSpPr>
          <p:cNvPr id="7" name="Connecteur droit 6"/>
          <p:cNvCxnSpPr/>
          <p:nvPr/>
        </p:nvCxnSpPr>
        <p:spPr>
          <a:xfrm>
            <a:off x="0" y="6557563"/>
            <a:ext cx="9134475" cy="0"/>
          </a:xfrm>
          <a:prstGeom prst="line">
            <a:avLst/>
          </a:prstGeom>
          <a:ln w="25400">
            <a:solidFill>
              <a:srgbClr val="F357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96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55943" y="58723"/>
            <a:ext cx="9144000" cy="69215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2800" b="1" dirty="0">
                <a:solidFill>
                  <a:srgbClr val="E75112"/>
                </a:solidFill>
                <a:latin typeface="Verdana" charset="0"/>
                <a:ea typeface="ＭＳ Ｐゴシック" charset="0"/>
              </a:rPr>
              <a:t>Activités </a:t>
            </a:r>
            <a:r>
              <a:rPr lang="fr-FR" sz="2800" b="1" dirty="0" smtClean="0">
                <a:solidFill>
                  <a:srgbClr val="E75112"/>
                </a:solidFill>
                <a:latin typeface="Verdana" charset="0"/>
                <a:ea typeface="ＭＳ Ｐゴシック" charset="0"/>
              </a:rPr>
              <a:t>Scientifiques IPHC – IP2I</a:t>
            </a:r>
            <a:br>
              <a:rPr lang="fr-FR" sz="2800" b="1" dirty="0" smtClean="0">
                <a:solidFill>
                  <a:srgbClr val="E75112"/>
                </a:solidFill>
                <a:latin typeface="Verdana" charset="0"/>
                <a:ea typeface="ＭＳ Ｐゴシック" charset="0"/>
              </a:rPr>
            </a:br>
            <a:r>
              <a:rPr lang="fr-FR" sz="1800" b="1" dirty="0" smtClean="0">
                <a:solidFill>
                  <a:srgbClr val="E75112"/>
                </a:solidFill>
                <a:latin typeface="Verdana" charset="0"/>
                <a:ea typeface="ＭＳ Ｐゴシック" charset="0"/>
              </a:rPr>
              <a:t>M. </a:t>
            </a:r>
            <a:r>
              <a:rPr lang="fr-FR" sz="1800" b="1" dirty="0" err="1" smtClean="0">
                <a:solidFill>
                  <a:srgbClr val="E75112"/>
                </a:solidFill>
                <a:latin typeface="Verdana" charset="0"/>
                <a:ea typeface="ＭＳ Ｐゴシック" charset="0"/>
              </a:rPr>
              <a:t>Boltoeva</a:t>
            </a:r>
            <a:r>
              <a:rPr lang="fr-FR" sz="1800" b="1" dirty="0" smtClean="0">
                <a:solidFill>
                  <a:srgbClr val="E75112"/>
                </a:solidFill>
                <a:latin typeface="Verdana" charset="0"/>
                <a:ea typeface="ＭＳ Ｐゴシック" charset="0"/>
              </a:rPr>
              <a:t>, C. Gaillard, R. </a:t>
            </a:r>
            <a:r>
              <a:rPr lang="fr-FR" sz="1800" b="1" dirty="0" err="1" smtClean="0">
                <a:solidFill>
                  <a:srgbClr val="E75112"/>
                </a:solidFill>
                <a:latin typeface="Verdana" charset="0"/>
                <a:ea typeface="ＭＳ Ｐゴシック" charset="0"/>
              </a:rPr>
              <a:t>Barillon</a:t>
            </a:r>
            <a:r>
              <a:rPr lang="fr-FR" sz="1800" b="1" dirty="0" smtClean="0">
                <a:solidFill>
                  <a:srgbClr val="E75112"/>
                </a:solidFill>
                <a:latin typeface="Verdana" charset="0"/>
                <a:ea typeface="ＭＳ Ｐゴシック" charset="0"/>
              </a:rPr>
              <a:t>, </a:t>
            </a:r>
            <a:r>
              <a:rPr lang="fr-FR" sz="1800" b="1" dirty="0" err="1" smtClean="0">
                <a:solidFill>
                  <a:srgbClr val="E75112"/>
                </a:solidFill>
                <a:latin typeface="Verdana" charset="0"/>
                <a:ea typeface="ＭＳ Ｐゴシック" charset="0"/>
              </a:rPr>
              <a:t>Galindo</a:t>
            </a:r>
            <a:endParaRPr lang="fr-FR" sz="1800" b="1" dirty="0">
              <a:solidFill>
                <a:srgbClr val="E75112"/>
              </a:solidFill>
              <a:latin typeface="Verdana" charset="0"/>
              <a:ea typeface="ＭＳ Ｐゴシック" charset="0"/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1588" y="692150"/>
            <a:ext cx="9142412" cy="0"/>
          </a:xfrm>
          <a:prstGeom prst="line">
            <a:avLst/>
          </a:prstGeom>
          <a:ln>
            <a:solidFill>
              <a:srgbClr val="E751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517220" y="2852936"/>
            <a:ext cx="6295837" cy="1081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4000"/>
              </a:lnSpc>
              <a:spcAft>
                <a:spcPts val="600"/>
              </a:spcAft>
              <a:buAutoNum type="arabicParenR"/>
            </a:pPr>
            <a:r>
              <a:rPr lang="fr-FR" sz="1400" b="1" dirty="0" smtClean="0">
                <a:solidFill>
                  <a:srgbClr val="0070C0"/>
                </a:solidFill>
              </a:rPr>
              <a:t>Chimie </a:t>
            </a:r>
            <a:r>
              <a:rPr lang="fr-FR" sz="1400" b="1" dirty="0">
                <a:solidFill>
                  <a:srgbClr val="0070C0"/>
                </a:solidFill>
              </a:rPr>
              <a:t>des actinides, lanthanides et produits de fission en milieu liquide ionique</a:t>
            </a:r>
            <a:r>
              <a:rPr lang="fr-FR" sz="1400" dirty="0"/>
              <a:t> </a:t>
            </a:r>
            <a:endParaRPr lang="fr-FR" sz="1400" dirty="0" smtClean="0"/>
          </a:p>
          <a:p>
            <a:pPr algn="just">
              <a:lnSpc>
                <a:spcPct val="114000"/>
              </a:lnSpc>
            </a:pPr>
            <a:r>
              <a:rPr lang="fr-FR" sz="1200" dirty="0" smtClean="0"/>
              <a:t>(</a:t>
            </a:r>
            <a:r>
              <a:rPr lang="fr-FR" sz="1200" dirty="0"/>
              <a:t>aspects fondamentaux de solvatation, </a:t>
            </a:r>
            <a:r>
              <a:rPr lang="fr-FR" sz="1200" dirty="0" smtClean="0"/>
              <a:t>complexation, mécanisme </a:t>
            </a:r>
            <a:r>
              <a:rPr lang="fr-FR" sz="1200" dirty="0"/>
              <a:t>d’extraction, échanges d’espèces aux interfaces…)</a:t>
            </a:r>
          </a:p>
        </p:txBody>
      </p:sp>
      <p:sp>
        <p:nvSpPr>
          <p:cNvPr id="7" name="Rectangle 6"/>
          <p:cNvSpPr/>
          <p:nvPr/>
        </p:nvSpPr>
        <p:spPr>
          <a:xfrm>
            <a:off x="10335" y="5036037"/>
            <a:ext cx="5463112" cy="1081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Aft>
                <a:spcPts val="600"/>
              </a:spcAft>
            </a:pPr>
            <a:r>
              <a:rPr lang="fr-FR" sz="1400" b="1" dirty="0">
                <a:solidFill>
                  <a:srgbClr val="0070C0"/>
                </a:solidFill>
              </a:rPr>
              <a:t>2) Développement de systèmes d’extraction liquide-liquide avec des liquides ioniques </a:t>
            </a:r>
            <a:endParaRPr lang="fr-FR" sz="1400" b="1" dirty="0" smtClean="0">
              <a:solidFill>
                <a:srgbClr val="0070C0"/>
              </a:solidFill>
            </a:endParaRPr>
          </a:p>
          <a:p>
            <a:pPr algn="just">
              <a:lnSpc>
                <a:spcPct val="114000"/>
              </a:lnSpc>
            </a:pPr>
            <a:r>
              <a:rPr lang="fr-FR" sz="1200" dirty="0" smtClean="0"/>
              <a:t>LI en tant que remplaçants </a:t>
            </a:r>
            <a:r>
              <a:rPr lang="fr-FR" sz="1200" dirty="0"/>
              <a:t>des solvants organiques pour la séparation et récupération des métaux, radioactifs ou non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55670" y="980728"/>
            <a:ext cx="6907247" cy="1628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fr-FR" sz="1400" b="1" dirty="0">
                <a:solidFill>
                  <a:srgbClr val="0070C0"/>
                </a:solidFill>
              </a:rPr>
              <a:t>Liquide ionique </a:t>
            </a:r>
            <a:r>
              <a:rPr lang="fr-FR" sz="1400" dirty="0"/>
              <a:t>= sel fondu basse température, liquide à T &lt; </a:t>
            </a:r>
            <a:r>
              <a:rPr lang="fr-FR" sz="1400" dirty="0" smtClean="0"/>
              <a:t>100°C</a:t>
            </a:r>
          </a:p>
          <a:p>
            <a:pPr marL="214313" indent="-214313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fr-FR" sz="1400" b="1" dirty="0">
                <a:solidFill>
                  <a:srgbClr val="0070C0"/>
                </a:solidFill>
              </a:rPr>
              <a:t>Facile à </a:t>
            </a:r>
            <a:r>
              <a:rPr lang="fr-FR" sz="1400" b="1" dirty="0" smtClean="0">
                <a:solidFill>
                  <a:srgbClr val="0070C0"/>
                </a:solidFill>
              </a:rPr>
              <a:t>manipuler:</a:t>
            </a:r>
            <a:r>
              <a:rPr lang="fr-FR" sz="1400" dirty="0" smtClean="0"/>
              <a:t> </a:t>
            </a:r>
            <a:r>
              <a:rPr lang="fr-FR" sz="1400" dirty="0"/>
              <a:t>non volatile, non inflammable, stable à l’air et à l’eau, grande stabilité chimique, thermique et </a:t>
            </a:r>
            <a:r>
              <a:rPr lang="fr-FR" sz="1400" dirty="0" smtClean="0"/>
              <a:t>radiolytique</a:t>
            </a:r>
          </a:p>
          <a:p>
            <a:pPr marL="214313" indent="-214313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fr-FR" sz="1400" b="1" dirty="0" smtClean="0">
                <a:solidFill>
                  <a:srgbClr val="0070C0"/>
                </a:solidFill>
              </a:rPr>
              <a:t>Fabrication </a:t>
            </a:r>
            <a:r>
              <a:rPr lang="fr-FR" sz="1400" b="1" dirty="0">
                <a:solidFill>
                  <a:srgbClr val="0070C0"/>
                </a:solidFill>
              </a:rPr>
              <a:t>à façon</a:t>
            </a:r>
            <a:r>
              <a:rPr lang="fr-FR" sz="1400" b="1" dirty="0" smtClean="0">
                <a:solidFill>
                  <a:srgbClr val="0070C0"/>
                </a:solidFill>
              </a:rPr>
              <a:t>: </a:t>
            </a:r>
            <a:r>
              <a:rPr lang="fr-FR" sz="1400" dirty="0"/>
              <a:t>pro</a:t>
            </a:r>
            <a:r>
              <a:rPr lang="fr-FR" sz="1400" dirty="0" smtClean="0"/>
              <a:t>priétés </a:t>
            </a:r>
            <a:r>
              <a:rPr lang="fr-FR" sz="1400" dirty="0"/>
              <a:t>physico-chimiques ajustables par le choix de l’anion et du </a:t>
            </a:r>
            <a:r>
              <a:rPr lang="fr-FR" sz="1400" dirty="0" smtClean="0"/>
              <a:t>cation</a:t>
            </a:r>
            <a:endParaRPr lang="fr-FR" sz="1400" dirty="0"/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883876"/>
            <a:ext cx="1767082" cy="167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2109674" cy="2161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398" y="4690756"/>
            <a:ext cx="23968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1" dirty="0"/>
              <a:t>UO</a:t>
            </a:r>
            <a:r>
              <a:rPr lang="en-US" sz="1000" i="1" baseline="-25000" dirty="0"/>
              <a:t>2</a:t>
            </a:r>
            <a:r>
              <a:rPr lang="en-US" sz="1000" i="1" baseline="30000" dirty="0"/>
              <a:t>2+</a:t>
            </a:r>
            <a:r>
              <a:rPr lang="en-US" sz="1000" i="1" dirty="0"/>
              <a:t> solvaté dans </a:t>
            </a:r>
            <a:r>
              <a:rPr lang="en-US" sz="1000" i="1" dirty="0" smtClean="0"/>
              <a:t>[C</a:t>
            </a:r>
            <a:r>
              <a:rPr lang="en-US" sz="1000" i="1" baseline="-25000" dirty="0" smtClean="0"/>
              <a:t>4</a:t>
            </a:r>
            <a:r>
              <a:rPr lang="en-US" sz="1000" i="1" dirty="0" smtClean="0"/>
              <a:t>mim][Tf</a:t>
            </a:r>
            <a:r>
              <a:rPr lang="en-US" sz="1000" i="1" baseline="-25000" dirty="0" smtClean="0"/>
              <a:t>2</a:t>
            </a:r>
            <a:r>
              <a:rPr lang="en-US" sz="1000" i="1" dirty="0" smtClean="0"/>
              <a:t>N]</a:t>
            </a:r>
            <a:endParaRPr lang="en-US" sz="1000" i="1" dirty="0"/>
          </a:p>
        </p:txBody>
      </p:sp>
      <p:sp>
        <p:nvSpPr>
          <p:cNvPr id="71" name="ZoneTexte 30"/>
          <p:cNvSpPr txBox="1">
            <a:spLocks noChangeArrowheads="1"/>
          </p:cNvSpPr>
          <p:nvPr/>
        </p:nvSpPr>
        <p:spPr bwMode="auto">
          <a:xfrm>
            <a:off x="6478207" y="5403543"/>
            <a:ext cx="24780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600">
                <a:latin typeface="Comic Sans MS" pitchFamily="66" charset="0"/>
              </a:rPr>
              <a:t>Membrane liquide  supportée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600">
                <a:latin typeface="Comic Sans MS" pitchFamily="66" charset="0"/>
              </a:rPr>
              <a:t>contenant le solvant organique  ( </a:t>
            </a:r>
            <a:r>
              <a:rPr lang="fr-FR" altLang="fr-FR" sz="600">
                <a:latin typeface="Comic Sans MS" pitchFamily="66" charset="0"/>
                <a:sym typeface="Wingdings" pitchFamily="2" charset="2"/>
              </a:rPr>
              <a:t>    )</a:t>
            </a:r>
            <a:r>
              <a:rPr lang="fr-FR" altLang="fr-FR" sz="600">
                <a:latin typeface="Comic Sans MS" pitchFamily="66" charset="0"/>
              </a:rPr>
              <a:t> et le transporteur (         )  </a:t>
            </a:r>
          </a:p>
        </p:txBody>
      </p:sp>
      <p:sp>
        <p:nvSpPr>
          <p:cNvPr id="72" name="Organigramme : Connecteur 71"/>
          <p:cNvSpPr/>
          <p:nvPr/>
        </p:nvSpPr>
        <p:spPr>
          <a:xfrm>
            <a:off x="7265607" y="4503431"/>
            <a:ext cx="163512" cy="163512"/>
          </a:xfrm>
          <a:prstGeom prst="flowChartConnector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73" name="Organigramme : Connecteur 72"/>
          <p:cNvSpPr/>
          <p:nvPr/>
        </p:nvSpPr>
        <p:spPr>
          <a:xfrm>
            <a:off x="8326057" y="4690756"/>
            <a:ext cx="165100" cy="163512"/>
          </a:xfrm>
          <a:prstGeom prst="flowChartConnector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75" name="Rectangle 74"/>
          <p:cNvSpPr/>
          <p:nvPr/>
        </p:nvSpPr>
        <p:spPr>
          <a:xfrm>
            <a:off x="7552944" y="4109731"/>
            <a:ext cx="557213" cy="12160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76" name="Organigramme : Bande perforée 75"/>
          <p:cNvSpPr/>
          <p:nvPr/>
        </p:nvSpPr>
        <p:spPr>
          <a:xfrm>
            <a:off x="7556119" y="4271656"/>
            <a:ext cx="554038" cy="781050"/>
          </a:xfrm>
          <a:prstGeom prst="flowChartPunchedTap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77" name="Hexagone 76"/>
          <p:cNvSpPr/>
          <p:nvPr/>
        </p:nvSpPr>
        <p:spPr>
          <a:xfrm>
            <a:off x="7564057" y="4466918"/>
            <a:ext cx="255587" cy="241300"/>
          </a:xfrm>
          <a:prstGeom prst="hexago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cxnSp>
        <p:nvCxnSpPr>
          <p:cNvPr id="78" name="Connecteur droit avec flèche 77"/>
          <p:cNvCxnSpPr/>
          <p:nvPr/>
        </p:nvCxnSpPr>
        <p:spPr>
          <a:xfrm flipV="1">
            <a:off x="7413244" y="4578043"/>
            <a:ext cx="284163" cy="9525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Groupe 21"/>
          <p:cNvGrpSpPr>
            <a:grpSpLocks/>
          </p:cNvGrpSpPr>
          <p:nvPr/>
        </p:nvGrpSpPr>
        <p:grpSpPr bwMode="auto">
          <a:xfrm>
            <a:off x="7824407" y="4639956"/>
            <a:ext cx="284162" cy="241300"/>
            <a:chOff x="8367137" y="3033874"/>
            <a:chExt cx="317690" cy="240996"/>
          </a:xfrm>
        </p:grpSpPr>
        <p:sp>
          <p:nvSpPr>
            <p:cNvPr id="80" name="Hexagone 79"/>
            <p:cNvSpPr/>
            <p:nvPr/>
          </p:nvSpPr>
          <p:spPr>
            <a:xfrm>
              <a:off x="8367137" y="3033874"/>
              <a:ext cx="317690" cy="240996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/>
            </a:p>
          </p:txBody>
        </p:sp>
        <p:sp>
          <p:nvSpPr>
            <p:cNvPr id="81" name="Organigramme : Connecteur 80"/>
            <p:cNvSpPr/>
            <p:nvPr/>
          </p:nvSpPr>
          <p:spPr>
            <a:xfrm>
              <a:off x="8443453" y="3071926"/>
              <a:ext cx="165058" cy="164892"/>
            </a:xfrm>
            <a:prstGeom prst="flowChartConnector">
              <a:avLst/>
            </a:prstGeom>
            <a:gradFill flip="none" rotWithShape="1">
              <a:gsLst>
                <a:gs pos="0">
                  <a:schemeClr val="accent3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3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3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/>
            </a:p>
          </p:txBody>
        </p:sp>
      </p:grpSp>
      <p:cxnSp>
        <p:nvCxnSpPr>
          <p:cNvPr id="82" name="Connecteur droit 81"/>
          <p:cNvCxnSpPr/>
          <p:nvPr/>
        </p:nvCxnSpPr>
        <p:spPr>
          <a:xfrm>
            <a:off x="7552944" y="4114493"/>
            <a:ext cx="4763" cy="1211263"/>
          </a:xfrm>
          <a:prstGeom prst="line">
            <a:avLst/>
          </a:prstGeom>
          <a:ln>
            <a:solidFill>
              <a:schemeClr val="bg1">
                <a:lumMod val="75000"/>
                <a:alpha val="9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avec flèche 82"/>
          <p:cNvCxnSpPr/>
          <p:nvPr/>
        </p:nvCxnSpPr>
        <p:spPr>
          <a:xfrm flipV="1">
            <a:off x="8027607" y="4759018"/>
            <a:ext cx="284162" cy="11113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Organigramme : Connecteur 83"/>
          <p:cNvSpPr/>
          <p:nvPr/>
        </p:nvSpPr>
        <p:spPr>
          <a:xfrm>
            <a:off x="8595932" y="4530418"/>
            <a:ext cx="165100" cy="163513"/>
          </a:xfrm>
          <a:prstGeom prst="flowChartConnector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85" name="Organigramme : Connecteur 84"/>
          <p:cNvSpPr/>
          <p:nvPr/>
        </p:nvSpPr>
        <p:spPr>
          <a:xfrm>
            <a:off x="8657844" y="4954281"/>
            <a:ext cx="165100" cy="163512"/>
          </a:xfrm>
          <a:prstGeom prst="flowChartConnector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86" name="Organigramme : Connecteur 85"/>
          <p:cNvSpPr/>
          <p:nvPr/>
        </p:nvSpPr>
        <p:spPr>
          <a:xfrm>
            <a:off x="6995732" y="4519306"/>
            <a:ext cx="144462" cy="142875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87" name="Organigramme : Connecteur 86"/>
          <p:cNvSpPr/>
          <p:nvPr/>
        </p:nvSpPr>
        <p:spPr>
          <a:xfrm>
            <a:off x="7235444" y="4324043"/>
            <a:ext cx="144463" cy="142875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88" name="Organigramme : Connecteur 87"/>
          <p:cNvSpPr/>
          <p:nvPr/>
        </p:nvSpPr>
        <p:spPr>
          <a:xfrm>
            <a:off x="6806819" y="4782831"/>
            <a:ext cx="144463" cy="142875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89" name="Organigramme : Connecteur 88"/>
          <p:cNvSpPr/>
          <p:nvPr/>
        </p:nvSpPr>
        <p:spPr>
          <a:xfrm>
            <a:off x="7097332" y="4798706"/>
            <a:ext cx="144462" cy="142875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90" name="Organigramme : Connecteur 89"/>
          <p:cNvSpPr/>
          <p:nvPr/>
        </p:nvSpPr>
        <p:spPr>
          <a:xfrm>
            <a:off x="6638544" y="4512956"/>
            <a:ext cx="206375" cy="214312"/>
          </a:xfrm>
          <a:prstGeom prst="flowChartConnector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91" name="Organigramme : Connecteur 90"/>
          <p:cNvSpPr/>
          <p:nvPr/>
        </p:nvSpPr>
        <p:spPr>
          <a:xfrm>
            <a:off x="6925882" y="4944756"/>
            <a:ext cx="206375" cy="214312"/>
          </a:xfrm>
          <a:prstGeom prst="flowChartConnector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92" name="Organigramme : Connecteur 91"/>
          <p:cNvSpPr/>
          <p:nvPr/>
        </p:nvSpPr>
        <p:spPr>
          <a:xfrm>
            <a:off x="7317994" y="4844743"/>
            <a:ext cx="207963" cy="214313"/>
          </a:xfrm>
          <a:prstGeom prst="flowChartConnector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93" name="ZoneTexte 109"/>
          <p:cNvSpPr txBox="1">
            <a:spLocks noChangeArrowheads="1"/>
          </p:cNvSpPr>
          <p:nvPr/>
        </p:nvSpPr>
        <p:spPr bwMode="auto">
          <a:xfrm>
            <a:off x="6487732" y="4120843"/>
            <a:ext cx="8763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600">
                <a:latin typeface="Comic Sans MS" pitchFamily="66" charset="0"/>
              </a:rPr>
              <a:t>Phase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600">
                <a:latin typeface="Comic Sans MS" pitchFamily="66" charset="0"/>
              </a:rPr>
              <a:t>d’alimentation</a:t>
            </a:r>
          </a:p>
        </p:txBody>
      </p:sp>
      <p:sp>
        <p:nvSpPr>
          <p:cNvPr id="94" name="ZoneTexte 110"/>
          <p:cNvSpPr txBox="1">
            <a:spLocks noChangeArrowheads="1"/>
          </p:cNvSpPr>
          <p:nvPr/>
        </p:nvSpPr>
        <p:spPr bwMode="auto">
          <a:xfrm>
            <a:off x="8524494" y="4109731"/>
            <a:ext cx="5635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600">
                <a:latin typeface="Comic Sans MS" pitchFamily="66" charset="0"/>
              </a:rPr>
              <a:t>Phase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600">
                <a:latin typeface="Comic Sans MS" pitchFamily="66" charset="0"/>
              </a:rPr>
              <a:t>réceptrice</a:t>
            </a:r>
          </a:p>
        </p:txBody>
      </p:sp>
      <p:cxnSp>
        <p:nvCxnSpPr>
          <p:cNvPr id="95" name="Connecteur droit avec flèche 94"/>
          <p:cNvCxnSpPr/>
          <p:nvPr/>
        </p:nvCxnSpPr>
        <p:spPr>
          <a:xfrm flipV="1">
            <a:off x="7745032" y="5189231"/>
            <a:ext cx="74612" cy="1698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7741857" y="5554356"/>
            <a:ext cx="60325" cy="6667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97" name="Hexagone 96"/>
          <p:cNvSpPr/>
          <p:nvPr/>
        </p:nvSpPr>
        <p:spPr bwMode="auto">
          <a:xfrm>
            <a:off x="8608632" y="5530543"/>
            <a:ext cx="142875" cy="120650"/>
          </a:xfrm>
          <a:prstGeom prst="hexago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74" name="Rectangle 73"/>
          <p:cNvSpPr/>
          <p:nvPr/>
        </p:nvSpPr>
        <p:spPr>
          <a:xfrm>
            <a:off x="6478207" y="4109731"/>
            <a:ext cx="2562225" cy="121602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pic>
        <p:nvPicPr>
          <p:cNvPr id="98" name="Image 4" descr="HFM 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483" y="5769925"/>
            <a:ext cx="1270436" cy="86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" name="Picture 12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255" y="5686303"/>
            <a:ext cx="795327" cy="48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Rectangle 99"/>
          <p:cNvSpPr/>
          <p:nvPr/>
        </p:nvSpPr>
        <p:spPr>
          <a:xfrm>
            <a:off x="6895132" y="6168119"/>
            <a:ext cx="22649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i="1" dirty="0" smtClean="0"/>
              <a:t>En collaboration avec DSA, IPHC</a:t>
            </a:r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59436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algn="ctr"/>
            <a:r>
              <a:rPr lang="fr-FR" sz="2800" b="1" dirty="0">
                <a:solidFill>
                  <a:srgbClr val="E75112"/>
                </a:solidFill>
                <a:latin typeface="Verdana" charset="0"/>
                <a:ea typeface="ＭＳ Ｐゴシック" charset="0"/>
              </a:rPr>
              <a:t>Faits </a:t>
            </a:r>
            <a:r>
              <a:rPr lang="fr-FR" sz="2800" b="1" dirty="0" smtClean="0">
                <a:solidFill>
                  <a:srgbClr val="E75112"/>
                </a:solidFill>
                <a:latin typeface="Verdana" charset="0"/>
                <a:ea typeface="ＭＳ Ｐゴシック" charset="0"/>
              </a:rPr>
              <a:t>marquants IPHC-IP2I</a:t>
            </a:r>
            <a:endParaRPr lang="fr-FR" sz="2800" b="1" dirty="0">
              <a:solidFill>
                <a:srgbClr val="E75112"/>
              </a:solidFill>
              <a:latin typeface="Verdana" charset="0"/>
              <a:ea typeface="ＭＳ Ｐゴシック" charset="0"/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1588" y="692150"/>
            <a:ext cx="9142412" cy="0"/>
          </a:xfrm>
          <a:prstGeom prst="line">
            <a:avLst/>
          </a:prstGeom>
          <a:ln>
            <a:solidFill>
              <a:srgbClr val="E751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1259631" y="2522226"/>
            <a:ext cx="5184577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fr-FR" sz="1400" b="1" dirty="0" smtClean="0">
                <a:solidFill>
                  <a:srgbClr val="0070C0"/>
                </a:solidFill>
              </a:rPr>
              <a:t>PROFILE (2018-2022):</a:t>
            </a:r>
            <a:r>
              <a:rPr lang="fr-FR" sz="1400" dirty="0" smtClean="0"/>
              <a:t> </a:t>
            </a:r>
            <a:r>
              <a:rPr lang="fr-FR" sz="1400" dirty="0"/>
              <a:t>décrire aux niveaux nanoscopique et moléculaire les caractéristiques d’une interface eau – liquide ionique à différentes étapes de l’extraction de cations métalliques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11560" y="1973888"/>
            <a:ext cx="9034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cap="all" dirty="0" smtClean="0">
                <a:solidFill>
                  <a:srgbClr val="0070C0"/>
                </a:solidFill>
              </a:rPr>
              <a:t>Chimie des actinides dans les liquides ioniques</a:t>
            </a:r>
            <a:endParaRPr lang="fr-FR" sz="1400" b="1" cap="all" dirty="0">
              <a:solidFill>
                <a:srgbClr val="0070C0"/>
              </a:solidFill>
            </a:endParaRPr>
          </a:p>
        </p:txBody>
      </p:sp>
      <p:pic>
        <p:nvPicPr>
          <p:cNvPr id="19" name="Picture 1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14356"/>
          <a:stretch/>
        </p:blipFill>
        <p:spPr bwMode="auto">
          <a:xfrm>
            <a:off x="6444208" y="2348880"/>
            <a:ext cx="2450467" cy="1743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2339869" y="3791351"/>
            <a:ext cx="67697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9900"/>
              </a:buClr>
            </a:pPr>
            <a:r>
              <a:rPr lang="fr-FR" sz="1300" dirty="0" smtClean="0"/>
              <a:t>Etude</a:t>
            </a:r>
            <a:r>
              <a:rPr lang="fr-FR" sz="1400" dirty="0" smtClean="0"/>
              <a:t> </a:t>
            </a:r>
            <a:r>
              <a:rPr lang="fr-FR" sz="1400" dirty="0"/>
              <a:t>de spectroscopie optique </a:t>
            </a:r>
            <a:r>
              <a:rPr lang="fr-FR" sz="1400" dirty="0" smtClean="0"/>
              <a:t>non-linéaire</a:t>
            </a:r>
          </a:p>
          <a:p>
            <a:pPr>
              <a:buClr>
                <a:srgbClr val="FF9900"/>
              </a:buClr>
            </a:pPr>
            <a:endParaRPr lang="fr-FR" sz="1400" dirty="0" smtClean="0"/>
          </a:p>
          <a:p>
            <a:pPr>
              <a:buClr>
                <a:srgbClr val="FF9900"/>
              </a:buClr>
            </a:pPr>
            <a:r>
              <a:rPr lang="fr-FR" sz="1400" dirty="0" smtClean="0"/>
              <a:t>Extraction liquide/liquide</a:t>
            </a:r>
          </a:p>
          <a:p>
            <a:pPr marL="342900" indent="-342900">
              <a:buClr>
                <a:srgbClr val="FF9900"/>
              </a:buClr>
              <a:buFont typeface="Arial" panose="020B0604020202020204" pitchFamily="34" charset="0"/>
              <a:buChar char="•"/>
            </a:pPr>
            <a:endParaRPr lang="fr-FR" sz="1400" dirty="0"/>
          </a:p>
          <a:p>
            <a:pPr>
              <a:buClr>
                <a:srgbClr val="FF9900"/>
              </a:buClr>
            </a:pPr>
            <a:r>
              <a:rPr lang="fr-FR" sz="1400" dirty="0" smtClean="0"/>
              <a:t>Caractérisations </a:t>
            </a:r>
            <a:r>
              <a:rPr lang="fr-FR" sz="1400" dirty="0"/>
              <a:t>structurales par UV-vis et </a:t>
            </a:r>
            <a:r>
              <a:rPr lang="fr-FR" sz="1400" dirty="0" smtClean="0"/>
              <a:t>SAX</a:t>
            </a:r>
          </a:p>
          <a:p>
            <a:pPr marL="342900" indent="-342900">
              <a:buClr>
                <a:srgbClr val="FF9900"/>
              </a:buClr>
              <a:buFont typeface="Arial" panose="020B0604020202020204" pitchFamily="34" charset="0"/>
              <a:buChar char="•"/>
            </a:pPr>
            <a:endParaRPr lang="fr-FR" sz="1400" dirty="0" smtClean="0"/>
          </a:p>
          <a:p>
            <a:pPr>
              <a:buClr>
                <a:srgbClr val="FF9900"/>
              </a:buClr>
            </a:pPr>
            <a:r>
              <a:rPr lang="fr-FR" sz="1400" dirty="0" smtClean="0"/>
              <a:t>Simulations </a:t>
            </a:r>
            <a:r>
              <a:rPr lang="fr-FR" sz="1400" dirty="0"/>
              <a:t>de dynamique </a:t>
            </a:r>
            <a:r>
              <a:rPr lang="fr-FR" sz="1400" dirty="0" smtClean="0"/>
              <a:t>moléculaire</a:t>
            </a:r>
          </a:p>
          <a:p>
            <a:pPr marL="342900" indent="-342900">
              <a:buClr>
                <a:srgbClr val="FF9900"/>
              </a:buClr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83" y="3724694"/>
            <a:ext cx="1389559" cy="651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694" y="4469427"/>
            <a:ext cx="1373462" cy="938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5" descr="UMR 7140 - UniversitÃ© de Strasbour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69" y="5727835"/>
            <a:ext cx="3181350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3818501" y="5619314"/>
            <a:ext cx="453948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20000"/>
              </a:lnSpc>
              <a:buClr>
                <a:schemeClr val="tx2"/>
              </a:buClr>
              <a:buSzPct val="120000"/>
              <a:buFont typeface="Wingdings" panose="05000000000000000000" pitchFamily="2" charset="2"/>
              <a:buChar char="Ø"/>
            </a:pPr>
            <a:r>
              <a:rPr lang="fr-FR" sz="1300" dirty="0" smtClean="0"/>
              <a:t>Compte-rendu intermédiaire (Juin 2019)</a:t>
            </a:r>
          </a:p>
          <a:p>
            <a:pPr marL="285750" indent="-285750" algn="just">
              <a:lnSpc>
                <a:spcPct val="120000"/>
              </a:lnSpc>
              <a:buClr>
                <a:schemeClr val="tx2"/>
              </a:buClr>
              <a:buSzPct val="120000"/>
              <a:buFont typeface="Wingdings" panose="05000000000000000000" pitchFamily="2" charset="2"/>
              <a:buChar char="Ø"/>
            </a:pPr>
            <a:r>
              <a:rPr lang="fr-FR" sz="1300" dirty="0" smtClean="0"/>
              <a:t>3 articles en rédaction</a:t>
            </a:r>
          </a:p>
          <a:p>
            <a:pPr marL="285750" indent="-285750" algn="just">
              <a:lnSpc>
                <a:spcPct val="120000"/>
              </a:lnSpc>
              <a:buClr>
                <a:schemeClr val="tx2"/>
              </a:buClr>
              <a:buSzPct val="120000"/>
              <a:buFont typeface="Wingdings" panose="05000000000000000000" pitchFamily="2" charset="2"/>
              <a:buChar char="Ø"/>
            </a:pPr>
            <a:endParaRPr lang="fr-FR" sz="1300" dirty="0"/>
          </a:p>
        </p:txBody>
      </p:sp>
      <p:pic>
        <p:nvPicPr>
          <p:cNvPr id="26" name="Picture 7" descr="Retour Ã  l'accueil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23" y="1935547"/>
            <a:ext cx="1733327" cy="41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5003" y="893697"/>
            <a:ext cx="904016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000" b="1" cap="all" baseline="0" dirty="0" smtClean="0">
                <a:solidFill>
                  <a:srgbClr val="E75112"/>
                </a:solidFill>
              </a:rPr>
              <a:t>Préparation MP « Traitement du combustible nucléaire » (2020/2022)</a:t>
            </a:r>
            <a:endParaRPr lang="fr-FR" altLang="fr-FR" sz="2000" b="1" cap="all" baseline="0" dirty="0">
              <a:solidFill>
                <a:srgbClr val="E75112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63" y="2658653"/>
            <a:ext cx="750216" cy="764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10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algn="ctr"/>
            <a:r>
              <a:rPr lang="fr-FR" sz="2800" b="1" dirty="0">
                <a:solidFill>
                  <a:srgbClr val="E75112"/>
                </a:solidFill>
                <a:latin typeface="Verdana" charset="0"/>
                <a:ea typeface="ＭＳ Ｐゴシック" charset="0"/>
              </a:rPr>
              <a:t>Faits </a:t>
            </a:r>
            <a:r>
              <a:rPr lang="fr-FR" sz="2800" b="1" dirty="0" smtClean="0">
                <a:solidFill>
                  <a:srgbClr val="E75112"/>
                </a:solidFill>
                <a:latin typeface="Verdana" charset="0"/>
                <a:ea typeface="ＭＳ Ｐゴシック" charset="0"/>
              </a:rPr>
              <a:t>marquants IPHC-IP2I</a:t>
            </a:r>
            <a:endParaRPr lang="fr-FR" sz="2800" b="1" dirty="0">
              <a:solidFill>
                <a:srgbClr val="E75112"/>
              </a:solidFill>
              <a:latin typeface="Verdana" charset="0"/>
              <a:ea typeface="ＭＳ Ｐゴシック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-108520" y="841864"/>
            <a:ext cx="9034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cap="all" dirty="0">
                <a:solidFill>
                  <a:srgbClr val="0070C0"/>
                </a:solidFill>
              </a:rPr>
              <a:t>Développement des méthodes analytiques de la séparation des métaux</a:t>
            </a:r>
          </a:p>
        </p:txBody>
      </p:sp>
      <p:sp>
        <p:nvSpPr>
          <p:cNvPr id="3" name="Rectangle 2"/>
          <p:cNvSpPr/>
          <p:nvPr/>
        </p:nvSpPr>
        <p:spPr>
          <a:xfrm>
            <a:off x="710226" y="1316059"/>
            <a:ext cx="5123393" cy="206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400" b="1" dirty="0" smtClean="0"/>
              <a:t>PICS (2016-2019) </a:t>
            </a:r>
          </a:p>
          <a:p>
            <a:pPr algn="ctr">
              <a:lnSpc>
                <a:spcPct val="120000"/>
              </a:lnSpc>
            </a:pPr>
            <a:r>
              <a:rPr lang="fr-FR" sz="1400" b="1" dirty="0" smtClean="0"/>
              <a:t>avec le Cyclotron Institut, Texas </a:t>
            </a:r>
            <a:r>
              <a:rPr lang="fr-FR" sz="1400" b="1" dirty="0"/>
              <a:t>A&amp;M </a:t>
            </a:r>
            <a:r>
              <a:rPr lang="fr-FR" sz="1400" b="1" dirty="0" smtClean="0"/>
              <a:t>University</a:t>
            </a:r>
          </a:p>
          <a:p>
            <a:pPr algn="ctr">
              <a:lnSpc>
                <a:spcPct val="120000"/>
              </a:lnSpc>
            </a:pPr>
            <a:endParaRPr lang="fr-FR" sz="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20000"/>
              </a:lnSpc>
            </a:pPr>
            <a:r>
              <a:rPr lang="fr-FR" sz="1400" dirty="0" smtClean="0"/>
              <a:t>Développement des méthodes analytiques de séparation et préconcentration </a:t>
            </a:r>
            <a:r>
              <a:rPr lang="fr-FR" sz="1400" dirty="0"/>
              <a:t>de </a:t>
            </a:r>
            <a:r>
              <a:rPr lang="fr-FR" sz="1400" dirty="0" smtClean="0"/>
              <a:t>l’</a:t>
            </a:r>
            <a:r>
              <a:rPr lang="fr-FR" sz="1400" u="sng" dirty="0" smtClean="0"/>
              <a:t>iridium</a:t>
            </a:r>
            <a:r>
              <a:rPr lang="fr-FR" sz="1400" dirty="0" smtClean="0"/>
              <a:t> </a:t>
            </a:r>
            <a:r>
              <a:rPr lang="fr-FR" sz="1400" dirty="0"/>
              <a:t>et </a:t>
            </a:r>
            <a:r>
              <a:rPr lang="fr-FR" sz="1400" dirty="0" smtClean="0"/>
              <a:t>du </a:t>
            </a:r>
            <a:r>
              <a:rPr lang="fr-FR" sz="1400" u="sng" dirty="0" smtClean="0"/>
              <a:t>rhodium</a:t>
            </a:r>
            <a:r>
              <a:rPr lang="fr-FR" sz="1400" dirty="0" smtClean="0"/>
              <a:t> </a:t>
            </a:r>
            <a:r>
              <a:rPr lang="fr-FR" sz="1400" dirty="0"/>
              <a:t>à l’échelle de </a:t>
            </a:r>
            <a:r>
              <a:rPr lang="fr-FR" sz="1400" dirty="0" smtClean="0"/>
              <a:t>(ultra)traces </a:t>
            </a:r>
            <a:r>
              <a:rPr lang="fr-FR" sz="1400" dirty="0"/>
              <a:t>en tant qu’homologues </a:t>
            </a:r>
            <a:r>
              <a:rPr lang="fr-FR" sz="1400" dirty="0" smtClean="0"/>
              <a:t>chimiques de l’élément artificiel, le meitnerium (Mt, </a:t>
            </a:r>
            <a:r>
              <a:rPr lang="fr-FR" sz="1400" dirty="0"/>
              <a:t>numéro atomique </a:t>
            </a:r>
            <a:r>
              <a:rPr lang="fr-FR" sz="1400" dirty="0" smtClean="0"/>
              <a:t>109) </a:t>
            </a:r>
            <a:endParaRPr lang="fr-FR" sz="1400" dirty="0"/>
          </a:p>
        </p:txBody>
      </p:sp>
      <p:sp>
        <p:nvSpPr>
          <p:cNvPr id="6" name="Rectangle 5"/>
          <p:cNvSpPr/>
          <p:nvPr/>
        </p:nvSpPr>
        <p:spPr>
          <a:xfrm>
            <a:off x="-39489" y="3513735"/>
            <a:ext cx="4539481" cy="306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20000"/>
              </a:lnSpc>
              <a:buClr>
                <a:schemeClr val="tx2"/>
              </a:buClr>
              <a:buSzPct val="120000"/>
              <a:buFont typeface="Wingdings" panose="05000000000000000000" pitchFamily="2" charset="2"/>
              <a:buChar char="Ø"/>
            </a:pPr>
            <a:r>
              <a:rPr lang="fr-FR" sz="1300" dirty="0" smtClean="0"/>
              <a:t>Stage M2 de V. Zakusilova à l’IPHC (2018-2019)</a:t>
            </a:r>
            <a:endParaRPr lang="fr-FR" sz="1300" dirty="0"/>
          </a:p>
        </p:txBody>
      </p:sp>
      <p:sp>
        <p:nvSpPr>
          <p:cNvPr id="12" name="Rectangle 11"/>
          <p:cNvSpPr/>
          <p:nvPr/>
        </p:nvSpPr>
        <p:spPr>
          <a:xfrm>
            <a:off x="6516216" y="2478553"/>
            <a:ext cx="1800200" cy="3139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buClr>
                <a:schemeClr val="tx2"/>
              </a:buClr>
              <a:buSzPct val="120000"/>
            </a:pPr>
            <a:r>
              <a:rPr lang="fr-FR" sz="1200" dirty="0" smtClean="0"/>
              <a:t>Bonne séparation </a:t>
            </a:r>
            <a:endParaRPr lang="fr-FR" sz="1200" dirty="0"/>
          </a:p>
        </p:txBody>
      </p:sp>
      <p:sp>
        <p:nvSpPr>
          <p:cNvPr id="16" name="Rectangle 15"/>
          <p:cNvSpPr/>
          <p:nvPr/>
        </p:nvSpPr>
        <p:spPr>
          <a:xfrm>
            <a:off x="4811920" y="3501008"/>
            <a:ext cx="4476096" cy="33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20000"/>
              </a:lnSpc>
              <a:buClr>
                <a:schemeClr val="tx2"/>
              </a:buClr>
              <a:buSzPct val="120000"/>
              <a:buFont typeface="Wingdings" panose="05000000000000000000" pitchFamily="2" charset="2"/>
              <a:buChar char="Ø"/>
            </a:pPr>
            <a:r>
              <a:rPr lang="fr-FR" sz="1300" dirty="0" smtClean="0"/>
              <a:t>Thèse avec Texas A&amp;M University (2019-2022)</a:t>
            </a:r>
            <a:endParaRPr lang="fr-FR" sz="13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/>
          <a:srcRect l="45871" t="32650" r="48783" b="23128"/>
          <a:stretch/>
        </p:blipFill>
        <p:spPr>
          <a:xfrm>
            <a:off x="175664" y="1291988"/>
            <a:ext cx="437787" cy="196088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3619" y="1673828"/>
            <a:ext cx="3481636" cy="2018937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3857168" y="4732226"/>
            <a:ext cx="5233079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Projet LIMEX (début 09/2019)</a:t>
            </a:r>
          </a:p>
          <a:p>
            <a:pPr algn="ctr">
              <a:lnSpc>
                <a:spcPct val="120000"/>
              </a:lnSpc>
            </a:pPr>
            <a:endParaRPr lang="fr-FR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20000"/>
              </a:lnSpc>
            </a:pPr>
            <a:r>
              <a:rPr lang="fr-FR" sz="1400" b="1" dirty="0"/>
              <a:t>IPHC </a:t>
            </a:r>
            <a:r>
              <a:rPr lang="fr-FR" sz="1400" b="1" dirty="0" smtClean="0"/>
              <a:t>coordinateur, Chalmers University (Suède), University of Porto (Portugal), Euro Dieuze Industrie</a:t>
            </a:r>
            <a:endParaRPr lang="fr-FR" sz="900" b="1" dirty="0"/>
          </a:p>
          <a:p>
            <a:pPr algn="just">
              <a:lnSpc>
                <a:spcPct val="120000"/>
              </a:lnSpc>
            </a:pPr>
            <a:r>
              <a:rPr lang="fr-FR" sz="1400" dirty="0"/>
              <a:t>Conception d’un procédé hautement sélectif, propre et non toxique pour la séparation </a:t>
            </a:r>
            <a:r>
              <a:rPr lang="fr-FR" sz="1400" dirty="0" smtClean="0"/>
              <a:t>de métaux</a:t>
            </a: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3364" y="4080137"/>
            <a:ext cx="4360511" cy="717015"/>
          </a:xfrm>
          <a:prstGeom prst="rect">
            <a:avLst/>
          </a:prstGeom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315981"/>
            <a:ext cx="1307277" cy="1344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Image 56" descr="module membranaire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573" y="4157229"/>
            <a:ext cx="1902155" cy="2503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33868" y="4146764"/>
            <a:ext cx="1313161" cy="1030831"/>
          </a:xfrm>
          <a:prstGeom prst="rect">
            <a:avLst/>
          </a:prstGeom>
        </p:spPr>
      </p:pic>
      <p:pic>
        <p:nvPicPr>
          <p:cNvPr id="27" name="Picture 7" descr="Retour Ã  l'accueil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921" y="4251930"/>
            <a:ext cx="1733327" cy="41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50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algn="ctr"/>
            <a:r>
              <a:rPr lang="fr-FR" sz="2800" b="1" dirty="0" smtClean="0">
                <a:solidFill>
                  <a:srgbClr val="E75112"/>
                </a:solidFill>
                <a:latin typeface="Verdana" charset="0"/>
                <a:ea typeface="ＭＳ Ｐゴシック" charset="0"/>
              </a:rPr>
              <a:t>Activités Scientifiques IPHC – IP2I</a:t>
            </a:r>
            <a:endParaRPr lang="fr-FR" sz="2800" b="1" dirty="0">
              <a:solidFill>
                <a:srgbClr val="E75112"/>
              </a:solidFill>
              <a:latin typeface="Verdana" charset="0"/>
              <a:ea typeface="ＭＳ Ｐゴシック" charset="0"/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1588" y="692150"/>
            <a:ext cx="9142412" cy="0"/>
          </a:xfrm>
          <a:prstGeom prst="line">
            <a:avLst/>
          </a:prstGeom>
          <a:ln>
            <a:solidFill>
              <a:srgbClr val="E751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0" y="819107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cap="all" dirty="0">
                <a:solidFill>
                  <a:srgbClr val="0070C0"/>
                </a:solidFill>
              </a:rPr>
              <a:t>M. Boltoeva (</a:t>
            </a:r>
            <a:r>
              <a:rPr lang="fr-FR" sz="1400" b="1" cap="all" dirty="0" smtClean="0">
                <a:solidFill>
                  <a:srgbClr val="0070C0"/>
                </a:solidFill>
              </a:rPr>
              <a:t>CRCN), R. Barillon (PR), A</a:t>
            </a:r>
            <a:r>
              <a:rPr lang="fr-FR" sz="1400" b="1" cap="all" dirty="0">
                <a:solidFill>
                  <a:srgbClr val="0070C0"/>
                </a:solidFill>
              </a:rPr>
              <a:t>. Masmoudi </a:t>
            </a:r>
            <a:r>
              <a:rPr lang="fr-FR" sz="1400" b="1" cap="all" dirty="0" smtClean="0">
                <a:solidFill>
                  <a:srgbClr val="0070C0"/>
                </a:solidFill>
              </a:rPr>
              <a:t>(DOCTORANT), V. ZAKUSILOVA (DOCTORANTE),  GALINDO </a:t>
            </a:r>
            <a:r>
              <a:rPr lang="fr-FR" sz="1400" b="1" cap="all" dirty="0">
                <a:solidFill>
                  <a:srgbClr val="0070C0"/>
                </a:solidFill>
              </a:rPr>
              <a:t>(</a:t>
            </a:r>
            <a:r>
              <a:rPr lang="fr-FR" sz="1400" b="1" cap="all" dirty="0" smtClean="0">
                <a:solidFill>
                  <a:srgbClr val="0070C0"/>
                </a:solidFill>
              </a:rPr>
              <a:t>IR), C. GAILLARD (CRCN), A. PARDON (DOCTORANT)</a:t>
            </a:r>
            <a:endParaRPr lang="fr-FR" sz="1400" b="1" cap="all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31899" y="5964221"/>
            <a:ext cx="8842486" cy="939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0070C0"/>
                </a:solidFill>
              </a:rPr>
              <a:t>Financements </a:t>
            </a:r>
            <a:r>
              <a:rPr lang="fr-FR" sz="1400" b="1" dirty="0" smtClean="0">
                <a:solidFill>
                  <a:srgbClr val="0070C0"/>
                </a:solidFill>
              </a:rPr>
              <a:t>2019 </a:t>
            </a:r>
            <a:r>
              <a:rPr lang="fr-FR" sz="1400" b="1" dirty="0">
                <a:solidFill>
                  <a:srgbClr val="0070C0"/>
                </a:solidFill>
              </a:rPr>
              <a:t>: </a:t>
            </a:r>
          </a:p>
          <a:p>
            <a:pPr marL="214313" indent="-214313">
              <a:lnSpc>
                <a:spcPct val="114000"/>
              </a:lnSpc>
              <a:buFontTx/>
              <a:buChar char="-"/>
            </a:pPr>
            <a:r>
              <a:rPr lang="fr-FR" sz="1200" dirty="0"/>
              <a:t>SB IN2P3 </a:t>
            </a:r>
            <a:r>
              <a:rPr lang="fr-FR" sz="1200" dirty="0" smtClean="0"/>
              <a:t>(3 </a:t>
            </a:r>
            <a:r>
              <a:rPr lang="fr-FR" sz="1200" dirty="0"/>
              <a:t>k€/an)</a:t>
            </a:r>
          </a:p>
          <a:p>
            <a:pPr marL="214313" indent="-214313">
              <a:lnSpc>
                <a:spcPct val="114000"/>
              </a:lnSpc>
              <a:buFontTx/>
              <a:buChar char="-"/>
            </a:pPr>
            <a:r>
              <a:rPr lang="fr-FR" sz="1200" dirty="0" smtClean="0"/>
              <a:t>PICS </a:t>
            </a:r>
            <a:r>
              <a:rPr lang="fr-FR" sz="1200" dirty="0"/>
              <a:t>avec le Cyclotron Institute, Texas A&amp;M University (6 k€)</a:t>
            </a:r>
          </a:p>
          <a:p>
            <a:pPr marL="214313" indent="-214313">
              <a:lnSpc>
                <a:spcPct val="114000"/>
              </a:lnSpc>
              <a:buFontTx/>
              <a:buChar char="-"/>
            </a:pPr>
            <a:r>
              <a:rPr lang="fr-FR" sz="1200" dirty="0"/>
              <a:t>½ bourse IN2P3 + ½ bourse Région Grand Est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70830" y="1315617"/>
            <a:ext cx="894875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70C0"/>
                </a:solidFill>
              </a:rPr>
              <a:t>Publications : </a:t>
            </a:r>
            <a:r>
              <a:rPr lang="fr-FR" sz="1200" b="1" dirty="0"/>
              <a:t>7</a:t>
            </a:r>
            <a:r>
              <a:rPr lang="fr-FR" sz="1400" b="1" dirty="0" smtClean="0">
                <a:solidFill>
                  <a:srgbClr val="0070C0"/>
                </a:solidFill>
              </a:rPr>
              <a:t> </a:t>
            </a:r>
            <a:r>
              <a:rPr lang="fr-FR" sz="1200" dirty="0" smtClean="0"/>
              <a:t>en 2016, </a:t>
            </a:r>
            <a:r>
              <a:rPr lang="fr-FR" sz="1200" b="1" dirty="0" smtClean="0"/>
              <a:t>1</a:t>
            </a:r>
            <a:r>
              <a:rPr lang="fr-FR" sz="1200" dirty="0" smtClean="0"/>
              <a:t> en 2017, </a:t>
            </a:r>
            <a:r>
              <a:rPr lang="fr-FR" sz="1200" b="1" dirty="0" smtClean="0"/>
              <a:t>3</a:t>
            </a:r>
            <a:r>
              <a:rPr lang="fr-FR" sz="1200" dirty="0" smtClean="0"/>
              <a:t> en 2018, </a:t>
            </a:r>
            <a:r>
              <a:rPr lang="fr-FR" sz="1200" b="1" dirty="0" smtClean="0"/>
              <a:t>3</a:t>
            </a:r>
            <a:r>
              <a:rPr lang="fr-FR" sz="1200" dirty="0" smtClean="0"/>
              <a:t> en 2019  </a:t>
            </a:r>
            <a:r>
              <a:rPr lang="fr-FR" sz="1200" dirty="0"/>
              <a:t>dans revues </a:t>
            </a:r>
            <a:r>
              <a:rPr lang="fr-FR" sz="1200" dirty="0" smtClean="0"/>
              <a:t>internationales (Green Chemistry, Inorganic Chemistry, Dalton Transactions, RSC Advances, …)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1400" b="1" dirty="0" smtClean="0">
                <a:solidFill>
                  <a:srgbClr val="0070C0"/>
                </a:solidFill>
              </a:rPr>
              <a:t>Conférences </a:t>
            </a:r>
            <a:r>
              <a:rPr lang="fr-FR" sz="1200" b="1" dirty="0" smtClean="0">
                <a:solidFill>
                  <a:srgbClr val="0070C0"/>
                </a:solidFill>
              </a:rPr>
              <a:t>: </a:t>
            </a:r>
            <a:r>
              <a:rPr lang="fr-FR" sz="1200" b="1" dirty="0" smtClean="0"/>
              <a:t>4 </a:t>
            </a:r>
            <a:r>
              <a:rPr lang="fr-FR" sz="1200" dirty="0" smtClean="0"/>
              <a:t>en 2019,</a:t>
            </a:r>
            <a:r>
              <a:rPr lang="fr-FR" sz="1200" b="1" dirty="0" smtClean="0"/>
              <a:t> 3 </a:t>
            </a:r>
            <a:r>
              <a:rPr lang="fr-FR" sz="1200" dirty="0" smtClean="0"/>
              <a:t>en 2018 Internationales</a:t>
            </a:r>
            <a:endParaRPr lang="fr-FR" sz="1200" dirty="0"/>
          </a:p>
        </p:txBody>
      </p:sp>
      <p:sp>
        <p:nvSpPr>
          <p:cNvPr id="12" name="ZoneTexte 11"/>
          <p:cNvSpPr txBox="1"/>
          <p:nvPr/>
        </p:nvSpPr>
        <p:spPr>
          <a:xfrm>
            <a:off x="143004" y="4446036"/>
            <a:ext cx="5937844" cy="16477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1400" b="1" dirty="0">
                <a:solidFill>
                  <a:srgbClr val="0070C0"/>
                </a:solidFill>
              </a:rPr>
              <a:t>Collaborations nationales hors IN2P3 et internationales </a:t>
            </a:r>
            <a:r>
              <a:rPr lang="fr-FR" sz="1400" b="1" dirty="0" smtClean="0">
                <a:solidFill>
                  <a:srgbClr val="0070C0"/>
                </a:solidFill>
              </a:rPr>
              <a:t>:</a:t>
            </a:r>
            <a:endParaRPr lang="fr-FR" sz="1200" dirty="0" smtClean="0"/>
          </a:p>
          <a:p>
            <a:pPr marL="214313" indent="-214313">
              <a:lnSpc>
                <a:spcPct val="114000"/>
              </a:lnSpc>
              <a:buFontTx/>
              <a:buChar char="-"/>
            </a:pPr>
            <a:r>
              <a:rPr lang="fr-FR" sz="1200" dirty="0" smtClean="0"/>
              <a:t>LEPMI </a:t>
            </a:r>
            <a:r>
              <a:rPr lang="fr-FR" sz="1200" dirty="0"/>
              <a:t>Grenoble </a:t>
            </a:r>
          </a:p>
          <a:p>
            <a:pPr marL="214313" indent="-214313">
              <a:lnSpc>
                <a:spcPct val="114000"/>
              </a:lnSpc>
              <a:buFontTx/>
              <a:buChar char="-"/>
            </a:pPr>
            <a:r>
              <a:rPr lang="fr-FR" sz="1200" dirty="0"/>
              <a:t>Université de Strasbourg (Chimie Théorique)</a:t>
            </a:r>
          </a:p>
          <a:p>
            <a:pPr marL="214313" indent="-214313">
              <a:lnSpc>
                <a:spcPct val="114000"/>
              </a:lnSpc>
              <a:buFontTx/>
              <a:buChar char="-"/>
            </a:pPr>
            <a:r>
              <a:rPr lang="fr-FR" sz="1200" dirty="0"/>
              <a:t>Université d’Udine (Chimie théorique et thermodynamique), Italie</a:t>
            </a:r>
          </a:p>
          <a:p>
            <a:pPr marL="214313" indent="-214313">
              <a:lnSpc>
                <a:spcPct val="114000"/>
              </a:lnSpc>
              <a:buFontTx/>
              <a:buChar char="-"/>
            </a:pPr>
            <a:r>
              <a:rPr lang="fr-FR" sz="1200" dirty="0"/>
              <a:t>Académie des Sciences de Russie</a:t>
            </a:r>
          </a:p>
          <a:p>
            <a:pPr marL="214313" indent="-214313">
              <a:lnSpc>
                <a:spcPct val="114000"/>
              </a:lnSpc>
              <a:buFontTx/>
              <a:buChar char="-"/>
            </a:pPr>
            <a:r>
              <a:rPr lang="de-DE" sz="1200" dirty="0"/>
              <a:t>Forschungszentrum</a:t>
            </a:r>
            <a:r>
              <a:rPr lang="fr-FR" sz="1200" dirty="0"/>
              <a:t> Rossendorf, Allemagne</a:t>
            </a:r>
          </a:p>
          <a:p>
            <a:pPr marL="214313" indent="-214313">
              <a:lnSpc>
                <a:spcPct val="114000"/>
              </a:lnSpc>
              <a:buFontTx/>
              <a:buChar char="-"/>
            </a:pPr>
            <a:r>
              <a:rPr lang="fr-FR" sz="1200" dirty="0"/>
              <a:t>Texas A&amp;M University, Etats-Unis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70830" y="3221836"/>
            <a:ext cx="9085112" cy="1467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fr-FR" sz="1400" b="1" dirty="0">
                <a:solidFill>
                  <a:srgbClr val="0070C0"/>
                </a:solidFill>
              </a:rPr>
              <a:t>Participation aux réseaux scientifiques</a:t>
            </a:r>
          </a:p>
          <a:p>
            <a:pPr marL="214313" indent="-214313">
              <a:lnSpc>
                <a:spcPct val="114000"/>
              </a:lnSpc>
              <a:buFontTx/>
              <a:buChar char="-"/>
            </a:pPr>
            <a:r>
              <a:rPr lang="fr-FR" sz="1200" dirty="0" smtClean="0"/>
              <a:t>Membres </a:t>
            </a:r>
            <a:r>
              <a:rPr lang="fr-FR" sz="1200" dirty="0"/>
              <a:t>du GDR PROMETEE (GDR 3749 « Procédés Hydrométallurgiques pour la Gestion Intégrée des Ressources Primaires et Secondaires », 30 laboratoires du CNRS, du CEA et du BRGM</a:t>
            </a:r>
            <a:r>
              <a:rPr lang="fr-FR" sz="1200" dirty="0" smtClean="0"/>
              <a:t>)</a:t>
            </a:r>
          </a:p>
          <a:p>
            <a:pPr marL="214313" indent="-214313">
              <a:lnSpc>
                <a:spcPct val="114000"/>
              </a:lnSpc>
              <a:buFontTx/>
              <a:buChar char="-"/>
            </a:pPr>
            <a:r>
              <a:rPr lang="fr-FR" sz="1200" dirty="0" smtClean="0"/>
              <a:t>Membre du GDR SCINEE</a:t>
            </a:r>
          </a:p>
          <a:p>
            <a:pPr marL="214313" indent="-214313">
              <a:lnSpc>
                <a:spcPct val="114000"/>
              </a:lnSpc>
              <a:buFontTx/>
              <a:buChar char="-"/>
            </a:pPr>
            <a:r>
              <a:rPr lang="fr-FR" sz="1200" dirty="0" smtClean="0"/>
              <a:t>Membre </a:t>
            </a:r>
            <a:r>
              <a:rPr lang="fr-FR" sz="1200" dirty="0"/>
              <a:t>du réseau européen COST – EXIL – </a:t>
            </a:r>
            <a:r>
              <a:rPr lang="en-US" sz="1200" dirty="0"/>
              <a:t> Exchange on Ionic Liquids</a:t>
            </a:r>
            <a:r>
              <a:rPr lang="fr-FR" sz="1200" dirty="0"/>
              <a:t> </a:t>
            </a:r>
          </a:p>
          <a:p>
            <a:pPr>
              <a:lnSpc>
                <a:spcPct val="114000"/>
              </a:lnSpc>
            </a:pPr>
            <a:endParaRPr lang="fr-FR" sz="1200" dirty="0"/>
          </a:p>
        </p:txBody>
      </p:sp>
      <p:sp>
        <p:nvSpPr>
          <p:cNvPr id="16" name="ZoneTexte 15"/>
          <p:cNvSpPr txBox="1"/>
          <p:nvPr/>
        </p:nvSpPr>
        <p:spPr>
          <a:xfrm>
            <a:off x="64884" y="2045127"/>
            <a:ext cx="9085112" cy="1200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fr-FR" sz="1400" b="1" dirty="0" smtClean="0">
                <a:solidFill>
                  <a:srgbClr val="0070C0"/>
                </a:solidFill>
              </a:rPr>
              <a:t>Thèses</a:t>
            </a:r>
            <a:endParaRPr lang="fr-FR" sz="1200" dirty="0"/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fr-FR" sz="1200" dirty="0"/>
              <a:t>Doc. Université de Strasbourg, </a:t>
            </a:r>
            <a:r>
              <a:rPr lang="fr-FR" sz="1200" dirty="0" smtClean="0"/>
              <a:t>en cours, A. Masmoudi (½ </a:t>
            </a:r>
            <a:r>
              <a:rPr lang="fr-FR" sz="1200" dirty="0"/>
              <a:t>IN2P3 - ½ Région</a:t>
            </a:r>
            <a:r>
              <a:rPr lang="fr-FR" sz="1200" dirty="0" smtClean="0"/>
              <a:t>),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fr-FR" sz="1200" dirty="0"/>
              <a:t>Doc. Université de Strasbourg, en cours, </a:t>
            </a:r>
            <a:r>
              <a:rPr lang="fr-FR" sz="1200" dirty="0" smtClean="0"/>
              <a:t>V. Zakusilova (Texas </a:t>
            </a:r>
            <a:r>
              <a:rPr lang="fr-FR" sz="1200" dirty="0"/>
              <a:t>A&amp;M </a:t>
            </a:r>
            <a:r>
              <a:rPr lang="fr-FR" sz="1200" dirty="0" err="1"/>
              <a:t>University</a:t>
            </a:r>
            <a:r>
              <a:rPr lang="fr-FR" sz="1200" dirty="0" smtClean="0"/>
              <a:t>)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fr-FR" sz="1200" dirty="0"/>
              <a:t>Doc. Université de </a:t>
            </a:r>
            <a:r>
              <a:rPr lang="fr-FR" sz="1200" dirty="0" smtClean="0"/>
              <a:t>Lyon, </a:t>
            </a:r>
            <a:r>
              <a:rPr lang="fr-FR" sz="1200" dirty="0"/>
              <a:t>en cours, </a:t>
            </a:r>
            <a:r>
              <a:rPr lang="fr-FR" sz="1200" dirty="0" smtClean="0"/>
              <a:t>A. Pardon (ANR)</a:t>
            </a:r>
          </a:p>
        </p:txBody>
      </p:sp>
    </p:spTree>
    <p:extLst>
      <p:ext uri="{BB962C8B-B14F-4D97-AF65-F5344CB8AC3E}">
        <p14:creationId xmlns:p14="http://schemas.microsoft.com/office/powerpoint/2010/main" val="234618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-26810" y="1059723"/>
            <a:ext cx="9144000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rgbClr val="FF0000"/>
                </a:solidFill>
              </a:rPr>
              <a:t>Séparation sélective des éléments </a:t>
            </a:r>
            <a:r>
              <a:rPr lang="fr-FR" b="1" i="1" dirty="0" smtClean="0">
                <a:solidFill>
                  <a:srgbClr val="FF0000"/>
                </a:solidFill>
              </a:rPr>
              <a:t>f</a:t>
            </a:r>
            <a:r>
              <a:rPr lang="fr-FR" b="1" dirty="0" smtClean="0">
                <a:solidFill>
                  <a:srgbClr val="FF0000"/>
                </a:solidFill>
              </a:rPr>
              <a:t> par </a:t>
            </a:r>
            <a:r>
              <a:rPr lang="fr-FR" b="1" dirty="0" err="1" smtClean="0">
                <a:solidFill>
                  <a:srgbClr val="FF0000"/>
                </a:solidFill>
              </a:rPr>
              <a:t>électrodépôt</a:t>
            </a:r>
            <a:endParaRPr lang="fr-FR" b="1" dirty="0" smtClean="0">
              <a:solidFill>
                <a:srgbClr val="FF0000"/>
              </a:solidFill>
            </a:endParaRPr>
          </a:p>
          <a:p>
            <a:r>
              <a:rPr lang="fr-FR" sz="2600" b="1" dirty="0" smtClean="0">
                <a:solidFill>
                  <a:srgbClr val="FF0000"/>
                </a:solidFill>
              </a:rPr>
              <a:t>V. </a:t>
            </a:r>
            <a:r>
              <a:rPr lang="fr-FR" sz="2600" b="1" dirty="0" err="1" smtClean="0">
                <a:solidFill>
                  <a:srgbClr val="FF0000"/>
                </a:solidFill>
              </a:rPr>
              <a:t>Zinovyeva</a:t>
            </a:r>
            <a:endParaRPr lang="fr-FR" sz="2600" b="1" dirty="0">
              <a:solidFill>
                <a:srgbClr val="FF0000"/>
              </a:solidFill>
            </a:endParaRPr>
          </a:p>
        </p:txBody>
      </p:sp>
      <p:sp>
        <p:nvSpPr>
          <p:cNvPr id="5" name="AutoShape 2" descr="https://wpintranet.ijclab.in2p3.fr/intranet-ijclab/wp-content/uploads/sites/6/2019/12/ijclab-provisoire.png"/>
          <p:cNvSpPr>
            <a:spLocks noChangeAspect="1" noChangeArrowheads="1"/>
          </p:cNvSpPr>
          <p:nvPr/>
        </p:nvSpPr>
        <p:spPr bwMode="auto">
          <a:xfrm>
            <a:off x="63500" y="-136525"/>
            <a:ext cx="142875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2291"/>
            <a:ext cx="1463981" cy="85643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423" y="82735"/>
            <a:ext cx="856800" cy="8568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5" y="0"/>
            <a:ext cx="1898023" cy="8568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132" y="159904"/>
            <a:ext cx="1564138" cy="6048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251520" y="2132856"/>
            <a:ext cx="11962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Contexte </a:t>
            </a:r>
            <a:endParaRPr lang="fr-FR" sz="2000" b="1" dirty="0"/>
          </a:p>
        </p:txBody>
      </p:sp>
      <p:sp>
        <p:nvSpPr>
          <p:cNvPr id="15" name="Rectangle 14"/>
          <p:cNvSpPr/>
          <p:nvPr/>
        </p:nvSpPr>
        <p:spPr>
          <a:xfrm>
            <a:off x="2195736" y="2132856"/>
            <a:ext cx="6912768" cy="18004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fr-FR" sz="1600" dirty="0" smtClean="0">
                <a:cs typeface="Arial" pitchFamily="34" charset="0"/>
              </a:rPr>
              <a:t> </a:t>
            </a:r>
            <a:r>
              <a:rPr lang="fr-FR" sz="1600" dirty="0" err="1" smtClean="0">
                <a:cs typeface="Arial" pitchFamily="34" charset="0"/>
              </a:rPr>
              <a:t>électrodépôt</a:t>
            </a:r>
            <a:r>
              <a:rPr lang="fr-FR" sz="1600" dirty="0" smtClean="0">
                <a:cs typeface="Arial" pitchFamily="34" charset="0"/>
              </a:rPr>
              <a:t> :  une méthode attractive pour la séparation des éléments </a:t>
            </a:r>
            <a:r>
              <a:rPr lang="fr-FR" sz="1600" i="1" dirty="0" smtClean="0">
                <a:cs typeface="Arial" pitchFamily="34" charset="0"/>
              </a:rPr>
              <a:t>f </a:t>
            </a:r>
            <a:r>
              <a:rPr lang="fr-FR" sz="1600" dirty="0" smtClean="0">
                <a:cs typeface="Arial" pitchFamily="34" charset="0"/>
              </a:rPr>
              <a:t>(y compris dans le cadre de retraitement du combustible usé) 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fr-FR" sz="1600" b="1" dirty="0" smtClean="0">
                <a:solidFill>
                  <a:srgbClr val="0099FF"/>
                </a:solidFill>
                <a:cs typeface="Arial" pitchFamily="34" charset="0"/>
              </a:rPr>
              <a:t> An</a:t>
            </a:r>
            <a:r>
              <a:rPr lang="fr-FR" sz="1600" dirty="0" smtClean="0">
                <a:cs typeface="Arial" pitchFamily="34" charset="0"/>
              </a:rPr>
              <a:t> et </a:t>
            </a: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Ln</a:t>
            </a:r>
            <a:r>
              <a:rPr lang="fr-FR" sz="1600" dirty="0" smtClean="0">
                <a:cs typeface="Arial" pitchFamily="34" charset="0"/>
              </a:rPr>
              <a:t> : très électropositifs, réduction à l’état métallique impossible dans l’eau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fr-FR" sz="1600" dirty="0" smtClean="0">
                <a:cs typeface="Arial" pitchFamily="34" charset="0"/>
              </a:rPr>
              <a:t> degrés d’oxydation : +III à +VI (</a:t>
            </a:r>
            <a:r>
              <a:rPr lang="fr-FR" sz="1600" b="1" dirty="0" smtClean="0">
                <a:solidFill>
                  <a:srgbClr val="0099FF"/>
                </a:solidFill>
                <a:cs typeface="Arial" pitchFamily="34" charset="0"/>
              </a:rPr>
              <a:t>An</a:t>
            </a:r>
            <a:r>
              <a:rPr lang="fr-FR" sz="1600" dirty="0" smtClean="0">
                <a:cs typeface="Arial" pitchFamily="34" charset="0"/>
              </a:rPr>
              <a:t>) ; +III (</a:t>
            </a: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Ln</a:t>
            </a:r>
            <a:r>
              <a:rPr lang="fr-FR" sz="1600" dirty="0" smtClean="0">
                <a:cs typeface="Arial" pitchFamily="34" charset="0"/>
              </a:rPr>
              <a:t>)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fr-FR" sz="1600" dirty="0" smtClean="0">
                <a:cs typeface="Arial" pitchFamily="34" charset="0"/>
              </a:rPr>
              <a:t> </a:t>
            </a:r>
            <a:r>
              <a:rPr lang="fr-FR" sz="1600" b="1" dirty="0" smtClean="0">
                <a:solidFill>
                  <a:srgbClr val="0099FF"/>
                </a:solidFill>
                <a:cs typeface="Arial" pitchFamily="34" charset="0"/>
              </a:rPr>
              <a:t>An(III et IV)</a:t>
            </a:r>
            <a:r>
              <a:rPr lang="fr-FR" sz="1600" dirty="0" smtClean="0">
                <a:cs typeface="Arial" pitchFamily="34" charset="0"/>
              </a:rPr>
              <a:t> : sensibles à l’hydrolyse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251519" y="4337809"/>
            <a:ext cx="19442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Liquides </a:t>
            </a:r>
          </a:p>
          <a:p>
            <a:r>
              <a:rPr lang="fr-FR" sz="2000" b="1" dirty="0" smtClean="0"/>
              <a:t>Ioniques à température ambiante (</a:t>
            </a:r>
            <a:r>
              <a:rPr lang="fr-FR" sz="2000" b="1" dirty="0" err="1" smtClean="0"/>
              <a:t>LIs</a:t>
            </a:r>
            <a:r>
              <a:rPr lang="fr-FR" sz="2000" b="1" dirty="0" smtClean="0"/>
              <a:t>)</a:t>
            </a:r>
            <a:endParaRPr lang="fr-FR" sz="2000" b="1" dirty="0"/>
          </a:p>
        </p:txBody>
      </p:sp>
      <p:sp>
        <p:nvSpPr>
          <p:cNvPr id="19" name="Rectangle 18"/>
          <p:cNvSpPr/>
          <p:nvPr/>
        </p:nvSpPr>
        <p:spPr>
          <a:xfrm>
            <a:off x="2195736" y="4305173"/>
            <a:ext cx="6912768" cy="142808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fr-FR" sz="1600" dirty="0" smtClean="0">
                <a:cs typeface="Arial" pitchFamily="34" charset="0"/>
              </a:rPr>
              <a:t> un </a:t>
            </a:r>
            <a:r>
              <a:rPr lang="fr-FR" sz="1600" dirty="0" smtClean="0"/>
              <a:t>grand </a:t>
            </a:r>
            <a:r>
              <a:rPr lang="fr-FR" sz="1600" dirty="0"/>
              <a:t>domaine d’</a:t>
            </a:r>
            <a:r>
              <a:rPr lang="fr-FR" sz="1600" dirty="0" err="1"/>
              <a:t>électroactivité</a:t>
            </a:r>
            <a:r>
              <a:rPr lang="fr-FR" sz="1600" dirty="0"/>
              <a:t> </a:t>
            </a:r>
            <a:r>
              <a:rPr lang="fr-FR" sz="1600" dirty="0" smtClean="0"/>
              <a:t>permettant </a:t>
            </a:r>
            <a:r>
              <a:rPr lang="fr-FR" sz="1600" dirty="0"/>
              <a:t>de réduire de nombreuses espèces à l’état </a:t>
            </a:r>
            <a:r>
              <a:rPr lang="fr-FR" sz="1600" dirty="0" smtClean="0"/>
              <a:t>métallique </a:t>
            </a:r>
            <a:endParaRPr lang="fr-FR" sz="1600" dirty="0" smtClean="0">
              <a:cs typeface="Arial" pitchFamily="34" charset="0"/>
            </a:endParaRPr>
          </a:p>
          <a:p>
            <a:pPr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fr-FR" sz="1600" dirty="0" smtClean="0">
                <a:cs typeface="Arial" pitchFamily="34" charset="0"/>
              </a:rPr>
              <a:t> </a:t>
            </a:r>
            <a:r>
              <a:rPr lang="fr-FR" sz="1600" dirty="0" smtClean="0"/>
              <a:t>une conductivité ionique suffisamment élevée</a:t>
            </a:r>
            <a:r>
              <a:rPr lang="fr-FR" sz="1600" dirty="0" smtClean="0">
                <a:cs typeface="Arial" pitchFamily="34" charset="0"/>
              </a:rPr>
              <a:t> 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fr-FR" sz="1600" dirty="0">
                <a:cs typeface="Arial" pitchFamily="34" charset="0"/>
              </a:rPr>
              <a:t> </a:t>
            </a:r>
            <a:r>
              <a:rPr lang="fr-FR" sz="1600" dirty="0" smtClean="0">
                <a:cs typeface="Arial" pitchFamily="34" charset="0"/>
              </a:rPr>
              <a:t>procédés à température ambiante, possibilité de recycler les </a:t>
            </a:r>
            <a:r>
              <a:rPr lang="fr-FR" sz="1600" dirty="0" err="1" smtClean="0">
                <a:cs typeface="Arial" pitchFamily="34" charset="0"/>
              </a:rPr>
              <a:t>LIs</a:t>
            </a:r>
            <a:r>
              <a:rPr lang="fr-FR" sz="1600" dirty="0" smtClean="0">
                <a:cs typeface="Arial" pitchFamily="34" charset="0"/>
              </a:rPr>
              <a:t> </a:t>
            </a:r>
          </a:p>
        </p:txBody>
      </p:sp>
      <p:pic>
        <p:nvPicPr>
          <p:cNvPr id="20" name="Picture 2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633" y="6046552"/>
            <a:ext cx="1765968" cy="550800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21" name="Picture 2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20" y="5974544"/>
            <a:ext cx="1530816" cy="550800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24" name="Picture 2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875" y="5996741"/>
            <a:ext cx="1094541" cy="600611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25" name="Picture 2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947" y="5927760"/>
            <a:ext cx="1247427" cy="741600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51979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1052736"/>
            <a:ext cx="91440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smtClean="0">
                <a:solidFill>
                  <a:srgbClr val="FF0000"/>
                </a:solidFill>
              </a:rPr>
              <a:t>Séparation sélective des éléments </a:t>
            </a:r>
            <a:r>
              <a:rPr lang="fr-FR" sz="2800" b="1" i="1" dirty="0" smtClean="0">
                <a:solidFill>
                  <a:srgbClr val="FF0000"/>
                </a:solidFill>
              </a:rPr>
              <a:t>f</a:t>
            </a:r>
            <a:r>
              <a:rPr lang="fr-FR" sz="2800" b="1" dirty="0" smtClean="0">
                <a:solidFill>
                  <a:srgbClr val="FF0000"/>
                </a:solidFill>
              </a:rPr>
              <a:t> par </a:t>
            </a:r>
            <a:r>
              <a:rPr lang="fr-FR" sz="2800" b="1" dirty="0" err="1" smtClean="0">
                <a:solidFill>
                  <a:srgbClr val="FF0000"/>
                </a:solidFill>
              </a:rPr>
              <a:t>électrodépôt</a:t>
            </a:r>
            <a:endParaRPr lang="fr-FR" sz="2800" b="1" dirty="0">
              <a:solidFill>
                <a:srgbClr val="FF0000"/>
              </a:solidFill>
            </a:endParaRPr>
          </a:p>
        </p:txBody>
      </p:sp>
      <p:sp>
        <p:nvSpPr>
          <p:cNvPr id="5" name="AutoShape 2" descr="https://wpintranet.ijclab.in2p3.fr/intranet-ijclab/wp-content/uploads/sites/6/2019/12/ijclab-provisoire.png"/>
          <p:cNvSpPr>
            <a:spLocks noChangeAspect="1" noChangeArrowheads="1"/>
          </p:cNvSpPr>
          <p:nvPr/>
        </p:nvSpPr>
        <p:spPr bwMode="auto">
          <a:xfrm>
            <a:off x="63500" y="-136525"/>
            <a:ext cx="142875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2291"/>
            <a:ext cx="1463981" cy="85643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423" y="82735"/>
            <a:ext cx="856800" cy="8568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5" y="0"/>
            <a:ext cx="1898023" cy="8568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132" y="159904"/>
            <a:ext cx="1564138" cy="60480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4427984" y="5085184"/>
            <a:ext cx="4680520" cy="1692771"/>
          </a:xfrm>
          <a:prstGeom prst="rect">
            <a:avLst/>
          </a:prstGeom>
          <a:noFill/>
          <a:ln>
            <a:solidFill>
              <a:srgbClr val="990099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fr-FR" sz="1400" b="1" dirty="0" smtClean="0">
                <a:solidFill>
                  <a:srgbClr val="7030A0"/>
                </a:solidFill>
                <a:cs typeface="Times New Roman" pitchFamily="18" charset="0"/>
              </a:rPr>
              <a:t>Coopération franco-mexicaine (CNRS-CONACYT</a:t>
            </a:r>
            <a:r>
              <a:rPr lang="fr-FR" sz="1600" b="1" dirty="0" smtClean="0">
                <a:solidFill>
                  <a:srgbClr val="7030A0"/>
                </a:solidFill>
                <a:cs typeface="Times New Roman" pitchFamily="18" charset="0"/>
              </a:rPr>
              <a:t>)</a:t>
            </a:r>
          </a:p>
          <a:p>
            <a:pPr algn="ctr">
              <a:spcAft>
                <a:spcPts val="600"/>
              </a:spcAft>
            </a:pPr>
            <a:r>
              <a:rPr lang="fr-FR" sz="1400" dirty="0" smtClean="0">
                <a:cs typeface="Times New Roman" pitchFamily="18" charset="0"/>
              </a:rPr>
              <a:t>avec le laboratoire CIDETEQ</a:t>
            </a:r>
          </a:p>
          <a:p>
            <a:pPr algn="ctr">
              <a:spcAft>
                <a:spcPts val="600"/>
              </a:spcAft>
            </a:pPr>
            <a:r>
              <a:rPr lang="fr-FR" sz="1200" i="1" dirty="0" smtClean="0">
                <a:cs typeface="Times New Roman" pitchFamily="18" charset="0"/>
              </a:rPr>
              <a:t>Une thèse soutenue en 2019, un article publié, un article en préparation, congrès internationaux</a:t>
            </a:r>
          </a:p>
          <a:p>
            <a:pPr algn="ctr">
              <a:spcAft>
                <a:spcPts val="600"/>
              </a:spcAft>
            </a:pPr>
            <a:r>
              <a:rPr lang="fr-FR" sz="1400" b="1" dirty="0" smtClean="0">
                <a:solidFill>
                  <a:srgbClr val="7030A0"/>
                </a:solidFill>
                <a:cs typeface="Times New Roman" pitchFamily="18" charset="0"/>
              </a:rPr>
              <a:t>Collaborations nationales</a:t>
            </a:r>
          </a:p>
          <a:p>
            <a:pPr algn="ctr">
              <a:spcAft>
                <a:spcPts val="600"/>
              </a:spcAft>
            </a:pPr>
            <a:r>
              <a:rPr lang="fr-FR" sz="1200" dirty="0" smtClean="0">
                <a:cs typeface="Times New Roman" pitchFamily="18" charset="0"/>
              </a:rPr>
              <a:t>LCP, ICMMO, CEA-Saclay, …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1660738"/>
            <a:ext cx="91343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2000" b="1" cap="all" baseline="0" dirty="0" smtClean="0"/>
              <a:t>MP « Traitement du combustible nucléaire » (2020/2022)</a:t>
            </a:r>
            <a:endParaRPr lang="fr-FR" altLang="fr-FR" sz="2000" b="1" cap="all" baseline="0" dirty="0"/>
          </a:p>
        </p:txBody>
      </p:sp>
      <p:grpSp>
        <p:nvGrpSpPr>
          <p:cNvPr id="3" name="Groupe 2"/>
          <p:cNvGrpSpPr/>
          <p:nvPr/>
        </p:nvGrpSpPr>
        <p:grpSpPr>
          <a:xfrm>
            <a:off x="611561" y="4941168"/>
            <a:ext cx="3096343" cy="1762778"/>
            <a:chOff x="467544" y="2348880"/>
            <a:chExt cx="3587164" cy="2123554"/>
          </a:xfrm>
        </p:grpSpPr>
        <p:pic>
          <p:nvPicPr>
            <p:cNvPr id="15" name="Image 14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53543" y="3284984"/>
              <a:ext cx="1701165" cy="1187450"/>
            </a:xfrm>
            <a:prstGeom prst="rect">
              <a:avLst/>
            </a:prstGeom>
            <a:ln w="19050">
              <a:solidFill>
                <a:srgbClr val="00B050"/>
              </a:solidFill>
            </a:ln>
          </p:spPr>
        </p:pic>
        <p:pic>
          <p:nvPicPr>
            <p:cNvPr id="13" name="Рисунок 2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5656" y="2348880"/>
              <a:ext cx="1755775" cy="1187450"/>
            </a:xfrm>
            <a:prstGeom prst="rect">
              <a:avLst/>
            </a:prstGeom>
            <a:ln w="19050">
              <a:solidFill>
                <a:srgbClr val="0070C0"/>
              </a:solidFill>
            </a:ln>
          </p:spPr>
        </p:pic>
        <p:pic>
          <p:nvPicPr>
            <p:cNvPr id="14" name="Рисунок 24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2880707"/>
              <a:ext cx="1700530" cy="1187450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</p:grpSp>
      <p:sp>
        <p:nvSpPr>
          <p:cNvPr id="16" name="ZoneTexte 15"/>
          <p:cNvSpPr txBox="1"/>
          <p:nvPr/>
        </p:nvSpPr>
        <p:spPr>
          <a:xfrm>
            <a:off x="744697" y="6351711"/>
            <a:ext cx="1379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/>
              <a:t>Images MEB</a:t>
            </a:r>
          </a:p>
          <a:p>
            <a:pPr algn="ctr"/>
            <a:r>
              <a:rPr lang="fr-FR" sz="1200" i="1" dirty="0" smtClean="0"/>
              <a:t>dépôts de lanthane</a:t>
            </a:r>
            <a:endParaRPr lang="fr-FR" sz="1200" i="1" dirty="0"/>
          </a:p>
        </p:txBody>
      </p:sp>
      <p:sp>
        <p:nvSpPr>
          <p:cNvPr id="20" name="Rectangle 19"/>
          <p:cNvSpPr/>
          <p:nvPr/>
        </p:nvSpPr>
        <p:spPr>
          <a:xfrm>
            <a:off x="198911" y="2170018"/>
            <a:ext cx="489603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1600" b="1" i="1" u="sng" dirty="0" smtClean="0"/>
              <a:t>Prospectives</a:t>
            </a:r>
          </a:p>
          <a:p>
            <a:pPr algn="ctr">
              <a:spcAft>
                <a:spcPts val="1200"/>
              </a:spcAft>
            </a:pPr>
            <a:r>
              <a:rPr lang="fr-FR" sz="1400" b="1" i="1" dirty="0" smtClean="0"/>
              <a:t>Séparation </a:t>
            </a:r>
            <a:r>
              <a:rPr lang="fr-FR" sz="1400" b="1" i="1" dirty="0"/>
              <a:t>sélective d’uranium </a:t>
            </a:r>
            <a:r>
              <a:rPr lang="fr-FR" sz="1400" b="1" i="1" dirty="0" smtClean="0"/>
              <a:t>, des lanthanides(III) et des actinides mineurs ; séparation sélective An(III)/Ln(III)</a:t>
            </a:r>
            <a:endParaRPr lang="fr-FR" sz="1400" b="1" i="1" dirty="0"/>
          </a:p>
          <a:p>
            <a:pPr marL="285750" indent="-285750" algn="ctr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i="1" dirty="0" smtClean="0"/>
              <a:t>étudier  des propriétés </a:t>
            </a:r>
            <a:r>
              <a:rPr lang="fr-FR" sz="1200" i="1" dirty="0"/>
              <a:t>redox de l'uranium(IV, VI) et des </a:t>
            </a:r>
            <a:r>
              <a:rPr lang="fr-FR" sz="1200" i="1" dirty="0" smtClean="0"/>
              <a:t>lanthanides(III) (choix du liquide ionique, du ligand, du matériau d’électrode, …) et étudier la spéciation de ces éléments en milieu LI ;</a:t>
            </a:r>
          </a:p>
          <a:p>
            <a:pPr marL="285750" indent="-285750" algn="ctr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i="1" dirty="0" smtClean="0"/>
              <a:t>définir les conditions d’</a:t>
            </a:r>
            <a:r>
              <a:rPr lang="fr-FR" sz="1200" i="1" dirty="0" err="1" smtClean="0"/>
              <a:t>électrodépôt</a:t>
            </a:r>
            <a:r>
              <a:rPr lang="fr-FR" sz="1200" i="1" dirty="0" smtClean="0"/>
              <a:t> ;</a:t>
            </a:r>
          </a:p>
          <a:p>
            <a:pPr marL="285750" indent="-285750" algn="ctr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i="1" dirty="0" smtClean="0"/>
              <a:t>mettre </a:t>
            </a:r>
            <a:r>
              <a:rPr lang="fr-FR" sz="1200" i="1" dirty="0"/>
              <a:t>au point de nouvelles méthodes de la </a:t>
            </a:r>
            <a:r>
              <a:rPr lang="fr-FR" sz="1200" i="1" dirty="0" smtClean="0"/>
              <a:t>séparation sélective des éléments f de leurs mélanges par voie électrochimique.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580112" y="2404697"/>
            <a:ext cx="3240360" cy="2085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300"/>
              </a:spcAft>
            </a:pPr>
            <a:r>
              <a:rPr lang="fr-FR" sz="1400" b="1" i="1" u="sng" dirty="0" smtClean="0"/>
              <a:t>Méthodes électrochimiques</a:t>
            </a:r>
          </a:p>
          <a:p>
            <a:pPr algn="ctr">
              <a:spcAft>
                <a:spcPts val="1200"/>
              </a:spcAft>
            </a:pPr>
            <a:r>
              <a:rPr lang="fr-FR" sz="1200" i="1" dirty="0" err="1" smtClean="0"/>
              <a:t>voltammétrie</a:t>
            </a:r>
            <a:r>
              <a:rPr lang="fr-FR" sz="1200" i="1" dirty="0" smtClean="0"/>
              <a:t> cyclique, </a:t>
            </a:r>
            <a:r>
              <a:rPr lang="fr-FR" sz="1200" i="1" dirty="0" err="1" smtClean="0"/>
              <a:t>chronoampérométrie</a:t>
            </a:r>
            <a:r>
              <a:rPr lang="fr-FR" sz="1200" i="1" dirty="0"/>
              <a:t>, </a:t>
            </a:r>
            <a:r>
              <a:rPr lang="fr-FR" sz="1200" i="1" dirty="0" smtClean="0"/>
              <a:t>spectroscopie </a:t>
            </a:r>
            <a:r>
              <a:rPr lang="fr-FR" sz="1200" i="1" dirty="0"/>
              <a:t>d’impédance </a:t>
            </a:r>
            <a:r>
              <a:rPr lang="fr-FR" sz="1200" i="1" dirty="0" smtClean="0"/>
              <a:t>électrochimique, électrolyse, simulations numériques, …</a:t>
            </a:r>
          </a:p>
          <a:p>
            <a:pPr algn="ctr">
              <a:spcAft>
                <a:spcPts val="300"/>
              </a:spcAft>
            </a:pPr>
            <a:r>
              <a:rPr lang="fr-FR" sz="1400" b="1" i="1" u="sng" dirty="0" smtClean="0"/>
              <a:t>Méthodes spectroscopiques</a:t>
            </a:r>
          </a:p>
          <a:p>
            <a:pPr algn="ctr">
              <a:spcAft>
                <a:spcPts val="1200"/>
              </a:spcAft>
            </a:pPr>
            <a:r>
              <a:rPr lang="fr-FR" sz="1200" i="1" dirty="0"/>
              <a:t>s</a:t>
            </a:r>
            <a:r>
              <a:rPr lang="fr-FR" sz="1200" i="1" dirty="0" smtClean="0"/>
              <a:t>pectroscopie UV-visible-proche IR, …</a:t>
            </a:r>
          </a:p>
          <a:p>
            <a:pPr algn="ctr">
              <a:spcAft>
                <a:spcPts val="300"/>
              </a:spcAft>
            </a:pPr>
            <a:r>
              <a:rPr lang="fr-FR" sz="1400" b="1" i="1" u="sng" dirty="0" smtClean="0"/>
              <a:t>Méthodes de caractérisation de surfaces</a:t>
            </a:r>
          </a:p>
          <a:p>
            <a:pPr algn="ctr">
              <a:spcAft>
                <a:spcPts val="300"/>
              </a:spcAft>
            </a:pPr>
            <a:r>
              <a:rPr lang="fr-FR" sz="1200" i="1" dirty="0" smtClean="0"/>
              <a:t>MEB, DRX, AFM, XPS, …</a:t>
            </a:r>
          </a:p>
        </p:txBody>
      </p:sp>
    </p:spTree>
    <p:extLst>
      <p:ext uri="{BB962C8B-B14F-4D97-AF65-F5344CB8AC3E}">
        <p14:creationId xmlns:p14="http://schemas.microsoft.com/office/powerpoint/2010/main" val="291561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60" y="2519651"/>
            <a:ext cx="8748215" cy="2347652"/>
          </a:xfrm>
          <a:prstGeom prst="rect">
            <a:avLst/>
          </a:prstGeom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628650" y="760914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 smtClean="0"/>
              <a:t>Approche analytique du procédé de traitement du sel fondu LiF-ThF</a:t>
            </a:r>
            <a:r>
              <a:rPr lang="fr-FR" sz="2400" b="1" baseline="-25000" dirty="0" smtClean="0"/>
              <a:t>4</a:t>
            </a:r>
            <a:r>
              <a:rPr lang="fr-FR" sz="2400" b="1" dirty="0" smtClean="0"/>
              <a:t> (77-23 mol%) du concept MSFR à 600°C</a:t>
            </a:r>
            <a:endParaRPr lang="fr-FR" sz="2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69537" y="1767477"/>
            <a:ext cx="9074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Les procédés de séparation </a:t>
            </a:r>
            <a:r>
              <a:rPr lang="fr-FR" i="1" dirty="0" err="1" smtClean="0"/>
              <a:t>pyrochimique</a:t>
            </a:r>
            <a:r>
              <a:rPr lang="fr-FR" i="1" dirty="0" smtClean="0"/>
              <a:t> sont basés sur les propriétés physiques, les propriétés redox et acido-basiques </a:t>
            </a:r>
            <a:r>
              <a:rPr lang="fr-FR" i="1" dirty="0" smtClean="0"/>
              <a:t>du sel</a:t>
            </a:r>
            <a:r>
              <a:rPr lang="fr-FR" i="1" dirty="0" smtClean="0">
                <a:solidFill>
                  <a:srgbClr val="FF0000"/>
                </a:solidFill>
              </a:rPr>
              <a:t>.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23424" y="5094438"/>
            <a:ext cx="87574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smtClean="0"/>
              <a:t>Fluoration pour séparer les composés gazeux (U, </a:t>
            </a:r>
            <a:r>
              <a:rPr lang="fr-FR" dirty="0" err="1" smtClean="0"/>
              <a:t>Np</a:t>
            </a:r>
            <a:r>
              <a:rPr lang="fr-FR" dirty="0" smtClean="0"/>
              <a:t>, Pu, et certains PF)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Extraction réductrice sur Bi-Li pour séparer AM et </a:t>
            </a:r>
            <a:r>
              <a:rPr lang="fr-FR" dirty="0" err="1" smtClean="0"/>
              <a:t>Lns</a:t>
            </a:r>
            <a:endParaRPr lang="fr-FR" dirty="0" smtClean="0"/>
          </a:p>
          <a:p>
            <a:pPr marL="742950" lvl="1" indent="-285750">
              <a:buFontTx/>
              <a:buChar char="-"/>
            </a:pPr>
            <a:r>
              <a:rPr lang="fr-FR" dirty="0" smtClean="0"/>
              <a:t>Détermination par le calcul des compositions de phases métalliques Bi-Li optimales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Tests en laboratoire : extraction limitée liée à la forte teneur de ThF</a:t>
            </a:r>
            <a:r>
              <a:rPr lang="fr-FR" baseline="-25000" dirty="0" smtClean="0"/>
              <a:t>4</a:t>
            </a:r>
            <a:r>
              <a:rPr lang="fr-FR" dirty="0" smtClean="0"/>
              <a:t> dans le sel (formation d’une couche solide)</a:t>
            </a:r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4522878" y="0"/>
            <a:ext cx="46198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Traitement du combustible en sels fondus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060963" y="332998"/>
            <a:ext cx="34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S. Delpech, D. Rodrigues, C. Cannes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366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179512" y="119675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smtClean="0"/>
              <a:t>Bi-Li (10 mol%) // LiF-ThF</a:t>
            </a:r>
            <a:r>
              <a:rPr lang="fr-FR" sz="2000" b="1" baseline="-25000" smtClean="0"/>
              <a:t>4</a:t>
            </a:r>
            <a:r>
              <a:rPr lang="fr-FR" sz="2000" b="1" smtClean="0"/>
              <a:t>-UF</a:t>
            </a:r>
            <a:r>
              <a:rPr lang="fr-FR" sz="2000" b="1" baseline="-25000" smtClean="0"/>
              <a:t>4</a:t>
            </a:r>
            <a:r>
              <a:rPr lang="fr-FR" sz="2000" b="1" smtClean="0"/>
              <a:t>-NdF</a:t>
            </a:r>
            <a:r>
              <a:rPr lang="fr-FR" sz="2000" b="1" baseline="-25000" smtClean="0"/>
              <a:t>3</a:t>
            </a:r>
            <a:r>
              <a:rPr lang="fr-FR" sz="2000" b="1" smtClean="0"/>
              <a:t> (</a:t>
            </a:r>
            <a:r>
              <a:rPr lang="fr-FR" sz="2000" b="1" smtClean="0">
                <a:sym typeface="Symbol"/>
              </a:rPr>
              <a:t> 77-23-0,2-0,1 mol%)</a:t>
            </a:r>
            <a:endParaRPr lang="fr-FR" sz="2000" b="1" baseline="-25000" dirty="0"/>
          </a:p>
        </p:txBody>
      </p:sp>
      <p:sp>
        <p:nvSpPr>
          <p:cNvPr id="3" name="ZoneTexte 2"/>
          <p:cNvSpPr txBox="1"/>
          <p:nvPr/>
        </p:nvSpPr>
        <p:spPr>
          <a:xfrm>
            <a:off x="5406150" y="1840766"/>
            <a:ext cx="355833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Extraction stable après 100 mn.</a:t>
            </a:r>
          </a:p>
          <a:p>
            <a:endParaRPr lang="fr-FR" dirty="0" smtClean="0"/>
          </a:p>
          <a:p>
            <a:r>
              <a:rPr lang="fr-FR" dirty="0" smtClean="0"/>
              <a:t>Faibles efficacités.</a:t>
            </a:r>
          </a:p>
          <a:p>
            <a:endParaRPr lang="fr-FR" dirty="0" smtClean="0"/>
          </a:p>
          <a:p>
            <a:r>
              <a:rPr lang="fr-FR" dirty="0" smtClean="0"/>
              <a:t>Le thorium est également présent dans Bi liquide mais à sa solubilité (&lt; 0,2 mol%)</a:t>
            </a:r>
          </a:p>
          <a:p>
            <a:endParaRPr lang="fr-FR" dirty="0" smtClean="0"/>
          </a:p>
          <a:p>
            <a:r>
              <a:rPr lang="fr-FR" dirty="0" smtClean="0"/>
              <a:t>La faible extraction est probablement due à la formation d’intermétalliques Bi-Th qui bloquent l’interface.</a:t>
            </a:r>
          </a:p>
          <a:p>
            <a:endParaRPr lang="fr-FR" dirty="0" smtClean="0"/>
          </a:p>
          <a:p>
            <a:r>
              <a:rPr lang="fr-FR" dirty="0" smtClean="0"/>
              <a:t>On a besoin d’améliorer la technologie.</a:t>
            </a:r>
            <a:endParaRPr lang="fr-FR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28650" y="646612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 smtClean="0"/>
              <a:t>Procédé d’extraction réductrice : essais expérimentaux</a:t>
            </a:r>
            <a:endParaRPr lang="fr-FR" sz="2400" b="1" dirty="0"/>
          </a:p>
        </p:txBody>
      </p:sp>
      <p:pic>
        <p:nvPicPr>
          <p:cNvPr id="5" name="Imag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88840"/>
            <a:ext cx="4680520" cy="410445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522878" y="0"/>
            <a:ext cx="46198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Traitement du combustible en sels fondus</a:t>
            </a:r>
            <a:endParaRPr lang="fr-FR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87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05" y="1109139"/>
            <a:ext cx="8882587" cy="2808312"/>
          </a:xfrm>
          <a:prstGeom prst="rect">
            <a:avLst/>
          </a:prstGeom>
        </p:spPr>
      </p:pic>
      <p:grpSp>
        <p:nvGrpSpPr>
          <p:cNvPr id="3" name="Groupe 2"/>
          <p:cNvGrpSpPr/>
          <p:nvPr/>
        </p:nvGrpSpPr>
        <p:grpSpPr>
          <a:xfrm>
            <a:off x="4355976" y="3885936"/>
            <a:ext cx="4672571" cy="2567400"/>
            <a:chOff x="4355976" y="3349942"/>
            <a:chExt cx="4672571" cy="2567400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5572" y="3385002"/>
              <a:ext cx="2865264" cy="213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ZoneTexte 4"/>
            <p:cNvSpPr txBox="1"/>
            <p:nvPr/>
          </p:nvSpPr>
          <p:spPr>
            <a:xfrm>
              <a:off x="8086558" y="4095818"/>
              <a:ext cx="9419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solidFill>
                    <a:srgbClr val="990099"/>
                  </a:solidFill>
                </a:rPr>
                <a:t>Bi</a:t>
              </a:r>
              <a:r>
                <a:rPr lang="en-US" sz="1200" b="1" baseline="-25000" dirty="0" err="1" smtClean="0">
                  <a:solidFill>
                    <a:srgbClr val="990099"/>
                  </a:solidFill>
                </a:rPr>
                <a:t>x</a:t>
              </a:r>
              <a:r>
                <a:rPr lang="en-US" sz="1200" b="1" dirty="0" err="1" smtClean="0">
                  <a:solidFill>
                    <a:srgbClr val="990099"/>
                  </a:solidFill>
                </a:rPr>
                <a:t>Th</a:t>
              </a:r>
              <a:r>
                <a:rPr lang="en-US" sz="1200" b="1" dirty="0" smtClean="0">
                  <a:solidFill>
                    <a:srgbClr val="990099"/>
                  </a:solidFill>
                </a:rPr>
                <a:t> metal</a:t>
              </a:r>
              <a:endParaRPr lang="en-US" sz="1200" b="1" dirty="0">
                <a:solidFill>
                  <a:srgbClr val="990099"/>
                </a:solidFill>
              </a:endParaRPr>
            </a:p>
          </p:txBody>
        </p:sp>
        <p:cxnSp>
          <p:nvCxnSpPr>
            <p:cNvPr id="6" name="Connecteur droit avec flèche 5"/>
            <p:cNvCxnSpPr/>
            <p:nvPr/>
          </p:nvCxnSpPr>
          <p:spPr>
            <a:xfrm flipV="1">
              <a:off x="7078643" y="4238982"/>
              <a:ext cx="1031361" cy="245240"/>
            </a:xfrm>
            <a:prstGeom prst="straightConnector1">
              <a:avLst/>
            </a:prstGeom>
            <a:ln w="12700">
              <a:solidFill>
                <a:srgbClr val="990099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avec flèche 6"/>
            <p:cNvCxnSpPr/>
            <p:nvPr/>
          </p:nvCxnSpPr>
          <p:spPr>
            <a:xfrm flipV="1">
              <a:off x="7041109" y="3501008"/>
              <a:ext cx="1031361" cy="245240"/>
            </a:xfrm>
            <a:prstGeom prst="straightConnector1">
              <a:avLst/>
            </a:prstGeom>
            <a:ln w="12700">
              <a:solidFill>
                <a:srgbClr val="C0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ZoneTexte 7"/>
            <p:cNvSpPr txBox="1"/>
            <p:nvPr/>
          </p:nvSpPr>
          <p:spPr>
            <a:xfrm>
              <a:off x="8074835" y="3349942"/>
              <a:ext cx="7168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C00000"/>
                  </a:solidFill>
                </a:rPr>
                <a:t>Fuel salt</a:t>
              </a:r>
              <a:endParaRPr lang="en-US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8100195" y="4912804"/>
              <a:ext cx="7111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CC"/>
                  </a:solidFill>
                </a:rPr>
                <a:t>Bi metal</a:t>
              </a:r>
              <a:endParaRPr lang="en-US" sz="1200" b="1" dirty="0">
                <a:solidFill>
                  <a:srgbClr val="0000CC"/>
                </a:solidFill>
              </a:endParaRPr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 flipV="1">
              <a:off x="7092280" y="5055968"/>
              <a:ext cx="1031361" cy="245240"/>
            </a:xfrm>
            <a:prstGeom prst="straightConnector1">
              <a:avLst/>
            </a:prstGeom>
            <a:ln w="12700">
              <a:solidFill>
                <a:srgbClr val="0000CC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4355976" y="5517232"/>
              <a:ext cx="412201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 smtClean="0">
                  <a:latin typeface="+mj-lt"/>
                </a:rPr>
                <a:t>Cross section of the bismuth-lithium (10 mol%) in contact </a:t>
              </a:r>
            </a:p>
            <a:p>
              <a:pPr algn="ctr"/>
              <a:r>
                <a:rPr lang="en-US" sz="1000" dirty="0" smtClean="0">
                  <a:latin typeface="+mj-lt"/>
                </a:rPr>
                <a:t>with fuel salt after 4 hours  (x20 optical microscope)</a:t>
              </a:r>
              <a:endParaRPr lang="fr-FR" sz="1000" dirty="0" smtClean="0">
                <a:solidFill>
                  <a:srgbClr val="FF0000"/>
                </a:solidFill>
                <a:latin typeface="+mj-lt"/>
              </a:endParaRPr>
            </a:p>
          </p:txBody>
        </p:sp>
      </p:grpSp>
      <p:sp>
        <p:nvSpPr>
          <p:cNvPr id="12" name="Titre 1"/>
          <p:cNvSpPr txBox="1">
            <a:spLocks/>
          </p:cNvSpPr>
          <p:nvPr/>
        </p:nvSpPr>
        <p:spPr>
          <a:xfrm>
            <a:off x="628650" y="646612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 smtClean="0"/>
              <a:t>Procédé d’extraction réductrice : limitation cinétique</a:t>
            </a:r>
            <a:endParaRPr lang="fr-FR" sz="24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281354" y="4140868"/>
            <a:ext cx="3571434" cy="2031325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smtClean="0"/>
              <a:t>Analyse de l’interface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Extraction réductrice en fonction de la quantité de ThF</a:t>
            </a:r>
            <a:r>
              <a:rPr lang="fr-FR" baseline="-25000" dirty="0" smtClean="0"/>
              <a:t>4</a:t>
            </a:r>
            <a:r>
              <a:rPr lang="fr-FR" dirty="0" smtClean="0"/>
              <a:t> dans le sel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Amélioration </a:t>
            </a:r>
            <a:r>
              <a:rPr lang="fr-FR" dirty="0" smtClean="0"/>
              <a:t>du </a:t>
            </a:r>
            <a:r>
              <a:rPr lang="fr-FR" dirty="0" smtClean="0"/>
              <a:t>dispositif expérimental</a:t>
            </a:r>
            <a:endParaRPr lang="fr-FR" dirty="0" smtClean="0"/>
          </a:p>
          <a:p>
            <a:pPr marL="285750" indent="-285750">
              <a:buFontTx/>
              <a:buChar char="-"/>
            </a:pPr>
            <a:r>
              <a:rPr lang="fr-FR" dirty="0" smtClean="0"/>
              <a:t>Etude en sels </a:t>
            </a:r>
            <a:r>
              <a:rPr lang="fr-FR" dirty="0" smtClean="0"/>
              <a:t>chlorures</a:t>
            </a:r>
            <a:endParaRPr lang="fr-FR" dirty="0" smtClean="0"/>
          </a:p>
          <a:p>
            <a:pPr lvl="1"/>
            <a:endParaRPr lang="fr-FR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263752" y="5995371"/>
            <a:ext cx="3589036" cy="353643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ym typeface="Symbol" panose="05050102010706020507" pitchFamily="18" charset="2"/>
              </a:rPr>
              <a:t>    </a:t>
            </a:r>
            <a:r>
              <a:rPr lang="fr-FR" dirty="0" smtClean="0"/>
              <a:t>Projet SAMOSAFER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4522878" y="0"/>
            <a:ext cx="46198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Traitement du combustible en sels fondus</a:t>
            </a:r>
            <a:endParaRPr lang="fr-FR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55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91909" y="570421"/>
            <a:ext cx="81113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Perspectives :</a:t>
            </a:r>
          </a:p>
          <a:p>
            <a:pPr algn="ctr"/>
            <a:r>
              <a:rPr lang="fr-FR" sz="2400" b="1" dirty="0" smtClean="0"/>
              <a:t>Développement d‘instrumentation LIBS en milieux sels fondus</a:t>
            </a:r>
            <a:endParaRPr lang="fr-FR" sz="24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0" y="6113836"/>
            <a:ext cx="3034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LIBS : Laser </a:t>
            </a:r>
            <a:r>
              <a:rPr lang="fr-FR" sz="1200" dirty="0" err="1" smtClean="0"/>
              <a:t>Induced</a:t>
            </a:r>
            <a:r>
              <a:rPr lang="fr-FR" sz="1200" dirty="0" smtClean="0"/>
              <a:t> Breakdown </a:t>
            </a:r>
            <a:r>
              <a:rPr lang="fr-FR" sz="1200" dirty="0" err="1" smtClean="0"/>
              <a:t>Spectroscopy</a:t>
            </a:r>
            <a:endParaRPr lang="fr-FR" sz="1200" dirty="0" smtClean="0"/>
          </a:p>
          <a:p>
            <a:r>
              <a:rPr lang="fr-FR" sz="1200" dirty="0" smtClean="0"/>
              <a:t>Thèse Loïc </a:t>
            </a:r>
            <a:r>
              <a:rPr lang="fr-FR" sz="1200" dirty="0" err="1" smtClean="0"/>
              <a:t>Patatut</a:t>
            </a:r>
            <a:r>
              <a:rPr lang="fr-FR" sz="1200" dirty="0" smtClean="0"/>
              <a:t>, Université Grenoble, 2015</a:t>
            </a:r>
            <a:endParaRPr lang="fr-FR" sz="12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627" y="1365476"/>
            <a:ext cx="5078427" cy="171444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306" y="3079917"/>
            <a:ext cx="4593137" cy="309270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736730" y="4513139"/>
            <a:ext cx="53281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Développement d’une canne de </a:t>
            </a:r>
            <a:r>
              <a:rPr lang="fr-FR" dirty="0" smtClean="0"/>
              <a:t>bullage : </a:t>
            </a:r>
            <a:r>
              <a:rPr lang="fr-FR" dirty="0" smtClean="0"/>
              <a:t>l’échantillonnage s’effectue alors au cœur du métal fondu (ici Zn) au fond d’une bulle de gaz.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549060" y="5869258"/>
            <a:ext cx="5563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Collaboration </a:t>
            </a:r>
            <a:r>
              <a:rPr lang="fr-FR" i="1" dirty="0" smtClean="0"/>
              <a:t>avec le CEA mais pas de moyens financiers ?</a:t>
            </a:r>
            <a:endParaRPr lang="fr-FR" i="1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4522878" y="0"/>
            <a:ext cx="46198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Traitement du combustible en sels fondus</a:t>
            </a:r>
            <a:endParaRPr lang="fr-FR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60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2515" y="671878"/>
            <a:ext cx="7288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Prospectives dans le domaine du traitement du combustible nucléaire usé </a:t>
            </a:r>
            <a:endParaRPr lang="fr-FR" sz="24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246185" y="1890349"/>
            <a:ext cx="85021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Recyclage de l’uranium et du plutonium = préservation des ressources, durabilité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Recyclage du plutonium et des actinides mineurs : minimisation de l’inventaire résiduel en noyaux fissiles et la nocivité potentielle des déchets 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34" y="3324241"/>
            <a:ext cx="7055461" cy="259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11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6352725"/>
            <a:ext cx="30349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Thèse Loïc </a:t>
            </a:r>
            <a:r>
              <a:rPr lang="fr-FR" sz="1200" dirty="0" err="1" smtClean="0"/>
              <a:t>Patatut</a:t>
            </a:r>
            <a:r>
              <a:rPr lang="fr-FR" sz="1200" dirty="0" smtClean="0"/>
              <a:t>, Université Grenoble, 2015</a:t>
            </a:r>
            <a:endParaRPr lang="fr-FR" sz="1200" dirty="0"/>
          </a:p>
        </p:txBody>
      </p:sp>
      <p:sp>
        <p:nvSpPr>
          <p:cNvPr id="6" name="ZoneTexte 5"/>
          <p:cNvSpPr txBox="1"/>
          <p:nvPr/>
        </p:nvSpPr>
        <p:spPr>
          <a:xfrm>
            <a:off x="341729" y="5315930"/>
            <a:ext cx="8379069" cy="92333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Le développement d’un dispositif LIBS pour faire des analyses in-situ en sel fondu permettrait d’étudier les cinétiques d’extraction mais aussi d’atteindre des mesures de solubilité, de suivre des réactions de corrosion. Ce serait une avancée majeure.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656" y="1417761"/>
            <a:ext cx="6506832" cy="383351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50632" y="586764"/>
            <a:ext cx="81113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Perspectives :</a:t>
            </a:r>
          </a:p>
          <a:p>
            <a:pPr algn="ctr"/>
            <a:r>
              <a:rPr lang="fr-FR" sz="2400" b="1" dirty="0" smtClean="0"/>
              <a:t>Développement d‘instrumentation LIBS en milieux sels fondus</a:t>
            </a:r>
            <a:endParaRPr lang="fr-FR" sz="24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4522878" y="0"/>
            <a:ext cx="46198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Traitement du combustible en sels fondus</a:t>
            </a:r>
            <a:endParaRPr lang="fr-FR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3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760786" y="2523935"/>
            <a:ext cx="3661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Merci pour votre attention </a:t>
            </a:r>
            <a:endParaRPr lang="fr-FR" sz="2400" b="1" dirty="0"/>
          </a:p>
        </p:txBody>
      </p:sp>
      <p:sp>
        <p:nvSpPr>
          <p:cNvPr id="3" name="AutoShape 2" descr="Résultat de recherche d'images pour &quot;emoticones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" name="AutoShape 4" descr="Résultat de recherche d'images pour &quot;emoticones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AutoShape 8" descr="Résultat de recherche d'images pour &quot;emoticones&quot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890" y="3119810"/>
            <a:ext cx="1504184" cy="1524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95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782515" y="671878"/>
            <a:ext cx="7288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Quels procédés de recyclage ?</a:t>
            </a:r>
            <a:endParaRPr lang="fr-FR" sz="24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351401" y="1614612"/>
            <a:ext cx="8581292" cy="39703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Procédés </a:t>
            </a:r>
            <a:r>
              <a:rPr lang="fr-FR" dirty="0" err="1" smtClean="0"/>
              <a:t>hydrométallurgiques</a:t>
            </a:r>
            <a:r>
              <a:rPr lang="fr-FR" dirty="0" smtClean="0"/>
              <a:t> = voie de référence</a:t>
            </a:r>
          </a:p>
          <a:p>
            <a:endParaRPr lang="fr-FR" dirty="0"/>
          </a:p>
          <a:p>
            <a:pPr marL="742950" lvl="1" indent="-285750">
              <a:buFontTx/>
              <a:buChar char="-"/>
            </a:pPr>
            <a:r>
              <a:rPr lang="fr-FR" dirty="0" smtClean="0"/>
              <a:t>Retour d’expérience industriel immense</a:t>
            </a:r>
          </a:p>
          <a:p>
            <a:pPr marL="1200150" lvl="2" indent="-285750">
              <a:buFontTx/>
              <a:buChar char="-"/>
            </a:pPr>
            <a:r>
              <a:rPr lang="fr-FR" dirty="0" smtClean="0"/>
              <a:t>(usine de la Hague)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Technologie mature (PUREX)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Grand potentiel d’adaptation aux différents combustibles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Séparation possible AM/Ln</a:t>
            </a:r>
          </a:p>
          <a:p>
            <a:pPr marL="742950" lvl="1" indent="-285750">
              <a:buFontTx/>
              <a:buChar char="-"/>
            </a:pPr>
            <a:endParaRPr lang="fr-FR" dirty="0"/>
          </a:p>
          <a:p>
            <a:pPr marL="742950" lvl="1" indent="-285750">
              <a:buFontTx/>
              <a:buChar char="-"/>
            </a:pPr>
            <a:r>
              <a:rPr lang="fr-FR" dirty="0" smtClean="0"/>
              <a:t>Réactions de radiolyse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Utilisation de solvants « non verts » : kérosène ou </a:t>
            </a:r>
            <a:r>
              <a:rPr lang="fr-FR" dirty="0" err="1" smtClean="0"/>
              <a:t>dodécane</a:t>
            </a:r>
            <a:r>
              <a:rPr lang="fr-FR" dirty="0" smtClean="0"/>
              <a:t> (forte tension de vapeur, inflammable)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Utilisation de solution acides fortement concentrées (&gt; 10M)</a:t>
            </a:r>
          </a:p>
          <a:p>
            <a:pPr marL="742950" lvl="1" indent="-285750">
              <a:buFontTx/>
              <a:buChar char="-"/>
            </a:pPr>
            <a:r>
              <a:rPr lang="fr-FR" dirty="0"/>
              <a:t>Grands volumes </a:t>
            </a:r>
            <a:r>
              <a:rPr lang="fr-FR" dirty="0" smtClean="0"/>
              <a:t>d’effluents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Séparation des AM non industrialisée actuellement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68840" y="1565398"/>
            <a:ext cx="8563853" cy="38686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 smtClean="0"/>
              <a:t>Procédé </a:t>
            </a:r>
            <a:r>
              <a:rPr lang="fr-FR" sz="2000" b="1" dirty="0" err="1" smtClean="0"/>
              <a:t>hydrométallurgique</a:t>
            </a:r>
            <a:r>
              <a:rPr lang="fr-FR" sz="2000" b="1" dirty="0" smtClean="0"/>
              <a:t> = voie de référence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247302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86423" y="1301631"/>
            <a:ext cx="8510953" cy="452431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Procédés non aqueux </a:t>
            </a:r>
          </a:p>
          <a:p>
            <a:endParaRPr lang="fr-FR" dirty="0"/>
          </a:p>
          <a:p>
            <a:r>
              <a:rPr lang="fr-FR" b="1" dirty="0" smtClean="0"/>
              <a:t>Sels fondus haute température (procédés </a:t>
            </a:r>
            <a:r>
              <a:rPr lang="fr-FR" b="1" dirty="0" err="1" smtClean="0"/>
              <a:t>pyrométallurgiques</a:t>
            </a:r>
            <a:r>
              <a:rPr lang="fr-FR" b="1" dirty="0" smtClean="0"/>
              <a:t>)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Fort potentiel de solubilisation 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Faible radiosensibilité des sels inorganiques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Traitement en ligne de combustibles dès le déchargement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Compacité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Cogestion des actinides 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Procédé naturel et inévitable dans le cas du traitement du combustible des réacteurs à sels fondus</a:t>
            </a:r>
          </a:p>
          <a:p>
            <a:pPr marL="742950" lvl="1" indent="-285750">
              <a:buFontTx/>
              <a:buChar char="-"/>
            </a:pPr>
            <a:endParaRPr lang="fr-FR" dirty="0"/>
          </a:p>
          <a:p>
            <a:pPr marL="742950" lvl="1" indent="-285750">
              <a:buFontTx/>
              <a:buChar char="-"/>
            </a:pPr>
            <a:r>
              <a:rPr lang="fr-FR" dirty="0" smtClean="0"/>
              <a:t>Etudes dans le cadre de projets européens EUROPART, ACSEPT et </a:t>
            </a:r>
            <a:r>
              <a:rPr lang="fr-FR" dirty="0" smtClean="0"/>
              <a:t>SACSESS et spécifiquement pour les réacteurs à sels fondus dans les projets EVOL, SAMOFAR et SAMOSAFER</a:t>
            </a:r>
            <a:endParaRPr lang="fr-FR" dirty="0" smtClean="0"/>
          </a:p>
          <a:p>
            <a:pPr marL="742950" lvl="1" indent="-285750">
              <a:buFontTx/>
              <a:buChar char="-"/>
            </a:pPr>
            <a:r>
              <a:rPr lang="fr-FR" dirty="0" smtClean="0"/>
              <a:t>Pilote développé par Argonne, USA</a:t>
            </a:r>
            <a:endParaRPr lang="fr-FR" dirty="0"/>
          </a:p>
          <a:p>
            <a:pPr marL="742950" lvl="1" indent="-285750">
              <a:buFontTx/>
              <a:buChar char="-"/>
            </a:pPr>
            <a:endParaRPr lang="fr-FR" dirty="0" smtClean="0"/>
          </a:p>
        </p:txBody>
      </p:sp>
      <p:sp>
        <p:nvSpPr>
          <p:cNvPr id="3" name="ZoneTexte 2"/>
          <p:cNvSpPr txBox="1"/>
          <p:nvPr/>
        </p:nvSpPr>
        <p:spPr>
          <a:xfrm>
            <a:off x="782515" y="671878"/>
            <a:ext cx="7288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Quels procédés de recyclage ?</a:t>
            </a:r>
            <a:endParaRPr lang="fr-FR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386424" y="1301631"/>
            <a:ext cx="8510953" cy="38686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 smtClean="0"/>
              <a:t>Procédés non aqueux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254707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e 53"/>
          <p:cNvGrpSpPr/>
          <p:nvPr/>
        </p:nvGrpSpPr>
        <p:grpSpPr>
          <a:xfrm>
            <a:off x="563881" y="1655019"/>
            <a:ext cx="7589611" cy="4484139"/>
            <a:chOff x="475959" y="1004392"/>
            <a:chExt cx="7589611" cy="4484139"/>
          </a:xfrm>
        </p:grpSpPr>
        <p:sp>
          <p:nvSpPr>
            <p:cNvPr id="3" name="Rectangle 2"/>
            <p:cNvSpPr/>
            <p:nvPr/>
          </p:nvSpPr>
          <p:spPr>
            <a:xfrm>
              <a:off x="3766039" y="2048607"/>
              <a:ext cx="1081454" cy="677008"/>
            </a:xfrm>
            <a:prstGeom prst="rect">
              <a:avLst/>
            </a:prstGeom>
            <a:gradFill flip="none" rotWithShape="1">
              <a:gsLst>
                <a:gs pos="35000">
                  <a:srgbClr val="E3EEF8"/>
                </a:gs>
                <a:gs pos="41000">
                  <a:schemeClr val="accent1">
                    <a:lumMod val="5000"/>
                    <a:lumOff val="95000"/>
                  </a:schemeClr>
                </a:gs>
                <a:gs pos="13000">
                  <a:schemeClr val="accent1">
                    <a:lumMod val="45000"/>
                    <a:lumOff val="55000"/>
                  </a:schemeClr>
                </a:gs>
                <a:gs pos="65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1"/>
              <a:tileRect/>
            </a:gra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0" name="Connecteur en arc 9"/>
            <p:cNvCxnSpPr/>
            <p:nvPr/>
          </p:nvCxnSpPr>
          <p:spPr>
            <a:xfrm flipV="1">
              <a:off x="2963010" y="2716823"/>
              <a:ext cx="3385039" cy="1371601"/>
            </a:xfrm>
            <a:prstGeom prst="curvedConnector3">
              <a:avLst>
                <a:gd name="adj1" fmla="val 100130"/>
              </a:avLst>
            </a:prstGeom>
            <a:ln w="38100">
              <a:solidFill>
                <a:srgbClr val="C745A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/>
            <p:nvPr/>
          </p:nvCxnSpPr>
          <p:spPr>
            <a:xfrm>
              <a:off x="3042138" y="4088423"/>
              <a:ext cx="371035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en arc 18"/>
            <p:cNvCxnSpPr>
              <a:endCxn id="3" idx="2"/>
            </p:cNvCxnSpPr>
            <p:nvPr/>
          </p:nvCxnSpPr>
          <p:spPr>
            <a:xfrm rot="5400000" flipH="1" flipV="1">
              <a:off x="2988652" y="2779101"/>
              <a:ext cx="1371600" cy="1264628"/>
            </a:xfrm>
            <a:prstGeom prst="curvedConnector3">
              <a:avLst>
                <a:gd name="adj1" fmla="val 641"/>
              </a:avLst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en arc 21"/>
            <p:cNvCxnSpPr/>
            <p:nvPr/>
          </p:nvCxnSpPr>
          <p:spPr>
            <a:xfrm flipV="1">
              <a:off x="3042138" y="2716823"/>
              <a:ext cx="3024554" cy="1371600"/>
            </a:xfrm>
            <a:prstGeom prst="curvedConnector3">
              <a:avLst>
                <a:gd name="adj1" fmla="val 99709"/>
              </a:avLst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en arc 25"/>
            <p:cNvCxnSpPr/>
            <p:nvPr/>
          </p:nvCxnSpPr>
          <p:spPr>
            <a:xfrm flipV="1">
              <a:off x="3042138" y="2716823"/>
              <a:ext cx="3604847" cy="1371600"/>
            </a:xfrm>
            <a:prstGeom prst="curvedConnector3">
              <a:avLst>
                <a:gd name="adj1" fmla="val 100000"/>
              </a:avLst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tangle 1"/>
            <p:cNvSpPr/>
            <p:nvPr/>
          </p:nvSpPr>
          <p:spPr>
            <a:xfrm>
              <a:off x="1934305" y="2048607"/>
              <a:ext cx="1081454" cy="2048608"/>
            </a:xfrm>
            <a:prstGeom prst="rect">
              <a:avLst/>
            </a:prstGeom>
            <a:gradFill flip="none" rotWithShape="1">
              <a:gsLst>
                <a:gs pos="35000">
                  <a:srgbClr val="E3EEF8"/>
                </a:gs>
                <a:gs pos="41000">
                  <a:schemeClr val="accent1">
                    <a:lumMod val="5000"/>
                    <a:lumOff val="95000"/>
                  </a:schemeClr>
                </a:gs>
                <a:gs pos="13000">
                  <a:schemeClr val="accent1">
                    <a:lumMod val="45000"/>
                    <a:lumOff val="55000"/>
                  </a:schemeClr>
                </a:gs>
                <a:gs pos="65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1"/>
              <a:tileRect/>
            </a:gra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1872761" y="1457235"/>
              <a:ext cx="12307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dirty="0" smtClean="0"/>
                <a:t>Combustible</a:t>
              </a:r>
            </a:p>
            <a:p>
              <a:pPr algn="ctr"/>
              <a:r>
                <a:rPr lang="fr-FR" sz="1600" dirty="0" smtClean="0"/>
                <a:t>irradié</a:t>
              </a:r>
              <a:endParaRPr lang="fr-FR" sz="1600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5602125" y="1457235"/>
              <a:ext cx="126829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dirty="0" smtClean="0"/>
                <a:t>Cathode</a:t>
              </a:r>
            </a:p>
            <a:p>
              <a:pPr algn="ctr"/>
              <a:r>
                <a:rPr lang="fr-FR" sz="1600" dirty="0"/>
                <a:t>l</a:t>
              </a:r>
              <a:r>
                <a:rPr lang="fr-FR" sz="1600" dirty="0" smtClean="0"/>
                <a:t>iquide de Cd</a:t>
              </a:r>
              <a:endParaRPr lang="fr-FR" sz="1600" dirty="0"/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3837460" y="1457235"/>
              <a:ext cx="88485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dirty="0" smtClean="0"/>
                <a:t>Cathode</a:t>
              </a:r>
            </a:p>
            <a:p>
              <a:pPr algn="ctr"/>
              <a:r>
                <a:rPr lang="fr-FR" sz="1600" dirty="0" smtClean="0"/>
                <a:t>solide</a:t>
              </a:r>
              <a:endParaRPr lang="fr-FR" sz="16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5671040" y="2048607"/>
              <a:ext cx="1081454" cy="677008"/>
            </a:xfrm>
            <a:prstGeom prst="rect">
              <a:avLst/>
            </a:prstGeom>
            <a:gradFill flip="none" rotWithShape="1">
              <a:gsLst>
                <a:gs pos="35000">
                  <a:srgbClr val="E3EEF8"/>
                </a:gs>
                <a:gs pos="41000">
                  <a:schemeClr val="accent1">
                    <a:lumMod val="5000"/>
                    <a:lumOff val="95000"/>
                  </a:schemeClr>
                </a:gs>
                <a:gs pos="13000">
                  <a:schemeClr val="accent1">
                    <a:lumMod val="45000"/>
                    <a:lumOff val="55000"/>
                  </a:schemeClr>
                </a:gs>
                <a:gs pos="65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1"/>
              <a:tileRect/>
            </a:gra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2286519" y="1004392"/>
              <a:ext cx="37702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000" dirty="0" smtClean="0"/>
                <a:t>+</a:t>
              </a:r>
              <a:endParaRPr lang="fr-FR" sz="3000" dirty="0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4127667" y="1004392"/>
              <a:ext cx="30168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000" dirty="0" smtClean="0"/>
                <a:t>-</a:t>
              </a:r>
              <a:endParaRPr lang="fr-FR" sz="3000" dirty="0"/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6078873" y="1004392"/>
              <a:ext cx="30168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000" dirty="0" smtClean="0"/>
                <a:t>-</a:t>
              </a:r>
              <a:endParaRPr lang="fr-FR" sz="3000" dirty="0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4324482" y="3519065"/>
              <a:ext cx="36901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b="1" dirty="0" smtClean="0">
                  <a:solidFill>
                    <a:schemeClr val="accent6">
                      <a:lumMod val="75000"/>
                    </a:schemeClr>
                  </a:solidFill>
                </a:rPr>
                <a:t>U</a:t>
              </a:r>
              <a:endParaRPr lang="fr-FR" sz="22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5633417" y="3734508"/>
              <a:ext cx="48603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b="1" dirty="0" smtClean="0">
                  <a:solidFill>
                    <a:srgbClr val="C745AB"/>
                  </a:solidFill>
                </a:rPr>
                <a:t>Pu</a:t>
              </a:r>
              <a:endParaRPr lang="fr-FR" sz="2200" b="1" dirty="0">
                <a:solidFill>
                  <a:srgbClr val="C745AB"/>
                </a:solidFill>
              </a:endParaRPr>
            </a:p>
          </p:txBody>
        </p:sp>
        <p:sp>
          <p:nvSpPr>
            <p:cNvPr id="45" name="ZoneTexte 44"/>
            <p:cNvSpPr txBox="1"/>
            <p:nvPr/>
          </p:nvSpPr>
          <p:spPr>
            <a:xfrm flipH="1">
              <a:off x="6766069" y="3719091"/>
              <a:ext cx="12995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/>
                <a:t>Terres rares</a:t>
              </a:r>
              <a:endParaRPr lang="fr-FR" b="1" dirty="0"/>
            </a:p>
          </p:txBody>
        </p:sp>
        <p:cxnSp>
          <p:nvCxnSpPr>
            <p:cNvPr id="47" name="Connecteur droit avec flèche 46"/>
            <p:cNvCxnSpPr>
              <a:stCxn id="2" idx="1"/>
            </p:cNvCxnSpPr>
            <p:nvPr/>
          </p:nvCxnSpPr>
          <p:spPr>
            <a:xfrm flipH="1">
              <a:off x="1459523" y="3072911"/>
              <a:ext cx="474782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ZoneTexte 47"/>
            <p:cNvSpPr txBox="1"/>
            <p:nvPr/>
          </p:nvSpPr>
          <p:spPr>
            <a:xfrm flipH="1">
              <a:off x="475959" y="2675736"/>
              <a:ext cx="12995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/>
                <a:t>Métaux actifs</a:t>
              </a:r>
              <a:endParaRPr lang="fr-FR" b="1" dirty="0"/>
            </a:p>
          </p:txBody>
        </p:sp>
        <p:cxnSp>
          <p:nvCxnSpPr>
            <p:cNvPr id="50" name="Connecteur droit avec flèche 49"/>
            <p:cNvCxnSpPr>
              <a:stCxn id="2" idx="2"/>
            </p:cNvCxnSpPr>
            <p:nvPr/>
          </p:nvCxnSpPr>
          <p:spPr>
            <a:xfrm>
              <a:off x="2475032" y="4097215"/>
              <a:ext cx="0" cy="1002323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/>
            <p:cNvSpPr/>
            <p:nvPr/>
          </p:nvSpPr>
          <p:spPr>
            <a:xfrm>
              <a:off x="1421082" y="5114900"/>
              <a:ext cx="5806799" cy="373631"/>
            </a:xfrm>
            <a:prstGeom prst="rect">
              <a:avLst/>
            </a:prstGeom>
            <a:gradFill flip="none" rotWithShape="1">
              <a:gsLst>
                <a:gs pos="35000">
                  <a:srgbClr val="E3EEF8"/>
                </a:gs>
                <a:gs pos="41000">
                  <a:schemeClr val="accent1">
                    <a:lumMod val="5000"/>
                    <a:lumOff val="95000"/>
                  </a:schemeClr>
                </a:gs>
                <a:gs pos="13000">
                  <a:schemeClr val="accent1">
                    <a:lumMod val="45000"/>
                    <a:lumOff val="55000"/>
                  </a:schemeClr>
                </a:gs>
                <a:gs pos="65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1"/>
              <a:tileRect/>
            </a:gra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3596054" y="5132438"/>
              <a:ext cx="15905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dirty="0" smtClean="0"/>
                <a:t>Cadmium liquide</a:t>
              </a:r>
              <a:endParaRPr lang="fr-FR" sz="1600" dirty="0"/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2475032" y="4459921"/>
              <a:ext cx="16074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Métaux nobles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55" name="ZoneTexte 54"/>
          <p:cNvSpPr txBox="1"/>
          <p:nvPr/>
        </p:nvSpPr>
        <p:spPr>
          <a:xfrm>
            <a:off x="2298462" y="621831"/>
            <a:ext cx="50235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Procédé </a:t>
            </a:r>
            <a:r>
              <a:rPr lang="fr-FR" sz="2400" b="1" dirty="0" err="1" smtClean="0"/>
              <a:t>pyrochimique</a:t>
            </a:r>
            <a:r>
              <a:rPr lang="fr-FR" sz="2400" b="1" dirty="0" smtClean="0"/>
              <a:t> d’Argonne</a:t>
            </a:r>
          </a:p>
          <a:p>
            <a:pPr algn="ctr"/>
            <a:r>
              <a:rPr lang="fr-FR" sz="2400" b="1" dirty="0" smtClean="0"/>
              <a:t>combustible métal, sel chlorure fondu</a:t>
            </a:r>
            <a:endParaRPr lang="fr-FR" sz="2400" b="1" dirty="0"/>
          </a:p>
        </p:txBody>
      </p:sp>
      <p:sp>
        <p:nvSpPr>
          <p:cNvPr id="56" name="ZoneTexte 55"/>
          <p:cNvSpPr txBox="1"/>
          <p:nvPr/>
        </p:nvSpPr>
        <p:spPr>
          <a:xfrm>
            <a:off x="43653" y="6301694"/>
            <a:ext cx="18197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/>
              <a:t>e</a:t>
            </a:r>
            <a:r>
              <a:rPr lang="fr-FR" sz="1000" i="1" dirty="0" err="1" smtClean="0"/>
              <a:t>-den</a:t>
            </a:r>
            <a:r>
              <a:rPr lang="fr-FR" sz="1000" i="1" dirty="0" smtClean="0"/>
              <a:t>, CEA, monographie, 2005</a:t>
            </a:r>
            <a:endParaRPr lang="fr-FR" sz="1000" i="1" dirty="0"/>
          </a:p>
        </p:txBody>
      </p:sp>
    </p:spTree>
    <p:extLst>
      <p:ext uri="{BB962C8B-B14F-4D97-AF65-F5344CB8AC3E}">
        <p14:creationId xmlns:p14="http://schemas.microsoft.com/office/powerpoint/2010/main" val="143230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86423" y="1301631"/>
            <a:ext cx="8510953" cy="50783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Procédés non aqueux </a:t>
            </a:r>
          </a:p>
          <a:p>
            <a:endParaRPr lang="fr-FR" dirty="0"/>
          </a:p>
          <a:p>
            <a:r>
              <a:rPr lang="fr-FR" b="1" dirty="0" smtClean="0"/>
              <a:t>Sels fondus haute température (procédés </a:t>
            </a:r>
            <a:r>
              <a:rPr lang="fr-FR" b="1" dirty="0" err="1" smtClean="0"/>
              <a:t>pyrométallurgiques</a:t>
            </a:r>
            <a:r>
              <a:rPr lang="fr-FR" b="1" dirty="0" smtClean="0"/>
              <a:t>)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Fort potentiel de solubilisation 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Faible radiosensibilité des sels inorganiques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Traitement en ligne de combustibles dès le déchargement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Compacité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Cogestion des actinides 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Procédé naturel et inévitable dans le cas du traitement du combustible des réacteurs à sels fondus</a:t>
            </a:r>
            <a:endParaRPr lang="fr-FR" dirty="0"/>
          </a:p>
          <a:p>
            <a:pPr marL="742950" lvl="1" indent="-285750">
              <a:buFontTx/>
              <a:buChar char="-"/>
            </a:pPr>
            <a:endParaRPr lang="fr-FR" dirty="0" smtClean="0"/>
          </a:p>
          <a:p>
            <a:r>
              <a:rPr lang="fr-FR" b="1" dirty="0" smtClean="0"/>
              <a:t>Liquides ioniques (LI) basse température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Température plus faible que sels fondus (&lt; 100°C) : plus facile à mettre en œuvre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Faible </a:t>
            </a:r>
            <a:r>
              <a:rPr lang="fr-FR" dirty="0" err="1" smtClean="0"/>
              <a:t>radiosensiblité</a:t>
            </a:r>
            <a:endParaRPr lang="fr-FR" dirty="0" smtClean="0"/>
          </a:p>
          <a:p>
            <a:pPr marL="742950" lvl="1" indent="-285750">
              <a:buFontTx/>
              <a:buChar char="-"/>
            </a:pPr>
            <a:r>
              <a:rPr lang="fr-FR" dirty="0" smtClean="0"/>
              <a:t>Faible tension de vapeur : remplacement du kérosène et </a:t>
            </a:r>
            <a:r>
              <a:rPr lang="fr-FR" dirty="0" err="1" smtClean="0"/>
              <a:t>dodécane</a:t>
            </a:r>
            <a:r>
              <a:rPr lang="fr-FR" dirty="0" smtClean="0"/>
              <a:t> (LI hydrophobes)</a:t>
            </a:r>
          </a:p>
          <a:p>
            <a:pPr marL="742950" lvl="1" indent="-285750">
              <a:buFontTx/>
              <a:buChar char="-"/>
            </a:pPr>
            <a:endParaRPr lang="fr-FR" dirty="0" smtClean="0"/>
          </a:p>
          <a:p>
            <a:pPr marL="742950" lvl="1" indent="-285750">
              <a:buFontTx/>
              <a:buChar char="-"/>
            </a:pPr>
            <a:endParaRPr lang="fr-FR" dirty="0" smtClean="0"/>
          </a:p>
        </p:txBody>
      </p:sp>
      <p:sp>
        <p:nvSpPr>
          <p:cNvPr id="3" name="ZoneTexte 2"/>
          <p:cNvSpPr txBox="1"/>
          <p:nvPr/>
        </p:nvSpPr>
        <p:spPr>
          <a:xfrm>
            <a:off x="782515" y="671878"/>
            <a:ext cx="7288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Quels procédés de recyclage ?</a:t>
            </a:r>
            <a:endParaRPr lang="fr-FR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386424" y="1301631"/>
            <a:ext cx="8510953" cy="38686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 smtClean="0"/>
              <a:t>Procédés non aqueux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22953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86423" y="1301631"/>
            <a:ext cx="8510953" cy="50783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Procédés non aqueux </a:t>
            </a:r>
          </a:p>
          <a:p>
            <a:endParaRPr lang="fr-FR" dirty="0"/>
          </a:p>
          <a:p>
            <a:r>
              <a:rPr lang="fr-FR" b="1" dirty="0" smtClean="0"/>
              <a:t>Sels fondus haute température (procédés </a:t>
            </a:r>
            <a:r>
              <a:rPr lang="fr-FR" b="1" dirty="0" err="1" smtClean="0"/>
              <a:t>pyrométallurgiques</a:t>
            </a:r>
            <a:r>
              <a:rPr lang="fr-FR" b="1" dirty="0" smtClean="0"/>
              <a:t>)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Fort potentiel de solubilisation 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Faible radiosensibilité des sels inorganiques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Traitement en ligne de combustibles dès le déchargement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Compacité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Cogestion des actinides 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Procédé naturel et inévitable dans le cas du traitement du combustible des réacteurs à sels fondus</a:t>
            </a:r>
            <a:endParaRPr lang="fr-FR" dirty="0"/>
          </a:p>
          <a:p>
            <a:pPr marL="742950" lvl="1" indent="-285750">
              <a:buFontTx/>
              <a:buChar char="-"/>
            </a:pPr>
            <a:endParaRPr lang="fr-FR" dirty="0" smtClean="0"/>
          </a:p>
          <a:p>
            <a:r>
              <a:rPr lang="fr-FR" b="1" dirty="0" smtClean="0"/>
              <a:t>Liquides ioniques (LI) basse température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Température plus faible que sels fondus (&lt; 100°C) : plus facile à mettre en œuvre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Faible </a:t>
            </a:r>
            <a:r>
              <a:rPr lang="fr-FR" dirty="0" err="1" smtClean="0"/>
              <a:t>radiosensiblité</a:t>
            </a:r>
            <a:endParaRPr lang="fr-FR" dirty="0" smtClean="0"/>
          </a:p>
          <a:p>
            <a:pPr marL="742950" lvl="1" indent="-285750">
              <a:buFontTx/>
              <a:buChar char="-"/>
            </a:pPr>
            <a:r>
              <a:rPr lang="fr-FR" dirty="0" smtClean="0"/>
              <a:t>Faible tension de vapeur : remplacement du kérosène et </a:t>
            </a:r>
            <a:r>
              <a:rPr lang="fr-FR" dirty="0" err="1" smtClean="0"/>
              <a:t>dodécane</a:t>
            </a:r>
            <a:r>
              <a:rPr lang="fr-FR" dirty="0" smtClean="0"/>
              <a:t> (LI hydrophobes)</a:t>
            </a:r>
          </a:p>
          <a:p>
            <a:pPr marL="742950" lvl="1" indent="-285750">
              <a:buFontTx/>
              <a:buChar char="-"/>
            </a:pPr>
            <a:endParaRPr lang="fr-FR" dirty="0" smtClean="0"/>
          </a:p>
          <a:p>
            <a:pPr marL="742950" lvl="1" indent="-285750">
              <a:buFontTx/>
              <a:buChar char="-"/>
            </a:pPr>
            <a:endParaRPr lang="fr-FR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386424" y="6070978"/>
            <a:ext cx="8510951" cy="40011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Proposer une alternative aux procédés de traitement aqueux (PUREX)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782515" y="671878"/>
            <a:ext cx="7288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Quels procédés de recyclage ?</a:t>
            </a:r>
            <a:endParaRPr lang="fr-FR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386424" y="1301631"/>
            <a:ext cx="8510953" cy="38686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 smtClean="0"/>
              <a:t>Procédés non aqueux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266683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782515" y="671878"/>
            <a:ext cx="7288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Quelles techniques de séparation ?</a:t>
            </a:r>
            <a:endParaRPr lang="fr-FR" sz="2400" b="1" dirty="0"/>
          </a:p>
        </p:txBody>
      </p:sp>
      <p:grpSp>
        <p:nvGrpSpPr>
          <p:cNvPr id="21" name="Groupe 20"/>
          <p:cNvGrpSpPr/>
          <p:nvPr/>
        </p:nvGrpSpPr>
        <p:grpSpPr>
          <a:xfrm>
            <a:off x="756127" y="1477111"/>
            <a:ext cx="7271257" cy="4513769"/>
            <a:chOff x="553911" y="1424354"/>
            <a:chExt cx="7271257" cy="4513769"/>
          </a:xfrm>
        </p:grpSpPr>
        <p:sp>
          <p:nvSpPr>
            <p:cNvPr id="8" name="Rectangle 7"/>
            <p:cNvSpPr/>
            <p:nvPr/>
          </p:nvSpPr>
          <p:spPr>
            <a:xfrm>
              <a:off x="553915" y="1424354"/>
              <a:ext cx="5688623" cy="90073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Electrolyse sur cathode solide</a:t>
              </a:r>
            </a:p>
            <a:p>
              <a:r>
                <a:rPr lang="fr-FR" dirty="0">
                  <a:solidFill>
                    <a:schemeClr val="tx1"/>
                  </a:solidFill>
                </a:rPr>
                <a:t>	</a:t>
              </a:r>
              <a:r>
                <a:rPr lang="fr-FR" dirty="0" smtClean="0">
                  <a:solidFill>
                    <a:schemeClr val="tx1"/>
                  </a:solidFill>
                </a:rPr>
                <a:t>- Dépôt d’un métal</a:t>
              </a:r>
            </a:p>
            <a:p>
              <a:r>
                <a:rPr lang="fr-FR" dirty="0">
                  <a:solidFill>
                    <a:schemeClr val="tx1"/>
                  </a:solidFill>
                </a:rPr>
                <a:t>	</a:t>
              </a:r>
              <a:r>
                <a:rPr lang="fr-FR" dirty="0" smtClean="0">
                  <a:solidFill>
                    <a:schemeClr val="tx1"/>
                  </a:solidFill>
                </a:rPr>
                <a:t>- Dépôt d’un oxyde</a:t>
              </a:r>
            </a:p>
            <a:p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53914" y="2320872"/>
              <a:ext cx="5688623" cy="71247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Electrolyse sur anode solide</a:t>
              </a:r>
            </a:p>
            <a:p>
              <a:r>
                <a:rPr lang="fr-FR" dirty="0">
                  <a:solidFill>
                    <a:schemeClr val="tx1"/>
                  </a:solidFill>
                </a:rPr>
                <a:t>	</a:t>
              </a:r>
              <a:r>
                <a:rPr lang="fr-FR" dirty="0" smtClean="0">
                  <a:solidFill>
                    <a:schemeClr val="tx1"/>
                  </a:solidFill>
                </a:rPr>
                <a:t>- Formation d’une espèce gazeuse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53913" y="3033346"/>
              <a:ext cx="5688623" cy="101111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Extraction liquide-liquide</a:t>
              </a:r>
            </a:p>
            <a:p>
              <a:r>
                <a:rPr lang="fr-FR" dirty="0">
                  <a:solidFill>
                    <a:schemeClr val="tx1"/>
                  </a:solidFill>
                </a:rPr>
                <a:t>	</a:t>
              </a:r>
              <a:r>
                <a:rPr lang="fr-FR" dirty="0" smtClean="0">
                  <a:solidFill>
                    <a:schemeClr val="tx1"/>
                  </a:solidFill>
                </a:rPr>
                <a:t>- Transfert/séparation d’un élément sans 	modification de son degré d’oxydation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53912" y="4043888"/>
              <a:ext cx="5688623" cy="94135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Extraction liquide-liquide sur métal liquide</a:t>
              </a:r>
            </a:p>
            <a:p>
              <a:r>
                <a:rPr lang="fr-FR" dirty="0">
                  <a:solidFill>
                    <a:schemeClr val="tx1"/>
                  </a:solidFill>
                </a:rPr>
                <a:t>	</a:t>
              </a:r>
              <a:r>
                <a:rPr lang="fr-FR" dirty="0" smtClean="0">
                  <a:solidFill>
                    <a:schemeClr val="tx1"/>
                  </a:solidFill>
                </a:rPr>
                <a:t>- Transfert/séparation d’un élément à l’état 	métallique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53911" y="4985238"/>
              <a:ext cx="5688623" cy="94135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Précipitation sélective </a:t>
              </a:r>
              <a:r>
                <a:rPr lang="fr-FR" b="1" dirty="0">
                  <a:solidFill>
                    <a:srgbClr val="C00000"/>
                  </a:solidFill>
                </a:rPr>
                <a:t>en solution </a:t>
              </a:r>
              <a:r>
                <a:rPr lang="fr-FR" b="1" dirty="0" smtClean="0">
                  <a:solidFill>
                    <a:srgbClr val="C00000"/>
                  </a:solidFill>
                </a:rPr>
                <a:t>par introduction d’oxyde ou phosphate</a:t>
              </a:r>
              <a:endParaRPr lang="fr-FR" b="1" dirty="0">
                <a:solidFill>
                  <a:srgbClr val="C00000"/>
                </a:solidFill>
              </a:endParaRPr>
            </a:p>
            <a:p>
              <a:r>
                <a:rPr lang="fr-FR" dirty="0">
                  <a:solidFill>
                    <a:schemeClr val="tx1"/>
                  </a:solidFill>
                </a:rPr>
                <a:t>	</a:t>
              </a:r>
              <a:r>
                <a:rPr lang="fr-FR" dirty="0" smtClean="0">
                  <a:solidFill>
                    <a:schemeClr val="tx1"/>
                  </a:solidFill>
                </a:rPr>
                <a:t>- Formation d’un </a:t>
              </a:r>
              <a:r>
                <a:rPr lang="fr-FR" dirty="0" smtClean="0">
                  <a:solidFill>
                    <a:schemeClr val="tx1"/>
                  </a:solidFill>
                </a:rPr>
                <a:t>composé </a:t>
              </a:r>
              <a:r>
                <a:rPr lang="fr-FR" dirty="0" smtClean="0">
                  <a:solidFill>
                    <a:schemeClr val="tx1"/>
                  </a:solidFill>
                </a:rPr>
                <a:t>insoluble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242534" y="1424354"/>
              <a:ext cx="773728" cy="89651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LI</a:t>
              </a:r>
              <a:endParaRPr lang="fr-FR" sz="2400" b="1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016262" y="1424354"/>
              <a:ext cx="773728" cy="89651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SF</a:t>
              </a:r>
              <a:endParaRPr lang="fr-FR" sz="2400" b="1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019198" y="2332891"/>
              <a:ext cx="773728" cy="700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SF</a:t>
              </a:r>
              <a:endParaRPr lang="fr-FR" sz="2400" b="1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254262" y="3033346"/>
              <a:ext cx="773728" cy="100497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LI</a:t>
              </a:r>
              <a:endParaRPr lang="fr-FR" sz="2400" b="1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039715" y="4038320"/>
              <a:ext cx="773728" cy="94691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SF</a:t>
              </a:r>
              <a:endParaRPr lang="fr-FR" sz="2400" b="1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254262" y="4049765"/>
              <a:ext cx="773728" cy="92668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rgbClr val="FF0000"/>
                  </a:solidFill>
                </a:rPr>
                <a:t>LI ?</a:t>
              </a:r>
              <a:endParaRPr lang="fr-FR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051440" y="4991205"/>
              <a:ext cx="773728" cy="94691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SF</a:t>
              </a:r>
              <a:endParaRPr lang="fr-FR" sz="2400" b="1" dirty="0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6468203" y="5052664"/>
            <a:ext cx="773728" cy="92668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FF0000"/>
                </a:solidFill>
              </a:rPr>
              <a:t>LI ?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452082" y="2378619"/>
            <a:ext cx="773728" cy="70045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FF0000"/>
                </a:solidFill>
              </a:rPr>
              <a:t>LI ?</a:t>
            </a:r>
            <a:endParaRPr lang="fr-FR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10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782515" y="671878"/>
            <a:ext cx="7288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Quelle approche scientifique et expérimentale ?</a:t>
            </a:r>
            <a:endParaRPr lang="fr-FR" sz="2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252772" y="1642792"/>
            <a:ext cx="8348307" cy="34163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Approche thermodynamique pour identifier les meilleurs solvants pour une application donnée (SF)</a:t>
            </a:r>
          </a:p>
          <a:p>
            <a:endParaRPr lang="fr-FR" dirty="0" smtClean="0"/>
          </a:p>
          <a:p>
            <a:r>
              <a:rPr lang="fr-FR" dirty="0" smtClean="0"/>
              <a:t>Etude de la chimie des solvants et des solutés</a:t>
            </a:r>
          </a:p>
          <a:p>
            <a:endParaRPr lang="fr-FR" dirty="0"/>
          </a:p>
          <a:p>
            <a:r>
              <a:rPr lang="fr-FR" dirty="0" smtClean="0"/>
              <a:t>Détermination des propriétés redox, de solvatation, de spéciation des éléments dans les solvants considérés</a:t>
            </a:r>
          </a:p>
          <a:p>
            <a:endParaRPr lang="fr-FR" dirty="0"/>
          </a:p>
          <a:p>
            <a:r>
              <a:rPr lang="fr-FR" dirty="0" smtClean="0"/>
              <a:t>Identification </a:t>
            </a:r>
            <a:r>
              <a:rPr lang="fr-FR" dirty="0"/>
              <a:t>d</a:t>
            </a:r>
            <a:r>
              <a:rPr lang="fr-FR" dirty="0" smtClean="0"/>
              <a:t>es meilleures cathodes/anodes pour les électrolyses (rendements, sélectivité, adhérence)</a:t>
            </a:r>
          </a:p>
          <a:p>
            <a:endParaRPr lang="fr-FR" dirty="0"/>
          </a:p>
          <a:p>
            <a:r>
              <a:rPr lang="fr-FR" dirty="0" smtClean="0"/>
              <a:t>Etude des interfaces pour les extractions liquide-liquide</a:t>
            </a:r>
          </a:p>
        </p:txBody>
      </p:sp>
    </p:spTree>
    <p:extLst>
      <p:ext uri="{BB962C8B-B14F-4D97-AF65-F5344CB8AC3E}">
        <p14:creationId xmlns:p14="http://schemas.microsoft.com/office/powerpoint/2010/main" val="100879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2540</TotalTime>
  <Words>2135</Words>
  <Application>Microsoft Office PowerPoint</Application>
  <PresentationFormat>Affichage à l'écran (4:3)</PresentationFormat>
  <Paragraphs>283</Paragraphs>
  <Slides>21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31" baseType="lpstr">
      <vt:lpstr>ＭＳ Ｐゴシック</vt:lpstr>
      <vt:lpstr>Arial</vt:lpstr>
      <vt:lpstr>Calibri</vt:lpstr>
      <vt:lpstr>Calibri Light</vt:lpstr>
      <vt:lpstr>Comic Sans MS</vt:lpstr>
      <vt:lpstr>Symbol</vt:lpstr>
      <vt:lpstr>Times New Roman</vt:lpstr>
      <vt:lpstr>Verdana</vt:lpstr>
      <vt:lpstr>Wingdings</vt:lpstr>
      <vt:lpstr>Thème Office</vt:lpstr>
      <vt:lpstr>Traitement des combustibles usés en milieu non aqueux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Activités Scientifiques IPHC – IP2I M. Boltoeva, C. Gaillard, R. Barillon, Galindo</vt:lpstr>
      <vt:lpstr>Faits marquants IPHC-IP2I</vt:lpstr>
      <vt:lpstr>Faits marquants IPHC-IP2I</vt:lpstr>
      <vt:lpstr>Activités Scientifiques IPHC – IP2I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I.P.N.Orsay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Sylvie Delpech</dc:creator>
  <cp:lastModifiedBy>Sylvie Delpech</cp:lastModifiedBy>
  <cp:revision>64</cp:revision>
  <dcterms:created xsi:type="dcterms:W3CDTF">2020-01-28T19:59:55Z</dcterms:created>
  <dcterms:modified xsi:type="dcterms:W3CDTF">2020-02-05T19:37:32Z</dcterms:modified>
</cp:coreProperties>
</file>