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8" r:id="rId2"/>
    <p:sldId id="261" r:id="rId3"/>
    <p:sldId id="290" r:id="rId4"/>
    <p:sldId id="350" r:id="rId5"/>
    <p:sldId id="349" r:id="rId6"/>
    <p:sldId id="351" r:id="rId7"/>
    <p:sldId id="289" r:id="rId8"/>
    <p:sldId id="345" r:id="rId9"/>
    <p:sldId id="346" r:id="rId10"/>
    <p:sldId id="347" r:id="rId11"/>
    <p:sldId id="273" r:id="rId12"/>
    <p:sldId id="353" r:id="rId13"/>
    <p:sldId id="354" r:id="rId14"/>
    <p:sldId id="348" r:id="rId15"/>
    <p:sldId id="343" r:id="rId16"/>
    <p:sldId id="274" r:id="rId17"/>
    <p:sldId id="291" r:id="rId18"/>
    <p:sldId id="342" r:id="rId19"/>
    <p:sldId id="311" r:id="rId20"/>
    <p:sldId id="344" r:id="rId21"/>
    <p:sldId id="317" r:id="rId22"/>
    <p:sldId id="318" r:id="rId23"/>
    <p:sldId id="319" r:id="rId24"/>
    <p:sldId id="341" r:id="rId25"/>
    <p:sldId id="340" r:id="rId26"/>
    <p:sldId id="357" r:id="rId27"/>
    <p:sldId id="329" r:id="rId28"/>
    <p:sldId id="358" r:id="rId29"/>
    <p:sldId id="328" r:id="rId30"/>
    <p:sldId id="256" r:id="rId31"/>
    <p:sldId id="361" r:id="rId32"/>
    <p:sldId id="330" r:id="rId33"/>
    <p:sldId id="359" r:id="rId34"/>
    <p:sldId id="355" r:id="rId35"/>
    <p:sldId id="360" r:id="rId36"/>
    <p:sldId id="309" r:id="rId37"/>
    <p:sldId id="334" r:id="rId38"/>
    <p:sldId id="335" r:id="rId39"/>
    <p:sldId id="275" r:id="rId40"/>
    <p:sldId id="363" r:id="rId41"/>
    <p:sldId id="362" r:id="rId42"/>
    <p:sldId id="364" r:id="rId43"/>
    <p:sldId id="306" r:id="rId44"/>
    <p:sldId id="285" r:id="rId45"/>
    <p:sldId id="302" r:id="rId46"/>
    <p:sldId id="303" r:id="rId47"/>
    <p:sldId id="304" r:id="rId48"/>
    <p:sldId id="305" r:id="rId49"/>
    <p:sldId id="356" r:id="rId50"/>
    <p:sldId id="308" r:id="rId51"/>
    <p:sldId id="324" r:id="rId52"/>
    <p:sldId id="325" r:id="rId53"/>
    <p:sldId id="365" r:id="rId54"/>
    <p:sldId id="366" r:id="rId55"/>
    <p:sldId id="367" r:id="rId56"/>
  </p:sldIdLst>
  <p:sldSz cx="12192000" cy="6858000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n" initials="MMC" lastIdx="81" clrIdx="0">
    <p:extLst>
      <p:ext uri="{19B8F6BF-5375-455C-9EA6-DF929625EA0E}">
        <p15:presenceInfo xmlns:p15="http://schemas.microsoft.com/office/powerpoint/2012/main" userId="Mar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4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cluusers\utilisateurs$\delahaye\Mes%20documents\GANIL\ISOL\SP1%20targets\UCx%20GANIL2025\Results%20SP1%20UCx%20with%202H%20at%2040AMe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fr-FR" sz="2400"/>
              <a:t>Accelerated Kr</a:t>
            </a:r>
            <a:r>
              <a:rPr lang="fr-FR" sz="2400" baseline="0"/>
              <a:t> isotopes intensities (pps)</a:t>
            </a:r>
            <a:endParaRPr lang="fr-FR" sz="240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strRef>
              <c:f>data!$J$1</c:f>
              <c:strCache>
                <c:ptCount val="1"/>
                <c:pt idx="0">
                  <c:v>I (pps) SP2 200kW</c:v>
                </c:pt>
              </c:strCache>
            </c:strRef>
          </c:tx>
          <c:spPr>
            <a:ln w="28575">
              <a:noFill/>
            </a:ln>
          </c:spPr>
          <c:xVal>
            <c:numRef>
              <c:f>data!$B$2:$B$16</c:f>
              <c:numCache>
                <c:formatCode>General</c:formatCode>
                <c:ptCount val="15"/>
                <c:pt idx="0">
                  <c:v>85</c:v>
                </c:pt>
                <c:pt idx="1">
                  <c:v>87</c:v>
                </c:pt>
                <c:pt idx="2">
                  <c:v>88</c:v>
                </c:pt>
                <c:pt idx="3">
                  <c:v>89</c:v>
                </c:pt>
                <c:pt idx="4">
                  <c:v>90</c:v>
                </c:pt>
                <c:pt idx="5">
                  <c:v>91</c:v>
                </c:pt>
                <c:pt idx="6">
                  <c:v>92</c:v>
                </c:pt>
                <c:pt idx="7">
                  <c:v>93</c:v>
                </c:pt>
                <c:pt idx="8">
                  <c:v>94</c:v>
                </c:pt>
                <c:pt idx="9">
                  <c:v>95</c:v>
                </c:pt>
                <c:pt idx="10">
                  <c:v>96</c:v>
                </c:pt>
                <c:pt idx="11">
                  <c:v>97</c:v>
                </c:pt>
                <c:pt idx="12">
                  <c:v>98</c:v>
                </c:pt>
                <c:pt idx="13">
                  <c:v>99</c:v>
                </c:pt>
                <c:pt idx="14">
                  <c:v>100</c:v>
                </c:pt>
              </c:numCache>
            </c:numRef>
          </c:xVal>
          <c:yVal>
            <c:numRef>
              <c:f>data!$J$2:$J$16</c:f>
              <c:numCache>
                <c:formatCode>0.0E+00</c:formatCode>
                <c:ptCount val="15"/>
                <c:pt idx="0">
                  <c:v>1041467.0184178769</c:v>
                </c:pt>
                <c:pt idx="1">
                  <c:v>137395335.99345076</c:v>
                </c:pt>
                <c:pt idx="2">
                  <c:v>664774551.26070821</c:v>
                </c:pt>
                <c:pt idx="3">
                  <c:v>1532344461.9224341</c:v>
                </c:pt>
                <c:pt idx="4">
                  <c:v>3030700598.2688451</c:v>
                </c:pt>
                <c:pt idx="5">
                  <c:v>3220119487.9891753</c:v>
                </c:pt>
                <c:pt idx="6">
                  <c:v>1879187617.27035</c:v>
                </c:pt>
                <c:pt idx="7">
                  <c:v>671604581.08147609</c:v>
                </c:pt>
                <c:pt idx="8">
                  <c:v>112406231.8958407</c:v>
                </c:pt>
                <c:pt idx="9">
                  <c:v>12766670.409890357</c:v>
                </c:pt>
                <c:pt idx="10">
                  <c:v>1453879.2813290579</c:v>
                </c:pt>
                <c:pt idx="11">
                  <c:v>105236.34432716981</c:v>
                </c:pt>
                <c:pt idx="12">
                  <c:v>5063.6264783842998</c:v>
                </c:pt>
                <c:pt idx="13">
                  <c:v>155.07061553372904</c:v>
                </c:pt>
                <c:pt idx="14">
                  <c:v>1.3156051031380342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7E-4EAA-84FE-1ACD2827C614}"/>
            </c:ext>
          </c:extLst>
        </c:ser>
        <c:ser>
          <c:idx val="0"/>
          <c:order val="1"/>
          <c:tx>
            <c:strRef>
              <c:f>data!$K$1</c:f>
              <c:strCache>
                <c:ptCount val="1"/>
                <c:pt idx="0">
                  <c:v>I (pps) SP2 50kW</c:v>
                </c:pt>
              </c:strCache>
            </c:strRef>
          </c:tx>
          <c:spPr>
            <a:ln w="28575">
              <a:noFill/>
            </a:ln>
          </c:spPr>
          <c:xVal>
            <c:numRef>
              <c:f>data!$B$2:$B$16</c:f>
              <c:numCache>
                <c:formatCode>General</c:formatCode>
                <c:ptCount val="15"/>
                <c:pt idx="0">
                  <c:v>85</c:v>
                </c:pt>
                <c:pt idx="1">
                  <c:v>87</c:v>
                </c:pt>
                <c:pt idx="2">
                  <c:v>88</c:v>
                </c:pt>
                <c:pt idx="3">
                  <c:v>89</c:v>
                </c:pt>
                <c:pt idx="4">
                  <c:v>90</c:v>
                </c:pt>
                <c:pt idx="5">
                  <c:v>91</c:v>
                </c:pt>
                <c:pt idx="6">
                  <c:v>92</c:v>
                </c:pt>
                <c:pt idx="7">
                  <c:v>93</c:v>
                </c:pt>
                <c:pt idx="8">
                  <c:v>94</c:v>
                </c:pt>
                <c:pt idx="9">
                  <c:v>95</c:v>
                </c:pt>
                <c:pt idx="10">
                  <c:v>96</c:v>
                </c:pt>
                <c:pt idx="11">
                  <c:v>97</c:v>
                </c:pt>
                <c:pt idx="12">
                  <c:v>98</c:v>
                </c:pt>
                <c:pt idx="13">
                  <c:v>99</c:v>
                </c:pt>
                <c:pt idx="14">
                  <c:v>100</c:v>
                </c:pt>
              </c:numCache>
            </c:numRef>
          </c:xVal>
          <c:yVal>
            <c:numRef>
              <c:f>data!$K$2:$K$16</c:f>
              <c:numCache>
                <c:formatCode>0.0E+00</c:formatCode>
                <c:ptCount val="15"/>
                <c:pt idx="0">
                  <c:v>71825.311615025974</c:v>
                </c:pt>
                <c:pt idx="1">
                  <c:v>9475540.4133414309</c:v>
                </c:pt>
                <c:pt idx="2">
                  <c:v>45846520.776600569</c:v>
                </c:pt>
                <c:pt idx="3">
                  <c:v>105678928.4084437</c:v>
                </c:pt>
                <c:pt idx="4">
                  <c:v>209013834.36336863</c:v>
                </c:pt>
                <c:pt idx="5">
                  <c:v>222077206.06821904</c:v>
                </c:pt>
                <c:pt idx="6">
                  <c:v>129599146.01864481</c:v>
                </c:pt>
                <c:pt idx="7">
                  <c:v>46317557.315963864</c:v>
                </c:pt>
                <c:pt idx="8">
                  <c:v>7752153.923851083</c:v>
                </c:pt>
                <c:pt idx="9">
                  <c:v>880460.02826830035</c:v>
                </c:pt>
                <c:pt idx="10">
                  <c:v>100267.53664338333</c:v>
                </c:pt>
                <c:pt idx="11">
                  <c:v>7257.6789191151602</c:v>
                </c:pt>
                <c:pt idx="12">
                  <c:v>349.21561919891707</c:v>
                </c:pt>
                <c:pt idx="13">
                  <c:v>10.694525209222697</c:v>
                </c:pt>
                <c:pt idx="14">
                  <c:v>9.0731386423312702E-2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7E-4EAA-84FE-1ACD2827C614}"/>
            </c:ext>
          </c:extLst>
        </c:ser>
        <c:ser>
          <c:idx val="1"/>
          <c:order val="2"/>
          <c:tx>
            <c:strRef>
              <c:f>data!$L$1</c:f>
              <c:strCache>
                <c:ptCount val="1"/>
                <c:pt idx="0">
                  <c:v>I (pps)  2H 40AMeV</c:v>
                </c:pt>
              </c:strCache>
            </c:strRef>
          </c:tx>
          <c:spPr>
            <a:ln w="28575">
              <a:noFill/>
            </a:ln>
          </c:spPr>
          <c:xVal>
            <c:numRef>
              <c:f>data!$B$2:$B$16</c:f>
              <c:numCache>
                <c:formatCode>General</c:formatCode>
                <c:ptCount val="15"/>
                <c:pt idx="0">
                  <c:v>85</c:v>
                </c:pt>
                <c:pt idx="1">
                  <c:v>87</c:v>
                </c:pt>
                <c:pt idx="2">
                  <c:v>88</c:v>
                </c:pt>
                <c:pt idx="3">
                  <c:v>89</c:v>
                </c:pt>
                <c:pt idx="4">
                  <c:v>90</c:v>
                </c:pt>
                <c:pt idx="5">
                  <c:v>91</c:v>
                </c:pt>
                <c:pt idx="6">
                  <c:v>92</c:v>
                </c:pt>
                <c:pt idx="7">
                  <c:v>93</c:v>
                </c:pt>
                <c:pt idx="8">
                  <c:v>94</c:v>
                </c:pt>
                <c:pt idx="9">
                  <c:v>95</c:v>
                </c:pt>
                <c:pt idx="10">
                  <c:v>96</c:v>
                </c:pt>
                <c:pt idx="11">
                  <c:v>97</c:v>
                </c:pt>
                <c:pt idx="12">
                  <c:v>98</c:v>
                </c:pt>
                <c:pt idx="13">
                  <c:v>99</c:v>
                </c:pt>
                <c:pt idx="14">
                  <c:v>100</c:v>
                </c:pt>
              </c:numCache>
            </c:numRef>
          </c:xVal>
          <c:yVal>
            <c:numRef>
              <c:f>data!$L$2:$L$16</c:f>
              <c:numCache>
                <c:formatCode>0.0E+00</c:formatCode>
                <c:ptCount val="15"/>
                <c:pt idx="0">
                  <c:v>12039273.167329878</c:v>
                </c:pt>
                <c:pt idx="1">
                  <c:v>89419709.208239481</c:v>
                </c:pt>
                <c:pt idx="2">
                  <c:v>181155491.80256298</c:v>
                </c:pt>
                <c:pt idx="3">
                  <c:v>159912265.55346125</c:v>
                </c:pt>
                <c:pt idx="4">
                  <c:v>163859683.18217978</c:v>
                </c:pt>
                <c:pt idx="5">
                  <c:v>88459100.671888739</c:v>
                </c:pt>
                <c:pt idx="6">
                  <c:v>49838940.715929747</c:v>
                </c:pt>
                <c:pt idx="7">
                  <c:v>16245427.34710468</c:v>
                </c:pt>
                <c:pt idx="8">
                  <c:v>5938078.9245352447</c:v>
                </c:pt>
                <c:pt idx="9">
                  <c:v>1121510.3693916188</c:v>
                </c:pt>
                <c:pt idx="10">
                  <c:v>686858.9743803977</c:v>
                </c:pt>
                <c:pt idx="11">
                  <c:v>117675.74555501011</c:v>
                </c:pt>
                <c:pt idx="12">
                  <c:v>28044.700495666893</c:v>
                </c:pt>
                <c:pt idx="13">
                  <c:v>8559.3568450459152</c:v>
                </c:pt>
                <c:pt idx="1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57E-4EAA-84FE-1ACD2827C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028032"/>
        <c:axId val="58029952"/>
      </c:scatterChart>
      <c:valAx>
        <c:axId val="58028032"/>
        <c:scaling>
          <c:orientation val="minMax"/>
          <c:max val="102"/>
          <c:min val="82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fr-FR" sz="2400"/>
                  <a:t>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fr-FR"/>
          </a:p>
        </c:txPr>
        <c:crossAx val="58029952"/>
        <c:crossesAt val="1.0000000000000004E-2"/>
        <c:crossBetween val="midCat"/>
      </c:valAx>
      <c:valAx>
        <c:axId val="58029952"/>
        <c:scaling>
          <c:logBase val="10"/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fr-FR" sz="2400"/>
                  <a:t>Yield (pps)</a:t>
                </a:r>
              </a:p>
            </c:rich>
          </c:tx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fr-FR"/>
          </a:p>
        </c:txPr>
        <c:crossAx val="58028032"/>
        <c:crossesAt val="80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fr-FR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fr-FR"/>
          </a:p>
        </c:txPr>
      </c:legendEntry>
      <c:legendEntry>
        <c:idx val="2"/>
        <c:txPr>
          <a:bodyPr/>
          <a:lstStyle/>
          <a:p>
            <a:pPr>
              <a:defRPr sz="1800"/>
            </a:pPr>
            <a:endParaRPr lang="fr-FR"/>
          </a:p>
        </c:txPr>
      </c:legendEntry>
      <c:layout>
        <c:manualLayout>
          <c:xMode val="edge"/>
          <c:yMode val="edge"/>
          <c:x val="0.33948243877889933"/>
          <c:y val="0.48511736995761395"/>
          <c:w val="0.33400566692933692"/>
          <c:h val="0.25332077097318445"/>
        </c:manualLayout>
      </c:layout>
      <c:overlay val="1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0316E5-8353-5D41-8D4E-043C40CCE918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380751A-874E-EF4E-8F99-A0E909CB6E4B}">
      <dgm:prSet phldrT="[Texte]" custT="1"/>
      <dgm:spPr/>
      <dgm:t>
        <a:bodyPr/>
        <a:lstStyle/>
        <a:p>
          <a:r>
            <a:rPr lang="en-US" sz="1300" noProof="0" dirty="0" smtClean="0">
              <a:latin typeface="Calibri" panose="020F0502020204030204" pitchFamily="34" charset="0"/>
              <a:cs typeface="Calibri" panose="020F0502020204030204" pitchFamily="34" charset="0"/>
            </a:rPr>
            <a:t>Construction -&gt; End s</a:t>
          </a:r>
          <a:r>
            <a:rPr lang="en-US" sz="1300" noProof="0" dirty="0" smtClean="0"/>
            <a:t>tarting</a:t>
          </a:r>
          <a:r>
            <a:rPr lang="en-US" sz="1300" baseline="0" dirty="0" smtClean="0"/>
            <a:t> year+7  (</a:t>
          </a:r>
          <a:r>
            <a:rPr lang="en-US" sz="1300" baseline="0" dirty="0" smtClean="0">
              <a:solidFill>
                <a:schemeClr val="tx1">
                  <a:lumMod val="95000"/>
                  <a:lumOff val="5000"/>
                </a:schemeClr>
              </a:solidFill>
            </a:rPr>
            <a:t>2027</a:t>
          </a:r>
          <a:r>
            <a:rPr lang="en-US" sz="1300" baseline="0" dirty="0" smtClean="0"/>
            <a:t>!?)</a:t>
          </a:r>
          <a:endParaRPr lang="en-US" sz="13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082C1C-07AD-EF4B-84D7-1FA1E838FFB0}" type="parTrans" cxnId="{A2EDCB09-6DCE-574A-94AB-AFF59910A085}">
      <dgm:prSet/>
      <dgm:spPr/>
      <dgm:t>
        <a:bodyPr/>
        <a:lstStyle/>
        <a:p>
          <a:endParaRPr lang="fr-FR"/>
        </a:p>
      </dgm:t>
    </dgm:pt>
    <dgm:pt modelId="{E5132950-F92E-3D42-8127-0705EBA21F69}" type="sibTrans" cxnId="{A2EDCB09-6DCE-574A-94AB-AFF59910A085}">
      <dgm:prSet/>
      <dgm:spPr/>
      <dgm:t>
        <a:bodyPr/>
        <a:lstStyle/>
        <a:p>
          <a:endParaRPr lang="fr-FR"/>
        </a:p>
      </dgm:t>
    </dgm:pt>
    <dgm:pt modelId="{8C737028-C93F-C845-BC5D-F104857E9BCD}">
      <dgm:prSet phldrT="[Texte]" custT="1"/>
      <dgm:spPr/>
      <dgm:t>
        <a:bodyPr/>
        <a:lstStyle/>
        <a:p>
          <a:r>
            <a:rPr lang="en-US" sz="1100" noProof="0" dirty="0" smtClean="0">
              <a:latin typeface="Calibri" panose="020F0502020204030204" pitchFamily="34" charset="0"/>
              <a:cs typeface="Calibri" panose="020F0502020204030204" pitchFamily="34" charset="0"/>
            </a:rPr>
            <a:t>Preliminary Definition Phase</a:t>
          </a:r>
          <a:endParaRPr lang="en-US" sz="11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51483B-5D42-1E4A-87DA-0C150E083427}" type="parTrans" cxnId="{71CF41BC-3224-A048-B204-FEB0048CBB0B}">
      <dgm:prSet/>
      <dgm:spPr/>
      <dgm:t>
        <a:bodyPr/>
        <a:lstStyle/>
        <a:p>
          <a:endParaRPr lang="fr-FR"/>
        </a:p>
      </dgm:t>
    </dgm:pt>
    <dgm:pt modelId="{E0107F3A-839B-E642-8FBC-A4760DFB8328}" type="sibTrans" cxnId="{71CF41BC-3224-A048-B204-FEB0048CBB0B}">
      <dgm:prSet/>
      <dgm:spPr/>
      <dgm:t>
        <a:bodyPr/>
        <a:lstStyle/>
        <a:p>
          <a:endParaRPr lang="fr-FR"/>
        </a:p>
      </dgm:t>
    </dgm:pt>
    <dgm:pt modelId="{A2082A58-238B-A644-AA62-792E3011716D}">
      <dgm:prSet phldrT="[Texte]" custT="1"/>
      <dgm:spPr/>
      <dgm:t>
        <a:bodyPr/>
        <a:lstStyle/>
        <a:p>
          <a:r>
            <a:rPr lang="en-US" sz="1400" noProof="0" dirty="0" smtClean="0">
              <a:latin typeface="Calibri" panose="020F0502020204030204" pitchFamily="34" charset="0"/>
              <a:cs typeface="Calibri" panose="020F0502020204030204" pitchFamily="34" charset="0"/>
            </a:rPr>
            <a:t>Detailed Definition Phase</a:t>
          </a:r>
          <a:endParaRPr lang="en-US" sz="14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3FAA31-2EB4-8047-AA57-2E5B9603A738}" type="parTrans" cxnId="{D27E2FAE-74A7-EA4E-8CCF-3A021426529F}">
      <dgm:prSet/>
      <dgm:spPr/>
      <dgm:t>
        <a:bodyPr/>
        <a:lstStyle/>
        <a:p>
          <a:endParaRPr lang="fr-FR"/>
        </a:p>
      </dgm:t>
    </dgm:pt>
    <dgm:pt modelId="{C4B4423C-E060-2C40-A03E-7EFB95500554}" type="sibTrans" cxnId="{D27E2FAE-74A7-EA4E-8CCF-3A021426529F}">
      <dgm:prSet/>
      <dgm:spPr/>
      <dgm:t>
        <a:bodyPr/>
        <a:lstStyle/>
        <a:p>
          <a:endParaRPr lang="fr-FR"/>
        </a:p>
      </dgm:t>
    </dgm:pt>
    <dgm:pt modelId="{2EF710EE-C900-0A4C-995B-09E7C61A664A}" type="pres">
      <dgm:prSet presAssocID="{D70316E5-8353-5D41-8D4E-043C40CCE91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C65E6E9C-7C92-FD46-8124-23ABD018C6A1}" type="pres">
      <dgm:prSet presAssocID="{8C737028-C93F-C845-BC5D-F104857E9BCD}" presName="horFlow" presStyleCnt="0"/>
      <dgm:spPr/>
    </dgm:pt>
    <dgm:pt modelId="{89D3A29E-88D2-1542-BE49-5320501DF690}" type="pres">
      <dgm:prSet presAssocID="{8C737028-C93F-C845-BC5D-F104857E9BCD}" presName="bigChev" presStyleLbl="node1" presStyleIdx="0" presStyleCnt="3" custScaleX="18179" custScaleY="24473" custLinFactNeighborX="-29741" custLinFactNeighborY="1370"/>
      <dgm:spPr/>
      <dgm:t>
        <a:bodyPr/>
        <a:lstStyle/>
        <a:p>
          <a:endParaRPr lang="fr-FR"/>
        </a:p>
      </dgm:t>
    </dgm:pt>
    <dgm:pt modelId="{9CE31EC7-4232-4042-A46F-EB65A464C312}" type="pres">
      <dgm:prSet presAssocID="{8C737028-C93F-C845-BC5D-F104857E9BCD}" presName="vSp" presStyleCnt="0"/>
      <dgm:spPr/>
    </dgm:pt>
    <dgm:pt modelId="{EA9CDB63-BED2-0C4B-8B9B-5A19DC83AE14}" type="pres">
      <dgm:prSet presAssocID="{A2082A58-238B-A644-AA62-792E3011716D}" presName="horFlow" presStyleCnt="0"/>
      <dgm:spPr/>
    </dgm:pt>
    <dgm:pt modelId="{EE8E61B1-7731-724B-A831-BD15AEC0875A}" type="pres">
      <dgm:prSet presAssocID="{A2082A58-238B-A644-AA62-792E3011716D}" presName="bigChev" presStyleLbl="node1" presStyleIdx="1" presStyleCnt="3" custScaleX="40518" custScaleY="24381" custLinFactNeighborX="-7264" custLinFactNeighborY="-38258"/>
      <dgm:spPr/>
      <dgm:t>
        <a:bodyPr/>
        <a:lstStyle/>
        <a:p>
          <a:endParaRPr lang="fr-FR"/>
        </a:p>
      </dgm:t>
    </dgm:pt>
    <dgm:pt modelId="{EE1989C3-9A62-054C-8351-FC91F12CDFC1}" type="pres">
      <dgm:prSet presAssocID="{A2082A58-238B-A644-AA62-792E3011716D}" presName="vSp" presStyleCnt="0"/>
      <dgm:spPr/>
    </dgm:pt>
    <dgm:pt modelId="{E152784D-0DC4-3D48-8E47-D13B43CE1035}" type="pres">
      <dgm:prSet presAssocID="{1380751A-874E-EF4E-8F99-A0E909CB6E4B}" presName="horFlow" presStyleCnt="0"/>
      <dgm:spPr/>
    </dgm:pt>
    <dgm:pt modelId="{ED3FD635-6465-AA4B-8407-610411D18D07}" type="pres">
      <dgm:prSet presAssocID="{1380751A-874E-EF4E-8F99-A0E909CB6E4B}" presName="bigChev" presStyleLbl="node1" presStyleIdx="2" presStyleCnt="3" custScaleX="27511" custScaleY="26263" custLinFactNeighborX="42642" custLinFactNeighborY="-77654"/>
      <dgm:spPr/>
      <dgm:t>
        <a:bodyPr/>
        <a:lstStyle/>
        <a:p>
          <a:endParaRPr lang="fr-FR"/>
        </a:p>
      </dgm:t>
    </dgm:pt>
  </dgm:ptLst>
  <dgm:cxnLst>
    <dgm:cxn modelId="{3E185476-3410-6943-98B4-9527A1B64810}" type="presOf" srcId="{A2082A58-238B-A644-AA62-792E3011716D}" destId="{EE8E61B1-7731-724B-A831-BD15AEC0875A}" srcOrd="0" destOrd="0" presId="urn:microsoft.com/office/officeart/2005/8/layout/lProcess3"/>
    <dgm:cxn modelId="{E361B41C-947F-E249-80D8-538ACD17D91B}" type="presOf" srcId="{8C737028-C93F-C845-BC5D-F104857E9BCD}" destId="{89D3A29E-88D2-1542-BE49-5320501DF690}" srcOrd="0" destOrd="0" presId="urn:microsoft.com/office/officeart/2005/8/layout/lProcess3"/>
    <dgm:cxn modelId="{0F69BDC7-BC3A-A44D-9AD5-533900523CA0}" type="presOf" srcId="{D70316E5-8353-5D41-8D4E-043C40CCE918}" destId="{2EF710EE-C900-0A4C-995B-09E7C61A664A}" srcOrd="0" destOrd="0" presId="urn:microsoft.com/office/officeart/2005/8/layout/lProcess3"/>
    <dgm:cxn modelId="{D1907577-3A32-2641-AF9A-2F1B176F5E7F}" type="presOf" srcId="{1380751A-874E-EF4E-8F99-A0E909CB6E4B}" destId="{ED3FD635-6465-AA4B-8407-610411D18D07}" srcOrd="0" destOrd="0" presId="urn:microsoft.com/office/officeart/2005/8/layout/lProcess3"/>
    <dgm:cxn modelId="{A2EDCB09-6DCE-574A-94AB-AFF59910A085}" srcId="{D70316E5-8353-5D41-8D4E-043C40CCE918}" destId="{1380751A-874E-EF4E-8F99-A0E909CB6E4B}" srcOrd="2" destOrd="0" parTransId="{BA082C1C-07AD-EF4B-84D7-1FA1E838FFB0}" sibTransId="{E5132950-F92E-3D42-8127-0705EBA21F69}"/>
    <dgm:cxn modelId="{D27E2FAE-74A7-EA4E-8CCF-3A021426529F}" srcId="{D70316E5-8353-5D41-8D4E-043C40CCE918}" destId="{A2082A58-238B-A644-AA62-792E3011716D}" srcOrd="1" destOrd="0" parTransId="{C43FAA31-2EB4-8047-AA57-2E5B9603A738}" sibTransId="{C4B4423C-E060-2C40-A03E-7EFB95500554}"/>
    <dgm:cxn modelId="{71CF41BC-3224-A048-B204-FEB0048CBB0B}" srcId="{D70316E5-8353-5D41-8D4E-043C40CCE918}" destId="{8C737028-C93F-C845-BC5D-F104857E9BCD}" srcOrd="0" destOrd="0" parTransId="{5951483B-5D42-1E4A-87DA-0C150E083427}" sibTransId="{E0107F3A-839B-E642-8FBC-A4760DFB8328}"/>
    <dgm:cxn modelId="{C87B6C2A-DE8A-8044-AEEA-77C00430454B}" type="presParOf" srcId="{2EF710EE-C900-0A4C-995B-09E7C61A664A}" destId="{C65E6E9C-7C92-FD46-8124-23ABD018C6A1}" srcOrd="0" destOrd="0" presId="urn:microsoft.com/office/officeart/2005/8/layout/lProcess3"/>
    <dgm:cxn modelId="{9F5DAEE3-DD86-044C-A79C-110144F92132}" type="presParOf" srcId="{C65E6E9C-7C92-FD46-8124-23ABD018C6A1}" destId="{89D3A29E-88D2-1542-BE49-5320501DF690}" srcOrd="0" destOrd="0" presId="urn:microsoft.com/office/officeart/2005/8/layout/lProcess3"/>
    <dgm:cxn modelId="{7497D95A-E8B1-D048-80AE-5D90A8DF7CA0}" type="presParOf" srcId="{2EF710EE-C900-0A4C-995B-09E7C61A664A}" destId="{9CE31EC7-4232-4042-A46F-EB65A464C312}" srcOrd="1" destOrd="0" presId="urn:microsoft.com/office/officeart/2005/8/layout/lProcess3"/>
    <dgm:cxn modelId="{19459019-CAAB-0F4A-BB3B-769880B60B23}" type="presParOf" srcId="{2EF710EE-C900-0A4C-995B-09E7C61A664A}" destId="{EA9CDB63-BED2-0C4B-8B9B-5A19DC83AE14}" srcOrd="2" destOrd="0" presId="urn:microsoft.com/office/officeart/2005/8/layout/lProcess3"/>
    <dgm:cxn modelId="{707F2B42-B225-8544-845E-8FBB0CFE5639}" type="presParOf" srcId="{EA9CDB63-BED2-0C4B-8B9B-5A19DC83AE14}" destId="{EE8E61B1-7731-724B-A831-BD15AEC0875A}" srcOrd="0" destOrd="0" presId="urn:microsoft.com/office/officeart/2005/8/layout/lProcess3"/>
    <dgm:cxn modelId="{E4414892-C10B-8A49-B564-1550E7384DBD}" type="presParOf" srcId="{2EF710EE-C900-0A4C-995B-09E7C61A664A}" destId="{EE1989C3-9A62-054C-8351-FC91F12CDFC1}" srcOrd="3" destOrd="0" presId="urn:microsoft.com/office/officeart/2005/8/layout/lProcess3"/>
    <dgm:cxn modelId="{7104C57F-5D66-DE43-AE3A-518FBAF76AF6}" type="presParOf" srcId="{2EF710EE-C900-0A4C-995B-09E7C61A664A}" destId="{E152784D-0DC4-3D48-8E47-D13B43CE1035}" srcOrd="4" destOrd="0" presId="urn:microsoft.com/office/officeart/2005/8/layout/lProcess3"/>
    <dgm:cxn modelId="{21AE56FF-7E3E-724F-A9CC-23313014CFE8}" type="presParOf" srcId="{E152784D-0DC4-3D48-8E47-D13B43CE1035}" destId="{ED3FD635-6465-AA4B-8407-610411D18D0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3A29E-88D2-1542-BE49-5320501DF690}">
      <dsp:nvSpPr>
        <dsp:cNvPr id="0" name=""/>
        <dsp:cNvSpPr/>
      </dsp:nvSpPr>
      <dsp:spPr>
        <a:xfrm>
          <a:off x="0" y="470475"/>
          <a:ext cx="1635522" cy="8807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>
              <a:latin typeface="Calibri" panose="020F0502020204030204" pitchFamily="34" charset="0"/>
              <a:cs typeface="Calibri" panose="020F0502020204030204" pitchFamily="34" charset="0"/>
            </a:rPr>
            <a:t>Preliminary Definition Phase</a:t>
          </a:r>
          <a:endParaRPr lang="en-US" sz="11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0356" y="470475"/>
        <a:ext cx="754811" cy="880711"/>
      </dsp:txXfrm>
    </dsp:sp>
    <dsp:sp modelId="{EE8E61B1-7731-724B-A831-BD15AEC0875A}">
      <dsp:nvSpPr>
        <dsp:cNvPr id="0" name=""/>
        <dsp:cNvSpPr/>
      </dsp:nvSpPr>
      <dsp:spPr>
        <a:xfrm>
          <a:off x="2022203" y="428910"/>
          <a:ext cx="3645310" cy="877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>
              <a:latin typeface="Calibri" panose="020F0502020204030204" pitchFamily="34" charset="0"/>
              <a:cs typeface="Calibri" panose="020F0502020204030204" pitchFamily="34" charset="0"/>
            </a:rPr>
            <a:t>Detailed Definition Phase</a:t>
          </a:r>
          <a:endParaRPr lang="en-US" sz="14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60903" y="428910"/>
        <a:ext cx="2767910" cy="877400"/>
      </dsp:txXfrm>
    </dsp:sp>
    <dsp:sp modelId="{ED3FD635-6465-AA4B-8407-610411D18D07}">
      <dsp:nvSpPr>
        <dsp:cNvPr id="0" name=""/>
        <dsp:cNvSpPr/>
      </dsp:nvSpPr>
      <dsp:spPr>
        <a:xfrm>
          <a:off x="6512131" y="392383"/>
          <a:ext cx="2475101" cy="945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>
              <a:latin typeface="Calibri" panose="020F0502020204030204" pitchFamily="34" charset="0"/>
              <a:cs typeface="Calibri" panose="020F0502020204030204" pitchFamily="34" charset="0"/>
            </a:rPr>
            <a:t>Construction -&gt; End s</a:t>
          </a:r>
          <a:r>
            <a:rPr lang="en-US" sz="1300" kern="1200" noProof="0" dirty="0" smtClean="0"/>
            <a:t>tarting</a:t>
          </a:r>
          <a:r>
            <a:rPr lang="en-US" sz="1300" kern="1200" baseline="0" dirty="0" smtClean="0"/>
            <a:t> year+7  (</a:t>
          </a:r>
          <a:r>
            <a:rPr lang="en-US" sz="1300" kern="1200" baseline="0" dirty="0" smtClean="0">
              <a:solidFill>
                <a:schemeClr val="tx1">
                  <a:lumMod val="95000"/>
                  <a:lumOff val="5000"/>
                </a:schemeClr>
              </a:solidFill>
            </a:rPr>
            <a:t>2027</a:t>
          </a:r>
          <a:r>
            <a:rPr lang="en-US" sz="1300" kern="1200" baseline="0" dirty="0" smtClean="0"/>
            <a:t>!?)</a:t>
          </a:r>
          <a:endParaRPr lang="en-US" sz="13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984695" y="392383"/>
        <a:ext cx="1529973" cy="945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8BC72-BA6B-4F3F-9E6C-5C23C119F0A3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1F7DC-A633-42C9-A730-ADCE3A239B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779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CA035-8B6A-442F-B62E-0E5B53461E63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A4108-53D8-44D9-858A-FD4BD2A29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922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787A5-BB5C-4BB1-9A82-CD51E3ACB67E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877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F4FA-AD4B-40C4-A1BF-5B48D395C992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90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215900" y="808038"/>
            <a:ext cx="7178675" cy="4038600"/>
          </a:xfrm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65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6213" y="831850"/>
            <a:ext cx="7389813" cy="4157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 fontAlgn="base">
              <a:spcBef>
                <a:spcPct val="0"/>
              </a:spcBef>
              <a:spcAft>
                <a:spcPct val="0"/>
              </a:spcAft>
              <a:defRPr/>
            </a:pPr>
            <a:fld id="{EF5211BF-0680-4710-A9E4-FE2DFFAEFAC8}" type="slidenum">
              <a:rPr lang="de-DE">
                <a:solidFill>
                  <a:srgbClr val="000000"/>
                </a:solidFill>
                <a:latin typeface="Arial" pitchFamily="34" charset="0"/>
              </a:rPr>
              <a:pPr defTabSz="990752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1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089D8-919C-4BA4-A855-F7A9B071E53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64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smtClean="0"/>
          </a:p>
        </p:txBody>
      </p:sp>
      <p:sp>
        <p:nvSpPr>
          <p:cNvPr id="15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3855554-94CF-4E76-AD8D-DECA73E27CF0}" type="slidenum">
              <a:rPr lang="fr-FR" altLang="fr-FR"/>
              <a:pPr/>
              <a:t>36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295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51518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681619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055416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Flash setups here</a:t>
            </a:r>
          </a:p>
        </p:txBody>
      </p:sp>
    </p:spTree>
    <p:extLst>
      <p:ext uri="{BB962C8B-B14F-4D97-AF65-F5344CB8AC3E}">
        <p14:creationId xmlns:p14="http://schemas.microsoft.com/office/powerpoint/2010/main" val="99778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61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49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319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78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5738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42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9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98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31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537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02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25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14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52220-F64B-452B-859F-6FD2FAE1D6E0}" type="datetimeFigureOut">
              <a:rPr lang="fr-FR" smtClean="0"/>
              <a:t>31/01/2020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18980-D3C2-4718-B887-754E9FBF3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75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tiff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tiff"/><Relationship Id="rId11" Type="http://schemas.openxmlformats.org/officeDocument/2006/relationships/image" Target="../media/image71.tiff"/><Relationship Id="rId5" Type="http://schemas.openxmlformats.org/officeDocument/2006/relationships/image" Target="../media/image65.tiff"/><Relationship Id="rId10" Type="http://schemas.openxmlformats.org/officeDocument/2006/relationships/image" Target="../media/image70.png"/><Relationship Id="rId4" Type="http://schemas.openxmlformats.org/officeDocument/2006/relationships/image" Target="../media/image64.tiff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emf"/><Relationship Id="rId4" Type="http://schemas.openxmlformats.org/officeDocument/2006/relationships/image" Target="../media/image9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" Type="http://schemas.openxmlformats.org/officeDocument/2006/relationships/image" Target="../media/image18.png"/><Relationship Id="rId21" Type="http://schemas.openxmlformats.org/officeDocument/2006/relationships/image" Target="../media/image35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2" Type="http://schemas.openxmlformats.org/officeDocument/2006/relationships/image" Target="../media/image11.pn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5.png"/><Relationship Id="rId19" Type="http://schemas.openxmlformats.org/officeDocument/2006/relationships/image" Target="../media/image24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62.jpe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17" Type="http://schemas.openxmlformats.org/officeDocument/2006/relationships/image" Target="../media/image58.png"/><Relationship Id="rId2" Type="http://schemas.openxmlformats.org/officeDocument/2006/relationships/image" Target="../media/image44.jpe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 stratégie de développement de nos installations de physique nucléaire?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Groupe de réflexion: physiciens et ingénieurs des labos de l’IN2P3</a:t>
            </a:r>
          </a:p>
          <a:p>
            <a:endParaRPr lang="fr-FR" dirty="0" smtClean="0"/>
          </a:p>
          <a:p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589474"/>
              </p:ext>
            </p:extLst>
          </p:nvPr>
        </p:nvGraphicFramePr>
        <p:xfrm>
          <a:off x="1020397" y="2286000"/>
          <a:ext cx="5795488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8059">
                  <a:extLst>
                    <a:ext uri="{9D8B030D-6E8A-4147-A177-3AD203B41FA5}">
                      <a16:colId xmlns:a16="http://schemas.microsoft.com/office/drawing/2014/main" val="1613167823"/>
                    </a:ext>
                  </a:extLst>
                </a:gridCol>
                <a:gridCol w="2897429">
                  <a:extLst>
                    <a:ext uri="{9D8B030D-6E8A-4147-A177-3AD203B41FA5}">
                      <a16:colId xmlns:a16="http://schemas.microsoft.com/office/drawing/2014/main" val="3451428405"/>
                    </a:ext>
                  </a:extLst>
                </a:gridCol>
              </a:tblGrid>
              <a:tr h="43015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Angot, Julien, LPSC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Assié, Marlène,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Ascher, Pauline, CENBG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Beaumel, Didier,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- </a:t>
                      </a:r>
                      <a:r>
                        <a:rPr lang="fr-FR" sz="1200" dirty="0">
                          <a:effectLst/>
                        </a:rPr>
                        <a:t>Blank, </a:t>
                      </a:r>
                      <a:r>
                        <a:rPr lang="fr-FR" sz="1200" dirty="0" smtClean="0">
                          <a:effectLst/>
                        </a:rPr>
                        <a:t>Bertram</a:t>
                      </a:r>
                      <a:r>
                        <a:rPr lang="fr-FR" sz="1200" dirty="0">
                          <a:effectLst/>
                        </a:rPr>
                        <a:t>, CENBG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Blumenfeld, Yorick,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- </a:t>
                      </a:r>
                      <a:r>
                        <a:rPr lang="fr-FR" sz="1200" dirty="0">
                          <a:effectLst/>
                        </a:rPr>
                        <a:t>Bougault, Rémi, LPC Caen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</a:t>
                      </a:r>
                      <a:r>
                        <a:rPr lang="fr-FR" sz="1200" dirty="0" err="1">
                          <a:effectLst/>
                        </a:rPr>
                        <a:t>Càceres</a:t>
                      </a:r>
                      <a:r>
                        <a:rPr lang="fr-FR" sz="1200" dirty="0">
                          <a:effectLst/>
                        </a:rPr>
                        <a:t>, Lucia, GANIL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effectLst/>
                        </a:rPr>
                        <a:t>- Cheikh Mhamed, Maher,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- </a:t>
                      </a:r>
                      <a:r>
                        <a:rPr lang="fr-FR" sz="1200" dirty="0">
                          <a:effectLst/>
                        </a:rPr>
                        <a:t>Clément, Emmanuel, GANIL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De France, Gilles, GANIL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Delahaye, Pierre, GANIL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FR" sz="1200" dirty="0" smtClean="0">
                          <a:effectLst/>
                        </a:rPr>
                        <a:t>- De </a:t>
                      </a:r>
                      <a:r>
                        <a:rPr lang="fr-FR" sz="1200" dirty="0">
                          <a:effectLst/>
                        </a:rPr>
                        <a:t>Oliveira, François, </a:t>
                      </a:r>
                      <a:r>
                        <a:rPr lang="fr-FR" sz="1200" dirty="0" smtClean="0">
                          <a:effectLst/>
                        </a:rPr>
                        <a:t>GANIL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FR" sz="1200" dirty="0" smtClean="0">
                          <a:effectLst/>
                        </a:rPr>
                        <a:t>- </a:t>
                      </a:r>
                      <a:r>
                        <a:rPr lang="fr-FR" sz="1200" dirty="0" err="1" smtClean="0">
                          <a:effectLst/>
                        </a:rPr>
                        <a:t>Dorvaux</a:t>
                      </a:r>
                      <a:r>
                        <a:rPr lang="fr-FR" sz="1200" dirty="0" smtClean="0">
                          <a:effectLst/>
                        </a:rPr>
                        <a:t>,</a:t>
                      </a:r>
                      <a:r>
                        <a:rPr lang="fr-FR" sz="1200" baseline="0" dirty="0" smtClean="0">
                          <a:effectLst/>
                        </a:rPr>
                        <a:t> Olivier, IPHC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Dubois, Mickaël, GANIL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Ducret, Jean Eric, GANIL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Estienne, Magali, </a:t>
                      </a:r>
                      <a:r>
                        <a:rPr lang="fr-FR" sz="1200" dirty="0" err="1">
                          <a:effectLst/>
                        </a:rPr>
                        <a:t>Subatech</a:t>
                      </a:r>
                      <a:r>
                        <a:rPr lang="fr-FR" sz="1200" dirty="0">
                          <a:effectLst/>
                        </a:rPr>
                        <a:t> Nantes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Fallot, Muriel, </a:t>
                      </a:r>
                      <a:r>
                        <a:rPr lang="en-US" sz="1200" dirty="0" err="1">
                          <a:effectLst/>
                        </a:rPr>
                        <a:t>Subatech</a:t>
                      </a:r>
                      <a:r>
                        <a:rPr lang="en-US" sz="1200" dirty="0">
                          <a:effectLst/>
                        </a:rPr>
                        <a:t> Nantes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Flavigny, Freddy, LPC Caen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Franberg, Hanna, GANIL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Gall, Benoît, IPHC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Georgiev, Georgi,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- </a:t>
                      </a:r>
                      <a:r>
                        <a:rPr lang="en-US" sz="1200" dirty="0">
                          <a:effectLst/>
                        </a:rPr>
                        <a:t>Grévy, Stéphane, GANIL / CENBG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Harakeh, </a:t>
                      </a:r>
                      <a:r>
                        <a:rPr lang="en-US" sz="1200" dirty="0" smtClean="0">
                          <a:effectLst/>
                        </a:rPr>
                        <a:t>Muhsin, KVI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ambria" panose="02040503050406030204" pitchFamily="18" charset="0"/>
                      </a:endParaRPr>
                    </a:p>
                  </a:txBody>
                  <a:tcPr marL="71137" marR="679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Ibrahim, Fadi,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- </a:t>
                      </a:r>
                      <a:r>
                        <a:rPr lang="en-US" sz="1200" dirty="0">
                          <a:effectLst/>
                        </a:rPr>
                        <a:t>Jardin, Pascal, GANIL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Leblanc, François,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- </a:t>
                      </a:r>
                      <a:r>
                        <a:rPr lang="en-US" sz="1200" dirty="0">
                          <a:effectLst/>
                        </a:rPr>
                        <a:t>Lecesne, Nathalie, GANIL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Lewitowicz, Marek, GANIL 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Liénard, Etienne, LPC Caen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Lunney, David, CSNSM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Matta, Adrien, LPC Caen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MacCormick, Marion,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- </a:t>
                      </a:r>
                      <a:r>
                        <a:rPr lang="fr-FR" sz="1200" dirty="0">
                          <a:effectLst/>
                        </a:rPr>
                        <a:t>Maunoury, Laurent, GANIL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</a:t>
                      </a:r>
                      <a:r>
                        <a:rPr lang="fr-FR" sz="1200" dirty="0" err="1">
                          <a:effectLst/>
                        </a:rPr>
                        <a:t>Mattea</a:t>
                      </a:r>
                      <a:r>
                        <a:rPr lang="fr-FR" sz="1200" dirty="0">
                          <a:effectLst/>
                        </a:rPr>
                        <a:t>, Iolanda,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- </a:t>
                      </a:r>
                      <a:r>
                        <a:rPr lang="fr-FR" sz="1200" dirty="0">
                          <a:effectLst/>
                        </a:rPr>
                        <a:t>Minaya Ramirez, Enrique, </a:t>
                      </a:r>
                      <a:r>
                        <a:rPr lang="fr-FR" sz="1200" dirty="0" err="1" smtClean="0">
                          <a:effectLst/>
                        </a:rPr>
                        <a:t>IIJCLab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- </a:t>
                      </a:r>
                      <a:r>
                        <a:rPr lang="fr-FR" sz="1200" dirty="0">
                          <a:effectLst/>
                        </a:rPr>
                        <a:t>Orr, Nigel, LPC Caen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Porta, Amanda, </a:t>
                      </a:r>
                      <a:r>
                        <a:rPr lang="fr-FR" sz="1200" dirty="0" err="1">
                          <a:effectLst/>
                        </a:rPr>
                        <a:t>Subatech</a:t>
                      </a:r>
                      <a:r>
                        <a:rPr lang="fr-FR" sz="1200" dirty="0">
                          <a:effectLst/>
                        </a:rPr>
                        <a:t> Nantes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Perrot, Luc,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Piot, Julien, GANIL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Quéméner, Gilles, LPC Caen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 Serani, Laurent, CENBG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- Savajols</a:t>
                      </a:r>
                      <a:r>
                        <a:rPr lang="fr-FR" sz="1200" dirty="0">
                          <a:effectLst/>
                        </a:rPr>
                        <a:t>, Hervé, </a:t>
                      </a:r>
                      <a:r>
                        <a:rPr lang="fr-FR" sz="1200" dirty="0" smtClean="0">
                          <a:effectLst/>
                        </a:rPr>
                        <a:t>GANIL</a:t>
                      </a:r>
                      <a:endParaRPr lang="fr-FR" sz="1200" dirty="0">
                        <a:effectLst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FR" sz="1200" dirty="0" smtClean="0">
                          <a:effectLst/>
                        </a:rPr>
                        <a:t>- Stefan</a:t>
                      </a:r>
                      <a:r>
                        <a:rPr lang="fr-FR" sz="1200" dirty="0">
                          <a:effectLst/>
                        </a:rPr>
                        <a:t>, Iulian,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FR" sz="1200" dirty="0" smtClean="0">
                          <a:effectLst/>
                        </a:rPr>
                        <a:t>-  Stodel,</a:t>
                      </a:r>
                      <a:r>
                        <a:rPr lang="fr-FR" sz="1200" baseline="0" dirty="0" smtClean="0">
                          <a:effectLst/>
                        </a:rPr>
                        <a:t> Christelle, GANIL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- </a:t>
                      </a:r>
                      <a:r>
                        <a:rPr lang="en-US" sz="1200" dirty="0">
                          <a:effectLst/>
                        </a:rPr>
                        <a:t>Thuillier, Thomas, LPSC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Verney, David, </a:t>
                      </a:r>
                      <a:r>
                        <a:rPr lang="fr-FR" sz="1200" dirty="0" err="1" smtClean="0">
                          <a:effectLst/>
                        </a:rPr>
                        <a:t>IJCLab</a:t>
                      </a:r>
                      <a:endParaRPr lang="fr-FR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- …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ambria" panose="02040503050406030204" pitchFamily="18" charset="0"/>
                      </a:endParaRPr>
                    </a:p>
                  </a:txBody>
                  <a:tcPr marL="71137" marR="67990" marT="0" marB="0"/>
                </a:tc>
                <a:extLst>
                  <a:ext uri="{0D108BD9-81ED-4DB2-BD59-A6C34878D82A}">
                    <a16:rowId xmlns:a16="http://schemas.microsoft.com/office/drawing/2014/main" val="2711064371"/>
                  </a:ext>
                </a:extLst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803" y="196352"/>
            <a:ext cx="1655994" cy="16559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909404" y="2751986"/>
            <a:ext cx="3061902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bg1"/>
                </a:solidFill>
              </a:rPr>
              <a:t>Consultation aussi large que possible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bg1"/>
                </a:solidFill>
              </a:rPr>
              <a:t>Hormis les agents du GANIL, le CEA n’a pas participé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bg1"/>
                </a:solidFill>
              </a:rPr>
              <a:t>Plusieurs sous groupes créés pour l’étude de différents scénarios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bg1"/>
                </a:solidFill>
              </a:rPr>
              <a:t>Etudes très préliminaires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C08827F-1704-7444-B072-131F8F94B9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853" y="1921448"/>
            <a:ext cx="1805471" cy="1173556"/>
          </a:xfrm>
          <a:prstGeom prst="rect">
            <a:avLst/>
          </a:prstGeom>
          <a:noFill/>
          <a:effectLst>
            <a:outerShdw blurRad="368300" dist="76200" dir="2700000" algn="tl" rotWithShape="0">
              <a:prstClr val="black"/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9BE27D5-0EBF-824E-AD0B-E1C16D2479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437" y="1451715"/>
            <a:ext cx="727496" cy="594034"/>
          </a:xfrm>
          <a:prstGeom prst="rect">
            <a:avLst/>
          </a:prstGeom>
          <a:noFill/>
          <a:effectLst>
            <a:outerShdw blurRad="368300" dist="76200" dir="2700000" algn="tl" rotWithShape="0">
              <a:prstClr val="black"/>
            </a:outerShdw>
          </a:effectLst>
        </p:spPr>
      </p:pic>
      <p:sp>
        <p:nvSpPr>
          <p:cNvPr id="125" name="ZoneTexte 15">
            <a:extLst>
              <a:ext uri="{FF2B5EF4-FFF2-40B4-BE49-F238E27FC236}">
                <a16:creationId xmlns:a16="http://schemas.microsoft.com/office/drawing/2014/main" id="{6AB2B3B8-144B-094D-BE7A-804B175802C4}"/>
              </a:ext>
            </a:extLst>
          </p:cNvPr>
          <p:cNvSpPr txBox="1"/>
          <p:nvPr/>
        </p:nvSpPr>
        <p:spPr>
          <a:xfrm>
            <a:off x="4095524" y="2625273"/>
            <a:ext cx="891357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200" i="1" u="none"/>
            </a:lvl1pPr>
            <a:lvl2pPr marL="0" lvl="1">
              <a:buFont typeface="Arial" panose="020B0604020202020204" pitchFamily="34" charset="0"/>
              <a:buChar char="•"/>
              <a:tabLst>
                <a:tab pos="808270" algn="l"/>
                <a:tab pos="2624562" algn="l"/>
              </a:tabLst>
              <a:defRPr sz="1400" b="0" i="1" u="none">
                <a:solidFill>
                  <a:srgbClr val="FF0000"/>
                </a:solidFill>
              </a:defRPr>
            </a:lvl2pPr>
            <a:lvl3pPr lvl="2">
              <a:defRPr sz="1000" b="0" i="1" u="none"/>
            </a:lvl3pPr>
          </a:lstStyle>
          <a:p>
            <a:r>
              <a:rPr lang="en-US" sz="1600" b="1" dirty="0" smtClean="0">
                <a:solidFill>
                  <a:srgbClr val="FF0000"/>
                </a:solidFill>
              </a:rPr>
              <a:t>DC-280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E98381D-D776-434D-8B96-2E74700733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379" y="3337053"/>
            <a:ext cx="3094672" cy="1266995"/>
          </a:xfrm>
          <a:prstGeom prst="rect">
            <a:avLst/>
          </a:prstGeom>
          <a:noFill/>
          <a:effectLst>
            <a:outerShdw blurRad="368300" dist="76200" dir="2700000" algn="tl" rotWithShape="0">
              <a:prstClr val="black"/>
            </a:outerShdw>
          </a:effec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6B9F9C8-C3CD-D940-AFA9-C468FB5B4E11}"/>
              </a:ext>
            </a:extLst>
          </p:cNvPr>
          <p:cNvGrpSpPr/>
          <p:nvPr/>
        </p:nvGrpSpPr>
        <p:grpSpPr>
          <a:xfrm>
            <a:off x="2653755" y="3426289"/>
            <a:ext cx="559960" cy="765806"/>
            <a:chOff x="2230872" y="4090631"/>
            <a:chExt cx="559960" cy="765806"/>
          </a:xfrm>
        </p:grpSpPr>
        <p:sp>
          <p:nvSpPr>
            <p:cNvPr id="127" name="ZoneTexte 15">
              <a:extLst>
                <a:ext uri="{FF2B5EF4-FFF2-40B4-BE49-F238E27FC236}">
                  <a16:creationId xmlns:a16="http://schemas.microsoft.com/office/drawing/2014/main" id="{A280A236-66E3-D140-8B7B-07725D95F144}"/>
                </a:ext>
              </a:extLst>
            </p:cNvPr>
            <p:cNvSpPr txBox="1"/>
            <p:nvPr/>
          </p:nvSpPr>
          <p:spPr>
            <a:xfrm>
              <a:off x="2230872" y="4090631"/>
              <a:ext cx="559960" cy="24622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lIns="0" tIns="0" rIns="0" bIns="0" anchor="ctr" anchorCtr="0">
              <a:spAutoFit/>
            </a:bodyPr>
            <a:lstStyle>
              <a:defPPr>
                <a:defRPr lang="de-DE"/>
              </a:defPPr>
              <a:lvl1pPr>
                <a:defRPr sz="1200" i="1" u="none"/>
              </a:lvl1pPr>
              <a:lvl2pPr marL="0" lvl="1">
                <a:buFont typeface="Arial" panose="020B0604020202020204" pitchFamily="34" charset="0"/>
                <a:buChar char="•"/>
                <a:tabLst>
                  <a:tab pos="808270" algn="l"/>
                  <a:tab pos="2624562" algn="l"/>
                </a:tabLst>
                <a:defRPr sz="1400" b="0" i="1" u="none">
                  <a:solidFill>
                    <a:srgbClr val="FF0000"/>
                  </a:solidFill>
                </a:defRPr>
              </a:lvl2pPr>
              <a:lvl3pPr lvl="2">
                <a:defRPr sz="1000" b="0" i="1" u="none"/>
              </a:lvl3pPr>
            </a:lstStyle>
            <a:p>
              <a:r>
                <a:rPr lang="en-US" sz="1600" b="1" dirty="0" smtClean="0">
                  <a:solidFill>
                    <a:srgbClr val="FF0000"/>
                  </a:solidFill>
                </a:rPr>
                <a:t>RILAC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8" name="ZoneTexte 15">
              <a:extLst>
                <a:ext uri="{FF2B5EF4-FFF2-40B4-BE49-F238E27FC236}">
                  <a16:creationId xmlns:a16="http://schemas.microsoft.com/office/drawing/2014/main" id="{DC8F8F0D-ECE1-624E-8E45-DB67D663E4D6}"/>
                </a:ext>
              </a:extLst>
            </p:cNvPr>
            <p:cNvSpPr txBox="1"/>
            <p:nvPr/>
          </p:nvSpPr>
          <p:spPr>
            <a:xfrm>
              <a:off x="2351741" y="4610216"/>
              <a:ext cx="380285" cy="24622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lIns="0" tIns="0" rIns="0" bIns="0" anchor="ctr" anchorCtr="0">
              <a:spAutoFit/>
            </a:bodyPr>
            <a:lstStyle>
              <a:defPPr>
                <a:defRPr lang="de-DE"/>
              </a:defPPr>
              <a:lvl1pPr>
                <a:defRPr sz="1200" i="1" u="none"/>
              </a:lvl1pPr>
              <a:lvl2pPr marL="0" lvl="1">
                <a:buFont typeface="Arial" panose="020B0604020202020204" pitchFamily="34" charset="0"/>
                <a:buChar char="•"/>
                <a:tabLst>
                  <a:tab pos="808270" algn="l"/>
                  <a:tab pos="2624562" algn="l"/>
                </a:tabLst>
                <a:defRPr sz="1400" b="0" i="1" u="none">
                  <a:solidFill>
                    <a:srgbClr val="FF0000"/>
                  </a:solidFill>
                </a:defRPr>
              </a:lvl2pPr>
              <a:lvl3pPr lvl="2">
                <a:defRPr sz="1000" b="0" i="1" u="none"/>
              </a:lvl3pPr>
            </a:lstStyle>
            <a:p>
              <a:r>
                <a:rPr lang="en-US" sz="1600" b="1" dirty="0" smtClean="0">
                  <a:solidFill>
                    <a:srgbClr val="FF0000"/>
                  </a:solidFill>
                </a:rPr>
                <a:t>RRC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AFEF5A0-6CCD-5F45-9958-77463AF35A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98" y="3292323"/>
            <a:ext cx="966668" cy="517858"/>
          </a:xfrm>
          <a:prstGeom prst="rect">
            <a:avLst/>
          </a:prstGeom>
          <a:noFill/>
          <a:effectLst>
            <a:outerShdw blurRad="368300" dist="76200" dir="2700000" algn="tl" rotWithShape="0">
              <a:prstClr val="black"/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B9C3316-BFEF-D343-B35E-9690C84C1E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760" y="4835631"/>
            <a:ext cx="1737488" cy="921168"/>
          </a:xfrm>
          <a:prstGeom prst="rect">
            <a:avLst/>
          </a:prstGeom>
          <a:noFill/>
          <a:effectLst>
            <a:outerShdw blurRad="368300" dist="76200" dir="2700000" algn="tl" rotWithShape="0">
              <a:prstClr val="black"/>
            </a:outerShdw>
          </a:effectLst>
        </p:spPr>
      </p:pic>
      <p:sp>
        <p:nvSpPr>
          <p:cNvPr id="129" name="ZoneTexte 15">
            <a:extLst>
              <a:ext uri="{FF2B5EF4-FFF2-40B4-BE49-F238E27FC236}">
                <a16:creationId xmlns:a16="http://schemas.microsoft.com/office/drawing/2014/main" id="{FBD47EFB-2A7A-454B-8DF9-066698FA6849}"/>
              </a:ext>
            </a:extLst>
          </p:cNvPr>
          <p:cNvSpPr txBox="1"/>
          <p:nvPr/>
        </p:nvSpPr>
        <p:spPr>
          <a:xfrm>
            <a:off x="2093073" y="5049996"/>
            <a:ext cx="696862" cy="24622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anchor="ctr" anchorCtr="0">
            <a:spAutoFit/>
          </a:bodyPr>
          <a:lstStyle>
            <a:defPPr>
              <a:defRPr lang="de-DE"/>
            </a:defPPr>
            <a:lvl1pPr>
              <a:defRPr sz="1200" i="1" u="none"/>
            </a:lvl1pPr>
            <a:lvl2pPr marL="0" lvl="1">
              <a:buFont typeface="Arial" panose="020B0604020202020204" pitchFamily="34" charset="0"/>
              <a:buChar char="•"/>
              <a:tabLst>
                <a:tab pos="808270" algn="l"/>
                <a:tab pos="2624562" algn="l"/>
              </a:tabLst>
              <a:defRPr sz="1400" b="0" i="1" u="none">
                <a:solidFill>
                  <a:srgbClr val="FF0000"/>
                </a:solidFill>
              </a:defRPr>
            </a:lvl2pPr>
            <a:lvl3pPr lvl="2">
              <a:defRPr sz="1000" b="0" i="1" u="none"/>
            </a:lvl3pPr>
          </a:lstStyle>
          <a:p>
            <a:r>
              <a:rPr lang="en-US" sz="1600" b="1" dirty="0" smtClean="0">
                <a:solidFill>
                  <a:srgbClr val="FF0000"/>
                </a:solidFill>
              </a:rPr>
              <a:t>UNILAC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4097" name="Picture 1" descr="page6image3820002336">
            <a:extLst>
              <a:ext uri="{FF2B5EF4-FFF2-40B4-BE49-F238E27FC236}">
                <a16:creationId xmlns:a16="http://schemas.microsoft.com/office/drawing/2014/main" id="{119F7213-E0A7-4747-9D33-F277087E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1449" y="5173106"/>
            <a:ext cx="1421613" cy="42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D2B28C0-D91F-F34D-9BFE-DE379791698F}"/>
              </a:ext>
            </a:extLst>
          </p:cNvPr>
          <p:cNvGrpSpPr/>
          <p:nvPr/>
        </p:nvGrpSpPr>
        <p:grpSpPr>
          <a:xfrm>
            <a:off x="1078589" y="1705118"/>
            <a:ext cx="1736483" cy="1357108"/>
            <a:chOff x="1826369" y="1148576"/>
            <a:chExt cx="1736483" cy="1357108"/>
          </a:xfrm>
        </p:grpSpPr>
        <p:pic>
          <p:nvPicPr>
            <p:cNvPr id="122" name="Image 1" descr="Capture d’écran 2018-09-03 à 13.50.51.png">
              <a:extLst>
                <a:ext uri="{FF2B5EF4-FFF2-40B4-BE49-F238E27FC236}">
                  <a16:creationId xmlns:a16="http://schemas.microsoft.com/office/drawing/2014/main" id="{79C3E3B0-8D07-8D4A-A3C1-043B4A05D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4835" y="1148576"/>
              <a:ext cx="1576213" cy="1357108"/>
            </a:xfrm>
            <a:prstGeom prst="rect">
              <a:avLst/>
            </a:prstGeom>
            <a:noFill/>
            <a:effectLst>
              <a:outerShdw blurRad="368300" dist="76200" dir="2700000" algn="tl" rotWithShape="0">
                <a:prstClr val="black"/>
              </a:outerShdw>
            </a:effectLst>
          </p:spPr>
        </p:pic>
        <p:sp>
          <p:nvSpPr>
            <p:cNvPr id="114" name="ZoneTexte 15">
              <a:extLst>
                <a:ext uri="{FF2B5EF4-FFF2-40B4-BE49-F238E27FC236}">
                  <a16:creationId xmlns:a16="http://schemas.microsoft.com/office/drawing/2014/main" id="{67C77114-FF0A-9A40-9A4E-CA81BB98F7E5}"/>
                </a:ext>
              </a:extLst>
            </p:cNvPr>
            <p:cNvSpPr txBox="1"/>
            <p:nvPr/>
          </p:nvSpPr>
          <p:spPr>
            <a:xfrm>
              <a:off x="2815721" y="1849536"/>
              <a:ext cx="747131" cy="33855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de-DE"/>
              </a:defPPr>
              <a:lvl1pPr>
                <a:defRPr sz="1200" i="1" u="none"/>
              </a:lvl1pPr>
              <a:lvl2pPr marL="0" lvl="1">
                <a:buFont typeface="Arial" panose="020B0604020202020204" pitchFamily="34" charset="0"/>
                <a:buChar char="•"/>
                <a:tabLst>
                  <a:tab pos="808270" algn="l"/>
                  <a:tab pos="2624562" algn="l"/>
                </a:tabLst>
                <a:defRPr sz="1400" b="0" i="1" u="none">
                  <a:solidFill>
                    <a:srgbClr val="FF0000"/>
                  </a:solidFill>
                </a:defRPr>
              </a:lvl2pPr>
              <a:lvl3pPr lvl="2">
                <a:defRPr sz="1000" b="0" i="1" u="none"/>
              </a:lvl3pPr>
            </a:lstStyle>
            <a:p>
              <a:r>
                <a:rPr lang="en-US" sz="1600" b="1" dirty="0" smtClean="0">
                  <a:solidFill>
                    <a:srgbClr val="FF0000"/>
                  </a:solidFill>
                </a:rPr>
                <a:t>LINAG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3" name="ZoneTexte 15">
              <a:extLst>
                <a:ext uri="{FF2B5EF4-FFF2-40B4-BE49-F238E27FC236}">
                  <a16:creationId xmlns:a16="http://schemas.microsoft.com/office/drawing/2014/main" id="{41FDD641-4902-D74A-A316-4A580E76B777}"/>
                </a:ext>
              </a:extLst>
            </p:cNvPr>
            <p:cNvSpPr txBox="1"/>
            <p:nvPr/>
          </p:nvSpPr>
          <p:spPr>
            <a:xfrm>
              <a:off x="1826369" y="1331203"/>
              <a:ext cx="1160354" cy="307777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de-DE"/>
              </a:defPPr>
              <a:lvl1pPr>
                <a:defRPr sz="1200" i="1" u="none"/>
              </a:lvl1pPr>
              <a:lvl2pPr marL="0" lvl="1">
                <a:buFont typeface="Arial" panose="020B0604020202020204" pitchFamily="34" charset="0"/>
                <a:buChar char="•"/>
                <a:tabLst>
                  <a:tab pos="808270" algn="l"/>
                  <a:tab pos="2624562" algn="l"/>
                </a:tabLst>
                <a:defRPr sz="1400" b="0" i="1" u="none">
                  <a:solidFill>
                    <a:srgbClr val="FF0000"/>
                  </a:solidFill>
                </a:defRPr>
              </a:lvl2pPr>
              <a:lvl3pPr lvl="2">
                <a:defRPr sz="1000" b="0" i="1" u="none"/>
              </a:lvl3pPr>
            </a:lstStyle>
            <a:p>
              <a:r>
                <a:rPr lang="en-US" sz="1400" b="1" dirty="0" smtClean="0">
                  <a:solidFill>
                    <a:srgbClr val="0432FF"/>
                  </a:solidFill>
                </a:rPr>
                <a:t>A/Q=6 or 7</a:t>
              </a:r>
              <a:endParaRPr lang="en-US" sz="1400" b="1" dirty="0">
                <a:solidFill>
                  <a:srgbClr val="0432FF"/>
                </a:solidFill>
              </a:endParaRPr>
            </a:p>
          </p:txBody>
        </p:sp>
        <p:sp>
          <p:nvSpPr>
            <p:cNvPr id="124" name="ZoneTexte 15">
              <a:extLst>
                <a:ext uri="{FF2B5EF4-FFF2-40B4-BE49-F238E27FC236}">
                  <a16:creationId xmlns:a16="http://schemas.microsoft.com/office/drawing/2014/main" id="{6558EFAB-4253-E24D-88F4-97881018B4C2}"/>
                </a:ext>
              </a:extLst>
            </p:cNvPr>
            <p:cNvSpPr txBox="1"/>
            <p:nvPr/>
          </p:nvSpPr>
          <p:spPr>
            <a:xfrm>
              <a:off x="2466389" y="2194262"/>
              <a:ext cx="1040668" cy="276999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de-DE"/>
              </a:defPPr>
              <a:lvl1pPr>
                <a:defRPr sz="1200" i="1" u="none"/>
              </a:lvl1pPr>
              <a:lvl2pPr marL="0" lvl="1">
                <a:buFont typeface="Arial" panose="020B0604020202020204" pitchFamily="34" charset="0"/>
                <a:buChar char="•"/>
                <a:tabLst>
                  <a:tab pos="808270" algn="l"/>
                  <a:tab pos="2624562" algn="l"/>
                </a:tabLst>
                <a:defRPr sz="1400" b="0" i="1" u="none">
                  <a:solidFill>
                    <a:srgbClr val="FF0000"/>
                  </a:solidFill>
                </a:defRPr>
              </a:lvl2pPr>
              <a:lvl3pPr lvl="2">
                <a:defRPr sz="1000" b="0" i="1" u="none"/>
              </a:lvl3pPr>
            </a:lstStyle>
            <a:p>
              <a:r>
                <a:rPr lang="en-US" b="1" dirty="0" smtClean="0">
                  <a:solidFill>
                    <a:srgbClr val="0432FF"/>
                  </a:solidFill>
                </a:rPr>
                <a:t>A/Q=1 and 3</a:t>
              </a:r>
              <a:endParaRPr lang="en-US" b="1" dirty="0">
                <a:solidFill>
                  <a:srgbClr val="0432FF"/>
                </a:solidFill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737BEE3-E8B3-EC42-9E63-4E5AD0BAE450}"/>
                </a:ext>
              </a:extLst>
            </p:cNvPr>
            <p:cNvCxnSpPr/>
            <p:nvPr/>
          </p:nvCxnSpPr>
          <p:spPr bwMode="auto">
            <a:xfrm>
              <a:off x="2207941" y="1612669"/>
              <a:ext cx="0" cy="456305"/>
            </a:xfrm>
            <a:prstGeom prst="straightConnector1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F148C1B-469E-B840-9085-574637AFF85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88332" y="2227715"/>
              <a:ext cx="520334" cy="0"/>
            </a:xfrm>
            <a:prstGeom prst="straightConnector1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15" name="Picture 4" descr="http://pro.ganil-spiral2.eu/logo.png">
            <a:extLst>
              <a:ext uri="{FF2B5EF4-FFF2-40B4-BE49-F238E27FC236}">
                <a16:creationId xmlns:a16="http://schemas.microsoft.com/office/drawing/2014/main" id="{C7AEDC55-4E7B-2C4A-9EAF-B95FB836B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68" y="1569137"/>
            <a:ext cx="1152128" cy="254571"/>
          </a:xfrm>
          <a:prstGeom prst="rect">
            <a:avLst/>
          </a:prstGeom>
          <a:noFill/>
          <a:effectLst>
            <a:outerShdw blurRad="368300" dist="762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9D57EAC-B693-9948-9C69-0E27496A2C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73" y="4693891"/>
            <a:ext cx="1288566" cy="283485"/>
          </a:xfrm>
          <a:prstGeom prst="rect">
            <a:avLst/>
          </a:prstGeom>
          <a:noFill/>
          <a:effectLst>
            <a:outerShdw blurRad="368300" dist="76200" dir="2700000" algn="tl" rotWithShape="0">
              <a:prstClr val="black"/>
            </a:outerShdw>
          </a:effectLst>
        </p:spPr>
      </p:pic>
      <p:sp>
        <p:nvSpPr>
          <p:cNvPr id="130" name="ZoneTexte 15">
            <a:extLst>
              <a:ext uri="{FF2B5EF4-FFF2-40B4-BE49-F238E27FC236}">
                <a16:creationId xmlns:a16="http://schemas.microsoft.com/office/drawing/2014/main" id="{9EAA44AC-B60D-8847-9D05-CF087A7D2FF1}"/>
              </a:ext>
            </a:extLst>
          </p:cNvPr>
          <p:cNvSpPr txBox="1"/>
          <p:nvPr/>
        </p:nvSpPr>
        <p:spPr>
          <a:xfrm>
            <a:off x="3503779" y="4870722"/>
            <a:ext cx="1085837" cy="246221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defPPr>
              <a:defRPr lang="de-DE"/>
            </a:defPPr>
            <a:lvl1pPr>
              <a:defRPr sz="1200" i="1" u="none"/>
            </a:lvl1pPr>
            <a:lvl2pPr marL="0" lvl="1">
              <a:buFont typeface="Arial" panose="020B0604020202020204" pitchFamily="34" charset="0"/>
              <a:buChar char="•"/>
              <a:tabLst>
                <a:tab pos="808270" algn="l"/>
                <a:tab pos="2624562" algn="l"/>
              </a:tabLst>
              <a:defRPr sz="1400" b="0" i="1" u="none">
                <a:solidFill>
                  <a:srgbClr val="FF0000"/>
                </a:solidFill>
              </a:defRPr>
            </a:lvl2pPr>
            <a:lvl3pPr lvl="2">
              <a:defRPr sz="1000" b="0" i="1" u="none"/>
            </a:lvl3pPr>
          </a:lstStyle>
          <a:p>
            <a:r>
              <a:rPr lang="en-US" sz="1600" b="1" dirty="0" smtClean="0">
                <a:solidFill>
                  <a:srgbClr val="FF0000"/>
                </a:solidFill>
              </a:rPr>
              <a:t>+ </a:t>
            </a:r>
            <a:r>
              <a:rPr lang="en-US" sz="1600" b="1" dirty="0" err="1" smtClean="0">
                <a:solidFill>
                  <a:srgbClr val="FF0000"/>
                </a:solidFill>
              </a:rPr>
              <a:t>cw</a:t>
            </a:r>
            <a:r>
              <a:rPr lang="en-US" sz="1600" b="1" dirty="0" smtClean="0">
                <a:solidFill>
                  <a:srgbClr val="FF0000"/>
                </a:solidFill>
              </a:rPr>
              <a:t>-LINAC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124560C0-7F6E-A943-8E19-C505B25AB7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74855" y="462834"/>
          <a:ext cx="7004797" cy="5394545"/>
        </p:xfrm>
        <a:graphic>
          <a:graphicData uri="http://schemas.openxmlformats.org/drawingml/2006/table">
            <a:tbl>
              <a:tblPr firstRow="1" firstCol="1" bandRow="1"/>
              <a:tblGrid>
                <a:gridCol w="1107501">
                  <a:extLst>
                    <a:ext uri="{9D8B030D-6E8A-4147-A177-3AD203B41FA5}">
                      <a16:colId xmlns:a16="http://schemas.microsoft.com/office/drawing/2014/main" val="3103411975"/>
                    </a:ext>
                  </a:extLst>
                </a:gridCol>
                <a:gridCol w="803595">
                  <a:extLst>
                    <a:ext uri="{9D8B030D-6E8A-4147-A177-3AD203B41FA5}">
                      <a16:colId xmlns:a16="http://schemas.microsoft.com/office/drawing/2014/main" val="3244275621"/>
                    </a:ext>
                  </a:extLst>
                </a:gridCol>
                <a:gridCol w="1069221">
                  <a:extLst>
                    <a:ext uri="{9D8B030D-6E8A-4147-A177-3AD203B41FA5}">
                      <a16:colId xmlns:a16="http://schemas.microsoft.com/office/drawing/2014/main" val="766266905"/>
                    </a:ext>
                  </a:extLst>
                </a:gridCol>
                <a:gridCol w="940065">
                  <a:extLst>
                    <a:ext uri="{9D8B030D-6E8A-4147-A177-3AD203B41FA5}">
                      <a16:colId xmlns:a16="http://schemas.microsoft.com/office/drawing/2014/main" val="218208731"/>
                    </a:ext>
                  </a:extLst>
                </a:gridCol>
                <a:gridCol w="957129">
                  <a:extLst>
                    <a:ext uri="{9D8B030D-6E8A-4147-A177-3AD203B41FA5}">
                      <a16:colId xmlns:a16="http://schemas.microsoft.com/office/drawing/2014/main" val="3678626326"/>
                    </a:ext>
                  </a:extLst>
                </a:gridCol>
                <a:gridCol w="882023">
                  <a:extLst>
                    <a:ext uri="{9D8B030D-6E8A-4147-A177-3AD203B41FA5}">
                      <a16:colId xmlns:a16="http://schemas.microsoft.com/office/drawing/2014/main" val="2820952190"/>
                    </a:ext>
                  </a:extLst>
                </a:gridCol>
                <a:gridCol w="1245263">
                  <a:extLst>
                    <a:ext uri="{9D8B030D-6E8A-4147-A177-3AD203B41FA5}">
                      <a16:colId xmlns:a16="http://schemas.microsoft.com/office/drawing/2014/main" val="2627272240"/>
                    </a:ext>
                  </a:extLst>
                </a:gridCol>
              </a:tblGrid>
              <a:tr h="2417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intensities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[particles/s]*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SPIRAL2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GANIL, Caen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factory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FLNR, Dubna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RIKEN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Nishina Center Wako (Tokyo)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GSI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Darmstadt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616373"/>
                  </a:ext>
                </a:extLst>
              </a:tr>
              <a:tr h="4389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LINAG A/q=3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LINAG A/q=7</a:t>
                      </a:r>
                      <a:endParaRPr lang="fr-F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(project)</a:t>
                      </a:r>
                      <a:endParaRPr lang="fr-F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DC-280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RILAC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RRC (RILAC(2) as injector)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UNILAC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000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cw-linac</a:t>
                      </a: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project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&gt;10</a:t>
                      </a: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Symbol" pitchFamily="2" charset="2"/>
                        </a:rPr>
                        <a:t></a:t>
                      </a:r>
                      <a:r>
                        <a:rPr lang="en-GB" sz="1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73817"/>
                  </a:ext>
                </a:extLst>
              </a:tr>
              <a:tr h="270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GB" sz="1200" b="1" i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6.2x10</a:t>
                      </a:r>
                      <a:r>
                        <a:rPr lang="en-GB" sz="1200" b="1" i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6.2x10</a:t>
                      </a:r>
                      <a:r>
                        <a:rPr lang="en-GB" sz="1200" b="1" i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36522"/>
                  </a:ext>
                </a:extLst>
              </a:tr>
              <a:tr h="29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3.5x10</a:t>
                      </a: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3.1x10</a:t>
                      </a: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200" b="1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426563"/>
                  </a:ext>
                </a:extLst>
              </a:tr>
              <a:tr h="29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2.2x10</a:t>
                      </a:r>
                      <a:r>
                        <a:rPr lang="en-GB" sz="1200" b="1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2.5x10</a:t>
                      </a:r>
                      <a:r>
                        <a:rPr lang="en-GB" sz="1200" b="1" baseline="300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1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234340"/>
                  </a:ext>
                </a:extLst>
              </a:tr>
              <a:tr h="270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6x10</a:t>
                      </a:r>
                      <a:r>
                        <a:rPr lang="en-GB" sz="1200" b="1" i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6.2x10</a:t>
                      </a:r>
                      <a:r>
                        <a:rPr lang="en-GB" sz="1200" b="1" i="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fr-FR" sz="1200" b="1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GB" sz="1200" b="1" i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GB" sz="1200" b="1" i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fr-FR" sz="12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286474"/>
                  </a:ext>
                </a:extLst>
              </a:tr>
              <a:tr h="249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5.5x10</a:t>
                      </a:r>
                      <a:r>
                        <a:rPr lang="en-GB" sz="1200" b="1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099018"/>
                  </a:ext>
                </a:extLst>
              </a:tr>
              <a:tr h="249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0.4x10</a:t>
                      </a:r>
                      <a:r>
                        <a:rPr lang="en-GB" sz="1200" b="1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120382"/>
                  </a:ext>
                </a:extLst>
              </a:tr>
              <a:tr h="525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GB" sz="12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enriched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0.2x10</a:t>
                      </a:r>
                      <a:r>
                        <a:rPr lang="en-GB" sz="1200" b="1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0.6-1.2x10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1.9x10</a:t>
                      </a:r>
                      <a:r>
                        <a:rPr lang="en-GB" sz="1200" b="1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1.6x10</a:t>
                      </a:r>
                      <a:r>
                        <a:rPr lang="en-GB" sz="1200" b="1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5x10</a:t>
                      </a:r>
                      <a:r>
                        <a:rPr lang="en-GB" sz="1200" b="1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83972"/>
                  </a:ext>
                </a:extLst>
              </a:tr>
              <a:tr h="249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(5x10</a:t>
                      </a:r>
                      <a:r>
                        <a:rPr lang="en-GB" sz="1200" b="1" baseline="300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(2x10</a:t>
                      </a:r>
                      <a:r>
                        <a:rPr lang="en-GB" sz="1200" b="1" baseline="300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fr-FR" sz="1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459974"/>
                  </a:ext>
                </a:extLst>
              </a:tr>
              <a:tr h="249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1.4x10</a:t>
                      </a:r>
                      <a:r>
                        <a:rPr lang="en-GB" sz="1200" b="1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1.3x10</a:t>
                      </a:r>
                      <a:r>
                        <a:rPr lang="en-GB" sz="1200" b="1" baseline="30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008634"/>
                  </a:ext>
                </a:extLst>
              </a:tr>
              <a:tr h="270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394793"/>
                  </a:ext>
                </a:extLst>
              </a:tr>
              <a:tr h="270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069878"/>
                  </a:ext>
                </a:extLst>
              </a:tr>
              <a:tr h="270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6.2x10</a:t>
                      </a:r>
                      <a:r>
                        <a:rPr lang="en-GB" sz="1200" b="1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532122"/>
                  </a:ext>
                </a:extLst>
              </a:tr>
              <a:tr h="270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2x10</a:t>
                      </a:r>
                      <a:r>
                        <a:rPr lang="en-GB" sz="1200" b="1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36540"/>
                  </a:ext>
                </a:extLst>
              </a:tr>
              <a:tr h="270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1x10</a:t>
                      </a:r>
                      <a:r>
                        <a:rPr lang="en-GB" sz="12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1.6x10</a:t>
                      </a: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818400"/>
                  </a:ext>
                </a:extLst>
              </a:tr>
              <a:tr h="29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GB" sz="12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fr-FR" sz="12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2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1.6x10</a:t>
                      </a:r>
                      <a:r>
                        <a:rPr lang="en-GB" sz="1200" b="1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5x10</a:t>
                      </a:r>
                      <a:r>
                        <a:rPr lang="en-GB" sz="1200" b="1" baseline="300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FR" sz="12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1.2x10</a:t>
                      </a:r>
                      <a:r>
                        <a:rPr lang="en-GB" sz="1200" b="1" baseline="300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2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3.1x10</a:t>
                      </a:r>
                      <a:r>
                        <a:rPr lang="en-GB" sz="1200" b="1" baseline="300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2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887726"/>
                  </a:ext>
                </a:extLst>
              </a:tr>
              <a:tr h="249182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 1 </a:t>
                      </a:r>
                      <a:r>
                        <a:rPr lang="fr-FR" sz="1000" b="1" dirty="0" err="1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particle</a:t>
                      </a:r>
                      <a:r>
                        <a:rPr lang="fr-FR" sz="1000" b="1" dirty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000" b="1" dirty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Symbol" pitchFamily="2" charset="2"/>
                        </a:rPr>
                        <a:t></a:t>
                      </a:r>
                      <a:r>
                        <a:rPr lang="fr-FR" sz="1000" b="1" dirty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= 6.2 x10</a:t>
                      </a:r>
                      <a:r>
                        <a:rPr lang="fr-FR" sz="1000" b="1" baseline="30000" dirty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fr-FR" sz="1000" b="1" dirty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="1" dirty="0" err="1" smtClean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particles</a:t>
                      </a:r>
                      <a:r>
                        <a:rPr lang="fr-FR" sz="1000" b="1" dirty="0" smtClean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         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819949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128578" y="5857379"/>
            <a:ext cx="683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Best intensity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Relevant beams for the exiting Spiral2 program (</a:t>
            </a:r>
            <a:r>
              <a:rPr lang="en-US" sz="1200" b="1" i="1" dirty="0" smtClean="0">
                <a:solidFill>
                  <a:srgbClr val="0000FF"/>
                </a:solidFill>
              </a:rPr>
              <a:t>see </a:t>
            </a:r>
            <a:r>
              <a:rPr lang="en-US" sz="1200" b="1" i="1" dirty="0">
                <a:solidFill>
                  <a:srgbClr val="0000FF"/>
                </a:solidFill>
              </a:rPr>
              <a:t>talks </a:t>
            </a:r>
            <a:r>
              <a:rPr lang="en-US" sz="1200" b="1" i="1" dirty="0" smtClean="0">
                <a:solidFill>
                  <a:srgbClr val="0000FF"/>
                </a:solidFill>
              </a:rPr>
              <a:t>by L</a:t>
            </a:r>
            <a:r>
              <a:rPr lang="en-US" sz="1200" b="1" i="1" dirty="0">
                <a:solidFill>
                  <a:srgbClr val="0000FF"/>
                </a:solidFill>
              </a:rPr>
              <a:t>. Caceres and A. </a:t>
            </a:r>
            <a:r>
              <a:rPr lang="en-US" sz="1200" b="1" i="1" dirty="0" smtClean="0">
                <a:solidFill>
                  <a:srgbClr val="0000FF"/>
                </a:solidFill>
              </a:rPr>
              <a:t>Lopez-Martens)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Opportunity to be developed in the future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0" name="Titre 3"/>
          <p:cNvSpPr txBox="1">
            <a:spLocks/>
          </p:cNvSpPr>
          <p:nvPr/>
        </p:nvSpPr>
        <p:spPr bwMode="auto">
          <a:xfrm>
            <a:off x="1847528" y="17512"/>
            <a:ext cx="8460432" cy="318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sym typeface="Arial" charset="0"/>
              </a:rPr>
              <a:t>A/Q = 7 Injector: competition</a:t>
            </a:r>
            <a:endParaRPr lang="en-US" b="1" kern="0" dirty="0">
              <a:solidFill>
                <a:srgbClr val="000000"/>
              </a:solidFill>
              <a:latin typeface="Arial"/>
              <a:ea typeface="ＭＳ Ｐゴシック"/>
              <a:cs typeface="ＭＳ Ｐゴシック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650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849760" y="995789"/>
            <a:ext cx="1140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Very</a:t>
            </a:r>
            <a:r>
              <a:rPr lang="fr-FR" sz="2400" dirty="0" smtClean="0"/>
              <a:t> </a:t>
            </a:r>
            <a:r>
              <a:rPr lang="fr-FR" sz="2400" dirty="0" err="1" smtClean="0"/>
              <a:t>low</a:t>
            </a:r>
            <a:r>
              <a:rPr lang="fr-FR" sz="2400" dirty="0" smtClean="0"/>
              <a:t> </a:t>
            </a:r>
            <a:r>
              <a:rPr lang="fr-FR" sz="2400" dirty="0" err="1" smtClean="0"/>
              <a:t>energy</a:t>
            </a:r>
            <a:r>
              <a:rPr lang="fr-FR" sz="2400" dirty="0" smtClean="0"/>
              <a:t> </a:t>
            </a:r>
            <a:r>
              <a:rPr lang="fr-FR" sz="2400" dirty="0" err="1" smtClean="0"/>
              <a:t>beams</a:t>
            </a:r>
            <a:r>
              <a:rPr lang="fr-FR" sz="2400" dirty="0" smtClean="0"/>
              <a:t>:</a:t>
            </a:r>
          </a:p>
          <a:p>
            <a:pPr algn="ctr"/>
            <a:r>
              <a:rPr lang="fr-FR" sz="2400" dirty="0" err="1" smtClean="0"/>
              <a:t>Spectroscopy</a:t>
            </a:r>
            <a:r>
              <a:rPr lang="fr-FR" sz="2400" dirty="0" smtClean="0"/>
              <a:t> of </a:t>
            </a:r>
            <a:r>
              <a:rPr lang="fr-FR" sz="2400" dirty="0" err="1" smtClean="0"/>
              <a:t>ground</a:t>
            </a:r>
            <a:r>
              <a:rPr lang="fr-FR" sz="2400" dirty="0" smtClean="0"/>
              <a:t> state </a:t>
            </a:r>
            <a:r>
              <a:rPr lang="fr-FR" sz="2400" dirty="0" err="1" smtClean="0"/>
              <a:t>properties</a:t>
            </a:r>
            <a:r>
              <a:rPr lang="fr-FR" sz="2400" dirty="0" smtClean="0"/>
              <a:t> of </a:t>
            </a:r>
            <a:r>
              <a:rPr lang="fr-FR" sz="2400" dirty="0" err="1" smtClean="0"/>
              <a:t>exotic</a:t>
            </a:r>
            <a:r>
              <a:rPr lang="fr-FR" sz="2400" dirty="0" smtClean="0"/>
              <a:t> </a:t>
            </a:r>
            <a:r>
              <a:rPr lang="fr-FR" sz="2400" dirty="0" err="1" smtClean="0"/>
              <a:t>nuclei</a:t>
            </a:r>
            <a:r>
              <a:rPr lang="fr-FR" sz="2400" dirty="0" smtClean="0"/>
              <a:t> </a:t>
            </a:r>
            <a:r>
              <a:rPr lang="fr-FR" sz="2400" dirty="0" err="1" smtClean="0"/>
              <a:t>produced</a:t>
            </a:r>
            <a:r>
              <a:rPr lang="fr-FR" sz="2400" dirty="0" smtClean="0"/>
              <a:t> at S3-LEB and SPIRAL 1 </a:t>
            </a:r>
          </a:p>
          <a:p>
            <a:pPr algn="ctr"/>
            <a:r>
              <a:rPr lang="fr-FR" sz="2400" dirty="0" err="1" smtClean="0"/>
              <a:t>Traps</a:t>
            </a:r>
            <a:r>
              <a:rPr lang="fr-FR" sz="2400" dirty="0" smtClean="0"/>
              <a:t>, laser </a:t>
            </a:r>
            <a:r>
              <a:rPr lang="fr-FR" sz="2400" dirty="0" err="1" smtClean="0"/>
              <a:t>systems</a:t>
            </a:r>
            <a:r>
              <a:rPr lang="fr-FR" sz="2400" dirty="0" smtClean="0"/>
              <a:t>, and </a:t>
            </a:r>
            <a:r>
              <a:rPr lang="fr-FR" sz="2400" dirty="0" err="1" smtClean="0"/>
              <a:t>decay</a:t>
            </a:r>
            <a:r>
              <a:rPr lang="fr-FR" sz="2400" dirty="0" smtClean="0"/>
              <a:t> </a:t>
            </a:r>
            <a:r>
              <a:rPr lang="fr-FR" sz="2400" dirty="0" err="1" smtClean="0"/>
              <a:t>spectroscopy</a:t>
            </a:r>
            <a:endParaRPr lang="fr-FR" sz="2400" dirty="0"/>
          </a:p>
          <a:p>
            <a:pPr algn="ctr"/>
            <a:r>
              <a:rPr lang="fr-FR" sz="2400" b="1" dirty="0">
                <a:solidFill>
                  <a:srgbClr val="0066CC"/>
                </a:solidFill>
              </a:rPr>
              <a:t>		</a:t>
            </a:r>
            <a:r>
              <a:rPr lang="fr-FR" sz="2400" b="1" dirty="0">
                <a:solidFill>
                  <a:srgbClr val="FFFF00"/>
                </a:solidFill>
              </a:rPr>
              <a:t>	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991544" y="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2800" b="1" dirty="0">
              <a:solidFill>
                <a:srgbClr val="0000CC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69058" name="Picture 2" descr="What is DESIR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5017" y="2420111"/>
            <a:ext cx="6792686" cy="4437889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9552385" y="40466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2024-</a:t>
            </a:r>
            <a:r>
              <a:rPr lang="fr-FR" b="1" dirty="0"/>
              <a:t>…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DESIR </a:t>
            </a:r>
            <a:r>
              <a:rPr lang="fr-FR" dirty="0" err="1" smtClean="0"/>
              <a:t>facility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914400" y="5782491"/>
            <a:ext cx="327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Beams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S3-LEB and SPIRAL1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05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Production </a:t>
            </a:r>
            <a:r>
              <a:rPr lang="fr-FR" dirty="0" smtClean="0"/>
              <a:t>at ALTO</a:t>
            </a:r>
            <a:r>
              <a:rPr lang="fr-FR" dirty="0"/>
              <a:t>, SPIRAL </a:t>
            </a:r>
            <a:r>
              <a:rPr lang="fr-FR" dirty="0" smtClean="0"/>
              <a:t>1 &amp; </a:t>
            </a:r>
            <a:r>
              <a:rPr lang="fr-FR" dirty="0"/>
              <a:t>S3-LEB</a:t>
            </a:r>
          </a:p>
        </p:txBody>
      </p:sp>
      <p:pic>
        <p:nvPicPr>
          <p:cNvPr id="5" name="Picture 3" descr="F:\Pierre's data\Computing\root\Production SPIRAL 1\data3.png"/>
          <p:cNvPicPr>
            <a:picLocks noChangeAspect="1" noChangeArrowheads="1"/>
          </p:cNvPicPr>
          <p:nvPr/>
        </p:nvPicPr>
        <p:blipFill rotWithShape="1">
          <a:blip r:embed="rId2" cstate="print"/>
          <a:srcRect t="10887"/>
          <a:stretch/>
        </p:blipFill>
        <p:spPr bwMode="auto">
          <a:xfrm>
            <a:off x="6996827" y="1755953"/>
            <a:ext cx="3977520" cy="278160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8351403" y="1554574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 SPIRAL 1</a:t>
            </a:r>
          </a:p>
        </p:txBody>
      </p:sp>
      <p:pic>
        <p:nvPicPr>
          <p:cNvPr id="7" name="Picture 2" descr="Résultats de recherche d'images pour « ALTO PARRNE photofission 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37" y="2091401"/>
            <a:ext cx="4176464" cy="183764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827443" y="1554574"/>
            <a:ext cx="66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ALTO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 rot="19221136">
            <a:off x="7717238" y="3638534"/>
            <a:ext cx="13516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00B050"/>
                </a:solidFill>
              </a:rPr>
              <a:t>Fragmentation </a:t>
            </a:r>
            <a:r>
              <a:rPr lang="fr-FR" sz="1000" dirty="0" err="1">
                <a:solidFill>
                  <a:srgbClr val="00B050"/>
                </a:solidFill>
              </a:rPr>
              <a:t>targets</a:t>
            </a:r>
            <a:endParaRPr lang="fr-FR" sz="1000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9221136">
            <a:off x="7984779" y="2429964"/>
            <a:ext cx="1646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00B050"/>
                </a:solidFill>
              </a:rPr>
              <a:t>Fusion - </a:t>
            </a:r>
            <a:r>
              <a:rPr lang="fr-FR" sz="1000" dirty="0" err="1">
                <a:solidFill>
                  <a:srgbClr val="00B050"/>
                </a:solidFill>
              </a:rPr>
              <a:t>evaporation</a:t>
            </a:r>
            <a:r>
              <a:rPr lang="fr-FR" sz="1000" dirty="0">
                <a:solidFill>
                  <a:srgbClr val="00B050"/>
                </a:solidFill>
              </a:rPr>
              <a:t> </a:t>
            </a:r>
            <a:r>
              <a:rPr lang="fr-FR" sz="1000" dirty="0" err="1">
                <a:solidFill>
                  <a:srgbClr val="00B050"/>
                </a:solidFill>
              </a:rPr>
              <a:t>targets</a:t>
            </a:r>
            <a:endParaRPr lang="fr-FR" sz="1000" dirty="0">
              <a:solidFill>
                <a:srgbClr val="00B05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t="9051" r="22929" b="16400"/>
          <a:stretch>
            <a:fillRect/>
          </a:stretch>
        </p:blipFill>
        <p:spPr bwMode="auto">
          <a:xfrm>
            <a:off x="3978719" y="4482449"/>
            <a:ext cx="3960440" cy="215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4964266" y="411351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S3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859074" y="2388831"/>
            <a:ext cx="4320480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Pioneering</a:t>
            </a:r>
            <a:r>
              <a:rPr lang="fr-FR" b="1" dirty="0" smtClean="0"/>
              <a:t> </a:t>
            </a:r>
            <a:r>
              <a:rPr lang="fr-FR" b="1" dirty="0" err="1" smtClean="0"/>
              <a:t>facility</a:t>
            </a:r>
            <a:r>
              <a:rPr lang="fr-FR" b="1" dirty="0" smtClean="0"/>
              <a:t> for </a:t>
            </a:r>
            <a:r>
              <a:rPr lang="fr-FR" b="1" dirty="0"/>
              <a:t>photofission</a:t>
            </a:r>
          </a:p>
          <a:p>
            <a:pPr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Comparable to ISOLDE for </a:t>
            </a:r>
            <a:r>
              <a:rPr lang="fr-FR" baseline="30000" dirty="0"/>
              <a:t>132</a:t>
            </a:r>
            <a:r>
              <a:rPr lang="fr-FR" dirty="0"/>
              <a:t>Sn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p </a:t>
            </a:r>
            <a:r>
              <a:rPr lang="fr-FR" dirty="0" err="1" smtClean="0"/>
              <a:t>beam</a:t>
            </a:r>
            <a:r>
              <a:rPr lang="fr-FR" dirty="0" smtClean="0"/>
              <a:t> on n </a:t>
            </a:r>
            <a:r>
              <a:rPr lang="fr-FR" dirty="0" err="1" smtClean="0"/>
              <a:t>converter</a:t>
            </a:r>
            <a:r>
              <a:rPr lang="fr-FR" dirty="0" smtClean="0"/>
              <a:t> (</a:t>
            </a:r>
            <a:r>
              <a:rPr lang="fr-FR" dirty="0"/>
              <a:t>~</a:t>
            </a:r>
            <a:r>
              <a:rPr lang="fr-FR" dirty="0" smtClean="0"/>
              <a:t> </a:t>
            </a:r>
            <a:r>
              <a:rPr lang="fr-FR" dirty="0"/>
              <a:t>10</a:t>
            </a:r>
            <a:r>
              <a:rPr lang="fr-FR" baseline="30000" dirty="0"/>
              <a:t>7</a:t>
            </a:r>
            <a:r>
              <a:rPr lang="fr-FR" dirty="0"/>
              <a:t>pps)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00049" y="5180592"/>
            <a:ext cx="6537837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Facility </a:t>
            </a:r>
            <a:r>
              <a:rPr lang="fr-FR" b="1" dirty="0" err="1" smtClean="0"/>
              <a:t>with</a:t>
            </a:r>
            <a:r>
              <a:rPr lang="fr-FR" b="1" dirty="0" smtClean="0"/>
              <a:t> unique perspectives for fusion </a:t>
            </a:r>
            <a:r>
              <a:rPr lang="fr-FR" b="1" dirty="0" err="1" smtClean="0"/>
              <a:t>evaporation</a:t>
            </a:r>
            <a:r>
              <a:rPr lang="fr-FR" b="1" dirty="0" smtClean="0"/>
              <a:t> </a:t>
            </a:r>
            <a:r>
              <a:rPr lang="fr-FR" b="1" dirty="0" err="1" smtClean="0"/>
              <a:t>reactions</a:t>
            </a:r>
            <a:endParaRPr lang="fr-FR" b="1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Projected</a:t>
            </a:r>
            <a:r>
              <a:rPr lang="fr-FR" dirty="0" smtClean="0"/>
              <a:t> </a:t>
            </a:r>
            <a:r>
              <a:rPr lang="fr-FR" dirty="0" err="1" smtClean="0"/>
              <a:t>yields</a:t>
            </a:r>
            <a:r>
              <a:rPr lang="fr-FR" dirty="0" smtClean="0"/>
              <a:t> are unique for N=Z </a:t>
            </a:r>
            <a:r>
              <a:rPr lang="fr-FR" dirty="0" err="1" smtClean="0"/>
              <a:t>nuclei</a:t>
            </a:r>
            <a:endParaRPr lang="fr-FR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Projected</a:t>
            </a:r>
            <a:r>
              <a:rPr lang="fr-FR" dirty="0" smtClean="0"/>
              <a:t> </a:t>
            </a:r>
            <a:r>
              <a:rPr lang="fr-FR" dirty="0" err="1" smtClean="0"/>
              <a:t>yields</a:t>
            </a:r>
            <a:r>
              <a:rPr lang="fr-FR" dirty="0" smtClean="0"/>
              <a:t> are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competitive</a:t>
            </a:r>
            <a:r>
              <a:rPr lang="fr-FR" dirty="0" smtClean="0"/>
              <a:t> for </a:t>
            </a:r>
            <a:r>
              <a:rPr lang="fr-FR" dirty="0" err="1" smtClean="0"/>
              <a:t>Superheavy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810957" y="1885115"/>
            <a:ext cx="5705192" cy="230832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ISOL </a:t>
            </a:r>
            <a:r>
              <a:rPr lang="fr-FR" b="1" dirty="0" err="1" smtClean="0"/>
              <a:t>facility</a:t>
            </a:r>
            <a:r>
              <a:rPr lang="fr-FR" b="1" dirty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very</a:t>
            </a:r>
            <a:r>
              <a:rPr lang="fr-FR" b="1" dirty="0" smtClean="0"/>
              <a:t> intense </a:t>
            </a:r>
            <a:r>
              <a:rPr lang="fr-FR" b="1" dirty="0" err="1" smtClean="0"/>
              <a:t>beams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fragmentation</a:t>
            </a:r>
            <a:endParaRPr lang="fr-FR" b="1" dirty="0"/>
          </a:p>
          <a:p>
            <a:pPr lvl="1"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A&lt;80: </a:t>
            </a:r>
          </a:p>
          <a:p>
            <a:pPr lvl="2">
              <a:buFont typeface="Arial" pitchFamily="34" charset="0"/>
              <a:buChar char="•"/>
            </a:pPr>
            <a:r>
              <a:rPr lang="fr-FR" dirty="0" err="1" smtClean="0"/>
              <a:t>Unequalled</a:t>
            </a:r>
            <a:r>
              <a:rPr lang="fr-FR" dirty="0" smtClean="0"/>
              <a:t> </a:t>
            </a:r>
            <a:r>
              <a:rPr lang="fr-FR" dirty="0" err="1" smtClean="0"/>
              <a:t>intensities</a:t>
            </a:r>
            <a:r>
              <a:rPr lang="fr-FR" dirty="0" smtClean="0"/>
              <a:t> for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r>
              <a:rPr lang="fr-FR" dirty="0" smtClean="0"/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err="1" smtClean="0"/>
              <a:t>competitive</a:t>
            </a:r>
            <a:r>
              <a:rPr lang="fr-FR" dirty="0" smtClean="0"/>
              <a:t> </a:t>
            </a:r>
            <a:r>
              <a:rPr lang="fr-FR" dirty="0" err="1" smtClean="0"/>
              <a:t>yields</a:t>
            </a:r>
            <a:r>
              <a:rPr lang="fr-FR" dirty="0"/>
              <a:t> </a:t>
            </a:r>
            <a:r>
              <a:rPr lang="fr-FR" dirty="0" smtClean="0"/>
              <a:t>for </a:t>
            </a:r>
            <a:r>
              <a:rPr lang="fr-FR" dirty="0" err="1" smtClean="0"/>
              <a:t>others</a:t>
            </a:r>
            <a:endParaRPr lang="fr-FR" dirty="0" smtClean="0"/>
          </a:p>
          <a:p>
            <a:pPr lvl="2"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err="1" smtClean="0"/>
              <a:t>Interesting</a:t>
            </a:r>
            <a:r>
              <a:rPr lang="fr-FR" dirty="0" smtClean="0"/>
              <a:t> </a:t>
            </a:r>
            <a:r>
              <a:rPr lang="fr-FR" dirty="0" err="1" smtClean="0"/>
              <a:t>estimates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upgrade</a:t>
            </a:r>
            <a:endParaRPr lang="fr-FR" dirty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A&gt;80: </a:t>
            </a:r>
            <a:r>
              <a:rPr lang="fr-FR" dirty="0" err="1" smtClean="0"/>
              <a:t>Interesting</a:t>
            </a:r>
            <a:r>
              <a:rPr lang="fr-FR" dirty="0" smtClean="0"/>
              <a:t> </a:t>
            </a:r>
            <a:r>
              <a:rPr lang="fr-FR" dirty="0" err="1" smtClean="0"/>
              <a:t>estimates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          fusion-</a:t>
            </a:r>
            <a:r>
              <a:rPr lang="fr-FR" dirty="0" err="1" smtClean="0"/>
              <a:t>evaporation</a:t>
            </a:r>
            <a:r>
              <a:rPr lang="fr-FR" dirty="0" smtClean="0"/>
              <a:t> </a:t>
            </a:r>
            <a:r>
              <a:rPr lang="fr-FR" dirty="0" err="1" smtClean="0"/>
              <a:t>reactions</a:t>
            </a:r>
            <a:r>
              <a:rPr lang="fr-FR" dirty="0" smtClean="0"/>
              <a:t>, </a:t>
            </a:r>
            <a:r>
              <a:rPr lang="fr-FR" dirty="0" err="1" smtClean="0"/>
              <a:t>with</a:t>
            </a:r>
            <a:r>
              <a:rPr lang="fr-FR" dirty="0" smtClean="0"/>
              <a:t> a</a:t>
            </a:r>
            <a:br>
              <a:rPr lang="fr-FR" dirty="0" smtClean="0"/>
            </a:br>
            <a:r>
              <a:rPr lang="fr-FR" dirty="0" smtClean="0"/>
              <a:t>          </a:t>
            </a:r>
            <a:r>
              <a:rPr lang="fr-FR" dirty="0" err="1" smtClean="0"/>
              <a:t>possibility</a:t>
            </a:r>
            <a:r>
              <a:rPr lang="fr-FR" dirty="0" smtClean="0"/>
              <a:t> of </a:t>
            </a:r>
            <a:r>
              <a:rPr lang="fr-FR" dirty="0" err="1" smtClean="0"/>
              <a:t>reacceleration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58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79"/>
          </a:xfrm>
        </p:spPr>
        <p:txBody>
          <a:bodyPr/>
          <a:lstStyle/>
          <a:p>
            <a:r>
              <a:rPr lang="fr-FR" dirty="0" err="1" smtClean="0"/>
              <a:t>Present</a:t>
            </a:r>
            <a:r>
              <a:rPr lang="fr-FR" dirty="0" smtClean="0"/>
              <a:t> situation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610" y="1197851"/>
            <a:ext cx="10515600" cy="5242706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err="1" smtClean="0"/>
              <a:t>Today</a:t>
            </a:r>
            <a:r>
              <a:rPr lang="fr-FR" b="1" dirty="0" smtClean="0"/>
              <a:t> - 2020</a:t>
            </a:r>
          </a:p>
          <a:p>
            <a:pPr lvl="1"/>
            <a:r>
              <a:rPr lang="fr-FR" sz="2600" dirty="0" smtClean="0"/>
              <a:t>2 </a:t>
            </a:r>
            <a:r>
              <a:rPr lang="fr-FR" sz="2600" dirty="0" err="1" smtClean="0"/>
              <a:t>weeks</a:t>
            </a:r>
            <a:r>
              <a:rPr lang="fr-FR" sz="2600" dirty="0" smtClean="0"/>
              <a:t> to 1 </a:t>
            </a:r>
            <a:r>
              <a:rPr lang="fr-FR" sz="2600" dirty="0" err="1" smtClean="0"/>
              <a:t>month</a:t>
            </a:r>
            <a:r>
              <a:rPr lang="fr-FR" sz="2600" dirty="0" smtClean="0"/>
              <a:t> of radioactive </a:t>
            </a:r>
            <a:r>
              <a:rPr lang="fr-FR" sz="2600" dirty="0" err="1" smtClean="0"/>
              <a:t>beam</a:t>
            </a:r>
            <a:r>
              <a:rPr lang="fr-FR" sz="2600" dirty="0" smtClean="0"/>
              <a:t> time at ALTO</a:t>
            </a:r>
          </a:p>
          <a:p>
            <a:pPr lvl="1"/>
            <a:r>
              <a:rPr lang="fr-FR" sz="2600" dirty="0" smtClean="0"/>
              <a:t>3 </a:t>
            </a:r>
            <a:r>
              <a:rPr lang="fr-FR" sz="2600" dirty="0" err="1" smtClean="0"/>
              <a:t>months</a:t>
            </a:r>
            <a:r>
              <a:rPr lang="fr-FR" sz="2600" dirty="0" smtClean="0"/>
              <a:t> </a:t>
            </a:r>
            <a:r>
              <a:rPr lang="fr-FR" sz="2600" dirty="0" err="1" smtClean="0"/>
              <a:t>beam</a:t>
            </a:r>
            <a:r>
              <a:rPr lang="fr-FR" sz="2600" dirty="0" smtClean="0"/>
              <a:t> time at GANIL per </a:t>
            </a:r>
            <a:r>
              <a:rPr lang="fr-FR" sz="2600" dirty="0" err="1" smtClean="0"/>
              <a:t>year</a:t>
            </a:r>
            <a:r>
              <a:rPr lang="fr-FR" sz="2600" dirty="0" smtClean="0"/>
              <a:t> </a:t>
            </a:r>
          </a:p>
          <a:p>
            <a:pPr marL="457200" lvl="1" indent="0">
              <a:buNone/>
            </a:pPr>
            <a:r>
              <a:rPr lang="fr-FR" sz="2600" dirty="0"/>
              <a:t> </a:t>
            </a:r>
            <a:r>
              <a:rPr lang="fr-FR" sz="2600" dirty="0" smtClean="0"/>
              <a:t>                           </a:t>
            </a:r>
            <a:r>
              <a:rPr lang="fr-FR" sz="2600" dirty="0" err="1" smtClean="0"/>
              <a:t>Includes</a:t>
            </a:r>
            <a:r>
              <a:rPr lang="fr-FR" sz="2600" dirty="0" smtClean="0"/>
              <a:t> </a:t>
            </a:r>
            <a:r>
              <a:rPr lang="fr-FR" sz="2600" dirty="0"/>
              <a:t>5 </a:t>
            </a:r>
            <a:r>
              <a:rPr lang="fr-FR" sz="2600" dirty="0" err="1"/>
              <a:t>weeks</a:t>
            </a:r>
            <a:r>
              <a:rPr lang="fr-FR" sz="2600" dirty="0"/>
              <a:t> </a:t>
            </a:r>
            <a:r>
              <a:rPr lang="fr-FR" sz="2600" dirty="0" smtClean="0"/>
              <a:t>SPIRAL </a:t>
            </a:r>
            <a:r>
              <a:rPr lang="fr-FR" sz="2600" dirty="0"/>
              <a:t>1 </a:t>
            </a:r>
            <a:r>
              <a:rPr lang="fr-FR" sz="2600" dirty="0" err="1" smtClean="0"/>
              <a:t>operation</a:t>
            </a:r>
            <a:r>
              <a:rPr lang="fr-FR" sz="2600" dirty="0"/>
              <a:t>,</a:t>
            </a:r>
            <a:r>
              <a:rPr lang="fr-FR" sz="2600" dirty="0" smtClean="0"/>
              <a:t> 1 </a:t>
            </a:r>
            <a:r>
              <a:rPr lang="fr-FR" sz="2600" dirty="0" err="1" smtClean="0"/>
              <a:t>week</a:t>
            </a:r>
            <a:r>
              <a:rPr lang="fr-FR" sz="2600" dirty="0"/>
              <a:t> </a:t>
            </a:r>
            <a:r>
              <a:rPr lang="fr-FR" sz="2600" dirty="0" err="1" smtClean="0"/>
              <a:t>beam</a:t>
            </a:r>
            <a:r>
              <a:rPr lang="fr-FR" sz="2600" dirty="0" smtClean="0"/>
              <a:t> R&amp;D and </a:t>
            </a:r>
            <a:r>
              <a:rPr lang="fr-FR" sz="2600" dirty="0"/>
              <a:t>3 </a:t>
            </a:r>
            <a:r>
              <a:rPr lang="fr-FR" sz="2600" dirty="0" err="1" smtClean="0"/>
              <a:t>weeks</a:t>
            </a:r>
            <a:r>
              <a:rPr lang="fr-FR" sz="2600" dirty="0" smtClean="0"/>
              <a:t> LISE </a:t>
            </a:r>
            <a:r>
              <a:rPr lang="fr-FR" sz="2600" dirty="0" err="1" smtClean="0"/>
              <a:t>experiments</a:t>
            </a:r>
            <a:endParaRPr lang="fr-FR" sz="2600" dirty="0" smtClean="0"/>
          </a:p>
          <a:p>
            <a:pPr lvl="1"/>
            <a:r>
              <a:rPr lang="fr-FR" sz="2600" dirty="0" smtClean="0"/>
              <a:t> ~1 new </a:t>
            </a:r>
            <a:r>
              <a:rPr lang="fr-FR" sz="2600" dirty="0" err="1" smtClean="0"/>
              <a:t>beam</a:t>
            </a:r>
            <a:r>
              <a:rPr lang="fr-FR" sz="2600" dirty="0" smtClean="0"/>
              <a:t> per </a:t>
            </a:r>
            <a:r>
              <a:rPr lang="fr-FR" sz="2600" dirty="0" err="1" smtClean="0"/>
              <a:t>year</a:t>
            </a:r>
            <a:r>
              <a:rPr lang="fr-FR" sz="2600" dirty="0" smtClean="0"/>
              <a:t> for </a:t>
            </a:r>
            <a:r>
              <a:rPr lang="fr-FR" sz="2600" dirty="0" err="1" smtClean="0"/>
              <a:t>each</a:t>
            </a:r>
            <a:r>
              <a:rPr lang="fr-FR" sz="2600" dirty="0" smtClean="0"/>
              <a:t> RIB </a:t>
            </a:r>
            <a:r>
              <a:rPr lang="fr-FR" sz="2600" dirty="0" err="1" smtClean="0"/>
              <a:t>facility</a:t>
            </a:r>
            <a:r>
              <a:rPr lang="fr-FR" sz="2600" dirty="0" smtClean="0"/>
              <a:t> (ALTO/SPIRAL1)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600" dirty="0" smtClean="0"/>
              <a:t> </a:t>
            </a:r>
            <a:r>
              <a:rPr lang="fr-FR" sz="2600" dirty="0" err="1" smtClean="0"/>
              <a:t>With</a:t>
            </a:r>
            <a:r>
              <a:rPr lang="fr-FR" sz="2600" dirty="0" smtClean="0"/>
              <a:t> </a:t>
            </a:r>
            <a:r>
              <a:rPr lang="fr-FR" sz="2600" dirty="0" err="1" smtClean="0"/>
              <a:t>very</a:t>
            </a:r>
            <a:r>
              <a:rPr lang="fr-FR" sz="2600" dirty="0" smtClean="0"/>
              <a:t> </a:t>
            </a:r>
            <a:r>
              <a:rPr lang="fr-FR" sz="2600" dirty="0" err="1" smtClean="0"/>
              <a:t>little</a:t>
            </a:r>
            <a:r>
              <a:rPr lang="fr-FR" sz="2600" dirty="0" smtClean="0"/>
              <a:t> time for R&amp;D, the in-</a:t>
            </a:r>
            <a:r>
              <a:rPr lang="fr-FR" sz="2600" dirty="0" err="1" smtClean="0"/>
              <a:t>beam</a:t>
            </a:r>
            <a:r>
              <a:rPr lang="fr-FR" sz="2600" dirty="0" smtClean="0"/>
              <a:t> </a:t>
            </a:r>
            <a:r>
              <a:rPr lang="fr-FR" sz="2600" dirty="0" err="1" smtClean="0"/>
              <a:t>physics</a:t>
            </a:r>
            <a:r>
              <a:rPr lang="fr-FR" sz="2600" dirty="0" smtClean="0"/>
              <a:t> program at SPIRAL 1 </a:t>
            </a:r>
            <a:r>
              <a:rPr lang="fr-FR" sz="2600" dirty="0" err="1" smtClean="0"/>
              <a:t>is</a:t>
            </a:r>
            <a:r>
              <a:rPr lang="fr-FR" sz="2600" dirty="0" smtClean="0"/>
              <a:t> </a:t>
            </a:r>
            <a:r>
              <a:rPr lang="fr-FR" sz="2600" dirty="0" err="1" smtClean="0"/>
              <a:t>difficult</a:t>
            </a:r>
            <a:r>
              <a:rPr lang="fr-FR" sz="2600" dirty="0" smtClean="0"/>
              <a:t> to </a:t>
            </a:r>
            <a:r>
              <a:rPr lang="fr-FR" sz="2600" dirty="0" err="1" smtClean="0"/>
              <a:t>prepare</a:t>
            </a:r>
            <a:endParaRPr lang="fr-FR" sz="26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 smtClean="0"/>
              <a:t> High level physics program for the next ~10 years, what about thereafter?</a:t>
            </a:r>
          </a:p>
          <a:p>
            <a:r>
              <a:rPr lang="fr-FR" b="1" dirty="0" smtClean="0"/>
              <a:t>S3 et S3-LEB: </a:t>
            </a:r>
            <a:r>
              <a:rPr lang="fr-FR" b="1" dirty="0" err="1" smtClean="0"/>
              <a:t>from</a:t>
            </a:r>
            <a:r>
              <a:rPr lang="fr-FR" b="1" dirty="0" smtClean="0"/>
              <a:t> 2024 </a:t>
            </a:r>
            <a:r>
              <a:rPr lang="fr-FR" b="1" dirty="0" err="1" smtClean="0"/>
              <a:t>onward</a:t>
            </a:r>
            <a:r>
              <a:rPr lang="fr-FR" dirty="0" err="1" smtClean="0"/>
              <a:t>s</a:t>
            </a:r>
            <a:endParaRPr lang="fr-FR" dirty="0" smtClean="0"/>
          </a:p>
          <a:p>
            <a:pPr lvl="1"/>
            <a:r>
              <a:rPr lang="fr-FR" sz="2600" dirty="0" smtClean="0"/>
              <a:t>Unique </a:t>
            </a:r>
            <a:r>
              <a:rPr lang="fr-FR" sz="2600" dirty="0" err="1" smtClean="0"/>
              <a:t>yields</a:t>
            </a:r>
            <a:r>
              <a:rPr lang="fr-FR" sz="2600" dirty="0" smtClean="0"/>
              <a:t> </a:t>
            </a:r>
            <a:r>
              <a:rPr lang="fr-FR" sz="2600" dirty="0" err="1" smtClean="0"/>
              <a:t>foreseen</a:t>
            </a:r>
            <a:r>
              <a:rPr lang="fr-FR" sz="2600" dirty="0" smtClean="0"/>
              <a:t> for N=Z, and </a:t>
            </a:r>
            <a:r>
              <a:rPr lang="fr-FR" sz="2600" dirty="0" err="1"/>
              <a:t>V</a:t>
            </a:r>
            <a:r>
              <a:rPr lang="fr-FR" sz="2600" dirty="0" err="1" smtClean="0"/>
              <a:t>ery</a:t>
            </a:r>
            <a:r>
              <a:rPr lang="fr-FR" sz="2600" dirty="0" smtClean="0"/>
              <a:t> Heavy / </a:t>
            </a:r>
            <a:r>
              <a:rPr lang="fr-FR" sz="2600" dirty="0" err="1" smtClean="0"/>
              <a:t>Superheavy</a:t>
            </a:r>
            <a:r>
              <a:rPr lang="fr-FR" sz="2600" dirty="0" smtClean="0"/>
              <a:t> </a:t>
            </a:r>
            <a:r>
              <a:rPr lang="fr-FR" sz="2600" dirty="0" err="1" smtClean="0"/>
              <a:t>nuclei</a:t>
            </a:r>
            <a:endParaRPr lang="fr-FR" sz="2600" dirty="0" smtClean="0"/>
          </a:p>
          <a:p>
            <a:pPr lvl="1"/>
            <a:r>
              <a:rPr lang="en-US" sz="2600" dirty="0"/>
              <a:t>Highly ambitious program depends on the A/q=7 upgrade (2027</a:t>
            </a:r>
            <a:r>
              <a:rPr lang="en-US" sz="2600" dirty="0" smtClean="0"/>
              <a:t>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 smtClean="0"/>
              <a:t>The </a:t>
            </a:r>
            <a:r>
              <a:rPr lang="en-US" sz="2600" dirty="0"/>
              <a:t>physics accessible offers perspectives for </a:t>
            </a:r>
            <a:r>
              <a:rPr lang="en-US" sz="2600" dirty="0" smtClean="0"/>
              <a:t>a part </a:t>
            </a:r>
            <a:r>
              <a:rPr lang="en-US" sz="2600" dirty="0"/>
              <a:t>of the </a:t>
            </a:r>
            <a:r>
              <a:rPr lang="en-US" sz="2600" dirty="0" smtClean="0"/>
              <a:t>community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600" dirty="0" smtClean="0"/>
              <a:t>N=Z and </a:t>
            </a:r>
            <a:r>
              <a:rPr lang="fr-FR" sz="2600" dirty="0" err="1" smtClean="0"/>
              <a:t>Superheavy</a:t>
            </a:r>
            <a:r>
              <a:rPr lang="fr-FR" sz="2600" dirty="0" smtClean="0"/>
              <a:t> </a:t>
            </a:r>
            <a:r>
              <a:rPr lang="fr-FR" sz="2600" dirty="0" err="1" smtClean="0"/>
              <a:t>nuclei</a:t>
            </a:r>
            <a:r>
              <a:rPr lang="fr-FR" sz="2600" dirty="0" smtClean="0"/>
              <a:t> </a:t>
            </a:r>
            <a:r>
              <a:rPr lang="fr-FR" sz="2600" dirty="0" err="1" smtClean="0"/>
              <a:t>require</a:t>
            </a:r>
            <a:r>
              <a:rPr lang="fr-FR" sz="2600" dirty="0" smtClean="0"/>
              <a:t> extensive </a:t>
            </a:r>
            <a:r>
              <a:rPr lang="fr-FR" sz="2600" dirty="0" err="1" smtClean="0"/>
              <a:t>beam</a:t>
            </a:r>
            <a:r>
              <a:rPr lang="fr-FR" sz="2600" dirty="0" smtClean="0"/>
              <a:t> time, DESIR program in danger at startup</a:t>
            </a:r>
          </a:p>
          <a:p>
            <a:r>
              <a:rPr lang="fr-FR" b="1" dirty="0" smtClean="0"/>
              <a:t>SPIRAL 2 Phase 2: </a:t>
            </a:r>
            <a:r>
              <a:rPr lang="fr-FR" b="1" dirty="0" err="1" smtClean="0"/>
              <a:t>suspended</a:t>
            </a:r>
            <a:endParaRPr lang="fr-FR" b="1" dirty="0" smtClean="0"/>
          </a:p>
          <a:p>
            <a:pPr lvl="1"/>
            <a:r>
              <a:rPr lang="fr-FR" sz="2600" dirty="0" smtClean="0"/>
              <a:t>Projection of unique </a:t>
            </a:r>
            <a:r>
              <a:rPr lang="fr-FR" sz="2600" dirty="0" err="1" smtClean="0"/>
              <a:t>yields</a:t>
            </a:r>
            <a:r>
              <a:rPr lang="fr-FR" sz="2600" dirty="0" smtClean="0"/>
              <a:t> for long </a:t>
            </a:r>
            <a:r>
              <a:rPr lang="fr-FR" sz="2600" dirty="0" err="1" smtClean="0"/>
              <a:t>lived</a:t>
            </a:r>
            <a:r>
              <a:rPr lang="fr-FR" sz="2600" dirty="0" smtClean="0"/>
              <a:t> fission </a:t>
            </a:r>
            <a:r>
              <a:rPr lang="fr-FR" sz="2600" dirty="0" err="1" smtClean="0"/>
              <a:t>products</a:t>
            </a:r>
            <a:r>
              <a:rPr lang="fr-FR" sz="2600" dirty="0" smtClean="0"/>
              <a:t> (</a:t>
            </a:r>
            <a:r>
              <a:rPr lang="fr-FR" sz="2600" baseline="30000" dirty="0" smtClean="0"/>
              <a:t>132</a:t>
            </a:r>
            <a:r>
              <a:rPr lang="fr-FR" sz="2600" dirty="0" smtClean="0"/>
              <a:t>Sn)</a:t>
            </a:r>
          </a:p>
          <a:p>
            <a:pPr lvl="1"/>
            <a:r>
              <a:rPr lang="fr-FR" sz="2600" dirty="0" smtClean="0"/>
              <a:t>Rich </a:t>
            </a:r>
            <a:r>
              <a:rPr lang="fr-FR" sz="2600" dirty="0" err="1" smtClean="0"/>
              <a:t>physics</a:t>
            </a:r>
            <a:r>
              <a:rPr lang="fr-FR" sz="2600" dirty="0" smtClean="0"/>
              <a:t> program </a:t>
            </a:r>
            <a:r>
              <a:rPr lang="fr-FR" sz="2600" dirty="0" err="1" smtClean="0"/>
              <a:t>was</a:t>
            </a:r>
            <a:r>
              <a:rPr lang="fr-FR" sz="2600" dirty="0" smtClean="0"/>
              <a:t> </a:t>
            </a:r>
            <a:r>
              <a:rPr lang="fr-FR" sz="2600" dirty="0" err="1" smtClean="0"/>
              <a:t>very</a:t>
            </a:r>
            <a:r>
              <a:rPr lang="fr-FR" sz="2600" dirty="0" smtClean="0"/>
              <a:t> attractive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600" dirty="0" smtClean="0"/>
              <a:t>No </a:t>
            </a:r>
            <a:r>
              <a:rPr lang="fr-FR" sz="2600" dirty="0" err="1" smtClean="0"/>
              <a:t>clear</a:t>
            </a:r>
            <a:r>
              <a:rPr lang="fr-FR" sz="2600" dirty="0" smtClean="0"/>
              <a:t> </a:t>
            </a:r>
            <a:r>
              <a:rPr lang="fr-FR" sz="2600" dirty="0" err="1" smtClean="0"/>
              <a:t>timescale</a:t>
            </a:r>
            <a:r>
              <a:rPr lang="fr-FR" sz="2600" dirty="0" smtClean="0"/>
              <a:t> and no </a:t>
            </a:r>
            <a:r>
              <a:rPr lang="fr-FR" sz="2600" dirty="0" err="1" smtClean="0"/>
              <a:t>resources</a:t>
            </a:r>
            <a:r>
              <a:rPr lang="fr-FR" sz="2600" dirty="0"/>
              <a:t> </a:t>
            </a:r>
            <a:r>
              <a:rPr lang="fr-FR" sz="2600" dirty="0" err="1"/>
              <a:t>allocated</a:t>
            </a:r>
            <a:r>
              <a:rPr lang="fr-FR" sz="2600" dirty="0"/>
              <a:t> </a:t>
            </a:r>
            <a:endParaRPr lang="fr-FR" sz="2600" dirty="0" smtClean="0"/>
          </a:p>
          <a:p>
            <a:pPr lvl="3">
              <a:buFont typeface="Wingdings" panose="05000000000000000000" pitchFamily="2" charset="2"/>
              <a:buChar char="Ø"/>
            </a:pPr>
            <a:r>
              <a:rPr lang="fr-FR" sz="2600" dirty="0" err="1" smtClean="0"/>
              <a:t>Loss</a:t>
            </a:r>
            <a:r>
              <a:rPr lang="fr-FR" sz="2600" dirty="0" smtClean="0"/>
              <a:t> of </a:t>
            </a:r>
            <a:r>
              <a:rPr lang="fr-FR" sz="2600" dirty="0" err="1" smtClean="0"/>
              <a:t>competitiveness</a:t>
            </a:r>
            <a:r>
              <a:rPr lang="fr-FR" sz="2600" dirty="0" smtClean="0"/>
              <a:t> </a:t>
            </a:r>
            <a:r>
              <a:rPr lang="fr-FR" sz="2600" dirty="0" err="1" smtClean="0"/>
              <a:t>compared</a:t>
            </a:r>
            <a:r>
              <a:rPr lang="fr-FR" sz="2600" dirty="0" smtClean="0"/>
              <a:t> to HIE-ISOLDE and SPES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r-FR" sz="2600" dirty="0" smtClean="0"/>
              <a:t>DESIR </a:t>
            </a:r>
            <a:r>
              <a:rPr lang="fr-FR" sz="2600" dirty="0" err="1" smtClean="0"/>
              <a:t>physics</a:t>
            </a:r>
            <a:r>
              <a:rPr lang="fr-FR" sz="2600" dirty="0" smtClean="0"/>
              <a:t> program </a:t>
            </a:r>
            <a:r>
              <a:rPr lang="fr-FR" sz="2600" dirty="0" err="1" smtClean="0"/>
              <a:t>with</a:t>
            </a:r>
            <a:r>
              <a:rPr lang="fr-FR" sz="2600" dirty="0" smtClean="0"/>
              <a:t> neutron </a:t>
            </a:r>
            <a:r>
              <a:rPr lang="fr-FR" sz="2600" dirty="0" err="1" smtClean="0"/>
              <a:t>rich</a:t>
            </a:r>
            <a:r>
              <a:rPr lang="fr-FR" sz="2600" dirty="0" smtClean="0"/>
              <a:t> </a:t>
            </a:r>
            <a:r>
              <a:rPr lang="fr-FR" sz="2600" dirty="0" err="1" smtClean="0"/>
              <a:t>nuclei</a:t>
            </a:r>
            <a:r>
              <a:rPr lang="fr-FR" sz="2600" dirty="0" smtClean="0"/>
              <a:t> </a:t>
            </a:r>
            <a:r>
              <a:rPr lang="fr-FR" sz="2600" dirty="0" err="1" smtClean="0"/>
              <a:t>will</a:t>
            </a:r>
            <a:r>
              <a:rPr lang="fr-FR" sz="2600" dirty="0" smtClean="0"/>
              <a:t> </a:t>
            </a:r>
            <a:r>
              <a:rPr lang="fr-FR" sz="2600" dirty="0" err="1" smtClean="0"/>
              <a:t>be</a:t>
            </a:r>
            <a:r>
              <a:rPr lang="fr-FR" sz="2600" dirty="0" smtClean="0"/>
              <a:t> </a:t>
            </a:r>
            <a:r>
              <a:rPr lang="fr-FR" sz="2600" dirty="0" err="1" smtClean="0"/>
              <a:t>missing</a:t>
            </a:r>
            <a:endParaRPr lang="fr-FR" sz="2600" dirty="0" smtClean="0"/>
          </a:p>
          <a:p>
            <a:pPr lvl="3">
              <a:buFont typeface="Wingdings" panose="05000000000000000000" pitchFamily="2" charset="2"/>
              <a:buChar char="Ø"/>
            </a:pPr>
            <a:r>
              <a:rPr lang="fr-FR" sz="2600" dirty="0" err="1" smtClean="0"/>
              <a:t>Role</a:t>
            </a:r>
            <a:r>
              <a:rPr lang="fr-FR" sz="2600" dirty="0" smtClean="0"/>
              <a:t> of ALTO as an R&amp;D </a:t>
            </a:r>
            <a:r>
              <a:rPr lang="fr-FR" sz="2600" dirty="0" err="1" smtClean="0"/>
              <a:t>facility</a:t>
            </a:r>
            <a:r>
              <a:rPr lang="fr-FR" sz="2600" dirty="0" smtClean="0"/>
              <a:t> for SPIRAL 2 </a:t>
            </a:r>
            <a:r>
              <a:rPr lang="fr-FR" sz="2600" dirty="0" err="1" smtClean="0"/>
              <a:t>is</a:t>
            </a:r>
            <a:r>
              <a:rPr lang="fr-FR" sz="2600" dirty="0" smtClean="0"/>
              <a:t> </a:t>
            </a:r>
            <a:r>
              <a:rPr lang="fr-FR" sz="2600" dirty="0" err="1" smtClean="0"/>
              <a:t>strongly</a:t>
            </a:r>
            <a:r>
              <a:rPr lang="fr-FR" sz="2600" dirty="0" smtClean="0"/>
              <a:t> </a:t>
            </a:r>
            <a:r>
              <a:rPr lang="fr-FR" sz="2600" dirty="0" err="1" smtClean="0"/>
              <a:t>weakened</a:t>
            </a:r>
            <a:endParaRPr lang="fr-FR" sz="2600" dirty="0" smtClean="0"/>
          </a:p>
          <a:p>
            <a:pPr marL="1371600" lvl="3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873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1101725" y="1143000"/>
            <a:ext cx="10134122" cy="4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4892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 PL SungtiL GB" charset="0"/>
              </a:defRPr>
            </a:lvl9pPr>
          </a:lstStyle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fr-FR" sz="2800" dirty="0" smtClean="0"/>
              <a:t>As a foreword to the following, our considerations were based on…</a:t>
            </a:r>
            <a:endParaRPr lang="en-US" altLang="fr-FR" sz="2800" dirty="0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1101725" y="1784350"/>
            <a:ext cx="4708525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448" rIns="0" bIns="0" anchor="ctr"/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fr-FR" dirty="0" smtClean="0">
                <a:solidFill>
                  <a:srgbClr val="ED1C24"/>
                </a:solidFill>
              </a:rPr>
              <a:t>Bottom line</a:t>
            </a:r>
            <a:endParaRPr lang="en-US" altLang="fr-FR" dirty="0">
              <a:solidFill>
                <a:srgbClr val="ED1C24"/>
              </a:solidFill>
            </a:endParaRPr>
          </a:p>
          <a:p>
            <a:pPr marL="0" indent="0" algn="ctr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endParaRPr lang="en-US" altLang="fr-FR" dirty="0">
              <a:solidFill>
                <a:srgbClr val="ED1C24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81750" y="1784350"/>
            <a:ext cx="470852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8" rIns="0" bIns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9pPr>
          </a:lstStyle>
          <a:p>
            <a:pPr algn="ctr"/>
            <a:r>
              <a:rPr lang="en-US" altLang="fr-FR" sz="3200" dirty="0">
                <a:solidFill>
                  <a:srgbClr val="00A65D"/>
                </a:solidFill>
              </a:rPr>
              <a:t>Ambitions</a:t>
            </a:r>
          </a:p>
          <a:p>
            <a:pPr algn="ctr"/>
            <a:endParaRPr lang="en-US" altLang="fr-FR" sz="3200" dirty="0">
              <a:solidFill>
                <a:srgbClr val="00A65D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8648" y="2940050"/>
            <a:ext cx="5715764" cy="27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Optimizing the use of existing facilities and in particular SPIRAL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Maintaining a high quality level of scientific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Assuming constant human </a:t>
            </a:r>
            <a:r>
              <a:rPr lang="en-US" altLang="fr-FR" sz="2400" dirty="0" err="1" smtClean="0"/>
              <a:t>ressources</a:t>
            </a:r>
            <a:endParaRPr lang="en-US" alt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Attempting to meet the desires of the community as a whole</a:t>
            </a:r>
            <a:endParaRPr lang="en-US" altLang="fr-FR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fr-FR" sz="20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fr-FR" sz="20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fr-FR" sz="2000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476236" y="2940050"/>
            <a:ext cx="5715764" cy="339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 PL SungtiL GB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Providing attractive facilities for original scientific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Consolidating GANIL relations with IN2P3 labs and CEA/IRFU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Attracting new communities; developing interdisciplinary science; addressing societal questions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fr-FR" sz="20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fr-FR" sz="20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fr-FR" sz="2000" dirty="0"/>
          </a:p>
        </p:txBody>
      </p:sp>
    </p:spTree>
    <p:extLst>
      <p:ext uri="{BB962C8B-B14F-4D97-AF65-F5344CB8AC3E}">
        <p14:creationId xmlns:p14="http://schemas.microsoft.com/office/powerpoint/2010/main" val="153201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58" y="119319"/>
            <a:ext cx="10515600" cy="1325563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do?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9374" y="1256537"/>
            <a:ext cx="10515600" cy="523076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fr-FR" sz="2000" b="1" dirty="0"/>
              <a:t>Continue to </a:t>
            </a:r>
            <a:r>
              <a:rPr lang="fr-FR" sz="2000" b="1" dirty="0" err="1"/>
              <a:t>dream</a:t>
            </a:r>
            <a:r>
              <a:rPr lang="fr-FR" sz="2000" b="1" dirty="0"/>
              <a:t> </a:t>
            </a:r>
            <a:r>
              <a:rPr lang="fr-FR" sz="2000" b="1" dirty="0" smtClean="0"/>
              <a:t>of </a:t>
            </a:r>
            <a:r>
              <a:rPr lang="fr-FR" sz="2000" b="1" dirty="0"/>
              <a:t>phase 2?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94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2015: </a:t>
            </a:r>
            <a:r>
              <a:rPr lang="fr-FR" dirty="0" err="1" smtClean="0"/>
              <a:t>analysis</a:t>
            </a:r>
            <a:r>
              <a:rPr lang="fr-FR" dirty="0" smtClean="0"/>
              <a:t> of the phase 2 </a:t>
            </a:r>
            <a:r>
              <a:rPr lang="fr-FR" dirty="0" err="1" smtClean="0"/>
              <a:t>physics</a:t>
            </a:r>
            <a:r>
              <a:rPr lang="fr-FR" dirty="0" smtClean="0"/>
              <a:t> program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34" y="1727199"/>
            <a:ext cx="6499201" cy="51308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499564" y="2497256"/>
            <a:ext cx="15546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high:</a:t>
            </a:r>
          </a:p>
          <a:p>
            <a:r>
              <a:rPr lang="fr-FR" dirty="0"/>
              <a:t>World </a:t>
            </a:r>
            <a:r>
              <a:rPr lang="fr-FR" dirty="0" err="1" smtClean="0"/>
              <a:t>leading</a:t>
            </a:r>
            <a:endParaRPr lang="fr-FR" dirty="0" smtClean="0"/>
          </a:p>
          <a:p>
            <a:endParaRPr lang="fr-FR" dirty="0"/>
          </a:p>
          <a:p>
            <a:r>
              <a:rPr lang="fr-FR" b="1" dirty="0"/>
              <a:t>medium:</a:t>
            </a:r>
          </a:p>
          <a:p>
            <a:r>
              <a:rPr lang="fr-FR" dirty="0"/>
              <a:t>Important</a:t>
            </a:r>
          </a:p>
          <a:p>
            <a:r>
              <a:rPr lang="fr-FR" dirty="0"/>
              <a:t>contribution</a:t>
            </a:r>
          </a:p>
          <a:p>
            <a:endParaRPr lang="fr-FR" b="1" dirty="0" smtClean="0"/>
          </a:p>
          <a:p>
            <a:r>
              <a:rPr lang="fr-FR" b="1" dirty="0" err="1" smtClean="0"/>
              <a:t>Low</a:t>
            </a:r>
            <a:r>
              <a:rPr lang="fr-FR" b="1" dirty="0"/>
              <a:t>:</a:t>
            </a:r>
          </a:p>
          <a:p>
            <a:r>
              <a:rPr lang="fr-FR" dirty="0" err="1"/>
              <a:t>Marginally</a:t>
            </a:r>
            <a:endParaRPr lang="fr-FR" dirty="0"/>
          </a:p>
          <a:p>
            <a:r>
              <a:rPr lang="fr-FR" dirty="0" err="1"/>
              <a:t>competitive</a:t>
            </a:r>
            <a:r>
              <a:rPr lang="fr-FR" dirty="0"/>
              <a:t> or</a:t>
            </a:r>
          </a:p>
          <a:p>
            <a:r>
              <a:rPr lang="fr-FR" dirty="0"/>
              <a:t>not </a:t>
            </a:r>
            <a:r>
              <a:rPr lang="fr-FR" dirty="0" err="1"/>
              <a:t>feasible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860496" y="5685977"/>
            <a:ext cx="377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Présentation H. Savajols </a:t>
            </a:r>
            <a:r>
              <a:rPr lang="fr-FR" dirty="0"/>
              <a:t> </a:t>
            </a:r>
            <a:r>
              <a:rPr lang="fr-FR" dirty="0" smtClean="0"/>
              <a:t>(GANIL 2025)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849189" y="2454031"/>
            <a:ext cx="731520" cy="14387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849189" y="5889523"/>
            <a:ext cx="731520" cy="45800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397136" y="6162859"/>
            <a:ext cx="484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2015: The international </a:t>
            </a:r>
            <a:r>
              <a:rPr lang="fr-FR" b="1" i="1" dirty="0" err="1" smtClean="0"/>
              <a:t>context</a:t>
            </a:r>
            <a:r>
              <a:rPr lang="fr-FR" b="1" i="1" dirty="0" smtClean="0"/>
              <a:t> has </a:t>
            </a:r>
            <a:r>
              <a:rPr lang="fr-FR" b="1" i="1" dirty="0" err="1" smtClean="0"/>
              <a:t>since</a:t>
            </a:r>
            <a:r>
              <a:rPr lang="fr-FR" b="1" i="1" dirty="0" smtClean="0"/>
              <a:t> </a:t>
            </a:r>
            <a:r>
              <a:rPr lang="fr-FR" b="1" i="1" dirty="0" err="1" smtClean="0"/>
              <a:t>evolved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1189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International </a:t>
            </a:r>
            <a:r>
              <a:rPr lang="fr-FR" dirty="0" err="1" smtClean="0"/>
              <a:t>context</a:t>
            </a:r>
            <a:r>
              <a:rPr lang="fr-FR" dirty="0" smtClean="0"/>
              <a:t> – ISOL/fission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2408" y="1435261"/>
            <a:ext cx="10515600" cy="5254906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HIE-ISOLDE </a:t>
            </a:r>
            <a:r>
              <a:rPr lang="fr-FR" dirty="0" err="1" smtClean="0"/>
              <a:t>operational</a:t>
            </a:r>
            <a:endParaRPr lang="fr-FR" dirty="0" smtClean="0"/>
          </a:p>
          <a:p>
            <a:pPr lvl="1"/>
            <a:r>
              <a:rPr lang="fr-FR" dirty="0" smtClean="0"/>
              <a:t>The EPIC </a:t>
            </a:r>
            <a:r>
              <a:rPr lang="fr-FR" dirty="0" err="1" smtClean="0"/>
              <a:t>project</a:t>
            </a:r>
            <a:r>
              <a:rPr lang="fr-FR" dirty="0" smtClean="0"/>
              <a:t>: 2 </a:t>
            </a:r>
            <a:r>
              <a:rPr lang="fr-FR" dirty="0" err="1" smtClean="0"/>
              <a:t>GeV</a:t>
            </a:r>
            <a:r>
              <a:rPr lang="fr-FR" dirty="0" smtClean="0"/>
              <a:t> upgrade, more </a:t>
            </a:r>
            <a:r>
              <a:rPr lang="fr-FR" dirty="0" err="1" smtClean="0"/>
              <a:t>target</a:t>
            </a:r>
            <a:r>
              <a:rPr lang="fr-FR" dirty="0" smtClean="0"/>
              <a:t> stations, new </a:t>
            </a:r>
            <a:r>
              <a:rPr lang="fr-FR" dirty="0" err="1" smtClean="0"/>
              <a:t>experimental</a:t>
            </a:r>
            <a:r>
              <a:rPr lang="fr-FR" dirty="0" smtClean="0"/>
              <a:t> areas…</a:t>
            </a:r>
          </a:p>
          <a:p>
            <a:r>
              <a:rPr lang="fr-FR" dirty="0" smtClean="0"/>
              <a:t>SPES </a:t>
            </a:r>
            <a:r>
              <a:rPr lang="fr-FR" dirty="0" err="1" smtClean="0"/>
              <a:t>starting</a:t>
            </a:r>
            <a:r>
              <a:rPr lang="fr-FR" dirty="0" smtClean="0"/>
              <a:t> in 2022</a:t>
            </a:r>
          </a:p>
          <a:p>
            <a:r>
              <a:rPr lang="fr-FR" dirty="0" smtClean="0"/>
              <a:t>TRIUMF: ISAC2</a:t>
            </a:r>
          </a:p>
          <a:p>
            <a:pPr lvl="1"/>
            <a:r>
              <a:rPr lang="fr-FR" dirty="0" smtClean="0"/>
              <a:t>ISAC2 </a:t>
            </a:r>
            <a:r>
              <a:rPr lang="fr-FR" dirty="0" err="1" smtClean="0"/>
              <a:t>p+UCx</a:t>
            </a:r>
            <a:r>
              <a:rPr lang="fr-FR" dirty="0" smtClean="0"/>
              <a:t> </a:t>
            </a:r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err="1" smtClean="0"/>
              <a:t>operational</a:t>
            </a:r>
            <a:endParaRPr lang="fr-FR" dirty="0"/>
          </a:p>
          <a:p>
            <a:pPr lvl="1"/>
            <a:r>
              <a:rPr lang="fr-FR" dirty="0" smtClean="0"/>
              <a:t>ARIEL (photofission)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coming</a:t>
            </a:r>
            <a:r>
              <a:rPr lang="fr-FR" dirty="0" smtClean="0"/>
              <a:t> up </a:t>
            </a:r>
            <a:r>
              <a:rPr lang="fr-FR" dirty="0" err="1" smtClean="0"/>
              <a:t>around</a:t>
            </a:r>
            <a:r>
              <a:rPr lang="fr-FR" dirty="0" smtClean="0"/>
              <a:t> 2023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Phase 2: 203x?</a:t>
            </a:r>
          </a:p>
          <a:p>
            <a:pPr lvl="1"/>
            <a:r>
              <a:rPr lang="fr-FR" dirty="0"/>
              <a:t>200kW </a:t>
            </a:r>
            <a:r>
              <a:rPr lang="fr-FR" baseline="30000" dirty="0" smtClean="0"/>
              <a:t>2</a:t>
            </a:r>
            <a:r>
              <a:rPr lang="fr-FR" dirty="0" smtClean="0"/>
              <a:t>H </a:t>
            </a:r>
            <a:r>
              <a:rPr lang="fr-FR" dirty="0" err="1" smtClean="0"/>
              <a:t>impinging</a:t>
            </a:r>
            <a:r>
              <a:rPr lang="fr-FR" dirty="0" smtClean="0"/>
              <a:t> on C </a:t>
            </a:r>
            <a:r>
              <a:rPr lang="fr-FR" dirty="0" err="1" smtClean="0"/>
              <a:t>converter</a:t>
            </a:r>
            <a:endParaRPr lang="fr-FR" dirty="0"/>
          </a:p>
          <a:p>
            <a:pPr lvl="1"/>
            <a:r>
              <a:rPr lang="fr-FR" dirty="0" smtClean="0"/>
              <a:t>Uses </a:t>
            </a:r>
            <a:r>
              <a:rPr lang="fr-FR" dirty="0"/>
              <a:t>2.5kg </a:t>
            </a:r>
            <a:r>
              <a:rPr lang="fr-FR" dirty="0" err="1"/>
              <a:t>UCx</a:t>
            </a:r>
            <a:r>
              <a:rPr lang="fr-FR" dirty="0"/>
              <a:t> HD </a:t>
            </a:r>
            <a:r>
              <a:rPr lang="fr-FR" dirty="0" err="1"/>
              <a:t>targets</a:t>
            </a:r>
            <a:r>
              <a:rPr lang="fr-FR" dirty="0"/>
              <a:t> </a:t>
            </a:r>
          </a:p>
          <a:p>
            <a:pPr lvl="1"/>
            <a:r>
              <a:rPr lang="fr-FR" dirty="0" err="1" smtClean="0"/>
              <a:t>Aims</a:t>
            </a:r>
            <a:r>
              <a:rPr lang="fr-FR" dirty="0" smtClean="0"/>
              <a:t> for 10</a:t>
            </a:r>
            <a:r>
              <a:rPr lang="fr-FR" baseline="30000" dirty="0" smtClean="0"/>
              <a:t>14</a:t>
            </a:r>
            <a:r>
              <a:rPr lang="fr-FR" dirty="0" smtClean="0"/>
              <a:t> fissions/s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fr-FR" sz="2200" dirty="0" err="1" smtClean="0"/>
              <a:t>Latest</a:t>
            </a:r>
            <a:r>
              <a:rPr lang="fr-FR" sz="2200" dirty="0" smtClean="0"/>
              <a:t> </a:t>
            </a:r>
            <a:r>
              <a:rPr lang="fr-FR" sz="2200" dirty="0" err="1" smtClean="0"/>
              <a:t>evaluation</a:t>
            </a:r>
            <a:r>
              <a:rPr lang="fr-FR" sz="2200" dirty="0" smtClean="0"/>
              <a:t> </a:t>
            </a:r>
            <a:r>
              <a:rPr lang="fr-FR" sz="2200" dirty="0" err="1" smtClean="0"/>
              <a:t>predicts</a:t>
            </a:r>
            <a:r>
              <a:rPr lang="fr-FR" sz="2200" dirty="0" smtClean="0"/>
              <a:t> </a:t>
            </a:r>
            <a:r>
              <a:rPr lang="fr-FR" sz="2200" b="1" dirty="0" smtClean="0"/>
              <a:t>3</a:t>
            </a:r>
            <a:r>
              <a:rPr lang="fr-FR" sz="2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⋅10</a:t>
            </a:r>
            <a:r>
              <a:rPr lang="fr-FR" sz="2200" b="1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13</a:t>
            </a:r>
            <a:r>
              <a:rPr lang="fr-FR" sz="2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200" dirty="0" smtClean="0"/>
              <a:t>fissions/s </a:t>
            </a:r>
            <a:endParaRPr lang="fr-FR" sz="2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>
              <a:buFont typeface="Wingdings" panose="05000000000000000000" pitchFamily="2" charset="2"/>
              <a:buChar char="v"/>
            </a:pPr>
            <a:r>
              <a:rPr lang="fr-FR" sz="2200" dirty="0" smtClean="0"/>
              <a:t>ENSAR/ACTILAB (2014) </a:t>
            </a:r>
            <a:r>
              <a:rPr lang="fr-FR" sz="2200" dirty="0" err="1" smtClean="0"/>
              <a:t>studies</a:t>
            </a:r>
            <a:r>
              <a:rPr lang="fr-FR" sz="2200" dirty="0" smtClean="0"/>
              <a:t> show </a:t>
            </a:r>
            <a:r>
              <a:rPr lang="fr-FR" sz="2200" b="1" dirty="0" smtClean="0"/>
              <a:t>long diffusion times </a:t>
            </a:r>
            <a:r>
              <a:rPr lang="fr-FR" sz="2200" dirty="0" err="1" smtClean="0"/>
              <a:t>from</a:t>
            </a:r>
            <a:r>
              <a:rPr lang="fr-FR" sz="2200" dirty="0" smtClean="0"/>
              <a:t> </a:t>
            </a:r>
            <a:r>
              <a:rPr lang="fr-FR" sz="2200" dirty="0" err="1" smtClean="0"/>
              <a:t>UCx</a:t>
            </a:r>
            <a:r>
              <a:rPr lang="fr-FR" sz="2200" dirty="0" smtClean="0"/>
              <a:t> HD </a:t>
            </a:r>
            <a:r>
              <a:rPr lang="fr-FR" sz="2200" dirty="0" err="1" smtClean="0"/>
              <a:t>targets</a:t>
            </a:r>
            <a:endParaRPr lang="fr-FR" sz="2200" dirty="0"/>
          </a:p>
          <a:p>
            <a:pPr marL="914400" lvl="2" indent="0">
              <a:buNone/>
            </a:pPr>
            <a:r>
              <a:rPr lang="fr-FR" sz="2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		 </a:t>
            </a:r>
            <a:r>
              <a:rPr lang="fr-FR" sz="2200" dirty="0" smtClean="0">
                <a:solidFill>
                  <a:srgbClr val="FF0000"/>
                </a:solidFill>
              </a:rPr>
              <a:t>a real penalty for short-</a:t>
            </a:r>
            <a:r>
              <a:rPr lang="fr-FR" sz="2200" dirty="0" err="1" smtClean="0">
                <a:solidFill>
                  <a:srgbClr val="FF0000"/>
                </a:solidFill>
              </a:rPr>
              <a:t>lived</a:t>
            </a:r>
            <a:r>
              <a:rPr lang="fr-FR" sz="2200" dirty="0" smtClean="0">
                <a:solidFill>
                  <a:srgbClr val="FF0000"/>
                </a:solidFill>
              </a:rPr>
              <a:t> isotopes</a:t>
            </a:r>
            <a:endParaRPr lang="fr-FR" sz="2200" dirty="0">
              <a:solidFill>
                <a:srgbClr val="FF0000"/>
              </a:solidFill>
            </a:endParaRPr>
          </a:p>
          <a:p>
            <a:endParaRPr lang="fr-FR" baseline="30000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2560321" y="3601049"/>
            <a:ext cx="6663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All these facilities potentially reach ~10</a:t>
            </a:r>
            <a:r>
              <a:rPr lang="en-US" sz="2400" b="1" baseline="30000" dirty="0" smtClean="0">
                <a:solidFill>
                  <a:schemeClr val="accent1">
                    <a:lumMod val="50000"/>
                  </a:schemeClr>
                </a:solidFill>
              </a:rPr>
              <a:t>13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fissions/s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417" y="6311900"/>
            <a:ext cx="5275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</a:rPr>
              <a:t>late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 phase 2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 no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onger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</a:rPr>
              <a:t>competitive</a:t>
            </a:r>
            <a:endParaRPr lang="fr-FR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571432" y="2588916"/>
            <a:ext cx="3388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+Projets at Asian </a:t>
            </a:r>
            <a:r>
              <a:rPr lang="fr-FR" sz="2400" i="1" dirty="0" err="1" smtClean="0"/>
              <a:t>facilities</a:t>
            </a:r>
            <a:endParaRPr lang="fr-FR" sz="2400" i="1" dirty="0" smtClean="0"/>
          </a:p>
          <a:p>
            <a:pPr algn="ctr"/>
            <a:r>
              <a:rPr lang="fr-FR" sz="2400" dirty="0" smtClean="0"/>
              <a:t>RISP(RAON), BISOL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73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58" y="119319"/>
            <a:ext cx="10515600" cy="1325563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do?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9374" y="1256537"/>
            <a:ext cx="10515600" cy="523076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fr-FR" sz="2000" b="1" dirty="0"/>
              <a:t>Continue to </a:t>
            </a:r>
            <a:r>
              <a:rPr lang="fr-FR" sz="2000" b="1" dirty="0" err="1"/>
              <a:t>dream</a:t>
            </a:r>
            <a:r>
              <a:rPr lang="fr-FR" sz="2000" b="1" dirty="0"/>
              <a:t> of phase 2?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/>
              <a:t>Too</a:t>
            </a:r>
            <a:r>
              <a:rPr lang="fr-FR" sz="1800" dirty="0"/>
              <a:t> </a:t>
            </a:r>
            <a:r>
              <a:rPr lang="fr-FR" sz="1800" dirty="0" err="1"/>
              <a:t>late</a:t>
            </a:r>
            <a:r>
              <a:rPr lang="fr-FR" sz="1800" dirty="0"/>
              <a:t>, no longer </a:t>
            </a:r>
            <a:r>
              <a:rPr lang="fr-FR" sz="1800" dirty="0" err="1"/>
              <a:t>competitive</a:t>
            </a:r>
            <a:endParaRPr lang="fr-FR" sz="1800" dirty="0"/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/>
              <a:t>Technically</a:t>
            </a:r>
            <a:r>
              <a:rPr lang="fr-FR" sz="1800" dirty="0"/>
              <a:t> </a:t>
            </a:r>
            <a:r>
              <a:rPr lang="fr-FR" sz="1800" dirty="0" err="1"/>
              <a:t>cumbersome</a:t>
            </a:r>
            <a:r>
              <a:rPr lang="fr-FR" sz="1800" dirty="0"/>
              <a:t>: high fission rate for </a:t>
            </a:r>
            <a:r>
              <a:rPr lang="fr-FR" sz="1800" dirty="0" err="1"/>
              <a:t>comparatively</a:t>
            </a:r>
            <a:r>
              <a:rPr lang="fr-FR" sz="1800" dirty="0"/>
              <a:t> </a:t>
            </a:r>
            <a:r>
              <a:rPr lang="fr-FR" sz="1800" dirty="0" err="1"/>
              <a:t>modest</a:t>
            </a:r>
            <a:r>
              <a:rPr lang="fr-FR" sz="1800" dirty="0"/>
              <a:t> </a:t>
            </a:r>
            <a:r>
              <a:rPr lang="fr-FR" sz="1800" dirty="0" err="1"/>
              <a:t>yields</a:t>
            </a:r>
            <a:endParaRPr lang="fr-FR" sz="1800" dirty="0"/>
          </a:p>
          <a:p>
            <a:pPr>
              <a:lnSpc>
                <a:spcPct val="70000"/>
              </a:lnSpc>
            </a:pPr>
            <a:r>
              <a:rPr lang="fr-FR" sz="2000" b="1" dirty="0" err="1"/>
              <a:t>Create</a:t>
            </a:r>
            <a:r>
              <a:rPr lang="fr-FR" sz="2000" b="1" dirty="0"/>
              <a:t> a new in-flight </a:t>
            </a:r>
            <a:r>
              <a:rPr lang="fr-FR" sz="2000" b="1" dirty="0" err="1"/>
              <a:t>facility</a:t>
            </a:r>
            <a:r>
              <a:rPr lang="fr-FR" sz="2000" b="1" dirty="0"/>
              <a:t>?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57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International </a:t>
            </a:r>
            <a:r>
              <a:rPr lang="fr-FR" dirty="0" err="1" smtClean="0"/>
              <a:t>context</a:t>
            </a:r>
            <a:r>
              <a:rPr lang="fr-FR" dirty="0" smtClean="0"/>
              <a:t> – In-flight fragmentation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Radioactive Ion </a:t>
            </a:r>
            <a:r>
              <a:rPr lang="fr-FR" sz="2400" dirty="0" err="1" smtClean="0"/>
              <a:t>Beam</a:t>
            </a:r>
            <a:r>
              <a:rPr lang="fr-FR" sz="2400" dirty="0" smtClean="0"/>
              <a:t> </a:t>
            </a:r>
            <a:r>
              <a:rPr lang="fr-FR" sz="2400" dirty="0" err="1" smtClean="0"/>
              <a:t>Factory</a:t>
            </a:r>
            <a:r>
              <a:rPr lang="fr-FR" sz="2400" dirty="0" smtClean="0"/>
              <a:t> (RIBF) at RIKEN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</a:rPr>
              <a:t>operational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(&gt;500M$)</a:t>
            </a:r>
          </a:p>
          <a:p>
            <a:pPr lvl="1"/>
            <a:r>
              <a:rPr lang="fr-FR" sz="2000" dirty="0" smtClean="0"/>
              <a:t>Record in-flight </a:t>
            </a:r>
            <a:r>
              <a:rPr lang="fr-FR" sz="2000" dirty="0" err="1" smtClean="0"/>
              <a:t>beam</a:t>
            </a:r>
            <a:r>
              <a:rPr lang="fr-FR" sz="2000" dirty="0" smtClean="0"/>
              <a:t> </a:t>
            </a:r>
            <a:r>
              <a:rPr lang="fr-FR" sz="2000" dirty="0" err="1" smtClean="0"/>
              <a:t>intensities</a:t>
            </a:r>
            <a:r>
              <a:rPr lang="fr-FR" sz="2000" dirty="0" smtClean="0"/>
              <a:t>; ~350A MeV </a:t>
            </a:r>
            <a:r>
              <a:rPr lang="fr-FR" sz="2000" dirty="0" err="1" smtClean="0"/>
              <a:t>beams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4 cyclotrons</a:t>
            </a:r>
          </a:p>
          <a:p>
            <a:pPr lvl="1"/>
            <a:r>
              <a:rPr lang="fr-FR" sz="2000" dirty="0" err="1" smtClean="0"/>
              <a:t>Ongoing</a:t>
            </a:r>
            <a:r>
              <a:rPr lang="fr-FR" sz="2000" dirty="0" smtClean="0"/>
              <a:t> upgrade to </a:t>
            </a:r>
            <a:r>
              <a:rPr lang="fr-FR" sz="2000" dirty="0" err="1" smtClean="0"/>
              <a:t>multiply</a:t>
            </a:r>
            <a:r>
              <a:rPr lang="fr-FR" sz="2000" dirty="0" smtClean="0"/>
              <a:t> </a:t>
            </a:r>
            <a:r>
              <a:rPr lang="fr-FR" sz="2000" dirty="0" err="1" smtClean="0"/>
              <a:t>primary</a:t>
            </a:r>
            <a:r>
              <a:rPr lang="fr-FR" sz="2000" dirty="0" smtClean="0"/>
              <a:t> </a:t>
            </a:r>
            <a:r>
              <a:rPr lang="fr-FR" sz="2000" dirty="0" err="1" smtClean="0"/>
              <a:t>beam</a:t>
            </a:r>
            <a:r>
              <a:rPr lang="fr-FR" sz="2000" dirty="0" smtClean="0"/>
              <a:t> </a:t>
            </a:r>
            <a:r>
              <a:rPr lang="fr-FR" sz="2000" dirty="0" err="1" smtClean="0"/>
              <a:t>intensities</a:t>
            </a:r>
            <a:r>
              <a:rPr lang="fr-FR" sz="2000" dirty="0" smtClean="0"/>
              <a:t> x30 (40M$ upgrade)</a:t>
            </a:r>
          </a:p>
          <a:p>
            <a:r>
              <a:rPr lang="fr-FR" sz="2400" dirty="0" smtClean="0"/>
              <a:t>FRIB </a:t>
            </a:r>
            <a:r>
              <a:rPr lang="fr-FR" sz="2400" dirty="0" err="1" smtClean="0"/>
              <a:t>coming</a:t>
            </a:r>
            <a:r>
              <a:rPr lang="fr-FR" sz="2400" dirty="0" smtClean="0"/>
              <a:t> on-line in 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2022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(&gt;500M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$)</a:t>
            </a:r>
          </a:p>
          <a:p>
            <a:pPr lvl="1"/>
            <a:r>
              <a:rPr lang="en-US" sz="2000" dirty="0"/>
              <a:t>Key Feature is 400kW beam power (200 MeV/u 5 x10</a:t>
            </a:r>
            <a:r>
              <a:rPr lang="en-US" sz="2000" baseline="30000" dirty="0"/>
              <a:t>13 </a:t>
            </a:r>
            <a:r>
              <a:rPr lang="en-US" sz="2000" dirty="0" smtClean="0"/>
              <a:t>U8/s)</a:t>
            </a:r>
          </a:p>
          <a:p>
            <a:r>
              <a:rPr lang="en-US" sz="2400" dirty="0" smtClean="0"/>
              <a:t>FAIR 203x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(&gt;1B€)</a:t>
            </a:r>
          </a:p>
          <a:p>
            <a:pPr lvl="1"/>
            <a:r>
              <a:rPr lang="en-US" sz="2000" dirty="0" smtClean="0"/>
              <a:t>Will be the most advanced in-flight facility with antiprotons and nuclei from rest to 4.9A GeV</a:t>
            </a:r>
          </a:p>
          <a:p>
            <a:pPr lvl="1"/>
            <a:r>
              <a:rPr lang="en-US" sz="2000" dirty="0" smtClean="0"/>
              <a:t>Physics program started (“FAIR 0”)</a:t>
            </a:r>
            <a:endParaRPr lang="en-US" sz="2000" dirty="0"/>
          </a:p>
          <a:p>
            <a:endParaRPr lang="fr-FR" baseline="30000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2873867" y="5715298"/>
            <a:ext cx="644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</a:rPr>
              <a:t>competitive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 in-flight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</a:rPr>
              <a:t>facility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</a:rPr>
              <a:t>seems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 out of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</a:rPr>
              <a:t>reach</a:t>
            </a:r>
            <a:endParaRPr lang="fr-FR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31979" y="4600697"/>
            <a:ext cx="4284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+Projets at </a:t>
            </a:r>
            <a:r>
              <a:rPr lang="fr-FR" sz="2400" i="1" dirty="0" err="1" smtClean="0"/>
              <a:t>other</a:t>
            </a:r>
            <a:r>
              <a:rPr lang="fr-FR" sz="2400" i="1" dirty="0" smtClean="0"/>
              <a:t> ASIAN </a:t>
            </a:r>
            <a:r>
              <a:rPr lang="fr-FR" sz="2400" i="1" dirty="0" err="1" smtClean="0"/>
              <a:t>facilities</a:t>
            </a:r>
            <a:endParaRPr lang="fr-FR" sz="2400" i="1" dirty="0" smtClean="0"/>
          </a:p>
          <a:p>
            <a:pPr algn="ctr"/>
            <a:r>
              <a:rPr lang="fr-FR" sz="2400" dirty="0" smtClean="0"/>
              <a:t>RAON, HIAF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113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2 </a:t>
            </a:r>
            <a:r>
              <a:rPr lang="fr-FR" dirty="0" err="1" smtClean="0"/>
              <a:t>facilities</a:t>
            </a:r>
            <a:r>
              <a:rPr lang="fr-FR" dirty="0" smtClean="0"/>
              <a:t>: ALTO @</a:t>
            </a:r>
            <a:r>
              <a:rPr lang="fr-FR" dirty="0" err="1" smtClean="0"/>
              <a:t>IJCLab</a:t>
            </a:r>
            <a:r>
              <a:rPr lang="fr-FR" dirty="0" smtClean="0"/>
              <a:t> and GANIL-SPIRAL2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 smtClean="0"/>
              <a:t>Radioactive ion </a:t>
            </a:r>
            <a:r>
              <a:rPr lang="fr-FR" sz="4000" dirty="0" err="1" smtClean="0"/>
              <a:t>beam</a:t>
            </a:r>
            <a:r>
              <a:rPr lang="fr-FR" sz="4000" dirty="0" smtClean="0"/>
              <a:t> </a:t>
            </a:r>
            <a:r>
              <a:rPr lang="fr-FR" sz="4000" dirty="0" err="1" smtClean="0"/>
              <a:t>facilities</a:t>
            </a:r>
            <a:r>
              <a:rPr lang="fr-FR" sz="4000" dirty="0" smtClean="0"/>
              <a:t> in France</a:t>
            </a:r>
            <a:endParaRPr lang="fr-FR" sz="4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803" y="196352"/>
            <a:ext cx="1655994" cy="1655994"/>
          </a:xfrm>
          <a:prstGeom prst="rect">
            <a:avLst/>
          </a:prstGeom>
        </p:spPr>
      </p:pic>
      <p:sp>
        <p:nvSpPr>
          <p:cNvPr id="2" name="AutoShape 2" descr="Résultat de recherche d'images pour &quot;cocorico&quot;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cocorico&quot;"/>
          <p:cNvSpPr>
            <a:spLocks noChangeAspect="1" noChangeArrowheads="1"/>
          </p:cNvSpPr>
          <p:nvPr/>
        </p:nvSpPr>
        <p:spPr bwMode="auto">
          <a:xfrm>
            <a:off x="307975" y="-1219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5404" t="32056" r="24110" b="21915"/>
          <a:stretch/>
        </p:blipFill>
        <p:spPr>
          <a:xfrm>
            <a:off x="2507813" y="2554311"/>
            <a:ext cx="6932279" cy="355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58" y="119319"/>
            <a:ext cx="10515600" cy="1325563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do?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9374" y="1256537"/>
            <a:ext cx="10515600" cy="523076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Continue to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dream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 of phase 2?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Too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late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, no longer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competitive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Technically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cumbersome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: high fission rate for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comparatively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modest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yields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70000"/>
              </a:lnSpc>
            </a:pPr>
            <a:r>
              <a:rPr lang="fr-FR" sz="2000" b="1" dirty="0" err="1"/>
              <a:t>Create</a:t>
            </a:r>
            <a:r>
              <a:rPr lang="fr-FR" sz="2000" b="1" dirty="0"/>
              <a:t> a new in-flight </a:t>
            </a:r>
            <a:r>
              <a:rPr lang="fr-FR" sz="2000" b="1" dirty="0" err="1"/>
              <a:t>facility</a:t>
            </a:r>
            <a:r>
              <a:rPr lang="fr-FR" sz="2000" b="1" dirty="0"/>
              <a:t>?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/>
              <a:t>A </a:t>
            </a:r>
            <a:r>
              <a:rPr lang="fr-FR" sz="1800" dirty="0" err="1"/>
              <a:t>competitive</a:t>
            </a:r>
            <a:r>
              <a:rPr lang="fr-FR" sz="1800" dirty="0"/>
              <a:t> </a:t>
            </a:r>
            <a:r>
              <a:rPr lang="fr-FR" sz="1800" dirty="0" err="1"/>
              <a:t>facility</a:t>
            </a:r>
            <a:r>
              <a:rPr lang="fr-FR" sz="1800" dirty="0"/>
              <a:t> </a:t>
            </a:r>
            <a:r>
              <a:rPr lang="fr-FR" sz="1800" dirty="0" err="1"/>
              <a:t>seems</a:t>
            </a:r>
            <a:r>
              <a:rPr lang="fr-FR" sz="1800" dirty="0"/>
              <a:t> out of </a:t>
            </a:r>
            <a:r>
              <a:rPr lang="fr-FR" sz="1800" dirty="0" err="1"/>
              <a:t>reach</a:t>
            </a:r>
            <a:endParaRPr lang="fr-FR" sz="1800" dirty="0"/>
          </a:p>
          <a:p>
            <a:pPr>
              <a:lnSpc>
                <a:spcPct val="70000"/>
              </a:lnSpc>
            </a:pPr>
            <a:r>
              <a:rPr lang="fr-FR" sz="2000" b="1" dirty="0" err="1"/>
              <a:t>Improve</a:t>
            </a:r>
            <a:r>
              <a:rPr lang="fr-FR" sz="2000" b="1" dirty="0"/>
              <a:t> on </a:t>
            </a:r>
            <a:r>
              <a:rPr lang="fr-FR" sz="2000" b="1" dirty="0" err="1"/>
              <a:t>what</a:t>
            </a:r>
            <a:r>
              <a:rPr lang="fr-FR" sz="2000" b="1" dirty="0"/>
              <a:t> </a:t>
            </a:r>
            <a:r>
              <a:rPr lang="fr-FR" sz="2000" b="1" dirty="0" err="1"/>
              <a:t>we</a:t>
            </a:r>
            <a:r>
              <a:rPr lang="fr-FR" sz="2000" b="1" dirty="0"/>
              <a:t> </a:t>
            </a:r>
            <a:r>
              <a:rPr lang="fr-FR" sz="2000" b="1" dirty="0" err="1"/>
              <a:t>already</a:t>
            </a:r>
            <a:r>
              <a:rPr lang="fr-FR" sz="2000" b="1" dirty="0"/>
              <a:t> do (or </a:t>
            </a:r>
            <a:r>
              <a:rPr lang="fr-FR" sz="2000" b="1" dirty="0" err="1"/>
              <a:t>will</a:t>
            </a:r>
            <a:r>
              <a:rPr lang="fr-FR" sz="2000" b="1" dirty="0"/>
              <a:t> do)?</a:t>
            </a:r>
          </a:p>
          <a:p>
            <a:pPr lvl="1">
              <a:lnSpc>
                <a:spcPct val="70000"/>
              </a:lnSpc>
            </a:pPr>
            <a:r>
              <a:rPr lang="fr-FR" sz="1800" dirty="0"/>
              <a:t>LISE</a:t>
            </a:r>
          </a:p>
          <a:p>
            <a:pPr lvl="2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/>
              <a:t>Very</a:t>
            </a:r>
            <a:r>
              <a:rPr lang="fr-FR" sz="1800" dirty="0"/>
              <a:t> </a:t>
            </a:r>
            <a:r>
              <a:rPr lang="fr-FR" sz="1800" dirty="0" err="1"/>
              <a:t>difficult</a:t>
            </a:r>
            <a:r>
              <a:rPr lang="fr-FR" sz="1800" dirty="0"/>
              <a:t> to </a:t>
            </a:r>
            <a:r>
              <a:rPr lang="fr-FR" sz="1800" dirty="0" err="1"/>
              <a:t>compete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in-flight </a:t>
            </a:r>
            <a:r>
              <a:rPr lang="fr-FR" sz="1800" dirty="0" err="1"/>
              <a:t>facilities</a:t>
            </a:r>
            <a:endParaRPr lang="fr-FR" sz="1800" dirty="0"/>
          </a:p>
          <a:p>
            <a:pPr lvl="1">
              <a:lnSpc>
                <a:spcPct val="70000"/>
              </a:lnSpc>
            </a:pPr>
            <a:r>
              <a:rPr lang="fr-FR" sz="1800" dirty="0"/>
              <a:t>SPIRAL 1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859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SPIRAL 1 </a:t>
            </a:r>
            <a:r>
              <a:rPr lang="fr-FR" dirty="0" err="1" smtClean="0"/>
              <a:t>estimates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Let’s</a:t>
            </a:r>
            <a:r>
              <a:rPr lang="fr-FR" dirty="0" smtClean="0"/>
              <a:t> imagine</a:t>
            </a:r>
          </a:p>
          <a:p>
            <a:pPr lvl="1"/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today</a:t>
            </a:r>
            <a:r>
              <a:rPr lang="fr-FR" dirty="0" smtClean="0"/>
              <a:t> (2020)			             	</a:t>
            </a:r>
            <a:r>
              <a:rPr lang="fr-FR" dirty="0"/>
              <a:t>	</a:t>
            </a:r>
            <a:r>
              <a:rPr lang="fr-FR" dirty="0" smtClean="0"/>
              <a:t>to </a:t>
            </a:r>
            <a:r>
              <a:rPr lang="fr-FR" dirty="0" err="1" smtClean="0"/>
              <a:t>tomorrow</a:t>
            </a:r>
            <a:r>
              <a:rPr lang="fr-FR" dirty="0" smtClean="0"/>
              <a:t> (20XX)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1" y="2791463"/>
            <a:ext cx="6336704" cy="28025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75954" y="559405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2001 - 2013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271555" y="5594054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2020 – 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087" y="2682173"/>
            <a:ext cx="4466467" cy="3281213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8134121" y="5992297"/>
            <a:ext cx="264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target</a:t>
            </a:r>
            <a:r>
              <a:rPr lang="fr-FR" dirty="0" smtClean="0"/>
              <a:t> </a:t>
            </a:r>
            <a:r>
              <a:rPr lang="fr-FR" dirty="0" err="1" smtClean="0"/>
              <a:t>developments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843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SPIRAL 1 </a:t>
            </a:r>
            <a:r>
              <a:rPr lang="fr-FR" dirty="0" err="1" smtClean="0"/>
              <a:t>estimates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10811005" cy="4351338"/>
          </a:xfrm>
        </p:spPr>
        <p:txBody>
          <a:bodyPr/>
          <a:lstStyle/>
          <a:p>
            <a:r>
              <a:rPr lang="fr-FR" dirty="0" err="1" smtClean="0"/>
              <a:t>Let’s</a:t>
            </a:r>
            <a:r>
              <a:rPr lang="fr-FR" dirty="0" smtClean="0"/>
              <a:t> imagine</a:t>
            </a:r>
          </a:p>
          <a:p>
            <a:pPr lvl="1"/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today</a:t>
            </a:r>
            <a:r>
              <a:rPr lang="fr-FR" dirty="0" smtClean="0"/>
              <a:t> (2020)			            	 	to </a:t>
            </a:r>
            <a:r>
              <a:rPr lang="fr-FR" dirty="0" err="1" smtClean="0"/>
              <a:t>tomorrow</a:t>
            </a:r>
            <a:r>
              <a:rPr lang="fr-FR" dirty="0" smtClean="0"/>
              <a:t> </a:t>
            </a:r>
            <a:r>
              <a:rPr lang="fr-FR" b="1" dirty="0" smtClean="0"/>
              <a:t>(2020</a:t>
            </a:r>
            <a:r>
              <a:rPr lang="fr-FR" b="1" dirty="0" smtClean="0">
                <a:solidFill>
                  <a:srgbClr val="FF0000"/>
                </a:solidFill>
              </a:rPr>
              <a:t>+50?</a:t>
            </a:r>
            <a:r>
              <a:rPr lang="fr-FR" b="1" dirty="0" smtClean="0"/>
              <a:t>)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1" y="2791463"/>
            <a:ext cx="6336704" cy="28025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75954" y="559405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2001 - 2013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271555" y="5594054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2020 – 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087" y="2682173"/>
            <a:ext cx="4466467" cy="32812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17473" y="6109305"/>
            <a:ext cx="4304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 </a:t>
            </a:r>
            <a:r>
              <a:rPr lang="fr-FR" b="1" dirty="0" err="1" smtClean="0"/>
              <a:t>target</a:t>
            </a:r>
            <a:r>
              <a:rPr lang="fr-FR" b="1" dirty="0" smtClean="0"/>
              <a:t> station </a:t>
            </a:r>
            <a:r>
              <a:rPr lang="fr-FR" b="1" dirty="0" err="1" smtClean="0"/>
              <a:t>with</a:t>
            </a:r>
            <a:r>
              <a:rPr lang="fr-FR" b="1" dirty="0" smtClean="0"/>
              <a:t> 5-10 </a:t>
            </a:r>
            <a:r>
              <a:rPr lang="fr-FR" b="1" dirty="0" err="1" smtClean="0"/>
              <a:t>weeks</a:t>
            </a:r>
            <a:r>
              <a:rPr lang="fr-FR" b="1" dirty="0" smtClean="0"/>
              <a:t>/</a:t>
            </a:r>
            <a:r>
              <a:rPr lang="fr-FR" b="1" dirty="0" err="1" smtClean="0"/>
              <a:t>year</a:t>
            </a:r>
            <a:endParaRPr lang="fr-FR" b="1" dirty="0" smtClean="0"/>
          </a:p>
          <a:p>
            <a:r>
              <a:rPr lang="fr-FR" b="1" dirty="0" err="1" smtClean="0"/>
              <a:t>Present</a:t>
            </a:r>
            <a:r>
              <a:rPr lang="fr-FR" b="1" dirty="0" smtClean="0"/>
              <a:t> objective of ~1 new </a:t>
            </a:r>
            <a:r>
              <a:rPr lang="fr-FR" b="1" dirty="0" err="1" smtClean="0"/>
              <a:t>element</a:t>
            </a:r>
            <a:r>
              <a:rPr lang="fr-FR" b="1" dirty="0" smtClean="0"/>
              <a:t> / </a:t>
            </a:r>
            <a:r>
              <a:rPr lang="fr-FR" b="1" dirty="0" err="1" smtClean="0"/>
              <a:t>year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268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0924"/>
          </a:xfrm>
        </p:spPr>
        <p:txBody>
          <a:bodyPr/>
          <a:lstStyle/>
          <a:p>
            <a:r>
              <a:rPr lang="fr-FR" dirty="0" smtClean="0"/>
              <a:t>SPIRAL 1 </a:t>
            </a:r>
            <a:r>
              <a:rPr lang="fr-FR" dirty="0" err="1" smtClean="0"/>
              <a:t>estimates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73489"/>
            <a:ext cx="10515600" cy="4351338"/>
          </a:xfrm>
        </p:spPr>
        <p:txBody>
          <a:bodyPr/>
          <a:lstStyle/>
          <a:p>
            <a:r>
              <a:rPr lang="fr-FR" dirty="0" err="1" smtClean="0"/>
              <a:t>Let’s</a:t>
            </a:r>
            <a:r>
              <a:rPr lang="fr-FR" dirty="0" smtClean="0"/>
              <a:t> compare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432703" y="6275886"/>
            <a:ext cx="775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Technical</a:t>
            </a:r>
            <a:r>
              <a:rPr lang="fr-FR" b="1" dirty="0" smtClean="0"/>
              <a:t> limitations </a:t>
            </a:r>
            <a:r>
              <a:rPr lang="fr-FR" b="1" dirty="0" err="1" smtClean="0"/>
              <a:t>strongly</a:t>
            </a:r>
            <a:r>
              <a:rPr lang="fr-FR" b="1" dirty="0" smtClean="0"/>
              <a:t> </a:t>
            </a:r>
            <a:r>
              <a:rPr lang="fr-FR" b="1" dirty="0" err="1" smtClean="0"/>
              <a:t>limit</a:t>
            </a:r>
            <a:r>
              <a:rPr lang="fr-FR" b="1" dirty="0" smtClean="0"/>
              <a:t> the pace of </a:t>
            </a: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development</a:t>
            </a:r>
            <a:r>
              <a:rPr lang="fr-FR" b="1" dirty="0" smtClean="0"/>
              <a:t> at SPIRAL 1</a:t>
            </a:r>
            <a:endParaRPr lang="fr-FR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041719" y="1834420"/>
            <a:ext cx="5666808" cy="4168096"/>
            <a:chOff x="10312118" y="1785594"/>
            <a:chExt cx="5666808" cy="4168096"/>
          </a:xfrm>
        </p:grpSpPr>
        <p:pic>
          <p:nvPicPr>
            <p:cNvPr id="10" name="Picture 2" descr="https://ars.els-cdn.com/content/image/1-s2.0-S0168583X16000689-gr1_lr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04916" y="2616835"/>
              <a:ext cx="4167117" cy="2376264"/>
            </a:xfrm>
            <a:prstGeom prst="rect">
              <a:avLst/>
            </a:prstGeom>
            <a:noFill/>
          </p:spPr>
        </p:pic>
        <p:sp>
          <p:nvSpPr>
            <p:cNvPr id="9" name="ZoneTexte 8"/>
            <p:cNvSpPr txBox="1"/>
            <p:nvPr/>
          </p:nvSpPr>
          <p:spPr>
            <a:xfrm>
              <a:off x="11644342" y="2242796"/>
              <a:ext cx="2490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100% ISOL </a:t>
              </a:r>
              <a:r>
                <a:rPr lang="fr-FR" b="1" dirty="0" err="1" smtClean="0"/>
                <a:t>based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facility</a:t>
              </a:r>
              <a:endParaRPr lang="fr-FR" b="1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0584830" y="5279355"/>
              <a:ext cx="480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~25-30 </a:t>
              </a:r>
              <a:r>
                <a:rPr lang="fr-FR" dirty="0" err="1" smtClean="0"/>
                <a:t>target</a:t>
              </a:r>
              <a:r>
                <a:rPr lang="fr-FR" dirty="0" smtClean="0"/>
                <a:t> ion source </a:t>
              </a:r>
              <a:r>
                <a:rPr lang="fr-FR" dirty="0" err="1" smtClean="0"/>
                <a:t>systems</a:t>
              </a:r>
              <a:r>
                <a:rPr lang="fr-FR" dirty="0" smtClean="0"/>
                <a:t> on-line per </a:t>
              </a:r>
              <a:r>
                <a:rPr lang="fr-FR" dirty="0" err="1" smtClean="0"/>
                <a:t>year</a:t>
              </a:r>
              <a:endParaRPr lang="fr-FR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0312118" y="4963220"/>
              <a:ext cx="56668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A. Gottberg, </a:t>
              </a:r>
              <a:r>
                <a:rPr lang="fr-FR" sz="1600" dirty="0" err="1" smtClean="0"/>
                <a:t>Proceedings</a:t>
              </a:r>
              <a:r>
                <a:rPr lang="fr-FR" sz="1600" dirty="0" smtClean="0"/>
                <a:t> of the EMIS 2015 </a:t>
              </a:r>
              <a:r>
                <a:rPr lang="fr-FR" sz="1600" dirty="0" err="1" smtClean="0"/>
                <a:t>Conference</a:t>
              </a:r>
              <a:r>
                <a:rPr lang="fr-FR" sz="1600" dirty="0" smtClean="0"/>
                <a:t>, NIMB 316</a:t>
              </a:r>
              <a:endParaRPr lang="fr-FR" sz="1600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907121" y="5584358"/>
              <a:ext cx="377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2 </a:t>
              </a:r>
              <a:r>
                <a:rPr lang="fr-FR" dirty="0" err="1" smtClean="0"/>
                <a:t>target</a:t>
              </a:r>
              <a:r>
                <a:rPr lang="fr-FR" dirty="0" smtClean="0"/>
                <a:t> stations, </a:t>
              </a:r>
              <a:r>
                <a:rPr lang="fr-FR" dirty="0" err="1" smtClean="0"/>
                <a:t>being</a:t>
              </a:r>
              <a:r>
                <a:rPr lang="fr-FR" dirty="0" smtClean="0"/>
                <a:t> </a:t>
              </a:r>
              <a:r>
                <a:rPr lang="fr-FR" dirty="0" err="1" smtClean="0"/>
                <a:t>extended</a:t>
              </a:r>
              <a:r>
                <a:rPr lang="fr-FR" dirty="0" smtClean="0"/>
                <a:t> to 4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1385521" y="1785594"/>
              <a:ext cx="344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ISOLDE </a:t>
              </a:r>
              <a:r>
                <a:rPr lang="fr-FR" sz="2400" dirty="0" err="1"/>
                <a:t>today</a:t>
              </a:r>
              <a:r>
                <a:rPr lang="fr-FR" sz="2400" dirty="0"/>
                <a:t> (1970-2015)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6635008" y="1788325"/>
            <a:ext cx="4918424" cy="4293733"/>
            <a:chOff x="6635008" y="1788325"/>
            <a:chExt cx="4918424" cy="4293733"/>
          </a:xfrm>
        </p:grpSpPr>
        <p:sp>
          <p:nvSpPr>
            <p:cNvPr id="16" name="ZoneTexte 15"/>
            <p:cNvSpPr txBox="1"/>
            <p:nvPr/>
          </p:nvSpPr>
          <p:spPr>
            <a:xfrm>
              <a:off x="6871766" y="5400214"/>
              <a:ext cx="4681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~2 - 6 </a:t>
              </a:r>
              <a:r>
                <a:rPr lang="fr-FR" dirty="0" err="1" smtClean="0"/>
                <a:t>target</a:t>
              </a:r>
              <a:r>
                <a:rPr lang="fr-FR" dirty="0" smtClean="0"/>
                <a:t> ion source </a:t>
              </a:r>
              <a:r>
                <a:rPr lang="fr-FR" dirty="0" err="1" smtClean="0"/>
                <a:t>systems</a:t>
              </a:r>
              <a:r>
                <a:rPr lang="fr-FR" dirty="0" smtClean="0"/>
                <a:t> on-line per </a:t>
              </a:r>
              <a:r>
                <a:rPr lang="fr-FR" dirty="0" err="1" smtClean="0"/>
                <a:t>year</a:t>
              </a:r>
              <a:endParaRPr lang="fr-FR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279459" y="5712726"/>
              <a:ext cx="1610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 </a:t>
              </a:r>
              <a:r>
                <a:rPr lang="fr-FR" dirty="0" err="1" smtClean="0"/>
                <a:t>target</a:t>
              </a:r>
              <a:r>
                <a:rPr lang="fr-FR" dirty="0" smtClean="0"/>
                <a:t> station</a:t>
              </a:r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008" y="2029041"/>
              <a:ext cx="4899663" cy="326400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722973" y="2074380"/>
              <a:ext cx="2755557" cy="389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7263443" y="1788325"/>
              <a:ext cx="36427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SPIRAL 1 </a:t>
              </a:r>
              <a:r>
                <a:rPr lang="fr-FR" sz="2400" dirty="0" err="1"/>
                <a:t>tomorrow</a:t>
              </a:r>
              <a:r>
                <a:rPr lang="fr-FR" sz="2400" dirty="0"/>
                <a:t> </a:t>
              </a:r>
              <a:r>
                <a:rPr lang="fr-FR" sz="2400" b="1" dirty="0"/>
                <a:t>(</a:t>
              </a:r>
              <a:r>
                <a:rPr lang="fr-FR" sz="2400" b="1" dirty="0" smtClean="0"/>
                <a:t>20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XX?</a:t>
              </a:r>
              <a:r>
                <a:rPr lang="fr-FR" sz="2400" b="1" dirty="0" smtClean="0"/>
                <a:t>)</a:t>
              </a:r>
              <a:endParaRPr lang="fr-FR" sz="24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829922" y="2337134"/>
              <a:ext cx="20204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1+ </a:t>
              </a:r>
              <a:r>
                <a:rPr lang="fr-FR" sz="1400" dirty="0" err="1" smtClean="0"/>
                <a:t>beam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intensities</a:t>
              </a:r>
              <a:r>
                <a:rPr lang="fr-FR" sz="1400" dirty="0" smtClean="0"/>
                <a:t> (</a:t>
              </a:r>
              <a:r>
                <a:rPr lang="fr-FR" sz="1400" dirty="0" err="1" smtClean="0"/>
                <a:t>pps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915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58" y="119319"/>
            <a:ext cx="10515600" cy="1325563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do?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9374" y="1256537"/>
            <a:ext cx="10515600" cy="523076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fr-FR" sz="2000" b="1" dirty="0">
                <a:solidFill>
                  <a:schemeClr val="bg1">
                    <a:lumMod val="75000"/>
                  </a:schemeClr>
                </a:solidFill>
              </a:rPr>
              <a:t>Continue to </a:t>
            </a:r>
            <a:r>
              <a:rPr lang="fr-FR" sz="2000" b="1" dirty="0" err="1">
                <a:solidFill>
                  <a:schemeClr val="bg1">
                    <a:lumMod val="75000"/>
                  </a:schemeClr>
                </a:solidFill>
              </a:rPr>
              <a:t>dream</a:t>
            </a:r>
            <a:r>
              <a:rPr lang="fr-FR" sz="2000" b="1" dirty="0">
                <a:solidFill>
                  <a:schemeClr val="bg1">
                    <a:lumMod val="75000"/>
                  </a:schemeClr>
                </a:solidFill>
              </a:rPr>
              <a:t> of phase 2?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Too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late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, no longer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competitive</a:t>
            </a:r>
            <a:endParaRPr lang="fr-FR" sz="18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Technically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cumbersome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: high fission rate for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comparatively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modest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yields</a:t>
            </a:r>
            <a:endParaRPr lang="fr-FR" sz="1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70000"/>
              </a:lnSpc>
            </a:pPr>
            <a:r>
              <a:rPr lang="fr-FR" sz="2000" b="1" dirty="0" err="1">
                <a:solidFill>
                  <a:schemeClr val="bg1">
                    <a:lumMod val="75000"/>
                  </a:schemeClr>
                </a:solidFill>
              </a:rPr>
              <a:t>Create</a:t>
            </a:r>
            <a:r>
              <a:rPr lang="fr-FR" sz="2000" b="1" dirty="0">
                <a:solidFill>
                  <a:schemeClr val="bg1">
                    <a:lumMod val="75000"/>
                  </a:schemeClr>
                </a:solidFill>
              </a:rPr>
              <a:t> a new in-flight </a:t>
            </a:r>
            <a:r>
              <a:rPr lang="fr-FR" sz="2000" b="1" dirty="0" err="1">
                <a:solidFill>
                  <a:schemeClr val="bg1">
                    <a:lumMod val="75000"/>
                  </a:schemeClr>
                </a:solidFill>
              </a:rPr>
              <a:t>facility</a:t>
            </a:r>
            <a:r>
              <a:rPr lang="fr-FR" sz="20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competitive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facility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seems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</a:rPr>
              <a:t> out of </a:t>
            </a:r>
            <a:r>
              <a:rPr lang="fr-FR" sz="1800" dirty="0" err="1">
                <a:solidFill>
                  <a:schemeClr val="bg1">
                    <a:lumMod val="75000"/>
                  </a:schemeClr>
                </a:solidFill>
              </a:rPr>
              <a:t>reach</a:t>
            </a:r>
            <a:endParaRPr lang="fr-FR" sz="1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70000"/>
              </a:lnSpc>
            </a:pPr>
            <a:r>
              <a:rPr lang="fr-FR" sz="2000" b="1" dirty="0" err="1"/>
              <a:t>Improve</a:t>
            </a:r>
            <a:r>
              <a:rPr lang="fr-FR" sz="2000" b="1" dirty="0"/>
              <a:t> on </a:t>
            </a:r>
            <a:r>
              <a:rPr lang="fr-FR" sz="2000" b="1" dirty="0" err="1"/>
              <a:t>what</a:t>
            </a:r>
            <a:r>
              <a:rPr lang="fr-FR" sz="2000" b="1" dirty="0"/>
              <a:t> </a:t>
            </a:r>
            <a:r>
              <a:rPr lang="fr-FR" sz="2000" b="1" dirty="0" err="1"/>
              <a:t>we</a:t>
            </a:r>
            <a:r>
              <a:rPr lang="fr-FR" sz="2000" b="1" dirty="0"/>
              <a:t> </a:t>
            </a:r>
            <a:r>
              <a:rPr lang="fr-FR" sz="2000" b="1" dirty="0" err="1"/>
              <a:t>already</a:t>
            </a:r>
            <a:r>
              <a:rPr lang="fr-FR" sz="2000" b="1" dirty="0"/>
              <a:t> do (or </a:t>
            </a:r>
            <a:r>
              <a:rPr lang="fr-FR" sz="2000" b="1" dirty="0" err="1"/>
              <a:t>will</a:t>
            </a:r>
            <a:r>
              <a:rPr lang="fr-FR" sz="2000" b="1" dirty="0"/>
              <a:t> do)?</a:t>
            </a:r>
          </a:p>
          <a:p>
            <a:pPr lvl="1">
              <a:lnSpc>
                <a:spcPct val="70000"/>
              </a:lnSpc>
            </a:pPr>
            <a:r>
              <a:rPr lang="fr-FR" sz="1800" dirty="0"/>
              <a:t>LISE</a:t>
            </a:r>
          </a:p>
          <a:p>
            <a:pPr lvl="2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/>
              <a:t>Very</a:t>
            </a:r>
            <a:r>
              <a:rPr lang="fr-FR" sz="1800" dirty="0"/>
              <a:t> </a:t>
            </a:r>
            <a:r>
              <a:rPr lang="fr-FR" sz="1800" dirty="0" err="1"/>
              <a:t>difficult</a:t>
            </a:r>
            <a:r>
              <a:rPr lang="fr-FR" sz="1800" dirty="0"/>
              <a:t> to </a:t>
            </a:r>
            <a:r>
              <a:rPr lang="fr-FR" sz="1800" dirty="0" err="1"/>
              <a:t>compete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in-flight </a:t>
            </a:r>
            <a:r>
              <a:rPr lang="fr-FR" sz="1800" dirty="0" err="1"/>
              <a:t>facilities</a:t>
            </a:r>
            <a:endParaRPr lang="fr-FR" sz="1800" dirty="0"/>
          </a:p>
          <a:p>
            <a:pPr lvl="1">
              <a:lnSpc>
                <a:spcPct val="70000"/>
              </a:lnSpc>
            </a:pPr>
            <a:r>
              <a:rPr lang="fr-FR" sz="1800" dirty="0"/>
              <a:t>SPIRAL 1</a:t>
            </a:r>
          </a:p>
          <a:p>
            <a:pPr lvl="2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/>
              <a:t>Only</a:t>
            </a:r>
            <a:r>
              <a:rPr lang="fr-FR" sz="1800" dirty="0"/>
              <a:t> one </a:t>
            </a:r>
            <a:r>
              <a:rPr lang="fr-FR" sz="1800" dirty="0" err="1" smtClean="0"/>
              <a:t>target</a:t>
            </a:r>
            <a:r>
              <a:rPr lang="fr-FR" sz="1800" dirty="0" smtClean="0"/>
              <a:t> station </a:t>
            </a:r>
            <a:r>
              <a:rPr lang="fr-FR" sz="1800" dirty="0"/>
              <a:t>+ time sharing </a:t>
            </a:r>
            <a:r>
              <a:rPr lang="fr-FR" sz="1800" dirty="0" err="1"/>
              <a:t>with</a:t>
            </a:r>
            <a:r>
              <a:rPr lang="fr-FR" sz="1800" dirty="0"/>
              <a:t> the </a:t>
            </a:r>
            <a:r>
              <a:rPr lang="fr-FR" sz="1800" dirty="0" err="1"/>
              <a:t>rest</a:t>
            </a:r>
            <a:r>
              <a:rPr lang="fr-FR" sz="1800" dirty="0"/>
              <a:t> of GANIL </a:t>
            </a:r>
            <a:r>
              <a:rPr lang="fr-FR" sz="1800" dirty="0" err="1"/>
              <a:t>strongly</a:t>
            </a:r>
            <a:r>
              <a:rPr lang="fr-FR" sz="1800" dirty="0"/>
              <a:t> </a:t>
            </a:r>
            <a:r>
              <a:rPr lang="fr-FR" sz="1800" dirty="0" err="1"/>
              <a:t>limits</a:t>
            </a:r>
            <a:r>
              <a:rPr lang="fr-FR" sz="1800" dirty="0"/>
              <a:t> the </a:t>
            </a:r>
            <a:r>
              <a:rPr lang="fr-FR" sz="1800" dirty="0" err="1"/>
              <a:t>potential</a:t>
            </a:r>
            <a:r>
              <a:rPr lang="fr-FR" sz="1800" dirty="0"/>
              <a:t> of the </a:t>
            </a:r>
            <a:r>
              <a:rPr lang="fr-FR" sz="1800" dirty="0" err="1"/>
              <a:t>facility</a:t>
            </a:r>
            <a:endParaRPr lang="fr-FR" sz="1800" dirty="0"/>
          </a:p>
          <a:p>
            <a:pPr lvl="1">
              <a:lnSpc>
                <a:spcPct val="70000"/>
              </a:lnSpc>
            </a:pPr>
            <a:r>
              <a:rPr lang="fr-FR" sz="1800" dirty="0" err="1"/>
              <a:t>Take</a:t>
            </a:r>
            <a:r>
              <a:rPr lang="fr-FR" sz="1800" dirty="0"/>
              <a:t> </a:t>
            </a:r>
            <a:r>
              <a:rPr lang="fr-FR" sz="1800" dirty="0" err="1"/>
              <a:t>advantage</a:t>
            </a:r>
            <a:r>
              <a:rPr lang="fr-FR" sz="1800" dirty="0"/>
              <a:t> of </a:t>
            </a:r>
            <a:r>
              <a:rPr lang="fr-FR" sz="1800" dirty="0" err="1"/>
              <a:t>improved</a:t>
            </a:r>
            <a:r>
              <a:rPr lang="fr-FR" sz="1800" dirty="0"/>
              <a:t> LINAC </a:t>
            </a:r>
            <a:r>
              <a:rPr lang="fr-FR" sz="1800" dirty="0" err="1"/>
              <a:t>capabilities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A/Q=7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7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58" y="119319"/>
            <a:ext cx="10515600" cy="1325563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do?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9374" y="1256537"/>
            <a:ext cx="10515600" cy="523076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Continue to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dream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 of phase 2?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Too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late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, no longer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competitive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Technically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cumbersome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: high fission rate for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comparatively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modest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yields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70000"/>
              </a:lnSpc>
            </a:pP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Create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 a new in-flight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facility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competitive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facility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seems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out of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reach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70000"/>
              </a:lnSpc>
            </a:pPr>
            <a:r>
              <a:rPr lang="fr-FR" sz="2000" b="1" dirty="0" err="1"/>
              <a:t>Improve</a:t>
            </a:r>
            <a:r>
              <a:rPr lang="fr-FR" sz="2000" b="1" dirty="0"/>
              <a:t> on </a:t>
            </a:r>
            <a:r>
              <a:rPr lang="fr-FR" sz="2000" b="1" dirty="0" err="1"/>
              <a:t>what</a:t>
            </a:r>
            <a:r>
              <a:rPr lang="fr-FR" sz="2000" b="1" dirty="0"/>
              <a:t> </a:t>
            </a:r>
            <a:r>
              <a:rPr lang="fr-FR" sz="2000" b="1" dirty="0" err="1"/>
              <a:t>we</a:t>
            </a:r>
            <a:r>
              <a:rPr lang="fr-FR" sz="2000" b="1" dirty="0"/>
              <a:t> </a:t>
            </a:r>
            <a:r>
              <a:rPr lang="fr-FR" sz="2000" b="1" dirty="0" err="1"/>
              <a:t>already</a:t>
            </a:r>
            <a:r>
              <a:rPr lang="fr-FR" sz="2000" b="1" dirty="0"/>
              <a:t> do (or </a:t>
            </a:r>
            <a:r>
              <a:rPr lang="fr-FR" sz="2000" b="1" dirty="0" err="1"/>
              <a:t>will</a:t>
            </a:r>
            <a:r>
              <a:rPr lang="fr-FR" sz="2000" b="1" dirty="0"/>
              <a:t> do)?</a:t>
            </a:r>
          </a:p>
          <a:p>
            <a:pPr lvl="1">
              <a:lnSpc>
                <a:spcPct val="70000"/>
              </a:lnSpc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LISE</a:t>
            </a:r>
          </a:p>
          <a:p>
            <a:pPr lvl="2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Very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difficult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to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compete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in-flight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facilities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70000"/>
              </a:lnSpc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SPIRAL 1</a:t>
            </a:r>
          </a:p>
          <a:p>
            <a:pPr lvl="2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Only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one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</a:rPr>
              <a:t>target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</a:rPr>
              <a:t> station 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+ time sharing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the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rest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of GANIL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strongly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limits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the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potential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 of the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facility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70000"/>
              </a:lnSpc>
            </a:pPr>
            <a:r>
              <a:rPr lang="fr-FR" sz="1800" dirty="0" err="1"/>
              <a:t>Take</a:t>
            </a:r>
            <a:r>
              <a:rPr lang="fr-FR" sz="1800" dirty="0"/>
              <a:t> </a:t>
            </a:r>
            <a:r>
              <a:rPr lang="fr-FR" sz="1800" dirty="0" err="1"/>
              <a:t>advantage</a:t>
            </a:r>
            <a:r>
              <a:rPr lang="fr-FR" sz="1800" dirty="0"/>
              <a:t> of </a:t>
            </a:r>
            <a:r>
              <a:rPr lang="fr-FR" sz="1800" dirty="0" err="1"/>
              <a:t>improved</a:t>
            </a:r>
            <a:r>
              <a:rPr lang="fr-FR" sz="1800" dirty="0"/>
              <a:t> LINAC </a:t>
            </a:r>
            <a:r>
              <a:rPr lang="fr-FR" sz="1800" dirty="0" err="1"/>
              <a:t>capabilities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A/Q=7</a:t>
            </a:r>
          </a:p>
          <a:p>
            <a:pPr lvl="2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dirty="0"/>
              <a:t>Good </a:t>
            </a:r>
            <a:r>
              <a:rPr lang="fr-FR" sz="1800" dirty="0" err="1"/>
              <a:t>idea</a:t>
            </a:r>
            <a:r>
              <a:rPr lang="fr-FR" sz="1800" dirty="0"/>
              <a:t> for S3</a:t>
            </a:r>
          </a:p>
          <a:p>
            <a:pPr lvl="2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fr-FR" sz="1800" b="1" dirty="0" err="1">
                <a:solidFill>
                  <a:srgbClr val="7030A0"/>
                </a:solidFill>
              </a:rPr>
              <a:t>Also</a:t>
            </a:r>
            <a:r>
              <a:rPr lang="fr-FR" sz="1800" b="1" dirty="0">
                <a:solidFill>
                  <a:srgbClr val="7030A0"/>
                </a:solidFill>
              </a:rPr>
              <a:t> </a:t>
            </a:r>
            <a:r>
              <a:rPr lang="fr-FR" sz="1800" b="1" dirty="0" err="1">
                <a:solidFill>
                  <a:srgbClr val="7030A0"/>
                </a:solidFill>
              </a:rPr>
              <a:t>brings</a:t>
            </a:r>
            <a:r>
              <a:rPr lang="fr-FR" sz="1800" b="1" dirty="0">
                <a:solidFill>
                  <a:srgbClr val="7030A0"/>
                </a:solidFill>
              </a:rPr>
              <a:t> </a:t>
            </a:r>
            <a:r>
              <a:rPr lang="fr-FR" sz="1800" b="1" dirty="0" smtClean="0">
                <a:solidFill>
                  <a:srgbClr val="7030A0"/>
                </a:solidFill>
              </a:rPr>
              <a:t>new </a:t>
            </a:r>
            <a:r>
              <a:rPr lang="fr-FR" sz="1800" b="1" dirty="0" err="1" smtClean="0">
                <a:solidFill>
                  <a:srgbClr val="7030A0"/>
                </a:solidFill>
              </a:rPr>
              <a:t>opportunities</a:t>
            </a:r>
            <a:r>
              <a:rPr lang="fr-FR" sz="1800" b="1" dirty="0" smtClean="0">
                <a:solidFill>
                  <a:srgbClr val="7030A0"/>
                </a:solidFill>
              </a:rPr>
              <a:t> </a:t>
            </a:r>
            <a:r>
              <a:rPr lang="fr-FR" sz="1800" b="1" dirty="0">
                <a:solidFill>
                  <a:srgbClr val="7030A0"/>
                </a:solidFill>
              </a:rPr>
              <a:t>for ISOL production in </a:t>
            </a:r>
            <a:r>
              <a:rPr lang="fr-FR" sz="1800" b="1" dirty="0" err="1">
                <a:solidFill>
                  <a:srgbClr val="7030A0"/>
                </a:solidFill>
              </a:rPr>
              <a:t>dedicated</a:t>
            </a:r>
            <a:r>
              <a:rPr lang="fr-FR" sz="1800" b="1" dirty="0">
                <a:solidFill>
                  <a:srgbClr val="7030A0"/>
                </a:solidFill>
              </a:rPr>
              <a:t> </a:t>
            </a:r>
            <a:r>
              <a:rPr lang="fr-FR" sz="1800" b="1" dirty="0" err="1" smtClean="0">
                <a:solidFill>
                  <a:srgbClr val="7030A0"/>
                </a:solidFill>
              </a:rPr>
              <a:t>target</a:t>
            </a:r>
            <a:r>
              <a:rPr lang="fr-FR" sz="1800" b="1" dirty="0" smtClean="0">
                <a:solidFill>
                  <a:srgbClr val="7030A0"/>
                </a:solidFill>
              </a:rPr>
              <a:t> stations</a:t>
            </a:r>
            <a:endParaRPr lang="fr-FR" sz="1800" dirty="0">
              <a:solidFill>
                <a:srgbClr val="7030A0"/>
              </a:solidFill>
            </a:endParaRPr>
          </a:p>
          <a:p>
            <a:pPr>
              <a:lnSpc>
                <a:spcPct val="70000"/>
              </a:lnSpc>
            </a:pPr>
            <a:r>
              <a:rPr lang="fr-FR" sz="2000" b="1" dirty="0"/>
              <a:t>Planning one </a:t>
            </a:r>
            <a:r>
              <a:rPr lang="fr-FR" sz="2000" b="1" dirty="0" err="1"/>
              <a:t>step</a:t>
            </a:r>
            <a:r>
              <a:rPr lang="fr-FR" sz="2000" b="1" dirty="0"/>
              <a:t> </a:t>
            </a:r>
            <a:r>
              <a:rPr lang="fr-FR" sz="2000" b="1" dirty="0" err="1"/>
              <a:t>ahead</a:t>
            </a:r>
            <a:endParaRPr lang="fr-FR" sz="2000" b="1" dirty="0"/>
          </a:p>
          <a:p>
            <a:pPr lvl="1">
              <a:lnSpc>
                <a:spcPct val="70000"/>
              </a:lnSpc>
            </a:pPr>
            <a:r>
              <a:rPr lang="fr-FR" sz="1800" dirty="0" err="1"/>
              <a:t>Several</a:t>
            </a:r>
            <a:r>
              <a:rPr lang="fr-FR" sz="1800" dirty="0"/>
              <a:t> options </a:t>
            </a:r>
            <a:r>
              <a:rPr lang="fr-FR" sz="1800" dirty="0" err="1"/>
              <a:t>based</a:t>
            </a:r>
            <a:r>
              <a:rPr lang="fr-FR" sz="1800" dirty="0"/>
              <a:t> on a </a:t>
            </a:r>
            <a:r>
              <a:rPr lang="fr-FR" sz="1800" dirty="0" err="1"/>
              <a:t>common</a:t>
            </a:r>
            <a:r>
              <a:rPr lang="fr-FR" sz="1800" dirty="0"/>
              <a:t> </a:t>
            </a:r>
            <a:r>
              <a:rPr lang="fr-FR" sz="1800" dirty="0" err="1"/>
              <a:t>preparatory</a:t>
            </a:r>
            <a:r>
              <a:rPr lang="fr-FR" sz="1800" dirty="0"/>
              <a:t> stage: </a:t>
            </a:r>
            <a:r>
              <a:rPr lang="fr-FR" sz="1800" b="1" dirty="0" err="1">
                <a:solidFill>
                  <a:srgbClr val="7030A0"/>
                </a:solidFill>
              </a:rPr>
              <a:t>consolidated</a:t>
            </a:r>
            <a:r>
              <a:rPr lang="fr-FR" sz="1800" b="1" dirty="0">
                <a:solidFill>
                  <a:srgbClr val="7030A0"/>
                </a:solidFill>
              </a:rPr>
              <a:t> ISOL production</a:t>
            </a:r>
          </a:p>
          <a:p>
            <a:pPr lvl="2">
              <a:lnSpc>
                <a:spcPct val="70000"/>
              </a:lnSpc>
            </a:pPr>
            <a:r>
              <a:rPr lang="fr-FR" sz="1800" u="sng" dirty="0" err="1"/>
              <a:t>Consolidated</a:t>
            </a:r>
            <a:r>
              <a:rPr lang="fr-FR" sz="1800" dirty="0"/>
              <a:t>: not </a:t>
            </a:r>
            <a:r>
              <a:rPr lang="fr-FR" sz="1800" dirty="0" err="1"/>
              <a:t>necessarily</a:t>
            </a:r>
            <a:r>
              <a:rPr lang="fr-FR" sz="1800" dirty="0"/>
              <a:t> world </a:t>
            </a:r>
            <a:r>
              <a:rPr lang="fr-FR" sz="1800" dirty="0" err="1"/>
              <a:t>leading</a:t>
            </a:r>
            <a:r>
              <a:rPr lang="fr-FR" sz="1800" dirty="0"/>
              <a:t>, but </a:t>
            </a:r>
            <a:r>
              <a:rPr lang="fr-FR" sz="1800" dirty="0" err="1"/>
              <a:t>highly</a:t>
            </a:r>
            <a:r>
              <a:rPr lang="fr-FR" sz="1800" dirty="0"/>
              <a:t> </a:t>
            </a:r>
            <a:r>
              <a:rPr lang="fr-FR" sz="1800" dirty="0" err="1"/>
              <a:t>competitive</a:t>
            </a:r>
            <a:endParaRPr lang="fr-FR" sz="1800" dirty="0"/>
          </a:p>
          <a:p>
            <a:pPr lvl="2">
              <a:lnSpc>
                <a:spcPct val="70000"/>
              </a:lnSpc>
            </a:pPr>
            <a:r>
              <a:rPr lang="fr-FR" sz="1800" u="sng" dirty="0"/>
              <a:t>High </a:t>
            </a:r>
            <a:r>
              <a:rPr lang="fr-FR" sz="1800" u="sng" dirty="0" err="1"/>
              <a:t>intensity</a:t>
            </a:r>
            <a:r>
              <a:rPr lang="fr-FR" sz="1800" u="sng" dirty="0"/>
              <a:t> ISOL </a:t>
            </a:r>
            <a:r>
              <a:rPr lang="fr-FR" sz="1800" u="sng" dirty="0" err="1"/>
              <a:t>beams</a:t>
            </a:r>
            <a:r>
              <a:rPr lang="fr-FR" sz="1800" dirty="0"/>
              <a:t> &gt;10</a:t>
            </a:r>
            <a:r>
              <a:rPr lang="fr-FR" sz="1800" baseline="30000" dirty="0"/>
              <a:t>6</a:t>
            </a:r>
            <a:r>
              <a:rPr lang="fr-FR" sz="1800" dirty="0"/>
              <a:t> </a:t>
            </a:r>
            <a:r>
              <a:rPr lang="fr-FR" sz="1800" dirty="0" err="1"/>
              <a:t>pps</a:t>
            </a:r>
            <a:r>
              <a:rPr lang="fr-FR" sz="1800" dirty="0"/>
              <a:t> are an </a:t>
            </a:r>
            <a:r>
              <a:rPr lang="fr-FR" sz="1800" dirty="0" err="1"/>
              <a:t>asset</a:t>
            </a:r>
            <a:r>
              <a:rPr lang="fr-FR" sz="1800" dirty="0"/>
              <a:t> for </a:t>
            </a:r>
            <a:r>
              <a:rPr lang="fr-FR" sz="1800" dirty="0" err="1"/>
              <a:t>each</a:t>
            </a:r>
            <a:r>
              <a:rPr lang="fr-FR" sz="1800" dirty="0"/>
              <a:t> option</a:t>
            </a:r>
          </a:p>
          <a:p>
            <a:pPr lvl="1">
              <a:lnSpc>
                <a:spcPct val="70000"/>
              </a:lnSpc>
            </a:pPr>
            <a:r>
              <a:rPr lang="fr-FR" sz="1800" dirty="0" err="1"/>
              <a:t>Each</a:t>
            </a:r>
            <a:r>
              <a:rPr lang="fr-FR" sz="1800" dirty="0"/>
              <a:t> option </a:t>
            </a:r>
            <a:r>
              <a:rPr lang="fr-FR" sz="1800" dirty="0" err="1"/>
              <a:t>aims</a:t>
            </a:r>
            <a:r>
              <a:rPr lang="fr-FR" sz="1800" dirty="0"/>
              <a:t> to </a:t>
            </a:r>
            <a:r>
              <a:rPr lang="fr-FR" sz="1800" dirty="0" err="1"/>
              <a:t>be</a:t>
            </a:r>
            <a:r>
              <a:rPr lang="fr-FR" sz="1800" dirty="0"/>
              <a:t> world-</a:t>
            </a:r>
            <a:r>
              <a:rPr lang="fr-FR" sz="1800" dirty="0" err="1"/>
              <a:t>leading</a:t>
            </a:r>
            <a:endParaRPr lang="fr-FR" sz="2800" dirty="0"/>
          </a:p>
          <a:p>
            <a:pPr lvl="1"/>
            <a:endParaRPr lang="fr-FR" dirty="0"/>
          </a:p>
        </p:txBody>
      </p:sp>
      <p:sp>
        <p:nvSpPr>
          <p:cNvPr id="4" name="Accolade fermante 3"/>
          <p:cNvSpPr/>
          <p:nvPr/>
        </p:nvSpPr>
        <p:spPr>
          <a:xfrm>
            <a:off x="9802019" y="4551315"/>
            <a:ext cx="421103" cy="1467311"/>
          </a:xfrm>
          <a:prstGeom prst="rightBrace">
            <a:avLst>
              <a:gd name="adj1" fmla="val 49349"/>
              <a:gd name="adj2" fmla="val 50670"/>
            </a:avLst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281913" y="4957955"/>
            <a:ext cx="163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</a:rPr>
              <a:t>Our suggestion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446960" y="4669211"/>
            <a:ext cx="52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YES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466726" y="5240237"/>
            <a:ext cx="52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YES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58" y="119319"/>
            <a:ext cx="10515600" cy="1325563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do? </a:t>
            </a:r>
            <a:r>
              <a:rPr lang="fr-FR" dirty="0" err="1" smtClean="0"/>
              <a:t>Summary</a:t>
            </a:r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591712"/>
              </p:ext>
            </p:extLst>
          </p:nvPr>
        </p:nvGraphicFramePr>
        <p:xfrm>
          <a:off x="612058" y="1667168"/>
          <a:ext cx="11204026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3646">
                  <a:extLst>
                    <a:ext uri="{9D8B030D-6E8A-4147-A177-3AD203B41FA5}">
                      <a16:colId xmlns:a16="http://schemas.microsoft.com/office/drawing/2014/main" val="1105349490"/>
                    </a:ext>
                  </a:extLst>
                </a:gridCol>
                <a:gridCol w="5773442">
                  <a:extLst>
                    <a:ext uri="{9D8B030D-6E8A-4147-A177-3AD203B41FA5}">
                      <a16:colId xmlns:a16="http://schemas.microsoft.com/office/drawing/2014/main" val="2992158367"/>
                    </a:ext>
                  </a:extLst>
                </a:gridCol>
                <a:gridCol w="1156938">
                  <a:extLst>
                    <a:ext uri="{9D8B030D-6E8A-4147-A177-3AD203B41FA5}">
                      <a16:colId xmlns:a16="http://schemas.microsoft.com/office/drawing/2014/main" val="3375660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chemeClr val="bg1"/>
                          </a:solidFill>
                        </a:rPr>
                        <a:t>Possible</a:t>
                      </a:r>
                      <a:r>
                        <a:rPr lang="fr-FR" sz="2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2400" baseline="0" dirty="0" err="1" smtClean="0">
                          <a:solidFill>
                            <a:schemeClr val="bg1"/>
                          </a:solidFill>
                        </a:rPr>
                        <a:t>development</a:t>
                      </a:r>
                      <a:endParaRPr lang="fr-FR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>
                          <a:solidFill>
                            <a:schemeClr val="bg1"/>
                          </a:solidFill>
                        </a:rPr>
                        <a:t>Analysis</a:t>
                      </a:r>
                      <a:endParaRPr lang="fr-FR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r>
                        <a:rPr lang="fr-FR" sz="28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fr-FR" sz="28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89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Phase 2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Too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late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fr-FR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550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New in-flight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facility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Out of </a:t>
                      </a:r>
                      <a:r>
                        <a:rPr lang="fr-FR" sz="2400" dirty="0" err="1" smtClean="0"/>
                        <a:t>reach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fr-FR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05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Improved</a:t>
                      </a:r>
                      <a:r>
                        <a:rPr lang="fr-FR" sz="2400" dirty="0" smtClean="0"/>
                        <a:t> LISE as a </a:t>
                      </a:r>
                      <a:r>
                        <a:rPr lang="fr-FR" sz="2400" dirty="0" err="1" smtClean="0"/>
                        <a:t>baseline</a:t>
                      </a:r>
                      <a:r>
                        <a:rPr lang="fr-FR" sz="2400" dirty="0" smtClean="0"/>
                        <a:t> scenario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Difficult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competition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from</a:t>
                      </a:r>
                      <a:r>
                        <a:rPr lang="fr-FR" sz="2400" dirty="0" smtClean="0"/>
                        <a:t> in-flight </a:t>
                      </a:r>
                      <a:r>
                        <a:rPr lang="fr-FR" sz="2400" dirty="0" err="1" smtClean="0"/>
                        <a:t>facilities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fr-FR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779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Improved</a:t>
                      </a:r>
                      <a:r>
                        <a:rPr lang="fr-FR" sz="2400" dirty="0" smtClean="0"/>
                        <a:t> SPIRAL 1</a:t>
                      </a:r>
                      <a:r>
                        <a:rPr lang="fr-FR" sz="2400" baseline="0" dirty="0" smtClean="0"/>
                        <a:t> as a </a:t>
                      </a:r>
                      <a:r>
                        <a:rPr lang="fr-FR" sz="2400" baseline="0" dirty="0" err="1" smtClean="0"/>
                        <a:t>baseline</a:t>
                      </a:r>
                      <a:r>
                        <a:rPr lang="fr-FR" sz="2400" baseline="0" dirty="0" smtClean="0"/>
                        <a:t> scenario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Technical</a:t>
                      </a:r>
                      <a:r>
                        <a:rPr lang="fr-FR" sz="2400" baseline="0" dirty="0" smtClean="0"/>
                        <a:t> limitations for </a:t>
                      </a:r>
                      <a:r>
                        <a:rPr lang="fr-FR" sz="2400" baseline="0" dirty="0" err="1" smtClean="0"/>
                        <a:t>beam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development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fr-FR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29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A/Q=7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Interesting</a:t>
                      </a:r>
                      <a:r>
                        <a:rPr lang="fr-FR" sz="2400" dirty="0" smtClean="0"/>
                        <a:t> perspectives for </a:t>
                      </a:r>
                      <a:r>
                        <a:rPr lang="fr-FR" sz="2400" baseline="0" dirty="0" smtClean="0"/>
                        <a:t>ISOL production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00CC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fr-FR" sz="2800" dirty="0">
                        <a:solidFill>
                          <a:srgbClr val="00CC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987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Planning</a:t>
                      </a:r>
                      <a:r>
                        <a:rPr lang="fr-FR" sz="2400" b="1" baseline="0" dirty="0" smtClean="0"/>
                        <a:t> one </a:t>
                      </a:r>
                      <a:r>
                        <a:rPr lang="fr-FR" sz="2400" b="1" baseline="0" dirty="0" err="1" smtClean="0"/>
                        <a:t>step</a:t>
                      </a:r>
                      <a:r>
                        <a:rPr lang="fr-FR" sz="2400" b="1" baseline="0" dirty="0" smtClean="0"/>
                        <a:t> </a:t>
                      </a:r>
                      <a:r>
                        <a:rPr lang="fr-FR" sz="2400" b="1" baseline="0" dirty="0" err="1" smtClean="0"/>
                        <a:t>ahead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Preparing</a:t>
                      </a:r>
                      <a:r>
                        <a:rPr lang="fr-FR" sz="2400" dirty="0" smtClean="0"/>
                        <a:t> the </a:t>
                      </a:r>
                      <a:r>
                        <a:rPr lang="fr-FR" sz="2400" dirty="0" err="1" smtClean="0"/>
                        <a:t>next</a:t>
                      </a:r>
                      <a:r>
                        <a:rPr lang="fr-FR" sz="2400" dirty="0" smtClean="0"/>
                        <a:t> move by </a:t>
                      </a:r>
                      <a:r>
                        <a:rPr lang="fr-FR" sz="2400" dirty="0" err="1" smtClean="0"/>
                        <a:t>consolidating</a:t>
                      </a:r>
                      <a:r>
                        <a:rPr lang="fr-FR" sz="2400" baseline="0" dirty="0" smtClean="0"/>
                        <a:t> ISOL production at SPIRAL2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 smtClean="0">
                          <a:solidFill>
                            <a:srgbClr val="00CC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fr-FR" sz="2800" dirty="0" smtClean="0">
                        <a:solidFill>
                          <a:srgbClr val="00CC00"/>
                        </a:solidFill>
                      </a:endParaRPr>
                    </a:p>
                    <a:p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241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44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803" y="196352"/>
            <a:ext cx="1655994" cy="1655994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838200" y="2816668"/>
            <a:ext cx="10515600" cy="1325563"/>
          </a:xfrm>
        </p:spPr>
        <p:txBody>
          <a:bodyPr/>
          <a:lstStyle/>
          <a:p>
            <a:r>
              <a:rPr lang="fr-FR" dirty="0" smtClean="0"/>
              <a:t>Prospectives nationales: a new </a:t>
            </a:r>
            <a:r>
              <a:rPr lang="fr-FR" dirty="0" err="1" smtClean="0"/>
              <a:t>momentum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40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940258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/>
              <a:t>Converging</a:t>
            </a:r>
            <a:r>
              <a:rPr lang="fr-FR" dirty="0"/>
              <a:t> </a:t>
            </a:r>
            <a:r>
              <a:rPr lang="fr-FR" dirty="0" err="1"/>
              <a:t>views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:</a:t>
            </a:r>
          </a:p>
          <a:p>
            <a:pPr lvl="1"/>
            <a:r>
              <a:rPr lang="fr-FR" b="1" dirty="0"/>
              <a:t>A consolidation phase </a:t>
            </a:r>
            <a:r>
              <a:rPr lang="fr-FR" dirty="0"/>
              <a:t>(2020 – 2030)</a:t>
            </a:r>
          </a:p>
          <a:p>
            <a:pPr lvl="2"/>
            <a:r>
              <a:rPr lang="fr-FR" dirty="0" err="1"/>
              <a:t>Extending</a:t>
            </a:r>
            <a:r>
              <a:rPr lang="fr-FR" dirty="0"/>
              <a:t> the use of the LINAC </a:t>
            </a:r>
            <a:r>
              <a:rPr lang="fr-FR" dirty="0" err="1"/>
              <a:t>beams</a:t>
            </a:r>
            <a:endParaRPr lang="fr-FR" dirty="0"/>
          </a:p>
          <a:p>
            <a:pPr lvl="3"/>
            <a:r>
              <a:rPr lang="fr-FR" dirty="0"/>
              <a:t>R&amp;D for </a:t>
            </a:r>
            <a:r>
              <a:rPr lang="fr-FR" dirty="0" err="1"/>
              <a:t>medical</a:t>
            </a:r>
            <a:r>
              <a:rPr lang="fr-FR" dirty="0"/>
              <a:t> isotope production</a:t>
            </a:r>
          </a:p>
          <a:p>
            <a:pPr lvl="3"/>
            <a:r>
              <a:rPr lang="fr-FR" dirty="0"/>
              <a:t>ISOL/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production </a:t>
            </a:r>
            <a:r>
              <a:rPr lang="fr-FR" dirty="0" err="1"/>
              <a:t>with</a:t>
            </a:r>
            <a:r>
              <a:rPr lang="fr-FR" dirty="0"/>
              <a:t> A/q=7</a:t>
            </a:r>
          </a:p>
          <a:p>
            <a:pPr lvl="2"/>
            <a:r>
              <a:rPr lang="fr-FR" dirty="0"/>
              <a:t>(Photo)fission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dedicated</a:t>
            </a:r>
            <a:r>
              <a:rPr lang="fr-FR" dirty="0"/>
              <a:t> commercial </a:t>
            </a:r>
            <a:r>
              <a:rPr lang="fr-FR" dirty="0" err="1" smtClean="0"/>
              <a:t>accelerator</a:t>
            </a: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803" y="196352"/>
            <a:ext cx="1655994" cy="1655994"/>
          </a:xfrm>
          <a:prstGeom prst="rect">
            <a:avLst/>
          </a:prstGeom>
        </p:spPr>
      </p:pic>
      <p:sp>
        <p:nvSpPr>
          <p:cNvPr id="9" name="Accolade ouvrante 8"/>
          <p:cNvSpPr/>
          <p:nvPr/>
        </p:nvSpPr>
        <p:spPr>
          <a:xfrm rot="10800000">
            <a:off x="7377538" y="2562724"/>
            <a:ext cx="352749" cy="1493448"/>
          </a:xfrm>
          <a:prstGeom prst="leftBrace">
            <a:avLst>
              <a:gd name="adj1" fmla="val 61395"/>
              <a:gd name="adj2" fmla="val 4838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005685" y="3044018"/>
            <a:ext cx="263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Production building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564062" y="3686841"/>
            <a:ext cx="282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Goal: 10</a:t>
            </a:r>
            <a:r>
              <a:rPr lang="fr-FR" b="1" baseline="30000" dirty="0" smtClean="0"/>
              <a:t>12</a:t>
            </a:r>
            <a:r>
              <a:rPr lang="fr-FR" b="1" dirty="0" smtClean="0"/>
              <a:t> to 10</a:t>
            </a:r>
            <a:r>
              <a:rPr lang="fr-FR" b="1" baseline="30000" dirty="0" smtClean="0"/>
              <a:t>13</a:t>
            </a:r>
            <a:r>
              <a:rPr lang="fr-FR" b="1" dirty="0" smtClean="0"/>
              <a:t> fissions/s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691015" y="4724075"/>
            <a:ext cx="9478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More </a:t>
            </a:r>
            <a:r>
              <a:rPr lang="fr-FR" dirty="0" err="1"/>
              <a:t>modest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phase 2, but </a:t>
            </a:r>
            <a:r>
              <a:rPr lang="fr-FR" b="1" dirty="0" err="1" smtClean="0"/>
              <a:t>potentially</a:t>
            </a:r>
            <a:r>
              <a:rPr lang="fr-FR" b="1" dirty="0" smtClean="0"/>
              <a:t> </a:t>
            </a:r>
            <a:r>
              <a:rPr lang="fr-FR" b="1" dirty="0" err="1"/>
              <a:t>equivalent</a:t>
            </a:r>
            <a:r>
              <a:rPr lang="fr-FR" b="1" dirty="0"/>
              <a:t> </a:t>
            </a:r>
            <a:r>
              <a:rPr lang="fr-FR" b="1" dirty="0" err="1"/>
              <a:t>yields</a:t>
            </a:r>
            <a:r>
              <a:rPr lang="fr-FR" b="1" dirty="0"/>
              <a:t> for </a:t>
            </a:r>
            <a:r>
              <a:rPr lang="fr-FR" b="1" dirty="0" err="1"/>
              <a:t>many</a:t>
            </a:r>
            <a:r>
              <a:rPr lang="fr-FR" b="1" dirty="0"/>
              <a:t>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Hopefully</a:t>
            </a:r>
            <a:r>
              <a:rPr lang="fr-FR" dirty="0"/>
              <a:t>, </a:t>
            </a:r>
            <a:r>
              <a:rPr lang="fr-FR" dirty="0" err="1"/>
              <a:t>faster</a:t>
            </a:r>
            <a:r>
              <a:rPr lang="fr-FR" dirty="0"/>
              <a:t> to </a:t>
            </a:r>
            <a:r>
              <a:rPr lang="fr-FR" dirty="0" err="1"/>
              <a:t>build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phase 2 – </a:t>
            </a:r>
            <a:r>
              <a:rPr lang="fr-FR" b="1" dirty="0" err="1"/>
              <a:t>adapting</a:t>
            </a:r>
            <a:r>
              <a:rPr lang="fr-FR" b="1" dirty="0"/>
              <a:t> ambitions to </a:t>
            </a:r>
            <a:r>
              <a:rPr lang="fr-FR" b="1" dirty="0" err="1"/>
              <a:t>available</a:t>
            </a:r>
            <a:r>
              <a:rPr lang="fr-FR" b="1" dirty="0"/>
              <a:t> </a:t>
            </a:r>
            <a:r>
              <a:rPr lang="fr-FR" b="1" dirty="0" err="1"/>
              <a:t>means</a:t>
            </a: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Fully</a:t>
            </a:r>
            <a:r>
              <a:rPr lang="fr-FR" b="1" dirty="0"/>
              <a:t> </a:t>
            </a:r>
            <a:r>
              <a:rPr lang="fr-FR" b="1" dirty="0" err="1"/>
              <a:t>dedicated</a:t>
            </a:r>
            <a:r>
              <a:rPr lang="fr-FR" b="1" dirty="0"/>
              <a:t> driver </a:t>
            </a:r>
            <a:r>
              <a:rPr lang="fr-FR" dirty="0"/>
              <a:t>for fission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guarantee</a:t>
            </a:r>
            <a:r>
              <a:rPr lang="fr-FR" b="1" dirty="0"/>
              <a:t> </a:t>
            </a:r>
            <a:r>
              <a:rPr lang="fr-FR" b="1" dirty="0" err="1"/>
              <a:t>reactive</a:t>
            </a:r>
            <a:r>
              <a:rPr lang="fr-FR" b="1" dirty="0"/>
              <a:t> </a:t>
            </a:r>
            <a:r>
              <a:rPr lang="fr-FR" b="1" dirty="0" err="1"/>
              <a:t>beam</a:t>
            </a:r>
            <a:r>
              <a:rPr lang="fr-FR" b="1" dirty="0"/>
              <a:t> </a:t>
            </a:r>
            <a:r>
              <a:rPr lang="fr-FR" b="1" dirty="0" err="1"/>
              <a:t>developments</a:t>
            </a:r>
            <a:endParaRPr lang="fr-F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Off-the-</a:t>
            </a:r>
            <a:r>
              <a:rPr lang="fr-FR" dirty="0" err="1"/>
              <a:t>shelf</a:t>
            </a:r>
            <a:r>
              <a:rPr lang="fr-FR" dirty="0"/>
              <a:t> driver ; maintenance </a:t>
            </a:r>
            <a:r>
              <a:rPr lang="fr-FR" dirty="0" err="1"/>
              <a:t>contract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external</a:t>
            </a:r>
            <a:r>
              <a:rPr lang="fr-FR" dirty="0"/>
              <a:t> </a:t>
            </a:r>
            <a:r>
              <a:rPr lang="fr-FR" dirty="0" err="1"/>
              <a:t>company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46587" y="361567"/>
            <a:ext cx="10515600" cy="1325563"/>
          </a:xfrm>
        </p:spPr>
        <p:txBody>
          <a:bodyPr/>
          <a:lstStyle/>
          <a:p>
            <a:r>
              <a:rPr lang="fr-FR" dirty="0" smtClean="0"/>
              <a:t>Our suggestion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47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940258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 smtClean="0"/>
              <a:t>Converging</a:t>
            </a:r>
            <a:r>
              <a:rPr lang="fr-FR" dirty="0" smtClean="0"/>
              <a:t> </a:t>
            </a:r>
            <a:r>
              <a:rPr lang="fr-FR" dirty="0" err="1" smtClean="0"/>
              <a:t>views</a:t>
            </a:r>
            <a:r>
              <a:rPr lang="fr-FR" dirty="0" smtClean="0"/>
              <a:t> </a:t>
            </a:r>
            <a:r>
              <a:rPr lang="fr-FR" dirty="0" err="1" smtClean="0"/>
              <a:t>towards</a:t>
            </a:r>
            <a:r>
              <a:rPr lang="fr-FR" dirty="0" smtClean="0"/>
              <a:t>:</a:t>
            </a:r>
          </a:p>
          <a:p>
            <a:pPr lvl="1"/>
            <a:r>
              <a:rPr lang="fr-FR" b="1" dirty="0" smtClean="0"/>
              <a:t>A consolidation phase </a:t>
            </a:r>
            <a:r>
              <a:rPr lang="fr-FR" dirty="0" smtClean="0"/>
              <a:t>(2020 – 2030)</a:t>
            </a:r>
          </a:p>
          <a:p>
            <a:pPr lvl="2"/>
            <a:r>
              <a:rPr lang="fr-FR" dirty="0" err="1" smtClean="0"/>
              <a:t>Extending</a:t>
            </a:r>
            <a:r>
              <a:rPr lang="fr-FR" dirty="0" smtClean="0"/>
              <a:t> the use of the LINAC </a:t>
            </a:r>
            <a:r>
              <a:rPr lang="fr-FR" dirty="0" err="1" smtClean="0"/>
              <a:t>beams</a:t>
            </a:r>
            <a:endParaRPr lang="fr-FR" dirty="0" smtClean="0"/>
          </a:p>
          <a:p>
            <a:pPr lvl="3"/>
            <a:r>
              <a:rPr lang="fr-FR" dirty="0"/>
              <a:t>R&amp;D for </a:t>
            </a:r>
            <a:r>
              <a:rPr lang="fr-FR" dirty="0" err="1"/>
              <a:t>medical</a:t>
            </a:r>
            <a:r>
              <a:rPr lang="fr-FR" dirty="0"/>
              <a:t> isotope production</a:t>
            </a:r>
          </a:p>
          <a:p>
            <a:pPr lvl="3"/>
            <a:r>
              <a:rPr lang="fr-FR" dirty="0" smtClean="0"/>
              <a:t>ISOL/</a:t>
            </a:r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production </a:t>
            </a:r>
            <a:r>
              <a:rPr lang="fr-FR" dirty="0" err="1" smtClean="0"/>
              <a:t>with</a:t>
            </a:r>
            <a:r>
              <a:rPr lang="fr-FR" dirty="0" smtClean="0"/>
              <a:t> A/q=7</a:t>
            </a:r>
          </a:p>
          <a:p>
            <a:pPr lvl="2"/>
            <a:r>
              <a:rPr lang="fr-FR" dirty="0"/>
              <a:t>(Photo)fission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dedicated</a:t>
            </a:r>
            <a:r>
              <a:rPr lang="fr-FR" dirty="0"/>
              <a:t> commercial </a:t>
            </a:r>
            <a:r>
              <a:rPr lang="fr-FR" dirty="0" err="1"/>
              <a:t>accelerator</a:t>
            </a:r>
            <a:endParaRPr lang="fr-FR" dirty="0"/>
          </a:p>
          <a:p>
            <a:pPr marL="914400" lvl="2" indent="0">
              <a:buNone/>
            </a:pP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803" y="196352"/>
            <a:ext cx="1655994" cy="1655994"/>
          </a:xfrm>
          <a:prstGeom prst="rect">
            <a:avLst/>
          </a:prstGeom>
        </p:spPr>
      </p:pic>
      <p:sp>
        <p:nvSpPr>
          <p:cNvPr id="9" name="Accolade ouvrante 8"/>
          <p:cNvSpPr/>
          <p:nvPr/>
        </p:nvSpPr>
        <p:spPr>
          <a:xfrm rot="10800000">
            <a:off x="7377538" y="2562724"/>
            <a:ext cx="352749" cy="1493448"/>
          </a:xfrm>
          <a:prstGeom prst="leftBrace">
            <a:avLst>
              <a:gd name="adj1" fmla="val 61395"/>
              <a:gd name="adj2" fmla="val 4838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005685" y="3044018"/>
            <a:ext cx="263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Production building</a:t>
            </a:r>
            <a:endParaRPr lang="fr-FR" sz="2400" dirty="0"/>
          </a:p>
        </p:txBody>
      </p:sp>
      <p:sp>
        <p:nvSpPr>
          <p:cNvPr id="12" name="ZoneTexte 10"/>
          <p:cNvSpPr txBox="1"/>
          <p:nvPr/>
        </p:nvSpPr>
        <p:spPr>
          <a:xfrm>
            <a:off x="2821699" y="4517995"/>
            <a:ext cx="68427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Gain in </a:t>
            </a:r>
            <a:r>
              <a:rPr lang="fr-FR" b="1" dirty="0" err="1" smtClean="0"/>
              <a:t>coherence</a:t>
            </a:r>
            <a:r>
              <a:rPr lang="fr-FR" b="1" dirty="0" smtClean="0"/>
              <a:t> of a </a:t>
            </a:r>
            <a:r>
              <a:rPr lang="fr-FR" b="1" dirty="0" smtClean="0">
                <a:solidFill>
                  <a:srgbClr val="7030A0"/>
                </a:solidFill>
              </a:rPr>
              <a:t>multi-user </a:t>
            </a:r>
            <a:r>
              <a:rPr lang="fr-FR" b="1" dirty="0" err="1" smtClean="0"/>
              <a:t>facility</a:t>
            </a:r>
            <a:r>
              <a:rPr lang="fr-FR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err="1" smtClean="0"/>
              <a:t>Both</a:t>
            </a:r>
            <a:r>
              <a:rPr lang="fr-FR" dirty="0" smtClean="0"/>
              <a:t> DESIR </a:t>
            </a:r>
            <a:r>
              <a:rPr lang="fr-FR" b="1" i="1" dirty="0" smtClean="0"/>
              <a:t>and</a:t>
            </a:r>
            <a:r>
              <a:rPr lang="fr-FR" dirty="0" smtClean="0"/>
              <a:t> S3 </a:t>
            </a:r>
            <a:r>
              <a:rPr lang="fr-FR" dirty="0" err="1" smtClean="0"/>
              <a:t>physics</a:t>
            </a:r>
            <a:r>
              <a:rPr lang="fr-FR" dirty="0" smtClean="0"/>
              <a:t> programs </a:t>
            </a:r>
            <a:r>
              <a:rPr lang="fr-FR" dirty="0" err="1" smtClean="0"/>
              <a:t>become</a:t>
            </a:r>
            <a:r>
              <a:rPr lang="fr-FR" dirty="0" smtClean="0"/>
              <a:t> </a:t>
            </a:r>
            <a:r>
              <a:rPr lang="fr-FR" dirty="0" err="1" smtClean="0"/>
              <a:t>achievable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Role</a:t>
            </a:r>
            <a:r>
              <a:rPr lang="fr-FR" dirty="0" smtClean="0"/>
              <a:t> of ALTO as an R&amp;D base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strengthened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Reactive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R&amp;D </a:t>
            </a:r>
            <a:r>
              <a:rPr lang="fr-FR" dirty="0" err="1" smtClean="0"/>
              <a:t>with</a:t>
            </a:r>
            <a:r>
              <a:rPr lang="fr-FR" dirty="0" smtClean="0"/>
              <a:t> multiple drivers and </a:t>
            </a:r>
            <a:r>
              <a:rPr lang="fr-FR" dirty="0" err="1" smtClean="0"/>
              <a:t>target</a:t>
            </a:r>
            <a:r>
              <a:rPr lang="fr-FR" dirty="0" smtClean="0"/>
              <a:t>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Optimised</a:t>
            </a:r>
            <a:r>
              <a:rPr lang="fr-FR" dirty="0" smtClean="0"/>
              <a:t> use of the LINAC </a:t>
            </a:r>
            <a:r>
              <a:rPr lang="fr-FR" dirty="0" err="1" smtClean="0"/>
              <a:t>becomes</a:t>
            </a:r>
            <a:r>
              <a:rPr lang="fr-FR" dirty="0" smtClean="0"/>
              <a:t> possible for </a:t>
            </a:r>
            <a:r>
              <a:rPr lang="fr-FR" dirty="0" err="1" smtClean="0"/>
              <a:t>other</a:t>
            </a:r>
            <a:r>
              <a:rPr lang="fr-FR" dirty="0" smtClean="0"/>
              <a:t> applications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Preparation</a:t>
            </a:r>
            <a:r>
              <a:rPr lang="fr-FR" dirty="0" smtClean="0"/>
              <a:t> of the </a:t>
            </a:r>
            <a:r>
              <a:rPr lang="fr-FR" b="1" dirty="0" err="1" smtClean="0"/>
              <a:t>ambitious</a:t>
            </a:r>
            <a:r>
              <a:rPr lang="fr-FR" b="1" dirty="0" smtClean="0"/>
              <a:t> phase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564062" y="3686841"/>
            <a:ext cx="282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Goal: 10</a:t>
            </a:r>
            <a:r>
              <a:rPr lang="fr-FR" b="1" baseline="30000" dirty="0" smtClean="0"/>
              <a:t>12</a:t>
            </a:r>
            <a:r>
              <a:rPr lang="fr-FR" b="1" dirty="0" smtClean="0"/>
              <a:t> to 10</a:t>
            </a:r>
            <a:r>
              <a:rPr lang="fr-FR" b="1" baseline="30000" dirty="0" smtClean="0"/>
              <a:t>13</a:t>
            </a:r>
            <a:r>
              <a:rPr lang="fr-FR" b="1" dirty="0" smtClean="0"/>
              <a:t> fissions/s</a:t>
            </a:r>
            <a:endParaRPr lang="fr-FR" b="1" dirty="0"/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346587" y="361567"/>
            <a:ext cx="10515600" cy="1325563"/>
          </a:xfrm>
        </p:spPr>
        <p:txBody>
          <a:bodyPr/>
          <a:lstStyle/>
          <a:p>
            <a:r>
              <a:rPr lang="fr-FR" dirty="0" smtClean="0"/>
              <a:t>Our suggestion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32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3402539" y="647780"/>
            <a:ext cx="3008664" cy="1598045"/>
            <a:chOff x="8644644" y="1409718"/>
            <a:chExt cx="3085288" cy="164273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4644" y="1409718"/>
              <a:ext cx="2650636" cy="164273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9726845" y="1649644"/>
              <a:ext cx="2003087" cy="8542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4800" dirty="0" err="1" smtClean="0">
                  <a:solidFill>
                    <a:srgbClr val="C00000"/>
                  </a:solidFill>
                  <a:latin typeface="Bauhaus 93" panose="04030905020B02020C02" pitchFamily="82" charset="0"/>
                </a:rPr>
                <a:t>JCLab</a:t>
              </a:r>
              <a:endParaRPr lang="fr-FR" sz="4800" dirty="0">
                <a:solidFill>
                  <a:srgbClr val="C00000"/>
                </a:solidFill>
                <a:latin typeface="Bauhaus 93" panose="04030905020B02020C02" pitchFamily="8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549148" y="2372797"/>
              <a:ext cx="806794" cy="244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Orsay</a:t>
              </a:r>
              <a:endParaRPr lang="fr-FR" dirty="0">
                <a:solidFill>
                  <a:srgbClr val="C00000"/>
                </a:solidFill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525" y="15061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		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25300" y="-107243"/>
            <a:ext cx="10515600" cy="1325563"/>
          </a:xfrm>
        </p:spPr>
        <p:txBody>
          <a:bodyPr/>
          <a:lstStyle/>
          <a:p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Photofission (installation pilote)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664" y="2067226"/>
            <a:ext cx="6204736" cy="377084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32" y="336604"/>
            <a:ext cx="2027420" cy="50015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9684330" y="4689367"/>
            <a:ext cx="203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Experimental</a:t>
            </a:r>
            <a:r>
              <a:rPr lang="fr-FR" dirty="0" smtClean="0">
                <a:solidFill>
                  <a:schemeClr val="bg1"/>
                </a:solidFill>
              </a:rPr>
              <a:t> areas 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790855" y="5857975"/>
            <a:ext cx="3496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500W e</a:t>
            </a:r>
            <a:r>
              <a:rPr lang="fr-FR" b="1" baseline="30000" dirty="0" smtClean="0"/>
              <a:t>-</a:t>
            </a:r>
            <a:r>
              <a:rPr lang="fr-FR" b="1" dirty="0" smtClean="0"/>
              <a:t> sur cible </a:t>
            </a:r>
            <a:r>
              <a:rPr lang="fr-FR" b="1" dirty="0" err="1" smtClean="0"/>
              <a:t>UCx</a:t>
            </a:r>
            <a:endParaRPr lang="fr-FR" b="1" dirty="0" smtClean="0"/>
          </a:p>
          <a:p>
            <a:r>
              <a:rPr lang="fr-FR" b="1" dirty="0" smtClean="0"/>
              <a:t>Faisceaux ISOL de basse énergie</a:t>
            </a:r>
          </a:p>
          <a:p>
            <a:r>
              <a:rPr lang="fr-FR" b="1" dirty="0" smtClean="0"/>
              <a:t>Décroissance, piégeage</a:t>
            </a:r>
            <a:endParaRPr lang="fr-FR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307680" y="5927857"/>
            <a:ext cx="2219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3</a:t>
            </a:r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⋅</a:t>
            </a:r>
            <a:r>
              <a:rPr lang="fr-FR" dirty="0" smtClean="0"/>
              <a:t>10</a:t>
            </a:r>
            <a:r>
              <a:rPr lang="fr-FR" baseline="30000" dirty="0" smtClean="0"/>
              <a:t>7</a:t>
            </a:r>
            <a:r>
              <a:rPr lang="fr-FR" dirty="0" smtClean="0"/>
              <a:t> </a:t>
            </a:r>
            <a:r>
              <a:rPr lang="fr-FR" dirty="0" err="1"/>
              <a:t>pps</a:t>
            </a:r>
            <a:r>
              <a:rPr lang="fr-FR" dirty="0"/>
              <a:t> of </a:t>
            </a:r>
            <a:r>
              <a:rPr lang="fr-FR" baseline="30000" dirty="0" smtClean="0"/>
              <a:t>132</a:t>
            </a:r>
            <a:r>
              <a:rPr lang="fr-FR" dirty="0" smtClean="0"/>
              <a:t>Sn</a:t>
            </a:r>
            <a:endParaRPr lang="fr-FR" dirty="0"/>
          </a:p>
        </p:txBody>
      </p:sp>
      <p:pic>
        <p:nvPicPr>
          <p:cNvPr id="26" name="Picture 11" descr="D:\Sésame said reunion vendredi 30\images reunion\lino 1.jpg">
            <a:extLst>
              <a:ext uri="{FF2B5EF4-FFF2-40B4-BE49-F238E27FC236}">
                <a16:creationId xmlns:a16="http://schemas.microsoft.com/office/drawing/2014/main" id="{B7142EE7-CE27-544C-B989-FF88D6B57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23" y="3523739"/>
            <a:ext cx="5486400" cy="2932481"/>
          </a:xfrm>
          <a:prstGeom prst="rect">
            <a:avLst/>
          </a:prstGeom>
          <a:noFill/>
          <a:ln w="539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23342" y="5331468"/>
            <a:ext cx="1903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10</a:t>
            </a:r>
            <a:r>
              <a:rPr lang="fr-FR" sz="2400" baseline="30000" dirty="0" smtClean="0">
                <a:solidFill>
                  <a:srgbClr val="FF0000"/>
                </a:solidFill>
              </a:rPr>
              <a:t>11 </a:t>
            </a:r>
            <a:r>
              <a:rPr lang="fr-FR" sz="2400" dirty="0" smtClean="0">
                <a:solidFill>
                  <a:srgbClr val="FF0000"/>
                </a:solidFill>
              </a:rPr>
              <a:t>fissions/s</a:t>
            </a:r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830D7E4B-BE25-41A0-A3D8-7AA6ED17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2716" y="4253362"/>
            <a:ext cx="686987" cy="436562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Calibri" panose="020F0502020204030204" pitchFamily="34" charset="0"/>
              </a:rPr>
              <a:t>BEDO</a:t>
            </a: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8751FAB7-D888-445C-970F-597A957ED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5440" y="3757985"/>
            <a:ext cx="669742" cy="436563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TETRA</a:t>
            </a: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EF6B149B-DD29-4651-9FF0-52CFB964F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9107" y="3192158"/>
            <a:ext cx="1080120" cy="43180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342900" algn="l"/>
                <a:tab pos="685800" algn="l"/>
                <a:tab pos="1027113" algn="l"/>
                <a:tab pos="1371600" algn="l"/>
                <a:tab pos="1714500" algn="l"/>
                <a:tab pos="2055813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3213" algn="l"/>
                <a:tab pos="4457700" algn="l"/>
                <a:tab pos="4799013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342900" algn="l"/>
                <a:tab pos="685800" algn="l"/>
                <a:tab pos="1027113" algn="l"/>
                <a:tab pos="1371600" algn="l"/>
                <a:tab pos="1714500" algn="l"/>
                <a:tab pos="2055813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3213" algn="l"/>
                <a:tab pos="4457700" algn="l"/>
                <a:tab pos="4799013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342900" algn="l"/>
                <a:tab pos="685800" algn="l"/>
                <a:tab pos="1027113" algn="l"/>
                <a:tab pos="1371600" algn="l"/>
                <a:tab pos="1714500" algn="l"/>
                <a:tab pos="2055813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3213" algn="l"/>
                <a:tab pos="4457700" algn="l"/>
                <a:tab pos="4799013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342900" algn="l"/>
                <a:tab pos="685800" algn="l"/>
                <a:tab pos="1027113" algn="l"/>
                <a:tab pos="1371600" algn="l"/>
                <a:tab pos="1714500" algn="l"/>
                <a:tab pos="2055813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3213" algn="l"/>
                <a:tab pos="4457700" algn="l"/>
                <a:tab pos="4799013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7113" algn="l"/>
                <a:tab pos="1371600" algn="l"/>
                <a:tab pos="1714500" algn="l"/>
                <a:tab pos="2055813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3213" algn="l"/>
                <a:tab pos="4457700" algn="l"/>
                <a:tab pos="4799013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7113" algn="l"/>
                <a:tab pos="1371600" algn="l"/>
                <a:tab pos="1714500" algn="l"/>
                <a:tab pos="2055813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3213" algn="l"/>
                <a:tab pos="4457700" algn="l"/>
                <a:tab pos="4799013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7113" algn="l"/>
                <a:tab pos="1371600" algn="l"/>
                <a:tab pos="1714500" algn="l"/>
                <a:tab pos="2055813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3213" algn="l"/>
                <a:tab pos="4457700" algn="l"/>
                <a:tab pos="4799013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7113" algn="l"/>
                <a:tab pos="1371600" algn="l"/>
                <a:tab pos="1714500" algn="l"/>
                <a:tab pos="2055813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3213" algn="l"/>
                <a:tab pos="4457700" algn="l"/>
                <a:tab pos="4799013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7113" algn="l"/>
                <a:tab pos="1371600" algn="l"/>
                <a:tab pos="1714500" algn="l"/>
                <a:tab pos="2055813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3213" algn="l"/>
                <a:tab pos="4457700" algn="l"/>
                <a:tab pos="4799013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50"/>
              </a:spcBef>
              <a:buFontTx/>
              <a:buNone/>
            </a:pPr>
            <a:r>
              <a:rPr lang="en-US" altLang="fr-FR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Identification station</a:t>
            </a: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14137B04-F59D-4C3B-AF6F-8E55189EB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228" y="3623958"/>
            <a:ext cx="1099715" cy="4381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PARRNe</a:t>
            </a:r>
            <a:r>
              <a:rPr lang="fr-FR" altLang="fr-FR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mass </a:t>
            </a:r>
            <a:r>
              <a:rPr lang="fr-FR" altLang="fr-FR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separator</a:t>
            </a:r>
            <a:endParaRPr lang="fr-FR" altLang="fr-FR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F4D4A782-5677-4424-B09F-F38C65A7D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445" y="6229696"/>
            <a:ext cx="964154" cy="4365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MLLTRAP</a:t>
            </a: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50D2A394-A156-4F64-A156-5247B213F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9878" y="6010621"/>
            <a:ext cx="939229" cy="4381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POLAREX</a:t>
            </a:r>
          </a:p>
        </p:txBody>
      </p:sp>
      <p:sp>
        <p:nvSpPr>
          <p:cNvPr id="37" name="Rectangle 21">
            <a:extLst>
              <a:ext uri="{FF2B5EF4-FFF2-40B4-BE49-F238E27FC236}">
                <a16:creationId xmlns:a16="http://schemas.microsoft.com/office/drawing/2014/main" id="{524F1813-8AF3-438D-B4DC-07F742CFF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5820" y="4770904"/>
            <a:ext cx="626402" cy="4381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LINO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DC498231-4106-48EE-BD51-A1AB57655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8641" y="5793133"/>
            <a:ext cx="1512887" cy="436563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Existing experiments </a:t>
            </a: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F164B6F8-FEA1-4249-8DCE-EFACAFA22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8640" y="6297189"/>
            <a:ext cx="1512887" cy="4381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Experiments under construction </a:t>
            </a:r>
          </a:p>
        </p:txBody>
      </p:sp>
      <p:pic>
        <p:nvPicPr>
          <p:cNvPr id="40" name="Image 39" descr="IMGP41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02187" y="987407"/>
            <a:ext cx="3190035" cy="2121292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9090943" y="2553017"/>
            <a:ext cx="132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RILIS station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504" y="4262219"/>
            <a:ext cx="2093501" cy="1566932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47D19274-E9E0-440F-95B8-232AB15311B5}"/>
              </a:ext>
            </a:extLst>
          </p:cNvPr>
          <p:cNvSpPr/>
          <p:nvPr/>
        </p:nvSpPr>
        <p:spPr bwMode="auto">
          <a:xfrm>
            <a:off x="6737246" y="3681777"/>
            <a:ext cx="887413" cy="56515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latin typeface="Bernard MT Condensed" panose="02050806060905020404" pitchFamily="18" charset="0"/>
              </a:rPr>
              <a:t>ISOL ROOM</a:t>
            </a:r>
          </a:p>
        </p:txBody>
      </p:sp>
      <p:cxnSp>
        <p:nvCxnSpPr>
          <p:cNvPr id="54" name="Connecteur droit avec flèche 53"/>
          <p:cNvCxnSpPr>
            <a:stCxn id="13" idx="3"/>
          </p:cNvCxnSpPr>
          <p:nvPr/>
        </p:nvCxnSpPr>
        <p:spPr>
          <a:xfrm flipV="1">
            <a:off x="2527005" y="4328492"/>
            <a:ext cx="2705849" cy="71719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>
            <a:stCxn id="1024" idx="3"/>
          </p:cNvCxnSpPr>
          <p:nvPr/>
        </p:nvCxnSpPr>
        <p:spPr>
          <a:xfrm>
            <a:off x="2887706" y="3009642"/>
            <a:ext cx="1029667" cy="61431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>
            <a:stCxn id="26" idx="1"/>
          </p:cNvCxnSpPr>
          <p:nvPr/>
        </p:nvCxnSpPr>
        <p:spPr>
          <a:xfrm flipH="1" flipV="1">
            <a:off x="5896123" y="4022468"/>
            <a:ext cx="710500" cy="96751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/>
          <p:cNvGrpSpPr/>
          <p:nvPr/>
        </p:nvGrpSpPr>
        <p:grpSpPr>
          <a:xfrm>
            <a:off x="126884" y="1988192"/>
            <a:ext cx="2828925" cy="2105025"/>
            <a:chOff x="2095930" y="-318358"/>
            <a:chExt cx="2828925" cy="210502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930" y="-318358"/>
              <a:ext cx="2828925" cy="210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2340654" y="1040883"/>
              <a:ext cx="982898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e</a:t>
              </a:r>
              <a:r>
                <a:rPr lang="fr-FR" baseline="30000" dirty="0" smtClean="0">
                  <a:solidFill>
                    <a:schemeClr val="bg1"/>
                  </a:solidFill>
                </a:rPr>
                <a:t>-</a:t>
              </a:r>
              <a:r>
                <a:rPr lang="fr-FR" dirty="0" smtClean="0">
                  <a:solidFill>
                    <a:schemeClr val="bg1"/>
                  </a:solidFill>
                </a:rPr>
                <a:t> LINAC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1024" name="Rectangle 1023"/>
          <p:cNvSpPr/>
          <p:nvPr/>
        </p:nvSpPr>
        <p:spPr>
          <a:xfrm>
            <a:off x="159721" y="1996815"/>
            <a:ext cx="2727985" cy="2025653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6" name="Rectangle 1025"/>
          <p:cNvSpPr/>
          <p:nvPr/>
        </p:nvSpPr>
        <p:spPr>
          <a:xfrm>
            <a:off x="8902187" y="1016897"/>
            <a:ext cx="3190035" cy="2041234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ZoneTexte 69"/>
          <p:cNvSpPr txBox="1"/>
          <p:nvPr/>
        </p:nvSpPr>
        <p:spPr>
          <a:xfrm>
            <a:off x="775669" y="5424066"/>
            <a:ext cx="179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Target ion source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" y="789666"/>
            <a:ext cx="5438818" cy="5689727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2715677" y="5059948"/>
            <a:ext cx="804200" cy="728343"/>
            <a:chOff x="3502285" y="4990499"/>
            <a:chExt cx="804200" cy="728343"/>
          </a:xfrm>
        </p:grpSpPr>
        <p:sp>
          <p:nvSpPr>
            <p:cNvPr id="5" name="Rectangle 4"/>
            <p:cNvSpPr/>
            <p:nvPr/>
          </p:nvSpPr>
          <p:spPr>
            <a:xfrm rot="18600719">
              <a:off x="3671213" y="5025518"/>
              <a:ext cx="466344" cy="804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627814" y="5173355"/>
              <a:ext cx="219456" cy="23774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 rot="18647247" flipV="1">
              <a:off x="3848760" y="5490137"/>
              <a:ext cx="117653" cy="578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 rot="18647247" flipV="1">
              <a:off x="4001160" y="5631107"/>
              <a:ext cx="117653" cy="578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0"/>
            <p:cNvCxnSpPr>
              <a:stCxn id="13" idx="3"/>
            </p:cNvCxnSpPr>
            <p:nvPr/>
          </p:nvCxnSpPr>
          <p:spPr>
            <a:xfrm flipV="1">
              <a:off x="3946015" y="5139691"/>
              <a:ext cx="321185" cy="3348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>
              <a:stCxn id="14" idx="3"/>
              <a:endCxn id="13" idx="3"/>
            </p:cNvCxnSpPr>
            <p:nvPr/>
          </p:nvCxnSpPr>
          <p:spPr>
            <a:xfrm flipH="1" flipV="1">
              <a:off x="3946015" y="5474505"/>
              <a:ext cx="152400" cy="140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V="1">
              <a:off x="3775710" y="4990499"/>
              <a:ext cx="170305" cy="1828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3801515" y="5379944"/>
              <a:ext cx="102870" cy="9329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ZoneTexte 33"/>
          <p:cNvSpPr txBox="1"/>
          <p:nvPr/>
        </p:nvSpPr>
        <p:spPr>
          <a:xfrm>
            <a:off x="4781760" y="98435"/>
            <a:ext cx="312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Phase de consolidation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35" name="Image 6" descr="logo couleur HD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654" y="1136249"/>
            <a:ext cx="2133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e 49"/>
          <p:cNvGrpSpPr/>
          <p:nvPr/>
        </p:nvGrpSpPr>
        <p:grpSpPr>
          <a:xfrm>
            <a:off x="6135423" y="3971061"/>
            <a:ext cx="5556787" cy="2852213"/>
            <a:chOff x="6135423" y="3971061"/>
            <a:chExt cx="5556787" cy="2852213"/>
          </a:xfrm>
        </p:grpSpPr>
        <p:sp>
          <p:nvSpPr>
            <p:cNvPr id="47" name="Rectangle 46"/>
            <p:cNvSpPr/>
            <p:nvPr/>
          </p:nvSpPr>
          <p:spPr>
            <a:xfrm>
              <a:off x="6135423" y="3971061"/>
              <a:ext cx="5556787" cy="2852213"/>
            </a:xfrm>
            <a:prstGeom prst="rect">
              <a:avLst/>
            </a:prstGeom>
            <a:solidFill>
              <a:schemeClr val="accent1"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65" b="9110"/>
            <a:stretch/>
          </p:blipFill>
          <p:spPr bwMode="auto">
            <a:xfrm>
              <a:off x="7107449" y="4075073"/>
              <a:ext cx="4088178" cy="2656390"/>
            </a:xfrm>
            <a:prstGeom prst="rect">
              <a:avLst/>
            </a:prstGeom>
            <a:solidFill>
              <a:schemeClr val="accent1">
                <a:alpha val="39000"/>
              </a:schemeClr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6" name="ZoneTexte 35"/>
            <p:cNvSpPr txBox="1"/>
            <p:nvPr/>
          </p:nvSpPr>
          <p:spPr>
            <a:xfrm>
              <a:off x="6304432" y="4000582"/>
              <a:ext cx="284318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Utilisation des paquets non utilisés par NFS pour les </a:t>
              </a:r>
              <a:r>
                <a:rPr lang="fr-FR" b="1" dirty="0" smtClean="0"/>
                <a:t>applications médicales</a:t>
              </a:r>
              <a:endParaRPr lang="fr-FR" b="1" dirty="0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1982629" y="2401758"/>
            <a:ext cx="491568" cy="494981"/>
            <a:chOff x="2769237" y="2332309"/>
            <a:chExt cx="491568" cy="494981"/>
          </a:xfrm>
        </p:grpSpPr>
        <p:sp>
          <p:nvSpPr>
            <p:cNvPr id="7" name="Rectangle 6"/>
            <p:cNvSpPr/>
            <p:nvPr/>
          </p:nvSpPr>
          <p:spPr>
            <a:xfrm rot="18787245">
              <a:off x="2728089" y="2373457"/>
              <a:ext cx="466344" cy="384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9" name="Connecteur droit 38"/>
            <p:cNvCxnSpPr/>
            <p:nvPr/>
          </p:nvCxnSpPr>
          <p:spPr>
            <a:xfrm flipV="1">
              <a:off x="2907742" y="2470456"/>
              <a:ext cx="353063" cy="3568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flipV="1">
              <a:off x="2961261" y="2539055"/>
              <a:ext cx="0" cy="2196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V="1">
              <a:off x="3084273" y="2426350"/>
              <a:ext cx="0" cy="2196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/>
          <p:cNvGrpSpPr/>
          <p:nvPr/>
        </p:nvGrpSpPr>
        <p:grpSpPr>
          <a:xfrm>
            <a:off x="6115103" y="143649"/>
            <a:ext cx="5556787" cy="3773241"/>
            <a:chOff x="6277663" y="143649"/>
            <a:chExt cx="5556787" cy="3773241"/>
          </a:xfrm>
        </p:grpSpPr>
        <p:sp>
          <p:nvSpPr>
            <p:cNvPr id="46" name="Rectangle 45"/>
            <p:cNvSpPr/>
            <p:nvPr/>
          </p:nvSpPr>
          <p:spPr>
            <a:xfrm>
              <a:off x="6277663" y="557332"/>
              <a:ext cx="5556787" cy="3359558"/>
            </a:xfrm>
            <a:prstGeom prst="rect">
              <a:avLst/>
            </a:prstGeom>
            <a:solidFill>
              <a:schemeClr val="accent1"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object 2"/>
            <p:cNvSpPr/>
            <p:nvPr/>
          </p:nvSpPr>
          <p:spPr>
            <a:xfrm>
              <a:off x="6345073" y="615268"/>
              <a:ext cx="2084198" cy="263157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6349086" y="3278803"/>
              <a:ext cx="4176120" cy="4154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1600" b="1" spc="80" dirty="0">
                  <a:solidFill>
                    <a:srgbClr val="58595B"/>
                  </a:solidFill>
                  <a:latin typeface="Calibri"/>
                  <a:cs typeface="Calibri"/>
                </a:rPr>
                <a:t>Rhodot</a:t>
              </a:r>
              <a:r>
                <a:rPr sz="1600" b="1" spc="45" dirty="0">
                  <a:solidFill>
                    <a:srgbClr val="58595B"/>
                  </a:solidFill>
                  <a:latin typeface="Calibri"/>
                  <a:cs typeface="Calibri"/>
                </a:rPr>
                <a:t>r</a:t>
              </a:r>
              <a:r>
                <a:rPr sz="1600" b="1" spc="85" dirty="0">
                  <a:solidFill>
                    <a:srgbClr val="58595B"/>
                  </a:solidFill>
                  <a:latin typeface="Calibri"/>
                  <a:cs typeface="Calibri"/>
                </a:rPr>
                <a:t>o</a:t>
              </a:r>
              <a:r>
                <a:rPr sz="1600" b="1" spc="80" dirty="0">
                  <a:solidFill>
                    <a:srgbClr val="58595B"/>
                  </a:solidFill>
                  <a:latin typeface="Calibri"/>
                  <a:cs typeface="Calibri"/>
                </a:rPr>
                <a:t>n</a:t>
              </a:r>
              <a:r>
                <a:rPr sz="1200" b="1" spc="982" baseline="31914" dirty="0">
                  <a:solidFill>
                    <a:srgbClr val="58595B"/>
                  </a:solidFill>
                  <a:latin typeface="Calibri"/>
                  <a:cs typeface="Calibri"/>
                </a:rPr>
                <a:t>®</a:t>
              </a:r>
              <a:r>
                <a:rPr sz="1200" b="1" baseline="31914" dirty="0">
                  <a:solidFill>
                    <a:srgbClr val="58595B"/>
                  </a:solidFill>
                  <a:latin typeface="Calibri"/>
                  <a:cs typeface="Calibri"/>
                </a:rPr>
                <a:t> </a:t>
              </a:r>
              <a:r>
                <a:rPr sz="1200" b="1" spc="-97" baseline="31914" dirty="0">
                  <a:solidFill>
                    <a:srgbClr val="58595B"/>
                  </a:solidFill>
                  <a:latin typeface="Calibri"/>
                  <a:cs typeface="Calibri"/>
                </a:rPr>
                <a:t> </a:t>
              </a:r>
              <a:r>
                <a:rPr sz="1600" spc="-405" dirty="0" smtClean="0">
                  <a:solidFill>
                    <a:srgbClr val="58595B"/>
                  </a:solidFill>
                  <a:latin typeface="Arial"/>
                  <a:cs typeface="Arial"/>
                </a:rPr>
                <a:t>T</a:t>
              </a:r>
              <a:r>
                <a:rPr sz="1600" spc="-145" dirty="0" smtClean="0">
                  <a:solidFill>
                    <a:srgbClr val="58595B"/>
                  </a:solidFill>
                  <a:latin typeface="Arial"/>
                  <a:cs typeface="Arial"/>
                </a:rPr>
                <a:t>T300</a:t>
              </a:r>
              <a:r>
                <a:rPr sz="1600" spc="-90" dirty="0" smtClean="0">
                  <a:solidFill>
                    <a:srgbClr val="58595B"/>
                  </a:solidFill>
                  <a:latin typeface="Arial"/>
                  <a:cs typeface="Arial"/>
                </a:rPr>
                <a:t>-</a:t>
              </a:r>
              <a:r>
                <a:rPr sz="1600" spc="-484" dirty="0" smtClean="0">
                  <a:solidFill>
                    <a:srgbClr val="DB107B"/>
                  </a:solidFill>
                  <a:latin typeface="Arial"/>
                  <a:cs typeface="Arial"/>
                </a:rPr>
                <a:t>HE</a:t>
              </a:r>
              <a:endParaRPr lang="fr-FR" sz="1600" spc="-484" dirty="0">
                <a:solidFill>
                  <a:srgbClr val="DB107B"/>
                </a:solidFill>
                <a:latin typeface="Arial"/>
                <a:cs typeface="Arial"/>
              </a:endParaRPr>
            </a:p>
            <a:p>
              <a:r>
                <a:rPr sz="1100" spc="-135" dirty="0" smtClean="0">
                  <a:solidFill>
                    <a:srgbClr val="58595B"/>
                  </a:solidFill>
                  <a:latin typeface="Arial"/>
                  <a:cs typeface="Arial"/>
                </a:rPr>
                <a:t>Hig</a:t>
              </a:r>
              <a:r>
                <a:rPr sz="1100" spc="-120" dirty="0" smtClean="0">
                  <a:solidFill>
                    <a:srgbClr val="58595B"/>
                  </a:solidFill>
                  <a:latin typeface="Arial"/>
                  <a:cs typeface="Arial"/>
                </a:rPr>
                <a:t>h</a:t>
              </a:r>
              <a:r>
                <a:rPr sz="1100" spc="-220" dirty="0" smtClean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1100" spc="-195" dirty="0">
                  <a:solidFill>
                    <a:srgbClr val="58595B"/>
                  </a:solidFill>
                  <a:latin typeface="Arial"/>
                  <a:cs typeface="Arial"/>
                </a:rPr>
                <a:t>Ene</a:t>
              </a:r>
              <a:r>
                <a:rPr sz="1100" spc="-130" dirty="0">
                  <a:solidFill>
                    <a:srgbClr val="58595B"/>
                  </a:solidFill>
                  <a:latin typeface="Arial"/>
                  <a:cs typeface="Arial"/>
                </a:rPr>
                <a:t>r</a:t>
              </a:r>
              <a:r>
                <a:rPr sz="1100" spc="-114" dirty="0">
                  <a:solidFill>
                    <a:srgbClr val="58595B"/>
                  </a:solidFill>
                  <a:latin typeface="Arial"/>
                  <a:cs typeface="Arial"/>
                </a:rPr>
                <a:t>g</a:t>
              </a:r>
              <a:r>
                <a:rPr sz="1100" spc="-75" dirty="0">
                  <a:solidFill>
                    <a:srgbClr val="58595B"/>
                  </a:solidFill>
                  <a:latin typeface="Arial"/>
                  <a:cs typeface="Arial"/>
                </a:rPr>
                <a:t>y</a:t>
              </a:r>
              <a:r>
                <a:rPr sz="1100" spc="-22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1100" spc="-70" dirty="0">
                  <a:solidFill>
                    <a:srgbClr val="58595B"/>
                  </a:solidFill>
                  <a:latin typeface="Arial"/>
                  <a:cs typeface="Arial"/>
                </a:rPr>
                <a:t>Electr</a:t>
              </a:r>
              <a:r>
                <a:rPr sz="1100" spc="-100" dirty="0">
                  <a:solidFill>
                    <a:srgbClr val="58595B"/>
                  </a:solidFill>
                  <a:latin typeface="Arial"/>
                  <a:cs typeface="Arial"/>
                </a:rPr>
                <a:t>o</a:t>
              </a:r>
              <a:r>
                <a:rPr sz="1100" spc="-70" dirty="0">
                  <a:solidFill>
                    <a:srgbClr val="58595B"/>
                  </a:solidFill>
                  <a:latin typeface="Arial"/>
                  <a:cs typeface="Arial"/>
                </a:rPr>
                <a:t>n</a:t>
              </a:r>
              <a:r>
                <a:rPr sz="1100" spc="-22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1100" spc="-235" dirty="0">
                  <a:solidFill>
                    <a:srgbClr val="58595B"/>
                  </a:solidFill>
                  <a:latin typeface="Arial"/>
                  <a:cs typeface="Arial"/>
                </a:rPr>
                <a:t>Gene</a:t>
              </a:r>
              <a:r>
                <a:rPr sz="1100" spc="-165" dirty="0">
                  <a:solidFill>
                    <a:srgbClr val="58595B"/>
                  </a:solidFill>
                  <a:latin typeface="Arial"/>
                  <a:cs typeface="Arial"/>
                </a:rPr>
                <a:t>r</a:t>
              </a:r>
              <a:r>
                <a:rPr sz="1100" spc="-45" dirty="0">
                  <a:solidFill>
                    <a:srgbClr val="58595B"/>
                  </a:solidFill>
                  <a:latin typeface="Arial"/>
                  <a:cs typeface="Arial"/>
                </a:rPr>
                <a:t>ator</a:t>
              </a:r>
              <a:endParaRPr sz="1100" dirty="0">
                <a:latin typeface="Arial"/>
                <a:cs typeface="Arial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8437146" y="577076"/>
              <a:ext cx="339730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Plusieurs caves de production </a:t>
              </a:r>
              <a:r>
                <a:rPr lang="fr-FR" dirty="0" smtClean="0"/>
                <a:t>ISOL / </a:t>
              </a:r>
              <a:r>
                <a:rPr lang="fr-FR" dirty="0" err="1" smtClean="0"/>
                <a:t>gas</a:t>
              </a:r>
              <a:r>
                <a:rPr lang="fr-FR" dirty="0" smtClean="0"/>
                <a:t> </a:t>
              </a:r>
              <a:r>
                <a:rPr lang="fr-FR" dirty="0" err="1" smtClean="0"/>
                <a:t>cell</a:t>
              </a:r>
              <a:r>
                <a:rPr lang="fr-FR" dirty="0" smtClean="0"/>
                <a:t> avec driver dédié qui supplémente le LINAC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/>
                <a:t>Réactions de fusion/transfert avec les faisceaux du LINAC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/>
                <a:t>Photofission/fission induite par particule légère (</a:t>
              </a:r>
              <a:r>
                <a:rPr lang="fr-FR" dirty="0" err="1" smtClean="0"/>
                <a:t>p,d</a:t>
              </a:r>
              <a:r>
                <a:rPr lang="fr-FR" dirty="0" smtClean="0"/>
                <a:t>, </a:t>
              </a:r>
              <a:r>
                <a:rPr lang="fr-FR" baseline="30000" dirty="0" smtClean="0"/>
                <a:t>3</a:t>
              </a:r>
              <a:r>
                <a:rPr lang="fr-FR" dirty="0" smtClean="0"/>
                <a:t>He/</a:t>
              </a:r>
              <a:r>
                <a:rPr lang="fr-FR" baseline="30000" dirty="0" smtClean="0"/>
                <a:t>4</a:t>
              </a:r>
              <a:r>
                <a:rPr lang="fr-FR" dirty="0" smtClean="0"/>
                <a:t>He): </a:t>
              </a:r>
              <a:r>
                <a:rPr lang="fr-FR" b="1" dirty="0" smtClean="0"/>
                <a:t>jusqu’à~10</a:t>
              </a:r>
              <a:r>
                <a:rPr lang="fr-FR" b="1" baseline="30000" dirty="0" smtClean="0"/>
                <a:t>13</a:t>
              </a:r>
              <a:r>
                <a:rPr lang="fr-FR" b="1" dirty="0" smtClean="0"/>
                <a:t> fissions/s </a:t>
              </a:r>
              <a:r>
                <a:rPr lang="fr-FR" dirty="0" smtClean="0"/>
                <a:t>en utilisant l’expertise d’ALTO</a:t>
              </a:r>
            </a:p>
            <a:p>
              <a:endParaRPr lang="fr-FR" dirty="0"/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690" y="3224631"/>
              <a:ext cx="1428750" cy="485775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>
            <a:xfrm>
              <a:off x="7974659" y="143649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&lt;10 ans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902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940258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 smtClean="0"/>
              <a:t>Converging</a:t>
            </a:r>
            <a:r>
              <a:rPr lang="fr-FR" dirty="0" smtClean="0"/>
              <a:t> </a:t>
            </a:r>
            <a:r>
              <a:rPr lang="fr-FR" dirty="0" err="1" smtClean="0"/>
              <a:t>views</a:t>
            </a:r>
            <a:r>
              <a:rPr lang="fr-FR" dirty="0" smtClean="0"/>
              <a:t> </a:t>
            </a:r>
            <a:r>
              <a:rPr lang="fr-FR" dirty="0" err="1" smtClean="0"/>
              <a:t>towards</a:t>
            </a:r>
            <a:r>
              <a:rPr lang="fr-FR" dirty="0" smtClean="0"/>
              <a:t>:</a:t>
            </a:r>
          </a:p>
          <a:p>
            <a:pPr lvl="1"/>
            <a:r>
              <a:rPr lang="fr-FR" b="1" dirty="0" smtClean="0"/>
              <a:t>A consolidation phase </a:t>
            </a:r>
            <a:r>
              <a:rPr lang="fr-FR" dirty="0" smtClean="0"/>
              <a:t>(2020 – 2030)</a:t>
            </a:r>
          </a:p>
          <a:p>
            <a:pPr lvl="2"/>
            <a:r>
              <a:rPr lang="fr-FR" dirty="0" err="1" smtClean="0"/>
              <a:t>Extending</a:t>
            </a:r>
            <a:r>
              <a:rPr lang="fr-FR" dirty="0" smtClean="0"/>
              <a:t> the use of the LINAC </a:t>
            </a:r>
            <a:r>
              <a:rPr lang="fr-FR" dirty="0" err="1" smtClean="0"/>
              <a:t>beams</a:t>
            </a:r>
            <a:endParaRPr lang="fr-FR" dirty="0" smtClean="0"/>
          </a:p>
          <a:p>
            <a:pPr lvl="3"/>
            <a:r>
              <a:rPr lang="fr-FR" dirty="0" smtClean="0"/>
              <a:t>R&amp;D for </a:t>
            </a:r>
            <a:r>
              <a:rPr lang="fr-FR" dirty="0" err="1" smtClean="0"/>
              <a:t>medical</a:t>
            </a:r>
            <a:r>
              <a:rPr lang="fr-FR" dirty="0" smtClean="0"/>
              <a:t> isotope production</a:t>
            </a:r>
          </a:p>
          <a:p>
            <a:pPr lvl="3"/>
            <a:r>
              <a:rPr lang="fr-FR" dirty="0" smtClean="0"/>
              <a:t>ISOL/</a:t>
            </a:r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production </a:t>
            </a:r>
            <a:r>
              <a:rPr lang="fr-FR" dirty="0" err="1" smtClean="0"/>
              <a:t>with</a:t>
            </a:r>
            <a:r>
              <a:rPr lang="fr-FR" dirty="0" smtClean="0"/>
              <a:t> A/q=7</a:t>
            </a:r>
          </a:p>
          <a:p>
            <a:pPr lvl="2"/>
            <a:r>
              <a:rPr lang="fr-FR" dirty="0" smtClean="0"/>
              <a:t>(Photo)fission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dedicated</a:t>
            </a:r>
            <a:r>
              <a:rPr lang="fr-FR" dirty="0" smtClean="0"/>
              <a:t> commercial </a:t>
            </a:r>
            <a:r>
              <a:rPr lang="fr-FR" dirty="0" err="1" smtClean="0"/>
              <a:t>accelerator</a:t>
            </a:r>
            <a:endParaRPr lang="fr-FR" dirty="0" smtClean="0"/>
          </a:p>
          <a:p>
            <a:pPr marL="914400" lvl="2" indent="0">
              <a:buNone/>
            </a:pP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803" y="196352"/>
            <a:ext cx="1655994" cy="165599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564062" y="3686841"/>
            <a:ext cx="282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Goal: 10</a:t>
            </a:r>
            <a:r>
              <a:rPr lang="fr-FR" b="1" baseline="30000" dirty="0" smtClean="0"/>
              <a:t>12</a:t>
            </a:r>
            <a:r>
              <a:rPr lang="fr-FR" b="1" dirty="0" smtClean="0"/>
              <a:t> to 10</a:t>
            </a:r>
            <a:r>
              <a:rPr lang="fr-FR" b="1" baseline="30000" dirty="0" smtClean="0"/>
              <a:t>13</a:t>
            </a:r>
            <a:r>
              <a:rPr lang="fr-FR" b="1" dirty="0" smtClean="0"/>
              <a:t> fissions/s</a:t>
            </a:r>
            <a:endParaRPr lang="fr-FR" b="1" dirty="0"/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346587" y="361567"/>
            <a:ext cx="10515600" cy="1325563"/>
          </a:xfrm>
        </p:spPr>
        <p:txBody>
          <a:bodyPr/>
          <a:lstStyle/>
          <a:p>
            <a:r>
              <a:rPr lang="fr-FR" dirty="0" smtClean="0"/>
              <a:t>Our suggestion</a:t>
            </a:r>
            <a:endParaRPr lang="fr-FR" dirty="0"/>
          </a:p>
        </p:txBody>
      </p:sp>
      <p:sp>
        <p:nvSpPr>
          <p:cNvPr id="11" name="Accolade ouvrante 10"/>
          <p:cNvSpPr/>
          <p:nvPr/>
        </p:nvSpPr>
        <p:spPr>
          <a:xfrm rot="10800000">
            <a:off x="7377538" y="2562724"/>
            <a:ext cx="352749" cy="1493448"/>
          </a:xfrm>
          <a:prstGeom prst="leftBrace">
            <a:avLst>
              <a:gd name="adj1" fmla="val 61395"/>
              <a:gd name="adj2" fmla="val 4838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05685" y="3044018"/>
            <a:ext cx="263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Production building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8038514" y="3656062"/>
            <a:ext cx="2597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7030A0"/>
                </a:solidFill>
              </a:rPr>
              <a:t>Multi-user ISOL </a:t>
            </a:r>
            <a:r>
              <a:rPr lang="fr-FR" sz="2000" b="1" dirty="0" err="1" smtClean="0">
                <a:solidFill>
                  <a:srgbClr val="7030A0"/>
                </a:solidFill>
              </a:rPr>
              <a:t>facility</a:t>
            </a:r>
            <a:endParaRPr lang="fr-F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511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/>
              <a:t>Converging</a:t>
            </a:r>
            <a:r>
              <a:rPr lang="fr-FR" dirty="0"/>
              <a:t> </a:t>
            </a:r>
            <a:r>
              <a:rPr lang="fr-FR" dirty="0" err="1"/>
              <a:t>views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:</a:t>
            </a:r>
          </a:p>
          <a:p>
            <a:pPr lvl="1"/>
            <a:r>
              <a:rPr lang="fr-FR" b="1" dirty="0"/>
              <a:t>A consolidation phase </a:t>
            </a:r>
            <a:r>
              <a:rPr lang="fr-FR" dirty="0"/>
              <a:t>(2020 – 2030)</a:t>
            </a:r>
          </a:p>
          <a:p>
            <a:pPr lvl="2"/>
            <a:r>
              <a:rPr lang="fr-FR" dirty="0" err="1"/>
              <a:t>Extending</a:t>
            </a:r>
            <a:r>
              <a:rPr lang="fr-FR" dirty="0"/>
              <a:t> the use of the LINAC </a:t>
            </a:r>
            <a:r>
              <a:rPr lang="fr-FR" dirty="0" err="1"/>
              <a:t>beams</a:t>
            </a:r>
            <a:endParaRPr lang="fr-FR" dirty="0"/>
          </a:p>
          <a:p>
            <a:pPr lvl="3"/>
            <a:r>
              <a:rPr lang="fr-FR" dirty="0"/>
              <a:t>R&amp;D for </a:t>
            </a:r>
            <a:r>
              <a:rPr lang="fr-FR" dirty="0" err="1"/>
              <a:t>medical</a:t>
            </a:r>
            <a:r>
              <a:rPr lang="fr-FR" dirty="0"/>
              <a:t> isotope production</a:t>
            </a:r>
          </a:p>
          <a:p>
            <a:pPr lvl="3"/>
            <a:r>
              <a:rPr lang="fr-FR" dirty="0"/>
              <a:t>ISOL/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production </a:t>
            </a:r>
            <a:r>
              <a:rPr lang="fr-FR" dirty="0" err="1"/>
              <a:t>with</a:t>
            </a:r>
            <a:r>
              <a:rPr lang="fr-FR" dirty="0"/>
              <a:t> A/q=7</a:t>
            </a:r>
          </a:p>
          <a:p>
            <a:pPr lvl="2"/>
            <a:r>
              <a:rPr lang="fr-FR" dirty="0"/>
              <a:t>(Photo)fission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dedicated</a:t>
            </a:r>
            <a:r>
              <a:rPr lang="fr-FR" dirty="0"/>
              <a:t> commercial </a:t>
            </a:r>
            <a:r>
              <a:rPr lang="fr-FR" dirty="0" err="1"/>
              <a:t>accelerator</a:t>
            </a:r>
            <a:endParaRPr lang="fr-FR" dirty="0"/>
          </a:p>
          <a:p>
            <a:pPr lvl="2"/>
            <a:endParaRPr lang="fr-FR" dirty="0"/>
          </a:p>
          <a:p>
            <a:pPr lvl="2"/>
            <a:endParaRPr lang="fr-FR" dirty="0" smtClean="0"/>
          </a:p>
          <a:p>
            <a:pPr lvl="1"/>
            <a:r>
              <a:rPr lang="fr-FR" b="1" dirty="0" smtClean="0"/>
              <a:t>An </a:t>
            </a:r>
            <a:r>
              <a:rPr lang="fr-FR" b="1" dirty="0" err="1" smtClean="0"/>
              <a:t>ambitious</a:t>
            </a:r>
            <a:r>
              <a:rPr lang="fr-FR" b="1" dirty="0" smtClean="0"/>
              <a:t> phase </a:t>
            </a:r>
            <a:r>
              <a:rPr lang="fr-FR" dirty="0" smtClean="0"/>
              <a:t>(&gt;2030)</a:t>
            </a:r>
          </a:p>
          <a:p>
            <a:pPr lvl="2"/>
            <a:r>
              <a:rPr lang="fr-FR" dirty="0" err="1" smtClean="0"/>
              <a:t>Three</a:t>
            </a:r>
            <a:r>
              <a:rPr lang="fr-FR" dirty="0" smtClean="0"/>
              <a:t> alternative scenarii</a:t>
            </a:r>
          </a:p>
          <a:p>
            <a:pPr marL="1371600" lvl="3" indent="0">
              <a:buNone/>
            </a:pPr>
            <a:r>
              <a:rPr lang="fr-FR" dirty="0"/>
              <a:t>1) Electron </a:t>
            </a:r>
            <a:r>
              <a:rPr lang="fr-FR" dirty="0" err="1"/>
              <a:t>scattering</a:t>
            </a:r>
            <a:r>
              <a:rPr lang="fr-FR" dirty="0"/>
              <a:t> </a:t>
            </a:r>
            <a:r>
              <a:rPr lang="fr-FR" dirty="0" smtClean="0"/>
              <a:t>on </a:t>
            </a:r>
            <a:r>
              <a:rPr lang="fr-FR" dirty="0" err="1" smtClean="0"/>
              <a:t>trapped</a:t>
            </a:r>
            <a:r>
              <a:rPr lang="fr-FR" dirty="0" smtClean="0"/>
              <a:t> radioactive ions</a:t>
            </a:r>
            <a:endParaRPr lang="fr-FR" dirty="0"/>
          </a:p>
          <a:p>
            <a:pPr marL="1371600" lvl="3" indent="0">
              <a:buNone/>
            </a:pPr>
            <a:r>
              <a:rPr lang="fr-FR" b="1" dirty="0" smtClean="0"/>
              <a:t>OR</a:t>
            </a:r>
            <a:endParaRPr lang="fr-FR" b="1" dirty="0"/>
          </a:p>
          <a:p>
            <a:pPr marL="1371600" lvl="3" indent="0">
              <a:buNone/>
            </a:pPr>
            <a:r>
              <a:rPr lang="fr-FR" dirty="0"/>
              <a:t>2) </a:t>
            </a:r>
            <a:r>
              <a:rPr lang="fr-FR" dirty="0" smtClean="0"/>
              <a:t>Radioactive Ion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reacceleration</a:t>
            </a:r>
            <a:r>
              <a:rPr lang="fr-FR" dirty="0" smtClean="0"/>
              <a:t> up to 100A MeV</a:t>
            </a:r>
            <a:endParaRPr lang="fr-FR" dirty="0"/>
          </a:p>
          <a:p>
            <a:pPr marL="1371600" lvl="3" indent="0">
              <a:buNone/>
            </a:pPr>
            <a:r>
              <a:rPr lang="fr-FR" dirty="0"/>
              <a:t> </a:t>
            </a:r>
            <a:r>
              <a:rPr lang="fr-FR" b="1" dirty="0" smtClean="0"/>
              <a:t>OR</a:t>
            </a:r>
            <a:endParaRPr lang="fr-FR" b="1" dirty="0"/>
          </a:p>
          <a:p>
            <a:pPr marL="1371600" lvl="3" indent="0">
              <a:buNone/>
            </a:pPr>
            <a:r>
              <a:rPr lang="fr-FR" dirty="0"/>
              <a:t>3) </a:t>
            </a:r>
            <a:r>
              <a:rPr lang="fr-FR" dirty="0" smtClean="0"/>
              <a:t>Storage ring for </a:t>
            </a:r>
            <a:r>
              <a:rPr lang="fr-FR" dirty="0" err="1" smtClean="0"/>
              <a:t>transfer</a:t>
            </a:r>
            <a:r>
              <a:rPr lang="fr-FR" dirty="0" smtClean="0"/>
              <a:t> </a:t>
            </a:r>
            <a:r>
              <a:rPr lang="fr-FR" dirty="0" err="1" smtClean="0"/>
              <a:t>reactions</a:t>
            </a:r>
            <a:r>
              <a:rPr lang="fr-FR" dirty="0" smtClean="0"/>
              <a:t> </a:t>
            </a:r>
            <a:endParaRPr lang="fr-FR" dirty="0"/>
          </a:p>
          <a:p>
            <a:pPr lvl="2"/>
            <a:endParaRPr lang="fr-FR" dirty="0" smtClean="0"/>
          </a:p>
          <a:p>
            <a:pPr lvl="1"/>
            <a:endParaRPr lang="fr-FR" dirty="0" smtClean="0"/>
          </a:p>
          <a:p>
            <a:pPr lvl="2"/>
            <a:endParaRPr lang="fr-FR" dirty="0"/>
          </a:p>
          <a:p>
            <a:pPr lvl="2"/>
            <a:endParaRPr lang="fr-FR" dirty="0" smtClean="0"/>
          </a:p>
          <a:p>
            <a:pPr lvl="1"/>
            <a:endParaRPr lang="fr-FR" dirty="0" smtClean="0"/>
          </a:p>
          <a:p>
            <a:pPr marL="914400" lvl="2" indent="0">
              <a:buNone/>
            </a:pP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803" y="196352"/>
            <a:ext cx="1655994" cy="1655994"/>
          </a:xfrm>
          <a:prstGeom prst="rect">
            <a:avLst/>
          </a:prstGeom>
        </p:spPr>
      </p:pic>
      <p:sp>
        <p:nvSpPr>
          <p:cNvPr id="9" name="Accolade ouvrante 8"/>
          <p:cNvSpPr/>
          <p:nvPr/>
        </p:nvSpPr>
        <p:spPr>
          <a:xfrm rot="10800000">
            <a:off x="7377538" y="2562724"/>
            <a:ext cx="352749" cy="1493448"/>
          </a:xfrm>
          <a:prstGeom prst="leftBrace">
            <a:avLst>
              <a:gd name="adj1" fmla="val 61395"/>
              <a:gd name="adj2" fmla="val 4838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005685" y="3044018"/>
            <a:ext cx="263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Production building</a:t>
            </a:r>
            <a:endParaRPr lang="fr-FR" sz="2400" dirty="0"/>
          </a:p>
        </p:txBody>
      </p:sp>
      <p:sp>
        <p:nvSpPr>
          <p:cNvPr id="2" name="Flèche courbée vers la gauche 1"/>
          <p:cNvSpPr/>
          <p:nvPr/>
        </p:nvSpPr>
        <p:spPr>
          <a:xfrm>
            <a:off x="10611065" y="3871507"/>
            <a:ext cx="586956" cy="14275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630999" y="4400632"/>
            <a:ext cx="226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Common </a:t>
            </a:r>
            <a:r>
              <a:rPr lang="fr-FR" b="1" dirty="0" err="1" smtClean="0"/>
              <a:t>prerequisite</a:t>
            </a:r>
            <a:endParaRPr lang="fr-FR" b="1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46587" y="361567"/>
            <a:ext cx="10515600" cy="1325563"/>
          </a:xfrm>
        </p:spPr>
        <p:txBody>
          <a:bodyPr/>
          <a:lstStyle/>
          <a:p>
            <a:r>
              <a:rPr lang="fr-FR" dirty="0" smtClean="0"/>
              <a:t>Our suggestion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564062" y="3686841"/>
            <a:ext cx="282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Goal: 10</a:t>
            </a:r>
            <a:r>
              <a:rPr lang="fr-FR" b="1" baseline="30000" dirty="0" smtClean="0"/>
              <a:t>12</a:t>
            </a:r>
            <a:r>
              <a:rPr lang="fr-FR" b="1" dirty="0" smtClean="0"/>
              <a:t> to 10</a:t>
            </a:r>
            <a:r>
              <a:rPr lang="fr-FR" b="1" baseline="30000" dirty="0" smtClean="0"/>
              <a:t>13</a:t>
            </a:r>
            <a:r>
              <a:rPr lang="fr-FR" b="1" dirty="0" smtClean="0"/>
              <a:t> fissions/s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8038514" y="3656062"/>
            <a:ext cx="2597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7030A0"/>
                </a:solidFill>
              </a:rPr>
              <a:t>Multi-user ISOL </a:t>
            </a:r>
            <a:r>
              <a:rPr lang="fr-FR" sz="2000" b="1" dirty="0" err="1" smtClean="0">
                <a:solidFill>
                  <a:srgbClr val="7030A0"/>
                </a:solidFill>
              </a:rPr>
              <a:t>facility</a:t>
            </a:r>
            <a:endParaRPr lang="fr-F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7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" y="789666"/>
            <a:ext cx="5438818" cy="56897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81760" y="98435"/>
            <a:ext cx="303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Phase plus ambitieuse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6" name="Image 6" descr="logo couleur HD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654" y="1136249"/>
            <a:ext cx="2133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>
            <a:off x="2715677" y="5059948"/>
            <a:ext cx="804200" cy="728343"/>
            <a:chOff x="3502285" y="4990499"/>
            <a:chExt cx="804200" cy="728343"/>
          </a:xfrm>
        </p:grpSpPr>
        <p:sp>
          <p:nvSpPr>
            <p:cNvPr id="8" name="Rectangle 7"/>
            <p:cNvSpPr/>
            <p:nvPr/>
          </p:nvSpPr>
          <p:spPr>
            <a:xfrm rot="18600719">
              <a:off x="3671213" y="5025518"/>
              <a:ext cx="466344" cy="804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3627814" y="5173355"/>
              <a:ext cx="219456" cy="23774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 rot="18647247" flipV="1">
              <a:off x="3848760" y="5490137"/>
              <a:ext cx="117653" cy="578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 rot="18647247" flipV="1">
              <a:off x="4001160" y="5631107"/>
              <a:ext cx="117653" cy="578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/>
            <p:cNvCxnSpPr>
              <a:stCxn id="10" idx="3"/>
            </p:cNvCxnSpPr>
            <p:nvPr/>
          </p:nvCxnSpPr>
          <p:spPr>
            <a:xfrm flipV="1">
              <a:off x="3946015" y="5139691"/>
              <a:ext cx="321185" cy="3348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>
              <a:stCxn id="11" idx="3"/>
              <a:endCxn id="10" idx="3"/>
            </p:cNvCxnSpPr>
            <p:nvPr/>
          </p:nvCxnSpPr>
          <p:spPr>
            <a:xfrm flipH="1" flipV="1">
              <a:off x="3946015" y="5474505"/>
              <a:ext cx="152400" cy="140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V="1">
              <a:off x="3775710" y="4990499"/>
              <a:ext cx="170305" cy="1828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3801515" y="5379944"/>
              <a:ext cx="102870" cy="9329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1982629" y="2401758"/>
            <a:ext cx="491568" cy="494981"/>
            <a:chOff x="2769237" y="2332309"/>
            <a:chExt cx="491568" cy="494981"/>
          </a:xfrm>
        </p:grpSpPr>
        <p:sp>
          <p:nvSpPr>
            <p:cNvPr id="17" name="Rectangle 16"/>
            <p:cNvSpPr/>
            <p:nvPr/>
          </p:nvSpPr>
          <p:spPr>
            <a:xfrm rot="18787245">
              <a:off x="2728089" y="2373457"/>
              <a:ext cx="466344" cy="384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" name="Connecteur droit 17"/>
            <p:cNvCxnSpPr/>
            <p:nvPr/>
          </p:nvCxnSpPr>
          <p:spPr>
            <a:xfrm flipV="1">
              <a:off x="2907742" y="2470456"/>
              <a:ext cx="353063" cy="3568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2961261" y="2539055"/>
              <a:ext cx="0" cy="2196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3084273" y="2426350"/>
              <a:ext cx="0" cy="2196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/>
          <p:cNvSpPr txBox="1"/>
          <p:nvPr/>
        </p:nvSpPr>
        <p:spPr>
          <a:xfrm>
            <a:off x="8210892" y="486815"/>
            <a:ext cx="197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option au choix…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2174197">
            <a:off x="4843241" y="1165416"/>
            <a:ext cx="490511" cy="6717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rot="2174197">
            <a:off x="3022690" y="3003221"/>
            <a:ext cx="240231" cy="27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8521612" y="3868757"/>
            <a:ext cx="3619239" cy="2879032"/>
            <a:chOff x="5116423" y="3861271"/>
            <a:chExt cx="3619239" cy="2879032"/>
          </a:xfrm>
        </p:grpSpPr>
        <p:sp>
          <p:nvSpPr>
            <p:cNvPr id="42" name="Rectangle 41"/>
            <p:cNvSpPr/>
            <p:nvPr/>
          </p:nvSpPr>
          <p:spPr>
            <a:xfrm rot="5400000">
              <a:off x="5486527" y="3491167"/>
              <a:ext cx="2879032" cy="361923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39" name="Image 38" descr="C400 fermérec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476" y="4762740"/>
              <a:ext cx="2512398" cy="1845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ZoneTexte 39"/>
            <p:cNvSpPr txBox="1"/>
            <p:nvPr/>
          </p:nvSpPr>
          <p:spPr>
            <a:xfrm>
              <a:off x="6498562" y="6173987"/>
              <a:ext cx="2197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 smtClean="0"/>
                <a:t>Concept de cyclotron</a:t>
              </a:r>
            </a:p>
            <a:p>
              <a:r>
                <a:rPr lang="fr-FR" sz="1400" i="1" dirty="0" smtClean="0"/>
                <a:t> C400 ARCHADE</a:t>
              </a:r>
              <a:endParaRPr lang="fr-FR" sz="1400" i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5359044" y="3907065"/>
              <a:ext cx="30932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/>
                <a:t>Réaccélération</a:t>
              </a:r>
              <a:r>
                <a:rPr lang="fr-FR" b="1" dirty="0" smtClean="0"/>
                <a:t> à ~100 </a:t>
              </a:r>
              <a:r>
                <a:rPr lang="fr-FR" b="1" dirty="0" err="1" smtClean="0"/>
                <a:t>AMeV</a:t>
              </a:r>
              <a:endParaRPr lang="fr-FR" b="1" dirty="0" smtClean="0"/>
            </a:p>
            <a:p>
              <a:pPr algn="ctr"/>
              <a:r>
                <a:rPr lang="fr-FR" dirty="0" smtClean="0"/>
                <a:t>Physique in-</a:t>
              </a:r>
              <a:r>
                <a:rPr lang="fr-FR" dirty="0" err="1" smtClean="0"/>
                <a:t>beam</a:t>
              </a:r>
              <a:r>
                <a:rPr lang="fr-FR" dirty="0" smtClean="0"/>
                <a:t> aux énergies de Fermi</a:t>
              </a:r>
              <a:endParaRPr lang="fr-FR" dirty="0"/>
            </a:p>
          </p:txBody>
        </p:sp>
      </p:grpSp>
      <p:sp>
        <p:nvSpPr>
          <p:cNvPr id="43" name="Rectangle 42"/>
          <p:cNvSpPr/>
          <p:nvPr/>
        </p:nvSpPr>
        <p:spPr>
          <a:xfrm rot="2174197">
            <a:off x="3324423" y="2615389"/>
            <a:ext cx="201264" cy="278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854562" y="3851649"/>
            <a:ext cx="3619240" cy="2881631"/>
            <a:chOff x="8699057" y="3907065"/>
            <a:chExt cx="3619240" cy="2881631"/>
          </a:xfrm>
        </p:grpSpPr>
        <p:sp>
          <p:nvSpPr>
            <p:cNvPr id="47" name="Rectangle 46"/>
            <p:cNvSpPr/>
            <p:nvPr/>
          </p:nvSpPr>
          <p:spPr>
            <a:xfrm rot="5400000">
              <a:off x="9069161" y="3539560"/>
              <a:ext cx="2879032" cy="3619239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4953" y="4790215"/>
              <a:ext cx="2278084" cy="1982267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749692" y="3907065"/>
              <a:ext cx="356860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 smtClean="0"/>
                <a:t>Anneau de stockage à ~10 </a:t>
              </a:r>
              <a:r>
                <a:rPr lang="fr-FR" b="1" dirty="0" err="1" smtClean="0"/>
                <a:t>AMeV</a:t>
              </a:r>
              <a:endParaRPr lang="fr-FR" b="1" dirty="0"/>
            </a:p>
            <a:p>
              <a:pPr algn="ctr"/>
              <a:r>
                <a:rPr lang="fr-FR" dirty="0" smtClean="0"/>
                <a:t>Réactions de transfert et physique atomique </a:t>
              </a:r>
              <a:endParaRPr lang="fr-FR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9585046" y="5126708"/>
              <a:ext cx="183941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Ex: </a:t>
              </a:r>
            </a:p>
            <a:p>
              <a:r>
                <a:rPr lang="fr-FR" dirty="0" smtClean="0"/>
                <a:t>TSR @HIE-ISOLDE</a:t>
              </a:r>
            </a:p>
            <a:p>
              <a:r>
                <a:rPr lang="fr-FR" dirty="0" smtClean="0"/>
                <a:t>M. </a:t>
              </a:r>
              <a:r>
                <a:rPr lang="fr-FR" dirty="0" err="1" smtClean="0"/>
                <a:t>Grieser</a:t>
              </a:r>
              <a:r>
                <a:rPr lang="fr-FR" dirty="0" smtClean="0"/>
                <a:t> et al, </a:t>
              </a:r>
            </a:p>
            <a:p>
              <a:r>
                <a:rPr lang="fr-FR" dirty="0" smtClean="0"/>
                <a:t>EPJ ST 207</a:t>
              </a:r>
              <a:endParaRPr lang="fr-FR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292499" y="942321"/>
            <a:ext cx="4362736" cy="2879032"/>
            <a:chOff x="6292499" y="942321"/>
            <a:chExt cx="4362736" cy="2879032"/>
          </a:xfrm>
        </p:grpSpPr>
        <p:grpSp>
          <p:nvGrpSpPr>
            <p:cNvPr id="41" name="Groupe 40"/>
            <p:cNvGrpSpPr/>
            <p:nvPr/>
          </p:nvGrpSpPr>
          <p:grpSpPr>
            <a:xfrm>
              <a:off x="6292499" y="942321"/>
              <a:ext cx="4362736" cy="2879032"/>
              <a:chOff x="6099700" y="954991"/>
              <a:chExt cx="4362736" cy="2879032"/>
            </a:xfrm>
          </p:grpSpPr>
          <p:sp>
            <p:nvSpPr>
              <p:cNvPr id="36" name="Rectangle 35"/>
              <p:cNvSpPr/>
              <p:nvPr/>
            </p:nvSpPr>
            <p:spPr>
              <a:xfrm rot="5400000">
                <a:off x="6942066" y="313652"/>
                <a:ext cx="2879032" cy="4161709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6568101" y="1023691"/>
                <a:ext cx="386412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smtClean="0"/>
                  <a:t>Diffusion d’électrons   (~500-750 MeV)</a:t>
                </a:r>
              </a:p>
              <a:p>
                <a:pPr algn="ctr"/>
                <a:endParaRPr lang="fr-FR" sz="1000" b="1" dirty="0" smtClean="0"/>
              </a:p>
              <a:p>
                <a:r>
                  <a:rPr lang="fr-FR" sz="1600" dirty="0" smtClean="0"/>
                  <a:t>Sonde électromagnétique pour les noyaux</a:t>
                </a:r>
              </a:p>
              <a:p>
                <a:r>
                  <a:rPr lang="fr-FR" sz="1600" dirty="0" smtClean="0"/>
                  <a:t>exotiques : (</a:t>
                </a:r>
                <a:r>
                  <a:rPr lang="fr-FR" sz="1600" dirty="0" err="1" smtClean="0"/>
                  <a:t>e,e</a:t>
                </a:r>
                <a:r>
                  <a:rPr lang="fr-FR" sz="1600" dirty="0" smtClean="0"/>
                  <a:t>’), (</a:t>
                </a:r>
                <a:r>
                  <a:rPr lang="fr-FR" sz="1600" dirty="0" err="1" smtClean="0"/>
                  <a:t>e,e’p</a:t>
                </a:r>
                <a:r>
                  <a:rPr lang="fr-FR" sz="1600" dirty="0" smtClean="0"/>
                  <a:t>), fission, etc.</a:t>
                </a:r>
              </a:p>
            </p:txBody>
          </p:sp>
          <p:grpSp>
            <p:nvGrpSpPr>
              <p:cNvPr id="34" name="Groupe 33"/>
              <p:cNvGrpSpPr/>
              <p:nvPr/>
            </p:nvGrpSpPr>
            <p:grpSpPr>
              <a:xfrm>
                <a:off x="7221627" y="1963335"/>
                <a:ext cx="3041941" cy="1794703"/>
                <a:chOff x="3617653" y="2534145"/>
                <a:chExt cx="3702483" cy="2243787"/>
              </a:xfrm>
            </p:grpSpPr>
            <p:cxnSp>
              <p:nvCxnSpPr>
                <p:cNvPr id="26" name="Connecteur droit avec flèche 25"/>
                <p:cNvCxnSpPr/>
                <p:nvPr/>
              </p:nvCxnSpPr>
              <p:spPr>
                <a:xfrm>
                  <a:off x="4064500" y="3084081"/>
                  <a:ext cx="24151" cy="927834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ZoneTexte 32"/>
                <p:cNvSpPr txBox="1"/>
                <p:nvPr/>
              </p:nvSpPr>
              <p:spPr>
                <a:xfrm rot="16200000">
                  <a:off x="3415901" y="3405040"/>
                  <a:ext cx="815573" cy="412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9pPr>
                </a:lstStyle>
                <a:p>
                  <a:r>
                    <a:rPr lang="fr-FR" sz="1600" dirty="0" smtClean="0"/>
                    <a:t>10 m</a:t>
                  </a:r>
                  <a:endParaRPr lang="fr-FR" sz="1600" dirty="0"/>
                </a:p>
              </p:txBody>
            </p:sp>
            <p:cxnSp>
              <p:nvCxnSpPr>
                <p:cNvPr id="28" name="Connecteur droit avec flèche 27"/>
                <p:cNvCxnSpPr/>
                <p:nvPr/>
              </p:nvCxnSpPr>
              <p:spPr>
                <a:xfrm>
                  <a:off x="4324219" y="2892903"/>
                  <a:ext cx="2995917" cy="32041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ZoneTexte 34"/>
                <p:cNvSpPr txBox="1"/>
                <p:nvPr/>
              </p:nvSpPr>
              <p:spPr>
                <a:xfrm>
                  <a:off x="5682195" y="2534145"/>
                  <a:ext cx="64082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9pPr>
                </a:lstStyle>
                <a:p>
                  <a:r>
                    <a:rPr lang="fr-FR" sz="1600" dirty="0" smtClean="0"/>
                    <a:t>40 m</a:t>
                  </a:r>
                  <a:endParaRPr lang="fr-FR" sz="1600" dirty="0"/>
                </a:p>
              </p:txBody>
            </p:sp>
            <p:sp>
              <p:nvSpPr>
                <p:cNvPr id="33" name="ZoneTexte 37"/>
                <p:cNvSpPr txBox="1"/>
                <p:nvPr/>
              </p:nvSpPr>
              <p:spPr>
                <a:xfrm>
                  <a:off x="5278329" y="4123788"/>
                  <a:ext cx="1431432" cy="654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9pPr>
                </a:lstStyle>
                <a:p>
                  <a:pPr algn="ctr"/>
                  <a:r>
                    <a:rPr lang="fr-FR" sz="1400" b="1" dirty="0"/>
                    <a:t>e</a:t>
                  </a:r>
                  <a:r>
                    <a:rPr lang="fr-FR" sz="1400" b="1" baseline="30000" dirty="0" smtClean="0"/>
                    <a:t>-</a:t>
                  </a:r>
                  <a:r>
                    <a:rPr lang="fr-FR" sz="1400" b="1" dirty="0" smtClean="0"/>
                    <a:t> </a:t>
                  </a:r>
                  <a:r>
                    <a:rPr lang="fr-FR" sz="1400" b="1" dirty="0" err="1" smtClean="0"/>
                    <a:t>intensity</a:t>
                  </a:r>
                  <a:endParaRPr lang="fr-FR" sz="1400" b="1" dirty="0" smtClean="0"/>
                </a:p>
                <a:p>
                  <a:pPr algn="ctr"/>
                  <a:r>
                    <a:rPr lang="fr-FR" sz="1400" b="1" dirty="0" smtClean="0"/>
                    <a:t>100-200 mA</a:t>
                  </a:r>
                  <a:endParaRPr lang="fr-FR" sz="1400" b="1" dirty="0"/>
                </a:p>
              </p:txBody>
            </p:sp>
          </p:grpSp>
          <p:sp>
            <p:nvSpPr>
              <p:cNvPr id="35" name="ZoneTexte 34"/>
              <p:cNvSpPr txBox="1"/>
              <p:nvPr/>
            </p:nvSpPr>
            <p:spPr>
              <a:xfrm>
                <a:off x="6099700" y="2312862"/>
                <a:ext cx="1400782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/>
                  <a:t>D</a:t>
                </a:r>
                <a:r>
                  <a:rPr lang="fr-FR" sz="1400" i="1" dirty="0" smtClean="0"/>
                  <a:t>esign préliminaire:</a:t>
                </a:r>
              </a:p>
              <a:p>
                <a:pPr marL="342900" indent="-342900" algn="ctr">
                  <a:buAutoNum type="alphaUcPeriod"/>
                </a:pPr>
                <a:r>
                  <a:rPr lang="fr-FR" sz="1400" i="1" dirty="0" err="1" smtClean="0"/>
                  <a:t>Chancé</a:t>
                </a:r>
                <a:r>
                  <a:rPr lang="fr-FR" sz="1400" i="1" dirty="0" smtClean="0"/>
                  <a:t> </a:t>
                </a:r>
              </a:p>
              <a:p>
                <a:pPr algn="ctr"/>
                <a:r>
                  <a:rPr lang="fr-FR" sz="1400" i="1" dirty="0" smtClean="0"/>
                  <a:t>(CEA)</a:t>
                </a:r>
              </a:p>
              <a:p>
                <a:pPr algn="ctr"/>
                <a:r>
                  <a:rPr lang="fr-FR" sz="1400" i="1" dirty="0" smtClean="0"/>
                  <a:t>GANIL 2025</a:t>
                </a:r>
                <a:endParaRPr lang="fr-FR" sz="1400" i="1" dirty="0"/>
              </a:p>
            </p:txBody>
          </p:sp>
        </p:grpSp>
        <p:pic>
          <p:nvPicPr>
            <p:cNvPr id="2" name="Image 1" descr="Capture d’écran 2020-01-17 à 18.22.5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008" y="2334381"/>
              <a:ext cx="2763724" cy="903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4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7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Detailed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 of the scenarii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5264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Consolidation phase</a:t>
            </a:r>
          </a:p>
          <a:p>
            <a:pPr lvl="1"/>
            <a:r>
              <a:rPr lang="fr-FR" dirty="0" err="1" smtClean="0"/>
              <a:t>Adapting</a:t>
            </a:r>
            <a:r>
              <a:rPr lang="fr-FR" dirty="0" smtClean="0"/>
              <a:t> the ambitions to the </a:t>
            </a:r>
            <a:r>
              <a:rPr lang="fr-FR" dirty="0" err="1" smtClean="0"/>
              <a:t>desired</a:t>
            </a:r>
            <a:r>
              <a:rPr lang="fr-FR" dirty="0" smtClean="0"/>
              <a:t> </a:t>
            </a:r>
            <a:r>
              <a:rPr lang="fr-FR" dirty="0" err="1" smtClean="0"/>
              <a:t>timescale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A </a:t>
            </a:r>
            <a:r>
              <a:rPr lang="fr-FR" dirty="0" err="1" smtClean="0">
                <a:solidFill>
                  <a:srgbClr val="7030A0"/>
                </a:solidFill>
              </a:rPr>
              <a:t>step</a:t>
            </a:r>
            <a:r>
              <a:rPr lang="fr-FR" dirty="0" smtClean="0">
                <a:solidFill>
                  <a:srgbClr val="7030A0"/>
                </a:solidFill>
              </a:rPr>
              <a:t>-by-</a:t>
            </a:r>
            <a:r>
              <a:rPr lang="fr-FR" dirty="0" err="1" smtClean="0">
                <a:solidFill>
                  <a:srgbClr val="7030A0"/>
                </a:solidFill>
              </a:rPr>
              <a:t>step</a:t>
            </a:r>
            <a:r>
              <a:rPr lang="fr-FR" dirty="0" smtClean="0">
                <a:solidFill>
                  <a:srgbClr val="7030A0"/>
                </a:solidFill>
              </a:rPr>
              <a:t> </a:t>
            </a:r>
            <a:r>
              <a:rPr lang="fr-FR" dirty="0" err="1" smtClean="0">
                <a:solidFill>
                  <a:srgbClr val="7030A0"/>
                </a:solidFill>
              </a:rPr>
              <a:t>approach</a:t>
            </a:r>
            <a:r>
              <a:rPr lang="fr-FR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>for </a:t>
            </a:r>
            <a:r>
              <a:rPr lang="fr-FR" dirty="0"/>
              <a:t>a</a:t>
            </a:r>
            <a:r>
              <a:rPr lang="fr-FR" dirty="0" smtClean="0"/>
              <a:t> production building </a:t>
            </a:r>
            <a:r>
              <a:rPr lang="fr-FR" dirty="0" err="1" smtClean="0"/>
              <a:t>is</a:t>
            </a:r>
            <a:r>
              <a:rPr lang="fr-FR" dirty="0" smtClean="0"/>
              <a:t> possible</a:t>
            </a:r>
          </a:p>
          <a:p>
            <a:pPr lvl="2"/>
            <a:r>
              <a:rPr lang="fr-FR" dirty="0" err="1" smtClean="0"/>
              <a:t>Allowing</a:t>
            </a:r>
            <a:r>
              <a:rPr lang="fr-FR" dirty="0" smtClean="0"/>
              <a:t> successive upgrades of </a:t>
            </a:r>
            <a:r>
              <a:rPr lang="fr-FR" dirty="0" err="1" smtClean="0"/>
              <a:t>target</a:t>
            </a:r>
            <a:r>
              <a:rPr lang="fr-FR" dirty="0" smtClean="0"/>
              <a:t> stations</a:t>
            </a:r>
          </a:p>
          <a:p>
            <a:pPr lvl="2"/>
            <a:r>
              <a:rPr lang="fr-FR" dirty="0" err="1" smtClean="0"/>
              <a:t>Adapting</a:t>
            </a:r>
            <a:r>
              <a:rPr lang="fr-FR" dirty="0" smtClean="0"/>
              <a:t> the fission rate to </a:t>
            </a:r>
            <a:r>
              <a:rPr lang="fr-FR" dirty="0" err="1" smtClean="0"/>
              <a:t>relatively</a:t>
            </a:r>
            <a:r>
              <a:rPr lang="fr-FR" dirty="0" smtClean="0"/>
              <a:t> </a:t>
            </a:r>
            <a:r>
              <a:rPr lang="fr-FR" dirty="0" err="1" smtClean="0"/>
              <a:t>easy</a:t>
            </a:r>
            <a:r>
              <a:rPr lang="fr-FR" dirty="0" smtClean="0"/>
              <a:t>-to-</a:t>
            </a:r>
            <a:r>
              <a:rPr lang="fr-FR" dirty="0" err="1" smtClean="0"/>
              <a:t>achieve</a:t>
            </a:r>
            <a:r>
              <a:rPr lang="fr-FR" dirty="0" smtClean="0"/>
              <a:t> objectives </a:t>
            </a:r>
          </a:p>
          <a:p>
            <a:pPr lvl="2"/>
            <a:r>
              <a:rPr lang="fr-FR" dirty="0" err="1" smtClean="0"/>
              <a:t>Re-visiting</a:t>
            </a:r>
            <a:r>
              <a:rPr lang="fr-FR" dirty="0" smtClean="0"/>
              <a:t> the </a:t>
            </a:r>
            <a:r>
              <a:rPr lang="fr-FR" dirty="0" err="1" smtClean="0"/>
              <a:t>preparatory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r>
              <a:rPr lang="fr-FR" dirty="0" smtClean="0"/>
              <a:t> of SPIRAL 2 phase 2</a:t>
            </a:r>
            <a:endParaRPr lang="fr-FR" dirty="0"/>
          </a:p>
          <a:p>
            <a:r>
              <a:rPr lang="fr-FR" dirty="0" err="1" smtClean="0"/>
              <a:t>Ambitious</a:t>
            </a:r>
            <a:r>
              <a:rPr lang="fr-FR" dirty="0" smtClean="0"/>
              <a:t> phase</a:t>
            </a:r>
          </a:p>
          <a:p>
            <a:pPr lvl="1"/>
            <a:r>
              <a:rPr lang="fr-FR" dirty="0" err="1" smtClean="0"/>
              <a:t>Selection</a:t>
            </a:r>
            <a:r>
              <a:rPr lang="fr-FR" dirty="0" smtClean="0"/>
              <a:t> of the best scenario for the </a:t>
            </a:r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community</a:t>
            </a:r>
            <a:endParaRPr lang="fr-FR" dirty="0" smtClean="0"/>
          </a:p>
          <a:p>
            <a:pPr lvl="2"/>
            <a:r>
              <a:rPr lang="fr-FR" dirty="0" err="1" smtClean="0"/>
              <a:t>Requires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7030A0"/>
                </a:solidFill>
              </a:rPr>
              <a:t>a </a:t>
            </a:r>
            <a:r>
              <a:rPr lang="fr-FR" b="1" dirty="0" err="1" smtClean="0">
                <a:solidFill>
                  <a:srgbClr val="7030A0"/>
                </a:solidFill>
              </a:rPr>
              <a:t>detailed</a:t>
            </a:r>
            <a:r>
              <a:rPr lang="fr-FR" b="1" dirty="0" smtClean="0">
                <a:solidFill>
                  <a:srgbClr val="7030A0"/>
                </a:solidFill>
              </a:rPr>
              <a:t> investigation of the </a:t>
            </a:r>
            <a:r>
              <a:rPr lang="fr-FR" b="1" dirty="0" err="1" smtClean="0">
                <a:solidFill>
                  <a:srgbClr val="7030A0"/>
                </a:solidFill>
              </a:rPr>
              <a:t>physics</a:t>
            </a:r>
            <a:r>
              <a:rPr lang="fr-FR" b="1" dirty="0" smtClean="0">
                <a:solidFill>
                  <a:srgbClr val="7030A0"/>
                </a:solidFill>
              </a:rPr>
              <a:t> cases</a:t>
            </a:r>
          </a:p>
          <a:p>
            <a:pPr lvl="3"/>
            <a:r>
              <a:rPr lang="fr-FR" dirty="0" smtClean="0"/>
              <a:t>Scientific impact?</a:t>
            </a:r>
          </a:p>
          <a:p>
            <a:pPr lvl="3"/>
            <a:r>
              <a:rPr lang="fr-FR" dirty="0" smtClean="0"/>
              <a:t>How </a:t>
            </a:r>
            <a:r>
              <a:rPr lang="fr-FR" dirty="0" err="1" smtClean="0"/>
              <a:t>universal</a:t>
            </a:r>
            <a:r>
              <a:rPr lang="fr-FR" dirty="0" smtClean="0"/>
              <a:t> are </a:t>
            </a:r>
            <a:r>
              <a:rPr lang="fr-FR" dirty="0" err="1" smtClean="0"/>
              <a:t>these</a:t>
            </a:r>
            <a:r>
              <a:rPr lang="fr-FR" dirty="0" smtClean="0"/>
              <a:t>? Do </a:t>
            </a:r>
            <a:r>
              <a:rPr lang="fr-FR" dirty="0" err="1" smtClean="0"/>
              <a:t>they</a:t>
            </a:r>
            <a:r>
              <a:rPr lang="fr-FR" dirty="0" smtClean="0"/>
              <a:t> serve the </a:t>
            </a:r>
            <a:r>
              <a:rPr lang="fr-FR" dirty="0" err="1" smtClean="0"/>
              <a:t>community</a:t>
            </a:r>
            <a:r>
              <a:rPr lang="fr-FR" dirty="0" smtClean="0"/>
              <a:t> as a </a:t>
            </a:r>
            <a:r>
              <a:rPr lang="fr-FR" dirty="0" err="1" smtClean="0"/>
              <a:t>whole</a:t>
            </a:r>
            <a:r>
              <a:rPr lang="fr-FR" dirty="0" smtClean="0"/>
              <a:t> or, </a:t>
            </a:r>
            <a:r>
              <a:rPr lang="fr-FR" dirty="0" err="1" smtClean="0"/>
              <a:t>only</a:t>
            </a:r>
            <a:r>
              <a:rPr lang="fr-FR" dirty="0" smtClean="0"/>
              <a:t> part of </a:t>
            </a:r>
            <a:r>
              <a:rPr lang="fr-FR" dirty="0" err="1" smtClean="0"/>
              <a:t>it</a:t>
            </a:r>
            <a:r>
              <a:rPr lang="fr-FR" dirty="0" smtClean="0"/>
              <a:t>? </a:t>
            </a:r>
          </a:p>
          <a:p>
            <a:pPr lvl="3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international </a:t>
            </a:r>
            <a:r>
              <a:rPr lang="fr-FR" dirty="0" err="1" smtClean="0"/>
              <a:t>context</a:t>
            </a:r>
            <a:r>
              <a:rPr lang="fr-FR" dirty="0" smtClean="0"/>
              <a:t>?</a:t>
            </a:r>
          </a:p>
          <a:p>
            <a:pPr lvl="2"/>
            <a:r>
              <a:rPr lang="fr-FR" dirty="0" err="1" smtClean="0"/>
              <a:t>Requires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7030A0"/>
                </a:solidFill>
              </a:rPr>
              <a:t>a </a:t>
            </a:r>
            <a:r>
              <a:rPr lang="fr-FR" b="1" dirty="0" err="1" smtClean="0">
                <a:solidFill>
                  <a:srgbClr val="7030A0"/>
                </a:solidFill>
              </a:rPr>
              <a:t>detailed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</a:rPr>
              <a:t>feasibility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</a:rPr>
              <a:t>study</a:t>
            </a:r>
            <a:endParaRPr lang="fr-FR" b="1" dirty="0" smtClean="0">
              <a:solidFill>
                <a:srgbClr val="7030A0"/>
              </a:solidFill>
            </a:endParaRPr>
          </a:p>
          <a:p>
            <a:pPr lvl="1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87085" y="5725143"/>
            <a:ext cx="107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These</a:t>
            </a:r>
            <a:r>
              <a:rPr lang="fr-FR" sz="2400" dirty="0" smtClean="0"/>
              <a:t> </a:t>
            </a:r>
            <a:r>
              <a:rPr lang="fr-FR" sz="2400" dirty="0" err="1" smtClean="0"/>
              <a:t>studies</a:t>
            </a:r>
            <a:r>
              <a:rPr lang="fr-FR" sz="2400" dirty="0" smtClean="0"/>
              <a:t> </a:t>
            </a:r>
            <a:r>
              <a:rPr lang="fr-FR" sz="2400" dirty="0" err="1" smtClean="0"/>
              <a:t>require</a:t>
            </a:r>
            <a:r>
              <a:rPr lang="fr-FR" sz="2400" dirty="0" smtClean="0"/>
              <a:t> time, and </a:t>
            </a:r>
            <a:r>
              <a:rPr lang="fr-FR" sz="2400" dirty="0" err="1" smtClean="0"/>
              <a:t>this</a:t>
            </a:r>
            <a:r>
              <a:rPr lang="fr-FR" sz="2400" dirty="0" smtClean="0"/>
              <a:t> time </a:t>
            </a:r>
            <a:r>
              <a:rPr lang="fr-FR" sz="2400" dirty="0" err="1" smtClean="0"/>
              <a:t>will</a:t>
            </a:r>
            <a:r>
              <a:rPr lang="fr-FR" sz="2400" dirty="0" smtClean="0"/>
              <a:t> have to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allocated</a:t>
            </a:r>
            <a:r>
              <a:rPr lang="fr-FR" sz="2400" dirty="0" smtClean="0"/>
              <a:t> in the </a:t>
            </a:r>
            <a:r>
              <a:rPr lang="fr-FR" sz="2400" dirty="0" err="1" smtClean="0"/>
              <a:t>laboratories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3390148" y="6323788"/>
            <a:ext cx="459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In the </a:t>
            </a:r>
            <a:r>
              <a:rPr lang="fr-FR" b="1" dirty="0" err="1" smtClean="0"/>
              <a:t>following</a:t>
            </a:r>
            <a:r>
              <a:rPr lang="fr-FR" b="1" dirty="0" smtClean="0"/>
              <a:t> </a:t>
            </a:r>
            <a:r>
              <a:rPr lang="fr-FR" b="1" dirty="0" err="1" smtClean="0"/>
              <a:t>we</a:t>
            </a:r>
            <a:r>
              <a:rPr lang="fr-FR" b="1" dirty="0" smtClean="0"/>
              <a:t> </a:t>
            </a:r>
            <a:r>
              <a:rPr lang="fr-FR" b="1" dirty="0" err="1" smtClean="0"/>
              <a:t>only</a:t>
            </a:r>
            <a:r>
              <a:rPr lang="fr-FR" b="1" dirty="0" smtClean="0"/>
              <a:t> expose </a:t>
            </a:r>
            <a:r>
              <a:rPr lang="fr-FR" b="1" dirty="0" err="1" smtClean="0"/>
              <a:t>general</a:t>
            </a:r>
            <a:r>
              <a:rPr lang="fr-FR" b="1" dirty="0" smtClean="0"/>
              <a:t> </a:t>
            </a:r>
            <a:r>
              <a:rPr lang="fr-FR" b="1" dirty="0" err="1" smtClean="0"/>
              <a:t>ideas</a:t>
            </a:r>
            <a:r>
              <a:rPr lang="fr-FR" b="1" dirty="0" smtClean="0"/>
              <a:t>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750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45412" y="98435"/>
            <a:ext cx="4508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e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- 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</a:rPr>
              <a:t>scattering</a:t>
            </a:r>
            <a:r>
              <a:rPr lang="fr-FR" sz="2400" b="1" dirty="0" smtClean="0">
                <a:solidFill>
                  <a:srgbClr val="0070C0"/>
                </a:solidFill>
              </a:rPr>
              <a:t> on radioactive </a:t>
            </a:r>
            <a:r>
              <a:rPr lang="fr-FR" sz="2400" b="1" dirty="0" err="1" smtClean="0">
                <a:solidFill>
                  <a:srgbClr val="0070C0"/>
                </a:solidFill>
              </a:rPr>
              <a:t>nuclei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50" name="Espace réservé du contenu 2"/>
          <p:cNvSpPr>
            <a:spLocks noGrp="1"/>
          </p:cNvSpPr>
          <p:nvPr>
            <p:ph idx="1"/>
          </p:nvPr>
        </p:nvSpPr>
        <p:spPr>
          <a:xfrm>
            <a:off x="547907" y="847188"/>
            <a:ext cx="6666974" cy="1440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</a:rPr>
              <a:t>Motivations </a:t>
            </a:r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FR" sz="1400" b="1" dirty="0" err="1" smtClean="0">
                <a:solidFill>
                  <a:schemeClr val="accent1">
                    <a:lumMod val="75000"/>
                  </a:schemeClr>
                </a:solidFill>
              </a:rPr>
              <a:t>pres</a:t>
            </a:r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</a:rPr>
              <a:t>. F. Flavigny</a:t>
            </a:r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fr-FR" sz="1600" dirty="0" smtClean="0"/>
              <a:t>Incomparable</a:t>
            </a:r>
            <a:r>
              <a:rPr lang="fr-FR" sz="1600" b="1" dirty="0" smtClean="0"/>
              <a:t> spatial </a:t>
            </a:r>
            <a:r>
              <a:rPr lang="fr-FR" sz="1600" b="1" dirty="0" err="1" smtClean="0"/>
              <a:t>sensitivity</a:t>
            </a:r>
            <a:r>
              <a:rPr lang="fr-FR" sz="1600" dirty="0"/>
              <a:t> </a:t>
            </a:r>
            <a:r>
              <a:rPr lang="fr-FR" sz="1600" dirty="0" smtClean="0"/>
              <a:t> </a:t>
            </a:r>
            <a:r>
              <a:rPr lang="fr-FR" sz="1600" dirty="0" smtClean="0">
                <a:sym typeface="Wingdings"/>
              </a:rPr>
              <a:t> </a:t>
            </a:r>
            <a:r>
              <a:rPr lang="fr-FR" sz="1600" b="1" dirty="0" smtClean="0">
                <a:sym typeface="Wingdings"/>
              </a:rPr>
              <a:t>more </a:t>
            </a:r>
            <a:r>
              <a:rPr lang="fr-FR" sz="1600" b="1" dirty="0" err="1" smtClean="0">
                <a:sym typeface="Wingdings"/>
              </a:rPr>
              <a:t>constraining</a:t>
            </a:r>
            <a:r>
              <a:rPr lang="fr-FR" sz="1600" b="1" dirty="0" smtClean="0">
                <a:sym typeface="Wingdings"/>
              </a:rPr>
              <a:t> </a:t>
            </a:r>
            <a:r>
              <a:rPr lang="fr-FR" sz="1600" dirty="0" smtClean="0">
                <a:sym typeface="Wingdings"/>
              </a:rPr>
              <a:t>for </a:t>
            </a:r>
            <a:r>
              <a:rPr lang="fr-FR" sz="1600" dirty="0" err="1" smtClean="0">
                <a:sym typeface="Wingdings"/>
              </a:rPr>
              <a:t>theory</a:t>
            </a:r>
            <a:endParaRPr lang="fr-FR" sz="1600" dirty="0" smtClean="0"/>
          </a:p>
          <a:p>
            <a:pPr>
              <a:lnSpc>
                <a:spcPct val="130000"/>
              </a:lnSpc>
            </a:pPr>
            <a:r>
              <a:rPr lang="fr-FR" sz="1600" dirty="0" err="1" smtClean="0"/>
              <a:t>Covers</a:t>
            </a:r>
            <a:r>
              <a:rPr lang="fr-FR" sz="1600" dirty="0" smtClean="0"/>
              <a:t> or </a:t>
            </a:r>
            <a:r>
              <a:rPr lang="fr-FR" sz="1600" dirty="0" err="1" smtClean="0"/>
              <a:t>complements</a:t>
            </a:r>
            <a:r>
              <a:rPr lang="fr-FR" sz="1600" dirty="0" smtClean="0"/>
              <a:t>  </a:t>
            </a:r>
            <a:r>
              <a:rPr lang="fr-FR" sz="1600" b="1" dirty="0" smtClean="0"/>
              <a:t>a </a:t>
            </a:r>
            <a:r>
              <a:rPr lang="fr-FR" sz="1600" b="1" dirty="0" err="1" smtClean="0"/>
              <a:t>vast</a:t>
            </a:r>
            <a:r>
              <a:rPr lang="fr-FR" sz="1600" b="1" dirty="0" smtClean="0"/>
              <a:t> range of </a:t>
            </a:r>
            <a:r>
              <a:rPr lang="fr-FR" sz="1600" b="1" dirty="0" err="1" smtClean="0"/>
              <a:t>nuclear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physics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interests</a:t>
            </a:r>
            <a:endParaRPr lang="fr-FR" sz="1800" b="1" dirty="0" smtClean="0"/>
          </a:p>
          <a:p>
            <a:pPr lvl="1"/>
            <a:endParaRPr lang="fr-FR" sz="1000" dirty="0"/>
          </a:p>
        </p:txBody>
      </p:sp>
      <p:grpSp>
        <p:nvGrpSpPr>
          <p:cNvPr id="68" name="Grouper 67"/>
          <p:cNvGrpSpPr/>
          <p:nvPr/>
        </p:nvGrpSpPr>
        <p:grpSpPr>
          <a:xfrm>
            <a:off x="6344189" y="3530717"/>
            <a:ext cx="5714763" cy="3230628"/>
            <a:chOff x="6344189" y="3530717"/>
            <a:chExt cx="5714763" cy="3230628"/>
          </a:xfrm>
        </p:grpSpPr>
        <p:sp>
          <p:nvSpPr>
            <p:cNvPr id="66" name="Rectangle à coins arrondis 65"/>
            <p:cNvSpPr/>
            <p:nvPr/>
          </p:nvSpPr>
          <p:spPr>
            <a:xfrm>
              <a:off x="6344189" y="3538246"/>
              <a:ext cx="5605906" cy="3027601"/>
            </a:xfrm>
            <a:prstGeom prst="roundRect">
              <a:avLst>
                <a:gd name="adj" fmla="val 5217"/>
              </a:avLst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6446763" y="3530717"/>
              <a:ext cx="5612189" cy="3230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b="1" dirty="0" err="1" smtClean="0">
                  <a:solidFill>
                    <a:srgbClr val="2E75B6"/>
                  </a:solidFill>
                </a:rPr>
                <a:t>Strategic</a:t>
              </a:r>
              <a:r>
                <a:rPr lang="fr-FR" b="1" dirty="0" smtClean="0">
                  <a:solidFill>
                    <a:srgbClr val="2E75B6"/>
                  </a:solidFill>
                </a:rPr>
                <a:t> </a:t>
              </a:r>
              <a:r>
                <a:rPr lang="fr-FR" b="1" dirty="0" err="1" smtClean="0">
                  <a:solidFill>
                    <a:srgbClr val="2E75B6"/>
                  </a:solidFill>
                </a:rPr>
                <a:t>advantages</a:t>
              </a:r>
              <a:r>
                <a:rPr lang="fr-FR" b="1" dirty="0" smtClean="0">
                  <a:solidFill>
                    <a:srgbClr val="2E75B6"/>
                  </a:solidFill>
                </a:rPr>
                <a:t>:</a:t>
              </a:r>
            </a:p>
            <a:p>
              <a:pPr>
                <a:lnSpc>
                  <a:spcPct val="120000"/>
                </a:lnSpc>
              </a:pPr>
              <a:endParaRPr lang="fr-FR" sz="1000" dirty="0"/>
            </a:p>
            <a:p>
              <a:pPr marL="285750" indent="-285750">
                <a:lnSpc>
                  <a:spcPts val="3120"/>
                </a:lnSpc>
                <a:buFont typeface="Arial"/>
                <a:buChar char="•"/>
              </a:pPr>
              <a:r>
                <a:rPr lang="fr-FR" sz="1600" b="1" dirty="0" err="1" smtClean="0"/>
                <a:t>Uniqueness</a:t>
              </a:r>
              <a:r>
                <a:rPr lang="fr-FR" sz="1600" dirty="0" smtClean="0"/>
                <a:t> - No </a:t>
              </a:r>
              <a:r>
                <a:rPr lang="fr-FR" sz="1600" dirty="0" err="1" smtClean="0"/>
                <a:t>overlap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with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other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facilities</a:t>
              </a:r>
              <a:r>
                <a:rPr lang="fr-FR" sz="1600" dirty="0" smtClean="0"/>
                <a:t> (for </a:t>
              </a:r>
              <a:r>
                <a:rPr lang="fr-FR" sz="1600" dirty="0" err="1" smtClean="0"/>
                <a:t>now</a:t>
              </a:r>
              <a:r>
                <a:rPr lang="fr-FR" sz="1600" dirty="0" smtClean="0"/>
                <a:t>)</a:t>
              </a:r>
            </a:p>
            <a:p>
              <a:pPr marL="285750" indent="-285750">
                <a:lnSpc>
                  <a:spcPts val="3120"/>
                </a:lnSpc>
                <a:buFont typeface="Arial"/>
                <a:buChar char="•"/>
              </a:pPr>
              <a:r>
                <a:rPr lang="fr-FR" sz="1600" dirty="0" err="1" smtClean="0"/>
                <a:t>Could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benefit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from</a:t>
              </a:r>
              <a:r>
                <a:rPr lang="fr-FR" sz="1600" dirty="0" smtClean="0"/>
                <a:t> </a:t>
              </a:r>
              <a:r>
                <a:rPr lang="fr-FR" sz="1600" b="1" dirty="0" smtClean="0"/>
                <a:t>all RIB sources at GANIL</a:t>
              </a:r>
            </a:p>
            <a:p>
              <a:pPr marL="285750" indent="-285750">
                <a:lnSpc>
                  <a:spcPts val="3120"/>
                </a:lnSpc>
                <a:buFont typeface="Arial"/>
                <a:buChar char="•"/>
              </a:pPr>
              <a:r>
                <a:rPr lang="fr-FR" sz="1600" b="1" dirty="0" smtClean="0"/>
                <a:t>French expertise </a:t>
              </a:r>
              <a:r>
                <a:rPr lang="fr-FR" sz="1600" dirty="0" smtClean="0"/>
                <a:t>(</a:t>
              </a:r>
              <a:r>
                <a:rPr lang="fr-FR" sz="1600" dirty="0" err="1" smtClean="0"/>
                <a:t>trapping</a:t>
              </a:r>
              <a:r>
                <a:rPr lang="fr-FR" sz="1600" dirty="0" smtClean="0"/>
                <a:t>, e- </a:t>
              </a:r>
              <a:r>
                <a:rPr lang="fr-FR" sz="1600" dirty="0" err="1" smtClean="0"/>
                <a:t>acc</a:t>
              </a:r>
              <a:r>
                <a:rPr lang="fr-FR" sz="1600" dirty="0" smtClean="0"/>
                <a:t>., etc.) </a:t>
              </a:r>
            </a:p>
            <a:p>
              <a:pPr marL="285750" indent="-285750">
                <a:lnSpc>
                  <a:spcPts val="3120"/>
                </a:lnSpc>
                <a:buFont typeface="Arial"/>
                <a:buChar char="•"/>
              </a:pPr>
              <a:r>
                <a:rPr lang="fr-FR" sz="1600" dirty="0" err="1" smtClean="0"/>
                <a:t>Could</a:t>
              </a:r>
              <a:r>
                <a:rPr lang="fr-FR" sz="1600" dirty="0" smtClean="0"/>
                <a:t> fit </a:t>
              </a:r>
              <a:r>
                <a:rPr lang="fr-FR" sz="1600" dirty="0" err="1" smtClean="0"/>
                <a:t>inside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existing</a:t>
              </a:r>
              <a:r>
                <a:rPr lang="fr-FR" sz="1600" dirty="0" smtClean="0"/>
                <a:t> buildings</a:t>
              </a:r>
              <a:endParaRPr lang="fr-FR" sz="1600" dirty="0"/>
            </a:p>
            <a:p>
              <a:pPr marL="285750" indent="-285750">
                <a:lnSpc>
                  <a:spcPts val="3120"/>
                </a:lnSpc>
                <a:buFont typeface="Arial"/>
                <a:buChar char="•"/>
              </a:pPr>
              <a:r>
                <a:rPr lang="fr-FR" sz="1600" dirty="0" err="1" smtClean="0"/>
                <a:t>Other</a:t>
              </a:r>
              <a:r>
                <a:rPr lang="fr-FR" sz="1600" dirty="0" smtClean="0"/>
                <a:t> </a:t>
              </a:r>
              <a:r>
                <a:rPr lang="fr-FR" sz="1600" b="1" dirty="0" smtClean="0"/>
                <a:t>applications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with</a:t>
              </a:r>
              <a:r>
                <a:rPr lang="fr-FR" sz="1600" dirty="0" smtClean="0"/>
                <a:t> high-</a:t>
              </a:r>
              <a:r>
                <a:rPr lang="fr-FR" sz="1600" dirty="0" err="1" smtClean="0"/>
                <a:t>intensity</a:t>
              </a:r>
              <a:r>
                <a:rPr lang="fr-FR" sz="1600" dirty="0" smtClean="0"/>
                <a:t> e</a:t>
              </a:r>
              <a:r>
                <a:rPr lang="fr-FR" sz="1600" baseline="30000" dirty="0" smtClean="0"/>
                <a:t>-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beams</a:t>
              </a:r>
              <a:r>
                <a:rPr lang="fr-FR" sz="1600" dirty="0" smtClean="0"/>
                <a:t>:</a:t>
              </a:r>
              <a:endParaRPr lang="fr-FR" sz="1600" dirty="0"/>
            </a:p>
            <a:p>
              <a:pPr lvl="1">
                <a:lnSpc>
                  <a:spcPct val="150000"/>
                </a:lnSpc>
              </a:pPr>
              <a:r>
                <a:rPr lang="fr-FR" sz="1600" dirty="0" err="1" smtClean="0"/>
                <a:t>Material</a:t>
              </a:r>
              <a:r>
                <a:rPr lang="fr-FR" sz="1600" dirty="0" smtClean="0"/>
                <a:t> science, Hadron </a:t>
              </a:r>
              <a:r>
                <a:rPr lang="fr-FR" sz="1600" dirty="0" err="1" smtClean="0"/>
                <a:t>Physics</a:t>
              </a:r>
              <a:r>
                <a:rPr lang="fr-FR" sz="1600" dirty="0" smtClean="0"/>
                <a:t>, </a:t>
              </a:r>
              <a:r>
                <a:rPr lang="fr-FR" sz="1600" dirty="0" err="1" smtClean="0"/>
                <a:t>Medical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Physics</a:t>
              </a:r>
              <a:endParaRPr lang="fr-FR" sz="1600" dirty="0" smtClean="0"/>
            </a:p>
            <a:p>
              <a:pPr lvl="1">
                <a:lnSpc>
                  <a:spcPct val="120000"/>
                </a:lnSpc>
              </a:pPr>
              <a:endParaRPr lang="fr-FR" sz="1400" dirty="0"/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400589" y="1048477"/>
            <a:ext cx="11431638" cy="5611940"/>
            <a:chOff x="400589" y="1048477"/>
            <a:chExt cx="11431638" cy="5611940"/>
          </a:xfrm>
        </p:grpSpPr>
        <p:grpSp>
          <p:nvGrpSpPr>
            <p:cNvPr id="71" name="Grouper 70"/>
            <p:cNvGrpSpPr/>
            <p:nvPr/>
          </p:nvGrpSpPr>
          <p:grpSpPr>
            <a:xfrm>
              <a:off x="400589" y="1048477"/>
              <a:ext cx="11431638" cy="5611940"/>
              <a:chOff x="400589" y="1048477"/>
              <a:chExt cx="11431638" cy="5611940"/>
            </a:xfrm>
          </p:grpSpPr>
          <p:grpSp>
            <p:nvGrpSpPr>
              <p:cNvPr id="70" name="Grouper 69"/>
              <p:cNvGrpSpPr/>
              <p:nvPr/>
            </p:nvGrpSpPr>
            <p:grpSpPr>
              <a:xfrm>
                <a:off x="6785429" y="1048477"/>
                <a:ext cx="5046798" cy="2223362"/>
                <a:chOff x="6785429" y="1048477"/>
                <a:chExt cx="5046798" cy="2223362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6785429" y="1048477"/>
                  <a:ext cx="472923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9pPr>
                </a:lstStyle>
                <a:p>
                  <a:pPr algn="ctr"/>
                  <a:r>
                    <a:rPr lang="en-GB" sz="1400" b="0" dirty="0" smtClean="0"/>
                    <a:t>Example: Energy Recirculating LINAC (ERL) + SCRIT </a:t>
                  </a:r>
                  <a:endParaRPr lang="en-GB" sz="1400" b="0" dirty="0"/>
                </a:p>
              </p:txBody>
            </p:sp>
            <p:sp>
              <p:nvSpPr>
                <p:cNvPr id="53" name="ZoneTexte 3"/>
                <p:cNvSpPr txBox="1"/>
                <p:nvPr/>
              </p:nvSpPr>
              <p:spPr>
                <a:xfrm>
                  <a:off x="11190753" y="2061923"/>
                  <a:ext cx="64082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9pPr>
                </a:lstStyle>
                <a:p>
                  <a:r>
                    <a:rPr lang="fr-FR" sz="1600" dirty="0" smtClean="0"/>
                    <a:t>10 m</a:t>
                  </a:r>
                  <a:endParaRPr lang="fr-FR" sz="1600" dirty="0"/>
                </a:p>
              </p:txBody>
            </p:sp>
            <p:pic>
              <p:nvPicPr>
                <p:cNvPr id="3" name="Image 2" descr="Capture d’écran 2020-01-17 à 17.42.36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51020" y="1971519"/>
                  <a:ext cx="2481207" cy="1149046"/>
                </a:xfrm>
                <a:prstGeom prst="rect">
                  <a:avLst/>
                </a:prstGeom>
              </p:spPr>
            </p:pic>
            <p:grpSp>
              <p:nvGrpSpPr>
                <p:cNvPr id="60" name="Grouper 12"/>
                <p:cNvGrpSpPr/>
                <p:nvPr/>
              </p:nvGrpSpPr>
              <p:grpSpPr>
                <a:xfrm>
                  <a:off x="6796468" y="1632853"/>
                  <a:ext cx="2482012" cy="1638986"/>
                  <a:chOff x="2393773" y="2515809"/>
                  <a:chExt cx="4343271" cy="2660009"/>
                </a:xfrm>
              </p:grpSpPr>
              <p:pic>
                <p:nvPicPr>
                  <p:cNvPr id="61" name="Picture 7" descr="alessia_2g.png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393773" y="2515809"/>
                    <a:ext cx="4343271" cy="2660009"/>
                  </a:xfrm>
                  <a:prstGeom prst="rect">
                    <a:avLst/>
                  </a:prstGeom>
                </p:spPr>
              </p:pic>
              <p:pic>
                <p:nvPicPr>
                  <p:cNvPr id="62" name="Image 6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531514" y="2920278"/>
                    <a:ext cx="1559966" cy="776635"/>
                  </a:xfrm>
                  <a:prstGeom prst="rect">
                    <a:avLst/>
                  </a:prstGeom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</p:pic>
            </p:grpSp>
            <p:sp>
              <p:nvSpPr>
                <p:cNvPr id="54" name="ZoneTexte 4"/>
                <p:cNvSpPr txBox="1"/>
                <p:nvPr/>
              </p:nvSpPr>
              <p:spPr>
                <a:xfrm>
                  <a:off x="6797523" y="1671796"/>
                  <a:ext cx="12941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5pPr>
                  <a:lvl6pPr marL="22860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6pPr>
                  <a:lvl7pPr marL="27432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7pPr>
                  <a:lvl8pPr marL="32004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8pPr>
                  <a:lvl9pPr marL="3657600" algn="l" defTabSz="457200" rtl="0" eaLnBrk="1" latinLnBrk="0" hangingPunct="1">
                    <a:defRPr sz="2400" b="1" kern="12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Arial" charset="0"/>
                    </a:defRPr>
                  </a:lvl9pPr>
                </a:lstStyle>
                <a:p>
                  <a:pPr algn="ctr"/>
                  <a:r>
                    <a:rPr lang="fr-FR" sz="1200" b="1" dirty="0" smtClean="0"/>
                    <a:t>I(e</a:t>
                  </a:r>
                  <a:r>
                    <a:rPr lang="fr-FR" sz="1200" b="1" baseline="30000" dirty="0" smtClean="0"/>
                    <a:t>-</a:t>
                  </a:r>
                  <a:r>
                    <a:rPr lang="fr-FR" sz="1200" b="1" dirty="0" smtClean="0"/>
                    <a:t>) = </a:t>
                  </a:r>
                  <a:r>
                    <a:rPr lang="fr-FR" sz="1200" dirty="0" smtClean="0"/>
                    <a:t>2</a:t>
                  </a:r>
                  <a:r>
                    <a:rPr lang="fr-FR" sz="1200" b="1" dirty="0" smtClean="0"/>
                    <a:t>00 mA</a:t>
                  </a:r>
                  <a:endParaRPr lang="fr-FR" sz="1200" b="1" dirty="0"/>
                </a:p>
              </p:txBody>
            </p:sp>
          </p:grpSp>
          <p:grpSp>
            <p:nvGrpSpPr>
              <p:cNvPr id="69" name="Grouper 68"/>
              <p:cNvGrpSpPr/>
              <p:nvPr/>
            </p:nvGrpSpPr>
            <p:grpSpPr>
              <a:xfrm>
                <a:off x="400589" y="2377755"/>
                <a:ext cx="6283236" cy="4282662"/>
                <a:chOff x="400589" y="2377755"/>
                <a:chExt cx="6283236" cy="4282662"/>
              </a:xfrm>
            </p:grpSpPr>
            <p:sp>
              <p:nvSpPr>
                <p:cNvPr id="67" name="Rectangle à coins arrondis 66"/>
                <p:cNvSpPr/>
                <p:nvPr/>
              </p:nvSpPr>
              <p:spPr>
                <a:xfrm>
                  <a:off x="400589" y="2377755"/>
                  <a:ext cx="5707507" cy="4174582"/>
                </a:xfrm>
                <a:prstGeom prst="roundRect">
                  <a:avLst>
                    <a:gd name="adj" fmla="val 5217"/>
                  </a:avLst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grpSp>
              <p:nvGrpSpPr>
                <p:cNvPr id="65" name="Grouper 64"/>
                <p:cNvGrpSpPr/>
                <p:nvPr/>
              </p:nvGrpSpPr>
              <p:grpSpPr>
                <a:xfrm>
                  <a:off x="530976" y="2496435"/>
                  <a:ext cx="6152849" cy="4163982"/>
                  <a:chOff x="530976" y="2496435"/>
                  <a:chExt cx="6152849" cy="4163982"/>
                </a:xfrm>
              </p:grpSpPr>
              <p:sp>
                <p:nvSpPr>
                  <p:cNvPr id="58" name="Espace réservé du contenu 2"/>
                  <p:cNvSpPr txBox="1">
                    <a:spLocks/>
                  </p:cNvSpPr>
                  <p:nvPr/>
                </p:nvSpPr>
                <p:spPr>
                  <a:xfrm>
                    <a:off x="530976" y="2496435"/>
                    <a:ext cx="6152849" cy="4163982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buFont typeface="Arial" panose="020B0604020202020204" pitchFamily="34" charset="0"/>
                      <a:buNone/>
                    </a:pPr>
                    <a:r>
                      <a:rPr lang="fr-FR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Technique </a:t>
                    </a:r>
                  </a:p>
                  <a:p>
                    <a:pPr marL="0" indent="0">
                      <a:buFont typeface="Arial" panose="020B0604020202020204" pitchFamily="34" charset="0"/>
                      <a:buNone/>
                    </a:pPr>
                    <a:endParaRPr lang="fr-FR" sz="500" b="1" dirty="0" smtClean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  <a:p>
                    <a:r>
                      <a:rPr lang="fr-FR" sz="1600" b="1" dirty="0" smtClean="0"/>
                      <a:t>SCRIT-</a:t>
                    </a:r>
                    <a:r>
                      <a:rPr lang="fr-FR" sz="1600" b="1" dirty="0" err="1" smtClean="0"/>
                      <a:t>like</a:t>
                    </a:r>
                    <a:r>
                      <a:rPr lang="fr-FR" sz="1600" b="1" dirty="0" smtClean="0"/>
                      <a:t> </a:t>
                    </a:r>
                    <a:r>
                      <a:rPr lang="fr-FR" sz="1600" dirty="0" smtClean="0"/>
                      <a:t>design – </a:t>
                    </a:r>
                    <a:r>
                      <a:rPr lang="fr-FR" sz="1600" dirty="0" err="1" smtClean="0"/>
                      <a:t>trapping</a:t>
                    </a:r>
                    <a:r>
                      <a:rPr lang="fr-FR" sz="1600" dirty="0" smtClean="0"/>
                      <a:t> of radioactive ions by e</a:t>
                    </a:r>
                    <a:r>
                      <a:rPr lang="fr-FR" sz="1600" baseline="30000" dirty="0" smtClean="0"/>
                      <a:t>-</a:t>
                    </a:r>
                    <a:r>
                      <a:rPr lang="fr-FR" sz="1600" dirty="0" smtClean="0"/>
                      <a:t> </a:t>
                    </a:r>
                    <a:r>
                      <a:rPr lang="fr-FR" sz="1600" dirty="0" err="1" smtClean="0"/>
                      <a:t>beam</a:t>
                    </a:r>
                    <a:endParaRPr lang="fr-FR" sz="1600" baseline="30000" dirty="0" smtClean="0"/>
                  </a:p>
                  <a:p>
                    <a:pPr marL="457200" lvl="1" indent="0">
                      <a:buNone/>
                    </a:pPr>
                    <a:endParaRPr lang="fr-FR" sz="1200" dirty="0" smtClean="0"/>
                  </a:p>
                  <a:p>
                    <a:pPr>
                      <a:lnSpc>
                        <a:spcPct val="80000"/>
                      </a:lnSpc>
                    </a:pPr>
                    <a:r>
                      <a:rPr lang="fr-FR" sz="1600" dirty="0" err="1" smtClean="0"/>
                      <a:t>Targeted</a:t>
                    </a:r>
                    <a:r>
                      <a:rPr lang="fr-FR" sz="1600" dirty="0" smtClean="0"/>
                      <a:t> </a:t>
                    </a:r>
                    <a:r>
                      <a:rPr lang="fr-FR" sz="1600" dirty="0" err="1" smtClean="0"/>
                      <a:t>Luminosity</a:t>
                    </a:r>
                    <a:r>
                      <a:rPr lang="fr-FR" sz="1600" dirty="0" smtClean="0"/>
                      <a:t>: </a:t>
                    </a:r>
                    <a:r>
                      <a:rPr lang="fr-FR" sz="1600" b="1" dirty="0" smtClean="0"/>
                      <a:t>10</a:t>
                    </a:r>
                    <a:r>
                      <a:rPr lang="fr-FR" sz="1600" b="1" baseline="30000" dirty="0" smtClean="0"/>
                      <a:t>29 </a:t>
                    </a:r>
                    <a:r>
                      <a:rPr lang="fr-FR" sz="1600" b="1" dirty="0" smtClean="0"/>
                      <a:t>cm</a:t>
                    </a:r>
                    <a:r>
                      <a:rPr lang="fr-FR" sz="1600" b="1" baseline="30000" dirty="0" smtClean="0"/>
                      <a:t>-2</a:t>
                    </a:r>
                    <a:r>
                      <a:rPr lang="fr-FR" sz="1600" b="1" dirty="0" smtClean="0"/>
                      <a:t>s</a:t>
                    </a:r>
                    <a:r>
                      <a:rPr lang="fr-FR" sz="1600" b="1" baseline="30000" dirty="0" smtClean="0"/>
                      <a:t>-1</a:t>
                    </a:r>
                  </a:p>
                  <a:p>
                    <a:pPr>
                      <a:lnSpc>
                        <a:spcPct val="80000"/>
                      </a:lnSpc>
                    </a:pPr>
                    <a:endParaRPr lang="fr-FR" sz="500" b="1" baseline="30000" dirty="0" smtClean="0"/>
                  </a:p>
                  <a:p>
                    <a:pPr lvl="1">
                      <a:lnSpc>
                        <a:spcPct val="80000"/>
                      </a:lnSpc>
                    </a:pPr>
                    <a:r>
                      <a:rPr lang="fr-FR" sz="1200" dirty="0" smtClean="0"/>
                      <a:t>Ions piégés:	10</a:t>
                    </a:r>
                    <a:r>
                      <a:rPr lang="fr-FR" sz="1200" baseline="30000" dirty="0" smtClean="0"/>
                      <a:t>6</a:t>
                    </a:r>
                    <a:endParaRPr lang="fr-FR" sz="1200" dirty="0" smtClean="0"/>
                  </a:p>
                  <a:p>
                    <a:pPr lvl="1">
                      <a:lnSpc>
                        <a:spcPct val="80000"/>
                      </a:lnSpc>
                    </a:pPr>
                    <a:r>
                      <a:rPr lang="fr-FR" sz="1200" dirty="0" err="1" smtClean="0"/>
                      <a:t>I</a:t>
                    </a:r>
                    <a:r>
                      <a:rPr lang="fr-FR" sz="1200" baseline="-25000" dirty="0" err="1" smtClean="0"/>
                      <a:t>e</a:t>
                    </a:r>
                    <a:r>
                      <a:rPr lang="fr-FR" sz="1200" dirty="0" smtClean="0"/>
                      <a:t> :		200 mA</a:t>
                    </a:r>
                  </a:p>
                  <a:p>
                    <a:pPr lvl="1">
                      <a:lnSpc>
                        <a:spcPct val="80000"/>
                      </a:lnSpc>
                    </a:pPr>
                    <a:r>
                      <a:rPr lang="fr-FR" sz="1200" dirty="0" smtClean="0"/>
                      <a:t>Energie: 	500-750 MeV</a:t>
                    </a:r>
                  </a:p>
                  <a:p>
                    <a:pPr lvl="1">
                      <a:lnSpc>
                        <a:spcPct val="80000"/>
                      </a:lnSpc>
                    </a:pPr>
                    <a:r>
                      <a:rPr lang="fr-FR" sz="1200" dirty="0" err="1">
                        <a:latin typeface="Symbol" charset="2"/>
                        <a:cs typeface="Symbol" charset="2"/>
                      </a:rPr>
                      <a:t>s</a:t>
                    </a:r>
                    <a:r>
                      <a:rPr lang="fr-FR" sz="1200" baseline="-25000" dirty="0" err="1" smtClean="0"/>
                      <a:t>x</a:t>
                    </a:r>
                    <a:r>
                      <a:rPr lang="fr-FR" sz="1200" dirty="0" err="1" smtClean="0"/>
                      <a:t>,</a:t>
                    </a:r>
                    <a:r>
                      <a:rPr lang="fr-FR" sz="1200" dirty="0" err="1" smtClean="0">
                        <a:latin typeface="Symbol" charset="2"/>
                        <a:cs typeface="Symbol" charset="2"/>
                      </a:rPr>
                      <a:t>s</a:t>
                    </a:r>
                    <a:r>
                      <a:rPr lang="fr-FR" sz="1200" baseline="-25000" dirty="0" err="1" smtClean="0"/>
                      <a:t>y</a:t>
                    </a:r>
                    <a:r>
                      <a:rPr lang="fr-FR" sz="1200" dirty="0" smtClean="0"/>
                      <a:t> </a:t>
                    </a:r>
                    <a:r>
                      <a:rPr lang="fr-FR" sz="1200" dirty="0" err="1" smtClean="0"/>
                      <a:t>at</a:t>
                    </a:r>
                    <a:r>
                      <a:rPr lang="fr-FR" sz="1200" dirty="0" smtClean="0"/>
                      <a:t> IP:	10</a:t>
                    </a:r>
                    <a:r>
                      <a:rPr lang="fr-FR" sz="1200" baseline="30000" dirty="0" smtClean="0"/>
                      <a:t>-10 </a:t>
                    </a:r>
                    <a:r>
                      <a:rPr lang="fr-FR" sz="1200" dirty="0" smtClean="0"/>
                      <a:t>m</a:t>
                    </a:r>
                    <a:r>
                      <a:rPr lang="fr-FR" sz="1200" baseline="30000" dirty="0" smtClean="0"/>
                      <a:t>2</a:t>
                    </a:r>
                    <a:endParaRPr lang="fr-FR" sz="1200" baseline="30000" dirty="0"/>
                  </a:p>
                  <a:p>
                    <a:pPr marL="457200" lvl="1" indent="0">
                      <a:lnSpc>
                        <a:spcPct val="80000"/>
                      </a:lnSpc>
                      <a:buNone/>
                    </a:pPr>
                    <a:endParaRPr lang="fr-FR" sz="1600" dirty="0"/>
                  </a:p>
                  <a:p>
                    <a:pPr marL="228600" lvl="1">
                      <a:lnSpc>
                        <a:spcPct val="80000"/>
                      </a:lnSpc>
                      <a:spcBef>
                        <a:spcPts val="1000"/>
                      </a:spcBef>
                    </a:pPr>
                    <a:r>
                      <a:rPr lang="fr-FR" sz="1600" b="1" dirty="0" smtClean="0"/>
                      <a:t>ERL </a:t>
                    </a:r>
                    <a:r>
                      <a:rPr lang="fr-FR" sz="1600" b="1" dirty="0" err="1"/>
                      <a:t>d</a:t>
                    </a:r>
                    <a:r>
                      <a:rPr lang="fr-FR" sz="1600" b="1" dirty="0" err="1" smtClean="0"/>
                      <a:t>emonstrator</a:t>
                    </a:r>
                    <a:r>
                      <a:rPr lang="fr-FR" sz="1600" b="1" dirty="0" smtClean="0"/>
                      <a:t> </a:t>
                    </a:r>
                    <a:r>
                      <a:rPr lang="fr-FR" sz="1600" b="1" dirty="0" err="1" smtClean="0"/>
                      <a:t>necessary</a:t>
                    </a:r>
                    <a:r>
                      <a:rPr lang="fr-FR" sz="1600" dirty="0" smtClean="0"/>
                      <a:t>: </a:t>
                    </a:r>
                    <a:r>
                      <a:rPr lang="fr-FR" sz="1600" dirty="0"/>
                      <a:t>L =  10</a:t>
                    </a:r>
                    <a:r>
                      <a:rPr lang="fr-FR" sz="1600" baseline="30000" dirty="0"/>
                      <a:t>27-28 </a:t>
                    </a:r>
                    <a:r>
                      <a:rPr lang="fr-FR" sz="1600" dirty="0"/>
                      <a:t>cm</a:t>
                    </a:r>
                    <a:r>
                      <a:rPr lang="fr-FR" sz="1600" baseline="30000" dirty="0"/>
                      <a:t>-2</a:t>
                    </a:r>
                    <a:r>
                      <a:rPr lang="fr-FR" sz="1600" dirty="0"/>
                      <a:t>s</a:t>
                    </a:r>
                    <a:r>
                      <a:rPr lang="fr-FR" sz="1600" baseline="30000" dirty="0"/>
                      <a:t>-</a:t>
                    </a:r>
                    <a:r>
                      <a:rPr lang="fr-FR" sz="1600" baseline="30000" dirty="0" smtClean="0"/>
                      <a:t>1</a:t>
                    </a:r>
                    <a:endParaRPr lang="fr-FR" sz="1600" baseline="30000" dirty="0"/>
                  </a:p>
                  <a:p>
                    <a:pPr marL="228600" lvl="1">
                      <a:lnSpc>
                        <a:spcPct val="130000"/>
                      </a:lnSpc>
                      <a:spcBef>
                        <a:spcPts val="1000"/>
                      </a:spcBef>
                    </a:pPr>
                    <a:r>
                      <a:rPr lang="fr-FR" sz="1600" dirty="0" err="1" smtClean="0"/>
                      <a:t>Possibility</a:t>
                    </a:r>
                    <a:r>
                      <a:rPr lang="fr-FR" sz="1600" dirty="0" smtClean="0"/>
                      <a:t>: PERLE @ Orsay -  </a:t>
                    </a:r>
                    <a:r>
                      <a:rPr lang="fr-FR" sz="1600" b="1" dirty="0" err="1" smtClean="0"/>
                      <a:t>synergy</a:t>
                    </a:r>
                    <a:r>
                      <a:rPr lang="fr-FR" sz="1600" b="1" dirty="0" smtClean="0"/>
                      <a:t> </a:t>
                    </a:r>
                    <a:r>
                      <a:rPr lang="fr-FR" sz="1600" b="1" dirty="0" err="1" smtClean="0"/>
                      <a:t>with</a:t>
                    </a:r>
                    <a:r>
                      <a:rPr lang="fr-FR" sz="1600" b="1" dirty="0" smtClean="0"/>
                      <a:t> </a:t>
                    </a:r>
                    <a:r>
                      <a:rPr lang="fr-FR" sz="1600" b="1" dirty="0" err="1" smtClean="0"/>
                      <a:t>particle</a:t>
                    </a:r>
                    <a:r>
                      <a:rPr lang="fr-FR" sz="1600" b="1" dirty="0" smtClean="0"/>
                      <a:t> </a:t>
                    </a:r>
                    <a:r>
                      <a:rPr lang="fr-FR" sz="1600" b="1" dirty="0" err="1" smtClean="0"/>
                      <a:t>physics</a:t>
                    </a:r>
                    <a:endParaRPr lang="fr-FR" sz="1600" b="1" dirty="0" smtClean="0"/>
                  </a:p>
                  <a:p>
                    <a:pPr marL="457200" lvl="2" indent="0">
                      <a:lnSpc>
                        <a:spcPct val="130000"/>
                      </a:lnSpc>
                      <a:spcBef>
                        <a:spcPts val="1000"/>
                      </a:spcBef>
                      <a:buNone/>
                    </a:pPr>
                    <a:r>
                      <a:rPr lang="fr-FR" sz="1600" dirty="0" smtClean="0">
                        <a:sym typeface="Wingdings"/>
                      </a:rPr>
                      <a:t> R&amp;D + 1</a:t>
                    </a:r>
                    <a:r>
                      <a:rPr lang="fr-FR" sz="1600" baseline="30000" dirty="0" smtClean="0">
                        <a:sym typeface="Wingdings"/>
                      </a:rPr>
                      <a:t>st</a:t>
                    </a:r>
                    <a:r>
                      <a:rPr lang="fr-FR" sz="1600" dirty="0" smtClean="0">
                        <a:sym typeface="Wingdings"/>
                      </a:rPr>
                      <a:t> </a:t>
                    </a:r>
                    <a:r>
                      <a:rPr lang="fr-FR" sz="1600" dirty="0" err="1" smtClean="0">
                        <a:sym typeface="Wingdings"/>
                      </a:rPr>
                      <a:t>Physics</a:t>
                    </a:r>
                    <a:r>
                      <a:rPr lang="fr-FR" sz="1600" dirty="0" smtClean="0">
                        <a:sym typeface="Wingdings"/>
                      </a:rPr>
                      <a:t>  </a:t>
                    </a:r>
                    <a:r>
                      <a:rPr lang="fr-FR" sz="1600" dirty="0" err="1" smtClean="0">
                        <a:sym typeface="Wingdings"/>
                      </a:rPr>
                      <a:t>towards</a:t>
                    </a:r>
                    <a:r>
                      <a:rPr lang="fr-FR" sz="1600" dirty="0" smtClean="0">
                        <a:sym typeface="Wingdings"/>
                      </a:rPr>
                      <a:t> optimal machine </a:t>
                    </a:r>
                    <a:r>
                      <a:rPr lang="fr-FR" sz="1600" dirty="0" err="1" smtClean="0">
                        <a:sym typeface="Wingdings"/>
                      </a:rPr>
                      <a:t>at</a:t>
                    </a:r>
                    <a:r>
                      <a:rPr lang="fr-FR" sz="1600" dirty="0" smtClean="0">
                        <a:sym typeface="Wingdings"/>
                      </a:rPr>
                      <a:t> GANIL</a:t>
                    </a:r>
                    <a:endParaRPr lang="fr-FR" sz="1600" dirty="0"/>
                  </a:p>
                  <a:p>
                    <a:pPr>
                      <a:lnSpc>
                        <a:spcPct val="80000"/>
                      </a:lnSpc>
                    </a:pPr>
                    <a:endParaRPr lang="fr-FR" sz="1600" dirty="0" smtClean="0"/>
                  </a:p>
                  <a:p>
                    <a:pPr lvl="1">
                      <a:lnSpc>
                        <a:spcPct val="80000"/>
                      </a:lnSpc>
                    </a:pPr>
                    <a:endParaRPr lang="fr-FR" sz="1600" dirty="0" smtClean="0"/>
                  </a:p>
                  <a:p>
                    <a:pPr lvl="1">
                      <a:lnSpc>
                        <a:spcPct val="80000"/>
                      </a:lnSpc>
                    </a:pPr>
                    <a:endParaRPr lang="fr-FR" sz="1200" dirty="0" smtClean="0"/>
                  </a:p>
                  <a:p>
                    <a:pPr lvl="1">
                      <a:lnSpc>
                        <a:spcPct val="80000"/>
                      </a:lnSpc>
                    </a:pPr>
                    <a:endParaRPr lang="fr-FR" sz="1200" dirty="0" smtClean="0"/>
                  </a:p>
                  <a:p>
                    <a:endParaRPr lang="fr-FR" sz="1800" dirty="0" smtClean="0"/>
                  </a:p>
                  <a:p>
                    <a:pPr lvl="1"/>
                    <a:endParaRPr lang="fr-FR" sz="1000" dirty="0"/>
                  </a:p>
                </p:txBody>
              </p:sp>
              <p:sp>
                <p:nvSpPr>
                  <p:cNvPr id="63" name="Accolade ouvrante 62"/>
                  <p:cNvSpPr/>
                  <p:nvPr/>
                </p:nvSpPr>
                <p:spPr>
                  <a:xfrm rot="10800000">
                    <a:off x="3430655" y="4077845"/>
                    <a:ext cx="45719" cy="826276"/>
                  </a:xfrm>
                  <a:prstGeom prst="leftBrac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ZoneTexte 63"/>
                  <p:cNvSpPr txBox="1"/>
                  <p:nvPr/>
                </p:nvSpPr>
                <p:spPr>
                  <a:xfrm>
                    <a:off x="3590434" y="3875224"/>
                    <a:ext cx="1767472" cy="1031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endParaRPr lang="fr-FR" sz="1400" dirty="0" smtClean="0"/>
                  </a:p>
                  <a:p>
                    <a:pPr algn="ctr"/>
                    <a:r>
                      <a:rPr lang="fr-FR" sz="1400" dirty="0" err="1" smtClean="0"/>
                      <a:t>Preliminary</a:t>
                    </a:r>
                    <a:r>
                      <a:rPr lang="fr-FR" sz="1400" dirty="0" smtClean="0"/>
                      <a:t> </a:t>
                    </a:r>
                    <a:r>
                      <a:rPr lang="fr-FR" sz="1400" dirty="0" err="1" smtClean="0"/>
                      <a:t>study</a:t>
                    </a:r>
                    <a:endParaRPr lang="fr-FR" sz="1400" dirty="0" smtClean="0"/>
                  </a:p>
                  <a:p>
                    <a:pPr algn="ctr"/>
                    <a:r>
                      <a:rPr lang="fr-FR" sz="1400" dirty="0" smtClean="0"/>
                      <a:t>CEA (GANIL 2025)</a:t>
                    </a:r>
                  </a:p>
                  <a:p>
                    <a:pPr algn="ctr"/>
                    <a:endParaRPr lang="fr-FR" sz="500" dirty="0" smtClean="0"/>
                  </a:p>
                  <a:p>
                    <a:pPr marL="285750" indent="-285750" algn="ctr">
                      <a:buFont typeface="Wingdings" charset="0"/>
                      <a:buChar char="à"/>
                    </a:pPr>
                    <a:r>
                      <a:rPr lang="fr-FR" sz="1400" b="1" dirty="0" smtClean="0"/>
                      <a:t>No </a:t>
                    </a:r>
                    <a:r>
                      <a:rPr lang="fr-FR" sz="1400" b="1" dirty="0" err="1" smtClean="0"/>
                      <a:t>showstoppers</a:t>
                    </a:r>
                    <a:endParaRPr lang="fr-FR" sz="1400" b="1" dirty="0" smtClean="0"/>
                  </a:p>
                </p:txBody>
              </p:sp>
            </p:grpSp>
          </p:grpSp>
        </p:grpSp>
        <p:sp>
          <p:nvSpPr>
            <p:cNvPr id="72" name="ZoneTexte 71"/>
            <p:cNvSpPr txBox="1"/>
            <p:nvPr/>
          </p:nvSpPr>
          <p:spPr>
            <a:xfrm>
              <a:off x="8369907" y="2721433"/>
              <a:ext cx="8235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m</a:t>
              </a:r>
              <a:r>
                <a:rPr lang="fr-FR" sz="1200" dirty="0" smtClean="0"/>
                <a:t>ulti-</a:t>
              </a:r>
              <a:r>
                <a:rPr lang="fr-FR" sz="1200" dirty="0" err="1" smtClean="0"/>
                <a:t>turn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4589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9"/>
          <p:cNvSpPr txBox="1">
            <a:spLocks noChangeArrowheads="1"/>
          </p:cNvSpPr>
          <p:nvPr/>
        </p:nvSpPr>
        <p:spPr bwMode="auto">
          <a:xfrm>
            <a:off x="827088" y="0"/>
            <a:ext cx="10491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600" b="1">
                <a:cs typeface="Arial" panose="020B0604020202020204" pitchFamily="34" charset="0"/>
                <a:sym typeface="Wingdings" panose="05000000000000000000" pitchFamily="2" charset="2"/>
              </a:rPr>
              <a:t>Nuclear reactions in a heavy-ion storage ring at GANIL</a:t>
            </a:r>
            <a:endParaRPr lang="fr-FR" altLang="fr-FR" sz="3600" b="1">
              <a:cs typeface="Arial" panose="020B0604020202020204" pitchFamily="34" charset="0"/>
            </a:endParaRP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704850" y="754063"/>
            <a:ext cx="303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fr-FR" sz="1800" b="1">
                <a:latin typeface="Arial" panose="020B0604020202020204" pitchFamily="34" charset="0"/>
                <a:cs typeface="Arial" panose="020B0604020202020204" pitchFamily="34" charset="0"/>
              </a:rPr>
              <a:t>The CRYRING at GSI/FAIR</a:t>
            </a:r>
            <a:endParaRPr lang="en-US" altLang="fr-FR" sz="1800">
              <a:cs typeface="Arial" panose="020B0604020202020204" pitchFamily="34" charset="0"/>
            </a:endParaRPr>
          </a:p>
        </p:txBody>
      </p:sp>
      <p:sp>
        <p:nvSpPr>
          <p:cNvPr id="14339" name="Text Box 12"/>
          <p:cNvSpPr txBox="1">
            <a:spLocks noChangeArrowheads="1"/>
          </p:cNvSpPr>
          <p:nvPr/>
        </p:nvSpPr>
        <p:spPr bwMode="auto">
          <a:xfrm>
            <a:off x="4437063" y="3263900"/>
            <a:ext cx="7126287" cy="333851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Beam cooling </a:t>
            </a: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Excellent energy and position resolution of the beam (</a:t>
            </a:r>
            <a:r>
              <a:rPr lang="en-US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emittance </a:t>
            </a: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~0.05 </a:t>
            </a:r>
            <a:r>
              <a:rPr lang="en-US" alt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alt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), maintained after each passage through the target, negligible straggling effects.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Use of ultra-thin in-ring gas-jet targets ~</a:t>
            </a:r>
            <a:r>
              <a:rPr lang="en-US" altLang="fr-FR" sz="1600" dirty="0">
                <a:latin typeface="Arial" panose="020B0604020202020204" pitchFamily="34" charset="0"/>
              </a:rPr>
              <a:t>10</a:t>
            </a:r>
            <a:r>
              <a:rPr lang="en-US" altLang="fr-FR" sz="1600" baseline="30000" dirty="0">
                <a:latin typeface="Arial" panose="020B0604020202020204" pitchFamily="34" charset="0"/>
              </a:rPr>
              <a:t>13</a:t>
            </a:r>
            <a:r>
              <a:rPr lang="en-US" altLang="fr-FR" sz="1600" dirty="0">
                <a:latin typeface="Arial" panose="020B0604020202020204" pitchFamily="34" charset="0"/>
              </a:rPr>
              <a:t>-10</a:t>
            </a:r>
            <a:r>
              <a:rPr lang="en-US" altLang="fr-FR" sz="1600" baseline="30000" dirty="0">
                <a:latin typeface="Arial" panose="020B0604020202020204" pitchFamily="34" charset="0"/>
              </a:rPr>
              <a:t>14</a:t>
            </a:r>
            <a:r>
              <a:rPr lang="en-US" altLang="fr-FR" sz="1600" dirty="0">
                <a:latin typeface="Arial" panose="020B0604020202020204" pitchFamily="34" charset="0"/>
              </a:rPr>
              <a:t>/cm</a:t>
            </a:r>
            <a:r>
              <a:rPr lang="en-US" altLang="fr-FR" sz="1600" baseline="30000" dirty="0">
                <a:latin typeface="Arial" panose="020B0604020202020204" pitchFamily="34" charset="0"/>
              </a:rPr>
              <a:t>2</a:t>
            </a: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fr-FR" sz="1600" dirty="0">
                <a:latin typeface="Arial" panose="020B0604020202020204" pitchFamily="34" charset="0"/>
              </a:rPr>
              <a:t>Effective target thickness increased by ~10</a:t>
            </a:r>
            <a:r>
              <a:rPr lang="en-US" altLang="fr-FR" sz="1600" baseline="30000" dirty="0">
                <a:latin typeface="Arial" panose="020B0604020202020204" pitchFamily="34" charset="0"/>
              </a:rPr>
              <a:t>6 </a:t>
            </a:r>
            <a:r>
              <a:rPr lang="en-US" altLang="fr-FR" sz="1600" dirty="0">
                <a:latin typeface="Arial" panose="020B0604020202020204" pitchFamily="34" charset="0"/>
              </a:rPr>
              <a:t>due to revolution frequency (at 10 A MeV).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Pure targets, pure beams, (no backing, no contaminants)!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The E* resolution is only limited by the detector resolution.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Target-like reaction residues with very low energies can be detected.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Beam-like reaction residues can be separated with the ring dipoles.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	Cooling time 200 </a:t>
            </a:r>
            <a:r>
              <a:rPr lang="en-US" altLang="fr-FR" sz="16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ms</a:t>
            </a:r>
            <a:r>
              <a:rPr lang="en-US" altLang="fr-FR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 - 1 </a:t>
            </a:r>
            <a:r>
              <a:rPr lang="en-US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	Challenge: Detectors in Ultra-High Vacuum (10</a:t>
            </a:r>
            <a:r>
              <a:rPr lang="en-US" altLang="fr-FR" sz="1600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-11</a:t>
            </a:r>
            <a:r>
              <a:rPr lang="en-US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-10</a:t>
            </a:r>
            <a:r>
              <a:rPr lang="en-US" altLang="fr-FR" sz="1600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-12</a:t>
            </a:r>
            <a:r>
              <a:rPr lang="en-US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 mbar)</a:t>
            </a:r>
            <a:endParaRPr lang="en-US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40" name="Groupe 1"/>
          <p:cNvGrpSpPr>
            <a:grpSpLocks/>
          </p:cNvGrpSpPr>
          <p:nvPr/>
        </p:nvGrpSpPr>
        <p:grpSpPr bwMode="auto">
          <a:xfrm>
            <a:off x="233363" y="1090613"/>
            <a:ext cx="3976687" cy="3978275"/>
            <a:chOff x="-31750" y="2390052"/>
            <a:chExt cx="3976275" cy="3977410"/>
          </a:xfrm>
        </p:grpSpPr>
        <p:pic>
          <p:nvPicPr>
            <p:cNvPr id="14344" name="Image 6" descr="cryring_sketch_ga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50" y="2390052"/>
              <a:ext cx="3976275" cy="3977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ZoneTexte 28"/>
            <p:cNvSpPr txBox="1">
              <a:spLocks noChangeArrowheads="1"/>
            </p:cNvSpPr>
            <p:nvPr/>
          </p:nvSpPr>
          <p:spPr bwMode="auto">
            <a:xfrm>
              <a:off x="1403452" y="3970224"/>
              <a:ext cx="115093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cs typeface="Times New Roman" panose="02020603050405020304" pitchFamily="18" charset="0"/>
                </a:rPr>
                <a:t>Beam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cs typeface="Times New Roman" panose="02020603050405020304" pitchFamily="18" charset="0"/>
                </a:rPr>
                <a:t>10 A MeV, ~ 1 MHz</a:t>
              </a:r>
            </a:p>
          </p:txBody>
        </p:sp>
      </p:grpSp>
      <p:grpSp>
        <p:nvGrpSpPr>
          <p:cNvPr id="14341" name="Groupe 3"/>
          <p:cNvGrpSpPr>
            <a:grpSpLocks/>
          </p:cNvGrpSpPr>
          <p:nvPr/>
        </p:nvGrpSpPr>
        <p:grpSpPr bwMode="auto">
          <a:xfrm>
            <a:off x="4437063" y="892175"/>
            <a:ext cx="7246937" cy="2254250"/>
            <a:chOff x="4437726" y="891946"/>
            <a:chExt cx="7245919" cy="2253761"/>
          </a:xfrm>
        </p:grpSpPr>
        <p:sp>
          <p:nvSpPr>
            <p:cNvPr id="14342" name="Text Box 12"/>
            <p:cNvSpPr txBox="1">
              <a:spLocks noChangeArrowheads="1"/>
            </p:cNvSpPr>
            <p:nvPr/>
          </p:nvSpPr>
          <p:spPr bwMode="auto">
            <a:xfrm>
              <a:off x="4437726" y="891946"/>
              <a:ext cx="7125010" cy="22006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432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Nuclear structure : transfer reaction with post accelerated Spiral1, S3 and possible future FF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In beam decays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Lifetime measurements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Isomer selection </a:t>
              </a: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nuclear reactions with pure isomeric beams</a:t>
              </a:r>
              <a:endParaRPr lang="en-US" alt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Astrophysics : (n,</a:t>
              </a:r>
              <a:r>
                <a:rPr lang="en-US" altLang="fr-FR" sz="1600">
                  <a:latin typeface="Symbol" panose="05050102010706020507" pitchFamily="18" charset="2"/>
                  <a:cs typeface="Arial" panose="020B0604020202020204" pitchFamily="34" charset="0"/>
                </a:rPr>
                <a:t>g</a:t>
              </a: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) by surrogate reactions, (p,</a:t>
              </a:r>
              <a:r>
                <a:rPr lang="en-US" altLang="fr-FR" sz="1600">
                  <a:latin typeface="Symbol" panose="05050102010706020507" pitchFamily="18" charset="2"/>
                  <a:cs typeface="Arial" panose="020B0604020202020204" pitchFamily="34" charset="0"/>
                </a:rPr>
                <a:t>g</a:t>
              </a: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), (</a:t>
              </a:r>
              <a:r>
                <a:rPr lang="en-US" altLang="fr-FR" sz="1600">
                  <a:latin typeface="Symbol" panose="05050102010706020507" pitchFamily="18" charset="2"/>
                  <a:cs typeface="Arial" panose="020B0604020202020204" pitchFamily="34" charset="0"/>
                </a:rPr>
                <a:t>a</a:t>
              </a: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altLang="fr-FR" sz="1600">
                  <a:latin typeface="Symbol" panose="05050102010706020507" pitchFamily="18" charset="2"/>
                  <a:cs typeface="Arial" panose="020B0604020202020204" pitchFamily="34" charset="0"/>
                </a:rPr>
                <a:t>g</a:t>
              </a: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fr-FR" sz="1600">
                  <a:latin typeface="Arial" panose="020B0604020202020204" pitchFamily="34" charset="0"/>
                  <a:cs typeface="Arial" panose="020B0604020202020204" pitchFamily="34" charset="0"/>
                </a:rPr>
                <a:t>Atomic physics</a:t>
              </a:r>
            </a:p>
          </p:txBody>
        </p:sp>
        <p:sp>
          <p:nvSpPr>
            <p:cNvPr id="14343" name="ZoneTexte 2"/>
            <p:cNvSpPr txBox="1">
              <a:spLocks noChangeArrowheads="1"/>
            </p:cNvSpPr>
            <p:nvPr/>
          </p:nvSpPr>
          <p:spPr bwMode="auto">
            <a:xfrm>
              <a:off x="8003150" y="2837930"/>
              <a:ext cx="36804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fr-FR" sz="1400"/>
                <a:t>M. Grieser et al., EPJ Special Topics 2017(2012)1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0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775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Reacceleration to intermediate energies (10~100A MeV):</a:t>
            </a:r>
            <a:br>
              <a:rPr lang="en-US" sz="3600" dirty="0" smtClean="0"/>
            </a:br>
            <a:r>
              <a:rPr lang="en-US" sz="3600" dirty="0" smtClean="0"/>
              <a:t>physics case</a:t>
            </a:r>
            <a:endParaRPr lang="en-US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72" y="1218410"/>
            <a:ext cx="3080848" cy="203947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120" y="1218411"/>
            <a:ext cx="3141808" cy="20798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20" y="3965022"/>
            <a:ext cx="3141808" cy="23563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72" y="3843102"/>
            <a:ext cx="3080848" cy="24482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8189" y="3365828"/>
            <a:ext cx="265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Geant</a:t>
            </a:r>
            <a:r>
              <a:rPr lang="en-US" dirty="0" smtClean="0"/>
              <a:t> resonances - ACTAR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4426740" y="3388892"/>
            <a:ext cx="3737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 up and Stripping – MUGAST/GRIT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954546" y="6320844"/>
            <a:ext cx="213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COULEX; PDR - PARIS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733387" y="6334114"/>
            <a:ext cx="323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Equation of State – FAZIA/INDRA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7971518" y="1473002"/>
            <a:ext cx="4098414" cy="397031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Great expertise from GANIL with the physics in this energy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Wide physics program, very well adapted to the topic “Compact stars and matter at extreme conditions (F. </a:t>
            </a:r>
            <a:r>
              <a:rPr lang="en-US" dirty="0" err="1" smtClean="0">
                <a:solidFill>
                  <a:srgbClr val="00B050"/>
                </a:solidFill>
              </a:rPr>
              <a:t>Gulminelli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only RAON in Korea has long term projects at this energy using ISOL beams, no definite time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Optimal use in GANIL of the ‘SPIRAL 2 detectors’: ACTAR, FAZIA, GRIT, PARIS…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Competition of beams slowed down at in-flight facilities (OEDO …) </a:t>
            </a:r>
            <a:r>
              <a:rPr lang="en-US" dirty="0" smtClean="0">
                <a:solidFill>
                  <a:srgbClr val="00B050"/>
                </a:solidFill>
              </a:rPr>
              <a:t>but with much higher optical qualities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3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3600" dirty="0" err="1" smtClean="0">
                <a:solidFill>
                  <a:prstClr val="black"/>
                </a:solidFill>
              </a:rPr>
              <a:t>Reacceleration</a:t>
            </a:r>
            <a:r>
              <a:rPr lang="fr-FR" sz="3600" dirty="0" smtClean="0">
                <a:solidFill>
                  <a:prstClr val="black"/>
                </a:solidFill>
              </a:rPr>
              <a:t> to </a:t>
            </a:r>
            <a:r>
              <a:rPr lang="fr-FR" sz="3600" dirty="0" err="1" smtClean="0">
                <a:solidFill>
                  <a:prstClr val="black"/>
                </a:solidFill>
              </a:rPr>
              <a:t>intermediate</a:t>
            </a:r>
            <a:r>
              <a:rPr lang="fr-FR" sz="3600" dirty="0" smtClean="0">
                <a:solidFill>
                  <a:prstClr val="black"/>
                </a:solidFill>
              </a:rPr>
              <a:t> </a:t>
            </a:r>
            <a:r>
              <a:rPr lang="fr-FR" sz="3600" dirty="0" err="1" smtClean="0">
                <a:solidFill>
                  <a:prstClr val="black"/>
                </a:solidFill>
              </a:rPr>
              <a:t>energies</a:t>
            </a:r>
            <a:r>
              <a:rPr lang="fr-FR" sz="3600" dirty="0" smtClean="0">
                <a:solidFill>
                  <a:prstClr val="black"/>
                </a:solidFill>
              </a:rPr>
              <a:t> (10 – 100A MeV)</a:t>
            </a:r>
            <a:r>
              <a:rPr lang="en-US" sz="3600" dirty="0" smtClean="0">
                <a:solidFill>
                  <a:prstClr val="black"/>
                </a:solidFill>
              </a:rPr>
              <a:t>: Cyclotron or LINAC</a:t>
            </a:r>
            <a:endParaRPr lang="en-US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1325562"/>
            <a:ext cx="3367052" cy="25047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76924"/>
            <a:ext cx="6096000" cy="201921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5747" y="3980895"/>
            <a:ext cx="6458672" cy="286232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Superconducting Compact Cyclotron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K1600 (for instance inspired from C400 for ARCHADE shown above):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50"/>
                </a:solidFill>
              </a:rPr>
              <a:t>Q&gt;27 for </a:t>
            </a:r>
            <a:r>
              <a:rPr lang="en-US" dirty="0" err="1" smtClean="0">
                <a:solidFill>
                  <a:srgbClr val="00B050"/>
                </a:solidFill>
              </a:rPr>
              <a:t>Xe</a:t>
            </a:r>
            <a:r>
              <a:rPr lang="en-US" dirty="0" smtClean="0">
                <a:solidFill>
                  <a:srgbClr val="00B050"/>
                </a:solidFill>
              </a:rPr>
              <a:t> at 70A MeV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50"/>
                </a:solidFill>
              </a:rPr>
              <a:t>Requires state-of-the-art charge state booster (EBIS or ECRIS)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Readily available SCC from KVI or NSCL?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How much transmission?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The possibility to inject in the GANIL cyclotrons has </a:t>
            </a:r>
            <a:r>
              <a:rPr lang="en-US" dirty="0" err="1" smtClean="0">
                <a:solidFill>
                  <a:schemeClr val="accent1"/>
                </a:solidFill>
              </a:rPr>
              <a:t>additionnaly</a:t>
            </a:r>
            <a:r>
              <a:rPr lang="en-US" dirty="0" smtClean="0">
                <a:solidFill>
                  <a:schemeClr val="accent1"/>
                </a:solidFill>
              </a:rPr>
              <a:t> to be studied (requires stripping)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02056" y="4362755"/>
            <a:ext cx="5154592" cy="175432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Could be inspired from the EURISOL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Simultaneous acceleration of different charge states  (to be studied)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Expensive option</a:t>
            </a:r>
            <a:r>
              <a:rPr lang="en-US" dirty="0" smtClean="0">
                <a:solidFill>
                  <a:schemeClr val="accent6"/>
                </a:solidFill>
              </a:rPr>
              <a:t>: achievable energy depends on length…</a:t>
            </a:r>
            <a:endParaRPr lang="en-US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Where within GANIL-SPIRAL 2?</a:t>
            </a:r>
          </a:p>
        </p:txBody>
      </p:sp>
    </p:spTree>
    <p:extLst>
      <p:ext uri="{BB962C8B-B14F-4D97-AF65-F5344CB8AC3E}">
        <p14:creationId xmlns:p14="http://schemas.microsoft.com/office/powerpoint/2010/main" val="18596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Working</a:t>
            </a:r>
            <a:r>
              <a:rPr lang="fr-FR" dirty="0" smtClean="0"/>
              <a:t> groups –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follow</a:t>
            </a:r>
            <a:r>
              <a:rPr lang="fr-FR" dirty="0" smtClean="0"/>
              <a:t>-up?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838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Phase 1 de SPIRAL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  <a:p>
            <a:r>
              <a:rPr lang="fr-FR" dirty="0" smtClean="0"/>
              <a:t>Phase de consolidation</a:t>
            </a:r>
          </a:p>
          <a:p>
            <a:pPr lvl="1"/>
            <a:r>
              <a:rPr lang="fr-FR" dirty="0" smtClean="0"/>
              <a:t>Autres faisceaux que la fission</a:t>
            </a:r>
          </a:p>
          <a:p>
            <a:pPr lvl="1"/>
            <a:r>
              <a:rPr lang="fr-FR" dirty="0"/>
              <a:t>Photofission à la ALTO</a:t>
            </a:r>
          </a:p>
          <a:p>
            <a:pPr lvl="1"/>
            <a:r>
              <a:rPr lang="fr-FR" dirty="0" smtClean="0"/>
              <a:t>Applications médicales</a:t>
            </a:r>
          </a:p>
          <a:p>
            <a:r>
              <a:rPr lang="fr-FR" dirty="0" smtClean="0"/>
              <a:t>Phase ambitieuse</a:t>
            </a:r>
          </a:p>
          <a:p>
            <a:pPr lvl="1"/>
            <a:r>
              <a:rPr lang="fr-FR" dirty="0" smtClean="0"/>
              <a:t>Option diffusion d’électrons sur noyaux radioactif</a:t>
            </a:r>
          </a:p>
          <a:p>
            <a:pPr marL="457200" lvl="1" indent="0">
              <a:buNone/>
            </a:pPr>
            <a:r>
              <a:rPr lang="fr-FR" b="1" dirty="0" smtClean="0"/>
              <a:t>OU</a:t>
            </a:r>
          </a:p>
          <a:p>
            <a:pPr lvl="1"/>
            <a:r>
              <a:rPr lang="fr-FR" dirty="0"/>
              <a:t>Option ré-accélération de </a:t>
            </a:r>
            <a:r>
              <a:rPr lang="fr-FR" dirty="0" err="1"/>
              <a:t>qqs</a:t>
            </a:r>
            <a:r>
              <a:rPr lang="fr-FR" dirty="0"/>
              <a:t> 100 </a:t>
            </a:r>
            <a:r>
              <a:rPr lang="fr-FR" dirty="0" err="1"/>
              <a:t>keV</a:t>
            </a:r>
            <a:r>
              <a:rPr lang="fr-FR" dirty="0"/>
              <a:t> à 100 </a:t>
            </a:r>
            <a:r>
              <a:rPr lang="fr-FR" dirty="0" err="1" smtClean="0"/>
              <a:t>AMeV</a:t>
            </a:r>
            <a:endParaRPr lang="fr-FR" dirty="0" smtClean="0"/>
          </a:p>
          <a:p>
            <a:pPr marL="457200" lvl="1" indent="0">
              <a:buNone/>
            </a:pPr>
            <a:r>
              <a:rPr lang="fr-FR" b="1" dirty="0" smtClean="0"/>
              <a:t>OU</a:t>
            </a:r>
          </a:p>
          <a:p>
            <a:pPr lvl="1"/>
            <a:r>
              <a:rPr lang="fr-FR" dirty="0"/>
              <a:t>Option anneau de stockage d’ions</a:t>
            </a:r>
            <a:endParaRPr lang="fr-FR" dirty="0" smtClean="0"/>
          </a:p>
          <a:p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212693" y="1504522"/>
            <a:ext cx="5678905" cy="286232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Ces études, mêmes préliminaires, sont une restitution des souhaits, idées ou attentes de notre communauté</a:t>
            </a:r>
          </a:p>
          <a:p>
            <a:endParaRPr lang="fr-FR" dirty="0" smtClean="0"/>
          </a:p>
          <a:p>
            <a:r>
              <a:rPr lang="fr-FR" dirty="0" smtClean="0"/>
              <a:t>Nous suggérons qu’elles soient transmises au groupe d’experts qui évaluera les options pour le futur du GANIL</a:t>
            </a:r>
          </a:p>
          <a:p>
            <a:endParaRPr lang="fr-FR" dirty="0" smtClean="0"/>
          </a:p>
          <a:p>
            <a:r>
              <a:rPr lang="fr-FR" dirty="0" smtClean="0"/>
              <a:t>Nous suggérons en outre  qu’elles soient approfondies dans les mois prochains par les personnels scientifiques et techniques qualifiés pour en évaluer plus précisément la pertinence et la faisabilité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55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3978" y="182824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8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236447"/>
            <a:ext cx="10515600" cy="1325563"/>
          </a:xfrm>
        </p:spPr>
        <p:txBody>
          <a:bodyPr/>
          <a:lstStyle/>
          <a:p>
            <a:r>
              <a:rPr lang="fr-FR" dirty="0" smtClean="0"/>
              <a:t>GANIL-SPIRAL 2 – Phase 1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803" y="196352"/>
            <a:ext cx="1655994" cy="1655994"/>
          </a:xfrm>
          <a:prstGeom prst="rect">
            <a:avLst/>
          </a:prstGeom>
        </p:spPr>
      </p:pic>
      <p:pic>
        <p:nvPicPr>
          <p:cNvPr id="11" name="Picture 1" descr="E:\Phase 1+\Images\Vue Complete SPIRAL 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002" y="1859461"/>
            <a:ext cx="9144000" cy="4367129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433530" y="3634301"/>
            <a:ext cx="1800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7030A0"/>
                </a:solidFill>
              </a:rPr>
              <a:t>SPIRAL 2 LINAC</a:t>
            </a:r>
            <a:endParaRPr lang="fr-FR" sz="2000" b="1" dirty="0">
              <a:solidFill>
                <a:srgbClr val="7030A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01882" y="2194141"/>
            <a:ext cx="588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7030A0"/>
                </a:solidFill>
              </a:rPr>
              <a:t>NFS</a:t>
            </a:r>
            <a:endParaRPr lang="fr-FR" sz="2000" b="1" dirty="0">
              <a:solidFill>
                <a:srgbClr val="7030A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93970" y="4426389"/>
            <a:ext cx="436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7030A0"/>
                </a:solidFill>
              </a:rPr>
              <a:t>S3</a:t>
            </a:r>
            <a:endParaRPr lang="fr-FR" sz="2000" b="1" dirty="0">
              <a:solidFill>
                <a:srgbClr val="7030A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562322" y="2266149"/>
            <a:ext cx="804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7030A0"/>
                </a:solidFill>
              </a:rPr>
              <a:t>DESIR</a:t>
            </a:r>
            <a:endParaRPr lang="fr-FR" sz="2000" b="1" dirty="0">
              <a:solidFill>
                <a:srgbClr val="7030A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474090" y="5506509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GANIL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93978" y="1872252"/>
            <a:ext cx="298782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High </a:t>
            </a:r>
            <a:r>
              <a:rPr lang="fr-FR" sz="1600" dirty="0" err="1" smtClean="0"/>
              <a:t>intensity</a:t>
            </a:r>
            <a:r>
              <a:rPr lang="fr-FR" sz="1600" dirty="0" smtClean="0"/>
              <a:t> </a:t>
            </a:r>
            <a:r>
              <a:rPr lang="fr-FR" sz="1600" dirty="0" err="1" smtClean="0"/>
              <a:t>beams</a:t>
            </a:r>
            <a:r>
              <a:rPr lang="fr-FR" sz="1600" dirty="0" smtClean="0"/>
              <a:t> of light </a:t>
            </a:r>
            <a:r>
              <a:rPr lang="fr-FR" sz="1600" dirty="0" err="1" smtClean="0"/>
              <a:t>particles</a:t>
            </a:r>
            <a:r>
              <a:rPr lang="fr-FR" sz="1600" dirty="0" smtClean="0"/>
              <a:t> and </a:t>
            </a:r>
            <a:r>
              <a:rPr lang="fr-FR" sz="1600" dirty="0" err="1" smtClean="0"/>
              <a:t>heavy</a:t>
            </a:r>
            <a:r>
              <a:rPr lang="fr-FR" sz="1600" dirty="0" smtClean="0"/>
              <a:t> ions</a:t>
            </a:r>
          </a:p>
          <a:p>
            <a:r>
              <a:rPr lang="fr-FR" sz="1600" dirty="0" smtClean="0"/>
              <a:t>p, d, He (1-5mA) 30-40 MeV</a:t>
            </a:r>
          </a:p>
          <a:p>
            <a:r>
              <a:rPr lang="fr-FR" sz="1600" dirty="0" smtClean="0"/>
              <a:t>Heavy ions (1-10 </a:t>
            </a:r>
            <a:r>
              <a:rPr lang="fr-FR" sz="1600" dirty="0" err="1" smtClean="0"/>
              <a:t>pµA</a:t>
            </a:r>
            <a:r>
              <a:rPr lang="fr-FR" sz="1600" dirty="0" smtClean="0"/>
              <a:t>) 14.5 </a:t>
            </a:r>
            <a:r>
              <a:rPr lang="fr-FR" sz="1600" dirty="0" err="1" smtClean="0"/>
              <a:t>AMeV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665778" y="1474061"/>
            <a:ext cx="2141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Neutron for Science</a:t>
            </a:r>
            <a:endParaRPr lang="fr-FR" sz="1600" dirty="0"/>
          </a:p>
          <a:p>
            <a:r>
              <a:rPr lang="fr-FR" sz="1600" dirty="0" smtClean="0"/>
              <a:t>Neutrons up to 30 MeV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373682" y="1495569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Experimental</a:t>
            </a:r>
            <a:r>
              <a:rPr lang="fr-FR" sz="1600" dirty="0" smtClean="0"/>
              <a:t> areas for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beams</a:t>
            </a:r>
            <a:r>
              <a:rPr lang="fr-FR" sz="1600" dirty="0" smtClean="0"/>
              <a:t>: </a:t>
            </a:r>
            <a:br>
              <a:rPr lang="fr-FR" sz="1600" dirty="0" smtClean="0"/>
            </a:br>
            <a:r>
              <a:rPr lang="fr-FR" sz="1600" dirty="0" err="1" smtClean="0"/>
              <a:t>below</a:t>
            </a:r>
            <a:r>
              <a:rPr lang="fr-FR" sz="1600" dirty="0" smtClean="0"/>
              <a:t> 1 eV to 60 </a:t>
            </a:r>
            <a:r>
              <a:rPr lang="fr-FR" sz="1600" dirty="0" err="1" smtClean="0"/>
              <a:t>keV</a:t>
            </a:r>
            <a:endParaRPr lang="fr-FR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259495" y="4833757"/>
            <a:ext cx="351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Super </a:t>
            </a:r>
            <a:r>
              <a:rPr lang="fr-FR" sz="1600" dirty="0" err="1" smtClean="0"/>
              <a:t>Separator</a:t>
            </a:r>
            <a:r>
              <a:rPr lang="fr-FR" sz="1600" dirty="0" smtClean="0"/>
              <a:t> </a:t>
            </a:r>
            <a:r>
              <a:rPr lang="fr-FR" sz="1600" dirty="0" err="1" smtClean="0"/>
              <a:t>Spectrometer</a:t>
            </a:r>
            <a:endParaRPr lang="fr-FR" sz="1600" dirty="0"/>
          </a:p>
          <a:p>
            <a:r>
              <a:rPr lang="fr-FR" sz="1600" dirty="0" smtClean="0"/>
              <a:t>In flight radioactive ion </a:t>
            </a:r>
            <a:r>
              <a:rPr lang="fr-FR" sz="1600" dirty="0" err="1" smtClean="0"/>
              <a:t>beams</a:t>
            </a:r>
            <a:r>
              <a:rPr lang="fr-FR" sz="1600" dirty="0" smtClean="0"/>
              <a:t> + </a:t>
            </a:r>
            <a:r>
              <a:rPr lang="fr-FR" sz="1600" dirty="0" err="1" smtClean="0"/>
              <a:t>gas</a:t>
            </a:r>
            <a:r>
              <a:rPr lang="fr-FR" sz="1600" dirty="0" smtClean="0"/>
              <a:t> </a:t>
            </a:r>
            <a:r>
              <a:rPr lang="fr-FR" sz="1600" dirty="0" err="1" smtClean="0"/>
              <a:t>cell</a:t>
            </a:r>
            <a:endParaRPr lang="fr-FR" sz="1600" dirty="0" smtClean="0"/>
          </a:p>
          <a:p>
            <a:r>
              <a:rPr lang="fr-FR" sz="1600" dirty="0" smtClean="0"/>
              <a:t>Fusion/</a:t>
            </a:r>
            <a:r>
              <a:rPr lang="fr-FR" sz="1600" dirty="0" err="1" smtClean="0"/>
              <a:t>transfer</a:t>
            </a:r>
            <a:r>
              <a:rPr lang="fr-FR" sz="1600" dirty="0" smtClean="0"/>
              <a:t> </a:t>
            </a:r>
            <a:r>
              <a:rPr lang="fr-FR" sz="1600" dirty="0" err="1" smtClean="0"/>
              <a:t>reactions</a:t>
            </a:r>
            <a:endParaRPr lang="fr-FR" sz="1600" dirty="0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4472868" y="6082573"/>
            <a:ext cx="5781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Experimental</a:t>
            </a:r>
            <a:r>
              <a:rPr lang="fr-FR" sz="1600" dirty="0" smtClean="0"/>
              <a:t> areas and cyclotrons: </a:t>
            </a:r>
            <a:r>
              <a:rPr lang="fr-FR" sz="1600" dirty="0" err="1" smtClean="0"/>
              <a:t>heavy</a:t>
            </a:r>
            <a:r>
              <a:rPr lang="fr-FR" sz="1600" dirty="0" smtClean="0"/>
              <a:t> ions (</a:t>
            </a:r>
            <a:r>
              <a:rPr lang="fr-FR" sz="1600" dirty="0" err="1" smtClean="0"/>
              <a:t>pµA</a:t>
            </a:r>
            <a:r>
              <a:rPr lang="fr-FR" sz="1600" dirty="0" smtClean="0"/>
              <a:t>) up to 95AMeV</a:t>
            </a:r>
          </a:p>
          <a:p>
            <a:r>
              <a:rPr lang="fr-FR" sz="1600" b="1" dirty="0" smtClean="0">
                <a:solidFill>
                  <a:srgbClr val="00B050"/>
                </a:solidFill>
              </a:rPr>
              <a:t>SPIRAL 1 </a:t>
            </a:r>
            <a:r>
              <a:rPr lang="fr-FR" sz="1600" b="1" dirty="0" err="1" smtClean="0">
                <a:solidFill>
                  <a:srgbClr val="00B050"/>
                </a:solidFill>
              </a:rPr>
              <a:t>facility</a:t>
            </a:r>
            <a:r>
              <a:rPr lang="fr-FR" sz="1600" dirty="0" smtClean="0">
                <a:solidFill>
                  <a:srgbClr val="00B050"/>
                </a:solidFill>
              </a:rPr>
              <a:t>: </a:t>
            </a:r>
            <a:r>
              <a:rPr lang="fr-FR" sz="1600" dirty="0" err="1" smtClean="0">
                <a:solidFill>
                  <a:srgbClr val="00B050"/>
                </a:solidFill>
              </a:rPr>
              <a:t>RIBs</a:t>
            </a:r>
            <a:r>
              <a:rPr lang="fr-FR" sz="1600" dirty="0" smtClean="0">
                <a:solidFill>
                  <a:srgbClr val="00B050"/>
                </a:solidFill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</a:rPr>
              <a:t>from</a:t>
            </a:r>
            <a:r>
              <a:rPr lang="fr-FR" sz="1600" dirty="0" smtClean="0">
                <a:solidFill>
                  <a:srgbClr val="00B050"/>
                </a:solidFill>
              </a:rPr>
              <a:t> fragmentation</a:t>
            </a:r>
            <a:endParaRPr lang="fr-FR" sz="1600" dirty="0">
              <a:solidFill>
                <a:srgbClr val="00B050"/>
              </a:solidFill>
            </a:endParaRPr>
          </a:p>
        </p:txBody>
      </p:sp>
      <p:pic>
        <p:nvPicPr>
          <p:cNvPr id="22" name="Image 6" descr="logo couleur HD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7160" y="764047"/>
            <a:ext cx="2230324" cy="5343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54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58" y="119319"/>
            <a:ext cx="10515600" cy="1325563"/>
          </a:xfrm>
        </p:spPr>
        <p:txBody>
          <a:bodyPr/>
          <a:lstStyle/>
          <a:p>
            <a:r>
              <a:rPr lang="fr-FR" dirty="0" err="1" smtClean="0"/>
              <a:t>Summary</a:t>
            </a:r>
            <a:r>
              <a:rPr lang="fr-FR" dirty="0" smtClean="0"/>
              <a:t> – </a:t>
            </a:r>
            <a:r>
              <a:rPr lang="fr-FR" dirty="0" err="1" smtClean="0"/>
              <a:t>our</a:t>
            </a:r>
            <a:r>
              <a:rPr lang="fr-FR" dirty="0" smtClean="0"/>
              <a:t> suggestion</a:t>
            </a:r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672448"/>
              </p:ext>
            </p:extLst>
          </p:nvPr>
        </p:nvGraphicFramePr>
        <p:xfrm>
          <a:off x="414273" y="1507435"/>
          <a:ext cx="11204026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3646">
                  <a:extLst>
                    <a:ext uri="{9D8B030D-6E8A-4147-A177-3AD203B41FA5}">
                      <a16:colId xmlns:a16="http://schemas.microsoft.com/office/drawing/2014/main" val="1105349490"/>
                    </a:ext>
                  </a:extLst>
                </a:gridCol>
                <a:gridCol w="5773442">
                  <a:extLst>
                    <a:ext uri="{9D8B030D-6E8A-4147-A177-3AD203B41FA5}">
                      <a16:colId xmlns:a16="http://schemas.microsoft.com/office/drawing/2014/main" val="2992158367"/>
                    </a:ext>
                  </a:extLst>
                </a:gridCol>
                <a:gridCol w="1156938">
                  <a:extLst>
                    <a:ext uri="{9D8B030D-6E8A-4147-A177-3AD203B41FA5}">
                      <a16:colId xmlns:a16="http://schemas.microsoft.com/office/drawing/2014/main" val="3375660443"/>
                    </a:ext>
                  </a:extLst>
                </a:gridCol>
              </a:tblGrid>
              <a:tr h="472229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chemeClr val="bg1"/>
                          </a:solidFill>
                        </a:rPr>
                        <a:t>Possible</a:t>
                      </a:r>
                      <a:r>
                        <a:rPr lang="fr-FR" sz="2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2400" baseline="0" dirty="0" err="1" smtClean="0">
                          <a:solidFill>
                            <a:schemeClr val="bg1"/>
                          </a:solidFill>
                        </a:rPr>
                        <a:t>development</a:t>
                      </a:r>
                      <a:endParaRPr lang="fr-FR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>
                          <a:solidFill>
                            <a:schemeClr val="bg1"/>
                          </a:solidFill>
                        </a:rPr>
                        <a:t>Analysis</a:t>
                      </a:r>
                      <a:endParaRPr lang="fr-FR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r>
                        <a:rPr lang="fr-FR" sz="28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fr-FR" sz="28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89868"/>
                  </a:ext>
                </a:extLst>
              </a:tr>
              <a:tr h="472229"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Phase 2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Too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late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fr-FR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550518"/>
                  </a:ext>
                </a:extLst>
              </a:tr>
              <a:tr h="472229"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New in-flight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facility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Out of </a:t>
                      </a:r>
                      <a:r>
                        <a:rPr lang="fr-FR" sz="2400" dirty="0" err="1" smtClean="0"/>
                        <a:t>reach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fr-FR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059851"/>
                  </a:ext>
                </a:extLst>
              </a:tr>
              <a:tr h="472229"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Improved</a:t>
                      </a:r>
                      <a:r>
                        <a:rPr lang="fr-FR" sz="2400" dirty="0" smtClean="0"/>
                        <a:t> LISE as a </a:t>
                      </a:r>
                      <a:r>
                        <a:rPr lang="fr-FR" sz="2400" dirty="0" err="1" smtClean="0"/>
                        <a:t>baseline</a:t>
                      </a:r>
                      <a:r>
                        <a:rPr lang="fr-FR" sz="2400" baseline="0" dirty="0" smtClean="0"/>
                        <a:t> scenario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Difficult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competition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from</a:t>
                      </a:r>
                      <a:r>
                        <a:rPr lang="fr-FR" sz="2400" dirty="0" smtClean="0"/>
                        <a:t> in-flight </a:t>
                      </a:r>
                      <a:r>
                        <a:rPr lang="fr-FR" sz="2400" dirty="0" err="1" smtClean="0"/>
                        <a:t>facilities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fr-FR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779481"/>
                  </a:ext>
                </a:extLst>
              </a:tr>
              <a:tr h="472229"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Improved</a:t>
                      </a:r>
                      <a:r>
                        <a:rPr lang="fr-FR" sz="2400" dirty="0" smtClean="0"/>
                        <a:t> SPIRAL 1 as a </a:t>
                      </a:r>
                      <a:r>
                        <a:rPr lang="fr-FR" sz="2400" dirty="0" err="1" smtClean="0"/>
                        <a:t>baseline</a:t>
                      </a:r>
                      <a:r>
                        <a:rPr lang="fr-FR" sz="2400" dirty="0" smtClean="0"/>
                        <a:t> scenario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/>
                        <a:t>Technical</a:t>
                      </a:r>
                      <a:r>
                        <a:rPr lang="fr-FR" sz="2400" baseline="0" dirty="0" smtClean="0"/>
                        <a:t> limitations for </a:t>
                      </a:r>
                      <a:r>
                        <a:rPr lang="fr-FR" sz="2400" baseline="0" dirty="0" err="1" smtClean="0"/>
                        <a:t>beam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develp’t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fr-FR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29743"/>
                  </a:ext>
                </a:extLst>
              </a:tr>
              <a:tr h="416672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A/Q=7 for</a:t>
                      </a:r>
                      <a:r>
                        <a:rPr lang="fr-FR" sz="2400" b="1" baseline="0" dirty="0" smtClean="0"/>
                        <a:t> ISOL production</a:t>
                      </a:r>
                      <a:endParaRPr lang="fr-FR" sz="24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Rich and </a:t>
                      </a:r>
                      <a:r>
                        <a:rPr lang="fr-FR" sz="2400" dirty="0" err="1" smtClean="0"/>
                        <a:t>coherent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dirty="0" smtClean="0"/>
                        <a:t>perspectives for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existing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communities</a:t>
                      </a:r>
                      <a:r>
                        <a:rPr lang="fr-FR" sz="2400" baseline="0" dirty="0" smtClean="0"/>
                        <a:t>; </a:t>
                      </a:r>
                    </a:p>
                    <a:p>
                      <a:pPr algn="ctr"/>
                      <a:r>
                        <a:rPr lang="fr-FR" sz="2400" baseline="0" dirty="0" smtClean="0"/>
                        <a:t>a</a:t>
                      </a:r>
                      <a:r>
                        <a:rPr lang="fr-FR" sz="2400" dirty="0" smtClean="0"/>
                        <a:t>ttractive</a:t>
                      </a:r>
                      <a:r>
                        <a:rPr lang="fr-FR" sz="2400" baseline="0" dirty="0" smtClean="0"/>
                        <a:t> for new </a:t>
                      </a:r>
                      <a:r>
                        <a:rPr lang="fr-FR" sz="2400" baseline="0" dirty="0" err="1" smtClean="0"/>
                        <a:t>communities</a:t>
                      </a:r>
                      <a:r>
                        <a:rPr lang="fr-FR" sz="2400" baseline="0" dirty="0" smtClean="0"/>
                        <a:t> / </a:t>
                      </a:r>
                      <a:r>
                        <a:rPr lang="fr-FR" sz="2400" dirty="0" err="1" smtClean="0"/>
                        <a:t>interdisciplinar</a:t>
                      </a:r>
                      <a:r>
                        <a:rPr lang="fr-FR" sz="2400" baseline="0" dirty="0" err="1" smtClean="0"/>
                        <a:t>y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research</a:t>
                      </a:r>
                      <a:r>
                        <a:rPr lang="fr-FR" sz="2400" baseline="0" dirty="0" smtClean="0"/>
                        <a:t> </a:t>
                      </a:r>
                      <a:endParaRPr lang="fr-FR" sz="24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fr-FR" sz="6600" dirty="0" smtClean="0">
                          <a:solidFill>
                            <a:srgbClr val="00CC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fr-FR" sz="6600" dirty="0" smtClean="0">
                        <a:solidFill>
                          <a:srgbClr val="00CC00"/>
                        </a:solidFill>
                      </a:endParaRPr>
                    </a:p>
                    <a:p>
                      <a:endParaRPr lang="fr-FR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2987952"/>
                  </a:ext>
                </a:extLst>
              </a:tr>
              <a:tr h="805566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Multi-user</a:t>
                      </a:r>
                      <a:r>
                        <a:rPr lang="fr-FR" sz="2400" b="1" baseline="0" dirty="0" smtClean="0"/>
                        <a:t> ISOL </a:t>
                      </a:r>
                      <a:r>
                        <a:rPr lang="fr-FR" sz="2400" b="1" baseline="0" dirty="0" err="1" smtClean="0"/>
                        <a:t>facility</a:t>
                      </a:r>
                      <a:endParaRPr lang="fr-FR" sz="24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241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6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58" y="119319"/>
            <a:ext cx="10515600" cy="1325563"/>
          </a:xfrm>
        </p:spPr>
        <p:txBody>
          <a:bodyPr/>
          <a:lstStyle/>
          <a:p>
            <a:r>
              <a:rPr lang="fr-FR" dirty="0" err="1" smtClean="0"/>
              <a:t>Summary</a:t>
            </a:r>
            <a:r>
              <a:rPr lang="fr-FR" dirty="0" smtClean="0"/>
              <a:t> – </a:t>
            </a:r>
            <a:r>
              <a:rPr lang="fr-FR" dirty="0" err="1" smtClean="0"/>
              <a:t>our</a:t>
            </a:r>
            <a:r>
              <a:rPr lang="fr-FR" dirty="0" smtClean="0"/>
              <a:t> suggestion</a:t>
            </a:r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788804"/>
              </p:ext>
            </p:extLst>
          </p:nvPr>
        </p:nvGraphicFramePr>
        <p:xfrm>
          <a:off x="511850" y="2642822"/>
          <a:ext cx="11204026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3646">
                  <a:extLst>
                    <a:ext uri="{9D8B030D-6E8A-4147-A177-3AD203B41FA5}">
                      <a16:colId xmlns:a16="http://schemas.microsoft.com/office/drawing/2014/main" val="1105349490"/>
                    </a:ext>
                  </a:extLst>
                </a:gridCol>
                <a:gridCol w="5773442">
                  <a:extLst>
                    <a:ext uri="{9D8B030D-6E8A-4147-A177-3AD203B41FA5}">
                      <a16:colId xmlns:a16="http://schemas.microsoft.com/office/drawing/2014/main" val="2992158367"/>
                    </a:ext>
                  </a:extLst>
                </a:gridCol>
                <a:gridCol w="1156938">
                  <a:extLst>
                    <a:ext uri="{9D8B030D-6E8A-4147-A177-3AD203B41FA5}">
                      <a16:colId xmlns:a16="http://schemas.microsoft.com/office/drawing/2014/main" val="3375660443"/>
                    </a:ext>
                  </a:extLst>
                </a:gridCol>
              </a:tblGrid>
              <a:tr h="416672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A/Q=7 for</a:t>
                      </a:r>
                      <a:r>
                        <a:rPr lang="fr-FR" sz="2400" b="1" baseline="0" dirty="0" smtClean="0"/>
                        <a:t> ISOL production</a:t>
                      </a:r>
                      <a:endParaRPr lang="fr-FR" sz="24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Rich and </a:t>
                      </a:r>
                      <a:r>
                        <a:rPr lang="fr-FR" sz="2400" dirty="0" err="1" smtClean="0"/>
                        <a:t>coherent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dirty="0" smtClean="0"/>
                        <a:t>perspectives for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existing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communities</a:t>
                      </a:r>
                      <a:r>
                        <a:rPr lang="fr-FR" sz="2400" baseline="0" dirty="0" smtClean="0"/>
                        <a:t>; a</a:t>
                      </a:r>
                      <a:r>
                        <a:rPr lang="fr-FR" sz="2400" dirty="0" smtClean="0"/>
                        <a:t>ttractive</a:t>
                      </a:r>
                      <a:r>
                        <a:rPr lang="fr-FR" sz="2400" baseline="0" dirty="0" smtClean="0"/>
                        <a:t> for new </a:t>
                      </a:r>
                      <a:r>
                        <a:rPr lang="fr-FR" sz="2400" baseline="0" dirty="0" err="1" smtClean="0"/>
                        <a:t>communities</a:t>
                      </a:r>
                      <a:r>
                        <a:rPr lang="fr-FR" sz="2400" baseline="0" dirty="0" smtClean="0"/>
                        <a:t> / </a:t>
                      </a:r>
                      <a:r>
                        <a:rPr lang="fr-FR" sz="2400" dirty="0" err="1" smtClean="0"/>
                        <a:t>interdisciplinar</a:t>
                      </a:r>
                      <a:r>
                        <a:rPr lang="fr-FR" sz="2400" baseline="0" dirty="0" err="1" smtClean="0"/>
                        <a:t>y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research</a:t>
                      </a:r>
                      <a:r>
                        <a:rPr lang="fr-FR" sz="2400" baseline="0" dirty="0" smtClean="0"/>
                        <a:t> </a:t>
                      </a:r>
                      <a:endParaRPr lang="fr-FR" sz="24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fr-FR" sz="5400" dirty="0" smtClean="0">
                          <a:solidFill>
                            <a:srgbClr val="00CC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fr-FR" sz="5400" dirty="0" smtClean="0">
                        <a:solidFill>
                          <a:srgbClr val="00CC00"/>
                        </a:solidFill>
                      </a:endParaRPr>
                    </a:p>
                    <a:p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987952"/>
                  </a:ext>
                </a:extLst>
              </a:tr>
              <a:tr h="805566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Multi-user</a:t>
                      </a:r>
                      <a:r>
                        <a:rPr lang="fr-FR" sz="2400" b="1" baseline="0" dirty="0" smtClean="0"/>
                        <a:t> ISOL </a:t>
                      </a:r>
                      <a:r>
                        <a:rPr lang="fr-FR" sz="2400" b="1" baseline="0" dirty="0" err="1" smtClean="0"/>
                        <a:t>facility</a:t>
                      </a:r>
                      <a:endParaRPr lang="fr-FR" sz="2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241913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3826082" y="2038724"/>
            <a:ext cx="4858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Consolidation phase 2021-2030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8470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58" y="119319"/>
            <a:ext cx="10515600" cy="1325563"/>
          </a:xfrm>
        </p:spPr>
        <p:txBody>
          <a:bodyPr/>
          <a:lstStyle/>
          <a:p>
            <a:r>
              <a:rPr lang="fr-FR" dirty="0" err="1" smtClean="0"/>
              <a:t>Summary</a:t>
            </a:r>
            <a:r>
              <a:rPr lang="fr-FR" dirty="0" smtClean="0"/>
              <a:t> – </a:t>
            </a:r>
            <a:r>
              <a:rPr lang="fr-FR" dirty="0" err="1" smtClean="0"/>
              <a:t>our</a:t>
            </a:r>
            <a:r>
              <a:rPr lang="fr-FR" dirty="0" smtClean="0"/>
              <a:t> suggestion</a:t>
            </a:r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511850" y="2642822"/>
          <a:ext cx="11204026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3646">
                  <a:extLst>
                    <a:ext uri="{9D8B030D-6E8A-4147-A177-3AD203B41FA5}">
                      <a16:colId xmlns:a16="http://schemas.microsoft.com/office/drawing/2014/main" val="1105349490"/>
                    </a:ext>
                  </a:extLst>
                </a:gridCol>
                <a:gridCol w="5773442">
                  <a:extLst>
                    <a:ext uri="{9D8B030D-6E8A-4147-A177-3AD203B41FA5}">
                      <a16:colId xmlns:a16="http://schemas.microsoft.com/office/drawing/2014/main" val="2992158367"/>
                    </a:ext>
                  </a:extLst>
                </a:gridCol>
                <a:gridCol w="1156938">
                  <a:extLst>
                    <a:ext uri="{9D8B030D-6E8A-4147-A177-3AD203B41FA5}">
                      <a16:colId xmlns:a16="http://schemas.microsoft.com/office/drawing/2014/main" val="3375660443"/>
                    </a:ext>
                  </a:extLst>
                </a:gridCol>
              </a:tblGrid>
              <a:tr h="416672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A/Q=7 for</a:t>
                      </a:r>
                      <a:r>
                        <a:rPr lang="fr-FR" sz="2400" b="1" baseline="0" dirty="0" smtClean="0"/>
                        <a:t> ISOL production</a:t>
                      </a:r>
                      <a:endParaRPr lang="fr-FR" sz="24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Rich and </a:t>
                      </a:r>
                      <a:r>
                        <a:rPr lang="fr-FR" sz="2400" dirty="0" err="1" smtClean="0"/>
                        <a:t>coherent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dirty="0" smtClean="0"/>
                        <a:t>perspectives for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existing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communities</a:t>
                      </a:r>
                      <a:r>
                        <a:rPr lang="fr-FR" sz="2400" baseline="0" dirty="0" smtClean="0"/>
                        <a:t>; a</a:t>
                      </a:r>
                      <a:r>
                        <a:rPr lang="fr-FR" sz="2400" dirty="0" smtClean="0"/>
                        <a:t>ttractive</a:t>
                      </a:r>
                      <a:r>
                        <a:rPr lang="fr-FR" sz="2400" baseline="0" dirty="0" smtClean="0"/>
                        <a:t> for new </a:t>
                      </a:r>
                      <a:r>
                        <a:rPr lang="fr-FR" sz="2400" baseline="0" dirty="0" err="1" smtClean="0"/>
                        <a:t>communities</a:t>
                      </a:r>
                      <a:r>
                        <a:rPr lang="fr-FR" sz="2400" baseline="0" dirty="0" smtClean="0"/>
                        <a:t> / </a:t>
                      </a:r>
                      <a:r>
                        <a:rPr lang="fr-FR" sz="2400" dirty="0" err="1" smtClean="0"/>
                        <a:t>interdisciplinar</a:t>
                      </a:r>
                      <a:r>
                        <a:rPr lang="fr-FR" sz="2400" baseline="0" dirty="0" err="1" smtClean="0"/>
                        <a:t>y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baseline="0" dirty="0" err="1" smtClean="0"/>
                        <a:t>research</a:t>
                      </a:r>
                      <a:r>
                        <a:rPr lang="fr-FR" sz="2400" baseline="0" dirty="0" smtClean="0"/>
                        <a:t> </a:t>
                      </a:r>
                      <a:endParaRPr lang="fr-FR" sz="24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fr-FR" sz="5400" dirty="0" smtClean="0">
                          <a:solidFill>
                            <a:srgbClr val="00CC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fr-FR" sz="5400" dirty="0" smtClean="0">
                        <a:solidFill>
                          <a:srgbClr val="00CC00"/>
                        </a:solidFill>
                      </a:endParaRPr>
                    </a:p>
                    <a:p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987952"/>
                  </a:ext>
                </a:extLst>
              </a:tr>
              <a:tr h="805566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Multi-user</a:t>
                      </a:r>
                      <a:r>
                        <a:rPr lang="fr-FR" sz="2400" b="1" baseline="0" dirty="0" smtClean="0"/>
                        <a:t> ISOL </a:t>
                      </a:r>
                      <a:r>
                        <a:rPr lang="fr-FR" sz="2400" b="1" baseline="0" dirty="0" err="1" smtClean="0"/>
                        <a:t>facility</a:t>
                      </a:r>
                      <a:endParaRPr lang="fr-FR" sz="2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241913"/>
                  </a:ext>
                </a:extLst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238492"/>
              </p:ext>
            </p:extLst>
          </p:nvPr>
        </p:nvGraphicFramePr>
        <p:xfrm>
          <a:off x="511850" y="4813300"/>
          <a:ext cx="11204026" cy="1552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3646">
                  <a:extLst>
                    <a:ext uri="{9D8B030D-6E8A-4147-A177-3AD203B41FA5}">
                      <a16:colId xmlns:a16="http://schemas.microsoft.com/office/drawing/2014/main" val="3099988109"/>
                    </a:ext>
                  </a:extLst>
                </a:gridCol>
                <a:gridCol w="5773442">
                  <a:extLst>
                    <a:ext uri="{9D8B030D-6E8A-4147-A177-3AD203B41FA5}">
                      <a16:colId xmlns:a16="http://schemas.microsoft.com/office/drawing/2014/main" val="2654331060"/>
                    </a:ext>
                  </a:extLst>
                </a:gridCol>
                <a:gridCol w="1156938">
                  <a:extLst>
                    <a:ext uri="{9D8B030D-6E8A-4147-A177-3AD203B41FA5}">
                      <a16:colId xmlns:a16="http://schemas.microsoft.com/office/drawing/2014/main" val="1951598189"/>
                    </a:ext>
                  </a:extLst>
                </a:gridCol>
              </a:tblGrid>
              <a:tr h="395268"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electron</a:t>
                      </a:r>
                      <a:r>
                        <a:rPr lang="fr-FR" sz="2000" b="1" baseline="0" dirty="0" smtClean="0"/>
                        <a:t> </a:t>
                      </a:r>
                      <a:r>
                        <a:rPr lang="fr-FR" sz="2000" b="1" baseline="0" dirty="0" err="1" smtClean="0"/>
                        <a:t>scattering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New probe</a:t>
                      </a:r>
                      <a:r>
                        <a:rPr lang="fr-FR" sz="2000" baseline="0" dirty="0" smtClean="0"/>
                        <a:t> for </a:t>
                      </a:r>
                      <a:r>
                        <a:rPr lang="fr-FR" sz="2000" baseline="0" dirty="0" err="1" smtClean="0"/>
                        <a:t>nuclear</a:t>
                      </a:r>
                      <a:r>
                        <a:rPr lang="fr-FR" sz="2000" baseline="0" dirty="0" smtClean="0"/>
                        <a:t> structure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?</a:t>
                      </a:r>
                      <a:endParaRPr lang="fr-FR" sz="24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066117"/>
                  </a:ext>
                </a:extLst>
              </a:tr>
              <a:tr h="495368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10</a:t>
                      </a:r>
                      <a:r>
                        <a:rPr lang="fr-FR" sz="2000" b="1" baseline="0" dirty="0" smtClean="0"/>
                        <a:t>A MeV </a:t>
                      </a:r>
                      <a:r>
                        <a:rPr lang="fr-FR" sz="2000" b="1" baseline="0" dirty="0" err="1" smtClean="0"/>
                        <a:t>storage</a:t>
                      </a:r>
                      <a:r>
                        <a:rPr lang="fr-FR" sz="2000" b="1" baseline="0" dirty="0" smtClean="0"/>
                        <a:t> ring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aseline="0" dirty="0" smtClean="0"/>
                        <a:t>Transfer </a:t>
                      </a:r>
                      <a:r>
                        <a:rPr lang="fr-FR" sz="2000" baseline="0" dirty="0" err="1" smtClean="0"/>
                        <a:t>reactions</a:t>
                      </a:r>
                      <a:r>
                        <a:rPr lang="fr-FR" sz="2000" baseline="0" dirty="0" smtClean="0"/>
                        <a:t> at </a:t>
                      </a:r>
                      <a:r>
                        <a:rPr lang="fr-FR" sz="2000" baseline="0" dirty="0" err="1" smtClean="0"/>
                        <a:t>their</a:t>
                      </a:r>
                      <a:r>
                        <a:rPr lang="fr-FR" sz="2000" baseline="0" dirty="0" smtClean="0"/>
                        <a:t> </a:t>
                      </a:r>
                      <a:r>
                        <a:rPr lang="fr-FR" sz="2000" baseline="0" dirty="0" err="1" smtClean="0"/>
                        <a:t>very</a:t>
                      </a:r>
                      <a:r>
                        <a:rPr lang="fr-FR" sz="2000" baseline="0" dirty="0" smtClean="0"/>
                        <a:t> best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?</a:t>
                      </a:r>
                      <a:endParaRPr lang="fr-FR" sz="24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2650"/>
                  </a:ext>
                </a:extLst>
              </a:tr>
              <a:tr h="599990"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Re-acceleration</a:t>
                      </a:r>
                      <a:r>
                        <a:rPr lang="fr-FR" sz="2000" b="1" dirty="0" smtClean="0"/>
                        <a:t> to 100A</a:t>
                      </a:r>
                      <a:r>
                        <a:rPr lang="fr-FR" sz="2000" b="1" baseline="0" dirty="0" smtClean="0"/>
                        <a:t> MeV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Rich </a:t>
                      </a:r>
                      <a:r>
                        <a:rPr lang="fr-FR" sz="2000" dirty="0" err="1" smtClean="0"/>
                        <a:t>physics</a:t>
                      </a:r>
                      <a:r>
                        <a:rPr lang="fr-FR" sz="2000" baseline="0" dirty="0" smtClean="0"/>
                        <a:t> program up to Fermi </a:t>
                      </a:r>
                      <a:r>
                        <a:rPr lang="fr-FR" sz="2000" baseline="0" dirty="0" err="1" smtClean="0"/>
                        <a:t>energies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?</a:t>
                      </a:r>
                      <a:endParaRPr lang="fr-FR" sz="24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044804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3826082" y="2038724"/>
            <a:ext cx="4858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Consolidation phase 2021-2030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188698" y="4150662"/>
            <a:ext cx="7031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Ambitious</a:t>
            </a:r>
            <a:r>
              <a:rPr lang="fr-FR" sz="2800" b="1" dirty="0" smtClean="0"/>
              <a:t> phase - 1 of the 3 options - 2030 -…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0534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Backup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3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timescale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821" y="1690686"/>
            <a:ext cx="9514358" cy="48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379" y="1244787"/>
            <a:ext cx="7781924" cy="51879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13350" y="5267718"/>
            <a:ext cx="5186382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27722" y="5562993"/>
            <a:ext cx="577201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46883" y="4981968"/>
            <a:ext cx="261719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41878" y="4409458"/>
            <a:ext cx="2005331" cy="2819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32958" y="4405703"/>
            <a:ext cx="858149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20791" y="4127090"/>
            <a:ext cx="2887512" cy="278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10882" y="3836575"/>
            <a:ext cx="1448614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94700" y="3248360"/>
            <a:ext cx="28575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28194" y="3254889"/>
            <a:ext cx="871537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965983" y="2398428"/>
            <a:ext cx="1151566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097630" y="2400809"/>
            <a:ext cx="285750" cy="281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965983" y="2110295"/>
            <a:ext cx="1425124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244827" y="1815719"/>
            <a:ext cx="1138554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ZoneTexte 47"/>
          <p:cNvSpPr txBox="1"/>
          <p:nvPr/>
        </p:nvSpPr>
        <p:spPr>
          <a:xfrm rot="18925867">
            <a:off x="8980333" y="72029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N = Z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207000" y="5848743"/>
            <a:ext cx="5186382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627722" y="6131113"/>
            <a:ext cx="3766978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8965983" y="5858268"/>
            <a:ext cx="285750" cy="272845"/>
            <a:chOff x="7441983" y="5858267"/>
            <a:chExt cx="285750" cy="272845"/>
          </a:xfrm>
        </p:grpSpPr>
        <p:cxnSp>
          <p:nvCxnSpPr>
            <p:cNvPr id="3" name="Connecteur droit 2"/>
            <p:cNvCxnSpPr/>
            <p:nvPr/>
          </p:nvCxnSpPr>
          <p:spPr bwMode="auto">
            <a:xfrm>
              <a:off x="7441983" y="5858267"/>
              <a:ext cx="0" cy="2728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Connecteur droit 51"/>
            <p:cNvCxnSpPr/>
            <p:nvPr/>
          </p:nvCxnSpPr>
          <p:spPr bwMode="auto">
            <a:xfrm>
              <a:off x="7727733" y="5858267"/>
              <a:ext cx="0" cy="2728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8" name="Connecteur droit 57"/>
          <p:cNvCxnSpPr/>
          <p:nvPr/>
        </p:nvCxnSpPr>
        <p:spPr bwMode="auto">
          <a:xfrm flipH="1">
            <a:off x="8991384" y="5858268"/>
            <a:ext cx="253443" cy="2728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0" name="Groupe 59"/>
          <p:cNvGrpSpPr/>
          <p:nvPr/>
        </p:nvGrpSpPr>
        <p:grpSpPr>
          <a:xfrm>
            <a:off x="9545262" y="5858268"/>
            <a:ext cx="285750" cy="272845"/>
            <a:chOff x="8021262" y="5858267"/>
            <a:chExt cx="285750" cy="272845"/>
          </a:xfrm>
        </p:grpSpPr>
        <p:grpSp>
          <p:nvGrpSpPr>
            <p:cNvPr id="54" name="Groupe 53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55" name="Connecteur droit 54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Connecteur droit 55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1" name="Groupe 60"/>
          <p:cNvGrpSpPr/>
          <p:nvPr/>
        </p:nvGrpSpPr>
        <p:grpSpPr>
          <a:xfrm>
            <a:off x="10106619" y="5870684"/>
            <a:ext cx="285750" cy="272845"/>
            <a:chOff x="8021262" y="5858267"/>
            <a:chExt cx="285750" cy="272845"/>
          </a:xfrm>
        </p:grpSpPr>
        <p:grpSp>
          <p:nvGrpSpPr>
            <p:cNvPr id="62" name="Groupe 6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64" name="Connecteur droit 6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Connecteur droit 6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3" name="Connecteur droit 6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Groupe 65"/>
          <p:cNvGrpSpPr/>
          <p:nvPr/>
        </p:nvGrpSpPr>
        <p:grpSpPr>
          <a:xfrm>
            <a:off x="9821086" y="5564583"/>
            <a:ext cx="285750" cy="272845"/>
            <a:chOff x="8021262" y="5858267"/>
            <a:chExt cx="285750" cy="272845"/>
          </a:xfrm>
        </p:grpSpPr>
        <p:grpSp>
          <p:nvGrpSpPr>
            <p:cNvPr id="67" name="Groupe 6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69" name="Connecteur droit 6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Connecteur droit 6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8" name="Connecteur droit 6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1" name="Groupe 70"/>
          <p:cNvGrpSpPr/>
          <p:nvPr/>
        </p:nvGrpSpPr>
        <p:grpSpPr>
          <a:xfrm>
            <a:off x="5513012" y="5277243"/>
            <a:ext cx="285750" cy="272845"/>
            <a:chOff x="8021262" y="5858267"/>
            <a:chExt cx="285750" cy="272845"/>
          </a:xfrm>
        </p:grpSpPr>
        <p:grpSp>
          <p:nvGrpSpPr>
            <p:cNvPr id="72" name="Groupe 7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74" name="Connecteur droit 7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Connecteur droit 7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3" name="Connecteur droit 7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6" name="Groupe 75"/>
          <p:cNvGrpSpPr/>
          <p:nvPr/>
        </p:nvGrpSpPr>
        <p:grpSpPr>
          <a:xfrm>
            <a:off x="6078162" y="5283798"/>
            <a:ext cx="285750" cy="272845"/>
            <a:chOff x="8021262" y="5858267"/>
            <a:chExt cx="285750" cy="272845"/>
          </a:xfrm>
        </p:grpSpPr>
        <p:grpSp>
          <p:nvGrpSpPr>
            <p:cNvPr id="77" name="Groupe 7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79" name="Connecteur droit 7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Connecteur droit 7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8" name="Connecteur droit 7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1" name="Groupe 80"/>
          <p:cNvGrpSpPr/>
          <p:nvPr/>
        </p:nvGrpSpPr>
        <p:grpSpPr>
          <a:xfrm>
            <a:off x="8968307" y="5290147"/>
            <a:ext cx="285750" cy="272845"/>
            <a:chOff x="8021262" y="5858267"/>
            <a:chExt cx="285750" cy="272845"/>
          </a:xfrm>
        </p:grpSpPr>
        <p:grpSp>
          <p:nvGrpSpPr>
            <p:cNvPr id="82" name="Groupe 8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84" name="Connecteur droit 8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Connecteur droit 8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3" name="Connecteur droit 8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6" name="Groupe 85"/>
          <p:cNvGrpSpPr/>
          <p:nvPr/>
        </p:nvGrpSpPr>
        <p:grpSpPr>
          <a:xfrm>
            <a:off x="9552616" y="5277243"/>
            <a:ext cx="285750" cy="272845"/>
            <a:chOff x="8021262" y="5858267"/>
            <a:chExt cx="285750" cy="272845"/>
          </a:xfrm>
        </p:grpSpPr>
        <p:grpSp>
          <p:nvGrpSpPr>
            <p:cNvPr id="87" name="Groupe 8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89" name="Connecteur droit 8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" name="Connecteur droit 8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8" name="Connecteur droit 8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1" name="Groupe 90"/>
          <p:cNvGrpSpPr/>
          <p:nvPr/>
        </p:nvGrpSpPr>
        <p:grpSpPr>
          <a:xfrm>
            <a:off x="10117549" y="5277243"/>
            <a:ext cx="285750" cy="272845"/>
            <a:chOff x="8021262" y="5858267"/>
            <a:chExt cx="285750" cy="272845"/>
          </a:xfrm>
        </p:grpSpPr>
        <p:grpSp>
          <p:nvGrpSpPr>
            <p:cNvPr id="92" name="Groupe 9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94" name="Connecteur droit 9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Connecteur droit 9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3" name="Connecteur droit 9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6" name="Rectangle 95"/>
          <p:cNvSpPr/>
          <p:nvPr/>
        </p:nvSpPr>
        <p:spPr>
          <a:xfrm>
            <a:off x="6659150" y="4697908"/>
            <a:ext cx="2599499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6956127" y="4712895"/>
            <a:ext cx="285750" cy="272845"/>
            <a:chOff x="8021262" y="5858267"/>
            <a:chExt cx="285750" cy="272845"/>
          </a:xfrm>
        </p:grpSpPr>
        <p:grpSp>
          <p:nvGrpSpPr>
            <p:cNvPr id="98" name="Groupe 97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100" name="Connecteur droit 99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Connecteur droit 100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9" name="Connecteur droit 98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05" name="Connecteur droit 104"/>
          <p:cNvCxnSpPr/>
          <p:nvPr/>
        </p:nvCxnSpPr>
        <p:spPr bwMode="auto">
          <a:xfrm>
            <a:off x="9260855" y="4693036"/>
            <a:ext cx="0" cy="2728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8" name="Groupe 107"/>
          <p:cNvGrpSpPr/>
          <p:nvPr/>
        </p:nvGrpSpPr>
        <p:grpSpPr>
          <a:xfrm>
            <a:off x="7520791" y="4414033"/>
            <a:ext cx="285750" cy="272845"/>
            <a:chOff x="8021262" y="5858267"/>
            <a:chExt cx="285750" cy="272845"/>
          </a:xfrm>
        </p:grpSpPr>
        <p:grpSp>
          <p:nvGrpSpPr>
            <p:cNvPr id="109" name="Groupe 108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111" name="Connecteur droit 110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Connecteur droit 111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10" name="Connecteur droit 109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9" name="Rectangle 118"/>
          <p:cNvSpPr/>
          <p:nvPr/>
        </p:nvSpPr>
        <p:spPr>
          <a:xfrm>
            <a:off x="10126608" y="3827052"/>
            <a:ext cx="273123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8110881" y="3540565"/>
            <a:ext cx="2297422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8394700" y="2975544"/>
            <a:ext cx="28575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9820292" y="2975351"/>
            <a:ext cx="579438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8382554" y="2682456"/>
            <a:ext cx="2008552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49" name="Connecteur droit 48"/>
          <p:cNvCxnSpPr/>
          <p:nvPr/>
        </p:nvCxnSpPr>
        <p:spPr bwMode="auto">
          <a:xfrm flipH="1">
            <a:off x="3935507" y="663263"/>
            <a:ext cx="5907733" cy="5907866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1" name="Rectangle 130"/>
          <p:cNvSpPr/>
          <p:nvPr/>
        </p:nvSpPr>
        <p:spPr>
          <a:xfrm>
            <a:off x="8099763" y="2121610"/>
            <a:ext cx="2291344" cy="290515"/>
          </a:xfrm>
          <a:prstGeom prst="rect">
            <a:avLst/>
          </a:prstGeom>
          <a:solidFill>
            <a:srgbClr val="FF0000">
              <a:alpha val="38000"/>
            </a:srgb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141" name="Groupe 140"/>
          <p:cNvGrpSpPr/>
          <p:nvPr/>
        </p:nvGrpSpPr>
        <p:grpSpPr>
          <a:xfrm>
            <a:off x="1851009" y="1544607"/>
            <a:ext cx="8557294" cy="3728065"/>
            <a:chOff x="327009" y="1544606"/>
            <a:chExt cx="8557294" cy="3728065"/>
          </a:xfrm>
        </p:grpSpPr>
        <p:grpSp>
          <p:nvGrpSpPr>
            <p:cNvPr id="140" name="Groupe 139"/>
            <p:cNvGrpSpPr/>
            <p:nvPr/>
          </p:nvGrpSpPr>
          <p:grpSpPr>
            <a:xfrm>
              <a:off x="3698441" y="1544606"/>
              <a:ext cx="5185862" cy="3728065"/>
              <a:chOff x="3698441" y="1544606"/>
              <a:chExt cx="5185862" cy="3728065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5421485" y="3265074"/>
                <a:ext cx="257413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4256688" y="4409187"/>
                <a:ext cx="262581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4554162" y="4117064"/>
                <a:ext cx="257413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3698441" y="4690289"/>
                <a:ext cx="2867274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6011024" y="2694309"/>
                <a:ext cx="2848356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6882503" y="1835122"/>
                <a:ext cx="1999104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3703865" y="4982156"/>
                <a:ext cx="257413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453562" y="1544606"/>
                <a:ext cx="1430741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36" name="Rectangle 135"/>
            <p:cNvSpPr/>
            <p:nvPr/>
          </p:nvSpPr>
          <p:spPr>
            <a:xfrm>
              <a:off x="327009" y="2069429"/>
              <a:ext cx="285750" cy="295275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i-FI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667896" y="1938450"/>
              <a:ext cx="2319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LOI </a:t>
              </a:r>
              <a:endParaRPr lang="en-US" dirty="0">
                <a:solidFill>
                  <a:srgbClr val="000000"/>
                </a:solidFill>
                <a:latin typeface="Andalus" panose="02020603050405020304" pitchFamily="18" charset="-78"/>
                <a:ea typeface="ＭＳ Ｐゴシック"/>
                <a:cs typeface="Andalus" panose="02020603050405020304" pitchFamily="18" charset="-78"/>
              </a:endParaRPr>
            </a:p>
            <a:p>
              <a:pPr>
                <a:defRPr/>
              </a:pPr>
              <a:r>
                <a:rPr lang="en-US" dirty="0" err="1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S3</a:t>
              </a:r>
              <a:r>
                <a:rPr lang="en-US" dirty="0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 workshop (June 18)</a:t>
              </a:r>
            </a:p>
          </p:txBody>
        </p:sp>
      </p:grpSp>
      <p:grpSp>
        <p:nvGrpSpPr>
          <p:cNvPr id="191" name="Groupe 190"/>
          <p:cNvGrpSpPr/>
          <p:nvPr/>
        </p:nvGrpSpPr>
        <p:grpSpPr>
          <a:xfrm>
            <a:off x="1993494" y="1513529"/>
            <a:ext cx="7555091" cy="4073638"/>
            <a:chOff x="469493" y="1513529"/>
            <a:chExt cx="7555091" cy="4073638"/>
          </a:xfrm>
        </p:grpSpPr>
        <p:grpSp>
          <p:nvGrpSpPr>
            <p:cNvPr id="188" name="Groupe 187"/>
            <p:cNvGrpSpPr/>
            <p:nvPr/>
          </p:nvGrpSpPr>
          <p:grpSpPr>
            <a:xfrm>
              <a:off x="3674774" y="1513529"/>
              <a:ext cx="4349810" cy="4073638"/>
              <a:chOff x="3674774" y="1513529"/>
              <a:chExt cx="4349810" cy="4073638"/>
            </a:xfrm>
          </p:grpSpPr>
          <p:cxnSp>
            <p:nvCxnSpPr>
              <p:cNvPr id="184" name="Connecteur droit 183"/>
              <p:cNvCxnSpPr/>
              <p:nvPr/>
            </p:nvCxnSpPr>
            <p:spPr bwMode="auto">
              <a:xfrm>
                <a:off x="3698441" y="5253270"/>
                <a:ext cx="0" cy="333897"/>
              </a:xfrm>
              <a:prstGeom prst="line">
                <a:avLst/>
              </a:prstGeom>
              <a:solidFill>
                <a:schemeClr val="accent1"/>
              </a:solidFill>
              <a:ln w="60325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86" name="Groupe 185"/>
              <p:cNvGrpSpPr/>
              <p:nvPr/>
            </p:nvGrpSpPr>
            <p:grpSpPr>
              <a:xfrm>
                <a:off x="3674774" y="1513529"/>
                <a:ext cx="4349810" cy="3780832"/>
                <a:chOff x="3674774" y="1513529"/>
                <a:chExt cx="4349810" cy="3780832"/>
              </a:xfrm>
            </p:grpSpPr>
            <p:cxnSp>
              <p:nvCxnSpPr>
                <p:cNvPr id="143" name="Connecteur droit 142"/>
                <p:cNvCxnSpPr/>
                <p:nvPr/>
              </p:nvCxnSpPr>
              <p:spPr bwMode="auto">
                <a:xfrm>
                  <a:off x="7708809" y="1513529"/>
                  <a:ext cx="3495" cy="295326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6" name="Connecteur droit 145"/>
                <p:cNvCxnSpPr/>
                <p:nvPr/>
              </p:nvCxnSpPr>
              <p:spPr bwMode="auto">
                <a:xfrm flipH="1">
                  <a:off x="7709472" y="1542218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2" name="Connecteur droit 151"/>
                <p:cNvCxnSpPr/>
                <p:nvPr/>
              </p:nvCxnSpPr>
              <p:spPr bwMode="auto">
                <a:xfrm>
                  <a:off x="7725040" y="1813803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2" name="Connecteur droit 161"/>
                <p:cNvCxnSpPr/>
                <p:nvPr/>
              </p:nvCxnSpPr>
              <p:spPr bwMode="auto">
                <a:xfrm>
                  <a:off x="6882955" y="2112060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3" name="Connecteur droit 162"/>
                <p:cNvCxnSpPr/>
                <p:nvPr/>
              </p:nvCxnSpPr>
              <p:spPr bwMode="auto">
                <a:xfrm flipH="1">
                  <a:off x="6858554" y="2121609"/>
                  <a:ext cx="876094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5" name="Connecteur droit 164"/>
                <p:cNvCxnSpPr/>
                <p:nvPr/>
              </p:nvCxnSpPr>
              <p:spPr bwMode="auto">
                <a:xfrm flipH="1">
                  <a:off x="6870551" y="2415456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6" name="Connecteur droit 165"/>
                <p:cNvCxnSpPr/>
                <p:nvPr/>
              </p:nvCxnSpPr>
              <p:spPr bwMode="auto">
                <a:xfrm>
                  <a:off x="7166234" y="2396511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7" name="Connecteur droit 166"/>
                <p:cNvCxnSpPr/>
                <p:nvPr/>
              </p:nvCxnSpPr>
              <p:spPr bwMode="auto">
                <a:xfrm>
                  <a:off x="6574929" y="2672617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8" name="Connecteur droit 167"/>
                <p:cNvCxnSpPr/>
                <p:nvPr/>
              </p:nvCxnSpPr>
              <p:spPr bwMode="auto">
                <a:xfrm>
                  <a:off x="6288517" y="295963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9" name="Connecteur droit 168"/>
                <p:cNvCxnSpPr/>
                <p:nvPr/>
              </p:nvCxnSpPr>
              <p:spPr bwMode="auto">
                <a:xfrm>
                  <a:off x="6005048" y="3248359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0" name="Connecteur droit 169"/>
                <p:cNvCxnSpPr/>
                <p:nvPr/>
              </p:nvCxnSpPr>
              <p:spPr bwMode="auto">
                <a:xfrm>
                  <a:off x="5717877" y="354056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1" name="Connecteur droit 170"/>
                <p:cNvCxnSpPr/>
                <p:nvPr/>
              </p:nvCxnSpPr>
              <p:spPr bwMode="auto">
                <a:xfrm>
                  <a:off x="5717731" y="3813662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2" name="Connecteur droit 171"/>
                <p:cNvCxnSpPr/>
                <p:nvPr/>
              </p:nvCxnSpPr>
              <p:spPr bwMode="auto">
                <a:xfrm>
                  <a:off x="4839912" y="4095372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3" name="Connecteur droit 172"/>
                <p:cNvCxnSpPr/>
                <p:nvPr/>
              </p:nvCxnSpPr>
              <p:spPr bwMode="auto">
                <a:xfrm>
                  <a:off x="4833936" y="4395457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4" name="Connecteur droit 173"/>
                <p:cNvCxnSpPr/>
                <p:nvPr/>
              </p:nvCxnSpPr>
              <p:spPr bwMode="auto">
                <a:xfrm>
                  <a:off x="4548186" y="4678595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5" name="Connecteur droit 174"/>
                <p:cNvCxnSpPr/>
                <p:nvPr/>
              </p:nvCxnSpPr>
              <p:spPr bwMode="auto">
                <a:xfrm>
                  <a:off x="4274762" y="496046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6" name="Connecteur droit 175"/>
                <p:cNvCxnSpPr/>
                <p:nvPr/>
              </p:nvCxnSpPr>
              <p:spPr bwMode="auto">
                <a:xfrm flipH="1">
                  <a:off x="4823709" y="4117064"/>
                  <a:ext cx="876094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7" name="Connecteur droit 176"/>
                <p:cNvCxnSpPr/>
                <p:nvPr/>
              </p:nvCxnSpPr>
              <p:spPr bwMode="auto">
                <a:xfrm flipH="1">
                  <a:off x="6270589" y="298492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8" name="Connecteur droit 177"/>
                <p:cNvCxnSpPr/>
                <p:nvPr/>
              </p:nvCxnSpPr>
              <p:spPr bwMode="auto">
                <a:xfrm flipH="1">
                  <a:off x="5980189" y="326930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9" name="Connecteur droit 178"/>
                <p:cNvCxnSpPr/>
                <p:nvPr/>
              </p:nvCxnSpPr>
              <p:spPr bwMode="auto">
                <a:xfrm flipH="1">
                  <a:off x="5693827" y="3561565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0" name="Connecteur droit 179"/>
                <p:cNvCxnSpPr/>
                <p:nvPr/>
              </p:nvCxnSpPr>
              <p:spPr bwMode="auto">
                <a:xfrm flipH="1">
                  <a:off x="4524800" y="4697907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Connecteur droit 180"/>
                <p:cNvCxnSpPr/>
                <p:nvPr/>
              </p:nvCxnSpPr>
              <p:spPr bwMode="auto">
                <a:xfrm flipH="1">
                  <a:off x="4251002" y="499243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2" name="Connecteur droit 181"/>
                <p:cNvCxnSpPr/>
                <p:nvPr/>
              </p:nvCxnSpPr>
              <p:spPr bwMode="auto">
                <a:xfrm flipH="1">
                  <a:off x="6557188" y="2700894"/>
                  <a:ext cx="628475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5" name="Connecteur droit 184"/>
                <p:cNvCxnSpPr/>
                <p:nvPr/>
              </p:nvCxnSpPr>
              <p:spPr bwMode="auto">
                <a:xfrm flipH="1">
                  <a:off x="3674774" y="5286315"/>
                  <a:ext cx="628475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cxnSp>
          <p:nvCxnSpPr>
            <p:cNvPr id="187" name="Connecteur droit 186"/>
            <p:cNvCxnSpPr/>
            <p:nvPr/>
          </p:nvCxnSpPr>
          <p:spPr bwMode="auto">
            <a:xfrm>
              <a:off x="469493" y="2628142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0" name="Groupe 199"/>
          <p:cNvGrpSpPr/>
          <p:nvPr/>
        </p:nvGrpSpPr>
        <p:grpSpPr>
          <a:xfrm>
            <a:off x="4058195" y="1239621"/>
            <a:ext cx="5461439" cy="4922016"/>
            <a:chOff x="2534194" y="1239621"/>
            <a:chExt cx="5461439" cy="4922016"/>
          </a:xfrm>
        </p:grpSpPr>
        <p:cxnSp>
          <p:nvCxnSpPr>
            <p:cNvPr id="192" name="Connecteur droit 191"/>
            <p:cNvCxnSpPr/>
            <p:nvPr/>
          </p:nvCxnSpPr>
          <p:spPr bwMode="auto">
            <a:xfrm flipH="1">
              <a:off x="2534194" y="5587167"/>
              <a:ext cx="1198004" cy="0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Connecteur droit 193"/>
            <p:cNvCxnSpPr/>
            <p:nvPr/>
          </p:nvCxnSpPr>
          <p:spPr bwMode="auto">
            <a:xfrm>
              <a:off x="2534194" y="5562992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Connecteur droit 197"/>
            <p:cNvCxnSpPr/>
            <p:nvPr/>
          </p:nvCxnSpPr>
          <p:spPr bwMode="auto">
            <a:xfrm>
              <a:off x="2534194" y="5827740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" name="Connecteur droit 198"/>
            <p:cNvCxnSpPr/>
            <p:nvPr/>
          </p:nvCxnSpPr>
          <p:spPr bwMode="auto">
            <a:xfrm>
              <a:off x="7992138" y="1239621"/>
              <a:ext cx="3495" cy="295326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5" name="Rectangle 144"/>
          <p:cNvSpPr/>
          <p:nvPr/>
        </p:nvSpPr>
        <p:spPr>
          <a:xfrm>
            <a:off x="-70945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with A/Q=7 injector : </a:t>
            </a:r>
            <a:r>
              <a:rPr lang="en-US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for N=Z physics</a:t>
            </a:r>
            <a:endParaRPr lang="en-US" sz="2000" b="1" dirty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2120324" y="2625638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ndalus" panose="02020603050405020304" pitchFamily="18" charset="-78"/>
                <a:ea typeface="ＭＳ Ｐゴシック"/>
                <a:cs typeface="Andalus" panose="02020603050405020304" pitchFamily="18" charset="-78"/>
              </a:rPr>
              <a:t>Known masses</a:t>
            </a:r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595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379" y="1244787"/>
            <a:ext cx="7781924" cy="51879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13350" y="5267718"/>
            <a:ext cx="5186382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27722" y="5562993"/>
            <a:ext cx="577201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46883" y="4981968"/>
            <a:ext cx="261719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41878" y="4409458"/>
            <a:ext cx="2005331" cy="2819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32958" y="4405703"/>
            <a:ext cx="858149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20791" y="4127090"/>
            <a:ext cx="2887512" cy="278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10882" y="3836575"/>
            <a:ext cx="1448614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94700" y="3248360"/>
            <a:ext cx="28575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28194" y="3254889"/>
            <a:ext cx="871537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965983" y="2398428"/>
            <a:ext cx="1151566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097630" y="2400809"/>
            <a:ext cx="285750" cy="281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965983" y="2110295"/>
            <a:ext cx="1425124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244827" y="1815719"/>
            <a:ext cx="1138554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ZoneTexte 47"/>
          <p:cNvSpPr txBox="1"/>
          <p:nvPr/>
        </p:nvSpPr>
        <p:spPr>
          <a:xfrm rot="18925867">
            <a:off x="8980333" y="72029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N = Z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207000" y="5848743"/>
            <a:ext cx="5186382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627722" y="6131113"/>
            <a:ext cx="3766978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8965983" y="5858268"/>
            <a:ext cx="285750" cy="272845"/>
            <a:chOff x="7441983" y="5858267"/>
            <a:chExt cx="285750" cy="272845"/>
          </a:xfrm>
        </p:grpSpPr>
        <p:cxnSp>
          <p:nvCxnSpPr>
            <p:cNvPr id="3" name="Connecteur droit 2"/>
            <p:cNvCxnSpPr/>
            <p:nvPr/>
          </p:nvCxnSpPr>
          <p:spPr bwMode="auto">
            <a:xfrm>
              <a:off x="7441983" y="5858267"/>
              <a:ext cx="0" cy="2728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Connecteur droit 51"/>
            <p:cNvCxnSpPr/>
            <p:nvPr/>
          </p:nvCxnSpPr>
          <p:spPr bwMode="auto">
            <a:xfrm>
              <a:off x="7727733" y="5858267"/>
              <a:ext cx="0" cy="2728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8" name="Connecteur droit 57"/>
          <p:cNvCxnSpPr/>
          <p:nvPr/>
        </p:nvCxnSpPr>
        <p:spPr bwMode="auto">
          <a:xfrm flipH="1">
            <a:off x="8991384" y="5858268"/>
            <a:ext cx="253443" cy="2728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0" name="Groupe 59"/>
          <p:cNvGrpSpPr/>
          <p:nvPr/>
        </p:nvGrpSpPr>
        <p:grpSpPr>
          <a:xfrm>
            <a:off x="9545262" y="5858268"/>
            <a:ext cx="285750" cy="272845"/>
            <a:chOff x="8021262" y="5858267"/>
            <a:chExt cx="285750" cy="272845"/>
          </a:xfrm>
        </p:grpSpPr>
        <p:grpSp>
          <p:nvGrpSpPr>
            <p:cNvPr id="54" name="Groupe 53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55" name="Connecteur droit 54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Connecteur droit 55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1" name="Groupe 60"/>
          <p:cNvGrpSpPr/>
          <p:nvPr/>
        </p:nvGrpSpPr>
        <p:grpSpPr>
          <a:xfrm>
            <a:off x="10106619" y="5870684"/>
            <a:ext cx="285750" cy="272845"/>
            <a:chOff x="8021262" y="5858267"/>
            <a:chExt cx="285750" cy="272845"/>
          </a:xfrm>
        </p:grpSpPr>
        <p:grpSp>
          <p:nvGrpSpPr>
            <p:cNvPr id="62" name="Groupe 6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64" name="Connecteur droit 6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Connecteur droit 6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3" name="Connecteur droit 6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Groupe 65"/>
          <p:cNvGrpSpPr/>
          <p:nvPr/>
        </p:nvGrpSpPr>
        <p:grpSpPr>
          <a:xfrm>
            <a:off x="9821086" y="5564583"/>
            <a:ext cx="285750" cy="272845"/>
            <a:chOff x="8021262" y="5858267"/>
            <a:chExt cx="285750" cy="272845"/>
          </a:xfrm>
        </p:grpSpPr>
        <p:grpSp>
          <p:nvGrpSpPr>
            <p:cNvPr id="67" name="Groupe 6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69" name="Connecteur droit 6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Connecteur droit 6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8" name="Connecteur droit 6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1" name="Groupe 70"/>
          <p:cNvGrpSpPr/>
          <p:nvPr/>
        </p:nvGrpSpPr>
        <p:grpSpPr>
          <a:xfrm>
            <a:off x="5513012" y="5277243"/>
            <a:ext cx="285750" cy="272845"/>
            <a:chOff x="8021262" y="5858267"/>
            <a:chExt cx="285750" cy="272845"/>
          </a:xfrm>
        </p:grpSpPr>
        <p:grpSp>
          <p:nvGrpSpPr>
            <p:cNvPr id="72" name="Groupe 7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74" name="Connecteur droit 7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Connecteur droit 7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3" name="Connecteur droit 7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6" name="Groupe 75"/>
          <p:cNvGrpSpPr/>
          <p:nvPr/>
        </p:nvGrpSpPr>
        <p:grpSpPr>
          <a:xfrm>
            <a:off x="6078162" y="5283798"/>
            <a:ext cx="285750" cy="272845"/>
            <a:chOff x="8021262" y="5858267"/>
            <a:chExt cx="285750" cy="272845"/>
          </a:xfrm>
        </p:grpSpPr>
        <p:grpSp>
          <p:nvGrpSpPr>
            <p:cNvPr id="77" name="Groupe 7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79" name="Connecteur droit 7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Connecteur droit 7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8" name="Connecteur droit 7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1" name="Groupe 80"/>
          <p:cNvGrpSpPr/>
          <p:nvPr/>
        </p:nvGrpSpPr>
        <p:grpSpPr>
          <a:xfrm>
            <a:off x="8968307" y="5290147"/>
            <a:ext cx="285750" cy="272845"/>
            <a:chOff x="8021262" y="5858267"/>
            <a:chExt cx="285750" cy="272845"/>
          </a:xfrm>
        </p:grpSpPr>
        <p:grpSp>
          <p:nvGrpSpPr>
            <p:cNvPr id="82" name="Groupe 8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84" name="Connecteur droit 8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Connecteur droit 8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3" name="Connecteur droit 8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6" name="Groupe 85"/>
          <p:cNvGrpSpPr/>
          <p:nvPr/>
        </p:nvGrpSpPr>
        <p:grpSpPr>
          <a:xfrm>
            <a:off x="9552616" y="5277243"/>
            <a:ext cx="285750" cy="272845"/>
            <a:chOff x="8021262" y="5858267"/>
            <a:chExt cx="285750" cy="272845"/>
          </a:xfrm>
        </p:grpSpPr>
        <p:grpSp>
          <p:nvGrpSpPr>
            <p:cNvPr id="87" name="Groupe 8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89" name="Connecteur droit 8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" name="Connecteur droit 8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8" name="Connecteur droit 8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1" name="Groupe 90"/>
          <p:cNvGrpSpPr/>
          <p:nvPr/>
        </p:nvGrpSpPr>
        <p:grpSpPr>
          <a:xfrm>
            <a:off x="10117549" y="5277243"/>
            <a:ext cx="285750" cy="272845"/>
            <a:chOff x="8021262" y="5858267"/>
            <a:chExt cx="285750" cy="272845"/>
          </a:xfrm>
        </p:grpSpPr>
        <p:grpSp>
          <p:nvGrpSpPr>
            <p:cNvPr id="92" name="Groupe 9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94" name="Connecteur droit 9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Connecteur droit 9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3" name="Connecteur droit 9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6" name="Rectangle 95"/>
          <p:cNvSpPr/>
          <p:nvPr/>
        </p:nvSpPr>
        <p:spPr>
          <a:xfrm>
            <a:off x="6659150" y="4697908"/>
            <a:ext cx="2599499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6956127" y="4712895"/>
            <a:ext cx="285750" cy="272845"/>
            <a:chOff x="8021262" y="5858267"/>
            <a:chExt cx="285750" cy="272845"/>
          </a:xfrm>
        </p:grpSpPr>
        <p:grpSp>
          <p:nvGrpSpPr>
            <p:cNvPr id="98" name="Groupe 97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100" name="Connecteur droit 99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Connecteur droit 100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9" name="Connecteur droit 98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05" name="Connecteur droit 104"/>
          <p:cNvCxnSpPr/>
          <p:nvPr/>
        </p:nvCxnSpPr>
        <p:spPr bwMode="auto">
          <a:xfrm>
            <a:off x="9260855" y="4693036"/>
            <a:ext cx="0" cy="2728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8" name="Groupe 107"/>
          <p:cNvGrpSpPr/>
          <p:nvPr/>
        </p:nvGrpSpPr>
        <p:grpSpPr>
          <a:xfrm>
            <a:off x="7520791" y="4414033"/>
            <a:ext cx="285750" cy="272845"/>
            <a:chOff x="8021262" y="5858267"/>
            <a:chExt cx="285750" cy="272845"/>
          </a:xfrm>
        </p:grpSpPr>
        <p:grpSp>
          <p:nvGrpSpPr>
            <p:cNvPr id="109" name="Groupe 108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111" name="Connecteur droit 110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Connecteur droit 111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10" name="Connecteur droit 109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9" name="Rectangle 118"/>
          <p:cNvSpPr/>
          <p:nvPr/>
        </p:nvSpPr>
        <p:spPr>
          <a:xfrm>
            <a:off x="10126608" y="3827052"/>
            <a:ext cx="273123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8110881" y="3540565"/>
            <a:ext cx="2297422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8394700" y="2975544"/>
            <a:ext cx="28575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9820292" y="2975351"/>
            <a:ext cx="579438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8382554" y="2682456"/>
            <a:ext cx="2008552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49" name="Connecteur droit 48"/>
          <p:cNvCxnSpPr/>
          <p:nvPr/>
        </p:nvCxnSpPr>
        <p:spPr bwMode="auto">
          <a:xfrm flipH="1">
            <a:off x="3935507" y="663263"/>
            <a:ext cx="5907733" cy="5907866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1" name="Rectangle 130"/>
          <p:cNvSpPr/>
          <p:nvPr/>
        </p:nvSpPr>
        <p:spPr>
          <a:xfrm>
            <a:off x="8099763" y="2121610"/>
            <a:ext cx="2291344" cy="290515"/>
          </a:xfrm>
          <a:prstGeom prst="rect">
            <a:avLst/>
          </a:prstGeom>
          <a:solidFill>
            <a:srgbClr val="FF0000">
              <a:alpha val="38000"/>
            </a:srgb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141" name="Groupe 140"/>
          <p:cNvGrpSpPr/>
          <p:nvPr/>
        </p:nvGrpSpPr>
        <p:grpSpPr>
          <a:xfrm>
            <a:off x="1851009" y="1544607"/>
            <a:ext cx="8557294" cy="3728065"/>
            <a:chOff x="327009" y="1544606"/>
            <a:chExt cx="8557294" cy="3728065"/>
          </a:xfrm>
        </p:grpSpPr>
        <p:grpSp>
          <p:nvGrpSpPr>
            <p:cNvPr id="140" name="Groupe 139"/>
            <p:cNvGrpSpPr/>
            <p:nvPr/>
          </p:nvGrpSpPr>
          <p:grpSpPr>
            <a:xfrm>
              <a:off x="3698441" y="1544606"/>
              <a:ext cx="5185862" cy="3728065"/>
              <a:chOff x="3698441" y="1544606"/>
              <a:chExt cx="5185862" cy="3728065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5421485" y="3265074"/>
                <a:ext cx="257413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4256688" y="4409187"/>
                <a:ext cx="262581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4554162" y="4117064"/>
                <a:ext cx="257413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3698441" y="4690289"/>
                <a:ext cx="2867274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6011024" y="2694309"/>
                <a:ext cx="2848356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6882503" y="1835122"/>
                <a:ext cx="1999104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3703865" y="4982156"/>
                <a:ext cx="257413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453562" y="1544606"/>
                <a:ext cx="1430741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i-FI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36" name="Rectangle 135"/>
            <p:cNvSpPr/>
            <p:nvPr/>
          </p:nvSpPr>
          <p:spPr>
            <a:xfrm>
              <a:off x="327009" y="2069429"/>
              <a:ext cx="285750" cy="295275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i-FI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667896" y="1938450"/>
              <a:ext cx="2319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LOI </a:t>
              </a:r>
              <a:endParaRPr lang="en-US" dirty="0">
                <a:solidFill>
                  <a:srgbClr val="000000"/>
                </a:solidFill>
                <a:latin typeface="Andalus" panose="02020603050405020304" pitchFamily="18" charset="-78"/>
                <a:ea typeface="ＭＳ Ｐゴシック"/>
                <a:cs typeface="Andalus" panose="02020603050405020304" pitchFamily="18" charset="-78"/>
              </a:endParaRPr>
            </a:p>
            <a:p>
              <a:pPr>
                <a:defRPr/>
              </a:pPr>
              <a:r>
                <a:rPr lang="en-US" dirty="0" err="1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S3</a:t>
              </a:r>
              <a:r>
                <a:rPr lang="en-US" dirty="0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 workshop (June 18)</a:t>
              </a:r>
            </a:p>
          </p:txBody>
        </p:sp>
      </p:grpSp>
      <p:grpSp>
        <p:nvGrpSpPr>
          <p:cNvPr id="191" name="Groupe 190"/>
          <p:cNvGrpSpPr/>
          <p:nvPr/>
        </p:nvGrpSpPr>
        <p:grpSpPr>
          <a:xfrm>
            <a:off x="1993494" y="1513529"/>
            <a:ext cx="7555091" cy="4073638"/>
            <a:chOff x="469493" y="1513529"/>
            <a:chExt cx="7555091" cy="4073638"/>
          </a:xfrm>
        </p:grpSpPr>
        <p:grpSp>
          <p:nvGrpSpPr>
            <p:cNvPr id="188" name="Groupe 187"/>
            <p:cNvGrpSpPr/>
            <p:nvPr/>
          </p:nvGrpSpPr>
          <p:grpSpPr>
            <a:xfrm>
              <a:off x="3674774" y="1513529"/>
              <a:ext cx="4349810" cy="4073638"/>
              <a:chOff x="3674774" y="1513529"/>
              <a:chExt cx="4349810" cy="4073638"/>
            </a:xfrm>
          </p:grpSpPr>
          <p:cxnSp>
            <p:nvCxnSpPr>
              <p:cNvPr id="184" name="Connecteur droit 183"/>
              <p:cNvCxnSpPr/>
              <p:nvPr/>
            </p:nvCxnSpPr>
            <p:spPr bwMode="auto">
              <a:xfrm>
                <a:off x="3698441" y="5253270"/>
                <a:ext cx="0" cy="333897"/>
              </a:xfrm>
              <a:prstGeom prst="line">
                <a:avLst/>
              </a:prstGeom>
              <a:solidFill>
                <a:schemeClr val="accent1"/>
              </a:solidFill>
              <a:ln w="60325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86" name="Groupe 185"/>
              <p:cNvGrpSpPr/>
              <p:nvPr/>
            </p:nvGrpSpPr>
            <p:grpSpPr>
              <a:xfrm>
                <a:off x="3674774" y="1513529"/>
                <a:ext cx="4349810" cy="3780832"/>
                <a:chOff x="3674774" y="1513529"/>
                <a:chExt cx="4349810" cy="3780832"/>
              </a:xfrm>
            </p:grpSpPr>
            <p:cxnSp>
              <p:nvCxnSpPr>
                <p:cNvPr id="143" name="Connecteur droit 142"/>
                <p:cNvCxnSpPr/>
                <p:nvPr/>
              </p:nvCxnSpPr>
              <p:spPr bwMode="auto">
                <a:xfrm>
                  <a:off x="7708809" y="1513529"/>
                  <a:ext cx="3495" cy="295326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6" name="Connecteur droit 145"/>
                <p:cNvCxnSpPr/>
                <p:nvPr/>
              </p:nvCxnSpPr>
              <p:spPr bwMode="auto">
                <a:xfrm flipH="1">
                  <a:off x="7709472" y="1542218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2" name="Connecteur droit 151"/>
                <p:cNvCxnSpPr/>
                <p:nvPr/>
              </p:nvCxnSpPr>
              <p:spPr bwMode="auto">
                <a:xfrm>
                  <a:off x="7725040" y="1813803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2" name="Connecteur droit 161"/>
                <p:cNvCxnSpPr/>
                <p:nvPr/>
              </p:nvCxnSpPr>
              <p:spPr bwMode="auto">
                <a:xfrm>
                  <a:off x="6882955" y="2112060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3" name="Connecteur droit 162"/>
                <p:cNvCxnSpPr/>
                <p:nvPr/>
              </p:nvCxnSpPr>
              <p:spPr bwMode="auto">
                <a:xfrm flipH="1">
                  <a:off x="6858554" y="2121609"/>
                  <a:ext cx="876094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5" name="Connecteur droit 164"/>
                <p:cNvCxnSpPr/>
                <p:nvPr/>
              </p:nvCxnSpPr>
              <p:spPr bwMode="auto">
                <a:xfrm flipH="1">
                  <a:off x="6870551" y="2415456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6" name="Connecteur droit 165"/>
                <p:cNvCxnSpPr/>
                <p:nvPr/>
              </p:nvCxnSpPr>
              <p:spPr bwMode="auto">
                <a:xfrm>
                  <a:off x="7166234" y="2396511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7" name="Connecteur droit 166"/>
                <p:cNvCxnSpPr/>
                <p:nvPr/>
              </p:nvCxnSpPr>
              <p:spPr bwMode="auto">
                <a:xfrm>
                  <a:off x="6574929" y="2672617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8" name="Connecteur droit 167"/>
                <p:cNvCxnSpPr/>
                <p:nvPr/>
              </p:nvCxnSpPr>
              <p:spPr bwMode="auto">
                <a:xfrm>
                  <a:off x="6288517" y="295963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9" name="Connecteur droit 168"/>
                <p:cNvCxnSpPr/>
                <p:nvPr/>
              </p:nvCxnSpPr>
              <p:spPr bwMode="auto">
                <a:xfrm>
                  <a:off x="6005048" y="3248359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0" name="Connecteur droit 169"/>
                <p:cNvCxnSpPr/>
                <p:nvPr/>
              </p:nvCxnSpPr>
              <p:spPr bwMode="auto">
                <a:xfrm>
                  <a:off x="5717877" y="354056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1" name="Connecteur droit 170"/>
                <p:cNvCxnSpPr/>
                <p:nvPr/>
              </p:nvCxnSpPr>
              <p:spPr bwMode="auto">
                <a:xfrm>
                  <a:off x="5717731" y="3813662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2" name="Connecteur droit 171"/>
                <p:cNvCxnSpPr/>
                <p:nvPr/>
              </p:nvCxnSpPr>
              <p:spPr bwMode="auto">
                <a:xfrm>
                  <a:off x="4839912" y="4095372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3" name="Connecteur droit 172"/>
                <p:cNvCxnSpPr/>
                <p:nvPr/>
              </p:nvCxnSpPr>
              <p:spPr bwMode="auto">
                <a:xfrm>
                  <a:off x="4833936" y="4395457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4" name="Connecteur droit 173"/>
                <p:cNvCxnSpPr/>
                <p:nvPr/>
              </p:nvCxnSpPr>
              <p:spPr bwMode="auto">
                <a:xfrm>
                  <a:off x="4548186" y="4678595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5" name="Connecteur droit 174"/>
                <p:cNvCxnSpPr/>
                <p:nvPr/>
              </p:nvCxnSpPr>
              <p:spPr bwMode="auto">
                <a:xfrm>
                  <a:off x="4274762" y="496046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6" name="Connecteur droit 175"/>
                <p:cNvCxnSpPr/>
                <p:nvPr/>
              </p:nvCxnSpPr>
              <p:spPr bwMode="auto">
                <a:xfrm flipH="1">
                  <a:off x="4823709" y="4117064"/>
                  <a:ext cx="876094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7" name="Connecteur droit 176"/>
                <p:cNvCxnSpPr/>
                <p:nvPr/>
              </p:nvCxnSpPr>
              <p:spPr bwMode="auto">
                <a:xfrm flipH="1">
                  <a:off x="6270589" y="298492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8" name="Connecteur droit 177"/>
                <p:cNvCxnSpPr/>
                <p:nvPr/>
              </p:nvCxnSpPr>
              <p:spPr bwMode="auto">
                <a:xfrm flipH="1">
                  <a:off x="5980189" y="326930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9" name="Connecteur droit 178"/>
                <p:cNvCxnSpPr/>
                <p:nvPr/>
              </p:nvCxnSpPr>
              <p:spPr bwMode="auto">
                <a:xfrm flipH="1">
                  <a:off x="5693827" y="3561565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0" name="Connecteur droit 179"/>
                <p:cNvCxnSpPr/>
                <p:nvPr/>
              </p:nvCxnSpPr>
              <p:spPr bwMode="auto">
                <a:xfrm flipH="1">
                  <a:off x="4524800" y="4697907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Connecteur droit 180"/>
                <p:cNvCxnSpPr/>
                <p:nvPr/>
              </p:nvCxnSpPr>
              <p:spPr bwMode="auto">
                <a:xfrm flipH="1">
                  <a:off x="4251002" y="499243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2" name="Connecteur droit 181"/>
                <p:cNvCxnSpPr/>
                <p:nvPr/>
              </p:nvCxnSpPr>
              <p:spPr bwMode="auto">
                <a:xfrm flipH="1">
                  <a:off x="6557188" y="2700894"/>
                  <a:ext cx="628475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5" name="Connecteur droit 184"/>
                <p:cNvCxnSpPr/>
                <p:nvPr/>
              </p:nvCxnSpPr>
              <p:spPr bwMode="auto">
                <a:xfrm flipH="1">
                  <a:off x="3674774" y="5286315"/>
                  <a:ext cx="628475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cxnSp>
          <p:nvCxnSpPr>
            <p:cNvPr id="187" name="Connecteur droit 186"/>
            <p:cNvCxnSpPr/>
            <p:nvPr/>
          </p:nvCxnSpPr>
          <p:spPr bwMode="auto">
            <a:xfrm>
              <a:off x="469493" y="2628142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0" name="Groupe 199"/>
          <p:cNvGrpSpPr/>
          <p:nvPr/>
        </p:nvGrpSpPr>
        <p:grpSpPr>
          <a:xfrm>
            <a:off x="4058195" y="1239621"/>
            <a:ext cx="5461439" cy="4922016"/>
            <a:chOff x="2534194" y="1239621"/>
            <a:chExt cx="5461439" cy="4922016"/>
          </a:xfrm>
        </p:grpSpPr>
        <p:cxnSp>
          <p:nvCxnSpPr>
            <p:cNvPr id="192" name="Connecteur droit 191"/>
            <p:cNvCxnSpPr/>
            <p:nvPr/>
          </p:nvCxnSpPr>
          <p:spPr bwMode="auto">
            <a:xfrm flipH="1">
              <a:off x="2534194" y="5587167"/>
              <a:ext cx="1198004" cy="0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Connecteur droit 193"/>
            <p:cNvCxnSpPr/>
            <p:nvPr/>
          </p:nvCxnSpPr>
          <p:spPr bwMode="auto">
            <a:xfrm>
              <a:off x="2534194" y="5562992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Connecteur droit 197"/>
            <p:cNvCxnSpPr/>
            <p:nvPr/>
          </p:nvCxnSpPr>
          <p:spPr bwMode="auto">
            <a:xfrm>
              <a:off x="2534194" y="5827740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" name="Connecteur droit 198"/>
            <p:cNvCxnSpPr/>
            <p:nvPr/>
          </p:nvCxnSpPr>
          <p:spPr bwMode="auto">
            <a:xfrm>
              <a:off x="7992138" y="1239621"/>
              <a:ext cx="3495" cy="295326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5" name="Groupe 224"/>
          <p:cNvGrpSpPr/>
          <p:nvPr/>
        </p:nvGrpSpPr>
        <p:grpSpPr>
          <a:xfrm>
            <a:off x="2001410" y="1847851"/>
            <a:ext cx="8491663" cy="3105067"/>
            <a:chOff x="477409" y="1847850"/>
            <a:chExt cx="8491663" cy="3105067"/>
          </a:xfrm>
        </p:grpSpPr>
        <p:grpSp>
          <p:nvGrpSpPr>
            <p:cNvPr id="224" name="Groupe 223"/>
            <p:cNvGrpSpPr/>
            <p:nvPr/>
          </p:nvGrpSpPr>
          <p:grpSpPr>
            <a:xfrm>
              <a:off x="477409" y="3197107"/>
              <a:ext cx="1191398" cy="369332"/>
              <a:chOff x="477409" y="3197107"/>
              <a:chExt cx="1191398" cy="369332"/>
            </a:xfrm>
          </p:grpSpPr>
          <p:sp>
            <p:nvSpPr>
              <p:cNvPr id="161" name="Étoile à 5 branches 160"/>
              <p:cNvSpPr/>
              <p:nvPr/>
            </p:nvSpPr>
            <p:spPr>
              <a:xfrm>
                <a:off x="477409" y="3216205"/>
                <a:ext cx="247650" cy="247650"/>
              </a:xfrm>
              <a:prstGeom prst="star5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25920" y="3197107"/>
                <a:ext cx="9428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ndalus" panose="02020603050405020304" pitchFamily="18" charset="-78"/>
                    <a:ea typeface="ＭＳ Ｐゴシック"/>
                    <a:cs typeface="Andalus" panose="02020603050405020304" pitchFamily="18" charset="-78"/>
                  </a:rPr>
                  <a:t>A/Q = </a:t>
                </a:r>
                <a:r>
                  <a:rPr lang="en-US" dirty="0" smtClean="0">
                    <a:solidFill>
                      <a:srgbClr val="000000"/>
                    </a:solidFill>
                    <a:latin typeface="Andalus" panose="02020603050405020304" pitchFamily="18" charset="-78"/>
                    <a:ea typeface="ＭＳ Ｐゴシック"/>
                    <a:cs typeface="Andalus" panose="02020603050405020304" pitchFamily="18" charset="-78"/>
                  </a:rPr>
                  <a:t>3</a:t>
                </a:r>
                <a:endParaRPr lang="en-US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23" name="Groupe 222"/>
            <p:cNvGrpSpPr/>
            <p:nvPr/>
          </p:nvGrpSpPr>
          <p:grpSpPr>
            <a:xfrm>
              <a:off x="3740095" y="1847850"/>
              <a:ext cx="5228977" cy="3105067"/>
              <a:chOff x="3740095" y="1847850"/>
              <a:chExt cx="5228977" cy="3105067"/>
            </a:xfrm>
          </p:grpSpPr>
          <p:grpSp>
            <p:nvGrpSpPr>
              <p:cNvPr id="160" name="Groupe 159"/>
              <p:cNvGrpSpPr/>
              <p:nvPr/>
            </p:nvGrpSpPr>
            <p:grpSpPr>
              <a:xfrm>
                <a:off x="3740095" y="1847850"/>
                <a:ext cx="3670355" cy="3105067"/>
                <a:chOff x="3740095" y="1847850"/>
                <a:chExt cx="3670355" cy="3105067"/>
              </a:xfrm>
            </p:grpSpPr>
            <p:grpSp>
              <p:nvGrpSpPr>
                <p:cNvPr id="159" name="Groupe 158"/>
                <p:cNvGrpSpPr/>
                <p:nvPr/>
              </p:nvGrpSpPr>
              <p:grpSpPr>
                <a:xfrm>
                  <a:off x="3740095" y="3827974"/>
                  <a:ext cx="1636788" cy="1124943"/>
                  <a:chOff x="3740095" y="3827974"/>
                  <a:chExt cx="1636788" cy="1124943"/>
                </a:xfrm>
              </p:grpSpPr>
              <p:sp>
                <p:nvSpPr>
                  <p:cNvPr id="149" name="Étoile à 5 branches 148"/>
                  <p:cNvSpPr/>
                  <p:nvPr/>
                </p:nvSpPr>
                <p:spPr>
                  <a:xfrm>
                    <a:off x="4283434" y="4429622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" name="Étoile à 5 branches 149"/>
                  <p:cNvSpPr/>
                  <p:nvPr/>
                </p:nvSpPr>
                <p:spPr>
                  <a:xfrm>
                    <a:off x="4578957" y="4144700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" name="Étoile à 5 branches 150"/>
                  <p:cNvSpPr/>
                  <p:nvPr/>
                </p:nvSpPr>
                <p:spPr>
                  <a:xfrm>
                    <a:off x="5129233" y="3827974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" name="Étoile à 5 branches 154"/>
                  <p:cNvSpPr/>
                  <p:nvPr/>
                </p:nvSpPr>
                <p:spPr>
                  <a:xfrm>
                    <a:off x="3740095" y="4705267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58" name="Groupe 157"/>
                <p:cNvGrpSpPr/>
                <p:nvPr/>
              </p:nvGrpSpPr>
              <p:grpSpPr>
                <a:xfrm>
                  <a:off x="5181600" y="1847850"/>
                  <a:ext cx="2228850" cy="1943100"/>
                  <a:chOff x="5181600" y="1847850"/>
                  <a:chExt cx="2228850" cy="1943100"/>
                </a:xfrm>
              </p:grpSpPr>
              <p:grpSp>
                <p:nvGrpSpPr>
                  <p:cNvPr id="157" name="Groupe 156"/>
                  <p:cNvGrpSpPr/>
                  <p:nvPr/>
                </p:nvGrpSpPr>
                <p:grpSpPr>
                  <a:xfrm>
                    <a:off x="6600825" y="1847850"/>
                    <a:ext cx="809625" cy="809625"/>
                    <a:chOff x="6600825" y="1847850"/>
                    <a:chExt cx="809625" cy="809625"/>
                  </a:xfrm>
                </p:grpSpPr>
                <p:sp>
                  <p:nvSpPr>
                    <p:cNvPr id="144" name="Étoile à 5 branches 143"/>
                    <p:cNvSpPr/>
                    <p:nvPr/>
                  </p:nvSpPr>
                  <p:spPr>
                    <a:xfrm>
                      <a:off x="7162800" y="1847850"/>
                      <a:ext cx="247650" cy="247650"/>
                    </a:xfrm>
                    <a:prstGeom prst="star5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45" name="Étoile à 5 branches 144"/>
                    <p:cNvSpPr/>
                    <p:nvPr/>
                  </p:nvSpPr>
                  <p:spPr>
                    <a:xfrm>
                      <a:off x="6905625" y="2124075"/>
                      <a:ext cx="247650" cy="247650"/>
                    </a:xfrm>
                    <a:prstGeom prst="star5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47" name="Étoile à 5 branches 146"/>
                    <p:cNvSpPr/>
                    <p:nvPr/>
                  </p:nvSpPr>
                  <p:spPr>
                    <a:xfrm>
                      <a:off x="6600825" y="2409825"/>
                      <a:ext cx="247650" cy="247650"/>
                    </a:xfrm>
                    <a:prstGeom prst="star5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148" name="Étoile à 5 branches 147"/>
                  <p:cNvSpPr/>
                  <p:nvPr/>
                </p:nvSpPr>
                <p:spPr>
                  <a:xfrm>
                    <a:off x="6019800" y="2686050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3" name="Étoile à 5 branches 152"/>
                  <p:cNvSpPr/>
                  <p:nvPr/>
                </p:nvSpPr>
                <p:spPr>
                  <a:xfrm>
                    <a:off x="5705475" y="3276600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" name="Étoile à 5 branches 153"/>
                  <p:cNvSpPr/>
                  <p:nvPr/>
                </p:nvSpPr>
                <p:spPr>
                  <a:xfrm>
                    <a:off x="5181600" y="3543300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" name="Étoile à 5 branches 155"/>
                  <p:cNvSpPr/>
                  <p:nvPr/>
                </p:nvSpPr>
                <p:spPr>
                  <a:xfrm>
                    <a:off x="5727187" y="2993998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grpSp>
            <p:nvGrpSpPr>
              <p:cNvPr id="222" name="Groupe 221"/>
              <p:cNvGrpSpPr/>
              <p:nvPr/>
            </p:nvGrpSpPr>
            <p:grpSpPr>
              <a:xfrm>
                <a:off x="3975652" y="1979875"/>
                <a:ext cx="4993420" cy="2870421"/>
                <a:chOff x="3975652" y="1979875"/>
                <a:chExt cx="4993420" cy="2870421"/>
              </a:xfrm>
            </p:grpSpPr>
            <p:grpSp>
              <p:nvGrpSpPr>
                <p:cNvPr id="221" name="Groupe 220"/>
                <p:cNvGrpSpPr/>
                <p:nvPr/>
              </p:nvGrpSpPr>
              <p:grpSpPr>
                <a:xfrm>
                  <a:off x="6920285" y="1979875"/>
                  <a:ext cx="2048787" cy="583096"/>
                  <a:chOff x="6920285" y="1979875"/>
                  <a:chExt cx="2048787" cy="583096"/>
                </a:xfrm>
              </p:grpSpPr>
              <p:cxnSp>
                <p:nvCxnSpPr>
                  <p:cNvPr id="195" name="Connecteur droit 194"/>
                  <p:cNvCxnSpPr/>
                  <p:nvPr/>
                </p:nvCxnSpPr>
                <p:spPr>
                  <a:xfrm>
                    <a:off x="7354957" y="1979875"/>
                    <a:ext cx="1614115" cy="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Connecteur droit 195"/>
                  <p:cNvCxnSpPr/>
                  <p:nvPr/>
                </p:nvCxnSpPr>
                <p:spPr>
                  <a:xfrm>
                    <a:off x="7189304" y="2275399"/>
                    <a:ext cx="1614115" cy="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Connecteur droit 196"/>
                  <p:cNvCxnSpPr/>
                  <p:nvPr/>
                </p:nvCxnSpPr>
                <p:spPr>
                  <a:xfrm flipV="1">
                    <a:off x="6920285" y="2560320"/>
                    <a:ext cx="1977225" cy="2651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0" name="Groupe 219"/>
                <p:cNvGrpSpPr/>
                <p:nvPr/>
              </p:nvGrpSpPr>
              <p:grpSpPr>
                <a:xfrm>
                  <a:off x="5999261" y="2827713"/>
                  <a:ext cx="2914151" cy="579421"/>
                  <a:chOff x="5999261" y="2827713"/>
                  <a:chExt cx="2914151" cy="579421"/>
                </a:xfrm>
              </p:grpSpPr>
              <p:cxnSp>
                <p:nvCxnSpPr>
                  <p:cNvPr id="201" name="Connecteur droit 200"/>
                  <p:cNvCxnSpPr/>
                  <p:nvPr/>
                </p:nvCxnSpPr>
                <p:spPr>
                  <a:xfrm flipV="1">
                    <a:off x="5999261" y="3395207"/>
                    <a:ext cx="2914151" cy="11927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Connecteur droit 205"/>
                  <p:cNvCxnSpPr>
                    <a:endCxn id="123" idx="3"/>
                  </p:cNvCxnSpPr>
                  <p:nvPr/>
                </p:nvCxnSpPr>
                <p:spPr>
                  <a:xfrm flipV="1">
                    <a:off x="6347791" y="2827713"/>
                    <a:ext cx="2519315" cy="5602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Connecteur droit 204"/>
                  <p:cNvCxnSpPr>
                    <a:endCxn id="122" idx="3"/>
                  </p:cNvCxnSpPr>
                  <p:nvPr/>
                </p:nvCxnSpPr>
                <p:spPr>
                  <a:xfrm>
                    <a:off x="6058894" y="3120608"/>
                    <a:ext cx="2816836" cy="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8" name="Groupe 217"/>
                <p:cNvGrpSpPr/>
                <p:nvPr/>
              </p:nvGrpSpPr>
              <p:grpSpPr>
                <a:xfrm>
                  <a:off x="3975652" y="4256599"/>
                  <a:ext cx="2989691" cy="593697"/>
                  <a:chOff x="3975652" y="4256599"/>
                  <a:chExt cx="2989691" cy="593697"/>
                </a:xfrm>
              </p:grpSpPr>
              <p:cxnSp>
                <p:nvCxnSpPr>
                  <p:cNvPr id="204" name="Connecteur droit 203"/>
                  <p:cNvCxnSpPr/>
                  <p:nvPr/>
                </p:nvCxnSpPr>
                <p:spPr>
                  <a:xfrm flipV="1">
                    <a:off x="3975652" y="4834393"/>
                    <a:ext cx="2798859" cy="15903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Connecteur droit 210"/>
                  <p:cNvCxnSpPr/>
                  <p:nvPr/>
                </p:nvCxnSpPr>
                <p:spPr>
                  <a:xfrm>
                    <a:off x="4525617" y="4541520"/>
                    <a:ext cx="2439726" cy="6626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Connecteur droit 211"/>
                  <p:cNvCxnSpPr/>
                  <p:nvPr/>
                </p:nvCxnSpPr>
                <p:spPr>
                  <a:xfrm>
                    <a:off x="4805238" y="4256599"/>
                    <a:ext cx="2024932" cy="530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9" name="Groupe 218"/>
                <p:cNvGrpSpPr/>
                <p:nvPr/>
              </p:nvGrpSpPr>
              <p:grpSpPr>
                <a:xfrm>
                  <a:off x="5367599" y="3694706"/>
                  <a:ext cx="2232894" cy="284922"/>
                  <a:chOff x="5367599" y="3694706"/>
                  <a:chExt cx="2232894" cy="284922"/>
                </a:xfrm>
              </p:grpSpPr>
              <p:cxnSp>
                <p:nvCxnSpPr>
                  <p:cNvPr id="202" name="Connecteur droit 201"/>
                  <p:cNvCxnSpPr/>
                  <p:nvPr/>
                </p:nvCxnSpPr>
                <p:spPr>
                  <a:xfrm>
                    <a:off x="5412189" y="3694706"/>
                    <a:ext cx="1974573" cy="10602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Connecteur droit 212"/>
                  <p:cNvCxnSpPr/>
                  <p:nvPr/>
                </p:nvCxnSpPr>
                <p:spPr>
                  <a:xfrm flipV="1">
                    <a:off x="5367599" y="3964838"/>
                    <a:ext cx="2232894" cy="1479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03" name="Rectangle 202"/>
          <p:cNvSpPr/>
          <p:nvPr/>
        </p:nvSpPr>
        <p:spPr>
          <a:xfrm>
            <a:off x="-70945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with A/Q=7 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injector : </a:t>
            </a:r>
            <a:r>
              <a:rPr lang="en-US" sz="2000" b="1" dirty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for N=Z physics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2120324" y="2625638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ndalus" panose="02020603050405020304" pitchFamily="18" charset="-78"/>
                <a:ea typeface="ＭＳ Ｐゴシック"/>
                <a:cs typeface="Andalus" panose="02020603050405020304" pitchFamily="18" charset="-78"/>
              </a:rPr>
              <a:t>Known masses</a:t>
            </a:r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54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379" y="1244787"/>
            <a:ext cx="7781924" cy="51879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13350" y="5267718"/>
            <a:ext cx="5186382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27722" y="5562993"/>
            <a:ext cx="577201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46883" y="4981968"/>
            <a:ext cx="261719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41878" y="4409458"/>
            <a:ext cx="2005331" cy="2819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32958" y="4405703"/>
            <a:ext cx="858149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20791" y="4127090"/>
            <a:ext cx="2887512" cy="278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10882" y="3836575"/>
            <a:ext cx="1448614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94700" y="3248360"/>
            <a:ext cx="28575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28194" y="3254889"/>
            <a:ext cx="871537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965983" y="2398428"/>
            <a:ext cx="1151566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097630" y="2400809"/>
            <a:ext cx="285750" cy="281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965983" y="2110295"/>
            <a:ext cx="1425124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244827" y="1815719"/>
            <a:ext cx="1138554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ZoneTexte 47"/>
          <p:cNvSpPr txBox="1"/>
          <p:nvPr/>
        </p:nvSpPr>
        <p:spPr>
          <a:xfrm rot="18925867">
            <a:off x="8980333" y="72029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N = Z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207000" y="5848743"/>
            <a:ext cx="5186382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627722" y="6131113"/>
            <a:ext cx="3766978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8965983" y="5858268"/>
            <a:ext cx="285750" cy="272845"/>
            <a:chOff x="7441983" y="5858267"/>
            <a:chExt cx="285750" cy="272845"/>
          </a:xfrm>
        </p:grpSpPr>
        <p:cxnSp>
          <p:nvCxnSpPr>
            <p:cNvPr id="3" name="Connecteur droit 2"/>
            <p:cNvCxnSpPr/>
            <p:nvPr/>
          </p:nvCxnSpPr>
          <p:spPr bwMode="auto">
            <a:xfrm>
              <a:off x="7441983" y="5858267"/>
              <a:ext cx="0" cy="2728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Connecteur droit 51"/>
            <p:cNvCxnSpPr/>
            <p:nvPr/>
          </p:nvCxnSpPr>
          <p:spPr bwMode="auto">
            <a:xfrm>
              <a:off x="7727733" y="5858267"/>
              <a:ext cx="0" cy="2728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8" name="Connecteur droit 57"/>
          <p:cNvCxnSpPr/>
          <p:nvPr/>
        </p:nvCxnSpPr>
        <p:spPr bwMode="auto">
          <a:xfrm flipH="1">
            <a:off x="8991384" y="5858268"/>
            <a:ext cx="253443" cy="2728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0" name="Groupe 59"/>
          <p:cNvGrpSpPr/>
          <p:nvPr/>
        </p:nvGrpSpPr>
        <p:grpSpPr>
          <a:xfrm>
            <a:off x="9545262" y="5858268"/>
            <a:ext cx="285750" cy="272845"/>
            <a:chOff x="8021262" y="5858267"/>
            <a:chExt cx="285750" cy="272845"/>
          </a:xfrm>
        </p:grpSpPr>
        <p:grpSp>
          <p:nvGrpSpPr>
            <p:cNvPr id="54" name="Groupe 53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55" name="Connecteur droit 54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Connecteur droit 55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1" name="Groupe 60"/>
          <p:cNvGrpSpPr/>
          <p:nvPr/>
        </p:nvGrpSpPr>
        <p:grpSpPr>
          <a:xfrm>
            <a:off x="10106619" y="5870684"/>
            <a:ext cx="285750" cy="272845"/>
            <a:chOff x="8021262" y="5858267"/>
            <a:chExt cx="285750" cy="272845"/>
          </a:xfrm>
        </p:grpSpPr>
        <p:grpSp>
          <p:nvGrpSpPr>
            <p:cNvPr id="62" name="Groupe 6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64" name="Connecteur droit 6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Connecteur droit 6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3" name="Connecteur droit 6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Groupe 65"/>
          <p:cNvGrpSpPr/>
          <p:nvPr/>
        </p:nvGrpSpPr>
        <p:grpSpPr>
          <a:xfrm>
            <a:off x="9821086" y="5564583"/>
            <a:ext cx="285750" cy="272845"/>
            <a:chOff x="8021262" y="5858267"/>
            <a:chExt cx="285750" cy="272845"/>
          </a:xfrm>
        </p:grpSpPr>
        <p:grpSp>
          <p:nvGrpSpPr>
            <p:cNvPr id="67" name="Groupe 6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69" name="Connecteur droit 6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Connecteur droit 6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8" name="Connecteur droit 6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1" name="Groupe 70"/>
          <p:cNvGrpSpPr/>
          <p:nvPr/>
        </p:nvGrpSpPr>
        <p:grpSpPr>
          <a:xfrm>
            <a:off x="5513012" y="5277243"/>
            <a:ext cx="285750" cy="272845"/>
            <a:chOff x="8021262" y="5858267"/>
            <a:chExt cx="285750" cy="272845"/>
          </a:xfrm>
        </p:grpSpPr>
        <p:grpSp>
          <p:nvGrpSpPr>
            <p:cNvPr id="72" name="Groupe 7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74" name="Connecteur droit 7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Connecteur droit 7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3" name="Connecteur droit 7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6" name="Groupe 75"/>
          <p:cNvGrpSpPr/>
          <p:nvPr/>
        </p:nvGrpSpPr>
        <p:grpSpPr>
          <a:xfrm>
            <a:off x="6078162" y="5283798"/>
            <a:ext cx="285750" cy="272845"/>
            <a:chOff x="8021262" y="5858267"/>
            <a:chExt cx="285750" cy="272845"/>
          </a:xfrm>
        </p:grpSpPr>
        <p:grpSp>
          <p:nvGrpSpPr>
            <p:cNvPr id="77" name="Groupe 7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79" name="Connecteur droit 7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Connecteur droit 7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8" name="Connecteur droit 7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1" name="Groupe 80"/>
          <p:cNvGrpSpPr/>
          <p:nvPr/>
        </p:nvGrpSpPr>
        <p:grpSpPr>
          <a:xfrm>
            <a:off x="8968307" y="5290147"/>
            <a:ext cx="285750" cy="272845"/>
            <a:chOff x="8021262" y="5858267"/>
            <a:chExt cx="285750" cy="272845"/>
          </a:xfrm>
        </p:grpSpPr>
        <p:grpSp>
          <p:nvGrpSpPr>
            <p:cNvPr id="82" name="Groupe 8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84" name="Connecteur droit 8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Connecteur droit 8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3" name="Connecteur droit 8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6" name="Groupe 85"/>
          <p:cNvGrpSpPr/>
          <p:nvPr/>
        </p:nvGrpSpPr>
        <p:grpSpPr>
          <a:xfrm>
            <a:off x="9552616" y="5277243"/>
            <a:ext cx="285750" cy="272845"/>
            <a:chOff x="8021262" y="5858267"/>
            <a:chExt cx="285750" cy="272845"/>
          </a:xfrm>
        </p:grpSpPr>
        <p:grpSp>
          <p:nvGrpSpPr>
            <p:cNvPr id="87" name="Groupe 8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89" name="Connecteur droit 8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" name="Connecteur droit 8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8" name="Connecteur droit 8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1" name="Groupe 90"/>
          <p:cNvGrpSpPr/>
          <p:nvPr/>
        </p:nvGrpSpPr>
        <p:grpSpPr>
          <a:xfrm>
            <a:off x="10117549" y="5277243"/>
            <a:ext cx="285750" cy="272845"/>
            <a:chOff x="8021262" y="5858267"/>
            <a:chExt cx="285750" cy="272845"/>
          </a:xfrm>
        </p:grpSpPr>
        <p:grpSp>
          <p:nvGrpSpPr>
            <p:cNvPr id="92" name="Groupe 9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94" name="Connecteur droit 9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Connecteur droit 9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3" name="Connecteur droit 9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6" name="Rectangle 95"/>
          <p:cNvSpPr/>
          <p:nvPr/>
        </p:nvSpPr>
        <p:spPr>
          <a:xfrm>
            <a:off x="6659150" y="4697908"/>
            <a:ext cx="2599499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6956127" y="4712895"/>
            <a:ext cx="285750" cy="272845"/>
            <a:chOff x="8021262" y="5858267"/>
            <a:chExt cx="285750" cy="272845"/>
          </a:xfrm>
        </p:grpSpPr>
        <p:grpSp>
          <p:nvGrpSpPr>
            <p:cNvPr id="98" name="Groupe 97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100" name="Connecteur droit 99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Connecteur droit 100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9" name="Connecteur droit 98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05" name="Connecteur droit 104"/>
          <p:cNvCxnSpPr/>
          <p:nvPr/>
        </p:nvCxnSpPr>
        <p:spPr bwMode="auto">
          <a:xfrm>
            <a:off x="9260855" y="4693036"/>
            <a:ext cx="0" cy="2728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8" name="Groupe 107"/>
          <p:cNvGrpSpPr/>
          <p:nvPr/>
        </p:nvGrpSpPr>
        <p:grpSpPr>
          <a:xfrm>
            <a:off x="7520791" y="4414033"/>
            <a:ext cx="285750" cy="272845"/>
            <a:chOff x="8021262" y="5858267"/>
            <a:chExt cx="285750" cy="272845"/>
          </a:xfrm>
        </p:grpSpPr>
        <p:grpSp>
          <p:nvGrpSpPr>
            <p:cNvPr id="109" name="Groupe 108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111" name="Connecteur droit 110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Connecteur droit 111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10" name="Connecteur droit 109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9" name="Rectangle 118"/>
          <p:cNvSpPr/>
          <p:nvPr/>
        </p:nvSpPr>
        <p:spPr>
          <a:xfrm>
            <a:off x="10126608" y="3827052"/>
            <a:ext cx="273123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8110881" y="3540565"/>
            <a:ext cx="2297422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8394700" y="2975544"/>
            <a:ext cx="285750" cy="295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9820292" y="2975351"/>
            <a:ext cx="579438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8382554" y="2682456"/>
            <a:ext cx="2008552" cy="290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49" name="Connecteur droit 48"/>
          <p:cNvCxnSpPr/>
          <p:nvPr/>
        </p:nvCxnSpPr>
        <p:spPr bwMode="auto">
          <a:xfrm flipH="1">
            <a:off x="3935507" y="663263"/>
            <a:ext cx="5907733" cy="5907866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1" name="Rectangle 130"/>
          <p:cNvSpPr/>
          <p:nvPr/>
        </p:nvSpPr>
        <p:spPr>
          <a:xfrm>
            <a:off x="8099763" y="2121610"/>
            <a:ext cx="2291344" cy="290515"/>
          </a:xfrm>
          <a:prstGeom prst="rect">
            <a:avLst/>
          </a:prstGeom>
          <a:solidFill>
            <a:srgbClr val="FF0000">
              <a:alpha val="38000"/>
            </a:srgb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141" name="Groupe 140"/>
          <p:cNvGrpSpPr/>
          <p:nvPr/>
        </p:nvGrpSpPr>
        <p:grpSpPr>
          <a:xfrm>
            <a:off x="1851009" y="1544607"/>
            <a:ext cx="8557294" cy="3728065"/>
            <a:chOff x="327009" y="1544606"/>
            <a:chExt cx="8557294" cy="3728065"/>
          </a:xfrm>
        </p:grpSpPr>
        <p:grpSp>
          <p:nvGrpSpPr>
            <p:cNvPr id="140" name="Groupe 139"/>
            <p:cNvGrpSpPr/>
            <p:nvPr/>
          </p:nvGrpSpPr>
          <p:grpSpPr>
            <a:xfrm>
              <a:off x="3698441" y="1544606"/>
              <a:ext cx="5185862" cy="3728065"/>
              <a:chOff x="3698441" y="1544606"/>
              <a:chExt cx="5185862" cy="3728065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5421485" y="3265074"/>
                <a:ext cx="257413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4256688" y="4409187"/>
                <a:ext cx="262581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4554162" y="4117064"/>
                <a:ext cx="257413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3698441" y="4690289"/>
                <a:ext cx="2867274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6011024" y="2694309"/>
                <a:ext cx="2848356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6882503" y="1835122"/>
                <a:ext cx="1999104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3703865" y="4982156"/>
                <a:ext cx="2574135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453562" y="1544606"/>
                <a:ext cx="1430741" cy="29051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36" name="Rectangle 135"/>
            <p:cNvSpPr/>
            <p:nvPr/>
          </p:nvSpPr>
          <p:spPr>
            <a:xfrm>
              <a:off x="327009" y="2069429"/>
              <a:ext cx="285750" cy="295275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667896" y="1938450"/>
              <a:ext cx="2319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LOI </a:t>
              </a:r>
              <a:endParaRPr lang="en-US" dirty="0">
                <a:solidFill>
                  <a:srgbClr val="000000"/>
                </a:solidFill>
                <a:latin typeface="Andalus" panose="02020603050405020304" pitchFamily="18" charset="-78"/>
                <a:ea typeface="ＭＳ Ｐゴシック"/>
                <a:cs typeface="Andalus" panose="02020603050405020304" pitchFamily="18" charset="-78"/>
              </a:endParaRPr>
            </a:p>
            <a:p>
              <a:pPr>
                <a:defRPr/>
              </a:pPr>
              <a:r>
                <a:rPr lang="en-US" dirty="0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S3 workshop (June 18)</a:t>
              </a:r>
            </a:p>
          </p:txBody>
        </p:sp>
      </p:grpSp>
      <p:grpSp>
        <p:nvGrpSpPr>
          <p:cNvPr id="191" name="Groupe 190"/>
          <p:cNvGrpSpPr/>
          <p:nvPr/>
        </p:nvGrpSpPr>
        <p:grpSpPr>
          <a:xfrm>
            <a:off x="1993494" y="1513529"/>
            <a:ext cx="7555091" cy="4073638"/>
            <a:chOff x="469493" y="1513529"/>
            <a:chExt cx="7555091" cy="4073638"/>
          </a:xfrm>
        </p:grpSpPr>
        <p:grpSp>
          <p:nvGrpSpPr>
            <p:cNvPr id="188" name="Groupe 187"/>
            <p:cNvGrpSpPr/>
            <p:nvPr/>
          </p:nvGrpSpPr>
          <p:grpSpPr>
            <a:xfrm>
              <a:off x="3674774" y="1513529"/>
              <a:ext cx="4349810" cy="4073638"/>
              <a:chOff x="3674774" y="1513529"/>
              <a:chExt cx="4349810" cy="4073638"/>
            </a:xfrm>
          </p:grpSpPr>
          <p:cxnSp>
            <p:nvCxnSpPr>
              <p:cNvPr id="184" name="Connecteur droit 183"/>
              <p:cNvCxnSpPr/>
              <p:nvPr/>
            </p:nvCxnSpPr>
            <p:spPr bwMode="auto">
              <a:xfrm>
                <a:off x="3698441" y="5253270"/>
                <a:ext cx="0" cy="333897"/>
              </a:xfrm>
              <a:prstGeom prst="line">
                <a:avLst/>
              </a:prstGeom>
              <a:solidFill>
                <a:schemeClr val="accent1"/>
              </a:solidFill>
              <a:ln w="60325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86" name="Groupe 185"/>
              <p:cNvGrpSpPr/>
              <p:nvPr/>
            </p:nvGrpSpPr>
            <p:grpSpPr>
              <a:xfrm>
                <a:off x="3674774" y="1513529"/>
                <a:ext cx="4349810" cy="3780832"/>
                <a:chOff x="3674774" y="1513529"/>
                <a:chExt cx="4349810" cy="3780832"/>
              </a:xfrm>
            </p:grpSpPr>
            <p:cxnSp>
              <p:nvCxnSpPr>
                <p:cNvPr id="143" name="Connecteur droit 142"/>
                <p:cNvCxnSpPr/>
                <p:nvPr/>
              </p:nvCxnSpPr>
              <p:spPr bwMode="auto">
                <a:xfrm>
                  <a:off x="7708809" y="1513529"/>
                  <a:ext cx="3495" cy="295326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6" name="Connecteur droit 145"/>
                <p:cNvCxnSpPr/>
                <p:nvPr/>
              </p:nvCxnSpPr>
              <p:spPr bwMode="auto">
                <a:xfrm flipH="1">
                  <a:off x="7709472" y="1542218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2" name="Connecteur droit 151"/>
                <p:cNvCxnSpPr/>
                <p:nvPr/>
              </p:nvCxnSpPr>
              <p:spPr bwMode="auto">
                <a:xfrm>
                  <a:off x="7725040" y="1813803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2" name="Connecteur droit 161"/>
                <p:cNvCxnSpPr/>
                <p:nvPr/>
              </p:nvCxnSpPr>
              <p:spPr bwMode="auto">
                <a:xfrm>
                  <a:off x="6882955" y="2112060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3" name="Connecteur droit 162"/>
                <p:cNvCxnSpPr/>
                <p:nvPr/>
              </p:nvCxnSpPr>
              <p:spPr bwMode="auto">
                <a:xfrm flipH="1">
                  <a:off x="6858554" y="2121609"/>
                  <a:ext cx="876094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5" name="Connecteur droit 164"/>
                <p:cNvCxnSpPr/>
                <p:nvPr/>
              </p:nvCxnSpPr>
              <p:spPr bwMode="auto">
                <a:xfrm flipH="1">
                  <a:off x="6870551" y="2415456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6" name="Connecteur droit 165"/>
                <p:cNvCxnSpPr/>
                <p:nvPr/>
              </p:nvCxnSpPr>
              <p:spPr bwMode="auto">
                <a:xfrm>
                  <a:off x="7166234" y="2396511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7" name="Connecteur droit 166"/>
                <p:cNvCxnSpPr/>
                <p:nvPr/>
              </p:nvCxnSpPr>
              <p:spPr bwMode="auto">
                <a:xfrm>
                  <a:off x="6574929" y="2672617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8" name="Connecteur droit 167"/>
                <p:cNvCxnSpPr/>
                <p:nvPr/>
              </p:nvCxnSpPr>
              <p:spPr bwMode="auto">
                <a:xfrm>
                  <a:off x="6288517" y="295963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9" name="Connecteur droit 168"/>
                <p:cNvCxnSpPr/>
                <p:nvPr/>
              </p:nvCxnSpPr>
              <p:spPr bwMode="auto">
                <a:xfrm>
                  <a:off x="6005048" y="3248359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0" name="Connecteur droit 169"/>
                <p:cNvCxnSpPr/>
                <p:nvPr/>
              </p:nvCxnSpPr>
              <p:spPr bwMode="auto">
                <a:xfrm>
                  <a:off x="5717877" y="354056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1" name="Connecteur droit 170"/>
                <p:cNvCxnSpPr/>
                <p:nvPr/>
              </p:nvCxnSpPr>
              <p:spPr bwMode="auto">
                <a:xfrm>
                  <a:off x="5717731" y="3813662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2" name="Connecteur droit 171"/>
                <p:cNvCxnSpPr/>
                <p:nvPr/>
              </p:nvCxnSpPr>
              <p:spPr bwMode="auto">
                <a:xfrm>
                  <a:off x="4839912" y="4095372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3" name="Connecteur droit 172"/>
                <p:cNvCxnSpPr/>
                <p:nvPr/>
              </p:nvCxnSpPr>
              <p:spPr bwMode="auto">
                <a:xfrm>
                  <a:off x="4833936" y="4395457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4" name="Connecteur droit 173"/>
                <p:cNvCxnSpPr/>
                <p:nvPr/>
              </p:nvCxnSpPr>
              <p:spPr bwMode="auto">
                <a:xfrm>
                  <a:off x="4548186" y="4678595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5" name="Connecteur droit 174"/>
                <p:cNvCxnSpPr/>
                <p:nvPr/>
              </p:nvCxnSpPr>
              <p:spPr bwMode="auto">
                <a:xfrm>
                  <a:off x="4274762" y="496046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6" name="Connecteur droit 175"/>
                <p:cNvCxnSpPr/>
                <p:nvPr/>
              </p:nvCxnSpPr>
              <p:spPr bwMode="auto">
                <a:xfrm flipH="1">
                  <a:off x="4823709" y="4117064"/>
                  <a:ext cx="876094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7" name="Connecteur droit 176"/>
                <p:cNvCxnSpPr/>
                <p:nvPr/>
              </p:nvCxnSpPr>
              <p:spPr bwMode="auto">
                <a:xfrm flipH="1">
                  <a:off x="6270589" y="298492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8" name="Connecteur droit 177"/>
                <p:cNvCxnSpPr/>
                <p:nvPr/>
              </p:nvCxnSpPr>
              <p:spPr bwMode="auto">
                <a:xfrm flipH="1">
                  <a:off x="5980189" y="326930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9" name="Connecteur droit 178"/>
                <p:cNvCxnSpPr/>
                <p:nvPr/>
              </p:nvCxnSpPr>
              <p:spPr bwMode="auto">
                <a:xfrm flipH="1">
                  <a:off x="5693827" y="3561565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0" name="Connecteur droit 179"/>
                <p:cNvCxnSpPr/>
                <p:nvPr/>
              </p:nvCxnSpPr>
              <p:spPr bwMode="auto">
                <a:xfrm flipH="1">
                  <a:off x="4524800" y="4697907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Connecteur droit 180"/>
                <p:cNvCxnSpPr/>
                <p:nvPr/>
              </p:nvCxnSpPr>
              <p:spPr bwMode="auto">
                <a:xfrm flipH="1">
                  <a:off x="4251002" y="499243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2" name="Connecteur droit 181"/>
                <p:cNvCxnSpPr/>
                <p:nvPr/>
              </p:nvCxnSpPr>
              <p:spPr bwMode="auto">
                <a:xfrm flipH="1">
                  <a:off x="6557188" y="2700894"/>
                  <a:ext cx="628475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5" name="Connecteur droit 184"/>
                <p:cNvCxnSpPr/>
                <p:nvPr/>
              </p:nvCxnSpPr>
              <p:spPr bwMode="auto">
                <a:xfrm flipH="1">
                  <a:off x="3674774" y="5286315"/>
                  <a:ext cx="628475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90" name="Groupe 189"/>
            <p:cNvGrpSpPr/>
            <p:nvPr/>
          </p:nvGrpSpPr>
          <p:grpSpPr>
            <a:xfrm>
              <a:off x="469493" y="2625638"/>
              <a:ext cx="1702902" cy="369332"/>
              <a:chOff x="469493" y="2625638"/>
              <a:chExt cx="1702902" cy="369332"/>
            </a:xfrm>
          </p:grpSpPr>
          <p:cxnSp>
            <p:nvCxnSpPr>
              <p:cNvPr id="187" name="Connecteur droit 186"/>
              <p:cNvCxnSpPr/>
              <p:nvPr/>
            </p:nvCxnSpPr>
            <p:spPr bwMode="auto">
              <a:xfrm>
                <a:off x="469493" y="2628142"/>
                <a:ext cx="0" cy="333897"/>
              </a:xfrm>
              <a:prstGeom prst="line">
                <a:avLst/>
              </a:prstGeom>
              <a:solidFill>
                <a:schemeClr val="accent1"/>
              </a:solidFill>
              <a:ln w="60325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9" name="Rectangle 188"/>
              <p:cNvSpPr/>
              <p:nvPr/>
            </p:nvSpPr>
            <p:spPr>
              <a:xfrm>
                <a:off x="596323" y="2625638"/>
                <a:ext cx="15760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000000"/>
                    </a:solidFill>
                    <a:latin typeface="Andalus" panose="02020603050405020304" pitchFamily="18" charset="-78"/>
                    <a:ea typeface="ＭＳ Ｐゴシック"/>
                    <a:cs typeface="Andalus" panose="02020603050405020304" pitchFamily="18" charset="-78"/>
                  </a:rPr>
                  <a:t>Known masses</a:t>
                </a:r>
                <a:endParaRPr lang="en-US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200" name="Groupe 199"/>
          <p:cNvGrpSpPr/>
          <p:nvPr/>
        </p:nvGrpSpPr>
        <p:grpSpPr>
          <a:xfrm>
            <a:off x="4058195" y="1239621"/>
            <a:ext cx="5461439" cy="4922016"/>
            <a:chOff x="2534194" y="1239621"/>
            <a:chExt cx="5461439" cy="4922016"/>
          </a:xfrm>
        </p:grpSpPr>
        <p:cxnSp>
          <p:nvCxnSpPr>
            <p:cNvPr id="192" name="Connecteur droit 191"/>
            <p:cNvCxnSpPr/>
            <p:nvPr/>
          </p:nvCxnSpPr>
          <p:spPr bwMode="auto">
            <a:xfrm flipH="1">
              <a:off x="2534194" y="5587167"/>
              <a:ext cx="1198004" cy="0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Connecteur droit 193"/>
            <p:cNvCxnSpPr/>
            <p:nvPr/>
          </p:nvCxnSpPr>
          <p:spPr bwMode="auto">
            <a:xfrm>
              <a:off x="2534194" y="5562992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Connecteur droit 197"/>
            <p:cNvCxnSpPr/>
            <p:nvPr/>
          </p:nvCxnSpPr>
          <p:spPr bwMode="auto">
            <a:xfrm>
              <a:off x="2534194" y="5827740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" name="Connecteur droit 198"/>
            <p:cNvCxnSpPr/>
            <p:nvPr/>
          </p:nvCxnSpPr>
          <p:spPr bwMode="auto">
            <a:xfrm>
              <a:off x="7992138" y="1239621"/>
              <a:ext cx="3495" cy="295326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5" name="Groupe 224"/>
          <p:cNvGrpSpPr/>
          <p:nvPr/>
        </p:nvGrpSpPr>
        <p:grpSpPr>
          <a:xfrm>
            <a:off x="2001410" y="1847851"/>
            <a:ext cx="8491663" cy="3105067"/>
            <a:chOff x="477409" y="1847850"/>
            <a:chExt cx="8491663" cy="3105067"/>
          </a:xfrm>
        </p:grpSpPr>
        <p:grpSp>
          <p:nvGrpSpPr>
            <p:cNvPr id="224" name="Groupe 223"/>
            <p:cNvGrpSpPr/>
            <p:nvPr/>
          </p:nvGrpSpPr>
          <p:grpSpPr>
            <a:xfrm>
              <a:off x="477409" y="3197107"/>
              <a:ext cx="1191398" cy="369332"/>
              <a:chOff x="477409" y="3197107"/>
              <a:chExt cx="1191398" cy="369332"/>
            </a:xfrm>
          </p:grpSpPr>
          <p:sp>
            <p:nvSpPr>
              <p:cNvPr id="161" name="Étoile à 5 branches 160"/>
              <p:cNvSpPr/>
              <p:nvPr/>
            </p:nvSpPr>
            <p:spPr>
              <a:xfrm>
                <a:off x="477409" y="3216205"/>
                <a:ext cx="247650" cy="247650"/>
              </a:xfrm>
              <a:prstGeom prst="star5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25920" y="3197107"/>
                <a:ext cx="9428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ndalus" panose="02020603050405020304" pitchFamily="18" charset="-78"/>
                    <a:ea typeface="ＭＳ Ｐゴシック"/>
                    <a:cs typeface="Andalus" panose="02020603050405020304" pitchFamily="18" charset="-78"/>
                  </a:rPr>
                  <a:t>A/Q = </a:t>
                </a:r>
                <a:r>
                  <a:rPr lang="en-US" dirty="0" smtClean="0">
                    <a:solidFill>
                      <a:srgbClr val="000000"/>
                    </a:solidFill>
                    <a:latin typeface="Andalus" panose="02020603050405020304" pitchFamily="18" charset="-78"/>
                    <a:ea typeface="ＭＳ Ｐゴシック"/>
                    <a:cs typeface="Andalus" panose="02020603050405020304" pitchFamily="18" charset="-78"/>
                  </a:rPr>
                  <a:t>3</a:t>
                </a:r>
                <a:endParaRPr lang="en-US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23" name="Groupe 222"/>
            <p:cNvGrpSpPr/>
            <p:nvPr/>
          </p:nvGrpSpPr>
          <p:grpSpPr>
            <a:xfrm>
              <a:off x="3740095" y="1847850"/>
              <a:ext cx="5228977" cy="3105067"/>
              <a:chOff x="3740095" y="1847850"/>
              <a:chExt cx="5228977" cy="3105067"/>
            </a:xfrm>
          </p:grpSpPr>
          <p:grpSp>
            <p:nvGrpSpPr>
              <p:cNvPr id="160" name="Groupe 159"/>
              <p:cNvGrpSpPr/>
              <p:nvPr/>
            </p:nvGrpSpPr>
            <p:grpSpPr>
              <a:xfrm>
                <a:off x="3740095" y="1847850"/>
                <a:ext cx="3670355" cy="3105067"/>
                <a:chOff x="3740095" y="1847850"/>
                <a:chExt cx="3670355" cy="3105067"/>
              </a:xfrm>
            </p:grpSpPr>
            <p:grpSp>
              <p:nvGrpSpPr>
                <p:cNvPr id="159" name="Groupe 158"/>
                <p:cNvGrpSpPr/>
                <p:nvPr/>
              </p:nvGrpSpPr>
              <p:grpSpPr>
                <a:xfrm>
                  <a:off x="3740095" y="3827974"/>
                  <a:ext cx="1636788" cy="1124943"/>
                  <a:chOff x="3740095" y="3827974"/>
                  <a:chExt cx="1636788" cy="1124943"/>
                </a:xfrm>
              </p:grpSpPr>
              <p:sp>
                <p:nvSpPr>
                  <p:cNvPr id="149" name="Étoile à 5 branches 148"/>
                  <p:cNvSpPr/>
                  <p:nvPr/>
                </p:nvSpPr>
                <p:spPr>
                  <a:xfrm>
                    <a:off x="4283434" y="4429622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Étoile à 5 branches 149"/>
                  <p:cNvSpPr/>
                  <p:nvPr/>
                </p:nvSpPr>
                <p:spPr>
                  <a:xfrm>
                    <a:off x="4578957" y="4144700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Étoile à 5 branches 150"/>
                  <p:cNvSpPr/>
                  <p:nvPr/>
                </p:nvSpPr>
                <p:spPr>
                  <a:xfrm>
                    <a:off x="5129233" y="3827974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Étoile à 5 branches 154"/>
                  <p:cNvSpPr/>
                  <p:nvPr/>
                </p:nvSpPr>
                <p:spPr>
                  <a:xfrm>
                    <a:off x="3740095" y="4705267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8" name="Groupe 157"/>
                <p:cNvGrpSpPr/>
                <p:nvPr/>
              </p:nvGrpSpPr>
              <p:grpSpPr>
                <a:xfrm>
                  <a:off x="5181600" y="1847850"/>
                  <a:ext cx="2228850" cy="1943100"/>
                  <a:chOff x="5181600" y="1847850"/>
                  <a:chExt cx="2228850" cy="1943100"/>
                </a:xfrm>
              </p:grpSpPr>
              <p:grpSp>
                <p:nvGrpSpPr>
                  <p:cNvPr id="157" name="Groupe 156"/>
                  <p:cNvGrpSpPr/>
                  <p:nvPr/>
                </p:nvGrpSpPr>
                <p:grpSpPr>
                  <a:xfrm>
                    <a:off x="6600825" y="1847850"/>
                    <a:ext cx="809625" cy="809625"/>
                    <a:chOff x="6600825" y="1847850"/>
                    <a:chExt cx="809625" cy="809625"/>
                  </a:xfrm>
                </p:grpSpPr>
                <p:sp>
                  <p:nvSpPr>
                    <p:cNvPr id="144" name="Étoile à 5 branches 143"/>
                    <p:cNvSpPr/>
                    <p:nvPr/>
                  </p:nvSpPr>
                  <p:spPr>
                    <a:xfrm>
                      <a:off x="7162800" y="1847850"/>
                      <a:ext cx="247650" cy="247650"/>
                    </a:xfrm>
                    <a:prstGeom prst="star5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5" name="Étoile à 5 branches 144"/>
                    <p:cNvSpPr/>
                    <p:nvPr/>
                  </p:nvSpPr>
                  <p:spPr>
                    <a:xfrm>
                      <a:off x="6905625" y="2124075"/>
                      <a:ext cx="247650" cy="247650"/>
                    </a:xfrm>
                    <a:prstGeom prst="star5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7" name="Étoile à 5 branches 146"/>
                    <p:cNvSpPr/>
                    <p:nvPr/>
                  </p:nvSpPr>
                  <p:spPr>
                    <a:xfrm>
                      <a:off x="6600825" y="2409825"/>
                      <a:ext cx="247650" cy="247650"/>
                    </a:xfrm>
                    <a:prstGeom prst="star5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48" name="Étoile à 5 branches 147"/>
                  <p:cNvSpPr/>
                  <p:nvPr/>
                </p:nvSpPr>
                <p:spPr>
                  <a:xfrm>
                    <a:off x="6019800" y="2686050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Étoile à 5 branches 152"/>
                  <p:cNvSpPr/>
                  <p:nvPr/>
                </p:nvSpPr>
                <p:spPr>
                  <a:xfrm>
                    <a:off x="5705475" y="3276600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" name="Étoile à 5 branches 153"/>
                  <p:cNvSpPr/>
                  <p:nvPr/>
                </p:nvSpPr>
                <p:spPr>
                  <a:xfrm>
                    <a:off x="5181600" y="3543300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Étoile à 5 branches 155"/>
                  <p:cNvSpPr/>
                  <p:nvPr/>
                </p:nvSpPr>
                <p:spPr>
                  <a:xfrm>
                    <a:off x="5727187" y="2993998"/>
                    <a:ext cx="247650" cy="247650"/>
                  </a:xfrm>
                  <a:prstGeom prst="star5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22" name="Groupe 221"/>
              <p:cNvGrpSpPr/>
              <p:nvPr/>
            </p:nvGrpSpPr>
            <p:grpSpPr>
              <a:xfrm>
                <a:off x="3975652" y="1979875"/>
                <a:ext cx="4993420" cy="2870421"/>
                <a:chOff x="3975652" y="1979875"/>
                <a:chExt cx="4993420" cy="2870421"/>
              </a:xfrm>
            </p:grpSpPr>
            <p:grpSp>
              <p:nvGrpSpPr>
                <p:cNvPr id="221" name="Groupe 220"/>
                <p:cNvGrpSpPr/>
                <p:nvPr/>
              </p:nvGrpSpPr>
              <p:grpSpPr>
                <a:xfrm>
                  <a:off x="6920285" y="1979875"/>
                  <a:ext cx="2048787" cy="583096"/>
                  <a:chOff x="6920285" y="1979875"/>
                  <a:chExt cx="2048787" cy="583096"/>
                </a:xfrm>
              </p:grpSpPr>
              <p:cxnSp>
                <p:nvCxnSpPr>
                  <p:cNvPr id="195" name="Connecteur droit 194"/>
                  <p:cNvCxnSpPr/>
                  <p:nvPr/>
                </p:nvCxnSpPr>
                <p:spPr>
                  <a:xfrm>
                    <a:off x="7354957" y="1979875"/>
                    <a:ext cx="1614115" cy="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Connecteur droit 195"/>
                  <p:cNvCxnSpPr/>
                  <p:nvPr/>
                </p:nvCxnSpPr>
                <p:spPr>
                  <a:xfrm>
                    <a:off x="7189304" y="2275399"/>
                    <a:ext cx="1614115" cy="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Connecteur droit 196"/>
                  <p:cNvCxnSpPr/>
                  <p:nvPr/>
                </p:nvCxnSpPr>
                <p:spPr>
                  <a:xfrm flipV="1">
                    <a:off x="6920285" y="2560320"/>
                    <a:ext cx="1977225" cy="2651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0" name="Groupe 219"/>
                <p:cNvGrpSpPr/>
                <p:nvPr/>
              </p:nvGrpSpPr>
              <p:grpSpPr>
                <a:xfrm>
                  <a:off x="5999261" y="2827713"/>
                  <a:ext cx="2914151" cy="579421"/>
                  <a:chOff x="5999261" y="2827713"/>
                  <a:chExt cx="2914151" cy="579421"/>
                </a:xfrm>
              </p:grpSpPr>
              <p:cxnSp>
                <p:nvCxnSpPr>
                  <p:cNvPr id="201" name="Connecteur droit 200"/>
                  <p:cNvCxnSpPr/>
                  <p:nvPr/>
                </p:nvCxnSpPr>
                <p:spPr>
                  <a:xfrm flipV="1">
                    <a:off x="5999261" y="3395207"/>
                    <a:ext cx="2914151" cy="11927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Connecteur droit 205"/>
                  <p:cNvCxnSpPr>
                    <a:endCxn id="123" idx="3"/>
                  </p:cNvCxnSpPr>
                  <p:nvPr/>
                </p:nvCxnSpPr>
                <p:spPr>
                  <a:xfrm flipV="1">
                    <a:off x="6347791" y="2827713"/>
                    <a:ext cx="2519315" cy="5602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Connecteur droit 204"/>
                  <p:cNvCxnSpPr>
                    <a:endCxn id="122" idx="3"/>
                  </p:cNvCxnSpPr>
                  <p:nvPr/>
                </p:nvCxnSpPr>
                <p:spPr>
                  <a:xfrm>
                    <a:off x="6058894" y="3120608"/>
                    <a:ext cx="2816836" cy="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8" name="Groupe 217"/>
                <p:cNvGrpSpPr/>
                <p:nvPr/>
              </p:nvGrpSpPr>
              <p:grpSpPr>
                <a:xfrm>
                  <a:off x="3975652" y="4256599"/>
                  <a:ext cx="2989691" cy="593697"/>
                  <a:chOff x="3975652" y="4256599"/>
                  <a:chExt cx="2989691" cy="593697"/>
                </a:xfrm>
              </p:grpSpPr>
              <p:cxnSp>
                <p:nvCxnSpPr>
                  <p:cNvPr id="204" name="Connecteur droit 203"/>
                  <p:cNvCxnSpPr/>
                  <p:nvPr/>
                </p:nvCxnSpPr>
                <p:spPr>
                  <a:xfrm flipV="1">
                    <a:off x="3975652" y="4834393"/>
                    <a:ext cx="2798859" cy="15903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Connecteur droit 210"/>
                  <p:cNvCxnSpPr/>
                  <p:nvPr/>
                </p:nvCxnSpPr>
                <p:spPr>
                  <a:xfrm>
                    <a:off x="4525617" y="4541520"/>
                    <a:ext cx="2439726" cy="6626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Connecteur droit 211"/>
                  <p:cNvCxnSpPr/>
                  <p:nvPr/>
                </p:nvCxnSpPr>
                <p:spPr>
                  <a:xfrm>
                    <a:off x="4805238" y="4256599"/>
                    <a:ext cx="2024932" cy="530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9" name="Groupe 218"/>
                <p:cNvGrpSpPr/>
                <p:nvPr/>
              </p:nvGrpSpPr>
              <p:grpSpPr>
                <a:xfrm>
                  <a:off x="5367599" y="3694706"/>
                  <a:ext cx="2232894" cy="284922"/>
                  <a:chOff x="5367599" y="3694706"/>
                  <a:chExt cx="2232894" cy="284922"/>
                </a:xfrm>
              </p:grpSpPr>
              <p:cxnSp>
                <p:nvCxnSpPr>
                  <p:cNvPr id="202" name="Connecteur droit 201"/>
                  <p:cNvCxnSpPr/>
                  <p:nvPr/>
                </p:nvCxnSpPr>
                <p:spPr>
                  <a:xfrm>
                    <a:off x="5412189" y="3694706"/>
                    <a:ext cx="1974573" cy="10602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Connecteur droit 212"/>
                  <p:cNvCxnSpPr/>
                  <p:nvPr/>
                </p:nvCxnSpPr>
                <p:spPr>
                  <a:xfrm flipV="1">
                    <a:off x="5367599" y="3964838"/>
                    <a:ext cx="2232894" cy="14790"/>
                  </a:xfrm>
                  <a:prstGeom prst="line">
                    <a:avLst/>
                  </a:prstGeom>
                  <a:ln w="317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203" name="Groupe 202"/>
          <p:cNvGrpSpPr/>
          <p:nvPr/>
        </p:nvGrpSpPr>
        <p:grpSpPr>
          <a:xfrm>
            <a:off x="6390641" y="2681643"/>
            <a:ext cx="1399159" cy="1407105"/>
            <a:chOff x="4866640" y="2681642"/>
            <a:chExt cx="1399159" cy="1407105"/>
          </a:xfrm>
        </p:grpSpPr>
        <p:sp>
          <p:nvSpPr>
            <p:cNvPr id="228" name="Étoile à 5 branches 227"/>
            <p:cNvSpPr/>
            <p:nvPr/>
          </p:nvSpPr>
          <p:spPr>
            <a:xfrm>
              <a:off x="4866640" y="3841097"/>
              <a:ext cx="247650" cy="24765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9" name="Étoile à 5 branches 228"/>
            <p:cNvSpPr/>
            <p:nvPr/>
          </p:nvSpPr>
          <p:spPr>
            <a:xfrm>
              <a:off x="5428691" y="3291242"/>
              <a:ext cx="247650" cy="24765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0" name="Étoile à 5 branches 229"/>
            <p:cNvSpPr/>
            <p:nvPr/>
          </p:nvSpPr>
          <p:spPr>
            <a:xfrm>
              <a:off x="5428427" y="3014271"/>
              <a:ext cx="247650" cy="24765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1" name="Étoile à 5 branches 230"/>
            <p:cNvSpPr/>
            <p:nvPr/>
          </p:nvSpPr>
          <p:spPr>
            <a:xfrm>
              <a:off x="6018149" y="2681642"/>
              <a:ext cx="247650" cy="24765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6" name="Groupe 235"/>
          <p:cNvGrpSpPr/>
          <p:nvPr/>
        </p:nvGrpSpPr>
        <p:grpSpPr>
          <a:xfrm>
            <a:off x="2008322" y="1828191"/>
            <a:ext cx="6669376" cy="2562805"/>
            <a:chOff x="484322" y="1828190"/>
            <a:chExt cx="6669376" cy="2562805"/>
          </a:xfrm>
        </p:grpSpPr>
        <p:sp>
          <p:nvSpPr>
            <p:cNvPr id="207" name="Étoile à 5 branches 206"/>
            <p:cNvSpPr/>
            <p:nvPr/>
          </p:nvSpPr>
          <p:spPr>
            <a:xfrm>
              <a:off x="484322" y="3740839"/>
              <a:ext cx="247650" cy="247650"/>
            </a:xfrm>
            <a:prstGeom prst="star5">
              <a:avLst/>
            </a:prstGeom>
            <a:solidFill>
              <a:srgbClr val="34A21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705048" y="3686657"/>
              <a:ext cx="9428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dirty="0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A/Q = </a:t>
              </a:r>
              <a:r>
                <a:rPr lang="en-US" dirty="0" smtClean="0">
                  <a:solidFill>
                    <a:srgbClr val="000000"/>
                  </a:solidFill>
                  <a:latin typeface="Andalus" panose="02020603050405020304" pitchFamily="18" charset="-78"/>
                  <a:ea typeface="ＭＳ Ｐゴシック"/>
                  <a:cs typeface="Andalus" panose="02020603050405020304" pitchFamily="18" charset="-78"/>
                </a:rPr>
                <a:t>7</a:t>
              </a:r>
              <a:endParaRPr lang="en-US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235" name="Groupe 234"/>
            <p:cNvGrpSpPr/>
            <p:nvPr/>
          </p:nvGrpSpPr>
          <p:grpSpPr>
            <a:xfrm>
              <a:off x="4291395" y="1828190"/>
              <a:ext cx="2862303" cy="2562805"/>
              <a:chOff x="4291395" y="1828190"/>
              <a:chExt cx="2862303" cy="2562805"/>
            </a:xfrm>
          </p:grpSpPr>
          <p:grpSp>
            <p:nvGrpSpPr>
              <p:cNvPr id="234" name="Groupe 233"/>
              <p:cNvGrpSpPr/>
              <p:nvPr/>
            </p:nvGrpSpPr>
            <p:grpSpPr>
              <a:xfrm>
                <a:off x="4291395" y="2686932"/>
                <a:ext cx="1979708" cy="1704063"/>
                <a:chOff x="4291395" y="2686932"/>
                <a:chExt cx="1979708" cy="1704063"/>
              </a:xfrm>
            </p:grpSpPr>
            <p:sp>
              <p:nvSpPr>
                <p:cNvPr id="209" name="Étoile à 5 branches 208"/>
                <p:cNvSpPr/>
                <p:nvPr/>
              </p:nvSpPr>
              <p:spPr>
                <a:xfrm>
                  <a:off x="5435057" y="3283279"/>
                  <a:ext cx="247650" cy="247650"/>
                </a:xfrm>
                <a:prstGeom prst="star5">
                  <a:avLst/>
                </a:prstGeom>
                <a:solidFill>
                  <a:srgbClr val="34A21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Étoile à 5 branches 209"/>
                <p:cNvSpPr/>
                <p:nvPr/>
              </p:nvSpPr>
              <p:spPr>
                <a:xfrm>
                  <a:off x="6023453" y="2686932"/>
                  <a:ext cx="247650" cy="247650"/>
                </a:xfrm>
                <a:prstGeom prst="star5">
                  <a:avLst/>
                </a:prstGeom>
                <a:solidFill>
                  <a:srgbClr val="34A21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6" name="Étoile à 5 branches 215"/>
                <p:cNvSpPr/>
                <p:nvPr/>
              </p:nvSpPr>
              <p:spPr>
                <a:xfrm>
                  <a:off x="4878466" y="3577477"/>
                  <a:ext cx="247650" cy="247650"/>
                </a:xfrm>
                <a:prstGeom prst="star5">
                  <a:avLst/>
                </a:prstGeom>
                <a:solidFill>
                  <a:srgbClr val="34A21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Étoile à 5 branches 216"/>
                <p:cNvSpPr/>
                <p:nvPr/>
              </p:nvSpPr>
              <p:spPr>
                <a:xfrm>
                  <a:off x="4291395" y="4143345"/>
                  <a:ext cx="247650" cy="247650"/>
                </a:xfrm>
                <a:prstGeom prst="star5">
                  <a:avLst/>
                </a:prstGeom>
                <a:solidFill>
                  <a:srgbClr val="34A21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3" name="Groupe 232"/>
              <p:cNvGrpSpPr/>
              <p:nvPr/>
            </p:nvGrpSpPr>
            <p:grpSpPr>
              <a:xfrm>
                <a:off x="6303074" y="1828190"/>
                <a:ext cx="850624" cy="853275"/>
                <a:chOff x="6303074" y="1828190"/>
                <a:chExt cx="850624" cy="853275"/>
              </a:xfrm>
            </p:grpSpPr>
            <p:sp>
              <p:nvSpPr>
                <p:cNvPr id="214" name="Étoile à 5 branches 213"/>
                <p:cNvSpPr/>
                <p:nvPr/>
              </p:nvSpPr>
              <p:spPr>
                <a:xfrm>
                  <a:off x="6906048" y="1828190"/>
                  <a:ext cx="247650" cy="247650"/>
                </a:xfrm>
                <a:prstGeom prst="star5">
                  <a:avLst/>
                </a:prstGeom>
                <a:solidFill>
                  <a:srgbClr val="34A21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Étoile à 5 branches 214"/>
                <p:cNvSpPr/>
                <p:nvPr/>
              </p:nvSpPr>
              <p:spPr>
                <a:xfrm>
                  <a:off x="6595947" y="2130340"/>
                  <a:ext cx="247650" cy="247650"/>
                </a:xfrm>
                <a:prstGeom prst="star5">
                  <a:avLst/>
                </a:prstGeom>
                <a:solidFill>
                  <a:srgbClr val="34A21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2" name="Étoile à 5 branches 231"/>
                <p:cNvSpPr/>
                <p:nvPr/>
              </p:nvSpPr>
              <p:spPr>
                <a:xfrm>
                  <a:off x="6303074" y="2433815"/>
                  <a:ext cx="247650" cy="247650"/>
                </a:xfrm>
                <a:prstGeom prst="star5">
                  <a:avLst/>
                </a:prstGeom>
                <a:solidFill>
                  <a:srgbClr val="34A21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241" name="Rectangle 240"/>
          <p:cNvSpPr/>
          <p:nvPr/>
        </p:nvSpPr>
        <p:spPr>
          <a:xfrm>
            <a:off x="-70945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with A/Q=7 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injector : </a:t>
            </a:r>
            <a:r>
              <a:rPr lang="en-US" sz="2000" b="1" dirty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for N=Z physics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6" name="Étoile à 5 branches 245"/>
          <p:cNvSpPr/>
          <p:nvPr/>
        </p:nvSpPr>
        <p:spPr>
          <a:xfrm>
            <a:off x="6951364" y="3012854"/>
            <a:ext cx="247650" cy="247650"/>
          </a:xfrm>
          <a:prstGeom prst="star5">
            <a:avLst/>
          </a:prstGeom>
          <a:solidFill>
            <a:srgbClr val="34A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7" name="Étoile à 5 branches 246"/>
          <p:cNvSpPr/>
          <p:nvPr/>
        </p:nvSpPr>
        <p:spPr>
          <a:xfrm>
            <a:off x="6397012" y="3832407"/>
            <a:ext cx="247650" cy="247650"/>
          </a:xfrm>
          <a:prstGeom prst="star5">
            <a:avLst/>
          </a:prstGeom>
          <a:solidFill>
            <a:srgbClr val="34A2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ZoneTexte 225"/>
          <p:cNvSpPr txBox="1"/>
          <p:nvPr/>
        </p:nvSpPr>
        <p:spPr>
          <a:xfrm>
            <a:off x="430064" y="758034"/>
            <a:ext cx="785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Access to nuclei unavailable for other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most relevant beams: </a:t>
            </a:r>
            <a:r>
              <a:rPr lang="en-US" baseline="30000" dirty="0" smtClean="0"/>
              <a:t>48</a:t>
            </a:r>
            <a:r>
              <a:rPr lang="en-US" dirty="0" smtClean="0"/>
              <a:t>Ca, </a:t>
            </a:r>
            <a:r>
              <a:rPr lang="en-US" baseline="30000" dirty="0" smtClean="0"/>
              <a:t>50</a:t>
            </a:r>
            <a:r>
              <a:rPr lang="en-US" dirty="0" smtClean="0"/>
              <a:t>Cr, </a:t>
            </a:r>
            <a:r>
              <a:rPr lang="en-US" baseline="30000" dirty="0" smtClean="0"/>
              <a:t>58</a:t>
            </a:r>
            <a:r>
              <a:rPr lang="en-US" dirty="0" smtClean="0"/>
              <a:t>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0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63333" y="4253412"/>
            <a:ext cx="3737175" cy="4134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1" name="chart-6.png" descr="chart-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6030" y="1770568"/>
            <a:ext cx="9144001" cy="485804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Ligne"/>
          <p:cNvSpPr/>
          <p:nvPr/>
        </p:nvSpPr>
        <p:spPr>
          <a:xfrm flipV="1">
            <a:off x="7512246" y="2840451"/>
            <a:ext cx="1" cy="243519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547" dirty="0"/>
          </a:p>
        </p:txBody>
      </p:sp>
      <p:sp>
        <p:nvSpPr>
          <p:cNvPr id="163" name="Ligne"/>
          <p:cNvSpPr/>
          <p:nvPr/>
        </p:nvSpPr>
        <p:spPr>
          <a:xfrm flipV="1">
            <a:off x="7305950" y="2849380"/>
            <a:ext cx="1" cy="243519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547" dirty="0"/>
          </a:p>
        </p:txBody>
      </p:sp>
      <p:sp>
        <p:nvSpPr>
          <p:cNvPr id="164" name="Ligne"/>
          <p:cNvSpPr/>
          <p:nvPr/>
        </p:nvSpPr>
        <p:spPr>
          <a:xfrm flipV="1">
            <a:off x="5459592" y="3934931"/>
            <a:ext cx="1" cy="243519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547" dirty="0"/>
          </a:p>
        </p:txBody>
      </p:sp>
      <p:sp>
        <p:nvSpPr>
          <p:cNvPr id="165" name="Ligne"/>
          <p:cNvSpPr/>
          <p:nvPr/>
        </p:nvSpPr>
        <p:spPr>
          <a:xfrm flipV="1">
            <a:off x="5253296" y="3943861"/>
            <a:ext cx="1" cy="243519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547" dirty="0"/>
          </a:p>
        </p:txBody>
      </p:sp>
      <p:pic>
        <p:nvPicPr>
          <p:cNvPr id="166" name="Rectangle aux angles arrondis" descr="Rectangle aux angles arrondis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7148" y="5479758"/>
            <a:ext cx="895022" cy="254549"/>
          </a:xfrm>
          <a:prstGeom prst="rect">
            <a:avLst/>
          </a:prstGeom>
        </p:spPr>
      </p:pic>
      <p:pic>
        <p:nvPicPr>
          <p:cNvPr id="168" name="Rectangle aux angles arrondis" descr="Rectangle aux angles arrondis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4633" y="4253412"/>
            <a:ext cx="1293276" cy="254550"/>
          </a:xfrm>
          <a:prstGeom prst="rect">
            <a:avLst/>
          </a:prstGeom>
        </p:spPr>
      </p:pic>
      <p:pic>
        <p:nvPicPr>
          <p:cNvPr id="170" name="Rectangle aux angles arrondis" descr="Rectangle aux angles arrondis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5884" y="5080317"/>
            <a:ext cx="1483195" cy="254549"/>
          </a:xfrm>
          <a:prstGeom prst="rect">
            <a:avLst/>
          </a:prstGeom>
        </p:spPr>
      </p:pic>
      <p:pic>
        <p:nvPicPr>
          <p:cNvPr id="172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4820207" y="4469933"/>
            <a:ext cx="254549" cy="254549"/>
          </a:xfrm>
          <a:prstGeom prst="rect">
            <a:avLst/>
          </a:prstGeom>
        </p:spPr>
      </p:pic>
      <p:pic>
        <p:nvPicPr>
          <p:cNvPr id="174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7272895" y="4253412"/>
            <a:ext cx="254549" cy="254550"/>
          </a:xfrm>
          <a:prstGeom prst="rect">
            <a:avLst/>
          </a:prstGeom>
        </p:spPr>
      </p:pic>
      <p:pic>
        <p:nvPicPr>
          <p:cNvPr id="176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7689611" y="3853923"/>
            <a:ext cx="254550" cy="254549"/>
          </a:xfrm>
          <a:prstGeom prst="rect">
            <a:avLst/>
          </a:prstGeom>
        </p:spPr>
      </p:pic>
      <p:pic>
        <p:nvPicPr>
          <p:cNvPr id="178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8097402" y="3404796"/>
            <a:ext cx="254549" cy="254550"/>
          </a:xfrm>
          <a:prstGeom prst="rect">
            <a:avLst/>
          </a:prstGeom>
        </p:spPr>
      </p:pic>
      <p:pic>
        <p:nvPicPr>
          <p:cNvPr id="180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8311835" y="3409838"/>
            <a:ext cx="254550" cy="254550"/>
          </a:xfrm>
          <a:prstGeom prst="rect">
            <a:avLst/>
          </a:prstGeom>
        </p:spPr>
      </p:pic>
      <p:grpSp>
        <p:nvGrpSpPr>
          <p:cNvPr id="184" name="Rectangle aux angles arrondis"/>
          <p:cNvGrpSpPr/>
          <p:nvPr/>
        </p:nvGrpSpPr>
        <p:grpSpPr>
          <a:xfrm>
            <a:off x="4826833" y="4253412"/>
            <a:ext cx="462816" cy="254550"/>
            <a:chOff x="0" y="0"/>
            <a:chExt cx="658225" cy="362024"/>
          </a:xfrm>
        </p:grpSpPr>
        <p:sp>
          <p:nvSpPr>
            <p:cNvPr id="183" name="Rectangle aux angles arrondis"/>
            <p:cNvSpPr/>
            <p:nvPr/>
          </p:nvSpPr>
          <p:spPr>
            <a:xfrm>
              <a:off x="38100" y="38100"/>
              <a:ext cx="582026" cy="285825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en-US" sz="1547" dirty="0"/>
            </a:p>
          </p:txBody>
        </p:sp>
        <p:pic>
          <p:nvPicPr>
            <p:cNvPr id="182" name="Rectangle aux angles arrondis" descr="Rectangle aux angles arrondis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658226" cy="362025"/>
            </a:xfrm>
            <a:prstGeom prst="rect">
              <a:avLst/>
            </a:prstGeom>
            <a:effectLst/>
          </p:spPr>
        </p:pic>
      </p:grpSp>
      <p:pic>
        <p:nvPicPr>
          <p:cNvPr id="185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3587910" y="5271399"/>
            <a:ext cx="254549" cy="254549"/>
          </a:xfrm>
          <a:prstGeom prst="rect">
            <a:avLst/>
          </a:prstGeom>
        </p:spPr>
      </p:pic>
      <p:pic>
        <p:nvPicPr>
          <p:cNvPr id="187" name="Rectangle aux angles arrondis" descr="Rectangle aux angles arrondis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826833" y="4866586"/>
            <a:ext cx="659339" cy="254549"/>
          </a:xfrm>
          <a:prstGeom prst="rect">
            <a:avLst/>
          </a:prstGeom>
        </p:spPr>
      </p:pic>
      <p:grpSp>
        <p:nvGrpSpPr>
          <p:cNvPr id="191" name="Rectangle aux angles arrondis"/>
          <p:cNvGrpSpPr/>
          <p:nvPr/>
        </p:nvGrpSpPr>
        <p:grpSpPr>
          <a:xfrm rot="5400000">
            <a:off x="4409441" y="4680876"/>
            <a:ext cx="254549" cy="254549"/>
            <a:chOff x="0" y="0"/>
            <a:chExt cx="362024" cy="362024"/>
          </a:xfrm>
        </p:grpSpPr>
        <p:sp>
          <p:nvSpPr>
            <p:cNvPr id="190" name="Rectangle aux angles arrondis"/>
            <p:cNvSpPr/>
            <p:nvPr/>
          </p:nvSpPr>
          <p:spPr>
            <a:xfrm>
              <a:off x="38100" y="38100"/>
              <a:ext cx="285825" cy="285825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en-US" sz="1547" dirty="0"/>
            </a:p>
          </p:txBody>
        </p:sp>
        <p:pic>
          <p:nvPicPr>
            <p:cNvPr id="189" name="Rectangle aux angles arrondis" descr="Rectangle aux angles arrondis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62025" cy="362025"/>
            </a:xfrm>
            <a:prstGeom prst="rect">
              <a:avLst/>
            </a:prstGeom>
            <a:effectLst/>
          </p:spPr>
        </p:pic>
      </p:grpSp>
      <p:pic>
        <p:nvPicPr>
          <p:cNvPr id="192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4820207" y="4666865"/>
            <a:ext cx="254549" cy="254549"/>
          </a:xfrm>
          <a:prstGeom prst="rect">
            <a:avLst/>
          </a:prstGeom>
        </p:spPr>
      </p:pic>
      <p:pic>
        <p:nvPicPr>
          <p:cNvPr id="194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5230973" y="4666865"/>
            <a:ext cx="254549" cy="254549"/>
          </a:xfrm>
          <a:prstGeom prst="rect">
            <a:avLst/>
          </a:prstGeom>
        </p:spPr>
      </p:pic>
      <p:pic>
        <p:nvPicPr>
          <p:cNvPr id="196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5230973" y="5073312"/>
            <a:ext cx="254549" cy="254549"/>
          </a:xfrm>
          <a:prstGeom prst="rect">
            <a:avLst/>
          </a:prstGeom>
        </p:spPr>
      </p:pic>
      <p:pic>
        <p:nvPicPr>
          <p:cNvPr id="198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5230973" y="4866586"/>
            <a:ext cx="254549" cy="254549"/>
          </a:xfrm>
          <a:prstGeom prst="rect">
            <a:avLst/>
          </a:prstGeom>
        </p:spPr>
      </p:pic>
      <p:sp>
        <p:nvSpPr>
          <p:cNvPr id="200" name="252Rf"/>
          <p:cNvSpPr txBox="1"/>
          <p:nvPr/>
        </p:nvSpPr>
        <p:spPr>
          <a:xfrm>
            <a:off x="4419112" y="4728833"/>
            <a:ext cx="224421" cy="15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lang="en-US" sz="562" baseline="31999" dirty="0" smtClean="0"/>
              <a:t>252</a:t>
            </a:r>
            <a:r>
              <a:rPr lang="en-US" sz="562" dirty="0" smtClean="0"/>
              <a:t>Rf</a:t>
            </a:r>
            <a:endParaRPr lang="en-US" sz="562" dirty="0"/>
          </a:p>
        </p:txBody>
      </p:sp>
      <p:sp>
        <p:nvSpPr>
          <p:cNvPr id="201" name="256Sg"/>
          <p:cNvSpPr txBox="1"/>
          <p:nvPr/>
        </p:nvSpPr>
        <p:spPr>
          <a:xfrm>
            <a:off x="4821923" y="4301371"/>
            <a:ext cx="242054" cy="15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lang="en-US" sz="562" baseline="31999" dirty="0" smtClean="0"/>
              <a:t>256</a:t>
            </a:r>
            <a:r>
              <a:rPr lang="en-US" sz="562" dirty="0" smtClean="0"/>
              <a:t>Sg</a:t>
            </a:r>
            <a:endParaRPr lang="en-US" sz="562" dirty="0"/>
          </a:p>
        </p:txBody>
      </p:sp>
      <p:sp>
        <p:nvSpPr>
          <p:cNvPr id="202" name="257Sg"/>
          <p:cNvSpPr txBox="1"/>
          <p:nvPr/>
        </p:nvSpPr>
        <p:spPr>
          <a:xfrm>
            <a:off x="5038535" y="4301371"/>
            <a:ext cx="242054" cy="15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lang="en-US" sz="562" baseline="31999" dirty="0" smtClean="0"/>
              <a:t>257</a:t>
            </a:r>
            <a:r>
              <a:rPr lang="en-US" sz="562" dirty="0" smtClean="0"/>
              <a:t>Sg</a:t>
            </a:r>
            <a:endParaRPr lang="en-US" sz="562" dirty="0"/>
          </a:p>
        </p:txBody>
      </p:sp>
      <p:sp>
        <p:nvSpPr>
          <p:cNvPr id="203" name="268Sg"/>
          <p:cNvSpPr txBox="1"/>
          <p:nvPr/>
        </p:nvSpPr>
        <p:spPr>
          <a:xfrm>
            <a:off x="7274611" y="4301371"/>
            <a:ext cx="242054" cy="15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lang="en-US" sz="562" baseline="31999" dirty="0" smtClean="0"/>
              <a:t>268</a:t>
            </a:r>
            <a:r>
              <a:rPr lang="en-US" sz="562" dirty="0" smtClean="0"/>
              <a:t>Sg</a:t>
            </a:r>
            <a:endParaRPr lang="en-US" sz="562" dirty="0"/>
          </a:p>
        </p:txBody>
      </p:sp>
      <p:sp>
        <p:nvSpPr>
          <p:cNvPr id="204" name="272Hs"/>
          <p:cNvSpPr txBox="1"/>
          <p:nvPr/>
        </p:nvSpPr>
        <p:spPr>
          <a:xfrm>
            <a:off x="7691314" y="3901880"/>
            <a:ext cx="240451" cy="15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lang="en-US" sz="562" baseline="31999" dirty="0" smtClean="0"/>
              <a:t>272</a:t>
            </a:r>
            <a:r>
              <a:rPr lang="en-US" sz="562" dirty="0" smtClean="0"/>
              <a:t>Hs</a:t>
            </a:r>
            <a:endParaRPr lang="en-US" sz="562" dirty="0"/>
          </a:p>
        </p:txBody>
      </p:sp>
      <p:sp>
        <p:nvSpPr>
          <p:cNvPr id="205" name="276Ds"/>
          <p:cNvSpPr txBox="1"/>
          <p:nvPr/>
        </p:nvSpPr>
        <p:spPr>
          <a:xfrm>
            <a:off x="8103532" y="3447398"/>
            <a:ext cx="240451" cy="15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lang="en-US" sz="562" baseline="31999" dirty="0" smtClean="0"/>
              <a:t>276</a:t>
            </a:r>
            <a:r>
              <a:rPr lang="en-US" sz="562" dirty="0" smtClean="0"/>
              <a:t>Ds</a:t>
            </a:r>
            <a:endParaRPr lang="en-US" sz="562" dirty="0"/>
          </a:p>
        </p:txBody>
      </p:sp>
      <p:sp>
        <p:nvSpPr>
          <p:cNvPr id="206" name="276Cn"/>
          <p:cNvSpPr txBox="1"/>
          <p:nvPr/>
        </p:nvSpPr>
        <p:spPr>
          <a:xfrm>
            <a:off x="8119227" y="3059293"/>
            <a:ext cx="245260" cy="1586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lang="en-US" sz="562" baseline="31999" dirty="0" smtClean="0"/>
              <a:t>276</a:t>
            </a:r>
            <a:r>
              <a:rPr lang="en-US" sz="562" dirty="0" smtClean="0"/>
              <a:t>Cn</a:t>
            </a:r>
            <a:endParaRPr lang="en-US" sz="562" dirty="0"/>
          </a:p>
        </p:txBody>
      </p:sp>
      <p:sp>
        <p:nvSpPr>
          <p:cNvPr id="207" name="12 Letters of intent for S3…"/>
          <p:cNvSpPr txBox="1"/>
          <p:nvPr/>
        </p:nvSpPr>
        <p:spPr>
          <a:xfrm>
            <a:off x="8602363" y="5115813"/>
            <a:ext cx="2320977" cy="504818"/>
          </a:xfrm>
          <a:prstGeom prst="rect">
            <a:avLst/>
          </a:prstGeom>
          <a:ln w="5715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000"/>
            </a:pPr>
            <a:r>
              <a:rPr lang="en-US" sz="1406" b="1" dirty="0" smtClean="0">
                <a:solidFill>
                  <a:schemeClr val="accent5">
                    <a:lumMod val="75000"/>
                  </a:schemeClr>
                </a:solidFill>
              </a:rPr>
              <a:t>12 Letters of intent for S3</a:t>
            </a:r>
          </a:p>
          <a:p>
            <a:pPr>
              <a:defRPr sz="2000"/>
            </a:pPr>
            <a:r>
              <a:rPr lang="en-US" sz="1406" b="1" dirty="0" smtClean="0">
                <a:solidFill>
                  <a:schemeClr val="accent5">
                    <a:lumMod val="75000"/>
                  </a:schemeClr>
                </a:solidFill>
              </a:rPr>
              <a:t>1 Letter of intent for DESIR</a:t>
            </a:r>
            <a:endParaRPr lang="en-US" sz="1406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8" name="people.physics.anu.edu.au/"/>
          <p:cNvSpPr txBox="1"/>
          <p:nvPr/>
        </p:nvSpPr>
        <p:spPr>
          <a:xfrm>
            <a:off x="7883903" y="6454969"/>
            <a:ext cx="1090043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000"/>
            </a:lvl1pPr>
          </a:lstStyle>
          <a:p>
            <a:r>
              <a:rPr lang="en-US" sz="703" dirty="0" smtClean="0"/>
              <a:t>people.physics.anu.edu.au/</a:t>
            </a:r>
            <a:endParaRPr lang="en-US" sz="703" dirty="0"/>
          </a:p>
        </p:txBody>
      </p:sp>
      <p:grpSp>
        <p:nvGrpSpPr>
          <p:cNvPr id="211" name="Groupe"/>
          <p:cNvGrpSpPr/>
          <p:nvPr/>
        </p:nvGrpSpPr>
        <p:grpSpPr>
          <a:xfrm rot="16200000">
            <a:off x="4919119" y="3119662"/>
            <a:ext cx="206297" cy="4974738"/>
            <a:chOff x="0" y="0"/>
            <a:chExt cx="293398" cy="7075181"/>
          </a:xfrm>
        </p:grpSpPr>
        <p:sp>
          <p:nvSpPr>
            <p:cNvPr id="209" name="Ligne"/>
            <p:cNvSpPr/>
            <p:nvPr/>
          </p:nvSpPr>
          <p:spPr>
            <a:xfrm flipV="1">
              <a:off x="293398" y="0"/>
              <a:ext cx="1" cy="704933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en-US" sz="1547" dirty="0"/>
            </a:p>
          </p:txBody>
        </p:sp>
        <p:sp>
          <p:nvSpPr>
            <p:cNvPr id="210" name="Ligne"/>
            <p:cNvSpPr/>
            <p:nvPr/>
          </p:nvSpPr>
          <p:spPr>
            <a:xfrm flipV="1">
              <a:off x="0" y="25849"/>
              <a:ext cx="1" cy="704933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en-US" sz="1547" dirty="0"/>
            </a:p>
          </p:txBody>
        </p:sp>
      </p:grpSp>
      <p:pic>
        <p:nvPicPr>
          <p:cNvPr id="212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4620707" y="4676980"/>
            <a:ext cx="254549" cy="254550"/>
          </a:xfrm>
          <a:prstGeom prst="rect">
            <a:avLst/>
          </a:prstGeom>
        </p:spPr>
      </p:pic>
      <p:pic>
        <p:nvPicPr>
          <p:cNvPr id="214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8114584" y="3004167"/>
            <a:ext cx="254549" cy="254549"/>
          </a:xfrm>
          <a:prstGeom prst="rect">
            <a:avLst/>
          </a:prstGeom>
        </p:spPr>
      </p:pic>
      <p:sp>
        <p:nvSpPr>
          <p:cNvPr id="222" name="272Ds"/>
          <p:cNvSpPr txBox="1"/>
          <p:nvPr/>
        </p:nvSpPr>
        <p:spPr>
          <a:xfrm>
            <a:off x="7276042" y="3656372"/>
            <a:ext cx="240451" cy="1586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lang="en-US" sz="562" baseline="31999" dirty="0" smtClean="0"/>
              <a:t>272</a:t>
            </a:r>
            <a:r>
              <a:rPr lang="en-US" sz="562" dirty="0" smtClean="0"/>
              <a:t>Ds</a:t>
            </a:r>
            <a:endParaRPr lang="en-US" sz="562" dirty="0"/>
          </a:p>
        </p:txBody>
      </p:sp>
      <p:pic>
        <p:nvPicPr>
          <p:cNvPr id="223" name="Rectangle aux angles arrondis" descr="Rectangle aux angles arrondis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7272895" y="3610475"/>
            <a:ext cx="254549" cy="254550"/>
          </a:xfrm>
          <a:prstGeom prst="rect">
            <a:avLst/>
          </a:prstGeom>
        </p:spPr>
      </p:pic>
      <p:grpSp>
        <p:nvGrpSpPr>
          <p:cNvPr id="228" name="Groupe"/>
          <p:cNvGrpSpPr/>
          <p:nvPr/>
        </p:nvGrpSpPr>
        <p:grpSpPr>
          <a:xfrm>
            <a:off x="1617155" y="1181701"/>
            <a:ext cx="3601337" cy="2543129"/>
            <a:chOff x="0" y="0"/>
            <a:chExt cx="5121900" cy="3616893"/>
          </a:xfrm>
        </p:grpSpPr>
        <p:pic>
          <p:nvPicPr>
            <p:cNvPr id="225" name="chart-10.png" descr="chart-10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5903"/>
              <a:ext cx="5121901" cy="359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" name="Ligne"/>
            <p:cNvSpPr/>
            <p:nvPr/>
          </p:nvSpPr>
          <p:spPr>
            <a:xfrm flipV="1">
              <a:off x="1839397" y="-1"/>
              <a:ext cx="1" cy="361369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en-US" sz="1547" dirty="0"/>
            </a:p>
          </p:txBody>
        </p:sp>
        <p:sp>
          <p:nvSpPr>
            <p:cNvPr id="227" name="Ligne"/>
            <p:cNvSpPr/>
            <p:nvPr/>
          </p:nvSpPr>
          <p:spPr>
            <a:xfrm flipV="1">
              <a:off x="1545998" y="12700"/>
              <a:ext cx="1" cy="360419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en-US" sz="1547" dirty="0"/>
            </a:p>
          </p:txBody>
        </p:sp>
      </p:grpSp>
      <p:grpSp>
        <p:nvGrpSpPr>
          <p:cNvPr id="237" name="Groupe"/>
          <p:cNvGrpSpPr/>
          <p:nvPr/>
        </p:nvGrpSpPr>
        <p:grpSpPr>
          <a:xfrm>
            <a:off x="1623433" y="1378936"/>
            <a:ext cx="3388558" cy="882918"/>
            <a:chOff x="-38100" y="-38100"/>
            <a:chExt cx="4819281" cy="1255704"/>
          </a:xfrm>
        </p:grpSpPr>
        <p:pic>
          <p:nvPicPr>
            <p:cNvPr id="229" name="Rectangle aux angles arrondis" descr="Rectangle aux angles arrondis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5400000">
              <a:off x="417347" y="400132"/>
              <a:ext cx="362025" cy="1272920"/>
            </a:xfrm>
            <a:prstGeom prst="rect">
              <a:avLst/>
            </a:prstGeom>
            <a:effectLst/>
          </p:spPr>
        </p:pic>
        <p:pic>
          <p:nvPicPr>
            <p:cNvPr id="231" name="Rectangle aux angles arrondis" descr="Rectangle aux angles arrondis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5400000">
              <a:off x="578846" y="561777"/>
              <a:ext cx="362026" cy="362025"/>
            </a:xfrm>
            <a:prstGeom prst="rect">
              <a:avLst/>
            </a:prstGeom>
            <a:effectLst/>
          </p:spPr>
        </p:pic>
        <p:pic>
          <p:nvPicPr>
            <p:cNvPr id="233" name="Rectangle aux angles arrondis" descr="Rectangle aux angles arrondis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5400000">
              <a:off x="1181393" y="574477"/>
              <a:ext cx="362025" cy="362025"/>
            </a:xfrm>
            <a:prstGeom prst="rect">
              <a:avLst/>
            </a:prstGeom>
            <a:effectLst/>
          </p:spPr>
        </p:pic>
        <p:pic>
          <p:nvPicPr>
            <p:cNvPr id="235" name="Rectangle aux angles arrondis" descr="Rectangle aux angles arrondis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5400000">
              <a:off x="3970688" y="-486569"/>
              <a:ext cx="362025" cy="1258963"/>
            </a:xfrm>
            <a:prstGeom prst="rect">
              <a:avLst/>
            </a:prstGeom>
            <a:effectLst/>
          </p:spPr>
        </p:pic>
      </p:grpSp>
      <p:sp>
        <p:nvSpPr>
          <p:cNvPr id="242" name="Ligne"/>
          <p:cNvSpPr/>
          <p:nvPr/>
        </p:nvSpPr>
        <p:spPr>
          <a:xfrm>
            <a:off x="1616388" y="1046432"/>
            <a:ext cx="360286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547" dirty="0"/>
          </a:p>
        </p:txBody>
      </p:sp>
      <p:sp>
        <p:nvSpPr>
          <p:cNvPr id="244" name="Physics Cases"/>
          <p:cNvSpPr txBox="1">
            <a:spLocks noGrp="1"/>
          </p:cNvSpPr>
          <p:nvPr>
            <p:ph type="title"/>
          </p:nvPr>
        </p:nvSpPr>
        <p:spPr>
          <a:xfrm>
            <a:off x="1663076" y="307899"/>
            <a:ext cx="4390548" cy="8579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/>
              <a:t>SHE Physics Cases</a:t>
            </a:r>
            <a:endParaRPr lang="en-US" sz="3600" dirty="0"/>
          </a:p>
        </p:txBody>
      </p:sp>
      <p:sp>
        <p:nvSpPr>
          <p:cNvPr id="245" name="Map nuclear structure"/>
          <p:cNvSpPr txBox="1"/>
          <p:nvPr/>
        </p:nvSpPr>
        <p:spPr>
          <a:xfrm>
            <a:off x="5496541" y="406276"/>
            <a:ext cx="2939908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sz="1266" dirty="0" smtClean="0">
                <a:solidFill>
                  <a:schemeClr val="accent1">
                    <a:lumMod val="75000"/>
                  </a:schemeClr>
                </a:solidFill>
              </a:rPr>
              <a:t>Map nuclear structure</a:t>
            </a:r>
          </a:p>
          <a:p>
            <a:r>
              <a:rPr lang="en-US" sz="1266" dirty="0">
                <a:solidFill>
                  <a:schemeClr val="accent1">
                    <a:lumMod val="75000"/>
                  </a:schemeClr>
                </a:solidFill>
              </a:rPr>
              <a:t>Bridge the gap between hot and cold fusion</a:t>
            </a:r>
          </a:p>
          <a:p>
            <a:endParaRPr lang="en-US" sz="1266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6" name="Probe the limits of stabilisation"/>
          <p:cNvSpPr txBox="1"/>
          <p:nvPr/>
        </p:nvSpPr>
        <p:spPr>
          <a:xfrm>
            <a:off x="5514084" y="966946"/>
            <a:ext cx="183704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sz="1266" dirty="0" smtClean="0">
                <a:solidFill>
                  <a:srgbClr val="7030A0"/>
                </a:solidFill>
              </a:rPr>
              <a:t>Probe the limits of stability</a:t>
            </a:r>
            <a:endParaRPr lang="en-US" sz="1266" dirty="0">
              <a:solidFill>
                <a:srgbClr val="7030A0"/>
              </a:solidFill>
            </a:endParaRPr>
          </a:p>
        </p:txBody>
      </p:sp>
      <p:sp>
        <p:nvSpPr>
          <p:cNvPr id="247" name="Produce heavy nuclei"/>
          <p:cNvSpPr txBox="1"/>
          <p:nvPr/>
        </p:nvSpPr>
        <p:spPr>
          <a:xfrm>
            <a:off x="5503517" y="1428864"/>
            <a:ext cx="2648097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sz="1266" dirty="0" smtClean="0">
                <a:solidFill>
                  <a:srgbClr val="FF0000"/>
                </a:solidFill>
              </a:rPr>
              <a:t>SHE synthesis</a:t>
            </a:r>
          </a:p>
          <a:p>
            <a:r>
              <a:rPr lang="en-US" sz="1266" dirty="0" smtClean="0">
                <a:solidFill>
                  <a:srgbClr val="FF0000"/>
                </a:solidFill>
              </a:rPr>
              <a:t>Opportunity to produce a new element</a:t>
            </a:r>
          </a:p>
        </p:txBody>
      </p:sp>
      <p:sp>
        <p:nvSpPr>
          <p:cNvPr id="251" name="N=126"/>
          <p:cNvSpPr txBox="1"/>
          <p:nvPr/>
        </p:nvSpPr>
        <p:spPr>
          <a:xfrm>
            <a:off x="2511845" y="3822253"/>
            <a:ext cx="527388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/>
            </a:lvl1pPr>
          </a:lstStyle>
          <a:p>
            <a:r>
              <a:rPr lang="en-US" sz="1336" dirty="0" smtClean="0"/>
              <a:t>N=126</a:t>
            </a:r>
            <a:endParaRPr lang="en-US" sz="1336" dirty="0"/>
          </a:p>
        </p:txBody>
      </p:sp>
      <p:sp>
        <p:nvSpPr>
          <p:cNvPr id="252" name="N=162"/>
          <p:cNvSpPr txBox="1"/>
          <p:nvPr/>
        </p:nvSpPr>
        <p:spPr>
          <a:xfrm>
            <a:off x="7104724" y="2535301"/>
            <a:ext cx="527388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/>
            </a:lvl1pPr>
          </a:lstStyle>
          <a:p>
            <a:r>
              <a:rPr lang="en-US" sz="1336" dirty="0" smtClean="0"/>
              <a:t>N=162</a:t>
            </a:r>
            <a:endParaRPr lang="en-US" sz="1336" dirty="0"/>
          </a:p>
        </p:txBody>
      </p:sp>
      <p:sp>
        <p:nvSpPr>
          <p:cNvPr id="253" name="N=152"/>
          <p:cNvSpPr txBox="1"/>
          <p:nvPr/>
        </p:nvSpPr>
        <p:spPr>
          <a:xfrm>
            <a:off x="5062802" y="3617501"/>
            <a:ext cx="527388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/>
            </a:lvl1pPr>
          </a:lstStyle>
          <a:p>
            <a:r>
              <a:rPr lang="en-US" sz="1336" dirty="0" smtClean="0"/>
              <a:t>N=152</a:t>
            </a:r>
            <a:endParaRPr lang="en-US" sz="1336" dirty="0"/>
          </a:p>
        </p:txBody>
      </p:sp>
      <p:sp>
        <p:nvSpPr>
          <p:cNvPr id="254" name="Z=100"/>
          <p:cNvSpPr txBox="1"/>
          <p:nvPr/>
        </p:nvSpPr>
        <p:spPr>
          <a:xfrm>
            <a:off x="1893012" y="5468180"/>
            <a:ext cx="496932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/>
            </a:lvl1pPr>
          </a:lstStyle>
          <a:p>
            <a:r>
              <a:rPr lang="en-US" sz="1336" dirty="0" smtClean="0"/>
              <a:t>Z=100</a:t>
            </a:r>
            <a:endParaRPr lang="en-US" sz="1336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CB0E239-7115-1641-A2EE-5E415B8CF638}"/>
              </a:ext>
            </a:extLst>
          </p:cNvPr>
          <p:cNvSpPr/>
          <p:nvPr/>
        </p:nvSpPr>
        <p:spPr>
          <a:xfrm rot="19621009">
            <a:off x="4504624" y="3231759"/>
            <a:ext cx="5082436" cy="220823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78330956-59FC-4A47-B6C5-ACADEB38136C}"/>
              </a:ext>
            </a:extLst>
          </p:cNvPr>
          <p:cNvSpPr/>
          <p:nvPr/>
        </p:nvSpPr>
        <p:spPr>
          <a:xfrm rot="3039101">
            <a:off x="8461956" y="473558"/>
            <a:ext cx="331592" cy="335447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00F9014-B2A2-EB45-A2A0-890A422F0724}"/>
              </a:ext>
            </a:extLst>
          </p:cNvPr>
          <p:cNvSpPr/>
          <p:nvPr/>
        </p:nvSpPr>
        <p:spPr>
          <a:xfrm rot="3039101">
            <a:off x="4887949" y="4050641"/>
            <a:ext cx="1315404" cy="2306643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565B3BDF-BF49-EE4C-8C35-E107459D600C}"/>
              </a:ext>
            </a:extLst>
          </p:cNvPr>
          <p:cNvSpPr/>
          <p:nvPr/>
        </p:nvSpPr>
        <p:spPr>
          <a:xfrm rot="3039101">
            <a:off x="9742780" y="473558"/>
            <a:ext cx="331592" cy="33544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BB07A1-8562-B949-B77A-428E59B3D393}"/>
              </a:ext>
            </a:extLst>
          </p:cNvPr>
          <p:cNvSpPr txBox="1"/>
          <p:nvPr/>
        </p:nvSpPr>
        <p:spPr>
          <a:xfrm>
            <a:off x="8862574" y="457728"/>
            <a:ext cx="120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A/Q=3</a:t>
            </a:r>
            <a:endParaRPr lang="en-US"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A395509-2062-D143-A232-185F538FB207}"/>
              </a:ext>
            </a:extLst>
          </p:cNvPr>
          <p:cNvSpPr txBox="1"/>
          <p:nvPr/>
        </p:nvSpPr>
        <p:spPr>
          <a:xfrm>
            <a:off x="10143398" y="457728"/>
            <a:ext cx="120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A/Q=7</a:t>
            </a:r>
            <a:endParaRPr lang="en-US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FE38F80-1FCD-F048-9327-279ABBB41020}"/>
              </a:ext>
            </a:extLst>
          </p:cNvPr>
          <p:cNvSpPr/>
          <p:nvPr/>
        </p:nvSpPr>
        <p:spPr>
          <a:xfrm rot="3039101">
            <a:off x="4141474" y="4381844"/>
            <a:ext cx="476069" cy="1189973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F9B69C71-083C-FA43-B878-FD76693D78AA}"/>
              </a:ext>
            </a:extLst>
          </p:cNvPr>
          <p:cNvSpPr/>
          <p:nvPr/>
        </p:nvSpPr>
        <p:spPr>
          <a:xfrm rot="19621009">
            <a:off x="3077900" y="3989197"/>
            <a:ext cx="4032890" cy="66383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E0E6313-C790-A747-93EB-DCD515066C07}"/>
              </a:ext>
            </a:extLst>
          </p:cNvPr>
          <p:cNvSpPr/>
          <p:nvPr/>
        </p:nvSpPr>
        <p:spPr>
          <a:xfrm rot="4962470">
            <a:off x="2882712" y="534559"/>
            <a:ext cx="678966" cy="151590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F975EF6-D307-DD4B-B5C9-3C80054A35AE}"/>
              </a:ext>
            </a:extLst>
          </p:cNvPr>
          <p:cNvSpPr/>
          <p:nvPr/>
        </p:nvSpPr>
        <p:spPr>
          <a:xfrm rot="3039101">
            <a:off x="9042971" y="949497"/>
            <a:ext cx="331592" cy="3354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CB9D12B-C7E7-3540-AAFA-584C1E3448FD}"/>
              </a:ext>
            </a:extLst>
          </p:cNvPr>
          <p:cNvSpPr/>
          <p:nvPr/>
        </p:nvSpPr>
        <p:spPr>
          <a:xfrm rot="3039101">
            <a:off x="7660729" y="951304"/>
            <a:ext cx="331592" cy="335447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FED6F81E-6DE9-3247-9EAF-568F5C9D900C}"/>
              </a:ext>
            </a:extLst>
          </p:cNvPr>
          <p:cNvSpPr txBox="1"/>
          <p:nvPr/>
        </p:nvSpPr>
        <p:spPr>
          <a:xfrm>
            <a:off x="8039612" y="927727"/>
            <a:ext cx="120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A/Q=3</a:t>
            </a:r>
            <a:endParaRPr lang="en-US" dirty="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6B9D3F24-8B21-5647-84CF-8EE46B8DD175}"/>
              </a:ext>
            </a:extLst>
          </p:cNvPr>
          <p:cNvSpPr txBox="1"/>
          <p:nvPr/>
        </p:nvSpPr>
        <p:spPr>
          <a:xfrm>
            <a:off x="9464506" y="917925"/>
            <a:ext cx="120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A/Q=7</a:t>
            </a:r>
            <a:endParaRPr lang="en-US" dirty="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B583753A-97A3-514C-90A6-F7AD63D80A36}"/>
              </a:ext>
            </a:extLst>
          </p:cNvPr>
          <p:cNvSpPr/>
          <p:nvPr/>
        </p:nvSpPr>
        <p:spPr>
          <a:xfrm rot="3039101">
            <a:off x="8249167" y="1438188"/>
            <a:ext cx="331592" cy="3354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33138740-1FAF-EC45-8C74-736D96307DDB}"/>
              </a:ext>
            </a:extLst>
          </p:cNvPr>
          <p:cNvSpPr txBox="1"/>
          <p:nvPr/>
        </p:nvSpPr>
        <p:spPr>
          <a:xfrm>
            <a:off x="8652763" y="1429264"/>
            <a:ext cx="120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A/Q=7</a:t>
            </a:r>
            <a:endParaRPr lang="en-US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4DF1812A-7D7C-3D4B-ABA2-493BA6FE40AE}"/>
              </a:ext>
            </a:extLst>
          </p:cNvPr>
          <p:cNvSpPr/>
          <p:nvPr/>
        </p:nvSpPr>
        <p:spPr>
          <a:xfrm rot="3039101">
            <a:off x="8746915" y="1234199"/>
            <a:ext cx="1971505" cy="3056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-70945" y="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with A/Q=7 injector: </a:t>
            </a:r>
            <a:r>
              <a:rPr lang="en-US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physics – A/Q=3 &amp; 7 compared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4565" y="4290398"/>
            <a:ext cx="414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S3 unique advantage =&gt; </a:t>
            </a:r>
            <a:r>
              <a:rPr lang="en-US" b="1" dirty="0" err="1" smtClean="0"/>
              <a:t>dM</a:t>
            </a:r>
            <a:r>
              <a:rPr lang="en-US" b="1" dirty="0" smtClean="0"/>
              <a:t>/M&lt;1/300</a:t>
            </a:r>
            <a:endParaRPr lang="en-US" b="1" dirty="0"/>
          </a:p>
        </p:txBody>
      </p:sp>
      <p:pic>
        <p:nvPicPr>
          <p:cNvPr id="90" name="Rectangle aux angles arrondis" descr="Rectangle aux angles arrondis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5400000">
            <a:off x="9321656" y="4109056"/>
            <a:ext cx="672396" cy="25298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91381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/>
      <p:bldP spid="246" grpId="0" animBg="1"/>
      <p:bldP spid="247" grpId="0" animBg="1"/>
      <p:bldP spid="3" grpId="0" animBg="1"/>
      <p:bldP spid="73" grpId="0" animBg="1"/>
      <p:bldP spid="74" grpId="0" animBg="1"/>
      <p:bldP spid="75" grpId="0" animBg="1"/>
      <p:bldP spid="4" grpId="0"/>
      <p:bldP spid="77" grpId="0"/>
      <p:bldP spid="71" grpId="0" animBg="1"/>
      <p:bldP spid="72" grpId="0" animBg="1"/>
      <p:bldP spid="78" grpId="0" animBg="1"/>
      <p:bldP spid="79" grpId="0" animBg="1"/>
      <p:bldP spid="80" grpId="0" animBg="1"/>
      <p:bldP spid="81" grpId="0"/>
      <p:bldP spid="82" grpId="0"/>
      <p:bldP spid="83" grpId="0" animBg="1"/>
      <p:bldP spid="84" grpId="0"/>
      <p:bldP spid="8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E9C311A-CE67-124C-89ED-0BB37D70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4A6E-1BEE-334D-B65B-C55DF7B7E2F8}" type="slidenum">
              <a:rPr lang="en-US" smtClean="0"/>
              <a:t>49</a:t>
            </a:fld>
            <a:endParaRPr lang="en-US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E9E7635A-C59C-3C45-B3B5-35F33F39D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4543" y="6351535"/>
            <a:ext cx="4440813" cy="365125"/>
          </a:xfrm>
        </p:spPr>
        <p:txBody>
          <a:bodyPr/>
          <a:lstStyle/>
          <a:p>
            <a:r>
              <a:rPr lang="en-US"/>
              <a:t>Lucía Càceres, GANIL Caen (France) on behalf of ISOL FRANCE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BA365C-7A62-5A47-BE93-010E62023F1A}"/>
              </a:ext>
            </a:extLst>
          </p:cNvPr>
          <p:cNvSpPr/>
          <p:nvPr/>
        </p:nvSpPr>
        <p:spPr>
          <a:xfrm rot="5400000">
            <a:off x="6298622" y="3426952"/>
            <a:ext cx="622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groups.nscl.msu.edu</a:t>
            </a:r>
            <a:r>
              <a:rPr lang="en-US" dirty="0"/>
              <a:t>/</a:t>
            </a:r>
            <a:r>
              <a:rPr lang="en-US" dirty="0" err="1"/>
              <a:t>frib</a:t>
            </a:r>
            <a:r>
              <a:rPr lang="en-US" dirty="0"/>
              <a:t>/rates/</a:t>
            </a:r>
            <a:r>
              <a:rPr lang="en-US" dirty="0" err="1"/>
              <a:t>fribrates.html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F3EB0D-A67A-1243-B197-BBBDFCE5E74A}"/>
              </a:ext>
            </a:extLst>
          </p:cNvPr>
          <p:cNvSpPr/>
          <p:nvPr/>
        </p:nvSpPr>
        <p:spPr>
          <a:xfrm rot="16200000">
            <a:off x="1049343" y="2755236"/>
            <a:ext cx="3803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https://u.ganil-spiral2.eu/</a:t>
            </a:r>
            <a:r>
              <a:rPr lang="en-US" dirty="0" err="1"/>
              <a:t>chartbeams</a:t>
            </a:r>
            <a:r>
              <a:rPr lang="en-US" dirty="0"/>
              <a:t>/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AB276585-9188-5D47-B2EB-9755E8FD0080}"/>
              </a:ext>
            </a:extLst>
          </p:cNvPr>
          <p:cNvGraphicFramePr>
            <a:graphicFrameLocks noGrp="1"/>
          </p:cNvGraphicFramePr>
          <p:nvPr/>
        </p:nvGraphicFramePr>
        <p:xfrm>
          <a:off x="3538220" y="480402"/>
          <a:ext cx="5166360" cy="57110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3336">
                  <a:extLst>
                    <a:ext uri="{9D8B030D-6E8A-4147-A177-3AD203B41FA5}">
                      <a16:colId xmlns:a16="http://schemas.microsoft.com/office/drawing/2014/main" val="828470914"/>
                    </a:ext>
                  </a:extLst>
                </a:gridCol>
                <a:gridCol w="840161">
                  <a:extLst>
                    <a:ext uri="{9D8B030D-6E8A-4147-A177-3AD203B41FA5}">
                      <a16:colId xmlns:a16="http://schemas.microsoft.com/office/drawing/2014/main" val="3614847608"/>
                    </a:ext>
                  </a:extLst>
                </a:gridCol>
                <a:gridCol w="865240">
                  <a:extLst>
                    <a:ext uri="{9D8B030D-6E8A-4147-A177-3AD203B41FA5}">
                      <a16:colId xmlns:a16="http://schemas.microsoft.com/office/drawing/2014/main" val="2017156224"/>
                    </a:ext>
                  </a:extLst>
                </a:gridCol>
                <a:gridCol w="802541">
                  <a:extLst>
                    <a:ext uri="{9D8B030D-6E8A-4147-A177-3AD203B41FA5}">
                      <a16:colId xmlns:a16="http://schemas.microsoft.com/office/drawing/2014/main" val="1976958292"/>
                    </a:ext>
                  </a:extLst>
                </a:gridCol>
                <a:gridCol w="802541">
                  <a:extLst>
                    <a:ext uri="{9D8B030D-6E8A-4147-A177-3AD203B41FA5}">
                      <a16:colId xmlns:a16="http://schemas.microsoft.com/office/drawing/2014/main" val="4134174739"/>
                    </a:ext>
                  </a:extLst>
                </a:gridCol>
                <a:gridCol w="802541">
                  <a:extLst>
                    <a:ext uri="{9D8B030D-6E8A-4147-A177-3AD203B41FA5}">
                      <a16:colId xmlns:a16="http://schemas.microsoft.com/office/drawing/2014/main" val="922621129"/>
                    </a:ext>
                  </a:extLst>
                </a:gridCol>
              </a:tblGrid>
              <a:tr h="171337"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I S3 (A/Q=3)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I S3 (A/Q=7)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FRIB1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FRIB2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FRIBFinal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600115640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100Sn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6,70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0,08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0,40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3,25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2648340426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101Sn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170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850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3,40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136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401680975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97In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0,26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2,60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2724095071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98In (</a:t>
                      </a:r>
                      <a:r>
                        <a:rPr lang="fr-FR" sz="1200" u="none" strike="noStrike" dirty="0" err="1">
                          <a:effectLst/>
                        </a:rPr>
                        <a:t>g.s</a:t>
                      </a:r>
                      <a:r>
                        <a:rPr lang="fr-FR" sz="1200" u="none" strike="noStrike" dirty="0">
                          <a:effectLst/>
                        </a:rPr>
                        <a:t>)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1,07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0,04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0,19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4,10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2559495197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98In (iso)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1,53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0,06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0,28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5,90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732027542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99In (</a:t>
                      </a:r>
                      <a:r>
                        <a:rPr lang="fr-FR" sz="1200" u="none" strike="noStrike" dirty="0" err="1">
                          <a:effectLst/>
                        </a:rPr>
                        <a:t>g.s</a:t>
                      </a:r>
                      <a:r>
                        <a:rPr lang="fr-FR" sz="1200" u="none" strike="noStrike" dirty="0">
                          <a:effectLst/>
                        </a:rPr>
                        <a:t>.)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80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4,49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6,25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267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2408082375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99In (iso)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80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4,49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6,25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267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2671042468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100In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740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7400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389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1950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15600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1064099237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98Cd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3600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18000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851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4260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88700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1921223889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97Cd(g.s)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19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95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54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172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1422810998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97Cd (iso)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19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95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54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172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954644943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96Cd (g.s.)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2,96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0,41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2,08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76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351856626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96Cd (iso.)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0,84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4,18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0,10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0,53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1022857641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95Cd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0,38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1,90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0,01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0,04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1,94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262442058"/>
                  </a:ext>
                </a:extLst>
              </a:tr>
              <a:tr h="1972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94Ag (</a:t>
                      </a:r>
                      <a:r>
                        <a:rPr lang="fr-FR" sz="1200" u="none" strike="noStrike" dirty="0" err="1">
                          <a:effectLst/>
                        </a:rPr>
                        <a:t>g.s</a:t>
                      </a:r>
                      <a:r>
                        <a:rPr lang="fr-FR" sz="1200" u="none" strike="noStrike" dirty="0">
                          <a:effectLst/>
                        </a:rPr>
                        <a:t>.)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136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680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0,10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0,48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27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446395345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94Ag (iso. 7+)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524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2618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0,37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1,83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105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898302963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94Ag (iso 21+)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16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82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0,01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0,06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3,29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1225894726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95Ag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870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4350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52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258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12500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343342829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91Pd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81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405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0,05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1,32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31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851798867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92Pd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810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4050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2,86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1600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699982602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90Rh(g.s.)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210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1050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0,10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0,49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74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466204494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90Rh(iso)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18490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92450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0,60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2,99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452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504904476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91Rh(g.s.)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7500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37500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141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705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85500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897251684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91Rh(iso)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7500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37500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141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705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85500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41235601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92Rh(g.s.)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2222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11109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7583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37964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1883700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2152864790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92Rh(iso.)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78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391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267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1336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66300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630397633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88Ru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820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4100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80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12000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608387300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86Tc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18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100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2380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851708717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87Tc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180</a:t>
                      </a:r>
                      <a:endParaRPr lang="fr-FR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1380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994573"/>
                          </a:solidFill>
                          <a:effectLst/>
                        </a:rPr>
                        <a:t>6890</a:t>
                      </a:r>
                      <a:endParaRPr lang="fr-FR" sz="1200" b="0" i="0" u="none" strike="noStrike" dirty="0">
                        <a:solidFill>
                          <a:srgbClr val="9945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605000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/>
                </a:tc>
                <a:extLst>
                  <a:ext uri="{0D108BD9-81ED-4DB2-BD59-A6C34878D82A}">
                    <a16:rowId xmlns:a16="http://schemas.microsoft.com/office/drawing/2014/main" val="3886975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4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In-flight fragmentation in LISE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97" y="4049485"/>
            <a:ext cx="4438553" cy="2178481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7" y="1496513"/>
            <a:ext cx="5266955" cy="2352675"/>
          </a:xfrm>
          <a:prstGeom prst="rect">
            <a:avLst/>
          </a:prstGeom>
        </p:spPr>
      </p:pic>
      <p:sp>
        <p:nvSpPr>
          <p:cNvPr id="6" name="AutoShape 2" descr="Résultat de recherche d'images pour &quot;François De Oliveira 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194852" y="1898746"/>
            <a:ext cx="59136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GANIL: </a:t>
            </a:r>
            <a:r>
              <a:rPr lang="fr-FR" dirty="0" err="1" smtClean="0"/>
              <a:t>pioneer</a:t>
            </a:r>
            <a:r>
              <a:rPr lang="fr-FR" dirty="0" smtClean="0"/>
              <a:t> </a:t>
            </a:r>
            <a:r>
              <a:rPr lang="fr-FR" dirty="0" err="1" smtClean="0"/>
              <a:t>facility</a:t>
            </a:r>
            <a:r>
              <a:rPr lang="fr-FR" dirty="0" smtClean="0"/>
              <a:t> for in-flight fragmentation techniques </a:t>
            </a:r>
          </a:p>
          <a:p>
            <a:r>
              <a:rPr lang="fr-FR" dirty="0" smtClean="0"/>
              <a:t>             </a:t>
            </a:r>
            <a:r>
              <a:rPr lang="fr-FR" dirty="0" err="1" smtClean="0"/>
              <a:t>since</a:t>
            </a:r>
            <a:r>
              <a:rPr lang="fr-FR" dirty="0" smtClean="0"/>
              <a:t> </a:t>
            </a:r>
            <a:r>
              <a:rPr lang="fr-FR" dirty="0"/>
              <a:t>the </a:t>
            </a:r>
            <a:r>
              <a:rPr lang="fr-FR" dirty="0" smtClean="0"/>
              <a:t>80’s at LISE, SPEG and SISSI</a:t>
            </a:r>
          </a:p>
          <a:p>
            <a:endParaRPr lang="fr-FR" sz="1000" dirty="0" smtClean="0"/>
          </a:p>
          <a:p>
            <a:r>
              <a:rPr lang="fr-FR" dirty="0" smtClean="0"/>
              <a:t>Method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and </a:t>
            </a:r>
            <a:r>
              <a:rPr lang="fr-FR" dirty="0" err="1" smtClean="0"/>
              <a:t>continuously</a:t>
            </a:r>
            <a:r>
              <a:rPr lang="fr-FR" dirty="0" smtClean="0"/>
              <a:t> </a:t>
            </a:r>
            <a:r>
              <a:rPr lang="fr-FR" dirty="0" err="1" smtClean="0"/>
              <a:t>evolving</a:t>
            </a:r>
            <a:r>
              <a:rPr lang="fr-FR" dirty="0" smtClean="0"/>
              <a:t> at LISE</a:t>
            </a:r>
            <a:endParaRPr lang="fr-FR" dirty="0"/>
          </a:p>
        </p:txBody>
      </p:sp>
      <p:pic>
        <p:nvPicPr>
          <p:cNvPr id="12" name="Picture 6" descr="http://www.cenbg.in2p3.fr/IMG/gif/54Zn2-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4549" y="3582963"/>
            <a:ext cx="2645003" cy="2645003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9019250" y="4354287"/>
            <a:ext cx="2788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Is an international in-flight </a:t>
            </a:r>
            <a:r>
              <a:rPr lang="fr-FR" b="1" dirty="0" err="1" smtClean="0"/>
              <a:t>facility</a:t>
            </a:r>
            <a:r>
              <a:rPr lang="fr-FR" b="1" dirty="0" smtClean="0"/>
              <a:t> a plausible upgrade plan for GANIL-SPIRAL2?</a:t>
            </a:r>
            <a:endParaRPr lang="fr-FR" b="1" dirty="0"/>
          </a:p>
        </p:txBody>
      </p:sp>
      <p:pic>
        <p:nvPicPr>
          <p:cNvPr id="15" name="Image 6" descr="logo couleur HD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45923" y="760731"/>
            <a:ext cx="2230324" cy="5343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78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Rôle de la diffusion, effusion et ionisation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9536" y="1196753"/>
            <a:ext cx="8229600" cy="4525963"/>
          </a:xfrm>
        </p:spPr>
        <p:txBody>
          <a:bodyPr/>
          <a:lstStyle/>
          <a:p>
            <a:r>
              <a:rPr lang="fr-FR" dirty="0" smtClean="0"/>
              <a:t>ISOLDE</a:t>
            </a:r>
          </a:p>
          <a:p>
            <a:pPr lvl="1"/>
            <a:r>
              <a:rPr lang="fr-FR" dirty="0" smtClean="0"/>
              <a:t>Temps de réponse: diffusion et effusion</a:t>
            </a:r>
          </a:p>
          <a:p>
            <a:pPr lvl="1"/>
            <a:r>
              <a:rPr lang="fr-FR" dirty="0" smtClean="0"/>
              <a:t>Efficacité d’ionisation/formation de molécule</a:t>
            </a:r>
          </a:p>
          <a:p>
            <a:pPr lvl="1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55640" y="6488668"/>
            <a:ext cx="635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 Gottberg, </a:t>
            </a:r>
            <a:r>
              <a:rPr lang="fr-FR" dirty="0" err="1"/>
              <a:t>Proceedings</a:t>
            </a:r>
            <a:r>
              <a:rPr lang="fr-FR" dirty="0"/>
              <a:t> of the EMIS 2015 </a:t>
            </a:r>
            <a:r>
              <a:rPr lang="fr-FR" dirty="0" err="1"/>
              <a:t>Conference</a:t>
            </a:r>
            <a:r>
              <a:rPr lang="fr-FR" dirty="0"/>
              <a:t>, NIMB 316</a:t>
            </a:r>
          </a:p>
        </p:txBody>
      </p:sp>
      <p:pic>
        <p:nvPicPr>
          <p:cNvPr id="26626" name="Picture 2" descr="https://ars.els-cdn.com/content/image/1-s2.0-S0168583X16000689-gr1_l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7" y="3356992"/>
            <a:ext cx="4167117" cy="2376264"/>
          </a:xfrm>
          <a:prstGeom prst="rect">
            <a:avLst/>
          </a:prstGeom>
          <a:noFill/>
        </p:spPr>
      </p:pic>
      <p:pic>
        <p:nvPicPr>
          <p:cNvPr id="26628" name="Picture 4" descr="Fluka-derived [67] production cross sections for different driver beams onto a…"/>
          <p:cNvPicPr>
            <a:picLocks noChangeAspect="1" noChangeArrowheads="1"/>
          </p:cNvPicPr>
          <p:nvPr/>
        </p:nvPicPr>
        <p:blipFill>
          <a:blip r:embed="rId3" cstate="print"/>
          <a:srcRect b="67600"/>
          <a:stretch>
            <a:fillRect/>
          </a:stretch>
        </p:blipFill>
        <p:spPr bwMode="auto">
          <a:xfrm>
            <a:off x="1524000" y="3356993"/>
            <a:ext cx="4067944" cy="2196659"/>
          </a:xfrm>
          <a:prstGeom prst="rect">
            <a:avLst/>
          </a:prstGeom>
          <a:noFill/>
        </p:spPr>
      </p:pic>
      <p:cxnSp>
        <p:nvCxnSpPr>
          <p:cNvPr id="14" name="Connecteur droit avec flèche 13"/>
          <p:cNvCxnSpPr/>
          <p:nvPr/>
        </p:nvCxnSpPr>
        <p:spPr>
          <a:xfrm>
            <a:off x="4295800" y="3429000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719737" y="3068960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Spallation</a:t>
            </a:r>
          </a:p>
        </p:txBody>
      </p:sp>
      <p:cxnSp>
        <p:nvCxnSpPr>
          <p:cNvPr id="25" name="Connecteur droit avec flèche 24"/>
          <p:cNvCxnSpPr>
            <a:stCxn id="26" idx="2"/>
          </p:cNvCxnSpPr>
          <p:nvPr/>
        </p:nvCxnSpPr>
        <p:spPr>
          <a:xfrm>
            <a:off x="2476346" y="3438292"/>
            <a:ext cx="883351" cy="10708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524001" y="3068960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Fission « chaude »</a:t>
            </a:r>
          </a:p>
        </p:txBody>
      </p:sp>
      <p:sp>
        <p:nvSpPr>
          <p:cNvPr id="33" name="Flèche droite 32"/>
          <p:cNvSpPr/>
          <p:nvPr/>
        </p:nvSpPr>
        <p:spPr>
          <a:xfrm>
            <a:off x="5879976" y="4365104"/>
            <a:ext cx="28803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Picture 4" descr="Fluka-derived [67] production cross sections for different driver beams onto a…"/>
          <p:cNvPicPr>
            <a:picLocks noChangeAspect="1" noChangeArrowheads="1"/>
          </p:cNvPicPr>
          <p:nvPr/>
        </p:nvPicPr>
        <p:blipFill>
          <a:blip r:embed="rId3" cstate="print"/>
          <a:srcRect t="95428"/>
          <a:stretch>
            <a:fillRect/>
          </a:stretch>
        </p:blipFill>
        <p:spPr bwMode="auto">
          <a:xfrm>
            <a:off x="1530920" y="5428571"/>
            <a:ext cx="4051880" cy="303541"/>
          </a:xfrm>
          <a:prstGeom prst="rect">
            <a:avLst/>
          </a:prstGeom>
          <a:noFill/>
        </p:spPr>
      </p:pic>
      <p:sp>
        <p:nvSpPr>
          <p:cNvPr id="36" name="ZoneTexte 35"/>
          <p:cNvSpPr txBox="1"/>
          <p:nvPr/>
        </p:nvSpPr>
        <p:spPr>
          <a:xfrm>
            <a:off x="1703512" y="5949280"/>
            <a:ext cx="874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Challenges: produire des éléments chimiques réfractaires/isotopes de temps de vie courts</a:t>
            </a:r>
          </a:p>
        </p:txBody>
      </p:sp>
    </p:spTree>
    <p:extLst>
      <p:ext uri="{BB962C8B-B14F-4D97-AF65-F5344CB8AC3E}">
        <p14:creationId xmlns:p14="http://schemas.microsoft.com/office/powerpoint/2010/main" val="13701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651" y="1510992"/>
            <a:ext cx="11395587" cy="4351338"/>
          </a:xfrm>
        </p:spPr>
        <p:txBody>
          <a:bodyPr/>
          <a:lstStyle/>
          <a:p>
            <a:r>
              <a:rPr lang="fr-FR" dirty="0" smtClean="0"/>
              <a:t>La phase 2 n’est pas nécessairement la solution technique la plus évidente</a:t>
            </a:r>
          </a:p>
          <a:p>
            <a:pPr lvl="1"/>
            <a:r>
              <a:rPr lang="fr-FR" dirty="0" smtClean="0"/>
              <a:t>200kW d sur convertisseur carbone</a:t>
            </a:r>
          </a:p>
          <a:p>
            <a:pPr lvl="2"/>
            <a:r>
              <a:rPr lang="fr-FR" dirty="0" smtClean="0"/>
              <a:t>3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⋅</a:t>
            </a:r>
            <a:r>
              <a:rPr lang="fr-FR" dirty="0"/>
              <a:t>10</a:t>
            </a:r>
            <a:r>
              <a:rPr lang="fr-FR" baseline="30000" dirty="0"/>
              <a:t>13</a:t>
            </a:r>
            <a:r>
              <a:rPr lang="fr-FR" dirty="0"/>
              <a:t> </a:t>
            </a:r>
            <a:r>
              <a:rPr lang="fr-FR" dirty="0" smtClean="0"/>
              <a:t>fissions/s, </a:t>
            </a:r>
            <a:r>
              <a:rPr lang="fr-FR" dirty="0"/>
              <a:t>avec un but </a:t>
            </a:r>
            <a:r>
              <a:rPr lang="fr-FR" dirty="0" smtClean="0"/>
              <a:t>affiché </a:t>
            </a:r>
            <a:r>
              <a:rPr lang="fr-FR" dirty="0"/>
              <a:t>de 10</a:t>
            </a:r>
            <a:r>
              <a:rPr lang="fr-FR" baseline="30000" dirty="0"/>
              <a:t>14</a:t>
            </a:r>
            <a:r>
              <a:rPr lang="fr-FR" dirty="0"/>
              <a:t>/s</a:t>
            </a:r>
            <a:endParaRPr lang="fr-FR" dirty="0" smtClean="0"/>
          </a:p>
          <a:p>
            <a:pPr lvl="1"/>
            <a:r>
              <a:rPr lang="fr-FR" dirty="0" smtClean="0"/>
              <a:t>2.5kg </a:t>
            </a:r>
            <a:r>
              <a:rPr lang="fr-FR" dirty="0" err="1" smtClean="0"/>
              <a:t>UCx</a:t>
            </a:r>
            <a:r>
              <a:rPr lang="fr-FR" dirty="0" smtClean="0"/>
              <a:t> HD </a:t>
            </a:r>
          </a:p>
          <a:p>
            <a:pPr lvl="2"/>
            <a:r>
              <a:rPr lang="fr-FR" dirty="0" smtClean="0"/>
              <a:t>Etudes menées dans le cadre d’ACTILAB / ENSAR montrent que la diffusion sera pénalisante pour les isotopes </a:t>
            </a:r>
            <a:r>
              <a:rPr lang="fr-FR" dirty="0"/>
              <a:t>courts temps de </a:t>
            </a:r>
            <a:r>
              <a:rPr lang="fr-FR" dirty="0" smtClean="0"/>
              <a:t>vie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 smtClean="0"/>
              <a:t>relative inutilité d’avoir autant de fissions dans la cible</a:t>
            </a:r>
          </a:p>
          <a:p>
            <a:pPr lvl="1"/>
            <a:r>
              <a:rPr lang="fr-FR" dirty="0" smtClean="0"/>
              <a:t>Solutions alternatives existent</a:t>
            </a:r>
          </a:p>
          <a:p>
            <a:pPr lvl="2"/>
            <a:r>
              <a:rPr lang="fr-FR" dirty="0" smtClean="0"/>
              <a:t>Exemple: fission induite par ions légers (type SPES): 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 smtClean="0"/>
              <a:t>d à 40 </a:t>
            </a:r>
            <a:r>
              <a:rPr lang="fr-FR" dirty="0" err="1" smtClean="0"/>
              <a:t>AMeV</a:t>
            </a:r>
            <a:r>
              <a:rPr lang="fr-FR" dirty="0" smtClean="0"/>
              <a:t> (1kW) à SPIRAL 1 (cas théorique, pas acceptable dans l’installation actuelle)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 smtClean="0"/>
              <a:t>1.4</a:t>
            </a:r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⋅</a:t>
            </a:r>
            <a:r>
              <a:rPr lang="fr-FR" dirty="0" smtClean="0"/>
              <a:t>10</a:t>
            </a:r>
            <a:r>
              <a:rPr lang="fr-FR" baseline="30000" dirty="0" smtClean="0"/>
              <a:t>12</a:t>
            </a:r>
            <a:r>
              <a:rPr lang="fr-FR" dirty="0" smtClean="0"/>
              <a:t> fissions/s, facteur 20 par rapport à SPIRAL 2 phase 2</a:t>
            </a:r>
          </a:p>
          <a:p>
            <a:pPr marL="914400" lvl="2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7576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7568" y="0"/>
            <a:ext cx="7772400" cy="936104"/>
          </a:xfrm>
        </p:spPr>
        <p:txBody>
          <a:bodyPr>
            <a:normAutofit/>
          </a:bodyPr>
          <a:lstStyle/>
          <a:p>
            <a:r>
              <a:rPr lang="en-US" sz="3200" dirty="0"/>
              <a:t>Calculated intensities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91745" y="5934670"/>
            <a:ext cx="4816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Release (Diffusion + effusion): </a:t>
            </a:r>
            <a:r>
              <a:rPr lang="en-US" dirty="0" err="1" smtClean="0"/>
              <a:t>PARRNe</a:t>
            </a:r>
            <a:r>
              <a:rPr lang="en-US" dirty="0" smtClean="0"/>
              <a:t> </a:t>
            </a:r>
            <a:r>
              <a:rPr lang="en-US" dirty="0"/>
              <a:t>data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Optimistic assumption for SPIRAL 2 large targets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Target aging in the case of SPIRAL 1 to consider</a:t>
            </a:r>
          </a:p>
        </p:txBody>
      </p:sp>
      <p:graphicFrame>
        <p:nvGraphicFramePr>
          <p:cNvPr id="9" name="Graphique 8"/>
          <p:cNvGraphicFramePr>
            <a:graphicFrameLocks noGrp="1"/>
          </p:cNvGraphicFramePr>
          <p:nvPr/>
        </p:nvGraphicFramePr>
        <p:xfrm>
          <a:off x="1919536" y="836712"/>
          <a:ext cx="799288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7896201" y="1772817"/>
            <a:ext cx="249337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SPIRAL 1: </a:t>
            </a:r>
            <a:r>
              <a:rPr lang="en-US" baseline="30000" dirty="0"/>
              <a:t>2</a:t>
            </a:r>
            <a:r>
              <a:rPr lang="en-US" dirty="0"/>
              <a:t>H at 80 </a:t>
            </a:r>
            <a:r>
              <a:rPr lang="en-US" dirty="0" err="1"/>
              <a:t>MeV</a:t>
            </a:r>
            <a:endParaRPr lang="en-US" dirty="0"/>
          </a:p>
          <a:p>
            <a:r>
              <a:rPr lang="en-US" dirty="0"/>
              <a:t>1kW  - 1.4 10</a:t>
            </a:r>
            <a:r>
              <a:rPr lang="en-US" baseline="30000" dirty="0"/>
              <a:t>12</a:t>
            </a:r>
            <a:r>
              <a:rPr lang="en-US" dirty="0"/>
              <a:t> fissions/s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022727" y="233690"/>
            <a:ext cx="273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Résultats WP2 GANIL 2025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979968" y="4892345"/>
            <a:ext cx="25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Calculs dont la </a:t>
            </a:r>
            <a:r>
              <a:rPr lang="fr-FR" dirty="0"/>
              <a:t>v</a:t>
            </a:r>
            <a:r>
              <a:rPr lang="fr-FR" dirty="0" smtClean="0"/>
              <a:t>alidité reste à vérifier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979968" y="3853743"/>
            <a:ext cx="2687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Exemple de chaîne isotopique plutôt favorable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29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O:\Spiral2\Segula\Transfert\TL\20101209_DD_Para-3-7\01_para37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95678" y="1457228"/>
            <a:ext cx="3352100" cy="319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Mes documents locaux\Projet SPIRAL2\Phase 2\Production\Convertisseur\IMG_159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49625" y="5185822"/>
            <a:ext cx="1909996" cy="1432497"/>
          </a:xfrm>
          <a:prstGeom prst="rect">
            <a:avLst/>
          </a:prstGeom>
          <a:noFill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314976" y="3843747"/>
            <a:ext cx="4553890" cy="291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Espace réservé du contenu 2"/>
          <p:cNvSpPr txBox="1">
            <a:spLocks/>
          </p:cNvSpPr>
          <p:nvPr/>
        </p:nvSpPr>
        <p:spPr>
          <a:xfrm>
            <a:off x="102702" y="1383412"/>
            <a:ext cx="5993298" cy="4209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200" dirty="0" err="1" smtClean="0">
                <a:latin typeface="Tw Cen MT (Corps)"/>
              </a:rPr>
              <a:t>Strong</a:t>
            </a:r>
            <a:r>
              <a:rPr lang="fr-FR" sz="2200" dirty="0" smtClean="0">
                <a:latin typeface="Tw Cen MT (Corps)"/>
              </a:rPr>
              <a:t> </a:t>
            </a:r>
            <a:r>
              <a:rPr lang="fr-FR" sz="2200" dirty="0" err="1" smtClean="0">
                <a:latin typeface="Tw Cen MT (Corps)"/>
              </a:rPr>
              <a:t>request</a:t>
            </a:r>
            <a:r>
              <a:rPr lang="fr-FR" sz="2200" dirty="0" smtClean="0">
                <a:latin typeface="Tw Cen MT (Corps)"/>
              </a:rPr>
              <a:t> (</a:t>
            </a:r>
            <a:r>
              <a:rPr lang="fr-FR" sz="2200" dirty="0" err="1" smtClean="0">
                <a:latin typeface="Tw Cen MT (Corps)"/>
              </a:rPr>
              <a:t>shutdown</a:t>
            </a:r>
            <a:r>
              <a:rPr lang="fr-FR" sz="2200" dirty="0" smtClean="0">
                <a:latin typeface="Tw Cen MT (Corps)"/>
              </a:rPr>
              <a:t> of </a:t>
            </a:r>
            <a:r>
              <a:rPr lang="fr-FR" sz="2200" dirty="0" err="1" smtClean="0">
                <a:latin typeface="Tw Cen MT (Corps)"/>
              </a:rPr>
              <a:t>research</a:t>
            </a:r>
            <a:r>
              <a:rPr lang="fr-FR" sz="2200" dirty="0" smtClean="0">
                <a:latin typeface="Tw Cen MT (Corps)"/>
              </a:rPr>
              <a:t> </a:t>
            </a:r>
            <a:r>
              <a:rPr lang="fr-FR" sz="2200" dirty="0" err="1" smtClean="0">
                <a:latin typeface="Tw Cen MT (Corps)"/>
              </a:rPr>
              <a:t>reactors</a:t>
            </a:r>
            <a:r>
              <a:rPr lang="fr-FR" sz="2200" dirty="0" smtClean="0">
                <a:latin typeface="Tw Cen MT (Corps)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200" dirty="0" smtClean="0">
                <a:latin typeface="Tw Cen MT (Corps)"/>
              </a:rPr>
              <a:t>Neutron source </a:t>
            </a:r>
            <a:r>
              <a:rPr lang="fr-FR" sz="2200" dirty="0" err="1" smtClean="0">
                <a:latin typeface="Tw Cen MT (Corps)"/>
              </a:rPr>
              <a:t>using</a:t>
            </a:r>
            <a:r>
              <a:rPr lang="fr-FR" sz="2200" dirty="0" smtClean="0">
                <a:latin typeface="Tw Cen MT (Corps)"/>
              </a:rPr>
              <a:t> the SP2 </a:t>
            </a:r>
            <a:r>
              <a:rPr lang="fr-FR" sz="2200" dirty="0" err="1" smtClean="0">
                <a:latin typeface="Tw Cen MT (Corps)"/>
              </a:rPr>
              <a:t>converter</a:t>
            </a:r>
            <a:endParaRPr lang="fr-FR" sz="2200" dirty="0" smtClean="0">
              <a:latin typeface="Tw Cen MT (Corps)"/>
            </a:endParaRP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fr-FR" sz="1800" dirty="0" err="1" smtClean="0">
                <a:latin typeface="Tw Cen MT (Corps)"/>
              </a:rPr>
              <a:t>Designed</a:t>
            </a:r>
            <a:r>
              <a:rPr lang="fr-FR" sz="1800" dirty="0" smtClean="0">
                <a:latin typeface="Tw Cen MT (Corps)"/>
              </a:rPr>
              <a:t> for SP2 Phase2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fr-FR" sz="1800" dirty="0" smtClean="0">
                <a:latin typeface="Tw Cen MT (Corps)"/>
              </a:rPr>
              <a:t>40 MeV; 5 mA d (200 kW)/proto 50 kW (1.25 mA)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fr-FR" sz="1800" dirty="0" err="1" smtClean="0">
                <a:latin typeface="Tw Cen MT (Corps)"/>
              </a:rPr>
              <a:t>Converter</a:t>
            </a:r>
            <a:r>
              <a:rPr lang="fr-FR" sz="1800" dirty="0" smtClean="0">
                <a:latin typeface="Tw Cen MT (Corps)"/>
              </a:rPr>
              <a:t> (200 kW): 10</a:t>
            </a:r>
            <a:r>
              <a:rPr lang="fr-FR" sz="1800" baseline="30000" dirty="0" smtClean="0">
                <a:latin typeface="Tw Cen MT (Corps)"/>
              </a:rPr>
              <a:t>12 </a:t>
            </a:r>
            <a:r>
              <a:rPr lang="fr-FR" sz="1800" dirty="0" smtClean="0">
                <a:latin typeface="Tw Cen MT (Corps)"/>
              </a:rPr>
              <a:t>n/cm</a:t>
            </a:r>
            <a:r>
              <a:rPr lang="fr-FR" sz="1800" baseline="30000" dirty="0" smtClean="0">
                <a:latin typeface="Tw Cen MT (Corps)"/>
              </a:rPr>
              <a:t>2</a:t>
            </a:r>
            <a:r>
              <a:rPr lang="fr-FR" sz="1800" dirty="0" smtClean="0">
                <a:latin typeface="Tw Cen MT (Corps)"/>
              </a:rPr>
              <a:t>.s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fr-FR" sz="1800" dirty="0" smtClean="0">
                <a:latin typeface="Tw Cen MT (Corps)"/>
              </a:rPr>
              <a:t>Non </a:t>
            </a:r>
            <a:r>
              <a:rPr lang="fr-FR" sz="1800" dirty="0" err="1" smtClean="0">
                <a:latin typeface="Tw Cen MT (Corps)"/>
              </a:rPr>
              <a:t>reactor</a:t>
            </a:r>
            <a:r>
              <a:rPr lang="fr-FR" sz="1800" dirty="0" smtClean="0">
                <a:latin typeface="Tw Cen MT (Corps)"/>
              </a:rPr>
              <a:t> </a:t>
            </a:r>
            <a:r>
              <a:rPr lang="fr-FR" sz="1800" dirty="0" err="1" smtClean="0">
                <a:latin typeface="Tw Cen MT (Corps)"/>
              </a:rPr>
              <a:t>based</a:t>
            </a:r>
            <a:endParaRPr lang="fr-FR" sz="1800" dirty="0">
              <a:latin typeface="Tw Cen MT (Corps)"/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838200" y="277794"/>
            <a:ext cx="10515600" cy="9267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 smtClean="0"/>
              <a:t>Une source de neutrons compact a SP2?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0637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source de neutrons compact a SP2?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5131" y="1983610"/>
            <a:ext cx="4463005" cy="4035366"/>
          </a:xfrm>
        </p:spPr>
        <p:txBody>
          <a:bodyPr/>
          <a:lstStyle/>
          <a:p>
            <a:r>
              <a:rPr lang="fr-FR" sz="1800" dirty="0" smtClean="0">
                <a:latin typeface="Tw Cen MT (Corps)"/>
              </a:rPr>
              <a:t>Neutron </a:t>
            </a:r>
            <a:r>
              <a:rPr lang="fr-FR" sz="1800" dirty="0" err="1" smtClean="0">
                <a:latin typeface="Tw Cen MT (Corps)"/>
              </a:rPr>
              <a:t>converter</a:t>
            </a:r>
            <a:endParaRPr lang="fr-FR" sz="1800" dirty="0" smtClean="0">
              <a:latin typeface="Tw Cen MT (Corps)"/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Converter: 10</a:t>
            </a:r>
            <a:r>
              <a:rPr lang="en-US" sz="18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n/cm</a:t>
            </a:r>
            <a:r>
              <a:rPr lang="en-US" sz="18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.s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Rotating wheel (400-600 turns/min) with graphite as converter material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temperature up to 1850 °C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cooling 50 kW (tested)</a:t>
            </a:r>
            <a:endParaRPr lang="fr-FR" sz="1800" dirty="0" smtClean="0">
              <a:latin typeface="Tw Cen MT (Corps)"/>
            </a:endParaRPr>
          </a:p>
          <a:p>
            <a:pPr lvl="1"/>
            <a:r>
              <a:rPr lang="fr-FR" sz="1800" dirty="0" err="1" smtClean="0">
                <a:latin typeface="Tw Cen MT (Corps)"/>
              </a:rPr>
              <a:t>Focusing</a:t>
            </a:r>
            <a:r>
              <a:rPr lang="fr-FR" sz="1800" dirty="0" smtClean="0">
                <a:latin typeface="Tw Cen MT (Corps)"/>
              </a:rPr>
              <a:t> ~1pi </a:t>
            </a:r>
            <a:r>
              <a:rPr lang="fr-FR" sz="1800" dirty="0" err="1" smtClean="0">
                <a:latin typeface="Tw Cen MT (Corps)"/>
              </a:rPr>
              <a:t>forward</a:t>
            </a:r>
            <a:r>
              <a:rPr lang="fr-FR" sz="1800" dirty="0" smtClean="0">
                <a:latin typeface="Tw Cen MT (Corps)"/>
              </a:rPr>
              <a:t> angles</a:t>
            </a:r>
          </a:p>
          <a:p>
            <a:pPr lvl="1"/>
            <a:endParaRPr lang="fr-FR" sz="1800" dirty="0" smtClean="0">
              <a:latin typeface="Tw Cen MT (Corps)"/>
            </a:endParaRPr>
          </a:p>
          <a:p>
            <a:pPr lvl="1"/>
            <a:r>
              <a:rPr lang="fr-FR" sz="1800" dirty="0" smtClean="0">
                <a:latin typeface="Tw Cen MT (Corps)"/>
              </a:rPr>
              <a:t>Neutron irradiation</a:t>
            </a:r>
          </a:p>
          <a:p>
            <a:pPr lvl="1"/>
            <a:r>
              <a:rPr lang="fr-FR" sz="1800" dirty="0" smtClean="0">
                <a:latin typeface="Tw Cen MT (Corps)"/>
              </a:rPr>
              <a:t>Neutron </a:t>
            </a:r>
            <a:r>
              <a:rPr lang="fr-FR" sz="1800" dirty="0" err="1" smtClean="0">
                <a:latin typeface="Tw Cen MT (Corps)"/>
              </a:rPr>
              <a:t>radiography</a:t>
            </a:r>
            <a:endParaRPr lang="fr-FR" sz="1800" dirty="0" smtClean="0">
              <a:latin typeface="Tw Cen MT (Corps)"/>
            </a:endParaRPr>
          </a:p>
          <a:p>
            <a:pPr lvl="1"/>
            <a:r>
              <a:rPr lang="fr-FR" sz="1800" dirty="0" err="1" smtClean="0">
                <a:latin typeface="Tw Cen MT (Corps)"/>
              </a:rPr>
              <a:t>Radioelements</a:t>
            </a:r>
            <a:endParaRPr lang="fr-FR" sz="1800" dirty="0" smtClean="0">
              <a:latin typeface="Tw Cen MT (Corps)"/>
            </a:endParaRPr>
          </a:p>
          <a:p>
            <a:pPr lvl="1"/>
            <a:r>
              <a:rPr lang="fr-FR" sz="1800" dirty="0" err="1" smtClean="0">
                <a:latin typeface="Tw Cen MT (Corps)"/>
              </a:rPr>
              <a:t>Material</a:t>
            </a:r>
            <a:r>
              <a:rPr lang="fr-FR" sz="1800" dirty="0" smtClean="0">
                <a:latin typeface="Tw Cen MT (Corps)"/>
              </a:rPr>
              <a:t> science</a:t>
            </a:r>
          </a:p>
          <a:p>
            <a:pPr lvl="1"/>
            <a:endParaRPr lang="fr-FR" sz="1800" dirty="0" smtClean="0">
              <a:latin typeface="Tw Cen MT (Corps)"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11" y="1697575"/>
            <a:ext cx="4415460" cy="46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90" y="1511775"/>
            <a:ext cx="5162550" cy="295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096000" y="1407041"/>
            <a:ext cx="5399314" cy="141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305837" y="1951414"/>
            <a:ext cx="48278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Structure en temps sélecteur de paquets en LME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Kicker+déviateur</a:t>
            </a:r>
            <a:r>
              <a:rPr lang="fr-FR" dirty="0" smtClean="0"/>
              <a:t> en LHE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Pas 99% mais 60% de la puissance « récupérée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Probablement plus simple côté LHE (voir sûreté)</a:t>
            </a:r>
          </a:p>
          <a:p>
            <a:pPr lvl="1"/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50193" y="554480"/>
            <a:ext cx="10894979" cy="9027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 smtClean="0"/>
              <a:t>Des opportunités multipliées pour SPIRAL2</a:t>
            </a:r>
            <a:endParaRPr lang="fr-FR" sz="4400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093618" y="1407042"/>
            <a:ext cx="3891682" cy="4666185"/>
            <a:chOff x="2267743" y="1916833"/>
            <a:chExt cx="4804546" cy="5760721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1789656" y="2394920"/>
              <a:ext cx="5760720" cy="4804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267743" y="5760177"/>
              <a:ext cx="4804546" cy="1917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67944" y="5373216"/>
              <a:ext cx="50405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40152" y="4328404"/>
              <a:ext cx="8304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SAFARI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e 28"/>
          <p:cNvGrpSpPr>
            <a:grpSpLocks noChangeAspect="1"/>
          </p:cNvGrpSpPr>
          <p:nvPr/>
        </p:nvGrpSpPr>
        <p:grpSpPr>
          <a:xfrm rot="5400000">
            <a:off x="2278578" y="4599267"/>
            <a:ext cx="2394310" cy="2123156"/>
            <a:chOff x="3853402" y="2050820"/>
            <a:chExt cx="3470014" cy="3077038"/>
          </a:xfrm>
        </p:grpSpPr>
        <p:sp>
          <p:nvSpPr>
            <p:cNvPr id="30" name="Rectangle 29"/>
            <p:cNvSpPr/>
            <p:nvPr/>
          </p:nvSpPr>
          <p:spPr>
            <a:xfrm>
              <a:off x="4028382" y="2052562"/>
              <a:ext cx="3032977" cy="2216407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028382" y="4308088"/>
              <a:ext cx="3295034" cy="819770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853402" y="4621527"/>
              <a:ext cx="3470014" cy="2916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 rot="19348397" flipV="1">
              <a:off x="4112686" y="4324037"/>
              <a:ext cx="962280" cy="2916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 rot="19348397" flipV="1">
              <a:off x="5209468" y="4324043"/>
              <a:ext cx="962280" cy="2916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 rot="19348397" flipV="1">
              <a:off x="6089149" y="3821571"/>
              <a:ext cx="554040" cy="2916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 rot="5400000" flipV="1">
              <a:off x="5574088" y="3433250"/>
              <a:ext cx="1020600" cy="2916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 rot="19348397" flipV="1">
              <a:off x="4980946" y="3821571"/>
              <a:ext cx="554040" cy="2916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 rot="5400000" flipV="1">
              <a:off x="4465885" y="3462300"/>
              <a:ext cx="1020600" cy="2916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436669" y="2050820"/>
              <a:ext cx="2333059" cy="847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Future salle interdisciplinaire</a:t>
              </a:r>
              <a:endParaRPr lang="fr-FR" sz="16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194560" y="2913888"/>
            <a:ext cx="357221" cy="23164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80273" y="2146399"/>
            <a:ext cx="1146468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Nouveau </a:t>
            </a:r>
            <a:r>
              <a:rPr lang="fr-FR" sz="120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kicker</a:t>
            </a:r>
            <a:endParaRPr lang="fr-FR" sz="12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563568" y="2381259"/>
            <a:ext cx="755975" cy="4703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>
            <a:stCxn id="2" idx="3"/>
          </p:cNvCxnSpPr>
          <p:nvPr/>
        </p:nvCxnSpPr>
        <p:spPr>
          <a:xfrm flipV="1">
            <a:off x="2551781" y="3014133"/>
            <a:ext cx="617148" cy="1557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3168929" y="2633133"/>
            <a:ext cx="395538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547533" y="1407041"/>
            <a:ext cx="8467" cy="12260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2489200" y="3145536"/>
            <a:ext cx="254203" cy="2834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2743403" y="3429000"/>
            <a:ext cx="20120" cy="10346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6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13" y="908560"/>
            <a:ext cx="5817558" cy="5958149"/>
          </a:xfrm>
          <a:prstGeom prst="rect">
            <a:avLst/>
          </a:prstGeom>
        </p:spPr>
      </p:pic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6139247" y="6021289"/>
            <a:ext cx="2649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alibri" pitchFamily="34" charset="0"/>
              </a:rPr>
              <a:t>Stable ions </a:t>
            </a:r>
            <a:r>
              <a:rPr lang="en-US" dirty="0">
                <a:solidFill>
                  <a:srgbClr val="00B050"/>
                </a:solidFill>
                <a:latin typeface="Calibri" pitchFamily="34" charset="0"/>
              </a:rPr>
              <a:t>up to 95 </a:t>
            </a:r>
            <a:r>
              <a:rPr lang="en-US" dirty="0" err="1">
                <a:solidFill>
                  <a:srgbClr val="00B050"/>
                </a:solidFill>
                <a:latin typeface="Calibri" pitchFamily="34" charset="0"/>
              </a:rPr>
              <a:t>AMeV</a:t>
            </a:r>
            <a:endParaRPr lang="en-US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289203" y="6444883"/>
            <a:ext cx="5476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Re-acceleration of radioactive ion beams up to </a:t>
            </a:r>
            <a:r>
              <a:rPr lang="fr-FR" b="1" dirty="0" smtClean="0"/>
              <a:t>20A MeV</a:t>
            </a:r>
            <a:endParaRPr lang="fr-FR" b="1" dirty="0"/>
          </a:p>
          <a:p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03063" y="1925828"/>
            <a:ext cx="4899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Heavy ion fragmentation on graphite </a:t>
            </a:r>
            <a:r>
              <a:rPr lang="fr-FR" sz="2000" b="1" dirty="0" err="1" smtClean="0"/>
              <a:t>targets</a:t>
            </a:r>
            <a:endParaRPr lang="fr-FR" sz="2000" b="1" dirty="0"/>
          </a:p>
        </p:txBody>
      </p:sp>
      <p:pic>
        <p:nvPicPr>
          <p:cNvPr id="43" name="Picture 4" descr="CIM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3114" y="4857013"/>
            <a:ext cx="2304256" cy="154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ZoneTexte 43"/>
          <p:cNvSpPr txBox="1"/>
          <p:nvPr/>
        </p:nvSpPr>
        <p:spPr>
          <a:xfrm>
            <a:off x="1210006" y="422101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« Cyclotron d’ions de moyenne énergie »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58423" y="1494828"/>
            <a:ext cx="7106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Isotope </a:t>
            </a:r>
            <a:r>
              <a:rPr lang="fr-FR" sz="2400" b="1" dirty="0" err="1"/>
              <a:t>Separation</a:t>
            </a:r>
            <a:r>
              <a:rPr lang="fr-FR" sz="2400" b="1" dirty="0"/>
              <a:t> On Line  (ISOL</a:t>
            </a:r>
            <a:r>
              <a:rPr lang="fr-FR" sz="2400" b="1" dirty="0" smtClean="0"/>
              <a:t>) techniques in GANIL</a:t>
            </a:r>
            <a:endParaRPr lang="fr-FR" sz="2400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8610600" y="1501884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Since</a:t>
            </a:r>
            <a:r>
              <a:rPr lang="fr-FR" sz="2400" b="1" dirty="0" smtClean="0"/>
              <a:t> 2001</a:t>
            </a:r>
            <a:endParaRPr lang="fr-FR" sz="2400" b="1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468C-6E4E-426F-8630-6EA3C8422DB6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047695" y="4038952"/>
            <a:ext cx="1643597" cy="1895505"/>
            <a:chOff x="5562401" y="3533745"/>
            <a:chExt cx="1643266" cy="1895519"/>
          </a:xfrm>
        </p:grpSpPr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5562401" y="3533745"/>
              <a:ext cx="1643266" cy="9233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alibri" pitchFamily="34" charset="0"/>
                </a:rPr>
                <a:t>Heavy ion sources and C0</a:t>
              </a:r>
              <a:endParaRPr lang="en-US" dirty="0">
                <a:solidFill>
                  <a:srgbClr val="0000FF"/>
                </a:solidFill>
                <a:latin typeface="Calibri" pitchFamily="34" charset="0"/>
              </a:endParaRPr>
            </a:p>
            <a:p>
              <a:r>
                <a:rPr lang="en-US" dirty="0">
                  <a:solidFill>
                    <a:srgbClr val="0000FF"/>
                  </a:solidFill>
                  <a:latin typeface="Calibri" pitchFamily="34" charset="0"/>
                </a:rPr>
                <a:t>(</a:t>
              </a:r>
              <a:r>
                <a:rPr lang="fr-FR" baseline="30000" dirty="0">
                  <a:solidFill>
                    <a:srgbClr val="0000FF"/>
                  </a:solidFill>
                </a:rPr>
                <a:t>12</a:t>
              </a:r>
              <a:r>
                <a:rPr lang="fr-FR" dirty="0">
                  <a:solidFill>
                    <a:srgbClr val="0000FF"/>
                  </a:solidFill>
                </a:rPr>
                <a:t>C </a:t>
              </a:r>
              <a:r>
                <a:rPr lang="fr-FR" dirty="0" smtClean="0">
                  <a:solidFill>
                    <a:srgbClr val="0000FF"/>
                  </a:solidFill>
                </a:rPr>
                <a:t>up to </a:t>
              </a:r>
              <a:r>
                <a:rPr lang="fr-FR" baseline="30000" dirty="0">
                  <a:solidFill>
                    <a:srgbClr val="0000FF"/>
                  </a:solidFill>
                </a:rPr>
                <a:t>238</a:t>
              </a:r>
              <a:r>
                <a:rPr lang="fr-FR" dirty="0">
                  <a:solidFill>
                    <a:srgbClr val="0000FF"/>
                  </a:solidFill>
                </a:rPr>
                <a:t>U</a:t>
              </a:r>
              <a:r>
                <a:rPr lang="en-US" dirty="0">
                  <a:solidFill>
                    <a:srgbClr val="0000FF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13" name="Oval 7"/>
            <p:cNvSpPr/>
            <p:nvPr/>
          </p:nvSpPr>
          <p:spPr>
            <a:xfrm rot="1232326">
              <a:off x="5610677" y="4643446"/>
              <a:ext cx="547518" cy="785818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528049" y="4335634"/>
            <a:ext cx="2664351" cy="1613647"/>
            <a:chOff x="2598235" y="3766333"/>
            <a:chExt cx="2664954" cy="1612250"/>
          </a:xfrm>
        </p:grpSpPr>
        <p:sp>
          <p:nvSpPr>
            <p:cNvPr id="15" name="TextBox 7"/>
            <p:cNvSpPr txBox="1">
              <a:spLocks noChangeArrowheads="1"/>
            </p:cNvSpPr>
            <p:nvPr/>
          </p:nvSpPr>
          <p:spPr bwMode="auto">
            <a:xfrm>
              <a:off x="3884161" y="5009251"/>
              <a:ext cx="63671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 pitchFamily="34" charset="0"/>
                </a:rPr>
                <a:t>CSS1</a:t>
              </a: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2598235" y="4150406"/>
              <a:ext cx="63671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 pitchFamily="34" charset="0"/>
                </a:rPr>
                <a:t>CSS2</a:t>
              </a:r>
            </a:p>
          </p:txBody>
        </p:sp>
        <p:sp>
          <p:nvSpPr>
            <p:cNvPr id="17" name="Oval 11"/>
            <p:cNvSpPr/>
            <p:nvPr/>
          </p:nvSpPr>
          <p:spPr>
            <a:xfrm rot="1856369">
              <a:off x="2905218" y="3766333"/>
              <a:ext cx="2357971" cy="885058"/>
            </a:xfrm>
            <a:prstGeom prst="ellipse">
              <a:avLst/>
            </a:prstGeom>
            <a:noFill/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030008" y="3437989"/>
            <a:ext cx="1366615" cy="658490"/>
            <a:chOff x="1419425" y="2786058"/>
            <a:chExt cx="1366625" cy="657866"/>
          </a:xfrm>
        </p:grpSpPr>
        <p:sp>
          <p:nvSpPr>
            <p:cNvPr id="22" name="TextBox 16"/>
            <p:cNvSpPr txBox="1"/>
            <p:nvPr/>
          </p:nvSpPr>
          <p:spPr>
            <a:xfrm>
              <a:off x="1419425" y="3074942"/>
              <a:ext cx="681602" cy="3689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6"/>
                  </a:solidFill>
                </a:rPr>
                <a:t>CIME</a:t>
              </a:r>
            </a:p>
          </p:txBody>
        </p:sp>
        <p:sp>
          <p:nvSpPr>
            <p:cNvPr id="23" name="Oval 17"/>
            <p:cNvSpPr/>
            <p:nvPr/>
          </p:nvSpPr>
          <p:spPr>
            <a:xfrm>
              <a:off x="2214546" y="2786058"/>
              <a:ext cx="571504" cy="49958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485459" y="2458517"/>
            <a:ext cx="1635961" cy="1143000"/>
            <a:chOff x="2233243" y="1928802"/>
            <a:chExt cx="1635976" cy="1143008"/>
          </a:xfrm>
        </p:grpSpPr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2233243" y="1928802"/>
              <a:ext cx="1635976" cy="400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Calibri" pitchFamily="34" charset="0"/>
                </a:rPr>
                <a:t>Target station</a:t>
              </a:r>
              <a:endParaRPr lang="en-US" sz="20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0" name="Oval 14"/>
            <p:cNvSpPr/>
            <p:nvPr/>
          </p:nvSpPr>
          <p:spPr>
            <a:xfrm>
              <a:off x="2786050" y="2571743"/>
              <a:ext cx="571504" cy="5000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9" name="TextBox 4"/>
          <p:cNvSpPr txBox="1"/>
          <p:nvPr/>
        </p:nvSpPr>
        <p:spPr>
          <a:xfrm>
            <a:off x="4655857" y="3323784"/>
            <a:ext cx="7084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LIRAT</a:t>
            </a:r>
          </a:p>
        </p:txBody>
      </p:sp>
      <p:pic>
        <p:nvPicPr>
          <p:cNvPr id="46" name="Picture 116" descr="CatiaArNe"/>
          <p:cNvPicPr>
            <a:picLocks noChangeAspect="1" noChangeArrowheads="1"/>
          </p:cNvPicPr>
          <p:nvPr/>
        </p:nvPicPr>
        <p:blipFill rotWithShape="1">
          <a:blip r:embed="rId5" cstate="print"/>
          <a:srcRect l="10672" t="14871" r="7865" b="2853"/>
          <a:stretch/>
        </p:blipFill>
        <p:spPr bwMode="auto">
          <a:xfrm>
            <a:off x="2049647" y="2457346"/>
            <a:ext cx="13681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9543967" y="2566905"/>
            <a:ext cx="2514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</a:t>
            </a:r>
          </a:p>
          <a:p>
            <a:r>
              <a:rPr lang="fr-FR" baseline="30000" dirty="0" smtClean="0"/>
              <a:t>6</a:t>
            </a:r>
            <a:r>
              <a:rPr lang="fr-FR" dirty="0" smtClean="0"/>
              <a:t>He@10keV 3</a:t>
            </a:r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⋅</a:t>
            </a:r>
            <a:r>
              <a:rPr lang="fr-FR" dirty="0" smtClean="0"/>
              <a:t>10</a:t>
            </a:r>
            <a:r>
              <a:rPr lang="fr-FR" baseline="30000" dirty="0" smtClean="0"/>
              <a:t>8</a:t>
            </a:r>
            <a:r>
              <a:rPr lang="fr-FR" dirty="0" smtClean="0"/>
              <a:t>pps</a:t>
            </a:r>
          </a:p>
          <a:p>
            <a:r>
              <a:rPr lang="fr-FR" baseline="30000" dirty="0" smtClean="0"/>
              <a:t>6</a:t>
            </a:r>
            <a:r>
              <a:rPr lang="fr-FR" dirty="0" smtClean="0"/>
              <a:t>He@20AMeV: 5</a:t>
            </a:r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⋅</a:t>
            </a:r>
            <a:r>
              <a:rPr lang="fr-FR" dirty="0" smtClean="0"/>
              <a:t>10</a:t>
            </a:r>
            <a:r>
              <a:rPr lang="fr-FR" baseline="30000" dirty="0"/>
              <a:t>6</a:t>
            </a:r>
            <a:r>
              <a:rPr lang="fr-FR" dirty="0" smtClean="0"/>
              <a:t>pps</a:t>
            </a:r>
          </a:p>
          <a:p>
            <a:r>
              <a:rPr lang="fr-FR" baseline="30000" dirty="0" smtClean="0"/>
              <a:t>38m</a:t>
            </a:r>
            <a:r>
              <a:rPr lang="fr-FR" dirty="0" smtClean="0"/>
              <a:t>K@9 </a:t>
            </a:r>
            <a:r>
              <a:rPr lang="fr-FR" dirty="0" err="1" smtClean="0"/>
              <a:t>AMeV</a:t>
            </a:r>
            <a:r>
              <a:rPr lang="fr-FR" dirty="0" smtClean="0"/>
              <a:t>: 7</a:t>
            </a:r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⋅</a:t>
            </a:r>
            <a:r>
              <a:rPr lang="fr-FR" dirty="0" smtClean="0"/>
              <a:t>10</a:t>
            </a:r>
            <a:r>
              <a:rPr lang="fr-FR" baseline="30000" dirty="0" smtClean="0"/>
              <a:t>5</a:t>
            </a:r>
            <a:r>
              <a:rPr lang="fr-FR" dirty="0" smtClean="0"/>
              <a:t>pps</a:t>
            </a:r>
            <a:endParaRPr lang="fr-FR" dirty="0"/>
          </a:p>
        </p:txBody>
      </p:sp>
      <p:pic>
        <p:nvPicPr>
          <p:cNvPr id="30" name="Image 6" descr="logo couleur HD.pd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64052" y="332182"/>
            <a:ext cx="2230324" cy="5343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Re-accelerated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r>
              <a:rPr lang="fr-FR" dirty="0" smtClean="0"/>
              <a:t> at SPIRAL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510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0547" y="-269695"/>
            <a:ext cx="10515600" cy="1325563"/>
          </a:xfrm>
        </p:spPr>
        <p:txBody>
          <a:bodyPr/>
          <a:lstStyle/>
          <a:p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in S3 - LEB </a:t>
            </a:r>
            <a:endParaRPr lang="fr-FR" dirty="0"/>
          </a:p>
        </p:txBody>
      </p:sp>
      <p:sp>
        <p:nvSpPr>
          <p:cNvPr id="372" name="ZoneTexte 371"/>
          <p:cNvSpPr txBox="1"/>
          <p:nvPr/>
        </p:nvSpPr>
        <p:spPr>
          <a:xfrm>
            <a:off x="9517612" y="1644980"/>
            <a:ext cx="2219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</a:t>
            </a:r>
          </a:p>
          <a:p>
            <a:r>
              <a:rPr lang="fr-FR" baseline="30000" dirty="0" smtClean="0"/>
              <a:t>100</a:t>
            </a:r>
            <a:r>
              <a:rPr lang="fr-FR" dirty="0" smtClean="0"/>
              <a:t>Sn@30keV ~10 </a:t>
            </a:r>
            <a:r>
              <a:rPr lang="fr-FR" dirty="0" err="1" smtClean="0"/>
              <a:t>pps</a:t>
            </a:r>
            <a:endParaRPr lang="fr-FR" dirty="0" smtClean="0"/>
          </a:p>
        </p:txBody>
      </p:sp>
      <p:sp>
        <p:nvSpPr>
          <p:cNvPr id="373" name="ZoneTexte 372"/>
          <p:cNvSpPr txBox="1"/>
          <p:nvPr/>
        </p:nvSpPr>
        <p:spPr>
          <a:xfrm>
            <a:off x="9517612" y="2543032"/>
            <a:ext cx="224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  <a:r>
              <a:rPr lang="fr-FR" dirty="0" smtClean="0"/>
              <a:t> few </a:t>
            </a:r>
            <a:r>
              <a:rPr lang="fr-FR" dirty="0" err="1" smtClean="0"/>
              <a:t>pps</a:t>
            </a:r>
            <a:r>
              <a:rPr lang="fr-FR" dirty="0" smtClean="0"/>
              <a:t> to 10</a:t>
            </a:r>
            <a:r>
              <a:rPr lang="fr-FR" baseline="30000" dirty="0" smtClean="0"/>
              <a:t>5</a:t>
            </a:r>
            <a:r>
              <a:rPr lang="fr-FR" dirty="0" smtClean="0"/>
              <a:t> </a:t>
            </a:r>
            <a:r>
              <a:rPr lang="fr-FR" dirty="0" err="1" smtClean="0"/>
              <a:t>pps</a:t>
            </a:r>
            <a:endParaRPr lang="fr-FR" dirty="0" smtClean="0"/>
          </a:p>
          <a:p>
            <a:r>
              <a:rPr lang="fr-FR" dirty="0" smtClean="0"/>
              <a:t>N=Z </a:t>
            </a:r>
            <a:r>
              <a:rPr lang="fr-FR" dirty="0" err="1" smtClean="0"/>
              <a:t>beams</a:t>
            </a:r>
            <a:r>
              <a:rPr lang="fr-FR" dirty="0" smtClean="0"/>
              <a:t> and </a:t>
            </a:r>
          </a:p>
          <a:p>
            <a:r>
              <a:rPr lang="fr-FR" dirty="0" err="1" smtClean="0"/>
              <a:t>superheavies</a:t>
            </a:r>
            <a:endParaRPr lang="fr-FR" dirty="0"/>
          </a:p>
        </p:txBody>
      </p:sp>
      <p:sp>
        <p:nvSpPr>
          <p:cNvPr id="374" name="ZoneTexte 373"/>
          <p:cNvSpPr txBox="1"/>
          <p:nvPr/>
        </p:nvSpPr>
        <p:spPr>
          <a:xfrm>
            <a:off x="9499683" y="3760701"/>
            <a:ext cx="2443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Commissioning</a:t>
            </a:r>
            <a:r>
              <a:rPr lang="fr-FR" b="1" dirty="0" smtClean="0"/>
              <a:t> in 2023</a:t>
            </a:r>
          </a:p>
          <a:p>
            <a:endParaRPr lang="fr-FR" b="1" dirty="0" smtClean="0"/>
          </a:p>
          <a:p>
            <a:r>
              <a:rPr lang="fr-FR" b="1" dirty="0" smtClean="0"/>
              <a:t>Nominal </a:t>
            </a:r>
            <a:r>
              <a:rPr lang="fr-FR" b="1" dirty="0" err="1" smtClean="0"/>
              <a:t>intensities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A/q=7 </a:t>
            </a:r>
            <a:r>
              <a:rPr lang="fr-FR" b="1" dirty="0" err="1" smtClean="0"/>
              <a:t>injector</a:t>
            </a:r>
            <a:endParaRPr lang="fr-FR" b="1" dirty="0" smtClean="0"/>
          </a:p>
          <a:p>
            <a:r>
              <a:rPr lang="fr-FR" b="1" dirty="0" smtClean="0">
                <a:sym typeface="Wingdings" panose="05000000000000000000" pitchFamily="2" charset="2"/>
              </a:rPr>
              <a:t> 2027</a:t>
            </a:r>
            <a:r>
              <a:rPr lang="fr-FR" b="1" dirty="0" smtClean="0"/>
              <a:t> </a:t>
            </a:r>
            <a:endParaRPr lang="fr-FR" b="1" dirty="0"/>
          </a:p>
        </p:txBody>
      </p:sp>
      <p:pic>
        <p:nvPicPr>
          <p:cNvPr id="375" name="Image 6" descr="logo couleur HD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0727" y="263989"/>
            <a:ext cx="2230324" cy="5343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376" name="Group 9">
            <a:extLst>
              <a:ext uri="{FF2B5EF4-FFF2-40B4-BE49-F238E27FC236}">
                <a16:creationId xmlns:a16="http://schemas.microsoft.com/office/drawing/2014/main" id="{6EA90460-A14A-AB46-93ED-2C02607C15ED}"/>
              </a:ext>
            </a:extLst>
          </p:cNvPr>
          <p:cNvGrpSpPr/>
          <p:nvPr/>
        </p:nvGrpSpPr>
        <p:grpSpPr>
          <a:xfrm>
            <a:off x="3247690" y="883587"/>
            <a:ext cx="4526787" cy="1824509"/>
            <a:chOff x="3255313" y="852942"/>
            <a:chExt cx="4349042" cy="1906803"/>
          </a:xfrm>
        </p:grpSpPr>
        <p:pic>
          <p:nvPicPr>
            <p:cNvPr id="37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0B72FE03-F8D2-BC45-909D-64108627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5313" y="852942"/>
              <a:ext cx="4349042" cy="1906803"/>
            </a:xfrm>
            <a:prstGeom prst="rect">
              <a:avLst/>
            </a:prstGeom>
          </p:spPr>
        </p:pic>
        <p:pic>
          <p:nvPicPr>
            <p:cNvPr id="378" name="Picture 327" descr="A close up of a logo&#10;&#10;Description automatically generated">
              <a:extLst>
                <a:ext uri="{FF2B5EF4-FFF2-40B4-BE49-F238E27FC236}">
                  <a16:creationId xmlns:a16="http://schemas.microsoft.com/office/drawing/2014/main" id="{39450A1C-E828-3E41-A640-2B1FD02B3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6246" y="1112702"/>
              <a:ext cx="420765" cy="271356"/>
            </a:xfrm>
            <a:prstGeom prst="rect">
              <a:avLst/>
            </a:prstGeom>
          </p:spPr>
        </p:pic>
        <p:pic>
          <p:nvPicPr>
            <p:cNvPr id="379" name="Picture 327" descr="A close up of a logo&#10;&#10;Description automatically generated">
              <a:extLst>
                <a:ext uri="{FF2B5EF4-FFF2-40B4-BE49-F238E27FC236}">
                  <a16:creationId xmlns:a16="http://schemas.microsoft.com/office/drawing/2014/main" id="{5163EACB-F637-C945-B29A-B2DF01C09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7860" y="1132068"/>
              <a:ext cx="439151" cy="283213"/>
            </a:xfrm>
            <a:prstGeom prst="rect">
              <a:avLst/>
            </a:prstGeom>
          </p:spPr>
        </p:pic>
        <p:pic>
          <p:nvPicPr>
            <p:cNvPr id="380" name="Picture 327" descr="A close up of a logo&#10;&#10;Description automatically generated">
              <a:extLst>
                <a:ext uri="{FF2B5EF4-FFF2-40B4-BE49-F238E27FC236}">
                  <a16:creationId xmlns:a16="http://schemas.microsoft.com/office/drawing/2014/main" id="{DDF9DE2E-D12D-AE40-BD60-132940EB0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4320" y="1132068"/>
              <a:ext cx="439151" cy="283213"/>
            </a:xfrm>
            <a:prstGeom prst="rect">
              <a:avLst/>
            </a:prstGeom>
          </p:spPr>
        </p:pic>
        <p:sp>
          <p:nvSpPr>
            <p:cNvPr id="381" name="TextBox 7">
              <a:extLst>
                <a:ext uri="{FF2B5EF4-FFF2-40B4-BE49-F238E27FC236}">
                  <a16:creationId xmlns:a16="http://schemas.microsoft.com/office/drawing/2014/main" id="{6B84B1D4-2072-9648-BBC0-8B5D57166D16}"/>
                </a:ext>
              </a:extLst>
            </p:cNvPr>
            <p:cNvSpPr txBox="1"/>
            <p:nvPr/>
          </p:nvSpPr>
          <p:spPr>
            <a:xfrm>
              <a:off x="4060245" y="1130048"/>
              <a:ext cx="788489" cy="321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rgbClr val="FF0000"/>
                  </a:solidFill>
                </a:rPr>
                <a:t>in cell (6 GHz)</a:t>
              </a:r>
            </a:p>
            <a:p>
              <a:r>
                <a:rPr lang="en-GB" sz="700" dirty="0">
                  <a:solidFill>
                    <a:srgbClr val="0000A9"/>
                  </a:solidFill>
                </a:rPr>
                <a:t>in jet (400 MHz)</a:t>
              </a:r>
              <a:endParaRPr lang="en-US" sz="700" dirty="0">
                <a:solidFill>
                  <a:srgbClr val="0000A9"/>
                </a:solidFill>
              </a:endParaRPr>
            </a:p>
          </p:txBody>
        </p:sp>
      </p:grpSp>
      <p:pic>
        <p:nvPicPr>
          <p:cNvPr id="382" name="Image 381" descr="finalpoint-converging mode.png">
            <a:extLst>
              <a:ext uri="{FF2B5EF4-FFF2-40B4-BE49-F238E27FC236}">
                <a16:creationId xmlns:a16="http://schemas.microsoft.com/office/drawing/2014/main" id="{A1901EA2-4411-3148-BB59-E2A9C3DDF3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73" y="4362997"/>
            <a:ext cx="651705" cy="670555"/>
          </a:xfrm>
          <a:prstGeom prst="rect">
            <a:avLst/>
          </a:prstGeom>
        </p:spPr>
      </p:pic>
      <p:pic>
        <p:nvPicPr>
          <p:cNvPr id="383" name="Image 382">
            <a:extLst>
              <a:ext uri="{FF2B5EF4-FFF2-40B4-BE49-F238E27FC236}">
                <a16:creationId xmlns:a16="http://schemas.microsoft.com/office/drawing/2014/main" id="{33012DB7-04F6-7F48-876A-F413D1FD2E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934" y="3625140"/>
            <a:ext cx="1357691" cy="1129027"/>
          </a:xfrm>
          <a:prstGeom prst="rect">
            <a:avLst/>
          </a:prstGeom>
        </p:spPr>
      </p:pic>
      <p:pic>
        <p:nvPicPr>
          <p:cNvPr id="384" name="Image 383">
            <a:extLst>
              <a:ext uri="{FF2B5EF4-FFF2-40B4-BE49-F238E27FC236}">
                <a16:creationId xmlns:a16="http://schemas.microsoft.com/office/drawing/2014/main" id="{F0E36137-2FD0-FB49-86F8-6A9AECDE86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115" y="3996532"/>
            <a:ext cx="1345704" cy="669570"/>
          </a:xfrm>
          <a:prstGeom prst="rect">
            <a:avLst/>
          </a:prstGeom>
        </p:spPr>
      </p:pic>
      <p:pic>
        <p:nvPicPr>
          <p:cNvPr id="385" name="Image 384">
            <a:extLst>
              <a:ext uri="{FF2B5EF4-FFF2-40B4-BE49-F238E27FC236}">
                <a16:creationId xmlns:a16="http://schemas.microsoft.com/office/drawing/2014/main" id="{5F74BD44-CBA1-034E-B691-82CC0AA01E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208" y="3949738"/>
            <a:ext cx="665639" cy="985899"/>
          </a:xfrm>
          <a:prstGeom prst="rect">
            <a:avLst/>
          </a:prstGeom>
        </p:spPr>
      </p:pic>
      <p:pic>
        <p:nvPicPr>
          <p:cNvPr id="386" name="Image 385">
            <a:extLst>
              <a:ext uri="{FF2B5EF4-FFF2-40B4-BE49-F238E27FC236}">
                <a16:creationId xmlns:a16="http://schemas.microsoft.com/office/drawing/2014/main" id="{84243390-89E8-6245-A29D-B1162A34AB6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752" y="3625139"/>
            <a:ext cx="1902047" cy="1096240"/>
          </a:xfrm>
          <a:prstGeom prst="rect">
            <a:avLst/>
          </a:prstGeom>
        </p:spPr>
      </p:pic>
      <p:sp>
        <p:nvSpPr>
          <p:cNvPr id="387" name="TextBox 22"/>
          <p:cNvSpPr txBox="1">
            <a:spLocks noChangeArrowheads="1"/>
          </p:cNvSpPr>
          <p:nvPr/>
        </p:nvSpPr>
        <p:spPr bwMode="auto">
          <a:xfrm rot="767600">
            <a:off x="7525141" y="4257444"/>
            <a:ext cx="11124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b="1"/>
              <a:t>towards DESIR</a:t>
            </a:r>
          </a:p>
        </p:txBody>
      </p:sp>
      <p:sp>
        <p:nvSpPr>
          <p:cNvPr id="388" name="TextBox 418"/>
          <p:cNvSpPr txBox="1">
            <a:spLocks noChangeArrowheads="1"/>
          </p:cNvSpPr>
          <p:nvPr/>
        </p:nvSpPr>
        <p:spPr bwMode="auto">
          <a:xfrm>
            <a:off x="3988422" y="4974794"/>
            <a:ext cx="1042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b="1"/>
              <a:t>diff. pumping</a:t>
            </a:r>
          </a:p>
          <a:p>
            <a:r>
              <a:rPr lang="en-US" altLang="fr-FR" sz="1200" b="1"/>
              <a:t>       </a:t>
            </a:r>
            <a:r>
              <a:rPr lang="en-US" altLang="fr-FR" sz="1200" b="1" err="1"/>
              <a:t>mRFQ</a:t>
            </a:r>
            <a:endParaRPr lang="en-US" altLang="fr-FR" sz="1200" b="1"/>
          </a:p>
        </p:txBody>
      </p:sp>
      <p:sp>
        <p:nvSpPr>
          <p:cNvPr id="389" name="TextBox 429"/>
          <p:cNvSpPr txBox="1">
            <a:spLocks noChangeArrowheads="1"/>
          </p:cNvSpPr>
          <p:nvPr/>
        </p:nvSpPr>
        <p:spPr bwMode="auto">
          <a:xfrm>
            <a:off x="5028097" y="4994743"/>
            <a:ext cx="1074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b="1" dirty="0"/>
              <a:t>        QMF </a:t>
            </a:r>
          </a:p>
          <a:p>
            <a:r>
              <a:rPr lang="en-US" altLang="fr-FR" sz="1200" b="1" dirty="0"/>
              <a:t>(m/</a:t>
            </a:r>
            <a:r>
              <a:rPr lang="en-US" altLang="fr-FR" sz="1200" b="1" dirty="0" err="1">
                <a:latin typeface="Symbol" pitchFamily="18" charset="2"/>
              </a:rPr>
              <a:t>D</a:t>
            </a:r>
            <a:r>
              <a:rPr lang="en-US" altLang="fr-FR" sz="1200" b="1" dirty="0" err="1"/>
              <a:t>m</a:t>
            </a:r>
            <a:r>
              <a:rPr lang="en-US" altLang="fr-FR" sz="1200" b="1" dirty="0"/>
              <a:t> ~ 100)</a:t>
            </a:r>
          </a:p>
        </p:txBody>
      </p:sp>
      <p:sp>
        <p:nvSpPr>
          <p:cNvPr id="390" name="TextBox 430"/>
          <p:cNvSpPr txBox="1">
            <a:spLocks noChangeArrowheads="1"/>
          </p:cNvSpPr>
          <p:nvPr/>
        </p:nvSpPr>
        <p:spPr bwMode="auto">
          <a:xfrm>
            <a:off x="6227972" y="4705260"/>
            <a:ext cx="7168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200" b="1"/>
              <a:t>RFQ</a:t>
            </a:r>
          </a:p>
          <a:p>
            <a:pPr algn="ctr"/>
            <a:r>
              <a:rPr lang="en-US" altLang="fr-FR" sz="1200" b="1"/>
              <a:t>Cooler </a:t>
            </a:r>
          </a:p>
          <a:p>
            <a:pPr algn="ctr"/>
            <a:r>
              <a:rPr lang="en-US" altLang="fr-FR" sz="1200" b="1" err="1"/>
              <a:t>Buncher</a:t>
            </a:r>
            <a:endParaRPr lang="en-US" altLang="fr-FR" sz="1200" b="1"/>
          </a:p>
        </p:txBody>
      </p:sp>
      <p:cxnSp>
        <p:nvCxnSpPr>
          <p:cNvPr id="391" name="Straight Arrow Connector 437"/>
          <p:cNvCxnSpPr>
            <a:stCxn id="388" idx="0"/>
          </p:cNvCxnSpPr>
          <p:nvPr/>
        </p:nvCxnSpPr>
        <p:spPr>
          <a:xfrm flipV="1">
            <a:off x="4567929" y="4624197"/>
            <a:ext cx="114558" cy="350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439"/>
          <p:cNvCxnSpPr>
            <a:cxnSpLocks/>
            <a:stCxn id="389" idx="0"/>
          </p:cNvCxnSpPr>
          <p:nvPr/>
        </p:nvCxnSpPr>
        <p:spPr>
          <a:xfrm flipH="1" flipV="1">
            <a:off x="5504007" y="4720974"/>
            <a:ext cx="89021" cy="2737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TextBox 457"/>
          <p:cNvSpPr txBox="1">
            <a:spLocks noChangeArrowheads="1"/>
          </p:cNvSpPr>
          <p:nvPr/>
        </p:nvSpPr>
        <p:spPr bwMode="auto">
          <a:xfrm rot="1021042">
            <a:off x="6602875" y="2998923"/>
            <a:ext cx="643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b="1"/>
              <a:t>bender</a:t>
            </a:r>
          </a:p>
        </p:txBody>
      </p:sp>
      <p:sp>
        <p:nvSpPr>
          <p:cNvPr id="394" name="TextBox 415"/>
          <p:cNvSpPr txBox="1">
            <a:spLocks noChangeArrowheads="1"/>
          </p:cNvSpPr>
          <p:nvPr/>
        </p:nvSpPr>
        <p:spPr bwMode="auto">
          <a:xfrm>
            <a:off x="440180" y="6257003"/>
            <a:ext cx="135806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err="1"/>
              <a:t>Ar</a:t>
            </a:r>
            <a:r>
              <a:rPr lang="en-US" altLang="fr-FR" sz="1200"/>
              <a:t>: 200 - 500 mbar</a:t>
            </a:r>
          </a:p>
        </p:txBody>
      </p:sp>
      <p:grpSp>
        <p:nvGrpSpPr>
          <p:cNvPr id="395" name="Group 428"/>
          <p:cNvGrpSpPr>
            <a:grpSpLocks/>
          </p:cNvGrpSpPr>
          <p:nvPr/>
        </p:nvGrpSpPr>
        <p:grpSpPr bwMode="auto">
          <a:xfrm flipV="1">
            <a:off x="553255" y="3679101"/>
            <a:ext cx="1504950" cy="2390775"/>
            <a:chOff x="35496" y="2420888"/>
            <a:chExt cx="1630395" cy="2391504"/>
          </a:xfrm>
        </p:grpSpPr>
        <p:grpSp>
          <p:nvGrpSpPr>
            <p:cNvPr id="396" name="Group 59"/>
            <p:cNvGrpSpPr>
              <a:grpSpLocks/>
            </p:cNvGrpSpPr>
            <p:nvPr/>
          </p:nvGrpSpPr>
          <p:grpSpPr bwMode="auto">
            <a:xfrm>
              <a:off x="35496" y="2420888"/>
              <a:ext cx="1630395" cy="2391504"/>
              <a:chOff x="5724128" y="836712"/>
              <a:chExt cx="2598430" cy="5328592"/>
            </a:xfrm>
          </p:grpSpPr>
          <p:pic>
            <p:nvPicPr>
              <p:cNvPr id="398" name="Picture 60" descr="cell_no_grid.png"/>
              <p:cNvPicPr>
                <a:picLocks noChangeAspect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724128" y="836712"/>
                <a:ext cx="2598430" cy="5328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" name="Rectangle 398"/>
              <p:cNvSpPr/>
              <p:nvPr/>
            </p:nvSpPr>
            <p:spPr>
              <a:xfrm>
                <a:off x="5870774" y="5277028"/>
                <a:ext cx="745969" cy="2029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397" name="Rectangle 426"/>
            <p:cNvSpPr/>
            <p:nvPr/>
          </p:nvSpPr>
          <p:spPr>
            <a:xfrm>
              <a:off x="834025" y="3573764"/>
              <a:ext cx="144465" cy="503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400" name="Group 64"/>
          <p:cNvGrpSpPr>
            <a:grpSpLocks/>
          </p:cNvGrpSpPr>
          <p:nvPr/>
        </p:nvGrpSpPr>
        <p:grpSpPr bwMode="auto">
          <a:xfrm flipV="1">
            <a:off x="1631144" y="2666756"/>
            <a:ext cx="540533" cy="1026633"/>
            <a:chOff x="2033294" y="4652264"/>
            <a:chExt cx="586620" cy="1027781"/>
          </a:xfrm>
        </p:grpSpPr>
        <p:cxnSp>
          <p:nvCxnSpPr>
            <p:cNvPr id="401" name="Straight Connector 10"/>
            <p:cNvCxnSpPr/>
            <p:nvPr/>
          </p:nvCxnSpPr>
          <p:spPr>
            <a:xfrm>
              <a:off x="2304337" y="4652264"/>
              <a:ext cx="0" cy="427516"/>
            </a:xfrm>
            <a:prstGeom prst="line">
              <a:avLst/>
            </a:prstGeom>
            <a:ln w="76200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11"/>
            <p:cNvCxnSpPr/>
            <p:nvPr/>
          </p:nvCxnSpPr>
          <p:spPr>
            <a:xfrm>
              <a:off x="2304337" y="4815960"/>
              <a:ext cx="0" cy="427514"/>
            </a:xfrm>
            <a:prstGeom prst="line">
              <a:avLst/>
            </a:prstGeom>
            <a:ln w="762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TextBox 12"/>
            <p:cNvSpPr txBox="1"/>
            <p:nvPr/>
          </p:nvSpPr>
          <p:spPr>
            <a:xfrm rot="10800000">
              <a:off x="2033294" y="5279488"/>
              <a:ext cx="586620" cy="4005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Symbol" pitchFamily="18" charset="2"/>
                </a:rPr>
                <a:t>l</a:t>
              </a:r>
              <a:r>
                <a:rPr lang="en-US" sz="2000" baseline="-25000">
                  <a:solidFill>
                    <a:srgbClr val="00B0F0"/>
                  </a:solidFill>
                  <a:latin typeface="+mj-lt"/>
                </a:rPr>
                <a:t>1</a:t>
              </a:r>
              <a:r>
                <a:rPr lang="en-US" sz="2000" baseline="-25000">
                  <a:latin typeface="+mj-lt"/>
                </a:rPr>
                <a:t>,</a:t>
              </a:r>
              <a:r>
                <a:rPr lang="en-US" sz="2000" baseline="-25000">
                  <a:solidFill>
                    <a:srgbClr val="FFC000"/>
                  </a:solidFill>
                  <a:latin typeface="+mj-lt"/>
                </a:rPr>
                <a:t>2</a:t>
              </a:r>
              <a:endParaRPr lang="en-US" sz="2000" baseline="-25000">
                <a:solidFill>
                  <a:srgbClr val="FFC000"/>
                </a:solidFill>
                <a:latin typeface="Symbol" pitchFamily="18" charset="2"/>
              </a:endParaRPr>
            </a:p>
          </p:txBody>
        </p:sp>
      </p:grpSp>
      <p:grpSp>
        <p:nvGrpSpPr>
          <p:cNvPr id="404" name="Group 65"/>
          <p:cNvGrpSpPr>
            <a:grpSpLocks/>
          </p:cNvGrpSpPr>
          <p:nvPr/>
        </p:nvGrpSpPr>
        <p:grpSpPr bwMode="auto">
          <a:xfrm flipV="1">
            <a:off x="2147593" y="2470654"/>
            <a:ext cx="586320" cy="1367198"/>
            <a:chOff x="2810081" y="4648190"/>
            <a:chExt cx="634705" cy="1367800"/>
          </a:xfrm>
        </p:grpSpPr>
        <p:grpSp>
          <p:nvGrpSpPr>
            <p:cNvPr id="405" name="Group 7"/>
            <p:cNvGrpSpPr>
              <a:grpSpLocks/>
            </p:cNvGrpSpPr>
            <p:nvPr/>
          </p:nvGrpSpPr>
          <p:grpSpPr bwMode="auto">
            <a:xfrm>
              <a:off x="2810081" y="4648190"/>
              <a:ext cx="575832" cy="936105"/>
              <a:chOff x="3640494" y="4427983"/>
              <a:chExt cx="657144" cy="936105"/>
            </a:xfrm>
          </p:grpSpPr>
          <p:sp>
            <p:nvSpPr>
              <p:cNvPr id="407" name="Pentagon 46"/>
              <p:cNvSpPr>
                <a:spLocks noChangeArrowheads="1"/>
              </p:cNvSpPr>
              <p:nvPr/>
            </p:nvSpPr>
            <p:spPr bwMode="auto">
              <a:xfrm rot="5400000" flipH="1">
                <a:off x="3779507" y="4367982"/>
                <a:ext cx="384053" cy="504056"/>
              </a:xfrm>
              <a:prstGeom prst="homePlate">
                <a:avLst>
                  <a:gd name="adj" fmla="val 50000"/>
                </a:avLst>
              </a:prstGeom>
              <a:solidFill>
                <a:srgbClr val="FFC000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fr-FR" sz="2000"/>
              </a:p>
            </p:txBody>
          </p:sp>
          <p:sp>
            <p:nvSpPr>
              <p:cNvPr id="408" name="Trapezoid 47"/>
              <p:cNvSpPr/>
              <p:nvPr/>
            </p:nvSpPr>
            <p:spPr bwMode="auto">
              <a:xfrm rot="10800000">
                <a:off x="3720148" y="4817091"/>
                <a:ext cx="503267" cy="287465"/>
              </a:xfrm>
              <a:prstGeom prst="trapezoid">
                <a:avLst>
                  <a:gd name="adj" fmla="val 39330"/>
                </a:avLst>
              </a:prstGeom>
              <a:solidFill>
                <a:srgbClr val="FFC000"/>
              </a:soli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  <p:sp>
            <p:nvSpPr>
              <p:cNvPr id="409" name="Oval 48"/>
              <p:cNvSpPr/>
              <p:nvPr/>
            </p:nvSpPr>
            <p:spPr bwMode="auto">
              <a:xfrm>
                <a:off x="3640494" y="4763092"/>
                <a:ext cx="657144" cy="4605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  <p:sp>
            <p:nvSpPr>
              <p:cNvPr id="410" name="Rectangle 29"/>
              <p:cNvSpPr>
                <a:spLocks noChangeArrowheads="1"/>
              </p:cNvSpPr>
              <p:nvPr/>
            </p:nvSpPr>
            <p:spPr bwMode="auto">
              <a:xfrm>
                <a:off x="3902188" y="5148082"/>
                <a:ext cx="144016" cy="216006"/>
              </a:xfrm>
              <a:prstGeom prst="rect">
                <a:avLst/>
              </a:prstGeom>
              <a:solidFill>
                <a:srgbClr val="FFC000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fr-FR" sz="2000"/>
              </a:p>
            </p:txBody>
          </p:sp>
          <p:sp>
            <p:nvSpPr>
              <p:cNvPr id="411" name="Oval 50"/>
              <p:cNvSpPr/>
              <p:nvPr/>
            </p:nvSpPr>
            <p:spPr bwMode="auto">
              <a:xfrm>
                <a:off x="3828766" y="5099791"/>
                <a:ext cx="289650" cy="4764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sp>
          <p:nvSpPr>
            <p:cNvPr id="406" name="TextBox 13"/>
            <p:cNvSpPr txBox="1"/>
            <p:nvPr/>
          </p:nvSpPr>
          <p:spPr>
            <a:xfrm rot="10800000">
              <a:off x="2926089" y="5615704"/>
              <a:ext cx="518697" cy="4002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>
                  <a:latin typeface="Symbol" pitchFamily="18" charset="2"/>
                </a:rPr>
                <a:t>l</a:t>
              </a:r>
              <a:r>
                <a:rPr lang="en-US" sz="2000" baseline="-25000">
                  <a:solidFill>
                    <a:srgbClr val="FFC000"/>
                  </a:solidFill>
                  <a:latin typeface="+mj-lt"/>
                </a:rPr>
                <a:t>2</a:t>
              </a:r>
              <a:endParaRPr lang="en-US" sz="2000" baseline="-25000">
                <a:solidFill>
                  <a:srgbClr val="FFC000"/>
                </a:solidFill>
                <a:latin typeface="Symbol" pitchFamily="18" charset="2"/>
              </a:endParaRPr>
            </a:p>
          </p:txBody>
        </p:sp>
      </p:grpSp>
      <p:sp>
        <p:nvSpPr>
          <p:cNvPr id="412" name="TextBox 14"/>
          <p:cNvSpPr txBox="1">
            <a:spLocks noChangeArrowheads="1"/>
          </p:cNvSpPr>
          <p:nvPr/>
        </p:nvSpPr>
        <p:spPr bwMode="auto">
          <a:xfrm rot="10800000" flipV="1">
            <a:off x="4051186" y="2545019"/>
            <a:ext cx="4109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2000">
                <a:latin typeface="Symbol" pitchFamily="18" charset="2"/>
              </a:rPr>
              <a:t>l</a:t>
            </a:r>
            <a:r>
              <a:rPr lang="en-US" altLang="fr-FR" sz="2000" baseline="-25000">
                <a:solidFill>
                  <a:srgbClr val="00B0F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413" name="Right Arrow 19"/>
          <p:cNvSpPr/>
          <p:nvPr/>
        </p:nvSpPr>
        <p:spPr>
          <a:xfrm flipV="1">
            <a:off x="498785" y="4104470"/>
            <a:ext cx="230065" cy="30321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14" name="TextBox 32"/>
          <p:cNvSpPr txBox="1">
            <a:spLocks noChangeArrowheads="1"/>
          </p:cNvSpPr>
          <p:nvPr/>
        </p:nvSpPr>
        <p:spPr bwMode="auto">
          <a:xfrm>
            <a:off x="435341" y="2760231"/>
            <a:ext cx="117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200"/>
              <a:t>in-gas-cell</a:t>
            </a:r>
          </a:p>
          <a:p>
            <a:pPr algn="ctr"/>
            <a:r>
              <a:rPr lang="en-US" altLang="fr-FR" sz="1200"/>
              <a:t>Ionization</a:t>
            </a:r>
          </a:p>
          <a:p>
            <a:pPr algn="ctr"/>
            <a:r>
              <a:rPr lang="en-US" altLang="fr-FR" sz="1200"/>
              <a:t>(low resolution)</a:t>
            </a:r>
          </a:p>
        </p:txBody>
      </p:sp>
      <p:grpSp>
        <p:nvGrpSpPr>
          <p:cNvPr id="415" name="Group 41"/>
          <p:cNvGrpSpPr>
            <a:grpSpLocks/>
          </p:cNvGrpSpPr>
          <p:nvPr/>
        </p:nvGrpSpPr>
        <p:grpSpPr bwMode="auto">
          <a:xfrm flipV="1">
            <a:off x="2276546" y="3756887"/>
            <a:ext cx="1466" cy="360362"/>
            <a:chOff x="2492328" y="4292745"/>
            <a:chExt cx="2381" cy="349995"/>
          </a:xfrm>
        </p:grpSpPr>
        <p:cxnSp>
          <p:nvCxnSpPr>
            <p:cNvPr id="416" name="Straight Connector 44"/>
            <p:cNvCxnSpPr/>
            <p:nvPr/>
          </p:nvCxnSpPr>
          <p:spPr>
            <a:xfrm>
              <a:off x="2492328" y="4292745"/>
              <a:ext cx="0" cy="14184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5"/>
            <p:cNvCxnSpPr/>
            <p:nvPr/>
          </p:nvCxnSpPr>
          <p:spPr>
            <a:xfrm>
              <a:off x="2494709" y="4500892"/>
              <a:ext cx="0" cy="14184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8" name="Picture 62" descr="nozzle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1933646" y="3925162"/>
            <a:ext cx="281354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" name="Oval 146"/>
          <p:cNvSpPr/>
          <p:nvPr/>
        </p:nvSpPr>
        <p:spPr>
          <a:xfrm flipV="1">
            <a:off x="998731" y="4690337"/>
            <a:ext cx="29308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0" name="Oval 147"/>
          <p:cNvSpPr/>
          <p:nvPr/>
        </p:nvSpPr>
        <p:spPr>
          <a:xfrm flipV="1">
            <a:off x="1045623" y="4690337"/>
            <a:ext cx="30774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1" name="Oval 148"/>
          <p:cNvSpPr/>
          <p:nvPr/>
        </p:nvSpPr>
        <p:spPr>
          <a:xfrm flipV="1">
            <a:off x="1140874" y="4690337"/>
            <a:ext cx="29308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2" name="Oval 149"/>
          <p:cNvSpPr/>
          <p:nvPr/>
        </p:nvSpPr>
        <p:spPr>
          <a:xfrm flipV="1">
            <a:off x="1140874" y="4749074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3" name="Oval 150"/>
          <p:cNvSpPr/>
          <p:nvPr/>
        </p:nvSpPr>
        <p:spPr>
          <a:xfrm flipV="1">
            <a:off x="1092515" y="4807812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4" name="Oval 151"/>
          <p:cNvSpPr/>
          <p:nvPr/>
        </p:nvSpPr>
        <p:spPr>
          <a:xfrm flipV="1">
            <a:off x="1187766" y="4749074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5" name="Oval 152"/>
          <p:cNvSpPr/>
          <p:nvPr/>
        </p:nvSpPr>
        <p:spPr>
          <a:xfrm flipV="1">
            <a:off x="1092515" y="4690337"/>
            <a:ext cx="30774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6" name="Oval 153"/>
          <p:cNvSpPr/>
          <p:nvPr/>
        </p:nvSpPr>
        <p:spPr>
          <a:xfrm flipV="1">
            <a:off x="1045623" y="4749074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7" name="Oval 154"/>
          <p:cNvSpPr/>
          <p:nvPr/>
        </p:nvSpPr>
        <p:spPr>
          <a:xfrm flipV="1">
            <a:off x="1098377" y="4630012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8" name="Oval 155"/>
          <p:cNvSpPr/>
          <p:nvPr/>
        </p:nvSpPr>
        <p:spPr>
          <a:xfrm flipV="1">
            <a:off x="1063208" y="4657001"/>
            <a:ext cx="29308" cy="365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29" name="Oval 156"/>
          <p:cNvSpPr/>
          <p:nvPr/>
        </p:nvSpPr>
        <p:spPr>
          <a:xfrm flipV="1">
            <a:off x="1045623" y="4630012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0" name="Oval 157"/>
          <p:cNvSpPr/>
          <p:nvPr/>
        </p:nvSpPr>
        <p:spPr>
          <a:xfrm flipV="1">
            <a:off x="1092515" y="4630012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1" name="Oval 158"/>
          <p:cNvSpPr/>
          <p:nvPr/>
        </p:nvSpPr>
        <p:spPr>
          <a:xfrm flipV="1">
            <a:off x="1187766" y="46300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2" name="Oval 159"/>
          <p:cNvSpPr/>
          <p:nvPr/>
        </p:nvSpPr>
        <p:spPr>
          <a:xfrm flipV="1">
            <a:off x="1187766" y="4690337"/>
            <a:ext cx="29308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3" name="Oval 160"/>
          <p:cNvSpPr/>
          <p:nvPr/>
        </p:nvSpPr>
        <p:spPr>
          <a:xfrm flipV="1">
            <a:off x="1111567" y="4660174"/>
            <a:ext cx="30773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4" name="Oval 161"/>
          <p:cNvSpPr/>
          <p:nvPr/>
        </p:nvSpPr>
        <p:spPr>
          <a:xfrm flipV="1">
            <a:off x="1140874" y="46300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5" name="Oval 162"/>
          <p:cNvSpPr/>
          <p:nvPr/>
        </p:nvSpPr>
        <p:spPr>
          <a:xfrm flipV="1">
            <a:off x="1140874" y="46300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6" name="Oval 163"/>
          <p:cNvSpPr/>
          <p:nvPr/>
        </p:nvSpPr>
        <p:spPr>
          <a:xfrm flipV="1">
            <a:off x="1092515" y="4690337"/>
            <a:ext cx="30774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7" name="Oval 164"/>
          <p:cNvSpPr/>
          <p:nvPr/>
        </p:nvSpPr>
        <p:spPr>
          <a:xfrm flipV="1">
            <a:off x="1145269" y="4571274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8" name="Oval 165"/>
          <p:cNvSpPr/>
          <p:nvPr/>
        </p:nvSpPr>
        <p:spPr>
          <a:xfrm flipV="1">
            <a:off x="1110100" y="4596674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39" name="Oval 166"/>
          <p:cNvSpPr/>
          <p:nvPr/>
        </p:nvSpPr>
        <p:spPr>
          <a:xfrm flipV="1">
            <a:off x="951839" y="4714149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0" name="Oval 167"/>
          <p:cNvSpPr/>
          <p:nvPr/>
        </p:nvSpPr>
        <p:spPr>
          <a:xfrm flipV="1">
            <a:off x="998731" y="4714149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1" name="Oval 168"/>
          <p:cNvSpPr/>
          <p:nvPr/>
        </p:nvSpPr>
        <p:spPr>
          <a:xfrm flipV="1">
            <a:off x="1092515" y="4714149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2" name="Oval 169"/>
          <p:cNvSpPr/>
          <p:nvPr/>
        </p:nvSpPr>
        <p:spPr>
          <a:xfrm flipV="1">
            <a:off x="1074931" y="4772887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3" name="Oval 170"/>
          <p:cNvSpPr/>
          <p:nvPr/>
        </p:nvSpPr>
        <p:spPr>
          <a:xfrm flipV="1">
            <a:off x="1045623" y="4749074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4" name="Oval 171"/>
          <p:cNvSpPr/>
          <p:nvPr/>
        </p:nvSpPr>
        <p:spPr>
          <a:xfrm flipV="1">
            <a:off x="1045623" y="4807812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5" name="Oval 172"/>
          <p:cNvSpPr/>
          <p:nvPr/>
        </p:nvSpPr>
        <p:spPr>
          <a:xfrm flipV="1">
            <a:off x="1092515" y="4749074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6" name="Oval 173"/>
          <p:cNvSpPr/>
          <p:nvPr/>
        </p:nvSpPr>
        <p:spPr>
          <a:xfrm flipV="1">
            <a:off x="998731" y="4772887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7" name="Oval 174"/>
          <p:cNvSpPr/>
          <p:nvPr/>
        </p:nvSpPr>
        <p:spPr>
          <a:xfrm flipV="1">
            <a:off x="1045623" y="4571274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8" name="Oval 176"/>
          <p:cNvSpPr/>
          <p:nvPr/>
        </p:nvSpPr>
        <p:spPr>
          <a:xfrm flipV="1">
            <a:off x="998731" y="4655412"/>
            <a:ext cx="29308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49" name="Oval 177"/>
          <p:cNvSpPr/>
          <p:nvPr/>
        </p:nvSpPr>
        <p:spPr>
          <a:xfrm flipV="1">
            <a:off x="966492" y="4571274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0" name="Oval 178"/>
          <p:cNvSpPr/>
          <p:nvPr/>
        </p:nvSpPr>
        <p:spPr>
          <a:xfrm flipV="1">
            <a:off x="1151131" y="4655412"/>
            <a:ext cx="30774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1" name="Oval 179"/>
          <p:cNvSpPr/>
          <p:nvPr/>
        </p:nvSpPr>
        <p:spPr>
          <a:xfrm flipV="1">
            <a:off x="1140874" y="4714149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2" name="Oval 180"/>
          <p:cNvSpPr/>
          <p:nvPr/>
        </p:nvSpPr>
        <p:spPr>
          <a:xfrm flipV="1">
            <a:off x="1074931" y="4690337"/>
            <a:ext cx="30774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3" name="Oval 181"/>
          <p:cNvSpPr/>
          <p:nvPr/>
        </p:nvSpPr>
        <p:spPr>
          <a:xfrm flipV="1">
            <a:off x="1072000" y="4712562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4" name="Oval 182"/>
          <p:cNvSpPr/>
          <p:nvPr/>
        </p:nvSpPr>
        <p:spPr>
          <a:xfrm flipV="1">
            <a:off x="1140874" y="4690337"/>
            <a:ext cx="29308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5" name="Oval 183"/>
          <p:cNvSpPr/>
          <p:nvPr/>
        </p:nvSpPr>
        <p:spPr>
          <a:xfrm flipV="1">
            <a:off x="1007523" y="46300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6" name="Oval 184"/>
          <p:cNvSpPr/>
          <p:nvPr/>
        </p:nvSpPr>
        <p:spPr>
          <a:xfrm flipV="1">
            <a:off x="1098377" y="4595087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7" name="Oval 185"/>
          <p:cNvSpPr/>
          <p:nvPr/>
        </p:nvSpPr>
        <p:spPr>
          <a:xfrm flipV="1">
            <a:off x="1092515" y="4512537"/>
            <a:ext cx="30774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8" name="Oval 187"/>
          <p:cNvSpPr/>
          <p:nvPr/>
        </p:nvSpPr>
        <p:spPr>
          <a:xfrm flipV="1">
            <a:off x="1061743" y="4201387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59" name="Oval 188"/>
          <p:cNvSpPr/>
          <p:nvPr/>
        </p:nvSpPr>
        <p:spPr>
          <a:xfrm flipV="1">
            <a:off x="1061743" y="4488724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0" name="Oval 189"/>
          <p:cNvSpPr/>
          <p:nvPr/>
        </p:nvSpPr>
        <p:spPr>
          <a:xfrm flipV="1">
            <a:off x="1117428" y="4442687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1" name="Oval 190"/>
          <p:cNvSpPr/>
          <p:nvPr/>
        </p:nvSpPr>
        <p:spPr>
          <a:xfrm flipV="1">
            <a:off x="1117428" y="4501424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2" name="Oval 191"/>
          <p:cNvSpPr/>
          <p:nvPr/>
        </p:nvSpPr>
        <p:spPr>
          <a:xfrm flipV="1">
            <a:off x="1069069" y="4560162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3" name="Oval 192"/>
          <p:cNvSpPr/>
          <p:nvPr/>
        </p:nvSpPr>
        <p:spPr>
          <a:xfrm flipV="1">
            <a:off x="1117428" y="4501424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4" name="Oval 193"/>
          <p:cNvSpPr/>
          <p:nvPr/>
        </p:nvSpPr>
        <p:spPr>
          <a:xfrm flipV="1">
            <a:off x="1069069" y="4442687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5" name="Oval 194"/>
          <p:cNvSpPr/>
          <p:nvPr/>
        </p:nvSpPr>
        <p:spPr>
          <a:xfrm flipV="1">
            <a:off x="1061743" y="4128362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6" name="Oval 195"/>
          <p:cNvSpPr/>
          <p:nvPr/>
        </p:nvSpPr>
        <p:spPr>
          <a:xfrm flipV="1">
            <a:off x="1074931" y="4383951"/>
            <a:ext cx="30774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7" name="Oval 196"/>
          <p:cNvSpPr/>
          <p:nvPr/>
        </p:nvSpPr>
        <p:spPr>
          <a:xfrm flipV="1">
            <a:off x="1284481" y="4088676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8" name="Oval 197"/>
          <p:cNvSpPr/>
          <p:nvPr/>
        </p:nvSpPr>
        <p:spPr>
          <a:xfrm flipV="1">
            <a:off x="1151131" y="4088676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69" name="Oval 198"/>
          <p:cNvSpPr/>
          <p:nvPr/>
        </p:nvSpPr>
        <p:spPr>
          <a:xfrm flipV="1">
            <a:off x="1127685" y="4272824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0" name="Oval 199"/>
          <p:cNvSpPr/>
          <p:nvPr/>
        </p:nvSpPr>
        <p:spPr>
          <a:xfrm flipV="1">
            <a:off x="1061743" y="4344262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1" name="Oval 200"/>
          <p:cNvSpPr/>
          <p:nvPr/>
        </p:nvSpPr>
        <p:spPr>
          <a:xfrm flipV="1">
            <a:off x="1387058" y="4031524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2" name="Oval 201"/>
          <p:cNvSpPr/>
          <p:nvPr/>
        </p:nvSpPr>
        <p:spPr>
          <a:xfrm flipV="1">
            <a:off x="1095446" y="4412524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3" name="Oval 202"/>
          <p:cNvSpPr/>
          <p:nvPr/>
        </p:nvSpPr>
        <p:spPr>
          <a:xfrm flipV="1">
            <a:off x="1117428" y="4383951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4" name="Oval 203"/>
          <p:cNvSpPr/>
          <p:nvPr/>
        </p:nvSpPr>
        <p:spPr>
          <a:xfrm flipV="1">
            <a:off x="1117428" y="4383951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5" name="Oval 204"/>
          <p:cNvSpPr/>
          <p:nvPr/>
        </p:nvSpPr>
        <p:spPr>
          <a:xfrm flipV="1">
            <a:off x="1069069" y="4442687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6" name="Oval 205"/>
          <p:cNvSpPr/>
          <p:nvPr/>
        </p:nvSpPr>
        <p:spPr>
          <a:xfrm flipV="1">
            <a:off x="1127685" y="4201387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7" name="Oval 206"/>
          <p:cNvSpPr/>
          <p:nvPr/>
        </p:nvSpPr>
        <p:spPr>
          <a:xfrm flipV="1">
            <a:off x="1104239" y="4349024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8" name="Oval 207"/>
          <p:cNvSpPr/>
          <p:nvPr/>
        </p:nvSpPr>
        <p:spPr>
          <a:xfrm flipV="1">
            <a:off x="1061743" y="4344262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79" name="Oval 208"/>
          <p:cNvSpPr/>
          <p:nvPr/>
        </p:nvSpPr>
        <p:spPr>
          <a:xfrm flipV="1">
            <a:off x="1061743" y="4201387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0" name="Oval 209"/>
          <p:cNvSpPr/>
          <p:nvPr/>
        </p:nvSpPr>
        <p:spPr>
          <a:xfrm flipV="1">
            <a:off x="1069069" y="4466499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1" name="Oval 210"/>
          <p:cNvSpPr/>
          <p:nvPr/>
        </p:nvSpPr>
        <p:spPr>
          <a:xfrm flipV="1">
            <a:off x="1069069" y="4525237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2" name="Oval 211"/>
          <p:cNvSpPr/>
          <p:nvPr/>
        </p:nvSpPr>
        <p:spPr>
          <a:xfrm flipV="1">
            <a:off x="1350423" y="4088676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3" name="Oval 212"/>
          <p:cNvSpPr/>
          <p:nvPr/>
        </p:nvSpPr>
        <p:spPr>
          <a:xfrm flipV="1">
            <a:off x="1061743" y="4633187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4" name="Oval 213"/>
          <p:cNvSpPr/>
          <p:nvPr/>
        </p:nvSpPr>
        <p:spPr>
          <a:xfrm flipV="1">
            <a:off x="1069069" y="4501424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5" name="Oval 214"/>
          <p:cNvSpPr/>
          <p:nvPr/>
        </p:nvSpPr>
        <p:spPr>
          <a:xfrm flipV="1">
            <a:off x="1127685" y="4137887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6" name="Oval 215"/>
          <p:cNvSpPr/>
          <p:nvPr/>
        </p:nvSpPr>
        <p:spPr>
          <a:xfrm flipV="1">
            <a:off x="1061743" y="4272824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7" name="Oval 216"/>
          <p:cNvSpPr/>
          <p:nvPr/>
        </p:nvSpPr>
        <p:spPr>
          <a:xfrm flipV="1">
            <a:off x="1217075" y="4015649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8" name="Oval 217"/>
          <p:cNvSpPr/>
          <p:nvPr/>
        </p:nvSpPr>
        <p:spPr>
          <a:xfrm flipV="1">
            <a:off x="1061743" y="4344262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89" name="Oval 218"/>
          <p:cNvSpPr/>
          <p:nvPr/>
        </p:nvSpPr>
        <p:spPr>
          <a:xfrm flipV="1">
            <a:off x="1061743" y="4272824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0" name="Oval 219"/>
          <p:cNvSpPr/>
          <p:nvPr/>
        </p:nvSpPr>
        <p:spPr>
          <a:xfrm flipV="1">
            <a:off x="1117428" y="4407762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1" name="Oval 220"/>
          <p:cNvSpPr/>
          <p:nvPr/>
        </p:nvSpPr>
        <p:spPr>
          <a:xfrm flipV="1">
            <a:off x="1117428" y="446649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2" name="Oval 221"/>
          <p:cNvSpPr/>
          <p:nvPr/>
        </p:nvSpPr>
        <p:spPr>
          <a:xfrm flipV="1">
            <a:off x="1284481" y="40156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3" name="Oval 222"/>
          <p:cNvSpPr/>
          <p:nvPr/>
        </p:nvSpPr>
        <p:spPr>
          <a:xfrm flipV="1">
            <a:off x="1127685" y="456016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4" name="Oval 223"/>
          <p:cNvSpPr/>
          <p:nvPr/>
        </p:nvSpPr>
        <p:spPr>
          <a:xfrm flipV="1">
            <a:off x="1117428" y="4442687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5" name="Oval 224"/>
          <p:cNvSpPr/>
          <p:nvPr/>
        </p:nvSpPr>
        <p:spPr>
          <a:xfrm flipV="1">
            <a:off x="1217075" y="4088676"/>
            <a:ext cx="30773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6" name="Oval 225"/>
          <p:cNvSpPr/>
          <p:nvPr/>
        </p:nvSpPr>
        <p:spPr>
          <a:xfrm flipV="1">
            <a:off x="1091051" y="413629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7" name="Oval 226"/>
          <p:cNvSpPr/>
          <p:nvPr/>
        </p:nvSpPr>
        <p:spPr>
          <a:xfrm flipV="1">
            <a:off x="1069069" y="4264887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8" name="Oval 227"/>
          <p:cNvSpPr/>
          <p:nvPr/>
        </p:nvSpPr>
        <p:spPr>
          <a:xfrm flipV="1">
            <a:off x="1093983" y="4233137"/>
            <a:ext cx="30773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499" name="Oval 229"/>
          <p:cNvSpPr/>
          <p:nvPr/>
        </p:nvSpPr>
        <p:spPr>
          <a:xfrm flipV="1">
            <a:off x="1344562" y="4028351"/>
            <a:ext cx="30774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grpSp>
        <p:nvGrpSpPr>
          <p:cNvPr id="500" name="Group 241"/>
          <p:cNvGrpSpPr>
            <a:grpSpLocks/>
          </p:cNvGrpSpPr>
          <p:nvPr/>
        </p:nvGrpSpPr>
        <p:grpSpPr bwMode="auto">
          <a:xfrm rot="3024745" flipV="1">
            <a:off x="1209382" y="4023711"/>
            <a:ext cx="104775" cy="250581"/>
            <a:chOff x="738560" y="4139144"/>
            <a:chExt cx="104462" cy="271724"/>
          </a:xfrm>
        </p:grpSpPr>
        <p:sp>
          <p:nvSpPr>
            <p:cNvPr id="501" name="Oval 230"/>
            <p:cNvSpPr/>
            <p:nvPr/>
          </p:nvSpPr>
          <p:spPr>
            <a:xfrm>
              <a:off x="758204" y="4213148"/>
              <a:ext cx="31655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02" name="Oval 231"/>
            <p:cNvSpPr/>
            <p:nvPr/>
          </p:nvSpPr>
          <p:spPr>
            <a:xfrm>
              <a:off x="829165" y="4316473"/>
              <a:ext cx="33238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03" name="Oval 232"/>
            <p:cNvSpPr/>
            <p:nvPr/>
          </p:nvSpPr>
          <p:spPr>
            <a:xfrm>
              <a:off x="819455" y="4204942"/>
              <a:ext cx="33238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04" name="Oval 233"/>
            <p:cNvSpPr/>
            <p:nvPr/>
          </p:nvSpPr>
          <p:spPr>
            <a:xfrm>
              <a:off x="748681" y="4159196"/>
              <a:ext cx="31655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05" name="Oval 234"/>
            <p:cNvSpPr/>
            <p:nvPr/>
          </p:nvSpPr>
          <p:spPr>
            <a:xfrm>
              <a:off x="784880" y="4237770"/>
              <a:ext cx="33238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06" name="Oval 235"/>
            <p:cNvSpPr/>
            <p:nvPr/>
          </p:nvSpPr>
          <p:spPr>
            <a:xfrm>
              <a:off x="754874" y="4129311"/>
              <a:ext cx="31655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07" name="Oval 236"/>
            <p:cNvSpPr/>
            <p:nvPr/>
          </p:nvSpPr>
          <p:spPr>
            <a:xfrm>
              <a:off x="753131" y="4247395"/>
              <a:ext cx="33237" cy="365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08" name="Oval 237"/>
            <p:cNvSpPr/>
            <p:nvPr/>
          </p:nvSpPr>
          <p:spPr>
            <a:xfrm>
              <a:off x="817345" y="4120093"/>
              <a:ext cx="33237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09" name="Oval 238"/>
            <p:cNvSpPr/>
            <p:nvPr/>
          </p:nvSpPr>
          <p:spPr>
            <a:xfrm>
              <a:off x="819690" y="4142889"/>
              <a:ext cx="33237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10" name="Oval 239"/>
            <p:cNvSpPr/>
            <p:nvPr/>
          </p:nvSpPr>
          <p:spPr>
            <a:xfrm>
              <a:off x="755130" y="4329106"/>
              <a:ext cx="31655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11" name="Oval 240"/>
            <p:cNvSpPr/>
            <p:nvPr/>
          </p:nvSpPr>
          <p:spPr>
            <a:xfrm>
              <a:off x="777062" y="4370694"/>
              <a:ext cx="31655" cy="381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sp>
        <p:nvSpPr>
          <p:cNvPr id="512" name="Oval 242"/>
          <p:cNvSpPr/>
          <p:nvPr/>
        </p:nvSpPr>
        <p:spPr>
          <a:xfrm flipV="1">
            <a:off x="1151131" y="4304576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13" name="Oval 243"/>
          <p:cNvSpPr/>
          <p:nvPr/>
        </p:nvSpPr>
        <p:spPr>
          <a:xfrm flipV="1">
            <a:off x="1268362" y="4120424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14" name="Oval 244"/>
          <p:cNvSpPr/>
          <p:nvPr/>
        </p:nvSpPr>
        <p:spPr>
          <a:xfrm flipV="1">
            <a:off x="1332839" y="3990249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15" name="Oval 245"/>
          <p:cNvSpPr/>
          <p:nvPr/>
        </p:nvSpPr>
        <p:spPr>
          <a:xfrm flipV="1">
            <a:off x="1416367" y="4015649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16" name="Oval 246"/>
          <p:cNvSpPr/>
          <p:nvPr/>
        </p:nvSpPr>
        <p:spPr>
          <a:xfrm flipV="1">
            <a:off x="1474981" y="4001362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17" name="Oval 247"/>
          <p:cNvSpPr/>
          <p:nvPr/>
        </p:nvSpPr>
        <p:spPr>
          <a:xfrm flipV="1">
            <a:off x="1483774" y="40156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18" name="Oval 248"/>
          <p:cNvSpPr/>
          <p:nvPr/>
        </p:nvSpPr>
        <p:spPr>
          <a:xfrm flipV="1">
            <a:off x="1217075" y="4015649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19" name="Oval 249"/>
          <p:cNvSpPr/>
          <p:nvPr/>
        </p:nvSpPr>
        <p:spPr>
          <a:xfrm flipV="1">
            <a:off x="1284481" y="41601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0" name="Oval 250"/>
          <p:cNvSpPr/>
          <p:nvPr/>
        </p:nvSpPr>
        <p:spPr>
          <a:xfrm flipV="1">
            <a:off x="1425158" y="40077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1" name="Oval 251"/>
          <p:cNvSpPr/>
          <p:nvPr/>
        </p:nvSpPr>
        <p:spPr>
          <a:xfrm flipV="1">
            <a:off x="1189231" y="4098201"/>
            <a:ext cx="29308" cy="365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2" name="Oval 252"/>
          <p:cNvSpPr/>
          <p:nvPr/>
        </p:nvSpPr>
        <p:spPr>
          <a:xfrm flipV="1">
            <a:off x="1017783" y="4160112"/>
            <a:ext cx="30773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3" name="Oval 253"/>
          <p:cNvSpPr/>
          <p:nvPr/>
        </p:nvSpPr>
        <p:spPr>
          <a:xfrm flipV="1">
            <a:off x="1598075" y="4160112"/>
            <a:ext cx="30773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4" name="Oval 254"/>
          <p:cNvSpPr/>
          <p:nvPr/>
        </p:nvSpPr>
        <p:spPr>
          <a:xfrm flipV="1">
            <a:off x="1640569" y="41601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5" name="Oval 255"/>
          <p:cNvSpPr/>
          <p:nvPr/>
        </p:nvSpPr>
        <p:spPr>
          <a:xfrm flipV="1">
            <a:off x="1640569" y="4126776"/>
            <a:ext cx="30774" cy="365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6" name="Oval 256"/>
          <p:cNvSpPr/>
          <p:nvPr/>
        </p:nvSpPr>
        <p:spPr>
          <a:xfrm flipV="1">
            <a:off x="1665481" y="41601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7" name="Oval 257"/>
          <p:cNvSpPr/>
          <p:nvPr/>
        </p:nvSpPr>
        <p:spPr>
          <a:xfrm flipV="1">
            <a:off x="1690392" y="4106137"/>
            <a:ext cx="29308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8" name="Oval 258"/>
          <p:cNvSpPr/>
          <p:nvPr/>
        </p:nvSpPr>
        <p:spPr>
          <a:xfrm flipV="1">
            <a:off x="1713839" y="4158524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29" name="Oval 261"/>
          <p:cNvSpPr/>
          <p:nvPr/>
        </p:nvSpPr>
        <p:spPr>
          <a:xfrm flipV="1">
            <a:off x="1416367" y="4088676"/>
            <a:ext cx="30773" cy="365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0" name="Oval 262"/>
          <p:cNvSpPr/>
          <p:nvPr/>
        </p:nvSpPr>
        <p:spPr>
          <a:xfrm flipV="1">
            <a:off x="1085189" y="4304576"/>
            <a:ext cx="29308" cy="365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1" name="Oval 263"/>
          <p:cNvSpPr/>
          <p:nvPr/>
        </p:nvSpPr>
        <p:spPr>
          <a:xfrm flipV="1">
            <a:off x="1151131" y="41601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2" name="Oval 264"/>
          <p:cNvSpPr/>
          <p:nvPr/>
        </p:nvSpPr>
        <p:spPr>
          <a:xfrm flipV="1">
            <a:off x="1151131" y="43760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3" name="Oval 265"/>
          <p:cNvSpPr/>
          <p:nvPr/>
        </p:nvSpPr>
        <p:spPr>
          <a:xfrm flipV="1">
            <a:off x="1151131" y="4231549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4" name="Oval 266"/>
          <p:cNvSpPr/>
          <p:nvPr/>
        </p:nvSpPr>
        <p:spPr>
          <a:xfrm flipV="1">
            <a:off x="1217075" y="4304576"/>
            <a:ext cx="30773" cy="365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5" name="Oval 267"/>
          <p:cNvSpPr/>
          <p:nvPr/>
        </p:nvSpPr>
        <p:spPr>
          <a:xfrm flipV="1">
            <a:off x="1174577" y="4047401"/>
            <a:ext cx="30774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6" name="Oval 268"/>
          <p:cNvSpPr/>
          <p:nvPr/>
        </p:nvSpPr>
        <p:spPr>
          <a:xfrm flipV="1">
            <a:off x="1017783" y="4231549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7" name="Oval 269"/>
          <p:cNvSpPr/>
          <p:nvPr/>
        </p:nvSpPr>
        <p:spPr>
          <a:xfrm flipV="1">
            <a:off x="1158460" y="4079149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8" name="Oval 270"/>
          <p:cNvSpPr/>
          <p:nvPr/>
        </p:nvSpPr>
        <p:spPr>
          <a:xfrm flipV="1">
            <a:off x="1246383" y="4052162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39" name="Oval 271"/>
          <p:cNvSpPr/>
          <p:nvPr/>
        </p:nvSpPr>
        <p:spPr>
          <a:xfrm flipV="1">
            <a:off x="1436881" y="407279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0" name="Oval 272"/>
          <p:cNvSpPr/>
          <p:nvPr/>
        </p:nvSpPr>
        <p:spPr>
          <a:xfrm flipV="1">
            <a:off x="1549716" y="40156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1" name="Oval 273"/>
          <p:cNvSpPr/>
          <p:nvPr/>
        </p:nvSpPr>
        <p:spPr>
          <a:xfrm flipV="1">
            <a:off x="1615660" y="4015649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2" name="Oval 274"/>
          <p:cNvSpPr/>
          <p:nvPr/>
        </p:nvSpPr>
        <p:spPr>
          <a:xfrm flipV="1">
            <a:off x="1690392" y="4033112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3" name="Oval 275"/>
          <p:cNvSpPr/>
          <p:nvPr/>
        </p:nvSpPr>
        <p:spPr>
          <a:xfrm flipV="1">
            <a:off x="1699185" y="3998187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4" name="Oval 276"/>
          <p:cNvSpPr/>
          <p:nvPr/>
        </p:nvSpPr>
        <p:spPr>
          <a:xfrm flipV="1">
            <a:off x="1587815" y="4039462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5" name="Oval 277"/>
          <p:cNvSpPr/>
          <p:nvPr/>
        </p:nvSpPr>
        <p:spPr>
          <a:xfrm flipV="1">
            <a:off x="1719700" y="40156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6" name="Oval 278"/>
          <p:cNvSpPr/>
          <p:nvPr/>
        </p:nvSpPr>
        <p:spPr>
          <a:xfrm flipV="1">
            <a:off x="1643500" y="4010887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7" name="Oval 279"/>
          <p:cNvSpPr/>
          <p:nvPr/>
        </p:nvSpPr>
        <p:spPr>
          <a:xfrm flipV="1">
            <a:off x="1677204" y="4018826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8" name="Oval 280"/>
          <p:cNvSpPr/>
          <p:nvPr/>
        </p:nvSpPr>
        <p:spPr>
          <a:xfrm flipV="1">
            <a:off x="1584885" y="4001362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49" name="Oval 281"/>
          <p:cNvSpPr/>
          <p:nvPr/>
        </p:nvSpPr>
        <p:spPr>
          <a:xfrm flipV="1">
            <a:off x="1728492" y="3996599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0" name="Oval 282"/>
          <p:cNvSpPr/>
          <p:nvPr/>
        </p:nvSpPr>
        <p:spPr>
          <a:xfrm flipV="1">
            <a:off x="1749008" y="4015649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1" name="Oval 291"/>
          <p:cNvSpPr/>
          <p:nvPr/>
        </p:nvSpPr>
        <p:spPr>
          <a:xfrm flipV="1">
            <a:off x="1814952" y="4015649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2" name="Oval 292"/>
          <p:cNvSpPr/>
          <p:nvPr/>
        </p:nvSpPr>
        <p:spPr>
          <a:xfrm flipV="1">
            <a:off x="1782712" y="40156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3" name="Oval 293"/>
          <p:cNvSpPr/>
          <p:nvPr/>
        </p:nvSpPr>
        <p:spPr>
          <a:xfrm flipV="1">
            <a:off x="1850120" y="40156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4" name="Oval 294"/>
          <p:cNvSpPr/>
          <p:nvPr/>
        </p:nvSpPr>
        <p:spPr>
          <a:xfrm flipV="1">
            <a:off x="1916062" y="40156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5" name="Oval 295"/>
          <p:cNvSpPr/>
          <p:nvPr/>
        </p:nvSpPr>
        <p:spPr>
          <a:xfrm flipV="1">
            <a:off x="1882360" y="4015649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6" name="Oval 297"/>
          <p:cNvSpPr/>
          <p:nvPr/>
        </p:nvSpPr>
        <p:spPr>
          <a:xfrm flipV="1">
            <a:off x="1986400" y="4017237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7" name="Oval 298"/>
          <p:cNvSpPr/>
          <p:nvPr/>
        </p:nvSpPr>
        <p:spPr>
          <a:xfrm flipV="1">
            <a:off x="2052344" y="4017237"/>
            <a:ext cx="30773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8" name="Oval 299"/>
          <p:cNvSpPr/>
          <p:nvPr/>
        </p:nvSpPr>
        <p:spPr>
          <a:xfrm flipV="1">
            <a:off x="2132939" y="4039462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59" name="Oval 300"/>
          <p:cNvSpPr/>
          <p:nvPr/>
        </p:nvSpPr>
        <p:spPr>
          <a:xfrm flipV="1">
            <a:off x="2134406" y="3999774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0" name="Oval 301"/>
          <p:cNvSpPr/>
          <p:nvPr/>
        </p:nvSpPr>
        <p:spPr>
          <a:xfrm flipV="1">
            <a:off x="2024500" y="4041051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1" name="Oval 302"/>
          <p:cNvSpPr/>
          <p:nvPr/>
        </p:nvSpPr>
        <p:spPr>
          <a:xfrm flipV="1">
            <a:off x="2156385" y="40156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2" name="Oval 303"/>
          <p:cNvSpPr/>
          <p:nvPr/>
        </p:nvSpPr>
        <p:spPr>
          <a:xfrm flipV="1">
            <a:off x="2080185" y="4010887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3" name="Oval 304"/>
          <p:cNvSpPr/>
          <p:nvPr/>
        </p:nvSpPr>
        <p:spPr>
          <a:xfrm flipV="1">
            <a:off x="2113889" y="4018824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4" name="Oval 305"/>
          <p:cNvSpPr/>
          <p:nvPr/>
        </p:nvSpPr>
        <p:spPr>
          <a:xfrm flipV="1">
            <a:off x="2021569" y="40029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5" name="Oval 306"/>
          <p:cNvSpPr/>
          <p:nvPr/>
        </p:nvSpPr>
        <p:spPr>
          <a:xfrm flipV="1">
            <a:off x="2165177" y="3998187"/>
            <a:ext cx="30774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6" name="Oval 307"/>
          <p:cNvSpPr/>
          <p:nvPr/>
        </p:nvSpPr>
        <p:spPr>
          <a:xfrm flipV="1">
            <a:off x="2185692" y="4017237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7" name="Oval 308"/>
          <p:cNvSpPr/>
          <p:nvPr/>
        </p:nvSpPr>
        <p:spPr>
          <a:xfrm flipV="1">
            <a:off x="2251637" y="4017237"/>
            <a:ext cx="30773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8" name="Oval 309"/>
          <p:cNvSpPr/>
          <p:nvPr/>
        </p:nvSpPr>
        <p:spPr>
          <a:xfrm flipV="1">
            <a:off x="2219397" y="4017237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69" name="Oval 310"/>
          <p:cNvSpPr/>
          <p:nvPr/>
        </p:nvSpPr>
        <p:spPr>
          <a:xfrm flipV="1">
            <a:off x="2285339" y="4017237"/>
            <a:ext cx="30774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0" name="Oval 311"/>
          <p:cNvSpPr/>
          <p:nvPr/>
        </p:nvSpPr>
        <p:spPr>
          <a:xfrm flipV="1">
            <a:off x="2352746" y="4017237"/>
            <a:ext cx="29308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1" name="Oval 312"/>
          <p:cNvSpPr/>
          <p:nvPr/>
        </p:nvSpPr>
        <p:spPr>
          <a:xfrm flipV="1">
            <a:off x="2319043" y="4017237"/>
            <a:ext cx="29308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2" name="Oval 313"/>
          <p:cNvSpPr/>
          <p:nvPr/>
        </p:nvSpPr>
        <p:spPr>
          <a:xfrm flipV="1">
            <a:off x="2159315" y="4021999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3" name="Oval 314"/>
          <p:cNvSpPr/>
          <p:nvPr/>
        </p:nvSpPr>
        <p:spPr>
          <a:xfrm flipV="1">
            <a:off x="2226723" y="402199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4" name="Oval 315"/>
          <p:cNvSpPr/>
          <p:nvPr/>
        </p:nvSpPr>
        <p:spPr>
          <a:xfrm flipV="1">
            <a:off x="2251635" y="4041051"/>
            <a:ext cx="29308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5" name="Oval 316"/>
          <p:cNvSpPr/>
          <p:nvPr/>
        </p:nvSpPr>
        <p:spPr>
          <a:xfrm flipV="1">
            <a:off x="2308785" y="4004537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6" name="Oval 317"/>
          <p:cNvSpPr/>
          <p:nvPr/>
        </p:nvSpPr>
        <p:spPr>
          <a:xfrm flipV="1">
            <a:off x="2229654" y="399183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7" name="Oval 318"/>
          <p:cNvSpPr/>
          <p:nvPr/>
        </p:nvSpPr>
        <p:spPr>
          <a:xfrm flipV="1">
            <a:off x="2329300" y="4022001"/>
            <a:ext cx="29308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8" name="Oval 319"/>
          <p:cNvSpPr/>
          <p:nvPr/>
        </p:nvSpPr>
        <p:spPr>
          <a:xfrm flipV="1">
            <a:off x="2253100" y="401564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79" name="Oval 320"/>
          <p:cNvSpPr/>
          <p:nvPr/>
        </p:nvSpPr>
        <p:spPr>
          <a:xfrm flipV="1">
            <a:off x="2286804" y="402358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0" name="Oval 321"/>
          <p:cNvSpPr/>
          <p:nvPr/>
        </p:nvSpPr>
        <p:spPr>
          <a:xfrm flipV="1">
            <a:off x="2194485" y="4007712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1" name="Oval 322"/>
          <p:cNvSpPr/>
          <p:nvPr/>
        </p:nvSpPr>
        <p:spPr>
          <a:xfrm flipV="1">
            <a:off x="2339558" y="400294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2" name="Oval 323"/>
          <p:cNvSpPr/>
          <p:nvPr/>
        </p:nvSpPr>
        <p:spPr>
          <a:xfrm flipV="1">
            <a:off x="2358608" y="4021999"/>
            <a:ext cx="30774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3" name="Oval 324"/>
          <p:cNvSpPr/>
          <p:nvPr/>
        </p:nvSpPr>
        <p:spPr>
          <a:xfrm flipV="1">
            <a:off x="2426016" y="402199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4" name="Oval 325"/>
          <p:cNvSpPr/>
          <p:nvPr/>
        </p:nvSpPr>
        <p:spPr>
          <a:xfrm flipV="1">
            <a:off x="2392312" y="402199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5" name="Oval 326"/>
          <p:cNvSpPr/>
          <p:nvPr/>
        </p:nvSpPr>
        <p:spPr>
          <a:xfrm flipV="1">
            <a:off x="2459720" y="402199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6" name="Oval 327"/>
          <p:cNvSpPr/>
          <p:nvPr/>
        </p:nvSpPr>
        <p:spPr>
          <a:xfrm flipV="1">
            <a:off x="2537385" y="4021999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7" name="Oval 328"/>
          <p:cNvSpPr/>
          <p:nvPr/>
        </p:nvSpPr>
        <p:spPr>
          <a:xfrm flipV="1">
            <a:off x="2491960" y="4021999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8" name="Oval 329"/>
          <p:cNvSpPr/>
          <p:nvPr/>
        </p:nvSpPr>
        <p:spPr>
          <a:xfrm flipV="1">
            <a:off x="2582814" y="3987074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89" name="Oval 330"/>
          <p:cNvSpPr/>
          <p:nvPr/>
        </p:nvSpPr>
        <p:spPr>
          <a:xfrm flipV="1">
            <a:off x="2383520" y="399818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0" name="Oval 331"/>
          <p:cNvSpPr/>
          <p:nvPr/>
        </p:nvSpPr>
        <p:spPr>
          <a:xfrm flipV="1">
            <a:off x="2456789" y="4015651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1" name="Oval 332"/>
          <p:cNvSpPr/>
          <p:nvPr/>
        </p:nvSpPr>
        <p:spPr>
          <a:xfrm flipV="1">
            <a:off x="2445066" y="3980724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2" name="Oval 333"/>
          <p:cNvSpPr/>
          <p:nvPr/>
        </p:nvSpPr>
        <p:spPr>
          <a:xfrm flipV="1">
            <a:off x="2582814" y="4021999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3" name="Oval 334"/>
          <p:cNvSpPr/>
          <p:nvPr/>
        </p:nvSpPr>
        <p:spPr>
          <a:xfrm flipV="1">
            <a:off x="2486098" y="3998187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4" name="Oval 335"/>
          <p:cNvSpPr/>
          <p:nvPr/>
        </p:nvSpPr>
        <p:spPr>
          <a:xfrm flipV="1">
            <a:off x="2409898" y="3993426"/>
            <a:ext cx="30773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5" name="Oval 336"/>
          <p:cNvSpPr/>
          <p:nvPr/>
        </p:nvSpPr>
        <p:spPr>
          <a:xfrm flipV="1">
            <a:off x="2443600" y="4001362"/>
            <a:ext cx="30774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6" name="Oval 337"/>
          <p:cNvSpPr/>
          <p:nvPr/>
        </p:nvSpPr>
        <p:spPr>
          <a:xfrm flipV="1">
            <a:off x="2358608" y="3988662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7" name="Oval 338"/>
          <p:cNvSpPr/>
          <p:nvPr/>
        </p:nvSpPr>
        <p:spPr>
          <a:xfrm flipV="1">
            <a:off x="2483167" y="3980724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8" name="Oval 339"/>
          <p:cNvSpPr/>
          <p:nvPr/>
        </p:nvSpPr>
        <p:spPr>
          <a:xfrm flipV="1">
            <a:off x="2516869" y="399818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599" name="Oval 340"/>
          <p:cNvSpPr/>
          <p:nvPr/>
        </p:nvSpPr>
        <p:spPr>
          <a:xfrm flipV="1">
            <a:off x="2582812" y="399818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0" name="Oval 341"/>
          <p:cNvSpPr/>
          <p:nvPr/>
        </p:nvSpPr>
        <p:spPr>
          <a:xfrm flipV="1">
            <a:off x="2549108" y="3998187"/>
            <a:ext cx="30774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1" name="Oval 342"/>
          <p:cNvSpPr/>
          <p:nvPr/>
        </p:nvSpPr>
        <p:spPr>
          <a:xfrm flipV="1">
            <a:off x="2616516" y="3998187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2" name="Oval 343"/>
          <p:cNvSpPr/>
          <p:nvPr/>
        </p:nvSpPr>
        <p:spPr>
          <a:xfrm flipV="1">
            <a:off x="2746935" y="3948976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3" name="Oval 344"/>
          <p:cNvSpPr/>
          <p:nvPr/>
        </p:nvSpPr>
        <p:spPr>
          <a:xfrm flipV="1">
            <a:off x="2664875" y="3953737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4" name="Oval 345"/>
          <p:cNvSpPr/>
          <p:nvPr/>
        </p:nvSpPr>
        <p:spPr>
          <a:xfrm flipV="1">
            <a:off x="2275083" y="3991837"/>
            <a:ext cx="30773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5" name="Oval 346"/>
          <p:cNvSpPr/>
          <p:nvPr/>
        </p:nvSpPr>
        <p:spPr>
          <a:xfrm flipV="1">
            <a:off x="2650221" y="4017237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6" name="Oval 347"/>
          <p:cNvSpPr/>
          <p:nvPr/>
        </p:nvSpPr>
        <p:spPr>
          <a:xfrm flipV="1">
            <a:off x="2685389" y="401723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7" name="Oval 348"/>
          <p:cNvSpPr/>
          <p:nvPr/>
        </p:nvSpPr>
        <p:spPr>
          <a:xfrm flipV="1">
            <a:off x="2751331" y="401723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8" name="Oval 349"/>
          <p:cNvSpPr/>
          <p:nvPr/>
        </p:nvSpPr>
        <p:spPr>
          <a:xfrm flipV="1">
            <a:off x="2717629" y="4017237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09" name="Oval 350"/>
          <p:cNvSpPr/>
          <p:nvPr/>
        </p:nvSpPr>
        <p:spPr>
          <a:xfrm flipV="1">
            <a:off x="2746935" y="3993424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0" name="Oval 351"/>
          <p:cNvSpPr/>
          <p:nvPr/>
        </p:nvSpPr>
        <p:spPr>
          <a:xfrm flipV="1">
            <a:off x="2707369" y="400453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1" name="Oval 352"/>
          <p:cNvSpPr/>
          <p:nvPr/>
        </p:nvSpPr>
        <p:spPr>
          <a:xfrm flipV="1">
            <a:off x="2628239" y="3993426"/>
            <a:ext cx="29308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2" name="Oval 353"/>
          <p:cNvSpPr/>
          <p:nvPr/>
        </p:nvSpPr>
        <p:spPr>
          <a:xfrm flipV="1">
            <a:off x="2727885" y="402199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3" name="Oval 354"/>
          <p:cNvSpPr/>
          <p:nvPr/>
        </p:nvSpPr>
        <p:spPr>
          <a:xfrm flipV="1">
            <a:off x="2651685" y="4017237"/>
            <a:ext cx="30774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4" name="Oval 355"/>
          <p:cNvSpPr/>
          <p:nvPr/>
        </p:nvSpPr>
        <p:spPr>
          <a:xfrm flipV="1">
            <a:off x="2685389" y="4025176"/>
            <a:ext cx="29308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5" name="Oval 356"/>
          <p:cNvSpPr/>
          <p:nvPr/>
        </p:nvSpPr>
        <p:spPr>
          <a:xfrm flipV="1">
            <a:off x="2738143" y="401908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6" name="Oval 357"/>
          <p:cNvSpPr/>
          <p:nvPr/>
        </p:nvSpPr>
        <p:spPr>
          <a:xfrm flipV="1">
            <a:off x="3792463" y="4165617"/>
            <a:ext cx="30774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7" name="Oval 358"/>
          <p:cNvSpPr/>
          <p:nvPr/>
        </p:nvSpPr>
        <p:spPr>
          <a:xfrm flipV="1">
            <a:off x="2824600" y="402199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8" name="Oval 359"/>
          <p:cNvSpPr/>
          <p:nvPr/>
        </p:nvSpPr>
        <p:spPr>
          <a:xfrm flipV="1">
            <a:off x="2790897" y="402199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19" name="Oval 360"/>
          <p:cNvSpPr/>
          <p:nvPr/>
        </p:nvSpPr>
        <p:spPr>
          <a:xfrm flipV="1">
            <a:off x="2858304" y="402199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0" name="Oval 361"/>
          <p:cNvSpPr/>
          <p:nvPr/>
        </p:nvSpPr>
        <p:spPr>
          <a:xfrm flipV="1">
            <a:off x="2937435" y="402199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1" name="Oval 362"/>
          <p:cNvSpPr/>
          <p:nvPr/>
        </p:nvSpPr>
        <p:spPr>
          <a:xfrm flipV="1">
            <a:off x="2890544" y="4021999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2" name="Oval 363"/>
          <p:cNvSpPr/>
          <p:nvPr/>
        </p:nvSpPr>
        <p:spPr>
          <a:xfrm flipV="1">
            <a:off x="2982862" y="401908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3" name="Oval 364"/>
          <p:cNvSpPr/>
          <p:nvPr/>
        </p:nvSpPr>
        <p:spPr>
          <a:xfrm flipV="1">
            <a:off x="2782104" y="3999776"/>
            <a:ext cx="29308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4" name="Oval 365"/>
          <p:cNvSpPr/>
          <p:nvPr/>
        </p:nvSpPr>
        <p:spPr>
          <a:xfrm flipV="1">
            <a:off x="2855375" y="4015649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5" name="Oval 366"/>
          <p:cNvSpPr/>
          <p:nvPr/>
        </p:nvSpPr>
        <p:spPr>
          <a:xfrm flipV="1">
            <a:off x="3108396" y="4007712"/>
            <a:ext cx="30774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6" name="Oval 367"/>
          <p:cNvSpPr/>
          <p:nvPr/>
        </p:nvSpPr>
        <p:spPr>
          <a:xfrm flipV="1">
            <a:off x="2992640" y="4019087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7" name="Oval 368"/>
          <p:cNvSpPr/>
          <p:nvPr/>
        </p:nvSpPr>
        <p:spPr>
          <a:xfrm flipV="1">
            <a:off x="3729936" y="4120424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8" name="Oval 369"/>
          <p:cNvSpPr/>
          <p:nvPr/>
        </p:nvSpPr>
        <p:spPr>
          <a:xfrm flipV="1">
            <a:off x="2808483" y="3993424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29" name="Oval 370"/>
          <p:cNvSpPr/>
          <p:nvPr/>
        </p:nvSpPr>
        <p:spPr>
          <a:xfrm flipV="1">
            <a:off x="2842185" y="4001362"/>
            <a:ext cx="30774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0" name="Oval 371"/>
          <p:cNvSpPr/>
          <p:nvPr/>
        </p:nvSpPr>
        <p:spPr>
          <a:xfrm flipV="1">
            <a:off x="3236619" y="4004229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1" name="Oval 372"/>
          <p:cNvSpPr/>
          <p:nvPr/>
        </p:nvSpPr>
        <p:spPr>
          <a:xfrm flipV="1">
            <a:off x="3047340" y="4024020"/>
            <a:ext cx="30774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2" name="Oval 373"/>
          <p:cNvSpPr/>
          <p:nvPr/>
        </p:nvSpPr>
        <p:spPr>
          <a:xfrm flipV="1">
            <a:off x="2915454" y="3999776"/>
            <a:ext cx="29308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3" name="Oval 374"/>
          <p:cNvSpPr/>
          <p:nvPr/>
        </p:nvSpPr>
        <p:spPr>
          <a:xfrm flipV="1">
            <a:off x="3179223" y="4004230"/>
            <a:ext cx="30774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4" name="Oval 375"/>
          <p:cNvSpPr/>
          <p:nvPr/>
        </p:nvSpPr>
        <p:spPr>
          <a:xfrm flipV="1">
            <a:off x="2947692" y="3999776"/>
            <a:ext cx="30774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5" name="Oval 377"/>
          <p:cNvSpPr/>
          <p:nvPr/>
        </p:nvSpPr>
        <p:spPr>
          <a:xfrm flipV="1">
            <a:off x="2613585" y="3942626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6" name="Oval 378"/>
          <p:cNvSpPr/>
          <p:nvPr/>
        </p:nvSpPr>
        <p:spPr>
          <a:xfrm flipV="1">
            <a:off x="2631169" y="4053749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7" name="Oval 379"/>
          <p:cNvSpPr/>
          <p:nvPr/>
        </p:nvSpPr>
        <p:spPr>
          <a:xfrm flipV="1">
            <a:off x="3023893" y="4004969"/>
            <a:ext cx="29308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8" name="Oval 380"/>
          <p:cNvSpPr/>
          <p:nvPr/>
        </p:nvSpPr>
        <p:spPr>
          <a:xfrm flipV="1">
            <a:off x="3078114" y="4007404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39" name="Oval 381"/>
          <p:cNvSpPr/>
          <p:nvPr/>
        </p:nvSpPr>
        <p:spPr>
          <a:xfrm flipV="1">
            <a:off x="3832292" y="4192294"/>
            <a:ext cx="29308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40" name="Oval 383"/>
          <p:cNvSpPr/>
          <p:nvPr/>
        </p:nvSpPr>
        <p:spPr>
          <a:xfrm flipV="1">
            <a:off x="3211462" y="3997880"/>
            <a:ext cx="29308" cy="365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41" name="Oval 384"/>
          <p:cNvSpPr/>
          <p:nvPr/>
        </p:nvSpPr>
        <p:spPr>
          <a:xfrm flipV="1">
            <a:off x="3277406" y="4001054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42" name="Oval 385"/>
          <p:cNvSpPr/>
          <p:nvPr/>
        </p:nvSpPr>
        <p:spPr>
          <a:xfrm flipV="1">
            <a:off x="3303781" y="398517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43" name="Oval 386"/>
          <p:cNvSpPr/>
          <p:nvPr/>
        </p:nvSpPr>
        <p:spPr>
          <a:xfrm flipV="1">
            <a:off x="3131843" y="400422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44" name="Oval 387"/>
          <p:cNvSpPr/>
          <p:nvPr/>
        </p:nvSpPr>
        <p:spPr>
          <a:xfrm flipV="1">
            <a:off x="2593070" y="4081963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45" name="Oval 388"/>
          <p:cNvSpPr/>
          <p:nvPr/>
        </p:nvSpPr>
        <p:spPr>
          <a:xfrm flipV="1">
            <a:off x="2705904" y="4064862"/>
            <a:ext cx="29308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grpSp>
        <p:nvGrpSpPr>
          <p:cNvPr id="646" name="Group 396"/>
          <p:cNvGrpSpPr>
            <a:grpSpLocks/>
          </p:cNvGrpSpPr>
          <p:nvPr/>
        </p:nvGrpSpPr>
        <p:grpSpPr bwMode="auto">
          <a:xfrm>
            <a:off x="1360683" y="4383949"/>
            <a:ext cx="1049409" cy="522292"/>
            <a:chOff x="1331640" y="3628162"/>
            <a:chExt cx="1137219" cy="522301"/>
          </a:xfrm>
        </p:grpSpPr>
        <p:sp>
          <p:nvSpPr>
            <p:cNvPr id="647" name="Oval 390"/>
            <p:cNvSpPr/>
            <p:nvPr/>
          </p:nvSpPr>
          <p:spPr>
            <a:xfrm>
              <a:off x="1331640" y="3717064"/>
              <a:ext cx="71460" cy="714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648" name="Oval 391"/>
            <p:cNvSpPr/>
            <p:nvPr/>
          </p:nvSpPr>
          <p:spPr>
            <a:xfrm>
              <a:off x="1331640" y="3861529"/>
              <a:ext cx="71460" cy="7143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649" name="Oval 392"/>
            <p:cNvSpPr/>
            <p:nvPr/>
          </p:nvSpPr>
          <p:spPr>
            <a:xfrm>
              <a:off x="1331640" y="4004406"/>
              <a:ext cx="71460" cy="7302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650" name="TextBox 393"/>
            <p:cNvSpPr txBox="1">
              <a:spLocks noChangeArrowheads="1"/>
            </p:cNvSpPr>
            <p:nvPr/>
          </p:nvSpPr>
          <p:spPr bwMode="auto">
            <a:xfrm>
              <a:off x="1403648" y="3628162"/>
              <a:ext cx="448529" cy="230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900"/>
                <a:t>EVRs</a:t>
              </a:r>
            </a:p>
          </p:txBody>
        </p:sp>
        <p:sp>
          <p:nvSpPr>
            <p:cNvPr id="651" name="TextBox 394"/>
            <p:cNvSpPr txBox="1">
              <a:spLocks noChangeArrowheads="1"/>
            </p:cNvSpPr>
            <p:nvPr/>
          </p:nvSpPr>
          <p:spPr bwMode="auto">
            <a:xfrm>
              <a:off x="1403648" y="3774847"/>
              <a:ext cx="1065211" cy="230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900"/>
                <a:t>Neutralized EVRs</a:t>
              </a:r>
            </a:p>
          </p:txBody>
        </p:sp>
        <p:sp>
          <p:nvSpPr>
            <p:cNvPr id="652" name="TextBox 395"/>
            <p:cNvSpPr txBox="1">
              <a:spLocks noChangeArrowheads="1"/>
            </p:cNvSpPr>
            <p:nvPr/>
          </p:nvSpPr>
          <p:spPr bwMode="auto">
            <a:xfrm>
              <a:off x="1405355" y="3919627"/>
              <a:ext cx="714310" cy="230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900"/>
                <a:t>Photoions</a:t>
              </a:r>
            </a:p>
          </p:txBody>
        </p:sp>
      </p:grpSp>
      <p:grpSp>
        <p:nvGrpSpPr>
          <p:cNvPr id="653" name="Group 416"/>
          <p:cNvGrpSpPr>
            <a:grpSpLocks/>
          </p:cNvGrpSpPr>
          <p:nvPr/>
        </p:nvGrpSpPr>
        <p:grpSpPr bwMode="auto">
          <a:xfrm flipV="1">
            <a:off x="2232586" y="3955324"/>
            <a:ext cx="1869483" cy="144463"/>
            <a:chOff x="1883318" y="4389488"/>
            <a:chExt cx="2232000" cy="144016"/>
          </a:xfrm>
        </p:grpSpPr>
        <p:cxnSp>
          <p:nvCxnSpPr>
            <p:cNvPr id="654" name="Straight Connector 397"/>
            <p:cNvCxnSpPr/>
            <p:nvPr/>
          </p:nvCxnSpPr>
          <p:spPr>
            <a:xfrm rot="16200000">
              <a:off x="2999318" y="3349016"/>
              <a:ext cx="0" cy="2232000"/>
            </a:xfrm>
            <a:prstGeom prst="line">
              <a:avLst/>
            </a:prstGeom>
            <a:ln w="76200">
              <a:solidFill>
                <a:srgbClr val="00B0F0">
                  <a:alpha val="45000"/>
                </a:srgbClr>
              </a:solidFill>
              <a:headEnd type="none" w="med" len="med"/>
              <a:tailEnd type="none" w="med" len="med"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5" name="Isosceles Triangle 399"/>
            <p:cNvSpPr/>
            <p:nvPr/>
          </p:nvSpPr>
          <p:spPr>
            <a:xfrm rot="-5400000">
              <a:off x="3134210" y="4389395"/>
              <a:ext cx="144016" cy="14420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656" name="Isosceles Triangle 400"/>
            <p:cNvSpPr/>
            <p:nvPr/>
          </p:nvSpPr>
          <p:spPr>
            <a:xfrm rot="16200000">
              <a:off x="3779986" y="4389395"/>
              <a:ext cx="144016" cy="14420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sp>
        <p:nvSpPr>
          <p:cNvPr id="657" name="Oval 401"/>
          <p:cNvSpPr/>
          <p:nvPr/>
        </p:nvSpPr>
        <p:spPr>
          <a:xfrm flipV="1">
            <a:off x="3551431" y="4034699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58" name="Oval 402"/>
          <p:cNvSpPr/>
          <p:nvPr/>
        </p:nvSpPr>
        <p:spPr>
          <a:xfrm flipV="1">
            <a:off x="3463508" y="4017668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59" name="Oval 403"/>
          <p:cNvSpPr/>
          <p:nvPr/>
        </p:nvSpPr>
        <p:spPr>
          <a:xfrm flipV="1">
            <a:off x="3593655" y="4054183"/>
            <a:ext cx="30773" cy="36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60" name="Oval 404"/>
          <p:cNvSpPr/>
          <p:nvPr/>
        </p:nvSpPr>
        <p:spPr>
          <a:xfrm flipV="1">
            <a:off x="3415389" y="4015649"/>
            <a:ext cx="30774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61" name="Oval 405"/>
          <p:cNvSpPr/>
          <p:nvPr/>
        </p:nvSpPr>
        <p:spPr>
          <a:xfrm flipV="1">
            <a:off x="3507232" y="4028782"/>
            <a:ext cx="30773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62" name="Oval 406"/>
          <p:cNvSpPr/>
          <p:nvPr/>
        </p:nvSpPr>
        <p:spPr>
          <a:xfrm flipV="1">
            <a:off x="3629097" y="4078356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63" name="Oval 407"/>
          <p:cNvSpPr/>
          <p:nvPr/>
        </p:nvSpPr>
        <p:spPr>
          <a:xfrm flipV="1">
            <a:off x="3683316" y="4090695"/>
            <a:ext cx="29308" cy="38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64" name="TextBox 408"/>
          <p:cNvSpPr txBox="1">
            <a:spLocks noChangeArrowheads="1"/>
          </p:cNvSpPr>
          <p:nvPr/>
        </p:nvSpPr>
        <p:spPr bwMode="auto">
          <a:xfrm>
            <a:off x="2618107" y="2621965"/>
            <a:ext cx="14666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200"/>
              <a:t>in-gas-jet</a:t>
            </a:r>
          </a:p>
          <a:p>
            <a:pPr algn="ctr"/>
            <a:r>
              <a:rPr lang="en-US" altLang="fr-FR" sz="1200"/>
              <a:t>Ionization</a:t>
            </a:r>
          </a:p>
          <a:p>
            <a:pPr algn="ctr"/>
            <a:r>
              <a:rPr lang="en-US" altLang="fr-FR" sz="1200"/>
              <a:t>(medium resolution)</a:t>
            </a:r>
          </a:p>
        </p:txBody>
      </p:sp>
      <p:cxnSp>
        <p:nvCxnSpPr>
          <p:cNvPr id="665" name="Straight Arrow Connector 410"/>
          <p:cNvCxnSpPr/>
          <p:nvPr/>
        </p:nvCxnSpPr>
        <p:spPr>
          <a:xfrm>
            <a:off x="3174358" y="3313304"/>
            <a:ext cx="726832" cy="1454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6" name="Straight Arrow Connector 412"/>
          <p:cNvCxnSpPr>
            <a:cxnSpLocks/>
          </p:cNvCxnSpPr>
          <p:nvPr/>
        </p:nvCxnSpPr>
        <p:spPr>
          <a:xfrm flipH="1">
            <a:off x="2661908" y="3313305"/>
            <a:ext cx="510484" cy="311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7" name="Straight Arrow Connector 414"/>
          <p:cNvCxnSpPr/>
          <p:nvPr/>
        </p:nvCxnSpPr>
        <p:spPr>
          <a:xfrm>
            <a:off x="1509780" y="3409116"/>
            <a:ext cx="300692" cy="3700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8" name="TextBox 415"/>
          <p:cNvSpPr txBox="1">
            <a:spLocks noChangeArrowheads="1"/>
          </p:cNvSpPr>
          <p:nvPr/>
        </p:nvSpPr>
        <p:spPr bwMode="auto">
          <a:xfrm>
            <a:off x="1379060" y="4852847"/>
            <a:ext cx="645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b="1"/>
              <a:t>gas cell</a:t>
            </a:r>
          </a:p>
        </p:txBody>
      </p:sp>
      <p:sp>
        <p:nvSpPr>
          <p:cNvPr id="669" name="TextBox 417"/>
          <p:cNvSpPr txBox="1">
            <a:spLocks noChangeArrowheads="1"/>
          </p:cNvSpPr>
          <p:nvPr/>
        </p:nvSpPr>
        <p:spPr bwMode="auto">
          <a:xfrm>
            <a:off x="2691252" y="4701451"/>
            <a:ext cx="9802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b="1"/>
              <a:t>S-shape RFQ</a:t>
            </a:r>
          </a:p>
        </p:txBody>
      </p:sp>
      <p:cxnSp>
        <p:nvCxnSpPr>
          <p:cNvPr id="670" name="Straight Connector 420"/>
          <p:cNvCxnSpPr/>
          <p:nvPr/>
        </p:nvCxnSpPr>
        <p:spPr>
          <a:xfrm flipV="1">
            <a:off x="4061855" y="2837262"/>
            <a:ext cx="0" cy="1223962"/>
          </a:xfrm>
          <a:prstGeom prst="line">
            <a:avLst/>
          </a:prstGeom>
          <a:ln w="76200">
            <a:solidFill>
              <a:srgbClr val="00B0F0">
                <a:alpha val="45000"/>
              </a:srgbClr>
            </a:solidFill>
            <a:headEnd type="none" w="med" len="med"/>
            <a:tailEnd type="none" w="med" len="med"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1" name="Isosceles Triangle 423"/>
          <p:cNvSpPr/>
          <p:nvPr/>
        </p:nvSpPr>
        <p:spPr>
          <a:xfrm flipV="1">
            <a:off x="4002603" y="3609188"/>
            <a:ext cx="131885" cy="14287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72" name="Isosceles Triangle 425"/>
          <p:cNvSpPr/>
          <p:nvPr/>
        </p:nvSpPr>
        <p:spPr>
          <a:xfrm flipV="1">
            <a:off x="3995275" y="2963801"/>
            <a:ext cx="133350" cy="14287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73" name="Oval 398"/>
          <p:cNvSpPr/>
          <p:nvPr/>
        </p:nvSpPr>
        <p:spPr>
          <a:xfrm flipV="1">
            <a:off x="1085189" y="4591912"/>
            <a:ext cx="29308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74" name="Oval 411"/>
          <p:cNvSpPr/>
          <p:nvPr/>
        </p:nvSpPr>
        <p:spPr>
          <a:xfrm flipV="1">
            <a:off x="969423" y="4660176"/>
            <a:ext cx="30774" cy="365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75" name="Oval 413"/>
          <p:cNvSpPr/>
          <p:nvPr/>
        </p:nvSpPr>
        <p:spPr>
          <a:xfrm flipV="1">
            <a:off x="1004592" y="4536349"/>
            <a:ext cx="30774" cy="38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76" name="Oval 419"/>
          <p:cNvSpPr/>
          <p:nvPr/>
        </p:nvSpPr>
        <p:spPr>
          <a:xfrm flipV="1">
            <a:off x="1016316" y="4563337"/>
            <a:ext cx="29308" cy="36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77" name="Oval 421"/>
          <p:cNvSpPr/>
          <p:nvPr/>
        </p:nvSpPr>
        <p:spPr>
          <a:xfrm flipV="1">
            <a:off x="1050020" y="4434751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78" name="Oval 422"/>
          <p:cNvSpPr/>
          <p:nvPr/>
        </p:nvSpPr>
        <p:spPr>
          <a:xfrm flipV="1">
            <a:off x="1028039" y="4291876"/>
            <a:ext cx="29308" cy="365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79" name="Oval 424"/>
          <p:cNvSpPr/>
          <p:nvPr/>
        </p:nvSpPr>
        <p:spPr>
          <a:xfrm flipV="1">
            <a:off x="1036831" y="4356962"/>
            <a:ext cx="29308" cy="365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80" name="Oval 427"/>
          <p:cNvSpPr/>
          <p:nvPr/>
        </p:nvSpPr>
        <p:spPr>
          <a:xfrm flipV="1">
            <a:off x="1666946" y="3982312"/>
            <a:ext cx="30774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81" name="Oval 436"/>
          <p:cNvSpPr/>
          <p:nvPr/>
        </p:nvSpPr>
        <p:spPr>
          <a:xfrm flipV="1">
            <a:off x="1615660" y="3999774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82" name="Oval 438"/>
          <p:cNvSpPr/>
          <p:nvPr/>
        </p:nvSpPr>
        <p:spPr>
          <a:xfrm flipV="1">
            <a:off x="1644967" y="4034699"/>
            <a:ext cx="30773" cy="38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83" name="Flèche vers le bas 682"/>
          <p:cNvSpPr/>
          <p:nvPr/>
        </p:nvSpPr>
        <p:spPr>
          <a:xfrm flipV="1">
            <a:off x="1051486" y="5968274"/>
            <a:ext cx="131885" cy="21590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84" name="TextBox 435"/>
          <p:cNvSpPr txBox="1">
            <a:spLocks noChangeArrowheads="1"/>
          </p:cNvSpPr>
          <p:nvPr/>
        </p:nvSpPr>
        <p:spPr bwMode="auto">
          <a:xfrm>
            <a:off x="254719" y="3797469"/>
            <a:ext cx="8765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fr-FR" sz="1400"/>
              <a:t>From S</a:t>
            </a:r>
            <a:r>
              <a:rPr lang="en-US" altLang="fr-FR" sz="1400" baseline="30000"/>
              <a:t>3</a:t>
            </a:r>
          </a:p>
        </p:txBody>
      </p:sp>
      <p:sp>
        <p:nvSpPr>
          <p:cNvPr id="685" name="Right Arrow 17"/>
          <p:cNvSpPr/>
          <p:nvPr/>
        </p:nvSpPr>
        <p:spPr>
          <a:xfrm rot="855696">
            <a:off x="8505540" y="3420178"/>
            <a:ext cx="165094" cy="43614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686" name="ZoneTexte 1"/>
          <p:cNvSpPr txBox="1">
            <a:spLocks noChangeArrowheads="1"/>
          </p:cNvSpPr>
          <p:nvPr/>
        </p:nvSpPr>
        <p:spPr bwMode="auto">
          <a:xfrm>
            <a:off x="282174" y="3409116"/>
            <a:ext cx="11307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400"/>
              <a:t>E~0.1 </a:t>
            </a:r>
            <a:r>
              <a:rPr lang="en-US" altLang="fr-FR" sz="1400" err="1"/>
              <a:t>MeV</a:t>
            </a:r>
            <a:r>
              <a:rPr lang="en-US" altLang="fr-FR" sz="1400"/>
              <a:t>/u</a:t>
            </a:r>
          </a:p>
        </p:txBody>
      </p:sp>
      <p:sp>
        <p:nvSpPr>
          <p:cNvPr id="687" name="Flèche droite 686"/>
          <p:cNvSpPr/>
          <p:nvPr/>
        </p:nvSpPr>
        <p:spPr>
          <a:xfrm>
            <a:off x="7568062" y="3355723"/>
            <a:ext cx="278423" cy="163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8" name="Flèche droite 687"/>
          <p:cNvSpPr/>
          <p:nvPr/>
        </p:nvSpPr>
        <p:spPr>
          <a:xfrm rot="6152568">
            <a:off x="7970167" y="3998830"/>
            <a:ext cx="301625" cy="150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89" name="Connecteur droit avec flèche 688"/>
          <p:cNvCxnSpPr/>
          <p:nvPr/>
        </p:nvCxnSpPr>
        <p:spPr bwMode="auto">
          <a:xfrm>
            <a:off x="1941828" y="4345219"/>
            <a:ext cx="64807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/>
          </a:ln>
          <a:effectLst/>
        </p:spPr>
      </p:cxnSp>
      <p:pic>
        <p:nvPicPr>
          <p:cNvPr id="690" name="Image 689" descr="TiSa_GISELE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24" y="1303832"/>
            <a:ext cx="1147083" cy="794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1" name="Picture 2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274" y="1274836"/>
            <a:ext cx="1103190" cy="79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2" name="Image 691">
            <a:extLst>
              <a:ext uri="{FF2B5EF4-FFF2-40B4-BE49-F238E27FC236}">
                <a16:creationId xmlns:a16="http://schemas.microsoft.com/office/drawing/2014/main" id="{9311662A-86F3-934C-95CE-B9D5D174CBD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07836">
            <a:off x="6841681" y="1501310"/>
            <a:ext cx="2000780" cy="1026985"/>
          </a:xfrm>
          <a:prstGeom prst="rect">
            <a:avLst/>
          </a:prstGeom>
        </p:spPr>
      </p:pic>
      <p:pic>
        <p:nvPicPr>
          <p:cNvPr id="693" name="Image 692">
            <a:extLst>
              <a:ext uri="{FF2B5EF4-FFF2-40B4-BE49-F238E27FC236}">
                <a16:creationId xmlns:a16="http://schemas.microsoft.com/office/drawing/2014/main" id="{0CE9ED47-4D99-5847-8B8C-795EA34FC47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92761">
            <a:off x="7161801" y="2954316"/>
            <a:ext cx="763462" cy="850095"/>
          </a:xfrm>
          <a:prstGeom prst="rect">
            <a:avLst/>
          </a:prstGeom>
        </p:spPr>
      </p:pic>
      <p:sp>
        <p:nvSpPr>
          <p:cNvPr id="694" name="TextBox 430"/>
          <p:cNvSpPr txBox="1">
            <a:spLocks noChangeArrowheads="1"/>
          </p:cNvSpPr>
          <p:nvPr/>
        </p:nvSpPr>
        <p:spPr bwMode="auto">
          <a:xfrm rot="1021042">
            <a:off x="6439629" y="3472703"/>
            <a:ext cx="7280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b="1"/>
              <a:t>Pulse up</a:t>
            </a:r>
          </a:p>
          <a:p>
            <a:r>
              <a:rPr lang="en-US" altLang="fr-FR" sz="1200"/>
              <a:t>(~ 3 kV)</a:t>
            </a:r>
          </a:p>
        </p:txBody>
      </p:sp>
      <p:sp>
        <p:nvSpPr>
          <p:cNvPr id="695" name="Rectangle 694">
            <a:extLst>
              <a:ext uri="{FF2B5EF4-FFF2-40B4-BE49-F238E27FC236}">
                <a16:creationId xmlns:a16="http://schemas.microsoft.com/office/drawing/2014/main" id="{71723FB5-09FF-1E4B-9E03-F6F5B76DDC83}"/>
              </a:ext>
            </a:extLst>
          </p:cNvPr>
          <p:cNvSpPr/>
          <p:nvPr/>
        </p:nvSpPr>
        <p:spPr bwMode="auto">
          <a:xfrm>
            <a:off x="285644" y="2572537"/>
            <a:ext cx="4203154" cy="397492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" name="TextBox 432"/>
          <p:cNvSpPr txBox="1">
            <a:spLocks noChangeArrowheads="1"/>
          </p:cNvSpPr>
          <p:nvPr/>
        </p:nvSpPr>
        <p:spPr bwMode="auto">
          <a:xfrm rot="1021042">
            <a:off x="6723066" y="1189949"/>
            <a:ext cx="9538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200" b="1" dirty="0"/>
              <a:t>PILGRIM</a:t>
            </a:r>
          </a:p>
          <a:p>
            <a:pPr algn="ctr"/>
            <a:r>
              <a:rPr lang="en-US" altLang="fr-FR" sz="1200" b="1" dirty="0"/>
              <a:t>MR </a:t>
            </a:r>
            <a:r>
              <a:rPr lang="en-US" altLang="fr-FR" sz="1200" b="1" dirty="0" err="1"/>
              <a:t>ToF</a:t>
            </a:r>
            <a:r>
              <a:rPr lang="en-US" altLang="fr-FR" sz="1200" b="1" dirty="0"/>
              <a:t> MS</a:t>
            </a:r>
          </a:p>
          <a:p>
            <a:endParaRPr lang="en-US" altLang="fr-FR" sz="1200" dirty="0"/>
          </a:p>
        </p:txBody>
      </p:sp>
      <p:pic>
        <p:nvPicPr>
          <p:cNvPr id="697" name="Picture 3">
            <a:extLst>
              <a:ext uri="{FF2B5EF4-FFF2-40B4-BE49-F238E27FC236}">
                <a16:creationId xmlns:a16="http://schemas.microsoft.com/office/drawing/2014/main" id="{C3B47D01-2B5B-CE42-992D-E56BB6E6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4932">
            <a:off x="7965648" y="3259457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8" name="TextBox 415">
            <a:extLst>
              <a:ext uri="{FF2B5EF4-FFF2-40B4-BE49-F238E27FC236}">
                <a16:creationId xmlns:a16="http://schemas.microsoft.com/office/drawing/2014/main" id="{1972470C-A5E0-4647-927D-38016457B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146" y="4824594"/>
            <a:ext cx="1372492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/>
              <a:t>He: 10</a:t>
            </a:r>
            <a:r>
              <a:rPr lang="en-US" altLang="fr-FR" sz="1200" baseline="30000"/>
              <a:t>-2 </a:t>
            </a:r>
            <a:r>
              <a:rPr lang="en-US" altLang="fr-FR" sz="1200"/>
              <a:t>- 10</a:t>
            </a:r>
            <a:r>
              <a:rPr lang="en-US" altLang="fr-FR" sz="1200" baseline="30000"/>
              <a:t>-3 </a:t>
            </a:r>
            <a:r>
              <a:rPr lang="en-US" altLang="fr-FR" sz="1200"/>
              <a:t>mbar</a:t>
            </a:r>
          </a:p>
        </p:txBody>
      </p:sp>
      <p:sp>
        <p:nvSpPr>
          <p:cNvPr id="699" name="Flèche vers le bas 698">
            <a:extLst>
              <a:ext uri="{FF2B5EF4-FFF2-40B4-BE49-F238E27FC236}">
                <a16:creationId xmlns:a16="http://schemas.microsoft.com/office/drawing/2014/main" id="{187CC508-AD32-3E48-AB6E-4ACCE3F5B53C}"/>
              </a:ext>
            </a:extLst>
          </p:cNvPr>
          <p:cNvSpPr/>
          <p:nvPr/>
        </p:nvSpPr>
        <p:spPr>
          <a:xfrm rot="20185198" flipV="1">
            <a:off x="7388890" y="4471993"/>
            <a:ext cx="131885" cy="21590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cxnSp>
        <p:nvCxnSpPr>
          <p:cNvPr id="700" name="Straight Arrow Connector 412">
            <a:extLst>
              <a:ext uri="{FF2B5EF4-FFF2-40B4-BE49-F238E27FC236}">
                <a16:creationId xmlns:a16="http://schemas.microsoft.com/office/drawing/2014/main" id="{C8D28AD8-B410-EE4E-B131-5F904290E307}"/>
              </a:ext>
            </a:extLst>
          </p:cNvPr>
          <p:cNvCxnSpPr>
            <a:cxnSpLocks/>
          </p:cNvCxnSpPr>
          <p:nvPr/>
        </p:nvCxnSpPr>
        <p:spPr>
          <a:xfrm flipH="1" flipV="1">
            <a:off x="956132" y="4652311"/>
            <a:ext cx="697665" cy="927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1" name="Image 700" descr="montage2.png">
            <a:extLst>
              <a:ext uri="{FF2B5EF4-FFF2-40B4-BE49-F238E27FC236}">
                <a16:creationId xmlns:a16="http://schemas.microsoft.com/office/drawing/2014/main" id="{2CC6FC80-05C2-C34A-8957-D0CB2405792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3839" y="5256915"/>
            <a:ext cx="1198950" cy="852169"/>
          </a:xfrm>
          <a:prstGeom prst="rect">
            <a:avLst/>
          </a:prstGeom>
        </p:spPr>
      </p:pic>
      <p:sp>
        <p:nvSpPr>
          <p:cNvPr id="702" name="TextBox 415">
            <a:extLst>
              <a:ext uri="{FF2B5EF4-FFF2-40B4-BE49-F238E27FC236}">
                <a16:creationId xmlns:a16="http://schemas.microsoft.com/office/drawing/2014/main" id="{3BE2CA83-79F2-C947-9C92-53520BD21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155" y="5599449"/>
            <a:ext cx="13000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b="1"/>
              <a:t>Entrance window</a:t>
            </a:r>
          </a:p>
        </p:txBody>
      </p:sp>
      <p:pic>
        <p:nvPicPr>
          <p:cNvPr id="703" name="Graphic 699">
            <a:extLst>
              <a:ext uri="{FF2B5EF4-FFF2-40B4-BE49-F238E27FC236}">
                <a16:creationId xmlns:a16="http://schemas.microsoft.com/office/drawing/2014/main" id="{032D2475-BC91-BB47-8ABE-AA18FA93AB2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16987604">
            <a:off x="8499302" y="3593451"/>
            <a:ext cx="752336" cy="331028"/>
          </a:xfrm>
          <a:prstGeom prst="rect">
            <a:avLst/>
          </a:prstGeom>
        </p:spPr>
      </p:pic>
      <p:sp>
        <p:nvSpPr>
          <p:cNvPr id="704" name="TextBox 22">
            <a:extLst>
              <a:ext uri="{FF2B5EF4-FFF2-40B4-BE49-F238E27FC236}">
                <a16:creationId xmlns:a16="http://schemas.microsoft.com/office/drawing/2014/main" id="{194A5F85-B097-E544-B432-81F4B250B274}"/>
              </a:ext>
            </a:extLst>
          </p:cNvPr>
          <p:cNvSpPr txBox="1">
            <a:spLocks noChangeArrowheads="1"/>
          </p:cNvSpPr>
          <p:nvPr/>
        </p:nvSpPr>
        <p:spPr bwMode="auto">
          <a:xfrm rot="767600">
            <a:off x="8362520" y="2673557"/>
            <a:ext cx="9646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200" b="1"/>
              <a:t>SEASON</a:t>
            </a:r>
          </a:p>
          <a:p>
            <a:pPr algn="ctr"/>
            <a:r>
              <a:rPr lang="fr-FR" altLang="fr-FR" sz="1200" b="1"/>
              <a:t>D</a:t>
            </a:r>
            <a:r>
              <a:rPr lang="ro-RO" altLang="fr-FR" sz="1200" b="1"/>
              <a:t>ecay detector</a:t>
            </a:r>
            <a:endParaRPr lang="fr-FR" altLang="fr-FR" sz="1200" b="1"/>
          </a:p>
        </p:txBody>
      </p:sp>
      <p:grpSp>
        <p:nvGrpSpPr>
          <p:cNvPr id="705" name="Groupe 704">
            <a:extLst>
              <a:ext uri="{FF2B5EF4-FFF2-40B4-BE49-F238E27FC236}">
                <a16:creationId xmlns:a16="http://schemas.microsoft.com/office/drawing/2014/main" id="{17EAAAEF-5783-B441-9C36-746466BDD886}"/>
              </a:ext>
            </a:extLst>
          </p:cNvPr>
          <p:cNvGrpSpPr/>
          <p:nvPr/>
        </p:nvGrpSpPr>
        <p:grpSpPr>
          <a:xfrm>
            <a:off x="4682488" y="5528415"/>
            <a:ext cx="4460141" cy="1140120"/>
            <a:chOff x="4504347" y="5457232"/>
            <a:chExt cx="4460141" cy="1140120"/>
          </a:xfrm>
        </p:grpSpPr>
        <p:grpSp>
          <p:nvGrpSpPr>
            <p:cNvPr id="706" name="Groupe 705">
              <a:extLst>
                <a:ext uri="{FF2B5EF4-FFF2-40B4-BE49-F238E27FC236}">
                  <a16:creationId xmlns:a16="http://schemas.microsoft.com/office/drawing/2014/main" id="{77A72B0C-0419-1D4D-8B13-74625F2F9674}"/>
                </a:ext>
              </a:extLst>
            </p:cNvPr>
            <p:cNvGrpSpPr/>
            <p:nvPr/>
          </p:nvGrpSpPr>
          <p:grpSpPr>
            <a:xfrm>
              <a:off x="4675347" y="5517232"/>
              <a:ext cx="4217133" cy="979969"/>
              <a:chOff x="4499992" y="5445224"/>
              <a:chExt cx="4217133" cy="979969"/>
            </a:xfrm>
          </p:grpSpPr>
          <p:grpSp>
            <p:nvGrpSpPr>
              <p:cNvPr id="708" name="Groupe 461"/>
              <p:cNvGrpSpPr/>
              <p:nvPr/>
            </p:nvGrpSpPr>
            <p:grpSpPr>
              <a:xfrm>
                <a:off x="4499992" y="5493554"/>
                <a:ext cx="936103" cy="606259"/>
                <a:chOff x="1532844" y="2038303"/>
                <a:chExt cx="1675438" cy="973150"/>
              </a:xfrm>
            </p:grpSpPr>
            <p:pic>
              <p:nvPicPr>
                <p:cNvPr id="718" name="Image 673" descr="KULEUVEN_CMYK_LOGO.png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2844" y="2038303"/>
                  <a:ext cx="1675438" cy="597737"/>
                </a:xfrm>
                <a:prstGeom prst="rect">
                  <a:avLst/>
                </a:prstGeom>
              </p:spPr>
            </p:pic>
            <p:sp>
              <p:nvSpPr>
                <p:cNvPr id="719" name="ZoneTexte 677"/>
                <p:cNvSpPr txBox="1"/>
                <p:nvPr/>
              </p:nvSpPr>
              <p:spPr>
                <a:xfrm>
                  <a:off x="2288612" y="2616226"/>
                  <a:ext cx="330515" cy="3952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endParaRPr lang="en-GB" sz="10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709" name="Image 666" descr="IPN_L600px.jpg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86416" y="5445224"/>
                <a:ext cx="936104" cy="420937"/>
              </a:xfrm>
              <a:prstGeom prst="rect">
                <a:avLst/>
              </a:prstGeom>
            </p:spPr>
          </p:pic>
          <p:pic>
            <p:nvPicPr>
              <p:cNvPr id="710" name="Image 67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00554" y="5456565"/>
                <a:ext cx="946422" cy="429782"/>
              </a:xfrm>
              <a:prstGeom prst="rect">
                <a:avLst/>
              </a:prstGeom>
            </p:spPr>
          </p:pic>
          <p:pic>
            <p:nvPicPr>
              <p:cNvPr id="711" name="Image 669" descr="logo.png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32697" y="5528574"/>
                <a:ext cx="1084428" cy="239631"/>
              </a:xfrm>
              <a:prstGeom prst="rect">
                <a:avLst/>
              </a:prstGeom>
            </p:spPr>
          </p:pic>
          <p:grpSp>
            <p:nvGrpSpPr>
              <p:cNvPr id="712" name="Groupe 480"/>
              <p:cNvGrpSpPr>
                <a:grpSpLocks noChangeAspect="1"/>
              </p:cNvGrpSpPr>
              <p:nvPr/>
            </p:nvGrpSpPr>
            <p:grpSpPr>
              <a:xfrm>
                <a:off x="4566450" y="6093296"/>
                <a:ext cx="936104" cy="292758"/>
                <a:chOff x="7885489" y="764704"/>
                <a:chExt cx="1163657" cy="363923"/>
              </a:xfrm>
            </p:grpSpPr>
            <p:pic>
              <p:nvPicPr>
                <p:cNvPr id="716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3167" y="764704"/>
                  <a:ext cx="665979" cy="3639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7" name="Picture 1"/>
                <p:cNvPicPr>
                  <a:picLocks noChangeAspect="1" noChangeArrowheads="1"/>
                </p:cNvPicPr>
                <p:nvPr/>
              </p:nvPicPr>
              <p:blipFill>
                <a:blip r:embed="rId2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85489" y="782470"/>
                  <a:ext cx="718611" cy="2146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13" name="Picture 17" descr="http://diglin.eu/wp-content/uploads/2013/01/jy_text_500.png"/>
              <p:cNvPicPr>
                <a:picLocks noChangeAspect="1" noChangeArrowheads="1"/>
              </p:cNvPicPr>
              <p:nvPr/>
            </p:nvPicPr>
            <p:blipFill>
              <a:blip r:embed="rId2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5549" y="6021288"/>
                <a:ext cx="648072" cy="369401"/>
              </a:xfrm>
              <a:prstGeom prst="rect">
                <a:avLst/>
              </a:prstGeom>
              <a:noFill/>
            </p:spPr>
          </p:pic>
          <p:pic>
            <p:nvPicPr>
              <p:cNvPr id="714" name="Image 713"/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3026" y="6021461"/>
                <a:ext cx="583230" cy="403732"/>
              </a:xfrm>
              <a:prstGeom prst="rect">
                <a:avLst/>
              </a:prstGeom>
            </p:spPr>
          </p:pic>
          <p:pic>
            <p:nvPicPr>
              <p:cNvPr id="715" name="Picture 322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9E82C03F-9332-454D-AADD-0B376710A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38407" y="6002821"/>
                <a:ext cx="824950" cy="352501"/>
              </a:xfrm>
              <a:prstGeom prst="rect">
                <a:avLst/>
              </a:prstGeom>
            </p:spPr>
          </p:pic>
        </p:grp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BF3E7463-BD33-334D-AF9A-1C4D87DBE2D5}"/>
                </a:ext>
              </a:extLst>
            </p:cNvPr>
            <p:cNvSpPr/>
            <p:nvPr/>
          </p:nvSpPr>
          <p:spPr bwMode="auto">
            <a:xfrm>
              <a:off x="4504347" y="5457232"/>
              <a:ext cx="4460141" cy="114012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20" name="Rectangle 719">
            <a:extLst>
              <a:ext uri="{FF2B5EF4-FFF2-40B4-BE49-F238E27FC236}">
                <a16:creationId xmlns:a16="http://schemas.microsoft.com/office/drawing/2014/main" id="{D03DC120-04EE-9F4B-8414-7FBC9263DA38}"/>
              </a:ext>
            </a:extLst>
          </p:cNvPr>
          <p:cNvSpPr/>
          <p:nvPr/>
        </p:nvSpPr>
        <p:spPr>
          <a:xfrm>
            <a:off x="71018" y="682185"/>
            <a:ext cx="9137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7030A0"/>
                </a:solidFill>
                <a:latin typeface="Arial"/>
                <a:ea typeface="ＭＳ Ｐゴシック"/>
              </a:rPr>
              <a:t>REGLIS </a:t>
            </a:r>
            <a:r>
              <a:rPr lang="fr-FR" sz="1400" dirty="0">
                <a:solidFill>
                  <a:srgbClr val="7030A0"/>
                </a:solidFill>
                <a:latin typeface="Arial"/>
                <a:ea typeface="ＭＳ Ｐゴシック"/>
              </a:rPr>
              <a:t>(Rare </a:t>
            </a:r>
            <a:r>
              <a:rPr lang="fr-FR" sz="1400" dirty="0" err="1">
                <a:solidFill>
                  <a:srgbClr val="7030A0"/>
                </a:solidFill>
                <a:latin typeface="Arial"/>
                <a:ea typeface="ＭＳ Ｐゴシック"/>
              </a:rPr>
              <a:t>Element</a:t>
            </a:r>
            <a:r>
              <a:rPr lang="fr-FR" sz="1400" dirty="0">
                <a:solidFill>
                  <a:srgbClr val="7030A0"/>
                </a:solidFill>
                <a:latin typeface="Arial"/>
                <a:ea typeface="ＭＳ Ｐゴシック"/>
              </a:rPr>
              <a:t> in </a:t>
            </a:r>
            <a:r>
              <a:rPr lang="fr-FR" sz="1400" dirty="0" err="1">
                <a:solidFill>
                  <a:srgbClr val="7030A0"/>
                </a:solidFill>
                <a:latin typeface="Arial"/>
                <a:ea typeface="ＭＳ Ｐゴシック"/>
              </a:rPr>
              <a:t>Gas</a:t>
            </a:r>
            <a:r>
              <a:rPr lang="fr-FR" sz="1400" dirty="0">
                <a:solidFill>
                  <a:srgbClr val="7030A0"/>
                </a:solidFill>
                <a:latin typeface="Arial"/>
                <a:ea typeface="ＭＳ Ｐゴシック"/>
              </a:rPr>
              <a:t>-jet Laser Ionisation and </a:t>
            </a:r>
            <a:r>
              <a:rPr lang="fr-FR" sz="1400" dirty="0" err="1">
                <a:solidFill>
                  <a:srgbClr val="7030A0"/>
                </a:solidFill>
                <a:latin typeface="Arial"/>
                <a:ea typeface="ＭＳ Ｐゴシック"/>
              </a:rPr>
              <a:t>Spectroscopy</a:t>
            </a:r>
            <a:r>
              <a:rPr lang="fr-FR" sz="1400" dirty="0">
                <a:solidFill>
                  <a:srgbClr val="7030A0"/>
                </a:solidFill>
                <a:latin typeface="Arial"/>
                <a:ea typeface="ＭＳ Ｐゴシック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52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avec coins arrondis du même côté 8"/>
          <p:cNvSpPr/>
          <p:nvPr/>
        </p:nvSpPr>
        <p:spPr>
          <a:xfrm>
            <a:off x="731520" y="4696318"/>
            <a:ext cx="10058400" cy="2161682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70" name="ZoneTexte 27"/>
          <p:cNvSpPr txBox="1">
            <a:spLocks noChangeArrowheads="1"/>
          </p:cNvSpPr>
          <p:nvPr/>
        </p:nvSpPr>
        <p:spPr bwMode="auto">
          <a:xfrm>
            <a:off x="9512302" y="440879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16" name="Titre 3"/>
          <p:cNvSpPr txBox="1">
            <a:spLocks/>
          </p:cNvSpPr>
          <p:nvPr/>
        </p:nvSpPr>
        <p:spPr bwMode="auto">
          <a:xfrm>
            <a:off x="1847528" y="17512"/>
            <a:ext cx="8460432" cy="318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sym typeface="Arial" charset="0"/>
              </a:rPr>
              <a:t>A/Q = 7 Injector</a:t>
            </a:r>
            <a:endParaRPr lang="en-US" b="1" kern="0" dirty="0">
              <a:solidFill>
                <a:srgbClr val="000000"/>
              </a:solidFill>
              <a:latin typeface="Arial"/>
              <a:ea typeface="ＭＳ Ｐゴシック"/>
              <a:cs typeface="ＭＳ Ｐゴシック"/>
              <a:sym typeface="Arial" charset="0"/>
            </a:endParaRPr>
          </a:p>
        </p:txBody>
      </p:sp>
      <p:pic>
        <p:nvPicPr>
          <p:cNvPr id="30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2" y="803553"/>
            <a:ext cx="884684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r 9"/>
          <p:cNvGrpSpPr/>
          <p:nvPr/>
        </p:nvGrpSpPr>
        <p:grpSpPr>
          <a:xfrm>
            <a:off x="94168" y="2139601"/>
            <a:ext cx="3240360" cy="2282353"/>
            <a:chOff x="347812" y="2495497"/>
            <a:chExt cx="3240360" cy="3043135"/>
          </a:xfrm>
        </p:grpSpPr>
        <p:grpSp>
          <p:nvGrpSpPr>
            <p:cNvPr id="11" name="Grouper 10"/>
            <p:cNvGrpSpPr/>
            <p:nvPr/>
          </p:nvGrpSpPr>
          <p:grpSpPr>
            <a:xfrm>
              <a:off x="347812" y="2706319"/>
              <a:ext cx="3240360" cy="2832313"/>
              <a:chOff x="347812" y="2562303"/>
              <a:chExt cx="3240360" cy="283231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47812" y="4122474"/>
                <a:ext cx="3240360" cy="1272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0000"/>
                    </a:solidFill>
                    <a:latin typeface="Arial"/>
                    <a:ea typeface="MS Mincho" pitchFamily="49" charset="-128"/>
                    <a:cs typeface="Calibri" pitchFamily="34" charset="0"/>
                    <a:sym typeface="Arial" charset="0"/>
                  </a:rPr>
                  <a:t>A/Q=7 injector</a:t>
                </a:r>
                <a:endParaRPr lang="en-US" altLang="ja-JP" sz="2000" b="1" dirty="0">
                  <a:solidFill>
                    <a:srgbClr val="000000"/>
                  </a:solidFill>
                  <a:latin typeface="Arial"/>
                  <a:ea typeface="MS Mincho" pitchFamily="49" charset="-128"/>
                  <a:cs typeface="Calibri" pitchFamily="34" charset="0"/>
                  <a:sym typeface="Arial" charset="0"/>
                </a:endParaRPr>
              </a:p>
              <a:p>
                <a:r>
                  <a:rPr lang="en-US" altLang="ja-JP" dirty="0">
                    <a:solidFill>
                      <a:srgbClr val="000000"/>
                    </a:solidFill>
                    <a:latin typeface="Arial"/>
                    <a:ea typeface="MS Mincho" pitchFamily="49" charset="-128"/>
                    <a:cs typeface="Calibri" pitchFamily="34" charset="0"/>
                    <a:sym typeface="Arial" charset="0"/>
                  </a:rPr>
                  <a:t>High Intensity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Comic Sans MS" pitchFamily="66" charset="0"/>
                    <a:ea typeface="ＭＳ Ｐゴシック"/>
                    <a:cs typeface="ＭＳ Ｐゴシック"/>
                    <a:sym typeface="Arial" charset="0"/>
                  </a:rPr>
                  <a:t>(HI</a:t>
                </a:r>
                <a:r>
                  <a:rPr lang="en-US" dirty="0">
                    <a:solidFill>
                      <a:srgbClr val="000000"/>
                    </a:solidFill>
                    <a:latin typeface="Times" charset="0"/>
                    <a:ea typeface="Times" charset="0"/>
                    <a:cs typeface="Times" charset="0"/>
                    <a:sym typeface="Times" charset="0"/>
                  </a:rPr>
                  <a:t>≤ 10</a:t>
                </a:r>
                <a:r>
                  <a:rPr lang="en-US" baseline="30000" dirty="0">
                    <a:solidFill>
                      <a:srgbClr val="000000"/>
                    </a:solidFill>
                    <a:latin typeface="Times" charset="0"/>
                    <a:ea typeface="Times" charset="0"/>
                    <a:cs typeface="Times" charset="0"/>
                    <a:sym typeface="Times" charset="0"/>
                  </a:rPr>
                  <a:t>15 </a:t>
                </a:r>
                <a:r>
                  <a:rPr lang="en-US" dirty="0" err="1">
                    <a:solidFill>
                      <a:srgbClr val="000000"/>
                    </a:solidFill>
                    <a:latin typeface="Times" charset="0"/>
                    <a:ea typeface="Times" charset="0"/>
                    <a:cs typeface="Times" charset="0"/>
                    <a:sym typeface="Times" charset="0"/>
                  </a:rPr>
                  <a:t>pps</a:t>
                </a:r>
                <a:r>
                  <a:rPr lang="en-US" dirty="0">
                    <a:solidFill>
                      <a:srgbClr val="000000"/>
                    </a:solidFill>
                    <a:latin typeface="Times" charset="0"/>
                    <a:ea typeface="Times" charset="0"/>
                    <a:cs typeface="Times" charset="0"/>
                    <a:sym typeface="Times" charset="0"/>
                  </a:rPr>
                  <a:t>, p-U)</a:t>
                </a:r>
                <a:endParaRPr lang="en-US" altLang="ja-JP" dirty="0">
                  <a:solidFill>
                    <a:srgbClr val="000000"/>
                  </a:solidFill>
                  <a:latin typeface="Arial"/>
                  <a:ea typeface="MS Mincho" pitchFamily="49" charset="-128"/>
                  <a:cs typeface="Calibri" pitchFamily="34" charset="0"/>
                  <a:sym typeface="Arial" charset="0"/>
                </a:endParaRPr>
              </a:p>
            </p:txBody>
          </p:sp>
          <p:sp>
            <p:nvSpPr>
              <p:cNvPr id="14" name="Forme libre 13"/>
              <p:cNvSpPr/>
              <p:nvPr/>
            </p:nvSpPr>
            <p:spPr>
              <a:xfrm>
                <a:off x="491828" y="2562303"/>
                <a:ext cx="1440160" cy="864096"/>
              </a:xfrm>
              <a:custGeom>
                <a:avLst/>
                <a:gdLst>
                  <a:gd name="connsiteX0" fmla="*/ 0 w 1117600"/>
                  <a:gd name="connsiteY0" fmla="*/ 262467 h 491067"/>
                  <a:gd name="connsiteX1" fmla="*/ 160867 w 1117600"/>
                  <a:gd name="connsiteY1" fmla="*/ 491067 h 491067"/>
                  <a:gd name="connsiteX2" fmla="*/ 533400 w 1117600"/>
                  <a:gd name="connsiteY2" fmla="*/ 347133 h 491067"/>
                  <a:gd name="connsiteX3" fmla="*/ 499533 w 1117600"/>
                  <a:gd name="connsiteY3" fmla="*/ 270933 h 491067"/>
                  <a:gd name="connsiteX4" fmla="*/ 1117600 w 1117600"/>
                  <a:gd name="connsiteY4" fmla="*/ 110067 h 491067"/>
                  <a:gd name="connsiteX5" fmla="*/ 1032933 w 1117600"/>
                  <a:gd name="connsiteY5" fmla="*/ 0 h 491067"/>
                  <a:gd name="connsiteX6" fmla="*/ 0 w 1117600"/>
                  <a:gd name="connsiteY6" fmla="*/ 262467 h 491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7600" h="491067">
                    <a:moveTo>
                      <a:pt x="0" y="262467"/>
                    </a:moveTo>
                    <a:lnTo>
                      <a:pt x="160867" y="491067"/>
                    </a:lnTo>
                    <a:lnTo>
                      <a:pt x="533400" y="347133"/>
                    </a:lnTo>
                    <a:lnTo>
                      <a:pt x="499533" y="270933"/>
                    </a:lnTo>
                    <a:lnTo>
                      <a:pt x="1117600" y="110067"/>
                    </a:lnTo>
                    <a:lnTo>
                      <a:pt x="1032933" y="0"/>
                    </a:lnTo>
                    <a:lnTo>
                      <a:pt x="0" y="262467"/>
                    </a:lnTo>
                    <a:close/>
                  </a:path>
                </a:pathLst>
              </a:custGeom>
              <a:solidFill>
                <a:srgbClr val="CECEEF">
                  <a:alpha val="66000"/>
                </a:srgbClr>
              </a:solidFill>
              <a:ln>
                <a:solidFill>
                  <a:srgbClr val="2D2D8A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Arial"/>
                  <a:ea typeface="ＭＳ Ｐゴシック"/>
                  <a:cs typeface="ＭＳ Ｐゴシック" charset="-128"/>
                  <a:sym typeface="Arial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 rot="20814299">
              <a:off x="522513" y="2495497"/>
              <a:ext cx="857927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solidFill>
                    <a:srgbClr val="000000"/>
                  </a:solidFill>
                  <a:latin typeface="Arial"/>
                  <a:ea typeface="MS Mincho" pitchFamily="49" charset="-128"/>
                  <a:cs typeface="Calibri" pitchFamily="34" charset="0"/>
                  <a:sym typeface="Arial" charset="0"/>
                </a:rPr>
                <a:t>A/Q=7</a:t>
              </a:r>
              <a:endParaRPr lang="en-US" altLang="ja-JP" b="1" dirty="0">
                <a:solidFill>
                  <a:srgbClr val="000000"/>
                </a:solidFill>
                <a:latin typeface="Arial"/>
                <a:ea typeface="MS Mincho" pitchFamily="49" charset="-128"/>
                <a:cs typeface="Calibri" pitchFamily="34" charset="0"/>
                <a:sym typeface="Arial" charset="0"/>
              </a:endParaRPr>
            </a:p>
          </p:txBody>
        </p:sp>
      </p:grpSp>
      <p:sp>
        <p:nvSpPr>
          <p:cNvPr id="17" name="Ellipse 16"/>
          <p:cNvSpPr/>
          <p:nvPr/>
        </p:nvSpPr>
        <p:spPr>
          <a:xfrm rot="4467683">
            <a:off x="4930152" y="-495046"/>
            <a:ext cx="1479836" cy="4904846"/>
          </a:xfrm>
          <a:prstGeom prst="ellipse">
            <a:avLst/>
          </a:prstGeom>
          <a:noFill/>
          <a:ln w="9525"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630712" y="4675307"/>
            <a:ext cx="420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7 years project: estimated cost ~12 </a:t>
            </a:r>
            <a:r>
              <a:rPr lang="en-US" b="1" i="1" dirty="0" err="1" smtClean="0">
                <a:solidFill>
                  <a:srgbClr val="FF0000"/>
                </a:solidFill>
              </a:rPr>
              <a:t>MEuro</a:t>
            </a:r>
            <a:endParaRPr lang="en-US" b="1" i="1" dirty="0">
              <a:solidFill>
                <a:srgbClr val="FF0000"/>
              </a:solidFill>
            </a:endParaRPr>
          </a:p>
        </p:txBody>
      </p:sp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id="{BF351306-11F5-274B-B7E1-6AFCFB534B5C}"/>
              </a:ext>
            </a:extLst>
          </p:cNvPr>
          <p:cNvGraphicFramePr/>
          <p:nvPr>
            <p:extLst/>
          </p:nvPr>
        </p:nvGraphicFramePr>
        <p:xfrm>
          <a:off x="1337012" y="5500659"/>
          <a:ext cx="8996769" cy="4553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03C0F1C1-DF59-3748-BAFA-353FC02433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27603" y="5023628"/>
          <a:ext cx="871373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327">
                  <a:extLst>
                    <a:ext uri="{9D8B030D-6E8A-4147-A177-3AD203B41FA5}">
                      <a16:colId xmlns:a16="http://schemas.microsoft.com/office/drawing/2014/main" val="738165346"/>
                    </a:ext>
                  </a:extLst>
                </a:gridCol>
                <a:gridCol w="2072071">
                  <a:extLst>
                    <a:ext uri="{9D8B030D-6E8A-4147-A177-3AD203B41FA5}">
                      <a16:colId xmlns:a16="http://schemas.microsoft.com/office/drawing/2014/main" val="2349808002"/>
                    </a:ext>
                  </a:extLst>
                </a:gridCol>
                <a:gridCol w="2280261">
                  <a:extLst>
                    <a:ext uri="{9D8B030D-6E8A-4147-A177-3AD203B41FA5}">
                      <a16:colId xmlns:a16="http://schemas.microsoft.com/office/drawing/2014/main" val="2523649867"/>
                    </a:ext>
                  </a:extLst>
                </a:gridCol>
                <a:gridCol w="2006080">
                  <a:extLst>
                    <a:ext uri="{9D8B030D-6E8A-4147-A177-3AD203B41FA5}">
                      <a16:colId xmlns:a16="http://schemas.microsoft.com/office/drawing/2014/main" val="344253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Starting</a:t>
                      </a:r>
                      <a:r>
                        <a:rPr lang="en-US" baseline="0" dirty="0" smtClean="0"/>
                        <a:t> year (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2020</a:t>
                      </a:r>
                      <a:r>
                        <a:rPr lang="en-US" baseline="0" dirty="0" smtClean="0"/>
                        <a:t>!?)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Starting</a:t>
                      </a:r>
                      <a:r>
                        <a:rPr lang="en-US" baseline="0" dirty="0" smtClean="0"/>
                        <a:t> year+1 (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2021</a:t>
                      </a:r>
                      <a:r>
                        <a:rPr lang="en-US" baseline="0" dirty="0" smtClean="0"/>
                        <a:t>!?)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Starting</a:t>
                      </a:r>
                      <a:r>
                        <a:rPr lang="en-US" baseline="0" dirty="0" smtClean="0"/>
                        <a:t> year+2 (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2022</a:t>
                      </a:r>
                      <a:r>
                        <a:rPr lang="en-US" baseline="0" dirty="0" smtClean="0"/>
                        <a:t>!?)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Starting</a:t>
                      </a:r>
                      <a:r>
                        <a:rPr lang="en-US" baseline="0" dirty="0" smtClean="0"/>
                        <a:t> year+3 (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2023</a:t>
                      </a:r>
                      <a:r>
                        <a:rPr lang="en-US" baseline="0" dirty="0" smtClean="0"/>
                        <a:t>!?)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159440"/>
                  </a:ext>
                </a:extLst>
              </a:tr>
            </a:tbl>
          </a:graphicData>
        </a:graphic>
      </p:graphicFrame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D996E261-6FD4-1D4E-8E00-E5BECF7805CC}"/>
              </a:ext>
            </a:extLst>
          </p:cNvPr>
          <p:cNvSpPr/>
          <p:nvPr/>
        </p:nvSpPr>
        <p:spPr>
          <a:xfrm>
            <a:off x="1327604" y="5605641"/>
            <a:ext cx="218540" cy="358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2D77FF64-82D4-1E47-821F-CD50232E2590}"/>
              </a:ext>
            </a:extLst>
          </p:cNvPr>
          <p:cNvSpPr/>
          <p:nvPr/>
        </p:nvSpPr>
        <p:spPr>
          <a:xfrm>
            <a:off x="3240578" y="5556706"/>
            <a:ext cx="218540" cy="358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èche vers le bas 21">
            <a:extLst>
              <a:ext uri="{FF2B5EF4-FFF2-40B4-BE49-F238E27FC236}">
                <a16:creationId xmlns:a16="http://schemas.microsoft.com/office/drawing/2014/main" id="{096959E1-96CB-3542-AD61-4AA6AFA9ED9A}"/>
              </a:ext>
            </a:extLst>
          </p:cNvPr>
          <p:cNvSpPr/>
          <p:nvPr/>
        </p:nvSpPr>
        <p:spPr>
          <a:xfrm>
            <a:off x="7839710" y="5547574"/>
            <a:ext cx="218540" cy="358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2632663" y="358584"/>
            <a:ext cx="713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I. Stefan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Scientific Coordinator         </a:t>
            </a:r>
            <a:r>
              <a:rPr lang="en-US" dirty="0" smtClean="0"/>
              <a:t>M. H. </a:t>
            </a:r>
            <a:r>
              <a:rPr lang="en-US" dirty="0" err="1" smtClean="0"/>
              <a:t>Moscatello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Technical Coordinator 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8868671" y="928947"/>
            <a:ext cx="3251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New injector for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Linag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presented in: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Spiral2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hysics Case, page 171 (2006)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929050" y="1654548"/>
            <a:ext cx="3348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A/Q=3 (existing): </a:t>
            </a:r>
            <a:r>
              <a:rPr lang="en-US" dirty="0"/>
              <a:t>E&lt;=14.5 </a:t>
            </a:r>
            <a:r>
              <a:rPr lang="en-US" dirty="0" smtClean="0"/>
              <a:t>MeV/A</a:t>
            </a:r>
          </a:p>
          <a:p>
            <a:r>
              <a:rPr lang="en-US" dirty="0" smtClean="0"/>
              <a:t>A/Q=7                 : </a:t>
            </a:r>
            <a:r>
              <a:rPr lang="en-US" dirty="0"/>
              <a:t>E</a:t>
            </a:r>
            <a:r>
              <a:rPr lang="en-US" dirty="0" smtClean="0"/>
              <a:t>&lt;=7      MeV/A</a:t>
            </a:r>
            <a:endParaRPr lang="en-US" dirty="0"/>
          </a:p>
          <a:p>
            <a:endParaRPr lang="en-US" dirty="0"/>
          </a:p>
        </p:txBody>
      </p:sp>
      <p:grpSp>
        <p:nvGrpSpPr>
          <p:cNvPr id="34" name="Groupe 33"/>
          <p:cNvGrpSpPr/>
          <p:nvPr/>
        </p:nvGrpSpPr>
        <p:grpSpPr>
          <a:xfrm>
            <a:off x="3508536" y="2386586"/>
            <a:ext cx="8661949" cy="2100236"/>
            <a:chOff x="3508536" y="2386586"/>
            <a:chExt cx="8661949" cy="2100236"/>
          </a:xfrm>
        </p:grpSpPr>
        <p:sp>
          <p:nvSpPr>
            <p:cNvPr id="2" name="ZoneTexte 1"/>
            <p:cNvSpPr txBox="1"/>
            <p:nvPr/>
          </p:nvSpPr>
          <p:spPr>
            <a:xfrm>
              <a:off x="3508536" y="4117490"/>
              <a:ext cx="100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New line</a:t>
              </a:r>
              <a:endParaRPr lang="en-US" dirty="0"/>
            </a:p>
          </p:txBody>
        </p:sp>
        <p:cxnSp>
          <p:nvCxnSpPr>
            <p:cNvPr id="4" name="Connecteur droit avec flèche 3"/>
            <p:cNvCxnSpPr/>
            <p:nvPr/>
          </p:nvCxnSpPr>
          <p:spPr>
            <a:xfrm flipH="1" flipV="1">
              <a:off x="4032505" y="2386586"/>
              <a:ext cx="42623" cy="1772926"/>
            </a:xfrm>
            <a:prstGeom prst="straightConnector1">
              <a:avLst/>
            </a:prstGeom>
            <a:ln w="31750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9048258" y="2698493"/>
              <a:ext cx="3122227" cy="1754326"/>
            </a:xfrm>
            <a:prstGeom prst="rect">
              <a:avLst/>
            </a:prstGeom>
            <a:noFill/>
          </p:spPr>
          <p:txBody>
            <a:bodyPr wrap="none" lIns="54000" rtlCol="0">
              <a:spAutoFit/>
            </a:bodyPr>
            <a:lstStyle/>
            <a:p>
              <a:pPr algn="ctr"/>
              <a:r>
                <a:rPr lang="en-US" dirty="0" smtClean="0"/>
                <a:t>New beamline?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not part of this project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</a:t>
              </a:r>
              <a:r>
                <a:rPr lang="en-US" dirty="0" smtClean="0"/>
                <a:t>ood future opportunity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independent </a:t>
              </a:r>
              <a:r>
                <a:rPr lang="en-US" dirty="0"/>
                <a:t>of </a:t>
              </a:r>
              <a:r>
                <a:rPr lang="en-US" dirty="0" smtClean="0"/>
                <a:t>S3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</a:t>
              </a:r>
              <a:r>
                <a:rPr lang="en-US" dirty="0" smtClean="0"/>
                <a:t>dvantageous use of heavy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beams (</a:t>
              </a:r>
              <a:r>
                <a:rPr lang="en-US" dirty="0" err="1" smtClean="0"/>
                <a:t>Pb,U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52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Graphic spid="18" grpId="0">
        <p:bldAsOne/>
      </p:bldGraphic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E394-8C21-47B4-9F7E-C6EA44ECF10E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66" descr="IPN_L600p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0890" y="5238511"/>
            <a:ext cx="947052" cy="594834"/>
          </a:xfrm>
          <a:prstGeom prst="rect">
            <a:avLst/>
          </a:prstGeom>
        </p:spPr>
      </p:pic>
      <p:pic>
        <p:nvPicPr>
          <p:cNvPr id="8" name="Image 67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7841" y="5208842"/>
            <a:ext cx="936516" cy="594029"/>
          </a:xfrm>
          <a:prstGeom prst="rect">
            <a:avLst/>
          </a:prstGeom>
        </p:spPr>
      </p:pic>
      <p:pic>
        <p:nvPicPr>
          <p:cNvPr id="9" name="Image 673" descr="KULEUVEN_CMYK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3" y="5271419"/>
            <a:ext cx="902017" cy="501197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91624" y="5228680"/>
            <a:ext cx="839690" cy="64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753025" y="5336238"/>
            <a:ext cx="890400" cy="37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 descr="http://diglin.eu/wp-content/uploads/2013/01/jy_text_500.pn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4966" y="5137851"/>
            <a:ext cx="839689" cy="668532"/>
          </a:xfrm>
          <a:prstGeom prst="rect">
            <a:avLst/>
          </a:prstGeom>
          <a:noFill/>
        </p:spPr>
      </p:pic>
      <p:pic>
        <p:nvPicPr>
          <p:cNvPr id="13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863" y="5163376"/>
            <a:ext cx="756868" cy="4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7" y="6036439"/>
            <a:ext cx="686662" cy="44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Documents and Settings\thomasjc\Bureau\DESIR\EQUIPEX2\Logo\logo-cenbg-petit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81" y="6094626"/>
            <a:ext cx="916691" cy="3530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lm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94" y="5336238"/>
            <a:ext cx="762003" cy="3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109" y="6052272"/>
            <a:ext cx="862101" cy="34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894" y="6085109"/>
            <a:ext cx="972417" cy="30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41042" y="5913125"/>
            <a:ext cx="1045982" cy="62137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905420" y="5859518"/>
            <a:ext cx="854393" cy="69387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149022" y="6028180"/>
            <a:ext cx="1045525" cy="44108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095459" y="5238511"/>
            <a:ext cx="577913" cy="577913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8" cstate="print"/>
          <a:srcRect l="27405" t="23520" r="67398" b="66400"/>
          <a:stretch>
            <a:fillRect/>
          </a:stretch>
        </p:blipFill>
        <p:spPr bwMode="auto">
          <a:xfrm>
            <a:off x="11273060" y="6036439"/>
            <a:ext cx="388360" cy="42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693" y="5773944"/>
            <a:ext cx="777038" cy="834331"/>
          </a:xfrm>
          <a:prstGeom prst="rect">
            <a:avLst/>
          </a:prstGeom>
        </p:spPr>
      </p:pic>
      <p:pic>
        <p:nvPicPr>
          <p:cNvPr id="25" name="Picture 7" descr="part6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8434211" y="5948232"/>
            <a:ext cx="1106545" cy="42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82" y="5355482"/>
            <a:ext cx="1345503" cy="3038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44182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00B0F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Collaboration S3-LEB-SIRIUS-DESIR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28" name="Espace réservé du numéro de diapositive 24"/>
          <p:cNvSpPr txBox="1">
            <a:spLocks/>
          </p:cNvSpPr>
          <p:nvPr/>
        </p:nvSpPr>
        <p:spPr>
          <a:xfrm>
            <a:off x="8671560" y="6234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F3E394-8C21-47B4-9F7E-C6EA44ECF10E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29" name="Titre 3"/>
          <p:cNvSpPr txBox="1">
            <a:spLocks/>
          </p:cNvSpPr>
          <p:nvPr/>
        </p:nvSpPr>
        <p:spPr bwMode="auto">
          <a:xfrm>
            <a:off x="1847528" y="17512"/>
            <a:ext cx="8460432" cy="318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sym typeface="Arial" charset="0"/>
              </a:rPr>
              <a:t>A/Q = 7 Injector</a:t>
            </a:r>
            <a:endParaRPr lang="en-US" b="1" kern="0" dirty="0">
              <a:solidFill>
                <a:srgbClr val="000000"/>
              </a:solidFill>
              <a:latin typeface="Arial"/>
              <a:ea typeface="ＭＳ Ｐゴシック"/>
              <a:cs typeface="ＭＳ Ｐゴシック"/>
              <a:sym typeface="Arial" charset="0"/>
            </a:endParaRPr>
          </a:p>
        </p:txBody>
      </p:sp>
      <p:sp>
        <p:nvSpPr>
          <p:cNvPr id="43" name="Espace réservé du numéro de diapositive 1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F3E394-8C21-47B4-9F7E-C6EA44ECF10E}" type="slidenum">
              <a:rPr lang="fr-FR" smtClean="0"/>
              <a:pPr/>
              <a:t>9</a:t>
            </a:fld>
            <a:endParaRPr lang="fr-FR" dirty="0"/>
          </a:p>
        </p:txBody>
      </p:sp>
      <p:graphicFrame>
        <p:nvGraphicFramePr>
          <p:cNvPr id="48" name="Tableau 47"/>
          <p:cNvGraphicFramePr>
            <a:graphicFrameLocks noGrp="1"/>
          </p:cNvGraphicFramePr>
          <p:nvPr>
            <p:extLst/>
          </p:nvPr>
        </p:nvGraphicFramePr>
        <p:xfrm>
          <a:off x="6767071" y="1025208"/>
          <a:ext cx="4032450" cy="2880177"/>
        </p:xfrm>
        <a:graphic>
          <a:graphicData uri="http://schemas.openxmlformats.org/drawingml/2006/table">
            <a:tbl>
              <a:tblPr/>
              <a:tblGrid>
                <a:gridCol w="107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4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Ions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1200" b="1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[A/Q=3]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 </a:t>
                      </a:r>
                    </a:p>
                    <a:p>
                      <a:pPr algn="ctr" fontAlgn="b"/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[A/Q=7]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1200" b="1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Ar</a:t>
                      </a:r>
                      <a:endParaRPr lang="en-US" sz="1200" b="1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5.8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1200" b="1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S</a:t>
                      </a:r>
                      <a:endParaRPr lang="en-US" sz="1200" b="1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9.2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1200" b="1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Ca</a:t>
                      </a:r>
                      <a:endParaRPr lang="en-US" sz="1200" b="1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en-US" sz="1200" b="1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Ca</a:t>
                      </a:r>
                      <a:endParaRPr lang="en-US" sz="1200" b="1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2.5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58</a:t>
                      </a:r>
                      <a:r>
                        <a:rPr lang="en-US" sz="1200" b="1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Ni</a:t>
                      </a:r>
                      <a:endParaRPr lang="en-US" sz="1200" b="1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2.2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2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84</a:t>
                      </a:r>
                      <a:r>
                        <a:rPr lang="en-US" sz="1200" b="1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Kr</a:t>
                      </a:r>
                      <a:endParaRPr lang="en-US" sz="1200" b="1" i="0" u="none" strike="noStrike" noProof="0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n-US" sz="12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124</a:t>
                      </a:r>
                      <a:r>
                        <a:rPr lang="en-US" sz="1200" b="1" i="0" u="none" strike="noStrike" baseline="0" noProof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Sn</a:t>
                      </a:r>
                      <a:endParaRPr lang="en-US" sz="1200" b="1" i="0" u="none" strike="noStrike" noProof="0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2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139</a:t>
                      </a:r>
                      <a:r>
                        <a:rPr lang="en-US" sz="1200" b="1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Xe</a:t>
                      </a:r>
                      <a:endParaRPr lang="en-US" sz="1200" b="1" i="0" u="none" strike="noStrike" noProof="0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2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30000" noProof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238</a:t>
                      </a:r>
                      <a:r>
                        <a:rPr lang="en-US" sz="1200" b="1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U</a:t>
                      </a:r>
                      <a:endParaRPr lang="en-US" sz="1200" b="1" i="0" u="none" strike="noStrike" noProof="0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10933" marR="10933" marT="10929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 smtClean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2.5</a:t>
                      </a:r>
                      <a:endParaRPr lang="en-US" sz="12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10933" marR="10933" marT="10929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9" name="Rectangle à coins arrondis 48"/>
          <p:cNvSpPr/>
          <p:nvPr/>
        </p:nvSpPr>
        <p:spPr>
          <a:xfrm>
            <a:off x="6973824" y="3082294"/>
            <a:ext cx="3547872" cy="828290"/>
          </a:xfrm>
          <a:prstGeom prst="round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à coins arrondis 49"/>
          <p:cNvSpPr/>
          <p:nvPr/>
        </p:nvSpPr>
        <p:spPr>
          <a:xfrm>
            <a:off x="6986016" y="2029968"/>
            <a:ext cx="3547872" cy="1042416"/>
          </a:xfrm>
          <a:prstGeom prst="roundRect">
            <a:avLst/>
          </a:prstGeom>
          <a:solidFill>
            <a:srgbClr val="F2AD7E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avec coins arrondis du même côté 50"/>
          <p:cNvSpPr/>
          <p:nvPr/>
        </p:nvSpPr>
        <p:spPr>
          <a:xfrm>
            <a:off x="193539" y="1025208"/>
            <a:ext cx="5830675" cy="322675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à coins arrondis 51"/>
          <p:cNvSpPr/>
          <p:nvPr/>
        </p:nvSpPr>
        <p:spPr>
          <a:xfrm>
            <a:off x="609600" y="1702349"/>
            <a:ext cx="817984" cy="3649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ZoneTexte 52"/>
          <p:cNvSpPr txBox="1"/>
          <p:nvPr/>
        </p:nvSpPr>
        <p:spPr>
          <a:xfrm>
            <a:off x="608102" y="1428135"/>
            <a:ext cx="520681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i="1" dirty="0" smtClean="0"/>
          </a:p>
          <a:p>
            <a:r>
              <a:rPr lang="en-US" b="1" i="1" dirty="0" smtClean="0"/>
              <a:t>A/Q=7</a:t>
            </a:r>
          </a:p>
          <a:p>
            <a:endParaRPr lang="en-US" b="1" i="1" dirty="0" smtClean="0"/>
          </a:p>
          <a:p>
            <a:r>
              <a:rPr lang="en-US" sz="1400" b="1" i="1" dirty="0" smtClean="0">
                <a:solidFill>
                  <a:schemeClr val="accent2">
                    <a:lumMod val="50000"/>
                  </a:schemeClr>
                </a:solidFill>
              </a:rPr>
              <a:t>Solidify and strengthen the existing physics plan for S3, LEB &amp; DESIR</a:t>
            </a:r>
          </a:p>
          <a:p>
            <a:r>
              <a:rPr lang="en-US" sz="1400" b="1" i="1" dirty="0" smtClean="0">
                <a:solidFill>
                  <a:schemeClr val="accent2">
                    <a:lumMod val="50000"/>
                  </a:schemeClr>
                </a:solidFill>
              </a:rPr>
              <a:t> (see talks by L. </a:t>
            </a:r>
            <a:r>
              <a:rPr lang="en-US" sz="1400" b="1" i="1" dirty="0">
                <a:solidFill>
                  <a:schemeClr val="accent2">
                    <a:lumMod val="50000"/>
                  </a:schemeClr>
                </a:solidFill>
              </a:rPr>
              <a:t>Caceres and </a:t>
            </a:r>
            <a:r>
              <a:rPr lang="en-US" sz="1400" b="1" i="1" dirty="0" smtClean="0">
                <a:solidFill>
                  <a:schemeClr val="accent2">
                    <a:lumMod val="50000"/>
                  </a:schemeClr>
                </a:solidFill>
              </a:rPr>
              <a:t>A. Lopez-Martens)</a:t>
            </a:r>
          </a:p>
          <a:p>
            <a:endParaRPr lang="en-US" sz="1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b="1" i="1" dirty="0" smtClean="0">
                <a:solidFill>
                  <a:srgbClr val="7030A0"/>
                </a:solidFill>
              </a:rPr>
              <a:t>New opportunities </a:t>
            </a:r>
          </a:p>
          <a:p>
            <a:r>
              <a:rPr lang="en-US" sz="1400" b="1" i="1" dirty="0" smtClean="0">
                <a:solidFill>
                  <a:srgbClr val="7030A0"/>
                </a:solidFill>
              </a:rPr>
              <a:t>inverse kinematics, multi-nucleon transfer, fusion-fission</a:t>
            </a:r>
          </a:p>
          <a:p>
            <a:r>
              <a:rPr lang="en-US" sz="1400" b="1" i="1" dirty="0" smtClean="0">
                <a:solidFill>
                  <a:srgbClr val="7030A0"/>
                </a:solidFill>
              </a:rPr>
              <a:t>D. Ramos et al PRC 97, 054612 (2018)</a:t>
            </a:r>
          </a:p>
          <a:p>
            <a:r>
              <a:rPr lang="en-US" sz="1400" b="1" i="1" dirty="0" smtClean="0">
                <a:solidFill>
                  <a:srgbClr val="7030A0"/>
                </a:solidFill>
              </a:rPr>
              <a:t>I. Stefan et </a:t>
            </a:r>
            <a:r>
              <a:rPr lang="en-US" sz="1400" b="1" i="1" dirty="0">
                <a:solidFill>
                  <a:srgbClr val="7030A0"/>
                </a:solidFill>
              </a:rPr>
              <a:t>al  PLB 779, 456 (2018</a:t>
            </a:r>
            <a:r>
              <a:rPr lang="en-US" sz="1400" b="1" i="1" dirty="0" smtClean="0">
                <a:solidFill>
                  <a:srgbClr val="7030A0"/>
                </a:solidFill>
              </a:rPr>
              <a:t>)</a:t>
            </a:r>
          </a:p>
          <a:p>
            <a:r>
              <a:rPr lang="en-US" sz="1400" b="1" i="1" u="sng" dirty="0" smtClean="0">
                <a:solidFill>
                  <a:srgbClr val="FF0000"/>
                </a:solidFill>
              </a:rPr>
              <a:t> Future workshop to solidify those options</a:t>
            </a:r>
            <a:endParaRPr lang="en-US" sz="1400" b="1" i="1" u="sng" dirty="0">
              <a:solidFill>
                <a:srgbClr val="FF00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8992353" y="2508353"/>
            <a:ext cx="6367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✕~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/>
                <a:sym typeface="Zapf Dingbats"/>
              </a:rPr>
              <a:t>5</a:t>
            </a:r>
            <a:endParaRPr lang="en-US" b="1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/>
            </a:endParaRPr>
          </a:p>
        </p:txBody>
      </p:sp>
      <p:sp>
        <p:nvSpPr>
          <p:cNvPr id="55" name="Accolade fermante 54"/>
          <p:cNvSpPr/>
          <p:nvPr/>
        </p:nvSpPr>
        <p:spPr bwMode="auto">
          <a:xfrm>
            <a:off x="8734124" y="2067310"/>
            <a:ext cx="432048" cy="969042"/>
          </a:xfrm>
          <a:prstGeom prst="rightBrace">
            <a:avLst>
              <a:gd name="adj1" fmla="val 10527"/>
              <a:gd name="adj2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8896647" y="3262445"/>
            <a:ext cx="7232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✕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/>
                <a:sym typeface="Zapf Dingbats"/>
              </a:rPr>
              <a:t>10</a:t>
            </a:r>
            <a:r>
              <a:rPr lang="en-US" b="1" baseline="300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/>
                <a:sym typeface="Zapf Dingbats"/>
              </a:rPr>
              <a:t>x</a:t>
            </a:r>
            <a:endParaRPr lang="en-US" b="1" baseline="30000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/>
            </a:endParaRPr>
          </a:p>
        </p:txBody>
      </p:sp>
      <p:sp>
        <p:nvSpPr>
          <p:cNvPr id="57" name="Flèche droite 56"/>
          <p:cNvSpPr/>
          <p:nvPr/>
        </p:nvSpPr>
        <p:spPr>
          <a:xfrm>
            <a:off x="6071616" y="2305900"/>
            <a:ext cx="887602" cy="289711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èche droite 57"/>
          <p:cNvSpPr/>
          <p:nvPr/>
        </p:nvSpPr>
        <p:spPr>
          <a:xfrm>
            <a:off x="6071616" y="3342066"/>
            <a:ext cx="872104" cy="28971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8636</TotalTime>
  <Words>4818</Words>
  <Application>Microsoft Office PowerPoint</Application>
  <PresentationFormat>Grand écran</PresentationFormat>
  <Paragraphs>1159</Paragraphs>
  <Slides>55</Slides>
  <Notes>10</Notes>
  <HiddenSlides>1</HiddenSlides>
  <MMClips>0</MMClips>
  <ScaleCrop>false</ScaleCrop>
  <HeadingPairs>
    <vt:vector size="6" baseType="variant">
      <vt:variant>
        <vt:lpstr>Polices utilisées</vt:lpstr>
      </vt:variant>
      <vt:variant>
        <vt:i4>22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78" baseType="lpstr">
      <vt:lpstr>MS Mincho</vt:lpstr>
      <vt:lpstr>ＭＳ Ｐゴシック</vt:lpstr>
      <vt:lpstr>ＭＳ Ｐゴシック</vt:lpstr>
      <vt:lpstr>SimSun</vt:lpstr>
      <vt:lpstr>Andalus</vt:lpstr>
      <vt:lpstr>AR PL SungtiL GB</vt:lpstr>
      <vt:lpstr>Arial</vt:lpstr>
      <vt:lpstr>Bauhaus 93</vt:lpstr>
      <vt:lpstr>Bernard MT Condensed</vt:lpstr>
      <vt:lpstr>Calibri</vt:lpstr>
      <vt:lpstr>Calibri Light</vt:lpstr>
      <vt:lpstr>Cambria</vt:lpstr>
      <vt:lpstr>Cambria Math</vt:lpstr>
      <vt:lpstr>Comic Sans MS</vt:lpstr>
      <vt:lpstr>Courier New</vt:lpstr>
      <vt:lpstr>Helvetica Neue Medium</vt:lpstr>
      <vt:lpstr>Symbol</vt:lpstr>
      <vt:lpstr>Times</vt:lpstr>
      <vt:lpstr>Times New Roman</vt:lpstr>
      <vt:lpstr>Tw Cen MT (Corps)</vt:lpstr>
      <vt:lpstr>Wingdings</vt:lpstr>
      <vt:lpstr>Zapf Dingbats</vt:lpstr>
      <vt:lpstr>Thème Office</vt:lpstr>
      <vt:lpstr>Quelle stratégie de développement de nos installations de physique nucléaire?</vt:lpstr>
      <vt:lpstr>Radioactive ion beam facilities in France</vt:lpstr>
      <vt:lpstr>  Photofission (installation pilote)</vt:lpstr>
      <vt:lpstr>GANIL-SPIRAL 2 – Phase 1</vt:lpstr>
      <vt:lpstr>In-flight fragmentation in LISE</vt:lpstr>
      <vt:lpstr>Re-accelerated beams at SPIRAL 1</vt:lpstr>
      <vt:lpstr>Gas cell in S3 - LEB </vt:lpstr>
      <vt:lpstr>Présentation PowerPoint</vt:lpstr>
      <vt:lpstr>Présentation PowerPoint</vt:lpstr>
      <vt:lpstr>Présentation PowerPoint</vt:lpstr>
      <vt:lpstr>Présentation PowerPoint</vt:lpstr>
      <vt:lpstr>Production at ALTO, SPIRAL 1 &amp; S3-LEB</vt:lpstr>
      <vt:lpstr>Present situation</vt:lpstr>
      <vt:lpstr>Présentation PowerPoint</vt:lpstr>
      <vt:lpstr>What should we do?</vt:lpstr>
      <vt:lpstr>2015: analysis of the phase 2 physics program</vt:lpstr>
      <vt:lpstr>International context – ISOL/fission</vt:lpstr>
      <vt:lpstr>What should we do?</vt:lpstr>
      <vt:lpstr>International context – In-flight fragmentation</vt:lpstr>
      <vt:lpstr>What should we do?</vt:lpstr>
      <vt:lpstr>SPIRAL 1 estimates</vt:lpstr>
      <vt:lpstr>SPIRAL 1 estimates</vt:lpstr>
      <vt:lpstr>SPIRAL 1 estimates</vt:lpstr>
      <vt:lpstr>What should we do?</vt:lpstr>
      <vt:lpstr>What should we do?</vt:lpstr>
      <vt:lpstr>What should we do? Summary</vt:lpstr>
      <vt:lpstr>Prospectives nationales: a new momentum?</vt:lpstr>
      <vt:lpstr>Our suggestion</vt:lpstr>
      <vt:lpstr>Our suggestion</vt:lpstr>
      <vt:lpstr>Présentation PowerPoint</vt:lpstr>
      <vt:lpstr>Our suggestion</vt:lpstr>
      <vt:lpstr>Our suggestion</vt:lpstr>
      <vt:lpstr>Présentation PowerPoint</vt:lpstr>
      <vt:lpstr>Detailed study of the scenarii</vt:lpstr>
      <vt:lpstr>Présentation PowerPoint</vt:lpstr>
      <vt:lpstr>Présentation PowerPoint</vt:lpstr>
      <vt:lpstr>Reacceleration to intermediate energies (10~100A MeV): physics case</vt:lpstr>
      <vt:lpstr>Reacceleration to intermediate energies (10 – 100A MeV): Cyclotron or LINAC</vt:lpstr>
      <vt:lpstr>Working groups – what follow-up?</vt:lpstr>
      <vt:lpstr>Summary – our suggestion</vt:lpstr>
      <vt:lpstr>Summary – our suggestion</vt:lpstr>
      <vt:lpstr>Summary – our suggestion</vt:lpstr>
      <vt:lpstr>Backup</vt:lpstr>
      <vt:lpstr>Estimated timescale</vt:lpstr>
      <vt:lpstr>Présentation PowerPoint</vt:lpstr>
      <vt:lpstr>Présentation PowerPoint</vt:lpstr>
      <vt:lpstr>Présentation PowerPoint</vt:lpstr>
      <vt:lpstr>SHE Physics Cases</vt:lpstr>
      <vt:lpstr>Présentation PowerPoint</vt:lpstr>
      <vt:lpstr>Rôle de la diffusion, effusion et ionisation</vt:lpstr>
      <vt:lpstr>Présentation PowerPoint</vt:lpstr>
      <vt:lpstr>Calculated intensities</vt:lpstr>
      <vt:lpstr>Présentation PowerPoint</vt:lpstr>
      <vt:lpstr>Une source de neutrons compact a SP2?</vt:lpstr>
      <vt:lpstr>Présentation PowerPoint</vt:lpstr>
    </vt:vector>
  </TitlesOfParts>
  <Company>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Delahaye Pierre</dc:creator>
  <cp:lastModifiedBy>Delahaye Pierre</cp:lastModifiedBy>
  <cp:revision>241</cp:revision>
  <cp:lastPrinted>2020-01-30T08:14:02Z</cp:lastPrinted>
  <dcterms:created xsi:type="dcterms:W3CDTF">2019-12-16T10:18:16Z</dcterms:created>
  <dcterms:modified xsi:type="dcterms:W3CDTF">2020-01-31T08:50:11Z</dcterms:modified>
</cp:coreProperties>
</file>