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9" r:id="rId1"/>
  </p:sldMasterIdLst>
  <p:notesMasterIdLst>
    <p:notesMasterId r:id="rId16"/>
  </p:notesMasterIdLst>
  <p:handoutMasterIdLst>
    <p:handoutMasterId r:id="rId17"/>
  </p:handoutMasterIdLst>
  <p:sldIdLst>
    <p:sldId id="510" r:id="rId2"/>
    <p:sldId id="511" r:id="rId3"/>
    <p:sldId id="596" r:id="rId4"/>
    <p:sldId id="543" r:id="rId5"/>
    <p:sldId id="592" r:id="rId6"/>
    <p:sldId id="597" r:id="rId7"/>
    <p:sldId id="599" r:id="rId8"/>
    <p:sldId id="553" r:id="rId9"/>
    <p:sldId id="517" r:id="rId10"/>
    <p:sldId id="512" r:id="rId11"/>
    <p:sldId id="600" r:id="rId12"/>
    <p:sldId id="544" r:id="rId13"/>
    <p:sldId id="578" r:id="rId14"/>
    <p:sldId id="528" r:id="rId15"/>
  </p:sldIdLst>
  <p:sldSz cx="9144000" cy="6858000" type="screen4x3"/>
  <p:notesSz cx="987425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CEEFF"/>
    <a:srgbClr val="FF7C80"/>
    <a:srgbClr val="3399FF"/>
    <a:srgbClr val="DBEDFF"/>
    <a:srgbClr val="F0EAEA"/>
    <a:srgbClr val="009193"/>
    <a:srgbClr val="F1EBEB"/>
    <a:srgbClr val="44EFDE"/>
    <a:srgbClr val="FCD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7751" autoAdjust="0"/>
  </p:normalViewPr>
  <p:slideViewPr>
    <p:cSldViewPr snapToGrid="0" snapToObjects="1">
      <p:cViewPr varScale="1">
        <p:scale>
          <a:sx n="114" d="100"/>
          <a:sy n="114" d="100"/>
        </p:scale>
        <p:origin x="7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90" y="84"/>
      </p:cViewPr>
      <p:guideLst>
        <p:guide orient="horz" pos="2160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9295" cy="343136"/>
          </a:xfrm>
          <a:prstGeom prst="rect">
            <a:avLst/>
          </a:prstGeom>
        </p:spPr>
        <p:txBody>
          <a:bodyPr vert="horz" lIns="91533" tIns="45766" rIns="91533" bIns="45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697" y="2"/>
            <a:ext cx="4279295" cy="343136"/>
          </a:xfrm>
          <a:prstGeom prst="rect">
            <a:avLst/>
          </a:prstGeom>
        </p:spPr>
        <p:txBody>
          <a:bodyPr vert="horz" lIns="91533" tIns="45766" rIns="91533" bIns="45766" rtlCol="0"/>
          <a:lstStyle>
            <a:lvl1pPr algn="r">
              <a:defRPr sz="1200"/>
            </a:lvl1pPr>
          </a:lstStyle>
          <a:p>
            <a:fld id="{866279A9-E797-8E49-BEE6-4C2CA25B30B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686"/>
            <a:ext cx="4279295" cy="343136"/>
          </a:xfrm>
          <a:prstGeom prst="rect">
            <a:avLst/>
          </a:prstGeom>
        </p:spPr>
        <p:txBody>
          <a:bodyPr vert="horz" lIns="91533" tIns="45766" rIns="91533" bIns="45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697" y="6513686"/>
            <a:ext cx="4279295" cy="343136"/>
          </a:xfrm>
          <a:prstGeom prst="rect">
            <a:avLst/>
          </a:prstGeom>
        </p:spPr>
        <p:txBody>
          <a:bodyPr vert="horz" lIns="91533" tIns="45766" rIns="91533" bIns="45766" rtlCol="0" anchor="b"/>
          <a:lstStyle>
            <a:lvl1pPr algn="r">
              <a:defRPr sz="1200"/>
            </a:lvl1pPr>
          </a:lstStyle>
          <a:p>
            <a:fld id="{BBF75E3E-BECB-D842-AA17-FAD5D14151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9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9295" cy="343136"/>
          </a:xfrm>
          <a:prstGeom prst="rect">
            <a:avLst/>
          </a:prstGeom>
        </p:spPr>
        <p:txBody>
          <a:bodyPr vert="horz" lIns="91533" tIns="45766" rIns="91533" bIns="45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697" y="2"/>
            <a:ext cx="4279295" cy="343136"/>
          </a:xfrm>
          <a:prstGeom prst="rect">
            <a:avLst/>
          </a:prstGeom>
        </p:spPr>
        <p:txBody>
          <a:bodyPr vert="horz" lIns="91533" tIns="45766" rIns="91533" bIns="45766" rtlCol="0"/>
          <a:lstStyle>
            <a:lvl1pPr algn="r">
              <a:defRPr sz="1200"/>
            </a:lvl1pPr>
          </a:lstStyle>
          <a:p>
            <a:fld id="{6B43EAFC-B366-084E-B185-01E8CF36F67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22625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3" tIns="45766" rIns="91533" bIns="457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878" y="3258023"/>
            <a:ext cx="7898497" cy="3085863"/>
          </a:xfrm>
          <a:prstGeom prst="rect">
            <a:avLst/>
          </a:prstGeom>
        </p:spPr>
        <p:txBody>
          <a:bodyPr vert="horz" lIns="91533" tIns="45766" rIns="91533" bIns="457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686"/>
            <a:ext cx="4279295" cy="343136"/>
          </a:xfrm>
          <a:prstGeom prst="rect">
            <a:avLst/>
          </a:prstGeom>
        </p:spPr>
        <p:txBody>
          <a:bodyPr vert="horz" lIns="91533" tIns="45766" rIns="91533" bIns="45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697" y="6513686"/>
            <a:ext cx="4279295" cy="343136"/>
          </a:xfrm>
          <a:prstGeom prst="rect">
            <a:avLst/>
          </a:prstGeom>
        </p:spPr>
        <p:txBody>
          <a:bodyPr vert="horz" lIns="91533" tIns="45766" rIns="91533" bIns="45766" rtlCol="0" anchor="b"/>
          <a:lstStyle>
            <a:lvl1pPr algn="r">
              <a:defRPr sz="1200"/>
            </a:lvl1pPr>
          </a:lstStyle>
          <a:p>
            <a:fld id="{67A4DBCD-23EF-3F41-8576-FD841E0ECF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2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/>
              <a:t>Good morning, my name is Guillaume </a:t>
            </a:r>
            <a:r>
              <a:rPr lang="en-US" baseline="0" noProof="0" dirty="0" err="1"/>
              <a:t>Hupin</a:t>
            </a:r>
            <a:r>
              <a:rPr lang="en-US" baseline="0" noProof="0" dirty="0"/>
              <a:t>. I am both a nuclear structure and reaction theoretician. Those two facets are necessary to describe exotic nuclei which lie close in energy to the reaction threshold. I seek to come to an understanding of nuclei starting from first principle that is starting from the underlying theory of QCD.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DBCD-23EF-3F41-8576-FD841E0ECF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 us now get back to our benchmark</a:t>
            </a:r>
            <a:r>
              <a:rPr lang="en-US" baseline="0" dirty="0"/>
              <a:t> case namely the n-alpha collision. Again the phase-shift are well determined from experiment. We can there play with the different scenario of interaction: NN-only, NN+3N-ind </a:t>
            </a:r>
            <a:r>
              <a:rPr lang="en-US" baseline="0" dirty="0" err="1"/>
              <a:t>ie</a:t>
            </a:r>
            <a:r>
              <a:rPr lang="en-US" baseline="0" dirty="0"/>
              <a:t> the initial NN-only corresponding to lee-</a:t>
            </a:r>
            <a:r>
              <a:rPr lang="en-US" baseline="0" dirty="0" err="1"/>
              <a:t>suzuky</a:t>
            </a:r>
            <a:r>
              <a:rPr lang="en-US" baseline="0" dirty="0"/>
              <a:t> here we see that clearly the NN-only agreement was just accidental and the real picture with a NN force online is much worse. The 3N force helps a lot to improve the agreement in particular the spin-orbit splitting.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DBCD-23EF-3F41-8576-FD841E0ECF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6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basically</a:t>
            </a:r>
            <a:r>
              <a:rPr lang="en-US" baseline="0" dirty="0"/>
              <a:t> we merge the two approach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one for the nuclear structure that will get a good shot at the low-lying resonance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one that will deal with the scattering degree of freedom !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NCSMC is born </a:t>
            </a:r>
            <a:r>
              <a:rPr lang="en-US" baseline="0" dirty="0" err="1"/>
              <a:t>cf</a:t>
            </a:r>
            <a:r>
              <a:rPr lang="en-US" baseline="0" dirty="0"/>
              <a:t> those paper.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DBCD-23EF-3F41-8576-FD841E0ECF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basically</a:t>
            </a:r>
            <a:r>
              <a:rPr lang="en-US" baseline="0" dirty="0"/>
              <a:t> we merge the two approach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one for the nuclear structure that will get a good shot at the low-lying resonance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one that will deal with the scattering degree of freedom !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NCSMC is born </a:t>
            </a:r>
            <a:r>
              <a:rPr lang="en-US" baseline="0" dirty="0" err="1"/>
              <a:t>cf</a:t>
            </a:r>
            <a:r>
              <a:rPr lang="en-US" baseline="0" dirty="0"/>
              <a:t> those paper.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DBCD-23EF-3F41-8576-FD841E0ECF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2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basically</a:t>
            </a:r>
            <a:r>
              <a:rPr lang="en-US" baseline="0" dirty="0"/>
              <a:t> we merge the two approach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one for the nuclear structure that will get a good shot at the low-lying resonance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one that will deal with the scattering degree of freedom !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NCSMC is born </a:t>
            </a:r>
            <a:r>
              <a:rPr lang="en-US" baseline="0" dirty="0" err="1"/>
              <a:t>cf</a:t>
            </a:r>
            <a:r>
              <a:rPr lang="en-US" baseline="0" dirty="0"/>
              <a:t> those paper.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DBCD-23EF-3F41-8576-FD841E0ECF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5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Including the</a:t>
            </a:r>
            <a:r>
              <a:rPr lang="en-US" baseline="0" dirty="0"/>
              <a:t> 3N force in this formalism add an extra term to the Hamiltonian kernel which this guy here. The operator on the right accounts for the </a:t>
            </a:r>
            <a:r>
              <a:rPr lang="en-US" baseline="0" dirty="0" err="1"/>
              <a:t>antysimmetrization</a:t>
            </a:r>
            <a:r>
              <a:rPr lang="en-US" baseline="0" dirty="0"/>
              <a:t> of the </a:t>
            </a:r>
            <a:r>
              <a:rPr lang="en-US" baseline="0" dirty="0" err="1"/>
              <a:t>wf</a:t>
            </a:r>
            <a:r>
              <a:rPr lang="en-US" baseline="0" dirty="0"/>
              <a:t>. This contribution decomposes into to distinct terms. The direct and exchange potential. The latter correspond to the exchange of the projectile nucleon with a nucleon inside the target hence increasing the rank of the density matrix involved. This is a good example of the computational difficulty of the problem. We have to deal with up to three-body density matrix and you have to think that we have around 7000 two-body states…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DBCD-23EF-3F41-8576-FD841E0ECF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4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basically</a:t>
            </a:r>
            <a:r>
              <a:rPr lang="en-US" baseline="0" dirty="0"/>
              <a:t> we merge the two approach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one for the nuclear structure that will get a good shot at the low-lying resonance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one that will deal with the scattering degree of freedom !</a:t>
            </a:r>
          </a:p>
          <a:p>
            <a:pPr marL="228600" indent="-228600">
              <a:buAutoNum type="arabicParenR"/>
            </a:pPr>
            <a:r>
              <a:rPr lang="en-US" baseline="0" dirty="0"/>
              <a:t>The NCSMC is born </a:t>
            </a:r>
            <a:r>
              <a:rPr lang="en-US" baseline="0" dirty="0" err="1"/>
              <a:t>cf</a:t>
            </a:r>
            <a:r>
              <a:rPr lang="en-US" baseline="0" dirty="0"/>
              <a:t> those paper.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4DBCD-23EF-3F41-8576-FD841E0ECF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  <a:noFill/>
        </p:spPr>
        <p:txBody>
          <a:bodyPr lIns="93272" tIns="46636" rIns="93272" bIns="46636"/>
          <a:lstStyle/>
          <a:p>
            <a:fld id="{1CAACD71-BA74-4845-A955-67763E972E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577850"/>
            <a:ext cx="4110037" cy="3081338"/>
          </a:xfrm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46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047E2-255B-4733-83DB-C7158F40BC18}" type="slidenum">
              <a:rPr lang="en-US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630613" y="401638"/>
            <a:ext cx="2854325" cy="2141537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/>
              <a:t>In conclusion:</a:t>
            </a:r>
          </a:p>
          <a:p>
            <a:pPr eaLnBrk="1" hangingPunct="1"/>
            <a:r>
              <a:rPr lang="en-US" dirty="0"/>
              <a:t>We are extending the </a:t>
            </a:r>
            <a:r>
              <a:rPr lang="en-US" dirty="0" err="1"/>
              <a:t>ab</a:t>
            </a:r>
            <a:r>
              <a:rPr lang="en-US" dirty="0"/>
              <a:t> initio no-core shell model to treat low-energy light-ion reactions.</a:t>
            </a:r>
          </a:p>
          <a:p>
            <a:pPr eaLnBrk="1" hangingPunct="1"/>
            <a:r>
              <a:rPr lang="en-US" dirty="0"/>
              <a:t>The nucleon scattering on light nuclei with realistic NN potentials represent our recent achievements in this direction.</a:t>
            </a:r>
          </a:p>
          <a:p>
            <a:pPr eaLnBrk="1" hangingPunct="1"/>
            <a:r>
              <a:rPr lang="en-US" dirty="0"/>
              <a:t>We have much more work ahead of us. Indeed, we need to implement and test the approach for heavier projectiles, </a:t>
            </a:r>
            <a:r>
              <a:rPr lang="en-US" dirty="0" err="1"/>
              <a:t>startng</a:t>
            </a:r>
            <a:r>
              <a:rPr lang="en-US" dirty="0"/>
              <a:t> with the deuteron projectile, up to the alpha-particle projectile, which is essential to calculate reactions of astrophysical interest.</a:t>
            </a:r>
          </a:p>
          <a:p>
            <a:pPr eaLnBrk="1" hangingPunct="1"/>
            <a:r>
              <a:rPr lang="en-US" dirty="0" err="1"/>
              <a:t>Inaddition</a:t>
            </a:r>
            <a:r>
              <a:rPr lang="en-US" dirty="0"/>
              <a:t>, it is clear that this approach is not always efficient. In particular when the target has a very small disintegration threshold. But we have already an idea of how make our method more efficient. </a:t>
            </a:r>
          </a:p>
          <a:p>
            <a:pPr eaLnBrk="1" hangingPunct="1"/>
            <a:r>
              <a:rPr lang="en-US" dirty="0"/>
              <a:t>Merging the NCSM and RGM approaches represents our best opportunity to build a method able to describe both structure and continuum.</a:t>
            </a:r>
          </a:p>
          <a:p>
            <a:pPr eaLnBrk="1" hangingPunct="1"/>
            <a:r>
              <a:rPr lang="en-US" dirty="0"/>
              <a:t>Indeed, the RGM equations can be solved also using bound-state boundary conditions. In this regard the RGM method can provide the long range part of the model space needed to describe system like the 6He.</a:t>
            </a:r>
          </a:p>
          <a:p>
            <a:pPr eaLnBrk="1" hangingPunct="1"/>
            <a:r>
              <a:rPr lang="en-US" dirty="0"/>
              <a:t>In the next steps we are planning on introducing the NNN potential terms in the RGM formalism, as well as the treatment of two-cluster basis with two-, three- and four-nucleon projectiles.</a:t>
            </a:r>
          </a:p>
          <a:p>
            <a:pPr eaLnBrk="1" hangingPunct="1"/>
            <a:r>
              <a:rPr lang="en-US" dirty="0"/>
              <a:t>Finally: our ultimate goal in the long run is to build a more complete microscopic theory of both structure and reactions, the </a:t>
            </a:r>
            <a:r>
              <a:rPr lang="en-US" dirty="0" err="1"/>
              <a:t>ab</a:t>
            </a:r>
            <a:r>
              <a:rPr lang="en-US" dirty="0"/>
              <a:t> initio NCSM with continuum,  by constructing an over-complete model space containing the NCSM basis, the cluster basis, but also the coupling between them. With this kind of basis one has a better hope to tackle problems like the 9Be breakup in n+8Be.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3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8600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9682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256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31679647-84FF-47AC-B7F2-A7CF745D3F60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/>
          <a:p>
            <a:fld id="{BF5E6784-CC38-4B61-AF70-D07875F0FD75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4692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 descr="POWERPOINTfond_suite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ip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cxnSp>
        <p:nvCxnSpPr>
          <p:cNvPr id="15" name="Connecteur droit 9"/>
          <p:cNvCxnSpPr/>
          <p:nvPr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EA460C-F4C8-497B-8FDA-5733F6B2B5CB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222498AB-122C-4517-8950-C4AC363C2540}" type="datetime1">
              <a:rPr lang="en-US" smtClean="0"/>
              <a:t>1/29/2020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98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17372"/>
            <a:ext cx="6572296" cy="7143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/>
              <a:t>Rappel titre présentation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Espace réservé du numéro de diapositive 4"/>
          <p:cNvSpPr txBox="1">
            <a:spLocks/>
          </p:cNvSpPr>
          <p:nvPr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1129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17372"/>
            <a:ext cx="6572296" cy="7143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/>
              <a:t>Rappel titre présentation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Espace réservé du numéro de diapositive 4"/>
          <p:cNvSpPr txBox="1">
            <a:spLocks/>
          </p:cNvSpPr>
          <p:nvPr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128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17372"/>
            <a:ext cx="6572296" cy="7143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/>
              <a:t>Rappel titre présentation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31964E34-CAB6-42D3-9E2E-6B876E69E0DB}"/>
              </a:ext>
            </a:extLst>
          </p:cNvPr>
          <p:cNvSpPr txBox="1">
            <a:spLocks/>
          </p:cNvSpPr>
          <p:nvPr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556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D2A75C59-46AA-497A-B7D9-57B916E64869}" type="datetime1">
              <a:rPr lang="en-US" smtClean="0"/>
              <a:t>1/29/2020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/>
          <a:p>
            <a:fld id="{BF5E6784-CC38-4B61-AF70-D07875F0FD75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17289182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E901EC-18B7-3444-80C9-59F4E5B53F3D}" type="datetimeFigureOut">
              <a:rPr lang="fr-FR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C629CA-BD81-AD45-BDBC-E4C0B35A5F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396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E8E901EC-18B7-3444-80C9-59F4E5B53F3D}" type="datetimeFigureOut">
              <a:rPr lang="fr-FR" smtClean="0"/>
              <a:t>29/01/2020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67C629CA-BD81-AD45-BDBC-E4C0B35A5F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25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E8E901EC-18B7-3444-80C9-59F4E5B53F3D}" type="datetimeFigureOut">
              <a:rPr lang="fr-FR" smtClean="0"/>
              <a:t>29/01/2020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/>
          <a:p>
            <a:fld id="{67C629CA-BD81-AD45-BDBC-E4C0B35A5F4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886765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C0BC3816-BAC0-4B82-BB34-A9A27B82CE71}" type="datetime1">
              <a:rPr lang="en-US" smtClean="0"/>
              <a:t>1/29/2020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/>
          <a:p>
            <a:fld id="{BF5E6784-CC38-4B61-AF70-D07875F0FD75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2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ED1DBE-9FA5-4435-A846-090B03A1450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97424" y="160295"/>
            <a:ext cx="1665247" cy="10949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AC3BDF4-65AE-4414-B66B-C0AE727A3A43}"/>
              </a:ext>
            </a:extLst>
          </p:cNvPr>
          <p:cNvSpPr txBox="1"/>
          <p:nvPr userDrawn="1"/>
        </p:nvSpPr>
        <p:spPr>
          <a:xfrm>
            <a:off x="197424" y="1163782"/>
            <a:ext cx="1665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Chemistry</a:t>
            </a:r>
            <a:r>
              <a:rPr lang="fr-FR" sz="900" dirty="0"/>
              <a:t> Nobel 1935</a:t>
            </a:r>
          </a:p>
        </p:txBody>
      </p:sp>
    </p:spTree>
    <p:extLst>
      <p:ext uri="{BB962C8B-B14F-4D97-AF65-F5344CB8AC3E}">
        <p14:creationId xmlns:p14="http://schemas.microsoft.com/office/powerpoint/2010/main" val="367885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887" r:id="rId12"/>
    <p:sldLayoutId id="214748391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image" Target="../media/image5.tiff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tiff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26" Type="http://schemas.openxmlformats.org/officeDocument/2006/relationships/image" Target="../media/image810.png"/><Relationship Id="rId3" Type="http://schemas.openxmlformats.org/officeDocument/2006/relationships/image" Target="../media/image81.emf"/><Relationship Id="rId21" Type="http://schemas.openxmlformats.org/officeDocument/2006/relationships/image" Target="../media/image85.png"/><Relationship Id="rId7" Type="http://schemas.openxmlformats.org/officeDocument/2006/relationships/image" Target="../media/image731.png"/><Relationship Id="rId25" Type="http://schemas.openxmlformats.org/officeDocument/2006/relationships/image" Target="../media/image800.pn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77.png"/><Relationship Id="rId24" Type="http://schemas.openxmlformats.org/officeDocument/2006/relationships/image" Target="../media/image87.png"/><Relationship Id="rId5" Type="http://schemas.openxmlformats.org/officeDocument/2006/relationships/image" Target="../media/image83.png"/><Relationship Id="rId23" Type="http://schemas.openxmlformats.org/officeDocument/2006/relationships/image" Target="../media/image53.png"/><Relationship Id="rId10" Type="http://schemas.openxmlformats.org/officeDocument/2006/relationships/image" Target="../media/image76.png"/><Relationship Id="rId4" Type="http://schemas.openxmlformats.org/officeDocument/2006/relationships/image" Target="../media/image82.png"/><Relationship Id="rId9" Type="http://schemas.openxmlformats.org/officeDocument/2006/relationships/image" Target="../media/image760.png"/><Relationship Id="rId22" Type="http://schemas.openxmlformats.org/officeDocument/2006/relationships/image" Target="../media/image86.png"/><Relationship Id="rId27" Type="http://schemas.openxmlformats.org/officeDocument/2006/relationships/image" Target="../media/image82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8.jpg"/><Relationship Id="rId3" Type="http://schemas.openxmlformats.org/officeDocument/2006/relationships/image" Target="../media/image78.png"/><Relationship Id="rId21" Type="http://schemas.openxmlformats.org/officeDocument/2006/relationships/image" Target="../media/image102.png"/><Relationship Id="rId7" Type="http://schemas.openxmlformats.org/officeDocument/2006/relationships/image" Target="../media/image77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microsoft.com/office/2007/relationships/hdphoto" Target="../media/hdphoto5.wdp"/><Relationship Id="rId33" Type="http://schemas.openxmlformats.org/officeDocument/2006/relationships/image" Target="../media/image1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92.png"/><Relationship Id="rId24" Type="http://schemas.openxmlformats.org/officeDocument/2006/relationships/image" Target="../media/image60.png"/><Relationship Id="rId32" Type="http://schemas.openxmlformats.org/officeDocument/2006/relationships/image" Target="../media/image110.png"/><Relationship Id="rId5" Type="http://schemas.openxmlformats.org/officeDocument/2006/relationships/image" Target="../media/image89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09.png"/><Relationship Id="rId4" Type="http://schemas.openxmlformats.org/officeDocument/2006/relationships/image" Target="../media/image88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8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91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3.png"/><Relationship Id="rId9" Type="http://schemas.openxmlformats.org/officeDocument/2006/relationships/image" Target="../media/image1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tiff"/><Relationship Id="rId5" Type="http://schemas.openxmlformats.org/officeDocument/2006/relationships/image" Target="../media/image740.png"/><Relationship Id="rId4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8.jp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4.jpg"/><Relationship Id="rId10" Type="http://schemas.openxmlformats.org/officeDocument/2006/relationships/image" Target="../media/image17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8.png"/><Relationship Id="rId21" Type="http://schemas.openxmlformats.org/officeDocument/2006/relationships/image" Target="../media/image50.png"/><Relationship Id="rId7" Type="http://schemas.openxmlformats.org/officeDocument/2006/relationships/image" Target="../media/image29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11" Type="http://schemas.openxmlformats.org/officeDocument/2006/relationships/image" Target="../media/image41.svg"/><Relationship Id="rId5" Type="http://schemas.openxmlformats.org/officeDocument/2006/relationships/image" Target="../media/image27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21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56.png"/><Relationship Id="rId4" Type="http://schemas.openxmlformats.org/officeDocument/2006/relationships/image" Target="../media/image1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8" Type="http://schemas.openxmlformats.org/officeDocument/2006/relationships/image" Target="../media/image65.png"/><Relationship Id="rId3" Type="http://schemas.openxmlformats.org/officeDocument/2006/relationships/image" Target="../media/image51.png"/><Relationship Id="rId21" Type="http://schemas.openxmlformats.org/officeDocument/2006/relationships/image" Target="../media/image58.png"/><Relationship Id="rId7" Type="http://schemas.openxmlformats.org/officeDocument/2006/relationships/image" Target="../media/image53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2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microsoft.com/office/2007/relationships/hdphoto" Target="../media/hdphoto5.wdp"/><Relationship Id="rId5" Type="http://schemas.openxmlformats.org/officeDocument/2006/relationships/image" Target="../media/image11.png"/><Relationship Id="rId15" Type="http://schemas.openxmlformats.org/officeDocument/2006/relationships/image" Target="../media/image61.png"/><Relationship Id="rId10" Type="http://schemas.openxmlformats.org/officeDocument/2006/relationships/image" Target="../media/image60.png"/><Relationship Id="rId19" Type="http://schemas.openxmlformats.org/officeDocument/2006/relationships/image" Target="../media/image56.png"/><Relationship Id="rId4" Type="http://schemas.openxmlformats.org/officeDocument/2006/relationships/image" Target="../media/image10.png"/><Relationship Id="rId9" Type="http://schemas.openxmlformats.org/officeDocument/2006/relationships/image" Target="../media/image55.png"/><Relationship Id="rId22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0.wmf"/><Relationship Id="rId5" Type="http://schemas.openxmlformats.org/officeDocument/2006/relationships/image" Target="../media/image75.png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74.wmf"/><Relationship Id="rId4" Type="http://schemas.openxmlformats.org/officeDocument/2006/relationships/image" Target="../media/image67.wmf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21" Type="http://schemas.openxmlformats.org/officeDocument/2006/relationships/image" Target="../media/image79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77.png"/><Relationship Id="rId19" Type="http://schemas.openxmlformats.org/officeDocument/2006/relationships/image" Target="../media/image530.png"/><Relationship Id="rId4" Type="http://schemas.openxmlformats.org/officeDocument/2006/relationships/image" Target="../media/image76.png"/><Relationship Id="rId9" Type="http://schemas.openxmlformats.org/officeDocument/2006/relationships/image" Target="../media/image430.png"/><Relationship Id="rId22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442675" y="3201105"/>
            <a:ext cx="2258650" cy="1518702"/>
            <a:chOff x="2929236" y="4353557"/>
            <a:chExt cx="2936239" cy="1974309"/>
          </a:xfrm>
        </p:grpSpPr>
        <p:pic>
          <p:nvPicPr>
            <p:cNvPr id="101" name="Content Placeholder 3" descr="fig.tiff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5240" y="4726551"/>
              <a:ext cx="1457277" cy="1249095"/>
            </a:xfrm>
            <a:prstGeom prst="rect">
              <a:avLst/>
            </a:prstGeom>
          </p:spPr>
        </p:pic>
        <p:pic>
          <p:nvPicPr>
            <p:cNvPr id="103" name="Content Placeholder 3" descr="fig.tiff"/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75" b="24935" l="23118" r="742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343" b="397"/>
            <a:stretch/>
          </p:blipFill>
          <p:spPr>
            <a:xfrm>
              <a:off x="3159103" y="4353557"/>
              <a:ext cx="2706372" cy="1804249"/>
            </a:xfrm>
            <a:prstGeom prst="rect">
              <a:avLst/>
            </a:prstGeom>
          </p:spPr>
        </p:pic>
        <p:pic>
          <p:nvPicPr>
            <p:cNvPr id="99" name="Content Placeholder 3" descr="fig.tiff"/>
            <p:cNvPicPr>
              <a:picLocks noChangeAspect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9103" y="4353557"/>
              <a:ext cx="2706372" cy="1804249"/>
            </a:xfrm>
            <a:prstGeom prst="rect">
              <a:avLst/>
            </a:prstGeom>
          </p:spPr>
        </p:pic>
        <p:pic>
          <p:nvPicPr>
            <p:cNvPr id="104" name="Content Placeholder 3" descr="fig.tiff"/>
            <p:cNvPicPr>
              <a:picLocks noChangeAspect="1"/>
            </p:cNvPicPr>
            <p:nvPr/>
          </p:nvPicPr>
          <p:blipFill rotWithShape="1">
            <a:blip r:embed="rId7" cstate="hq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956" b="64230" l="9832" r="899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343" b="397"/>
            <a:stretch/>
          </p:blipFill>
          <p:spPr>
            <a:xfrm>
              <a:off x="3159103" y="4353557"/>
              <a:ext cx="2706372" cy="1804249"/>
            </a:xfrm>
            <a:prstGeom prst="rect">
              <a:avLst/>
            </a:prstGeom>
          </p:spPr>
        </p:pic>
        <p:pic>
          <p:nvPicPr>
            <p:cNvPr id="102" name="Picture 101" descr="probability.tiff"/>
            <p:cNvPicPr>
              <a:picLocks noChangeAspect="1"/>
            </p:cNvPicPr>
            <p:nvPr/>
          </p:nvPicPr>
          <p:blipFill rotWithShape="1">
            <a:blip r:embed="rId9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47" b="89992" l="15956" r="755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1496"/>
            <a:stretch/>
          </p:blipFill>
          <p:spPr>
            <a:xfrm>
              <a:off x="2929236" y="4379579"/>
              <a:ext cx="2259647" cy="1948287"/>
            </a:xfrm>
            <a:prstGeom prst="rect">
              <a:avLst/>
            </a:prstGeom>
          </p:spPr>
        </p:pic>
      </p:grpSp>
      <p:sp>
        <p:nvSpPr>
          <p:cNvPr id="43" name="Title 1"/>
          <p:cNvSpPr txBox="1">
            <a:spLocks/>
          </p:cNvSpPr>
          <p:nvPr/>
        </p:nvSpPr>
        <p:spPr>
          <a:xfrm>
            <a:off x="1912689" y="206863"/>
            <a:ext cx="7162149" cy="12907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 Can anti-matter be a good probe of exotic properties of nuclei?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60" y="3692277"/>
            <a:ext cx="2773101" cy="18774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1">
              <a:lnSpc>
                <a:spcPct val="100000"/>
              </a:lnSpc>
              <a:spcAft>
                <a:spcPts val="600"/>
              </a:spcAft>
            </a:pPr>
            <a:r>
              <a:rPr lang="en-US" b="1" u="sng"/>
              <a:t>Contributors</a:t>
            </a:r>
            <a:endParaRPr lang="en-US" sz="1400"/>
          </a:p>
          <a:p>
            <a:pPr marL="0" lvl="1">
              <a:lnSpc>
                <a:spcPct val="100000"/>
              </a:lnSpc>
            </a:pPr>
            <a:r>
              <a:rPr lang="en-US" sz="1400" b="1">
                <a:effectLst/>
              </a:rPr>
              <a:t>J. Carbonell </a:t>
            </a:r>
            <a:r>
              <a:rPr lang="en-US" sz="1400">
                <a:effectLst/>
              </a:rPr>
              <a:t>(IJClab-PhiNeT)</a:t>
            </a:r>
          </a:p>
          <a:p>
            <a:pPr marL="0" lvl="1">
              <a:lnSpc>
                <a:spcPct val="100000"/>
              </a:lnSpc>
            </a:pPr>
            <a:r>
              <a:rPr lang="en-US" sz="1400" b="1">
                <a:effectLst/>
              </a:rPr>
              <a:t>R. Lazauskas </a:t>
            </a:r>
            <a:r>
              <a:rPr lang="en-US" sz="1400"/>
              <a:t>(IPHT)</a:t>
            </a:r>
          </a:p>
          <a:p>
            <a:pPr marL="0" lvl="1">
              <a:lnSpc>
                <a:spcPct val="100000"/>
              </a:lnSpc>
            </a:pPr>
            <a:r>
              <a:rPr lang="en-US" sz="1400" b="1"/>
              <a:t>U. Von Kolck </a:t>
            </a:r>
            <a:r>
              <a:rPr lang="en-US" sz="1400"/>
              <a:t>(IJClab)</a:t>
            </a:r>
          </a:p>
          <a:p>
            <a:pPr marL="0" lvl="1">
              <a:spcAft>
                <a:spcPts val="600"/>
              </a:spcAft>
            </a:pPr>
            <a:r>
              <a:rPr lang="en-US" b="1" u="sng"/>
              <a:t>Collaborators</a:t>
            </a:r>
          </a:p>
          <a:p>
            <a:pPr marL="0" lvl="1">
              <a:lnSpc>
                <a:spcPct val="100000"/>
              </a:lnSpc>
            </a:pPr>
            <a:r>
              <a:rPr lang="en-US" sz="1400" b="1"/>
              <a:t>Puma collaboration </a:t>
            </a:r>
          </a:p>
          <a:p>
            <a:pPr marL="0" lvl="1">
              <a:lnSpc>
                <a:spcPct val="100000"/>
              </a:lnSpc>
            </a:pPr>
            <a:r>
              <a:rPr lang="en-US" sz="1400" b="1"/>
              <a:t>PI: A. Obertelli </a:t>
            </a:r>
            <a:r>
              <a:rPr lang="en-US" sz="1400"/>
              <a:t>(TU Darmstadt)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26503" y="3271437"/>
            <a:ext cx="1471248" cy="1217898"/>
            <a:chOff x="3928766" y="4788788"/>
            <a:chExt cx="2010209" cy="1664051"/>
          </a:xfrm>
        </p:grpSpPr>
        <p:sp>
          <p:nvSpPr>
            <p:cNvPr id="33" name="Oval 89"/>
            <p:cNvSpPr/>
            <p:nvPr/>
          </p:nvSpPr>
          <p:spPr>
            <a:xfrm rot="16654851">
              <a:off x="3928766" y="5461308"/>
              <a:ext cx="991531" cy="99153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12700" cmpd="sng">
              <a:solidFill>
                <a:srgbClr val="0033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none" lIns="290259" tIns="41911" rIns="78232" bIns="41911" numCol="1" spcCol="1270" rtlCol="0" anchor="ctr" anchorCtr="0">
              <a:noAutofit/>
            </a:bodyPr>
            <a:lstStyle/>
            <a:p>
              <a:pPr algn="ctr" defTabSz="488834">
                <a:lnSpc>
                  <a:spcPct val="90000"/>
                </a:lnSpc>
                <a:spcAft>
                  <a:spcPct val="35000"/>
                </a:spcAft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45" descr="ball2v2pn-2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4057226" y="5797904"/>
              <a:ext cx="520133" cy="507600"/>
            </a:xfrm>
            <a:prstGeom prst="rect">
              <a:avLst/>
            </a:prstGeom>
          </p:spPr>
        </p:pic>
        <p:pic>
          <p:nvPicPr>
            <p:cNvPr id="47" name="Picture 46" descr="ball2v2pn-2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4406040" y="5588776"/>
              <a:ext cx="520133" cy="507600"/>
            </a:xfrm>
            <a:prstGeom prst="rect">
              <a:avLst/>
            </a:prstGeom>
          </p:spPr>
        </p:pic>
        <p:pic>
          <p:nvPicPr>
            <p:cNvPr id="21" name="Picture 20" descr="ball2v2pn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5426968" y="5784420"/>
              <a:ext cx="518251" cy="505763"/>
            </a:xfrm>
            <a:prstGeom prst="rect">
              <a:avLst/>
            </a:prstGeom>
          </p:spPr>
        </p:pic>
        <p:pic>
          <p:nvPicPr>
            <p:cNvPr id="22" name="Picture 21" descr="ball2v2pn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4854305" y="4795032"/>
              <a:ext cx="518251" cy="505763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5115515" y="5037526"/>
              <a:ext cx="562606" cy="999777"/>
            </a:xfrm>
            <a:prstGeom prst="straightConnector1">
              <a:avLst/>
            </a:prstGeom>
            <a:ln w="22225" cmpd="sng">
              <a:solidFill>
                <a:srgbClr val="000000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 descr="ball2v2pn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4111458" y="5561948"/>
              <a:ext cx="518251" cy="505763"/>
            </a:xfrm>
            <a:prstGeom prst="rect">
              <a:avLst/>
            </a:prstGeom>
          </p:spPr>
        </p:pic>
        <p:pic>
          <p:nvPicPr>
            <p:cNvPr id="45" name="Picture 44" descr="ball2v2pn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4299064" y="5852169"/>
              <a:ext cx="518251" cy="505763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4421589" y="5514545"/>
              <a:ext cx="976700" cy="431342"/>
            </a:xfrm>
            <a:prstGeom prst="straightConnector1">
              <a:avLst/>
            </a:prstGeom>
            <a:ln w="22225" cmpd="sng">
              <a:solidFill>
                <a:srgbClr val="000000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200369" y="1910148"/>
            <a:ext cx="1131744" cy="866304"/>
            <a:chOff x="4680988" y="3025969"/>
            <a:chExt cx="1862899" cy="1425975"/>
          </a:xfrm>
        </p:grpSpPr>
        <p:sp>
          <p:nvSpPr>
            <p:cNvPr id="63" name="Oval 89"/>
            <p:cNvSpPr/>
            <p:nvPr/>
          </p:nvSpPr>
          <p:spPr>
            <a:xfrm rot="16654851">
              <a:off x="5736946" y="3025969"/>
              <a:ext cx="806941" cy="80694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12700" cmpd="sng">
              <a:solidFill>
                <a:srgbClr val="0033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none" lIns="290259" tIns="41911" rIns="78232" bIns="41911" numCol="1" spcCol="1270" rtlCol="0" anchor="ctr" anchorCtr="0">
              <a:noAutofit/>
            </a:bodyPr>
            <a:lstStyle/>
            <a:p>
              <a:pPr algn="ctr" defTabSz="488834">
                <a:lnSpc>
                  <a:spcPct val="90000"/>
                </a:lnSpc>
                <a:spcAft>
                  <a:spcPct val="35000"/>
                </a:spcAft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89"/>
            <p:cNvSpPr/>
            <p:nvPr/>
          </p:nvSpPr>
          <p:spPr>
            <a:xfrm rot="16654851">
              <a:off x="4680988" y="3460413"/>
              <a:ext cx="991531" cy="99153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12700" cmpd="sng">
              <a:solidFill>
                <a:srgbClr val="0033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none" lIns="290259" tIns="41911" rIns="78232" bIns="41911" numCol="1" spcCol="1270" rtlCol="0" anchor="ctr" anchorCtr="0">
              <a:noAutofit/>
            </a:bodyPr>
            <a:lstStyle/>
            <a:p>
              <a:pPr algn="ctr" defTabSz="488834">
                <a:lnSpc>
                  <a:spcPct val="90000"/>
                </a:lnSpc>
                <a:spcAft>
                  <a:spcPct val="35000"/>
                </a:spcAft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49" descr="ball2v2pn-2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5944613" y="3279047"/>
              <a:ext cx="520133" cy="507600"/>
            </a:xfrm>
            <a:prstGeom prst="rect">
              <a:avLst/>
            </a:prstGeom>
          </p:spPr>
        </p:pic>
        <p:pic>
          <p:nvPicPr>
            <p:cNvPr id="51" name="Picture 50" descr="ball2v2pn-2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5158262" y="3587881"/>
              <a:ext cx="520133" cy="507600"/>
            </a:xfrm>
            <a:prstGeom prst="rect">
              <a:avLst/>
            </a:prstGeom>
          </p:spPr>
        </p:pic>
        <p:pic>
          <p:nvPicPr>
            <p:cNvPr id="57" name="Picture 56" descr="ball2v2pn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5789958" y="3088954"/>
              <a:ext cx="518251" cy="505763"/>
            </a:xfrm>
            <a:prstGeom prst="rect">
              <a:avLst/>
            </a:prstGeom>
          </p:spPr>
        </p:pic>
        <p:pic>
          <p:nvPicPr>
            <p:cNvPr id="60" name="Picture 59" descr="ball2v2pn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4863680" y="3561053"/>
              <a:ext cx="518251" cy="505763"/>
            </a:xfrm>
            <a:prstGeom prst="rect">
              <a:avLst/>
            </a:prstGeom>
          </p:spPr>
        </p:pic>
        <p:pic>
          <p:nvPicPr>
            <p:cNvPr id="61" name="Picture 60" descr="ball2v2pn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5051286" y="3851274"/>
              <a:ext cx="518251" cy="505763"/>
            </a:xfrm>
            <a:prstGeom prst="rect">
              <a:avLst/>
            </a:prstGeom>
          </p:spPr>
        </p:pic>
        <p:pic>
          <p:nvPicPr>
            <p:cNvPr id="62" name="Picture 61" descr="ball2v2pn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4791094" y="3810399"/>
              <a:ext cx="518251" cy="505763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>
              <a:cxnSpLocks/>
            </p:cNvCxnSpPr>
            <p:nvPr/>
          </p:nvCxnSpPr>
          <p:spPr>
            <a:xfrm flipV="1">
              <a:off x="5231951" y="3513727"/>
              <a:ext cx="921183" cy="467684"/>
            </a:xfrm>
            <a:prstGeom prst="straightConnector1">
              <a:avLst/>
            </a:prstGeom>
            <a:ln w="22225" cmpd="sng">
              <a:solidFill>
                <a:srgbClr val="000000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BA99A79-CD45-425C-B72C-4D49064F08F8}"/>
              </a:ext>
            </a:extLst>
          </p:cNvPr>
          <p:cNvSpPr txBox="1"/>
          <p:nvPr/>
        </p:nvSpPr>
        <p:spPr>
          <a:xfrm>
            <a:off x="69161" y="1669363"/>
            <a:ext cx="3961301" cy="101048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200" b="0">
                <a:solidFill>
                  <a:srgbClr val="666666"/>
                </a:solidFill>
              </a:defRPr>
            </a:lvl1pPr>
            <a:lvl2pPr marL="360363" indent="-360363" defTabSz="914400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13"/>
              </a:buBlip>
              <a:defRPr sz="1600">
                <a:solidFill>
                  <a:srgbClr val="666666"/>
                </a:solidFill>
              </a:defRPr>
            </a:lvl2pPr>
            <a:lvl3pPr marL="361950" indent="0" defTabSz="914400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>
                <a:solidFill>
                  <a:srgbClr val="666666"/>
                </a:solidFill>
              </a:defRPr>
            </a:lvl3pPr>
            <a:lvl4pPr marL="1009650" indent="-238125" defTabSz="914400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14"/>
              </a:buBlip>
              <a:defRPr sz="1600">
                <a:solidFill>
                  <a:srgbClr val="666666"/>
                </a:solidFill>
              </a:defRPr>
            </a:lvl4pPr>
            <a:lvl5pPr marL="1133475" indent="-114300" defTabSz="914400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600" dirty="0"/>
              <a:t>Guillaume Hupin, CNRS </a:t>
            </a:r>
            <a:r>
              <a:rPr lang="en-US" sz="1600" dirty="0" err="1"/>
              <a:t>IJClab</a:t>
            </a:r>
            <a:r>
              <a:rPr lang="fr-FR" sz="1600" dirty="0">
                <a:ea typeface="Cambria Math" panose="02040503050406030204" pitchFamily="18" charset="0"/>
              </a:rPr>
              <a:t>-</a:t>
            </a:r>
            <a:r>
              <a:rPr lang="fr-FR" sz="1600" dirty="0" err="1">
                <a:ea typeface="Cambria Math" panose="02040503050406030204" pitchFamily="18" charset="0"/>
              </a:rPr>
              <a:t>PhiNeT</a:t>
            </a:r>
            <a:endParaRPr lang="fr-FR" sz="1600" dirty="0">
              <a:ea typeface="Cambria Math" panose="02040503050406030204" pitchFamily="18" charset="0"/>
            </a:endParaRPr>
          </a:p>
          <a:p>
            <a:r>
              <a:rPr lang="en-US" sz="1600" dirty="0" err="1"/>
              <a:t>Prospectives</a:t>
            </a:r>
            <a:r>
              <a:rPr lang="en-US" sz="1600" dirty="0"/>
              <a:t> </a:t>
            </a:r>
            <a:r>
              <a:rPr lang="en-US" sz="1600" dirty="0" err="1"/>
              <a:t>nationales</a:t>
            </a:r>
            <a:r>
              <a:rPr lang="en-US" sz="1600" dirty="0"/>
              <a:t> IN2P3 GT2, January 31</a:t>
            </a:r>
            <a:r>
              <a:rPr lang="en-US" sz="1600" baseline="30000" dirty="0"/>
              <a:t>th</a:t>
            </a:r>
            <a:r>
              <a:rPr lang="en-US" sz="1600" dirty="0"/>
              <a:t> 2020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AD4A9DC-F022-4E43-BDCF-3F018EA6D4A9}"/>
              </a:ext>
            </a:extLst>
          </p:cNvPr>
          <p:cNvGrpSpPr/>
          <p:nvPr/>
        </p:nvGrpSpPr>
        <p:grpSpPr>
          <a:xfrm>
            <a:off x="6072132" y="5027600"/>
            <a:ext cx="1454792" cy="1454786"/>
            <a:chOff x="6104184" y="5027600"/>
            <a:chExt cx="1454792" cy="1454786"/>
          </a:xfrm>
        </p:grpSpPr>
        <p:sp>
          <p:nvSpPr>
            <p:cNvPr id="100" name="Oval 89">
              <a:extLst>
                <a:ext uri="{FF2B5EF4-FFF2-40B4-BE49-F238E27FC236}">
                  <a16:creationId xmlns:a16="http://schemas.microsoft.com/office/drawing/2014/main" id="{EE4AEECB-046A-4B8C-8274-4B3BA0492193}"/>
                </a:ext>
              </a:extLst>
            </p:cNvPr>
            <p:cNvSpPr/>
            <p:nvPr/>
          </p:nvSpPr>
          <p:spPr>
            <a:xfrm rot="16654851">
              <a:off x="6104187" y="5027597"/>
              <a:ext cx="1454786" cy="1454792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12700" cmpd="sng">
              <a:solidFill>
                <a:srgbClr val="0033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none" lIns="290259" tIns="41911" rIns="78232" bIns="41911" numCol="1" spcCol="1270" rtlCol="0" anchor="ctr" anchorCtr="0">
              <a:noAutofit/>
            </a:bodyPr>
            <a:lstStyle/>
            <a:p>
              <a:pPr algn="ctr" defTabSz="488834">
                <a:lnSpc>
                  <a:spcPct val="90000"/>
                </a:lnSpc>
                <a:spcAft>
                  <a:spcPct val="35000"/>
                </a:spcAft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30" name="Picture 21" descr="ball2v2pn.png">
              <a:extLst>
                <a:ext uri="{FF2B5EF4-FFF2-40B4-BE49-F238E27FC236}">
                  <a16:creationId xmlns:a16="http://schemas.microsoft.com/office/drawing/2014/main" id="{59395556-D689-400A-B37B-BBEB5A14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170060" y="5371896"/>
              <a:ext cx="379301" cy="370162"/>
            </a:xfrm>
            <a:prstGeom prst="rect">
              <a:avLst/>
            </a:prstGeom>
          </p:spPr>
        </p:pic>
        <p:pic>
          <p:nvPicPr>
            <p:cNvPr id="132" name="Picture 21" descr="ball2v2pn.png">
              <a:extLst>
                <a:ext uri="{FF2B5EF4-FFF2-40B4-BE49-F238E27FC236}">
                  <a16:creationId xmlns:a16="http://schemas.microsoft.com/office/drawing/2014/main" id="{3A07C1BE-D393-4856-A939-ACC281922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903022" y="5117540"/>
              <a:ext cx="379301" cy="370162"/>
            </a:xfrm>
            <a:prstGeom prst="rect">
              <a:avLst/>
            </a:prstGeom>
          </p:spPr>
        </p:pic>
        <p:pic>
          <p:nvPicPr>
            <p:cNvPr id="139" name="Picture 21" descr="ball2v2pn.png">
              <a:extLst>
                <a:ext uri="{FF2B5EF4-FFF2-40B4-BE49-F238E27FC236}">
                  <a16:creationId xmlns:a16="http://schemas.microsoft.com/office/drawing/2014/main" id="{29771348-9372-4EC5-B294-9A64EB00B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486055" y="6011062"/>
              <a:ext cx="379301" cy="370162"/>
            </a:xfrm>
            <a:prstGeom prst="rect">
              <a:avLst/>
            </a:prstGeom>
          </p:spPr>
        </p:pic>
        <p:pic>
          <p:nvPicPr>
            <p:cNvPr id="125" name="Picture 21" descr="ball2v2pn.png">
              <a:extLst>
                <a:ext uri="{FF2B5EF4-FFF2-40B4-BE49-F238E27FC236}">
                  <a16:creationId xmlns:a16="http://schemas.microsoft.com/office/drawing/2014/main" id="{2A6D30C7-57D4-449D-8DFB-D6C539BB8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7094800" y="5648472"/>
              <a:ext cx="379301" cy="370162"/>
            </a:xfrm>
            <a:prstGeom prst="rect">
              <a:avLst/>
            </a:prstGeom>
          </p:spPr>
        </p:pic>
        <p:pic>
          <p:nvPicPr>
            <p:cNvPr id="105" name="Picture 45" descr="ball2v2pn-2.png">
              <a:extLst>
                <a:ext uri="{FF2B5EF4-FFF2-40B4-BE49-F238E27FC236}">
                  <a16:creationId xmlns:a16="http://schemas.microsoft.com/office/drawing/2014/main" id="{31313661-7043-4BA9-8074-5E57871DF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501912" y="5606168"/>
              <a:ext cx="380679" cy="371506"/>
            </a:xfrm>
            <a:prstGeom prst="rect">
              <a:avLst/>
            </a:prstGeom>
          </p:spPr>
        </p:pic>
        <p:pic>
          <p:nvPicPr>
            <p:cNvPr id="106" name="Picture 46" descr="ball2v2pn-2.png">
              <a:extLst>
                <a:ext uri="{FF2B5EF4-FFF2-40B4-BE49-F238E27FC236}">
                  <a16:creationId xmlns:a16="http://schemas.microsoft.com/office/drawing/2014/main" id="{0407B41D-43A5-4128-B39F-43FD63860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757204" y="5453110"/>
              <a:ext cx="380679" cy="371506"/>
            </a:xfrm>
            <a:prstGeom prst="rect">
              <a:avLst/>
            </a:prstGeom>
          </p:spPr>
        </p:pic>
        <p:pic>
          <p:nvPicPr>
            <p:cNvPr id="107" name="Picture 20" descr="ball2v2pn.png">
              <a:extLst>
                <a:ext uri="{FF2B5EF4-FFF2-40B4-BE49-F238E27FC236}">
                  <a16:creationId xmlns:a16="http://schemas.microsoft.com/office/drawing/2014/main" id="{4217DB78-33EC-4E9F-8318-203E7D001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753606" y="5195054"/>
              <a:ext cx="379301" cy="370162"/>
            </a:xfrm>
            <a:prstGeom prst="rect">
              <a:avLst/>
            </a:prstGeom>
          </p:spPr>
        </p:pic>
        <p:pic>
          <p:nvPicPr>
            <p:cNvPr id="108" name="Picture 21" descr="ball2v2pn.png">
              <a:extLst>
                <a:ext uri="{FF2B5EF4-FFF2-40B4-BE49-F238E27FC236}">
                  <a16:creationId xmlns:a16="http://schemas.microsoft.com/office/drawing/2014/main" id="{D0CAC517-6DDF-4940-AFF5-B7665AD18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639154" y="5132860"/>
              <a:ext cx="379301" cy="370162"/>
            </a:xfrm>
            <a:prstGeom prst="rect">
              <a:avLst/>
            </a:prstGeom>
          </p:spPr>
        </p:pic>
        <p:pic>
          <p:nvPicPr>
            <p:cNvPr id="110" name="Picture 37" descr="ball2v2pn.png">
              <a:extLst>
                <a:ext uri="{FF2B5EF4-FFF2-40B4-BE49-F238E27FC236}">
                  <a16:creationId xmlns:a16="http://schemas.microsoft.com/office/drawing/2014/main" id="{86A161D1-D384-406E-BDC8-7D8849E49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541603" y="5433475"/>
              <a:ext cx="379301" cy="370162"/>
            </a:xfrm>
            <a:prstGeom prst="rect">
              <a:avLst/>
            </a:prstGeom>
          </p:spPr>
        </p:pic>
        <p:pic>
          <p:nvPicPr>
            <p:cNvPr id="111" name="Picture 44" descr="ball2v2pn.png">
              <a:extLst>
                <a:ext uri="{FF2B5EF4-FFF2-40B4-BE49-F238E27FC236}">
                  <a16:creationId xmlns:a16="http://schemas.microsoft.com/office/drawing/2014/main" id="{5F7F9EF4-EFC4-4CCA-A3E3-02D50198B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678910" y="5645884"/>
              <a:ext cx="379301" cy="370162"/>
            </a:xfrm>
            <a:prstGeom prst="rect">
              <a:avLst/>
            </a:prstGeom>
          </p:spPr>
        </p:pic>
        <p:pic>
          <p:nvPicPr>
            <p:cNvPr id="113" name="Picture 45" descr="ball2v2pn-2.png">
              <a:extLst>
                <a:ext uri="{FF2B5EF4-FFF2-40B4-BE49-F238E27FC236}">
                  <a16:creationId xmlns:a16="http://schemas.microsoft.com/office/drawing/2014/main" id="{5BC2CE2E-62E1-48B4-804E-E69C6DAD6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654312" y="5758568"/>
              <a:ext cx="380679" cy="371506"/>
            </a:xfrm>
            <a:prstGeom prst="rect">
              <a:avLst/>
            </a:prstGeom>
          </p:spPr>
        </p:pic>
        <p:pic>
          <p:nvPicPr>
            <p:cNvPr id="114" name="Picture 45" descr="ball2v2pn-2.png">
              <a:extLst>
                <a:ext uri="{FF2B5EF4-FFF2-40B4-BE49-F238E27FC236}">
                  <a16:creationId xmlns:a16="http://schemas.microsoft.com/office/drawing/2014/main" id="{1F6D6516-510F-49FF-BA74-2DA9D076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497821" y="5365742"/>
              <a:ext cx="380679" cy="371506"/>
            </a:xfrm>
            <a:prstGeom prst="rect">
              <a:avLst/>
            </a:prstGeom>
          </p:spPr>
        </p:pic>
        <p:pic>
          <p:nvPicPr>
            <p:cNvPr id="115" name="Picture 45" descr="ball2v2pn-2.png">
              <a:extLst>
                <a:ext uri="{FF2B5EF4-FFF2-40B4-BE49-F238E27FC236}">
                  <a16:creationId xmlns:a16="http://schemas.microsoft.com/office/drawing/2014/main" id="{66E8B833-86D3-42DD-9D62-52FB9F23B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556419" y="5693835"/>
              <a:ext cx="380679" cy="371506"/>
            </a:xfrm>
            <a:prstGeom prst="rect">
              <a:avLst/>
            </a:prstGeom>
          </p:spPr>
        </p:pic>
        <p:pic>
          <p:nvPicPr>
            <p:cNvPr id="116" name="Picture 45" descr="ball2v2pn-2.png">
              <a:extLst>
                <a:ext uri="{FF2B5EF4-FFF2-40B4-BE49-F238E27FC236}">
                  <a16:creationId xmlns:a16="http://schemas.microsoft.com/office/drawing/2014/main" id="{A38DF43E-6698-4E6F-B0FE-898D6FAE7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892904" y="5462525"/>
              <a:ext cx="380679" cy="371506"/>
            </a:xfrm>
            <a:prstGeom prst="rect">
              <a:avLst/>
            </a:prstGeom>
          </p:spPr>
        </p:pic>
        <p:pic>
          <p:nvPicPr>
            <p:cNvPr id="117" name="Picture 45" descr="ball2v2pn-2.png">
              <a:extLst>
                <a:ext uri="{FF2B5EF4-FFF2-40B4-BE49-F238E27FC236}">
                  <a16:creationId xmlns:a16="http://schemas.microsoft.com/office/drawing/2014/main" id="{931648E6-D72E-4583-9823-F4A9244E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791967" y="5259918"/>
              <a:ext cx="380679" cy="371506"/>
            </a:xfrm>
            <a:prstGeom prst="rect">
              <a:avLst/>
            </a:prstGeom>
          </p:spPr>
        </p:pic>
        <p:pic>
          <p:nvPicPr>
            <p:cNvPr id="118" name="Picture 45" descr="ball2v2pn-2.png">
              <a:extLst>
                <a:ext uri="{FF2B5EF4-FFF2-40B4-BE49-F238E27FC236}">
                  <a16:creationId xmlns:a16="http://schemas.microsoft.com/office/drawing/2014/main" id="{F118E46F-D670-43F7-A928-190ED9B90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575451" y="5287876"/>
              <a:ext cx="380679" cy="371506"/>
            </a:xfrm>
            <a:prstGeom prst="rect">
              <a:avLst/>
            </a:prstGeom>
          </p:spPr>
        </p:pic>
        <p:pic>
          <p:nvPicPr>
            <p:cNvPr id="119" name="Picture 45" descr="ball2v2pn-2.png">
              <a:extLst>
                <a:ext uri="{FF2B5EF4-FFF2-40B4-BE49-F238E27FC236}">
                  <a16:creationId xmlns:a16="http://schemas.microsoft.com/office/drawing/2014/main" id="{AB5CF709-F1B9-43B7-8129-3B729DD7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744508" y="5865948"/>
              <a:ext cx="380679" cy="371506"/>
            </a:xfrm>
            <a:prstGeom prst="rect">
              <a:avLst/>
            </a:prstGeom>
          </p:spPr>
        </p:pic>
        <p:pic>
          <p:nvPicPr>
            <p:cNvPr id="120" name="Picture 45" descr="ball2v2pn-2.png">
              <a:extLst>
                <a:ext uri="{FF2B5EF4-FFF2-40B4-BE49-F238E27FC236}">
                  <a16:creationId xmlns:a16="http://schemas.microsoft.com/office/drawing/2014/main" id="{FB0AB50F-E6E0-4A06-A60C-7676F4709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933022" y="5742455"/>
              <a:ext cx="370255" cy="361333"/>
            </a:xfrm>
            <a:prstGeom prst="rect">
              <a:avLst/>
            </a:prstGeom>
          </p:spPr>
        </p:pic>
        <p:pic>
          <p:nvPicPr>
            <p:cNvPr id="121" name="Picture 45" descr="ball2v2pn-2.png">
              <a:extLst>
                <a:ext uri="{FF2B5EF4-FFF2-40B4-BE49-F238E27FC236}">
                  <a16:creationId xmlns:a16="http://schemas.microsoft.com/office/drawing/2014/main" id="{D4636342-4E8E-4718-A279-0C2415417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315346" y="5667697"/>
              <a:ext cx="380679" cy="371506"/>
            </a:xfrm>
            <a:prstGeom prst="rect">
              <a:avLst/>
            </a:prstGeom>
          </p:spPr>
        </p:pic>
        <p:pic>
          <p:nvPicPr>
            <p:cNvPr id="122" name="Picture 21" descr="ball2v2pn.png">
              <a:extLst>
                <a:ext uri="{FF2B5EF4-FFF2-40B4-BE49-F238E27FC236}">
                  <a16:creationId xmlns:a16="http://schemas.microsoft.com/office/drawing/2014/main" id="{D24F0BB3-3A4A-437F-A937-E430DF286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993863" y="5182619"/>
              <a:ext cx="379301" cy="370162"/>
            </a:xfrm>
            <a:prstGeom prst="rect">
              <a:avLst/>
            </a:prstGeom>
          </p:spPr>
        </p:pic>
        <p:pic>
          <p:nvPicPr>
            <p:cNvPr id="123" name="Picture 21" descr="ball2v2pn.png">
              <a:extLst>
                <a:ext uri="{FF2B5EF4-FFF2-40B4-BE49-F238E27FC236}">
                  <a16:creationId xmlns:a16="http://schemas.microsoft.com/office/drawing/2014/main" id="{E642A9F3-58DC-4945-847B-07F15545F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7008373" y="5882754"/>
              <a:ext cx="379301" cy="370162"/>
            </a:xfrm>
            <a:prstGeom prst="rect">
              <a:avLst/>
            </a:prstGeom>
          </p:spPr>
        </p:pic>
        <p:pic>
          <p:nvPicPr>
            <p:cNvPr id="124" name="Picture 21" descr="ball2v2pn.png">
              <a:extLst>
                <a:ext uri="{FF2B5EF4-FFF2-40B4-BE49-F238E27FC236}">
                  <a16:creationId xmlns:a16="http://schemas.microsoft.com/office/drawing/2014/main" id="{1DE410D3-E926-453F-96A3-63139397B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790138" y="5448457"/>
              <a:ext cx="379301" cy="370162"/>
            </a:xfrm>
            <a:prstGeom prst="rect">
              <a:avLst/>
            </a:prstGeom>
          </p:spPr>
        </p:pic>
        <p:pic>
          <p:nvPicPr>
            <p:cNvPr id="126" name="Picture 21" descr="ball2v2pn.png">
              <a:extLst>
                <a:ext uri="{FF2B5EF4-FFF2-40B4-BE49-F238E27FC236}">
                  <a16:creationId xmlns:a16="http://schemas.microsoft.com/office/drawing/2014/main" id="{3E227FDD-EFEE-4FD0-968A-58E2CED6F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584349" y="5860882"/>
              <a:ext cx="379301" cy="370162"/>
            </a:xfrm>
            <a:prstGeom prst="rect">
              <a:avLst/>
            </a:prstGeom>
          </p:spPr>
        </p:pic>
        <p:pic>
          <p:nvPicPr>
            <p:cNvPr id="127" name="Picture 21" descr="ball2v2pn.png">
              <a:extLst>
                <a:ext uri="{FF2B5EF4-FFF2-40B4-BE49-F238E27FC236}">
                  <a16:creationId xmlns:a16="http://schemas.microsoft.com/office/drawing/2014/main" id="{D5D4D159-CC91-462F-A470-9ED5BA697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376375" y="5157926"/>
              <a:ext cx="379301" cy="370162"/>
            </a:xfrm>
            <a:prstGeom prst="rect">
              <a:avLst/>
            </a:prstGeom>
          </p:spPr>
        </p:pic>
        <p:pic>
          <p:nvPicPr>
            <p:cNvPr id="128" name="Picture 21" descr="ball2v2pn.png">
              <a:extLst>
                <a:ext uri="{FF2B5EF4-FFF2-40B4-BE49-F238E27FC236}">
                  <a16:creationId xmlns:a16="http://schemas.microsoft.com/office/drawing/2014/main" id="{2971A80E-2B46-4606-9681-73162EF6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185146" y="5620070"/>
              <a:ext cx="379301" cy="370162"/>
            </a:xfrm>
            <a:prstGeom prst="rect">
              <a:avLst/>
            </a:prstGeom>
          </p:spPr>
        </p:pic>
        <p:pic>
          <p:nvPicPr>
            <p:cNvPr id="129" name="Picture 21" descr="ball2v2pn.png">
              <a:extLst>
                <a:ext uri="{FF2B5EF4-FFF2-40B4-BE49-F238E27FC236}">
                  <a16:creationId xmlns:a16="http://schemas.microsoft.com/office/drawing/2014/main" id="{71F17B10-5F3F-4CFF-A7C6-5779C2AFD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564048" y="5507290"/>
              <a:ext cx="379301" cy="370162"/>
            </a:xfrm>
            <a:prstGeom prst="rect">
              <a:avLst/>
            </a:prstGeom>
          </p:spPr>
        </p:pic>
        <p:pic>
          <p:nvPicPr>
            <p:cNvPr id="131" name="Picture 21" descr="ball2v2pn.png">
              <a:extLst>
                <a:ext uri="{FF2B5EF4-FFF2-40B4-BE49-F238E27FC236}">
                  <a16:creationId xmlns:a16="http://schemas.microsoft.com/office/drawing/2014/main" id="{90175479-04B5-4E97-B7D5-783C60D9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7136038" y="5394430"/>
              <a:ext cx="379301" cy="370162"/>
            </a:xfrm>
            <a:prstGeom prst="rect">
              <a:avLst/>
            </a:prstGeom>
          </p:spPr>
        </p:pic>
        <p:pic>
          <p:nvPicPr>
            <p:cNvPr id="133" name="Picture 21" descr="ball2v2pn.png">
              <a:extLst>
                <a:ext uri="{FF2B5EF4-FFF2-40B4-BE49-F238E27FC236}">
                  <a16:creationId xmlns:a16="http://schemas.microsoft.com/office/drawing/2014/main" id="{5927CF13-7A33-44DE-8F11-738C38C8B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769440" y="6033819"/>
              <a:ext cx="379301" cy="370162"/>
            </a:xfrm>
            <a:prstGeom prst="rect">
              <a:avLst/>
            </a:prstGeom>
          </p:spPr>
        </p:pic>
        <p:pic>
          <p:nvPicPr>
            <p:cNvPr id="134" name="Picture 21" descr="ball2v2pn.png">
              <a:extLst>
                <a:ext uri="{FF2B5EF4-FFF2-40B4-BE49-F238E27FC236}">
                  <a16:creationId xmlns:a16="http://schemas.microsoft.com/office/drawing/2014/main" id="{E9123B0D-DED3-49E5-92DC-2CE97227E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392916" y="5842543"/>
              <a:ext cx="379301" cy="370162"/>
            </a:xfrm>
            <a:prstGeom prst="rect">
              <a:avLst/>
            </a:prstGeom>
          </p:spPr>
        </p:pic>
        <p:pic>
          <p:nvPicPr>
            <p:cNvPr id="135" name="Picture 45" descr="ball2v2pn-2.png">
              <a:extLst>
                <a:ext uri="{FF2B5EF4-FFF2-40B4-BE49-F238E27FC236}">
                  <a16:creationId xmlns:a16="http://schemas.microsoft.com/office/drawing/2014/main" id="{CCA2FE48-9B12-4C54-BD0E-5CF6EFC9D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408984" y="5499077"/>
              <a:ext cx="380679" cy="371506"/>
            </a:xfrm>
            <a:prstGeom prst="rect">
              <a:avLst/>
            </a:prstGeom>
          </p:spPr>
        </p:pic>
        <p:pic>
          <p:nvPicPr>
            <p:cNvPr id="136" name="Picture 21" descr="ball2v2pn.png">
              <a:extLst>
                <a:ext uri="{FF2B5EF4-FFF2-40B4-BE49-F238E27FC236}">
                  <a16:creationId xmlns:a16="http://schemas.microsoft.com/office/drawing/2014/main" id="{06DECA2C-8280-46A4-9965-10EAE480F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217663" y="5875844"/>
              <a:ext cx="379301" cy="370162"/>
            </a:xfrm>
            <a:prstGeom prst="rect">
              <a:avLst/>
            </a:prstGeom>
          </p:spPr>
        </p:pic>
        <p:pic>
          <p:nvPicPr>
            <p:cNvPr id="137" name="Picture 21" descr="ball2v2pn.png">
              <a:extLst>
                <a:ext uri="{FF2B5EF4-FFF2-40B4-BE49-F238E27FC236}">
                  <a16:creationId xmlns:a16="http://schemas.microsoft.com/office/drawing/2014/main" id="{4EEEB2F8-E6F4-49DE-A513-9BF36CFE6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603054" y="5246750"/>
              <a:ext cx="379301" cy="370162"/>
            </a:xfrm>
            <a:prstGeom prst="rect">
              <a:avLst/>
            </a:prstGeom>
          </p:spPr>
        </p:pic>
        <p:pic>
          <p:nvPicPr>
            <p:cNvPr id="138" name="Picture 45" descr="ball2v2pn-2.png">
              <a:extLst>
                <a:ext uri="{FF2B5EF4-FFF2-40B4-BE49-F238E27FC236}">
                  <a16:creationId xmlns:a16="http://schemas.microsoft.com/office/drawing/2014/main" id="{6B134E73-E25F-4522-9ABC-0BDF9A414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570941" y="5844591"/>
              <a:ext cx="380679" cy="371506"/>
            </a:xfrm>
            <a:prstGeom prst="rect">
              <a:avLst/>
            </a:prstGeom>
          </p:spPr>
        </p:pic>
        <p:pic>
          <p:nvPicPr>
            <p:cNvPr id="140" name="Picture 21" descr="ball2v2pn.png">
              <a:extLst>
                <a:ext uri="{FF2B5EF4-FFF2-40B4-BE49-F238E27FC236}">
                  <a16:creationId xmlns:a16="http://schemas.microsoft.com/office/drawing/2014/main" id="{A48BA4F5-CB58-4622-AB83-8F2956A8D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6815931" y="5693735"/>
              <a:ext cx="379301" cy="370162"/>
            </a:xfrm>
            <a:prstGeom prst="rect">
              <a:avLst/>
            </a:prstGeom>
          </p:spPr>
        </p:pic>
      </p:grpSp>
      <p:pic>
        <p:nvPicPr>
          <p:cNvPr id="141" name="Image 140">
            <a:extLst>
              <a:ext uri="{FF2B5EF4-FFF2-40B4-BE49-F238E27FC236}">
                <a16:creationId xmlns:a16="http://schemas.microsoft.com/office/drawing/2014/main" id="{ABFAC8B7-ED64-45CF-B176-1435FA193736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8659" y="5167725"/>
            <a:ext cx="774413" cy="10841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AE116C6-E26B-4C23-97CD-6CD9F68A8349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3174" y="4913511"/>
            <a:ext cx="1267786" cy="17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80"/>
    </mc:Choice>
    <mc:Fallback xmlns="">
      <p:transition spd="slow" advTm="48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QuaglioniS_Supmatl_diagram-NNNpot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42"/>
          <a:stretch/>
        </p:blipFill>
        <p:spPr>
          <a:xfrm>
            <a:off x="2027485" y="5092165"/>
            <a:ext cx="1177882" cy="1283963"/>
          </a:xfrm>
          <a:prstGeom prst="rect">
            <a:avLst/>
          </a:prstGeom>
        </p:spPr>
      </p:pic>
      <p:pic>
        <p:nvPicPr>
          <p:cNvPr id="3" name="Picture 2" descr="QuaglioniS_Supmatl_diagram-NNNpot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047"/>
          <a:stretch/>
        </p:blipFill>
        <p:spPr>
          <a:xfrm>
            <a:off x="1387393" y="3325161"/>
            <a:ext cx="2440562" cy="12955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b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b="0" i="0" dirty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b="0" dirty="0">
                    <a:latin typeface="+mj-lt"/>
                    <a:cs typeface="Arial Narrow"/>
                  </a:rPr>
                  <a:t> is a direct process</a:t>
                </a:r>
                <a:br>
                  <a:rPr lang="en-US" b="0" dirty="0">
                    <a:latin typeface="+mj-lt"/>
                    <a:cs typeface="Arial Narrow"/>
                  </a:rPr>
                </a:br>
                <a:r>
                  <a:rPr lang="en-US" sz="1400" b="0" cap="none" dirty="0">
                    <a:ln w="0" cap="sq">
                      <a:noFill/>
                    </a:ln>
                    <a:solidFill>
                      <a:schemeClr val="tx1"/>
                    </a:solidFill>
                  </a:rPr>
                  <a:t>N-nucleus versus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0" i="1" cap="none" dirty="0" smtClean="0">
                            <a:ln w="0" cap="sq">
                              <a:noFill/>
                            </a:ln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1400" b="0" i="0" cap="none" dirty="0" smtClean="0">
                            <a:ln w="0" cap="sq">
                              <a:noFill/>
                            </a:ln>
                            <a:solidFill>
                              <a:srgbClr val="000000"/>
                            </a:solidFill>
                          </a:rPr>
                          <m:t>N</m:t>
                        </m:r>
                      </m:e>
                    </m:acc>
                  </m:oMath>
                </a14:m>
                <a:r>
                  <a:rPr lang="en-US" sz="1400" b="0" cap="none" dirty="0">
                    <a:ln w="0" cap="sq">
                      <a:noFill/>
                    </a:ln>
                    <a:solidFill>
                      <a:schemeClr val="tx1"/>
                    </a:solidFill>
                  </a:rPr>
                  <a:t>-nucleus formalism</a:t>
                </a:r>
                <a:endParaRPr lang="en-US" dirty="0">
                  <a:ln w="0" cap="sq">
                    <a:noFill/>
                  </a:ln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78" b="-8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17" y="2663858"/>
            <a:ext cx="7770598" cy="60961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444747" y="3455250"/>
            <a:ext cx="2257358" cy="369332"/>
          </a:xfrm>
          <a:prstGeom prst="rect">
            <a:avLst/>
          </a:prstGeom>
          <a:solidFill>
            <a:srgbClr val="124A9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 potential: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44746" y="5402941"/>
            <a:ext cx="2257359" cy="369332"/>
          </a:xfrm>
          <a:prstGeom prst="rect">
            <a:avLst/>
          </a:prstGeom>
          <a:solidFill>
            <a:srgbClr val="124A9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Exchange potential: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19868" y="4810300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17" y="4630400"/>
            <a:ext cx="7770598" cy="64937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7058928" y="3089318"/>
            <a:ext cx="0" cy="704486"/>
          </a:xfrm>
          <a:prstGeom prst="straightConnector1">
            <a:avLst/>
          </a:prstGeom>
          <a:ln w="19050" cmpd="sng">
            <a:solidFill>
              <a:srgbClr val="0000FF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36264" y="3894260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/>
              <a:t>~1Go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888892" y="6024372"/>
            <a:ext cx="1144288" cy="351756"/>
          </a:xfrm>
          <a:prstGeom prst="ellipse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40" rIns="182880" rtlCol="0" anchor="ctr"/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en-US" sz="1600" dirty="0">
              <a:ln>
                <a:solidFill>
                  <a:srgbClr val="FF0000"/>
                </a:solidFill>
              </a:ln>
              <a:noFill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97029" y="4273927"/>
                <a:ext cx="2185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1600" dirty="0">
                    <a:solidFill>
                      <a:srgbClr val="FF0000"/>
                    </a:solidFill>
                  </a:rPr>
                  <a:t>~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7. 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two-body states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29" y="4273927"/>
                <a:ext cx="2185022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1676" t="-5357" r="-55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30520" y="1119100"/>
            <a:ext cx="7521618" cy="1141270"/>
            <a:chOff x="330520" y="1119100"/>
            <a:chExt cx="7521618" cy="114127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83072" y="2260370"/>
              <a:ext cx="7269066" cy="0"/>
            </a:xfrm>
            <a:prstGeom prst="line">
              <a:avLst/>
            </a:prstGeom>
            <a:ln w="31750" cmpd="sng">
              <a:solidFill>
                <a:srgbClr val="FF0000"/>
              </a:solidFill>
            </a:ln>
            <a:effectLst>
              <a:outerShdw blurRad="41275" dist="254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30520" y="1318094"/>
                  <a:ext cx="2352247" cy="4265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</m:sSub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𝑁𝑁𝑁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sub>
                            <m:sup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en-US" dirty="0"/>
                    <a:t>=</a:t>
                  </a: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20" y="1318094"/>
                  <a:ext cx="2352247" cy="42652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429" r="-5181" b="-1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/>
            <p:cNvGrpSpPr/>
            <p:nvPr/>
          </p:nvGrpSpPr>
          <p:grpSpPr>
            <a:xfrm>
              <a:off x="2448000" y="1119100"/>
              <a:ext cx="5264740" cy="823881"/>
              <a:chOff x="2448000" y="1119100"/>
              <a:chExt cx="5264740" cy="8238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448000" y="1217023"/>
                    <a:ext cx="5264740" cy="64254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𝑁𝑁𝑁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𝑖𝐴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17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8000" y="1217023"/>
                    <a:ext cx="5264740" cy="64254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8" name="Group 57"/>
              <p:cNvGrpSpPr/>
              <p:nvPr/>
            </p:nvGrpSpPr>
            <p:grpSpPr>
              <a:xfrm>
                <a:off x="2778451" y="1119100"/>
                <a:ext cx="1221657" cy="823881"/>
                <a:chOff x="3255117" y="1148265"/>
                <a:chExt cx="1221657" cy="823881"/>
              </a:xfrm>
            </p:grpSpPr>
            <p:grpSp>
              <p:nvGrpSpPr>
                <p:cNvPr id="89" name="Groupe 7"/>
                <p:cNvGrpSpPr/>
                <p:nvPr/>
              </p:nvGrpSpPr>
              <p:grpSpPr>
                <a:xfrm>
                  <a:off x="3255117" y="1322764"/>
                  <a:ext cx="286386" cy="308793"/>
                  <a:chOff x="7885501" y="1475164"/>
                  <a:chExt cx="286386" cy="308793"/>
                </a:xfrm>
              </p:grpSpPr>
              <p:pic>
                <p:nvPicPr>
                  <p:cNvPr id="96" name="Picture 51" descr="ball2v2pn-2.png"/>
                  <p:cNvPicPr>
                    <a:picLocks noChangeAspect="1"/>
                  </p:cNvPicPr>
                  <p:nvPr/>
                </p:nvPicPr>
                <p:blipFill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7920849" y="1619243"/>
                    <a:ext cx="166725" cy="162704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52" descr="ball2v2pn.png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7883490" y="1535623"/>
                    <a:ext cx="166725" cy="162704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53" descr="ball2v2pn.png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8007172" y="1591598"/>
                    <a:ext cx="166725" cy="162704"/>
                  </a:xfrm>
                  <a:prstGeom prst="rect">
                    <a:avLst/>
                  </a:prstGeom>
                </p:spPr>
              </p:pic>
              <p:pic>
                <p:nvPicPr>
                  <p:cNvPr id="99" name="Picture 54" descr="ball2v2pn-2.png"/>
                  <p:cNvPicPr>
                    <a:picLocks noChangeAspect="1"/>
                  </p:cNvPicPr>
                  <p:nvPr/>
                </p:nvPicPr>
                <p:blipFill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7974382" y="1477175"/>
                    <a:ext cx="166725" cy="16270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3388096" y="1148265"/>
                  <a:ext cx="1088678" cy="823881"/>
                  <a:chOff x="3710071" y="1122507"/>
                  <a:chExt cx="1088678" cy="823881"/>
                </a:xfrm>
              </p:grpSpPr>
              <p:sp>
                <p:nvSpPr>
                  <p:cNvPr id="92" name="Line 180"/>
                  <p:cNvSpPr>
                    <a:spLocks noChangeShapeType="1"/>
                  </p:cNvSpPr>
                  <p:nvPr/>
                </p:nvSpPr>
                <p:spPr bwMode="auto">
                  <a:xfrm rot="1045247" flipH="1" flipV="1">
                    <a:off x="3710071" y="1539986"/>
                    <a:ext cx="510932" cy="10040"/>
                  </a:xfrm>
                  <a:prstGeom prst="line">
                    <a:avLst/>
                  </a:pr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3" name="TextBox 92"/>
                      <p:cNvSpPr txBox="1"/>
                      <p:nvPr/>
                    </p:nvSpPr>
                    <p:spPr>
                      <a:xfrm>
                        <a:off x="3791925" y="1614388"/>
                        <a:ext cx="24205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91925" y="1614388"/>
                        <a:ext cx="242054" cy="276999"/>
                      </a:xfrm>
                      <a:prstGeom prst="rect">
                        <a:avLst/>
                      </a:prstGeom>
                      <a:blipFill rotWithShape="0">
                        <a:blip r:embed="rId20"/>
                        <a:stretch>
                          <a:fillRect l="-27500" t="-46667" r="-75000" b="-1111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4" name="TextBox 93"/>
                      <p:cNvSpPr txBox="1"/>
                      <p:nvPr/>
                    </p:nvSpPr>
                    <p:spPr>
                      <a:xfrm>
                        <a:off x="4110099" y="1730944"/>
                        <a:ext cx="68865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oMath>
                          </m:oMathPara>
                        </a14:m>
                        <a:endParaRPr lang="en-US" sz="1400" dirty="0"/>
                      </a:p>
                    </p:txBody>
                  </p:sp>
                </mc:Choice>
                <mc:Fallback>
                  <p:sp>
                    <p:nvSpPr>
                      <p:cNvPr id="94" name="TextBox 9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10099" y="1730944"/>
                        <a:ext cx="688650" cy="21544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l="-7965" r="-7965" b="-33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5" name="TextBox 94"/>
                      <p:cNvSpPr txBox="1"/>
                      <p:nvPr/>
                    </p:nvSpPr>
                    <p:spPr>
                      <a:xfrm>
                        <a:off x="3861526" y="1122507"/>
                        <a:ext cx="165238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m:oMathPara>
                        </a14:m>
                        <a:endParaRPr lang="en-US" sz="1400" dirty="0"/>
                      </a:p>
                    </p:txBody>
                  </p:sp>
                </mc:Choice>
                <mc:Fallback>
                  <p:sp>
                    <p:nvSpPr>
                      <p:cNvPr id="95" name="TextBox 9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61526" y="1122507"/>
                        <a:ext cx="165238" cy="215444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21429" r="-14286" b="-857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pic>
              <p:nvPicPr>
                <p:cNvPr id="91" name="Picture 53"/>
                <p:cNvPicPr>
                  <a:picLocks noChangeAspect="1"/>
                </p:cNvPicPr>
                <p:nvPr/>
              </p:nvPicPr>
              <p:blipFill>
                <a:blip r:embed="rId23"/>
                <a:srcRect/>
                <a:stretch/>
              </p:blipFill>
              <p:spPr>
                <a:xfrm rot="16200000">
                  <a:off x="3808998" y="1570684"/>
                  <a:ext cx="159633" cy="162704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 58"/>
              <p:cNvGrpSpPr/>
              <p:nvPr/>
            </p:nvGrpSpPr>
            <p:grpSpPr>
              <a:xfrm>
                <a:off x="6141237" y="1172631"/>
                <a:ext cx="1121898" cy="770350"/>
                <a:chOff x="6892945" y="1146795"/>
                <a:chExt cx="1121898" cy="770350"/>
              </a:xfrm>
            </p:grpSpPr>
            <p:grpSp>
              <p:nvGrpSpPr>
                <p:cNvPr id="60" name="Groupe 8"/>
                <p:cNvGrpSpPr/>
                <p:nvPr/>
              </p:nvGrpSpPr>
              <p:grpSpPr>
                <a:xfrm>
                  <a:off x="7722204" y="1322764"/>
                  <a:ext cx="292639" cy="308793"/>
                  <a:chOff x="7722204" y="1322764"/>
                  <a:chExt cx="292639" cy="308793"/>
                </a:xfrm>
              </p:grpSpPr>
              <p:pic>
                <p:nvPicPr>
                  <p:cNvPr id="84" name="Picture 53" descr="ball2v2pn.png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7720193" y="1376288"/>
                    <a:ext cx="166725" cy="162704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53" descr="ball2v2pn.png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7850128" y="1424297"/>
                    <a:ext cx="166725" cy="162704"/>
                  </a:xfrm>
                  <a:prstGeom prst="rect">
                    <a:avLst/>
                  </a:prstGeom>
                </p:spPr>
              </p:pic>
              <p:grpSp>
                <p:nvGrpSpPr>
                  <p:cNvPr id="86" name="Group 85"/>
                  <p:cNvGrpSpPr>
                    <a:grpSpLocks noChangeAspect="1"/>
                  </p:cNvGrpSpPr>
                  <p:nvPr/>
                </p:nvGrpSpPr>
                <p:grpSpPr>
                  <a:xfrm>
                    <a:off x="7770471" y="1322764"/>
                    <a:ext cx="216237" cy="308793"/>
                    <a:chOff x="3794802" y="2733386"/>
                    <a:chExt cx="279508" cy="399149"/>
                  </a:xfrm>
                </p:grpSpPr>
                <p:pic>
                  <p:nvPicPr>
                    <p:cNvPr id="87" name="Picture 86" descr="ball2v2pn-2.png"/>
                    <p:cNvPicPr>
                      <a:picLocks noChangeAspect="1"/>
                    </p:cNvPicPr>
                    <p:nvPr/>
                  </p:nvPicPr>
                  <p:blipFill>
                    <a:blip r:embed="rId10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792202" y="2919624"/>
                      <a:ext cx="215511" cy="2103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 descr="ball2v2pn-2.png"/>
                    <p:cNvPicPr>
                      <a:picLocks noChangeAspect="1"/>
                    </p:cNvPicPr>
                    <p:nvPr/>
                  </p:nvPicPr>
                  <p:blipFill>
                    <a:blip r:embed="rId10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16200000">
                      <a:off x="3861398" y="2735986"/>
                      <a:ext cx="215511" cy="210312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61" name="Line 188"/>
                <p:cNvSpPr>
                  <a:spLocks noChangeShapeType="1"/>
                </p:cNvSpPr>
                <p:nvPr/>
              </p:nvSpPr>
              <p:spPr bwMode="auto">
                <a:xfrm rot="20554753" flipV="1">
                  <a:off x="7381310" y="1557404"/>
                  <a:ext cx="518096" cy="17476"/>
                </a:xfrm>
                <a:prstGeom prst="line">
                  <a:avLst/>
                </a:prstGeom>
                <a:noFill/>
                <a:ln w="19050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7230027" y="1146795"/>
                      <a:ext cx="165238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30027" y="1146795"/>
                      <a:ext cx="165238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22222" r="-18519"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6892945" y="1689329"/>
                      <a:ext cx="634725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=1)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>
                <p:sp>
                  <p:nvSpPr>
                    <p:cNvPr id="81" name="TextBox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92945" y="1689329"/>
                      <a:ext cx="634725" cy="215444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l="-8571" r="-7619" b="-3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7671170" y="1640146"/>
                      <a:ext cx="16696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2" name="TextBox 8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1170" y="1640146"/>
                      <a:ext cx="166969" cy="276999"/>
                    </a:xfrm>
                    <a:prstGeom prst="rect">
                      <a:avLst/>
                    </a:prstGeom>
                    <a:blipFill rotWithShape="0">
                      <a:blip r:embed="rId25"/>
                      <a:stretch>
                        <a:fillRect l="-40741" t="-45652" r="-111111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83" name="Picture 53"/>
                <p:cNvPicPr>
                  <a:picLocks noChangeAspect="1"/>
                </p:cNvPicPr>
                <p:nvPr/>
              </p:nvPicPr>
              <p:blipFill>
                <a:blip r:embed="rId23"/>
                <a:srcRect/>
                <a:stretch/>
              </p:blipFill>
              <p:spPr>
                <a:xfrm rot="16200000">
                  <a:off x="7315992" y="1561402"/>
                  <a:ext cx="159633" cy="162704"/>
                </a:xfrm>
                <a:prstGeom prst="rect">
                  <a:avLst/>
                </a:prstGeom>
              </p:spPr>
            </p:pic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967009" y="6054511"/>
                <a:ext cx="4540217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Pre>
                        <m:sPre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SD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𝑎𝑎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SD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09" y="6054511"/>
                <a:ext cx="4540217" cy="313804"/>
              </a:xfrm>
              <a:prstGeom prst="rect">
                <a:avLst/>
              </a:prstGeom>
              <a:blipFill rotWithShape="0">
                <a:blip r:embed="rId26"/>
                <a:stretch>
                  <a:fillRect l="-26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967009" y="3914440"/>
                <a:ext cx="4210896" cy="313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Pre>
                        <m:sPre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SD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sPre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SD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09" y="3914440"/>
                <a:ext cx="4210896" cy="313804"/>
              </a:xfrm>
              <a:prstGeom prst="rect">
                <a:avLst/>
              </a:prstGeom>
              <a:blipFill rotWithShape="0">
                <a:blip r:embed="rId27"/>
                <a:stretch>
                  <a:fillRect l="-28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Elbow Connector 27"/>
          <p:cNvCxnSpPr>
            <a:stCxn id="6" idx="7"/>
          </p:cNvCxnSpPr>
          <p:nvPr/>
        </p:nvCxnSpPr>
        <p:spPr>
          <a:xfrm rot="5400000" flipH="1" flipV="1">
            <a:off x="6564208" y="5581166"/>
            <a:ext cx="796115" cy="193325"/>
          </a:xfrm>
          <a:prstGeom prst="bentConnector3">
            <a:avLst>
              <a:gd name="adj1" fmla="val 2000"/>
            </a:avLst>
          </a:prstGeom>
          <a:ln w="19050" cmpd="sng">
            <a:solidFill>
              <a:srgbClr val="0000FF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roix 45">
            <a:extLst>
              <a:ext uri="{FF2B5EF4-FFF2-40B4-BE49-F238E27FC236}">
                <a16:creationId xmlns:a16="http://schemas.microsoft.com/office/drawing/2014/main" id="{F74499B6-5F7E-47B1-9D66-8941E0FD0B77}"/>
              </a:ext>
            </a:extLst>
          </p:cNvPr>
          <p:cNvSpPr>
            <a:spLocks noChangeAspect="1"/>
          </p:cNvSpPr>
          <p:nvPr/>
        </p:nvSpPr>
        <p:spPr>
          <a:xfrm rot="2700000">
            <a:off x="4565106" y="4593201"/>
            <a:ext cx="1905794" cy="1905794"/>
          </a:xfrm>
          <a:prstGeom prst="plus">
            <a:avLst>
              <a:gd name="adj" fmla="val 45351"/>
            </a:avLst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3D56E-0CB0-44E8-B193-07449DF9F20E}"/>
              </a:ext>
            </a:extLst>
          </p:cNvPr>
          <p:cNvSpPr/>
          <p:nvPr/>
        </p:nvSpPr>
        <p:spPr>
          <a:xfrm>
            <a:off x="5159229" y="1506085"/>
            <a:ext cx="729663" cy="68663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6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03"/>
    </mc:Choice>
    <mc:Fallback xmlns="">
      <p:transition xmlns:p14="http://schemas.microsoft.com/office/powerpoint/2010/main" spd="slow" advTm="1533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US" b="0" dirty="0">
                <a:cs typeface="Arial Narrow"/>
              </a:rPr>
              <a:t>WE could compute nuclear and atomic structure this exotic system</a:t>
            </a:r>
            <a:endParaRPr lang="en-US" sz="1000" cap="none" dirty="0">
              <a:ln w="0" cap="sq"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9" name="Picture 151" descr="pot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2660"/>
          <a:stretch/>
        </p:blipFill>
        <p:spPr bwMode="auto">
          <a:xfrm>
            <a:off x="3753572" y="3701432"/>
            <a:ext cx="3113730" cy="2700000"/>
          </a:xfrm>
          <a:prstGeom prst="rect">
            <a:avLst/>
          </a:prstGeom>
          <a:noFill/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0" name="Content Placeholder 5"/>
              <p:cNvSpPr txBox="1">
                <a:spLocks/>
              </p:cNvSpPr>
              <p:nvPr/>
            </p:nvSpPr>
            <p:spPr>
              <a:xfrm>
                <a:off x="249197" y="4179746"/>
                <a:ext cx="3369415" cy="2338500"/>
              </a:xfrm>
              <a:prstGeom prst="rect">
                <a:avLst/>
              </a:prstGeom>
              <a:solidFill>
                <a:srgbClr val="124A91"/>
              </a:solidFill>
              <a:ln w="3175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defPPr>
                  <a:defRPr lang="en-US"/>
                </a:defPPr>
                <a:lvl1pPr marL="192024" indent="-192024">
                  <a:buFont typeface="Arial"/>
                  <a:buChar char="•"/>
                  <a:defRPr>
                    <a:solidFill>
                      <a:schemeClr val="bg1"/>
                    </a:solidFill>
                    <a:ea typeface="ＭＳ Ｐゴシック" charset="0"/>
                    <a:cs typeface="ＭＳ Ｐゴシック" charset="0"/>
                  </a:defRPr>
                </a:lvl1pPr>
              </a:lstStyle>
              <a:p>
                <a:pPr marL="0" indent="0">
                  <a:buNone/>
                </a:pPr>
                <a:r>
                  <a:rPr lang="en-US" dirty="0"/>
                  <a:t>We have to deal with two scales nuclear (</a:t>
                </a:r>
                <a:r>
                  <a:rPr lang="en-US" dirty="0" err="1"/>
                  <a:t>fm</a:t>
                </a:r>
                <a:r>
                  <a:rPr lang="en-US" dirty="0"/>
                  <a:t>) and atomic (57-1500 </a:t>
                </a:r>
                <a:r>
                  <a:rPr lang="en-US" dirty="0" err="1"/>
                  <a:t>fm</a:t>
                </a:r>
                <a:r>
                  <a:rPr lang="en-US" dirty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Coulomb on spatial grid.</a:t>
                </a: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acc>
                      <m:accPr>
                        <m:chr m:val="̅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/>
                  <a:t> direct and annihilation, short range, expanded on a radial basis.</a:t>
                </a:r>
              </a:p>
            </p:txBody>
          </p:sp>
        </mc:Choice>
        <mc:Fallback>
          <p:sp>
            <p:nvSpPr>
              <p:cNvPr id="9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7" y="4179746"/>
                <a:ext cx="3369415" cy="2338500"/>
              </a:xfrm>
              <a:prstGeom prst="rect">
                <a:avLst/>
              </a:prstGeom>
              <a:blipFill>
                <a:blip r:embed="rId4"/>
                <a:stretch>
                  <a:fillRect l="-1625" r="-903"/>
                </a:stretch>
              </a:blipFill>
              <a:ln w="3175">
                <a:solidFill>
                  <a:srgbClr val="B3B3B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>
            <a:extLst>
              <a:ext uri="{FF2B5EF4-FFF2-40B4-BE49-F238E27FC236}">
                <a16:creationId xmlns:a16="http://schemas.microsoft.com/office/drawing/2014/main" id="{E53EA18A-3B01-4B5A-A9F8-62C7E2AEE48E}"/>
              </a:ext>
            </a:extLst>
          </p:cNvPr>
          <p:cNvGrpSpPr/>
          <p:nvPr/>
        </p:nvGrpSpPr>
        <p:grpSpPr>
          <a:xfrm>
            <a:off x="2351524" y="960729"/>
            <a:ext cx="3776561" cy="768880"/>
            <a:chOff x="1650631" y="1413291"/>
            <a:chExt cx="3776561" cy="7688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93"/>
                <p:cNvSpPr txBox="1"/>
                <p:nvPr/>
              </p:nvSpPr>
              <p:spPr>
                <a:xfrm>
                  <a:off x="1650631" y="1491714"/>
                  <a:ext cx="3776561" cy="6824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fr-FR" sz="1700" b="0" i="1" smtClean="0">
                                      <a:latin typeface="Cambria Math" panose="02040503050406030204" pitchFamily="18" charset="0"/>
                                    </a:rPr>
                                    <m:t>           </m:t>
                                  </m:r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fr-FR" sz="1700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  <m:e>
                            <m:r>
                              <a:rPr lang="fr-FR" sz="17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fr-FR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700" dirty="0"/>
                </a:p>
              </p:txBody>
            </p:sp>
          </mc:Choice>
          <mc:Fallback>
            <p:sp>
              <p:nvSpPr>
                <p:cNvPr id="67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631" y="1491714"/>
                  <a:ext cx="3776561" cy="6824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B9C5F4BE-54B2-4AEB-944F-A49E70AF6FBF}"/>
                </a:ext>
              </a:extLst>
            </p:cNvPr>
            <p:cNvGrpSpPr/>
            <p:nvPr/>
          </p:nvGrpSpPr>
          <p:grpSpPr>
            <a:xfrm>
              <a:off x="1817180" y="1413291"/>
              <a:ext cx="1353257" cy="768880"/>
              <a:chOff x="1817180" y="1413291"/>
              <a:chExt cx="1353257" cy="768880"/>
            </a:xfrm>
          </p:grpSpPr>
          <p:grpSp>
            <p:nvGrpSpPr>
              <p:cNvPr id="38" name="Group 69">
                <a:extLst>
                  <a:ext uri="{FF2B5EF4-FFF2-40B4-BE49-F238E27FC236}">
                    <a16:creationId xmlns:a16="http://schemas.microsoft.com/office/drawing/2014/main" id="{95984C99-7692-428E-A695-EFFB2AB4F80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17180" y="1587791"/>
                <a:ext cx="286385" cy="308793"/>
                <a:chOff x="3746511" y="2733386"/>
                <a:chExt cx="370184" cy="399149"/>
              </a:xfrm>
            </p:grpSpPr>
            <p:pic>
              <p:nvPicPr>
                <p:cNvPr id="44" name="Picture 75" descr="ball2v2pn-2.png">
                  <a:extLst>
                    <a:ext uri="{FF2B5EF4-FFF2-40B4-BE49-F238E27FC236}">
                      <a16:creationId xmlns:a16="http://schemas.microsoft.com/office/drawing/2014/main" id="{3517808D-2E95-413B-BF93-2F6D2D9FE9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792202" y="2919624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45" name="Picture 76" descr="ball2v2pn.png">
                  <a:extLst>
                    <a:ext uri="{FF2B5EF4-FFF2-40B4-BE49-F238E27FC236}">
                      <a16:creationId xmlns:a16="http://schemas.microsoft.com/office/drawing/2014/main" id="{F042EAE2-CB91-4FCA-B388-C3F796A892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743911" y="2811536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46" name="Picture 77" descr="ball2v2pn.png">
                  <a:extLst>
                    <a:ext uri="{FF2B5EF4-FFF2-40B4-BE49-F238E27FC236}">
                      <a16:creationId xmlns:a16="http://schemas.microsoft.com/office/drawing/2014/main" id="{64005FB4-3F33-4A36-AD74-EA607A6FE9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903783" y="2883890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47" name="Picture 79" descr="ball2v2pn-2.png">
                  <a:extLst>
                    <a:ext uri="{FF2B5EF4-FFF2-40B4-BE49-F238E27FC236}">
                      <a16:creationId xmlns:a16="http://schemas.microsoft.com/office/drawing/2014/main" id="{9F9DF0BE-22D7-445A-8E2B-C5545533DF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861398" y="2735986"/>
                  <a:ext cx="215511" cy="210312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71">
                <a:extLst>
                  <a:ext uri="{FF2B5EF4-FFF2-40B4-BE49-F238E27FC236}">
                    <a16:creationId xmlns:a16="http://schemas.microsoft.com/office/drawing/2014/main" id="{9F444E81-0235-4A44-92D3-9DBFD67B8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 rot="16200000">
                <a:off x="2411253" y="1857521"/>
                <a:ext cx="159633" cy="16270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98">
                    <a:extLst>
                      <a:ext uri="{FF2B5EF4-FFF2-40B4-BE49-F238E27FC236}">
                        <a16:creationId xmlns:a16="http://schemas.microsoft.com/office/drawing/2014/main" id="{FF5B6869-64C9-4124-A590-04EF9DB9738A}"/>
                      </a:ext>
                    </a:extLst>
                  </p:cNvPr>
                  <p:cNvSpPr txBox="1"/>
                  <p:nvPr/>
                </p:nvSpPr>
                <p:spPr>
                  <a:xfrm>
                    <a:off x="2028762" y="1905172"/>
                    <a:ext cx="21961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1" name="TextBox 98">
                    <a:extLst>
                      <a:ext uri="{FF2B5EF4-FFF2-40B4-BE49-F238E27FC236}">
                        <a16:creationId xmlns:a16="http://schemas.microsoft.com/office/drawing/2014/main" id="{FF5B6869-64C9-4124-A590-04EF9DB973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8762" y="1905172"/>
                    <a:ext cx="219612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3333" t="-43478" r="-80556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99">
                    <a:extLst>
                      <a:ext uri="{FF2B5EF4-FFF2-40B4-BE49-F238E27FC236}">
                        <a16:creationId xmlns:a16="http://schemas.microsoft.com/office/drawing/2014/main" id="{3EC14A96-767E-4838-B19F-88889F4FC57A}"/>
                      </a:ext>
                    </a:extLst>
                  </p:cNvPr>
                  <p:cNvSpPr txBox="1"/>
                  <p:nvPr/>
                </p:nvSpPr>
                <p:spPr>
                  <a:xfrm>
                    <a:off x="2509037" y="1935949"/>
                    <a:ext cx="66140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42" name="TextBox 99">
                    <a:extLst>
                      <a:ext uri="{FF2B5EF4-FFF2-40B4-BE49-F238E27FC236}">
                        <a16:creationId xmlns:a16="http://schemas.microsoft.com/office/drawing/2014/main" id="{3EC14A96-767E-4838-B19F-88889F4FC5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9037" y="1935949"/>
                    <a:ext cx="661400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9259" r="-9259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Box 100">
                    <a:extLst>
                      <a:ext uri="{FF2B5EF4-FFF2-40B4-BE49-F238E27FC236}">
                        <a16:creationId xmlns:a16="http://schemas.microsoft.com/office/drawing/2014/main" id="{1ABCA7CA-BFFD-43BD-A1C9-016BFEAEA449}"/>
                      </a:ext>
                    </a:extLst>
                  </p:cNvPr>
                  <p:cNvSpPr txBox="1"/>
                  <p:nvPr/>
                </p:nvSpPr>
                <p:spPr>
                  <a:xfrm>
                    <a:off x="2098363" y="1413291"/>
                    <a:ext cx="61690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43" name="TextBox 100">
                    <a:extLst>
                      <a:ext uri="{FF2B5EF4-FFF2-40B4-BE49-F238E27FC236}">
                        <a16:creationId xmlns:a16="http://schemas.microsoft.com/office/drawing/2014/main" id="{1ABCA7CA-BFFD-43BD-A1C9-016BFEAEA4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8363" y="1413291"/>
                    <a:ext cx="616900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911" r="-9901" b="-3428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0" name="Picture 76" descr="ball2v2pn.png">
                <a:extLst>
                  <a:ext uri="{FF2B5EF4-FFF2-40B4-BE49-F238E27FC236}">
                    <a16:creationId xmlns:a16="http://schemas.microsoft.com/office/drawing/2014/main" id="{25D232CE-996F-4835-884B-61B4358F6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848528" y="1657915"/>
                <a:ext cx="166725" cy="162703"/>
              </a:xfrm>
              <a:prstGeom prst="rect">
                <a:avLst/>
              </a:prstGeom>
            </p:spPr>
          </p:pic>
          <p:pic>
            <p:nvPicPr>
              <p:cNvPr id="51" name="Picture 76" descr="ball2v2pn.png">
                <a:extLst>
                  <a:ext uri="{FF2B5EF4-FFF2-40B4-BE49-F238E27FC236}">
                    <a16:creationId xmlns:a16="http://schemas.microsoft.com/office/drawing/2014/main" id="{A6B528E2-F1EC-407F-A277-CC924F88E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973041" y="1657915"/>
                <a:ext cx="166725" cy="162703"/>
              </a:xfrm>
              <a:prstGeom prst="rect">
                <a:avLst/>
              </a:prstGeom>
            </p:spPr>
          </p:pic>
          <p:pic>
            <p:nvPicPr>
              <p:cNvPr id="52" name="Picture 79" descr="ball2v2pn-2.png">
                <a:extLst>
                  <a:ext uri="{FF2B5EF4-FFF2-40B4-BE49-F238E27FC236}">
                    <a16:creationId xmlns:a16="http://schemas.microsoft.com/office/drawing/2014/main" id="{6C806783-6D48-44CD-9C30-88010A66C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907376" y="1749417"/>
                <a:ext cx="166725" cy="162703"/>
              </a:xfrm>
              <a:prstGeom prst="rect">
                <a:avLst/>
              </a:prstGeom>
            </p:spPr>
          </p:pic>
          <p:sp>
            <p:nvSpPr>
              <p:cNvPr id="39" name="Line 180">
                <a:extLst>
                  <a:ext uri="{FF2B5EF4-FFF2-40B4-BE49-F238E27FC236}">
                    <a16:creationId xmlns:a16="http://schemas.microsoft.com/office/drawing/2014/main" id="{EA7A053E-DE23-45C5-BBE0-3976E6833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45247" flipH="1" flipV="1">
                <a:off x="1946908" y="1830770"/>
                <a:ext cx="510932" cy="10040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86ED299-4EE8-48E4-B416-FEBF89208977}"/>
                </a:ext>
              </a:extLst>
            </p:cNvPr>
            <p:cNvGrpSpPr/>
            <p:nvPr/>
          </p:nvGrpSpPr>
          <p:grpSpPr>
            <a:xfrm>
              <a:off x="3855670" y="1413291"/>
              <a:ext cx="1353257" cy="768880"/>
              <a:chOff x="3744022" y="1413291"/>
              <a:chExt cx="1353257" cy="768880"/>
            </a:xfrm>
          </p:grpSpPr>
          <p:grpSp>
            <p:nvGrpSpPr>
              <p:cNvPr id="70" name="Group 69"/>
              <p:cNvGrpSpPr>
                <a:grpSpLocks noChangeAspect="1"/>
              </p:cNvGrpSpPr>
              <p:nvPr/>
            </p:nvGrpSpPr>
            <p:grpSpPr>
              <a:xfrm>
                <a:off x="3744022" y="1587791"/>
                <a:ext cx="286385" cy="308793"/>
                <a:chOff x="3746511" y="2733386"/>
                <a:chExt cx="370184" cy="399149"/>
              </a:xfrm>
            </p:grpSpPr>
            <p:pic>
              <p:nvPicPr>
                <p:cNvPr id="76" name="Picture 75" descr="ball2v2pn-2.png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792202" y="2919624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77" name="Picture 76" descr="ball2v2pn.png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743911" y="2811536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78" name="Picture 77" descr="ball2v2pn.png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903783" y="2883890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80" name="Picture 79" descr="ball2v2pn-2.png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861398" y="2735986"/>
                  <a:ext cx="215511" cy="210312"/>
                </a:xfrm>
                <a:prstGeom prst="rect">
                  <a:avLst/>
                </a:prstGeom>
              </p:spPr>
            </p:pic>
          </p:grp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 rot="16200000">
                <a:off x="4338095" y="1857521"/>
                <a:ext cx="159633" cy="16270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3" name="TextBox 98"/>
                  <p:cNvSpPr txBox="1"/>
                  <p:nvPr/>
                </p:nvSpPr>
                <p:spPr>
                  <a:xfrm>
                    <a:off x="3955604" y="1905172"/>
                    <a:ext cx="21961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73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604" y="1905172"/>
                    <a:ext cx="219612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0556" t="-43478" r="-83333" b="-1087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4" name="TextBox 99"/>
                  <p:cNvSpPr txBox="1"/>
                  <p:nvPr/>
                </p:nvSpPr>
                <p:spPr>
                  <a:xfrm>
                    <a:off x="4435879" y="1935949"/>
                    <a:ext cx="66140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74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5879" y="1935949"/>
                    <a:ext cx="661400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9259" r="-9259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5" name="TextBox 100"/>
                  <p:cNvSpPr txBox="1"/>
                  <p:nvPr/>
                </p:nvSpPr>
                <p:spPr>
                  <a:xfrm>
                    <a:off x="4025205" y="1413291"/>
                    <a:ext cx="61690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75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5205" y="1413291"/>
                    <a:ext cx="616900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901" r="-8911" b="-3428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48" name="Picture 76" descr="ball2v2pn.png">
                <a:extLst>
                  <a:ext uri="{FF2B5EF4-FFF2-40B4-BE49-F238E27FC236}">
                    <a16:creationId xmlns:a16="http://schemas.microsoft.com/office/drawing/2014/main" id="{7A07E8BA-4AEC-49C4-9F7F-F7213C867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3775370" y="1709650"/>
                <a:ext cx="166725" cy="162703"/>
              </a:xfrm>
              <a:prstGeom prst="rect">
                <a:avLst/>
              </a:prstGeom>
            </p:spPr>
          </p:pic>
          <p:pic>
            <p:nvPicPr>
              <p:cNvPr id="49" name="Picture 76" descr="ball2v2pn.png">
                <a:extLst>
                  <a:ext uri="{FF2B5EF4-FFF2-40B4-BE49-F238E27FC236}">
                    <a16:creationId xmlns:a16="http://schemas.microsoft.com/office/drawing/2014/main" id="{465510EC-29A0-4724-AA0C-54B0D992D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3785167" y="1600041"/>
                <a:ext cx="166725" cy="162703"/>
              </a:xfrm>
              <a:prstGeom prst="rect">
                <a:avLst/>
              </a:prstGeom>
            </p:spPr>
          </p:pic>
          <p:pic>
            <p:nvPicPr>
              <p:cNvPr id="53" name="Picture 79" descr="ball2v2pn-2.png">
                <a:extLst>
                  <a:ext uri="{FF2B5EF4-FFF2-40B4-BE49-F238E27FC236}">
                    <a16:creationId xmlns:a16="http://schemas.microsoft.com/office/drawing/2014/main" id="{728AF5CE-ACC4-4FEA-9E92-DBBE5257C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3853659" y="1657915"/>
                <a:ext cx="166725" cy="162703"/>
              </a:xfrm>
              <a:prstGeom prst="rect">
                <a:avLst/>
              </a:prstGeom>
            </p:spPr>
          </p:pic>
          <p:sp>
            <p:nvSpPr>
              <p:cNvPr id="71" name="Line 180"/>
              <p:cNvSpPr>
                <a:spLocks noChangeShapeType="1"/>
              </p:cNvSpPr>
              <p:nvPr/>
            </p:nvSpPr>
            <p:spPr bwMode="auto">
              <a:xfrm rot="1045247" flipH="1" flipV="1">
                <a:off x="3873750" y="1830770"/>
                <a:ext cx="510932" cy="10040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DC012140-4639-4302-8403-A85379A09443}"/>
              </a:ext>
            </a:extLst>
          </p:cNvPr>
          <p:cNvGrpSpPr/>
          <p:nvPr/>
        </p:nvGrpSpPr>
        <p:grpSpPr>
          <a:xfrm>
            <a:off x="6846645" y="822772"/>
            <a:ext cx="2179876" cy="3356974"/>
            <a:chOff x="6175841" y="1111064"/>
            <a:chExt cx="2179876" cy="3356974"/>
          </a:xfrm>
        </p:grpSpPr>
        <p:grpSp>
          <p:nvGrpSpPr>
            <p:cNvPr id="130" name="Group 229">
              <a:extLst>
                <a:ext uri="{FF2B5EF4-FFF2-40B4-BE49-F238E27FC236}">
                  <a16:creationId xmlns:a16="http://schemas.microsoft.com/office/drawing/2014/main" id="{F3915722-D40D-4B82-99DE-CCF672C503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75841" y="1111064"/>
              <a:ext cx="2179876" cy="2055812"/>
              <a:chOff x="5371743" y="3825200"/>
              <a:chExt cx="2858114" cy="2695450"/>
            </a:xfrm>
          </p:grpSpPr>
          <p:sp>
            <p:nvSpPr>
              <p:cNvPr id="132" name="Oval 84">
                <a:extLst>
                  <a:ext uri="{FF2B5EF4-FFF2-40B4-BE49-F238E27FC236}">
                    <a16:creationId xmlns:a16="http://schemas.microsoft.com/office/drawing/2014/main" id="{23342F08-BAEB-4AF7-AA25-4420B65FD90C}"/>
                  </a:ext>
                </a:extLst>
              </p:cNvPr>
              <p:cNvSpPr/>
              <p:nvPr/>
            </p:nvSpPr>
            <p:spPr bwMode="auto">
              <a:xfrm>
                <a:off x="5371743" y="3825200"/>
                <a:ext cx="2731193" cy="269545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" name="Group 94">
                <a:extLst>
                  <a:ext uri="{FF2B5EF4-FFF2-40B4-BE49-F238E27FC236}">
                    <a16:creationId xmlns:a16="http://schemas.microsoft.com/office/drawing/2014/main" id="{19E29EED-C2AD-4A3D-893C-C189305500A8}"/>
                  </a:ext>
                </a:extLst>
              </p:cNvPr>
              <p:cNvGrpSpPr/>
              <p:nvPr/>
            </p:nvGrpSpPr>
            <p:grpSpPr>
              <a:xfrm>
                <a:off x="6434349" y="4869936"/>
                <a:ext cx="605978" cy="605979"/>
                <a:chOff x="3046267" y="5132315"/>
                <a:chExt cx="605978" cy="605979"/>
              </a:xfrm>
            </p:grpSpPr>
            <p:sp>
              <p:nvSpPr>
                <p:cNvPr id="139" name="Oval 163">
                  <a:extLst>
                    <a:ext uri="{FF2B5EF4-FFF2-40B4-BE49-F238E27FC236}">
                      <a16:creationId xmlns:a16="http://schemas.microsoft.com/office/drawing/2014/main" id="{3B8E84F6-791F-47E0-AAC6-BCC48F7C12AA}"/>
                    </a:ext>
                  </a:extLst>
                </p:cNvPr>
                <p:cNvSpPr/>
                <p:nvPr/>
              </p:nvSpPr>
              <p:spPr>
                <a:xfrm rot="16654851">
                  <a:off x="3046266" y="5132316"/>
                  <a:ext cx="605979" cy="605978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12700" cmpd="sng">
                  <a:solidFill>
                    <a:srgbClr val="00335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0" vert="horz" wrap="none" lIns="290259" tIns="41911" rIns="78232" bIns="41911" numCol="1" spcCol="1270" rtlCol="0" anchor="ctr" anchorCtr="0">
                  <a:noAutofit/>
                </a:bodyPr>
                <a:lstStyle/>
                <a:p>
                  <a:pPr algn="ctr" defTabSz="48883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40" name="Picture 164" descr="ball2v2pn-2.png">
                  <a:extLst>
                    <a:ext uri="{FF2B5EF4-FFF2-40B4-BE49-F238E27FC236}">
                      <a16:creationId xmlns:a16="http://schemas.microsoft.com/office/drawing/2014/main" id="{C9CEA739-0595-4490-990A-DE5514DE3C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3162798" y="5391221"/>
                  <a:ext cx="282245" cy="275444"/>
                </a:xfrm>
                <a:prstGeom prst="rect">
                  <a:avLst/>
                </a:prstGeom>
              </p:spPr>
            </p:pic>
            <p:grpSp>
              <p:nvGrpSpPr>
                <p:cNvPr id="141" name="Group 166">
                  <a:extLst>
                    <a:ext uri="{FF2B5EF4-FFF2-40B4-BE49-F238E27FC236}">
                      <a16:creationId xmlns:a16="http://schemas.microsoft.com/office/drawing/2014/main" id="{A9C75FA4-8A51-4275-9523-FCED7E7FCC14}"/>
                    </a:ext>
                  </a:extLst>
                </p:cNvPr>
                <p:cNvGrpSpPr/>
                <p:nvPr/>
              </p:nvGrpSpPr>
              <p:grpSpPr>
                <a:xfrm rot="16654851">
                  <a:off x="3137904" y="5170143"/>
                  <a:ext cx="419968" cy="550889"/>
                  <a:chOff x="16040944" y="9157792"/>
                  <a:chExt cx="1097900" cy="1440160"/>
                </a:xfrm>
              </p:grpSpPr>
              <p:pic>
                <p:nvPicPr>
                  <p:cNvPr id="142" name="Picture 167" descr="ball2v2pn.png">
                    <a:extLst>
                      <a:ext uri="{FF2B5EF4-FFF2-40B4-BE49-F238E27FC236}">
                        <a16:creationId xmlns:a16="http://schemas.microsoft.com/office/drawing/2014/main" id="{B7207FDC-A9BD-4535-9225-B5C08ABD48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400984" y="9157792"/>
                    <a:ext cx="737860" cy="720080"/>
                  </a:xfrm>
                  <a:prstGeom prst="rect">
                    <a:avLst/>
                  </a:prstGeom>
                </p:spPr>
              </p:pic>
              <p:pic>
                <p:nvPicPr>
                  <p:cNvPr id="143" name="Picture 168" descr="ball2v2pn.png">
                    <a:extLst>
                      <a:ext uri="{FF2B5EF4-FFF2-40B4-BE49-F238E27FC236}">
                        <a16:creationId xmlns:a16="http://schemas.microsoft.com/office/drawing/2014/main" id="{DE4B8734-5B81-4A37-9D56-5AFA4406DB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040944" y="9877872"/>
                    <a:ext cx="737860" cy="720080"/>
                  </a:xfrm>
                  <a:prstGeom prst="rect">
                    <a:avLst/>
                  </a:prstGeom>
                </p:spPr>
              </p:pic>
              <p:pic>
                <p:nvPicPr>
                  <p:cNvPr id="144" name="Picture 169" descr="ball2v2pn-2.png">
                    <a:extLst>
                      <a:ext uri="{FF2B5EF4-FFF2-40B4-BE49-F238E27FC236}">
                        <a16:creationId xmlns:a16="http://schemas.microsoft.com/office/drawing/2014/main" id="{69421334-BD86-4D55-84C1-F30C0CC3D7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386034" y="9668034"/>
                    <a:ext cx="737860" cy="72008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35" name="Freeform 171">
                <a:extLst>
                  <a:ext uri="{FF2B5EF4-FFF2-40B4-BE49-F238E27FC236}">
                    <a16:creationId xmlns:a16="http://schemas.microsoft.com/office/drawing/2014/main" id="{982D4B82-2DD1-496C-B74D-482C08B5B95D}"/>
                  </a:ext>
                </a:extLst>
              </p:cNvPr>
              <p:cNvSpPr/>
              <p:nvPr/>
            </p:nvSpPr>
            <p:spPr>
              <a:xfrm rot="19436827">
                <a:off x="6867634" y="4729972"/>
                <a:ext cx="1112061" cy="207698"/>
              </a:xfrm>
              <a:custGeom>
                <a:avLst/>
                <a:gdLst>
                  <a:gd name="connsiteX0" fmla="*/ 0 w 1417913"/>
                  <a:gd name="connsiteY0" fmla="*/ 332888 h 505500"/>
                  <a:gd name="connsiteX1" fmla="*/ 197275 w 1417913"/>
                  <a:gd name="connsiteY1" fmla="*/ 12335 h 505500"/>
                  <a:gd name="connsiteX2" fmla="*/ 406880 w 1417913"/>
                  <a:gd name="connsiteY2" fmla="*/ 505494 h 505500"/>
                  <a:gd name="connsiteX3" fmla="*/ 604154 w 1417913"/>
                  <a:gd name="connsiteY3" fmla="*/ 6 h 505500"/>
                  <a:gd name="connsiteX4" fmla="*/ 789100 w 1417913"/>
                  <a:gd name="connsiteY4" fmla="*/ 493165 h 505500"/>
                  <a:gd name="connsiteX5" fmla="*/ 974045 w 1417913"/>
                  <a:gd name="connsiteY5" fmla="*/ 12335 h 505500"/>
                  <a:gd name="connsiteX6" fmla="*/ 1109671 w 1417913"/>
                  <a:gd name="connsiteY6" fmla="*/ 505494 h 505500"/>
                  <a:gd name="connsiteX7" fmla="*/ 1269957 w 1417913"/>
                  <a:gd name="connsiteY7" fmla="*/ 24664 h 505500"/>
                  <a:gd name="connsiteX8" fmla="*/ 1417913 w 1417913"/>
                  <a:gd name="connsiteY8" fmla="*/ 394533 h 505500"/>
                  <a:gd name="connsiteX0" fmla="*/ 0 w 1417913"/>
                  <a:gd name="connsiteY0" fmla="*/ 332888 h 505500"/>
                  <a:gd name="connsiteX1" fmla="*/ 258915 w 1417913"/>
                  <a:gd name="connsiteY1" fmla="*/ 11457 h 505500"/>
                  <a:gd name="connsiteX2" fmla="*/ 406880 w 1417913"/>
                  <a:gd name="connsiteY2" fmla="*/ 505494 h 505500"/>
                  <a:gd name="connsiteX3" fmla="*/ 604154 w 1417913"/>
                  <a:gd name="connsiteY3" fmla="*/ 6 h 505500"/>
                  <a:gd name="connsiteX4" fmla="*/ 789100 w 1417913"/>
                  <a:gd name="connsiteY4" fmla="*/ 493165 h 505500"/>
                  <a:gd name="connsiteX5" fmla="*/ 974045 w 1417913"/>
                  <a:gd name="connsiteY5" fmla="*/ 12335 h 505500"/>
                  <a:gd name="connsiteX6" fmla="*/ 1109671 w 1417913"/>
                  <a:gd name="connsiteY6" fmla="*/ 505494 h 505500"/>
                  <a:gd name="connsiteX7" fmla="*/ 1269957 w 1417913"/>
                  <a:gd name="connsiteY7" fmla="*/ 24664 h 505500"/>
                  <a:gd name="connsiteX8" fmla="*/ 1417913 w 1417913"/>
                  <a:gd name="connsiteY8" fmla="*/ 394533 h 505500"/>
                  <a:gd name="connsiteX0" fmla="*/ 0 w 1358105"/>
                  <a:gd name="connsiteY0" fmla="*/ 376427 h 505500"/>
                  <a:gd name="connsiteX1" fmla="*/ 199107 w 1358105"/>
                  <a:gd name="connsiteY1" fmla="*/ 11457 h 505500"/>
                  <a:gd name="connsiteX2" fmla="*/ 347072 w 1358105"/>
                  <a:gd name="connsiteY2" fmla="*/ 505494 h 505500"/>
                  <a:gd name="connsiteX3" fmla="*/ 544346 w 1358105"/>
                  <a:gd name="connsiteY3" fmla="*/ 6 h 505500"/>
                  <a:gd name="connsiteX4" fmla="*/ 729292 w 1358105"/>
                  <a:gd name="connsiteY4" fmla="*/ 493165 h 505500"/>
                  <a:gd name="connsiteX5" fmla="*/ 914237 w 1358105"/>
                  <a:gd name="connsiteY5" fmla="*/ 12335 h 505500"/>
                  <a:gd name="connsiteX6" fmla="*/ 1049863 w 1358105"/>
                  <a:gd name="connsiteY6" fmla="*/ 505494 h 505500"/>
                  <a:gd name="connsiteX7" fmla="*/ 1210149 w 1358105"/>
                  <a:gd name="connsiteY7" fmla="*/ 24664 h 505500"/>
                  <a:gd name="connsiteX8" fmla="*/ 1358105 w 1358105"/>
                  <a:gd name="connsiteY8" fmla="*/ 394533 h 50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8105" h="505500">
                    <a:moveTo>
                      <a:pt x="0" y="376427"/>
                    </a:moveTo>
                    <a:cubicBezTo>
                      <a:pt x="64731" y="201766"/>
                      <a:pt x="141262" y="-10054"/>
                      <a:pt x="199107" y="11457"/>
                    </a:cubicBezTo>
                    <a:cubicBezTo>
                      <a:pt x="256952" y="32968"/>
                      <a:pt x="289532" y="507402"/>
                      <a:pt x="347072" y="505494"/>
                    </a:cubicBezTo>
                    <a:cubicBezTo>
                      <a:pt x="404612" y="503586"/>
                      <a:pt x="480643" y="2061"/>
                      <a:pt x="544346" y="6"/>
                    </a:cubicBezTo>
                    <a:cubicBezTo>
                      <a:pt x="608049" y="-2049"/>
                      <a:pt x="667644" y="491110"/>
                      <a:pt x="729292" y="493165"/>
                    </a:cubicBezTo>
                    <a:cubicBezTo>
                      <a:pt x="790940" y="495220"/>
                      <a:pt x="860809" y="10280"/>
                      <a:pt x="914237" y="12335"/>
                    </a:cubicBezTo>
                    <a:cubicBezTo>
                      <a:pt x="967665" y="14390"/>
                      <a:pt x="1000544" y="503439"/>
                      <a:pt x="1049863" y="505494"/>
                    </a:cubicBezTo>
                    <a:cubicBezTo>
                      <a:pt x="1099182" y="507549"/>
                      <a:pt x="1158775" y="43157"/>
                      <a:pt x="1210149" y="24664"/>
                    </a:cubicBezTo>
                    <a:cubicBezTo>
                      <a:pt x="1261523" y="6171"/>
                      <a:pt x="1358105" y="394533"/>
                      <a:pt x="1358105" y="394533"/>
                    </a:cubicBezTo>
                  </a:path>
                </a:pathLst>
              </a:cu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6" name="Straight Arrow Connector 98">
                <a:extLst>
                  <a:ext uri="{FF2B5EF4-FFF2-40B4-BE49-F238E27FC236}">
                    <a16:creationId xmlns:a16="http://schemas.microsoft.com/office/drawing/2014/main" id="{EA9FF231-B38B-4853-995D-5130F99E94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99515" y="4194766"/>
                <a:ext cx="330342" cy="249385"/>
              </a:xfrm>
              <a:prstGeom prst="straightConnector1">
                <a:avLst/>
              </a:prstGeom>
              <a:ln w="31750" cmpd="sng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7" name="Picture 170">
                <a:extLst>
                  <a:ext uri="{FF2B5EF4-FFF2-40B4-BE49-F238E27FC236}">
                    <a16:creationId xmlns:a16="http://schemas.microsoft.com/office/drawing/2014/main" id="{456D68A5-CB10-4FB0-868F-9DA0680C3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 rot="16654851">
                <a:off x="7683169" y="4240274"/>
                <a:ext cx="270246" cy="275445"/>
              </a:xfrm>
              <a:prstGeom prst="rect">
                <a:avLst/>
              </a:prstGeom>
            </p:spPr>
          </p:pic>
          <p:pic>
            <p:nvPicPr>
              <p:cNvPr id="138" name="Picture 165">
                <a:extLst>
                  <a:ext uri="{FF2B5EF4-FFF2-40B4-BE49-F238E27FC236}">
                    <a16:creationId xmlns:a16="http://schemas.microsoft.com/office/drawing/2014/main" id="{1A3CF291-43D0-419F-99CE-8F9822266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 rot="16654851">
                <a:off x="5612367" y="5957762"/>
                <a:ext cx="270246" cy="275445"/>
              </a:xfrm>
              <a:prstGeom prst="rect">
                <a:avLst/>
              </a:prstGeom>
            </p:spPr>
          </p:pic>
        </p:grpSp>
        <p:sp>
          <p:nvSpPr>
            <p:cNvPr id="131" name="TextBox 44">
              <a:extLst>
                <a:ext uri="{FF2B5EF4-FFF2-40B4-BE49-F238E27FC236}">
                  <a16:creationId xmlns:a16="http://schemas.microsoft.com/office/drawing/2014/main" id="{855782D5-443B-42FB-967D-29EAEA7B409A}"/>
                </a:ext>
              </a:extLst>
            </p:cNvPr>
            <p:cNvSpPr txBox="1"/>
            <p:nvPr/>
          </p:nvSpPr>
          <p:spPr>
            <a:xfrm>
              <a:off x="6262340" y="3513931"/>
              <a:ext cx="1993100" cy="954107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RGM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Cluster formalism for elastic/inelastic/charge exchange/annihilation</a:t>
              </a:r>
            </a:p>
          </p:txBody>
        </p:sp>
      </p:grpSp>
      <p:grpSp>
        <p:nvGrpSpPr>
          <p:cNvPr id="145" name="Groupe 11">
            <a:extLst>
              <a:ext uri="{FF2B5EF4-FFF2-40B4-BE49-F238E27FC236}">
                <a16:creationId xmlns:a16="http://schemas.microsoft.com/office/drawing/2014/main" id="{A6B213FA-7B08-4403-B441-9EBA99257EDA}"/>
              </a:ext>
            </a:extLst>
          </p:cNvPr>
          <p:cNvGrpSpPr/>
          <p:nvPr/>
        </p:nvGrpSpPr>
        <p:grpSpPr>
          <a:xfrm>
            <a:off x="415665" y="1741798"/>
            <a:ext cx="5866155" cy="1735901"/>
            <a:chOff x="719119" y="2967109"/>
            <a:chExt cx="5866155" cy="1735901"/>
          </a:xfrm>
        </p:grpSpPr>
        <p:sp>
          <p:nvSpPr>
            <p:cNvPr id="150" name="Oval 76">
              <a:extLst>
                <a:ext uri="{FF2B5EF4-FFF2-40B4-BE49-F238E27FC236}">
                  <a16:creationId xmlns:a16="http://schemas.microsoft.com/office/drawing/2014/main" id="{2E2D8945-629D-41D3-B8E8-C5E0E7CFE2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15151" y="3530008"/>
              <a:ext cx="976212" cy="448056"/>
            </a:xfrm>
            <a:prstGeom prst="ellipse">
              <a:avLst/>
            </a:prstGeom>
            <a:solidFill>
              <a:srgbClr val="FF0000">
                <a:alpha val="2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TextBox 72">
                  <a:extLst>
                    <a:ext uri="{FF2B5EF4-FFF2-40B4-BE49-F238E27FC236}">
                      <a16:creationId xmlns:a16="http://schemas.microsoft.com/office/drawing/2014/main" id="{F0B76D6E-E304-491B-A45D-DE84E201112D}"/>
                    </a:ext>
                  </a:extLst>
                </p:cNvPr>
                <p:cNvSpPr txBox="1"/>
                <p:nvPr/>
              </p:nvSpPr>
              <p:spPr>
                <a:xfrm>
                  <a:off x="719119" y="3432894"/>
                  <a:ext cx="3705563" cy="7230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𝑅𝐺𝑀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/>
                          <m:e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Φ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acc>
                                          </m:sup>
                                        </m:sSubSup>
                                      </m:e>
                                    </m:d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6" name="TextBox 72">
                  <a:extLst>
                    <a:ext uri="{FF2B5EF4-FFF2-40B4-BE49-F238E27FC236}">
                      <a16:creationId xmlns:a16="http://schemas.microsoft.com/office/drawing/2014/main" id="{F0B76D6E-E304-491B-A45D-DE84E2011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119" y="3432894"/>
                  <a:ext cx="3705563" cy="7230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Rectangle 1065">
              <a:extLst>
                <a:ext uri="{FF2B5EF4-FFF2-40B4-BE49-F238E27FC236}">
                  <a16:creationId xmlns:a16="http://schemas.microsoft.com/office/drawing/2014/main" id="{FC911F92-C463-45F2-B3DD-32DEF7DF7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856" y="4179790"/>
              <a:ext cx="8774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Channel basis</a:t>
              </a:r>
            </a:p>
          </p:txBody>
        </p:sp>
        <p:sp>
          <p:nvSpPr>
            <p:cNvPr id="148" name="Oval 74">
              <a:extLst>
                <a:ext uri="{FF2B5EF4-FFF2-40B4-BE49-F238E27FC236}">
                  <a16:creationId xmlns:a16="http://schemas.microsoft.com/office/drawing/2014/main" id="{D468B65B-F1C6-4B24-B9F9-FD438287C8E2}"/>
                </a:ext>
              </a:extLst>
            </p:cNvPr>
            <p:cNvSpPr/>
            <p:nvPr/>
          </p:nvSpPr>
          <p:spPr bwMode="auto">
            <a:xfrm>
              <a:off x="2627881" y="3531576"/>
              <a:ext cx="671472" cy="437528"/>
            </a:xfrm>
            <a:prstGeom prst="ellipse">
              <a:avLst/>
            </a:prstGeom>
            <a:solidFill>
              <a:srgbClr val="0000FF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48" charset="0"/>
                <a:ea typeface="ＭＳ Ｐゴシック" pitchFamily="48" charset="-128"/>
                <a:cs typeface="ＭＳ Ｐゴシック" pitchFamily="48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48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149" name="Rectangle 1065">
              <a:extLst>
                <a:ext uri="{FF2B5EF4-FFF2-40B4-BE49-F238E27FC236}">
                  <a16:creationId xmlns:a16="http://schemas.microsoft.com/office/drawing/2014/main" id="{02165569-5DD5-486C-9C51-CBFE82EAD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928" y="4179790"/>
              <a:ext cx="13826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Relative wave function </a:t>
              </a:r>
              <a:r>
                <a:rPr lang="en-US" sz="900" dirty="0">
                  <a:solidFill>
                    <a:srgbClr val="0000FF"/>
                  </a:solidFill>
                </a:rPr>
                <a:t>(unknown)</a:t>
              </a:r>
            </a:p>
          </p:txBody>
        </p:sp>
        <p:sp>
          <p:nvSpPr>
            <p:cNvPr id="151" name="Left-Right Arrow 77">
              <a:extLst>
                <a:ext uri="{FF2B5EF4-FFF2-40B4-BE49-F238E27FC236}">
                  <a16:creationId xmlns:a16="http://schemas.microsoft.com/office/drawing/2014/main" id="{42015245-ABD1-4DB3-97D9-F22CE7C38C79}"/>
                </a:ext>
              </a:extLst>
            </p:cNvPr>
            <p:cNvSpPr/>
            <p:nvPr/>
          </p:nvSpPr>
          <p:spPr bwMode="auto">
            <a:xfrm>
              <a:off x="4557538" y="3550629"/>
              <a:ext cx="387801" cy="198217"/>
            </a:xfrm>
            <a:prstGeom prst="leftRightArrow">
              <a:avLst>
                <a:gd name="adj1" fmla="val 44490"/>
                <a:gd name="adj2" fmla="val 50000"/>
              </a:avLst>
            </a:prstGeom>
            <a:solidFill>
              <a:srgbClr val="FF0000"/>
            </a:solidFill>
            <a:ln w="12700" cmpd="sng">
              <a:solidFill>
                <a:srgbClr val="0000FF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2" name="TextBox 78">
              <a:extLst>
                <a:ext uri="{FF2B5EF4-FFF2-40B4-BE49-F238E27FC236}">
                  <a16:creationId xmlns:a16="http://schemas.microsoft.com/office/drawing/2014/main" id="{FF264C8D-1C49-4622-928A-C079D87EAC4C}"/>
                </a:ext>
              </a:extLst>
            </p:cNvPr>
            <p:cNvSpPr txBox="1"/>
            <p:nvPr/>
          </p:nvSpPr>
          <p:spPr>
            <a:xfrm>
              <a:off x="2260781" y="4395233"/>
              <a:ext cx="1479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400" dirty="0" err="1"/>
                <a:t>Antisymmetrizer</a:t>
              </a:r>
              <a:endParaRPr lang="en-US" sz="1400" dirty="0"/>
            </a:p>
          </p:txBody>
        </p:sp>
        <p:cxnSp>
          <p:nvCxnSpPr>
            <p:cNvPr id="153" name="Straight Arrow Connector 79">
              <a:extLst>
                <a:ext uri="{FF2B5EF4-FFF2-40B4-BE49-F238E27FC236}">
                  <a16:creationId xmlns:a16="http://schemas.microsoft.com/office/drawing/2014/main" id="{A78E61F6-4281-4DC7-80CC-9AABC60DD18B}"/>
                </a:ext>
              </a:extLst>
            </p:cNvPr>
            <p:cNvCxnSpPr>
              <a:cxnSpLocks/>
              <a:stCxn id="149" idx="3"/>
              <a:endCxn id="148" idx="4"/>
            </p:cNvCxnSpPr>
            <p:nvPr/>
          </p:nvCxnSpPr>
          <p:spPr>
            <a:xfrm flipV="1">
              <a:off x="2167598" y="3969104"/>
              <a:ext cx="796019" cy="472296"/>
            </a:xfrm>
            <a:prstGeom prst="straightConnector1">
              <a:avLst/>
            </a:prstGeom>
            <a:ln w="19050" cmpd="sng">
              <a:solidFill>
                <a:srgbClr val="0000FF"/>
              </a:solidFill>
              <a:headEnd type="none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80">
              <a:extLst>
                <a:ext uri="{FF2B5EF4-FFF2-40B4-BE49-F238E27FC236}">
                  <a16:creationId xmlns:a16="http://schemas.microsoft.com/office/drawing/2014/main" id="{9787B0CE-3F36-4590-9603-5C8BD2A886EA}"/>
                </a:ext>
              </a:extLst>
            </p:cNvPr>
            <p:cNvCxnSpPr>
              <a:stCxn id="147" idx="1"/>
              <a:endCxn id="150" idx="4"/>
            </p:cNvCxnSpPr>
            <p:nvPr/>
          </p:nvCxnSpPr>
          <p:spPr>
            <a:xfrm flipH="1" flipV="1">
              <a:off x="3803257" y="3978064"/>
              <a:ext cx="30599" cy="463336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none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81">
              <a:extLst>
                <a:ext uri="{FF2B5EF4-FFF2-40B4-BE49-F238E27FC236}">
                  <a16:creationId xmlns:a16="http://schemas.microsoft.com/office/drawing/2014/main" id="{7C18EE7B-E72E-4FDB-B1BF-92A2FA007816}"/>
                </a:ext>
              </a:extLst>
            </p:cNvPr>
            <p:cNvCxnSpPr>
              <a:stCxn id="152" idx="0"/>
            </p:cNvCxnSpPr>
            <p:nvPr/>
          </p:nvCxnSpPr>
          <p:spPr>
            <a:xfrm flipV="1">
              <a:off x="3000727" y="3871229"/>
              <a:ext cx="220783" cy="52400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82">
              <a:extLst>
                <a:ext uri="{FF2B5EF4-FFF2-40B4-BE49-F238E27FC236}">
                  <a16:creationId xmlns:a16="http://schemas.microsoft.com/office/drawing/2014/main" id="{243269C6-89BE-4361-B89B-4F2088B12FB0}"/>
                </a:ext>
              </a:extLst>
            </p:cNvPr>
            <p:cNvSpPr txBox="1"/>
            <p:nvPr/>
          </p:nvSpPr>
          <p:spPr>
            <a:xfrm>
              <a:off x="4804499" y="4179790"/>
              <a:ext cx="1780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CC00"/>
                  </a:solidFill>
                </a:rPr>
                <a:t>Cluster expansion technique</a:t>
              </a:r>
            </a:p>
          </p:txBody>
        </p:sp>
        <p:grpSp>
          <p:nvGrpSpPr>
            <p:cNvPr id="157" name="Groupe 10">
              <a:extLst>
                <a:ext uri="{FF2B5EF4-FFF2-40B4-BE49-F238E27FC236}">
                  <a16:creationId xmlns:a16="http://schemas.microsoft.com/office/drawing/2014/main" id="{9F52AFD0-B648-45EF-9CDD-D049BC271947}"/>
                </a:ext>
              </a:extLst>
            </p:cNvPr>
            <p:cNvGrpSpPr/>
            <p:nvPr/>
          </p:nvGrpSpPr>
          <p:grpSpPr>
            <a:xfrm>
              <a:off x="4740672" y="2967109"/>
              <a:ext cx="1473993" cy="1170197"/>
              <a:chOff x="4740672" y="2967109"/>
              <a:chExt cx="1473993" cy="117019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8" name="ZoneTexte 3">
                    <a:extLst>
                      <a:ext uri="{FF2B5EF4-FFF2-40B4-BE49-F238E27FC236}">
                        <a16:creationId xmlns:a16="http://schemas.microsoft.com/office/drawing/2014/main" id="{B90BFFEA-E383-425C-9E6A-39420DF8B4C1}"/>
                      </a:ext>
                    </a:extLst>
                  </p:cNvPr>
                  <p:cNvSpPr txBox="1"/>
                  <p:nvPr/>
                </p:nvSpPr>
                <p:spPr>
                  <a:xfrm>
                    <a:off x="5361071" y="2967109"/>
                    <a:ext cx="589520" cy="3815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>
              <p:sp>
                <p:nvSpPr>
                  <p:cNvPr id="158" name="ZoneTexte 3">
                    <a:extLst>
                      <a:ext uri="{FF2B5EF4-FFF2-40B4-BE49-F238E27FC236}">
                        <a16:creationId xmlns:a16="http://schemas.microsoft.com/office/drawing/2014/main" id="{B90BFFEA-E383-425C-9E6A-39420DF8B4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1071" y="2967109"/>
                    <a:ext cx="589520" cy="38151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20968" r="-1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9" name="Group 85">
                <a:extLst>
                  <a:ext uri="{FF2B5EF4-FFF2-40B4-BE49-F238E27FC236}">
                    <a16:creationId xmlns:a16="http://schemas.microsoft.com/office/drawing/2014/main" id="{115FD5F2-D3EB-4CAD-8FC6-B3704BA22C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86635" y="3290932"/>
                <a:ext cx="731247" cy="428129"/>
                <a:chOff x="8058383" y="4176520"/>
                <a:chExt cx="661136" cy="387080"/>
              </a:xfrm>
            </p:grpSpPr>
            <p:sp>
              <p:nvSpPr>
                <p:cNvPr id="163" name="Oval 89">
                  <a:extLst>
                    <a:ext uri="{FF2B5EF4-FFF2-40B4-BE49-F238E27FC236}">
                      <a16:creationId xmlns:a16="http://schemas.microsoft.com/office/drawing/2014/main" id="{F2551D28-EDF8-4F6D-9463-A29FA15926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8065522" y="4192974"/>
                  <a:ext cx="363487" cy="377766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12700" cmpd="sng">
                  <a:solidFill>
                    <a:srgbClr val="00335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0" vert="horz" wrap="none" lIns="290259" tIns="41911" rIns="78232" bIns="41911" numCol="1" spcCol="1270" rtlCol="0" anchor="ctr" anchorCtr="0">
                  <a:noAutofit/>
                </a:bodyPr>
                <a:lstStyle/>
                <a:p>
                  <a:pPr algn="ctr" defTabSz="48883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64" name="Picture 90" descr="ball2v2pn-2.png">
                  <a:extLst>
                    <a:ext uri="{FF2B5EF4-FFF2-40B4-BE49-F238E27FC236}">
                      <a16:creationId xmlns:a16="http://schemas.microsoft.com/office/drawing/2014/main" id="{D40D97E8-54AF-48C4-9A6F-9E3842451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8118909" y="4371533"/>
                  <a:ext cx="189171" cy="184612"/>
                </a:xfrm>
                <a:prstGeom prst="rect">
                  <a:avLst/>
                </a:prstGeom>
              </p:spPr>
            </p:pic>
            <p:pic>
              <p:nvPicPr>
                <p:cNvPr id="166" name="Picture 92" descr="ball2v2pn.png">
                  <a:extLst>
                    <a:ext uri="{FF2B5EF4-FFF2-40B4-BE49-F238E27FC236}">
                      <a16:creationId xmlns:a16="http://schemas.microsoft.com/office/drawing/2014/main" id="{FF95ADD1-3A87-4F13-BC4F-C434DF9AE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8066162" y="4287859"/>
                  <a:ext cx="189171" cy="184612"/>
                </a:xfrm>
                <a:prstGeom prst="rect">
                  <a:avLst/>
                </a:prstGeom>
              </p:spPr>
            </p:pic>
            <p:pic>
              <p:nvPicPr>
                <p:cNvPr id="167" name="Picture 93" descr="ball2v2pn.png">
                  <a:extLst>
                    <a:ext uri="{FF2B5EF4-FFF2-40B4-BE49-F238E27FC236}">
                      <a16:creationId xmlns:a16="http://schemas.microsoft.com/office/drawing/2014/main" id="{9BA0E792-9CA7-4EEB-80A8-19F1B28EDA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8205289" y="4343870"/>
                  <a:ext cx="189171" cy="184612"/>
                </a:xfrm>
                <a:prstGeom prst="rect">
                  <a:avLst/>
                </a:prstGeom>
              </p:spPr>
            </p:pic>
            <p:pic>
              <p:nvPicPr>
                <p:cNvPr id="169" name="Picture 94" descr="ball2v2pn-2.png">
                  <a:extLst>
                    <a:ext uri="{FF2B5EF4-FFF2-40B4-BE49-F238E27FC236}">
                      <a16:creationId xmlns:a16="http://schemas.microsoft.com/office/drawing/2014/main" id="{B685B947-93D5-4AD4-800A-BC376E3F18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8167356" y="4219133"/>
                  <a:ext cx="189171" cy="184612"/>
                </a:xfrm>
                <a:prstGeom prst="rect">
                  <a:avLst/>
                </a:prstGeom>
              </p:spPr>
            </p:pic>
            <p:pic>
              <p:nvPicPr>
                <p:cNvPr id="171" name="Picture 96">
                  <a:extLst>
                    <a:ext uri="{FF2B5EF4-FFF2-40B4-BE49-F238E27FC236}">
                      <a16:creationId xmlns:a16="http://schemas.microsoft.com/office/drawing/2014/main" id="{83009946-B061-48EB-A5B3-AB2A2AFB0D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/>
              </p:blipFill>
              <p:spPr>
                <a:xfrm rot="16200000">
                  <a:off x="8536649" y="4174778"/>
                  <a:ext cx="181128" cy="184612"/>
                </a:xfrm>
                <a:prstGeom prst="rect">
                  <a:avLst/>
                </a:prstGeom>
              </p:spPr>
            </p:pic>
            <p:cxnSp>
              <p:nvCxnSpPr>
                <p:cNvPr id="173" name="Straight Arrow Connector 98">
                  <a:extLst>
                    <a:ext uri="{FF2B5EF4-FFF2-40B4-BE49-F238E27FC236}">
                      <a16:creationId xmlns:a16="http://schemas.microsoft.com/office/drawing/2014/main" id="{D4D99821-438D-4F13-BFE1-3C712DC76383}"/>
                    </a:ext>
                  </a:extLst>
                </p:cNvPr>
                <p:cNvCxnSpPr/>
                <p:nvPr/>
              </p:nvCxnSpPr>
              <p:spPr>
                <a:xfrm rot="16200000">
                  <a:off x="8358159" y="4114452"/>
                  <a:ext cx="122062" cy="427216"/>
                </a:xfrm>
                <a:prstGeom prst="straightConnector1">
                  <a:avLst/>
                </a:prstGeom>
                <a:ln w="19050" cmpd="sng">
                  <a:solidFill>
                    <a:srgbClr val="000000"/>
                  </a:solidFill>
                  <a:headEnd type="triangle" w="sm" len="med"/>
                  <a:tailEnd type="none" w="sm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0" name="TextBox 86">
                    <a:extLst>
                      <a:ext uri="{FF2B5EF4-FFF2-40B4-BE49-F238E27FC236}">
                        <a16:creationId xmlns:a16="http://schemas.microsoft.com/office/drawing/2014/main" id="{05B3D591-6A16-49B6-B575-76A96A7BDD6F}"/>
                      </a:ext>
                    </a:extLst>
                  </p:cNvPr>
                  <p:cNvSpPr txBox="1"/>
                  <p:nvPr/>
                </p:nvSpPr>
                <p:spPr>
                  <a:xfrm>
                    <a:off x="4740672" y="3895637"/>
                    <a:ext cx="1473993" cy="24166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acc>
                                <m:accPr>
                                  <m:chr m:val="̅"/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60" name="TextBox 86">
                    <a:extLst>
                      <a:ext uri="{FF2B5EF4-FFF2-40B4-BE49-F238E27FC236}">
                        <a16:creationId xmlns:a16="http://schemas.microsoft.com/office/drawing/2014/main" id="{05B3D591-6A16-49B6-B575-76A96A7BDD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0672" y="3895637"/>
                    <a:ext cx="1473993" cy="24166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3719" t="-27500" r="-4132" b="-225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1" name="ZoneTexte 4">
                    <a:extLst>
                      <a:ext uri="{FF2B5EF4-FFF2-40B4-BE49-F238E27FC236}">
                        <a16:creationId xmlns:a16="http://schemas.microsoft.com/office/drawing/2014/main" id="{09423E43-74C3-4C05-9C38-FDBBB60C15C9}"/>
                      </a:ext>
                    </a:extLst>
                  </p:cNvPr>
                  <p:cNvSpPr txBox="1"/>
                  <p:nvPr/>
                </p:nvSpPr>
                <p:spPr>
                  <a:xfrm>
                    <a:off x="5165259" y="3636575"/>
                    <a:ext cx="32720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200" b="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fr-FR" sz="1200" dirty="0"/>
                  </a:p>
                </p:txBody>
              </p:sp>
            </mc:Choice>
            <mc:Fallback>
              <p:sp>
                <p:nvSpPr>
                  <p:cNvPr id="161" name="ZoneTexte 4">
                    <a:extLst>
                      <a:ext uri="{FF2B5EF4-FFF2-40B4-BE49-F238E27FC236}">
                        <a16:creationId xmlns:a16="http://schemas.microsoft.com/office/drawing/2014/main" id="{09423E43-74C3-4C05-9C38-FDBBB60C15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5259" y="3636575"/>
                    <a:ext cx="327204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2" name="ZoneTexte 6">
                    <a:extLst>
                      <a:ext uri="{FF2B5EF4-FFF2-40B4-BE49-F238E27FC236}">
                        <a16:creationId xmlns:a16="http://schemas.microsoft.com/office/drawing/2014/main" id="{347E73A0-246C-4711-9D4A-CFFDB1568C46}"/>
                      </a:ext>
                    </a:extLst>
                  </p:cNvPr>
                  <p:cNvSpPr txBox="1"/>
                  <p:nvPr/>
                </p:nvSpPr>
                <p:spPr>
                  <a:xfrm>
                    <a:off x="5845709" y="3530008"/>
                    <a:ext cx="31668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fr-FR" sz="1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1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fr-FR" sz="1200" b="0" dirty="0"/>
                  </a:p>
                </p:txBody>
              </p:sp>
            </mc:Choice>
            <mc:Fallback>
              <p:sp>
                <p:nvSpPr>
                  <p:cNvPr id="162" name="ZoneTexte 6">
                    <a:extLst>
                      <a:ext uri="{FF2B5EF4-FFF2-40B4-BE49-F238E27FC236}">
                        <a16:creationId xmlns:a16="http://schemas.microsoft.com/office/drawing/2014/main" id="{347E73A0-246C-4711-9D4A-CFFDB1568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5709" y="3530008"/>
                    <a:ext cx="316689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74" name="Picture 165">
            <a:extLst>
              <a:ext uri="{FF2B5EF4-FFF2-40B4-BE49-F238E27FC236}">
                <a16:creationId xmlns:a16="http://schemas.microsoft.com/office/drawing/2014/main" id="{F0C23B14-9A30-46DE-9852-73E8BAD599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4945149" flipV="1">
            <a:off x="6754052" y="1644334"/>
            <a:ext cx="206116" cy="210081"/>
          </a:xfrm>
          <a:prstGeom prst="rect">
            <a:avLst/>
          </a:prstGeom>
        </p:spPr>
      </p:pic>
      <p:cxnSp>
        <p:nvCxnSpPr>
          <p:cNvPr id="175" name="Straight Arrow Connector 98">
            <a:extLst>
              <a:ext uri="{FF2B5EF4-FFF2-40B4-BE49-F238E27FC236}">
                <a16:creationId xmlns:a16="http://schemas.microsoft.com/office/drawing/2014/main" id="{44365BA9-ACEF-458F-A7F4-49E54B9FFA89}"/>
              </a:ext>
            </a:extLst>
          </p:cNvPr>
          <p:cNvCxnSpPr>
            <a:cxnSpLocks/>
          </p:cNvCxnSpPr>
          <p:nvPr/>
        </p:nvCxnSpPr>
        <p:spPr>
          <a:xfrm flipH="1">
            <a:off x="6847197" y="1813812"/>
            <a:ext cx="6970" cy="277948"/>
          </a:xfrm>
          <a:prstGeom prst="straightConnector1">
            <a:avLst/>
          </a:prstGeom>
          <a:ln w="317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6" name="Picture 170">
            <a:extLst>
              <a:ext uri="{FF2B5EF4-FFF2-40B4-BE49-F238E27FC236}">
                <a16:creationId xmlns:a16="http://schemas.microsoft.com/office/drawing/2014/main" id="{B379A54B-D519-4A7E-9956-FF7E865FEE2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 rot="16654851">
            <a:off x="8694237" y="1267437"/>
            <a:ext cx="206116" cy="210080"/>
          </a:xfrm>
          <a:prstGeom prst="rect">
            <a:avLst/>
          </a:prstGeom>
        </p:spPr>
      </p:pic>
      <p:sp>
        <p:nvSpPr>
          <p:cNvPr id="177" name="Freeform 95">
            <a:extLst>
              <a:ext uri="{FF2B5EF4-FFF2-40B4-BE49-F238E27FC236}">
                <a16:creationId xmlns:a16="http://schemas.microsoft.com/office/drawing/2014/main" id="{BC92E4A0-1512-427F-A014-07CEA463CF55}"/>
              </a:ext>
            </a:extLst>
          </p:cNvPr>
          <p:cNvSpPr/>
          <p:nvPr/>
        </p:nvSpPr>
        <p:spPr>
          <a:xfrm rot="2844806">
            <a:off x="7965796" y="2187955"/>
            <a:ext cx="721610" cy="180254"/>
          </a:xfrm>
          <a:custGeom>
            <a:avLst/>
            <a:gdLst>
              <a:gd name="connsiteX0" fmla="*/ 0 w 1417913"/>
              <a:gd name="connsiteY0" fmla="*/ 332888 h 505500"/>
              <a:gd name="connsiteX1" fmla="*/ 197275 w 1417913"/>
              <a:gd name="connsiteY1" fmla="*/ 12335 h 505500"/>
              <a:gd name="connsiteX2" fmla="*/ 406880 w 1417913"/>
              <a:gd name="connsiteY2" fmla="*/ 505494 h 505500"/>
              <a:gd name="connsiteX3" fmla="*/ 604154 w 1417913"/>
              <a:gd name="connsiteY3" fmla="*/ 6 h 505500"/>
              <a:gd name="connsiteX4" fmla="*/ 789100 w 1417913"/>
              <a:gd name="connsiteY4" fmla="*/ 493165 h 505500"/>
              <a:gd name="connsiteX5" fmla="*/ 974045 w 1417913"/>
              <a:gd name="connsiteY5" fmla="*/ 12335 h 505500"/>
              <a:gd name="connsiteX6" fmla="*/ 1109671 w 1417913"/>
              <a:gd name="connsiteY6" fmla="*/ 505494 h 505500"/>
              <a:gd name="connsiteX7" fmla="*/ 1269957 w 1417913"/>
              <a:gd name="connsiteY7" fmla="*/ 24664 h 505500"/>
              <a:gd name="connsiteX8" fmla="*/ 1417913 w 1417913"/>
              <a:gd name="connsiteY8" fmla="*/ 394533 h 505500"/>
              <a:gd name="connsiteX0" fmla="*/ 0 w 1417913"/>
              <a:gd name="connsiteY0" fmla="*/ 332888 h 505608"/>
              <a:gd name="connsiteX1" fmla="*/ 234264 w 1417913"/>
              <a:gd name="connsiteY1" fmla="*/ 49322 h 505608"/>
              <a:gd name="connsiteX2" fmla="*/ 406880 w 1417913"/>
              <a:gd name="connsiteY2" fmla="*/ 505494 h 505608"/>
              <a:gd name="connsiteX3" fmla="*/ 604154 w 1417913"/>
              <a:gd name="connsiteY3" fmla="*/ 6 h 505608"/>
              <a:gd name="connsiteX4" fmla="*/ 789100 w 1417913"/>
              <a:gd name="connsiteY4" fmla="*/ 493165 h 505608"/>
              <a:gd name="connsiteX5" fmla="*/ 974045 w 1417913"/>
              <a:gd name="connsiteY5" fmla="*/ 12335 h 505608"/>
              <a:gd name="connsiteX6" fmla="*/ 1109671 w 1417913"/>
              <a:gd name="connsiteY6" fmla="*/ 505494 h 505608"/>
              <a:gd name="connsiteX7" fmla="*/ 1269957 w 1417913"/>
              <a:gd name="connsiteY7" fmla="*/ 24664 h 505608"/>
              <a:gd name="connsiteX8" fmla="*/ 1417913 w 1417913"/>
              <a:gd name="connsiteY8" fmla="*/ 394533 h 505608"/>
              <a:gd name="connsiteX0" fmla="*/ 0 w 1343934"/>
              <a:gd name="connsiteY0" fmla="*/ 369874 h 505607"/>
              <a:gd name="connsiteX1" fmla="*/ 160285 w 1343934"/>
              <a:gd name="connsiteY1" fmla="*/ 49322 h 505607"/>
              <a:gd name="connsiteX2" fmla="*/ 332901 w 1343934"/>
              <a:gd name="connsiteY2" fmla="*/ 505494 h 505607"/>
              <a:gd name="connsiteX3" fmla="*/ 530175 w 1343934"/>
              <a:gd name="connsiteY3" fmla="*/ 6 h 505607"/>
              <a:gd name="connsiteX4" fmla="*/ 715121 w 1343934"/>
              <a:gd name="connsiteY4" fmla="*/ 493165 h 505607"/>
              <a:gd name="connsiteX5" fmla="*/ 900066 w 1343934"/>
              <a:gd name="connsiteY5" fmla="*/ 12335 h 505607"/>
              <a:gd name="connsiteX6" fmla="*/ 1035692 w 1343934"/>
              <a:gd name="connsiteY6" fmla="*/ 505494 h 505607"/>
              <a:gd name="connsiteX7" fmla="*/ 1195978 w 1343934"/>
              <a:gd name="connsiteY7" fmla="*/ 24664 h 505607"/>
              <a:gd name="connsiteX8" fmla="*/ 1343934 w 1343934"/>
              <a:gd name="connsiteY8" fmla="*/ 394533 h 50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934" h="505607">
                <a:moveTo>
                  <a:pt x="0" y="369874"/>
                </a:moveTo>
                <a:cubicBezTo>
                  <a:pt x="64731" y="195213"/>
                  <a:pt x="104802" y="26719"/>
                  <a:pt x="160285" y="49322"/>
                </a:cubicBezTo>
                <a:cubicBezTo>
                  <a:pt x="215769" y="71925"/>
                  <a:pt x="271253" y="513713"/>
                  <a:pt x="332901" y="505494"/>
                </a:cubicBezTo>
                <a:cubicBezTo>
                  <a:pt x="394549" y="497275"/>
                  <a:pt x="466472" y="2061"/>
                  <a:pt x="530175" y="6"/>
                </a:cubicBezTo>
                <a:cubicBezTo>
                  <a:pt x="593878" y="-2049"/>
                  <a:pt x="653473" y="491110"/>
                  <a:pt x="715121" y="493165"/>
                </a:cubicBezTo>
                <a:cubicBezTo>
                  <a:pt x="776769" y="495220"/>
                  <a:pt x="846638" y="10280"/>
                  <a:pt x="900066" y="12335"/>
                </a:cubicBezTo>
                <a:cubicBezTo>
                  <a:pt x="953494" y="14390"/>
                  <a:pt x="986373" y="503439"/>
                  <a:pt x="1035692" y="505494"/>
                </a:cubicBezTo>
                <a:cubicBezTo>
                  <a:pt x="1085011" y="507549"/>
                  <a:pt x="1144604" y="43157"/>
                  <a:pt x="1195978" y="24664"/>
                </a:cubicBezTo>
                <a:cubicBezTo>
                  <a:pt x="1247352" y="6171"/>
                  <a:pt x="1343934" y="394533"/>
                  <a:pt x="1343934" y="394533"/>
                </a:cubicBezTo>
              </a:path>
            </a:pathLst>
          </a:cu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65">
            <a:extLst>
              <a:ext uri="{FF2B5EF4-FFF2-40B4-BE49-F238E27FC236}">
                <a16:creationId xmlns:a16="http://schemas.microsoft.com/office/drawing/2014/main" id="{37CC138E-330C-474A-B9A3-0C56CCC97F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9499657">
            <a:off x="7082351" y="977211"/>
            <a:ext cx="206116" cy="210081"/>
          </a:xfrm>
          <a:prstGeom prst="rect">
            <a:avLst/>
          </a:prstGeom>
        </p:spPr>
      </p:pic>
      <p:cxnSp>
        <p:nvCxnSpPr>
          <p:cNvPr id="179" name="Straight Arrow Connector 98">
            <a:extLst>
              <a:ext uri="{FF2B5EF4-FFF2-40B4-BE49-F238E27FC236}">
                <a16:creationId xmlns:a16="http://schemas.microsoft.com/office/drawing/2014/main" id="{34787674-1498-4187-8CD4-AA71D35494D8}"/>
              </a:ext>
            </a:extLst>
          </p:cNvPr>
          <p:cNvCxnSpPr>
            <a:cxnSpLocks/>
          </p:cNvCxnSpPr>
          <p:nvPr/>
        </p:nvCxnSpPr>
        <p:spPr>
          <a:xfrm flipV="1">
            <a:off x="7172359" y="2335668"/>
            <a:ext cx="215285" cy="176866"/>
          </a:xfrm>
          <a:prstGeom prst="straightConnector1">
            <a:avLst/>
          </a:prstGeom>
          <a:ln w="317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98">
            <a:extLst>
              <a:ext uri="{FF2B5EF4-FFF2-40B4-BE49-F238E27FC236}">
                <a16:creationId xmlns:a16="http://schemas.microsoft.com/office/drawing/2014/main" id="{9A216BCA-72F9-4A77-A0A9-CBF85D466930}"/>
              </a:ext>
            </a:extLst>
          </p:cNvPr>
          <p:cNvCxnSpPr>
            <a:cxnSpLocks/>
          </p:cNvCxnSpPr>
          <p:nvPr/>
        </p:nvCxnSpPr>
        <p:spPr>
          <a:xfrm>
            <a:off x="7224504" y="1128373"/>
            <a:ext cx="215285" cy="201665"/>
          </a:xfrm>
          <a:prstGeom prst="straightConnector1">
            <a:avLst/>
          </a:prstGeom>
          <a:ln w="317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1" name="Picture 81">
            <a:extLst>
              <a:ext uri="{FF2B5EF4-FFF2-40B4-BE49-F238E27FC236}">
                <a16:creationId xmlns:a16="http://schemas.microsoft.com/office/drawing/2014/main" id="{12E73ADF-1008-4514-9CA0-63A790B9A0FF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4799" y="2445226"/>
            <a:ext cx="217823" cy="222012"/>
          </a:xfrm>
          <a:prstGeom prst="rect">
            <a:avLst/>
          </a:prstGeom>
        </p:spPr>
      </p:pic>
      <p:pic>
        <p:nvPicPr>
          <p:cNvPr id="182" name="Picture 81">
            <a:extLst>
              <a:ext uri="{FF2B5EF4-FFF2-40B4-BE49-F238E27FC236}">
                <a16:creationId xmlns:a16="http://schemas.microsoft.com/office/drawing/2014/main" id="{96829004-A44B-473D-9F44-3689DDF87F6D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4822" y="2361317"/>
            <a:ext cx="217823" cy="222012"/>
          </a:xfrm>
          <a:prstGeom prst="rect">
            <a:avLst/>
          </a:prstGeom>
        </p:spPr>
      </p:pic>
      <p:pic>
        <p:nvPicPr>
          <p:cNvPr id="183" name="Image 182">
            <a:extLst>
              <a:ext uri="{FF2B5EF4-FFF2-40B4-BE49-F238E27FC236}">
                <a16:creationId xmlns:a16="http://schemas.microsoft.com/office/drawing/2014/main" id="{623DFC08-019E-4989-AB7A-38D29AE50190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8972" y="2440773"/>
            <a:ext cx="658726" cy="524331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D828C014-1818-496B-80BB-53E4AC2D037F}"/>
              </a:ext>
            </a:extLst>
          </p:cNvPr>
          <p:cNvGrpSpPr/>
          <p:nvPr/>
        </p:nvGrpSpPr>
        <p:grpSpPr>
          <a:xfrm>
            <a:off x="6679982" y="4375960"/>
            <a:ext cx="2372053" cy="2029239"/>
            <a:chOff x="6410592" y="4408404"/>
            <a:chExt cx="2372053" cy="2029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0" name="TextBox 88">
                  <a:extLst>
                    <a:ext uri="{FF2B5EF4-FFF2-40B4-BE49-F238E27FC236}">
                      <a16:creationId xmlns:a16="http://schemas.microsoft.com/office/drawing/2014/main" id="{B29E5716-B1A5-4ECD-A3F1-077DCDDAC062}"/>
                    </a:ext>
                  </a:extLst>
                </p:cNvPr>
                <p:cNvSpPr txBox="1"/>
                <p:nvPr/>
              </p:nvSpPr>
              <p:spPr>
                <a:xfrm>
                  <a:off x="6410592" y="5357781"/>
                  <a:ext cx="2372053" cy="7374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sSubSup>
                          <m:sSub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fr-F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1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fr-F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fr-FR" sz="1400" i="1" dirty="0">
                    <a:latin typeface="Cambria Math"/>
                    <a:ea typeface="Cambria Math"/>
                  </a:endParaRPr>
                </a:p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  <a:p>
                  <a:pPr algn="r"/>
                  <a:endParaRPr lang="en-US" sz="1400" dirty="0"/>
                </a:p>
              </p:txBody>
            </p:sp>
          </mc:Choice>
          <mc:Fallback>
            <p:sp>
              <p:nvSpPr>
                <p:cNvPr id="190" name="TextBox 88">
                  <a:extLst>
                    <a:ext uri="{FF2B5EF4-FFF2-40B4-BE49-F238E27FC236}">
                      <a16:creationId xmlns:a16="http://schemas.microsoft.com/office/drawing/2014/main" id="{B29E5716-B1A5-4ECD-A3F1-077DCDDAC0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0592" y="5357781"/>
                  <a:ext cx="2372053" cy="737446"/>
                </a:xfrm>
                <a:prstGeom prst="rect">
                  <a:avLst/>
                </a:prstGeom>
                <a:blipFill>
                  <a:blip r:embed="rId27"/>
                  <a:stretch>
                    <a:fillRect l="-3599" t="-495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A5DEE19-6D4A-4F14-8C77-D3890C7B367F}"/>
                </a:ext>
              </a:extLst>
            </p:cNvPr>
            <p:cNvGrpSpPr/>
            <p:nvPr/>
          </p:nvGrpSpPr>
          <p:grpSpPr>
            <a:xfrm>
              <a:off x="6896974" y="4408404"/>
              <a:ext cx="1853330" cy="2029239"/>
              <a:chOff x="6896974" y="4408404"/>
              <a:chExt cx="1853330" cy="2029239"/>
            </a:xfrm>
          </p:grpSpPr>
          <p:sp>
            <p:nvSpPr>
              <p:cNvPr id="194" name="Oval 48">
                <a:extLst>
                  <a:ext uri="{FF2B5EF4-FFF2-40B4-BE49-F238E27FC236}">
                    <a16:creationId xmlns:a16="http://schemas.microsoft.com/office/drawing/2014/main" id="{222F2ACA-5756-475A-A642-32570A866E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7129552" y="4764277"/>
                <a:ext cx="402034" cy="417827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12700" cmpd="sng">
                <a:solidFill>
                  <a:srgbClr val="0033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none" lIns="290259" tIns="41911" rIns="78232" bIns="41911" numCol="1" spcCol="1270" rtlCol="0" anchor="ctr" anchorCtr="0">
                <a:noAutofit/>
              </a:bodyPr>
              <a:lstStyle/>
              <a:p>
                <a:pPr algn="ctr" defTabSz="488834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5" name="Picture 49" descr="ball2v2pn-2.png">
                <a:extLst>
                  <a:ext uri="{FF2B5EF4-FFF2-40B4-BE49-F238E27FC236}">
                    <a16:creationId xmlns:a16="http://schemas.microsoft.com/office/drawing/2014/main" id="{AC3D3391-5929-4F33-AC63-4BBFDF116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188601" y="4961772"/>
                <a:ext cx="209232" cy="204190"/>
              </a:xfrm>
              <a:prstGeom prst="rect">
                <a:avLst/>
              </a:prstGeom>
            </p:spPr>
          </p:pic>
          <p:pic>
            <p:nvPicPr>
              <p:cNvPr id="197" name="Picture 51" descr="ball2v2pn.png">
                <a:extLst>
                  <a:ext uri="{FF2B5EF4-FFF2-40B4-BE49-F238E27FC236}">
                    <a16:creationId xmlns:a16="http://schemas.microsoft.com/office/drawing/2014/main" id="{5ECA383A-8C5B-4DFF-9279-C3059B7AA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130260" y="4869224"/>
                <a:ext cx="209232" cy="204190"/>
              </a:xfrm>
              <a:prstGeom prst="rect">
                <a:avLst/>
              </a:prstGeom>
            </p:spPr>
          </p:pic>
          <p:pic>
            <p:nvPicPr>
              <p:cNvPr id="198" name="Picture 52" descr="ball2v2pn.png">
                <a:extLst>
                  <a:ext uri="{FF2B5EF4-FFF2-40B4-BE49-F238E27FC236}">
                    <a16:creationId xmlns:a16="http://schemas.microsoft.com/office/drawing/2014/main" id="{612B93A0-0975-455B-BAD8-43DC9032B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284141" y="4931175"/>
                <a:ext cx="209232" cy="204190"/>
              </a:xfrm>
              <a:prstGeom prst="rect">
                <a:avLst/>
              </a:prstGeom>
            </p:spPr>
          </p:pic>
          <p:pic>
            <p:nvPicPr>
              <p:cNvPr id="199" name="Picture 53" descr="ball2v2pn-2.png">
                <a:extLst>
                  <a:ext uri="{FF2B5EF4-FFF2-40B4-BE49-F238E27FC236}">
                    <a16:creationId xmlns:a16="http://schemas.microsoft.com/office/drawing/2014/main" id="{BA2A3BE0-EF34-4399-8B7B-29A45B683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242185" y="4793210"/>
                <a:ext cx="209232" cy="204190"/>
              </a:xfrm>
              <a:prstGeom prst="rect">
                <a:avLst/>
              </a:prstGeom>
            </p:spPr>
          </p:pic>
          <p:pic>
            <p:nvPicPr>
              <p:cNvPr id="200" name="Picture 54">
                <a:extLst>
                  <a:ext uri="{FF2B5EF4-FFF2-40B4-BE49-F238E27FC236}">
                    <a16:creationId xmlns:a16="http://schemas.microsoft.com/office/drawing/2014/main" id="{559469B3-4C58-4497-ABFD-B9F7B658D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 rot="16200000">
                <a:off x="8461192" y="6201790"/>
                <a:ext cx="233606" cy="238100"/>
              </a:xfrm>
              <a:prstGeom prst="rect">
                <a:avLst/>
              </a:prstGeom>
            </p:spPr>
          </p:pic>
          <p:pic>
            <p:nvPicPr>
              <p:cNvPr id="201" name="Picture 55" descr="ball2v2pn.png">
                <a:extLst>
                  <a:ext uri="{FF2B5EF4-FFF2-40B4-BE49-F238E27FC236}">
                    <a16:creationId xmlns:a16="http://schemas.microsoft.com/office/drawing/2014/main" id="{FBD0CB1F-E56C-4E12-8229-BAAE49DCF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872514" y="4534821"/>
                <a:ext cx="209231" cy="204190"/>
              </a:xfrm>
              <a:prstGeom prst="rect">
                <a:avLst/>
              </a:prstGeom>
            </p:spPr>
          </p:pic>
          <p:cxnSp>
            <p:nvCxnSpPr>
              <p:cNvPr id="203" name="Straight Arrow Connector 57">
                <a:extLst>
                  <a:ext uri="{FF2B5EF4-FFF2-40B4-BE49-F238E27FC236}">
                    <a16:creationId xmlns:a16="http://schemas.microsoft.com/office/drawing/2014/main" id="{D5F8492B-1EB0-40C2-8C10-34B545EE41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9703" y="4981194"/>
                <a:ext cx="936733" cy="339719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headEnd type="triangle" w="sm" len="med"/>
                <a:tailEnd type="none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4" name="ZoneTexte 203">
                    <a:extLst>
                      <a:ext uri="{FF2B5EF4-FFF2-40B4-BE49-F238E27FC236}">
                        <a16:creationId xmlns:a16="http://schemas.microsoft.com/office/drawing/2014/main" id="{D94CDA9B-51C6-4F1A-AC23-2565E1D2B962}"/>
                      </a:ext>
                    </a:extLst>
                  </p:cNvPr>
                  <p:cNvSpPr txBox="1"/>
                  <p:nvPr/>
                </p:nvSpPr>
                <p:spPr>
                  <a:xfrm>
                    <a:off x="6975870" y="4461944"/>
                    <a:ext cx="967509" cy="3262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1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>
              <p:sp>
                <p:nvSpPr>
                  <p:cNvPr id="204" name="ZoneTexte 203">
                    <a:extLst>
                      <a:ext uri="{FF2B5EF4-FFF2-40B4-BE49-F238E27FC236}">
                        <a16:creationId xmlns:a16="http://schemas.microsoft.com/office/drawing/2014/main" id="{D94CDA9B-51C6-4F1A-AC23-2565E1D2B9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5870" y="4461944"/>
                    <a:ext cx="967509" cy="326243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t="-94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5" name="Straight Arrow Connector 57">
                <a:extLst>
                  <a:ext uri="{FF2B5EF4-FFF2-40B4-BE49-F238E27FC236}">
                    <a16:creationId xmlns:a16="http://schemas.microsoft.com/office/drawing/2014/main" id="{A091BF8B-0E7C-439E-82C0-A62AA86FF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83474" y="4640639"/>
                <a:ext cx="564111" cy="1602105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headEnd type="triangle" w="sm" len="med"/>
                <a:tailEnd type="none" w="sm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6" name="ZoneTexte 205">
                    <a:extLst>
                      <a:ext uri="{FF2B5EF4-FFF2-40B4-BE49-F238E27FC236}">
                        <a16:creationId xmlns:a16="http://schemas.microsoft.com/office/drawing/2014/main" id="{8504A148-E70D-4010-83F8-713FEC6F96D0}"/>
                      </a:ext>
                    </a:extLst>
                  </p:cNvPr>
                  <p:cNvSpPr txBox="1"/>
                  <p:nvPr/>
                </p:nvSpPr>
                <p:spPr>
                  <a:xfrm>
                    <a:off x="6896974" y="5099246"/>
                    <a:ext cx="62318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1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1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sz="1100" dirty="0"/>
                  </a:p>
                </p:txBody>
              </p:sp>
            </mc:Choice>
            <mc:Fallback>
              <p:sp>
                <p:nvSpPr>
                  <p:cNvPr id="206" name="ZoneTexte 205">
                    <a:extLst>
                      <a:ext uri="{FF2B5EF4-FFF2-40B4-BE49-F238E27FC236}">
                        <a16:creationId xmlns:a16="http://schemas.microsoft.com/office/drawing/2014/main" id="{8504A148-E70D-4010-83F8-713FEC6F96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6974" y="5099246"/>
                    <a:ext cx="623184" cy="2616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7" name="ZoneTexte 206">
                    <a:extLst>
                      <a:ext uri="{FF2B5EF4-FFF2-40B4-BE49-F238E27FC236}">
                        <a16:creationId xmlns:a16="http://schemas.microsoft.com/office/drawing/2014/main" id="{37C07551-6BB2-4F93-8C33-A5F319221AF6}"/>
                      </a:ext>
                    </a:extLst>
                  </p:cNvPr>
                  <p:cNvSpPr txBox="1"/>
                  <p:nvPr/>
                </p:nvSpPr>
                <p:spPr>
                  <a:xfrm>
                    <a:off x="8086667" y="4408404"/>
                    <a:ext cx="363561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1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1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sz="1100" dirty="0"/>
                  </a:p>
                </p:txBody>
              </p:sp>
            </mc:Choice>
            <mc:Fallback>
              <p:sp>
                <p:nvSpPr>
                  <p:cNvPr id="207" name="ZoneTexte 206">
                    <a:extLst>
                      <a:ext uri="{FF2B5EF4-FFF2-40B4-BE49-F238E27FC236}">
                        <a16:creationId xmlns:a16="http://schemas.microsoft.com/office/drawing/2014/main" id="{37C07551-6BB2-4F93-8C33-A5F319221A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667" y="4408404"/>
                    <a:ext cx="363561" cy="2616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8" name="ZoneTexte 207">
                    <a:extLst>
                      <a:ext uri="{FF2B5EF4-FFF2-40B4-BE49-F238E27FC236}">
                        <a16:creationId xmlns:a16="http://schemas.microsoft.com/office/drawing/2014/main" id="{2ACC730F-B3E0-4AF4-AB55-E6860814D8CA}"/>
                      </a:ext>
                    </a:extLst>
                  </p:cNvPr>
                  <p:cNvSpPr txBox="1"/>
                  <p:nvPr/>
                </p:nvSpPr>
                <p:spPr>
                  <a:xfrm>
                    <a:off x="8084545" y="4683064"/>
                    <a:ext cx="665759" cy="3262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1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>
              <p:sp>
                <p:nvSpPr>
                  <p:cNvPr id="208" name="ZoneTexte 207">
                    <a:extLst>
                      <a:ext uri="{FF2B5EF4-FFF2-40B4-BE49-F238E27FC236}">
                        <a16:creationId xmlns:a16="http://schemas.microsoft.com/office/drawing/2014/main" id="{2ACC730F-B3E0-4AF4-AB55-E6860814D8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4545" y="4683064"/>
                    <a:ext cx="665759" cy="326243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t="-94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9" name="ZoneTexte 208">
                    <a:extLst>
                      <a:ext uri="{FF2B5EF4-FFF2-40B4-BE49-F238E27FC236}">
                        <a16:creationId xmlns:a16="http://schemas.microsoft.com/office/drawing/2014/main" id="{A3027156-CB48-45FA-86C8-EDCC83CB2B43}"/>
                      </a:ext>
                    </a:extLst>
                  </p:cNvPr>
                  <p:cNvSpPr txBox="1"/>
                  <p:nvPr/>
                </p:nvSpPr>
                <p:spPr>
                  <a:xfrm>
                    <a:off x="8228975" y="4957762"/>
                    <a:ext cx="36683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1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11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sz="1100" dirty="0"/>
                  </a:p>
                </p:txBody>
              </p:sp>
            </mc:Choice>
            <mc:Fallback>
              <p:sp>
                <p:nvSpPr>
                  <p:cNvPr id="209" name="ZoneTexte 208">
                    <a:extLst>
                      <a:ext uri="{FF2B5EF4-FFF2-40B4-BE49-F238E27FC236}">
                        <a16:creationId xmlns:a16="http://schemas.microsoft.com/office/drawing/2014/main" id="{A3027156-CB48-45FA-86C8-EDCC83CB2B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8975" y="4957762"/>
                    <a:ext cx="366832" cy="26161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10" name="Picture 52" descr="ball2v2pn.png">
                <a:extLst>
                  <a:ext uri="{FF2B5EF4-FFF2-40B4-BE49-F238E27FC236}">
                    <a16:creationId xmlns:a16="http://schemas.microsoft.com/office/drawing/2014/main" id="{F90B3953-4E1B-4844-8983-7487BAFE6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215393" y="4926125"/>
                <a:ext cx="209232" cy="204190"/>
              </a:xfrm>
              <a:prstGeom prst="rect">
                <a:avLst/>
              </a:prstGeom>
            </p:spPr>
          </p:pic>
          <p:pic>
            <p:nvPicPr>
              <p:cNvPr id="211" name="Picture 53" descr="ball2v2pn-2.png">
                <a:extLst>
                  <a:ext uri="{FF2B5EF4-FFF2-40B4-BE49-F238E27FC236}">
                    <a16:creationId xmlns:a16="http://schemas.microsoft.com/office/drawing/2014/main" id="{7283E23B-EC6C-4222-8A67-2F46DC495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188011" y="4855667"/>
                <a:ext cx="209232" cy="204190"/>
              </a:xfrm>
              <a:prstGeom prst="rect">
                <a:avLst/>
              </a:prstGeom>
            </p:spPr>
          </p:pic>
          <p:pic>
            <p:nvPicPr>
              <p:cNvPr id="213" name="Picture 52" descr="ball2v2pn.png">
                <a:extLst>
                  <a:ext uri="{FF2B5EF4-FFF2-40B4-BE49-F238E27FC236}">
                    <a16:creationId xmlns:a16="http://schemas.microsoft.com/office/drawing/2014/main" id="{2132092E-1269-4548-ABAD-60E9779EC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303502" y="4864285"/>
                <a:ext cx="209232" cy="204190"/>
              </a:xfrm>
              <a:prstGeom prst="rect">
                <a:avLst/>
              </a:prstGeom>
            </p:spPr>
          </p:pic>
          <p:pic>
            <p:nvPicPr>
              <p:cNvPr id="214" name="Picture 52" descr="ball2v2pn.png">
                <a:extLst>
                  <a:ext uri="{FF2B5EF4-FFF2-40B4-BE49-F238E27FC236}">
                    <a16:creationId xmlns:a16="http://schemas.microsoft.com/office/drawing/2014/main" id="{E1B7E8E2-6567-4C82-AC79-D57385609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228710" y="4823807"/>
                <a:ext cx="209232" cy="204190"/>
              </a:xfrm>
              <a:prstGeom prst="rect">
                <a:avLst/>
              </a:prstGeom>
            </p:spPr>
          </p:pic>
        </p:grpSp>
      </p:grpSp>
      <p:cxnSp>
        <p:nvCxnSpPr>
          <p:cNvPr id="215" name="Connecteur droit avec flèche 214">
            <a:extLst>
              <a:ext uri="{FF2B5EF4-FFF2-40B4-BE49-F238E27FC236}">
                <a16:creationId xmlns:a16="http://schemas.microsoft.com/office/drawing/2014/main" id="{FE71A057-5090-483E-99CB-387074F594CF}"/>
              </a:ext>
            </a:extLst>
          </p:cNvPr>
          <p:cNvCxnSpPr>
            <a:cxnSpLocks/>
          </p:cNvCxnSpPr>
          <p:nvPr/>
        </p:nvCxnSpPr>
        <p:spPr>
          <a:xfrm>
            <a:off x="6820525" y="2952874"/>
            <a:ext cx="2175823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ZoneTexte 215">
                <a:extLst>
                  <a:ext uri="{FF2B5EF4-FFF2-40B4-BE49-F238E27FC236}">
                    <a16:creationId xmlns:a16="http://schemas.microsoft.com/office/drawing/2014/main" id="{336170AA-D137-4254-9A01-439A0E607473}"/>
                  </a:ext>
                </a:extLst>
              </p:cNvPr>
              <p:cNvSpPr txBox="1"/>
              <p:nvPr/>
            </p:nvSpPr>
            <p:spPr>
              <a:xfrm>
                <a:off x="6993171" y="2939688"/>
                <a:ext cx="20588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r.m.s. radius </a:t>
                </a:r>
                <a14:m>
                  <m:oMath xmlns:m="http://schemas.openxmlformats.org/officeDocument/2006/math">
                    <m:r>
                      <a:rPr lang="fr-FR" sz="12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sz="1200" b="0" i="1" dirty="0" smtClean="0">
                        <a:latin typeface="Cambria Math" panose="02040503050406030204" pitchFamily="18" charset="0"/>
                      </a:rPr>
                      <m:t>57−</m:t>
                    </m:r>
                    <m:r>
                      <a:rPr lang="fr-FR" sz="1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200" b="0" i="1" dirty="0" smtClean="0">
                        <a:latin typeface="Cambria Math" panose="02040503050406030204" pitchFamily="18" charset="0"/>
                      </a:rPr>
                      <m:t>00 </m:t>
                    </m:r>
                    <m:r>
                      <m:rPr>
                        <m:nor/>
                      </m:rPr>
                      <a:rPr lang="fr-FR" sz="1200" i="0" dirty="0" err="1" smtClean="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fr-FR" sz="1200" dirty="0"/>
              </a:p>
            </p:txBody>
          </p:sp>
        </mc:Choice>
        <mc:Fallback>
          <p:sp>
            <p:nvSpPr>
              <p:cNvPr id="216" name="ZoneTexte 215">
                <a:extLst>
                  <a:ext uri="{FF2B5EF4-FFF2-40B4-BE49-F238E27FC236}">
                    <a16:creationId xmlns:a16="http://schemas.microsoft.com/office/drawing/2014/main" id="{336170AA-D137-4254-9A01-439A0E607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171" y="2939688"/>
                <a:ext cx="2058864" cy="276999"/>
              </a:xfrm>
              <a:prstGeom prst="rect">
                <a:avLst/>
              </a:prstGeom>
              <a:blipFill>
                <a:blip r:embed="rId33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9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9"/>
    </mc:Choice>
    <mc:Fallback xmlns="">
      <p:transition spd="slow" advTm="602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b="0" baseline="30000" dirty="0"/>
              <a:t>11</a:t>
            </a:r>
            <a:r>
              <a:rPr lang="en-US" b="0" dirty="0"/>
              <a:t>B</a:t>
            </a:r>
            <a:r>
              <a:rPr lang="en-US" b="0" cap="none" dirty="0"/>
              <a:t>e 1n </a:t>
            </a:r>
            <a:r>
              <a:rPr lang="en-US" b="0" dirty="0"/>
              <a:t>Halo nuclei : EM probes</a:t>
            </a:r>
            <a:br>
              <a:rPr lang="en-US" sz="1050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A. </a:t>
            </a:r>
            <a:r>
              <a:rPr lang="en-US" sz="1050" cap="none" dirty="0" err="1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Calci</a:t>
            </a:r>
            <a:r>
              <a:rPr lang="en-US" sz="1050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050" i="1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et al. </a:t>
            </a:r>
            <a:r>
              <a:rPr lang="en-US" sz="1050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PRL117 (2016)</a:t>
            </a:r>
            <a:endParaRPr lang="en-US" sz="2000" b="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7413954-A7AC-4327-8ADC-E8871E67BB35}"/>
              </a:ext>
            </a:extLst>
          </p:cNvPr>
          <p:cNvGrpSpPr/>
          <p:nvPr/>
        </p:nvGrpSpPr>
        <p:grpSpPr>
          <a:xfrm>
            <a:off x="287996" y="1726396"/>
            <a:ext cx="3835354" cy="3021431"/>
            <a:chOff x="790115" y="1516671"/>
            <a:chExt cx="3835354" cy="3021431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FC563ADF-E083-48EF-9E75-F76D21751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83" y="1864417"/>
              <a:ext cx="3769551" cy="2673685"/>
            </a:xfrm>
            <a:prstGeom prst="rect">
              <a:avLst/>
            </a:prstGeom>
            <a:ln w="12700">
              <a:solidFill>
                <a:srgbClr val="0000FF"/>
              </a:solidFill>
            </a:ln>
            <a:effectLst/>
          </p:spPr>
        </p:pic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8A7ABDE4-8B3A-4297-AC50-FBFA8485745F}"/>
                </a:ext>
              </a:extLst>
            </p:cNvPr>
            <p:cNvSpPr txBox="1"/>
            <p:nvPr/>
          </p:nvSpPr>
          <p:spPr>
            <a:xfrm>
              <a:off x="790115" y="1516671"/>
              <a:ext cx="3835354" cy="421200"/>
            </a:xfrm>
            <a:prstGeom prst="rect">
              <a:avLst/>
            </a:prstGeom>
            <a:solidFill>
              <a:srgbClr val="0000FF"/>
            </a:solidFill>
            <a:ln w="1270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 tIns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FFFFFF"/>
                  </a:solidFill>
                  <a:cs typeface="Arial Narrow"/>
                </a:defRPr>
              </a:lvl1pPr>
            </a:lstStyle>
            <a:p>
              <a:r>
                <a:rPr lang="en-US"/>
                <a:t>Halo structure</a:t>
              </a:r>
              <a:endParaRPr lang="en-US" dirty="0"/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29E528DB-FD24-4873-AB44-E95036F2B4AB}"/>
              </a:ext>
            </a:extLst>
          </p:cNvPr>
          <p:cNvGrpSpPr/>
          <p:nvPr/>
        </p:nvGrpSpPr>
        <p:grpSpPr>
          <a:xfrm>
            <a:off x="164717" y="5231954"/>
            <a:ext cx="4081911" cy="1391308"/>
            <a:chOff x="423570" y="4688925"/>
            <a:chExt cx="4081911" cy="13913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58D43F-9E9D-446D-819E-D4E3EDC1DBC9}"/>
                </a:ext>
              </a:extLst>
            </p:cNvPr>
            <p:cNvSpPr/>
            <p:nvPr/>
          </p:nvSpPr>
          <p:spPr>
            <a:xfrm>
              <a:off x="423570" y="4688925"/>
              <a:ext cx="4081911" cy="13913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chemeClr val="tx1"/>
                </a:solidFill>
                <a:latin typeface="Arial" pitchFamily="48" charset="0"/>
                <a:ea typeface="ＭＳ Ｐゴシック" pitchFamily="48" charset="-128"/>
              </a:endParaRPr>
            </a:p>
          </p:txBody>
        </p:sp>
        <p:graphicFrame>
          <p:nvGraphicFramePr>
            <p:cNvPr id="18" name="Object 10">
              <a:extLst>
                <a:ext uri="{FF2B5EF4-FFF2-40B4-BE49-F238E27FC236}">
                  <a16:creationId xmlns:a16="http://schemas.microsoft.com/office/drawing/2014/main" id="{D45BF904-ED88-47E5-BC6A-F0A925B8AC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759050"/>
                </p:ext>
              </p:extLst>
            </p:nvPr>
          </p:nvGraphicFramePr>
          <p:xfrm>
            <a:off x="622987" y="5029103"/>
            <a:ext cx="37973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9" name="Equation" r:id="rId5" imgW="3479800" imgH="838200" progId="Equation.3">
                    <p:embed/>
                  </p:oleObj>
                </mc:Choice>
                <mc:Fallback>
                  <p:oleObj name="Equation" r:id="rId5" imgW="3479800" imgH="838200" progId="Equation.3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0FA75119-3D62-944A-89B9-AE526786C46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22987" y="5029103"/>
                          <a:ext cx="379730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896B461A-EC5F-4288-89B5-B0D580B186E1}"/>
                </a:ext>
              </a:extLst>
            </p:cNvPr>
            <p:cNvSpPr txBox="1"/>
            <p:nvPr/>
          </p:nvSpPr>
          <p:spPr>
            <a:xfrm>
              <a:off x="557960" y="4697865"/>
              <a:ext cx="1826542" cy="338554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normalizeH="0" baseline="0">
                  <a:ln>
                    <a:noFill/>
                  </a:ln>
                  <a:effectLst/>
                  <a:latin typeface="Arial" pitchFamily="48" charset="0"/>
                  <a:ea typeface="ＭＳ Ｐゴシック" pitchFamily="48" charset="-128"/>
                  <a:cs typeface="ＭＳ Ｐゴシック" pitchFamily="48" charset="-128"/>
                </a:defRPr>
              </a:lvl1pPr>
            </a:lstStyle>
            <a:p>
              <a:r>
                <a:rPr lang="en-US" dirty="0"/>
                <a:t>cluster form factor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9">
                <a:extLst>
                  <a:ext uri="{FF2B5EF4-FFF2-40B4-BE49-F238E27FC236}">
                    <a16:creationId xmlns:a16="http://schemas.microsoft.com/office/drawing/2014/main" id="{52BCE72D-4C09-42F6-852B-A6E96AC80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0349655"/>
                  </p:ext>
                </p:extLst>
              </p:nvPr>
            </p:nvGraphicFramePr>
            <p:xfrm>
              <a:off x="4897372" y="1995477"/>
              <a:ext cx="4032345" cy="12444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55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55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55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55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7547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/>
                            <a:t>NCSM</a:t>
                          </a:r>
                          <a:endParaRPr lang="en-US" sz="1400" b="0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/>
                            <a:t>NCSM-</a:t>
                          </a:r>
                          <a:r>
                            <a:rPr lang="en-US" sz="1400" b="0" kern="1200" dirty="0" err="1"/>
                            <a:t>pheno</a:t>
                          </a:r>
                          <a:endParaRPr lang="en-US" sz="1400" b="0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/>
                            <a:t>Expt.</a:t>
                          </a:r>
                          <a:endParaRPr lang="en-US" sz="1400" b="0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306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200" i="1" kern="1200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1200" i="1" kern="120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 kern="1200" dirty="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200" i="1" kern="1200" dirty="0" smtClean="0">
                                        <a:latin typeface="Cambria Math" panose="02040503050406030204" pitchFamily="18" charset="0"/>
                                      </a:rPr>
                                      <m:t>1;</m:t>
                                    </m:r>
                                    <m:sSup>
                                      <m:sSupPr>
                                        <m:ctrlPr>
                                          <a:rPr lang="fr-FR" sz="1200" b="0" i="1" kern="1200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 kern="1200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200" i="1" kern="1200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200" i="1" kern="1200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  <m:sup>
                                        <m:r>
                                          <a:rPr lang="en-US" sz="1200" i="1" kern="1200" dirty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sz="1200" i="1" kern="120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fr-FR" sz="1200" b="0" i="1" kern="1200" dirty="0" smtClean="0">
                                            <a:latin typeface="Cambria Math" panose="02040503050406030204" pitchFamily="18" charset="0"/>
                                            <a:sym typeface="Wingdings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 kern="1200" dirty="0" smtClean="0">
                                                <a:latin typeface="Cambria Math" panose="02040503050406030204" pitchFamily="18" charset="0"/>
                                                <a:sym typeface="Wingding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200" i="1" kern="1200" dirty="0" smtClean="0">
                                                <a:latin typeface="Cambria Math" panose="02040503050406030204" pitchFamily="18" charset="0"/>
                                                <a:sym typeface="Wingdings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200" i="1" kern="1200" dirty="0" smtClean="0">
                                                <a:latin typeface="Cambria Math" panose="02040503050406030204" pitchFamily="18" charset="0"/>
                                                <a:sym typeface="Wingdings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  <m:sup>
                                        <m:r>
                                          <a:rPr lang="fr-FR" sz="1200" b="0" i="1" kern="1200" dirty="0" smtClean="0">
                                            <a:latin typeface="Cambria Math" panose="02040503050406030204" pitchFamily="18" charset="0"/>
                                            <a:sym typeface="Wingdings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fr-FR" sz="1400" i="1" kern="1200" dirty="0">
                            <a:latin typeface="Cambria Math" panose="02040503050406030204" pitchFamily="18" charset="0"/>
                            <a:sym typeface="Wingding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dirty="0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fr-FR" sz="1400" b="0" i="1" kern="1200" dirty="0" smtClean="0">
                                        <a:latin typeface="Cambria Math" panose="02040503050406030204" pitchFamily="18" charset="0"/>
                                        <a:sym typeface="Wingding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kern="1200" dirty="0" smtClean="0">
                                        <a:latin typeface="Cambria Math" panose="02040503050406030204" pitchFamily="18" charset="0"/>
                                        <a:sym typeface="Wingding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400" i="1" kern="1200" dirty="0" smtClean="0">
                                        <a:latin typeface="Cambria Math" panose="02040503050406030204" pitchFamily="18" charset="0"/>
                                        <a:sym typeface="Wingding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kern="1200" dirty="0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fr-FR" sz="1400" b="0" i="1" kern="1200" dirty="0" smtClean="0">
                                        <a:latin typeface="Cambria Math" panose="02040503050406030204" pitchFamily="18" charset="0"/>
                                        <a:sym typeface="Wingding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i="0" kern="1200" dirty="0" smtClean="0">
                                        <a:latin typeface="Cambria Math" panose="02040503050406030204" pitchFamily="18" charset="0"/>
                                        <a:sym typeface="Wingdings"/>
                                      </a:rPr>
                                      <m:t>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1400" b="0" i="0" kern="1200" dirty="0" smtClean="0">
                                        <a:latin typeface="Cambria Math" panose="02040503050406030204" pitchFamily="18" charset="0"/>
                                        <a:sym typeface="Wingdings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fr-FR" sz="1400" b="0" i="1" kern="1200" dirty="0" smtClean="0">
                                        <a:latin typeface="Cambria Math" panose="02040503050406030204" pitchFamily="18" charset="0"/>
                                        <a:sym typeface="Wingding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kern="1200" dirty="0" smtClean="0">
                                    <a:latin typeface="Cambria Math" panose="02040503050406030204" pitchFamily="18" charset="0"/>
                                    <a:sym typeface="Wingdings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fr-FR" sz="1400" b="0" i="1" kern="1200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fr-FR" sz="1400" b="0" i="1" kern="120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 kern="120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FR" sz="1400" b="0" i="1" kern="120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1400" i="1" kern="1200" dirty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i="1" kern="1200" dirty="0" smtClean="0">
                                    <a:latin typeface="Cambria Math" panose="02040503050406030204" pitchFamily="18" charset="0"/>
                                  </a:rPr>
                                  <m:t>0.118</m:t>
                                </m:r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is-IS" sz="1400" i="1" kern="1200" dirty="0" smtClean="0">
                                    <a:latin typeface="Cambria Math" panose="02040503050406030204" pitchFamily="18" charset="0"/>
                                  </a:rPr>
                                  <m:t>0.102</m:t>
                                </m:r>
                                <m:r>
                                  <a:rPr lang="fr-FR" sz="1400" b="0" i="1" kern="120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s-IS" sz="1400" i="1" kern="1200" dirty="0" smtClean="0">
                                    <a:latin typeface="Cambria Math" panose="02040503050406030204" pitchFamily="18" charset="0"/>
                                  </a:rPr>
                                  <m:t>(2) </m:t>
                                </m:r>
                              </m:oMath>
                            </m:oMathPara>
                          </a14:m>
                          <a:endParaRPr lang="is-IS" sz="1400" b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9">
                <a:extLst>
                  <a:ext uri="{FF2B5EF4-FFF2-40B4-BE49-F238E27FC236}">
                    <a16:creationId xmlns:a16="http://schemas.microsoft.com/office/drawing/2014/main" id="{52BCE72D-4C09-42F6-852B-A6E96AC80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0349655"/>
                  </p:ext>
                </p:extLst>
              </p:nvPr>
            </p:nvGraphicFramePr>
            <p:xfrm>
              <a:off x="4897372" y="1995477"/>
              <a:ext cx="4032345" cy="12444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55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55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55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7558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/>
                            <a:t>NCSM</a:t>
                          </a:r>
                          <a:endParaRPr lang="en-US" sz="1400" b="0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/>
                            <a:t>NCSM-</a:t>
                          </a:r>
                          <a:r>
                            <a:rPr lang="en-US" sz="1400" b="0" kern="1200" dirty="0" err="1"/>
                            <a:t>pheno</a:t>
                          </a:r>
                          <a:endParaRPr lang="en-US" sz="1400" b="0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kern="1200" dirty="0"/>
                            <a:t>Expt.</a:t>
                          </a:r>
                          <a:endParaRPr lang="en-US" sz="1400" b="0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625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7"/>
                          <a:stretch>
                            <a:fillRect l="-433" t="-71667" r="-188745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61111" t="-71667" r="-20277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62937" t="-71667" r="-104196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60417" t="-71667" r="-347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Box 21">
            <a:extLst>
              <a:ext uri="{FF2B5EF4-FFF2-40B4-BE49-F238E27FC236}">
                <a16:creationId xmlns:a16="http://schemas.microsoft.com/office/drawing/2014/main" id="{1F296B54-2271-49E9-A709-21097734B63B}"/>
              </a:ext>
            </a:extLst>
          </p:cNvPr>
          <p:cNvSpPr txBox="1"/>
          <p:nvPr/>
        </p:nvSpPr>
        <p:spPr>
          <a:xfrm>
            <a:off x="5047287" y="1566248"/>
            <a:ext cx="3639329" cy="360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ea typeface="ＭＳ Ｐゴシック" charset="0"/>
                <a:cs typeface="Times"/>
              </a:defRPr>
            </a:lvl1pPr>
            <a:lvl2pPr marL="37931725" indent="-37474525">
              <a:defRPr sz="2400">
                <a:latin typeface="Arial" charset="0"/>
                <a:ea typeface="ＭＳ Ｐゴシック" charset="0"/>
              </a:defRPr>
            </a:lvl2pPr>
            <a:lvl3pPr>
              <a:defRPr sz="2400">
                <a:latin typeface="Arial" charset="0"/>
                <a:ea typeface="ＭＳ Ｐゴシック" charset="0"/>
              </a:defRPr>
            </a:lvl3pPr>
            <a:lvl4pPr>
              <a:defRPr sz="2400">
                <a:latin typeface="Arial" charset="0"/>
                <a:ea typeface="ＭＳ Ｐゴシック" charset="0"/>
              </a:defRPr>
            </a:lvl4pPr>
            <a:lvl5pPr>
              <a:defRPr sz="2400"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Bound to bound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5194B9F-C42B-429C-A0BE-02ECE438F717}"/>
              </a:ext>
            </a:extLst>
          </p:cNvPr>
          <p:cNvGrpSpPr/>
          <p:nvPr/>
        </p:nvGrpSpPr>
        <p:grpSpPr>
          <a:xfrm>
            <a:off x="5047287" y="3866436"/>
            <a:ext cx="3665210" cy="2914087"/>
            <a:chOff x="146900" y="3185516"/>
            <a:chExt cx="4604514" cy="3660896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9898C80F-1EA9-4C3D-B349-EE69DC56E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2" t="9115" r="6604" b="3727"/>
            <a:stretch/>
          </p:blipFill>
          <p:spPr>
            <a:xfrm>
              <a:off x="227700" y="3511363"/>
              <a:ext cx="4523714" cy="3335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A5AD9D-17FD-4D0C-99D2-E64CD2C2B7FB}"/>
                </a:ext>
              </a:extLst>
            </p:cNvPr>
            <p:cNvSpPr/>
            <p:nvPr/>
          </p:nvSpPr>
          <p:spPr bwMode="auto">
            <a:xfrm>
              <a:off x="158950" y="3598333"/>
              <a:ext cx="4523714" cy="3144854"/>
            </a:xfrm>
            <a:prstGeom prst="rect">
              <a:avLst/>
            </a:prstGeom>
            <a:noFill/>
            <a:ln w="9525" cmpd="sng">
              <a:solidFill>
                <a:srgbClr val="0000FF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55444D11-D6AE-4B0E-8D44-B13B130F3897}"/>
                </a:ext>
              </a:extLst>
            </p:cNvPr>
            <p:cNvSpPr txBox="1"/>
            <p:nvPr/>
          </p:nvSpPr>
          <p:spPr>
            <a:xfrm>
              <a:off x="146900" y="3185516"/>
              <a:ext cx="4572000" cy="45225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anchor="ctr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chemeClr val="bg1"/>
                  </a:solidFill>
                  <a:ea typeface="ＭＳ Ｐゴシック" charset="0"/>
                  <a:cs typeface="Times"/>
                </a:defRPr>
              </a:lvl1pPr>
              <a:lvl2pPr marL="37931725" indent="-37474525">
                <a:defRPr sz="2400">
                  <a:latin typeface="Arial" charset="0"/>
                  <a:ea typeface="ＭＳ Ｐゴシック" charset="0"/>
                </a:defRPr>
              </a:lvl2pPr>
              <a:lvl3pPr>
                <a:defRPr sz="2400">
                  <a:latin typeface="Arial" charset="0"/>
                  <a:ea typeface="ＭＳ Ｐゴシック" charset="0"/>
                </a:defRPr>
              </a:lvl3pPr>
              <a:lvl4pPr>
                <a:defRPr sz="2400">
                  <a:latin typeface="Arial" charset="0"/>
                  <a:ea typeface="ＭＳ Ｐゴシック" charset="0"/>
                </a:defRPr>
              </a:lvl4pPr>
              <a:lvl5pPr>
                <a:defRPr sz="2400"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Bound to </a:t>
              </a:r>
              <a:r>
                <a:rPr lang="en-US" sz="1800" dirty="0">
                  <a:solidFill>
                    <a:srgbClr val="FFFFFF"/>
                  </a:solidFill>
                  <a:ea typeface="+mn-ea"/>
                </a:rPr>
                <a:t>continuum</a:t>
              </a:r>
            </a:p>
          </p:txBody>
        </p:sp>
      </p:grpSp>
      <p:pic>
        <p:nvPicPr>
          <p:cNvPr id="27" name="Content Placeholder 7">
            <a:extLst>
              <a:ext uri="{FF2B5EF4-FFF2-40B4-BE49-F238E27FC236}">
                <a16:creationId xmlns:a16="http://schemas.microsoft.com/office/drawing/2014/main" id="{E622422D-EE06-4F88-98B9-D8DF3822BB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11807F"/>
              </a:clrFrom>
              <a:clrTo>
                <a:srgbClr val="1180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32" t="50001" r="15408" b="28455"/>
          <a:stretch/>
        </p:blipFill>
        <p:spPr bwMode="auto">
          <a:xfrm>
            <a:off x="6358887" y="0"/>
            <a:ext cx="2785113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llipse 78">
            <a:extLst>
              <a:ext uri="{FF2B5EF4-FFF2-40B4-BE49-F238E27FC236}">
                <a16:creationId xmlns:a16="http://schemas.microsoft.com/office/drawing/2014/main" id="{C57F7859-9E6B-4780-B096-2E21F028E9C7}"/>
              </a:ext>
            </a:extLst>
          </p:cNvPr>
          <p:cNvSpPr/>
          <p:nvPr/>
        </p:nvSpPr>
        <p:spPr>
          <a:xfrm>
            <a:off x="7373103" y="216620"/>
            <a:ext cx="316800" cy="315836"/>
          </a:xfrm>
          <a:prstGeom prst="ellipse">
            <a:avLst/>
          </a:prstGeom>
          <a:noFill/>
          <a:ln w="57150" cmpd="sng"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202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6"/>
    </mc:Choice>
    <mc:Fallback xmlns="">
      <p:transition spd="slow" advTm="895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37173A-2B6F-477B-94EC-5E07E0B2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22" y="17372"/>
            <a:ext cx="3856523" cy="714380"/>
          </a:xfrm>
        </p:spPr>
        <p:txBody>
          <a:bodyPr>
            <a:normAutofit fontScale="90000"/>
          </a:bodyPr>
          <a:lstStyle/>
          <a:p>
            <a:r>
              <a:rPr lang="en-US" sz="2000" b="0" baseline="30000" dirty="0"/>
              <a:t>6</a:t>
            </a:r>
            <a:r>
              <a:rPr lang="en-US" sz="2000" b="0" dirty="0"/>
              <a:t>H</a:t>
            </a:r>
            <a:r>
              <a:rPr lang="en-US" sz="2000" b="0" cap="none" dirty="0"/>
              <a:t>e 2n </a:t>
            </a:r>
            <a:r>
              <a:rPr lang="en-US" sz="2000" b="0" dirty="0"/>
              <a:t>Halo nuclei</a:t>
            </a:r>
            <a:br>
              <a:rPr lang="en-US" sz="4000" dirty="0">
                <a:cs typeface="Arial Narrow"/>
              </a:rPr>
            </a:br>
            <a:r>
              <a:rPr lang="en-US" sz="1200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C. Romero-Redondo, S. </a:t>
            </a:r>
            <a:r>
              <a:rPr lang="en-US" sz="1200" cap="none" dirty="0" err="1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Quaglioni</a:t>
            </a:r>
            <a:r>
              <a:rPr lang="en-US" sz="1200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i="1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et al. </a:t>
            </a:r>
            <a:r>
              <a:rPr lang="en-US" sz="1200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PRL117 (2016)</a:t>
            </a:r>
            <a:endParaRPr lang="fr-FR" sz="1200" cap="none" dirty="0">
              <a:ln w="0" cap="sq"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EF73F7-CA78-450B-9B6F-344D2B46F8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272"/>
          <a:stretch/>
        </p:blipFill>
        <p:spPr>
          <a:xfrm>
            <a:off x="4016978" y="1450078"/>
            <a:ext cx="4679165" cy="395784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B93A2F76-F408-42CC-9070-8C596A7E907E}"/>
              </a:ext>
            </a:extLst>
          </p:cNvPr>
          <p:cNvGrpSpPr/>
          <p:nvPr/>
        </p:nvGrpSpPr>
        <p:grpSpPr>
          <a:xfrm>
            <a:off x="206703" y="1679512"/>
            <a:ext cx="3050033" cy="3498976"/>
            <a:chOff x="5937802" y="1066332"/>
            <a:chExt cx="3050033" cy="34989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0C5A53-B828-4C0D-9CEC-E0F941DEC8D4}"/>
                </a:ext>
              </a:extLst>
            </p:cNvPr>
            <p:cNvSpPr/>
            <p:nvPr/>
          </p:nvSpPr>
          <p:spPr>
            <a:xfrm>
              <a:off x="6426558" y="1066332"/>
              <a:ext cx="877861" cy="236266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FBC02D1-9537-40F1-95A1-BDAA44E86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37802" y="1066332"/>
              <a:ext cx="3050033" cy="268170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DEB570-629C-4A58-9EDB-285E7859C403}"/>
                </a:ext>
              </a:extLst>
            </p:cNvPr>
            <p:cNvSpPr txBox="1"/>
            <p:nvPr/>
          </p:nvSpPr>
          <p:spPr>
            <a:xfrm>
              <a:off x="8490906" y="1870443"/>
              <a:ext cx="64120" cy="138499"/>
            </a:xfrm>
            <a:prstGeom prst="rect">
              <a:avLst/>
            </a:prstGeom>
            <a:solidFill>
              <a:srgbClr val="F1EBEB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fr-FR" sz="9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BC21ADE-5CCF-4800-9391-48E70E332A3E}"/>
                    </a:ext>
                  </a:extLst>
                </p:cNvPr>
                <p:cNvSpPr txBox="1"/>
                <p:nvPr/>
              </p:nvSpPr>
              <p:spPr>
                <a:xfrm>
                  <a:off x="5999547" y="3918977"/>
                  <a:ext cx="2988288" cy="646331"/>
                </a:xfrm>
                <a:prstGeom prst="rect">
                  <a:avLst/>
                </a:prstGeom>
                <a:ln w="12700" cmpd="sng">
                  <a:noFill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90487" tIns="44450" rIns="90487" bIns="44450" anchor="ctr">
                  <a:noAutofit/>
                </a:bodyPr>
                <a:lstStyle>
                  <a:defPPr>
                    <a:defRPr lang="en-US"/>
                  </a:defPPr>
                  <a:lvl1pPr>
                    <a:defRPr>
                      <a:solidFill>
                        <a:schemeClr val="dk1"/>
                      </a:solidFill>
                    </a:defRPr>
                  </a:lvl1pPr>
                  <a:lvl2pPr marL="0" lvl="1" algn="just">
                    <a:spcAft>
                      <a:spcPts val="600"/>
                    </a:spcAft>
                    <a:defRPr sz="1600" kern="0">
                      <a:solidFill>
                        <a:schemeClr val="dk1"/>
                      </a:solidFill>
                    </a:defRPr>
                  </a:lvl2pPr>
                  <a:lvl3pPr>
                    <a:defRPr>
                      <a:solidFill>
                        <a:schemeClr val="dk1"/>
                      </a:solidFill>
                    </a:defRPr>
                  </a:lvl3pPr>
                  <a:lvl4pPr>
                    <a:defRPr>
                      <a:solidFill>
                        <a:schemeClr val="dk1"/>
                      </a:solidFill>
                    </a:defRPr>
                  </a:lvl4pPr>
                  <a:lvl5pPr>
                    <a:defRPr>
                      <a:solidFill>
                        <a:schemeClr val="dk1"/>
                      </a:solidFill>
                    </a:defRPr>
                  </a:lvl5pPr>
                  <a:lvl6pPr>
                    <a:defRPr>
                      <a:solidFill>
                        <a:schemeClr val="dk1"/>
                      </a:solidFill>
                    </a:defRPr>
                  </a:lvl6pPr>
                  <a:lvl7pPr>
                    <a:defRPr>
                      <a:solidFill>
                        <a:schemeClr val="dk1"/>
                      </a:solidFill>
                    </a:defRPr>
                  </a:lvl7pPr>
                  <a:lvl8pPr>
                    <a:defRPr>
                      <a:solidFill>
                        <a:schemeClr val="dk1"/>
                      </a:solidFill>
                    </a:defRPr>
                  </a:lvl8pPr>
                  <a:lvl9pPr>
                    <a:defRPr>
                      <a:solidFill>
                        <a:schemeClr val="dk1"/>
                      </a:solidFill>
                    </a:defRPr>
                  </a:lvl9pPr>
                </a:lstStyle>
                <a:p>
                  <a:r>
                    <a:rPr lang="en-US" sz="1600" dirty="0" err="1"/>
                    <a:t>N</a:t>
                  </a:r>
                  <a:r>
                    <a:rPr lang="en-US" sz="1600" baseline="-25000" dirty="0" err="1"/>
                    <a:t>max</a:t>
                  </a:r>
                  <a:r>
                    <a:rPr lang="en-US" sz="1600" dirty="0"/>
                    <a:t>=12 model space i.e. 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≈8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en-US" sz="1600" dirty="0" err="1"/>
                    <a:t>fm</a:t>
                  </a:r>
                  <a:r>
                    <a:rPr lang="en-US" sz="1600" dirty="0"/>
                    <a:t> HO spatial box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BC21ADE-5CCF-4800-9391-48E70E332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9547" y="3918977"/>
                  <a:ext cx="2988288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mpd="sng">
                  <a:noFill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B7C2FCB-32E4-4F85-A8B8-88DC02801A16}"/>
                </a:ext>
              </a:extLst>
            </p:cNvPr>
            <p:cNvCxnSpPr>
              <a:cxnSpLocks/>
              <a:stCxn id="29" idx="2"/>
              <a:endCxn id="35" idx="0"/>
            </p:cNvCxnSpPr>
            <p:nvPr/>
          </p:nvCxnSpPr>
          <p:spPr>
            <a:xfrm>
              <a:off x="6865489" y="3429000"/>
              <a:ext cx="628202" cy="4899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3">
            <a:extLst>
              <a:ext uri="{FF2B5EF4-FFF2-40B4-BE49-F238E27FC236}">
                <a16:creationId xmlns:a16="http://schemas.microsoft.com/office/drawing/2014/main" id="{C951A30A-4F7B-4EF1-B827-9648CAEE5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403" y="1018679"/>
            <a:ext cx="4387138" cy="396914"/>
          </a:xfrm>
          <a:prstGeom prst="rect">
            <a:avLst/>
          </a:prstGeom>
          <a:solidFill>
            <a:srgbClr val="0000FF"/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aseline="30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He </a:t>
            </a:r>
            <a:r>
              <a:rPr lang="en-US" dirty="0" err="1">
                <a:solidFill>
                  <a:schemeClr val="bg1"/>
                </a:solidFill>
              </a:rPr>
              <a:t>g.s</a:t>
            </a:r>
            <a:r>
              <a:rPr lang="en-US" dirty="0">
                <a:solidFill>
                  <a:schemeClr val="bg1"/>
                </a:solidFill>
              </a:rPr>
              <a:t>. energy, proton and matter radii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FE0501C-43E5-44A6-83FB-A8DAB3D91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8" y="5612680"/>
            <a:ext cx="2988288" cy="955899"/>
          </a:xfrm>
          <a:prstGeom prst="rect">
            <a:avLst/>
          </a:prstGeom>
          <a:solidFill>
            <a:srgbClr val="124A91"/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square" numCol="1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Long-distance components are mandatory to model </a:t>
            </a:r>
            <a:r>
              <a:rPr lang="en-US" baseline="300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6</a:t>
            </a:r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He.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76C5F01C-4C93-4B97-8DBA-3799A20B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341" y="5682454"/>
            <a:ext cx="4039200" cy="816350"/>
          </a:xfrm>
          <a:prstGeom prst="rect">
            <a:avLst/>
          </a:prstGeom>
          <a:solidFill>
            <a:srgbClr val="124A91"/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a typeface="ＭＳ Ｐゴシック" charset="0"/>
              </a:rPr>
              <a:t>g.s.</a:t>
            </a: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 energy, proton and matter radii from chiral NN force are close to data.</a:t>
            </a:r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E84F232E-0785-4AF2-9BAA-E12683F1BD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11807F"/>
              </a:clrFrom>
              <a:clrTo>
                <a:srgbClr val="1180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73" t="67155" r="34267" b="11301"/>
          <a:stretch/>
        </p:blipFill>
        <p:spPr bwMode="auto">
          <a:xfrm>
            <a:off x="6358887" y="0"/>
            <a:ext cx="2785113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lipse 78">
            <a:extLst>
              <a:ext uri="{FF2B5EF4-FFF2-40B4-BE49-F238E27FC236}">
                <a16:creationId xmlns:a16="http://schemas.microsoft.com/office/drawing/2014/main" id="{5DCD53B5-2D35-4E84-866D-A88B999720BF}"/>
              </a:ext>
            </a:extLst>
          </p:cNvPr>
          <p:cNvSpPr/>
          <p:nvPr/>
        </p:nvSpPr>
        <p:spPr>
          <a:xfrm>
            <a:off x="7373103" y="216620"/>
            <a:ext cx="316800" cy="315836"/>
          </a:xfrm>
          <a:prstGeom prst="ellipse">
            <a:avLst/>
          </a:prstGeom>
          <a:noFill/>
          <a:ln w="57150" cmpd="sng"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643837"/>
      </p:ext>
    </p:extLst>
  </p:cSld>
  <p:clrMapOvr>
    <a:masterClrMapping/>
  </p:clrMapOvr>
  <p:transition advTm="5220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6287" y="5011004"/>
            <a:ext cx="7870876" cy="1675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000">
                <a:solidFill>
                  <a:srgbClr val="FF0000"/>
                </a:solidFill>
              </a:defRPr>
            </a:lvl1pPr>
            <a:lvl2pPr marL="360363" lvl="1" indent="-360363" defTabSz="914400">
              <a:lnSpc>
                <a:spcPts val="2000"/>
              </a:lnSpc>
              <a:spcBef>
                <a:spcPts val="1200"/>
              </a:spcBef>
              <a:buSzPct val="90000"/>
              <a:buFontTx/>
              <a:buBlip>
                <a:blip r:embed="rId3"/>
              </a:buBlip>
            </a:lvl2pPr>
            <a:lvl3pPr marL="361950" indent="0" defTabSz="914400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>
                <a:solidFill>
                  <a:srgbClr val="666666"/>
                </a:solidFill>
              </a:defRPr>
            </a:lvl3pPr>
            <a:lvl4pPr marL="1009650" lvl="3" indent="-238125" defTabSz="914400">
              <a:lnSpc>
                <a:spcPts val="2000"/>
              </a:lnSpc>
              <a:spcBef>
                <a:spcPts val="120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</a:lvl4pPr>
            <a:lvl5pPr marL="1133475" indent="-114300" defTabSz="914400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Synergy:</a:t>
            </a:r>
          </a:p>
          <a:p>
            <a:pPr marL="1080000" lvl="1">
              <a:buFont typeface="Wingdings" panose="05000000000000000000" pitchFamily="2" charset="2"/>
              <a:buChar char="v"/>
            </a:pPr>
            <a:r>
              <a:rPr lang="en-US" dirty="0"/>
              <a:t>Common effort from few-body physics and nuclear interaction modeling.</a:t>
            </a:r>
          </a:p>
          <a:p>
            <a:pPr marL="1080000" lvl="1">
              <a:buFont typeface="Wingdings" panose="05000000000000000000" pitchFamily="2" charset="2"/>
              <a:buChar char="v"/>
            </a:pPr>
            <a:r>
              <a:rPr lang="en-US" dirty="0"/>
              <a:t>Synergy with physics at the dripline (in that case ~eV from the threshold!). Eventually with new tools for theoretical developments.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35EBE5B0-862C-4825-AF48-669FDF22014B}"/>
                  </a:ext>
                </a:extLst>
              </p:cNvPr>
              <p:cNvSpPr txBox="1"/>
              <p:nvPr/>
            </p:nvSpPr>
            <p:spPr>
              <a:xfrm>
                <a:off x="996286" y="1376420"/>
                <a:ext cx="7870875" cy="204471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defPPr>
                  <a:defRPr lang="en-US"/>
                </a:defPPr>
                <a:lvl1pPr indent="0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Arial" pitchFamily="34" charset="0"/>
                  <a:buNone/>
                  <a:defRPr sz="2000">
                    <a:solidFill>
                      <a:srgbClr val="FF0000"/>
                    </a:solidFill>
                  </a:defRPr>
                </a:lvl1pPr>
                <a:lvl2pPr marL="360363" lvl="1" indent="-360363" defTabSz="914400">
                  <a:lnSpc>
                    <a:spcPts val="2000"/>
                  </a:lnSpc>
                  <a:spcBef>
                    <a:spcPts val="1200"/>
                  </a:spcBef>
                  <a:buSzPct val="90000"/>
                  <a:buFontTx/>
                  <a:buBlip>
                    <a:blip r:embed="rId3"/>
                  </a:buBlip>
                </a:lvl2pPr>
                <a:lvl3pPr marL="361950" indent="0" defTabSz="914400">
                  <a:lnSpc>
                    <a:spcPts val="2000"/>
                  </a:lnSpc>
                  <a:spcBef>
                    <a:spcPts val="0"/>
                  </a:spcBef>
                  <a:buSzPct val="36000"/>
                  <a:buFont typeface="Arial" pitchFamily="34" charset="0"/>
                  <a:buNone/>
                  <a:defRPr sz="1600">
                    <a:solidFill>
                      <a:srgbClr val="666666"/>
                    </a:solidFill>
                  </a:defRPr>
                </a:lvl3pPr>
                <a:lvl4pPr marL="1009650" lvl="3" indent="-238125" defTabSz="914400">
                  <a:lnSpc>
                    <a:spcPts val="2000"/>
                  </a:lnSpc>
                  <a:spcBef>
                    <a:spcPts val="1200"/>
                  </a:spcBef>
                  <a:buClr>
                    <a:srgbClr val="666666"/>
                  </a:buClr>
                  <a:buSzPct val="36000"/>
                  <a:buFontTx/>
                  <a:buBlip>
                    <a:blip r:embed="rId4"/>
                  </a:buBlip>
                </a:lvl4pPr>
                <a:lvl5pPr marL="1133475" indent="-114300" defTabSz="914400">
                  <a:lnSpc>
                    <a:spcPts val="2000"/>
                  </a:lnSpc>
                  <a:spcBef>
                    <a:spcPts val="0"/>
                  </a:spcBef>
                  <a:buClr>
                    <a:srgbClr val="666666"/>
                  </a:buClr>
                  <a:buFont typeface="Arial" pitchFamily="34" charset="0"/>
                  <a:buChar char="-"/>
                  <a:defRPr sz="1600">
                    <a:solidFill>
                      <a:srgbClr val="666666"/>
                    </a:solidFill>
                  </a:defRPr>
                </a:lvl5pPr>
                <a:lvl6pPr marL="2514600" indent="-228600" defTabSz="9144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 defTabSz="9144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 defTabSz="9144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 defTabSz="9144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r>
                  <a:rPr lang="en-US" dirty="0"/>
                  <a:t>Key points:</a:t>
                </a:r>
              </a:p>
              <a:p>
                <a:pPr marL="1080000" lvl="1">
                  <a:buFont typeface="Wingdings" panose="05000000000000000000" pitchFamily="2" charset="2"/>
                  <a:buChar char="v"/>
                </a:pPr>
                <a:r>
                  <a:rPr lang="en-US" dirty="0"/>
                  <a:t>Building synergy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N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NN</m:t>
                    </m:r>
                  </m:oMath>
                </a14:m>
                <a:r>
                  <a:rPr lang="en-US" dirty="0"/>
                  <a:t> to better constrain nuclear force and to refine EFTs.</a:t>
                </a:r>
              </a:p>
              <a:p>
                <a:pPr marL="1080000" lvl="1">
                  <a:buFont typeface="Wingdings" panose="05000000000000000000" pitchFamily="2" charset="2"/>
                  <a:buChar char="v"/>
                </a:pPr>
                <a:r>
                  <a:rPr lang="en-US" dirty="0"/>
                  <a:t>Probe the tail of nuclear densities. Focus on neutron distribution. Test nuclear densities from models – eventually reconstruct nuclear density from experiment.</a:t>
                </a:r>
              </a:p>
            </p:txBody>
          </p:sp>
        </mc:Choice>
        <mc:Fallback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35EBE5B0-862C-4825-AF48-669FDF220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6" y="1376420"/>
                <a:ext cx="7870875" cy="2044718"/>
              </a:xfrm>
              <a:prstGeom prst="rect">
                <a:avLst/>
              </a:prstGeom>
              <a:blipFill>
                <a:blip r:embed="rId5"/>
                <a:stretch>
                  <a:fillRect l="-1935" t="-3582" b="-1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1">
            <a:extLst>
              <a:ext uri="{FF2B5EF4-FFF2-40B4-BE49-F238E27FC236}">
                <a16:creationId xmlns:a16="http://schemas.microsoft.com/office/drawing/2014/main" id="{E1B68FD1-ED98-4C0C-8FC3-214921F7BF15}"/>
              </a:ext>
            </a:extLst>
          </p:cNvPr>
          <p:cNvSpPr txBox="1"/>
          <p:nvPr/>
        </p:nvSpPr>
        <p:spPr>
          <a:xfrm>
            <a:off x="996287" y="3495166"/>
            <a:ext cx="7870876" cy="14418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000">
                <a:solidFill>
                  <a:srgbClr val="FF0000"/>
                </a:solidFill>
              </a:defRPr>
            </a:lvl1pPr>
            <a:lvl2pPr marL="360363" lvl="1" indent="-360363" defTabSz="914400">
              <a:lnSpc>
                <a:spcPts val="2000"/>
              </a:lnSpc>
              <a:spcBef>
                <a:spcPts val="1200"/>
              </a:spcBef>
              <a:buSzPct val="90000"/>
              <a:buFontTx/>
              <a:buBlip>
                <a:blip r:embed="rId3"/>
              </a:buBlip>
            </a:lvl2pPr>
            <a:lvl3pPr marL="361950" indent="0" defTabSz="914400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>
                <a:solidFill>
                  <a:srgbClr val="666666"/>
                </a:solidFill>
              </a:defRPr>
            </a:lvl3pPr>
            <a:lvl4pPr marL="1009650" lvl="3" indent="-238125" defTabSz="914400">
              <a:lnSpc>
                <a:spcPts val="2000"/>
              </a:lnSpc>
              <a:spcBef>
                <a:spcPts val="120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</a:lvl4pPr>
            <a:lvl5pPr marL="1133475" indent="-114300" defTabSz="914400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Request:</a:t>
            </a:r>
          </a:p>
          <a:p>
            <a:pPr marL="1080000" lvl="1">
              <a:buFont typeface="Wingdings" panose="05000000000000000000" pitchFamily="2" charset="2"/>
              <a:buChar char="v"/>
            </a:pPr>
            <a:r>
              <a:rPr lang="fr-FR" dirty="0"/>
              <a:t>Time, etc...</a:t>
            </a:r>
          </a:p>
          <a:p>
            <a:pPr marL="1080000" lvl="1">
              <a:buFont typeface="Wingdings" panose="05000000000000000000" pitchFamily="2" charset="2"/>
              <a:buChar char="v"/>
            </a:pPr>
            <a:r>
              <a:rPr lang="en-US" dirty="0"/>
              <a:t>ANR REACH </a:t>
            </a:r>
            <a:r>
              <a:rPr lang="en-US" sz="1400" dirty="0"/>
              <a:t>(Reactions for Experiments with Atomic nuclei within reach)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5"/>
    </mc:Choice>
    <mc:Fallback xmlns="">
      <p:transition spd="slow" advTm="54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Neutrons &amp; nuclei, a love story</a:t>
            </a:r>
          </a:p>
        </p:txBody>
      </p:sp>
      <p:cxnSp>
        <p:nvCxnSpPr>
          <p:cNvPr id="30" name="Straight Arrow Connector 79"/>
          <p:cNvCxnSpPr>
            <a:cxnSpLocks/>
          </p:cNvCxnSpPr>
          <p:nvPr/>
        </p:nvCxnSpPr>
        <p:spPr>
          <a:xfrm flipH="1">
            <a:off x="1067522" y="1761153"/>
            <a:ext cx="15441" cy="4014667"/>
          </a:xfrm>
          <a:prstGeom prst="straightConnector1">
            <a:avLst/>
          </a:prstGeom>
          <a:ln w="60325" cmpd="sng">
            <a:solidFill>
              <a:srgbClr val="0000FF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arallélogramme 20">
            <a:extLst>
              <a:ext uri="{FF2B5EF4-FFF2-40B4-BE49-F238E27FC236}">
                <a16:creationId xmlns:a16="http://schemas.microsoft.com/office/drawing/2014/main" id="{EBDF0390-EA31-4082-8B65-6EE4CF8C348A}"/>
              </a:ext>
            </a:extLst>
          </p:cNvPr>
          <p:cNvSpPr/>
          <p:nvPr/>
        </p:nvSpPr>
        <p:spPr>
          <a:xfrm rot="20753349" flipH="1">
            <a:off x="6153910" y="1127979"/>
            <a:ext cx="2917631" cy="2613352"/>
          </a:xfrm>
          <a:custGeom>
            <a:avLst/>
            <a:gdLst>
              <a:gd name="connsiteX0" fmla="*/ 0 w 4672431"/>
              <a:gd name="connsiteY0" fmla="*/ 3351266 h 3351266"/>
              <a:gd name="connsiteX1" fmla="*/ 2223699 w 4672431"/>
              <a:gd name="connsiteY1" fmla="*/ 0 h 3351266"/>
              <a:gd name="connsiteX2" fmla="*/ 4672431 w 4672431"/>
              <a:gd name="connsiteY2" fmla="*/ 0 h 3351266"/>
              <a:gd name="connsiteX3" fmla="*/ 2448732 w 4672431"/>
              <a:gd name="connsiteY3" fmla="*/ 3351266 h 3351266"/>
              <a:gd name="connsiteX4" fmla="*/ 0 w 4672431"/>
              <a:gd name="connsiteY4" fmla="*/ 3351266 h 3351266"/>
              <a:gd name="connsiteX0" fmla="*/ 0 w 4481137"/>
              <a:gd name="connsiteY0" fmla="*/ 3351266 h 3351266"/>
              <a:gd name="connsiteX1" fmla="*/ 2223699 w 4481137"/>
              <a:gd name="connsiteY1" fmla="*/ 0 h 3351266"/>
              <a:gd name="connsiteX2" fmla="*/ 4481137 w 4481137"/>
              <a:gd name="connsiteY2" fmla="*/ 258628 h 3351266"/>
              <a:gd name="connsiteX3" fmla="*/ 2448732 w 4481137"/>
              <a:gd name="connsiteY3" fmla="*/ 3351266 h 3351266"/>
              <a:gd name="connsiteX4" fmla="*/ 0 w 4481137"/>
              <a:gd name="connsiteY4" fmla="*/ 3351266 h 3351266"/>
              <a:gd name="connsiteX0" fmla="*/ 0 w 4481137"/>
              <a:gd name="connsiteY0" fmla="*/ 3851492 h 3851492"/>
              <a:gd name="connsiteX1" fmla="*/ 2757030 w 4481137"/>
              <a:gd name="connsiteY1" fmla="*/ 0 h 3851492"/>
              <a:gd name="connsiteX2" fmla="*/ 4481137 w 4481137"/>
              <a:gd name="connsiteY2" fmla="*/ 758854 h 3851492"/>
              <a:gd name="connsiteX3" fmla="*/ 2448732 w 4481137"/>
              <a:gd name="connsiteY3" fmla="*/ 3851492 h 3851492"/>
              <a:gd name="connsiteX4" fmla="*/ 0 w 4481137"/>
              <a:gd name="connsiteY4" fmla="*/ 3851492 h 3851492"/>
              <a:gd name="connsiteX0" fmla="*/ 0 w 4218943"/>
              <a:gd name="connsiteY0" fmla="*/ 3474348 h 3851492"/>
              <a:gd name="connsiteX1" fmla="*/ 2494836 w 4218943"/>
              <a:gd name="connsiteY1" fmla="*/ 0 h 3851492"/>
              <a:gd name="connsiteX2" fmla="*/ 4218943 w 4218943"/>
              <a:gd name="connsiteY2" fmla="*/ 758854 h 3851492"/>
              <a:gd name="connsiteX3" fmla="*/ 2186538 w 4218943"/>
              <a:gd name="connsiteY3" fmla="*/ 3851492 h 3851492"/>
              <a:gd name="connsiteX4" fmla="*/ 0 w 4218943"/>
              <a:gd name="connsiteY4" fmla="*/ 3474348 h 3851492"/>
              <a:gd name="connsiteX0" fmla="*/ 0 w 4218943"/>
              <a:gd name="connsiteY0" fmla="*/ 3474348 h 3851492"/>
              <a:gd name="connsiteX1" fmla="*/ 958529 w 4218943"/>
              <a:gd name="connsiteY1" fmla="*/ 513838 h 3851492"/>
              <a:gd name="connsiteX2" fmla="*/ 2494836 w 4218943"/>
              <a:gd name="connsiteY2" fmla="*/ 0 h 3851492"/>
              <a:gd name="connsiteX3" fmla="*/ 4218943 w 4218943"/>
              <a:gd name="connsiteY3" fmla="*/ 758854 h 3851492"/>
              <a:gd name="connsiteX4" fmla="*/ 2186538 w 4218943"/>
              <a:gd name="connsiteY4" fmla="*/ 3851492 h 3851492"/>
              <a:gd name="connsiteX5" fmla="*/ 0 w 4218943"/>
              <a:gd name="connsiteY5" fmla="*/ 3474348 h 3851492"/>
              <a:gd name="connsiteX0" fmla="*/ 0 w 4218943"/>
              <a:gd name="connsiteY0" fmla="*/ 3474348 h 3851492"/>
              <a:gd name="connsiteX1" fmla="*/ 861133 w 4218943"/>
              <a:gd name="connsiteY1" fmla="*/ 126399 h 3851492"/>
              <a:gd name="connsiteX2" fmla="*/ 2494836 w 4218943"/>
              <a:gd name="connsiteY2" fmla="*/ 0 h 3851492"/>
              <a:gd name="connsiteX3" fmla="*/ 4218943 w 4218943"/>
              <a:gd name="connsiteY3" fmla="*/ 758854 h 3851492"/>
              <a:gd name="connsiteX4" fmla="*/ 2186538 w 4218943"/>
              <a:gd name="connsiteY4" fmla="*/ 3851492 h 3851492"/>
              <a:gd name="connsiteX5" fmla="*/ 0 w 4218943"/>
              <a:gd name="connsiteY5" fmla="*/ 3474348 h 3851492"/>
              <a:gd name="connsiteX0" fmla="*/ 0 w 4218943"/>
              <a:gd name="connsiteY0" fmla="*/ 3474348 h 3851492"/>
              <a:gd name="connsiteX1" fmla="*/ 986332 w 4218943"/>
              <a:gd name="connsiteY1" fmla="*/ 369542 h 3851492"/>
              <a:gd name="connsiteX2" fmla="*/ 2494836 w 4218943"/>
              <a:gd name="connsiteY2" fmla="*/ 0 h 3851492"/>
              <a:gd name="connsiteX3" fmla="*/ 4218943 w 4218943"/>
              <a:gd name="connsiteY3" fmla="*/ 758854 h 3851492"/>
              <a:gd name="connsiteX4" fmla="*/ 2186538 w 4218943"/>
              <a:gd name="connsiteY4" fmla="*/ 3851492 h 3851492"/>
              <a:gd name="connsiteX5" fmla="*/ 0 w 4218943"/>
              <a:gd name="connsiteY5" fmla="*/ 3474348 h 3851492"/>
              <a:gd name="connsiteX0" fmla="*/ 0 w 4218943"/>
              <a:gd name="connsiteY0" fmla="*/ 3474348 h 3851492"/>
              <a:gd name="connsiteX1" fmla="*/ 986332 w 4218943"/>
              <a:gd name="connsiteY1" fmla="*/ 369542 h 3851492"/>
              <a:gd name="connsiteX2" fmla="*/ 2494836 w 4218943"/>
              <a:gd name="connsiteY2" fmla="*/ 0 h 3851492"/>
              <a:gd name="connsiteX3" fmla="*/ 4218943 w 4218943"/>
              <a:gd name="connsiteY3" fmla="*/ 758854 h 3851492"/>
              <a:gd name="connsiteX4" fmla="*/ 2186538 w 4218943"/>
              <a:gd name="connsiteY4" fmla="*/ 3851492 h 3851492"/>
              <a:gd name="connsiteX5" fmla="*/ 0 w 4218943"/>
              <a:gd name="connsiteY5" fmla="*/ 3474348 h 3851492"/>
              <a:gd name="connsiteX0" fmla="*/ 22817 w 4241760"/>
              <a:gd name="connsiteY0" fmla="*/ 3474348 h 3851492"/>
              <a:gd name="connsiteX1" fmla="*/ 1267042 w 4241760"/>
              <a:gd name="connsiteY1" fmla="*/ 1650331 h 3851492"/>
              <a:gd name="connsiteX2" fmla="*/ 1009149 w 4241760"/>
              <a:gd name="connsiteY2" fmla="*/ 369542 h 3851492"/>
              <a:gd name="connsiteX3" fmla="*/ 2517653 w 4241760"/>
              <a:gd name="connsiteY3" fmla="*/ 0 h 3851492"/>
              <a:gd name="connsiteX4" fmla="*/ 4241760 w 4241760"/>
              <a:gd name="connsiteY4" fmla="*/ 758854 h 3851492"/>
              <a:gd name="connsiteX5" fmla="*/ 2209355 w 4241760"/>
              <a:gd name="connsiteY5" fmla="*/ 3851492 h 3851492"/>
              <a:gd name="connsiteX6" fmla="*/ 22817 w 4241760"/>
              <a:gd name="connsiteY6" fmla="*/ 3474348 h 3851492"/>
              <a:gd name="connsiteX0" fmla="*/ 22817 w 4241760"/>
              <a:gd name="connsiteY0" fmla="*/ 3474348 h 3851492"/>
              <a:gd name="connsiteX1" fmla="*/ 1267042 w 4241760"/>
              <a:gd name="connsiteY1" fmla="*/ 1650331 h 3851492"/>
              <a:gd name="connsiteX2" fmla="*/ 1009149 w 4241760"/>
              <a:gd name="connsiteY2" fmla="*/ 369542 h 3851492"/>
              <a:gd name="connsiteX3" fmla="*/ 2517653 w 4241760"/>
              <a:gd name="connsiteY3" fmla="*/ 0 h 3851492"/>
              <a:gd name="connsiteX4" fmla="*/ 4241760 w 4241760"/>
              <a:gd name="connsiteY4" fmla="*/ 758854 h 3851492"/>
              <a:gd name="connsiteX5" fmla="*/ 2209355 w 4241760"/>
              <a:gd name="connsiteY5" fmla="*/ 3851492 h 3851492"/>
              <a:gd name="connsiteX6" fmla="*/ 22817 w 4241760"/>
              <a:gd name="connsiteY6" fmla="*/ 3474348 h 3851492"/>
              <a:gd name="connsiteX0" fmla="*/ 28927 w 4247870"/>
              <a:gd name="connsiteY0" fmla="*/ 3474348 h 3851492"/>
              <a:gd name="connsiteX1" fmla="*/ 1273152 w 4247870"/>
              <a:gd name="connsiteY1" fmla="*/ 1650331 h 3851492"/>
              <a:gd name="connsiteX2" fmla="*/ 1015259 w 4247870"/>
              <a:gd name="connsiteY2" fmla="*/ 369542 h 3851492"/>
              <a:gd name="connsiteX3" fmla="*/ 2523763 w 4247870"/>
              <a:gd name="connsiteY3" fmla="*/ 0 h 3851492"/>
              <a:gd name="connsiteX4" fmla="*/ 4247870 w 4247870"/>
              <a:gd name="connsiteY4" fmla="*/ 758854 h 3851492"/>
              <a:gd name="connsiteX5" fmla="*/ 2215465 w 4247870"/>
              <a:gd name="connsiteY5" fmla="*/ 3851492 h 3851492"/>
              <a:gd name="connsiteX6" fmla="*/ 28927 w 4247870"/>
              <a:gd name="connsiteY6" fmla="*/ 3474348 h 3851492"/>
              <a:gd name="connsiteX0" fmla="*/ 28927 w 4247870"/>
              <a:gd name="connsiteY0" fmla="*/ 3474348 h 3851492"/>
              <a:gd name="connsiteX1" fmla="*/ 1273152 w 4247870"/>
              <a:gd name="connsiteY1" fmla="*/ 1650331 h 3851492"/>
              <a:gd name="connsiteX2" fmla="*/ 1015259 w 4247870"/>
              <a:gd name="connsiteY2" fmla="*/ 369542 h 3851492"/>
              <a:gd name="connsiteX3" fmla="*/ 2523763 w 4247870"/>
              <a:gd name="connsiteY3" fmla="*/ 0 h 3851492"/>
              <a:gd name="connsiteX4" fmla="*/ 4247870 w 4247870"/>
              <a:gd name="connsiteY4" fmla="*/ 758854 h 3851492"/>
              <a:gd name="connsiteX5" fmla="*/ 2215465 w 4247870"/>
              <a:gd name="connsiteY5" fmla="*/ 3851492 h 3851492"/>
              <a:gd name="connsiteX6" fmla="*/ 28927 w 4247870"/>
              <a:gd name="connsiteY6" fmla="*/ 3474348 h 3851492"/>
              <a:gd name="connsiteX0" fmla="*/ 133166 w 4352109"/>
              <a:gd name="connsiteY0" fmla="*/ 3474348 h 3851492"/>
              <a:gd name="connsiteX1" fmla="*/ 288324 w 4352109"/>
              <a:gd name="connsiteY1" fmla="*/ 1979029 h 3851492"/>
              <a:gd name="connsiteX2" fmla="*/ 1377391 w 4352109"/>
              <a:gd name="connsiteY2" fmla="*/ 1650331 h 3851492"/>
              <a:gd name="connsiteX3" fmla="*/ 1119498 w 4352109"/>
              <a:gd name="connsiteY3" fmla="*/ 369542 h 3851492"/>
              <a:gd name="connsiteX4" fmla="*/ 2628002 w 4352109"/>
              <a:gd name="connsiteY4" fmla="*/ 0 h 3851492"/>
              <a:gd name="connsiteX5" fmla="*/ 4352109 w 4352109"/>
              <a:gd name="connsiteY5" fmla="*/ 758854 h 3851492"/>
              <a:gd name="connsiteX6" fmla="*/ 2319704 w 4352109"/>
              <a:gd name="connsiteY6" fmla="*/ 3851492 h 3851492"/>
              <a:gd name="connsiteX7" fmla="*/ 133166 w 4352109"/>
              <a:gd name="connsiteY7" fmla="*/ 3474348 h 3851492"/>
              <a:gd name="connsiteX0" fmla="*/ 133166 w 4352109"/>
              <a:gd name="connsiteY0" fmla="*/ 3474348 h 3851492"/>
              <a:gd name="connsiteX1" fmla="*/ 288324 w 4352109"/>
              <a:gd name="connsiteY1" fmla="*/ 1979029 h 3851492"/>
              <a:gd name="connsiteX2" fmla="*/ 1377391 w 4352109"/>
              <a:gd name="connsiteY2" fmla="*/ 1650331 h 3851492"/>
              <a:gd name="connsiteX3" fmla="*/ 1119498 w 4352109"/>
              <a:gd name="connsiteY3" fmla="*/ 369542 h 3851492"/>
              <a:gd name="connsiteX4" fmla="*/ 2628002 w 4352109"/>
              <a:gd name="connsiteY4" fmla="*/ 0 h 3851492"/>
              <a:gd name="connsiteX5" fmla="*/ 4352109 w 4352109"/>
              <a:gd name="connsiteY5" fmla="*/ 758854 h 3851492"/>
              <a:gd name="connsiteX6" fmla="*/ 2319704 w 4352109"/>
              <a:gd name="connsiteY6" fmla="*/ 3851492 h 3851492"/>
              <a:gd name="connsiteX7" fmla="*/ 133166 w 4352109"/>
              <a:gd name="connsiteY7" fmla="*/ 3474348 h 3851492"/>
              <a:gd name="connsiteX0" fmla="*/ 133166 w 4352109"/>
              <a:gd name="connsiteY0" fmla="*/ 3474348 h 3851492"/>
              <a:gd name="connsiteX1" fmla="*/ 288324 w 4352109"/>
              <a:gd name="connsiteY1" fmla="*/ 1979029 h 3851492"/>
              <a:gd name="connsiteX2" fmla="*/ 1377391 w 4352109"/>
              <a:gd name="connsiteY2" fmla="*/ 1650331 h 3851492"/>
              <a:gd name="connsiteX3" fmla="*/ 1119498 w 4352109"/>
              <a:gd name="connsiteY3" fmla="*/ 369542 h 3851492"/>
              <a:gd name="connsiteX4" fmla="*/ 2628002 w 4352109"/>
              <a:gd name="connsiteY4" fmla="*/ 0 h 3851492"/>
              <a:gd name="connsiteX5" fmla="*/ 4352109 w 4352109"/>
              <a:gd name="connsiteY5" fmla="*/ 758854 h 3851492"/>
              <a:gd name="connsiteX6" fmla="*/ 2319704 w 4352109"/>
              <a:gd name="connsiteY6" fmla="*/ 3851492 h 3851492"/>
              <a:gd name="connsiteX7" fmla="*/ 133166 w 4352109"/>
              <a:gd name="connsiteY7" fmla="*/ 3474348 h 3851492"/>
              <a:gd name="connsiteX0" fmla="*/ 86584 w 4305527"/>
              <a:gd name="connsiteY0" fmla="*/ 3474348 h 3851492"/>
              <a:gd name="connsiteX1" fmla="*/ 241742 w 4305527"/>
              <a:gd name="connsiteY1" fmla="*/ 1979029 h 3851492"/>
              <a:gd name="connsiteX2" fmla="*/ 1330809 w 4305527"/>
              <a:gd name="connsiteY2" fmla="*/ 1650331 h 3851492"/>
              <a:gd name="connsiteX3" fmla="*/ 1072916 w 4305527"/>
              <a:gd name="connsiteY3" fmla="*/ 369542 h 3851492"/>
              <a:gd name="connsiteX4" fmla="*/ 2581420 w 4305527"/>
              <a:gd name="connsiteY4" fmla="*/ 0 h 3851492"/>
              <a:gd name="connsiteX5" fmla="*/ 4305527 w 4305527"/>
              <a:gd name="connsiteY5" fmla="*/ 758854 h 3851492"/>
              <a:gd name="connsiteX6" fmla="*/ 2273122 w 4305527"/>
              <a:gd name="connsiteY6" fmla="*/ 3851492 h 3851492"/>
              <a:gd name="connsiteX7" fmla="*/ 86584 w 4305527"/>
              <a:gd name="connsiteY7" fmla="*/ 3474348 h 3851492"/>
              <a:gd name="connsiteX0" fmla="*/ 344497 w 4063785"/>
              <a:gd name="connsiteY0" fmla="*/ 3568436 h 3851492"/>
              <a:gd name="connsiteX1" fmla="*/ 0 w 4063785"/>
              <a:gd name="connsiteY1" fmla="*/ 1979029 h 3851492"/>
              <a:gd name="connsiteX2" fmla="*/ 1089067 w 4063785"/>
              <a:gd name="connsiteY2" fmla="*/ 1650331 h 3851492"/>
              <a:gd name="connsiteX3" fmla="*/ 831174 w 4063785"/>
              <a:gd name="connsiteY3" fmla="*/ 369542 h 3851492"/>
              <a:gd name="connsiteX4" fmla="*/ 2339678 w 4063785"/>
              <a:gd name="connsiteY4" fmla="*/ 0 h 3851492"/>
              <a:gd name="connsiteX5" fmla="*/ 4063785 w 4063785"/>
              <a:gd name="connsiteY5" fmla="*/ 758854 h 3851492"/>
              <a:gd name="connsiteX6" fmla="*/ 2031380 w 4063785"/>
              <a:gd name="connsiteY6" fmla="*/ 3851492 h 3851492"/>
              <a:gd name="connsiteX7" fmla="*/ 344497 w 4063785"/>
              <a:gd name="connsiteY7" fmla="*/ 3568436 h 3851492"/>
              <a:gd name="connsiteX0" fmla="*/ 344497 w 4063785"/>
              <a:gd name="connsiteY0" fmla="*/ 3568436 h 3851492"/>
              <a:gd name="connsiteX1" fmla="*/ 0 w 4063785"/>
              <a:gd name="connsiteY1" fmla="*/ 1979029 h 3851492"/>
              <a:gd name="connsiteX2" fmla="*/ 1089067 w 4063785"/>
              <a:gd name="connsiteY2" fmla="*/ 1650331 h 3851492"/>
              <a:gd name="connsiteX3" fmla="*/ 831174 w 4063785"/>
              <a:gd name="connsiteY3" fmla="*/ 369542 h 3851492"/>
              <a:gd name="connsiteX4" fmla="*/ 2339678 w 4063785"/>
              <a:gd name="connsiteY4" fmla="*/ 0 h 3851492"/>
              <a:gd name="connsiteX5" fmla="*/ 4063785 w 4063785"/>
              <a:gd name="connsiteY5" fmla="*/ 758854 h 3851492"/>
              <a:gd name="connsiteX6" fmla="*/ 2031380 w 4063785"/>
              <a:gd name="connsiteY6" fmla="*/ 3851492 h 3851492"/>
              <a:gd name="connsiteX7" fmla="*/ 344497 w 4063785"/>
              <a:gd name="connsiteY7" fmla="*/ 3568436 h 3851492"/>
              <a:gd name="connsiteX0" fmla="*/ 344497 w 4063785"/>
              <a:gd name="connsiteY0" fmla="*/ 3568436 h 3851492"/>
              <a:gd name="connsiteX1" fmla="*/ 0 w 4063785"/>
              <a:gd name="connsiteY1" fmla="*/ 1979029 h 3851492"/>
              <a:gd name="connsiteX2" fmla="*/ 1089067 w 4063785"/>
              <a:gd name="connsiteY2" fmla="*/ 1650331 h 3851492"/>
              <a:gd name="connsiteX3" fmla="*/ 831174 w 4063785"/>
              <a:gd name="connsiteY3" fmla="*/ 369542 h 3851492"/>
              <a:gd name="connsiteX4" fmla="*/ 2339678 w 4063785"/>
              <a:gd name="connsiteY4" fmla="*/ 0 h 3851492"/>
              <a:gd name="connsiteX5" fmla="*/ 4063785 w 4063785"/>
              <a:gd name="connsiteY5" fmla="*/ 758854 h 3851492"/>
              <a:gd name="connsiteX6" fmla="*/ 2031380 w 4063785"/>
              <a:gd name="connsiteY6" fmla="*/ 3851492 h 3851492"/>
              <a:gd name="connsiteX7" fmla="*/ 344497 w 4063785"/>
              <a:gd name="connsiteY7" fmla="*/ 3568436 h 3851492"/>
              <a:gd name="connsiteX0" fmla="*/ 344497 w 4063785"/>
              <a:gd name="connsiteY0" fmla="*/ 3568436 h 3851492"/>
              <a:gd name="connsiteX1" fmla="*/ 0 w 4063785"/>
              <a:gd name="connsiteY1" fmla="*/ 1979029 h 3851492"/>
              <a:gd name="connsiteX2" fmla="*/ 1089067 w 4063785"/>
              <a:gd name="connsiteY2" fmla="*/ 1650331 h 3851492"/>
              <a:gd name="connsiteX3" fmla="*/ 831174 w 4063785"/>
              <a:gd name="connsiteY3" fmla="*/ 369542 h 3851492"/>
              <a:gd name="connsiteX4" fmla="*/ 2339678 w 4063785"/>
              <a:gd name="connsiteY4" fmla="*/ 0 h 3851492"/>
              <a:gd name="connsiteX5" fmla="*/ 4063785 w 4063785"/>
              <a:gd name="connsiteY5" fmla="*/ 758854 h 3851492"/>
              <a:gd name="connsiteX6" fmla="*/ 2031380 w 4063785"/>
              <a:gd name="connsiteY6" fmla="*/ 3851492 h 3851492"/>
              <a:gd name="connsiteX7" fmla="*/ 344497 w 4063785"/>
              <a:gd name="connsiteY7" fmla="*/ 3568436 h 3851492"/>
              <a:gd name="connsiteX0" fmla="*/ 344497 w 4063785"/>
              <a:gd name="connsiteY0" fmla="*/ 3568436 h 3851492"/>
              <a:gd name="connsiteX1" fmla="*/ 0 w 4063785"/>
              <a:gd name="connsiteY1" fmla="*/ 1979029 h 3851492"/>
              <a:gd name="connsiteX2" fmla="*/ 1089067 w 4063785"/>
              <a:gd name="connsiteY2" fmla="*/ 1650331 h 3851492"/>
              <a:gd name="connsiteX3" fmla="*/ 796831 w 4063785"/>
              <a:gd name="connsiteY3" fmla="*/ 451405 h 3851492"/>
              <a:gd name="connsiteX4" fmla="*/ 831174 w 4063785"/>
              <a:gd name="connsiteY4" fmla="*/ 369542 h 3851492"/>
              <a:gd name="connsiteX5" fmla="*/ 2339678 w 4063785"/>
              <a:gd name="connsiteY5" fmla="*/ 0 h 3851492"/>
              <a:gd name="connsiteX6" fmla="*/ 4063785 w 4063785"/>
              <a:gd name="connsiteY6" fmla="*/ 758854 h 3851492"/>
              <a:gd name="connsiteX7" fmla="*/ 2031380 w 4063785"/>
              <a:gd name="connsiteY7" fmla="*/ 3851492 h 3851492"/>
              <a:gd name="connsiteX8" fmla="*/ 344497 w 4063785"/>
              <a:gd name="connsiteY8" fmla="*/ 3568436 h 3851492"/>
              <a:gd name="connsiteX0" fmla="*/ 344497 w 4063785"/>
              <a:gd name="connsiteY0" fmla="*/ 3568436 h 3851492"/>
              <a:gd name="connsiteX1" fmla="*/ 0 w 4063785"/>
              <a:gd name="connsiteY1" fmla="*/ 1979029 h 3851492"/>
              <a:gd name="connsiteX2" fmla="*/ 1089067 w 4063785"/>
              <a:gd name="connsiteY2" fmla="*/ 1650331 h 3851492"/>
              <a:gd name="connsiteX3" fmla="*/ 796831 w 4063785"/>
              <a:gd name="connsiteY3" fmla="*/ 451405 h 3851492"/>
              <a:gd name="connsiteX4" fmla="*/ 831174 w 4063785"/>
              <a:gd name="connsiteY4" fmla="*/ 369542 h 3851492"/>
              <a:gd name="connsiteX5" fmla="*/ 2339678 w 4063785"/>
              <a:gd name="connsiteY5" fmla="*/ 0 h 3851492"/>
              <a:gd name="connsiteX6" fmla="*/ 4063785 w 4063785"/>
              <a:gd name="connsiteY6" fmla="*/ 758854 h 3851492"/>
              <a:gd name="connsiteX7" fmla="*/ 2031380 w 4063785"/>
              <a:gd name="connsiteY7" fmla="*/ 3851492 h 3851492"/>
              <a:gd name="connsiteX8" fmla="*/ 344497 w 4063785"/>
              <a:gd name="connsiteY8" fmla="*/ 3568436 h 3851492"/>
              <a:gd name="connsiteX0" fmla="*/ 344497 w 4063785"/>
              <a:gd name="connsiteY0" fmla="*/ 3568436 h 3851492"/>
              <a:gd name="connsiteX1" fmla="*/ 0 w 4063785"/>
              <a:gd name="connsiteY1" fmla="*/ 1979029 h 3851492"/>
              <a:gd name="connsiteX2" fmla="*/ 1089067 w 4063785"/>
              <a:gd name="connsiteY2" fmla="*/ 1650331 h 3851492"/>
              <a:gd name="connsiteX3" fmla="*/ 796831 w 4063785"/>
              <a:gd name="connsiteY3" fmla="*/ 451405 h 3851492"/>
              <a:gd name="connsiteX4" fmla="*/ 831174 w 4063785"/>
              <a:gd name="connsiteY4" fmla="*/ 369542 h 3851492"/>
              <a:gd name="connsiteX5" fmla="*/ 2339678 w 4063785"/>
              <a:gd name="connsiteY5" fmla="*/ 0 h 3851492"/>
              <a:gd name="connsiteX6" fmla="*/ 4063785 w 4063785"/>
              <a:gd name="connsiteY6" fmla="*/ 758854 h 3851492"/>
              <a:gd name="connsiteX7" fmla="*/ 2031380 w 4063785"/>
              <a:gd name="connsiteY7" fmla="*/ 3851492 h 3851492"/>
              <a:gd name="connsiteX8" fmla="*/ 344497 w 4063785"/>
              <a:gd name="connsiteY8" fmla="*/ 3568436 h 3851492"/>
              <a:gd name="connsiteX0" fmla="*/ 344497 w 4063785"/>
              <a:gd name="connsiteY0" fmla="*/ 3568436 h 3851492"/>
              <a:gd name="connsiteX1" fmla="*/ 0 w 4063785"/>
              <a:gd name="connsiteY1" fmla="*/ 1979029 h 3851492"/>
              <a:gd name="connsiteX2" fmla="*/ 1089067 w 4063785"/>
              <a:gd name="connsiteY2" fmla="*/ 1650331 h 3851492"/>
              <a:gd name="connsiteX3" fmla="*/ 796831 w 4063785"/>
              <a:gd name="connsiteY3" fmla="*/ 451405 h 3851492"/>
              <a:gd name="connsiteX4" fmla="*/ 831174 w 4063785"/>
              <a:gd name="connsiteY4" fmla="*/ 369542 h 3851492"/>
              <a:gd name="connsiteX5" fmla="*/ 2339678 w 4063785"/>
              <a:gd name="connsiteY5" fmla="*/ 0 h 3851492"/>
              <a:gd name="connsiteX6" fmla="*/ 4063785 w 4063785"/>
              <a:gd name="connsiteY6" fmla="*/ 758854 h 3851492"/>
              <a:gd name="connsiteX7" fmla="*/ 2031380 w 4063785"/>
              <a:gd name="connsiteY7" fmla="*/ 3851492 h 3851492"/>
              <a:gd name="connsiteX8" fmla="*/ 344497 w 4063785"/>
              <a:gd name="connsiteY8" fmla="*/ 3568436 h 3851492"/>
              <a:gd name="connsiteX0" fmla="*/ 428480 w 4147768"/>
              <a:gd name="connsiteY0" fmla="*/ 3568436 h 3851492"/>
              <a:gd name="connsiteX1" fmla="*/ 0 w 4147768"/>
              <a:gd name="connsiteY1" fmla="*/ 1972679 h 3851492"/>
              <a:gd name="connsiteX2" fmla="*/ 1173050 w 4147768"/>
              <a:gd name="connsiteY2" fmla="*/ 1650331 h 3851492"/>
              <a:gd name="connsiteX3" fmla="*/ 880814 w 4147768"/>
              <a:gd name="connsiteY3" fmla="*/ 451405 h 3851492"/>
              <a:gd name="connsiteX4" fmla="*/ 915157 w 4147768"/>
              <a:gd name="connsiteY4" fmla="*/ 369542 h 3851492"/>
              <a:gd name="connsiteX5" fmla="*/ 2423661 w 4147768"/>
              <a:gd name="connsiteY5" fmla="*/ 0 h 3851492"/>
              <a:gd name="connsiteX6" fmla="*/ 4147768 w 4147768"/>
              <a:gd name="connsiteY6" fmla="*/ 758854 h 3851492"/>
              <a:gd name="connsiteX7" fmla="*/ 2115363 w 4147768"/>
              <a:gd name="connsiteY7" fmla="*/ 3851492 h 3851492"/>
              <a:gd name="connsiteX8" fmla="*/ 428480 w 4147768"/>
              <a:gd name="connsiteY8" fmla="*/ 3568436 h 3851492"/>
              <a:gd name="connsiteX0" fmla="*/ 428480 w 4147768"/>
              <a:gd name="connsiteY0" fmla="*/ 3568436 h 3851492"/>
              <a:gd name="connsiteX1" fmla="*/ 0 w 4147768"/>
              <a:gd name="connsiteY1" fmla="*/ 1972679 h 3851492"/>
              <a:gd name="connsiteX2" fmla="*/ 1173050 w 4147768"/>
              <a:gd name="connsiteY2" fmla="*/ 1650331 h 3851492"/>
              <a:gd name="connsiteX3" fmla="*/ 880814 w 4147768"/>
              <a:gd name="connsiteY3" fmla="*/ 451405 h 3851492"/>
              <a:gd name="connsiteX4" fmla="*/ 915157 w 4147768"/>
              <a:gd name="connsiteY4" fmla="*/ 369542 h 3851492"/>
              <a:gd name="connsiteX5" fmla="*/ 2423661 w 4147768"/>
              <a:gd name="connsiteY5" fmla="*/ 0 h 3851492"/>
              <a:gd name="connsiteX6" fmla="*/ 4147768 w 4147768"/>
              <a:gd name="connsiteY6" fmla="*/ 758854 h 3851492"/>
              <a:gd name="connsiteX7" fmla="*/ 2115363 w 4147768"/>
              <a:gd name="connsiteY7" fmla="*/ 3851492 h 3851492"/>
              <a:gd name="connsiteX8" fmla="*/ 428480 w 4147768"/>
              <a:gd name="connsiteY8" fmla="*/ 3568436 h 3851492"/>
              <a:gd name="connsiteX0" fmla="*/ 428480 w 4147768"/>
              <a:gd name="connsiteY0" fmla="*/ 3568436 h 3851492"/>
              <a:gd name="connsiteX1" fmla="*/ 0 w 4147768"/>
              <a:gd name="connsiteY1" fmla="*/ 1972679 h 3851492"/>
              <a:gd name="connsiteX2" fmla="*/ 1173050 w 4147768"/>
              <a:gd name="connsiteY2" fmla="*/ 1650331 h 3851492"/>
              <a:gd name="connsiteX3" fmla="*/ 880814 w 4147768"/>
              <a:gd name="connsiteY3" fmla="*/ 451405 h 3851492"/>
              <a:gd name="connsiteX4" fmla="*/ 915157 w 4147768"/>
              <a:gd name="connsiteY4" fmla="*/ 369542 h 3851492"/>
              <a:gd name="connsiteX5" fmla="*/ 2423661 w 4147768"/>
              <a:gd name="connsiteY5" fmla="*/ 0 h 3851492"/>
              <a:gd name="connsiteX6" fmla="*/ 4147768 w 4147768"/>
              <a:gd name="connsiteY6" fmla="*/ 758854 h 3851492"/>
              <a:gd name="connsiteX7" fmla="*/ 2115363 w 4147768"/>
              <a:gd name="connsiteY7" fmla="*/ 3851492 h 3851492"/>
              <a:gd name="connsiteX8" fmla="*/ 428480 w 4147768"/>
              <a:gd name="connsiteY8" fmla="*/ 3568436 h 3851492"/>
              <a:gd name="connsiteX0" fmla="*/ 394041 w 4147768"/>
              <a:gd name="connsiteY0" fmla="*/ 3577093 h 3851492"/>
              <a:gd name="connsiteX1" fmla="*/ 0 w 4147768"/>
              <a:gd name="connsiteY1" fmla="*/ 1972679 h 3851492"/>
              <a:gd name="connsiteX2" fmla="*/ 1173050 w 4147768"/>
              <a:gd name="connsiteY2" fmla="*/ 1650331 h 3851492"/>
              <a:gd name="connsiteX3" fmla="*/ 880814 w 4147768"/>
              <a:gd name="connsiteY3" fmla="*/ 451405 h 3851492"/>
              <a:gd name="connsiteX4" fmla="*/ 915157 w 4147768"/>
              <a:gd name="connsiteY4" fmla="*/ 369542 h 3851492"/>
              <a:gd name="connsiteX5" fmla="*/ 2423661 w 4147768"/>
              <a:gd name="connsiteY5" fmla="*/ 0 h 3851492"/>
              <a:gd name="connsiteX6" fmla="*/ 4147768 w 4147768"/>
              <a:gd name="connsiteY6" fmla="*/ 758854 h 3851492"/>
              <a:gd name="connsiteX7" fmla="*/ 2115363 w 4147768"/>
              <a:gd name="connsiteY7" fmla="*/ 3851492 h 3851492"/>
              <a:gd name="connsiteX8" fmla="*/ 394041 w 4147768"/>
              <a:gd name="connsiteY8" fmla="*/ 3577093 h 3851492"/>
              <a:gd name="connsiteX0" fmla="*/ 394041 w 4147768"/>
              <a:gd name="connsiteY0" fmla="*/ 3577093 h 3851492"/>
              <a:gd name="connsiteX1" fmla="*/ 0 w 4147768"/>
              <a:gd name="connsiteY1" fmla="*/ 1972679 h 3851492"/>
              <a:gd name="connsiteX2" fmla="*/ 1173050 w 4147768"/>
              <a:gd name="connsiteY2" fmla="*/ 1650331 h 3851492"/>
              <a:gd name="connsiteX3" fmla="*/ 880814 w 4147768"/>
              <a:gd name="connsiteY3" fmla="*/ 451405 h 3851492"/>
              <a:gd name="connsiteX4" fmla="*/ 915157 w 4147768"/>
              <a:gd name="connsiteY4" fmla="*/ 369542 h 3851492"/>
              <a:gd name="connsiteX5" fmla="*/ 2423661 w 4147768"/>
              <a:gd name="connsiteY5" fmla="*/ 0 h 3851492"/>
              <a:gd name="connsiteX6" fmla="*/ 4147768 w 4147768"/>
              <a:gd name="connsiteY6" fmla="*/ 758854 h 3851492"/>
              <a:gd name="connsiteX7" fmla="*/ 2115363 w 4147768"/>
              <a:gd name="connsiteY7" fmla="*/ 3851492 h 3851492"/>
              <a:gd name="connsiteX8" fmla="*/ 394041 w 4147768"/>
              <a:gd name="connsiteY8" fmla="*/ 3577093 h 3851492"/>
              <a:gd name="connsiteX0" fmla="*/ 394041 w 4147768"/>
              <a:gd name="connsiteY0" fmla="*/ 3577093 h 3698441"/>
              <a:gd name="connsiteX1" fmla="*/ 0 w 4147768"/>
              <a:gd name="connsiteY1" fmla="*/ 1972679 h 3698441"/>
              <a:gd name="connsiteX2" fmla="*/ 1173050 w 4147768"/>
              <a:gd name="connsiteY2" fmla="*/ 1650331 h 3698441"/>
              <a:gd name="connsiteX3" fmla="*/ 880814 w 4147768"/>
              <a:gd name="connsiteY3" fmla="*/ 451405 h 3698441"/>
              <a:gd name="connsiteX4" fmla="*/ 915157 w 4147768"/>
              <a:gd name="connsiteY4" fmla="*/ 369542 h 3698441"/>
              <a:gd name="connsiteX5" fmla="*/ 2423661 w 4147768"/>
              <a:gd name="connsiteY5" fmla="*/ 0 h 3698441"/>
              <a:gd name="connsiteX6" fmla="*/ 4147768 w 4147768"/>
              <a:gd name="connsiteY6" fmla="*/ 758854 h 3698441"/>
              <a:gd name="connsiteX7" fmla="*/ 2250813 w 4147768"/>
              <a:gd name="connsiteY7" fmla="*/ 3698441 h 3698441"/>
              <a:gd name="connsiteX8" fmla="*/ 394041 w 4147768"/>
              <a:gd name="connsiteY8" fmla="*/ 3577093 h 3698441"/>
              <a:gd name="connsiteX0" fmla="*/ 394041 w 3943583"/>
              <a:gd name="connsiteY0" fmla="*/ 3577093 h 3698441"/>
              <a:gd name="connsiteX1" fmla="*/ 0 w 3943583"/>
              <a:gd name="connsiteY1" fmla="*/ 1972679 h 3698441"/>
              <a:gd name="connsiteX2" fmla="*/ 1173050 w 3943583"/>
              <a:gd name="connsiteY2" fmla="*/ 1650331 h 3698441"/>
              <a:gd name="connsiteX3" fmla="*/ 880814 w 3943583"/>
              <a:gd name="connsiteY3" fmla="*/ 451405 h 3698441"/>
              <a:gd name="connsiteX4" fmla="*/ 915157 w 3943583"/>
              <a:gd name="connsiteY4" fmla="*/ 369542 h 3698441"/>
              <a:gd name="connsiteX5" fmla="*/ 2423661 w 3943583"/>
              <a:gd name="connsiteY5" fmla="*/ 0 h 3698441"/>
              <a:gd name="connsiteX6" fmla="*/ 3943583 w 3943583"/>
              <a:gd name="connsiteY6" fmla="*/ 1039030 h 3698441"/>
              <a:gd name="connsiteX7" fmla="*/ 2250813 w 3943583"/>
              <a:gd name="connsiteY7" fmla="*/ 3698441 h 3698441"/>
              <a:gd name="connsiteX8" fmla="*/ 394041 w 3943583"/>
              <a:gd name="connsiteY8" fmla="*/ 3577093 h 3698441"/>
              <a:gd name="connsiteX0" fmla="*/ 394041 w 3943583"/>
              <a:gd name="connsiteY0" fmla="*/ 3577093 h 3698441"/>
              <a:gd name="connsiteX1" fmla="*/ 0 w 3943583"/>
              <a:gd name="connsiteY1" fmla="*/ 1972679 h 3698441"/>
              <a:gd name="connsiteX2" fmla="*/ 1173050 w 3943583"/>
              <a:gd name="connsiteY2" fmla="*/ 1650331 h 3698441"/>
              <a:gd name="connsiteX3" fmla="*/ 880814 w 3943583"/>
              <a:gd name="connsiteY3" fmla="*/ 451405 h 3698441"/>
              <a:gd name="connsiteX4" fmla="*/ 915157 w 3943583"/>
              <a:gd name="connsiteY4" fmla="*/ 369542 h 3698441"/>
              <a:gd name="connsiteX5" fmla="*/ 2423661 w 3943583"/>
              <a:gd name="connsiteY5" fmla="*/ 0 h 3698441"/>
              <a:gd name="connsiteX6" fmla="*/ 3943583 w 3943583"/>
              <a:gd name="connsiteY6" fmla="*/ 1039030 h 3698441"/>
              <a:gd name="connsiteX7" fmla="*/ 2250813 w 3943583"/>
              <a:gd name="connsiteY7" fmla="*/ 3698441 h 3698441"/>
              <a:gd name="connsiteX8" fmla="*/ 394041 w 3943583"/>
              <a:gd name="connsiteY8" fmla="*/ 3577093 h 3698441"/>
              <a:gd name="connsiteX0" fmla="*/ 394041 w 4089478"/>
              <a:gd name="connsiteY0" fmla="*/ 3577093 h 3698441"/>
              <a:gd name="connsiteX1" fmla="*/ 0 w 4089478"/>
              <a:gd name="connsiteY1" fmla="*/ 1972679 h 3698441"/>
              <a:gd name="connsiteX2" fmla="*/ 1173050 w 4089478"/>
              <a:gd name="connsiteY2" fmla="*/ 1650331 h 3698441"/>
              <a:gd name="connsiteX3" fmla="*/ 880814 w 4089478"/>
              <a:gd name="connsiteY3" fmla="*/ 451405 h 3698441"/>
              <a:gd name="connsiteX4" fmla="*/ 915157 w 4089478"/>
              <a:gd name="connsiteY4" fmla="*/ 369542 h 3698441"/>
              <a:gd name="connsiteX5" fmla="*/ 2423661 w 4089478"/>
              <a:gd name="connsiteY5" fmla="*/ 0 h 3698441"/>
              <a:gd name="connsiteX6" fmla="*/ 3854594 w 4089478"/>
              <a:gd name="connsiteY6" fmla="*/ 665002 h 3698441"/>
              <a:gd name="connsiteX7" fmla="*/ 3943583 w 4089478"/>
              <a:gd name="connsiteY7" fmla="*/ 1039030 h 3698441"/>
              <a:gd name="connsiteX8" fmla="*/ 2250813 w 4089478"/>
              <a:gd name="connsiteY8" fmla="*/ 3698441 h 3698441"/>
              <a:gd name="connsiteX9" fmla="*/ 394041 w 4089478"/>
              <a:gd name="connsiteY9" fmla="*/ 3577093 h 3698441"/>
              <a:gd name="connsiteX0" fmla="*/ 394041 w 4039042"/>
              <a:gd name="connsiteY0" fmla="*/ 3577093 h 3698441"/>
              <a:gd name="connsiteX1" fmla="*/ 0 w 4039042"/>
              <a:gd name="connsiteY1" fmla="*/ 1972679 h 3698441"/>
              <a:gd name="connsiteX2" fmla="*/ 1173050 w 4039042"/>
              <a:gd name="connsiteY2" fmla="*/ 1650331 h 3698441"/>
              <a:gd name="connsiteX3" fmla="*/ 880814 w 4039042"/>
              <a:gd name="connsiteY3" fmla="*/ 451405 h 3698441"/>
              <a:gd name="connsiteX4" fmla="*/ 915157 w 4039042"/>
              <a:gd name="connsiteY4" fmla="*/ 369542 h 3698441"/>
              <a:gd name="connsiteX5" fmla="*/ 2423661 w 4039042"/>
              <a:gd name="connsiteY5" fmla="*/ 0 h 3698441"/>
              <a:gd name="connsiteX6" fmla="*/ 3854594 w 4039042"/>
              <a:gd name="connsiteY6" fmla="*/ 665002 h 3698441"/>
              <a:gd name="connsiteX7" fmla="*/ 3943583 w 4039042"/>
              <a:gd name="connsiteY7" fmla="*/ 1039030 h 3698441"/>
              <a:gd name="connsiteX8" fmla="*/ 2250813 w 4039042"/>
              <a:gd name="connsiteY8" fmla="*/ 3698441 h 3698441"/>
              <a:gd name="connsiteX9" fmla="*/ 394041 w 4039042"/>
              <a:gd name="connsiteY9" fmla="*/ 3577093 h 3698441"/>
              <a:gd name="connsiteX0" fmla="*/ 394041 w 3943583"/>
              <a:gd name="connsiteY0" fmla="*/ 3577093 h 3698441"/>
              <a:gd name="connsiteX1" fmla="*/ 0 w 3943583"/>
              <a:gd name="connsiteY1" fmla="*/ 1972679 h 3698441"/>
              <a:gd name="connsiteX2" fmla="*/ 1173050 w 3943583"/>
              <a:gd name="connsiteY2" fmla="*/ 1650331 h 3698441"/>
              <a:gd name="connsiteX3" fmla="*/ 880814 w 3943583"/>
              <a:gd name="connsiteY3" fmla="*/ 451405 h 3698441"/>
              <a:gd name="connsiteX4" fmla="*/ 915157 w 3943583"/>
              <a:gd name="connsiteY4" fmla="*/ 369542 h 3698441"/>
              <a:gd name="connsiteX5" fmla="*/ 2423661 w 3943583"/>
              <a:gd name="connsiteY5" fmla="*/ 0 h 3698441"/>
              <a:gd name="connsiteX6" fmla="*/ 3854594 w 3943583"/>
              <a:gd name="connsiteY6" fmla="*/ 665002 h 3698441"/>
              <a:gd name="connsiteX7" fmla="*/ 3943583 w 3943583"/>
              <a:gd name="connsiteY7" fmla="*/ 1039030 h 3698441"/>
              <a:gd name="connsiteX8" fmla="*/ 2250813 w 3943583"/>
              <a:gd name="connsiteY8" fmla="*/ 3698441 h 3698441"/>
              <a:gd name="connsiteX9" fmla="*/ 394041 w 3943583"/>
              <a:gd name="connsiteY9" fmla="*/ 3577093 h 3698441"/>
              <a:gd name="connsiteX0" fmla="*/ 394041 w 3943583"/>
              <a:gd name="connsiteY0" fmla="*/ 3577160 h 3698508"/>
              <a:gd name="connsiteX1" fmla="*/ 0 w 3943583"/>
              <a:gd name="connsiteY1" fmla="*/ 1972746 h 3698508"/>
              <a:gd name="connsiteX2" fmla="*/ 1173050 w 3943583"/>
              <a:gd name="connsiteY2" fmla="*/ 1650398 h 3698508"/>
              <a:gd name="connsiteX3" fmla="*/ 880814 w 3943583"/>
              <a:gd name="connsiteY3" fmla="*/ 451472 h 3698508"/>
              <a:gd name="connsiteX4" fmla="*/ 915157 w 3943583"/>
              <a:gd name="connsiteY4" fmla="*/ 369609 h 3698508"/>
              <a:gd name="connsiteX5" fmla="*/ 2423661 w 3943583"/>
              <a:gd name="connsiteY5" fmla="*/ 67 h 3698508"/>
              <a:gd name="connsiteX6" fmla="*/ 3077500 w 3943583"/>
              <a:gd name="connsiteY6" fmla="*/ 814648 h 3698508"/>
              <a:gd name="connsiteX7" fmla="*/ 3854594 w 3943583"/>
              <a:gd name="connsiteY7" fmla="*/ 665069 h 3698508"/>
              <a:gd name="connsiteX8" fmla="*/ 3943583 w 3943583"/>
              <a:gd name="connsiteY8" fmla="*/ 1039097 h 3698508"/>
              <a:gd name="connsiteX9" fmla="*/ 2250813 w 3943583"/>
              <a:gd name="connsiteY9" fmla="*/ 3698508 h 3698508"/>
              <a:gd name="connsiteX10" fmla="*/ 394041 w 3943583"/>
              <a:gd name="connsiteY10" fmla="*/ 3577160 h 3698508"/>
              <a:gd name="connsiteX0" fmla="*/ 394041 w 3943583"/>
              <a:gd name="connsiteY0" fmla="*/ 3577160 h 3698508"/>
              <a:gd name="connsiteX1" fmla="*/ 0 w 3943583"/>
              <a:gd name="connsiteY1" fmla="*/ 1972746 h 3698508"/>
              <a:gd name="connsiteX2" fmla="*/ 1173050 w 3943583"/>
              <a:gd name="connsiteY2" fmla="*/ 1650398 h 3698508"/>
              <a:gd name="connsiteX3" fmla="*/ 880814 w 3943583"/>
              <a:gd name="connsiteY3" fmla="*/ 451472 h 3698508"/>
              <a:gd name="connsiteX4" fmla="*/ 915157 w 3943583"/>
              <a:gd name="connsiteY4" fmla="*/ 369609 h 3698508"/>
              <a:gd name="connsiteX5" fmla="*/ 2423661 w 3943583"/>
              <a:gd name="connsiteY5" fmla="*/ 67 h 3698508"/>
              <a:gd name="connsiteX6" fmla="*/ 3077500 w 3943583"/>
              <a:gd name="connsiteY6" fmla="*/ 814648 h 3698508"/>
              <a:gd name="connsiteX7" fmla="*/ 3854594 w 3943583"/>
              <a:gd name="connsiteY7" fmla="*/ 665069 h 3698508"/>
              <a:gd name="connsiteX8" fmla="*/ 3943583 w 3943583"/>
              <a:gd name="connsiteY8" fmla="*/ 1039097 h 3698508"/>
              <a:gd name="connsiteX9" fmla="*/ 2250813 w 3943583"/>
              <a:gd name="connsiteY9" fmla="*/ 3698508 h 3698508"/>
              <a:gd name="connsiteX10" fmla="*/ 394041 w 3943583"/>
              <a:gd name="connsiteY10" fmla="*/ 3577160 h 3698508"/>
              <a:gd name="connsiteX0" fmla="*/ 394041 w 3943583"/>
              <a:gd name="connsiteY0" fmla="*/ 3577171 h 3698519"/>
              <a:gd name="connsiteX1" fmla="*/ 0 w 3943583"/>
              <a:gd name="connsiteY1" fmla="*/ 1972757 h 3698519"/>
              <a:gd name="connsiteX2" fmla="*/ 1173050 w 3943583"/>
              <a:gd name="connsiteY2" fmla="*/ 1650409 h 3698519"/>
              <a:gd name="connsiteX3" fmla="*/ 880814 w 3943583"/>
              <a:gd name="connsiteY3" fmla="*/ 451483 h 3698519"/>
              <a:gd name="connsiteX4" fmla="*/ 915157 w 3943583"/>
              <a:gd name="connsiteY4" fmla="*/ 369620 h 3698519"/>
              <a:gd name="connsiteX5" fmla="*/ 2423661 w 3943583"/>
              <a:gd name="connsiteY5" fmla="*/ 78 h 3698519"/>
              <a:gd name="connsiteX6" fmla="*/ 3077500 w 3943583"/>
              <a:gd name="connsiteY6" fmla="*/ 814659 h 3698519"/>
              <a:gd name="connsiteX7" fmla="*/ 3854594 w 3943583"/>
              <a:gd name="connsiteY7" fmla="*/ 665080 h 3698519"/>
              <a:gd name="connsiteX8" fmla="*/ 3943583 w 3943583"/>
              <a:gd name="connsiteY8" fmla="*/ 1039108 h 3698519"/>
              <a:gd name="connsiteX9" fmla="*/ 2250813 w 3943583"/>
              <a:gd name="connsiteY9" fmla="*/ 3698519 h 3698519"/>
              <a:gd name="connsiteX10" fmla="*/ 394041 w 3943583"/>
              <a:gd name="connsiteY10" fmla="*/ 3577171 h 3698519"/>
              <a:gd name="connsiteX0" fmla="*/ 394041 w 3943583"/>
              <a:gd name="connsiteY0" fmla="*/ 3579648 h 3700996"/>
              <a:gd name="connsiteX1" fmla="*/ 0 w 3943583"/>
              <a:gd name="connsiteY1" fmla="*/ 1975234 h 3700996"/>
              <a:gd name="connsiteX2" fmla="*/ 1173050 w 3943583"/>
              <a:gd name="connsiteY2" fmla="*/ 1652886 h 3700996"/>
              <a:gd name="connsiteX3" fmla="*/ 880814 w 3943583"/>
              <a:gd name="connsiteY3" fmla="*/ 453960 h 3700996"/>
              <a:gd name="connsiteX4" fmla="*/ 915157 w 3943583"/>
              <a:gd name="connsiteY4" fmla="*/ 372097 h 3700996"/>
              <a:gd name="connsiteX5" fmla="*/ 2423661 w 3943583"/>
              <a:gd name="connsiteY5" fmla="*/ 2555 h 3700996"/>
              <a:gd name="connsiteX6" fmla="*/ 2960768 w 3943583"/>
              <a:gd name="connsiteY6" fmla="*/ 462017 h 3700996"/>
              <a:gd name="connsiteX7" fmla="*/ 3077500 w 3943583"/>
              <a:gd name="connsiteY7" fmla="*/ 817136 h 3700996"/>
              <a:gd name="connsiteX8" fmla="*/ 3854594 w 3943583"/>
              <a:gd name="connsiteY8" fmla="*/ 667557 h 3700996"/>
              <a:gd name="connsiteX9" fmla="*/ 3943583 w 3943583"/>
              <a:gd name="connsiteY9" fmla="*/ 1041585 h 3700996"/>
              <a:gd name="connsiteX10" fmla="*/ 2250813 w 3943583"/>
              <a:gd name="connsiteY10" fmla="*/ 3700996 h 3700996"/>
              <a:gd name="connsiteX11" fmla="*/ 394041 w 3943583"/>
              <a:gd name="connsiteY11" fmla="*/ 3579648 h 3700996"/>
              <a:gd name="connsiteX0" fmla="*/ 394041 w 3943583"/>
              <a:gd name="connsiteY0" fmla="*/ 3578869 h 3700217"/>
              <a:gd name="connsiteX1" fmla="*/ 0 w 3943583"/>
              <a:gd name="connsiteY1" fmla="*/ 1974455 h 3700217"/>
              <a:gd name="connsiteX2" fmla="*/ 1173050 w 3943583"/>
              <a:gd name="connsiteY2" fmla="*/ 1652107 h 3700217"/>
              <a:gd name="connsiteX3" fmla="*/ 880814 w 3943583"/>
              <a:gd name="connsiteY3" fmla="*/ 453181 h 3700217"/>
              <a:gd name="connsiteX4" fmla="*/ 915157 w 3943583"/>
              <a:gd name="connsiteY4" fmla="*/ 371318 h 3700217"/>
              <a:gd name="connsiteX5" fmla="*/ 2423661 w 3943583"/>
              <a:gd name="connsiteY5" fmla="*/ 1776 h 3700217"/>
              <a:gd name="connsiteX6" fmla="*/ 2960768 w 3943583"/>
              <a:gd name="connsiteY6" fmla="*/ 461238 h 3700217"/>
              <a:gd name="connsiteX7" fmla="*/ 3077500 w 3943583"/>
              <a:gd name="connsiteY7" fmla="*/ 816357 h 3700217"/>
              <a:gd name="connsiteX8" fmla="*/ 3854594 w 3943583"/>
              <a:gd name="connsiteY8" fmla="*/ 666778 h 3700217"/>
              <a:gd name="connsiteX9" fmla="*/ 3943583 w 3943583"/>
              <a:gd name="connsiteY9" fmla="*/ 1040806 h 3700217"/>
              <a:gd name="connsiteX10" fmla="*/ 2250813 w 3943583"/>
              <a:gd name="connsiteY10" fmla="*/ 3700217 h 3700217"/>
              <a:gd name="connsiteX11" fmla="*/ 394041 w 3943583"/>
              <a:gd name="connsiteY11" fmla="*/ 3578869 h 3700217"/>
              <a:gd name="connsiteX0" fmla="*/ 394041 w 3943583"/>
              <a:gd name="connsiteY0" fmla="*/ 3578869 h 3700217"/>
              <a:gd name="connsiteX1" fmla="*/ 0 w 3943583"/>
              <a:gd name="connsiteY1" fmla="*/ 1974455 h 3700217"/>
              <a:gd name="connsiteX2" fmla="*/ 1173050 w 3943583"/>
              <a:gd name="connsiteY2" fmla="*/ 1652107 h 3700217"/>
              <a:gd name="connsiteX3" fmla="*/ 880814 w 3943583"/>
              <a:gd name="connsiteY3" fmla="*/ 453181 h 3700217"/>
              <a:gd name="connsiteX4" fmla="*/ 915157 w 3943583"/>
              <a:gd name="connsiteY4" fmla="*/ 371318 h 3700217"/>
              <a:gd name="connsiteX5" fmla="*/ 2423661 w 3943583"/>
              <a:gd name="connsiteY5" fmla="*/ 1776 h 3700217"/>
              <a:gd name="connsiteX6" fmla="*/ 2960768 w 3943583"/>
              <a:gd name="connsiteY6" fmla="*/ 461238 h 3700217"/>
              <a:gd name="connsiteX7" fmla="*/ 3077500 w 3943583"/>
              <a:gd name="connsiteY7" fmla="*/ 816357 h 3700217"/>
              <a:gd name="connsiteX8" fmla="*/ 3854594 w 3943583"/>
              <a:gd name="connsiteY8" fmla="*/ 666778 h 3700217"/>
              <a:gd name="connsiteX9" fmla="*/ 3943583 w 3943583"/>
              <a:gd name="connsiteY9" fmla="*/ 1040806 h 3700217"/>
              <a:gd name="connsiteX10" fmla="*/ 2250813 w 3943583"/>
              <a:gd name="connsiteY10" fmla="*/ 3700217 h 3700217"/>
              <a:gd name="connsiteX11" fmla="*/ 394041 w 3943583"/>
              <a:gd name="connsiteY11" fmla="*/ 3578869 h 3700217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60768 w 3943583"/>
              <a:gd name="connsiteY6" fmla="*/ 108433 h 3347412"/>
              <a:gd name="connsiteX7" fmla="*/ 3077500 w 3943583"/>
              <a:gd name="connsiteY7" fmla="*/ 463552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60768 w 3943583"/>
              <a:gd name="connsiteY6" fmla="*/ 108433 h 3347412"/>
              <a:gd name="connsiteX7" fmla="*/ 3077500 w 3943583"/>
              <a:gd name="connsiteY7" fmla="*/ 463552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60768 w 3943583"/>
              <a:gd name="connsiteY6" fmla="*/ 108433 h 3347412"/>
              <a:gd name="connsiteX7" fmla="*/ 3077500 w 3943583"/>
              <a:gd name="connsiteY7" fmla="*/ 463552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60768 w 3943583"/>
              <a:gd name="connsiteY6" fmla="*/ 108433 h 3347412"/>
              <a:gd name="connsiteX7" fmla="*/ 3077500 w 3943583"/>
              <a:gd name="connsiteY7" fmla="*/ 463552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60768 w 3943583"/>
              <a:gd name="connsiteY6" fmla="*/ 108433 h 3347412"/>
              <a:gd name="connsiteX7" fmla="*/ 3077500 w 3943583"/>
              <a:gd name="connsiteY7" fmla="*/ 463552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60768 w 3943583"/>
              <a:gd name="connsiteY6" fmla="*/ 108433 h 3347412"/>
              <a:gd name="connsiteX7" fmla="*/ 3086157 w 3943583"/>
              <a:gd name="connsiteY7" fmla="*/ 497991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60768 w 3943583"/>
              <a:gd name="connsiteY6" fmla="*/ 108433 h 3347412"/>
              <a:gd name="connsiteX7" fmla="*/ 3086157 w 3943583"/>
              <a:gd name="connsiteY7" fmla="*/ 497991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77988 w 3943583"/>
              <a:gd name="connsiteY6" fmla="*/ 104104 h 3347412"/>
              <a:gd name="connsiteX7" fmla="*/ 3086157 w 3943583"/>
              <a:gd name="connsiteY7" fmla="*/ 497991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77988 w 3943583"/>
              <a:gd name="connsiteY6" fmla="*/ 104104 h 3347412"/>
              <a:gd name="connsiteX7" fmla="*/ 3086157 w 3943583"/>
              <a:gd name="connsiteY7" fmla="*/ 497991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77988 w 3943583"/>
              <a:gd name="connsiteY6" fmla="*/ 104104 h 3347412"/>
              <a:gd name="connsiteX7" fmla="*/ 3086157 w 3943583"/>
              <a:gd name="connsiteY7" fmla="*/ 497991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226064 h 3347412"/>
              <a:gd name="connsiteX1" fmla="*/ 0 w 3943583"/>
              <a:gd name="connsiteY1" fmla="*/ 1621650 h 3347412"/>
              <a:gd name="connsiteX2" fmla="*/ 1173050 w 3943583"/>
              <a:gd name="connsiteY2" fmla="*/ 1299302 h 3347412"/>
              <a:gd name="connsiteX3" fmla="*/ 880814 w 3943583"/>
              <a:gd name="connsiteY3" fmla="*/ 100376 h 3347412"/>
              <a:gd name="connsiteX4" fmla="*/ 915157 w 3943583"/>
              <a:gd name="connsiteY4" fmla="*/ 18513 h 3347412"/>
              <a:gd name="connsiteX5" fmla="*/ 2588009 w 3943583"/>
              <a:gd name="connsiteY5" fmla="*/ 193505 h 3347412"/>
              <a:gd name="connsiteX6" fmla="*/ 2977988 w 3943583"/>
              <a:gd name="connsiteY6" fmla="*/ 104104 h 3347412"/>
              <a:gd name="connsiteX7" fmla="*/ 3086157 w 3943583"/>
              <a:gd name="connsiteY7" fmla="*/ 497991 h 3347412"/>
              <a:gd name="connsiteX8" fmla="*/ 3854594 w 3943583"/>
              <a:gd name="connsiteY8" fmla="*/ 313973 h 3347412"/>
              <a:gd name="connsiteX9" fmla="*/ 3943583 w 3943583"/>
              <a:gd name="connsiteY9" fmla="*/ 688001 h 3347412"/>
              <a:gd name="connsiteX10" fmla="*/ 2250813 w 3943583"/>
              <a:gd name="connsiteY10" fmla="*/ 3347412 h 3347412"/>
              <a:gd name="connsiteX11" fmla="*/ 394041 w 3943583"/>
              <a:gd name="connsiteY11" fmla="*/ 3226064 h 3347412"/>
              <a:gd name="connsiteX0" fmla="*/ 394041 w 3943583"/>
              <a:gd name="connsiteY0" fmla="*/ 3420611 h 3541959"/>
              <a:gd name="connsiteX1" fmla="*/ 0 w 3943583"/>
              <a:gd name="connsiteY1" fmla="*/ 1816197 h 3541959"/>
              <a:gd name="connsiteX2" fmla="*/ 1173050 w 3943583"/>
              <a:gd name="connsiteY2" fmla="*/ 1493849 h 3541959"/>
              <a:gd name="connsiteX3" fmla="*/ 880814 w 3943583"/>
              <a:gd name="connsiteY3" fmla="*/ 294923 h 3541959"/>
              <a:gd name="connsiteX4" fmla="*/ 2490988 w 3943583"/>
              <a:gd name="connsiteY4" fmla="*/ 0 h 3541959"/>
              <a:gd name="connsiteX5" fmla="*/ 2588009 w 3943583"/>
              <a:gd name="connsiteY5" fmla="*/ 388052 h 3541959"/>
              <a:gd name="connsiteX6" fmla="*/ 2977988 w 3943583"/>
              <a:gd name="connsiteY6" fmla="*/ 298651 h 3541959"/>
              <a:gd name="connsiteX7" fmla="*/ 3086157 w 3943583"/>
              <a:gd name="connsiteY7" fmla="*/ 692538 h 3541959"/>
              <a:gd name="connsiteX8" fmla="*/ 3854594 w 3943583"/>
              <a:gd name="connsiteY8" fmla="*/ 508520 h 3541959"/>
              <a:gd name="connsiteX9" fmla="*/ 3943583 w 3943583"/>
              <a:gd name="connsiteY9" fmla="*/ 882548 h 3541959"/>
              <a:gd name="connsiteX10" fmla="*/ 2250813 w 3943583"/>
              <a:gd name="connsiteY10" fmla="*/ 3541959 h 3541959"/>
              <a:gd name="connsiteX11" fmla="*/ 394041 w 3943583"/>
              <a:gd name="connsiteY11" fmla="*/ 3420611 h 3541959"/>
              <a:gd name="connsiteX0" fmla="*/ 394041 w 3943583"/>
              <a:gd name="connsiteY0" fmla="*/ 3420611 h 3541959"/>
              <a:gd name="connsiteX1" fmla="*/ 0 w 3943583"/>
              <a:gd name="connsiteY1" fmla="*/ 1816197 h 3541959"/>
              <a:gd name="connsiteX2" fmla="*/ 1173050 w 3943583"/>
              <a:gd name="connsiteY2" fmla="*/ 1493849 h 3541959"/>
              <a:gd name="connsiteX3" fmla="*/ 880814 w 3943583"/>
              <a:gd name="connsiteY3" fmla="*/ 294923 h 3541959"/>
              <a:gd name="connsiteX4" fmla="*/ 2490988 w 3943583"/>
              <a:gd name="connsiteY4" fmla="*/ 0 h 3541959"/>
              <a:gd name="connsiteX5" fmla="*/ 2588009 w 3943583"/>
              <a:gd name="connsiteY5" fmla="*/ 388052 h 3541959"/>
              <a:gd name="connsiteX6" fmla="*/ 2977988 w 3943583"/>
              <a:gd name="connsiteY6" fmla="*/ 298651 h 3541959"/>
              <a:gd name="connsiteX7" fmla="*/ 3086157 w 3943583"/>
              <a:gd name="connsiteY7" fmla="*/ 692538 h 3541959"/>
              <a:gd name="connsiteX8" fmla="*/ 3854594 w 3943583"/>
              <a:gd name="connsiteY8" fmla="*/ 508520 h 3541959"/>
              <a:gd name="connsiteX9" fmla="*/ 3943583 w 3943583"/>
              <a:gd name="connsiteY9" fmla="*/ 882548 h 3541959"/>
              <a:gd name="connsiteX10" fmla="*/ 2250813 w 3943583"/>
              <a:gd name="connsiteY10" fmla="*/ 3541959 h 3541959"/>
              <a:gd name="connsiteX11" fmla="*/ 394041 w 3943583"/>
              <a:gd name="connsiteY11" fmla="*/ 3420611 h 3541959"/>
              <a:gd name="connsiteX0" fmla="*/ 394041 w 3943583"/>
              <a:gd name="connsiteY0" fmla="*/ 3420611 h 3541959"/>
              <a:gd name="connsiteX1" fmla="*/ 0 w 3943583"/>
              <a:gd name="connsiteY1" fmla="*/ 1816197 h 3541959"/>
              <a:gd name="connsiteX2" fmla="*/ 1173050 w 3943583"/>
              <a:gd name="connsiteY2" fmla="*/ 1493849 h 3541959"/>
              <a:gd name="connsiteX3" fmla="*/ 880814 w 3943583"/>
              <a:gd name="connsiteY3" fmla="*/ 294923 h 3541959"/>
              <a:gd name="connsiteX4" fmla="*/ 2490988 w 3943583"/>
              <a:gd name="connsiteY4" fmla="*/ 0 h 3541959"/>
              <a:gd name="connsiteX5" fmla="*/ 2588009 w 3943583"/>
              <a:gd name="connsiteY5" fmla="*/ 388052 h 3541959"/>
              <a:gd name="connsiteX6" fmla="*/ 2977988 w 3943583"/>
              <a:gd name="connsiteY6" fmla="*/ 298651 h 3541959"/>
              <a:gd name="connsiteX7" fmla="*/ 3086157 w 3943583"/>
              <a:gd name="connsiteY7" fmla="*/ 692538 h 3541959"/>
              <a:gd name="connsiteX8" fmla="*/ 3854594 w 3943583"/>
              <a:gd name="connsiteY8" fmla="*/ 508520 h 3541959"/>
              <a:gd name="connsiteX9" fmla="*/ 3943583 w 3943583"/>
              <a:gd name="connsiteY9" fmla="*/ 882548 h 3541959"/>
              <a:gd name="connsiteX10" fmla="*/ 2250813 w 3943583"/>
              <a:gd name="connsiteY10" fmla="*/ 3541959 h 3541959"/>
              <a:gd name="connsiteX11" fmla="*/ 394041 w 3943583"/>
              <a:gd name="connsiteY11" fmla="*/ 3420611 h 3541959"/>
              <a:gd name="connsiteX0" fmla="*/ 394041 w 3943583"/>
              <a:gd name="connsiteY0" fmla="*/ 3420611 h 3541959"/>
              <a:gd name="connsiteX1" fmla="*/ 0 w 3943583"/>
              <a:gd name="connsiteY1" fmla="*/ 1816197 h 3541959"/>
              <a:gd name="connsiteX2" fmla="*/ 1173050 w 3943583"/>
              <a:gd name="connsiteY2" fmla="*/ 1493849 h 3541959"/>
              <a:gd name="connsiteX3" fmla="*/ 936944 w 3943583"/>
              <a:gd name="connsiteY3" fmla="*/ 408967 h 3541959"/>
              <a:gd name="connsiteX4" fmla="*/ 2490988 w 3943583"/>
              <a:gd name="connsiteY4" fmla="*/ 0 h 3541959"/>
              <a:gd name="connsiteX5" fmla="*/ 2588009 w 3943583"/>
              <a:gd name="connsiteY5" fmla="*/ 388052 h 3541959"/>
              <a:gd name="connsiteX6" fmla="*/ 2977988 w 3943583"/>
              <a:gd name="connsiteY6" fmla="*/ 298651 h 3541959"/>
              <a:gd name="connsiteX7" fmla="*/ 3086157 w 3943583"/>
              <a:gd name="connsiteY7" fmla="*/ 692538 h 3541959"/>
              <a:gd name="connsiteX8" fmla="*/ 3854594 w 3943583"/>
              <a:gd name="connsiteY8" fmla="*/ 508520 h 3541959"/>
              <a:gd name="connsiteX9" fmla="*/ 3943583 w 3943583"/>
              <a:gd name="connsiteY9" fmla="*/ 882548 h 3541959"/>
              <a:gd name="connsiteX10" fmla="*/ 2250813 w 3943583"/>
              <a:gd name="connsiteY10" fmla="*/ 3541959 h 3541959"/>
              <a:gd name="connsiteX11" fmla="*/ 394041 w 3943583"/>
              <a:gd name="connsiteY11" fmla="*/ 3420611 h 3541959"/>
              <a:gd name="connsiteX0" fmla="*/ 394041 w 3943583"/>
              <a:gd name="connsiteY0" fmla="*/ 3420611 h 3541959"/>
              <a:gd name="connsiteX1" fmla="*/ 0 w 3943583"/>
              <a:gd name="connsiteY1" fmla="*/ 1816197 h 3541959"/>
              <a:gd name="connsiteX2" fmla="*/ 1173050 w 3943583"/>
              <a:gd name="connsiteY2" fmla="*/ 1493849 h 3541959"/>
              <a:gd name="connsiteX3" fmla="*/ 936944 w 3943583"/>
              <a:gd name="connsiteY3" fmla="*/ 408967 h 3541959"/>
              <a:gd name="connsiteX4" fmla="*/ 2490988 w 3943583"/>
              <a:gd name="connsiteY4" fmla="*/ 0 h 3541959"/>
              <a:gd name="connsiteX5" fmla="*/ 2588009 w 3943583"/>
              <a:gd name="connsiteY5" fmla="*/ 388052 h 3541959"/>
              <a:gd name="connsiteX6" fmla="*/ 2977988 w 3943583"/>
              <a:gd name="connsiteY6" fmla="*/ 298651 h 3541959"/>
              <a:gd name="connsiteX7" fmla="*/ 3086157 w 3943583"/>
              <a:gd name="connsiteY7" fmla="*/ 692538 h 3541959"/>
              <a:gd name="connsiteX8" fmla="*/ 3854594 w 3943583"/>
              <a:gd name="connsiteY8" fmla="*/ 508520 h 3541959"/>
              <a:gd name="connsiteX9" fmla="*/ 3943583 w 3943583"/>
              <a:gd name="connsiteY9" fmla="*/ 882548 h 3541959"/>
              <a:gd name="connsiteX10" fmla="*/ 2250813 w 3943583"/>
              <a:gd name="connsiteY10" fmla="*/ 3541959 h 3541959"/>
              <a:gd name="connsiteX11" fmla="*/ 394041 w 3943583"/>
              <a:gd name="connsiteY11" fmla="*/ 3420611 h 3541959"/>
              <a:gd name="connsiteX0" fmla="*/ 394041 w 3943583"/>
              <a:gd name="connsiteY0" fmla="*/ 3420611 h 3420611"/>
              <a:gd name="connsiteX1" fmla="*/ 0 w 3943583"/>
              <a:gd name="connsiteY1" fmla="*/ 1816197 h 3420611"/>
              <a:gd name="connsiteX2" fmla="*/ 1173050 w 3943583"/>
              <a:gd name="connsiteY2" fmla="*/ 1493849 h 3420611"/>
              <a:gd name="connsiteX3" fmla="*/ 936944 w 3943583"/>
              <a:gd name="connsiteY3" fmla="*/ 408967 h 3420611"/>
              <a:gd name="connsiteX4" fmla="*/ 2490988 w 3943583"/>
              <a:gd name="connsiteY4" fmla="*/ 0 h 3420611"/>
              <a:gd name="connsiteX5" fmla="*/ 2588009 w 3943583"/>
              <a:gd name="connsiteY5" fmla="*/ 388052 h 3420611"/>
              <a:gd name="connsiteX6" fmla="*/ 2977988 w 3943583"/>
              <a:gd name="connsiteY6" fmla="*/ 298651 h 3420611"/>
              <a:gd name="connsiteX7" fmla="*/ 3086157 w 3943583"/>
              <a:gd name="connsiteY7" fmla="*/ 692538 h 3420611"/>
              <a:gd name="connsiteX8" fmla="*/ 3854594 w 3943583"/>
              <a:gd name="connsiteY8" fmla="*/ 508520 h 3420611"/>
              <a:gd name="connsiteX9" fmla="*/ 3943583 w 3943583"/>
              <a:gd name="connsiteY9" fmla="*/ 882548 h 3420611"/>
              <a:gd name="connsiteX10" fmla="*/ 2328109 w 3943583"/>
              <a:gd name="connsiteY10" fmla="*/ 3376065 h 3420611"/>
              <a:gd name="connsiteX11" fmla="*/ 394041 w 3943583"/>
              <a:gd name="connsiteY11" fmla="*/ 3420611 h 3420611"/>
              <a:gd name="connsiteX0" fmla="*/ 394041 w 3943583"/>
              <a:gd name="connsiteY0" fmla="*/ 3420611 h 3427638"/>
              <a:gd name="connsiteX1" fmla="*/ 0 w 3943583"/>
              <a:gd name="connsiteY1" fmla="*/ 1816197 h 3427638"/>
              <a:gd name="connsiteX2" fmla="*/ 1173050 w 3943583"/>
              <a:gd name="connsiteY2" fmla="*/ 1493849 h 3427638"/>
              <a:gd name="connsiteX3" fmla="*/ 936944 w 3943583"/>
              <a:gd name="connsiteY3" fmla="*/ 408967 h 3427638"/>
              <a:gd name="connsiteX4" fmla="*/ 2490988 w 3943583"/>
              <a:gd name="connsiteY4" fmla="*/ 0 h 3427638"/>
              <a:gd name="connsiteX5" fmla="*/ 2588009 w 3943583"/>
              <a:gd name="connsiteY5" fmla="*/ 388052 h 3427638"/>
              <a:gd name="connsiteX6" fmla="*/ 2977988 w 3943583"/>
              <a:gd name="connsiteY6" fmla="*/ 298651 h 3427638"/>
              <a:gd name="connsiteX7" fmla="*/ 3086157 w 3943583"/>
              <a:gd name="connsiteY7" fmla="*/ 692538 h 3427638"/>
              <a:gd name="connsiteX8" fmla="*/ 3854594 w 3943583"/>
              <a:gd name="connsiteY8" fmla="*/ 508520 h 3427638"/>
              <a:gd name="connsiteX9" fmla="*/ 3943583 w 3943583"/>
              <a:gd name="connsiteY9" fmla="*/ 882548 h 3427638"/>
              <a:gd name="connsiteX10" fmla="*/ 2328109 w 3943583"/>
              <a:gd name="connsiteY10" fmla="*/ 3376065 h 3427638"/>
              <a:gd name="connsiteX11" fmla="*/ 394041 w 3943583"/>
              <a:gd name="connsiteY11" fmla="*/ 3420611 h 3427638"/>
              <a:gd name="connsiteX0" fmla="*/ 394041 w 3943583"/>
              <a:gd name="connsiteY0" fmla="*/ 3420611 h 3598309"/>
              <a:gd name="connsiteX1" fmla="*/ 0 w 3943583"/>
              <a:gd name="connsiteY1" fmla="*/ 1816197 h 3598309"/>
              <a:gd name="connsiteX2" fmla="*/ 1173050 w 3943583"/>
              <a:gd name="connsiteY2" fmla="*/ 1493849 h 3598309"/>
              <a:gd name="connsiteX3" fmla="*/ 936944 w 3943583"/>
              <a:gd name="connsiteY3" fmla="*/ 408967 h 3598309"/>
              <a:gd name="connsiteX4" fmla="*/ 2490988 w 3943583"/>
              <a:gd name="connsiteY4" fmla="*/ 0 h 3598309"/>
              <a:gd name="connsiteX5" fmla="*/ 2588009 w 3943583"/>
              <a:gd name="connsiteY5" fmla="*/ 388052 h 3598309"/>
              <a:gd name="connsiteX6" fmla="*/ 2977988 w 3943583"/>
              <a:gd name="connsiteY6" fmla="*/ 298651 h 3598309"/>
              <a:gd name="connsiteX7" fmla="*/ 3086157 w 3943583"/>
              <a:gd name="connsiteY7" fmla="*/ 692538 h 3598309"/>
              <a:gd name="connsiteX8" fmla="*/ 3854594 w 3943583"/>
              <a:gd name="connsiteY8" fmla="*/ 508520 h 3598309"/>
              <a:gd name="connsiteX9" fmla="*/ 3943583 w 3943583"/>
              <a:gd name="connsiteY9" fmla="*/ 882548 h 3598309"/>
              <a:gd name="connsiteX10" fmla="*/ 2328109 w 3943583"/>
              <a:gd name="connsiteY10" fmla="*/ 3376065 h 3598309"/>
              <a:gd name="connsiteX11" fmla="*/ 1735215 w 3943583"/>
              <a:gd name="connsiteY11" fmla="*/ 3494536 h 3598309"/>
              <a:gd name="connsiteX12" fmla="*/ 394041 w 3943583"/>
              <a:gd name="connsiteY12" fmla="*/ 3420611 h 3598309"/>
              <a:gd name="connsiteX0" fmla="*/ 394041 w 3943583"/>
              <a:gd name="connsiteY0" fmla="*/ 3420611 h 3598309"/>
              <a:gd name="connsiteX1" fmla="*/ 0 w 3943583"/>
              <a:gd name="connsiteY1" fmla="*/ 1816197 h 3598309"/>
              <a:gd name="connsiteX2" fmla="*/ 1173050 w 3943583"/>
              <a:gd name="connsiteY2" fmla="*/ 1493849 h 3598309"/>
              <a:gd name="connsiteX3" fmla="*/ 936944 w 3943583"/>
              <a:gd name="connsiteY3" fmla="*/ 408967 h 3598309"/>
              <a:gd name="connsiteX4" fmla="*/ 2490988 w 3943583"/>
              <a:gd name="connsiteY4" fmla="*/ 0 h 3598309"/>
              <a:gd name="connsiteX5" fmla="*/ 2588009 w 3943583"/>
              <a:gd name="connsiteY5" fmla="*/ 388052 h 3598309"/>
              <a:gd name="connsiteX6" fmla="*/ 2977988 w 3943583"/>
              <a:gd name="connsiteY6" fmla="*/ 298651 h 3598309"/>
              <a:gd name="connsiteX7" fmla="*/ 3086157 w 3943583"/>
              <a:gd name="connsiteY7" fmla="*/ 692538 h 3598309"/>
              <a:gd name="connsiteX8" fmla="*/ 3854594 w 3943583"/>
              <a:gd name="connsiteY8" fmla="*/ 508520 h 3598309"/>
              <a:gd name="connsiteX9" fmla="*/ 3943583 w 3943583"/>
              <a:gd name="connsiteY9" fmla="*/ 882548 h 3598309"/>
              <a:gd name="connsiteX10" fmla="*/ 2328109 w 3943583"/>
              <a:gd name="connsiteY10" fmla="*/ 3376065 h 3598309"/>
              <a:gd name="connsiteX11" fmla="*/ 1735215 w 3943583"/>
              <a:gd name="connsiteY11" fmla="*/ 3494536 h 3598309"/>
              <a:gd name="connsiteX12" fmla="*/ 1599099 w 3943583"/>
              <a:gd name="connsiteY12" fmla="*/ 3135136 h 3598309"/>
              <a:gd name="connsiteX13" fmla="*/ 394041 w 3943583"/>
              <a:gd name="connsiteY13" fmla="*/ 3420611 h 3598309"/>
              <a:gd name="connsiteX0" fmla="*/ 394041 w 3943583"/>
              <a:gd name="connsiteY0" fmla="*/ 3420611 h 3598309"/>
              <a:gd name="connsiteX1" fmla="*/ 0 w 3943583"/>
              <a:gd name="connsiteY1" fmla="*/ 1816197 h 3598309"/>
              <a:gd name="connsiteX2" fmla="*/ 1173050 w 3943583"/>
              <a:gd name="connsiteY2" fmla="*/ 1493849 h 3598309"/>
              <a:gd name="connsiteX3" fmla="*/ 936944 w 3943583"/>
              <a:gd name="connsiteY3" fmla="*/ 408967 h 3598309"/>
              <a:gd name="connsiteX4" fmla="*/ 2490988 w 3943583"/>
              <a:gd name="connsiteY4" fmla="*/ 0 h 3598309"/>
              <a:gd name="connsiteX5" fmla="*/ 2588009 w 3943583"/>
              <a:gd name="connsiteY5" fmla="*/ 388052 h 3598309"/>
              <a:gd name="connsiteX6" fmla="*/ 2977988 w 3943583"/>
              <a:gd name="connsiteY6" fmla="*/ 298651 h 3598309"/>
              <a:gd name="connsiteX7" fmla="*/ 3086157 w 3943583"/>
              <a:gd name="connsiteY7" fmla="*/ 692538 h 3598309"/>
              <a:gd name="connsiteX8" fmla="*/ 3854594 w 3943583"/>
              <a:gd name="connsiteY8" fmla="*/ 508520 h 3598309"/>
              <a:gd name="connsiteX9" fmla="*/ 3943583 w 3943583"/>
              <a:gd name="connsiteY9" fmla="*/ 882548 h 3598309"/>
              <a:gd name="connsiteX10" fmla="*/ 2328109 w 3943583"/>
              <a:gd name="connsiteY10" fmla="*/ 3376065 h 3598309"/>
              <a:gd name="connsiteX11" fmla="*/ 1735215 w 3943583"/>
              <a:gd name="connsiteY11" fmla="*/ 3494536 h 3598309"/>
              <a:gd name="connsiteX12" fmla="*/ 1599099 w 3943583"/>
              <a:gd name="connsiteY12" fmla="*/ 3135136 h 3598309"/>
              <a:gd name="connsiteX13" fmla="*/ 394041 w 3943583"/>
              <a:gd name="connsiteY13" fmla="*/ 3420611 h 3598309"/>
              <a:gd name="connsiteX0" fmla="*/ 394041 w 3943583"/>
              <a:gd name="connsiteY0" fmla="*/ 3420611 h 3598309"/>
              <a:gd name="connsiteX1" fmla="*/ 0 w 3943583"/>
              <a:gd name="connsiteY1" fmla="*/ 1816197 h 3598309"/>
              <a:gd name="connsiteX2" fmla="*/ 1173050 w 3943583"/>
              <a:gd name="connsiteY2" fmla="*/ 1493849 h 3598309"/>
              <a:gd name="connsiteX3" fmla="*/ 936944 w 3943583"/>
              <a:gd name="connsiteY3" fmla="*/ 408967 h 3598309"/>
              <a:gd name="connsiteX4" fmla="*/ 2490988 w 3943583"/>
              <a:gd name="connsiteY4" fmla="*/ 0 h 3598309"/>
              <a:gd name="connsiteX5" fmla="*/ 2588009 w 3943583"/>
              <a:gd name="connsiteY5" fmla="*/ 388052 h 3598309"/>
              <a:gd name="connsiteX6" fmla="*/ 2977988 w 3943583"/>
              <a:gd name="connsiteY6" fmla="*/ 298651 h 3598309"/>
              <a:gd name="connsiteX7" fmla="*/ 3086157 w 3943583"/>
              <a:gd name="connsiteY7" fmla="*/ 692538 h 3598309"/>
              <a:gd name="connsiteX8" fmla="*/ 3854594 w 3943583"/>
              <a:gd name="connsiteY8" fmla="*/ 508520 h 3598309"/>
              <a:gd name="connsiteX9" fmla="*/ 3943583 w 3943583"/>
              <a:gd name="connsiteY9" fmla="*/ 882548 h 3598309"/>
              <a:gd name="connsiteX10" fmla="*/ 2328109 w 3943583"/>
              <a:gd name="connsiteY10" fmla="*/ 3376065 h 3598309"/>
              <a:gd name="connsiteX11" fmla="*/ 1735215 w 3943583"/>
              <a:gd name="connsiteY11" fmla="*/ 3494536 h 3598309"/>
              <a:gd name="connsiteX12" fmla="*/ 1599099 w 3943583"/>
              <a:gd name="connsiteY12" fmla="*/ 3135136 h 3598309"/>
              <a:gd name="connsiteX13" fmla="*/ 394041 w 3943583"/>
              <a:gd name="connsiteY13" fmla="*/ 3420611 h 3598309"/>
              <a:gd name="connsiteX0" fmla="*/ 394041 w 3943583"/>
              <a:gd name="connsiteY0" fmla="*/ 3420611 h 3598309"/>
              <a:gd name="connsiteX1" fmla="*/ 0 w 3943583"/>
              <a:gd name="connsiteY1" fmla="*/ 1816197 h 3598309"/>
              <a:gd name="connsiteX2" fmla="*/ 1173050 w 3943583"/>
              <a:gd name="connsiteY2" fmla="*/ 1493849 h 3598309"/>
              <a:gd name="connsiteX3" fmla="*/ 936944 w 3943583"/>
              <a:gd name="connsiteY3" fmla="*/ 408967 h 3598309"/>
              <a:gd name="connsiteX4" fmla="*/ 2490988 w 3943583"/>
              <a:gd name="connsiteY4" fmla="*/ 0 h 3598309"/>
              <a:gd name="connsiteX5" fmla="*/ 2588009 w 3943583"/>
              <a:gd name="connsiteY5" fmla="*/ 388052 h 3598309"/>
              <a:gd name="connsiteX6" fmla="*/ 2977988 w 3943583"/>
              <a:gd name="connsiteY6" fmla="*/ 298651 h 3598309"/>
              <a:gd name="connsiteX7" fmla="*/ 3086157 w 3943583"/>
              <a:gd name="connsiteY7" fmla="*/ 692538 h 3598309"/>
              <a:gd name="connsiteX8" fmla="*/ 3854594 w 3943583"/>
              <a:gd name="connsiteY8" fmla="*/ 508520 h 3598309"/>
              <a:gd name="connsiteX9" fmla="*/ 3943583 w 3943583"/>
              <a:gd name="connsiteY9" fmla="*/ 882548 h 3598309"/>
              <a:gd name="connsiteX10" fmla="*/ 2328109 w 3943583"/>
              <a:gd name="connsiteY10" fmla="*/ 3376065 h 3598309"/>
              <a:gd name="connsiteX11" fmla="*/ 1735215 w 3943583"/>
              <a:gd name="connsiteY11" fmla="*/ 3494536 h 3598309"/>
              <a:gd name="connsiteX12" fmla="*/ 1599099 w 3943583"/>
              <a:gd name="connsiteY12" fmla="*/ 3135136 h 3598309"/>
              <a:gd name="connsiteX13" fmla="*/ 394041 w 3943583"/>
              <a:gd name="connsiteY13" fmla="*/ 3420611 h 3598309"/>
              <a:gd name="connsiteX0" fmla="*/ 426364 w 3943583"/>
              <a:gd name="connsiteY0" fmla="*/ 3439948 h 3598309"/>
              <a:gd name="connsiteX1" fmla="*/ 0 w 3943583"/>
              <a:gd name="connsiteY1" fmla="*/ 1816197 h 3598309"/>
              <a:gd name="connsiteX2" fmla="*/ 1173050 w 3943583"/>
              <a:gd name="connsiteY2" fmla="*/ 1493849 h 3598309"/>
              <a:gd name="connsiteX3" fmla="*/ 936944 w 3943583"/>
              <a:gd name="connsiteY3" fmla="*/ 408967 h 3598309"/>
              <a:gd name="connsiteX4" fmla="*/ 2490988 w 3943583"/>
              <a:gd name="connsiteY4" fmla="*/ 0 h 3598309"/>
              <a:gd name="connsiteX5" fmla="*/ 2588009 w 3943583"/>
              <a:gd name="connsiteY5" fmla="*/ 388052 h 3598309"/>
              <a:gd name="connsiteX6" fmla="*/ 2977988 w 3943583"/>
              <a:gd name="connsiteY6" fmla="*/ 298651 h 3598309"/>
              <a:gd name="connsiteX7" fmla="*/ 3086157 w 3943583"/>
              <a:gd name="connsiteY7" fmla="*/ 692538 h 3598309"/>
              <a:gd name="connsiteX8" fmla="*/ 3854594 w 3943583"/>
              <a:gd name="connsiteY8" fmla="*/ 508520 h 3598309"/>
              <a:gd name="connsiteX9" fmla="*/ 3943583 w 3943583"/>
              <a:gd name="connsiteY9" fmla="*/ 882548 h 3598309"/>
              <a:gd name="connsiteX10" fmla="*/ 2328109 w 3943583"/>
              <a:gd name="connsiteY10" fmla="*/ 3376065 h 3598309"/>
              <a:gd name="connsiteX11" fmla="*/ 1735215 w 3943583"/>
              <a:gd name="connsiteY11" fmla="*/ 3494536 h 3598309"/>
              <a:gd name="connsiteX12" fmla="*/ 1599099 w 3943583"/>
              <a:gd name="connsiteY12" fmla="*/ 3135136 h 3598309"/>
              <a:gd name="connsiteX13" fmla="*/ 426364 w 3943583"/>
              <a:gd name="connsiteY13" fmla="*/ 3439948 h 3598309"/>
              <a:gd name="connsiteX0" fmla="*/ 426364 w 3943583"/>
              <a:gd name="connsiteY0" fmla="*/ 3439948 h 3598309"/>
              <a:gd name="connsiteX1" fmla="*/ 0 w 3943583"/>
              <a:gd name="connsiteY1" fmla="*/ 1816197 h 3598309"/>
              <a:gd name="connsiteX2" fmla="*/ 1173050 w 3943583"/>
              <a:gd name="connsiteY2" fmla="*/ 1493849 h 3598309"/>
              <a:gd name="connsiteX3" fmla="*/ 936944 w 3943583"/>
              <a:gd name="connsiteY3" fmla="*/ 408967 h 3598309"/>
              <a:gd name="connsiteX4" fmla="*/ 2490988 w 3943583"/>
              <a:gd name="connsiteY4" fmla="*/ 0 h 3598309"/>
              <a:gd name="connsiteX5" fmla="*/ 2588009 w 3943583"/>
              <a:gd name="connsiteY5" fmla="*/ 388052 h 3598309"/>
              <a:gd name="connsiteX6" fmla="*/ 2977988 w 3943583"/>
              <a:gd name="connsiteY6" fmla="*/ 298651 h 3598309"/>
              <a:gd name="connsiteX7" fmla="*/ 3086157 w 3943583"/>
              <a:gd name="connsiteY7" fmla="*/ 692538 h 3598309"/>
              <a:gd name="connsiteX8" fmla="*/ 3854594 w 3943583"/>
              <a:gd name="connsiteY8" fmla="*/ 508520 h 3598309"/>
              <a:gd name="connsiteX9" fmla="*/ 3943583 w 3943583"/>
              <a:gd name="connsiteY9" fmla="*/ 882548 h 3598309"/>
              <a:gd name="connsiteX10" fmla="*/ 2328109 w 3943583"/>
              <a:gd name="connsiteY10" fmla="*/ 3376065 h 3598309"/>
              <a:gd name="connsiteX11" fmla="*/ 1735215 w 3943583"/>
              <a:gd name="connsiteY11" fmla="*/ 3494536 h 3598309"/>
              <a:gd name="connsiteX12" fmla="*/ 1599099 w 3943583"/>
              <a:gd name="connsiteY12" fmla="*/ 3135136 h 3598309"/>
              <a:gd name="connsiteX13" fmla="*/ 426364 w 3943583"/>
              <a:gd name="connsiteY13" fmla="*/ 3439948 h 3598309"/>
              <a:gd name="connsiteX0" fmla="*/ 426364 w 3943583"/>
              <a:gd name="connsiteY0" fmla="*/ 3439948 h 3598309"/>
              <a:gd name="connsiteX1" fmla="*/ 0 w 3943583"/>
              <a:gd name="connsiteY1" fmla="*/ 1816197 h 3598309"/>
              <a:gd name="connsiteX2" fmla="*/ 1173050 w 3943583"/>
              <a:gd name="connsiteY2" fmla="*/ 1493849 h 3598309"/>
              <a:gd name="connsiteX3" fmla="*/ 936944 w 3943583"/>
              <a:gd name="connsiteY3" fmla="*/ 408967 h 3598309"/>
              <a:gd name="connsiteX4" fmla="*/ 2490988 w 3943583"/>
              <a:gd name="connsiteY4" fmla="*/ 0 h 3598309"/>
              <a:gd name="connsiteX5" fmla="*/ 2588009 w 3943583"/>
              <a:gd name="connsiteY5" fmla="*/ 388052 h 3598309"/>
              <a:gd name="connsiteX6" fmla="*/ 2977988 w 3943583"/>
              <a:gd name="connsiteY6" fmla="*/ 298651 h 3598309"/>
              <a:gd name="connsiteX7" fmla="*/ 3086157 w 3943583"/>
              <a:gd name="connsiteY7" fmla="*/ 692538 h 3598309"/>
              <a:gd name="connsiteX8" fmla="*/ 3854594 w 3943583"/>
              <a:gd name="connsiteY8" fmla="*/ 508520 h 3598309"/>
              <a:gd name="connsiteX9" fmla="*/ 3943583 w 3943583"/>
              <a:gd name="connsiteY9" fmla="*/ 882548 h 3598309"/>
              <a:gd name="connsiteX10" fmla="*/ 2328109 w 3943583"/>
              <a:gd name="connsiteY10" fmla="*/ 3376065 h 3598309"/>
              <a:gd name="connsiteX11" fmla="*/ 1735215 w 3943583"/>
              <a:gd name="connsiteY11" fmla="*/ 3494536 h 3598309"/>
              <a:gd name="connsiteX12" fmla="*/ 1599099 w 3943583"/>
              <a:gd name="connsiteY12" fmla="*/ 3135136 h 3598309"/>
              <a:gd name="connsiteX13" fmla="*/ 426364 w 3943583"/>
              <a:gd name="connsiteY13" fmla="*/ 3439948 h 3598309"/>
              <a:gd name="connsiteX0" fmla="*/ 426364 w 3943583"/>
              <a:gd name="connsiteY0" fmla="*/ 3439948 h 3604730"/>
              <a:gd name="connsiteX1" fmla="*/ 0 w 3943583"/>
              <a:gd name="connsiteY1" fmla="*/ 1816197 h 3604730"/>
              <a:gd name="connsiteX2" fmla="*/ 1173050 w 3943583"/>
              <a:gd name="connsiteY2" fmla="*/ 1493849 h 3604730"/>
              <a:gd name="connsiteX3" fmla="*/ 936944 w 3943583"/>
              <a:gd name="connsiteY3" fmla="*/ 408967 h 3604730"/>
              <a:gd name="connsiteX4" fmla="*/ 2490988 w 3943583"/>
              <a:gd name="connsiteY4" fmla="*/ 0 h 3604730"/>
              <a:gd name="connsiteX5" fmla="*/ 2588009 w 3943583"/>
              <a:gd name="connsiteY5" fmla="*/ 388052 h 3604730"/>
              <a:gd name="connsiteX6" fmla="*/ 2977988 w 3943583"/>
              <a:gd name="connsiteY6" fmla="*/ 298651 h 3604730"/>
              <a:gd name="connsiteX7" fmla="*/ 3086157 w 3943583"/>
              <a:gd name="connsiteY7" fmla="*/ 692538 h 3604730"/>
              <a:gd name="connsiteX8" fmla="*/ 3854594 w 3943583"/>
              <a:gd name="connsiteY8" fmla="*/ 508520 h 3604730"/>
              <a:gd name="connsiteX9" fmla="*/ 3943583 w 3943583"/>
              <a:gd name="connsiteY9" fmla="*/ 882548 h 3604730"/>
              <a:gd name="connsiteX10" fmla="*/ 2328109 w 3943583"/>
              <a:gd name="connsiteY10" fmla="*/ 3376065 h 3604730"/>
              <a:gd name="connsiteX11" fmla="*/ 1666337 w 3943583"/>
              <a:gd name="connsiteY11" fmla="*/ 3511850 h 3604730"/>
              <a:gd name="connsiteX12" fmla="*/ 1599099 w 3943583"/>
              <a:gd name="connsiteY12" fmla="*/ 3135136 h 3604730"/>
              <a:gd name="connsiteX13" fmla="*/ 426364 w 3943583"/>
              <a:gd name="connsiteY13" fmla="*/ 3439948 h 3604730"/>
              <a:gd name="connsiteX0" fmla="*/ 426364 w 3943583"/>
              <a:gd name="connsiteY0" fmla="*/ 3439948 h 3600675"/>
              <a:gd name="connsiteX1" fmla="*/ 0 w 3943583"/>
              <a:gd name="connsiteY1" fmla="*/ 1816197 h 3600675"/>
              <a:gd name="connsiteX2" fmla="*/ 1173050 w 3943583"/>
              <a:gd name="connsiteY2" fmla="*/ 1493849 h 3600675"/>
              <a:gd name="connsiteX3" fmla="*/ 936944 w 3943583"/>
              <a:gd name="connsiteY3" fmla="*/ 408967 h 3600675"/>
              <a:gd name="connsiteX4" fmla="*/ 2490988 w 3943583"/>
              <a:gd name="connsiteY4" fmla="*/ 0 h 3600675"/>
              <a:gd name="connsiteX5" fmla="*/ 2588009 w 3943583"/>
              <a:gd name="connsiteY5" fmla="*/ 388052 h 3600675"/>
              <a:gd name="connsiteX6" fmla="*/ 2977988 w 3943583"/>
              <a:gd name="connsiteY6" fmla="*/ 298651 h 3600675"/>
              <a:gd name="connsiteX7" fmla="*/ 3086157 w 3943583"/>
              <a:gd name="connsiteY7" fmla="*/ 692538 h 3600675"/>
              <a:gd name="connsiteX8" fmla="*/ 3854594 w 3943583"/>
              <a:gd name="connsiteY8" fmla="*/ 508520 h 3600675"/>
              <a:gd name="connsiteX9" fmla="*/ 3943583 w 3943583"/>
              <a:gd name="connsiteY9" fmla="*/ 882548 h 3600675"/>
              <a:gd name="connsiteX10" fmla="*/ 2328109 w 3943583"/>
              <a:gd name="connsiteY10" fmla="*/ 3376065 h 3600675"/>
              <a:gd name="connsiteX11" fmla="*/ 1709387 w 3943583"/>
              <a:gd name="connsiteY11" fmla="*/ 3501028 h 3600675"/>
              <a:gd name="connsiteX12" fmla="*/ 1599099 w 3943583"/>
              <a:gd name="connsiteY12" fmla="*/ 3135136 h 3600675"/>
              <a:gd name="connsiteX13" fmla="*/ 426364 w 3943583"/>
              <a:gd name="connsiteY13" fmla="*/ 3439948 h 3600675"/>
              <a:gd name="connsiteX0" fmla="*/ 426364 w 3943583"/>
              <a:gd name="connsiteY0" fmla="*/ 3439948 h 3596893"/>
              <a:gd name="connsiteX1" fmla="*/ 0 w 3943583"/>
              <a:gd name="connsiteY1" fmla="*/ 1816197 h 3596893"/>
              <a:gd name="connsiteX2" fmla="*/ 1173050 w 3943583"/>
              <a:gd name="connsiteY2" fmla="*/ 1493849 h 3596893"/>
              <a:gd name="connsiteX3" fmla="*/ 936944 w 3943583"/>
              <a:gd name="connsiteY3" fmla="*/ 408967 h 3596893"/>
              <a:gd name="connsiteX4" fmla="*/ 2490988 w 3943583"/>
              <a:gd name="connsiteY4" fmla="*/ 0 h 3596893"/>
              <a:gd name="connsiteX5" fmla="*/ 2588009 w 3943583"/>
              <a:gd name="connsiteY5" fmla="*/ 388052 h 3596893"/>
              <a:gd name="connsiteX6" fmla="*/ 2977988 w 3943583"/>
              <a:gd name="connsiteY6" fmla="*/ 298651 h 3596893"/>
              <a:gd name="connsiteX7" fmla="*/ 3086157 w 3943583"/>
              <a:gd name="connsiteY7" fmla="*/ 692538 h 3596893"/>
              <a:gd name="connsiteX8" fmla="*/ 3854594 w 3943583"/>
              <a:gd name="connsiteY8" fmla="*/ 508520 h 3596893"/>
              <a:gd name="connsiteX9" fmla="*/ 3943583 w 3943583"/>
              <a:gd name="connsiteY9" fmla="*/ 882548 h 3596893"/>
              <a:gd name="connsiteX10" fmla="*/ 2328109 w 3943583"/>
              <a:gd name="connsiteY10" fmla="*/ 3376065 h 3596893"/>
              <a:gd name="connsiteX11" fmla="*/ 1709387 w 3943583"/>
              <a:gd name="connsiteY11" fmla="*/ 3501028 h 3596893"/>
              <a:gd name="connsiteX12" fmla="*/ 1599099 w 3943583"/>
              <a:gd name="connsiteY12" fmla="*/ 3135136 h 3596893"/>
              <a:gd name="connsiteX13" fmla="*/ 426364 w 3943583"/>
              <a:gd name="connsiteY13" fmla="*/ 3439948 h 3596893"/>
              <a:gd name="connsiteX0" fmla="*/ 426364 w 3943583"/>
              <a:gd name="connsiteY0" fmla="*/ 3439948 h 3501028"/>
              <a:gd name="connsiteX1" fmla="*/ 0 w 3943583"/>
              <a:gd name="connsiteY1" fmla="*/ 1816197 h 3501028"/>
              <a:gd name="connsiteX2" fmla="*/ 1173050 w 3943583"/>
              <a:gd name="connsiteY2" fmla="*/ 1493849 h 3501028"/>
              <a:gd name="connsiteX3" fmla="*/ 936944 w 3943583"/>
              <a:gd name="connsiteY3" fmla="*/ 408967 h 3501028"/>
              <a:gd name="connsiteX4" fmla="*/ 2490988 w 3943583"/>
              <a:gd name="connsiteY4" fmla="*/ 0 h 3501028"/>
              <a:gd name="connsiteX5" fmla="*/ 2588009 w 3943583"/>
              <a:gd name="connsiteY5" fmla="*/ 388052 h 3501028"/>
              <a:gd name="connsiteX6" fmla="*/ 2977988 w 3943583"/>
              <a:gd name="connsiteY6" fmla="*/ 298651 h 3501028"/>
              <a:gd name="connsiteX7" fmla="*/ 3086157 w 3943583"/>
              <a:gd name="connsiteY7" fmla="*/ 692538 h 3501028"/>
              <a:gd name="connsiteX8" fmla="*/ 3854594 w 3943583"/>
              <a:gd name="connsiteY8" fmla="*/ 508520 h 3501028"/>
              <a:gd name="connsiteX9" fmla="*/ 3943583 w 3943583"/>
              <a:gd name="connsiteY9" fmla="*/ 882548 h 3501028"/>
              <a:gd name="connsiteX10" fmla="*/ 2328109 w 3943583"/>
              <a:gd name="connsiteY10" fmla="*/ 3376065 h 3501028"/>
              <a:gd name="connsiteX11" fmla="*/ 1709387 w 3943583"/>
              <a:gd name="connsiteY11" fmla="*/ 3501028 h 3501028"/>
              <a:gd name="connsiteX12" fmla="*/ 1599099 w 3943583"/>
              <a:gd name="connsiteY12" fmla="*/ 3135136 h 3501028"/>
              <a:gd name="connsiteX13" fmla="*/ 426364 w 3943583"/>
              <a:gd name="connsiteY13" fmla="*/ 3439948 h 3501028"/>
              <a:gd name="connsiteX0" fmla="*/ 426364 w 3943583"/>
              <a:gd name="connsiteY0" fmla="*/ 3439948 h 3501028"/>
              <a:gd name="connsiteX1" fmla="*/ 0 w 3943583"/>
              <a:gd name="connsiteY1" fmla="*/ 1816197 h 3501028"/>
              <a:gd name="connsiteX2" fmla="*/ 1173050 w 3943583"/>
              <a:gd name="connsiteY2" fmla="*/ 1493849 h 3501028"/>
              <a:gd name="connsiteX3" fmla="*/ 936944 w 3943583"/>
              <a:gd name="connsiteY3" fmla="*/ 408967 h 3501028"/>
              <a:gd name="connsiteX4" fmla="*/ 2490988 w 3943583"/>
              <a:gd name="connsiteY4" fmla="*/ 0 h 3501028"/>
              <a:gd name="connsiteX5" fmla="*/ 2588009 w 3943583"/>
              <a:gd name="connsiteY5" fmla="*/ 388052 h 3501028"/>
              <a:gd name="connsiteX6" fmla="*/ 2977988 w 3943583"/>
              <a:gd name="connsiteY6" fmla="*/ 298651 h 3501028"/>
              <a:gd name="connsiteX7" fmla="*/ 3086157 w 3943583"/>
              <a:gd name="connsiteY7" fmla="*/ 692538 h 3501028"/>
              <a:gd name="connsiteX8" fmla="*/ 3854594 w 3943583"/>
              <a:gd name="connsiteY8" fmla="*/ 508520 h 3501028"/>
              <a:gd name="connsiteX9" fmla="*/ 3943583 w 3943583"/>
              <a:gd name="connsiteY9" fmla="*/ 882548 h 3501028"/>
              <a:gd name="connsiteX10" fmla="*/ 2311093 w 3943583"/>
              <a:gd name="connsiteY10" fmla="*/ 3344657 h 3501028"/>
              <a:gd name="connsiteX11" fmla="*/ 1709387 w 3943583"/>
              <a:gd name="connsiteY11" fmla="*/ 3501028 h 3501028"/>
              <a:gd name="connsiteX12" fmla="*/ 1599099 w 3943583"/>
              <a:gd name="connsiteY12" fmla="*/ 3135136 h 3501028"/>
              <a:gd name="connsiteX13" fmla="*/ 426364 w 3943583"/>
              <a:gd name="connsiteY13" fmla="*/ 3439948 h 3501028"/>
              <a:gd name="connsiteX0" fmla="*/ 426364 w 3943583"/>
              <a:gd name="connsiteY0" fmla="*/ 3439948 h 3501028"/>
              <a:gd name="connsiteX1" fmla="*/ 0 w 3943583"/>
              <a:gd name="connsiteY1" fmla="*/ 1816197 h 3501028"/>
              <a:gd name="connsiteX2" fmla="*/ 1173050 w 3943583"/>
              <a:gd name="connsiteY2" fmla="*/ 1493849 h 3501028"/>
              <a:gd name="connsiteX3" fmla="*/ 936944 w 3943583"/>
              <a:gd name="connsiteY3" fmla="*/ 408967 h 3501028"/>
              <a:gd name="connsiteX4" fmla="*/ 2490988 w 3943583"/>
              <a:gd name="connsiteY4" fmla="*/ 0 h 3501028"/>
              <a:gd name="connsiteX5" fmla="*/ 2588009 w 3943583"/>
              <a:gd name="connsiteY5" fmla="*/ 388052 h 3501028"/>
              <a:gd name="connsiteX6" fmla="*/ 2977988 w 3943583"/>
              <a:gd name="connsiteY6" fmla="*/ 298651 h 3501028"/>
              <a:gd name="connsiteX7" fmla="*/ 3086157 w 3943583"/>
              <a:gd name="connsiteY7" fmla="*/ 692538 h 3501028"/>
              <a:gd name="connsiteX8" fmla="*/ 3854594 w 3943583"/>
              <a:gd name="connsiteY8" fmla="*/ 508520 h 3501028"/>
              <a:gd name="connsiteX9" fmla="*/ 3943583 w 3943583"/>
              <a:gd name="connsiteY9" fmla="*/ 882548 h 3501028"/>
              <a:gd name="connsiteX10" fmla="*/ 2311093 w 3943583"/>
              <a:gd name="connsiteY10" fmla="*/ 3344657 h 3501028"/>
              <a:gd name="connsiteX11" fmla="*/ 1709387 w 3943583"/>
              <a:gd name="connsiteY11" fmla="*/ 3501028 h 3501028"/>
              <a:gd name="connsiteX12" fmla="*/ 1599099 w 3943583"/>
              <a:gd name="connsiteY12" fmla="*/ 3135136 h 3501028"/>
              <a:gd name="connsiteX13" fmla="*/ 426364 w 3943583"/>
              <a:gd name="connsiteY13" fmla="*/ 3439948 h 3501028"/>
              <a:gd name="connsiteX0" fmla="*/ 426364 w 3943583"/>
              <a:gd name="connsiteY0" fmla="*/ 3439948 h 3494801"/>
              <a:gd name="connsiteX1" fmla="*/ 0 w 3943583"/>
              <a:gd name="connsiteY1" fmla="*/ 1816197 h 3494801"/>
              <a:gd name="connsiteX2" fmla="*/ 1173050 w 3943583"/>
              <a:gd name="connsiteY2" fmla="*/ 1493849 h 3494801"/>
              <a:gd name="connsiteX3" fmla="*/ 936944 w 3943583"/>
              <a:gd name="connsiteY3" fmla="*/ 408967 h 3494801"/>
              <a:gd name="connsiteX4" fmla="*/ 2490988 w 3943583"/>
              <a:gd name="connsiteY4" fmla="*/ 0 h 3494801"/>
              <a:gd name="connsiteX5" fmla="*/ 2588009 w 3943583"/>
              <a:gd name="connsiteY5" fmla="*/ 388052 h 3494801"/>
              <a:gd name="connsiteX6" fmla="*/ 2977988 w 3943583"/>
              <a:gd name="connsiteY6" fmla="*/ 298651 h 3494801"/>
              <a:gd name="connsiteX7" fmla="*/ 3086157 w 3943583"/>
              <a:gd name="connsiteY7" fmla="*/ 692538 h 3494801"/>
              <a:gd name="connsiteX8" fmla="*/ 3854594 w 3943583"/>
              <a:gd name="connsiteY8" fmla="*/ 508520 h 3494801"/>
              <a:gd name="connsiteX9" fmla="*/ 3943583 w 3943583"/>
              <a:gd name="connsiteY9" fmla="*/ 882548 h 3494801"/>
              <a:gd name="connsiteX10" fmla="*/ 2311093 w 3943583"/>
              <a:gd name="connsiteY10" fmla="*/ 3344657 h 3494801"/>
              <a:gd name="connsiteX11" fmla="*/ 1662697 w 3943583"/>
              <a:gd name="connsiteY11" fmla="*/ 3494801 h 3494801"/>
              <a:gd name="connsiteX12" fmla="*/ 1599099 w 3943583"/>
              <a:gd name="connsiteY12" fmla="*/ 3135136 h 3494801"/>
              <a:gd name="connsiteX13" fmla="*/ 426364 w 3943583"/>
              <a:gd name="connsiteY13" fmla="*/ 3439948 h 3494801"/>
              <a:gd name="connsiteX0" fmla="*/ 426364 w 3943583"/>
              <a:gd name="connsiteY0" fmla="*/ 3439948 h 3494801"/>
              <a:gd name="connsiteX1" fmla="*/ 0 w 3943583"/>
              <a:gd name="connsiteY1" fmla="*/ 1816197 h 3494801"/>
              <a:gd name="connsiteX2" fmla="*/ 1173050 w 3943583"/>
              <a:gd name="connsiteY2" fmla="*/ 1493849 h 3494801"/>
              <a:gd name="connsiteX3" fmla="*/ 936944 w 3943583"/>
              <a:gd name="connsiteY3" fmla="*/ 408967 h 3494801"/>
              <a:gd name="connsiteX4" fmla="*/ 2490988 w 3943583"/>
              <a:gd name="connsiteY4" fmla="*/ 0 h 3494801"/>
              <a:gd name="connsiteX5" fmla="*/ 2588009 w 3943583"/>
              <a:gd name="connsiteY5" fmla="*/ 388052 h 3494801"/>
              <a:gd name="connsiteX6" fmla="*/ 2977988 w 3943583"/>
              <a:gd name="connsiteY6" fmla="*/ 298651 h 3494801"/>
              <a:gd name="connsiteX7" fmla="*/ 3086157 w 3943583"/>
              <a:gd name="connsiteY7" fmla="*/ 692538 h 3494801"/>
              <a:gd name="connsiteX8" fmla="*/ 3854594 w 3943583"/>
              <a:gd name="connsiteY8" fmla="*/ 508520 h 3494801"/>
              <a:gd name="connsiteX9" fmla="*/ 3943583 w 3943583"/>
              <a:gd name="connsiteY9" fmla="*/ 882548 h 3494801"/>
              <a:gd name="connsiteX10" fmla="*/ 2311093 w 3943583"/>
              <a:gd name="connsiteY10" fmla="*/ 3344657 h 3494801"/>
              <a:gd name="connsiteX11" fmla="*/ 1662697 w 3943583"/>
              <a:gd name="connsiteY11" fmla="*/ 3494801 h 3494801"/>
              <a:gd name="connsiteX12" fmla="*/ 1571559 w 3943583"/>
              <a:gd name="connsiteY12" fmla="*/ 3168696 h 3494801"/>
              <a:gd name="connsiteX13" fmla="*/ 426364 w 3943583"/>
              <a:gd name="connsiteY13" fmla="*/ 3439948 h 3494801"/>
              <a:gd name="connsiteX0" fmla="*/ 426364 w 3943583"/>
              <a:gd name="connsiteY0" fmla="*/ 3439948 h 3494801"/>
              <a:gd name="connsiteX1" fmla="*/ 0 w 3943583"/>
              <a:gd name="connsiteY1" fmla="*/ 1816197 h 3494801"/>
              <a:gd name="connsiteX2" fmla="*/ 1173050 w 3943583"/>
              <a:gd name="connsiteY2" fmla="*/ 1493849 h 3494801"/>
              <a:gd name="connsiteX3" fmla="*/ 936944 w 3943583"/>
              <a:gd name="connsiteY3" fmla="*/ 408967 h 3494801"/>
              <a:gd name="connsiteX4" fmla="*/ 2490988 w 3943583"/>
              <a:gd name="connsiteY4" fmla="*/ 0 h 3494801"/>
              <a:gd name="connsiteX5" fmla="*/ 2588009 w 3943583"/>
              <a:gd name="connsiteY5" fmla="*/ 388052 h 3494801"/>
              <a:gd name="connsiteX6" fmla="*/ 2977988 w 3943583"/>
              <a:gd name="connsiteY6" fmla="*/ 298651 h 3494801"/>
              <a:gd name="connsiteX7" fmla="*/ 3086157 w 3943583"/>
              <a:gd name="connsiteY7" fmla="*/ 692538 h 3494801"/>
              <a:gd name="connsiteX8" fmla="*/ 3854594 w 3943583"/>
              <a:gd name="connsiteY8" fmla="*/ 508520 h 3494801"/>
              <a:gd name="connsiteX9" fmla="*/ 3943583 w 3943583"/>
              <a:gd name="connsiteY9" fmla="*/ 882548 h 3494801"/>
              <a:gd name="connsiteX10" fmla="*/ 2311093 w 3943583"/>
              <a:gd name="connsiteY10" fmla="*/ 3344657 h 3494801"/>
              <a:gd name="connsiteX11" fmla="*/ 1662697 w 3943583"/>
              <a:gd name="connsiteY11" fmla="*/ 3494801 h 3494801"/>
              <a:gd name="connsiteX12" fmla="*/ 1571559 w 3943583"/>
              <a:gd name="connsiteY12" fmla="*/ 3168696 h 3494801"/>
              <a:gd name="connsiteX13" fmla="*/ 426364 w 3943583"/>
              <a:gd name="connsiteY13" fmla="*/ 3439948 h 3494801"/>
              <a:gd name="connsiteX0" fmla="*/ 426364 w 3943583"/>
              <a:gd name="connsiteY0" fmla="*/ 3439948 h 3494801"/>
              <a:gd name="connsiteX1" fmla="*/ 0 w 3943583"/>
              <a:gd name="connsiteY1" fmla="*/ 1816197 h 3494801"/>
              <a:gd name="connsiteX2" fmla="*/ 1173050 w 3943583"/>
              <a:gd name="connsiteY2" fmla="*/ 1493849 h 3494801"/>
              <a:gd name="connsiteX3" fmla="*/ 936944 w 3943583"/>
              <a:gd name="connsiteY3" fmla="*/ 408967 h 3494801"/>
              <a:gd name="connsiteX4" fmla="*/ 2490988 w 3943583"/>
              <a:gd name="connsiteY4" fmla="*/ 0 h 3494801"/>
              <a:gd name="connsiteX5" fmla="*/ 2588009 w 3943583"/>
              <a:gd name="connsiteY5" fmla="*/ 388052 h 3494801"/>
              <a:gd name="connsiteX6" fmla="*/ 2977988 w 3943583"/>
              <a:gd name="connsiteY6" fmla="*/ 298651 h 3494801"/>
              <a:gd name="connsiteX7" fmla="*/ 3086157 w 3943583"/>
              <a:gd name="connsiteY7" fmla="*/ 692538 h 3494801"/>
              <a:gd name="connsiteX8" fmla="*/ 3854594 w 3943583"/>
              <a:gd name="connsiteY8" fmla="*/ 508520 h 3494801"/>
              <a:gd name="connsiteX9" fmla="*/ 3943583 w 3943583"/>
              <a:gd name="connsiteY9" fmla="*/ 882548 h 3494801"/>
              <a:gd name="connsiteX10" fmla="*/ 2311093 w 3943583"/>
              <a:gd name="connsiteY10" fmla="*/ 3344657 h 3494801"/>
              <a:gd name="connsiteX11" fmla="*/ 1662697 w 3943583"/>
              <a:gd name="connsiteY11" fmla="*/ 3494801 h 3494801"/>
              <a:gd name="connsiteX12" fmla="*/ 1571559 w 3943583"/>
              <a:gd name="connsiteY12" fmla="*/ 3168696 h 3494801"/>
              <a:gd name="connsiteX13" fmla="*/ 426364 w 3943583"/>
              <a:gd name="connsiteY13" fmla="*/ 3439948 h 3494801"/>
              <a:gd name="connsiteX0" fmla="*/ 426364 w 3943583"/>
              <a:gd name="connsiteY0" fmla="*/ 3439948 h 3494801"/>
              <a:gd name="connsiteX1" fmla="*/ 0 w 3943583"/>
              <a:gd name="connsiteY1" fmla="*/ 1816197 h 3494801"/>
              <a:gd name="connsiteX2" fmla="*/ 1173050 w 3943583"/>
              <a:gd name="connsiteY2" fmla="*/ 1493849 h 3494801"/>
              <a:gd name="connsiteX3" fmla="*/ 896653 w 3943583"/>
              <a:gd name="connsiteY3" fmla="*/ 427875 h 3494801"/>
              <a:gd name="connsiteX4" fmla="*/ 2490988 w 3943583"/>
              <a:gd name="connsiteY4" fmla="*/ 0 h 3494801"/>
              <a:gd name="connsiteX5" fmla="*/ 2588009 w 3943583"/>
              <a:gd name="connsiteY5" fmla="*/ 388052 h 3494801"/>
              <a:gd name="connsiteX6" fmla="*/ 2977988 w 3943583"/>
              <a:gd name="connsiteY6" fmla="*/ 298651 h 3494801"/>
              <a:gd name="connsiteX7" fmla="*/ 3086157 w 3943583"/>
              <a:gd name="connsiteY7" fmla="*/ 692538 h 3494801"/>
              <a:gd name="connsiteX8" fmla="*/ 3854594 w 3943583"/>
              <a:gd name="connsiteY8" fmla="*/ 508520 h 3494801"/>
              <a:gd name="connsiteX9" fmla="*/ 3943583 w 3943583"/>
              <a:gd name="connsiteY9" fmla="*/ 882548 h 3494801"/>
              <a:gd name="connsiteX10" fmla="*/ 2311093 w 3943583"/>
              <a:gd name="connsiteY10" fmla="*/ 3344657 h 3494801"/>
              <a:gd name="connsiteX11" fmla="*/ 1662697 w 3943583"/>
              <a:gd name="connsiteY11" fmla="*/ 3494801 h 3494801"/>
              <a:gd name="connsiteX12" fmla="*/ 1571559 w 3943583"/>
              <a:gd name="connsiteY12" fmla="*/ 3168696 h 3494801"/>
              <a:gd name="connsiteX13" fmla="*/ 426364 w 3943583"/>
              <a:gd name="connsiteY13" fmla="*/ 3439948 h 3494801"/>
              <a:gd name="connsiteX0" fmla="*/ 426364 w 3943583"/>
              <a:gd name="connsiteY0" fmla="*/ 3439948 h 3494801"/>
              <a:gd name="connsiteX1" fmla="*/ 0 w 3943583"/>
              <a:gd name="connsiteY1" fmla="*/ 1816197 h 3494801"/>
              <a:gd name="connsiteX2" fmla="*/ 1173050 w 3943583"/>
              <a:gd name="connsiteY2" fmla="*/ 1493849 h 3494801"/>
              <a:gd name="connsiteX3" fmla="*/ 896653 w 3943583"/>
              <a:gd name="connsiteY3" fmla="*/ 427875 h 3494801"/>
              <a:gd name="connsiteX4" fmla="*/ 2490988 w 3943583"/>
              <a:gd name="connsiteY4" fmla="*/ 0 h 3494801"/>
              <a:gd name="connsiteX5" fmla="*/ 2588009 w 3943583"/>
              <a:gd name="connsiteY5" fmla="*/ 388052 h 3494801"/>
              <a:gd name="connsiteX6" fmla="*/ 2977988 w 3943583"/>
              <a:gd name="connsiteY6" fmla="*/ 298651 h 3494801"/>
              <a:gd name="connsiteX7" fmla="*/ 3086157 w 3943583"/>
              <a:gd name="connsiteY7" fmla="*/ 692538 h 3494801"/>
              <a:gd name="connsiteX8" fmla="*/ 3854594 w 3943583"/>
              <a:gd name="connsiteY8" fmla="*/ 508520 h 3494801"/>
              <a:gd name="connsiteX9" fmla="*/ 3943583 w 3943583"/>
              <a:gd name="connsiteY9" fmla="*/ 882548 h 3494801"/>
              <a:gd name="connsiteX10" fmla="*/ 2311093 w 3943583"/>
              <a:gd name="connsiteY10" fmla="*/ 3344657 h 3494801"/>
              <a:gd name="connsiteX11" fmla="*/ 1662697 w 3943583"/>
              <a:gd name="connsiteY11" fmla="*/ 3494801 h 3494801"/>
              <a:gd name="connsiteX12" fmla="*/ 1571559 w 3943583"/>
              <a:gd name="connsiteY12" fmla="*/ 3168696 h 3494801"/>
              <a:gd name="connsiteX13" fmla="*/ 426364 w 3943583"/>
              <a:gd name="connsiteY13" fmla="*/ 3439948 h 3494801"/>
              <a:gd name="connsiteX0" fmla="*/ 426364 w 3943583"/>
              <a:gd name="connsiteY0" fmla="*/ 3439948 h 3570978"/>
              <a:gd name="connsiteX1" fmla="*/ 0 w 3943583"/>
              <a:gd name="connsiteY1" fmla="*/ 1816197 h 3570978"/>
              <a:gd name="connsiteX2" fmla="*/ 1173050 w 3943583"/>
              <a:gd name="connsiteY2" fmla="*/ 1493849 h 3570978"/>
              <a:gd name="connsiteX3" fmla="*/ 896653 w 3943583"/>
              <a:gd name="connsiteY3" fmla="*/ 427875 h 3570978"/>
              <a:gd name="connsiteX4" fmla="*/ 2490988 w 3943583"/>
              <a:gd name="connsiteY4" fmla="*/ 0 h 3570978"/>
              <a:gd name="connsiteX5" fmla="*/ 2588009 w 3943583"/>
              <a:gd name="connsiteY5" fmla="*/ 388052 h 3570978"/>
              <a:gd name="connsiteX6" fmla="*/ 2977988 w 3943583"/>
              <a:gd name="connsiteY6" fmla="*/ 298651 h 3570978"/>
              <a:gd name="connsiteX7" fmla="*/ 3086157 w 3943583"/>
              <a:gd name="connsiteY7" fmla="*/ 692538 h 3570978"/>
              <a:gd name="connsiteX8" fmla="*/ 3854594 w 3943583"/>
              <a:gd name="connsiteY8" fmla="*/ 508520 h 3570978"/>
              <a:gd name="connsiteX9" fmla="*/ 3943583 w 3943583"/>
              <a:gd name="connsiteY9" fmla="*/ 882548 h 3570978"/>
              <a:gd name="connsiteX10" fmla="*/ 2311093 w 3943583"/>
              <a:gd name="connsiteY10" fmla="*/ 3344657 h 3570978"/>
              <a:gd name="connsiteX11" fmla="*/ 1645823 w 3943583"/>
              <a:gd name="connsiteY11" fmla="*/ 3570978 h 3570978"/>
              <a:gd name="connsiteX12" fmla="*/ 1571559 w 3943583"/>
              <a:gd name="connsiteY12" fmla="*/ 3168696 h 3570978"/>
              <a:gd name="connsiteX13" fmla="*/ 426364 w 3943583"/>
              <a:gd name="connsiteY13" fmla="*/ 3439948 h 3570978"/>
              <a:gd name="connsiteX0" fmla="*/ 426364 w 3943583"/>
              <a:gd name="connsiteY0" fmla="*/ 3439948 h 3570978"/>
              <a:gd name="connsiteX1" fmla="*/ 0 w 3943583"/>
              <a:gd name="connsiteY1" fmla="*/ 1816197 h 3570978"/>
              <a:gd name="connsiteX2" fmla="*/ 1173050 w 3943583"/>
              <a:gd name="connsiteY2" fmla="*/ 1493849 h 3570978"/>
              <a:gd name="connsiteX3" fmla="*/ 896653 w 3943583"/>
              <a:gd name="connsiteY3" fmla="*/ 427875 h 3570978"/>
              <a:gd name="connsiteX4" fmla="*/ 2490988 w 3943583"/>
              <a:gd name="connsiteY4" fmla="*/ 0 h 3570978"/>
              <a:gd name="connsiteX5" fmla="*/ 2588009 w 3943583"/>
              <a:gd name="connsiteY5" fmla="*/ 388052 h 3570978"/>
              <a:gd name="connsiteX6" fmla="*/ 2977988 w 3943583"/>
              <a:gd name="connsiteY6" fmla="*/ 298651 h 3570978"/>
              <a:gd name="connsiteX7" fmla="*/ 3086157 w 3943583"/>
              <a:gd name="connsiteY7" fmla="*/ 692538 h 3570978"/>
              <a:gd name="connsiteX8" fmla="*/ 3854594 w 3943583"/>
              <a:gd name="connsiteY8" fmla="*/ 508520 h 3570978"/>
              <a:gd name="connsiteX9" fmla="*/ 3943583 w 3943583"/>
              <a:gd name="connsiteY9" fmla="*/ 882548 h 3570978"/>
              <a:gd name="connsiteX10" fmla="*/ 2251794 w 3943583"/>
              <a:gd name="connsiteY10" fmla="*/ 3431466 h 3570978"/>
              <a:gd name="connsiteX11" fmla="*/ 1645823 w 3943583"/>
              <a:gd name="connsiteY11" fmla="*/ 3570978 h 3570978"/>
              <a:gd name="connsiteX12" fmla="*/ 1571559 w 3943583"/>
              <a:gd name="connsiteY12" fmla="*/ 3168696 h 3570978"/>
              <a:gd name="connsiteX13" fmla="*/ 426364 w 3943583"/>
              <a:gd name="connsiteY13" fmla="*/ 3439948 h 3570978"/>
              <a:gd name="connsiteX0" fmla="*/ 426364 w 3943583"/>
              <a:gd name="connsiteY0" fmla="*/ 3439948 h 3570978"/>
              <a:gd name="connsiteX1" fmla="*/ 0 w 3943583"/>
              <a:gd name="connsiteY1" fmla="*/ 1816197 h 3570978"/>
              <a:gd name="connsiteX2" fmla="*/ 1173050 w 3943583"/>
              <a:gd name="connsiteY2" fmla="*/ 1493849 h 3570978"/>
              <a:gd name="connsiteX3" fmla="*/ 896653 w 3943583"/>
              <a:gd name="connsiteY3" fmla="*/ 427875 h 3570978"/>
              <a:gd name="connsiteX4" fmla="*/ 2490988 w 3943583"/>
              <a:gd name="connsiteY4" fmla="*/ 0 h 3570978"/>
              <a:gd name="connsiteX5" fmla="*/ 2588009 w 3943583"/>
              <a:gd name="connsiteY5" fmla="*/ 388052 h 3570978"/>
              <a:gd name="connsiteX6" fmla="*/ 2977988 w 3943583"/>
              <a:gd name="connsiteY6" fmla="*/ 298651 h 3570978"/>
              <a:gd name="connsiteX7" fmla="*/ 3086157 w 3943583"/>
              <a:gd name="connsiteY7" fmla="*/ 692538 h 3570978"/>
              <a:gd name="connsiteX8" fmla="*/ 3854594 w 3943583"/>
              <a:gd name="connsiteY8" fmla="*/ 508520 h 3570978"/>
              <a:gd name="connsiteX9" fmla="*/ 3943583 w 3943583"/>
              <a:gd name="connsiteY9" fmla="*/ 882548 h 3570978"/>
              <a:gd name="connsiteX10" fmla="*/ 2251794 w 3943583"/>
              <a:gd name="connsiteY10" fmla="*/ 3431466 h 3570978"/>
              <a:gd name="connsiteX11" fmla="*/ 1645823 w 3943583"/>
              <a:gd name="connsiteY11" fmla="*/ 3570978 h 3570978"/>
              <a:gd name="connsiteX12" fmla="*/ 1571559 w 3943583"/>
              <a:gd name="connsiteY12" fmla="*/ 3168696 h 3570978"/>
              <a:gd name="connsiteX13" fmla="*/ 426364 w 3943583"/>
              <a:gd name="connsiteY13" fmla="*/ 3439948 h 3570978"/>
              <a:gd name="connsiteX0" fmla="*/ 426364 w 3943583"/>
              <a:gd name="connsiteY0" fmla="*/ 3439948 h 3570978"/>
              <a:gd name="connsiteX1" fmla="*/ 0 w 3943583"/>
              <a:gd name="connsiteY1" fmla="*/ 1816197 h 3570978"/>
              <a:gd name="connsiteX2" fmla="*/ 1173050 w 3943583"/>
              <a:gd name="connsiteY2" fmla="*/ 1493849 h 3570978"/>
              <a:gd name="connsiteX3" fmla="*/ 896653 w 3943583"/>
              <a:gd name="connsiteY3" fmla="*/ 427875 h 3570978"/>
              <a:gd name="connsiteX4" fmla="*/ 2490988 w 3943583"/>
              <a:gd name="connsiteY4" fmla="*/ 0 h 3570978"/>
              <a:gd name="connsiteX5" fmla="*/ 2588009 w 3943583"/>
              <a:gd name="connsiteY5" fmla="*/ 388052 h 3570978"/>
              <a:gd name="connsiteX6" fmla="*/ 2977988 w 3943583"/>
              <a:gd name="connsiteY6" fmla="*/ 298651 h 3570978"/>
              <a:gd name="connsiteX7" fmla="*/ 3086157 w 3943583"/>
              <a:gd name="connsiteY7" fmla="*/ 692538 h 3570978"/>
              <a:gd name="connsiteX8" fmla="*/ 3854594 w 3943583"/>
              <a:gd name="connsiteY8" fmla="*/ 508520 h 3570978"/>
              <a:gd name="connsiteX9" fmla="*/ 3943583 w 3943583"/>
              <a:gd name="connsiteY9" fmla="*/ 882548 h 3570978"/>
              <a:gd name="connsiteX10" fmla="*/ 2251794 w 3943583"/>
              <a:gd name="connsiteY10" fmla="*/ 3431466 h 3570978"/>
              <a:gd name="connsiteX11" fmla="*/ 1645823 w 3943583"/>
              <a:gd name="connsiteY11" fmla="*/ 3570978 h 3570978"/>
              <a:gd name="connsiteX12" fmla="*/ 1582224 w 3943583"/>
              <a:gd name="connsiteY12" fmla="*/ 3210991 h 3570978"/>
              <a:gd name="connsiteX13" fmla="*/ 426364 w 3943583"/>
              <a:gd name="connsiteY13" fmla="*/ 3439948 h 3570978"/>
              <a:gd name="connsiteX0" fmla="*/ 375503 w 3943583"/>
              <a:gd name="connsiteY0" fmla="*/ 3488668 h 3570978"/>
              <a:gd name="connsiteX1" fmla="*/ 0 w 3943583"/>
              <a:gd name="connsiteY1" fmla="*/ 1816197 h 3570978"/>
              <a:gd name="connsiteX2" fmla="*/ 1173050 w 3943583"/>
              <a:gd name="connsiteY2" fmla="*/ 1493849 h 3570978"/>
              <a:gd name="connsiteX3" fmla="*/ 896653 w 3943583"/>
              <a:gd name="connsiteY3" fmla="*/ 427875 h 3570978"/>
              <a:gd name="connsiteX4" fmla="*/ 2490988 w 3943583"/>
              <a:gd name="connsiteY4" fmla="*/ 0 h 3570978"/>
              <a:gd name="connsiteX5" fmla="*/ 2588009 w 3943583"/>
              <a:gd name="connsiteY5" fmla="*/ 388052 h 3570978"/>
              <a:gd name="connsiteX6" fmla="*/ 2977988 w 3943583"/>
              <a:gd name="connsiteY6" fmla="*/ 298651 h 3570978"/>
              <a:gd name="connsiteX7" fmla="*/ 3086157 w 3943583"/>
              <a:gd name="connsiteY7" fmla="*/ 692538 h 3570978"/>
              <a:gd name="connsiteX8" fmla="*/ 3854594 w 3943583"/>
              <a:gd name="connsiteY8" fmla="*/ 508520 h 3570978"/>
              <a:gd name="connsiteX9" fmla="*/ 3943583 w 3943583"/>
              <a:gd name="connsiteY9" fmla="*/ 882548 h 3570978"/>
              <a:gd name="connsiteX10" fmla="*/ 2251794 w 3943583"/>
              <a:gd name="connsiteY10" fmla="*/ 3431466 h 3570978"/>
              <a:gd name="connsiteX11" fmla="*/ 1645823 w 3943583"/>
              <a:gd name="connsiteY11" fmla="*/ 3570978 h 3570978"/>
              <a:gd name="connsiteX12" fmla="*/ 1582224 w 3943583"/>
              <a:gd name="connsiteY12" fmla="*/ 3210991 h 3570978"/>
              <a:gd name="connsiteX13" fmla="*/ 375503 w 3943583"/>
              <a:gd name="connsiteY13" fmla="*/ 3488668 h 3570978"/>
              <a:gd name="connsiteX0" fmla="*/ 409442 w 3943583"/>
              <a:gd name="connsiteY0" fmla="*/ 3480162 h 3570978"/>
              <a:gd name="connsiteX1" fmla="*/ 0 w 3943583"/>
              <a:gd name="connsiteY1" fmla="*/ 1816197 h 3570978"/>
              <a:gd name="connsiteX2" fmla="*/ 1173050 w 3943583"/>
              <a:gd name="connsiteY2" fmla="*/ 1493849 h 3570978"/>
              <a:gd name="connsiteX3" fmla="*/ 896653 w 3943583"/>
              <a:gd name="connsiteY3" fmla="*/ 427875 h 3570978"/>
              <a:gd name="connsiteX4" fmla="*/ 2490988 w 3943583"/>
              <a:gd name="connsiteY4" fmla="*/ 0 h 3570978"/>
              <a:gd name="connsiteX5" fmla="*/ 2588009 w 3943583"/>
              <a:gd name="connsiteY5" fmla="*/ 388052 h 3570978"/>
              <a:gd name="connsiteX6" fmla="*/ 2977988 w 3943583"/>
              <a:gd name="connsiteY6" fmla="*/ 298651 h 3570978"/>
              <a:gd name="connsiteX7" fmla="*/ 3086157 w 3943583"/>
              <a:gd name="connsiteY7" fmla="*/ 692538 h 3570978"/>
              <a:gd name="connsiteX8" fmla="*/ 3854594 w 3943583"/>
              <a:gd name="connsiteY8" fmla="*/ 508520 h 3570978"/>
              <a:gd name="connsiteX9" fmla="*/ 3943583 w 3943583"/>
              <a:gd name="connsiteY9" fmla="*/ 882548 h 3570978"/>
              <a:gd name="connsiteX10" fmla="*/ 2251794 w 3943583"/>
              <a:gd name="connsiteY10" fmla="*/ 3431466 h 3570978"/>
              <a:gd name="connsiteX11" fmla="*/ 1645823 w 3943583"/>
              <a:gd name="connsiteY11" fmla="*/ 3570978 h 3570978"/>
              <a:gd name="connsiteX12" fmla="*/ 1582224 w 3943583"/>
              <a:gd name="connsiteY12" fmla="*/ 3210991 h 3570978"/>
              <a:gd name="connsiteX13" fmla="*/ 409442 w 3943583"/>
              <a:gd name="connsiteY13" fmla="*/ 3480162 h 3570978"/>
              <a:gd name="connsiteX0" fmla="*/ 409442 w 3943583"/>
              <a:gd name="connsiteY0" fmla="*/ 3480162 h 3570978"/>
              <a:gd name="connsiteX1" fmla="*/ 0 w 3943583"/>
              <a:gd name="connsiteY1" fmla="*/ 1816197 h 3570978"/>
              <a:gd name="connsiteX2" fmla="*/ 1173050 w 3943583"/>
              <a:gd name="connsiteY2" fmla="*/ 1493849 h 3570978"/>
              <a:gd name="connsiteX3" fmla="*/ 896653 w 3943583"/>
              <a:gd name="connsiteY3" fmla="*/ 427875 h 3570978"/>
              <a:gd name="connsiteX4" fmla="*/ 2490988 w 3943583"/>
              <a:gd name="connsiteY4" fmla="*/ 0 h 3570978"/>
              <a:gd name="connsiteX5" fmla="*/ 2638918 w 3943583"/>
              <a:gd name="connsiteY5" fmla="*/ 375294 h 3570978"/>
              <a:gd name="connsiteX6" fmla="*/ 2977988 w 3943583"/>
              <a:gd name="connsiteY6" fmla="*/ 298651 h 3570978"/>
              <a:gd name="connsiteX7" fmla="*/ 3086157 w 3943583"/>
              <a:gd name="connsiteY7" fmla="*/ 692538 h 3570978"/>
              <a:gd name="connsiteX8" fmla="*/ 3854594 w 3943583"/>
              <a:gd name="connsiteY8" fmla="*/ 508520 h 3570978"/>
              <a:gd name="connsiteX9" fmla="*/ 3943583 w 3943583"/>
              <a:gd name="connsiteY9" fmla="*/ 882548 h 3570978"/>
              <a:gd name="connsiteX10" fmla="*/ 2251794 w 3943583"/>
              <a:gd name="connsiteY10" fmla="*/ 3431466 h 3570978"/>
              <a:gd name="connsiteX11" fmla="*/ 1645823 w 3943583"/>
              <a:gd name="connsiteY11" fmla="*/ 3570978 h 3570978"/>
              <a:gd name="connsiteX12" fmla="*/ 1582224 w 3943583"/>
              <a:gd name="connsiteY12" fmla="*/ 3210991 h 3570978"/>
              <a:gd name="connsiteX13" fmla="*/ 409442 w 3943583"/>
              <a:gd name="connsiteY13" fmla="*/ 3480162 h 3570978"/>
              <a:gd name="connsiteX0" fmla="*/ 409442 w 3943583"/>
              <a:gd name="connsiteY0" fmla="*/ 3480162 h 3570978"/>
              <a:gd name="connsiteX1" fmla="*/ 0 w 3943583"/>
              <a:gd name="connsiteY1" fmla="*/ 1816197 h 3570978"/>
              <a:gd name="connsiteX2" fmla="*/ 1173050 w 3943583"/>
              <a:gd name="connsiteY2" fmla="*/ 1493849 h 3570978"/>
              <a:gd name="connsiteX3" fmla="*/ 896653 w 3943583"/>
              <a:gd name="connsiteY3" fmla="*/ 427875 h 3570978"/>
              <a:gd name="connsiteX4" fmla="*/ 2490988 w 3943583"/>
              <a:gd name="connsiteY4" fmla="*/ 0 h 3570978"/>
              <a:gd name="connsiteX5" fmla="*/ 2604980 w 3943583"/>
              <a:gd name="connsiteY5" fmla="*/ 383799 h 3570978"/>
              <a:gd name="connsiteX6" fmla="*/ 2977988 w 3943583"/>
              <a:gd name="connsiteY6" fmla="*/ 298651 h 3570978"/>
              <a:gd name="connsiteX7" fmla="*/ 3086157 w 3943583"/>
              <a:gd name="connsiteY7" fmla="*/ 692538 h 3570978"/>
              <a:gd name="connsiteX8" fmla="*/ 3854594 w 3943583"/>
              <a:gd name="connsiteY8" fmla="*/ 508520 h 3570978"/>
              <a:gd name="connsiteX9" fmla="*/ 3943583 w 3943583"/>
              <a:gd name="connsiteY9" fmla="*/ 882548 h 3570978"/>
              <a:gd name="connsiteX10" fmla="*/ 2251794 w 3943583"/>
              <a:gd name="connsiteY10" fmla="*/ 3431466 h 3570978"/>
              <a:gd name="connsiteX11" fmla="*/ 1645823 w 3943583"/>
              <a:gd name="connsiteY11" fmla="*/ 3570978 h 3570978"/>
              <a:gd name="connsiteX12" fmla="*/ 1582224 w 3943583"/>
              <a:gd name="connsiteY12" fmla="*/ 3210991 h 3570978"/>
              <a:gd name="connsiteX13" fmla="*/ 409442 w 3943583"/>
              <a:gd name="connsiteY13" fmla="*/ 3480162 h 3570978"/>
              <a:gd name="connsiteX0" fmla="*/ 409442 w 3943583"/>
              <a:gd name="connsiteY0" fmla="*/ 3492874 h 3583690"/>
              <a:gd name="connsiteX1" fmla="*/ 0 w 3943583"/>
              <a:gd name="connsiteY1" fmla="*/ 1828909 h 3583690"/>
              <a:gd name="connsiteX2" fmla="*/ 1173050 w 3943583"/>
              <a:gd name="connsiteY2" fmla="*/ 1506561 h 3583690"/>
              <a:gd name="connsiteX3" fmla="*/ 896653 w 3943583"/>
              <a:gd name="connsiteY3" fmla="*/ 440587 h 3583690"/>
              <a:gd name="connsiteX4" fmla="*/ 2505824 w 3943583"/>
              <a:gd name="connsiteY4" fmla="*/ 0 h 3583690"/>
              <a:gd name="connsiteX5" fmla="*/ 2604980 w 3943583"/>
              <a:gd name="connsiteY5" fmla="*/ 396511 h 3583690"/>
              <a:gd name="connsiteX6" fmla="*/ 2977988 w 3943583"/>
              <a:gd name="connsiteY6" fmla="*/ 311363 h 3583690"/>
              <a:gd name="connsiteX7" fmla="*/ 3086157 w 3943583"/>
              <a:gd name="connsiteY7" fmla="*/ 705250 h 3583690"/>
              <a:gd name="connsiteX8" fmla="*/ 3854594 w 3943583"/>
              <a:gd name="connsiteY8" fmla="*/ 521232 h 3583690"/>
              <a:gd name="connsiteX9" fmla="*/ 3943583 w 3943583"/>
              <a:gd name="connsiteY9" fmla="*/ 895260 h 3583690"/>
              <a:gd name="connsiteX10" fmla="*/ 2251794 w 3943583"/>
              <a:gd name="connsiteY10" fmla="*/ 3444178 h 3583690"/>
              <a:gd name="connsiteX11" fmla="*/ 1645823 w 3943583"/>
              <a:gd name="connsiteY11" fmla="*/ 3583690 h 3583690"/>
              <a:gd name="connsiteX12" fmla="*/ 1582224 w 3943583"/>
              <a:gd name="connsiteY12" fmla="*/ 3223703 h 3583690"/>
              <a:gd name="connsiteX13" fmla="*/ 409442 w 3943583"/>
              <a:gd name="connsiteY13" fmla="*/ 3492874 h 3583690"/>
              <a:gd name="connsiteX0" fmla="*/ 409442 w 3943583"/>
              <a:gd name="connsiteY0" fmla="*/ 3492874 h 3583690"/>
              <a:gd name="connsiteX1" fmla="*/ 0 w 3943583"/>
              <a:gd name="connsiteY1" fmla="*/ 1828909 h 3583690"/>
              <a:gd name="connsiteX2" fmla="*/ 1173050 w 3943583"/>
              <a:gd name="connsiteY2" fmla="*/ 1506561 h 3583690"/>
              <a:gd name="connsiteX3" fmla="*/ 896653 w 3943583"/>
              <a:gd name="connsiteY3" fmla="*/ 440587 h 3583690"/>
              <a:gd name="connsiteX4" fmla="*/ 2505824 w 3943583"/>
              <a:gd name="connsiteY4" fmla="*/ 0 h 3583690"/>
              <a:gd name="connsiteX5" fmla="*/ 2604980 w 3943583"/>
              <a:gd name="connsiteY5" fmla="*/ 396511 h 3583690"/>
              <a:gd name="connsiteX6" fmla="*/ 2977988 w 3943583"/>
              <a:gd name="connsiteY6" fmla="*/ 311363 h 3583690"/>
              <a:gd name="connsiteX7" fmla="*/ 3086157 w 3943583"/>
              <a:gd name="connsiteY7" fmla="*/ 705250 h 3583690"/>
              <a:gd name="connsiteX8" fmla="*/ 3854594 w 3943583"/>
              <a:gd name="connsiteY8" fmla="*/ 521232 h 3583690"/>
              <a:gd name="connsiteX9" fmla="*/ 3943583 w 3943583"/>
              <a:gd name="connsiteY9" fmla="*/ 895260 h 3583690"/>
              <a:gd name="connsiteX10" fmla="*/ 2251794 w 3943583"/>
              <a:gd name="connsiteY10" fmla="*/ 3444178 h 3583690"/>
              <a:gd name="connsiteX11" fmla="*/ 1645823 w 3943583"/>
              <a:gd name="connsiteY11" fmla="*/ 3583690 h 3583690"/>
              <a:gd name="connsiteX12" fmla="*/ 1582224 w 3943583"/>
              <a:gd name="connsiteY12" fmla="*/ 3223703 h 3583690"/>
              <a:gd name="connsiteX13" fmla="*/ 409442 w 3943583"/>
              <a:gd name="connsiteY13" fmla="*/ 3492874 h 3583690"/>
              <a:gd name="connsiteX0" fmla="*/ 409442 w 3943583"/>
              <a:gd name="connsiteY0" fmla="*/ 3492874 h 3583690"/>
              <a:gd name="connsiteX1" fmla="*/ 0 w 3943583"/>
              <a:gd name="connsiteY1" fmla="*/ 1828909 h 3583690"/>
              <a:gd name="connsiteX2" fmla="*/ 1147596 w 3943583"/>
              <a:gd name="connsiteY2" fmla="*/ 1512940 h 3583690"/>
              <a:gd name="connsiteX3" fmla="*/ 896653 w 3943583"/>
              <a:gd name="connsiteY3" fmla="*/ 440587 h 3583690"/>
              <a:gd name="connsiteX4" fmla="*/ 2505824 w 3943583"/>
              <a:gd name="connsiteY4" fmla="*/ 0 h 3583690"/>
              <a:gd name="connsiteX5" fmla="*/ 2604980 w 3943583"/>
              <a:gd name="connsiteY5" fmla="*/ 396511 h 3583690"/>
              <a:gd name="connsiteX6" fmla="*/ 2977988 w 3943583"/>
              <a:gd name="connsiteY6" fmla="*/ 311363 h 3583690"/>
              <a:gd name="connsiteX7" fmla="*/ 3086157 w 3943583"/>
              <a:gd name="connsiteY7" fmla="*/ 705250 h 3583690"/>
              <a:gd name="connsiteX8" fmla="*/ 3854594 w 3943583"/>
              <a:gd name="connsiteY8" fmla="*/ 521232 h 3583690"/>
              <a:gd name="connsiteX9" fmla="*/ 3943583 w 3943583"/>
              <a:gd name="connsiteY9" fmla="*/ 895260 h 3583690"/>
              <a:gd name="connsiteX10" fmla="*/ 2251794 w 3943583"/>
              <a:gd name="connsiteY10" fmla="*/ 3444178 h 3583690"/>
              <a:gd name="connsiteX11" fmla="*/ 1645823 w 3943583"/>
              <a:gd name="connsiteY11" fmla="*/ 3583690 h 3583690"/>
              <a:gd name="connsiteX12" fmla="*/ 1582224 w 3943583"/>
              <a:gd name="connsiteY12" fmla="*/ 3223703 h 3583690"/>
              <a:gd name="connsiteX13" fmla="*/ 409442 w 3943583"/>
              <a:gd name="connsiteY13" fmla="*/ 3492874 h 3583690"/>
              <a:gd name="connsiteX0" fmla="*/ 409442 w 3943583"/>
              <a:gd name="connsiteY0" fmla="*/ 3492874 h 3583690"/>
              <a:gd name="connsiteX1" fmla="*/ 0 w 3943583"/>
              <a:gd name="connsiteY1" fmla="*/ 1828909 h 3583690"/>
              <a:gd name="connsiteX2" fmla="*/ 1147596 w 3943583"/>
              <a:gd name="connsiteY2" fmla="*/ 1512940 h 3583690"/>
              <a:gd name="connsiteX3" fmla="*/ 843565 w 3943583"/>
              <a:gd name="connsiteY3" fmla="*/ 408925 h 3583690"/>
              <a:gd name="connsiteX4" fmla="*/ 2505824 w 3943583"/>
              <a:gd name="connsiteY4" fmla="*/ 0 h 3583690"/>
              <a:gd name="connsiteX5" fmla="*/ 2604980 w 3943583"/>
              <a:gd name="connsiteY5" fmla="*/ 396511 h 3583690"/>
              <a:gd name="connsiteX6" fmla="*/ 2977988 w 3943583"/>
              <a:gd name="connsiteY6" fmla="*/ 311363 h 3583690"/>
              <a:gd name="connsiteX7" fmla="*/ 3086157 w 3943583"/>
              <a:gd name="connsiteY7" fmla="*/ 705250 h 3583690"/>
              <a:gd name="connsiteX8" fmla="*/ 3854594 w 3943583"/>
              <a:gd name="connsiteY8" fmla="*/ 521232 h 3583690"/>
              <a:gd name="connsiteX9" fmla="*/ 3943583 w 3943583"/>
              <a:gd name="connsiteY9" fmla="*/ 895260 h 3583690"/>
              <a:gd name="connsiteX10" fmla="*/ 2251794 w 3943583"/>
              <a:gd name="connsiteY10" fmla="*/ 3444178 h 3583690"/>
              <a:gd name="connsiteX11" fmla="*/ 1645823 w 3943583"/>
              <a:gd name="connsiteY11" fmla="*/ 3583690 h 3583690"/>
              <a:gd name="connsiteX12" fmla="*/ 1582224 w 3943583"/>
              <a:gd name="connsiteY12" fmla="*/ 3223703 h 3583690"/>
              <a:gd name="connsiteX13" fmla="*/ 409442 w 3943583"/>
              <a:gd name="connsiteY13" fmla="*/ 3492874 h 3583690"/>
              <a:gd name="connsiteX0" fmla="*/ 409442 w 3943583"/>
              <a:gd name="connsiteY0" fmla="*/ 3492874 h 3583690"/>
              <a:gd name="connsiteX1" fmla="*/ 0 w 3943583"/>
              <a:gd name="connsiteY1" fmla="*/ 1828909 h 3583690"/>
              <a:gd name="connsiteX2" fmla="*/ 1079718 w 3943583"/>
              <a:gd name="connsiteY2" fmla="*/ 1529951 h 3583690"/>
              <a:gd name="connsiteX3" fmla="*/ 843565 w 3943583"/>
              <a:gd name="connsiteY3" fmla="*/ 408925 h 3583690"/>
              <a:gd name="connsiteX4" fmla="*/ 2505824 w 3943583"/>
              <a:gd name="connsiteY4" fmla="*/ 0 h 3583690"/>
              <a:gd name="connsiteX5" fmla="*/ 2604980 w 3943583"/>
              <a:gd name="connsiteY5" fmla="*/ 396511 h 3583690"/>
              <a:gd name="connsiteX6" fmla="*/ 2977988 w 3943583"/>
              <a:gd name="connsiteY6" fmla="*/ 311363 h 3583690"/>
              <a:gd name="connsiteX7" fmla="*/ 3086157 w 3943583"/>
              <a:gd name="connsiteY7" fmla="*/ 705250 h 3583690"/>
              <a:gd name="connsiteX8" fmla="*/ 3854594 w 3943583"/>
              <a:gd name="connsiteY8" fmla="*/ 521232 h 3583690"/>
              <a:gd name="connsiteX9" fmla="*/ 3943583 w 3943583"/>
              <a:gd name="connsiteY9" fmla="*/ 895260 h 3583690"/>
              <a:gd name="connsiteX10" fmla="*/ 2251794 w 3943583"/>
              <a:gd name="connsiteY10" fmla="*/ 3444178 h 3583690"/>
              <a:gd name="connsiteX11" fmla="*/ 1645823 w 3943583"/>
              <a:gd name="connsiteY11" fmla="*/ 3583690 h 3583690"/>
              <a:gd name="connsiteX12" fmla="*/ 1582224 w 3943583"/>
              <a:gd name="connsiteY12" fmla="*/ 3223703 h 3583690"/>
              <a:gd name="connsiteX13" fmla="*/ 409442 w 3943583"/>
              <a:gd name="connsiteY13" fmla="*/ 3492874 h 3583690"/>
              <a:gd name="connsiteX0" fmla="*/ 409442 w 3943583"/>
              <a:gd name="connsiteY0" fmla="*/ 3492874 h 3583690"/>
              <a:gd name="connsiteX1" fmla="*/ 0 w 3943583"/>
              <a:gd name="connsiteY1" fmla="*/ 1828909 h 3583690"/>
              <a:gd name="connsiteX2" fmla="*/ 1079718 w 3943583"/>
              <a:gd name="connsiteY2" fmla="*/ 1529951 h 3583690"/>
              <a:gd name="connsiteX3" fmla="*/ 843565 w 3943583"/>
              <a:gd name="connsiteY3" fmla="*/ 408925 h 3583690"/>
              <a:gd name="connsiteX4" fmla="*/ 2505824 w 3943583"/>
              <a:gd name="connsiteY4" fmla="*/ 0 h 3583690"/>
              <a:gd name="connsiteX5" fmla="*/ 2604980 w 3943583"/>
              <a:gd name="connsiteY5" fmla="*/ 396511 h 3583690"/>
              <a:gd name="connsiteX6" fmla="*/ 2977988 w 3943583"/>
              <a:gd name="connsiteY6" fmla="*/ 311363 h 3583690"/>
              <a:gd name="connsiteX7" fmla="*/ 3086157 w 3943583"/>
              <a:gd name="connsiteY7" fmla="*/ 705250 h 3583690"/>
              <a:gd name="connsiteX8" fmla="*/ 3854594 w 3943583"/>
              <a:gd name="connsiteY8" fmla="*/ 521232 h 3583690"/>
              <a:gd name="connsiteX9" fmla="*/ 3943583 w 3943583"/>
              <a:gd name="connsiteY9" fmla="*/ 895260 h 3583690"/>
              <a:gd name="connsiteX10" fmla="*/ 2251794 w 3943583"/>
              <a:gd name="connsiteY10" fmla="*/ 3444178 h 3583690"/>
              <a:gd name="connsiteX11" fmla="*/ 1645823 w 3943583"/>
              <a:gd name="connsiteY11" fmla="*/ 3583690 h 3583690"/>
              <a:gd name="connsiteX12" fmla="*/ 1582224 w 3943583"/>
              <a:gd name="connsiteY12" fmla="*/ 3223703 h 3583690"/>
              <a:gd name="connsiteX13" fmla="*/ 409442 w 3943583"/>
              <a:gd name="connsiteY13" fmla="*/ 3492874 h 3583690"/>
              <a:gd name="connsiteX0" fmla="*/ 409442 w 3943583"/>
              <a:gd name="connsiteY0" fmla="*/ 3492874 h 3583690"/>
              <a:gd name="connsiteX1" fmla="*/ 0 w 3943583"/>
              <a:gd name="connsiteY1" fmla="*/ 1828909 h 3583690"/>
              <a:gd name="connsiteX2" fmla="*/ 1098141 w 3943583"/>
              <a:gd name="connsiteY2" fmla="*/ 1467380 h 3583690"/>
              <a:gd name="connsiteX3" fmla="*/ 843565 w 3943583"/>
              <a:gd name="connsiteY3" fmla="*/ 408925 h 3583690"/>
              <a:gd name="connsiteX4" fmla="*/ 2505824 w 3943583"/>
              <a:gd name="connsiteY4" fmla="*/ 0 h 3583690"/>
              <a:gd name="connsiteX5" fmla="*/ 2604980 w 3943583"/>
              <a:gd name="connsiteY5" fmla="*/ 396511 h 3583690"/>
              <a:gd name="connsiteX6" fmla="*/ 2977988 w 3943583"/>
              <a:gd name="connsiteY6" fmla="*/ 311363 h 3583690"/>
              <a:gd name="connsiteX7" fmla="*/ 3086157 w 3943583"/>
              <a:gd name="connsiteY7" fmla="*/ 705250 h 3583690"/>
              <a:gd name="connsiteX8" fmla="*/ 3854594 w 3943583"/>
              <a:gd name="connsiteY8" fmla="*/ 521232 h 3583690"/>
              <a:gd name="connsiteX9" fmla="*/ 3943583 w 3943583"/>
              <a:gd name="connsiteY9" fmla="*/ 895260 h 3583690"/>
              <a:gd name="connsiteX10" fmla="*/ 2251794 w 3943583"/>
              <a:gd name="connsiteY10" fmla="*/ 3444178 h 3583690"/>
              <a:gd name="connsiteX11" fmla="*/ 1645823 w 3943583"/>
              <a:gd name="connsiteY11" fmla="*/ 3583690 h 3583690"/>
              <a:gd name="connsiteX12" fmla="*/ 1582224 w 3943583"/>
              <a:gd name="connsiteY12" fmla="*/ 3223703 h 3583690"/>
              <a:gd name="connsiteX13" fmla="*/ 409442 w 3943583"/>
              <a:gd name="connsiteY13" fmla="*/ 3492874 h 3583690"/>
              <a:gd name="connsiteX0" fmla="*/ 446583 w 3980724"/>
              <a:gd name="connsiteY0" fmla="*/ 3492874 h 3583690"/>
              <a:gd name="connsiteX1" fmla="*/ -1 w 3980724"/>
              <a:gd name="connsiteY1" fmla="*/ 1722903 h 3583690"/>
              <a:gd name="connsiteX2" fmla="*/ 1135282 w 3980724"/>
              <a:gd name="connsiteY2" fmla="*/ 1467380 h 3583690"/>
              <a:gd name="connsiteX3" fmla="*/ 880706 w 3980724"/>
              <a:gd name="connsiteY3" fmla="*/ 408925 h 3583690"/>
              <a:gd name="connsiteX4" fmla="*/ 2542965 w 3980724"/>
              <a:gd name="connsiteY4" fmla="*/ 0 h 3583690"/>
              <a:gd name="connsiteX5" fmla="*/ 2642121 w 3980724"/>
              <a:gd name="connsiteY5" fmla="*/ 396511 h 3583690"/>
              <a:gd name="connsiteX6" fmla="*/ 3015129 w 3980724"/>
              <a:gd name="connsiteY6" fmla="*/ 311363 h 3583690"/>
              <a:gd name="connsiteX7" fmla="*/ 3123298 w 3980724"/>
              <a:gd name="connsiteY7" fmla="*/ 705250 h 3583690"/>
              <a:gd name="connsiteX8" fmla="*/ 3891735 w 3980724"/>
              <a:gd name="connsiteY8" fmla="*/ 521232 h 3583690"/>
              <a:gd name="connsiteX9" fmla="*/ 3980724 w 3980724"/>
              <a:gd name="connsiteY9" fmla="*/ 895260 h 3583690"/>
              <a:gd name="connsiteX10" fmla="*/ 2288935 w 3980724"/>
              <a:gd name="connsiteY10" fmla="*/ 3444178 h 3583690"/>
              <a:gd name="connsiteX11" fmla="*/ 1682964 w 3980724"/>
              <a:gd name="connsiteY11" fmla="*/ 3583690 h 3583690"/>
              <a:gd name="connsiteX12" fmla="*/ 1619365 w 3980724"/>
              <a:gd name="connsiteY12" fmla="*/ 3223703 h 3583690"/>
              <a:gd name="connsiteX13" fmla="*/ 446583 w 3980724"/>
              <a:gd name="connsiteY13" fmla="*/ 3492874 h 3583690"/>
              <a:gd name="connsiteX0" fmla="*/ 446584 w 3980725"/>
              <a:gd name="connsiteY0" fmla="*/ 3492874 h 3583690"/>
              <a:gd name="connsiteX1" fmla="*/ 0 w 3980725"/>
              <a:gd name="connsiteY1" fmla="*/ 1722903 h 3583690"/>
              <a:gd name="connsiteX2" fmla="*/ 1135283 w 3980725"/>
              <a:gd name="connsiteY2" fmla="*/ 1467380 h 3583690"/>
              <a:gd name="connsiteX3" fmla="*/ 880707 w 3980725"/>
              <a:gd name="connsiteY3" fmla="*/ 408925 h 3583690"/>
              <a:gd name="connsiteX4" fmla="*/ 2542966 w 3980725"/>
              <a:gd name="connsiteY4" fmla="*/ 0 h 3583690"/>
              <a:gd name="connsiteX5" fmla="*/ 2642122 w 3980725"/>
              <a:gd name="connsiteY5" fmla="*/ 396511 h 3583690"/>
              <a:gd name="connsiteX6" fmla="*/ 3015130 w 3980725"/>
              <a:gd name="connsiteY6" fmla="*/ 311363 h 3583690"/>
              <a:gd name="connsiteX7" fmla="*/ 3139008 w 3980725"/>
              <a:gd name="connsiteY7" fmla="*/ 585576 h 3583690"/>
              <a:gd name="connsiteX8" fmla="*/ 3891736 w 3980725"/>
              <a:gd name="connsiteY8" fmla="*/ 521232 h 3583690"/>
              <a:gd name="connsiteX9" fmla="*/ 3980725 w 3980725"/>
              <a:gd name="connsiteY9" fmla="*/ 895260 h 3583690"/>
              <a:gd name="connsiteX10" fmla="*/ 2288936 w 3980725"/>
              <a:gd name="connsiteY10" fmla="*/ 3444178 h 3583690"/>
              <a:gd name="connsiteX11" fmla="*/ 1682965 w 3980725"/>
              <a:gd name="connsiteY11" fmla="*/ 3583690 h 3583690"/>
              <a:gd name="connsiteX12" fmla="*/ 1619366 w 3980725"/>
              <a:gd name="connsiteY12" fmla="*/ 3223703 h 3583690"/>
              <a:gd name="connsiteX13" fmla="*/ 446584 w 3980725"/>
              <a:gd name="connsiteY13" fmla="*/ 3492874 h 3583690"/>
              <a:gd name="connsiteX0" fmla="*/ 446584 w 3980725"/>
              <a:gd name="connsiteY0" fmla="*/ 3492874 h 3583690"/>
              <a:gd name="connsiteX1" fmla="*/ 0 w 3980725"/>
              <a:gd name="connsiteY1" fmla="*/ 1722903 h 3583690"/>
              <a:gd name="connsiteX2" fmla="*/ 1135283 w 3980725"/>
              <a:gd name="connsiteY2" fmla="*/ 1467380 h 3583690"/>
              <a:gd name="connsiteX3" fmla="*/ 880707 w 3980725"/>
              <a:gd name="connsiteY3" fmla="*/ 408925 h 3583690"/>
              <a:gd name="connsiteX4" fmla="*/ 2542966 w 3980725"/>
              <a:gd name="connsiteY4" fmla="*/ 0 h 3583690"/>
              <a:gd name="connsiteX5" fmla="*/ 2642122 w 3980725"/>
              <a:gd name="connsiteY5" fmla="*/ 396511 h 3583690"/>
              <a:gd name="connsiteX6" fmla="*/ 3015130 w 3980725"/>
              <a:gd name="connsiteY6" fmla="*/ 311363 h 3583690"/>
              <a:gd name="connsiteX7" fmla="*/ 3139008 w 3980725"/>
              <a:gd name="connsiteY7" fmla="*/ 585576 h 3583690"/>
              <a:gd name="connsiteX8" fmla="*/ 3664450 w 3980725"/>
              <a:gd name="connsiteY8" fmla="*/ 556888 h 3583690"/>
              <a:gd name="connsiteX9" fmla="*/ 3980725 w 3980725"/>
              <a:gd name="connsiteY9" fmla="*/ 895260 h 3583690"/>
              <a:gd name="connsiteX10" fmla="*/ 2288936 w 3980725"/>
              <a:gd name="connsiteY10" fmla="*/ 3444178 h 3583690"/>
              <a:gd name="connsiteX11" fmla="*/ 1682965 w 3980725"/>
              <a:gd name="connsiteY11" fmla="*/ 3583690 h 3583690"/>
              <a:gd name="connsiteX12" fmla="*/ 1619366 w 3980725"/>
              <a:gd name="connsiteY12" fmla="*/ 3223703 h 3583690"/>
              <a:gd name="connsiteX13" fmla="*/ 446584 w 3980725"/>
              <a:gd name="connsiteY13" fmla="*/ 3492874 h 3583690"/>
              <a:gd name="connsiteX0" fmla="*/ 446584 w 3790582"/>
              <a:gd name="connsiteY0" fmla="*/ 3492874 h 3583690"/>
              <a:gd name="connsiteX1" fmla="*/ 0 w 3790582"/>
              <a:gd name="connsiteY1" fmla="*/ 1722903 h 3583690"/>
              <a:gd name="connsiteX2" fmla="*/ 1135283 w 3790582"/>
              <a:gd name="connsiteY2" fmla="*/ 1467380 h 3583690"/>
              <a:gd name="connsiteX3" fmla="*/ 880707 w 3790582"/>
              <a:gd name="connsiteY3" fmla="*/ 408925 h 3583690"/>
              <a:gd name="connsiteX4" fmla="*/ 2542966 w 3790582"/>
              <a:gd name="connsiteY4" fmla="*/ 0 h 3583690"/>
              <a:gd name="connsiteX5" fmla="*/ 2642122 w 3790582"/>
              <a:gd name="connsiteY5" fmla="*/ 396511 h 3583690"/>
              <a:gd name="connsiteX6" fmla="*/ 3015130 w 3790582"/>
              <a:gd name="connsiteY6" fmla="*/ 311363 h 3583690"/>
              <a:gd name="connsiteX7" fmla="*/ 3139008 w 3790582"/>
              <a:gd name="connsiteY7" fmla="*/ 585576 h 3583690"/>
              <a:gd name="connsiteX8" fmla="*/ 3664450 w 3790582"/>
              <a:gd name="connsiteY8" fmla="*/ 556888 h 3583690"/>
              <a:gd name="connsiteX9" fmla="*/ 3790582 w 3790582"/>
              <a:gd name="connsiteY9" fmla="*/ 1036922 h 3583690"/>
              <a:gd name="connsiteX10" fmla="*/ 2288936 w 3790582"/>
              <a:gd name="connsiteY10" fmla="*/ 3444178 h 3583690"/>
              <a:gd name="connsiteX11" fmla="*/ 1682965 w 3790582"/>
              <a:gd name="connsiteY11" fmla="*/ 3583690 h 3583690"/>
              <a:gd name="connsiteX12" fmla="*/ 1619366 w 3790582"/>
              <a:gd name="connsiteY12" fmla="*/ 3223703 h 3583690"/>
              <a:gd name="connsiteX13" fmla="*/ 446584 w 3790582"/>
              <a:gd name="connsiteY13" fmla="*/ 3492874 h 3583690"/>
              <a:gd name="connsiteX0" fmla="*/ 446584 w 3790582"/>
              <a:gd name="connsiteY0" fmla="*/ 3492874 h 3492874"/>
              <a:gd name="connsiteX1" fmla="*/ 0 w 3790582"/>
              <a:gd name="connsiteY1" fmla="*/ 1722903 h 3492874"/>
              <a:gd name="connsiteX2" fmla="*/ 1135283 w 3790582"/>
              <a:gd name="connsiteY2" fmla="*/ 1467380 h 3492874"/>
              <a:gd name="connsiteX3" fmla="*/ 880707 w 3790582"/>
              <a:gd name="connsiteY3" fmla="*/ 408925 h 3492874"/>
              <a:gd name="connsiteX4" fmla="*/ 2542966 w 3790582"/>
              <a:gd name="connsiteY4" fmla="*/ 0 h 3492874"/>
              <a:gd name="connsiteX5" fmla="*/ 2642122 w 3790582"/>
              <a:gd name="connsiteY5" fmla="*/ 396511 h 3492874"/>
              <a:gd name="connsiteX6" fmla="*/ 3015130 w 3790582"/>
              <a:gd name="connsiteY6" fmla="*/ 311363 h 3492874"/>
              <a:gd name="connsiteX7" fmla="*/ 3139008 w 3790582"/>
              <a:gd name="connsiteY7" fmla="*/ 585576 h 3492874"/>
              <a:gd name="connsiteX8" fmla="*/ 3664450 w 3790582"/>
              <a:gd name="connsiteY8" fmla="*/ 556888 h 3492874"/>
              <a:gd name="connsiteX9" fmla="*/ 3790582 w 3790582"/>
              <a:gd name="connsiteY9" fmla="*/ 1036922 h 3492874"/>
              <a:gd name="connsiteX10" fmla="*/ 2288936 w 3790582"/>
              <a:gd name="connsiteY10" fmla="*/ 3444178 h 3492874"/>
              <a:gd name="connsiteX11" fmla="*/ 2150354 w 3790582"/>
              <a:gd name="connsiteY11" fmla="*/ 3196911 h 3492874"/>
              <a:gd name="connsiteX12" fmla="*/ 1619366 w 3790582"/>
              <a:gd name="connsiteY12" fmla="*/ 3223703 h 3492874"/>
              <a:gd name="connsiteX13" fmla="*/ 446584 w 3790582"/>
              <a:gd name="connsiteY13" fmla="*/ 3492874 h 3492874"/>
              <a:gd name="connsiteX0" fmla="*/ 446584 w 3790582"/>
              <a:gd name="connsiteY0" fmla="*/ 3492874 h 3492874"/>
              <a:gd name="connsiteX1" fmla="*/ 0 w 3790582"/>
              <a:gd name="connsiteY1" fmla="*/ 1722903 h 3492874"/>
              <a:gd name="connsiteX2" fmla="*/ 1135283 w 3790582"/>
              <a:gd name="connsiteY2" fmla="*/ 1467380 h 3492874"/>
              <a:gd name="connsiteX3" fmla="*/ 880707 w 3790582"/>
              <a:gd name="connsiteY3" fmla="*/ 408925 h 3492874"/>
              <a:gd name="connsiteX4" fmla="*/ 2542966 w 3790582"/>
              <a:gd name="connsiteY4" fmla="*/ 0 h 3492874"/>
              <a:gd name="connsiteX5" fmla="*/ 2642122 w 3790582"/>
              <a:gd name="connsiteY5" fmla="*/ 396511 h 3492874"/>
              <a:gd name="connsiteX6" fmla="*/ 3015130 w 3790582"/>
              <a:gd name="connsiteY6" fmla="*/ 311363 h 3492874"/>
              <a:gd name="connsiteX7" fmla="*/ 3139008 w 3790582"/>
              <a:gd name="connsiteY7" fmla="*/ 585576 h 3492874"/>
              <a:gd name="connsiteX8" fmla="*/ 3664450 w 3790582"/>
              <a:gd name="connsiteY8" fmla="*/ 556888 h 3492874"/>
              <a:gd name="connsiteX9" fmla="*/ 3790582 w 3790582"/>
              <a:gd name="connsiteY9" fmla="*/ 1036922 h 3492874"/>
              <a:gd name="connsiteX10" fmla="*/ 2362928 w 3790582"/>
              <a:gd name="connsiteY10" fmla="*/ 3425044 h 3492874"/>
              <a:gd name="connsiteX11" fmla="*/ 2150354 w 3790582"/>
              <a:gd name="connsiteY11" fmla="*/ 3196911 h 3492874"/>
              <a:gd name="connsiteX12" fmla="*/ 1619366 w 3790582"/>
              <a:gd name="connsiteY12" fmla="*/ 3223703 h 3492874"/>
              <a:gd name="connsiteX13" fmla="*/ 446584 w 3790582"/>
              <a:gd name="connsiteY13" fmla="*/ 3492874 h 3492874"/>
              <a:gd name="connsiteX0" fmla="*/ 446584 w 3790582"/>
              <a:gd name="connsiteY0" fmla="*/ 3492874 h 3492874"/>
              <a:gd name="connsiteX1" fmla="*/ 0 w 3790582"/>
              <a:gd name="connsiteY1" fmla="*/ 1722903 h 3492874"/>
              <a:gd name="connsiteX2" fmla="*/ 1135283 w 3790582"/>
              <a:gd name="connsiteY2" fmla="*/ 1467380 h 3492874"/>
              <a:gd name="connsiteX3" fmla="*/ 880707 w 3790582"/>
              <a:gd name="connsiteY3" fmla="*/ 408925 h 3492874"/>
              <a:gd name="connsiteX4" fmla="*/ 2542966 w 3790582"/>
              <a:gd name="connsiteY4" fmla="*/ 0 h 3492874"/>
              <a:gd name="connsiteX5" fmla="*/ 2642122 w 3790582"/>
              <a:gd name="connsiteY5" fmla="*/ 396511 h 3492874"/>
              <a:gd name="connsiteX6" fmla="*/ 3015130 w 3790582"/>
              <a:gd name="connsiteY6" fmla="*/ 311363 h 3492874"/>
              <a:gd name="connsiteX7" fmla="*/ 3139008 w 3790582"/>
              <a:gd name="connsiteY7" fmla="*/ 585576 h 3492874"/>
              <a:gd name="connsiteX8" fmla="*/ 3664450 w 3790582"/>
              <a:gd name="connsiteY8" fmla="*/ 556888 h 3492874"/>
              <a:gd name="connsiteX9" fmla="*/ 3790582 w 3790582"/>
              <a:gd name="connsiteY9" fmla="*/ 1036922 h 3492874"/>
              <a:gd name="connsiteX10" fmla="*/ 2362928 w 3790582"/>
              <a:gd name="connsiteY10" fmla="*/ 3425044 h 3492874"/>
              <a:gd name="connsiteX11" fmla="*/ 2150354 w 3790582"/>
              <a:gd name="connsiteY11" fmla="*/ 3196911 h 3492874"/>
              <a:gd name="connsiteX12" fmla="*/ 1619366 w 3790582"/>
              <a:gd name="connsiteY12" fmla="*/ 3223703 h 3492874"/>
              <a:gd name="connsiteX13" fmla="*/ 446584 w 3790582"/>
              <a:gd name="connsiteY13" fmla="*/ 3492874 h 3492874"/>
              <a:gd name="connsiteX0" fmla="*/ 446584 w 3790582"/>
              <a:gd name="connsiteY0" fmla="*/ 3492874 h 3492874"/>
              <a:gd name="connsiteX1" fmla="*/ 0 w 3790582"/>
              <a:gd name="connsiteY1" fmla="*/ 1722903 h 3492874"/>
              <a:gd name="connsiteX2" fmla="*/ 1135283 w 3790582"/>
              <a:gd name="connsiteY2" fmla="*/ 1467380 h 3492874"/>
              <a:gd name="connsiteX3" fmla="*/ 880707 w 3790582"/>
              <a:gd name="connsiteY3" fmla="*/ 408925 h 3492874"/>
              <a:gd name="connsiteX4" fmla="*/ 2542966 w 3790582"/>
              <a:gd name="connsiteY4" fmla="*/ 0 h 3492874"/>
              <a:gd name="connsiteX5" fmla="*/ 2642122 w 3790582"/>
              <a:gd name="connsiteY5" fmla="*/ 396511 h 3492874"/>
              <a:gd name="connsiteX6" fmla="*/ 3015130 w 3790582"/>
              <a:gd name="connsiteY6" fmla="*/ 311363 h 3492874"/>
              <a:gd name="connsiteX7" fmla="*/ 3139008 w 3790582"/>
              <a:gd name="connsiteY7" fmla="*/ 585576 h 3492874"/>
              <a:gd name="connsiteX8" fmla="*/ 3664450 w 3790582"/>
              <a:gd name="connsiteY8" fmla="*/ 556888 h 3492874"/>
              <a:gd name="connsiteX9" fmla="*/ 3790582 w 3790582"/>
              <a:gd name="connsiteY9" fmla="*/ 1036922 h 3492874"/>
              <a:gd name="connsiteX10" fmla="*/ 2362928 w 3790582"/>
              <a:gd name="connsiteY10" fmla="*/ 3425044 h 3492874"/>
              <a:gd name="connsiteX11" fmla="*/ 2150354 w 3790582"/>
              <a:gd name="connsiteY11" fmla="*/ 3196911 h 3492874"/>
              <a:gd name="connsiteX12" fmla="*/ 1619366 w 3790582"/>
              <a:gd name="connsiteY12" fmla="*/ 3223703 h 3492874"/>
              <a:gd name="connsiteX13" fmla="*/ 446584 w 3790582"/>
              <a:gd name="connsiteY13" fmla="*/ 3492874 h 3492874"/>
              <a:gd name="connsiteX0" fmla="*/ 446584 w 3790582"/>
              <a:gd name="connsiteY0" fmla="*/ 3492874 h 3492874"/>
              <a:gd name="connsiteX1" fmla="*/ 0 w 3790582"/>
              <a:gd name="connsiteY1" fmla="*/ 1722903 h 3492874"/>
              <a:gd name="connsiteX2" fmla="*/ 1135283 w 3790582"/>
              <a:gd name="connsiteY2" fmla="*/ 1467380 h 3492874"/>
              <a:gd name="connsiteX3" fmla="*/ 880707 w 3790582"/>
              <a:gd name="connsiteY3" fmla="*/ 408925 h 3492874"/>
              <a:gd name="connsiteX4" fmla="*/ 2542966 w 3790582"/>
              <a:gd name="connsiteY4" fmla="*/ 0 h 3492874"/>
              <a:gd name="connsiteX5" fmla="*/ 2642122 w 3790582"/>
              <a:gd name="connsiteY5" fmla="*/ 396511 h 3492874"/>
              <a:gd name="connsiteX6" fmla="*/ 3015130 w 3790582"/>
              <a:gd name="connsiteY6" fmla="*/ 311363 h 3492874"/>
              <a:gd name="connsiteX7" fmla="*/ 3139008 w 3790582"/>
              <a:gd name="connsiteY7" fmla="*/ 585576 h 3492874"/>
              <a:gd name="connsiteX8" fmla="*/ 3664450 w 3790582"/>
              <a:gd name="connsiteY8" fmla="*/ 556888 h 3492874"/>
              <a:gd name="connsiteX9" fmla="*/ 3790582 w 3790582"/>
              <a:gd name="connsiteY9" fmla="*/ 1036922 h 3492874"/>
              <a:gd name="connsiteX10" fmla="*/ 2362928 w 3790582"/>
              <a:gd name="connsiteY10" fmla="*/ 3425044 h 3492874"/>
              <a:gd name="connsiteX11" fmla="*/ 2150354 w 3790582"/>
              <a:gd name="connsiteY11" fmla="*/ 3196911 h 3492874"/>
              <a:gd name="connsiteX12" fmla="*/ 1619366 w 3790582"/>
              <a:gd name="connsiteY12" fmla="*/ 3223703 h 3492874"/>
              <a:gd name="connsiteX13" fmla="*/ 446584 w 3790582"/>
              <a:gd name="connsiteY13" fmla="*/ 3492874 h 3492874"/>
              <a:gd name="connsiteX0" fmla="*/ 446584 w 3790582"/>
              <a:gd name="connsiteY0" fmla="*/ 3492874 h 3492874"/>
              <a:gd name="connsiteX1" fmla="*/ 0 w 3790582"/>
              <a:gd name="connsiteY1" fmla="*/ 1722903 h 3492874"/>
              <a:gd name="connsiteX2" fmla="*/ 1135283 w 3790582"/>
              <a:gd name="connsiteY2" fmla="*/ 1467380 h 3492874"/>
              <a:gd name="connsiteX3" fmla="*/ 880707 w 3790582"/>
              <a:gd name="connsiteY3" fmla="*/ 408925 h 3492874"/>
              <a:gd name="connsiteX4" fmla="*/ 2542966 w 3790582"/>
              <a:gd name="connsiteY4" fmla="*/ 0 h 3492874"/>
              <a:gd name="connsiteX5" fmla="*/ 2642122 w 3790582"/>
              <a:gd name="connsiteY5" fmla="*/ 396511 h 3492874"/>
              <a:gd name="connsiteX6" fmla="*/ 3015130 w 3790582"/>
              <a:gd name="connsiteY6" fmla="*/ 311363 h 3492874"/>
              <a:gd name="connsiteX7" fmla="*/ 3139008 w 3790582"/>
              <a:gd name="connsiteY7" fmla="*/ 585576 h 3492874"/>
              <a:gd name="connsiteX8" fmla="*/ 3664450 w 3790582"/>
              <a:gd name="connsiteY8" fmla="*/ 556888 h 3492874"/>
              <a:gd name="connsiteX9" fmla="*/ 3790582 w 3790582"/>
              <a:gd name="connsiteY9" fmla="*/ 1036922 h 3492874"/>
              <a:gd name="connsiteX10" fmla="*/ 2362928 w 3790582"/>
              <a:gd name="connsiteY10" fmla="*/ 3425044 h 3492874"/>
              <a:gd name="connsiteX11" fmla="*/ 2113504 w 3790582"/>
              <a:gd name="connsiteY11" fmla="*/ 3322052 h 3492874"/>
              <a:gd name="connsiteX12" fmla="*/ 1619366 w 3790582"/>
              <a:gd name="connsiteY12" fmla="*/ 3223703 h 3492874"/>
              <a:gd name="connsiteX13" fmla="*/ 446584 w 3790582"/>
              <a:gd name="connsiteY13" fmla="*/ 3492874 h 3492874"/>
              <a:gd name="connsiteX0" fmla="*/ 446584 w 3790582"/>
              <a:gd name="connsiteY0" fmla="*/ 3492874 h 3492874"/>
              <a:gd name="connsiteX1" fmla="*/ 0 w 3790582"/>
              <a:gd name="connsiteY1" fmla="*/ 1722903 h 3492874"/>
              <a:gd name="connsiteX2" fmla="*/ 1135283 w 3790582"/>
              <a:gd name="connsiteY2" fmla="*/ 1467380 h 3492874"/>
              <a:gd name="connsiteX3" fmla="*/ 880707 w 3790582"/>
              <a:gd name="connsiteY3" fmla="*/ 408925 h 3492874"/>
              <a:gd name="connsiteX4" fmla="*/ 2542966 w 3790582"/>
              <a:gd name="connsiteY4" fmla="*/ 0 h 3492874"/>
              <a:gd name="connsiteX5" fmla="*/ 2642122 w 3790582"/>
              <a:gd name="connsiteY5" fmla="*/ 396511 h 3492874"/>
              <a:gd name="connsiteX6" fmla="*/ 3015130 w 3790582"/>
              <a:gd name="connsiteY6" fmla="*/ 311363 h 3492874"/>
              <a:gd name="connsiteX7" fmla="*/ 3139008 w 3790582"/>
              <a:gd name="connsiteY7" fmla="*/ 585576 h 3492874"/>
              <a:gd name="connsiteX8" fmla="*/ 3664450 w 3790582"/>
              <a:gd name="connsiteY8" fmla="*/ 556888 h 3492874"/>
              <a:gd name="connsiteX9" fmla="*/ 3790582 w 3790582"/>
              <a:gd name="connsiteY9" fmla="*/ 1036922 h 3492874"/>
              <a:gd name="connsiteX10" fmla="*/ 2362928 w 3790582"/>
              <a:gd name="connsiteY10" fmla="*/ 3425044 h 3492874"/>
              <a:gd name="connsiteX11" fmla="*/ 2113504 w 3790582"/>
              <a:gd name="connsiteY11" fmla="*/ 3322052 h 3492874"/>
              <a:gd name="connsiteX12" fmla="*/ 1619366 w 3790582"/>
              <a:gd name="connsiteY12" fmla="*/ 3223703 h 3492874"/>
              <a:gd name="connsiteX13" fmla="*/ 446584 w 3790582"/>
              <a:gd name="connsiteY13" fmla="*/ 3492874 h 3492874"/>
              <a:gd name="connsiteX0" fmla="*/ 446584 w 3790582"/>
              <a:gd name="connsiteY0" fmla="*/ 3492874 h 3492874"/>
              <a:gd name="connsiteX1" fmla="*/ 0 w 3790582"/>
              <a:gd name="connsiteY1" fmla="*/ 1722903 h 3492874"/>
              <a:gd name="connsiteX2" fmla="*/ 1135283 w 3790582"/>
              <a:gd name="connsiteY2" fmla="*/ 1467380 h 3492874"/>
              <a:gd name="connsiteX3" fmla="*/ 880707 w 3790582"/>
              <a:gd name="connsiteY3" fmla="*/ 408925 h 3492874"/>
              <a:gd name="connsiteX4" fmla="*/ 2542966 w 3790582"/>
              <a:gd name="connsiteY4" fmla="*/ 0 h 3492874"/>
              <a:gd name="connsiteX5" fmla="*/ 2642122 w 3790582"/>
              <a:gd name="connsiteY5" fmla="*/ 396511 h 3492874"/>
              <a:gd name="connsiteX6" fmla="*/ 3015130 w 3790582"/>
              <a:gd name="connsiteY6" fmla="*/ 311363 h 3492874"/>
              <a:gd name="connsiteX7" fmla="*/ 3139008 w 3790582"/>
              <a:gd name="connsiteY7" fmla="*/ 585576 h 3492874"/>
              <a:gd name="connsiteX8" fmla="*/ 3664450 w 3790582"/>
              <a:gd name="connsiteY8" fmla="*/ 556888 h 3492874"/>
              <a:gd name="connsiteX9" fmla="*/ 3790582 w 3790582"/>
              <a:gd name="connsiteY9" fmla="*/ 1036922 h 3492874"/>
              <a:gd name="connsiteX10" fmla="*/ 2362928 w 3790582"/>
              <a:gd name="connsiteY10" fmla="*/ 3425044 h 3492874"/>
              <a:gd name="connsiteX11" fmla="*/ 2113504 w 3790582"/>
              <a:gd name="connsiteY11" fmla="*/ 3322052 h 3492874"/>
              <a:gd name="connsiteX12" fmla="*/ 1619366 w 3790582"/>
              <a:gd name="connsiteY12" fmla="*/ 3223703 h 3492874"/>
              <a:gd name="connsiteX13" fmla="*/ 446584 w 3790582"/>
              <a:gd name="connsiteY13" fmla="*/ 3492874 h 349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0582" h="3492874">
                <a:moveTo>
                  <a:pt x="446584" y="3492874"/>
                </a:moveTo>
                <a:cubicBezTo>
                  <a:pt x="321270" y="2973098"/>
                  <a:pt x="150484" y="2358026"/>
                  <a:pt x="0" y="1722903"/>
                </a:cubicBezTo>
                <a:cubicBezTo>
                  <a:pt x="359906" y="1623250"/>
                  <a:pt x="775377" y="1567033"/>
                  <a:pt x="1135283" y="1467380"/>
                </a:cubicBezTo>
                <a:cubicBezTo>
                  <a:pt x="984123" y="853928"/>
                  <a:pt x="949331" y="758548"/>
                  <a:pt x="880707" y="408925"/>
                </a:cubicBezTo>
                <a:lnTo>
                  <a:pt x="2542966" y="0"/>
                </a:lnTo>
                <a:cubicBezTo>
                  <a:pt x="2580340" y="207387"/>
                  <a:pt x="2603209" y="180324"/>
                  <a:pt x="2642122" y="396511"/>
                </a:cubicBezTo>
                <a:cubicBezTo>
                  <a:pt x="2851298" y="366813"/>
                  <a:pt x="2779364" y="363089"/>
                  <a:pt x="3015130" y="311363"/>
                </a:cubicBezTo>
                <a:cubicBezTo>
                  <a:pt x="3057390" y="473051"/>
                  <a:pt x="3097140" y="400819"/>
                  <a:pt x="3139008" y="585576"/>
                </a:cubicBezTo>
                <a:cubicBezTo>
                  <a:pt x="3364365" y="534941"/>
                  <a:pt x="3308160" y="629208"/>
                  <a:pt x="3664450" y="556888"/>
                </a:cubicBezTo>
                <a:cubicBezTo>
                  <a:pt x="3709018" y="809998"/>
                  <a:pt x="3721621" y="802009"/>
                  <a:pt x="3790582" y="1036922"/>
                </a:cubicBezTo>
                <a:lnTo>
                  <a:pt x="2362928" y="3425044"/>
                </a:lnTo>
                <a:cubicBezTo>
                  <a:pt x="2130232" y="3319303"/>
                  <a:pt x="2294471" y="3373475"/>
                  <a:pt x="2113504" y="3322052"/>
                </a:cubicBezTo>
                <a:cubicBezTo>
                  <a:pt x="1934490" y="3193140"/>
                  <a:pt x="1924412" y="3275312"/>
                  <a:pt x="1619366" y="3223703"/>
                </a:cubicBezTo>
                <a:cubicBezTo>
                  <a:pt x="1378713" y="3288917"/>
                  <a:pt x="776274" y="3448136"/>
                  <a:pt x="446584" y="3492874"/>
                </a:cubicBezTo>
                <a:close/>
              </a:path>
            </a:pathLst>
          </a:custGeom>
          <a:gradFill flip="none" rotWithShape="1">
            <a:gsLst>
              <a:gs pos="32000">
                <a:srgbClr val="009193"/>
              </a:gs>
              <a:gs pos="55000">
                <a:srgbClr val="009193">
                  <a:alpha val="90000"/>
                </a:srgbClr>
              </a:gs>
              <a:gs pos="66000">
                <a:srgbClr val="009193">
                  <a:alpha val="50000"/>
                </a:srgbClr>
              </a:gs>
              <a:gs pos="93000">
                <a:srgbClr val="009193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151A5A94-3FFF-4CDD-B9AF-C25B99BF0DCF}"/>
              </a:ext>
            </a:extLst>
          </p:cNvPr>
          <p:cNvGrpSpPr/>
          <p:nvPr/>
        </p:nvGrpSpPr>
        <p:grpSpPr>
          <a:xfrm>
            <a:off x="3707934" y="1121719"/>
            <a:ext cx="5436066" cy="3344974"/>
            <a:chOff x="3707934" y="1121719"/>
            <a:chExt cx="5436066" cy="3344974"/>
          </a:xfrm>
        </p:grpSpPr>
        <p:pic>
          <p:nvPicPr>
            <p:cNvPr id="44" name="Content Placeholder 7">
              <a:extLst>
                <a:ext uri="{FF2B5EF4-FFF2-40B4-BE49-F238E27FC236}">
                  <a16:creationId xmlns:a16="http://schemas.microsoft.com/office/drawing/2014/main" id="{DFB6DEBF-A0C7-4695-A059-5ECEE0EA0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11807F"/>
                </a:clrFrom>
                <a:clrTo>
                  <a:srgbClr val="1180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725" t="-6442" b="-7811"/>
            <a:stretch/>
          </p:blipFill>
          <p:spPr bwMode="auto">
            <a:xfrm>
              <a:off x="3707934" y="1121719"/>
              <a:ext cx="5436066" cy="3344974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58" name="Group 42">
              <a:extLst>
                <a:ext uri="{FF2B5EF4-FFF2-40B4-BE49-F238E27FC236}">
                  <a16:creationId xmlns:a16="http://schemas.microsoft.com/office/drawing/2014/main" id="{076CD9A4-287B-4C08-AA28-F5F3679E6ACB}"/>
                </a:ext>
              </a:extLst>
            </p:cNvPr>
            <p:cNvGrpSpPr/>
            <p:nvPr/>
          </p:nvGrpSpPr>
          <p:grpSpPr>
            <a:xfrm>
              <a:off x="6324041" y="1386429"/>
              <a:ext cx="437654" cy="165237"/>
              <a:chOff x="4400550" y="1377950"/>
              <a:chExt cx="736177" cy="26161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88688EB-11EE-4CEB-9CBF-B967B0612348}"/>
                  </a:ext>
                </a:extLst>
              </p:cNvPr>
              <p:cNvSpPr/>
              <p:nvPr/>
            </p:nvSpPr>
            <p:spPr bwMode="auto">
              <a:xfrm>
                <a:off x="4400550" y="1416050"/>
                <a:ext cx="196850" cy="19685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48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76" name="TextBox 44">
                <a:extLst>
                  <a:ext uri="{FF2B5EF4-FFF2-40B4-BE49-F238E27FC236}">
                    <a16:creationId xmlns:a16="http://schemas.microsoft.com/office/drawing/2014/main" id="{C3EC98C0-5454-40D6-93A6-30D5D371395F}"/>
                  </a:ext>
                </a:extLst>
              </p:cNvPr>
              <p:cNvSpPr txBox="1"/>
              <p:nvPr/>
            </p:nvSpPr>
            <p:spPr>
              <a:xfrm>
                <a:off x="4552081" y="1377950"/>
                <a:ext cx="5846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Stable</a:t>
                </a:r>
                <a:endParaRPr lang="en-US" sz="1200" dirty="0"/>
              </a:p>
            </p:txBody>
          </p:sp>
        </p:grpSp>
        <p:sp>
          <p:nvSpPr>
            <p:cNvPr id="59" name="TextBox 45">
              <a:extLst>
                <a:ext uri="{FF2B5EF4-FFF2-40B4-BE49-F238E27FC236}">
                  <a16:creationId xmlns:a16="http://schemas.microsoft.com/office/drawing/2014/main" id="{981613AB-6BEA-4259-B123-9BCB5B2D13C8}"/>
                </a:ext>
              </a:extLst>
            </p:cNvPr>
            <p:cNvSpPr txBox="1"/>
            <p:nvPr/>
          </p:nvSpPr>
          <p:spPr>
            <a:xfrm>
              <a:off x="3753296" y="1479379"/>
              <a:ext cx="17256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dirty="0"/>
                <a:t>Properties of</a:t>
              </a:r>
            </a:p>
            <a:p>
              <a:pPr marL="285750" indent="-285750" algn="l">
                <a:spcBef>
                  <a:spcPts val="0"/>
                </a:spcBef>
                <a:buFont typeface="Arial"/>
                <a:buChar char="•"/>
              </a:pPr>
              <a:r>
                <a:rPr lang="en-US" sz="1100" dirty="0"/>
                <a:t>Exotic bound states</a:t>
              </a:r>
            </a:p>
            <a:p>
              <a:pPr marL="285750" indent="-285750" algn="l">
                <a:spcBef>
                  <a:spcPts val="0"/>
                </a:spcBef>
                <a:buFont typeface="Arial"/>
                <a:buChar char="•"/>
              </a:pPr>
              <a:r>
                <a:rPr lang="en-US" sz="1100" dirty="0"/>
                <a:t>Resonant states</a:t>
              </a:r>
            </a:p>
            <a:p>
              <a:pPr marL="285750" indent="-285750" algn="l">
                <a:spcBef>
                  <a:spcPts val="0"/>
                </a:spcBef>
                <a:buFont typeface="Arial"/>
                <a:buChar char="•"/>
              </a:pPr>
              <a:r>
                <a:rPr lang="en-US" sz="1100" dirty="0"/>
                <a:t>Scattering</a:t>
              </a:r>
            </a:p>
            <a:p>
              <a:pPr marL="285750" indent="-285750" algn="l">
                <a:spcBef>
                  <a:spcPts val="0"/>
                </a:spcBef>
                <a:buFont typeface="Arial"/>
                <a:buChar char="•"/>
              </a:pPr>
              <a:r>
                <a:rPr lang="en-US" sz="1100" dirty="0"/>
                <a:t>Halos</a:t>
              </a:r>
            </a:p>
            <a:p>
              <a:pPr marL="285750" indent="-285750" algn="l">
                <a:spcBef>
                  <a:spcPts val="0"/>
                </a:spcBef>
                <a:buFont typeface="Arial"/>
                <a:buChar char="•"/>
              </a:pPr>
              <a:r>
                <a:rPr lang="en-US" sz="1100" dirty="0"/>
                <a:t>Cluster/Skins</a:t>
              </a:r>
            </a:p>
            <a:p>
              <a:pPr algn="l">
                <a:spcBef>
                  <a:spcPts val="0"/>
                </a:spcBef>
                <a:spcAft>
                  <a:spcPts val="300"/>
                </a:spcAft>
              </a:pPr>
              <a:r>
                <a:rPr lang="en-US" sz="1100" dirty="0"/>
                <a:t>a unique tool to study nuclear force.</a:t>
              </a:r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9B7BDBAC-1FC1-4947-B739-B5A6B9B43AC4}"/>
                </a:ext>
              </a:extLst>
            </p:cNvPr>
            <p:cNvGrpSpPr/>
            <p:nvPr/>
          </p:nvGrpSpPr>
          <p:grpSpPr>
            <a:xfrm>
              <a:off x="3945086" y="3325075"/>
              <a:ext cx="1173080" cy="990116"/>
              <a:chOff x="4271661" y="3647418"/>
              <a:chExt cx="551723" cy="465673"/>
            </a:xfrm>
          </p:grpSpPr>
          <p:pic>
            <p:nvPicPr>
              <p:cNvPr id="60" name="Picture 4" descr="See original image">
                <a:extLst>
                  <a:ext uri="{FF2B5EF4-FFF2-40B4-BE49-F238E27FC236}">
                    <a16:creationId xmlns:a16="http://schemas.microsoft.com/office/drawing/2014/main" id="{24EECEFC-B7B7-4A98-93AC-09C32B9AEA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71661" y="3720441"/>
                <a:ext cx="136595" cy="146046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4" descr="See original image">
                <a:extLst>
                  <a:ext uri="{FF2B5EF4-FFF2-40B4-BE49-F238E27FC236}">
                    <a16:creationId xmlns:a16="http://schemas.microsoft.com/office/drawing/2014/main" id="{591ABE26-D2B4-4092-BDE6-2CD6848E2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80196" y="3647418"/>
                <a:ext cx="136595" cy="146046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4" descr="See original image">
                <a:extLst>
                  <a:ext uri="{FF2B5EF4-FFF2-40B4-BE49-F238E27FC236}">
                    <a16:creationId xmlns:a16="http://schemas.microsoft.com/office/drawing/2014/main" id="{7A6EBAC7-F2D3-4597-92F5-FA53DB1C06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18492" y="3647418"/>
                <a:ext cx="136595" cy="146046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4" descr="See original image">
                <a:extLst>
                  <a:ext uri="{FF2B5EF4-FFF2-40B4-BE49-F238E27FC236}">
                    <a16:creationId xmlns:a16="http://schemas.microsoft.com/office/drawing/2014/main" id="{7907A600-9DD4-4A54-9F3C-D1FEA016A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86789" y="3679443"/>
                <a:ext cx="136595" cy="146046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4" descr="See original image">
                <a:extLst>
                  <a:ext uri="{FF2B5EF4-FFF2-40B4-BE49-F238E27FC236}">
                    <a16:creationId xmlns:a16="http://schemas.microsoft.com/office/drawing/2014/main" id="{1D431FC3-9F81-4755-A727-42E04F0CF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599184" y="3737429"/>
                <a:ext cx="136595" cy="146046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Image 65">
                <a:extLst>
                  <a:ext uri="{FF2B5EF4-FFF2-40B4-BE49-F238E27FC236}">
                    <a16:creationId xmlns:a16="http://schemas.microsoft.com/office/drawing/2014/main" id="{A7238E7E-074E-4678-B0F1-C9C0406C7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416792" y="3866487"/>
                <a:ext cx="309812" cy="246604"/>
              </a:xfrm>
              <a:prstGeom prst="rect">
                <a:avLst/>
              </a:prstGeom>
            </p:spPr>
          </p:pic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A26CC40-A5C4-4890-B5AD-56BD35C86817}"/>
                </a:ext>
              </a:extLst>
            </p:cNvPr>
            <p:cNvSpPr/>
            <p:nvPr/>
          </p:nvSpPr>
          <p:spPr>
            <a:xfrm>
              <a:off x="6352533" y="3436304"/>
              <a:ext cx="246995" cy="26300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918BB72-7D16-4EFB-93BC-A65C2E06DE88}"/>
                </a:ext>
              </a:extLst>
            </p:cNvPr>
            <p:cNvSpPr/>
            <p:nvPr/>
          </p:nvSpPr>
          <p:spPr>
            <a:xfrm>
              <a:off x="6820778" y="3436304"/>
              <a:ext cx="246995" cy="26300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2CDA68B-F954-43FF-BF8D-BE5546ED0816}"/>
                </a:ext>
              </a:extLst>
            </p:cNvPr>
            <p:cNvSpPr/>
            <p:nvPr/>
          </p:nvSpPr>
          <p:spPr>
            <a:xfrm>
              <a:off x="6109214" y="3176486"/>
              <a:ext cx="246995" cy="26300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1346122-97FF-4709-91F9-BE03361FC51A}"/>
                </a:ext>
              </a:extLst>
            </p:cNvPr>
            <p:cNvSpPr/>
            <p:nvPr/>
          </p:nvSpPr>
          <p:spPr>
            <a:xfrm>
              <a:off x="6109511" y="3436304"/>
              <a:ext cx="246995" cy="26300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4512305-2193-4804-A037-B3C4437BB2A3}"/>
                </a:ext>
              </a:extLst>
            </p:cNvPr>
            <p:cNvSpPr/>
            <p:nvPr/>
          </p:nvSpPr>
          <p:spPr>
            <a:xfrm>
              <a:off x="5868179" y="3176486"/>
              <a:ext cx="246995" cy="26300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02A3468-CB0A-44F5-A04C-A57B45006D5F}"/>
                </a:ext>
              </a:extLst>
            </p:cNvPr>
            <p:cNvSpPr/>
            <p:nvPr/>
          </p:nvSpPr>
          <p:spPr>
            <a:xfrm>
              <a:off x="7064535" y="2929045"/>
              <a:ext cx="246995" cy="26300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E86E42A-D005-49CC-9CBE-0BF475C29299}"/>
                </a:ext>
              </a:extLst>
            </p:cNvPr>
            <p:cNvSpPr/>
            <p:nvPr/>
          </p:nvSpPr>
          <p:spPr>
            <a:xfrm>
              <a:off x="6589892" y="2934579"/>
              <a:ext cx="246995" cy="26300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9E79A9C-3CD4-43BB-95EB-2DF332078C89}"/>
                </a:ext>
              </a:extLst>
            </p:cNvPr>
            <p:cNvSpPr/>
            <p:nvPr/>
          </p:nvSpPr>
          <p:spPr>
            <a:xfrm>
              <a:off x="6355012" y="3176486"/>
              <a:ext cx="246995" cy="26300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D076F06-C4F0-4BCA-B531-C2DFD126816B}"/>
              </a:ext>
            </a:extLst>
          </p:cNvPr>
          <p:cNvCxnSpPr/>
          <p:nvPr/>
        </p:nvCxnSpPr>
        <p:spPr>
          <a:xfrm>
            <a:off x="861323" y="2038525"/>
            <a:ext cx="42783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98A2691-E586-4FC9-8CB5-49838EA571F5}"/>
              </a:ext>
            </a:extLst>
          </p:cNvPr>
          <p:cNvSpPr txBox="1"/>
          <p:nvPr/>
        </p:nvSpPr>
        <p:spPr>
          <a:xfrm>
            <a:off x="1294808" y="1715359"/>
            <a:ext cx="212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1932: Neutron discovered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8B06F65F-368A-4DE3-B2EC-B880079178F8}"/>
              </a:ext>
            </a:extLst>
          </p:cNvPr>
          <p:cNvCxnSpPr/>
          <p:nvPr/>
        </p:nvCxnSpPr>
        <p:spPr>
          <a:xfrm>
            <a:off x="861323" y="5357796"/>
            <a:ext cx="42783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0E204DCE-F10C-41F5-B6E3-1559FC579274}"/>
              </a:ext>
            </a:extLst>
          </p:cNvPr>
          <p:cNvSpPr txBox="1"/>
          <p:nvPr/>
        </p:nvSpPr>
        <p:spPr>
          <a:xfrm>
            <a:off x="1327823" y="5173130"/>
            <a:ext cx="112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2032: ??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BDFC9175-25FB-4CEC-8BF8-99DC198D24E6}"/>
              </a:ext>
            </a:extLst>
          </p:cNvPr>
          <p:cNvCxnSpPr/>
          <p:nvPr/>
        </p:nvCxnSpPr>
        <p:spPr>
          <a:xfrm>
            <a:off x="861323" y="4833457"/>
            <a:ext cx="42783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2462A42C-020B-4C30-ACB0-20B6451CB7DD}"/>
                  </a:ext>
                </a:extLst>
              </p:cNvPr>
              <p:cNvSpPr txBox="1"/>
              <p:nvPr/>
            </p:nvSpPr>
            <p:spPr>
              <a:xfrm>
                <a:off x="1327823" y="4539627"/>
                <a:ext cx="36673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2012: PREX </a:t>
                </a:r>
                <a:r>
                  <a:rPr lang="en-US" baseline="30000"/>
                  <a:t>208</a:t>
                </a:r>
                <a:r>
                  <a:rPr lang="en-US"/>
                  <a:t>Pb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4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5.78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−0.18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+0.16</m:t>
                        </m:r>
                      </m:sup>
                    </m:sSubSup>
                    <m:r>
                      <m:rPr>
                        <m:nor/>
                      </m:rP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fm</m:t>
                    </m:r>
                    <m:r>
                      <m:rPr>
                        <m:nor/>
                      </m:rPr>
                      <a:rPr lang="en-US" sz="1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2462A42C-020B-4C30-ACB0-20B6451CB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23" y="4539627"/>
                <a:ext cx="3667351" cy="369332"/>
              </a:xfrm>
              <a:prstGeom prst="rect">
                <a:avLst/>
              </a:prstGeom>
              <a:blipFill>
                <a:blip r:embed="rId5"/>
                <a:stretch>
                  <a:fillRect l="-1498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C79DDE78-651D-42B5-9274-D065DA9DEE64}"/>
                  </a:ext>
                </a:extLst>
              </p:cNvPr>
              <p:cNvSpPr txBox="1"/>
              <p:nvPr/>
            </p:nvSpPr>
            <p:spPr>
              <a:xfrm>
                <a:off x="1326352" y="4793411"/>
                <a:ext cx="4301129" cy="37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2018: Coherent </a:t>
                </a:r>
                <a:r>
                  <a:rPr lang="en-US" baseline="30000"/>
                  <a:t>133</a:t>
                </a:r>
                <a:r>
                  <a:rPr lang="en-US"/>
                  <a:t>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5.5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−1.1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+0.9</m:t>
                        </m:r>
                      </m:sup>
                    </m:sSubSup>
                    <m:r>
                      <m:rPr>
                        <m:nor/>
                      </m:rPr>
                      <a:rPr lang="en-US" sz="1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fm</m:t>
                    </m:r>
                    <m:r>
                      <m:rPr>
                        <m:nor/>
                      </m:rPr>
                      <a:rPr lang="en-US" sz="1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C79DDE78-651D-42B5-9274-D065DA9DE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352" y="4793411"/>
                <a:ext cx="4301129" cy="376963"/>
              </a:xfrm>
              <a:prstGeom prst="rect">
                <a:avLst/>
              </a:prstGeom>
              <a:blipFill>
                <a:blip r:embed="rId6"/>
                <a:stretch>
                  <a:fillRect l="-1277" t="-8065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1F18904D-F279-4421-905E-62074E6B7BDB}"/>
              </a:ext>
            </a:extLst>
          </p:cNvPr>
          <p:cNvCxnSpPr/>
          <p:nvPr/>
        </p:nvCxnSpPr>
        <p:spPr>
          <a:xfrm>
            <a:off x="861323" y="4985857"/>
            <a:ext cx="42783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10B4CC5B-DEBF-4B7D-8DE1-6E14A4CBBED9}"/>
              </a:ext>
            </a:extLst>
          </p:cNvPr>
          <p:cNvCxnSpPr/>
          <p:nvPr/>
        </p:nvCxnSpPr>
        <p:spPr>
          <a:xfrm>
            <a:off x="866969" y="4833457"/>
            <a:ext cx="42783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>
            <a:extLst>
              <a:ext uri="{FF2B5EF4-FFF2-40B4-BE49-F238E27FC236}">
                <a16:creationId xmlns:a16="http://schemas.microsoft.com/office/drawing/2014/main" id="{51A421A4-F1C1-4515-B42C-6FA22A9E9193}"/>
              </a:ext>
            </a:extLst>
          </p:cNvPr>
          <p:cNvSpPr txBox="1"/>
          <p:nvPr/>
        </p:nvSpPr>
        <p:spPr>
          <a:xfrm>
            <a:off x="1289162" y="2265696"/>
            <a:ext cx="212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1935: IJC Nobel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C346AD5D-3E9F-4AA4-968D-E766E56F71E3}"/>
              </a:ext>
            </a:extLst>
          </p:cNvPr>
          <p:cNvCxnSpPr/>
          <p:nvPr/>
        </p:nvCxnSpPr>
        <p:spPr>
          <a:xfrm>
            <a:off x="861323" y="2241306"/>
            <a:ext cx="42783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468DEDC-17A3-44AF-A140-20D4B88DBF96}"/>
              </a:ext>
            </a:extLst>
          </p:cNvPr>
          <p:cNvGrpSpPr/>
          <p:nvPr/>
        </p:nvGrpSpPr>
        <p:grpSpPr>
          <a:xfrm>
            <a:off x="3945086" y="4085159"/>
            <a:ext cx="3675059" cy="2483616"/>
            <a:chOff x="4866990" y="3428221"/>
            <a:chExt cx="4061897" cy="2862174"/>
          </a:xfrm>
        </p:grpSpPr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B867C108-5CDF-4401-91F6-3C1E3719C386}"/>
                </a:ext>
              </a:extLst>
            </p:cNvPr>
            <p:cNvGrpSpPr/>
            <p:nvPr/>
          </p:nvGrpSpPr>
          <p:grpSpPr>
            <a:xfrm>
              <a:off x="5009000" y="3747848"/>
              <a:ext cx="3762970" cy="2542547"/>
              <a:chOff x="1047750" y="2059689"/>
              <a:chExt cx="7048500" cy="4762499"/>
            </a:xfrm>
          </p:grpSpPr>
          <p:pic>
            <p:nvPicPr>
              <p:cNvPr id="90" name="Picture 40">
                <a:extLst>
                  <a:ext uri="{FF2B5EF4-FFF2-40B4-BE49-F238E27FC236}">
                    <a16:creationId xmlns:a16="http://schemas.microsoft.com/office/drawing/2014/main" id="{982C98FA-C868-4F35-96BC-359196940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7750" y="2059689"/>
                <a:ext cx="7048500" cy="4762499"/>
              </a:xfrm>
              <a:prstGeom prst="rect">
                <a:avLst/>
              </a:prstGeom>
            </p:spPr>
          </p:pic>
          <p:pic>
            <p:nvPicPr>
              <p:cNvPr id="95" name="Picture 55">
                <a:extLst>
                  <a:ext uri="{FF2B5EF4-FFF2-40B4-BE49-F238E27FC236}">
                    <a16:creationId xmlns:a16="http://schemas.microsoft.com/office/drawing/2014/main" id="{9210253E-BAF2-494C-BA77-EEAE09853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0150" y="6126089"/>
                <a:ext cx="245685" cy="259332"/>
              </a:xfrm>
              <a:prstGeom prst="rect">
                <a:avLst/>
              </a:prstGeom>
            </p:spPr>
          </p:pic>
          <p:grpSp>
            <p:nvGrpSpPr>
              <p:cNvPr id="96" name="Group 57">
                <a:extLst>
                  <a:ext uri="{FF2B5EF4-FFF2-40B4-BE49-F238E27FC236}">
                    <a16:creationId xmlns:a16="http://schemas.microsoft.com/office/drawing/2014/main" id="{B81AB76B-4C75-4C9E-8A80-21D51C59207C}"/>
                  </a:ext>
                </a:extLst>
              </p:cNvPr>
              <p:cNvGrpSpPr/>
              <p:nvPr/>
            </p:nvGrpSpPr>
            <p:grpSpPr>
              <a:xfrm>
                <a:off x="3658646" y="5051897"/>
                <a:ext cx="722840" cy="809085"/>
                <a:chOff x="4185709" y="4607670"/>
                <a:chExt cx="2298055" cy="1911202"/>
              </a:xfrm>
            </p:grpSpPr>
            <p:sp>
              <p:nvSpPr>
                <p:cNvPr id="98" name="Freeform 45">
                  <a:extLst>
                    <a:ext uri="{FF2B5EF4-FFF2-40B4-BE49-F238E27FC236}">
                      <a16:creationId xmlns:a16="http://schemas.microsoft.com/office/drawing/2014/main" id="{DCF2555F-3E24-427B-8E5E-DFAC1E6CFA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185709" y="4607670"/>
                  <a:ext cx="2298055" cy="1911202"/>
                </a:xfrm>
                <a:custGeom>
                  <a:avLst/>
                  <a:gdLst>
                    <a:gd name="T0" fmla="*/ 0 w 669"/>
                    <a:gd name="T1" fmla="*/ 0 h 1063"/>
                    <a:gd name="T2" fmla="*/ 341 w 669"/>
                    <a:gd name="T3" fmla="*/ 1061 h 1063"/>
                    <a:gd name="T4" fmla="*/ 669 w 669"/>
                    <a:gd name="T5" fmla="*/ 13 h 1063"/>
                    <a:gd name="T6" fmla="*/ 0 60000 65536"/>
                    <a:gd name="T7" fmla="*/ 0 60000 65536"/>
                    <a:gd name="T8" fmla="*/ 0 60000 65536"/>
                    <a:gd name="T9" fmla="*/ 0 w 669"/>
                    <a:gd name="T10" fmla="*/ 0 h 1063"/>
                    <a:gd name="T11" fmla="*/ 669 w 669"/>
                    <a:gd name="T12" fmla="*/ 1063 h 1063"/>
                    <a:gd name="connsiteX0" fmla="*/ 0 w 9592"/>
                    <a:gd name="connsiteY0" fmla="*/ 1111 h 9859"/>
                    <a:gd name="connsiteX1" fmla="*/ 4689 w 9592"/>
                    <a:gd name="connsiteY1" fmla="*/ 9859 h 9859"/>
                    <a:gd name="connsiteX2" fmla="*/ 9592 w 9592"/>
                    <a:gd name="connsiteY2" fmla="*/ 0 h 9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92" h="9859">
                      <a:moveTo>
                        <a:pt x="0" y="1111"/>
                      </a:moveTo>
                      <a:cubicBezTo>
                        <a:pt x="1719" y="6087"/>
                        <a:pt x="3030" y="9840"/>
                        <a:pt x="4689" y="9859"/>
                      </a:cubicBezTo>
                      <a:cubicBezTo>
                        <a:pt x="6348" y="9878"/>
                        <a:pt x="7963" y="4939"/>
                        <a:pt x="9592" y="0"/>
                      </a:cubicBezTo>
                    </a:path>
                  </a:pathLst>
                </a:custGeom>
                <a:noFill/>
                <a:ln w="15875">
                  <a:solidFill>
                    <a:srgbClr val="00804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Line 46">
                  <a:extLst>
                    <a:ext uri="{FF2B5EF4-FFF2-40B4-BE49-F238E27FC236}">
                      <a16:creationId xmlns:a16="http://schemas.microsoft.com/office/drawing/2014/main" id="{DE2AA00E-6C05-4B24-B6B3-3032190685C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808121" y="6102479"/>
                  <a:ext cx="980094" cy="0"/>
                </a:xfrm>
                <a:prstGeom prst="line">
                  <a:avLst/>
                </a:prstGeom>
                <a:noFill/>
                <a:ln w="15875">
                  <a:solidFill>
                    <a:srgbClr val="00804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Line 47">
                  <a:extLst>
                    <a:ext uri="{FF2B5EF4-FFF2-40B4-BE49-F238E27FC236}">
                      <a16:creationId xmlns:a16="http://schemas.microsoft.com/office/drawing/2014/main" id="{F7D93728-965C-46C3-9532-A8D42E3DBB8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596290" y="5733155"/>
                  <a:ext cx="1393820" cy="11445"/>
                </a:xfrm>
                <a:prstGeom prst="line">
                  <a:avLst/>
                </a:prstGeom>
                <a:noFill/>
                <a:ln w="15875">
                  <a:solidFill>
                    <a:srgbClr val="00804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Line 48">
                  <a:extLst>
                    <a:ext uri="{FF2B5EF4-FFF2-40B4-BE49-F238E27FC236}">
                      <a16:creationId xmlns:a16="http://schemas.microsoft.com/office/drawing/2014/main" id="{380612C5-BA3C-434B-8318-1C0B95482AF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411868" y="5320714"/>
                  <a:ext cx="1775222" cy="11320"/>
                </a:xfrm>
                <a:prstGeom prst="line">
                  <a:avLst/>
                </a:prstGeom>
                <a:noFill/>
                <a:ln w="15875">
                  <a:solidFill>
                    <a:srgbClr val="00804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49">
                  <a:extLst>
                    <a:ext uri="{FF2B5EF4-FFF2-40B4-BE49-F238E27FC236}">
                      <a16:creationId xmlns:a16="http://schemas.microsoft.com/office/drawing/2014/main" id="{DF721E95-950A-4D89-B9F1-2E1C83D9744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214007" y="4877313"/>
                  <a:ext cx="2155751" cy="11114"/>
                </a:xfrm>
                <a:prstGeom prst="line">
                  <a:avLst/>
                </a:prstGeom>
                <a:noFill/>
                <a:ln w="15875">
                  <a:solidFill>
                    <a:srgbClr val="00804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Oval 54">
                  <a:extLst>
                    <a:ext uri="{FF2B5EF4-FFF2-40B4-BE49-F238E27FC236}">
                      <a16:creationId xmlns:a16="http://schemas.microsoft.com/office/drawing/2014/main" id="{D49B0092-6B30-4D3E-8435-F30B0474A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4693" y="4840349"/>
                  <a:ext cx="114451" cy="85038"/>
                </a:xfrm>
                <a:prstGeom prst="ellipse">
                  <a:avLst/>
                </a:prstGeom>
                <a:solidFill>
                  <a:srgbClr val="6666FF"/>
                </a:solidFill>
                <a:ln w="9525">
                  <a:solidFill>
                    <a:srgbClr val="008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Oval 55">
                  <a:extLst>
                    <a:ext uri="{FF2B5EF4-FFF2-40B4-BE49-F238E27FC236}">
                      <a16:creationId xmlns:a16="http://schemas.microsoft.com/office/drawing/2014/main" id="{BAD02E83-A7AF-4E19-B29A-BB8967AD3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3938" y="6059960"/>
                  <a:ext cx="114451" cy="85038"/>
                </a:xfrm>
                <a:prstGeom prst="ellipse">
                  <a:avLst/>
                </a:prstGeom>
                <a:solidFill>
                  <a:srgbClr val="6666FF"/>
                </a:solidFill>
                <a:ln w="9525">
                  <a:solidFill>
                    <a:srgbClr val="008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Oval 56">
                  <a:extLst>
                    <a:ext uri="{FF2B5EF4-FFF2-40B4-BE49-F238E27FC236}">
                      <a16:creationId xmlns:a16="http://schemas.microsoft.com/office/drawing/2014/main" id="{32727FE2-84E7-4DC5-B71A-1EFE838F20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84462" y="6059960"/>
                  <a:ext cx="114451" cy="8503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C0B1D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Oval 57">
                  <a:extLst>
                    <a:ext uri="{FF2B5EF4-FFF2-40B4-BE49-F238E27FC236}">
                      <a16:creationId xmlns:a16="http://schemas.microsoft.com/office/drawing/2014/main" id="{43CE89ED-6DFB-46EE-932A-6BBAD9487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993" y="6059960"/>
                  <a:ext cx="114451" cy="8503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C0B1D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Oval 60">
                  <a:extLst>
                    <a:ext uri="{FF2B5EF4-FFF2-40B4-BE49-F238E27FC236}">
                      <a16:creationId xmlns:a16="http://schemas.microsoft.com/office/drawing/2014/main" id="{93A81891-034D-4B8A-B3CB-2B2FCEA4A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7112" y="5283855"/>
                  <a:ext cx="114451" cy="8503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C0B1D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Oval 58">
                  <a:extLst>
                    <a:ext uri="{FF2B5EF4-FFF2-40B4-BE49-F238E27FC236}">
                      <a16:creationId xmlns:a16="http://schemas.microsoft.com/office/drawing/2014/main" id="{1FCE9CA5-4A97-41F4-AFB4-C80A31BFB4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7756" y="6059960"/>
                  <a:ext cx="114451" cy="85038"/>
                </a:xfrm>
                <a:prstGeom prst="ellipse">
                  <a:avLst/>
                </a:prstGeom>
                <a:solidFill>
                  <a:srgbClr val="C3E1F8"/>
                </a:solidFill>
                <a:ln w="9525">
                  <a:solidFill>
                    <a:srgbClr val="008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Oval 59">
                  <a:extLst>
                    <a:ext uri="{FF2B5EF4-FFF2-40B4-BE49-F238E27FC236}">
                      <a16:creationId xmlns:a16="http://schemas.microsoft.com/office/drawing/2014/main" id="{B9B2D9C8-BE5A-4E2E-8F92-C5338354D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1563" y="5696357"/>
                  <a:ext cx="114451" cy="85038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rgbClr val="FC0B1D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Oval 62">
                  <a:extLst>
                    <a:ext uri="{FF2B5EF4-FFF2-40B4-BE49-F238E27FC236}">
                      <a16:creationId xmlns:a16="http://schemas.microsoft.com/office/drawing/2014/main" id="{1DE3BDF9-ACF3-4AD2-AF4D-18E73C934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8392" y="5696357"/>
                  <a:ext cx="114451" cy="85038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rgbClr val="FC0B1D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2400">
                    <a:ea typeface="ヒラギノ角ゴ Pro W3" charset="-128"/>
                    <a:cs typeface="ヒラギノ角ゴ Pro W3" charset="-128"/>
                  </a:endParaRPr>
                </a:p>
              </p:txBody>
            </p:sp>
            <p:sp>
              <p:nvSpPr>
                <p:cNvPr id="111" name="Oval 63">
                  <a:extLst>
                    <a:ext uri="{FF2B5EF4-FFF2-40B4-BE49-F238E27FC236}">
                      <a16:creationId xmlns:a16="http://schemas.microsoft.com/office/drawing/2014/main" id="{89C8A189-308A-411E-BFF0-CD09F482C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9145" y="5696357"/>
                  <a:ext cx="114451" cy="85038"/>
                </a:xfrm>
                <a:prstGeom prst="ellipse">
                  <a:avLst/>
                </a:prstGeom>
                <a:solidFill>
                  <a:srgbClr val="C3E1F8"/>
                </a:solidFill>
                <a:ln w="9525">
                  <a:solidFill>
                    <a:srgbClr val="008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Oval 60">
                  <a:extLst>
                    <a:ext uri="{FF2B5EF4-FFF2-40B4-BE49-F238E27FC236}">
                      <a16:creationId xmlns:a16="http://schemas.microsoft.com/office/drawing/2014/main" id="{B98DED02-46E2-4B02-9CEE-6DAA768F3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9219" y="5283855"/>
                  <a:ext cx="114451" cy="8503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C0B1D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Oval 60">
                  <a:extLst>
                    <a:ext uri="{FF2B5EF4-FFF2-40B4-BE49-F238E27FC236}">
                      <a16:creationId xmlns:a16="http://schemas.microsoft.com/office/drawing/2014/main" id="{939F3DE4-1BC2-445D-B608-23FFA4A58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5221" y="5696357"/>
                  <a:ext cx="114451" cy="8503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C0B1D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Oval 60">
                  <a:extLst>
                    <a:ext uri="{FF2B5EF4-FFF2-40B4-BE49-F238E27FC236}">
                      <a16:creationId xmlns:a16="http://schemas.microsoft.com/office/drawing/2014/main" id="{B73FCBCD-C48B-4465-A7A7-B0AE1F7B4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02048" y="5696357"/>
                  <a:ext cx="114451" cy="8503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C0B1D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Oval 60">
                  <a:extLst>
                    <a:ext uri="{FF2B5EF4-FFF2-40B4-BE49-F238E27FC236}">
                      <a16:creationId xmlns:a16="http://schemas.microsoft.com/office/drawing/2014/main" id="{2F02C26D-2FF5-4093-9BC2-79E00F882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733" y="5696357"/>
                  <a:ext cx="114451" cy="8503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C0B1D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Oval 55">
                  <a:extLst>
                    <a:ext uri="{FF2B5EF4-FFF2-40B4-BE49-F238E27FC236}">
                      <a16:creationId xmlns:a16="http://schemas.microsoft.com/office/drawing/2014/main" id="{5128014E-5BFA-49B7-BFBA-5E90911F5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03357" y="5696357"/>
                  <a:ext cx="114451" cy="85038"/>
                </a:xfrm>
                <a:prstGeom prst="ellipse">
                  <a:avLst/>
                </a:prstGeom>
                <a:solidFill>
                  <a:srgbClr val="6666FF"/>
                </a:solidFill>
                <a:ln w="9525">
                  <a:solidFill>
                    <a:srgbClr val="008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Oval 55">
                  <a:extLst>
                    <a:ext uri="{FF2B5EF4-FFF2-40B4-BE49-F238E27FC236}">
                      <a16:creationId xmlns:a16="http://schemas.microsoft.com/office/drawing/2014/main" id="{B5A5A413-091D-475F-A03A-000818CF7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6251" y="5696357"/>
                  <a:ext cx="114451" cy="85038"/>
                </a:xfrm>
                <a:prstGeom prst="ellipse">
                  <a:avLst/>
                </a:prstGeom>
                <a:solidFill>
                  <a:srgbClr val="6666FF"/>
                </a:solidFill>
                <a:ln w="9525">
                  <a:solidFill>
                    <a:srgbClr val="008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Oval 55">
                  <a:extLst>
                    <a:ext uri="{FF2B5EF4-FFF2-40B4-BE49-F238E27FC236}">
                      <a16:creationId xmlns:a16="http://schemas.microsoft.com/office/drawing/2014/main" id="{2996A970-1E1E-406D-8031-D356EEA10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0463" y="5696357"/>
                  <a:ext cx="114451" cy="85038"/>
                </a:xfrm>
                <a:prstGeom prst="ellipse">
                  <a:avLst/>
                </a:prstGeom>
                <a:solidFill>
                  <a:srgbClr val="6666FF"/>
                </a:solidFill>
                <a:ln w="9525">
                  <a:solidFill>
                    <a:srgbClr val="008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Oval 55">
                  <a:extLst>
                    <a:ext uri="{FF2B5EF4-FFF2-40B4-BE49-F238E27FC236}">
                      <a16:creationId xmlns:a16="http://schemas.microsoft.com/office/drawing/2014/main" id="{69D4BE4F-E823-48DB-82D3-ACB90D2359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3355" y="5283855"/>
                  <a:ext cx="114451" cy="85038"/>
                </a:xfrm>
                <a:prstGeom prst="ellipse">
                  <a:avLst/>
                </a:prstGeom>
                <a:solidFill>
                  <a:srgbClr val="6666FF"/>
                </a:solidFill>
                <a:ln w="9525">
                  <a:solidFill>
                    <a:srgbClr val="0080FF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97" name="Picture 2">
                <a:extLst>
                  <a:ext uri="{FF2B5EF4-FFF2-40B4-BE49-F238E27FC236}">
                    <a16:creationId xmlns:a16="http://schemas.microsoft.com/office/drawing/2014/main" id="{19816FC3-2606-4C4B-9111-AF9B037F9F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983518" y="3577958"/>
                <a:ext cx="1604599" cy="403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89" name="Picture 2">
              <a:extLst>
                <a:ext uri="{FF2B5EF4-FFF2-40B4-BE49-F238E27FC236}">
                  <a16:creationId xmlns:a16="http://schemas.microsoft.com/office/drawing/2014/main" id="{ED3CA53C-56A3-4E3B-B38B-ABEAF1D6E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/>
          </p:blipFill>
          <p:spPr bwMode="auto">
            <a:xfrm>
              <a:off x="4866990" y="3428221"/>
              <a:ext cx="4061897" cy="274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44BB4DB-7AEE-4BFE-AFF9-D4F02900348B}"/>
              </a:ext>
            </a:extLst>
          </p:cNvPr>
          <p:cNvCxnSpPr>
            <a:cxnSpLocks/>
          </p:cNvCxnSpPr>
          <p:nvPr/>
        </p:nvCxnSpPr>
        <p:spPr>
          <a:xfrm>
            <a:off x="4881563" y="4810078"/>
            <a:ext cx="1622713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9178E83-0D53-4B98-B416-35BAF3D6CEBD}"/>
              </a:ext>
            </a:extLst>
          </p:cNvPr>
          <p:cNvCxnSpPr>
            <a:cxnSpLocks/>
          </p:cNvCxnSpPr>
          <p:nvPr/>
        </p:nvCxnSpPr>
        <p:spPr>
          <a:xfrm>
            <a:off x="4881563" y="5044993"/>
            <a:ext cx="663338" cy="28642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907B1C4A-C21B-4421-9AB4-4D90E792FE8F}"/>
              </a:ext>
            </a:extLst>
          </p:cNvPr>
          <p:cNvGrpSpPr/>
          <p:nvPr/>
        </p:nvGrpSpPr>
        <p:grpSpPr>
          <a:xfrm>
            <a:off x="1844159" y="2776756"/>
            <a:ext cx="1964402" cy="1132209"/>
            <a:chOff x="-213431" y="5400262"/>
            <a:chExt cx="3361776" cy="1937604"/>
          </a:xfrm>
        </p:grpSpPr>
        <p:sp>
          <p:nvSpPr>
            <p:cNvPr id="131" name="Line 101">
              <a:extLst>
                <a:ext uri="{FF2B5EF4-FFF2-40B4-BE49-F238E27FC236}">
                  <a16:creationId xmlns:a16="http://schemas.microsoft.com/office/drawing/2014/main" id="{66ACACFD-F465-46D3-B62D-420A441B452A}"/>
                </a:ext>
              </a:extLst>
            </p:cNvPr>
            <p:cNvSpPr/>
            <p:nvPr/>
          </p:nvSpPr>
          <p:spPr>
            <a:xfrm>
              <a:off x="711426" y="6991364"/>
              <a:ext cx="684819" cy="0"/>
            </a:xfrm>
            <a:prstGeom prst="line">
              <a:avLst/>
            </a:prstGeom>
            <a:noFill/>
            <a:ln w="15875">
              <a:solidFill>
                <a:srgbClr val="008040"/>
              </a:solidFill>
              <a:round/>
              <a:headEnd/>
              <a:tailEnd/>
            </a:ln>
          </p:spPr>
        </p:sp>
        <p:sp>
          <p:nvSpPr>
            <p:cNvPr id="132" name="Line 117">
              <a:extLst>
                <a:ext uri="{FF2B5EF4-FFF2-40B4-BE49-F238E27FC236}">
                  <a16:creationId xmlns:a16="http://schemas.microsoft.com/office/drawing/2014/main" id="{F9C6F285-74A9-46A1-8B71-F5A6B2BBBB76}"/>
                </a:ext>
              </a:extLst>
            </p:cNvPr>
            <p:cNvSpPr/>
            <p:nvPr/>
          </p:nvSpPr>
          <p:spPr>
            <a:xfrm>
              <a:off x="1410084" y="6823696"/>
              <a:ext cx="729144" cy="0"/>
            </a:xfrm>
            <a:prstGeom prst="line">
              <a:avLst/>
            </a:prstGeom>
            <a:noFill/>
            <a:ln w="15875">
              <a:solidFill>
                <a:srgbClr val="008040"/>
              </a:solidFill>
              <a:round/>
              <a:headEnd/>
              <a:tailEnd/>
            </a:ln>
          </p:spPr>
        </p:sp>
        <p:sp>
          <p:nvSpPr>
            <p:cNvPr id="133" name="Forme libre : forme 31">
              <a:extLst>
                <a:ext uri="{FF2B5EF4-FFF2-40B4-BE49-F238E27FC236}">
                  <a16:creationId xmlns:a16="http://schemas.microsoft.com/office/drawing/2014/main" id="{C2DF434E-2ED1-444C-B320-013A4DB77905}"/>
                </a:ext>
              </a:extLst>
            </p:cNvPr>
            <p:cNvSpPr/>
            <p:nvPr/>
          </p:nvSpPr>
          <p:spPr>
            <a:xfrm flipH="1">
              <a:off x="-213431" y="6052943"/>
              <a:ext cx="1619992" cy="1269285"/>
            </a:xfrm>
            <a:custGeom>
              <a:avLst/>
              <a:gdLst>
                <a:gd name="connsiteX0" fmla="*/ 0 w 1126331"/>
                <a:gd name="connsiteY0" fmla="*/ 783787 h 783787"/>
                <a:gd name="connsiteX1" fmla="*/ 97631 w 1126331"/>
                <a:gd name="connsiteY1" fmla="*/ 755212 h 783787"/>
                <a:gd name="connsiteX2" fmla="*/ 326231 w 1126331"/>
                <a:gd name="connsiteY2" fmla="*/ 643294 h 783787"/>
                <a:gd name="connsiteX3" fmla="*/ 519112 w 1126331"/>
                <a:gd name="connsiteY3" fmla="*/ 483750 h 783787"/>
                <a:gd name="connsiteX4" fmla="*/ 616743 w 1126331"/>
                <a:gd name="connsiteY4" fmla="*/ 238481 h 783787"/>
                <a:gd name="connsiteX5" fmla="*/ 650081 w 1126331"/>
                <a:gd name="connsiteY5" fmla="*/ 69412 h 783787"/>
                <a:gd name="connsiteX6" fmla="*/ 738187 w 1126331"/>
                <a:gd name="connsiteY6" fmla="*/ 356 h 783787"/>
                <a:gd name="connsiteX7" fmla="*/ 900112 w 1126331"/>
                <a:gd name="connsiteY7" fmla="*/ 43219 h 783787"/>
                <a:gd name="connsiteX8" fmla="*/ 1126331 w 1126331"/>
                <a:gd name="connsiteY8" fmla="*/ 62269 h 783787"/>
                <a:gd name="connsiteX0" fmla="*/ 0 w 1126331"/>
                <a:gd name="connsiteY0" fmla="*/ 783787 h 783787"/>
                <a:gd name="connsiteX1" fmla="*/ 97631 w 1126331"/>
                <a:gd name="connsiteY1" fmla="*/ 755212 h 783787"/>
                <a:gd name="connsiteX2" fmla="*/ 326231 w 1126331"/>
                <a:gd name="connsiteY2" fmla="*/ 643294 h 783787"/>
                <a:gd name="connsiteX3" fmla="*/ 519112 w 1126331"/>
                <a:gd name="connsiteY3" fmla="*/ 483750 h 783787"/>
                <a:gd name="connsiteX4" fmla="*/ 616743 w 1126331"/>
                <a:gd name="connsiteY4" fmla="*/ 243244 h 783787"/>
                <a:gd name="connsiteX5" fmla="*/ 650081 w 1126331"/>
                <a:gd name="connsiteY5" fmla="*/ 69412 h 783787"/>
                <a:gd name="connsiteX6" fmla="*/ 738187 w 1126331"/>
                <a:gd name="connsiteY6" fmla="*/ 356 h 783787"/>
                <a:gd name="connsiteX7" fmla="*/ 900112 w 1126331"/>
                <a:gd name="connsiteY7" fmla="*/ 43219 h 783787"/>
                <a:gd name="connsiteX8" fmla="*/ 1126331 w 1126331"/>
                <a:gd name="connsiteY8" fmla="*/ 62269 h 783787"/>
                <a:gd name="connsiteX0" fmla="*/ 0 w 1126331"/>
                <a:gd name="connsiteY0" fmla="*/ 783787 h 783787"/>
                <a:gd name="connsiteX1" fmla="*/ 97631 w 1126331"/>
                <a:gd name="connsiteY1" fmla="*/ 755212 h 783787"/>
                <a:gd name="connsiteX2" fmla="*/ 326231 w 1126331"/>
                <a:gd name="connsiteY2" fmla="*/ 643294 h 783787"/>
                <a:gd name="connsiteX3" fmla="*/ 519112 w 1126331"/>
                <a:gd name="connsiteY3" fmla="*/ 483750 h 783787"/>
                <a:gd name="connsiteX4" fmla="*/ 616743 w 1126331"/>
                <a:gd name="connsiteY4" fmla="*/ 243244 h 783787"/>
                <a:gd name="connsiteX5" fmla="*/ 650081 w 1126331"/>
                <a:gd name="connsiteY5" fmla="*/ 69412 h 783787"/>
                <a:gd name="connsiteX6" fmla="*/ 738187 w 1126331"/>
                <a:gd name="connsiteY6" fmla="*/ 356 h 783787"/>
                <a:gd name="connsiteX7" fmla="*/ 900112 w 1126331"/>
                <a:gd name="connsiteY7" fmla="*/ 43219 h 783787"/>
                <a:gd name="connsiteX8" fmla="*/ 1126331 w 1126331"/>
                <a:gd name="connsiteY8" fmla="*/ 62269 h 783787"/>
                <a:gd name="connsiteX0" fmla="*/ 0 w 1126331"/>
                <a:gd name="connsiteY0" fmla="*/ 783787 h 783787"/>
                <a:gd name="connsiteX1" fmla="*/ 97631 w 1126331"/>
                <a:gd name="connsiteY1" fmla="*/ 755212 h 783787"/>
                <a:gd name="connsiteX2" fmla="*/ 326231 w 1126331"/>
                <a:gd name="connsiteY2" fmla="*/ 643294 h 783787"/>
                <a:gd name="connsiteX3" fmla="*/ 519112 w 1126331"/>
                <a:gd name="connsiteY3" fmla="*/ 483750 h 783787"/>
                <a:gd name="connsiteX4" fmla="*/ 616743 w 1126331"/>
                <a:gd name="connsiteY4" fmla="*/ 243244 h 783787"/>
                <a:gd name="connsiteX5" fmla="*/ 650081 w 1126331"/>
                <a:gd name="connsiteY5" fmla="*/ 69412 h 783787"/>
                <a:gd name="connsiteX6" fmla="*/ 738187 w 1126331"/>
                <a:gd name="connsiteY6" fmla="*/ 356 h 783787"/>
                <a:gd name="connsiteX7" fmla="*/ 900112 w 1126331"/>
                <a:gd name="connsiteY7" fmla="*/ 43219 h 783787"/>
                <a:gd name="connsiteX8" fmla="*/ 1126331 w 1126331"/>
                <a:gd name="connsiteY8" fmla="*/ 62269 h 783787"/>
                <a:gd name="connsiteX0" fmla="*/ 0 w 1126331"/>
                <a:gd name="connsiteY0" fmla="*/ 783787 h 783787"/>
                <a:gd name="connsiteX1" fmla="*/ 97631 w 1126331"/>
                <a:gd name="connsiteY1" fmla="*/ 755212 h 783787"/>
                <a:gd name="connsiteX2" fmla="*/ 326231 w 1126331"/>
                <a:gd name="connsiteY2" fmla="*/ 643294 h 783787"/>
                <a:gd name="connsiteX3" fmla="*/ 519112 w 1126331"/>
                <a:gd name="connsiteY3" fmla="*/ 483750 h 783787"/>
                <a:gd name="connsiteX4" fmla="*/ 616743 w 1126331"/>
                <a:gd name="connsiteY4" fmla="*/ 243244 h 783787"/>
                <a:gd name="connsiteX5" fmla="*/ 650081 w 1126331"/>
                <a:gd name="connsiteY5" fmla="*/ 69412 h 783787"/>
                <a:gd name="connsiteX6" fmla="*/ 738187 w 1126331"/>
                <a:gd name="connsiteY6" fmla="*/ 356 h 783787"/>
                <a:gd name="connsiteX7" fmla="*/ 900112 w 1126331"/>
                <a:gd name="connsiteY7" fmla="*/ 43219 h 783787"/>
                <a:gd name="connsiteX8" fmla="*/ 1126331 w 1126331"/>
                <a:gd name="connsiteY8" fmla="*/ 62269 h 783787"/>
                <a:gd name="connsiteX0" fmla="*/ 0 w 1126331"/>
                <a:gd name="connsiteY0" fmla="*/ 783927 h 783927"/>
                <a:gd name="connsiteX1" fmla="*/ 97631 w 1126331"/>
                <a:gd name="connsiteY1" fmla="*/ 755352 h 783927"/>
                <a:gd name="connsiteX2" fmla="*/ 326231 w 1126331"/>
                <a:gd name="connsiteY2" fmla="*/ 643434 h 783927"/>
                <a:gd name="connsiteX3" fmla="*/ 519112 w 1126331"/>
                <a:gd name="connsiteY3" fmla="*/ 483890 h 783927"/>
                <a:gd name="connsiteX4" fmla="*/ 616743 w 1126331"/>
                <a:gd name="connsiteY4" fmla="*/ 243384 h 783927"/>
                <a:gd name="connsiteX5" fmla="*/ 650081 w 1126331"/>
                <a:gd name="connsiteY5" fmla="*/ 69552 h 783927"/>
                <a:gd name="connsiteX6" fmla="*/ 738187 w 1126331"/>
                <a:gd name="connsiteY6" fmla="*/ 496 h 783927"/>
                <a:gd name="connsiteX7" fmla="*/ 874409 w 1126331"/>
                <a:gd name="connsiteY7" fmla="*/ 39687 h 783927"/>
                <a:gd name="connsiteX8" fmla="*/ 1126331 w 1126331"/>
                <a:gd name="connsiteY8" fmla="*/ 62409 h 783927"/>
                <a:gd name="connsiteX0" fmla="*/ 0 w 979454"/>
                <a:gd name="connsiteY0" fmla="*/ 783927 h 783927"/>
                <a:gd name="connsiteX1" fmla="*/ 97631 w 979454"/>
                <a:gd name="connsiteY1" fmla="*/ 755352 h 783927"/>
                <a:gd name="connsiteX2" fmla="*/ 326231 w 979454"/>
                <a:gd name="connsiteY2" fmla="*/ 643434 h 783927"/>
                <a:gd name="connsiteX3" fmla="*/ 519112 w 979454"/>
                <a:gd name="connsiteY3" fmla="*/ 483890 h 783927"/>
                <a:gd name="connsiteX4" fmla="*/ 616743 w 979454"/>
                <a:gd name="connsiteY4" fmla="*/ 243384 h 783927"/>
                <a:gd name="connsiteX5" fmla="*/ 650081 w 979454"/>
                <a:gd name="connsiteY5" fmla="*/ 69552 h 783927"/>
                <a:gd name="connsiteX6" fmla="*/ 738187 w 979454"/>
                <a:gd name="connsiteY6" fmla="*/ 496 h 783927"/>
                <a:gd name="connsiteX7" fmla="*/ 874409 w 979454"/>
                <a:gd name="connsiteY7" fmla="*/ 39687 h 783927"/>
                <a:gd name="connsiteX8" fmla="*/ 979454 w 979454"/>
                <a:gd name="connsiteY8" fmla="*/ 55065 h 783927"/>
                <a:gd name="connsiteX0" fmla="*/ 0 w 979454"/>
                <a:gd name="connsiteY0" fmla="*/ 784603 h 784603"/>
                <a:gd name="connsiteX1" fmla="*/ 97631 w 979454"/>
                <a:gd name="connsiteY1" fmla="*/ 756028 h 784603"/>
                <a:gd name="connsiteX2" fmla="*/ 326231 w 979454"/>
                <a:gd name="connsiteY2" fmla="*/ 644110 h 784603"/>
                <a:gd name="connsiteX3" fmla="*/ 519112 w 979454"/>
                <a:gd name="connsiteY3" fmla="*/ 484566 h 784603"/>
                <a:gd name="connsiteX4" fmla="*/ 616743 w 979454"/>
                <a:gd name="connsiteY4" fmla="*/ 244060 h 784603"/>
                <a:gd name="connsiteX5" fmla="*/ 650081 w 979454"/>
                <a:gd name="connsiteY5" fmla="*/ 70228 h 784603"/>
                <a:gd name="connsiteX6" fmla="*/ 738187 w 979454"/>
                <a:gd name="connsiteY6" fmla="*/ 1172 h 784603"/>
                <a:gd name="connsiteX7" fmla="*/ 830346 w 979454"/>
                <a:gd name="connsiteY7" fmla="*/ 29347 h 784603"/>
                <a:gd name="connsiteX8" fmla="*/ 979454 w 979454"/>
                <a:gd name="connsiteY8" fmla="*/ 55741 h 784603"/>
                <a:gd name="connsiteX0" fmla="*/ 0 w 979454"/>
                <a:gd name="connsiteY0" fmla="*/ 785429 h 785429"/>
                <a:gd name="connsiteX1" fmla="*/ 97631 w 979454"/>
                <a:gd name="connsiteY1" fmla="*/ 756854 h 785429"/>
                <a:gd name="connsiteX2" fmla="*/ 326231 w 979454"/>
                <a:gd name="connsiteY2" fmla="*/ 644936 h 785429"/>
                <a:gd name="connsiteX3" fmla="*/ 519112 w 979454"/>
                <a:gd name="connsiteY3" fmla="*/ 485392 h 785429"/>
                <a:gd name="connsiteX4" fmla="*/ 616743 w 979454"/>
                <a:gd name="connsiteY4" fmla="*/ 244886 h 785429"/>
                <a:gd name="connsiteX5" fmla="*/ 650081 w 979454"/>
                <a:gd name="connsiteY5" fmla="*/ 71054 h 785429"/>
                <a:gd name="connsiteX6" fmla="*/ 738187 w 979454"/>
                <a:gd name="connsiteY6" fmla="*/ 1998 h 785429"/>
                <a:gd name="connsiteX7" fmla="*/ 830346 w 979454"/>
                <a:gd name="connsiteY7" fmla="*/ 30173 h 785429"/>
                <a:gd name="connsiteX8" fmla="*/ 979454 w 979454"/>
                <a:gd name="connsiteY8" fmla="*/ 56567 h 785429"/>
                <a:gd name="connsiteX0" fmla="*/ 0 w 979454"/>
                <a:gd name="connsiteY0" fmla="*/ 785429 h 785429"/>
                <a:gd name="connsiteX1" fmla="*/ 97631 w 979454"/>
                <a:gd name="connsiteY1" fmla="*/ 756854 h 785429"/>
                <a:gd name="connsiteX2" fmla="*/ 326231 w 979454"/>
                <a:gd name="connsiteY2" fmla="*/ 644936 h 785429"/>
                <a:gd name="connsiteX3" fmla="*/ 519112 w 979454"/>
                <a:gd name="connsiteY3" fmla="*/ 485392 h 785429"/>
                <a:gd name="connsiteX4" fmla="*/ 616743 w 979454"/>
                <a:gd name="connsiteY4" fmla="*/ 244886 h 785429"/>
                <a:gd name="connsiteX5" fmla="*/ 650081 w 979454"/>
                <a:gd name="connsiteY5" fmla="*/ 71054 h 785429"/>
                <a:gd name="connsiteX6" fmla="*/ 738187 w 979454"/>
                <a:gd name="connsiteY6" fmla="*/ 1998 h 785429"/>
                <a:gd name="connsiteX7" fmla="*/ 830346 w 979454"/>
                <a:gd name="connsiteY7" fmla="*/ 30173 h 785429"/>
                <a:gd name="connsiteX8" fmla="*/ 979454 w 979454"/>
                <a:gd name="connsiteY8" fmla="*/ 56567 h 785429"/>
                <a:gd name="connsiteX0" fmla="*/ 0 w 979454"/>
                <a:gd name="connsiteY0" fmla="*/ 784778 h 784778"/>
                <a:gd name="connsiteX1" fmla="*/ 97631 w 979454"/>
                <a:gd name="connsiteY1" fmla="*/ 756203 h 784778"/>
                <a:gd name="connsiteX2" fmla="*/ 326231 w 979454"/>
                <a:gd name="connsiteY2" fmla="*/ 644285 h 784778"/>
                <a:gd name="connsiteX3" fmla="*/ 519112 w 979454"/>
                <a:gd name="connsiteY3" fmla="*/ 484741 h 784778"/>
                <a:gd name="connsiteX4" fmla="*/ 616743 w 979454"/>
                <a:gd name="connsiteY4" fmla="*/ 244235 h 784778"/>
                <a:gd name="connsiteX5" fmla="*/ 650081 w 979454"/>
                <a:gd name="connsiteY5" fmla="*/ 70403 h 784778"/>
                <a:gd name="connsiteX6" fmla="*/ 738187 w 979454"/>
                <a:gd name="connsiteY6" fmla="*/ 1347 h 784778"/>
                <a:gd name="connsiteX7" fmla="*/ 830346 w 979454"/>
                <a:gd name="connsiteY7" fmla="*/ 29522 h 784778"/>
                <a:gd name="connsiteX8" fmla="*/ 979454 w 979454"/>
                <a:gd name="connsiteY8" fmla="*/ 55916 h 784778"/>
                <a:gd name="connsiteX0" fmla="*/ 0 w 936768"/>
                <a:gd name="connsiteY0" fmla="*/ 784778 h 784778"/>
                <a:gd name="connsiteX1" fmla="*/ 97631 w 936768"/>
                <a:gd name="connsiteY1" fmla="*/ 756203 h 784778"/>
                <a:gd name="connsiteX2" fmla="*/ 326231 w 936768"/>
                <a:gd name="connsiteY2" fmla="*/ 644285 h 784778"/>
                <a:gd name="connsiteX3" fmla="*/ 519112 w 936768"/>
                <a:gd name="connsiteY3" fmla="*/ 484741 h 784778"/>
                <a:gd name="connsiteX4" fmla="*/ 616743 w 936768"/>
                <a:gd name="connsiteY4" fmla="*/ 244235 h 784778"/>
                <a:gd name="connsiteX5" fmla="*/ 650081 w 936768"/>
                <a:gd name="connsiteY5" fmla="*/ 70403 h 784778"/>
                <a:gd name="connsiteX6" fmla="*/ 738187 w 936768"/>
                <a:gd name="connsiteY6" fmla="*/ 1347 h 784778"/>
                <a:gd name="connsiteX7" fmla="*/ 830346 w 936768"/>
                <a:gd name="connsiteY7" fmla="*/ 29522 h 784778"/>
                <a:gd name="connsiteX8" fmla="*/ 936768 w 936768"/>
                <a:gd name="connsiteY8" fmla="*/ 54539 h 784778"/>
                <a:gd name="connsiteX0" fmla="*/ 0 w 936768"/>
                <a:gd name="connsiteY0" fmla="*/ 784778 h 784778"/>
                <a:gd name="connsiteX1" fmla="*/ 97631 w 936768"/>
                <a:gd name="connsiteY1" fmla="*/ 756203 h 784778"/>
                <a:gd name="connsiteX2" fmla="*/ 326231 w 936768"/>
                <a:gd name="connsiteY2" fmla="*/ 644285 h 784778"/>
                <a:gd name="connsiteX3" fmla="*/ 519112 w 936768"/>
                <a:gd name="connsiteY3" fmla="*/ 484741 h 784778"/>
                <a:gd name="connsiteX4" fmla="*/ 616743 w 936768"/>
                <a:gd name="connsiteY4" fmla="*/ 244235 h 784778"/>
                <a:gd name="connsiteX5" fmla="*/ 650081 w 936768"/>
                <a:gd name="connsiteY5" fmla="*/ 70403 h 784778"/>
                <a:gd name="connsiteX6" fmla="*/ 738187 w 936768"/>
                <a:gd name="connsiteY6" fmla="*/ 1347 h 784778"/>
                <a:gd name="connsiteX7" fmla="*/ 830346 w 936768"/>
                <a:gd name="connsiteY7" fmla="*/ 29522 h 784778"/>
                <a:gd name="connsiteX8" fmla="*/ 936768 w 936768"/>
                <a:gd name="connsiteY8" fmla="*/ 54539 h 784778"/>
                <a:gd name="connsiteX0" fmla="*/ 0 w 936768"/>
                <a:gd name="connsiteY0" fmla="*/ 784657 h 784657"/>
                <a:gd name="connsiteX1" fmla="*/ 97631 w 936768"/>
                <a:gd name="connsiteY1" fmla="*/ 756082 h 784657"/>
                <a:gd name="connsiteX2" fmla="*/ 326231 w 936768"/>
                <a:gd name="connsiteY2" fmla="*/ 644164 h 784657"/>
                <a:gd name="connsiteX3" fmla="*/ 519112 w 936768"/>
                <a:gd name="connsiteY3" fmla="*/ 484620 h 784657"/>
                <a:gd name="connsiteX4" fmla="*/ 616743 w 936768"/>
                <a:gd name="connsiteY4" fmla="*/ 244114 h 784657"/>
                <a:gd name="connsiteX5" fmla="*/ 650081 w 936768"/>
                <a:gd name="connsiteY5" fmla="*/ 70282 h 784657"/>
                <a:gd name="connsiteX6" fmla="*/ 738187 w 936768"/>
                <a:gd name="connsiteY6" fmla="*/ 1226 h 784657"/>
                <a:gd name="connsiteX7" fmla="*/ 830346 w 936768"/>
                <a:gd name="connsiteY7" fmla="*/ 29401 h 784657"/>
                <a:gd name="connsiteX8" fmla="*/ 936768 w 936768"/>
                <a:gd name="connsiteY8" fmla="*/ 54418 h 784657"/>
                <a:gd name="connsiteX0" fmla="*/ 0 w 936768"/>
                <a:gd name="connsiteY0" fmla="*/ 783801 h 783801"/>
                <a:gd name="connsiteX1" fmla="*/ 97631 w 936768"/>
                <a:gd name="connsiteY1" fmla="*/ 755226 h 783801"/>
                <a:gd name="connsiteX2" fmla="*/ 326231 w 936768"/>
                <a:gd name="connsiteY2" fmla="*/ 643308 h 783801"/>
                <a:gd name="connsiteX3" fmla="*/ 519112 w 936768"/>
                <a:gd name="connsiteY3" fmla="*/ 483764 h 783801"/>
                <a:gd name="connsiteX4" fmla="*/ 616743 w 936768"/>
                <a:gd name="connsiteY4" fmla="*/ 243258 h 783801"/>
                <a:gd name="connsiteX5" fmla="*/ 650081 w 936768"/>
                <a:gd name="connsiteY5" fmla="*/ 69426 h 783801"/>
                <a:gd name="connsiteX6" fmla="*/ 738187 w 936768"/>
                <a:gd name="connsiteY6" fmla="*/ 370 h 783801"/>
                <a:gd name="connsiteX7" fmla="*/ 830346 w 936768"/>
                <a:gd name="connsiteY7" fmla="*/ 43232 h 783801"/>
                <a:gd name="connsiteX8" fmla="*/ 936768 w 936768"/>
                <a:gd name="connsiteY8" fmla="*/ 53562 h 783801"/>
                <a:gd name="connsiteX0" fmla="*/ 0 w 936768"/>
                <a:gd name="connsiteY0" fmla="*/ 745119 h 745119"/>
                <a:gd name="connsiteX1" fmla="*/ 97631 w 936768"/>
                <a:gd name="connsiteY1" fmla="*/ 716544 h 745119"/>
                <a:gd name="connsiteX2" fmla="*/ 326231 w 936768"/>
                <a:gd name="connsiteY2" fmla="*/ 604626 h 745119"/>
                <a:gd name="connsiteX3" fmla="*/ 519112 w 936768"/>
                <a:gd name="connsiteY3" fmla="*/ 445082 h 745119"/>
                <a:gd name="connsiteX4" fmla="*/ 616743 w 936768"/>
                <a:gd name="connsiteY4" fmla="*/ 204576 h 745119"/>
                <a:gd name="connsiteX5" fmla="*/ 650081 w 936768"/>
                <a:gd name="connsiteY5" fmla="*/ 30744 h 745119"/>
                <a:gd name="connsiteX6" fmla="*/ 736351 w 936768"/>
                <a:gd name="connsiteY6" fmla="*/ 11259 h 745119"/>
                <a:gd name="connsiteX7" fmla="*/ 830346 w 936768"/>
                <a:gd name="connsiteY7" fmla="*/ 4550 h 745119"/>
                <a:gd name="connsiteX8" fmla="*/ 936768 w 936768"/>
                <a:gd name="connsiteY8" fmla="*/ 14880 h 745119"/>
                <a:gd name="connsiteX0" fmla="*/ 0 w 936768"/>
                <a:gd name="connsiteY0" fmla="*/ 744554 h 744554"/>
                <a:gd name="connsiteX1" fmla="*/ 97631 w 936768"/>
                <a:gd name="connsiteY1" fmla="*/ 715979 h 744554"/>
                <a:gd name="connsiteX2" fmla="*/ 326231 w 936768"/>
                <a:gd name="connsiteY2" fmla="*/ 604061 h 744554"/>
                <a:gd name="connsiteX3" fmla="*/ 519112 w 936768"/>
                <a:gd name="connsiteY3" fmla="*/ 444517 h 744554"/>
                <a:gd name="connsiteX4" fmla="*/ 616743 w 936768"/>
                <a:gd name="connsiteY4" fmla="*/ 204011 h 744554"/>
                <a:gd name="connsiteX5" fmla="*/ 650081 w 936768"/>
                <a:gd name="connsiteY5" fmla="*/ 30179 h 744554"/>
                <a:gd name="connsiteX6" fmla="*/ 736351 w 936768"/>
                <a:gd name="connsiteY6" fmla="*/ 10694 h 744554"/>
                <a:gd name="connsiteX7" fmla="*/ 830346 w 936768"/>
                <a:gd name="connsiteY7" fmla="*/ 3985 h 744554"/>
                <a:gd name="connsiteX8" fmla="*/ 936768 w 936768"/>
                <a:gd name="connsiteY8" fmla="*/ 14315 h 744554"/>
                <a:gd name="connsiteX0" fmla="*/ 0 w 936768"/>
                <a:gd name="connsiteY0" fmla="*/ 740675 h 740675"/>
                <a:gd name="connsiteX1" fmla="*/ 97631 w 936768"/>
                <a:gd name="connsiteY1" fmla="*/ 712100 h 740675"/>
                <a:gd name="connsiteX2" fmla="*/ 326231 w 936768"/>
                <a:gd name="connsiteY2" fmla="*/ 600182 h 740675"/>
                <a:gd name="connsiteX3" fmla="*/ 519112 w 936768"/>
                <a:gd name="connsiteY3" fmla="*/ 440638 h 740675"/>
                <a:gd name="connsiteX4" fmla="*/ 616743 w 936768"/>
                <a:gd name="connsiteY4" fmla="*/ 200132 h 740675"/>
                <a:gd name="connsiteX5" fmla="*/ 650081 w 936768"/>
                <a:gd name="connsiteY5" fmla="*/ 26300 h 740675"/>
                <a:gd name="connsiteX6" fmla="*/ 736351 w 936768"/>
                <a:gd name="connsiteY6" fmla="*/ 6815 h 740675"/>
                <a:gd name="connsiteX7" fmla="*/ 830346 w 936768"/>
                <a:gd name="connsiteY7" fmla="*/ 106 h 740675"/>
                <a:gd name="connsiteX8" fmla="*/ 936768 w 936768"/>
                <a:gd name="connsiteY8" fmla="*/ 10436 h 740675"/>
                <a:gd name="connsiteX0" fmla="*/ 0 w 936768"/>
                <a:gd name="connsiteY0" fmla="*/ 735326 h 735326"/>
                <a:gd name="connsiteX1" fmla="*/ 97631 w 936768"/>
                <a:gd name="connsiteY1" fmla="*/ 706751 h 735326"/>
                <a:gd name="connsiteX2" fmla="*/ 326231 w 936768"/>
                <a:gd name="connsiteY2" fmla="*/ 594833 h 735326"/>
                <a:gd name="connsiteX3" fmla="*/ 519112 w 936768"/>
                <a:gd name="connsiteY3" fmla="*/ 435289 h 735326"/>
                <a:gd name="connsiteX4" fmla="*/ 616743 w 936768"/>
                <a:gd name="connsiteY4" fmla="*/ 194783 h 735326"/>
                <a:gd name="connsiteX5" fmla="*/ 650081 w 936768"/>
                <a:gd name="connsiteY5" fmla="*/ 20951 h 735326"/>
                <a:gd name="connsiteX6" fmla="*/ 736351 w 936768"/>
                <a:gd name="connsiteY6" fmla="*/ 1466 h 735326"/>
                <a:gd name="connsiteX7" fmla="*/ 832182 w 936768"/>
                <a:gd name="connsiteY7" fmla="*/ 2101 h 735326"/>
                <a:gd name="connsiteX8" fmla="*/ 936768 w 936768"/>
                <a:gd name="connsiteY8" fmla="*/ 5087 h 735326"/>
                <a:gd name="connsiteX0" fmla="*/ 0 w 936768"/>
                <a:gd name="connsiteY0" fmla="*/ 735080 h 735080"/>
                <a:gd name="connsiteX1" fmla="*/ 97631 w 936768"/>
                <a:gd name="connsiteY1" fmla="*/ 706505 h 735080"/>
                <a:gd name="connsiteX2" fmla="*/ 326231 w 936768"/>
                <a:gd name="connsiteY2" fmla="*/ 594587 h 735080"/>
                <a:gd name="connsiteX3" fmla="*/ 519112 w 936768"/>
                <a:gd name="connsiteY3" fmla="*/ 435043 h 735080"/>
                <a:gd name="connsiteX4" fmla="*/ 616743 w 936768"/>
                <a:gd name="connsiteY4" fmla="*/ 194537 h 735080"/>
                <a:gd name="connsiteX5" fmla="*/ 650081 w 936768"/>
                <a:gd name="connsiteY5" fmla="*/ 20705 h 735080"/>
                <a:gd name="connsiteX6" fmla="*/ 736351 w 936768"/>
                <a:gd name="connsiteY6" fmla="*/ 1220 h 735080"/>
                <a:gd name="connsiteX7" fmla="*/ 832182 w 936768"/>
                <a:gd name="connsiteY7" fmla="*/ 1855 h 735080"/>
                <a:gd name="connsiteX8" fmla="*/ 936768 w 936768"/>
                <a:gd name="connsiteY8" fmla="*/ 4841 h 735080"/>
                <a:gd name="connsiteX0" fmla="*/ 0 w 936768"/>
                <a:gd name="connsiteY0" fmla="*/ 736561 h 736561"/>
                <a:gd name="connsiteX1" fmla="*/ 97631 w 936768"/>
                <a:gd name="connsiteY1" fmla="*/ 707986 h 736561"/>
                <a:gd name="connsiteX2" fmla="*/ 326231 w 936768"/>
                <a:gd name="connsiteY2" fmla="*/ 596068 h 736561"/>
                <a:gd name="connsiteX3" fmla="*/ 519112 w 936768"/>
                <a:gd name="connsiteY3" fmla="*/ 436524 h 736561"/>
                <a:gd name="connsiteX4" fmla="*/ 616743 w 936768"/>
                <a:gd name="connsiteY4" fmla="*/ 196018 h 736561"/>
                <a:gd name="connsiteX5" fmla="*/ 650081 w 936768"/>
                <a:gd name="connsiteY5" fmla="*/ 22186 h 736561"/>
                <a:gd name="connsiteX6" fmla="*/ 736351 w 936768"/>
                <a:gd name="connsiteY6" fmla="*/ 2701 h 736561"/>
                <a:gd name="connsiteX7" fmla="*/ 832182 w 936768"/>
                <a:gd name="connsiteY7" fmla="*/ 3336 h 736561"/>
                <a:gd name="connsiteX8" fmla="*/ 936768 w 936768"/>
                <a:gd name="connsiteY8" fmla="*/ 6322 h 736561"/>
                <a:gd name="connsiteX0" fmla="*/ 0 w 936768"/>
                <a:gd name="connsiteY0" fmla="*/ 736561 h 736561"/>
                <a:gd name="connsiteX1" fmla="*/ 97631 w 936768"/>
                <a:gd name="connsiteY1" fmla="*/ 707986 h 736561"/>
                <a:gd name="connsiteX2" fmla="*/ 326231 w 936768"/>
                <a:gd name="connsiteY2" fmla="*/ 596068 h 736561"/>
                <a:gd name="connsiteX3" fmla="*/ 519112 w 936768"/>
                <a:gd name="connsiteY3" fmla="*/ 436524 h 736561"/>
                <a:gd name="connsiteX4" fmla="*/ 616743 w 936768"/>
                <a:gd name="connsiteY4" fmla="*/ 196018 h 736561"/>
                <a:gd name="connsiteX5" fmla="*/ 650081 w 936768"/>
                <a:gd name="connsiteY5" fmla="*/ 22186 h 736561"/>
                <a:gd name="connsiteX6" fmla="*/ 736351 w 936768"/>
                <a:gd name="connsiteY6" fmla="*/ 2701 h 736561"/>
                <a:gd name="connsiteX7" fmla="*/ 832182 w 936768"/>
                <a:gd name="connsiteY7" fmla="*/ 3336 h 736561"/>
                <a:gd name="connsiteX8" fmla="*/ 936768 w 936768"/>
                <a:gd name="connsiteY8" fmla="*/ 6322 h 736561"/>
                <a:gd name="connsiteX0" fmla="*/ 0 w 936768"/>
                <a:gd name="connsiteY0" fmla="*/ 736561 h 736561"/>
                <a:gd name="connsiteX1" fmla="*/ 97631 w 936768"/>
                <a:gd name="connsiteY1" fmla="*/ 707986 h 736561"/>
                <a:gd name="connsiteX2" fmla="*/ 326231 w 936768"/>
                <a:gd name="connsiteY2" fmla="*/ 596068 h 736561"/>
                <a:gd name="connsiteX3" fmla="*/ 519112 w 936768"/>
                <a:gd name="connsiteY3" fmla="*/ 436524 h 736561"/>
                <a:gd name="connsiteX4" fmla="*/ 616743 w 936768"/>
                <a:gd name="connsiteY4" fmla="*/ 196018 h 736561"/>
                <a:gd name="connsiteX5" fmla="*/ 650081 w 936768"/>
                <a:gd name="connsiteY5" fmla="*/ 22186 h 736561"/>
                <a:gd name="connsiteX6" fmla="*/ 736351 w 936768"/>
                <a:gd name="connsiteY6" fmla="*/ 2701 h 736561"/>
                <a:gd name="connsiteX7" fmla="*/ 832182 w 936768"/>
                <a:gd name="connsiteY7" fmla="*/ 3336 h 736561"/>
                <a:gd name="connsiteX8" fmla="*/ 936768 w 936768"/>
                <a:gd name="connsiteY8" fmla="*/ 6322 h 736561"/>
                <a:gd name="connsiteX0" fmla="*/ 0 w 936768"/>
                <a:gd name="connsiteY0" fmla="*/ 733970 h 733970"/>
                <a:gd name="connsiteX1" fmla="*/ 97631 w 936768"/>
                <a:gd name="connsiteY1" fmla="*/ 705395 h 733970"/>
                <a:gd name="connsiteX2" fmla="*/ 326231 w 936768"/>
                <a:gd name="connsiteY2" fmla="*/ 593477 h 733970"/>
                <a:gd name="connsiteX3" fmla="*/ 519112 w 936768"/>
                <a:gd name="connsiteY3" fmla="*/ 433933 h 733970"/>
                <a:gd name="connsiteX4" fmla="*/ 616743 w 936768"/>
                <a:gd name="connsiteY4" fmla="*/ 193427 h 733970"/>
                <a:gd name="connsiteX5" fmla="*/ 650081 w 936768"/>
                <a:gd name="connsiteY5" fmla="*/ 19595 h 733970"/>
                <a:gd name="connsiteX6" fmla="*/ 736351 w 936768"/>
                <a:gd name="connsiteY6" fmla="*/ 110 h 733970"/>
                <a:gd name="connsiteX7" fmla="*/ 832182 w 936768"/>
                <a:gd name="connsiteY7" fmla="*/ 745 h 733970"/>
                <a:gd name="connsiteX8" fmla="*/ 936768 w 936768"/>
                <a:gd name="connsiteY8" fmla="*/ 3731 h 7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768" h="733970">
                  <a:moveTo>
                    <a:pt x="0" y="733970"/>
                  </a:moveTo>
                  <a:cubicBezTo>
                    <a:pt x="21629" y="731390"/>
                    <a:pt x="43259" y="728810"/>
                    <a:pt x="97631" y="705395"/>
                  </a:cubicBezTo>
                  <a:cubicBezTo>
                    <a:pt x="152003" y="681979"/>
                    <a:pt x="255984" y="638721"/>
                    <a:pt x="326231" y="593477"/>
                  </a:cubicBezTo>
                  <a:cubicBezTo>
                    <a:pt x="396478" y="548233"/>
                    <a:pt x="470693" y="500608"/>
                    <a:pt x="519112" y="433933"/>
                  </a:cubicBezTo>
                  <a:cubicBezTo>
                    <a:pt x="567531" y="367258"/>
                    <a:pt x="599678" y="295820"/>
                    <a:pt x="616743" y="193427"/>
                  </a:cubicBezTo>
                  <a:cubicBezTo>
                    <a:pt x="633808" y="91034"/>
                    <a:pt x="635654" y="38962"/>
                    <a:pt x="650081" y="19595"/>
                  </a:cubicBezTo>
                  <a:cubicBezTo>
                    <a:pt x="664508" y="228"/>
                    <a:pt x="704165" y="-420"/>
                    <a:pt x="736351" y="110"/>
                  </a:cubicBezTo>
                  <a:lnTo>
                    <a:pt x="832182" y="745"/>
                  </a:lnTo>
                  <a:cubicBezTo>
                    <a:pt x="872088" y="879"/>
                    <a:pt x="882166" y="3496"/>
                    <a:pt x="936768" y="3731"/>
                  </a:cubicBezTo>
                </a:path>
              </a:pathLst>
            </a:custGeom>
            <a:noFill/>
            <a:ln w="15875">
              <a:solidFill>
                <a:srgbClr val="00804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CustomShape 103">
              <a:extLst>
                <a:ext uri="{FF2B5EF4-FFF2-40B4-BE49-F238E27FC236}">
                  <a16:creationId xmlns:a16="http://schemas.microsoft.com/office/drawing/2014/main" id="{3C02DAD2-70AF-492D-8D02-10A6B8446861}"/>
                </a:ext>
              </a:extLst>
            </p:cNvPr>
            <p:cNvSpPr/>
            <p:nvPr/>
          </p:nvSpPr>
          <p:spPr>
            <a:xfrm>
              <a:off x="880914" y="6937957"/>
              <a:ext cx="129446" cy="106306"/>
            </a:xfrm>
            <a:prstGeom prst="ellipse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110">
              <a:extLst>
                <a:ext uri="{FF2B5EF4-FFF2-40B4-BE49-F238E27FC236}">
                  <a16:creationId xmlns:a16="http://schemas.microsoft.com/office/drawing/2014/main" id="{CE226346-F0BF-495F-9DC0-42C46DCAD679}"/>
                </a:ext>
              </a:extLst>
            </p:cNvPr>
            <p:cNvSpPr/>
            <p:nvPr/>
          </p:nvSpPr>
          <p:spPr>
            <a:xfrm>
              <a:off x="1870208" y="6771627"/>
              <a:ext cx="122216" cy="1055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111">
              <a:extLst>
                <a:ext uri="{FF2B5EF4-FFF2-40B4-BE49-F238E27FC236}">
                  <a16:creationId xmlns:a16="http://schemas.microsoft.com/office/drawing/2014/main" id="{87E61783-E11E-4216-AC98-D08DE20C1923}"/>
                </a:ext>
              </a:extLst>
            </p:cNvPr>
            <p:cNvSpPr/>
            <p:nvPr/>
          </p:nvSpPr>
          <p:spPr>
            <a:xfrm>
              <a:off x="1635178" y="6771627"/>
              <a:ext cx="122216" cy="1128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122">
              <a:extLst>
                <a:ext uri="{FF2B5EF4-FFF2-40B4-BE49-F238E27FC236}">
                  <a16:creationId xmlns:a16="http://schemas.microsoft.com/office/drawing/2014/main" id="{FBE99799-461B-492A-8B37-798CB48F8EDC}"/>
                </a:ext>
              </a:extLst>
            </p:cNvPr>
            <p:cNvSpPr/>
            <p:nvPr/>
          </p:nvSpPr>
          <p:spPr>
            <a:xfrm>
              <a:off x="1116668" y="6930002"/>
              <a:ext cx="130171" cy="114261"/>
            </a:xfrm>
            <a:prstGeom prst="ellipse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123">
              <a:extLst>
                <a:ext uri="{FF2B5EF4-FFF2-40B4-BE49-F238E27FC236}">
                  <a16:creationId xmlns:a16="http://schemas.microsoft.com/office/drawing/2014/main" id="{4F597C69-2211-4C09-A0A0-7619D430EF16}"/>
                </a:ext>
              </a:extLst>
            </p:cNvPr>
            <p:cNvSpPr/>
            <p:nvPr/>
          </p:nvSpPr>
          <p:spPr>
            <a:xfrm>
              <a:off x="880914" y="6928163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39" name="CustomShape 129">
              <a:extLst>
                <a:ext uri="{FF2B5EF4-FFF2-40B4-BE49-F238E27FC236}">
                  <a16:creationId xmlns:a16="http://schemas.microsoft.com/office/drawing/2014/main" id="{ABD27F72-CF0B-41E4-8468-88B03404FECA}"/>
                </a:ext>
              </a:extLst>
            </p:cNvPr>
            <p:cNvSpPr/>
            <p:nvPr/>
          </p:nvSpPr>
          <p:spPr>
            <a:xfrm>
              <a:off x="1870208" y="6761578"/>
              <a:ext cx="122216" cy="12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130">
              <a:extLst>
                <a:ext uri="{FF2B5EF4-FFF2-40B4-BE49-F238E27FC236}">
                  <a16:creationId xmlns:a16="http://schemas.microsoft.com/office/drawing/2014/main" id="{90EAD1FF-8F9A-4D33-B723-C86D8F71A082}"/>
                </a:ext>
              </a:extLst>
            </p:cNvPr>
            <p:cNvSpPr/>
            <p:nvPr/>
          </p:nvSpPr>
          <p:spPr>
            <a:xfrm>
              <a:off x="1635178" y="6761579"/>
              <a:ext cx="122216" cy="12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Line 134">
              <a:extLst>
                <a:ext uri="{FF2B5EF4-FFF2-40B4-BE49-F238E27FC236}">
                  <a16:creationId xmlns:a16="http://schemas.microsoft.com/office/drawing/2014/main" id="{251826C1-D682-4B06-ACBB-A3A336F15A36}"/>
                </a:ext>
              </a:extLst>
            </p:cNvPr>
            <p:cNvSpPr/>
            <p:nvPr/>
          </p:nvSpPr>
          <p:spPr>
            <a:xfrm flipV="1">
              <a:off x="1402320" y="5400262"/>
              <a:ext cx="0" cy="1937604"/>
            </a:xfrm>
            <a:prstGeom prst="line">
              <a:avLst/>
            </a:prstGeom>
            <a:noFill/>
            <a:ln w="15875">
              <a:solidFill>
                <a:srgbClr val="00804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Line 137">
              <a:extLst>
                <a:ext uri="{FF2B5EF4-FFF2-40B4-BE49-F238E27FC236}">
                  <a16:creationId xmlns:a16="http://schemas.microsoft.com/office/drawing/2014/main" id="{4A66AE74-9F70-4688-841A-7CF776B90067}"/>
                </a:ext>
              </a:extLst>
            </p:cNvPr>
            <p:cNvSpPr/>
            <p:nvPr/>
          </p:nvSpPr>
          <p:spPr>
            <a:xfrm>
              <a:off x="319261" y="6139725"/>
              <a:ext cx="1090823" cy="0"/>
            </a:xfrm>
            <a:prstGeom prst="line">
              <a:avLst/>
            </a:prstGeom>
            <a:solidFill>
              <a:srgbClr val="6666FF"/>
            </a:solidFill>
            <a:ln w="19050">
              <a:solidFill>
                <a:srgbClr val="6666FF"/>
              </a:solidFill>
              <a:prstDash val="sysDot"/>
              <a:round/>
              <a:headEnd/>
              <a:tailEnd/>
            </a:ln>
          </p:spPr>
        </p:sp>
        <p:sp>
          <p:nvSpPr>
            <p:cNvPr id="143" name="Line 138">
              <a:extLst>
                <a:ext uri="{FF2B5EF4-FFF2-40B4-BE49-F238E27FC236}">
                  <a16:creationId xmlns:a16="http://schemas.microsoft.com/office/drawing/2014/main" id="{1AB2AE55-65A8-4B49-ADDA-092E463F82C1}"/>
                </a:ext>
              </a:extLst>
            </p:cNvPr>
            <p:cNvSpPr/>
            <p:nvPr/>
          </p:nvSpPr>
          <p:spPr>
            <a:xfrm flipV="1">
              <a:off x="1416158" y="6139725"/>
              <a:ext cx="1076984" cy="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4" name="CustomShape 140">
              <a:extLst>
                <a:ext uri="{FF2B5EF4-FFF2-40B4-BE49-F238E27FC236}">
                  <a16:creationId xmlns:a16="http://schemas.microsoft.com/office/drawing/2014/main" id="{B29D12F7-7125-45E9-AE4A-7BE28DFDE5E5}"/>
                </a:ext>
              </a:extLst>
            </p:cNvPr>
            <p:cNvSpPr/>
            <p:nvPr/>
          </p:nvSpPr>
          <p:spPr>
            <a:xfrm>
              <a:off x="1109626" y="6928163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45" name="Forme libre : forme 64">
              <a:extLst>
                <a:ext uri="{FF2B5EF4-FFF2-40B4-BE49-F238E27FC236}">
                  <a16:creationId xmlns:a16="http://schemas.microsoft.com/office/drawing/2014/main" id="{154695B5-FCA6-477F-B7F9-03EC746C456C}"/>
                </a:ext>
              </a:extLst>
            </p:cNvPr>
            <p:cNvSpPr/>
            <p:nvPr/>
          </p:nvSpPr>
          <p:spPr>
            <a:xfrm>
              <a:off x="1410084" y="5814855"/>
              <a:ext cx="1738261" cy="1355435"/>
            </a:xfrm>
            <a:custGeom>
              <a:avLst/>
              <a:gdLst>
                <a:gd name="connsiteX0" fmla="*/ 0 w 1126331"/>
                <a:gd name="connsiteY0" fmla="*/ 783787 h 783787"/>
                <a:gd name="connsiteX1" fmla="*/ 97631 w 1126331"/>
                <a:gd name="connsiteY1" fmla="*/ 755212 h 783787"/>
                <a:gd name="connsiteX2" fmla="*/ 326231 w 1126331"/>
                <a:gd name="connsiteY2" fmla="*/ 643294 h 783787"/>
                <a:gd name="connsiteX3" fmla="*/ 519112 w 1126331"/>
                <a:gd name="connsiteY3" fmla="*/ 483750 h 783787"/>
                <a:gd name="connsiteX4" fmla="*/ 616743 w 1126331"/>
                <a:gd name="connsiteY4" fmla="*/ 238481 h 783787"/>
                <a:gd name="connsiteX5" fmla="*/ 650081 w 1126331"/>
                <a:gd name="connsiteY5" fmla="*/ 69412 h 783787"/>
                <a:gd name="connsiteX6" fmla="*/ 738187 w 1126331"/>
                <a:gd name="connsiteY6" fmla="*/ 356 h 783787"/>
                <a:gd name="connsiteX7" fmla="*/ 900112 w 1126331"/>
                <a:gd name="connsiteY7" fmla="*/ 43219 h 783787"/>
                <a:gd name="connsiteX8" fmla="*/ 1126331 w 1126331"/>
                <a:gd name="connsiteY8" fmla="*/ 62269 h 783787"/>
                <a:gd name="connsiteX0" fmla="*/ 0 w 1126331"/>
                <a:gd name="connsiteY0" fmla="*/ 783787 h 783787"/>
                <a:gd name="connsiteX1" fmla="*/ 97631 w 1126331"/>
                <a:gd name="connsiteY1" fmla="*/ 755212 h 783787"/>
                <a:gd name="connsiteX2" fmla="*/ 326231 w 1126331"/>
                <a:gd name="connsiteY2" fmla="*/ 643294 h 783787"/>
                <a:gd name="connsiteX3" fmla="*/ 519112 w 1126331"/>
                <a:gd name="connsiteY3" fmla="*/ 483750 h 783787"/>
                <a:gd name="connsiteX4" fmla="*/ 616743 w 1126331"/>
                <a:gd name="connsiteY4" fmla="*/ 243244 h 783787"/>
                <a:gd name="connsiteX5" fmla="*/ 650081 w 1126331"/>
                <a:gd name="connsiteY5" fmla="*/ 69412 h 783787"/>
                <a:gd name="connsiteX6" fmla="*/ 738187 w 1126331"/>
                <a:gd name="connsiteY6" fmla="*/ 356 h 783787"/>
                <a:gd name="connsiteX7" fmla="*/ 900112 w 1126331"/>
                <a:gd name="connsiteY7" fmla="*/ 43219 h 783787"/>
                <a:gd name="connsiteX8" fmla="*/ 1126331 w 1126331"/>
                <a:gd name="connsiteY8" fmla="*/ 62269 h 783787"/>
                <a:gd name="connsiteX0" fmla="*/ 0 w 1126331"/>
                <a:gd name="connsiteY0" fmla="*/ 783787 h 783787"/>
                <a:gd name="connsiteX1" fmla="*/ 97631 w 1126331"/>
                <a:gd name="connsiteY1" fmla="*/ 755212 h 783787"/>
                <a:gd name="connsiteX2" fmla="*/ 326231 w 1126331"/>
                <a:gd name="connsiteY2" fmla="*/ 643294 h 783787"/>
                <a:gd name="connsiteX3" fmla="*/ 519112 w 1126331"/>
                <a:gd name="connsiteY3" fmla="*/ 483750 h 783787"/>
                <a:gd name="connsiteX4" fmla="*/ 616743 w 1126331"/>
                <a:gd name="connsiteY4" fmla="*/ 243244 h 783787"/>
                <a:gd name="connsiteX5" fmla="*/ 650081 w 1126331"/>
                <a:gd name="connsiteY5" fmla="*/ 69412 h 783787"/>
                <a:gd name="connsiteX6" fmla="*/ 738187 w 1126331"/>
                <a:gd name="connsiteY6" fmla="*/ 356 h 783787"/>
                <a:gd name="connsiteX7" fmla="*/ 900112 w 1126331"/>
                <a:gd name="connsiteY7" fmla="*/ 43219 h 783787"/>
                <a:gd name="connsiteX8" fmla="*/ 1126331 w 1126331"/>
                <a:gd name="connsiteY8" fmla="*/ 62269 h 783787"/>
                <a:gd name="connsiteX0" fmla="*/ 0 w 1126331"/>
                <a:gd name="connsiteY0" fmla="*/ 783787 h 783787"/>
                <a:gd name="connsiteX1" fmla="*/ 97631 w 1126331"/>
                <a:gd name="connsiteY1" fmla="*/ 755212 h 783787"/>
                <a:gd name="connsiteX2" fmla="*/ 326231 w 1126331"/>
                <a:gd name="connsiteY2" fmla="*/ 643294 h 783787"/>
                <a:gd name="connsiteX3" fmla="*/ 519112 w 1126331"/>
                <a:gd name="connsiteY3" fmla="*/ 483750 h 783787"/>
                <a:gd name="connsiteX4" fmla="*/ 616743 w 1126331"/>
                <a:gd name="connsiteY4" fmla="*/ 243244 h 783787"/>
                <a:gd name="connsiteX5" fmla="*/ 650081 w 1126331"/>
                <a:gd name="connsiteY5" fmla="*/ 69412 h 783787"/>
                <a:gd name="connsiteX6" fmla="*/ 738187 w 1126331"/>
                <a:gd name="connsiteY6" fmla="*/ 356 h 783787"/>
                <a:gd name="connsiteX7" fmla="*/ 900112 w 1126331"/>
                <a:gd name="connsiteY7" fmla="*/ 43219 h 783787"/>
                <a:gd name="connsiteX8" fmla="*/ 1126331 w 1126331"/>
                <a:gd name="connsiteY8" fmla="*/ 62269 h 783787"/>
                <a:gd name="connsiteX0" fmla="*/ 0 w 1126331"/>
                <a:gd name="connsiteY0" fmla="*/ 783787 h 783787"/>
                <a:gd name="connsiteX1" fmla="*/ 97631 w 1126331"/>
                <a:gd name="connsiteY1" fmla="*/ 755212 h 783787"/>
                <a:gd name="connsiteX2" fmla="*/ 326231 w 1126331"/>
                <a:gd name="connsiteY2" fmla="*/ 643294 h 783787"/>
                <a:gd name="connsiteX3" fmla="*/ 519112 w 1126331"/>
                <a:gd name="connsiteY3" fmla="*/ 483750 h 783787"/>
                <a:gd name="connsiteX4" fmla="*/ 616743 w 1126331"/>
                <a:gd name="connsiteY4" fmla="*/ 243244 h 783787"/>
                <a:gd name="connsiteX5" fmla="*/ 650081 w 1126331"/>
                <a:gd name="connsiteY5" fmla="*/ 69412 h 783787"/>
                <a:gd name="connsiteX6" fmla="*/ 738187 w 1126331"/>
                <a:gd name="connsiteY6" fmla="*/ 356 h 783787"/>
                <a:gd name="connsiteX7" fmla="*/ 900112 w 1126331"/>
                <a:gd name="connsiteY7" fmla="*/ 43219 h 783787"/>
                <a:gd name="connsiteX8" fmla="*/ 1126331 w 1126331"/>
                <a:gd name="connsiteY8" fmla="*/ 62269 h 783787"/>
                <a:gd name="connsiteX0" fmla="*/ 0 w 1005158"/>
                <a:gd name="connsiteY0" fmla="*/ 783787 h 783787"/>
                <a:gd name="connsiteX1" fmla="*/ 97631 w 1005158"/>
                <a:gd name="connsiteY1" fmla="*/ 755212 h 783787"/>
                <a:gd name="connsiteX2" fmla="*/ 326231 w 1005158"/>
                <a:gd name="connsiteY2" fmla="*/ 643294 h 783787"/>
                <a:gd name="connsiteX3" fmla="*/ 519112 w 1005158"/>
                <a:gd name="connsiteY3" fmla="*/ 483750 h 783787"/>
                <a:gd name="connsiteX4" fmla="*/ 616743 w 1005158"/>
                <a:gd name="connsiteY4" fmla="*/ 243244 h 783787"/>
                <a:gd name="connsiteX5" fmla="*/ 650081 w 1005158"/>
                <a:gd name="connsiteY5" fmla="*/ 69412 h 783787"/>
                <a:gd name="connsiteX6" fmla="*/ 738187 w 1005158"/>
                <a:gd name="connsiteY6" fmla="*/ 356 h 783787"/>
                <a:gd name="connsiteX7" fmla="*/ 900112 w 1005158"/>
                <a:gd name="connsiteY7" fmla="*/ 43219 h 783787"/>
                <a:gd name="connsiteX8" fmla="*/ 1005158 w 1005158"/>
                <a:gd name="connsiteY8" fmla="*/ 54925 h 7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158" h="783787">
                  <a:moveTo>
                    <a:pt x="0" y="783787"/>
                  </a:moveTo>
                  <a:cubicBezTo>
                    <a:pt x="21629" y="781207"/>
                    <a:pt x="43259" y="778627"/>
                    <a:pt x="97631" y="755212"/>
                  </a:cubicBezTo>
                  <a:cubicBezTo>
                    <a:pt x="152003" y="731796"/>
                    <a:pt x="255984" y="688538"/>
                    <a:pt x="326231" y="643294"/>
                  </a:cubicBezTo>
                  <a:cubicBezTo>
                    <a:pt x="396478" y="598050"/>
                    <a:pt x="470693" y="550425"/>
                    <a:pt x="519112" y="483750"/>
                  </a:cubicBezTo>
                  <a:cubicBezTo>
                    <a:pt x="567531" y="417075"/>
                    <a:pt x="599678" y="345637"/>
                    <a:pt x="616743" y="243244"/>
                  </a:cubicBezTo>
                  <a:cubicBezTo>
                    <a:pt x="633808" y="140851"/>
                    <a:pt x="629840" y="109893"/>
                    <a:pt x="650081" y="69412"/>
                  </a:cubicBezTo>
                  <a:cubicBezTo>
                    <a:pt x="670322" y="28931"/>
                    <a:pt x="696515" y="4721"/>
                    <a:pt x="738187" y="356"/>
                  </a:cubicBezTo>
                  <a:cubicBezTo>
                    <a:pt x="779859" y="-4009"/>
                    <a:pt x="835421" y="32900"/>
                    <a:pt x="900112" y="43219"/>
                  </a:cubicBezTo>
                  <a:cubicBezTo>
                    <a:pt x="964803" y="53538"/>
                    <a:pt x="924394" y="50559"/>
                    <a:pt x="1005158" y="54925"/>
                  </a:cubicBezTo>
                </a:path>
              </a:pathLst>
            </a:custGeom>
            <a:noFill/>
            <a:ln w="15875">
              <a:solidFill>
                <a:srgbClr val="00804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Line 101">
              <a:extLst>
                <a:ext uri="{FF2B5EF4-FFF2-40B4-BE49-F238E27FC236}">
                  <a16:creationId xmlns:a16="http://schemas.microsoft.com/office/drawing/2014/main" id="{38744B94-3C6B-4FD4-8066-CD43804CD4F7}"/>
                </a:ext>
              </a:extLst>
            </p:cNvPr>
            <p:cNvSpPr/>
            <p:nvPr/>
          </p:nvSpPr>
          <p:spPr>
            <a:xfrm>
              <a:off x="453007" y="6703715"/>
              <a:ext cx="952916" cy="0"/>
            </a:xfrm>
            <a:prstGeom prst="line">
              <a:avLst/>
            </a:prstGeom>
            <a:noFill/>
            <a:ln w="15875">
              <a:solidFill>
                <a:srgbClr val="008040"/>
              </a:solidFill>
              <a:round/>
              <a:headEnd/>
              <a:tailEnd/>
            </a:ln>
          </p:spPr>
        </p:sp>
        <p:sp>
          <p:nvSpPr>
            <p:cNvPr id="154" name="Line 101">
              <a:extLst>
                <a:ext uri="{FF2B5EF4-FFF2-40B4-BE49-F238E27FC236}">
                  <a16:creationId xmlns:a16="http://schemas.microsoft.com/office/drawing/2014/main" id="{D1A69BDC-C934-41FA-AAA7-19B92C9A91CA}"/>
                </a:ext>
              </a:extLst>
            </p:cNvPr>
            <p:cNvSpPr/>
            <p:nvPr/>
          </p:nvSpPr>
          <p:spPr>
            <a:xfrm flipV="1">
              <a:off x="1402320" y="6559900"/>
              <a:ext cx="972000" cy="11183"/>
            </a:xfrm>
            <a:prstGeom prst="line">
              <a:avLst/>
            </a:prstGeom>
            <a:noFill/>
            <a:ln w="15875">
              <a:solidFill>
                <a:srgbClr val="008040"/>
              </a:solidFill>
              <a:round/>
              <a:headEnd/>
              <a:tailEnd/>
            </a:ln>
          </p:spPr>
        </p:sp>
        <p:sp>
          <p:nvSpPr>
            <p:cNvPr id="155" name="Line 101">
              <a:extLst>
                <a:ext uri="{FF2B5EF4-FFF2-40B4-BE49-F238E27FC236}">
                  <a16:creationId xmlns:a16="http://schemas.microsoft.com/office/drawing/2014/main" id="{91E783BE-F1FF-494B-9E86-AE6515EC169E}"/>
                </a:ext>
              </a:extLst>
            </p:cNvPr>
            <p:cNvSpPr/>
            <p:nvPr/>
          </p:nvSpPr>
          <p:spPr>
            <a:xfrm flipV="1">
              <a:off x="1412633" y="6299883"/>
              <a:ext cx="1036952" cy="11933"/>
            </a:xfrm>
            <a:prstGeom prst="line">
              <a:avLst/>
            </a:prstGeom>
            <a:noFill/>
            <a:ln w="15875">
              <a:solidFill>
                <a:srgbClr val="008040"/>
              </a:solidFill>
              <a:round/>
              <a:headEnd/>
              <a:tailEnd/>
            </a:ln>
          </p:spPr>
        </p:sp>
        <p:sp>
          <p:nvSpPr>
            <p:cNvPr id="156" name="Line 101">
              <a:extLst>
                <a:ext uri="{FF2B5EF4-FFF2-40B4-BE49-F238E27FC236}">
                  <a16:creationId xmlns:a16="http://schemas.microsoft.com/office/drawing/2014/main" id="{8E8E4186-43E7-4DFB-B092-ACA4B2DA13BE}"/>
                </a:ext>
              </a:extLst>
            </p:cNvPr>
            <p:cNvSpPr/>
            <p:nvPr/>
          </p:nvSpPr>
          <p:spPr>
            <a:xfrm>
              <a:off x="344428" y="6385527"/>
              <a:ext cx="1044000" cy="0"/>
            </a:xfrm>
            <a:prstGeom prst="line">
              <a:avLst/>
            </a:prstGeom>
            <a:noFill/>
            <a:ln w="15875">
              <a:solidFill>
                <a:srgbClr val="008040"/>
              </a:solidFill>
              <a:round/>
              <a:headEnd/>
              <a:tailEnd/>
            </a:ln>
          </p:spPr>
        </p:sp>
        <p:sp>
          <p:nvSpPr>
            <p:cNvPr id="157" name="Line 101">
              <a:extLst>
                <a:ext uri="{FF2B5EF4-FFF2-40B4-BE49-F238E27FC236}">
                  <a16:creationId xmlns:a16="http://schemas.microsoft.com/office/drawing/2014/main" id="{B0F2AA50-C28B-469E-9AA2-3AD3E1392A0E}"/>
                </a:ext>
              </a:extLst>
            </p:cNvPr>
            <p:cNvSpPr/>
            <p:nvPr/>
          </p:nvSpPr>
          <p:spPr>
            <a:xfrm>
              <a:off x="319261" y="6246302"/>
              <a:ext cx="1076984" cy="0"/>
            </a:xfrm>
            <a:prstGeom prst="line">
              <a:avLst/>
            </a:prstGeom>
            <a:noFill/>
            <a:ln w="15875">
              <a:solidFill>
                <a:srgbClr val="008040"/>
              </a:solidFill>
              <a:round/>
              <a:headEnd/>
              <a:tailEnd/>
            </a:ln>
          </p:spPr>
        </p:sp>
        <p:sp>
          <p:nvSpPr>
            <p:cNvPr id="159" name="CustomShape 140">
              <a:extLst>
                <a:ext uri="{FF2B5EF4-FFF2-40B4-BE49-F238E27FC236}">
                  <a16:creationId xmlns:a16="http://schemas.microsoft.com/office/drawing/2014/main" id="{5C091843-5361-47B5-A74A-55EEDF1E7C67}"/>
                </a:ext>
              </a:extLst>
            </p:cNvPr>
            <p:cNvSpPr/>
            <p:nvPr/>
          </p:nvSpPr>
          <p:spPr>
            <a:xfrm>
              <a:off x="1230085" y="6645686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60" name="CustomShape 140">
              <a:extLst>
                <a:ext uri="{FF2B5EF4-FFF2-40B4-BE49-F238E27FC236}">
                  <a16:creationId xmlns:a16="http://schemas.microsoft.com/office/drawing/2014/main" id="{0A826D1F-B94F-41A5-B4DC-0DD669A071E9}"/>
                </a:ext>
              </a:extLst>
            </p:cNvPr>
            <p:cNvSpPr/>
            <p:nvPr/>
          </p:nvSpPr>
          <p:spPr>
            <a:xfrm>
              <a:off x="1079939" y="6645686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61" name="CustomShape 140">
              <a:extLst>
                <a:ext uri="{FF2B5EF4-FFF2-40B4-BE49-F238E27FC236}">
                  <a16:creationId xmlns:a16="http://schemas.microsoft.com/office/drawing/2014/main" id="{E7456AD2-2C14-4E72-ACE6-96A5D9D3C3A9}"/>
                </a:ext>
              </a:extLst>
            </p:cNvPr>
            <p:cNvSpPr/>
            <p:nvPr/>
          </p:nvSpPr>
          <p:spPr>
            <a:xfrm>
              <a:off x="872753" y="6645686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62" name="CustomShape 140">
              <a:extLst>
                <a:ext uri="{FF2B5EF4-FFF2-40B4-BE49-F238E27FC236}">
                  <a16:creationId xmlns:a16="http://schemas.microsoft.com/office/drawing/2014/main" id="{53AADF7A-2706-4CAA-80C1-F2AC7F874EB8}"/>
                </a:ext>
              </a:extLst>
            </p:cNvPr>
            <p:cNvSpPr/>
            <p:nvPr/>
          </p:nvSpPr>
          <p:spPr>
            <a:xfrm>
              <a:off x="662225" y="6645686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63" name="CustomShape 140">
              <a:extLst>
                <a:ext uri="{FF2B5EF4-FFF2-40B4-BE49-F238E27FC236}">
                  <a16:creationId xmlns:a16="http://schemas.microsoft.com/office/drawing/2014/main" id="{91DD5231-88B2-4797-92D7-27478F62285E}"/>
                </a:ext>
              </a:extLst>
            </p:cNvPr>
            <p:cNvSpPr/>
            <p:nvPr/>
          </p:nvSpPr>
          <p:spPr>
            <a:xfrm>
              <a:off x="492893" y="6645686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64" name="CustomShape 140">
              <a:extLst>
                <a:ext uri="{FF2B5EF4-FFF2-40B4-BE49-F238E27FC236}">
                  <a16:creationId xmlns:a16="http://schemas.microsoft.com/office/drawing/2014/main" id="{92D860EA-8C4B-4C89-9966-3E22B76F7D36}"/>
                </a:ext>
              </a:extLst>
            </p:cNvPr>
            <p:cNvSpPr/>
            <p:nvPr/>
          </p:nvSpPr>
          <p:spPr>
            <a:xfrm>
              <a:off x="1216395" y="6328313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66" name="CustomShape 140">
              <a:extLst>
                <a:ext uri="{FF2B5EF4-FFF2-40B4-BE49-F238E27FC236}">
                  <a16:creationId xmlns:a16="http://schemas.microsoft.com/office/drawing/2014/main" id="{A07E08A8-D3E3-48D6-B8BD-06021A82EDDE}"/>
                </a:ext>
              </a:extLst>
            </p:cNvPr>
            <p:cNvSpPr/>
            <p:nvPr/>
          </p:nvSpPr>
          <p:spPr>
            <a:xfrm>
              <a:off x="1022706" y="6328313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67" name="CustomShape 140">
              <a:extLst>
                <a:ext uri="{FF2B5EF4-FFF2-40B4-BE49-F238E27FC236}">
                  <a16:creationId xmlns:a16="http://schemas.microsoft.com/office/drawing/2014/main" id="{7DEC615B-A174-497C-887E-07190198F1F2}"/>
                </a:ext>
              </a:extLst>
            </p:cNvPr>
            <p:cNvSpPr/>
            <p:nvPr/>
          </p:nvSpPr>
          <p:spPr>
            <a:xfrm>
              <a:off x="824656" y="6328313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68" name="CustomShape 140">
              <a:extLst>
                <a:ext uri="{FF2B5EF4-FFF2-40B4-BE49-F238E27FC236}">
                  <a16:creationId xmlns:a16="http://schemas.microsoft.com/office/drawing/2014/main" id="{94C03DB7-C3AC-4E7E-A73F-82CB6EE39BD5}"/>
                </a:ext>
              </a:extLst>
            </p:cNvPr>
            <p:cNvSpPr/>
            <p:nvPr/>
          </p:nvSpPr>
          <p:spPr>
            <a:xfrm>
              <a:off x="623541" y="6328313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69" name="CustomShape 140">
              <a:extLst>
                <a:ext uri="{FF2B5EF4-FFF2-40B4-BE49-F238E27FC236}">
                  <a16:creationId xmlns:a16="http://schemas.microsoft.com/office/drawing/2014/main" id="{7323E998-B46B-47E3-8CD9-5EA3CAEC9FE6}"/>
                </a:ext>
              </a:extLst>
            </p:cNvPr>
            <p:cNvSpPr/>
            <p:nvPr/>
          </p:nvSpPr>
          <p:spPr>
            <a:xfrm>
              <a:off x="415168" y="6328313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70" name="CustomShape 140">
              <a:extLst>
                <a:ext uri="{FF2B5EF4-FFF2-40B4-BE49-F238E27FC236}">
                  <a16:creationId xmlns:a16="http://schemas.microsoft.com/office/drawing/2014/main" id="{ED5DFE19-B26D-4C2C-B187-A073E5AE2715}"/>
                </a:ext>
              </a:extLst>
            </p:cNvPr>
            <p:cNvSpPr/>
            <p:nvPr/>
          </p:nvSpPr>
          <p:spPr>
            <a:xfrm>
              <a:off x="759933" y="6170283"/>
              <a:ext cx="129446" cy="129600"/>
            </a:xfrm>
            <a:prstGeom prst="ellipse">
              <a:avLst/>
            </a:prstGeom>
            <a:solidFill>
              <a:srgbClr val="6666FF"/>
            </a:solidFill>
            <a:ln w="15875">
              <a:solidFill>
                <a:srgbClr val="0080FF"/>
              </a:solidFill>
              <a:round/>
              <a:headEnd/>
              <a:tailEnd/>
            </a:ln>
          </p:spPr>
        </p:sp>
        <p:sp>
          <p:nvSpPr>
            <p:cNvPr id="171" name="CustomShape 130">
              <a:extLst>
                <a:ext uri="{FF2B5EF4-FFF2-40B4-BE49-F238E27FC236}">
                  <a16:creationId xmlns:a16="http://schemas.microsoft.com/office/drawing/2014/main" id="{94508157-ACD2-4955-81CB-DA86F90BBE46}"/>
                </a:ext>
              </a:extLst>
            </p:cNvPr>
            <p:cNvSpPr/>
            <p:nvPr/>
          </p:nvSpPr>
          <p:spPr>
            <a:xfrm>
              <a:off x="1530273" y="6492572"/>
              <a:ext cx="122216" cy="12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130">
              <a:extLst>
                <a:ext uri="{FF2B5EF4-FFF2-40B4-BE49-F238E27FC236}">
                  <a16:creationId xmlns:a16="http://schemas.microsoft.com/office/drawing/2014/main" id="{3CF1B360-675F-4F96-AB7F-6DFCBB291BEE}"/>
                </a:ext>
              </a:extLst>
            </p:cNvPr>
            <p:cNvSpPr/>
            <p:nvPr/>
          </p:nvSpPr>
          <p:spPr>
            <a:xfrm>
              <a:off x="1711570" y="6492572"/>
              <a:ext cx="122216" cy="12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130">
              <a:extLst>
                <a:ext uri="{FF2B5EF4-FFF2-40B4-BE49-F238E27FC236}">
                  <a16:creationId xmlns:a16="http://schemas.microsoft.com/office/drawing/2014/main" id="{87AE7A5E-1CE5-4F59-BDDF-E9B43A98A388}"/>
                </a:ext>
              </a:extLst>
            </p:cNvPr>
            <p:cNvSpPr/>
            <p:nvPr/>
          </p:nvSpPr>
          <p:spPr>
            <a:xfrm>
              <a:off x="1901164" y="6492572"/>
              <a:ext cx="122216" cy="12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130">
              <a:extLst>
                <a:ext uri="{FF2B5EF4-FFF2-40B4-BE49-F238E27FC236}">
                  <a16:creationId xmlns:a16="http://schemas.microsoft.com/office/drawing/2014/main" id="{5DE55ED6-C2F2-4803-ACEA-7AA371C03E01}"/>
                </a:ext>
              </a:extLst>
            </p:cNvPr>
            <p:cNvSpPr/>
            <p:nvPr/>
          </p:nvSpPr>
          <p:spPr>
            <a:xfrm>
              <a:off x="1877550" y="6250616"/>
              <a:ext cx="122216" cy="12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8" name="Forme libre : forme 177">
            <a:extLst>
              <a:ext uri="{FF2B5EF4-FFF2-40B4-BE49-F238E27FC236}">
                <a16:creationId xmlns:a16="http://schemas.microsoft.com/office/drawing/2014/main" id="{85053F4E-4150-428C-A38A-435CB79627B3}"/>
              </a:ext>
            </a:extLst>
          </p:cNvPr>
          <p:cNvSpPr/>
          <p:nvPr/>
        </p:nvSpPr>
        <p:spPr>
          <a:xfrm>
            <a:off x="536895" y="2936141"/>
            <a:ext cx="2248250" cy="469865"/>
          </a:xfrm>
          <a:custGeom>
            <a:avLst/>
            <a:gdLst>
              <a:gd name="connsiteX0" fmla="*/ 1602297 w 1602297"/>
              <a:gd name="connsiteY0" fmla="*/ 257365 h 475481"/>
              <a:gd name="connsiteX1" fmla="*/ 1409350 w 1602297"/>
              <a:gd name="connsiteY1" fmla="*/ 5695 h 475481"/>
              <a:gd name="connsiteX2" fmla="*/ 1149291 w 1602297"/>
              <a:gd name="connsiteY2" fmla="*/ 475478 h 475481"/>
              <a:gd name="connsiteX3" fmla="*/ 931178 w 1602297"/>
              <a:gd name="connsiteY3" fmla="*/ 14084 h 475481"/>
              <a:gd name="connsiteX4" fmla="*/ 0 w 1602297"/>
              <a:gd name="connsiteY4" fmla="*/ 248976 h 475481"/>
              <a:gd name="connsiteX0" fmla="*/ 1602297 w 1602297"/>
              <a:gd name="connsiteY0" fmla="*/ 257365 h 475481"/>
              <a:gd name="connsiteX1" fmla="*/ 1409350 w 1602297"/>
              <a:gd name="connsiteY1" fmla="*/ 5695 h 475481"/>
              <a:gd name="connsiteX2" fmla="*/ 1208014 w 1602297"/>
              <a:gd name="connsiteY2" fmla="*/ 475478 h 475481"/>
              <a:gd name="connsiteX3" fmla="*/ 931178 w 1602297"/>
              <a:gd name="connsiteY3" fmla="*/ 14084 h 475481"/>
              <a:gd name="connsiteX4" fmla="*/ 0 w 1602297"/>
              <a:gd name="connsiteY4" fmla="*/ 248976 h 475481"/>
              <a:gd name="connsiteX0" fmla="*/ 1602297 w 1602297"/>
              <a:gd name="connsiteY0" fmla="*/ 257365 h 475481"/>
              <a:gd name="connsiteX1" fmla="*/ 1442906 w 1602297"/>
              <a:gd name="connsiteY1" fmla="*/ 5695 h 475481"/>
              <a:gd name="connsiteX2" fmla="*/ 1208014 w 1602297"/>
              <a:gd name="connsiteY2" fmla="*/ 475478 h 475481"/>
              <a:gd name="connsiteX3" fmla="*/ 931178 w 1602297"/>
              <a:gd name="connsiteY3" fmla="*/ 14084 h 475481"/>
              <a:gd name="connsiteX4" fmla="*/ 0 w 1602297"/>
              <a:gd name="connsiteY4" fmla="*/ 248976 h 475481"/>
              <a:gd name="connsiteX0" fmla="*/ 1602297 w 1602297"/>
              <a:gd name="connsiteY0" fmla="*/ 251722 h 469838"/>
              <a:gd name="connsiteX1" fmla="*/ 1442906 w 1602297"/>
              <a:gd name="connsiteY1" fmla="*/ 52 h 469838"/>
              <a:gd name="connsiteX2" fmla="*/ 1208014 w 1602297"/>
              <a:gd name="connsiteY2" fmla="*/ 469835 h 469838"/>
              <a:gd name="connsiteX3" fmla="*/ 931178 w 1602297"/>
              <a:gd name="connsiteY3" fmla="*/ 8441 h 469838"/>
              <a:gd name="connsiteX4" fmla="*/ 0 w 1602297"/>
              <a:gd name="connsiteY4" fmla="*/ 243333 h 469838"/>
              <a:gd name="connsiteX0" fmla="*/ 1602297 w 1602297"/>
              <a:gd name="connsiteY0" fmla="*/ 251722 h 469838"/>
              <a:gd name="connsiteX1" fmla="*/ 1442906 w 1602297"/>
              <a:gd name="connsiteY1" fmla="*/ 52 h 469838"/>
              <a:gd name="connsiteX2" fmla="*/ 1208014 w 1602297"/>
              <a:gd name="connsiteY2" fmla="*/ 469835 h 469838"/>
              <a:gd name="connsiteX3" fmla="*/ 931178 w 1602297"/>
              <a:gd name="connsiteY3" fmla="*/ 8441 h 469838"/>
              <a:gd name="connsiteX4" fmla="*/ 0 w 1602297"/>
              <a:gd name="connsiteY4" fmla="*/ 243333 h 469838"/>
              <a:gd name="connsiteX0" fmla="*/ 1602297 w 1602297"/>
              <a:gd name="connsiteY0" fmla="*/ 251722 h 469838"/>
              <a:gd name="connsiteX1" fmla="*/ 1442906 w 1602297"/>
              <a:gd name="connsiteY1" fmla="*/ 52 h 469838"/>
              <a:gd name="connsiteX2" fmla="*/ 1208014 w 1602297"/>
              <a:gd name="connsiteY2" fmla="*/ 469835 h 469838"/>
              <a:gd name="connsiteX3" fmla="*/ 931178 w 1602297"/>
              <a:gd name="connsiteY3" fmla="*/ 8441 h 469838"/>
              <a:gd name="connsiteX4" fmla="*/ 0 w 1602297"/>
              <a:gd name="connsiteY4" fmla="*/ 243333 h 469838"/>
              <a:gd name="connsiteX0" fmla="*/ 2256639 w 2256639"/>
              <a:gd name="connsiteY0" fmla="*/ 251722 h 469838"/>
              <a:gd name="connsiteX1" fmla="*/ 2097248 w 2256639"/>
              <a:gd name="connsiteY1" fmla="*/ 52 h 469838"/>
              <a:gd name="connsiteX2" fmla="*/ 1862356 w 2256639"/>
              <a:gd name="connsiteY2" fmla="*/ 469835 h 469838"/>
              <a:gd name="connsiteX3" fmla="*/ 1585520 w 2256639"/>
              <a:gd name="connsiteY3" fmla="*/ 8441 h 469838"/>
              <a:gd name="connsiteX4" fmla="*/ 0 w 2256639"/>
              <a:gd name="connsiteY4" fmla="*/ 276888 h 469838"/>
              <a:gd name="connsiteX0" fmla="*/ 2256639 w 2256639"/>
              <a:gd name="connsiteY0" fmla="*/ 251722 h 469911"/>
              <a:gd name="connsiteX1" fmla="*/ 2097248 w 2256639"/>
              <a:gd name="connsiteY1" fmla="*/ 52 h 469911"/>
              <a:gd name="connsiteX2" fmla="*/ 1862356 w 2256639"/>
              <a:gd name="connsiteY2" fmla="*/ 469835 h 469911"/>
              <a:gd name="connsiteX3" fmla="*/ 1585520 w 2256639"/>
              <a:gd name="connsiteY3" fmla="*/ 8441 h 469911"/>
              <a:gd name="connsiteX4" fmla="*/ 0 w 2256639"/>
              <a:gd name="connsiteY4" fmla="*/ 276888 h 469911"/>
              <a:gd name="connsiteX0" fmla="*/ 2256639 w 2256639"/>
              <a:gd name="connsiteY0" fmla="*/ 251722 h 469911"/>
              <a:gd name="connsiteX1" fmla="*/ 2097248 w 2256639"/>
              <a:gd name="connsiteY1" fmla="*/ 52 h 469911"/>
              <a:gd name="connsiteX2" fmla="*/ 1862356 w 2256639"/>
              <a:gd name="connsiteY2" fmla="*/ 469835 h 469911"/>
              <a:gd name="connsiteX3" fmla="*/ 1585520 w 2256639"/>
              <a:gd name="connsiteY3" fmla="*/ 8441 h 469911"/>
              <a:gd name="connsiteX4" fmla="*/ 0 w 2256639"/>
              <a:gd name="connsiteY4" fmla="*/ 276888 h 469911"/>
              <a:gd name="connsiteX0" fmla="*/ 2256639 w 2256639"/>
              <a:gd name="connsiteY0" fmla="*/ 251722 h 469911"/>
              <a:gd name="connsiteX1" fmla="*/ 2097248 w 2256639"/>
              <a:gd name="connsiteY1" fmla="*/ 52 h 469911"/>
              <a:gd name="connsiteX2" fmla="*/ 1862356 w 2256639"/>
              <a:gd name="connsiteY2" fmla="*/ 469835 h 469911"/>
              <a:gd name="connsiteX3" fmla="*/ 1585520 w 2256639"/>
              <a:gd name="connsiteY3" fmla="*/ 8441 h 469911"/>
              <a:gd name="connsiteX4" fmla="*/ 0 w 2256639"/>
              <a:gd name="connsiteY4" fmla="*/ 276888 h 469911"/>
              <a:gd name="connsiteX0" fmla="*/ 2256639 w 2256639"/>
              <a:gd name="connsiteY0" fmla="*/ 251793 h 469982"/>
              <a:gd name="connsiteX1" fmla="*/ 2097248 w 2256639"/>
              <a:gd name="connsiteY1" fmla="*/ 123 h 469982"/>
              <a:gd name="connsiteX2" fmla="*/ 1862356 w 2256639"/>
              <a:gd name="connsiteY2" fmla="*/ 469906 h 469982"/>
              <a:gd name="connsiteX3" fmla="*/ 1585520 w 2256639"/>
              <a:gd name="connsiteY3" fmla="*/ 8512 h 469982"/>
              <a:gd name="connsiteX4" fmla="*/ 0 w 2256639"/>
              <a:gd name="connsiteY4" fmla="*/ 276959 h 469982"/>
              <a:gd name="connsiteX0" fmla="*/ 2256639 w 2256639"/>
              <a:gd name="connsiteY0" fmla="*/ 251703 h 469892"/>
              <a:gd name="connsiteX1" fmla="*/ 2097248 w 2256639"/>
              <a:gd name="connsiteY1" fmla="*/ 33 h 469892"/>
              <a:gd name="connsiteX2" fmla="*/ 1862356 w 2256639"/>
              <a:gd name="connsiteY2" fmla="*/ 469816 h 469892"/>
              <a:gd name="connsiteX3" fmla="*/ 1585520 w 2256639"/>
              <a:gd name="connsiteY3" fmla="*/ 8422 h 469892"/>
              <a:gd name="connsiteX4" fmla="*/ 0 w 2256639"/>
              <a:gd name="connsiteY4" fmla="*/ 276869 h 469892"/>
              <a:gd name="connsiteX0" fmla="*/ 2248250 w 2248250"/>
              <a:gd name="connsiteY0" fmla="*/ 361512 h 470648"/>
              <a:gd name="connsiteX1" fmla="*/ 2097248 w 2248250"/>
              <a:gd name="connsiteY1" fmla="*/ 786 h 470648"/>
              <a:gd name="connsiteX2" fmla="*/ 1862356 w 2248250"/>
              <a:gd name="connsiteY2" fmla="*/ 470569 h 470648"/>
              <a:gd name="connsiteX3" fmla="*/ 1585520 w 2248250"/>
              <a:gd name="connsiteY3" fmla="*/ 9175 h 470648"/>
              <a:gd name="connsiteX4" fmla="*/ 0 w 2248250"/>
              <a:gd name="connsiteY4" fmla="*/ 277622 h 470648"/>
              <a:gd name="connsiteX0" fmla="*/ 2248250 w 2248250"/>
              <a:gd name="connsiteY0" fmla="*/ 360732 h 469865"/>
              <a:gd name="connsiteX1" fmla="*/ 2097248 w 2248250"/>
              <a:gd name="connsiteY1" fmla="*/ 6 h 469865"/>
              <a:gd name="connsiteX2" fmla="*/ 1862356 w 2248250"/>
              <a:gd name="connsiteY2" fmla="*/ 469789 h 469865"/>
              <a:gd name="connsiteX3" fmla="*/ 1585520 w 2248250"/>
              <a:gd name="connsiteY3" fmla="*/ 8395 h 469865"/>
              <a:gd name="connsiteX4" fmla="*/ 0 w 2248250"/>
              <a:gd name="connsiteY4" fmla="*/ 276842 h 46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8250" h="469865">
                <a:moveTo>
                  <a:pt x="2248250" y="360732"/>
                </a:moveTo>
                <a:cubicBezTo>
                  <a:pt x="2248250" y="283833"/>
                  <a:pt x="2178342" y="-1392"/>
                  <a:pt x="2097248" y="6"/>
                </a:cubicBezTo>
                <a:cubicBezTo>
                  <a:pt x="2016154" y="1404"/>
                  <a:pt x="2023145" y="476780"/>
                  <a:pt x="1862356" y="469789"/>
                </a:cubicBezTo>
                <a:cubicBezTo>
                  <a:pt x="1701567" y="462798"/>
                  <a:pt x="1736523" y="15386"/>
                  <a:pt x="1585520" y="8395"/>
                </a:cubicBezTo>
                <a:cubicBezTo>
                  <a:pt x="1434517" y="1404"/>
                  <a:pt x="755708" y="249578"/>
                  <a:pt x="0" y="276842"/>
                </a:cubicBezTo>
              </a:path>
            </a:pathLst>
          </a:cu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Forme libre 60">
            <a:extLst>
              <a:ext uri="{FF2B5EF4-FFF2-40B4-BE49-F238E27FC236}">
                <a16:creationId xmlns:a16="http://schemas.microsoft.com/office/drawing/2014/main" id="{DA5C010D-ADB1-47DE-BC85-9E61A3BA58B2}"/>
              </a:ext>
            </a:extLst>
          </p:cNvPr>
          <p:cNvSpPr/>
          <p:nvPr/>
        </p:nvSpPr>
        <p:spPr>
          <a:xfrm>
            <a:off x="2700863" y="3245782"/>
            <a:ext cx="378928" cy="136146"/>
          </a:xfrm>
          <a:custGeom>
            <a:avLst/>
            <a:gdLst>
              <a:gd name="connsiteX0" fmla="*/ 0 w 2527252"/>
              <a:gd name="connsiteY0" fmla="*/ 440149 h 452754"/>
              <a:gd name="connsiteX1" fmla="*/ 301761 w 2527252"/>
              <a:gd name="connsiteY1" fmla="*/ 25180 h 452754"/>
              <a:gd name="connsiteX2" fmla="*/ 691537 w 2527252"/>
              <a:gd name="connsiteY2" fmla="*/ 452724 h 452754"/>
              <a:gd name="connsiteX3" fmla="*/ 1018445 w 2527252"/>
              <a:gd name="connsiteY3" fmla="*/ 30 h 452754"/>
              <a:gd name="connsiteX4" fmla="*/ 1370500 w 2527252"/>
              <a:gd name="connsiteY4" fmla="*/ 427574 h 452754"/>
              <a:gd name="connsiteX5" fmla="*/ 1735128 w 2527252"/>
              <a:gd name="connsiteY5" fmla="*/ 25180 h 452754"/>
              <a:gd name="connsiteX6" fmla="*/ 2062036 w 2527252"/>
              <a:gd name="connsiteY6" fmla="*/ 440149 h 452754"/>
              <a:gd name="connsiteX7" fmla="*/ 2288358 w 2527252"/>
              <a:gd name="connsiteY7" fmla="*/ 264101 h 452754"/>
              <a:gd name="connsiteX8" fmla="*/ 2527252 w 2527252"/>
              <a:gd name="connsiteY8" fmla="*/ 251527 h 452754"/>
              <a:gd name="connsiteX0" fmla="*/ 0 w 2527252"/>
              <a:gd name="connsiteY0" fmla="*/ 440149 h 452754"/>
              <a:gd name="connsiteX1" fmla="*/ 301761 w 2527252"/>
              <a:gd name="connsiteY1" fmla="*/ 25180 h 452754"/>
              <a:gd name="connsiteX2" fmla="*/ 691537 w 2527252"/>
              <a:gd name="connsiteY2" fmla="*/ 452724 h 452754"/>
              <a:gd name="connsiteX3" fmla="*/ 1018445 w 2527252"/>
              <a:gd name="connsiteY3" fmla="*/ 30 h 452754"/>
              <a:gd name="connsiteX4" fmla="*/ 1370500 w 2527252"/>
              <a:gd name="connsiteY4" fmla="*/ 427574 h 452754"/>
              <a:gd name="connsiteX5" fmla="*/ 1735128 w 2527252"/>
              <a:gd name="connsiteY5" fmla="*/ 25180 h 452754"/>
              <a:gd name="connsiteX6" fmla="*/ 2062036 w 2527252"/>
              <a:gd name="connsiteY6" fmla="*/ 440149 h 452754"/>
              <a:gd name="connsiteX7" fmla="*/ 2527252 w 2527252"/>
              <a:gd name="connsiteY7" fmla="*/ 251527 h 4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7252" h="452754">
                <a:moveTo>
                  <a:pt x="0" y="440149"/>
                </a:moveTo>
                <a:cubicBezTo>
                  <a:pt x="93252" y="231616"/>
                  <a:pt x="186505" y="23084"/>
                  <a:pt x="301761" y="25180"/>
                </a:cubicBezTo>
                <a:cubicBezTo>
                  <a:pt x="417017" y="27276"/>
                  <a:pt x="572090" y="456916"/>
                  <a:pt x="691537" y="452724"/>
                </a:cubicBezTo>
                <a:cubicBezTo>
                  <a:pt x="810984" y="448532"/>
                  <a:pt x="905285" y="4222"/>
                  <a:pt x="1018445" y="30"/>
                </a:cubicBezTo>
                <a:cubicBezTo>
                  <a:pt x="1131605" y="-4162"/>
                  <a:pt x="1251053" y="423382"/>
                  <a:pt x="1370500" y="427574"/>
                </a:cubicBezTo>
                <a:cubicBezTo>
                  <a:pt x="1489947" y="431766"/>
                  <a:pt x="1619872" y="23084"/>
                  <a:pt x="1735128" y="25180"/>
                </a:cubicBezTo>
                <a:cubicBezTo>
                  <a:pt x="1850384" y="27276"/>
                  <a:pt x="1930016" y="402425"/>
                  <a:pt x="2062036" y="440149"/>
                </a:cubicBezTo>
                <a:cubicBezTo>
                  <a:pt x="2194056" y="477873"/>
                  <a:pt x="2430332" y="290823"/>
                  <a:pt x="2527252" y="251527"/>
                </a:cubicBezTo>
              </a:path>
            </a:pathLst>
          </a:custGeom>
          <a:ln w="25400" cap="flat" cmpd="sng">
            <a:gradFill flip="none" rotWithShape="1">
              <a:gsLst>
                <a:gs pos="34000">
                  <a:srgbClr val="FF0000"/>
                </a:gs>
                <a:gs pos="76000">
                  <a:srgbClr val="0000FF"/>
                </a:gs>
              </a:gsLst>
              <a:lin ang="10800000" scaled="1"/>
              <a:tileRect/>
            </a:gradFill>
            <a:headEnd type="none"/>
            <a:tailEnd type="stealth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ZoneTexte 18">
                <a:extLst>
                  <a:ext uri="{FF2B5EF4-FFF2-40B4-BE49-F238E27FC236}">
                    <a16:creationId xmlns:a16="http://schemas.microsoft.com/office/drawing/2014/main" id="{C902D33E-657B-4695-BAA8-64C305FA470E}"/>
                  </a:ext>
                </a:extLst>
              </p:cNvPr>
              <p:cNvSpPr txBox="1"/>
              <p:nvPr/>
            </p:nvSpPr>
            <p:spPr>
              <a:xfrm>
                <a:off x="2824218" y="2928897"/>
                <a:ext cx="3269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ymbol" charset="2"/>
                        </a:rPr>
                        <m:t>𝑊</m:t>
                      </m:r>
                    </m:oMath>
                  </m:oMathPara>
                </a14:m>
                <a:endParaRPr lang="en-US" dirty="0">
                  <a:latin typeface="Symbol" charset="2"/>
                  <a:cs typeface="Symbol" charset="2"/>
                </a:endParaRPr>
              </a:p>
            </p:txBody>
          </p:sp>
        </mc:Choice>
        <mc:Fallback xmlns="">
          <p:sp>
            <p:nvSpPr>
              <p:cNvPr id="181" name="ZoneTexte 18">
                <a:extLst>
                  <a:ext uri="{FF2B5EF4-FFF2-40B4-BE49-F238E27FC236}">
                    <a16:creationId xmlns:a16="http://schemas.microsoft.com/office/drawing/2014/main" id="{C902D33E-657B-4695-BAA8-64C305FA4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218" y="2928897"/>
                <a:ext cx="326987" cy="369332"/>
              </a:xfrm>
              <a:prstGeom prst="rect">
                <a:avLst/>
              </a:prstGeom>
              <a:blipFill>
                <a:blip r:embed="rId11"/>
                <a:stretch>
                  <a:fillRect r="-203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Rectangle 182">
            <a:extLst>
              <a:ext uri="{FF2B5EF4-FFF2-40B4-BE49-F238E27FC236}">
                <a16:creationId xmlns:a16="http://schemas.microsoft.com/office/drawing/2014/main" id="{33D79D85-1E3B-4C17-9EB5-7E1A75C91324}"/>
              </a:ext>
            </a:extLst>
          </p:cNvPr>
          <p:cNvSpPr/>
          <p:nvPr/>
        </p:nvSpPr>
        <p:spPr>
          <a:xfrm>
            <a:off x="5991676" y="6550921"/>
            <a:ext cx="27554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V. </a:t>
            </a:r>
            <a:r>
              <a:rPr lang="fr-FR" sz="1100" dirty="0" err="1">
                <a:ln w="0" cap="sq">
                  <a:noFill/>
                </a:ln>
                <a:solidFill>
                  <a:srgbClr val="0070C0"/>
                </a:solidFill>
              </a:rPr>
              <a:t>Rotival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, </a:t>
            </a:r>
            <a:r>
              <a:rPr lang="fr-FR" sz="1100" i="1" dirty="0">
                <a:ln w="0" cap="sq">
                  <a:noFill/>
                </a:ln>
                <a:solidFill>
                  <a:srgbClr val="0070C0"/>
                </a:solidFill>
              </a:rPr>
              <a:t>et al.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 PRC</a:t>
            </a:r>
            <a:r>
              <a:rPr lang="fr-FR" sz="1100" b="1" dirty="0">
                <a:ln w="0" cap="sq">
                  <a:noFill/>
                </a:ln>
                <a:solidFill>
                  <a:srgbClr val="0070C0"/>
                </a:solidFill>
              </a:rPr>
              <a:t>79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 054308 (2009)</a:t>
            </a:r>
          </a:p>
        </p:txBody>
      </p:sp>
      <p:pic>
        <p:nvPicPr>
          <p:cNvPr id="185" name="Image 184">
            <a:extLst>
              <a:ext uri="{FF2B5EF4-FFF2-40B4-BE49-F238E27FC236}">
                <a16:creationId xmlns:a16="http://schemas.microsoft.com/office/drawing/2014/main" id="{7FE4D44B-3E7F-4211-973A-5F1695BD018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0639" y="4956722"/>
            <a:ext cx="2367233" cy="1675167"/>
          </a:xfrm>
          <a:prstGeom prst="rect">
            <a:avLst/>
          </a:prstGeom>
        </p:spPr>
      </p:pic>
      <p:sp>
        <p:nvSpPr>
          <p:cNvPr id="186" name="ZoneTexte 185">
            <a:extLst>
              <a:ext uri="{FF2B5EF4-FFF2-40B4-BE49-F238E27FC236}">
                <a16:creationId xmlns:a16="http://schemas.microsoft.com/office/drawing/2014/main" id="{3A173873-9A0F-4B42-9504-EB214F12B458}"/>
              </a:ext>
            </a:extLst>
          </p:cNvPr>
          <p:cNvSpPr txBox="1"/>
          <p:nvPr/>
        </p:nvSpPr>
        <p:spPr>
          <a:xfrm>
            <a:off x="253953" y="5803735"/>
            <a:ext cx="4213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Transitions from neutron halo to neutron skin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Constraints on symmetry energy.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1BA49A-AD61-4990-A8DB-17211DB9BD41}"/>
              </a:ext>
            </a:extLst>
          </p:cNvPr>
          <p:cNvSpPr txBox="1"/>
          <p:nvPr/>
        </p:nvSpPr>
        <p:spPr>
          <a:xfrm>
            <a:off x="1326352" y="4198086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Few direct probes:</a:t>
            </a:r>
          </a:p>
        </p:txBody>
      </p:sp>
    </p:spTree>
    <p:extLst>
      <p:ext uri="{BB962C8B-B14F-4D97-AF65-F5344CB8AC3E}">
        <p14:creationId xmlns:p14="http://schemas.microsoft.com/office/powerpoint/2010/main" val="25861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modern nuclear interaction: Chiral effective field theory (NN)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7FD66D-40B0-47C9-88A6-DCF9A5C789D4}"/>
              </a:ext>
            </a:extLst>
          </p:cNvPr>
          <p:cNvGrpSpPr/>
          <p:nvPr/>
        </p:nvGrpSpPr>
        <p:grpSpPr>
          <a:xfrm>
            <a:off x="6273324" y="4945865"/>
            <a:ext cx="2551894" cy="1885716"/>
            <a:chOff x="365586" y="4433779"/>
            <a:chExt cx="3658251" cy="27032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16FA34-2AFA-4ECF-B794-3377E8FD3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365586" y="4433779"/>
              <a:ext cx="3370737" cy="236719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A30C8-70F2-4198-BA08-74BC04263DA1}"/>
                </a:ext>
              </a:extLst>
            </p:cNvPr>
            <p:cNvSpPr txBox="1"/>
            <p:nvPr/>
          </p:nvSpPr>
          <p:spPr>
            <a:xfrm>
              <a:off x="474717" y="6762009"/>
              <a:ext cx="3549120" cy="37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n w="0" cap="sq">
                    <a:noFill/>
                  </a:ln>
                  <a:solidFill>
                    <a:srgbClr val="0070C0"/>
                  </a:solidFill>
                </a:rPr>
                <a:t>A. </a:t>
              </a:r>
              <a:r>
                <a:rPr lang="fr-FR" sz="1100" dirty="0" err="1">
                  <a:ln w="0" cap="sq">
                    <a:noFill/>
                  </a:ln>
                  <a:solidFill>
                    <a:srgbClr val="0070C0"/>
                  </a:solidFill>
                </a:rPr>
                <a:t>Ekström</a:t>
              </a:r>
              <a:r>
                <a:rPr lang="fr-FR" sz="1100" dirty="0">
                  <a:ln w="0" cap="sq">
                    <a:noFill/>
                  </a:ln>
                  <a:solidFill>
                    <a:srgbClr val="0070C0"/>
                  </a:solidFill>
                </a:rPr>
                <a:t>, </a:t>
              </a:r>
              <a:r>
                <a:rPr lang="fr-FR" sz="1100" i="1" dirty="0">
                  <a:ln w="0" cap="sq">
                    <a:noFill/>
                  </a:ln>
                  <a:solidFill>
                    <a:srgbClr val="0070C0"/>
                  </a:solidFill>
                </a:rPr>
                <a:t>et al.</a:t>
              </a:r>
              <a:r>
                <a:rPr lang="fr-FR" sz="1100" dirty="0">
                  <a:ln w="0" cap="sq">
                    <a:noFill/>
                  </a:ln>
                  <a:solidFill>
                    <a:srgbClr val="0070C0"/>
                  </a:solidFill>
                </a:rPr>
                <a:t> PRC</a:t>
              </a:r>
              <a:r>
                <a:rPr lang="fr-FR" sz="1100" b="1" dirty="0">
                  <a:ln w="0" cap="sq">
                    <a:noFill/>
                  </a:ln>
                  <a:solidFill>
                    <a:srgbClr val="0070C0"/>
                  </a:solidFill>
                </a:rPr>
                <a:t>91</a:t>
              </a:r>
              <a:r>
                <a:rPr lang="fr-FR" sz="1100" dirty="0">
                  <a:ln w="0" cap="sq">
                    <a:noFill/>
                  </a:ln>
                  <a:solidFill>
                    <a:srgbClr val="0070C0"/>
                  </a:solidFill>
                </a:rPr>
                <a:t> (R) (2015)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A965453-1F94-406B-AE9E-18F5C52FC43D}"/>
              </a:ext>
            </a:extLst>
          </p:cNvPr>
          <p:cNvSpPr txBox="1"/>
          <p:nvPr/>
        </p:nvSpPr>
        <p:spPr>
          <a:xfrm>
            <a:off x="299752" y="5545039"/>
            <a:ext cx="5773010" cy="1107996"/>
          </a:xfrm>
          <a:prstGeom prst="rect">
            <a:avLst/>
          </a:prstGeom>
          <a:solidFill>
            <a:srgbClr val="124991"/>
          </a:solidFill>
        </p:spPr>
        <p:txBody>
          <a:bodyPr wrap="square" tIns="137160" bIns="137160" numCol="2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High quality </a:t>
            </a:r>
            <a:r>
              <a:rPr lang="en-US" dirty="0">
                <a:solidFill>
                  <a:schemeClr val="bg1"/>
                </a:solidFill>
              </a:rPr>
              <a:t>nuclear interactions.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Various</a:t>
            </a:r>
            <a:r>
              <a:rPr lang="en-US" dirty="0">
                <a:solidFill>
                  <a:schemeClr val="bg1"/>
                </a:solidFill>
              </a:rPr>
              <a:t> fits and successes.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Picture is </a:t>
            </a:r>
            <a:r>
              <a:rPr lang="en-US" b="1" dirty="0">
                <a:solidFill>
                  <a:schemeClr val="bg1"/>
                </a:solidFill>
              </a:rPr>
              <a:t>incomplete</a:t>
            </a:r>
            <a:r>
              <a:rPr lang="en-US" dirty="0">
                <a:solidFill>
                  <a:schemeClr val="bg1"/>
                </a:solidFill>
              </a:rPr>
              <a:t> and validity questioned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CDD8EC6-692D-455F-A638-CB59EC8C3F7F}"/>
              </a:ext>
            </a:extLst>
          </p:cNvPr>
          <p:cNvGrpSpPr/>
          <p:nvPr/>
        </p:nvGrpSpPr>
        <p:grpSpPr>
          <a:xfrm>
            <a:off x="473021" y="1457892"/>
            <a:ext cx="6221422" cy="4014667"/>
            <a:chOff x="473021" y="888299"/>
            <a:chExt cx="6221422" cy="4014667"/>
          </a:xfrm>
        </p:grpSpPr>
        <p:sp>
          <p:nvSpPr>
            <p:cNvPr id="9" name="Rectangle 8"/>
            <p:cNvSpPr/>
            <p:nvPr/>
          </p:nvSpPr>
          <p:spPr bwMode="auto">
            <a:xfrm>
              <a:off x="601397" y="1616791"/>
              <a:ext cx="2204322" cy="611909"/>
            </a:xfrm>
            <a:prstGeom prst="rect">
              <a:avLst/>
            </a:prstGeom>
            <a:solidFill>
              <a:srgbClr val="008000">
                <a:alpha val="37000"/>
              </a:srgb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94901" y="2337770"/>
              <a:ext cx="2210818" cy="611909"/>
            </a:xfrm>
            <a:prstGeom prst="rect">
              <a:avLst/>
            </a:prstGeom>
            <a:solidFill>
              <a:srgbClr val="800000">
                <a:alpha val="37000"/>
              </a:srgb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1397" y="3078232"/>
              <a:ext cx="4382271" cy="611909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1397" y="3829934"/>
              <a:ext cx="6093046" cy="611909"/>
            </a:xfrm>
            <a:prstGeom prst="rect">
              <a:avLst/>
            </a:prstGeom>
            <a:solidFill>
              <a:schemeClr val="accent3">
                <a:lumMod val="50000"/>
                <a:alpha val="37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62" descr="fig1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009" y="1737150"/>
              <a:ext cx="663310" cy="366830"/>
            </a:xfrm>
            <a:prstGeom prst="rect">
              <a:avLst/>
            </a:prstGeom>
          </p:spPr>
        </p:pic>
        <p:pic>
          <p:nvPicPr>
            <p:cNvPr id="14" name="Picture 63" descr="fig2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009" y="2474922"/>
              <a:ext cx="1688425" cy="366830"/>
            </a:xfrm>
            <a:prstGeom prst="rect">
              <a:avLst/>
            </a:prstGeom>
          </p:spPr>
        </p:pic>
        <p:pic>
          <p:nvPicPr>
            <p:cNvPr id="15" name="Picture 64" descr="fig3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009" y="3212695"/>
              <a:ext cx="628134" cy="361805"/>
            </a:xfrm>
            <a:prstGeom prst="rect">
              <a:avLst/>
            </a:prstGeom>
          </p:spPr>
        </p:pic>
        <p:pic>
          <p:nvPicPr>
            <p:cNvPr id="16" name="Picture 65" descr="fig4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009" y="3945442"/>
              <a:ext cx="1602999" cy="366830"/>
            </a:xfrm>
            <a:prstGeom prst="rect">
              <a:avLst/>
            </a:prstGeom>
          </p:spPr>
        </p:pic>
        <p:pic>
          <p:nvPicPr>
            <p:cNvPr id="17" name="Picture 66" descr="fig5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3677" y="3212695"/>
              <a:ext cx="1326620" cy="366830"/>
            </a:xfrm>
            <a:prstGeom prst="rect">
              <a:avLst/>
            </a:prstGeom>
          </p:spPr>
        </p:pic>
        <p:pic>
          <p:nvPicPr>
            <p:cNvPr id="18" name="Picture 67" descr="fig6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3677" y="3945442"/>
              <a:ext cx="1502498" cy="366830"/>
            </a:xfrm>
            <a:prstGeom prst="rect">
              <a:avLst/>
            </a:prstGeom>
          </p:spPr>
        </p:pic>
        <p:pic>
          <p:nvPicPr>
            <p:cNvPr id="19" name="Picture 68" descr="fig7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5867" y="3950467"/>
              <a:ext cx="1341695" cy="36180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auto">
            <a:xfrm>
              <a:off x="667249" y="1577314"/>
              <a:ext cx="2020031" cy="2927951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904157" y="3005100"/>
              <a:ext cx="1967653" cy="75666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Arrow Connector 79"/>
            <p:cNvCxnSpPr/>
            <p:nvPr/>
          </p:nvCxnSpPr>
          <p:spPr>
            <a:xfrm flipH="1" flipV="1">
              <a:off x="473021" y="888299"/>
              <a:ext cx="15441" cy="4014667"/>
            </a:xfrm>
            <a:prstGeom prst="straightConnector1">
              <a:avLst/>
            </a:prstGeom>
            <a:ln w="60325" cmpd="sng">
              <a:solidFill>
                <a:srgbClr val="0000FF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80"/>
            <p:cNvSpPr txBox="1"/>
            <p:nvPr/>
          </p:nvSpPr>
          <p:spPr>
            <a:xfrm>
              <a:off x="556902" y="888299"/>
              <a:ext cx="1603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solidFill>
                    <a:srgbClr val="0000FF"/>
                  </a:solidFill>
                </a:rPr>
                <a:t>Importance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761282" y="1147609"/>
              <a:ext cx="1107857" cy="611267"/>
              <a:chOff x="1761282" y="1147609"/>
              <a:chExt cx="1107857" cy="611267"/>
            </a:xfrm>
          </p:grpSpPr>
          <p:pic>
            <p:nvPicPr>
              <p:cNvPr id="42" name="Picture 4" descr="See original image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61282" y="1147609"/>
                <a:ext cx="607410" cy="611267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" descr="See original image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261729" y="1147609"/>
                <a:ext cx="607410" cy="611267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3691876" y="2522852"/>
              <a:ext cx="398055" cy="339648"/>
              <a:chOff x="3691876" y="2522852"/>
              <a:chExt cx="398055" cy="339648"/>
            </a:xfrm>
          </p:grpSpPr>
          <p:pic>
            <p:nvPicPr>
              <p:cNvPr id="45" name="Picture 4" descr="See original image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691876" y="2631756"/>
                <a:ext cx="228946" cy="230400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See original image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773510" y="2522852"/>
                <a:ext cx="228946" cy="230400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" descr="See original image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860985" y="2632100"/>
                <a:ext cx="228946" cy="230400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5819057" y="3306482"/>
              <a:ext cx="353688" cy="267648"/>
              <a:chOff x="5819057" y="3306482"/>
              <a:chExt cx="353688" cy="267648"/>
            </a:xfrm>
          </p:grpSpPr>
          <p:pic>
            <p:nvPicPr>
              <p:cNvPr id="48" name="Picture 4" descr="See original image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819057" y="3415386"/>
                <a:ext cx="157400" cy="158400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See original image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868033" y="3306482"/>
                <a:ext cx="157400" cy="158400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See original image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955508" y="3415730"/>
                <a:ext cx="157400" cy="158400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4" descr="See original image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15345" y="3306826"/>
                <a:ext cx="157400" cy="158400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7650F7-DF92-4619-8272-ABA292560CCE}"/>
                </a:ext>
              </a:extLst>
            </p:cNvPr>
            <p:cNvSpPr/>
            <p:nvPr/>
          </p:nvSpPr>
          <p:spPr bwMode="auto">
            <a:xfrm>
              <a:off x="2904157" y="3803180"/>
              <a:ext cx="1967653" cy="70208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ysDash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784DCF68-D6B0-4132-8DC5-3ED2E36E47C3}"/>
              </a:ext>
            </a:extLst>
          </p:cNvPr>
          <p:cNvCxnSpPr>
            <a:cxnSpLocks/>
          </p:cNvCxnSpPr>
          <p:nvPr/>
        </p:nvCxnSpPr>
        <p:spPr>
          <a:xfrm>
            <a:off x="4881563" y="4810078"/>
            <a:ext cx="1622713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A16613D8-EDA5-4117-BC70-12A8A39ADE15}"/>
              </a:ext>
            </a:extLst>
          </p:cNvPr>
          <p:cNvGrpSpPr/>
          <p:nvPr/>
        </p:nvGrpSpPr>
        <p:grpSpPr>
          <a:xfrm>
            <a:off x="5863823" y="933790"/>
            <a:ext cx="2842676" cy="2779352"/>
            <a:chOff x="5863823" y="933790"/>
            <a:chExt cx="2842676" cy="2779352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3FCBD1D-E9B8-4022-8E89-AEB5DA183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5863823" y="990871"/>
              <a:ext cx="2842676" cy="2722271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4CB8C0-68D2-4140-BA80-5954C8449797}"/>
                </a:ext>
              </a:extLst>
            </p:cNvPr>
            <p:cNvSpPr/>
            <p:nvPr/>
          </p:nvSpPr>
          <p:spPr>
            <a:xfrm>
              <a:off x="6291742" y="1037736"/>
              <a:ext cx="1649054" cy="2340000"/>
            </a:xfrm>
            <a:prstGeom prst="rect">
              <a:avLst/>
            </a:prstGeom>
            <a:solidFill>
              <a:srgbClr val="DCEEFF">
                <a:alpha val="8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2" name="Picture 45" descr="ball2v2pn-2.png">
              <a:extLst>
                <a:ext uri="{FF2B5EF4-FFF2-40B4-BE49-F238E27FC236}">
                  <a16:creationId xmlns:a16="http://schemas.microsoft.com/office/drawing/2014/main" id="{DEC905FA-CDE5-4BA2-A69B-0BEC9E94A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7094821" y="1553001"/>
              <a:ext cx="380679" cy="371506"/>
            </a:xfrm>
            <a:prstGeom prst="rect">
              <a:avLst/>
            </a:prstGeom>
          </p:spPr>
        </p:pic>
        <p:pic>
          <p:nvPicPr>
            <p:cNvPr id="53" name="Picture 37" descr="ball2v2pn.png">
              <a:extLst>
                <a:ext uri="{FF2B5EF4-FFF2-40B4-BE49-F238E27FC236}">
                  <a16:creationId xmlns:a16="http://schemas.microsoft.com/office/drawing/2014/main" id="{50C764E4-4B27-483B-BC22-2C3F7C885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654851">
              <a:off x="7217708" y="1336149"/>
              <a:ext cx="379301" cy="370162"/>
            </a:xfrm>
            <a:prstGeom prst="rect">
              <a:avLst/>
            </a:prstGeom>
          </p:spPr>
        </p:pic>
        <p:pic>
          <p:nvPicPr>
            <p:cNvPr id="54" name="Picture 4" descr="See original image">
              <a:extLst>
                <a:ext uri="{FF2B5EF4-FFF2-40B4-BE49-F238E27FC236}">
                  <a16:creationId xmlns:a16="http://schemas.microsoft.com/office/drawing/2014/main" id="{51BAEBFF-74BD-41FB-AFEA-9B7F348577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21227" y="933790"/>
              <a:ext cx="329052" cy="331141"/>
            </a:xfrm>
            <a:prstGeom prst="ellipse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See original image">
              <a:extLst>
                <a:ext uri="{FF2B5EF4-FFF2-40B4-BE49-F238E27FC236}">
                  <a16:creationId xmlns:a16="http://schemas.microsoft.com/office/drawing/2014/main" id="{A1CC9EAD-D757-48B0-AE7A-4522892899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40976" y="1337496"/>
              <a:ext cx="329052" cy="331141"/>
            </a:xfrm>
            <a:prstGeom prst="ellipse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ight Arrow 49">
              <a:extLst>
                <a:ext uri="{FF2B5EF4-FFF2-40B4-BE49-F238E27FC236}">
                  <a16:creationId xmlns:a16="http://schemas.microsoft.com/office/drawing/2014/main" id="{5E0158FA-21EB-4F9B-809C-47723189D541}"/>
                </a:ext>
              </a:extLst>
            </p:cNvPr>
            <p:cNvSpPr/>
            <p:nvPr/>
          </p:nvSpPr>
          <p:spPr>
            <a:xfrm rot="1477795">
              <a:off x="6712399" y="1380356"/>
              <a:ext cx="417154" cy="177241"/>
            </a:xfrm>
            <a:prstGeom prst="rightArrow">
              <a:avLst>
                <a:gd name="adj1" fmla="val 48604"/>
                <a:gd name="adj2" fmla="val 65551"/>
              </a:avLst>
            </a:prstGeom>
            <a:solidFill>
              <a:srgbClr val="FF0000"/>
            </a:solidFill>
            <a:ln w="127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DCBE8A7E-1B62-4722-9DAA-E81126F982D9}"/>
                </a:ext>
              </a:extLst>
            </p:cNvPr>
            <p:cNvSpPr/>
            <p:nvPr/>
          </p:nvSpPr>
          <p:spPr>
            <a:xfrm rot="20195494">
              <a:off x="6524918" y="1165681"/>
              <a:ext cx="125724" cy="48762"/>
            </a:xfrm>
            <a:custGeom>
              <a:avLst/>
              <a:gdLst>
                <a:gd name="connsiteX0" fmla="*/ 0 w 595619"/>
                <a:gd name="connsiteY0" fmla="*/ 192986 h 231008"/>
                <a:gd name="connsiteX1" fmla="*/ 151002 w 595619"/>
                <a:gd name="connsiteY1" fmla="*/ 8428 h 231008"/>
                <a:gd name="connsiteX2" fmla="*/ 251670 w 595619"/>
                <a:gd name="connsiteY2" fmla="*/ 192986 h 231008"/>
                <a:gd name="connsiteX3" fmla="*/ 134224 w 595619"/>
                <a:gd name="connsiteY3" fmla="*/ 176208 h 231008"/>
                <a:gd name="connsiteX4" fmla="*/ 310393 w 595619"/>
                <a:gd name="connsiteY4" fmla="*/ 39 h 231008"/>
                <a:gd name="connsiteX5" fmla="*/ 427839 w 595619"/>
                <a:gd name="connsiteY5" fmla="*/ 192986 h 231008"/>
                <a:gd name="connsiteX6" fmla="*/ 318782 w 595619"/>
                <a:gd name="connsiteY6" fmla="*/ 192986 h 231008"/>
                <a:gd name="connsiteX7" fmla="*/ 453006 w 595619"/>
                <a:gd name="connsiteY7" fmla="*/ 39 h 231008"/>
                <a:gd name="connsiteX8" fmla="*/ 578841 w 595619"/>
                <a:gd name="connsiteY8" fmla="*/ 201375 h 231008"/>
                <a:gd name="connsiteX9" fmla="*/ 469784 w 595619"/>
                <a:gd name="connsiteY9" fmla="*/ 209764 h 231008"/>
                <a:gd name="connsiteX10" fmla="*/ 595619 w 595619"/>
                <a:gd name="connsiteY10" fmla="*/ 8428 h 2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5619" h="231008">
                  <a:moveTo>
                    <a:pt x="0" y="192986"/>
                  </a:moveTo>
                  <a:cubicBezTo>
                    <a:pt x="54528" y="100707"/>
                    <a:pt x="109057" y="8428"/>
                    <a:pt x="151002" y="8428"/>
                  </a:cubicBezTo>
                  <a:cubicBezTo>
                    <a:pt x="192947" y="8428"/>
                    <a:pt x="254466" y="165023"/>
                    <a:pt x="251670" y="192986"/>
                  </a:cubicBezTo>
                  <a:cubicBezTo>
                    <a:pt x="248874" y="220949"/>
                    <a:pt x="124437" y="208366"/>
                    <a:pt x="134224" y="176208"/>
                  </a:cubicBezTo>
                  <a:cubicBezTo>
                    <a:pt x="144011" y="144050"/>
                    <a:pt x="261457" y="-2757"/>
                    <a:pt x="310393" y="39"/>
                  </a:cubicBezTo>
                  <a:cubicBezTo>
                    <a:pt x="359329" y="2835"/>
                    <a:pt x="426441" y="160828"/>
                    <a:pt x="427839" y="192986"/>
                  </a:cubicBezTo>
                  <a:cubicBezTo>
                    <a:pt x="429237" y="225144"/>
                    <a:pt x="314588" y="225144"/>
                    <a:pt x="318782" y="192986"/>
                  </a:cubicBezTo>
                  <a:cubicBezTo>
                    <a:pt x="322976" y="160828"/>
                    <a:pt x="409663" y="-1359"/>
                    <a:pt x="453006" y="39"/>
                  </a:cubicBezTo>
                  <a:cubicBezTo>
                    <a:pt x="496349" y="1437"/>
                    <a:pt x="576045" y="166421"/>
                    <a:pt x="578841" y="201375"/>
                  </a:cubicBezTo>
                  <a:cubicBezTo>
                    <a:pt x="581637" y="236329"/>
                    <a:pt x="466988" y="241922"/>
                    <a:pt x="469784" y="209764"/>
                  </a:cubicBezTo>
                  <a:cubicBezTo>
                    <a:pt x="472580" y="177606"/>
                    <a:pt x="570452" y="43382"/>
                    <a:pt x="595619" y="842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34000">
                    <a:srgbClr val="FF0000"/>
                  </a:gs>
                  <a:gs pos="76000">
                    <a:srgbClr val="0000FF"/>
                  </a:gs>
                </a:gsLst>
                <a:lin ang="10800000" scaled="1"/>
                <a:tileRect/>
              </a:gradFill>
              <a:headEnd type="none"/>
              <a:tailEnd type="non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4AE55419-5488-4AF1-A711-92DB134E25A2}"/>
                </a:ext>
              </a:extLst>
            </p:cNvPr>
            <p:cNvSpPr/>
            <p:nvPr/>
          </p:nvSpPr>
          <p:spPr>
            <a:xfrm rot="2022821">
              <a:off x="6570628" y="1099054"/>
              <a:ext cx="125724" cy="48762"/>
            </a:xfrm>
            <a:custGeom>
              <a:avLst/>
              <a:gdLst>
                <a:gd name="connsiteX0" fmla="*/ 0 w 595619"/>
                <a:gd name="connsiteY0" fmla="*/ 192986 h 231008"/>
                <a:gd name="connsiteX1" fmla="*/ 151002 w 595619"/>
                <a:gd name="connsiteY1" fmla="*/ 8428 h 231008"/>
                <a:gd name="connsiteX2" fmla="*/ 251670 w 595619"/>
                <a:gd name="connsiteY2" fmla="*/ 192986 h 231008"/>
                <a:gd name="connsiteX3" fmla="*/ 134224 w 595619"/>
                <a:gd name="connsiteY3" fmla="*/ 176208 h 231008"/>
                <a:gd name="connsiteX4" fmla="*/ 310393 w 595619"/>
                <a:gd name="connsiteY4" fmla="*/ 39 h 231008"/>
                <a:gd name="connsiteX5" fmla="*/ 427839 w 595619"/>
                <a:gd name="connsiteY5" fmla="*/ 192986 h 231008"/>
                <a:gd name="connsiteX6" fmla="*/ 318782 w 595619"/>
                <a:gd name="connsiteY6" fmla="*/ 192986 h 231008"/>
                <a:gd name="connsiteX7" fmla="*/ 453006 w 595619"/>
                <a:gd name="connsiteY7" fmla="*/ 39 h 231008"/>
                <a:gd name="connsiteX8" fmla="*/ 578841 w 595619"/>
                <a:gd name="connsiteY8" fmla="*/ 201375 h 231008"/>
                <a:gd name="connsiteX9" fmla="*/ 469784 w 595619"/>
                <a:gd name="connsiteY9" fmla="*/ 209764 h 231008"/>
                <a:gd name="connsiteX10" fmla="*/ 595619 w 595619"/>
                <a:gd name="connsiteY10" fmla="*/ 8428 h 2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5619" h="231008">
                  <a:moveTo>
                    <a:pt x="0" y="192986"/>
                  </a:moveTo>
                  <a:cubicBezTo>
                    <a:pt x="54528" y="100707"/>
                    <a:pt x="109057" y="8428"/>
                    <a:pt x="151002" y="8428"/>
                  </a:cubicBezTo>
                  <a:cubicBezTo>
                    <a:pt x="192947" y="8428"/>
                    <a:pt x="254466" y="165023"/>
                    <a:pt x="251670" y="192986"/>
                  </a:cubicBezTo>
                  <a:cubicBezTo>
                    <a:pt x="248874" y="220949"/>
                    <a:pt x="124437" y="208366"/>
                    <a:pt x="134224" y="176208"/>
                  </a:cubicBezTo>
                  <a:cubicBezTo>
                    <a:pt x="144011" y="144050"/>
                    <a:pt x="261457" y="-2757"/>
                    <a:pt x="310393" y="39"/>
                  </a:cubicBezTo>
                  <a:cubicBezTo>
                    <a:pt x="359329" y="2835"/>
                    <a:pt x="426441" y="160828"/>
                    <a:pt x="427839" y="192986"/>
                  </a:cubicBezTo>
                  <a:cubicBezTo>
                    <a:pt x="429237" y="225144"/>
                    <a:pt x="314588" y="225144"/>
                    <a:pt x="318782" y="192986"/>
                  </a:cubicBezTo>
                  <a:cubicBezTo>
                    <a:pt x="322976" y="160828"/>
                    <a:pt x="409663" y="-1359"/>
                    <a:pt x="453006" y="39"/>
                  </a:cubicBezTo>
                  <a:cubicBezTo>
                    <a:pt x="496349" y="1437"/>
                    <a:pt x="576045" y="166421"/>
                    <a:pt x="578841" y="201375"/>
                  </a:cubicBezTo>
                  <a:cubicBezTo>
                    <a:pt x="581637" y="236329"/>
                    <a:pt x="466988" y="241922"/>
                    <a:pt x="469784" y="209764"/>
                  </a:cubicBezTo>
                  <a:cubicBezTo>
                    <a:pt x="472580" y="177606"/>
                    <a:pt x="570452" y="43382"/>
                    <a:pt x="595619" y="842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34000">
                    <a:srgbClr val="FF0000"/>
                  </a:gs>
                  <a:gs pos="76000">
                    <a:srgbClr val="00B050"/>
                  </a:gs>
                </a:gsLst>
                <a:lin ang="10800000" scaled="1"/>
                <a:tileRect/>
              </a:gradFill>
              <a:headEnd type="none"/>
              <a:tailEnd type="non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4D970E89-A201-43A0-8CD3-029F95F1D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1321" y="1235461"/>
              <a:ext cx="188839" cy="36846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50B21CF0-A2D4-43C4-9F08-17A643F450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9062" y="1201698"/>
              <a:ext cx="188839" cy="368462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1E9B7F7-733E-4234-88BA-72DDBA252B57}"/>
                </a:ext>
              </a:extLst>
            </p:cNvPr>
            <p:cNvSpPr/>
            <p:nvPr/>
          </p:nvSpPr>
          <p:spPr>
            <a:xfrm rot="18398090">
              <a:off x="6286587" y="1517266"/>
              <a:ext cx="125724" cy="48762"/>
            </a:xfrm>
            <a:custGeom>
              <a:avLst/>
              <a:gdLst>
                <a:gd name="connsiteX0" fmla="*/ 0 w 595619"/>
                <a:gd name="connsiteY0" fmla="*/ 192986 h 231008"/>
                <a:gd name="connsiteX1" fmla="*/ 151002 w 595619"/>
                <a:gd name="connsiteY1" fmla="*/ 8428 h 231008"/>
                <a:gd name="connsiteX2" fmla="*/ 251670 w 595619"/>
                <a:gd name="connsiteY2" fmla="*/ 192986 h 231008"/>
                <a:gd name="connsiteX3" fmla="*/ 134224 w 595619"/>
                <a:gd name="connsiteY3" fmla="*/ 176208 h 231008"/>
                <a:gd name="connsiteX4" fmla="*/ 310393 w 595619"/>
                <a:gd name="connsiteY4" fmla="*/ 39 h 231008"/>
                <a:gd name="connsiteX5" fmla="*/ 427839 w 595619"/>
                <a:gd name="connsiteY5" fmla="*/ 192986 h 231008"/>
                <a:gd name="connsiteX6" fmla="*/ 318782 w 595619"/>
                <a:gd name="connsiteY6" fmla="*/ 192986 h 231008"/>
                <a:gd name="connsiteX7" fmla="*/ 453006 w 595619"/>
                <a:gd name="connsiteY7" fmla="*/ 39 h 231008"/>
                <a:gd name="connsiteX8" fmla="*/ 578841 w 595619"/>
                <a:gd name="connsiteY8" fmla="*/ 201375 h 231008"/>
                <a:gd name="connsiteX9" fmla="*/ 469784 w 595619"/>
                <a:gd name="connsiteY9" fmla="*/ 209764 h 231008"/>
                <a:gd name="connsiteX10" fmla="*/ 595619 w 595619"/>
                <a:gd name="connsiteY10" fmla="*/ 8428 h 2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5619" h="231008">
                  <a:moveTo>
                    <a:pt x="0" y="192986"/>
                  </a:moveTo>
                  <a:cubicBezTo>
                    <a:pt x="54528" y="100707"/>
                    <a:pt x="109057" y="8428"/>
                    <a:pt x="151002" y="8428"/>
                  </a:cubicBezTo>
                  <a:cubicBezTo>
                    <a:pt x="192947" y="8428"/>
                    <a:pt x="254466" y="165023"/>
                    <a:pt x="251670" y="192986"/>
                  </a:cubicBezTo>
                  <a:cubicBezTo>
                    <a:pt x="248874" y="220949"/>
                    <a:pt x="124437" y="208366"/>
                    <a:pt x="134224" y="176208"/>
                  </a:cubicBezTo>
                  <a:cubicBezTo>
                    <a:pt x="144011" y="144050"/>
                    <a:pt x="261457" y="-2757"/>
                    <a:pt x="310393" y="39"/>
                  </a:cubicBezTo>
                  <a:cubicBezTo>
                    <a:pt x="359329" y="2835"/>
                    <a:pt x="426441" y="160828"/>
                    <a:pt x="427839" y="192986"/>
                  </a:cubicBezTo>
                  <a:cubicBezTo>
                    <a:pt x="429237" y="225144"/>
                    <a:pt x="314588" y="225144"/>
                    <a:pt x="318782" y="192986"/>
                  </a:cubicBezTo>
                  <a:cubicBezTo>
                    <a:pt x="322976" y="160828"/>
                    <a:pt x="409663" y="-1359"/>
                    <a:pt x="453006" y="39"/>
                  </a:cubicBezTo>
                  <a:cubicBezTo>
                    <a:pt x="496349" y="1437"/>
                    <a:pt x="576045" y="166421"/>
                    <a:pt x="578841" y="201375"/>
                  </a:cubicBezTo>
                  <a:cubicBezTo>
                    <a:pt x="581637" y="236329"/>
                    <a:pt x="466988" y="241922"/>
                    <a:pt x="469784" y="209764"/>
                  </a:cubicBezTo>
                  <a:cubicBezTo>
                    <a:pt x="472580" y="177606"/>
                    <a:pt x="570452" y="43382"/>
                    <a:pt x="595619" y="842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34000">
                    <a:srgbClr val="00B050"/>
                  </a:gs>
                  <a:gs pos="76000">
                    <a:srgbClr val="0000FF"/>
                  </a:gs>
                </a:gsLst>
                <a:lin ang="10800000" scaled="1"/>
                <a:tileRect/>
              </a:gradFill>
              <a:headEnd type="none"/>
              <a:tailEnd type="non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B228D0E6-F310-4392-8A64-37CA6BA5C045}"/>
                </a:ext>
              </a:extLst>
            </p:cNvPr>
            <p:cNvSpPr/>
            <p:nvPr/>
          </p:nvSpPr>
          <p:spPr>
            <a:xfrm rot="21047222">
              <a:off x="6340514" y="1589926"/>
              <a:ext cx="125724" cy="48762"/>
            </a:xfrm>
            <a:custGeom>
              <a:avLst/>
              <a:gdLst>
                <a:gd name="connsiteX0" fmla="*/ 0 w 595619"/>
                <a:gd name="connsiteY0" fmla="*/ 192986 h 231008"/>
                <a:gd name="connsiteX1" fmla="*/ 151002 w 595619"/>
                <a:gd name="connsiteY1" fmla="*/ 8428 h 231008"/>
                <a:gd name="connsiteX2" fmla="*/ 251670 w 595619"/>
                <a:gd name="connsiteY2" fmla="*/ 192986 h 231008"/>
                <a:gd name="connsiteX3" fmla="*/ 134224 w 595619"/>
                <a:gd name="connsiteY3" fmla="*/ 176208 h 231008"/>
                <a:gd name="connsiteX4" fmla="*/ 310393 w 595619"/>
                <a:gd name="connsiteY4" fmla="*/ 39 h 231008"/>
                <a:gd name="connsiteX5" fmla="*/ 427839 w 595619"/>
                <a:gd name="connsiteY5" fmla="*/ 192986 h 231008"/>
                <a:gd name="connsiteX6" fmla="*/ 318782 w 595619"/>
                <a:gd name="connsiteY6" fmla="*/ 192986 h 231008"/>
                <a:gd name="connsiteX7" fmla="*/ 453006 w 595619"/>
                <a:gd name="connsiteY7" fmla="*/ 39 h 231008"/>
                <a:gd name="connsiteX8" fmla="*/ 578841 w 595619"/>
                <a:gd name="connsiteY8" fmla="*/ 201375 h 231008"/>
                <a:gd name="connsiteX9" fmla="*/ 469784 w 595619"/>
                <a:gd name="connsiteY9" fmla="*/ 209764 h 231008"/>
                <a:gd name="connsiteX10" fmla="*/ 595619 w 595619"/>
                <a:gd name="connsiteY10" fmla="*/ 8428 h 23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5619" h="231008">
                  <a:moveTo>
                    <a:pt x="0" y="192986"/>
                  </a:moveTo>
                  <a:cubicBezTo>
                    <a:pt x="54528" y="100707"/>
                    <a:pt x="109057" y="8428"/>
                    <a:pt x="151002" y="8428"/>
                  </a:cubicBezTo>
                  <a:cubicBezTo>
                    <a:pt x="192947" y="8428"/>
                    <a:pt x="254466" y="165023"/>
                    <a:pt x="251670" y="192986"/>
                  </a:cubicBezTo>
                  <a:cubicBezTo>
                    <a:pt x="248874" y="220949"/>
                    <a:pt x="124437" y="208366"/>
                    <a:pt x="134224" y="176208"/>
                  </a:cubicBezTo>
                  <a:cubicBezTo>
                    <a:pt x="144011" y="144050"/>
                    <a:pt x="261457" y="-2757"/>
                    <a:pt x="310393" y="39"/>
                  </a:cubicBezTo>
                  <a:cubicBezTo>
                    <a:pt x="359329" y="2835"/>
                    <a:pt x="426441" y="160828"/>
                    <a:pt x="427839" y="192986"/>
                  </a:cubicBezTo>
                  <a:cubicBezTo>
                    <a:pt x="429237" y="225144"/>
                    <a:pt x="314588" y="225144"/>
                    <a:pt x="318782" y="192986"/>
                  </a:cubicBezTo>
                  <a:cubicBezTo>
                    <a:pt x="322976" y="160828"/>
                    <a:pt x="409663" y="-1359"/>
                    <a:pt x="453006" y="39"/>
                  </a:cubicBezTo>
                  <a:cubicBezTo>
                    <a:pt x="496349" y="1437"/>
                    <a:pt x="576045" y="166421"/>
                    <a:pt x="578841" y="201375"/>
                  </a:cubicBezTo>
                  <a:cubicBezTo>
                    <a:pt x="581637" y="236329"/>
                    <a:pt x="466988" y="241922"/>
                    <a:pt x="469784" y="209764"/>
                  </a:cubicBezTo>
                  <a:cubicBezTo>
                    <a:pt x="472580" y="177606"/>
                    <a:pt x="570452" y="43382"/>
                    <a:pt x="595619" y="8428"/>
                  </a:cubicBezTo>
                </a:path>
              </a:pathLst>
            </a:custGeom>
            <a:noFill/>
            <a:ln w="12700" cap="flat" cmpd="sng">
              <a:gradFill flip="none" rotWithShape="1">
                <a:gsLst>
                  <a:gs pos="34000">
                    <a:srgbClr val="FF0000"/>
                  </a:gs>
                  <a:gs pos="76000">
                    <a:srgbClr val="0000FF"/>
                  </a:gs>
                </a:gsLst>
                <a:lin ang="10800000" scaled="1"/>
                <a:tileRect/>
              </a:gradFill>
              <a:headEnd type="none"/>
              <a:tailEnd type="none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76" name="Image 75">
            <a:extLst>
              <a:ext uri="{FF2B5EF4-FFF2-40B4-BE49-F238E27FC236}">
                <a16:creationId xmlns:a16="http://schemas.microsoft.com/office/drawing/2014/main" id="{0B26039D-B1B7-45BD-9DC6-6E63DE01106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4656" y="1710038"/>
            <a:ext cx="658726" cy="524331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FCD86CDD-836D-4AE1-973F-9F38947B04A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5730" y="1190062"/>
            <a:ext cx="1025919" cy="102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4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006842" y="1547878"/>
            <a:ext cx="3870000" cy="31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3771C5-0956-49B3-A994-31A9FCF7B541}"/>
              </a:ext>
            </a:extLst>
          </p:cNvPr>
          <p:cNvCxnSpPr>
            <a:cxnSpLocks/>
          </p:cNvCxnSpPr>
          <p:nvPr/>
        </p:nvCxnSpPr>
        <p:spPr>
          <a:xfrm>
            <a:off x="1110663" y="2391300"/>
            <a:ext cx="0" cy="1807454"/>
          </a:xfrm>
          <a:prstGeom prst="straightConnector1">
            <a:avLst/>
          </a:prstGeom>
          <a:ln w="1905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5C27020-697D-4F7E-9375-ABF0FB4FBB02}"/>
              </a:ext>
            </a:extLst>
          </p:cNvPr>
          <p:cNvCxnSpPr>
            <a:cxnSpLocks/>
          </p:cNvCxnSpPr>
          <p:nvPr/>
        </p:nvCxnSpPr>
        <p:spPr>
          <a:xfrm>
            <a:off x="1287878" y="2579216"/>
            <a:ext cx="0" cy="1619538"/>
          </a:xfrm>
          <a:prstGeom prst="straightConnector1">
            <a:avLst/>
          </a:prstGeom>
          <a:ln w="1905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70A4C0D-5968-4F19-82A5-121B4B3BA250}"/>
              </a:ext>
            </a:extLst>
          </p:cNvPr>
          <p:cNvSpPr/>
          <p:nvPr/>
        </p:nvSpPr>
        <p:spPr>
          <a:xfrm>
            <a:off x="1026652" y="1882135"/>
            <a:ext cx="2979610" cy="1355804"/>
          </a:xfrm>
          <a:custGeom>
            <a:avLst/>
            <a:gdLst>
              <a:gd name="connsiteX0" fmla="*/ 342 w 2979610"/>
              <a:gd name="connsiteY0" fmla="*/ 1355796 h 1355804"/>
              <a:gd name="connsiteX1" fmla="*/ 37873 w 2979610"/>
              <a:gd name="connsiteY1" fmla="*/ 1297793 h 1355804"/>
              <a:gd name="connsiteX2" fmla="*/ 58345 w 2979610"/>
              <a:gd name="connsiteY2" fmla="*/ 1106725 h 1355804"/>
              <a:gd name="connsiteX3" fmla="*/ 78817 w 2979610"/>
              <a:gd name="connsiteY3" fmla="*/ 618817 h 1355804"/>
              <a:gd name="connsiteX4" fmla="*/ 106112 w 2979610"/>
              <a:gd name="connsiteY4" fmla="*/ 202561 h 1355804"/>
              <a:gd name="connsiteX5" fmla="*/ 157291 w 2979610"/>
              <a:gd name="connsiteY5" fmla="*/ 35375 h 1355804"/>
              <a:gd name="connsiteX6" fmla="*/ 280121 w 2979610"/>
              <a:gd name="connsiteY6" fmla="*/ 4668 h 1355804"/>
              <a:gd name="connsiteX7" fmla="*/ 679318 w 2979610"/>
              <a:gd name="connsiteY7" fmla="*/ 103614 h 1355804"/>
              <a:gd name="connsiteX8" fmla="*/ 1054632 w 2979610"/>
              <a:gd name="connsiteY8" fmla="*/ 178677 h 1355804"/>
              <a:gd name="connsiteX9" fmla="*/ 1528891 w 2979610"/>
              <a:gd name="connsiteY9" fmla="*/ 260564 h 1355804"/>
              <a:gd name="connsiteX10" fmla="*/ 1951972 w 2979610"/>
              <a:gd name="connsiteY10" fmla="*/ 321978 h 1355804"/>
              <a:gd name="connsiteX11" fmla="*/ 2552473 w 2979610"/>
              <a:gd name="connsiteY11" fmla="*/ 397041 h 1355804"/>
              <a:gd name="connsiteX12" fmla="*/ 2917551 w 2979610"/>
              <a:gd name="connsiteY12" fmla="*/ 437984 h 1355804"/>
              <a:gd name="connsiteX13" fmla="*/ 2961906 w 2979610"/>
              <a:gd name="connsiteY13" fmla="*/ 434572 h 1355804"/>
              <a:gd name="connsiteX14" fmla="*/ 2968730 w 2979610"/>
              <a:gd name="connsiteY14" fmla="*/ 458456 h 1355804"/>
              <a:gd name="connsiteX15" fmla="*/ 2975554 w 2979610"/>
              <a:gd name="connsiteY15" fmla="*/ 489164 h 1355804"/>
              <a:gd name="connsiteX16" fmla="*/ 2975554 w 2979610"/>
              <a:gd name="connsiteY16" fmla="*/ 519871 h 1355804"/>
              <a:gd name="connsiteX17" fmla="*/ 2924375 w 2979610"/>
              <a:gd name="connsiteY17" fmla="*/ 509635 h 1355804"/>
              <a:gd name="connsiteX18" fmla="*/ 2832252 w 2979610"/>
              <a:gd name="connsiteY18" fmla="*/ 509635 h 1355804"/>
              <a:gd name="connsiteX19" fmla="*/ 1992915 w 2979610"/>
              <a:gd name="connsiteY19" fmla="*/ 420925 h 1355804"/>
              <a:gd name="connsiteX20" fmla="*/ 1395826 w 2979610"/>
              <a:gd name="connsiteY20" fmla="*/ 339038 h 1355804"/>
              <a:gd name="connsiteX21" fmla="*/ 962509 w 2979610"/>
              <a:gd name="connsiteY21" fmla="*/ 287859 h 1355804"/>
              <a:gd name="connsiteX22" fmla="*/ 692966 w 2979610"/>
              <a:gd name="connsiteY22" fmla="*/ 270799 h 1355804"/>
              <a:gd name="connsiteX23" fmla="*/ 501897 w 2979610"/>
              <a:gd name="connsiteY23" fmla="*/ 311743 h 1355804"/>
              <a:gd name="connsiteX24" fmla="*/ 368832 w 2979610"/>
              <a:gd name="connsiteY24" fmla="*/ 437984 h 1355804"/>
              <a:gd name="connsiteX25" fmla="*/ 266473 w 2979610"/>
              <a:gd name="connsiteY25" fmla="*/ 680232 h 1355804"/>
              <a:gd name="connsiteX26" fmla="*/ 191411 w 2979610"/>
              <a:gd name="connsiteY26" fmla="*/ 990719 h 1355804"/>
              <a:gd name="connsiteX27" fmla="*/ 126584 w 2979610"/>
              <a:gd name="connsiteY27" fmla="*/ 1174964 h 1355804"/>
              <a:gd name="connsiteX28" fmla="*/ 61757 w 2979610"/>
              <a:gd name="connsiteY28" fmla="*/ 1301205 h 1355804"/>
              <a:gd name="connsiteX29" fmla="*/ 342 w 2979610"/>
              <a:gd name="connsiteY29" fmla="*/ 1355796 h 13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79610" h="1355804">
                <a:moveTo>
                  <a:pt x="342" y="1355796"/>
                </a:moveTo>
                <a:cubicBezTo>
                  <a:pt x="-3639" y="1355227"/>
                  <a:pt x="28206" y="1339305"/>
                  <a:pt x="37873" y="1297793"/>
                </a:cubicBezTo>
                <a:cubicBezTo>
                  <a:pt x="47540" y="1256281"/>
                  <a:pt x="51521" y="1219888"/>
                  <a:pt x="58345" y="1106725"/>
                </a:cubicBezTo>
                <a:cubicBezTo>
                  <a:pt x="65169" y="993562"/>
                  <a:pt x="70856" y="769511"/>
                  <a:pt x="78817" y="618817"/>
                </a:cubicBezTo>
                <a:cubicBezTo>
                  <a:pt x="86778" y="468123"/>
                  <a:pt x="93033" y="299801"/>
                  <a:pt x="106112" y="202561"/>
                </a:cubicBezTo>
                <a:cubicBezTo>
                  <a:pt x="119191" y="105321"/>
                  <a:pt x="128290" y="68357"/>
                  <a:pt x="157291" y="35375"/>
                </a:cubicBezTo>
                <a:cubicBezTo>
                  <a:pt x="186292" y="2393"/>
                  <a:pt x="193117" y="-6705"/>
                  <a:pt x="280121" y="4668"/>
                </a:cubicBezTo>
                <a:cubicBezTo>
                  <a:pt x="367126" y="16041"/>
                  <a:pt x="550233" y="74613"/>
                  <a:pt x="679318" y="103614"/>
                </a:cubicBezTo>
                <a:cubicBezTo>
                  <a:pt x="808403" y="132615"/>
                  <a:pt x="913037" y="152519"/>
                  <a:pt x="1054632" y="178677"/>
                </a:cubicBezTo>
                <a:cubicBezTo>
                  <a:pt x="1196228" y="204835"/>
                  <a:pt x="1379334" y="236680"/>
                  <a:pt x="1528891" y="260564"/>
                </a:cubicBezTo>
                <a:cubicBezTo>
                  <a:pt x="1678448" y="284447"/>
                  <a:pt x="1951972" y="321978"/>
                  <a:pt x="1951972" y="321978"/>
                </a:cubicBezTo>
                <a:lnTo>
                  <a:pt x="2552473" y="397041"/>
                </a:lnTo>
                <a:lnTo>
                  <a:pt x="2917551" y="437984"/>
                </a:lnTo>
                <a:cubicBezTo>
                  <a:pt x="2985790" y="444239"/>
                  <a:pt x="2953376" y="431160"/>
                  <a:pt x="2961906" y="434572"/>
                </a:cubicBezTo>
                <a:cubicBezTo>
                  <a:pt x="2970436" y="437984"/>
                  <a:pt x="2966455" y="449357"/>
                  <a:pt x="2968730" y="458456"/>
                </a:cubicBezTo>
                <a:cubicBezTo>
                  <a:pt x="2971005" y="467555"/>
                  <a:pt x="2974417" y="478928"/>
                  <a:pt x="2975554" y="489164"/>
                </a:cubicBezTo>
                <a:cubicBezTo>
                  <a:pt x="2976691" y="499400"/>
                  <a:pt x="2984084" y="516459"/>
                  <a:pt x="2975554" y="519871"/>
                </a:cubicBezTo>
                <a:cubicBezTo>
                  <a:pt x="2967024" y="523283"/>
                  <a:pt x="2948259" y="511341"/>
                  <a:pt x="2924375" y="509635"/>
                </a:cubicBezTo>
                <a:cubicBezTo>
                  <a:pt x="2900491" y="507929"/>
                  <a:pt x="2987495" y="524420"/>
                  <a:pt x="2832252" y="509635"/>
                </a:cubicBezTo>
                <a:cubicBezTo>
                  <a:pt x="2677009" y="494850"/>
                  <a:pt x="2232319" y="449358"/>
                  <a:pt x="1992915" y="420925"/>
                </a:cubicBezTo>
                <a:cubicBezTo>
                  <a:pt x="1753511" y="392492"/>
                  <a:pt x="1567560" y="361216"/>
                  <a:pt x="1395826" y="339038"/>
                </a:cubicBezTo>
                <a:cubicBezTo>
                  <a:pt x="1224092" y="316860"/>
                  <a:pt x="1079652" y="299232"/>
                  <a:pt x="962509" y="287859"/>
                </a:cubicBezTo>
                <a:cubicBezTo>
                  <a:pt x="845366" y="276486"/>
                  <a:pt x="769735" y="266818"/>
                  <a:pt x="692966" y="270799"/>
                </a:cubicBezTo>
                <a:cubicBezTo>
                  <a:pt x="616197" y="274780"/>
                  <a:pt x="555919" y="283879"/>
                  <a:pt x="501897" y="311743"/>
                </a:cubicBezTo>
                <a:cubicBezTo>
                  <a:pt x="447875" y="339607"/>
                  <a:pt x="408069" y="376569"/>
                  <a:pt x="368832" y="437984"/>
                </a:cubicBezTo>
                <a:cubicBezTo>
                  <a:pt x="329595" y="499399"/>
                  <a:pt x="296043" y="588110"/>
                  <a:pt x="266473" y="680232"/>
                </a:cubicBezTo>
                <a:cubicBezTo>
                  <a:pt x="236903" y="772354"/>
                  <a:pt x="214726" y="908264"/>
                  <a:pt x="191411" y="990719"/>
                </a:cubicBezTo>
                <a:cubicBezTo>
                  <a:pt x="168096" y="1073174"/>
                  <a:pt x="148193" y="1123216"/>
                  <a:pt x="126584" y="1174964"/>
                </a:cubicBezTo>
                <a:cubicBezTo>
                  <a:pt x="104975" y="1226712"/>
                  <a:pt x="81091" y="1275047"/>
                  <a:pt x="61757" y="1301205"/>
                </a:cubicBezTo>
                <a:cubicBezTo>
                  <a:pt x="42423" y="1327363"/>
                  <a:pt x="4323" y="1356365"/>
                  <a:pt x="342" y="1355796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BC6F7A9-EA7E-41E1-9A48-D05E292B616A}"/>
              </a:ext>
            </a:extLst>
          </p:cNvPr>
          <p:cNvSpPr/>
          <p:nvPr/>
        </p:nvSpPr>
        <p:spPr>
          <a:xfrm>
            <a:off x="4796513" y="1575220"/>
            <a:ext cx="2995227" cy="1586692"/>
          </a:xfrm>
          <a:custGeom>
            <a:avLst/>
            <a:gdLst>
              <a:gd name="connsiteX0" fmla="*/ 342 w 2979610"/>
              <a:gd name="connsiteY0" fmla="*/ 1355796 h 1355804"/>
              <a:gd name="connsiteX1" fmla="*/ 37873 w 2979610"/>
              <a:gd name="connsiteY1" fmla="*/ 1297793 h 1355804"/>
              <a:gd name="connsiteX2" fmla="*/ 58345 w 2979610"/>
              <a:gd name="connsiteY2" fmla="*/ 1106725 h 1355804"/>
              <a:gd name="connsiteX3" fmla="*/ 78817 w 2979610"/>
              <a:gd name="connsiteY3" fmla="*/ 618817 h 1355804"/>
              <a:gd name="connsiteX4" fmla="*/ 106112 w 2979610"/>
              <a:gd name="connsiteY4" fmla="*/ 202561 h 1355804"/>
              <a:gd name="connsiteX5" fmla="*/ 157291 w 2979610"/>
              <a:gd name="connsiteY5" fmla="*/ 35375 h 1355804"/>
              <a:gd name="connsiteX6" fmla="*/ 280121 w 2979610"/>
              <a:gd name="connsiteY6" fmla="*/ 4668 h 1355804"/>
              <a:gd name="connsiteX7" fmla="*/ 679318 w 2979610"/>
              <a:gd name="connsiteY7" fmla="*/ 103614 h 1355804"/>
              <a:gd name="connsiteX8" fmla="*/ 1054632 w 2979610"/>
              <a:gd name="connsiteY8" fmla="*/ 178677 h 1355804"/>
              <a:gd name="connsiteX9" fmla="*/ 1528891 w 2979610"/>
              <a:gd name="connsiteY9" fmla="*/ 260564 h 1355804"/>
              <a:gd name="connsiteX10" fmla="*/ 1951972 w 2979610"/>
              <a:gd name="connsiteY10" fmla="*/ 321978 h 1355804"/>
              <a:gd name="connsiteX11" fmla="*/ 2552473 w 2979610"/>
              <a:gd name="connsiteY11" fmla="*/ 397041 h 1355804"/>
              <a:gd name="connsiteX12" fmla="*/ 2917551 w 2979610"/>
              <a:gd name="connsiteY12" fmla="*/ 437984 h 1355804"/>
              <a:gd name="connsiteX13" fmla="*/ 2961906 w 2979610"/>
              <a:gd name="connsiteY13" fmla="*/ 434572 h 1355804"/>
              <a:gd name="connsiteX14" fmla="*/ 2968730 w 2979610"/>
              <a:gd name="connsiteY14" fmla="*/ 458456 h 1355804"/>
              <a:gd name="connsiteX15" fmla="*/ 2975554 w 2979610"/>
              <a:gd name="connsiteY15" fmla="*/ 489164 h 1355804"/>
              <a:gd name="connsiteX16" fmla="*/ 2975554 w 2979610"/>
              <a:gd name="connsiteY16" fmla="*/ 519871 h 1355804"/>
              <a:gd name="connsiteX17" fmla="*/ 2924375 w 2979610"/>
              <a:gd name="connsiteY17" fmla="*/ 509635 h 1355804"/>
              <a:gd name="connsiteX18" fmla="*/ 2832252 w 2979610"/>
              <a:gd name="connsiteY18" fmla="*/ 509635 h 1355804"/>
              <a:gd name="connsiteX19" fmla="*/ 1992915 w 2979610"/>
              <a:gd name="connsiteY19" fmla="*/ 420925 h 1355804"/>
              <a:gd name="connsiteX20" fmla="*/ 1395826 w 2979610"/>
              <a:gd name="connsiteY20" fmla="*/ 339038 h 1355804"/>
              <a:gd name="connsiteX21" fmla="*/ 962509 w 2979610"/>
              <a:gd name="connsiteY21" fmla="*/ 287859 h 1355804"/>
              <a:gd name="connsiteX22" fmla="*/ 692966 w 2979610"/>
              <a:gd name="connsiteY22" fmla="*/ 270799 h 1355804"/>
              <a:gd name="connsiteX23" fmla="*/ 501897 w 2979610"/>
              <a:gd name="connsiteY23" fmla="*/ 311743 h 1355804"/>
              <a:gd name="connsiteX24" fmla="*/ 368832 w 2979610"/>
              <a:gd name="connsiteY24" fmla="*/ 437984 h 1355804"/>
              <a:gd name="connsiteX25" fmla="*/ 266473 w 2979610"/>
              <a:gd name="connsiteY25" fmla="*/ 680232 h 1355804"/>
              <a:gd name="connsiteX26" fmla="*/ 191411 w 2979610"/>
              <a:gd name="connsiteY26" fmla="*/ 990719 h 1355804"/>
              <a:gd name="connsiteX27" fmla="*/ 126584 w 2979610"/>
              <a:gd name="connsiteY27" fmla="*/ 1174964 h 1355804"/>
              <a:gd name="connsiteX28" fmla="*/ 61757 w 2979610"/>
              <a:gd name="connsiteY28" fmla="*/ 1301205 h 1355804"/>
              <a:gd name="connsiteX29" fmla="*/ 342 w 2979610"/>
              <a:gd name="connsiteY29" fmla="*/ 1355796 h 13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79610" h="1355804">
                <a:moveTo>
                  <a:pt x="342" y="1355796"/>
                </a:moveTo>
                <a:cubicBezTo>
                  <a:pt x="-3639" y="1355227"/>
                  <a:pt x="28206" y="1339305"/>
                  <a:pt x="37873" y="1297793"/>
                </a:cubicBezTo>
                <a:cubicBezTo>
                  <a:pt x="47540" y="1256281"/>
                  <a:pt x="51521" y="1219888"/>
                  <a:pt x="58345" y="1106725"/>
                </a:cubicBezTo>
                <a:cubicBezTo>
                  <a:pt x="65169" y="993562"/>
                  <a:pt x="70856" y="769511"/>
                  <a:pt x="78817" y="618817"/>
                </a:cubicBezTo>
                <a:cubicBezTo>
                  <a:pt x="86778" y="468123"/>
                  <a:pt x="93033" y="299801"/>
                  <a:pt x="106112" y="202561"/>
                </a:cubicBezTo>
                <a:cubicBezTo>
                  <a:pt x="119191" y="105321"/>
                  <a:pt x="128290" y="68357"/>
                  <a:pt x="157291" y="35375"/>
                </a:cubicBezTo>
                <a:cubicBezTo>
                  <a:pt x="186292" y="2393"/>
                  <a:pt x="193117" y="-6705"/>
                  <a:pt x="280121" y="4668"/>
                </a:cubicBezTo>
                <a:cubicBezTo>
                  <a:pt x="367126" y="16041"/>
                  <a:pt x="550233" y="74613"/>
                  <a:pt x="679318" y="103614"/>
                </a:cubicBezTo>
                <a:cubicBezTo>
                  <a:pt x="808403" y="132615"/>
                  <a:pt x="913037" y="152519"/>
                  <a:pt x="1054632" y="178677"/>
                </a:cubicBezTo>
                <a:cubicBezTo>
                  <a:pt x="1196228" y="204835"/>
                  <a:pt x="1379334" y="236680"/>
                  <a:pt x="1528891" y="260564"/>
                </a:cubicBezTo>
                <a:cubicBezTo>
                  <a:pt x="1678448" y="284447"/>
                  <a:pt x="1951972" y="321978"/>
                  <a:pt x="1951972" y="321978"/>
                </a:cubicBezTo>
                <a:lnTo>
                  <a:pt x="2552473" y="397041"/>
                </a:lnTo>
                <a:lnTo>
                  <a:pt x="2917551" y="437984"/>
                </a:lnTo>
                <a:cubicBezTo>
                  <a:pt x="2985790" y="444239"/>
                  <a:pt x="2953376" y="431160"/>
                  <a:pt x="2961906" y="434572"/>
                </a:cubicBezTo>
                <a:cubicBezTo>
                  <a:pt x="2970436" y="437984"/>
                  <a:pt x="2966455" y="449357"/>
                  <a:pt x="2968730" y="458456"/>
                </a:cubicBezTo>
                <a:cubicBezTo>
                  <a:pt x="2971005" y="467555"/>
                  <a:pt x="2974417" y="478928"/>
                  <a:pt x="2975554" y="489164"/>
                </a:cubicBezTo>
                <a:cubicBezTo>
                  <a:pt x="2976691" y="499400"/>
                  <a:pt x="2984084" y="516459"/>
                  <a:pt x="2975554" y="519871"/>
                </a:cubicBezTo>
                <a:cubicBezTo>
                  <a:pt x="2967024" y="523283"/>
                  <a:pt x="2948259" y="511341"/>
                  <a:pt x="2924375" y="509635"/>
                </a:cubicBezTo>
                <a:cubicBezTo>
                  <a:pt x="2900491" y="507929"/>
                  <a:pt x="2987495" y="524420"/>
                  <a:pt x="2832252" y="509635"/>
                </a:cubicBezTo>
                <a:cubicBezTo>
                  <a:pt x="2677009" y="494850"/>
                  <a:pt x="2232319" y="449358"/>
                  <a:pt x="1992915" y="420925"/>
                </a:cubicBezTo>
                <a:cubicBezTo>
                  <a:pt x="1753511" y="392492"/>
                  <a:pt x="1567560" y="361216"/>
                  <a:pt x="1395826" y="339038"/>
                </a:cubicBezTo>
                <a:cubicBezTo>
                  <a:pt x="1224092" y="316860"/>
                  <a:pt x="1079652" y="299232"/>
                  <a:pt x="962509" y="287859"/>
                </a:cubicBezTo>
                <a:cubicBezTo>
                  <a:pt x="845366" y="276486"/>
                  <a:pt x="769735" y="266818"/>
                  <a:pt x="692966" y="270799"/>
                </a:cubicBezTo>
                <a:cubicBezTo>
                  <a:pt x="616197" y="274780"/>
                  <a:pt x="555919" y="283879"/>
                  <a:pt x="501897" y="311743"/>
                </a:cubicBezTo>
                <a:cubicBezTo>
                  <a:pt x="447875" y="339607"/>
                  <a:pt x="408069" y="376569"/>
                  <a:pt x="368832" y="437984"/>
                </a:cubicBezTo>
                <a:cubicBezTo>
                  <a:pt x="329595" y="499399"/>
                  <a:pt x="296043" y="588110"/>
                  <a:pt x="266473" y="680232"/>
                </a:cubicBezTo>
                <a:cubicBezTo>
                  <a:pt x="236903" y="772354"/>
                  <a:pt x="214726" y="908264"/>
                  <a:pt x="191411" y="990719"/>
                </a:cubicBezTo>
                <a:cubicBezTo>
                  <a:pt x="168096" y="1073174"/>
                  <a:pt x="148193" y="1123216"/>
                  <a:pt x="126584" y="1174964"/>
                </a:cubicBezTo>
                <a:cubicBezTo>
                  <a:pt x="104975" y="1226712"/>
                  <a:pt x="81091" y="1275047"/>
                  <a:pt x="61757" y="1301205"/>
                </a:cubicBezTo>
                <a:cubicBezTo>
                  <a:pt x="42423" y="1327363"/>
                  <a:pt x="4323" y="1356365"/>
                  <a:pt x="342" y="1355796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 bwMode="auto">
          <a:xfrm>
            <a:off x="377186" y="1485817"/>
            <a:ext cx="7679966" cy="3231875"/>
          </a:xfrm>
          <a:prstGeom prst="rect">
            <a:avLst/>
          </a:prstGeom>
          <a:noFill/>
          <a:ln w="9525" cmpd="sng"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570034" y="1246282"/>
            <a:ext cx="3751006" cy="420624"/>
          </a:xfrm>
          <a:prstGeom prst="rect">
            <a:avLst/>
          </a:prstGeom>
          <a:solidFill>
            <a:srgbClr val="0000FF"/>
          </a:solidFill>
          <a:ln w="12700" cmpd="sng">
            <a:solidFill>
              <a:srgbClr val="0000FF"/>
            </a:solidFill>
            <a:miter lim="800000"/>
            <a:headEnd/>
            <a:tailEnd/>
          </a:ln>
        </p:spPr>
        <p:txBody>
          <a:bodyPr wrap="square" tIns="0" anchor="ctr">
            <a:no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cs typeface="Arial Narrow"/>
              </a:rPr>
              <a:t>n</a:t>
            </a:r>
            <a:r>
              <a:rPr lang="en-US" dirty="0">
                <a:solidFill>
                  <a:srgbClr val="FFFFFF"/>
                </a:solidFill>
                <a:cs typeface="Arial Narrow"/>
              </a:rPr>
              <a:t>-</a:t>
            </a:r>
            <a:r>
              <a:rPr lang="en-US" baseline="30000" dirty="0">
                <a:solidFill>
                  <a:srgbClr val="FFFFFF"/>
                </a:solidFill>
                <a:cs typeface="Arial Narrow"/>
              </a:rPr>
              <a:t>4</a:t>
            </a:r>
            <a:r>
              <a:rPr lang="en-US" dirty="0">
                <a:solidFill>
                  <a:srgbClr val="FFFFFF"/>
                </a:solidFill>
                <a:cs typeface="Arial Narrow"/>
              </a:rPr>
              <a:t>He scattering phase shifts</a:t>
            </a:r>
          </a:p>
        </p:txBody>
      </p:sp>
      <p:sp>
        <p:nvSpPr>
          <p:cNvPr id="57" name="Rectangle 56"/>
          <p:cNvSpPr/>
          <p:nvPr/>
        </p:nvSpPr>
        <p:spPr bwMode="auto">
          <a:xfrm rot="5400000">
            <a:off x="5474357" y="2613279"/>
            <a:ext cx="214167" cy="667478"/>
          </a:xfrm>
          <a:prstGeom prst="rect">
            <a:avLst/>
          </a:prstGeom>
          <a:solidFill>
            <a:srgbClr val="DBEDFF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0" dirty="0"/>
              <a:t>Accuracy and precision of the nuclear Hamiltonian (NN)</a:t>
            </a: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235099" y="5068013"/>
            <a:ext cx="4465631" cy="1518444"/>
          </a:xfrm>
          <a:prstGeom prst="rect">
            <a:avLst/>
          </a:prstGeom>
          <a:solidFill>
            <a:srgbClr val="124A91"/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192024" indent="-192024" eaLnBrk="0" hangingPunct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Conservative estimate of EFT accuracy is below precision of 3N force.</a:t>
            </a:r>
          </a:p>
          <a:p>
            <a:pPr marL="192024" indent="-192024" eaLnBrk="0" hangingPunct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Model error dominated by 3N force.</a:t>
            </a:r>
          </a:p>
          <a:p>
            <a:pPr marL="192024" indent="-192024" eaLnBrk="0" hangingPunct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Ab initio models agree.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91590E-6901-4E84-81F1-79A658A76413}"/>
              </a:ext>
            </a:extLst>
          </p:cNvPr>
          <p:cNvSpPr txBox="1"/>
          <p:nvPr/>
        </p:nvSpPr>
        <p:spPr>
          <a:xfrm>
            <a:off x="349159" y="4756795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R-matrix </a:t>
            </a:r>
            <a:r>
              <a:rPr lang="fr-FR" sz="1100" dirty="0" err="1">
                <a:ln w="0" cap="sq">
                  <a:noFill/>
                </a:ln>
                <a:solidFill>
                  <a:srgbClr val="0070C0"/>
                </a:solidFill>
              </a:rPr>
              <a:t>results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 </a:t>
            </a:r>
            <a:r>
              <a:rPr lang="fr-FR" sz="1100" dirty="0" err="1">
                <a:ln w="0" cap="sq">
                  <a:noFill/>
                </a:ln>
                <a:solidFill>
                  <a:srgbClr val="0070C0"/>
                </a:solidFill>
              </a:rPr>
              <a:t>from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 G. Hale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D363B7-B169-4452-B0A2-988BA29DF3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760" y="5122289"/>
            <a:ext cx="2192770" cy="1409892"/>
          </a:xfrm>
          <a:prstGeom prst="rect">
            <a:avLst/>
          </a:prstGeom>
        </p:spPr>
      </p:pic>
      <p:pic>
        <p:nvPicPr>
          <p:cNvPr id="27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99" y="1547879"/>
            <a:ext cx="3858957" cy="31270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3A58823-A80C-429A-B8C7-3BDCC49154FF}"/>
              </a:ext>
            </a:extLst>
          </p:cNvPr>
          <p:cNvSpPr txBox="1"/>
          <p:nvPr/>
        </p:nvSpPr>
        <p:spPr>
          <a:xfrm>
            <a:off x="4999983" y="620140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Ab initio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98FF880-3929-4D5D-804D-0447EE509938}"/>
              </a:ext>
            </a:extLst>
          </p:cNvPr>
          <p:cNvSpPr txBox="1"/>
          <p:nvPr/>
        </p:nvSpPr>
        <p:spPr>
          <a:xfrm>
            <a:off x="6892063" y="5832510"/>
            <a:ext cx="116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Exact few-body</a:t>
            </a:r>
          </a:p>
        </p:txBody>
      </p:sp>
    </p:spTree>
    <p:extLst>
      <p:ext uri="{BB962C8B-B14F-4D97-AF65-F5344CB8AC3E}">
        <p14:creationId xmlns:p14="http://schemas.microsoft.com/office/powerpoint/2010/main" val="246630192"/>
      </p:ext>
    </p:extLst>
  </p:cSld>
  <p:clrMapOvr>
    <a:masterClrMapping/>
  </p:clrMapOvr>
  <p:transition advTm="2827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6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b="0" dirty="0"/>
                  <a:t> interaction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7" name="Titr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e 53">
            <a:extLst>
              <a:ext uri="{FF2B5EF4-FFF2-40B4-BE49-F238E27FC236}">
                <a16:creationId xmlns:a16="http://schemas.microsoft.com/office/drawing/2014/main" id="{62981B4C-1B41-441D-9B0B-718967CE678D}"/>
              </a:ext>
            </a:extLst>
          </p:cNvPr>
          <p:cNvGrpSpPr>
            <a:grpSpLocks noChangeAspect="1"/>
          </p:cNvGrpSpPr>
          <p:nvPr/>
        </p:nvGrpSpPr>
        <p:grpSpPr>
          <a:xfrm>
            <a:off x="510139" y="888299"/>
            <a:ext cx="3080074" cy="2741397"/>
            <a:chOff x="473021" y="888299"/>
            <a:chExt cx="4510647" cy="401466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1F13576-EEA4-46AC-B9FB-88AFEFF339E2}"/>
                </a:ext>
              </a:extLst>
            </p:cNvPr>
            <p:cNvSpPr/>
            <p:nvPr/>
          </p:nvSpPr>
          <p:spPr bwMode="auto">
            <a:xfrm>
              <a:off x="601397" y="1616791"/>
              <a:ext cx="2204322" cy="611909"/>
            </a:xfrm>
            <a:prstGeom prst="rect">
              <a:avLst/>
            </a:prstGeom>
            <a:solidFill>
              <a:srgbClr val="008000">
                <a:alpha val="37000"/>
              </a:srgb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1D3CCCF-3EA8-4D6C-B7E6-F78FFF1F29C4}"/>
                </a:ext>
              </a:extLst>
            </p:cNvPr>
            <p:cNvSpPr/>
            <p:nvPr/>
          </p:nvSpPr>
          <p:spPr bwMode="auto">
            <a:xfrm>
              <a:off x="594901" y="2337770"/>
              <a:ext cx="2210818" cy="611909"/>
            </a:xfrm>
            <a:prstGeom prst="rect">
              <a:avLst/>
            </a:prstGeom>
            <a:solidFill>
              <a:srgbClr val="800000">
                <a:alpha val="37000"/>
              </a:srgb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BF66927-B95A-4423-ABAA-DC57B8DFCFEF}"/>
                </a:ext>
              </a:extLst>
            </p:cNvPr>
            <p:cNvSpPr/>
            <p:nvPr/>
          </p:nvSpPr>
          <p:spPr bwMode="auto">
            <a:xfrm>
              <a:off x="601397" y="3078232"/>
              <a:ext cx="4382271" cy="611909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862FA57-03ED-45B7-A6BF-67C8E223EDA8}"/>
                </a:ext>
              </a:extLst>
            </p:cNvPr>
            <p:cNvSpPr/>
            <p:nvPr/>
          </p:nvSpPr>
          <p:spPr bwMode="auto">
            <a:xfrm>
              <a:off x="601397" y="3829934"/>
              <a:ext cx="4382271" cy="611909"/>
            </a:xfrm>
            <a:prstGeom prst="rect">
              <a:avLst/>
            </a:prstGeom>
            <a:solidFill>
              <a:schemeClr val="accent3">
                <a:lumMod val="50000"/>
                <a:alpha val="37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62" descr="fig1.png">
              <a:extLst>
                <a:ext uri="{FF2B5EF4-FFF2-40B4-BE49-F238E27FC236}">
                  <a16:creationId xmlns:a16="http://schemas.microsoft.com/office/drawing/2014/main" id="{F7A85ECE-D7B1-4086-83CB-EFF95A150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009" y="1737150"/>
              <a:ext cx="663310" cy="366830"/>
            </a:xfrm>
            <a:prstGeom prst="rect">
              <a:avLst/>
            </a:prstGeom>
          </p:spPr>
        </p:pic>
        <p:pic>
          <p:nvPicPr>
            <p:cNvPr id="61" name="Picture 63" descr="fig2.png">
              <a:extLst>
                <a:ext uri="{FF2B5EF4-FFF2-40B4-BE49-F238E27FC236}">
                  <a16:creationId xmlns:a16="http://schemas.microsoft.com/office/drawing/2014/main" id="{2B2AE5F2-4E7E-458F-A793-4F805B3D2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009" y="2474922"/>
              <a:ext cx="1688425" cy="366830"/>
            </a:xfrm>
            <a:prstGeom prst="rect">
              <a:avLst/>
            </a:prstGeom>
          </p:spPr>
        </p:pic>
        <p:pic>
          <p:nvPicPr>
            <p:cNvPr id="62" name="Picture 64" descr="fig3.png">
              <a:extLst>
                <a:ext uri="{FF2B5EF4-FFF2-40B4-BE49-F238E27FC236}">
                  <a16:creationId xmlns:a16="http://schemas.microsoft.com/office/drawing/2014/main" id="{81F5A877-6D96-4FB0-9B55-3ECA9ECC5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009" y="3212695"/>
              <a:ext cx="628134" cy="361805"/>
            </a:xfrm>
            <a:prstGeom prst="rect">
              <a:avLst/>
            </a:prstGeom>
          </p:spPr>
        </p:pic>
        <p:pic>
          <p:nvPicPr>
            <p:cNvPr id="63" name="Picture 65" descr="fig4.png">
              <a:extLst>
                <a:ext uri="{FF2B5EF4-FFF2-40B4-BE49-F238E27FC236}">
                  <a16:creationId xmlns:a16="http://schemas.microsoft.com/office/drawing/2014/main" id="{DD27C318-7088-4FCF-91B1-C3BA92E30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009" y="3945442"/>
              <a:ext cx="1602999" cy="366830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719AF83-19D1-4D3E-B450-F52052E5C6E9}"/>
                </a:ext>
              </a:extLst>
            </p:cNvPr>
            <p:cNvSpPr/>
            <p:nvPr/>
          </p:nvSpPr>
          <p:spPr bwMode="auto">
            <a:xfrm>
              <a:off x="667249" y="1577314"/>
              <a:ext cx="2020031" cy="2927951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  <a:prstDash val="solid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79">
              <a:extLst>
                <a:ext uri="{FF2B5EF4-FFF2-40B4-BE49-F238E27FC236}">
                  <a16:creationId xmlns:a16="http://schemas.microsoft.com/office/drawing/2014/main" id="{7D00E3C1-FFA3-4A86-BB3E-6873569664A8}"/>
                </a:ext>
              </a:extLst>
            </p:cNvPr>
            <p:cNvCxnSpPr/>
            <p:nvPr/>
          </p:nvCxnSpPr>
          <p:spPr>
            <a:xfrm flipH="1" flipV="1">
              <a:off x="473021" y="888299"/>
              <a:ext cx="15441" cy="4014667"/>
            </a:xfrm>
            <a:prstGeom prst="straightConnector1">
              <a:avLst/>
            </a:prstGeom>
            <a:ln w="60325" cmpd="sng">
              <a:solidFill>
                <a:srgbClr val="0000FF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3">
              <a:extLst>
                <a:ext uri="{FF2B5EF4-FFF2-40B4-BE49-F238E27FC236}">
                  <a16:creationId xmlns:a16="http://schemas.microsoft.com/office/drawing/2014/main" id="{B710A5A8-7BCB-41FE-A233-2C00791F8C22}"/>
                </a:ext>
              </a:extLst>
            </p:cNvPr>
            <p:cNvGrpSpPr/>
            <p:nvPr/>
          </p:nvGrpSpPr>
          <p:grpSpPr>
            <a:xfrm>
              <a:off x="1761282" y="1147609"/>
              <a:ext cx="1106759" cy="611267"/>
              <a:chOff x="1761282" y="1147609"/>
              <a:chExt cx="1106759" cy="611267"/>
            </a:xfrm>
          </p:grpSpPr>
          <p:pic>
            <p:nvPicPr>
              <p:cNvPr id="72" name="Picture 4" descr="See original image">
                <a:extLst>
                  <a:ext uri="{FF2B5EF4-FFF2-40B4-BE49-F238E27FC236}">
                    <a16:creationId xmlns:a16="http://schemas.microsoft.com/office/drawing/2014/main" id="{A14B4C3F-9A1B-4C01-B515-B6CBBBA468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61282" y="1147609"/>
                <a:ext cx="607410" cy="611267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4">
                <a:extLst>
                  <a:ext uri="{FF2B5EF4-FFF2-40B4-BE49-F238E27FC236}">
                    <a16:creationId xmlns:a16="http://schemas.microsoft.com/office/drawing/2014/main" id="{C67181B0-DD56-401B-BC46-4DE6C4D250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/>
            </p:blipFill>
            <p:spPr bwMode="auto">
              <a:xfrm>
                <a:off x="2262826" y="1147609"/>
                <a:ext cx="605215" cy="611267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" name="Group 2">
              <a:extLst>
                <a:ext uri="{FF2B5EF4-FFF2-40B4-BE49-F238E27FC236}">
                  <a16:creationId xmlns:a16="http://schemas.microsoft.com/office/drawing/2014/main" id="{ECECF535-9190-4D3D-8637-F3ACBD3EF58D}"/>
                </a:ext>
              </a:extLst>
            </p:cNvPr>
            <p:cNvGrpSpPr/>
            <p:nvPr/>
          </p:nvGrpSpPr>
          <p:grpSpPr>
            <a:xfrm>
              <a:off x="3691876" y="2522852"/>
              <a:ext cx="398055" cy="339648"/>
              <a:chOff x="3691876" y="2522852"/>
              <a:chExt cx="398055" cy="339648"/>
            </a:xfrm>
          </p:grpSpPr>
          <p:pic>
            <p:nvPicPr>
              <p:cNvPr id="75" name="Picture 4" descr="See original image">
                <a:extLst>
                  <a:ext uri="{FF2B5EF4-FFF2-40B4-BE49-F238E27FC236}">
                    <a16:creationId xmlns:a16="http://schemas.microsoft.com/office/drawing/2014/main" id="{271F77E7-0DF1-4101-81E5-75861C067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691876" y="2631756"/>
                <a:ext cx="228946" cy="230400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4">
                <a:extLst>
                  <a:ext uri="{FF2B5EF4-FFF2-40B4-BE49-F238E27FC236}">
                    <a16:creationId xmlns:a16="http://schemas.microsoft.com/office/drawing/2014/main" id="{328BD005-704C-4025-A559-1287FB53D6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/>
            </p:blipFill>
            <p:spPr bwMode="auto">
              <a:xfrm>
                <a:off x="3773922" y="2522852"/>
                <a:ext cx="228119" cy="230401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4" descr="See original image">
                <a:extLst>
                  <a:ext uri="{FF2B5EF4-FFF2-40B4-BE49-F238E27FC236}">
                    <a16:creationId xmlns:a16="http://schemas.microsoft.com/office/drawing/2014/main" id="{1E3AA667-602C-4BC8-A16D-8EB706ED4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860985" y="2632100"/>
                <a:ext cx="228946" cy="230400"/>
              </a:xfrm>
              <a:prstGeom prst="ellipse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F9815405-37BC-4EA0-90BD-19A729C865DA}"/>
              </a:ext>
            </a:extLst>
          </p:cNvPr>
          <p:cNvSpPr/>
          <p:nvPr/>
        </p:nvSpPr>
        <p:spPr>
          <a:xfrm>
            <a:off x="6894613" y="1021150"/>
            <a:ext cx="2199736" cy="5213901"/>
          </a:xfrm>
          <a:prstGeom prst="rect">
            <a:avLst/>
          </a:prstGeom>
          <a:solidFill>
            <a:srgbClr val="124991">
              <a:alpha val="33000"/>
            </a:srgbClr>
          </a:solidFill>
        </p:spPr>
        <p:txBody>
          <a:bodyPr wrap="square" tIns="137160" bIns="137160" rtlCol="0" anchor="ctr">
            <a:no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pic>
        <p:nvPicPr>
          <p:cNvPr id="36" name="Picture 4" descr="See original image">
            <a:extLst>
              <a:ext uri="{FF2B5EF4-FFF2-40B4-BE49-F238E27FC236}">
                <a16:creationId xmlns:a16="http://schemas.microsoft.com/office/drawing/2014/main" id="{2CD942F0-CE8D-4E51-9176-E64537C5F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5351" y="2078811"/>
            <a:ext cx="156335" cy="157328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317B4DA5-9F04-40B2-B602-B5A1FE92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3071376" y="2004446"/>
            <a:ext cx="155770" cy="157328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E6DA7E26-D87E-45A5-B122-F0C9335FA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3131108" y="2079045"/>
            <a:ext cx="155770" cy="157328"/>
          </a:xfrm>
          <a:prstGeom prst="ellips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6DB3FB5F-BB61-4B37-9602-AFACB82E0C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24592" y="2295257"/>
            <a:ext cx="968926" cy="553996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5402FFA-2C91-4D66-B135-B89D55C065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907" r="17984"/>
          <a:stretch/>
        </p:blipFill>
        <p:spPr>
          <a:xfrm>
            <a:off x="2693738" y="891264"/>
            <a:ext cx="1519700" cy="52616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7950D52-6B34-4335-BF47-2ED5D7940E3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4" b="24634"/>
          <a:stretch/>
        </p:blipFill>
        <p:spPr>
          <a:xfrm>
            <a:off x="4319729" y="891264"/>
            <a:ext cx="2570014" cy="18347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8E9FBC-6A29-47C9-A7C9-1D0D58FB57A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9" t="51164" r="11524" b="1360"/>
          <a:stretch/>
        </p:blipFill>
        <p:spPr>
          <a:xfrm>
            <a:off x="7038933" y="3977621"/>
            <a:ext cx="1886570" cy="14760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A667940-BF0E-41C5-ACEC-C79E6272AAD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48" t="73247" r="32292"/>
          <a:stretch/>
        </p:blipFill>
        <p:spPr>
          <a:xfrm>
            <a:off x="6987156" y="1420223"/>
            <a:ext cx="1905090" cy="2268000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DF099597-ABBA-4B2A-B8BB-19FF42C42FC2}"/>
              </a:ext>
            </a:extLst>
          </p:cNvPr>
          <p:cNvSpPr txBox="1"/>
          <p:nvPr/>
        </p:nvSpPr>
        <p:spPr>
          <a:xfrm>
            <a:off x="7319410" y="5630123"/>
            <a:ext cx="1539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D. Ling-Yun, </a:t>
            </a:r>
            <a:r>
              <a:rPr lang="fr-FR" sz="1100" i="1" dirty="0">
                <a:ln w="0" cap="sq">
                  <a:noFill/>
                </a:ln>
                <a:solidFill>
                  <a:srgbClr val="0070C0"/>
                </a:solidFill>
              </a:rPr>
              <a:t>et al.</a:t>
            </a:r>
          </a:p>
          <a:p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JHEP</a:t>
            </a:r>
            <a:r>
              <a:rPr lang="fr-FR" sz="1100" b="1" dirty="0">
                <a:ln w="0" cap="sq">
                  <a:noFill/>
                </a:ln>
                <a:solidFill>
                  <a:srgbClr val="0070C0"/>
                </a:solidFill>
              </a:rPr>
              <a:t>78 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(2017)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FF3F28-ED91-405A-A251-AF729AE6D84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694" r="15780"/>
          <a:stretch/>
        </p:blipFill>
        <p:spPr>
          <a:xfrm>
            <a:off x="4451361" y="4812552"/>
            <a:ext cx="2317494" cy="14915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0E04ADC-4BFD-433C-B3F2-8F05A9010B4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45" r="15780"/>
          <a:stretch/>
        </p:blipFill>
        <p:spPr>
          <a:xfrm>
            <a:off x="4451361" y="2935313"/>
            <a:ext cx="2317494" cy="1489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4">
                <a:extLst>
                  <a:ext uri="{FF2B5EF4-FFF2-40B4-BE49-F238E27FC236}">
                    <a16:creationId xmlns:a16="http://schemas.microsoft.com/office/drawing/2014/main" id="{64F4CF50-79A7-4F06-B9C5-2A0A6E914495}"/>
                  </a:ext>
                </a:extLst>
              </p:cNvPr>
              <p:cNvSpPr txBox="1"/>
              <p:nvPr/>
            </p:nvSpPr>
            <p:spPr>
              <a:xfrm>
                <a:off x="457198" y="4009015"/>
                <a:ext cx="3728112" cy="2503121"/>
              </a:xfrm>
              <a:prstGeom prst="rect">
                <a:avLst/>
              </a:prstGeom>
              <a:solidFill>
                <a:srgbClr val="124991"/>
              </a:solidFill>
            </p:spPr>
            <p:txBody>
              <a:bodyPr wrap="square" tIns="137160" bIns="137160" rtlCol="0" anchor="ctr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bg1"/>
                    </a:solidFill>
                  </a:defRPr>
                </a:lvl1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Effects of G-parity on LEC?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Are current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N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dirty="0"/>
                          <m:t>N</m:t>
                        </m:r>
                      </m:e>
                    </m:acc>
                  </m:oMath>
                </a14:m>
                <a:r>
                  <a:rPr lang="en-US" dirty="0"/>
                  <a:t> potentials </a:t>
                </a:r>
                <a:r>
                  <a:rPr lang="en-US" b="1" dirty="0"/>
                  <a:t>equivalent</a:t>
                </a:r>
                <a:r>
                  <a:rPr lang="en-US" dirty="0"/>
                  <a:t> at low resolution?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 model for </a:t>
                </a:r>
                <a:r>
                  <a:rPr lang="en-US" b="1" dirty="0"/>
                  <a:t>annihilation</a:t>
                </a:r>
                <a:r>
                  <a:rPr lang="en-US" dirty="0"/>
                  <a:t>? EFT? Avoid optical potential?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Quasi-bound states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EFT vs </a:t>
                </a:r>
                <a14:m>
                  <m:oMath xmlns:m="http://schemas.openxmlformats.org/officeDocument/2006/math">
                    <m:r>
                      <a:rPr lang="en-US" i="1" strike="sngStrik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EFT? Can we decipher the </a:t>
                </a:r>
                <a:r>
                  <a:rPr lang="en-US" b="1" dirty="0"/>
                  <a:t>role of mesons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5" name="TextBox 4">
                <a:extLst>
                  <a:ext uri="{FF2B5EF4-FFF2-40B4-BE49-F238E27FC236}">
                    <a16:creationId xmlns:a16="http://schemas.microsoft.com/office/drawing/2014/main" id="{64F4CF50-79A7-4F06-B9C5-2A0A6E914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4009015"/>
                <a:ext cx="3728112" cy="2503121"/>
              </a:xfrm>
              <a:prstGeom prst="rect">
                <a:avLst/>
              </a:prstGeom>
              <a:blipFill>
                <a:blip r:embed="rId18"/>
                <a:stretch>
                  <a:fillRect l="-980" r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Arrow 49">
            <a:extLst>
              <a:ext uri="{FF2B5EF4-FFF2-40B4-BE49-F238E27FC236}">
                <a16:creationId xmlns:a16="http://schemas.microsoft.com/office/drawing/2014/main" id="{32704222-3A6A-4174-906E-1C4CBB5724B6}"/>
              </a:ext>
            </a:extLst>
          </p:cNvPr>
          <p:cNvSpPr/>
          <p:nvPr/>
        </p:nvSpPr>
        <p:spPr>
          <a:xfrm rot="5400000">
            <a:off x="4261698" y="4481776"/>
            <a:ext cx="644632" cy="273892"/>
          </a:xfrm>
          <a:prstGeom prst="rightArrow">
            <a:avLst>
              <a:gd name="adj1" fmla="val 42439"/>
              <a:gd name="adj2" fmla="val 65551"/>
            </a:avLst>
          </a:prstGeom>
          <a:solidFill>
            <a:srgbClr val="FF0000"/>
          </a:solidFill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0" name="Freeform 46">
            <a:extLst>
              <a:ext uri="{FF2B5EF4-FFF2-40B4-BE49-F238E27FC236}">
                <a16:creationId xmlns:a16="http://schemas.microsoft.com/office/drawing/2014/main" id="{F9A7DBFD-6B86-47D5-BDD1-7CDFD96B1FC9}"/>
              </a:ext>
            </a:extLst>
          </p:cNvPr>
          <p:cNvSpPr/>
          <p:nvPr/>
        </p:nvSpPr>
        <p:spPr>
          <a:xfrm>
            <a:off x="5027379" y="4424893"/>
            <a:ext cx="1746346" cy="390950"/>
          </a:xfrm>
          <a:custGeom>
            <a:avLst/>
            <a:gdLst>
              <a:gd name="connsiteX0" fmla="*/ 0 w 2298495"/>
              <a:gd name="connsiteY0" fmla="*/ 0 h 420073"/>
              <a:gd name="connsiteX1" fmla="*/ 2088459 w 2298495"/>
              <a:gd name="connsiteY1" fmla="*/ 0 h 420073"/>
              <a:gd name="connsiteX2" fmla="*/ 2298495 w 2298495"/>
              <a:gd name="connsiteY2" fmla="*/ 210037 h 420073"/>
              <a:gd name="connsiteX3" fmla="*/ 2088459 w 2298495"/>
              <a:gd name="connsiteY3" fmla="*/ 420073 h 420073"/>
              <a:gd name="connsiteX4" fmla="*/ 0 w 2298495"/>
              <a:gd name="connsiteY4" fmla="*/ 420073 h 420073"/>
              <a:gd name="connsiteX5" fmla="*/ 0 w 2298495"/>
              <a:gd name="connsiteY5" fmla="*/ 0 h 42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495" h="420073">
                <a:moveTo>
                  <a:pt x="2298495" y="420072"/>
                </a:moveTo>
                <a:lnTo>
                  <a:pt x="210036" y="420072"/>
                </a:lnTo>
                <a:lnTo>
                  <a:pt x="0" y="210036"/>
                </a:lnTo>
                <a:lnTo>
                  <a:pt x="210036" y="1"/>
                </a:lnTo>
                <a:lnTo>
                  <a:pt x="2298495" y="1"/>
                </a:lnTo>
                <a:lnTo>
                  <a:pt x="2298495" y="420072"/>
                </a:lnTo>
                <a:close/>
              </a:path>
            </a:pathLst>
          </a:custGeom>
          <a:solidFill>
            <a:srgbClr val="FF0000">
              <a:alpha val="34000"/>
            </a:srgbClr>
          </a:solidFill>
          <a:ln w="12700" cmpd="sng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41911" rIns="0" bIns="41911" numCol="1" spcCol="1270" anchor="ctr" anchorCtr="0">
            <a:noAutofit/>
          </a:bodyPr>
          <a:lstStyle/>
          <a:p>
            <a:pPr algn="ctr" defTabSz="488834">
              <a:lnSpc>
                <a:spcPct val="80000"/>
              </a:lnSpc>
              <a:spcAft>
                <a:spcPct val="35000"/>
              </a:spcAft>
            </a:pPr>
            <a:r>
              <a:rPr lang="en-US" sz="1400" dirty="0">
                <a:solidFill>
                  <a:schemeClr val="tx1"/>
                </a:solidFill>
                <a:latin typeface="Cambria Math" panose="02040503050406030204" pitchFamily="18" charset="0"/>
              </a:rPr>
              <a:t>Equivalence at low resolution scale ?</a:t>
            </a:r>
          </a:p>
        </p:txBody>
      </p:sp>
      <p:sp>
        <p:nvSpPr>
          <p:cNvPr id="41" name="Oval 48">
            <a:extLst>
              <a:ext uri="{FF2B5EF4-FFF2-40B4-BE49-F238E27FC236}">
                <a16:creationId xmlns:a16="http://schemas.microsoft.com/office/drawing/2014/main" id="{CEB6D1A8-E2F1-4E60-845B-763853622BC2}"/>
              </a:ext>
            </a:extLst>
          </p:cNvPr>
          <p:cNvSpPr/>
          <p:nvPr/>
        </p:nvSpPr>
        <p:spPr>
          <a:xfrm>
            <a:off x="4961630" y="4562826"/>
            <a:ext cx="131498" cy="129113"/>
          </a:xfrm>
          <a:prstGeom prst="ellipse">
            <a:avLst/>
          </a:prstGeom>
          <a:solidFill>
            <a:schemeClr val="accent2">
              <a:tint val="50000"/>
              <a:hueOff val="0"/>
              <a:satOff val="0"/>
              <a:lumOff val="0"/>
            </a:schemeClr>
          </a:solidFill>
          <a:ln w="12700" cmpd="sng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E28BBA71-8B57-44C4-9382-17046CA8E06F}"/>
                  </a:ext>
                </a:extLst>
              </p:cNvPr>
              <p:cNvSpPr/>
              <p:nvPr/>
            </p:nvSpPr>
            <p:spPr>
              <a:xfrm>
                <a:off x="2578738" y="1512888"/>
                <a:ext cx="1872623" cy="284400"/>
              </a:xfrm>
              <a:custGeom>
                <a:avLst/>
                <a:gdLst>
                  <a:gd name="connsiteX0" fmla="*/ 0 w 2298495"/>
                  <a:gd name="connsiteY0" fmla="*/ 0 h 420073"/>
                  <a:gd name="connsiteX1" fmla="*/ 2088459 w 2298495"/>
                  <a:gd name="connsiteY1" fmla="*/ 0 h 420073"/>
                  <a:gd name="connsiteX2" fmla="*/ 2298495 w 2298495"/>
                  <a:gd name="connsiteY2" fmla="*/ 210037 h 420073"/>
                  <a:gd name="connsiteX3" fmla="*/ 2088459 w 2298495"/>
                  <a:gd name="connsiteY3" fmla="*/ 420073 h 420073"/>
                  <a:gd name="connsiteX4" fmla="*/ 0 w 2298495"/>
                  <a:gd name="connsiteY4" fmla="*/ 420073 h 420073"/>
                  <a:gd name="connsiteX5" fmla="*/ 0 w 2298495"/>
                  <a:gd name="connsiteY5" fmla="*/ 0 h 42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8495" h="420073">
                    <a:moveTo>
                      <a:pt x="2298495" y="420072"/>
                    </a:moveTo>
                    <a:lnTo>
                      <a:pt x="210036" y="420072"/>
                    </a:lnTo>
                    <a:lnTo>
                      <a:pt x="0" y="210036"/>
                    </a:lnTo>
                    <a:lnTo>
                      <a:pt x="210036" y="1"/>
                    </a:lnTo>
                    <a:lnTo>
                      <a:pt x="2298495" y="1"/>
                    </a:lnTo>
                    <a:lnTo>
                      <a:pt x="2298495" y="420072"/>
                    </a:lnTo>
                    <a:close/>
                  </a:path>
                </a:pathLst>
              </a:custGeom>
              <a:solidFill>
                <a:srgbClr val="FF0000">
                  <a:alpha val="34000"/>
                </a:srgbClr>
              </a:solidFill>
              <a:ln w="12700" cmpd="sng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2000" tIns="41911" rIns="0" bIns="41911" numCol="1" spcCol="1270" anchor="ctr" anchorCtr="0">
                <a:noAutofit/>
              </a:bodyPr>
              <a:lstStyle/>
              <a:p>
                <a:pPr algn="ctr" defTabSz="488834">
                  <a:lnSpc>
                    <a:spcPct val="80000"/>
                  </a:lnSpc>
                  <a:spcAft>
                    <a:spcPct val="350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acc>
                      <m:accPr>
                        <m:chr m:val="̅"/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LEC from OBEP ?</a:t>
                </a:r>
              </a:p>
            </p:txBody>
          </p:sp>
        </mc:Choice>
        <mc:Fallback xmlns=""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E28BBA71-8B57-44C4-9382-17046CA8E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738" y="1512888"/>
                <a:ext cx="1872623" cy="284400"/>
              </a:xfrm>
              <a:custGeom>
                <a:avLst/>
                <a:gdLst>
                  <a:gd name="connsiteX0" fmla="*/ 0 w 2298495"/>
                  <a:gd name="connsiteY0" fmla="*/ 0 h 420073"/>
                  <a:gd name="connsiteX1" fmla="*/ 2088459 w 2298495"/>
                  <a:gd name="connsiteY1" fmla="*/ 0 h 420073"/>
                  <a:gd name="connsiteX2" fmla="*/ 2298495 w 2298495"/>
                  <a:gd name="connsiteY2" fmla="*/ 210037 h 420073"/>
                  <a:gd name="connsiteX3" fmla="*/ 2088459 w 2298495"/>
                  <a:gd name="connsiteY3" fmla="*/ 420073 h 420073"/>
                  <a:gd name="connsiteX4" fmla="*/ 0 w 2298495"/>
                  <a:gd name="connsiteY4" fmla="*/ 420073 h 420073"/>
                  <a:gd name="connsiteX5" fmla="*/ 0 w 2298495"/>
                  <a:gd name="connsiteY5" fmla="*/ 0 h 42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8495" h="420073">
                    <a:moveTo>
                      <a:pt x="2298495" y="420072"/>
                    </a:moveTo>
                    <a:lnTo>
                      <a:pt x="210036" y="420072"/>
                    </a:lnTo>
                    <a:lnTo>
                      <a:pt x="0" y="210036"/>
                    </a:lnTo>
                    <a:lnTo>
                      <a:pt x="210036" y="1"/>
                    </a:lnTo>
                    <a:lnTo>
                      <a:pt x="2298495" y="1"/>
                    </a:lnTo>
                    <a:lnTo>
                      <a:pt x="2298495" y="420072"/>
                    </a:lnTo>
                    <a:close/>
                  </a:path>
                </a:pathLst>
              </a:custGeom>
              <a:blipFill>
                <a:blip r:embed="rId19"/>
                <a:stretch>
                  <a:fillRect t="-12245" r="-3560" b="-16327"/>
                </a:stretch>
              </a:blipFill>
              <a:ln w="12700" cmpd="sng"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8">
            <a:extLst>
              <a:ext uri="{FF2B5EF4-FFF2-40B4-BE49-F238E27FC236}">
                <a16:creationId xmlns:a16="http://schemas.microsoft.com/office/drawing/2014/main" id="{D85C2D16-057D-4155-9277-203F9EB99D3A}"/>
              </a:ext>
            </a:extLst>
          </p:cNvPr>
          <p:cNvSpPr/>
          <p:nvPr/>
        </p:nvSpPr>
        <p:spPr>
          <a:xfrm>
            <a:off x="2518218" y="1589308"/>
            <a:ext cx="131498" cy="129113"/>
          </a:xfrm>
          <a:prstGeom prst="ellipse">
            <a:avLst/>
          </a:prstGeom>
          <a:solidFill>
            <a:schemeClr val="accent2">
              <a:tint val="50000"/>
              <a:hueOff val="0"/>
              <a:satOff val="0"/>
              <a:lumOff val="0"/>
            </a:schemeClr>
          </a:solidFill>
          <a:ln w="12700" cmpd="sng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400" dirty="0"/>
          </a:p>
        </p:txBody>
      </p:sp>
      <p:sp>
        <p:nvSpPr>
          <p:cNvPr id="48" name="ZoneTexte 48">
            <a:extLst>
              <a:ext uri="{FF2B5EF4-FFF2-40B4-BE49-F238E27FC236}">
                <a16:creationId xmlns:a16="http://schemas.microsoft.com/office/drawing/2014/main" id="{199A42D8-A8CC-431B-AC62-6196F3873958}"/>
              </a:ext>
            </a:extLst>
          </p:cNvPr>
          <p:cNvSpPr txBox="1"/>
          <p:nvPr/>
        </p:nvSpPr>
        <p:spPr>
          <a:xfrm>
            <a:off x="4507832" y="6375616"/>
            <a:ext cx="2531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S.K. Bogner, </a:t>
            </a:r>
            <a:r>
              <a:rPr lang="fr-FR" sz="1100" i="1" dirty="0">
                <a:ln w="0" cap="sq">
                  <a:noFill/>
                </a:ln>
                <a:solidFill>
                  <a:srgbClr val="0070C0"/>
                </a:solidFill>
              </a:rPr>
              <a:t>et al.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 PLB</a:t>
            </a:r>
            <a:r>
              <a:rPr lang="fr-FR" sz="1100" b="1" dirty="0">
                <a:ln w="0" cap="sq">
                  <a:noFill/>
                </a:ln>
                <a:solidFill>
                  <a:srgbClr val="0070C0"/>
                </a:solidFill>
              </a:rPr>
              <a:t>516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 (2003)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68D9D47-F7FB-4B6C-A2D6-6A31D358AF7F}"/>
                  </a:ext>
                </a:extLst>
              </p:cNvPr>
              <p:cNvSpPr/>
              <p:nvPr/>
            </p:nvSpPr>
            <p:spPr>
              <a:xfrm>
                <a:off x="2025303" y="2864113"/>
                <a:ext cx="16574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N</m:t>
                    </m:r>
                    <m:acc>
                      <m:accPr>
                        <m:chr m:val="̅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12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fr-FR" sz="1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2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dirty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12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1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1200" b="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1200" dirty="0">
                    <a:solidFill>
                      <a:srgbClr val="FF2600"/>
                    </a:solidFill>
                  </a:rPr>
                  <a:t> G-parity </a:t>
                </a:r>
                <a:r>
                  <a:rPr lang="en-US" sz="1200" dirty="0">
                    <a:solidFill>
                      <a:srgbClr val="000000"/>
                    </a:solidFill>
                  </a:rPr>
                  <a:t>of exchanged meson</a:t>
                </a:r>
                <a:endParaRPr lang="fr-FR" sz="1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68D9D47-F7FB-4B6C-A2D6-6A31D358A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03" y="2864113"/>
                <a:ext cx="1657453" cy="461665"/>
              </a:xfrm>
              <a:prstGeom prst="rect">
                <a:avLst/>
              </a:prstGeom>
              <a:blipFill>
                <a:blip r:embed="rId20"/>
                <a:stretch>
                  <a:fillRect t="-2632" r="-368" b="-7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1">
                <a:extLst>
                  <a:ext uri="{FF2B5EF4-FFF2-40B4-BE49-F238E27FC236}">
                    <a16:creationId xmlns:a16="http://schemas.microsoft.com/office/drawing/2014/main" id="{183A668C-727B-4C98-9885-8B378AE901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690286"/>
                  </p:ext>
                </p:extLst>
              </p:nvPr>
            </p:nvGraphicFramePr>
            <p:xfrm>
              <a:off x="1880600" y="3426089"/>
              <a:ext cx="2494328" cy="684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750">
                      <a:extLst>
                        <a:ext uri="{9D8B030D-6E8A-4147-A177-3AD203B41FA5}">
                          <a16:colId xmlns:a16="http://schemas.microsoft.com/office/drawing/2014/main" val="3034770676"/>
                        </a:ext>
                      </a:extLst>
                    </a:gridCol>
                    <a:gridCol w="598414">
                      <a:extLst>
                        <a:ext uri="{9D8B030D-6E8A-4147-A177-3AD203B41FA5}">
                          <a16:colId xmlns:a16="http://schemas.microsoft.com/office/drawing/2014/main" val="1835531230"/>
                        </a:ext>
                      </a:extLst>
                    </a:gridCol>
                    <a:gridCol w="623582">
                      <a:extLst>
                        <a:ext uri="{9D8B030D-6E8A-4147-A177-3AD203B41FA5}">
                          <a16:colId xmlns:a16="http://schemas.microsoft.com/office/drawing/2014/main" val="3850441661"/>
                        </a:ext>
                      </a:extLst>
                    </a:gridCol>
                    <a:gridCol w="623582">
                      <a:extLst>
                        <a:ext uri="{9D8B030D-6E8A-4147-A177-3AD203B41FA5}">
                          <a16:colId xmlns:a16="http://schemas.microsoft.com/office/drawing/2014/main" val="2148869050"/>
                        </a:ext>
                      </a:extLst>
                    </a:gridCol>
                  </a:tblGrid>
                  <a:tr h="205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/>
                            <a:t>Meson</a:t>
                          </a:r>
                          <a:endParaRPr lang="fr-FR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/>
                            <a:t>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0930862"/>
                      </a:ext>
                    </a:extLst>
                  </a:tr>
                  <a:tr h="2051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fr-FR" sz="1100" b="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fr-FR" sz="1100" b="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1100" b="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fr-FR" sz="1100" b="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283804302"/>
                      </a:ext>
                    </a:extLst>
                  </a:tr>
                  <a:tr h="2051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fr-FR" sz="1100" b="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fr-FR" sz="1100" b="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1100" b="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fr-FR" sz="1100" b="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9508750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1">
                <a:extLst>
                  <a:ext uri="{FF2B5EF4-FFF2-40B4-BE49-F238E27FC236}">
                    <a16:creationId xmlns:a16="http://schemas.microsoft.com/office/drawing/2014/main" id="{183A668C-727B-4C98-9885-8B378AE901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690286"/>
                  </p:ext>
                </p:extLst>
              </p:nvPr>
            </p:nvGraphicFramePr>
            <p:xfrm>
              <a:off x="1880600" y="3426089"/>
              <a:ext cx="2494328" cy="684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8750">
                      <a:extLst>
                        <a:ext uri="{9D8B030D-6E8A-4147-A177-3AD203B41FA5}">
                          <a16:colId xmlns:a16="http://schemas.microsoft.com/office/drawing/2014/main" val="3034770676"/>
                        </a:ext>
                      </a:extLst>
                    </a:gridCol>
                    <a:gridCol w="598414">
                      <a:extLst>
                        <a:ext uri="{9D8B030D-6E8A-4147-A177-3AD203B41FA5}">
                          <a16:colId xmlns:a16="http://schemas.microsoft.com/office/drawing/2014/main" val="1835531230"/>
                        </a:ext>
                      </a:extLst>
                    </a:gridCol>
                    <a:gridCol w="623582">
                      <a:extLst>
                        <a:ext uri="{9D8B030D-6E8A-4147-A177-3AD203B41FA5}">
                          <a16:colId xmlns:a16="http://schemas.microsoft.com/office/drawing/2014/main" val="3850441661"/>
                        </a:ext>
                      </a:extLst>
                    </a:gridCol>
                    <a:gridCol w="623582">
                      <a:extLst>
                        <a:ext uri="{9D8B030D-6E8A-4147-A177-3AD203B41FA5}">
                          <a16:colId xmlns:a16="http://schemas.microsoft.com/office/drawing/2014/main" val="214886905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 err="1"/>
                            <a:t>Meson</a:t>
                          </a:r>
                          <a:endParaRPr lang="fr-FR" sz="12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b="0" dirty="0"/>
                            <a:t>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0930862"/>
                      </a:ext>
                    </a:extLst>
                  </a:tr>
                  <a:tr h="20518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1"/>
                          <a:stretch>
                            <a:fillRect l="-935" t="-138235" r="-286916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1"/>
                          <a:stretch>
                            <a:fillRect l="-110204" t="-138235" r="-213265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1"/>
                          <a:stretch>
                            <a:fillRect l="-200000" t="-138235" r="-102913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1"/>
                          <a:stretch>
                            <a:fillRect l="-302941" t="-138235" r="-3922" b="-1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04302"/>
                      </a:ext>
                    </a:extLst>
                  </a:tr>
                  <a:tr h="20518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1"/>
                          <a:stretch>
                            <a:fillRect l="-935" t="-238235" r="-286916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1"/>
                          <a:stretch>
                            <a:fillRect l="-110204" t="-238235" r="-213265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1"/>
                          <a:stretch>
                            <a:fillRect l="-200000" t="-238235" r="-102913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1"/>
                          <a:stretch>
                            <a:fillRect l="-302941" t="-238235" r="-3922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08750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ZoneTexte 48">
            <a:extLst>
              <a:ext uri="{FF2B5EF4-FFF2-40B4-BE49-F238E27FC236}">
                <a16:creationId xmlns:a16="http://schemas.microsoft.com/office/drawing/2014/main" id="{8780D1CA-5071-4368-A84E-4FFFDC429F26}"/>
              </a:ext>
            </a:extLst>
          </p:cNvPr>
          <p:cNvSpPr txBox="1"/>
          <p:nvPr/>
        </p:nvSpPr>
        <p:spPr>
          <a:xfrm>
            <a:off x="4507832" y="2704793"/>
            <a:ext cx="2337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E. </a:t>
            </a:r>
            <a:r>
              <a:rPr lang="fr-FR" sz="1100" dirty="0" err="1">
                <a:ln w="0" cap="sq">
                  <a:noFill/>
                </a:ln>
                <a:solidFill>
                  <a:srgbClr val="0070C0"/>
                </a:solidFill>
              </a:rPr>
              <a:t>Epelbaum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, </a:t>
            </a:r>
            <a:r>
              <a:rPr lang="fr-FR" sz="1100" i="1" dirty="0">
                <a:ln w="0" cap="sq">
                  <a:noFill/>
                </a:ln>
                <a:solidFill>
                  <a:srgbClr val="0070C0"/>
                </a:solidFill>
              </a:rPr>
              <a:t>et al.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 PRC</a:t>
            </a:r>
            <a:r>
              <a:rPr lang="fr-FR" sz="1100" b="1" dirty="0">
                <a:ln w="0" cap="sq">
                  <a:noFill/>
                </a:ln>
                <a:solidFill>
                  <a:srgbClr val="0070C0"/>
                </a:solidFill>
              </a:rPr>
              <a:t>65</a:t>
            </a:r>
            <a:r>
              <a:rPr lang="fr-FR" sz="1100" dirty="0">
                <a:ln w="0" cap="sq">
                  <a:noFill/>
                </a:ln>
                <a:solidFill>
                  <a:srgbClr val="0070C0"/>
                </a:solidFill>
              </a:rPr>
              <a:t> (2002)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1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31"/>
    </mc:Choice>
    <mc:Fallback xmlns="">
      <p:transition spd="slow" advTm="1327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US" b="0" dirty="0">
                <a:cs typeface="Arial Narrow"/>
              </a:rPr>
              <a:t>Low-energy physics with antiprotons</a:t>
            </a:r>
            <a:endParaRPr lang="en-US" sz="1000" cap="none" dirty="0">
              <a:ln w="0" cap="sq"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BF3FB0E-B631-47AB-9A1B-2174B5BB5A17}"/>
              </a:ext>
            </a:extLst>
          </p:cNvPr>
          <p:cNvCxnSpPr>
            <a:cxnSpLocks/>
          </p:cNvCxnSpPr>
          <p:nvPr/>
        </p:nvCxnSpPr>
        <p:spPr>
          <a:xfrm>
            <a:off x="1227542" y="3108924"/>
            <a:ext cx="1700993" cy="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110FDD5-ABF8-4B91-8C41-9DB82B5121B3}"/>
                  </a:ext>
                </a:extLst>
              </p:cNvPr>
              <p:cNvSpPr txBox="1"/>
              <p:nvPr/>
            </p:nvSpPr>
            <p:spPr>
              <a:xfrm>
                <a:off x="1297132" y="3141278"/>
                <a:ext cx="1631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err="1"/>
                  <a:t>r.m.s</a:t>
                </a:r>
                <a:r>
                  <a:rPr lang="fr-FR" sz="1200" dirty="0"/>
                  <a:t>. radius </a:t>
                </a:r>
                <a14:m>
                  <m:oMath xmlns:m="http://schemas.openxmlformats.org/officeDocument/2006/math">
                    <m:r>
                      <a:rPr lang="fr-FR" sz="1200" i="1" dirty="0" smtClean="0">
                        <a:latin typeface="Cambria Math" panose="02040503050406030204" pitchFamily="18" charset="0"/>
                      </a:rPr>
                      <m:t>~2.4 </m:t>
                    </m:r>
                    <m:r>
                      <m:rPr>
                        <m:nor/>
                      </m:rPr>
                      <a:rPr lang="fr-FR" sz="1200" i="0" dirty="0" err="1" smtClean="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fr-FR" sz="12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110FDD5-ABF8-4B91-8C41-9DB82B512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32" y="3141278"/>
                <a:ext cx="1631403" cy="276999"/>
              </a:xfrm>
              <a:prstGeom prst="rect">
                <a:avLst/>
              </a:prstGeom>
              <a:blipFill>
                <a:blip r:embed="rId3"/>
                <a:stretch>
                  <a:fillRect l="-375" t="-2174"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CAB7B357-338D-4007-9370-DD2E88FE00D8}"/>
              </a:ext>
            </a:extLst>
          </p:cNvPr>
          <p:cNvGrpSpPr/>
          <p:nvPr/>
        </p:nvGrpSpPr>
        <p:grpSpPr>
          <a:xfrm>
            <a:off x="1266755" y="1636312"/>
            <a:ext cx="1653391" cy="1472612"/>
            <a:chOff x="1266755" y="1636312"/>
            <a:chExt cx="1653391" cy="1472612"/>
          </a:xfrm>
        </p:grpSpPr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id="{9F1253BE-847C-4018-98C3-517E38915F75}"/>
                </a:ext>
              </a:extLst>
            </p:cNvPr>
            <p:cNvGrpSpPr/>
            <p:nvPr/>
          </p:nvGrpSpPr>
          <p:grpSpPr>
            <a:xfrm>
              <a:off x="1320365" y="1659339"/>
              <a:ext cx="1488502" cy="1232180"/>
              <a:chOff x="3928766" y="4788788"/>
              <a:chExt cx="2010209" cy="1664051"/>
            </a:xfrm>
          </p:grpSpPr>
          <p:sp>
            <p:nvSpPr>
              <p:cNvPr id="39" name="Oval 89">
                <a:extLst>
                  <a:ext uri="{FF2B5EF4-FFF2-40B4-BE49-F238E27FC236}">
                    <a16:creationId xmlns:a16="http://schemas.microsoft.com/office/drawing/2014/main" id="{6C14C94D-CB8B-43EB-A358-835DD9F36F52}"/>
                  </a:ext>
                </a:extLst>
              </p:cNvPr>
              <p:cNvSpPr/>
              <p:nvPr/>
            </p:nvSpPr>
            <p:spPr>
              <a:xfrm rot="16654851">
                <a:off x="3928766" y="5461308"/>
                <a:ext cx="991531" cy="991531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12700" cmpd="sng">
                <a:solidFill>
                  <a:srgbClr val="0033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none" lIns="290259" tIns="41911" rIns="78232" bIns="41911" numCol="1" spcCol="1270" rtlCol="0" anchor="ctr" anchorCtr="0">
                <a:noAutofit/>
              </a:bodyPr>
              <a:lstStyle/>
              <a:p>
                <a:pPr algn="ctr" defTabSz="488834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0" name="Picture 45" descr="ball2v2pn-2.png">
                <a:extLst>
                  <a:ext uri="{FF2B5EF4-FFF2-40B4-BE49-F238E27FC236}">
                    <a16:creationId xmlns:a16="http://schemas.microsoft.com/office/drawing/2014/main" id="{EA4764B8-8097-4E57-865C-C20A4D033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4057226" y="5797904"/>
                <a:ext cx="520133" cy="507600"/>
              </a:xfrm>
              <a:prstGeom prst="rect">
                <a:avLst/>
              </a:prstGeom>
            </p:spPr>
          </p:pic>
          <p:pic>
            <p:nvPicPr>
              <p:cNvPr id="41" name="Picture 46" descr="ball2v2pn-2.png">
                <a:extLst>
                  <a:ext uri="{FF2B5EF4-FFF2-40B4-BE49-F238E27FC236}">
                    <a16:creationId xmlns:a16="http://schemas.microsoft.com/office/drawing/2014/main" id="{8C09838C-0E3D-43AD-B540-3AB0DF747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4406040" y="5588776"/>
                <a:ext cx="520133" cy="507600"/>
              </a:xfrm>
              <a:prstGeom prst="rect">
                <a:avLst/>
              </a:prstGeom>
            </p:spPr>
          </p:pic>
          <p:pic>
            <p:nvPicPr>
              <p:cNvPr id="42" name="Picture 20" descr="ball2v2pn.png">
                <a:extLst>
                  <a:ext uri="{FF2B5EF4-FFF2-40B4-BE49-F238E27FC236}">
                    <a16:creationId xmlns:a16="http://schemas.microsoft.com/office/drawing/2014/main" id="{B60F3287-251A-475C-A452-D4DCA92DC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5426968" y="5784420"/>
                <a:ext cx="518251" cy="505763"/>
              </a:xfrm>
              <a:prstGeom prst="rect">
                <a:avLst/>
              </a:prstGeom>
            </p:spPr>
          </p:pic>
          <p:pic>
            <p:nvPicPr>
              <p:cNvPr id="43" name="Picture 21" descr="ball2v2pn.png">
                <a:extLst>
                  <a:ext uri="{FF2B5EF4-FFF2-40B4-BE49-F238E27FC236}">
                    <a16:creationId xmlns:a16="http://schemas.microsoft.com/office/drawing/2014/main" id="{DF41083B-A302-4748-B097-DFBD3E7AD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4854305" y="4795032"/>
                <a:ext cx="518251" cy="505763"/>
              </a:xfrm>
              <a:prstGeom prst="rect">
                <a:avLst/>
              </a:prstGeom>
            </p:spPr>
          </p:pic>
          <p:cxnSp>
            <p:nvCxnSpPr>
              <p:cNvPr id="44" name="Straight Arrow Connector 22">
                <a:extLst>
                  <a:ext uri="{FF2B5EF4-FFF2-40B4-BE49-F238E27FC236}">
                    <a16:creationId xmlns:a16="http://schemas.microsoft.com/office/drawing/2014/main" id="{3400CA1E-56A0-4692-AC2F-88362BF4A26A}"/>
                  </a:ext>
                </a:extLst>
              </p:cNvPr>
              <p:cNvCxnSpPr/>
              <p:nvPr/>
            </p:nvCxnSpPr>
            <p:spPr>
              <a:xfrm>
                <a:off x="5115515" y="5037526"/>
                <a:ext cx="562606" cy="999777"/>
              </a:xfrm>
              <a:prstGeom prst="straightConnector1">
                <a:avLst/>
              </a:prstGeom>
              <a:ln w="22225" cmpd="sng">
                <a:solidFill>
                  <a:srgbClr val="0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37" descr="ball2v2pn.png">
                <a:extLst>
                  <a:ext uri="{FF2B5EF4-FFF2-40B4-BE49-F238E27FC236}">
                    <a16:creationId xmlns:a16="http://schemas.microsoft.com/office/drawing/2014/main" id="{B9D5B165-87B9-4EB5-A1F4-789D1A86C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4111458" y="5561948"/>
                <a:ext cx="518251" cy="505763"/>
              </a:xfrm>
              <a:prstGeom prst="rect">
                <a:avLst/>
              </a:prstGeom>
            </p:spPr>
          </p:pic>
          <p:pic>
            <p:nvPicPr>
              <p:cNvPr id="46" name="Picture 44" descr="ball2v2pn.png">
                <a:extLst>
                  <a:ext uri="{FF2B5EF4-FFF2-40B4-BE49-F238E27FC236}">
                    <a16:creationId xmlns:a16="http://schemas.microsoft.com/office/drawing/2014/main" id="{CC2FA9FF-C6EF-44A3-B565-266CED9BC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4299064" y="5852169"/>
                <a:ext cx="518251" cy="505763"/>
              </a:xfrm>
              <a:prstGeom prst="rect">
                <a:avLst/>
              </a:prstGeom>
            </p:spPr>
          </p:pic>
          <p:cxnSp>
            <p:nvCxnSpPr>
              <p:cNvPr id="47" name="Straight Arrow Connector 19">
                <a:extLst>
                  <a:ext uri="{FF2B5EF4-FFF2-40B4-BE49-F238E27FC236}">
                    <a16:creationId xmlns:a16="http://schemas.microsoft.com/office/drawing/2014/main" id="{ED2BB283-F2F4-47C2-9166-0D7788141395}"/>
                  </a:ext>
                </a:extLst>
              </p:cNvPr>
              <p:cNvCxnSpPr/>
              <p:nvPr/>
            </p:nvCxnSpPr>
            <p:spPr>
              <a:xfrm flipV="1">
                <a:off x="4421589" y="5514545"/>
                <a:ext cx="976700" cy="431342"/>
              </a:xfrm>
              <a:prstGeom prst="straightConnector1">
                <a:avLst/>
              </a:prstGeom>
              <a:ln w="22225" cmpd="sng">
                <a:solidFill>
                  <a:srgbClr val="0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DF89F09-7120-4EEF-BE46-2B578971B117}"/>
                </a:ext>
              </a:extLst>
            </p:cNvPr>
            <p:cNvSpPr/>
            <p:nvPr/>
          </p:nvSpPr>
          <p:spPr>
            <a:xfrm>
              <a:off x="1266755" y="1636312"/>
              <a:ext cx="1653391" cy="1472612"/>
            </a:xfrm>
            <a:prstGeom prst="ellipse">
              <a:avLst/>
            </a:prstGeom>
            <a:noFill/>
            <a:ln w="25400" cmpd="sng"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1" name="Right Arrow 88">
            <a:extLst>
              <a:ext uri="{FF2B5EF4-FFF2-40B4-BE49-F238E27FC236}">
                <a16:creationId xmlns:a16="http://schemas.microsoft.com/office/drawing/2014/main" id="{E5110F8A-6FF4-406D-91AE-7ADC175F70A6}"/>
              </a:ext>
            </a:extLst>
          </p:cNvPr>
          <p:cNvSpPr>
            <a:spLocks noChangeAspect="1"/>
          </p:cNvSpPr>
          <p:nvPr/>
        </p:nvSpPr>
        <p:spPr bwMode="auto">
          <a:xfrm>
            <a:off x="3153650" y="1995283"/>
            <a:ext cx="608636" cy="322372"/>
          </a:xfrm>
          <a:prstGeom prst="rightArrow">
            <a:avLst/>
          </a:prstGeom>
          <a:solidFill>
            <a:srgbClr val="FF0000"/>
          </a:solidFill>
          <a:ln w="19050" cmpd="sng"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B3BF2D-9E9C-4B5D-A0AB-4EE9AD52A3CD}"/>
                  </a:ext>
                </a:extLst>
              </p:cNvPr>
              <p:cNvSpPr/>
              <p:nvPr/>
            </p:nvSpPr>
            <p:spPr>
              <a:xfrm>
                <a:off x="2920146" y="1532407"/>
                <a:ext cx="13496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14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fr-FR" sz="1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400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FR" sz="1400" dirty="0"/>
                  <a:t> capture*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B3BF2D-9E9C-4B5D-A0AB-4EE9AD52A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146" y="1532407"/>
                <a:ext cx="1349665" cy="307777"/>
              </a:xfrm>
              <a:prstGeom prst="rect">
                <a:avLst/>
              </a:prstGeom>
              <a:blipFill>
                <a:blip r:embed="rId6"/>
                <a:stretch>
                  <a:fillRect t="-1961" r="-45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A88B57FD-C0A1-4A96-851A-7DBE945D5888}"/>
              </a:ext>
            </a:extLst>
          </p:cNvPr>
          <p:cNvSpPr txBox="1"/>
          <p:nvPr/>
        </p:nvSpPr>
        <p:spPr>
          <a:xfrm>
            <a:off x="290362" y="632529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Open field of research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248213D-E356-49EE-9AE3-EEA2044F9282}"/>
              </a:ext>
            </a:extLst>
          </p:cNvPr>
          <p:cNvGrpSpPr/>
          <p:nvPr/>
        </p:nvGrpSpPr>
        <p:grpSpPr>
          <a:xfrm>
            <a:off x="4615826" y="1239618"/>
            <a:ext cx="4169604" cy="502829"/>
            <a:chOff x="4615826" y="1239618"/>
            <a:chExt cx="4169604" cy="502829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9AB8F0A1-9D10-41AC-95D6-A6D1682F9DA5}"/>
                </a:ext>
              </a:extLst>
            </p:cNvPr>
            <p:cNvGrpSpPr/>
            <p:nvPr/>
          </p:nvGrpSpPr>
          <p:grpSpPr>
            <a:xfrm>
              <a:off x="4615826" y="1267017"/>
              <a:ext cx="497658" cy="475430"/>
              <a:chOff x="1266755" y="1636312"/>
              <a:chExt cx="1653391" cy="1472612"/>
            </a:xfrm>
          </p:grpSpPr>
          <p:grpSp>
            <p:nvGrpSpPr>
              <p:cNvPr id="55" name="Group 6">
                <a:extLst>
                  <a:ext uri="{FF2B5EF4-FFF2-40B4-BE49-F238E27FC236}">
                    <a16:creationId xmlns:a16="http://schemas.microsoft.com/office/drawing/2014/main" id="{1C399532-7B9A-4A92-A92D-7A268A852263}"/>
                  </a:ext>
                </a:extLst>
              </p:cNvPr>
              <p:cNvGrpSpPr/>
              <p:nvPr/>
            </p:nvGrpSpPr>
            <p:grpSpPr>
              <a:xfrm>
                <a:off x="1320365" y="1659339"/>
                <a:ext cx="1488502" cy="1232180"/>
                <a:chOff x="3928766" y="4788788"/>
                <a:chExt cx="2010209" cy="1664051"/>
              </a:xfrm>
            </p:grpSpPr>
            <p:sp>
              <p:nvSpPr>
                <p:cNvPr id="57" name="Oval 89">
                  <a:extLst>
                    <a:ext uri="{FF2B5EF4-FFF2-40B4-BE49-F238E27FC236}">
                      <a16:creationId xmlns:a16="http://schemas.microsoft.com/office/drawing/2014/main" id="{B84FC2BC-E4F9-4D22-B9E2-C502768DD27E}"/>
                    </a:ext>
                  </a:extLst>
                </p:cNvPr>
                <p:cNvSpPr/>
                <p:nvPr/>
              </p:nvSpPr>
              <p:spPr>
                <a:xfrm rot="16654851">
                  <a:off x="3928766" y="5461308"/>
                  <a:ext cx="991531" cy="991531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12700" cmpd="sng">
                  <a:solidFill>
                    <a:srgbClr val="00335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0" vert="horz" wrap="none" lIns="290259" tIns="41911" rIns="78232" bIns="41911" numCol="1" spcCol="1270" rtlCol="0" anchor="ctr" anchorCtr="0">
                  <a:noAutofit/>
                </a:bodyPr>
                <a:lstStyle/>
                <a:p>
                  <a:pPr algn="ctr" defTabSz="48883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8" name="Picture 45" descr="ball2v2pn-2.png">
                  <a:extLst>
                    <a:ext uri="{FF2B5EF4-FFF2-40B4-BE49-F238E27FC236}">
                      <a16:creationId xmlns:a16="http://schemas.microsoft.com/office/drawing/2014/main" id="{3F0216F7-8414-49C5-8C57-495A89916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4057226" y="5797904"/>
                  <a:ext cx="520133" cy="507600"/>
                </a:xfrm>
                <a:prstGeom prst="rect">
                  <a:avLst/>
                </a:prstGeom>
              </p:spPr>
            </p:pic>
            <p:pic>
              <p:nvPicPr>
                <p:cNvPr id="59" name="Picture 46" descr="ball2v2pn-2.png">
                  <a:extLst>
                    <a:ext uri="{FF2B5EF4-FFF2-40B4-BE49-F238E27FC236}">
                      <a16:creationId xmlns:a16="http://schemas.microsoft.com/office/drawing/2014/main" id="{C2DC090F-68E2-4BB0-9086-BD953B6DB9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4406040" y="5588776"/>
                  <a:ext cx="520133" cy="507600"/>
                </a:xfrm>
                <a:prstGeom prst="rect">
                  <a:avLst/>
                </a:prstGeom>
              </p:spPr>
            </p:pic>
            <p:pic>
              <p:nvPicPr>
                <p:cNvPr id="61" name="Picture 20" descr="ball2v2pn.png">
                  <a:extLst>
                    <a:ext uri="{FF2B5EF4-FFF2-40B4-BE49-F238E27FC236}">
                      <a16:creationId xmlns:a16="http://schemas.microsoft.com/office/drawing/2014/main" id="{B7EA8322-C918-4EF2-8E83-E0AC9573FA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5426968" y="5784420"/>
                  <a:ext cx="518251" cy="505763"/>
                </a:xfrm>
                <a:prstGeom prst="rect">
                  <a:avLst/>
                </a:prstGeom>
              </p:spPr>
            </p:pic>
            <p:pic>
              <p:nvPicPr>
                <p:cNvPr id="62" name="Picture 21" descr="ball2v2pn.png">
                  <a:extLst>
                    <a:ext uri="{FF2B5EF4-FFF2-40B4-BE49-F238E27FC236}">
                      <a16:creationId xmlns:a16="http://schemas.microsoft.com/office/drawing/2014/main" id="{690C1EB7-F03F-4A6C-939E-7CE611C35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4854305" y="4795032"/>
                  <a:ext cx="518251" cy="505763"/>
                </a:xfrm>
                <a:prstGeom prst="rect">
                  <a:avLst/>
                </a:prstGeom>
              </p:spPr>
            </p:pic>
            <p:cxnSp>
              <p:nvCxnSpPr>
                <p:cNvPr id="63" name="Straight Arrow Connector 22">
                  <a:extLst>
                    <a:ext uri="{FF2B5EF4-FFF2-40B4-BE49-F238E27FC236}">
                      <a16:creationId xmlns:a16="http://schemas.microsoft.com/office/drawing/2014/main" id="{0EBD6B7B-B920-4354-85F0-2F8715DD3252}"/>
                    </a:ext>
                  </a:extLst>
                </p:cNvPr>
                <p:cNvCxnSpPr/>
                <p:nvPr/>
              </p:nvCxnSpPr>
              <p:spPr>
                <a:xfrm>
                  <a:off x="5115515" y="5037526"/>
                  <a:ext cx="562606" cy="999777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stealth" w="med" len="med"/>
                  <a:tailEnd type="none" w="sm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5" name="Picture 37" descr="ball2v2pn.png">
                  <a:extLst>
                    <a:ext uri="{FF2B5EF4-FFF2-40B4-BE49-F238E27FC236}">
                      <a16:creationId xmlns:a16="http://schemas.microsoft.com/office/drawing/2014/main" id="{7189EBD7-3321-4BD7-AA68-1BEB0DB3A2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4111458" y="5561948"/>
                  <a:ext cx="518251" cy="505763"/>
                </a:xfrm>
                <a:prstGeom prst="rect">
                  <a:avLst/>
                </a:prstGeom>
              </p:spPr>
            </p:pic>
            <p:pic>
              <p:nvPicPr>
                <p:cNvPr id="68" name="Picture 44" descr="ball2v2pn.png">
                  <a:extLst>
                    <a:ext uri="{FF2B5EF4-FFF2-40B4-BE49-F238E27FC236}">
                      <a16:creationId xmlns:a16="http://schemas.microsoft.com/office/drawing/2014/main" id="{90BE4BF7-0138-4772-BE8F-5D86046FE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4299064" y="5852169"/>
                  <a:ext cx="518251" cy="505763"/>
                </a:xfrm>
                <a:prstGeom prst="rect">
                  <a:avLst/>
                </a:prstGeom>
              </p:spPr>
            </p:pic>
            <p:cxnSp>
              <p:nvCxnSpPr>
                <p:cNvPr id="91" name="Straight Arrow Connector 19">
                  <a:extLst>
                    <a:ext uri="{FF2B5EF4-FFF2-40B4-BE49-F238E27FC236}">
                      <a16:creationId xmlns:a16="http://schemas.microsoft.com/office/drawing/2014/main" id="{1211B9F3-44CA-4932-803B-FFEF5F2FB461}"/>
                    </a:ext>
                  </a:extLst>
                </p:cNvPr>
                <p:cNvCxnSpPr/>
                <p:nvPr/>
              </p:nvCxnSpPr>
              <p:spPr>
                <a:xfrm flipV="1">
                  <a:off x="4421589" y="5514545"/>
                  <a:ext cx="976700" cy="431342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stealth" w="med" len="med"/>
                  <a:tailEnd type="none" w="sm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51C25A53-0FBD-4648-9590-A15AFDAEBE76}"/>
                  </a:ext>
                </a:extLst>
              </p:cNvPr>
              <p:cNvSpPr/>
              <p:nvPr/>
            </p:nvSpPr>
            <p:spPr>
              <a:xfrm>
                <a:off x="1266755" y="1636312"/>
                <a:ext cx="1653391" cy="1472612"/>
              </a:xfrm>
              <a:prstGeom prst="ellipse">
                <a:avLst/>
              </a:prstGeom>
              <a:noFill/>
              <a:ln w="25400" cmpd="sng">
                <a:solidFill>
                  <a:schemeClr val="tx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32" name="Straight Arrow Connector 19">
              <a:extLst>
                <a:ext uri="{FF2B5EF4-FFF2-40B4-BE49-F238E27FC236}">
                  <a16:creationId xmlns:a16="http://schemas.microsoft.com/office/drawing/2014/main" id="{86D0B090-D59A-4E30-80FD-A8C7937F8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9025" y="1371601"/>
              <a:ext cx="3663950" cy="101599"/>
            </a:xfrm>
            <a:prstGeom prst="straightConnector1">
              <a:avLst/>
            </a:prstGeom>
            <a:ln w="15875" cmpd="sng">
              <a:solidFill>
                <a:srgbClr val="00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4" name="Picture 21">
              <a:extLst>
                <a:ext uri="{FF2B5EF4-FFF2-40B4-BE49-F238E27FC236}">
                  <a16:creationId xmlns:a16="http://schemas.microsoft.com/office/drawing/2014/main" id="{F6C1E23B-29E6-40A8-88FF-0797738D4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 rot="16654851">
              <a:off x="8532362" y="1237206"/>
              <a:ext cx="250656" cy="25548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63753DD-D6CC-4D12-9616-0B1B36DFE208}"/>
                  </a:ext>
                </a:extLst>
              </p:cNvPr>
              <p:cNvSpPr txBox="1"/>
              <p:nvPr/>
            </p:nvSpPr>
            <p:spPr>
              <a:xfrm>
                <a:off x="4314469" y="945923"/>
                <a:ext cx="820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63753DD-D6CC-4D12-9616-0B1B36DFE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69" y="945923"/>
                <a:ext cx="8202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34">
            <a:extLst>
              <a:ext uri="{FF2B5EF4-FFF2-40B4-BE49-F238E27FC236}">
                <a16:creationId xmlns:a16="http://schemas.microsoft.com/office/drawing/2014/main" id="{DA38E550-318E-4D74-BA0A-69D07636C9E7}"/>
              </a:ext>
            </a:extLst>
          </p:cNvPr>
          <p:cNvSpPr txBox="1"/>
          <p:nvPr/>
        </p:nvSpPr>
        <p:spPr>
          <a:xfrm>
            <a:off x="7316175" y="861500"/>
            <a:ext cx="1631403" cy="210324"/>
          </a:xfrm>
          <a:prstGeom prst="rect">
            <a:avLst/>
          </a:prstGeom>
          <a:ln w="12700" cmpd="sng">
            <a:noFill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487" tIns="44450" rIns="90487" bIns="44450" anchor="ctr">
            <a:no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marL="0" lvl="1" algn="just">
              <a:spcAft>
                <a:spcPts val="600"/>
              </a:spcAft>
              <a:defRPr sz="1600" kern="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100" dirty="0"/>
              <a:t>Disclaimer: not at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F61A7746-AFD7-4EA6-9848-F677E5C39179}"/>
                  </a:ext>
                </a:extLst>
              </p:cNvPr>
              <p:cNvSpPr txBox="1"/>
              <p:nvPr/>
            </p:nvSpPr>
            <p:spPr>
              <a:xfrm>
                <a:off x="5356192" y="853590"/>
                <a:ext cx="1631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r.m.s. radius at annihilation </a:t>
                </a:r>
                <a14:m>
                  <m:oMath xmlns:m="http://schemas.openxmlformats.org/officeDocument/2006/math">
                    <m:r>
                      <a:rPr lang="fr-FR" sz="12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sz="12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fr-FR" sz="1200" b="0" i="0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fr-FR" sz="1200" i="0" dirty="0" err="1" smtClean="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fr-FR" sz="1200" dirty="0"/>
              </a:p>
            </p:txBody>
          </p:sp>
        </mc:Choice>
        <mc:Fallback xmlns=""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F61A7746-AFD7-4EA6-9848-F677E5C39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92" y="853590"/>
                <a:ext cx="1631403" cy="461665"/>
              </a:xfrm>
              <a:prstGeom prst="rect">
                <a:avLst/>
              </a:prstGeom>
              <a:blipFill>
                <a:blip r:embed="rId9"/>
                <a:stretch>
                  <a:fillRect l="-375" t="-1316" b="-7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e 32">
            <a:extLst>
              <a:ext uri="{FF2B5EF4-FFF2-40B4-BE49-F238E27FC236}">
                <a16:creationId xmlns:a16="http://schemas.microsoft.com/office/drawing/2014/main" id="{04A395F9-03EA-40A7-B954-03ACD949C561}"/>
              </a:ext>
            </a:extLst>
          </p:cNvPr>
          <p:cNvGrpSpPr/>
          <p:nvPr/>
        </p:nvGrpSpPr>
        <p:grpSpPr>
          <a:xfrm>
            <a:off x="4314469" y="1840717"/>
            <a:ext cx="3034984" cy="888273"/>
            <a:chOff x="4314469" y="4230611"/>
            <a:chExt cx="3034984" cy="888273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D8185D99-3B25-4E1B-8BB0-F4EA33D9491D}"/>
                </a:ext>
              </a:extLst>
            </p:cNvPr>
            <p:cNvGrpSpPr/>
            <p:nvPr/>
          </p:nvGrpSpPr>
          <p:grpSpPr>
            <a:xfrm flipH="1">
              <a:off x="4984146" y="4752072"/>
              <a:ext cx="366816" cy="366812"/>
              <a:chOff x="6104183" y="5027600"/>
              <a:chExt cx="1454792" cy="1454786"/>
            </a:xfrm>
          </p:grpSpPr>
          <p:sp>
            <p:nvSpPr>
              <p:cNvPr id="95" name="Oval 89">
                <a:extLst>
                  <a:ext uri="{FF2B5EF4-FFF2-40B4-BE49-F238E27FC236}">
                    <a16:creationId xmlns:a16="http://schemas.microsoft.com/office/drawing/2014/main" id="{6B1E45C8-9EF6-4D13-82BF-DA2BDA86112E}"/>
                  </a:ext>
                </a:extLst>
              </p:cNvPr>
              <p:cNvSpPr/>
              <p:nvPr/>
            </p:nvSpPr>
            <p:spPr>
              <a:xfrm rot="16654851">
                <a:off x="6104186" y="5027597"/>
                <a:ext cx="1454786" cy="1454792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12700" cmpd="sng">
                <a:solidFill>
                  <a:srgbClr val="0033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none" lIns="290259" tIns="41911" rIns="78232" bIns="41911" numCol="1" spcCol="1270" rtlCol="0" anchor="ctr" anchorCtr="0">
                <a:noAutofit/>
              </a:bodyPr>
              <a:lstStyle/>
              <a:p>
                <a:pPr algn="ctr" defTabSz="488834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6" name="Picture 21" descr="ball2v2pn.png">
                <a:extLst>
                  <a:ext uri="{FF2B5EF4-FFF2-40B4-BE49-F238E27FC236}">
                    <a16:creationId xmlns:a16="http://schemas.microsoft.com/office/drawing/2014/main" id="{D81447B8-69A4-489C-AD9B-68F9D6018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170060" y="5371896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97" name="Picture 21" descr="ball2v2pn.png">
                <a:extLst>
                  <a:ext uri="{FF2B5EF4-FFF2-40B4-BE49-F238E27FC236}">
                    <a16:creationId xmlns:a16="http://schemas.microsoft.com/office/drawing/2014/main" id="{0F7ED1A0-8A59-447A-B7FA-74A89B8B7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903022" y="511754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98" name="Picture 21" descr="ball2v2pn.png">
                <a:extLst>
                  <a:ext uri="{FF2B5EF4-FFF2-40B4-BE49-F238E27FC236}">
                    <a16:creationId xmlns:a16="http://schemas.microsoft.com/office/drawing/2014/main" id="{391E7284-D48C-4DD3-B56C-7E5B67FBB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486055" y="6011062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99" name="Picture 21" descr="ball2v2pn.png">
                <a:extLst>
                  <a:ext uri="{FF2B5EF4-FFF2-40B4-BE49-F238E27FC236}">
                    <a16:creationId xmlns:a16="http://schemas.microsoft.com/office/drawing/2014/main" id="{AD852E57-6C3B-4B80-905E-0D3C3F50E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7094800" y="5648472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00" name="Picture 45" descr="ball2v2pn-2.png">
                <a:extLst>
                  <a:ext uri="{FF2B5EF4-FFF2-40B4-BE49-F238E27FC236}">
                    <a16:creationId xmlns:a16="http://schemas.microsoft.com/office/drawing/2014/main" id="{DDAAABF8-0821-4853-8D49-B192AFD20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01912" y="5606168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01" name="Picture 46" descr="ball2v2pn-2.png">
                <a:extLst>
                  <a:ext uri="{FF2B5EF4-FFF2-40B4-BE49-F238E27FC236}">
                    <a16:creationId xmlns:a16="http://schemas.microsoft.com/office/drawing/2014/main" id="{B3B31F23-ACE0-47CC-B94E-0DF8E1749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57204" y="5453110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02" name="Picture 20" descr="ball2v2pn.png">
                <a:extLst>
                  <a:ext uri="{FF2B5EF4-FFF2-40B4-BE49-F238E27FC236}">
                    <a16:creationId xmlns:a16="http://schemas.microsoft.com/office/drawing/2014/main" id="{A50EE82B-37DA-41C9-8935-F5C22C149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53606" y="5195054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03" name="Picture 21" descr="ball2v2pn.png">
                <a:extLst>
                  <a:ext uri="{FF2B5EF4-FFF2-40B4-BE49-F238E27FC236}">
                    <a16:creationId xmlns:a16="http://schemas.microsoft.com/office/drawing/2014/main" id="{9701034A-DA14-4E79-8DBB-5DA061E82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639154" y="513286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04" name="Picture 37" descr="ball2v2pn.png">
                <a:extLst>
                  <a:ext uri="{FF2B5EF4-FFF2-40B4-BE49-F238E27FC236}">
                    <a16:creationId xmlns:a16="http://schemas.microsoft.com/office/drawing/2014/main" id="{EB718DA9-AD20-4B9E-A215-6FBE2018E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41603" y="5433475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05" name="Picture 44" descr="ball2v2pn.png">
                <a:extLst>
                  <a:ext uri="{FF2B5EF4-FFF2-40B4-BE49-F238E27FC236}">
                    <a16:creationId xmlns:a16="http://schemas.microsoft.com/office/drawing/2014/main" id="{6C711027-493A-45F8-8303-D5667F8C9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678910" y="5645884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06" name="Picture 45" descr="ball2v2pn-2.png">
                <a:extLst>
                  <a:ext uri="{FF2B5EF4-FFF2-40B4-BE49-F238E27FC236}">
                    <a16:creationId xmlns:a16="http://schemas.microsoft.com/office/drawing/2014/main" id="{A7481E84-0B28-4838-8124-D328FEE9B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654312" y="5758568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07" name="Picture 45" descr="ball2v2pn-2.png">
                <a:extLst>
                  <a:ext uri="{FF2B5EF4-FFF2-40B4-BE49-F238E27FC236}">
                    <a16:creationId xmlns:a16="http://schemas.microsoft.com/office/drawing/2014/main" id="{43748D5E-B9DF-4D7E-8308-2ED6216DE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497821" y="5365742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08" name="Picture 45" descr="ball2v2pn-2.png">
                <a:extLst>
                  <a:ext uri="{FF2B5EF4-FFF2-40B4-BE49-F238E27FC236}">
                    <a16:creationId xmlns:a16="http://schemas.microsoft.com/office/drawing/2014/main" id="{B761594A-D0EF-4ABF-8F06-38CA9E262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56419" y="5693835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09" name="Picture 45" descr="ball2v2pn-2.png">
                <a:extLst>
                  <a:ext uri="{FF2B5EF4-FFF2-40B4-BE49-F238E27FC236}">
                    <a16:creationId xmlns:a16="http://schemas.microsoft.com/office/drawing/2014/main" id="{85D54F0E-38E1-44E3-BC31-5BCFC5D50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892904" y="5462525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10" name="Picture 45" descr="ball2v2pn-2.png">
                <a:extLst>
                  <a:ext uri="{FF2B5EF4-FFF2-40B4-BE49-F238E27FC236}">
                    <a16:creationId xmlns:a16="http://schemas.microsoft.com/office/drawing/2014/main" id="{CE55E44C-5C01-486E-B579-3C01F30E3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91967" y="5259918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11" name="Picture 45" descr="ball2v2pn-2.png">
                <a:extLst>
                  <a:ext uri="{FF2B5EF4-FFF2-40B4-BE49-F238E27FC236}">
                    <a16:creationId xmlns:a16="http://schemas.microsoft.com/office/drawing/2014/main" id="{8B3B548B-2FA1-4178-B6E6-27FD04F7D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75451" y="5287876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12" name="Picture 45" descr="ball2v2pn-2.png">
                <a:extLst>
                  <a:ext uri="{FF2B5EF4-FFF2-40B4-BE49-F238E27FC236}">
                    <a16:creationId xmlns:a16="http://schemas.microsoft.com/office/drawing/2014/main" id="{D8CA2F01-2EF3-4D83-A677-966661543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44508" y="5865948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13" name="Picture 45" descr="ball2v2pn-2.png">
                <a:extLst>
                  <a:ext uri="{FF2B5EF4-FFF2-40B4-BE49-F238E27FC236}">
                    <a16:creationId xmlns:a16="http://schemas.microsoft.com/office/drawing/2014/main" id="{9B31D8A3-336D-45EE-ADC3-22F613FCF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933022" y="5742455"/>
                <a:ext cx="370255" cy="361333"/>
              </a:xfrm>
              <a:prstGeom prst="rect">
                <a:avLst/>
              </a:prstGeom>
            </p:spPr>
          </p:pic>
          <p:pic>
            <p:nvPicPr>
              <p:cNvPr id="114" name="Picture 45" descr="ball2v2pn-2.png">
                <a:extLst>
                  <a:ext uri="{FF2B5EF4-FFF2-40B4-BE49-F238E27FC236}">
                    <a16:creationId xmlns:a16="http://schemas.microsoft.com/office/drawing/2014/main" id="{FAA7FB87-7AC7-489A-A6F2-8C79D4FA1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315346" y="5667697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15" name="Picture 21" descr="ball2v2pn.png">
                <a:extLst>
                  <a:ext uri="{FF2B5EF4-FFF2-40B4-BE49-F238E27FC236}">
                    <a16:creationId xmlns:a16="http://schemas.microsoft.com/office/drawing/2014/main" id="{AF130DC2-9D0F-4020-94B4-9C91C02AF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993863" y="5182619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16" name="Picture 21" descr="ball2v2pn.png">
                <a:extLst>
                  <a:ext uri="{FF2B5EF4-FFF2-40B4-BE49-F238E27FC236}">
                    <a16:creationId xmlns:a16="http://schemas.microsoft.com/office/drawing/2014/main" id="{24FE6276-4997-4B4A-9FF6-5D610BEAC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7008373" y="5882754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17" name="Picture 21" descr="ball2v2pn.png">
                <a:extLst>
                  <a:ext uri="{FF2B5EF4-FFF2-40B4-BE49-F238E27FC236}">
                    <a16:creationId xmlns:a16="http://schemas.microsoft.com/office/drawing/2014/main" id="{AA59348B-DDBA-4660-A3E6-0313D597D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90138" y="5448457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18" name="Picture 21" descr="ball2v2pn.png">
                <a:extLst>
                  <a:ext uri="{FF2B5EF4-FFF2-40B4-BE49-F238E27FC236}">
                    <a16:creationId xmlns:a16="http://schemas.microsoft.com/office/drawing/2014/main" id="{4AB65477-617A-491C-A487-284475600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84349" y="5860882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19" name="Picture 21" descr="ball2v2pn.png">
                <a:extLst>
                  <a:ext uri="{FF2B5EF4-FFF2-40B4-BE49-F238E27FC236}">
                    <a16:creationId xmlns:a16="http://schemas.microsoft.com/office/drawing/2014/main" id="{A88382E7-F588-4CE2-8AA4-FF9327459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376375" y="5157926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20" name="Picture 21" descr="ball2v2pn.png">
                <a:extLst>
                  <a:ext uri="{FF2B5EF4-FFF2-40B4-BE49-F238E27FC236}">
                    <a16:creationId xmlns:a16="http://schemas.microsoft.com/office/drawing/2014/main" id="{3B372BEC-7FCA-431C-82C4-295FF64BA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185146" y="562007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21" name="Picture 21" descr="ball2v2pn.png">
                <a:extLst>
                  <a:ext uri="{FF2B5EF4-FFF2-40B4-BE49-F238E27FC236}">
                    <a16:creationId xmlns:a16="http://schemas.microsoft.com/office/drawing/2014/main" id="{BC8CC59B-DC33-4C83-9ABE-CA8A13312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64048" y="550729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22" name="Picture 21" descr="ball2v2pn.png">
                <a:extLst>
                  <a:ext uri="{FF2B5EF4-FFF2-40B4-BE49-F238E27FC236}">
                    <a16:creationId xmlns:a16="http://schemas.microsoft.com/office/drawing/2014/main" id="{63A8439F-095B-4811-AC12-91DD27687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7136038" y="539443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23" name="Picture 21" descr="ball2v2pn.png">
                <a:extLst>
                  <a:ext uri="{FF2B5EF4-FFF2-40B4-BE49-F238E27FC236}">
                    <a16:creationId xmlns:a16="http://schemas.microsoft.com/office/drawing/2014/main" id="{246C8770-46A1-4A03-8BA3-8E32B53A9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69440" y="6033819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24" name="Picture 21" descr="ball2v2pn.png">
                <a:extLst>
                  <a:ext uri="{FF2B5EF4-FFF2-40B4-BE49-F238E27FC236}">
                    <a16:creationId xmlns:a16="http://schemas.microsoft.com/office/drawing/2014/main" id="{4D117DC0-7B4F-4641-A2B7-6E05E8934C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392916" y="5842543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25" name="Picture 45" descr="ball2v2pn-2.png">
                <a:extLst>
                  <a:ext uri="{FF2B5EF4-FFF2-40B4-BE49-F238E27FC236}">
                    <a16:creationId xmlns:a16="http://schemas.microsoft.com/office/drawing/2014/main" id="{0172A5BF-9F01-4359-8618-BAFAA8569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408984" y="5499077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27" name="Picture 21" descr="ball2v2pn.png">
                <a:extLst>
                  <a:ext uri="{FF2B5EF4-FFF2-40B4-BE49-F238E27FC236}">
                    <a16:creationId xmlns:a16="http://schemas.microsoft.com/office/drawing/2014/main" id="{5741FDF7-091C-406E-9B64-F934FEBC2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217663" y="5875844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28" name="Picture 21" descr="ball2v2pn.png">
                <a:extLst>
                  <a:ext uri="{FF2B5EF4-FFF2-40B4-BE49-F238E27FC236}">
                    <a16:creationId xmlns:a16="http://schemas.microsoft.com/office/drawing/2014/main" id="{43C5E0FF-661B-4DB4-B43A-25C1896F1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603054" y="524675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29" name="Picture 45" descr="ball2v2pn-2.png">
                <a:extLst>
                  <a:ext uri="{FF2B5EF4-FFF2-40B4-BE49-F238E27FC236}">
                    <a16:creationId xmlns:a16="http://schemas.microsoft.com/office/drawing/2014/main" id="{159DA670-1460-4FE9-9BDE-2130FC242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70941" y="5844591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30" name="Picture 21" descr="ball2v2pn.png">
                <a:extLst>
                  <a:ext uri="{FF2B5EF4-FFF2-40B4-BE49-F238E27FC236}">
                    <a16:creationId xmlns:a16="http://schemas.microsoft.com/office/drawing/2014/main" id="{0AD72060-18F8-4846-9477-C25470169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815931" y="5693735"/>
                <a:ext cx="379301" cy="370162"/>
              </a:xfrm>
              <a:prstGeom prst="rect">
                <a:avLst/>
              </a:prstGeom>
            </p:spPr>
          </p:pic>
        </p:grpSp>
        <p:pic>
          <p:nvPicPr>
            <p:cNvPr id="135" name="Picture 21">
              <a:extLst>
                <a:ext uri="{FF2B5EF4-FFF2-40B4-BE49-F238E27FC236}">
                  <a16:creationId xmlns:a16="http://schemas.microsoft.com/office/drawing/2014/main" id="{CAB06941-C89C-45B4-8D82-7CB83A9FF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 rot="16654851">
              <a:off x="5583738" y="4627018"/>
              <a:ext cx="204926" cy="208870"/>
            </a:xfrm>
            <a:prstGeom prst="rect">
              <a:avLst/>
            </a:prstGeom>
          </p:spPr>
        </p:pic>
        <p:cxnSp>
          <p:nvCxnSpPr>
            <p:cNvPr id="136" name="Straight Arrow Connector 19">
              <a:extLst>
                <a:ext uri="{FF2B5EF4-FFF2-40B4-BE49-F238E27FC236}">
                  <a16:creationId xmlns:a16="http://schemas.microsoft.com/office/drawing/2014/main" id="{749FED36-E3F9-4C3F-9119-9839E245D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8807" y="4757738"/>
              <a:ext cx="487612" cy="179288"/>
            </a:xfrm>
            <a:prstGeom prst="straightConnector1">
              <a:avLst/>
            </a:prstGeom>
            <a:ln w="15875" cmpd="sng">
              <a:solidFill>
                <a:srgbClr val="00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ZoneTexte 136">
                  <a:extLst>
                    <a:ext uri="{FF2B5EF4-FFF2-40B4-BE49-F238E27FC236}">
                      <a16:creationId xmlns:a16="http://schemas.microsoft.com/office/drawing/2014/main" id="{72988948-4CAF-4375-9061-CD86F06B803E}"/>
                    </a:ext>
                  </a:extLst>
                </p:cNvPr>
                <p:cNvSpPr txBox="1"/>
                <p:nvPr/>
              </p:nvSpPr>
              <p:spPr>
                <a:xfrm>
                  <a:off x="4314469" y="4338235"/>
                  <a:ext cx="8523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7" name="ZoneTexte 136">
                  <a:extLst>
                    <a:ext uri="{FF2B5EF4-FFF2-40B4-BE49-F238E27FC236}">
                      <a16:creationId xmlns:a16="http://schemas.microsoft.com/office/drawing/2014/main" id="{72988948-4CAF-4375-9061-CD86F06B8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4469" y="4338235"/>
                  <a:ext cx="85234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1E40D05-7B2C-4B7E-816D-7962F1C0D04A}"/>
                    </a:ext>
                  </a:extLst>
                </p:cNvPr>
                <p:cNvSpPr/>
                <p:nvPr/>
              </p:nvSpPr>
              <p:spPr>
                <a:xfrm>
                  <a:off x="5803241" y="4230611"/>
                  <a:ext cx="1546212" cy="4723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1200" i="1" dirty="0" smtClean="0">
                            <a:latin typeface="Cambria Math" panose="02040503050406030204" pitchFamily="18" charset="0"/>
                          </a:rPr>
                          <m:t> =</m:t>
                        </m:r>
                        <m:f>
                          <m:fPr>
                            <m:ctrlPr>
                              <a:rPr lang="fr-FR" sz="1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57 </m:t>
                            </m:r>
                            <m:r>
                              <m:rPr>
                                <m:nor/>
                              </m:rPr>
                              <a:rPr lang="fr-FR" sz="1200" b="0" i="0" dirty="0" smtClean="0">
                                <a:latin typeface="Cambria Math" panose="02040503050406030204" pitchFamily="18" charset="0"/>
                              </a:rPr>
                              <m:t>fm</m:t>
                            </m:r>
                          </m:num>
                          <m:den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r>
                          <a:rPr lang="fr-FR" sz="1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  <m:r>
                          <a:rPr lang="fr-FR" sz="1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fr-FR" sz="1200" dirty="0">
                    <a:latin typeface="CMR17"/>
                  </a:endParaRPr>
                </a:p>
              </p:txBody>
            </p:sp>
          </mc:Choice>
          <mc:Fallback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1E40D05-7B2C-4B7E-816D-7962F1C0D0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241" y="4230611"/>
                  <a:ext cx="1546212" cy="472309"/>
                </a:xfrm>
                <a:prstGeom prst="rect">
                  <a:avLst/>
                </a:prstGeom>
                <a:blipFill>
                  <a:blip r:embed="rId11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0" name="ZoneTexte 139">
                  <a:extLst>
                    <a:ext uri="{FF2B5EF4-FFF2-40B4-BE49-F238E27FC236}">
                      <a16:creationId xmlns:a16="http://schemas.microsoft.com/office/drawing/2014/main" id="{DDCC9431-4217-4F35-B57D-BEBDA925CC0E}"/>
                    </a:ext>
                  </a:extLst>
                </p:cNvPr>
                <p:cNvSpPr txBox="1"/>
                <p:nvPr/>
              </p:nvSpPr>
              <p:spPr>
                <a:xfrm>
                  <a:off x="5803241" y="4734225"/>
                  <a:ext cx="9483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1200" i="1" dirty="0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sz="1200" b="0" i="1" dirty="0" smtClean="0">
                            <a:latin typeface="Cambria Math" panose="02040503050406030204" pitchFamily="18" charset="0"/>
                          </a:rPr>
                          <m:t>4−9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>
            <p:sp>
              <p:nvSpPr>
                <p:cNvPr id="140" name="ZoneTexte 139">
                  <a:extLst>
                    <a:ext uri="{FF2B5EF4-FFF2-40B4-BE49-F238E27FC236}">
                      <a16:creationId xmlns:a16="http://schemas.microsoft.com/office/drawing/2014/main" id="{DDCC9431-4217-4F35-B57D-BEBDA925C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241" y="4734225"/>
                  <a:ext cx="948304" cy="2769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939FADFC-2BAA-41A7-836B-55C89F614CD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651"/>
          <a:stretch/>
        </p:blipFill>
        <p:spPr>
          <a:xfrm>
            <a:off x="6347503" y="2572429"/>
            <a:ext cx="2611807" cy="2778405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CB38829B-402C-42B1-A9EE-D3E490BFEA6F}"/>
              </a:ext>
            </a:extLst>
          </p:cNvPr>
          <p:cNvGrpSpPr/>
          <p:nvPr/>
        </p:nvGrpSpPr>
        <p:grpSpPr>
          <a:xfrm>
            <a:off x="-109592" y="3634021"/>
            <a:ext cx="4177799" cy="3459088"/>
            <a:chOff x="-109592" y="3634021"/>
            <a:chExt cx="4177799" cy="3459088"/>
          </a:xfrm>
        </p:grpSpPr>
        <p:sp>
          <p:nvSpPr>
            <p:cNvPr id="163" name="Arc 162">
              <a:extLst>
                <a:ext uri="{FF2B5EF4-FFF2-40B4-BE49-F238E27FC236}">
                  <a16:creationId xmlns:a16="http://schemas.microsoft.com/office/drawing/2014/main" id="{CDA8963C-6277-45A6-BD2A-B7C81CBEB9AA}"/>
                </a:ext>
              </a:extLst>
            </p:cNvPr>
            <p:cNvSpPr/>
            <p:nvPr/>
          </p:nvSpPr>
          <p:spPr>
            <a:xfrm>
              <a:off x="-109592" y="3634021"/>
              <a:ext cx="3459090" cy="3459088"/>
            </a:xfrm>
            <a:prstGeom prst="arc">
              <a:avLst>
                <a:gd name="adj1" fmla="val 16942585"/>
                <a:gd name="adj2" fmla="val 105376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9956CCD-602A-4830-ABF6-EB74FF62CFE5}"/>
                </a:ext>
              </a:extLst>
            </p:cNvPr>
            <p:cNvSpPr/>
            <p:nvPr/>
          </p:nvSpPr>
          <p:spPr>
            <a:xfrm>
              <a:off x="156580" y="3900193"/>
              <a:ext cx="2926746" cy="2926744"/>
            </a:xfrm>
            <a:prstGeom prst="arc">
              <a:avLst>
                <a:gd name="adj1" fmla="val 16942585"/>
                <a:gd name="adj2" fmla="val 105376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CDE122E9-6D59-4F87-B0C5-15EF30B369BA}"/>
                </a:ext>
              </a:extLst>
            </p:cNvPr>
            <p:cNvSpPr/>
            <p:nvPr/>
          </p:nvSpPr>
          <p:spPr>
            <a:xfrm>
              <a:off x="930868" y="4674480"/>
              <a:ext cx="1378170" cy="137817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9" name="Picture 81">
              <a:extLst>
                <a:ext uri="{FF2B5EF4-FFF2-40B4-BE49-F238E27FC236}">
                  <a16:creationId xmlns:a16="http://schemas.microsoft.com/office/drawing/2014/main" id="{65E83D07-2B6B-4BF2-84FC-DA446E000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82657" y="4903661"/>
              <a:ext cx="477806" cy="486994"/>
            </a:xfrm>
            <a:prstGeom prst="rect">
              <a:avLst/>
            </a:prstGeom>
          </p:spPr>
        </p:pic>
        <p:sp>
          <p:nvSpPr>
            <p:cNvPr id="164" name="Arc 163">
              <a:extLst>
                <a:ext uri="{FF2B5EF4-FFF2-40B4-BE49-F238E27FC236}">
                  <a16:creationId xmlns:a16="http://schemas.microsoft.com/office/drawing/2014/main" id="{C843C1D9-F570-464F-AB42-7EB44E0B84B8}"/>
                </a:ext>
              </a:extLst>
            </p:cNvPr>
            <p:cNvSpPr/>
            <p:nvPr/>
          </p:nvSpPr>
          <p:spPr>
            <a:xfrm>
              <a:off x="410728" y="4154341"/>
              <a:ext cx="2418450" cy="2418448"/>
            </a:xfrm>
            <a:prstGeom prst="arc">
              <a:avLst>
                <a:gd name="adj1" fmla="val 16942585"/>
                <a:gd name="adj2" fmla="val 105376"/>
              </a:avLst>
            </a:prstGeom>
            <a:ln w="25400">
              <a:gradFill flip="none" rotWithShape="1">
                <a:gsLst>
                  <a:gs pos="82000">
                    <a:srgbClr val="0000FF"/>
                  </a:gs>
                  <a:gs pos="59000">
                    <a:srgbClr val="00B050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Arc 165">
              <a:extLst>
                <a:ext uri="{FF2B5EF4-FFF2-40B4-BE49-F238E27FC236}">
                  <a16:creationId xmlns:a16="http://schemas.microsoft.com/office/drawing/2014/main" id="{E325ADB4-50A3-4814-A380-E0F2A443FE30}"/>
                </a:ext>
              </a:extLst>
            </p:cNvPr>
            <p:cNvSpPr/>
            <p:nvPr/>
          </p:nvSpPr>
          <p:spPr>
            <a:xfrm>
              <a:off x="661762" y="4405375"/>
              <a:ext cx="1916382" cy="1916380"/>
            </a:xfrm>
            <a:prstGeom prst="arc">
              <a:avLst>
                <a:gd name="adj1" fmla="val 16942585"/>
                <a:gd name="adj2" fmla="val 105376"/>
              </a:avLst>
            </a:prstGeom>
            <a:ln w="25400">
              <a:gradFill flip="none" rotWithShape="1">
                <a:gsLst>
                  <a:gs pos="82000">
                    <a:srgbClr val="0000FF"/>
                  </a:gs>
                  <a:gs pos="51000">
                    <a:srgbClr val="00B050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7" name="Picture 46">
              <a:extLst>
                <a:ext uri="{FF2B5EF4-FFF2-40B4-BE49-F238E27FC236}">
                  <a16:creationId xmlns:a16="http://schemas.microsoft.com/office/drawing/2014/main" id="{B49BBD33-7B95-465D-AC39-F9C76A827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 rot="16654851">
              <a:off x="2773139" y="3978537"/>
              <a:ext cx="368770" cy="375863"/>
            </a:xfrm>
            <a:prstGeom prst="rect">
              <a:avLst/>
            </a:prstGeom>
          </p:spPr>
        </p:pic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EDB32465-8D4D-4B5D-8E05-E90D31B9F05E}"/>
                </a:ext>
              </a:extLst>
            </p:cNvPr>
            <p:cNvCxnSpPr>
              <a:cxnSpLocks/>
            </p:cNvCxnSpPr>
            <p:nvPr/>
          </p:nvCxnSpPr>
          <p:spPr>
            <a:xfrm>
              <a:off x="2974065" y="4357357"/>
              <a:ext cx="25404" cy="453187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avec flèche 167">
              <a:extLst>
                <a:ext uri="{FF2B5EF4-FFF2-40B4-BE49-F238E27FC236}">
                  <a16:creationId xmlns:a16="http://schemas.microsoft.com/office/drawing/2014/main" id="{67F5926F-15CB-40B0-9FDF-D6AB55E7D78F}"/>
                </a:ext>
              </a:extLst>
            </p:cNvPr>
            <p:cNvCxnSpPr/>
            <p:nvPr/>
          </p:nvCxnSpPr>
          <p:spPr>
            <a:xfrm>
              <a:off x="2748984" y="4459944"/>
              <a:ext cx="25404" cy="453187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avec flèche 168">
              <a:extLst>
                <a:ext uri="{FF2B5EF4-FFF2-40B4-BE49-F238E27FC236}">
                  <a16:creationId xmlns:a16="http://schemas.microsoft.com/office/drawing/2014/main" id="{9ABDA406-B532-40AA-AA04-BEBFA88EE44C}"/>
                </a:ext>
              </a:extLst>
            </p:cNvPr>
            <p:cNvCxnSpPr/>
            <p:nvPr/>
          </p:nvCxnSpPr>
          <p:spPr>
            <a:xfrm>
              <a:off x="2521081" y="4578630"/>
              <a:ext cx="25404" cy="453187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avec flèche 169">
              <a:extLst>
                <a:ext uri="{FF2B5EF4-FFF2-40B4-BE49-F238E27FC236}">
                  <a16:creationId xmlns:a16="http://schemas.microsoft.com/office/drawing/2014/main" id="{2DEA0FB1-C53C-4EF2-AED7-E3A86F6F7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8612" y="4794295"/>
              <a:ext cx="445416" cy="34435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Forme libre 60">
              <a:extLst>
                <a:ext uri="{FF2B5EF4-FFF2-40B4-BE49-F238E27FC236}">
                  <a16:creationId xmlns:a16="http://schemas.microsoft.com/office/drawing/2014/main" id="{1E26C364-9F32-4FC5-B347-0124EAC15943}"/>
                </a:ext>
              </a:extLst>
            </p:cNvPr>
            <p:cNvSpPr/>
            <p:nvPr/>
          </p:nvSpPr>
          <p:spPr>
            <a:xfrm>
              <a:off x="2999469" y="4432744"/>
              <a:ext cx="1068738" cy="226347"/>
            </a:xfrm>
            <a:custGeom>
              <a:avLst/>
              <a:gdLst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288358 w 2527252"/>
                <a:gd name="connsiteY7" fmla="*/ 264101 h 452754"/>
                <a:gd name="connsiteX8" fmla="*/ 2527252 w 2527252"/>
                <a:gd name="connsiteY8" fmla="*/ 251527 h 452754"/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527252 w 2527252"/>
                <a:gd name="connsiteY7" fmla="*/ 251527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252" h="452754">
                  <a:moveTo>
                    <a:pt x="0" y="440149"/>
                  </a:moveTo>
                  <a:cubicBezTo>
                    <a:pt x="93252" y="231616"/>
                    <a:pt x="186505" y="23084"/>
                    <a:pt x="301761" y="25180"/>
                  </a:cubicBezTo>
                  <a:cubicBezTo>
                    <a:pt x="417017" y="27276"/>
                    <a:pt x="572090" y="456916"/>
                    <a:pt x="691537" y="452724"/>
                  </a:cubicBezTo>
                  <a:cubicBezTo>
                    <a:pt x="810984" y="448532"/>
                    <a:pt x="905285" y="4222"/>
                    <a:pt x="1018445" y="30"/>
                  </a:cubicBezTo>
                  <a:cubicBezTo>
                    <a:pt x="1131605" y="-4162"/>
                    <a:pt x="1251053" y="423382"/>
                    <a:pt x="1370500" y="427574"/>
                  </a:cubicBezTo>
                  <a:cubicBezTo>
                    <a:pt x="1489947" y="431766"/>
                    <a:pt x="1619872" y="23084"/>
                    <a:pt x="1735128" y="25180"/>
                  </a:cubicBezTo>
                  <a:cubicBezTo>
                    <a:pt x="1850384" y="27276"/>
                    <a:pt x="1930016" y="402425"/>
                    <a:pt x="2062036" y="440149"/>
                  </a:cubicBezTo>
                  <a:cubicBezTo>
                    <a:pt x="2194056" y="477873"/>
                    <a:pt x="2430332" y="290823"/>
                    <a:pt x="2527252" y="251527"/>
                  </a:cubicBezTo>
                </a:path>
              </a:pathLst>
            </a:cu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orme libre 60">
              <a:extLst>
                <a:ext uri="{FF2B5EF4-FFF2-40B4-BE49-F238E27FC236}">
                  <a16:creationId xmlns:a16="http://schemas.microsoft.com/office/drawing/2014/main" id="{375343B9-27DC-4875-8617-5F23DDF8659F}"/>
                </a:ext>
              </a:extLst>
            </p:cNvPr>
            <p:cNvSpPr/>
            <p:nvPr/>
          </p:nvSpPr>
          <p:spPr>
            <a:xfrm rot="1124768">
              <a:off x="2782411" y="4843982"/>
              <a:ext cx="1068738" cy="226347"/>
            </a:xfrm>
            <a:custGeom>
              <a:avLst/>
              <a:gdLst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288358 w 2527252"/>
                <a:gd name="connsiteY7" fmla="*/ 264101 h 452754"/>
                <a:gd name="connsiteX8" fmla="*/ 2527252 w 2527252"/>
                <a:gd name="connsiteY8" fmla="*/ 251527 h 452754"/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527252 w 2527252"/>
                <a:gd name="connsiteY7" fmla="*/ 251527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252" h="452754">
                  <a:moveTo>
                    <a:pt x="0" y="440149"/>
                  </a:moveTo>
                  <a:cubicBezTo>
                    <a:pt x="93252" y="231616"/>
                    <a:pt x="186505" y="23084"/>
                    <a:pt x="301761" y="25180"/>
                  </a:cubicBezTo>
                  <a:cubicBezTo>
                    <a:pt x="417017" y="27276"/>
                    <a:pt x="572090" y="456916"/>
                    <a:pt x="691537" y="452724"/>
                  </a:cubicBezTo>
                  <a:cubicBezTo>
                    <a:pt x="810984" y="448532"/>
                    <a:pt x="905285" y="4222"/>
                    <a:pt x="1018445" y="30"/>
                  </a:cubicBezTo>
                  <a:cubicBezTo>
                    <a:pt x="1131605" y="-4162"/>
                    <a:pt x="1251053" y="423382"/>
                    <a:pt x="1370500" y="427574"/>
                  </a:cubicBezTo>
                  <a:cubicBezTo>
                    <a:pt x="1489947" y="431766"/>
                    <a:pt x="1619872" y="23084"/>
                    <a:pt x="1735128" y="25180"/>
                  </a:cubicBezTo>
                  <a:cubicBezTo>
                    <a:pt x="1850384" y="27276"/>
                    <a:pt x="1930016" y="402425"/>
                    <a:pt x="2062036" y="440149"/>
                  </a:cubicBezTo>
                  <a:cubicBezTo>
                    <a:pt x="2194056" y="477873"/>
                    <a:pt x="2430332" y="290823"/>
                    <a:pt x="2527252" y="251527"/>
                  </a:cubicBezTo>
                </a:path>
              </a:pathLst>
            </a:cu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orme libre 60">
              <a:extLst>
                <a:ext uri="{FF2B5EF4-FFF2-40B4-BE49-F238E27FC236}">
                  <a16:creationId xmlns:a16="http://schemas.microsoft.com/office/drawing/2014/main" id="{D393C997-9E85-4EE8-BAFC-2D258C91C5BB}"/>
                </a:ext>
              </a:extLst>
            </p:cNvPr>
            <p:cNvSpPr/>
            <p:nvPr/>
          </p:nvSpPr>
          <p:spPr>
            <a:xfrm rot="3368141">
              <a:off x="2398262" y="5217197"/>
              <a:ext cx="1068738" cy="226347"/>
            </a:xfrm>
            <a:custGeom>
              <a:avLst/>
              <a:gdLst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288358 w 2527252"/>
                <a:gd name="connsiteY7" fmla="*/ 264101 h 452754"/>
                <a:gd name="connsiteX8" fmla="*/ 2527252 w 2527252"/>
                <a:gd name="connsiteY8" fmla="*/ 251527 h 452754"/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527252 w 2527252"/>
                <a:gd name="connsiteY7" fmla="*/ 251527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252" h="452754">
                  <a:moveTo>
                    <a:pt x="0" y="440149"/>
                  </a:moveTo>
                  <a:cubicBezTo>
                    <a:pt x="93252" y="231616"/>
                    <a:pt x="186505" y="23084"/>
                    <a:pt x="301761" y="25180"/>
                  </a:cubicBezTo>
                  <a:cubicBezTo>
                    <a:pt x="417017" y="27276"/>
                    <a:pt x="572090" y="456916"/>
                    <a:pt x="691537" y="452724"/>
                  </a:cubicBezTo>
                  <a:cubicBezTo>
                    <a:pt x="810984" y="448532"/>
                    <a:pt x="905285" y="4222"/>
                    <a:pt x="1018445" y="30"/>
                  </a:cubicBezTo>
                  <a:cubicBezTo>
                    <a:pt x="1131605" y="-4162"/>
                    <a:pt x="1251053" y="423382"/>
                    <a:pt x="1370500" y="427574"/>
                  </a:cubicBezTo>
                  <a:cubicBezTo>
                    <a:pt x="1489947" y="431766"/>
                    <a:pt x="1619872" y="23084"/>
                    <a:pt x="1735128" y="25180"/>
                  </a:cubicBezTo>
                  <a:cubicBezTo>
                    <a:pt x="1850384" y="27276"/>
                    <a:pt x="1930016" y="402425"/>
                    <a:pt x="2062036" y="440149"/>
                  </a:cubicBezTo>
                  <a:cubicBezTo>
                    <a:pt x="2194056" y="477873"/>
                    <a:pt x="2430332" y="290823"/>
                    <a:pt x="2527252" y="251527"/>
                  </a:cubicBezTo>
                </a:path>
              </a:pathLst>
            </a:cu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6BD37369-2FE6-4E64-BFEE-90199E44CB69}"/>
              </a:ext>
            </a:extLst>
          </p:cNvPr>
          <p:cNvSpPr txBox="1"/>
          <p:nvPr/>
        </p:nvSpPr>
        <p:spPr>
          <a:xfrm>
            <a:off x="270718" y="3941798"/>
            <a:ext cx="13026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i="0"/>
            </a:lvl1pPr>
          </a:lstStyle>
          <a:p>
            <a:r>
              <a:rPr lang="en-US" dirty="0"/>
              <a:t>Nuclear shifted levels*</a:t>
            </a:r>
          </a:p>
        </p:txBody>
      </p: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F4322073-76A2-4F95-B655-622435253BB7}"/>
              </a:ext>
            </a:extLst>
          </p:cNvPr>
          <p:cNvCxnSpPr>
            <a:cxnSpLocks/>
            <a:stCxn id="60" idx="3"/>
            <a:endCxn id="166" idx="0"/>
          </p:cNvCxnSpPr>
          <p:nvPr/>
        </p:nvCxnSpPr>
        <p:spPr>
          <a:xfrm>
            <a:off x="1573412" y="4203408"/>
            <a:ext cx="251913" cy="224235"/>
          </a:xfrm>
          <a:prstGeom prst="straightConnector1">
            <a:avLst/>
          </a:prstGeom>
          <a:ln w="25400">
            <a:gradFill flip="none" rotWithShape="1">
              <a:gsLst>
                <a:gs pos="82000">
                  <a:srgbClr val="0000FF"/>
                </a:gs>
                <a:gs pos="35000">
                  <a:srgbClr val="00B050"/>
                </a:gs>
                <a:gs pos="100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72F400EC-8370-4D0D-99C8-6A7EB569D11E}"/>
              </a:ext>
            </a:extLst>
          </p:cNvPr>
          <p:cNvCxnSpPr>
            <a:cxnSpLocks/>
            <a:stCxn id="60" idx="3"/>
            <a:endCxn id="164" idx="0"/>
          </p:cNvCxnSpPr>
          <p:nvPr/>
        </p:nvCxnSpPr>
        <p:spPr>
          <a:xfrm flipV="1">
            <a:off x="1573412" y="4182443"/>
            <a:ext cx="305718" cy="20965"/>
          </a:xfrm>
          <a:prstGeom prst="straightConnector1">
            <a:avLst/>
          </a:prstGeom>
          <a:ln w="25400">
            <a:gradFill flip="none" rotWithShape="1">
              <a:gsLst>
                <a:gs pos="82000">
                  <a:srgbClr val="0000FF"/>
                </a:gs>
                <a:gs pos="35000">
                  <a:srgbClr val="00B050"/>
                </a:gs>
                <a:gs pos="100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>
            <a:extLst>
              <a:ext uri="{FF2B5EF4-FFF2-40B4-BE49-F238E27FC236}">
                <a16:creationId xmlns:a16="http://schemas.microsoft.com/office/drawing/2014/main" id="{98DFBA77-2D1B-4950-A157-86F07111BB3E}"/>
              </a:ext>
            </a:extLst>
          </p:cNvPr>
          <p:cNvSpPr txBox="1"/>
          <p:nvPr/>
        </p:nvSpPr>
        <p:spPr>
          <a:xfrm>
            <a:off x="1099049" y="5355965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i="1">
                <a:latin typeface="Cambria Math" panose="02040503050406030204" pitchFamily="18" charset="0"/>
              </a:defRPr>
            </a:lvl1pPr>
          </a:lstStyle>
          <a:p>
            <a:r>
              <a:rPr lang="fr-FR" i="0" dirty="0">
                <a:solidFill>
                  <a:schemeClr val="bg1"/>
                </a:solidFill>
                <a:latin typeface="+mn-lt"/>
              </a:rPr>
              <a:t>Annihilation*</a:t>
            </a:r>
          </a:p>
        </p:txBody>
      </p: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E77F9E97-8466-405C-8E61-8B5832445BF3}"/>
              </a:ext>
            </a:extLst>
          </p:cNvPr>
          <p:cNvGrpSpPr/>
          <p:nvPr/>
        </p:nvGrpSpPr>
        <p:grpSpPr>
          <a:xfrm>
            <a:off x="4231390" y="3006669"/>
            <a:ext cx="1881546" cy="1959801"/>
            <a:chOff x="4231390" y="2092840"/>
            <a:chExt cx="1881546" cy="1959801"/>
          </a:xfrm>
        </p:grpSpPr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8BEE35CE-1AAA-4935-87FF-789FA6443D0F}"/>
                </a:ext>
              </a:extLst>
            </p:cNvPr>
            <p:cNvSpPr/>
            <p:nvPr/>
          </p:nvSpPr>
          <p:spPr>
            <a:xfrm>
              <a:off x="4323559" y="2796134"/>
              <a:ext cx="1729338" cy="1240216"/>
            </a:xfrm>
            <a:custGeom>
              <a:avLst/>
              <a:gdLst>
                <a:gd name="connsiteX0" fmla="*/ 139881 w 1792512"/>
                <a:gd name="connsiteY0" fmla="*/ 1224294 h 1224294"/>
                <a:gd name="connsiteX1" fmla="*/ 165048 w 1792512"/>
                <a:gd name="connsiteY1" fmla="*/ 125336 h 1224294"/>
                <a:gd name="connsiteX2" fmla="*/ 1792512 w 1792512"/>
                <a:gd name="connsiteY2" fmla="*/ 7890 h 1224294"/>
                <a:gd name="connsiteX0" fmla="*/ 103297 w 1755928"/>
                <a:gd name="connsiteY0" fmla="*/ 1224294 h 1224294"/>
                <a:gd name="connsiteX1" fmla="*/ 128464 w 1755928"/>
                <a:gd name="connsiteY1" fmla="*/ 125336 h 1224294"/>
                <a:gd name="connsiteX2" fmla="*/ 1755928 w 1755928"/>
                <a:gd name="connsiteY2" fmla="*/ 7890 h 1224294"/>
                <a:gd name="connsiteX0" fmla="*/ 20179 w 1672810"/>
                <a:gd name="connsiteY0" fmla="*/ 1231646 h 1231646"/>
                <a:gd name="connsiteX1" fmla="*/ 185840 w 1672810"/>
                <a:gd name="connsiteY1" fmla="*/ 118400 h 1231646"/>
                <a:gd name="connsiteX2" fmla="*/ 1672810 w 1672810"/>
                <a:gd name="connsiteY2" fmla="*/ 15242 h 1231646"/>
                <a:gd name="connsiteX0" fmla="*/ 0 w 1652631"/>
                <a:gd name="connsiteY0" fmla="*/ 1216404 h 1216404"/>
                <a:gd name="connsiteX1" fmla="*/ 165661 w 1652631"/>
                <a:gd name="connsiteY1" fmla="*/ 103158 h 1216404"/>
                <a:gd name="connsiteX2" fmla="*/ 1652631 w 1652631"/>
                <a:gd name="connsiteY2" fmla="*/ 0 h 1216404"/>
                <a:gd name="connsiteX0" fmla="*/ 1380 w 1654011"/>
                <a:gd name="connsiteY0" fmla="*/ 1216404 h 1216404"/>
                <a:gd name="connsiteX1" fmla="*/ 112273 w 1654011"/>
                <a:gd name="connsiteY1" fmla="*/ 67439 h 1216404"/>
                <a:gd name="connsiteX2" fmla="*/ 1654011 w 1654011"/>
                <a:gd name="connsiteY2" fmla="*/ 0 h 1216404"/>
                <a:gd name="connsiteX0" fmla="*/ 39488 w 1708788"/>
                <a:gd name="connsiteY0" fmla="*/ 1247931 h 1247931"/>
                <a:gd name="connsiteX1" fmla="*/ 167050 w 1708788"/>
                <a:gd name="connsiteY1" fmla="*/ 103728 h 1247931"/>
                <a:gd name="connsiteX2" fmla="*/ 1708788 w 1708788"/>
                <a:gd name="connsiteY2" fmla="*/ 36289 h 1247931"/>
                <a:gd name="connsiteX0" fmla="*/ 0 w 1669300"/>
                <a:gd name="connsiteY0" fmla="*/ 1211642 h 1211642"/>
                <a:gd name="connsiteX1" fmla="*/ 127562 w 1669300"/>
                <a:gd name="connsiteY1" fmla="*/ 67439 h 1211642"/>
                <a:gd name="connsiteX2" fmla="*/ 1669300 w 1669300"/>
                <a:gd name="connsiteY2" fmla="*/ 0 h 1211642"/>
                <a:gd name="connsiteX0" fmla="*/ 0 w 1669300"/>
                <a:gd name="connsiteY0" fmla="*/ 1234907 h 1234907"/>
                <a:gd name="connsiteX1" fmla="*/ 77555 w 1669300"/>
                <a:gd name="connsiteY1" fmla="*/ 28792 h 1234907"/>
                <a:gd name="connsiteX2" fmla="*/ 1669300 w 1669300"/>
                <a:gd name="connsiteY2" fmla="*/ 23265 h 1234907"/>
                <a:gd name="connsiteX0" fmla="*/ 73405 w 1804618"/>
                <a:gd name="connsiteY0" fmla="*/ 1300564 h 1300564"/>
                <a:gd name="connsiteX1" fmla="*/ 150960 w 1804618"/>
                <a:gd name="connsiteY1" fmla="*/ 94449 h 1300564"/>
                <a:gd name="connsiteX2" fmla="*/ 1804618 w 1804618"/>
                <a:gd name="connsiteY2" fmla="*/ 62729 h 1300564"/>
                <a:gd name="connsiteX0" fmla="*/ 73405 w 1804618"/>
                <a:gd name="connsiteY0" fmla="*/ 1307087 h 1307087"/>
                <a:gd name="connsiteX1" fmla="*/ 150960 w 1804618"/>
                <a:gd name="connsiteY1" fmla="*/ 100972 h 1307087"/>
                <a:gd name="connsiteX2" fmla="*/ 1804618 w 1804618"/>
                <a:gd name="connsiteY2" fmla="*/ 69252 h 1307087"/>
                <a:gd name="connsiteX0" fmla="*/ 2933 w 1734146"/>
                <a:gd name="connsiteY0" fmla="*/ 1248874 h 1248874"/>
                <a:gd name="connsiteX1" fmla="*/ 80488 w 1734146"/>
                <a:gd name="connsiteY1" fmla="*/ 42759 h 1248874"/>
                <a:gd name="connsiteX2" fmla="*/ 1734146 w 1734146"/>
                <a:gd name="connsiteY2" fmla="*/ 11039 h 1248874"/>
                <a:gd name="connsiteX0" fmla="*/ 2933 w 1734146"/>
                <a:gd name="connsiteY0" fmla="*/ 1250614 h 1250614"/>
                <a:gd name="connsiteX1" fmla="*/ 80488 w 1734146"/>
                <a:gd name="connsiteY1" fmla="*/ 44499 h 1250614"/>
                <a:gd name="connsiteX2" fmla="*/ 1734146 w 1734146"/>
                <a:gd name="connsiteY2" fmla="*/ 12779 h 1250614"/>
                <a:gd name="connsiteX0" fmla="*/ 2933 w 1734146"/>
                <a:gd name="connsiteY0" fmla="*/ 1246384 h 1246384"/>
                <a:gd name="connsiteX1" fmla="*/ 80488 w 1734146"/>
                <a:gd name="connsiteY1" fmla="*/ 40269 h 1246384"/>
                <a:gd name="connsiteX2" fmla="*/ 1734146 w 1734146"/>
                <a:gd name="connsiteY2" fmla="*/ 8549 h 1246384"/>
                <a:gd name="connsiteX0" fmla="*/ 2933 w 1734146"/>
                <a:gd name="connsiteY0" fmla="*/ 1246384 h 1246384"/>
                <a:gd name="connsiteX1" fmla="*/ 80488 w 1734146"/>
                <a:gd name="connsiteY1" fmla="*/ 40269 h 1246384"/>
                <a:gd name="connsiteX2" fmla="*/ 1734146 w 1734146"/>
                <a:gd name="connsiteY2" fmla="*/ 8549 h 1246384"/>
                <a:gd name="connsiteX0" fmla="*/ 72893 w 1796962"/>
                <a:gd name="connsiteY0" fmla="*/ 1306148 h 1306148"/>
                <a:gd name="connsiteX1" fmla="*/ 150448 w 1796962"/>
                <a:gd name="connsiteY1" fmla="*/ 100033 h 1306148"/>
                <a:gd name="connsiteX2" fmla="*/ 1796962 w 1796962"/>
                <a:gd name="connsiteY2" fmla="*/ 65932 h 1306148"/>
                <a:gd name="connsiteX0" fmla="*/ 0 w 1724069"/>
                <a:gd name="connsiteY0" fmla="*/ 1240578 h 1240578"/>
                <a:gd name="connsiteX1" fmla="*/ 77555 w 1724069"/>
                <a:gd name="connsiteY1" fmla="*/ 34463 h 1240578"/>
                <a:gd name="connsiteX2" fmla="*/ 1724069 w 1724069"/>
                <a:gd name="connsiteY2" fmla="*/ 362 h 1240578"/>
                <a:gd name="connsiteX0" fmla="*/ 0 w 1724069"/>
                <a:gd name="connsiteY0" fmla="*/ 1240578 h 1240578"/>
                <a:gd name="connsiteX1" fmla="*/ 82317 w 1724069"/>
                <a:gd name="connsiteY1" fmla="*/ 34463 h 1240578"/>
                <a:gd name="connsiteX2" fmla="*/ 1724069 w 1724069"/>
                <a:gd name="connsiteY2" fmla="*/ 362 h 1240578"/>
                <a:gd name="connsiteX0" fmla="*/ 804 w 1724873"/>
                <a:gd name="connsiteY0" fmla="*/ 1240216 h 1240216"/>
                <a:gd name="connsiteX1" fmla="*/ 83121 w 1724873"/>
                <a:gd name="connsiteY1" fmla="*/ 34101 h 1240216"/>
                <a:gd name="connsiteX2" fmla="*/ 1724873 w 1724873"/>
                <a:gd name="connsiteY2" fmla="*/ 0 h 1240216"/>
                <a:gd name="connsiteX0" fmla="*/ 5269 w 1729338"/>
                <a:gd name="connsiteY0" fmla="*/ 1240216 h 1240216"/>
                <a:gd name="connsiteX1" fmla="*/ 73298 w 1729338"/>
                <a:gd name="connsiteY1" fmla="*/ 29338 h 1240216"/>
                <a:gd name="connsiteX2" fmla="*/ 1729338 w 1729338"/>
                <a:gd name="connsiteY2" fmla="*/ 0 h 124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9338" h="1240216">
                  <a:moveTo>
                    <a:pt x="5269" y="1240216"/>
                  </a:moveTo>
                  <a:cubicBezTo>
                    <a:pt x="8720" y="789723"/>
                    <a:pt x="-33072" y="64591"/>
                    <a:pt x="73298" y="29338"/>
                  </a:cubicBezTo>
                  <a:cubicBezTo>
                    <a:pt x="179668" y="-5915"/>
                    <a:pt x="713222" y="6116"/>
                    <a:pt x="1729338" y="0"/>
                  </a:cubicBezTo>
                </a:path>
              </a:pathLst>
            </a:cu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55" name="Connecteur droit avec flèche 154">
              <a:extLst>
                <a:ext uri="{FF2B5EF4-FFF2-40B4-BE49-F238E27FC236}">
                  <a16:creationId xmlns:a16="http://schemas.microsoft.com/office/drawing/2014/main" id="{0EFC165E-551E-4F23-992A-18856C9A2096}"/>
                </a:ext>
              </a:extLst>
            </p:cNvPr>
            <p:cNvCxnSpPr/>
            <p:nvPr/>
          </p:nvCxnSpPr>
          <p:spPr>
            <a:xfrm flipV="1">
              <a:off x="4254819" y="2199073"/>
              <a:ext cx="0" cy="1853568"/>
            </a:xfrm>
            <a:prstGeom prst="straightConnector1">
              <a:avLst/>
            </a:prstGeom>
            <a:ln w="25400" cap="flat" cmpd="sng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B84A4607-FB65-4CA1-A970-BD2D2D7D0D54}"/>
                    </a:ext>
                  </a:extLst>
                </p:cNvPr>
                <p:cNvSpPr/>
                <p:nvPr/>
              </p:nvSpPr>
              <p:spPr>
                <a:xfrm>
                  <a:off x="4231390" y="2092840"/>
                  <a:ext cx="8905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fr-F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B84A4607-FB65-4CA1-A970-BD2D2D7D0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390" y="2092840"/>
                  <a:ext cx="890564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22">
                  <a:extLst>
                    <a:ext uri="{FF2B5EF4-FFF2-40B4-BE49-F238E27FC236}">
                      <a16:creationId xmlns:a16="http://schemas.microsoft.com/office/drawing/2014/main" id="{6C88D0C0-7CEA-41C7-B5B2-439E90E71D19}"/>
                    </a:ext>
                  </a:extLst>
                </p:cNvPr>
                <p:cNvSpPr txBox="1"/>
                <p:nvPr/>
              </p:nvSpPr>
              <p:spPr>
                <a:xfrm>
                  <a:off x="5872979" y="2456138"/>
                  <a:ext cx="2375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7" name="TextBox 22">
                  <a:extLst>
                    <a:ext uri="{FF2B5EF4-FFF2-40B4-BE49-F238E27FC236}">
                      <a16:creationId xmlns:a16="http://schemas.microsoft.com/office/drawing/2014/main" id="{6C88D0C0-7CEA-41C7-B5B2-439E90E71D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2979" y="2456138"/>
                  <a:ext cx="237566" cy="369332"/>
                </a:xfrm>
                <a:prstGeom prst="rect">
                  <a:avLst/>
                </a:prstGeom>
                <a:blipFill>
                  <a:blip r:embed="rId17"/>
                  <a:stretch>
                    <a:fillRect l="-12821" r="-12821" b="-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FAAD8EA4-D07E-4422-B169-278723FA34DA}"/>
                </a:ext>
              </a:extLst>
            </p:cNvPr>
            <p:cNvSpPr/>
            <p:nvPr/>
          </p:nvSpPr>
          <p:spPr>
            <a:xfrm>
              <a:off x="4260565" y="2800755"/>
              <a:ext cx="1770902" cy="489404"/>
            </a:xfrm>
            <a:custGeom>
              <a:avLst/>
              <a:gdLst>
                <a:gd name="connsiteX0" fmla="*/ 58545 w 1711176"/>
                <a:gd name="connsiteY0" fmla="*/ 536895 h 536895"/>
                <a:gd name="connsiteX1" fmla="*/ 201158 w 1711176"/>
                <a:gd name="connsiteY1" fmla="*/ 109057 h 536895"/>
                <a:gd name="connsiteX2" fmla="*/ 1711176 w 1711176"/>
                <a:gd name="connsiteY2" fmla="*/ 0 h 536895"/>
                <a:gd name="connsiteX0" fmla="*/ 48417 w 1732005"/>
                <a:gd name="connsiteY0" fmla="*/ 398782 h 398782"/>
                <a:gd name="connsiteX1" fmla="*/ 221987 w 1732005"/>
                <a:gd name="connsiteY1" fmla="*/ 109057 h 398782"/>
                <a:gd name="connsiteX2" fmla="*/ 1732005 w 1732005"/>
                <a:gd name="connsiteY2" fmla="*/ 0 h 398782"/>
                <a:gd name="connsiteX0" fmla="*/ 7232 w 1690820"/>
                <a:gd name="connsiteY0" fmla="*/ 398782 h 398782"/>
                <a:gd name="connsiteX1" fmla="*/ 180802 w 1690820"/>
                <a:gd name="connsiteY1" fmla="*/ 109057 h 398782"/>
                <a:gd name="connsiteX2" fmla="*/ 1690820 w 1690820"/>
                <a:gd name="connsiteY2" fmla="*/ 0 h 398782"/>
                <a:gd name="connsiteX0" fmla="*/ 414 w 1684002"/>
                <a:gd name="connsiteY0" fmla="*/ 402469 h 402469"/>
                <a:gd name="connsiteX1" fmla="*/ 190653 w 1684002"/>
                <a:gd name="connsiteY1" fmla="*/ 38926 h 402469"/>
                <a:gd name="connsiteX2" fmla="*/ 1684002 w 1684002"/>
                <a:gd name="connsiteY2" fmla="*/ 3687 h 402469"/>
                <a:gd name="connsiteX0" fmla="*/ 0 w 1683588"/>
                <a:gd name="connsiteY0" fmla="*/ 398782 h 398782"/>
                <a:gd name="connsiteX1" fmla="*/ 190239 w 1683588"/>
                <a:gd name="connsiteY1" fmla="*/ 35239 h 398782"/>
                <a:gd name="connsiteX2" fmla="*/ 1683588 w 1683588"/>
                <a:gd name="connsiteY2" fmla="*/ 0 h 398782"/>
                <a:gd name="connsiteX0" fmla="*/ 0 w 1683588"/>
                <a:gd name="connsiteY0" fmla="*/ 403415 h 403415"/>
                <a:gd name="connsiteX1" fmla="*/ 199764 w 1683588"/>
                <a:gd name="connsiteY1" fmla="*/ 18441 h 403415"/>
                <a:gd name="connsiteX2" fmla="*/ 1683588 w 1683588"/>
                <a:gd name="connsiteY2" fmla="*/ 4633 h 403415"/>
                <a:gd name="connsiteX0" fmla="*/ 0 w 1707401"/>
                <a:gd name="connsiteY0" fmla="*/ 427866 h 427866"/>
                <a:gd name="connsiteX1" fmla="*/ 199764 w 1707401"/>
                <a:gd name="connsiteY1" fmla="*/ 42892 h 427866"/>
                <a:gd name="connsiteX2" fmla="*/ 1707401 w 1707401"/>
                <a:gd name="connsiteY2" fmla="*/ 2890 h 427866"/>
                <a:gd name="connsiteX0" fmla="*/ 0 w 1707401"/>
                <a:gd name="connsiteY0" fmla="*/ 427866 h 427866"/>
                <a:gd name="connsiteX1" fmla="*/ 199764 w 1707401"/>
                <a:gd name="connsiteY1" fmla="*/ 42892 h 427866"/>
                <a:gd name="connsiteX2" fmla="*/ 1707401 w 1707401"/>
                <a:gd name="connsiteY2" fmla="*/ 2890 h 427866"/>
                <a:gd name="connsiteX0" fmla="*/ 0 w 1707401"/>
                <a:gd name="connsiteY0" fmla="*/ 424976 h 424976"/>
                <a:gd name="connsiteX1" fmla="*/ 199764 w 1707401"/>
                <a:gd name="connsiteY1" fmla="*/ 40002 h 424976"/>
                <a:gd name="connsiteX2" fmla="*/ 1707401 w 1707401"/>
                <a:gd name="connsiteY2" fmla="*/ 0 h 424976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2399 w 1757425"/>
                <a:gd name="connsiteY0" fmla="*/ 227331 h 227331"/>
                <a:gd name="connsiteX1" fmla="*/ 249788 w 1757425"/>
                <a:gd name="connsiteY1" fmla="*/ 40002 h 227331"/>
                <a:gd name="connsiteX2" fmla="*/ 1757425 w 1757425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2450 w 1759858"/>
                <a:gd name="connsiteY0" fmla="*/ 253525 h 253525"/>
                <a:gd name="connsiteX1" fmla="*/ 249839 w 1759858"/>
                <a:gd name="connsiteY1" fmla="*/ 66196 h 253525"/>
                <a:gd name="connsiteX2" fmla="*/ 1759858 w 1759858"/>
                <a:gd name="connsiteY2" fmla="*/ 0 h 253525"/>
                <a:gd name="connsiteX0" fmla="*/ 2450 w 1759858"/>
                <a:gd name="connsiteY0" fmla="*/ 253645 h 253645"/>
                <a:gd name="connsiteX1" fmla="*/ 249839 w 1759858"/>
                <a:gd name="connsiteY1" fmla="*/ 66316 h 253645"/>
                <a:gd name="connsiteX2" fmla="*/ 1759858 w 1759858"/>
                <a:gd name="connsiteY2" fmla="*/ 120 h 253645"/>
                <a:gd name="connsiteX0" fmla="*/ 0 w 1757408"/>
                <a:gd name="connsiteY0" fmla="*/ 253645 h 253645"/>
                <a:gd name="connsiteX1" fmla="*/ 247389 w 1757408"/>
                <a:gd name="connsiteY1" fmla="*/ 66316 h 253645"/>
                <a:gd name="connsiteX2" fmla="*/ 1757408 w 1757408"/>
                <a:gd name="connsiteY2" fmla="*/ 120 h 253645"/>
                <a:gd name="connsiteX0" fmla="*/ 0 w 1764552"/>
                <a:gd name="connsiteY0" fmla="*/ 317860 h 317860"/>
                <a:gd name="connsiteX1" fmla="*/ 247389 w 1764552"/>
                <a:gd name="connsiteY1" fmla="*/ 130531 h 317860"/>
                <a:gd name="connsiteX2" fmla="*/ 1764552 w 1764552"/>
                <a:gd name="connsiteY2" fmla="*/ 41 h 317860"/>
                <a:gd name="connsiteX0" fmla="*/ 0 w 1764552"/>
                <a:gd name="connsiteY0" fmla="*/ 317918 h 317918"/>
                <a:gd name="connsiteX1" fmla="*/ 259296 w 1764552"/>
                <a:gd name="connsiteY1" fmla="*/ 82964 h 317918"/>
                <a:gd name="connsiteX2" fmla="*/ 1764552 w 1764552"/>
                <a:gd name="connsiteY2" fmla="*/ 99 h 317918"/>
                <a:gd name="connsiteX0" fmla="*/ 0 w 1770902"/>
                <a:gd name="connsiteY0" fmla="*/ 489669 h 489669"/>
                <a:gd name="connsiteX1" fmla="*/ 265646 w 1770902"/>
                <a:gd name="connsiteY1" fmla="*/ 83265 h 489669"/>
                <a:gd name="connsiteX2" fmla="*/ 1770902 w 1770902"/>
                <a:gd name="connsiteY2" fmla="*/ 400 h 489669"/>
                <a:gd name="connsiteX0" fmla="*/ 0 w 1770902"/>
                <a:gd name="connsiteY0" fmla="*/ 489404 h 489404"/>
                <a:gd name="connsiteX1" fmla="*/ 332321 w 1770902"/>
                <a:gd name="connsiteY1" fmla="*/ 102050 h 489404"/>
                <a:gd name="connsiteX2" fmla="*/ 1770902 w 1770902"/>
                <a:gd name="connsiteY2" fmla="*/ 135 h 48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0902" h="489404">
                  <a:moveTo>
                    <a:pt x="0" y="489404"/>
                  </a:moveTo>
                  <a:cubicBezTo>
                    <a:pt x="7405" y="401188"/>
                    <a:pt x="37171" y="183595"/>
                    <a:pt x="332321" y="102050"/>
                  </a:cubicBezTo>
                  <a:cubicBezTo>
                    <a:pt x="627471" y="20505"/>
                    <a:pt x="891675" y="-1984"/>
                    <a:pt x="1770902" y="135"/>
                  </a:cubicBezTo>
                </a:path>
              </a:pathLst>
            </a:custGeom>
            <a:ln w="28575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64B3687F-8381-4E87-8783-C4B338F2E088}"/>
                </a:ext>
              </a:extLst>
            </p:cNvPr>
            <p:cNvSpPr/>
            <p:nvPr/>
          </p:nvSpPr>
          <p:spPr>
            <a:xfrm>
              <a:off x="4274059" y="2818405"/>
              <a:ext cx="1766934" cy="148749"/>
            </a:xfrm>
            <a:custGeom>
              <a:avLst/>
              <a:gdLst>
                <a:gd name="connsiteX0" fmla="*/ 58545 w 1711176"/>
                <a:gd name="connsiteY0" fmla="*/ 536895 h 536895"/>
                <a:gd name="connsiteX1" fmla="*/ 201158 w 1711176"/>
                <a:gd name="connsiteY1" fmla="*/ 109057 h 536895"/>
                <a:gd name="connsiteX2" fmla="*/ 1711176 w 1711176"/>
                <a:gd name="connsiteY2" fmla="*/ 0 h 536895"/>
                <a:gd name="connsiteX0" fmla="*/ 48417 w 1732005"/>
                <a:gd name="connsiteY0" fmla="*/ 398782 h 398782"/>
                <a:gd name="connsiteX1" fmla="*/ 221987 w 1732005"/>
                <a:gd name="connsiteY1" fmla="*/ 109057 h 398782"/>
                <a:gd name="connsiteX2" fmla="*/ 1732005 w 1732005"/>
                <a:gd name="connsiteY2" fmla="*/ 0 h 398782"/>
                <a:gd name="connsiteX0" fmla="*/ 7232 w 1690820"/>
                <a:gd name="connsiteY0" fmla="*/ 398782 h 398782"/>
                <a:gd name="connsiteX1" fmla="*/ 180802 w 1690820"/>
                <a:gd name="connsiteY1" fmla="*/ 109057 h 398782"/>
                <a:gd name="connsiteX2" fmla="*/ 1690820 w 1690820"/>
                <a:gd name="connsiteY2" fmla="*/ 0 h 398782"/>
                <a:gd name="connsiteX0" fmla="*/ 414 w 1684002"/>
                <a:gd name="connsiteY0" fmla="*/ 402469 h 402469"/>
                <a:gd name="connsiteX1" fmla="*/ 190653 w 1684002"/>
                <a:gd name="connsiteY1" fmla="*/ 38926 h 402469"/>
                <a:gd name="connsiteX2" fmla="*/ 1684002 w 1684002"/>
                <a:gd name="connsiteY2" fmla="*/ 3687 h 402469"/>
                <a:gd name="connsiteX0" fmla="*/ 0 w 1683588"/>
                <a:gd name="connsiteY0" fmla="*/ 398782 h 398782"/>
                <a:gd name="connsiteX1" fmla="*/ 190239 w 1683588"/>
                <a:gd name="connsiteY1" fmla="*/ 35239 h 398782"/>
                <a:gd name="connsiteX2" fmla="*/ 1683588 w 1683588"/>
                <a:gd name="connsiteY2" fmla="*/ 0 h 398782"/>
                <a:gd name="connsiteX0" fmla="*/ 0 w 1683588"/>
                <a:gd name="connsiteY0" fmla="*/ 403415 h 403415"/>
                <a:gd name="connsiteX1" fmla="*/ 199764 w 1683588"/>
                <a:gd name="connsiteY1" fmla="*/ 18441 h 403415"/>
                <a:gd name="connsiteX2" fmla="*/ 1683588 w 1683588"/>
                <a:gd name="connsiteY2" fmla="*/ 4633 h 403415"/>
                <a:gd name="connsiteX0" fmla="*/ 0 w 1707401"/>
                <a:gd name="connsiteY0" fmla="*/ 427866 h 427866"/>
                <a:gd name="connsiteX1" fmla="*/ 199764 w 1707401"/>
                <a:gd name="connsiteY1" fmla="*/ 42892 h 427866"/>
                <a:gd name="connsiteX2" fmla="*/ 1707401 w 1707401"/>
                <a:gd name="connsiteY2" fmla="*/ 2890 h 427866"/>
                <a:gd name="connsiteX0" fmla="*/ 0 w 1707401"/>
                <a:gd name="connsiteY0" fmla="*/ 427866 h 427866"/>
                <a:gd name="connsiteX1" fmla="*/ 199764 w 1707401"/>
                <a:gd name="connsiteY1" fmla="*/ 42892 h 427866"/>
                <a:gd name="connsiteX2" fmla="*/ 1707401 w 1707401"/>
                <a:gd name="connsiteY2" fmla="*/ 2890 h 427866"/>
                <a:gd name="connsiteX0" fmla="*/ 0 w 1707401"/>
                <a:gd name="connsiteY0" fmla="*/ 424976 h 424976"/>
                <a:gd name="connsiteX1" fmla="*/ 199764 w 1707401"/>
                <a:gd name="connsiteY1" fmla="*/ 40002 h 424976"/>
                <a:gd name="connsiteX2" fmla="*/ 1707401 w 1707401"/>
                <a:gd name="connsiteY2" fmla="*/ 0 h 424976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2399 w 1757425"/>
                <a:gd name="connsiteY0" fmla="*/ 227331 h 227331"/>
                <a:gd name="connsiteX1" fmla="*/ 249788 w 1757425"/>
                <a:gd name="connsiteY1" fmla="*/ 40002 h 227331"/>
                <a:gd name="connsiteX2" fmla="*/ 1757425 w 1757425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2450 w 1759858"/>
                <a:gd name="connsiteY0" fmla="*/ 253525 h 253525"/>
                <a:gd name="connsiteX1" fmla="*/ 249839 w 1759858"/>
                <a:gd name="connsiteY1" fmla="*/ 66196 h 253525"/>
                <a:gd name="connsiteX2" fmla="*/ 1759858 w 1759858"/>
                <a:gd name="connsiteY2" fmla="*/ 0 h 253525"/>
                <a:gd name="connsiteX0" fmla="*/ 2450 w 1759858"/>
                <a:gd name="connsiteY0" fmla="*/ 253645 h 253645"/>
                <a:gd name="connsiteX1" fmla="*/ 249839 w 1759858"/>
                <a:gd name="connsiteY1" fmla="*/ 66316 h 253645"/>
                <a:gd name="connsiteX2" fmla="*/ 1759858 w 1759858"/>
                <a:gd name="connsiteY2" fmla="*/ 120 h 253645"/>
                <a:gd name="connsiteX0" fmla="*/ 0 w 1757408"/>
                <a:gd name="connsiteY0" fmla="*/ 253645 h 253645"/>
                <a:gd name="connsiteX1" fmla="*/ 247389 w 1757408"/>
                <a:gd name="connsiteY1" fmla="*/ 66316 h 253645"/>
                <a:gd name="connsiteX2" fmla="*/ 1757408 w 1757408"/>
                <a:gd name="connsiteY2" fmla="*/ 120 h 253645"/>
                <a:gd name="connsiteX0" fmla="*/ 68 w 1752713"/>
                <a:gd name="connsiteY0" fmla="*/ 139298 h 139298"/>
                <a:gd name="connsiteX1" fmla="*/ 242694 w 1752713"/>
                <a:gd name="connsiteY1" fmla="*/ 66269 h 139298"/>
                <a:gd name="connsiteX2" fmla="*/ 1752713 w 1752713"/>
                <a:gd name="connsiteY2" fmla="*/ 73 h 139298"/>
                <a:gd name="connsiteX0" fmla="*/ 0 w 1752645"/>
                <a:gd name="connsiteY0" fmla="*/ 140112 h 140112"/>
                <a:gd name="connsiteX1" fmla="*/ 254532 w 1752645"/>
                <a:gd name="connsiteY1" fmla="*/ 21839 h 140112"/>
                <a:gd name="connsiteX2" fmla="*/ 1752645 w 1752645"/>
                <a:gd name="connsiteY2" fmla="*/ 887 h 140112"/>
                <a:gd name="connsiteX0" fmla="*/ 0 w 1752645"/>
                <a:gd name="connsiteY0" fmla="*/ 139700 h 139700"/>
                <a:gd name="connsiteX1" fmla="*/ 254532 w 1752645"/>
                <a:gd name="connsiteY1" fmla="*/ 21427 h 139700"/>
                <a:gd name="connsiteX2" fmla="*/ 1752645 w 1752645"/>
                <a:gd name="connsiteY2" fmla="*/ 475 h 139700"/>
                <a:gd name="connsiteX0" fmla="*/ 0 w 1755026"/>
                <a:gd name="connsiteY0" fmla="*/ 194064 h 194064"/>
                <a:gd name="connsiteX1" fmla="*/ 254532 w 1755026"/>
                <a:gd name="connsiteY1" fmla="*/ 75791 h 194064"/>
                <a:gd name="connsiteX2" fmla="*/ 1755026 w 1755026"/>
                <a:gd name="connsiteY2" fmla="*/ 71 h 194064"/>
                <a:gd name="connsiteX0" fmla="*/ 0 w 1755026"/>
                <a:gd name="connsiteY0" fmla="*/ 193993 h 193993"/>
                <a:gd name="connsiteX1" fmla="*/ 254532 w 1755026"/>
                <a:gd name="connsiteY1" fmla="*/ 75720 h 193993"/>
                <a:gd name="connsiteX2" fmla="*/ 1755026 w 1755026"/>
                <a:gd name="connsiteY2" fmla="*/ 0 h 193993"/>
                <a:gd name="connsiteX0" fmla="*/ 0 w 1755026"/>
                <a:gd name="connsiteY0" fmla="*/ 193993 h 193993"/>
                <a:gd name="connsiteX1" fmla="*/ 628389 w 1755026"/>
                <a:gd name="connsiteY1" fmla="*/ 32858 h 193993"/>
                <a:gd name="connsiteX2" fmla="*/ 1755026 w 1755026"/>
                <a:gd name="connsiteY2" fmla="*/ 0 h 193993"/>
                <a:gd name="connsiteX0" fmla="*/ 0 w 1769314"/>
                <a:gd name="connsiteY0" fmla="*/ 153512 h 153512"/>
                <a:gd name="connsiteX1" fmla="*/ 642677 w 1769314"/>
                <a:gd name="connsiteY1" fmla="*/ 32858 h 153512"/>
                <a:gd name="connsiteX2" fmla="*/ 1769314 w 1769314"/>
                <a:gd name="connsiteY2" fmla="*/ 0 h 153512"/>
                <a:gd name="connsiteX0" fmla="*/ 0 w 1769314"/>
                <a:gd name="connsiteY0" fmla="*/ 155638 h 155638"/>
                <a:gd name="connsiteX1" fmla="*/ 652202 w 1769314"/>
                <a:gd name="connsiteY1" fmla="*/ 8790 h 155638"/>
                <a:gd name="connsiteX2" fmla="*/ 1769314 w 1769314"/>
                <a:gd name="connsiteY2" fmla="*/ 2126 h 155638"/>
                <a:gd name="connsiteX0" fmla="*/ 0 w 1783602"/>
                <a:gd name="connsiteY0" fmla="*/ 165418 h 165418"/>
                <a:gd name="connsiteX1" fmla="*/ 652202 w 1783602"/>
                <a:gd name="connsiteY1" fmla="*/ 18570 h 165418"/>
                <a:gd name="connsiteX2" fmla="*/ 1783602 w 1783602"/>
                <a:gd name="connsiteY2" fmla="*/ 0 h 165418"/>
                <a:gd name="connsiteX0" fmla="*/ 0 w 1783602"/>
                <a:gd name="connsiteY0" fmla="*/ 165418 h 165418"/>
                <a:gd name="connsiteX1" fmla="*/ 611721 w 1783602"/>
                <a:gd name="connsiteY1" fmla="*/ 42383 h 165418"/>
                <a:gd name="connsiteX2" fmla="*/ 1783602 w 1783602"/>
                <a:gd name="connsiteY2" fmla="*/ 0 h 165418"/>
                <a:gd name="connsiteX0" fmla="*/ 0 w 1785984"/>
                <a:gd name="connsiteY0" fmla="*/ 148749 h 148749"/>
                <a:gd name="connsiteX1" fmla="*/ 614103 w 1785984"/>
                <a:gd name="connsiteY1" fmla="*/ 42383 h 148749"/>
                <a:gd name="connsiteX2" fmla="*/ 1785984 w 1785984"/>
                <a:gd name="connsiteY2" fmla="*/ 0 h 148749"/>
                <a:gd name="connsiteX0" fmla="*/ 0 w 1785984"/>
                <a:gd name="connsiteY0" fmla="*/ 148749 h 148749"/>
                <a:gd name="connsiteX1" fmla="*/ 616484 w 1785984"/>
                <a:gd name="connsiteY1" fmla="*/ 23333 h 148749"/>
                <a:gd name="connsiteX2" fmla="*/ 1785984 w 1785984"/>
                <a:gd name="connsiteY2" fmla="*/ 0 h 148749"/>
                <a:gd name="connsiteX0" fmla="*/ 0 w 1766934"/>
                <a:gd name="connsiteY0" fmla="*/ 148749 h 148749"/>
                <a:gd name="connsiteX1" fmla="*/ 597434 w 1766934"/>
                <a:gd name="connsiteY1" fmla="*/ 23333 h 148749"/>
                <a:gd name="connsiteX2" fmla="*/ 1766934 w 1766934"/>
                <a:gd name="connsiteY2" fmla="*/ 0 h 14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6934" h="148749">
                  <a:moveTo>
                    <a:pt x="0" y="148749"/>
                  </a:moveTo>
                  <a:cubicBezTo>
                    <a:pt x="7405" y="60533"/>
                    <a:pt x="302945" y="48124"/>
                    <a:pt x="597434" y="23333"/>
                  </a:cubicBezTo>
                  <a:cubicBezTo>
                    <a:pt x="891923" y="-1458"/>
                    <a:pt x="899613" y="21693"/>
                    <a:pt x="1766934" y="0"/>
                  </a:cubicBezTo>
                </a:path>
              </a:pathLst>
            </a:custGeom>
            <a:ln w="28575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4" name="Connecteur droit avec flèche 173">
              <a:extLst>
                <a:ext uri="{FF2B5EF4-FFF2-40B4-BE49-F238E27FC236}">
                  <a16:creationId xmlns:a16="http://schemas.microsoft.com/office/drawing/2014/main" id="{D6E116D3-476B-4E8D-B050-3E2715B628B0}"/>
                </a:ext>
              </a:extLst>
            </p:cNvPr>
            <p:cNvCxnSpPr/>
            <p:nvPr/>
          </p:nvCxnSpPr>
          <p:spPr>
            <a:xfrm rot="5400000" flipV="1">
              <a:off x="5186152" y="1868768"/>
              <a:ext cx="0" cy="1853568"/>
            </a:xfrm>
            <a:prstGeom prst="straightConnector1">
              <a:avLst/>
            </a:prstGeom>
            <a:ln w="25400" cap="flat" cmpd="sng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FF152430-B8C4-4F68-B2F6-A37702A3FE95}"/>
                </a:ext>
              </a:extLst>
            </p:cNvPr>
            <p:cNvSpPr txBox="1"/>
            <p:nvPr/>
          </p:nvSpPr>
          <p:spPr>
            <a:xfrm>
              <a:off x="4448936" y="3065606"/>
              <a:ext cx="13997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00B050"/>
                  </a:solidFill>
                </a:rPr>
                <a:t>Coulomb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 err="1">
                  <a:solidFill>
                    <a:srgbClr val="0000FF"/>
                  </a:solidFill>
                </a:rPr>
                <a:t>Nuclear</a:t>
              </a:r>
              <a:endParaRPr lang="fr-FR" sz="1400" dirty="0">
                <a:solidFill>
                  <a:srgbClr val="0000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FF0000"/>
                  </a:solidFill>
                </a:rPr>
                <a:t>Annihilation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ECEA308-239E-4A39-8119-4CF9D77B5EFC}"/>
                  </a:ext>
                </a:extLst>
              </p:cNvPr>
              <p:cNvSpPr txBox="1"/>
              <p:nvPr/>
            </p:nvSpPr>
            <p:spPr>
              <a:xfrm>
                <a:off x="4666391" y="5449286"/>
                <a:ext cx="4084479" cy="1292662"/>
              </a:xfrm>
              <a:prstGeom prst="rect">
                <a:avLst/>
              </a:prstGeom>
              <a:solidFill>
                <a:srgbClr val="124991"/>
              </a:solidFill>
            </p:spPr>
            <p:txBody>
              <a:bodyPr wrap="square" tIns="137160" bIns="137160" rtlCol="0" anchor="ctr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sz="1600" dirty="0"/>
                  <a:t>Shift and broadening of Coulomb levels.</a:t>
                </a:r>
              </a:p>
              <a:p>
                <a:r>
                  <a:rPr lang="en-US" sz="1600" dirty="0"/>
                  <a:t>Very low-energy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only sensitive to scattering lengths.</a:t>
                </a:r>
              </a:p>
              <a:p>
                <a:r>
                  <a:rPr lang="en-US" sz="1600" dirty="0"/>
                  <a:t>Channel selectivity.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ECEA308-239E-4A39-8119-4CF9D77B5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391" y="5449286"/>
                <a:ext cx="4084479" cy="1292662"/>
              </a:xfrm>
              <a:prstGeom prst="rect">
                <a:avLst/>
              </a:prstGeom>
              <a:blipFill>
                <a:blip r:embed="rId18"/>
                <a:stretch>
                  <a:fillRect l="-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ZoneTexte 140">
            <a:extLst>
              <a:ext uri="{FF2B5EF4-FFF2-40B4-BE49-F238E27FC236}">
                <a16:creationId xmlns:a16="http://schemas.microsoft.com/office/drawing/2014/main" id="{5BFE527E-00B7-437C-AB55-1B386E0F6804}"/>
              </a:ext>
            </a:extLst>
          </p:cNvPr>
          <p:cNvSpPr txBox="1"/>
          <p:nvPr/>
        </p:nvSpPr>
        <p:spPr>
          <a:xfrm>
            <a:off x="3340604" y="5194940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i="1">
                <a:latin typeface="Cambria Math" panose="02040503050406030204" pitchFamily="18" charset="0"/>
              </a:defRPr>
            </a:lvl1pPr>
          </a:lstStyle>
          <a:p>
            <a:r>
              <a:rPr lang="fr-FR" i="0" dirty="0">
                <a:latin typeface="+mn-lt"/>
              </a:rPr>
              <a:t>Atomic cascade*</a:t>
            </a:r>
          </a:p>
          <a:p>
            <a:r>
              <a:rPr lang="fr-FR" i="0" dirty="0" err="1">
                <a:latin typeface="+mn-lt"/>
              </a:rPr>
              <a:t>Auger+X-rays</a:t>
            </a:r>
            <a:endParaRPr lang="fr-FR" i="0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DB6436-3064-4A4D-A9A7-AF0D09FEA763}"/>
              </a:ext>
            </a:extLst>
          </p:cNvPr>
          <p:cNvSpPr txBox="1"/>
          <p:nvPr/>
        </p:nvSpPr>
        <p:spPr>
          <a:xfrm>
            <a:off x="7413098" y="1701298"/>
            <a:ext cx="1563382" cy="709042"/>
          </a:xfrm>
          <a:prstGeom prst="rect">
            <a:avLst/>
          </a:prstGeom>
          <a:solidFill>
            <a:srgbClr val="124991"/>
          </a:solidFill>
        </p:spPr>
        <p:txBody>
          <a:bodyPr wrap="square" tIns="100800" bIns="100800" rtlCol="0" anchor="ctr">
            <a:no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sz="1400" dirty="0"/>
              <a:t>Separation scale: fertile ground for Halo EFT</a:t>
            </a:r>
          </a:p>
        </p:txBody>
      </p:sp>
    </p:spTree>
    <p:extLst>
      <p:ext uri="{BB962C8B-B14F-4D97-AF65-F5344CB8AC3E}">
        <p14:creationId xmlns:p14="http://schemas.microsoft.com/office/powerpoint/2010/main" val="7477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9"/>
    </mc:Choice>
    <mc:Fallback xmlns="">
      <p:transition spd="slow" advTm="602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US" b="0" dirty="0">
                <a:cs typeface="Arial Narrow"/>
              </a:rPr>
              <a:t>Low-energy physics with antiprotons</a:t>
            </a:r>
            <a:endParaRPr lang="en-US" sz="1000" cap="none" dirty="0">
              <a:ln w="0" cap="sq"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BF3FB0E-B631-47AB-9A1B-2174B5BB5A17}"/>
              </a:ext>
            </a:extLst>
          </p:cNvPr>
          <p:cNvCxnSpPr>
            <a:cxnSpLocks/>
          </p:cNvCxnSpPr>
          <p:nvPr/>
        </p:nvCxnSpPr>
        <p:spPr>
          <a:xfrm>
            <a:off x="1227542" y="3108924"/>
            <a:ext cx="1700993" cy="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110FDD5-ABF8-4B91-8C41-9DB82B5121B3}"/>
                  </a:ext>
                </a:extLst>
              </p:cNvPr>
              <p:cNvSpPr txBox="1"/>
              <p:nvPr/>
            </p:nvSpPr>
            <p:spPr>
              <a:xfrm>
                <a:off x="1297132" y="3141278"/>
                <a:ext cx="1631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err="1"/>
                  <a:t>r.m.s</a:t>
                </a:r>
                <a:r>
                  <a:rPr lang="fr-FR" sz="1200" dirty="0"/>
                  <a:t>. radius </a:t>
                </a:r>
                <a14:m>
                  <m:oMath xmlns:m="http://schemas.openxmlformats.org/officeDocument/2006/math">
                    <m:r>
                      <a:rPr lang="fr-FR" sz="1200" i="1" dirty="0" smtClean="0">
                        <a:latin typeface="Cambria Math" panose="02040503050406030204" pitchFamily="18" charset="0"/>
                      </a:rPr>
                      <m:t>~2.4 </m:t>
                    </m:r>
                    <m:r>
                      <m:rPr>
                        <m:nor/>
                      </m:rPr>
                      <a:rPr lang="fr-FR" sz="1200" i="0" dirty="0" err="1" smtClean="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fr-FR" sz="12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110FDD5-ABF8-4B91-8C41-9DB82B512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32" y="3141278"/>
                <a:ext cx="1631403" cy="276999"/>
              </a:xfrm>
              <a:prstGeom prst="rect">
                <a:avLst/>
              </a:prstGeom>
              <a:blipFill>
                <a:blip r:embed="rId3"/>
                <a:stretch>
                  <a:fillRect l="-375" t="-2174" b="-1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CAB7B357-338D-4007-9370-DD2E88FE00D8}"/>
              </a:ext>
            </a:extLst>
          </p:cNvPr>
          <p:cNvGrpSpPr/>
          <p:nvPr/>
        </p:nvGrpSpPr>
        <p:grpSpPr>
          <a:xfrm>
            <a:off x="1266755" y="1636312"/>
            <a:ext cx="1653391" cy="1472612"/>
            <a:chOff x="1266755" y="1636312"/>
            <a:chExt cx="1653391" cy="1472612"/>
          </a:xfrm>
        </p:grpSpPr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id="{9F1253BE-847C-4018-98C3-517E38915F75}"/>
                </a:ext>
              </a:extLst>
            </p:cNvPr>
            <p:cNvGrpSpPr/>
            <p:nvPr/>
          </p:nvGrpSpPr>
          <p:grpSpPr>
            <a:xfrm>
              <a:off x="1320365" y="1659339"/>
              <a:ext cx="1488502" cy="1232180"/>
              <a:chOff x="3928766" y="4788788"/>
              <a:chExt cx="2010209" cy="1664051"/>
            </a:xfrm>
          </p:grpSpPr>
          <p:sp>
            <p:nvSpPr>
              <p:cNvPr id="39" name="Oval 89">
                <a:extLst>
                  <a:ext uri="{FF2B5EF4-FFF2-40B4-BE49-F238E27FC236}">
                    <a16:creationId xmlns:a16="http://schemas.microsoft.com/office/drawing/2014/main" id="{6C14C94D-CB8B-43EB-A358-835DD9F36F52}"/>
                  </a:ext>
                </a:extLst>
              </p:cNvPr>
              <p:cNvSpPr/>
              <p:nvPr/>
            </p:nvSpPr>
            <p:spPr>
              <a:xfrm rot="16654851">
                <a:off x="3928766" y="5461308"/>
                <a:ext cx="991531" cy="991531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12700" cmpd="sng">
                <a:solidFill>
                  <a:srgbClr val="0033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none" lIns="290259" tIns="41911" rIns="78232" bIns="41911" numCol="1" spcCol="1270" rtlCol="0" anchor="ctr" anchorCtr="0">
                <a:noAutofit/>
              </a:bodyPr>
              <a:lstStyle/>
              <a:p>
                <a:pPr algn="ctr" defTabSz="488834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0" name="Picture 45" descr="ball2v2pn-2.png">
                <a:extLst>
                  <a:ext uri="{FF2B5EF4-FFF2-40B4-BE49-F238E27FC236}">
                    <a16:creationId xmlns:a16="http://schemas.microsoft.com/office/drawing/2014/main" id="{EA4764B8-8097-4E57-865C-C20A4D033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4057226" y="5797904"/>
                <a:ext cx="520133" cy="507600"/>
              </a:xfrm>
              <a:prstGeom prst="rect">
                <a:avLst/>
              </a:prstGeom>
            </p:spPr>
          </p:pic>
          <p:pic>
            <p:nvPicPr>
              <p:cNvPr id="41" name="Picture 46" descr="ball2v2pn-2.png">
                <a:extLst>
                  <a:ext uri="{FF2B5EF4-FFF2-40B4-BE49-F238E27FC236}">
                    <a16:creationId xmlns:a16="http://schemas.microsoft.com/office/drawing/2014/main" id="{8C09838C-0E3D-43AD-B540-3AB0DF747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4406040" y="5588776"/>
                <a:ext cx="520133" cy="507600"/>
              </a:xfrm>
              <a:prstGeom prst="rect">
                <a:avLst/>
              </a:prstGeom>
            </p:spPr>
          </p:pic>
          <p:pic>
            <p:nvPicPr>
              <p:cNvPr id="42" name="Picture 20" descr="ball2v2pn.png">
                <a:extLst>
                  <a:ext uri="{FF2B5EF4-FFF2-40B4-BE49-F238E27FC236}">
                    <a16:creationId xmlns:a16="http://schemas.microsoft.com/office/drawing/2014/main" id="{B60F3287-251A-475C-A452-D4DCA92DC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5426968" y="5784420"/>
                <a:ext cx="518251" cy="505763"/>
              </a:xfrm>
              <a:prstGeom prst="rect">
                <a:avLst/>
              </a:prstGeom>
            </p:spPr>
          </p:pic>
          <p:pic>
            <p:nvPicPr>
              <p:cNvPr id="43" name="Picture 21" descr="ball2v2pn.png">
                <a:extLst>
                  <a:ext uri="{FF2B5EF4-FFF2-40B4-BE49-F238E27FC236}">
                    <a16:creationId xmlns:a16="http://schemas.microsoft.com/office/drawing/2014/main" id="{DF41083B-A302-4748-B097-DFBD3E7AD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4854305" y="4795032"/>
                <a:ext cx="518251" cy="505763"/>
              </a:xfrm>
              <a:prstGeom prst="rect">
                <a:avLst/>
              </a:prstGeom>
            </p:spPr>
          </p:pic>
          <p:cxnSp>
            <p:nvCxnSpPr>
              <p:cNvPr id="44" name="Straight Arrow Connector 22">
                <a:extLst>
                  <a:ext uri="{FF2B5EF4-FFF2-40B4-BE49-F238E27FC236}">
                    <a16:creationId xmlns:a16="http://schemas.microsoft.com/office/drawing/2014/main" id="{3400CA1E-56A0-4692-AC2F-88362BF4A26A}"/>
                  </a:ext>
                </a:extLst>
              </p:cNvPr>
              <p:cNvCxnSpPr/>
              <p:nvPr/>
            </p:nvCxnSpPr>
            <p:spPr>
              <a:xfrm>
                <a:off x="5115515" y="5037526"/>
                <a:ext cx="562606" cy="999777"/>
              </a:xfrm>
              <a:prstGeom prst="straightConnector1">
                <a:avLst/>
              </a:prstGeom>
              <a:ln w="22225" cmpd="sng">
                <a:solidFill>
                  <a:srgbClr val="0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37" descr="ball2v2pn.png">
                <a:extLst>
                  <a:ext uri="{FF2B5EF4-FFF2-40B4-BE49-F238E27FC236}">
                    <a16:creationId xmlns:a16="http://schemas.microsoft.com/office/drawing/2014/main" id="{B9D5B165-87B9-4EB5-A1F4-789D1A86C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4111458" y="5561948"/>
                <a:ext cx="518251" cy="505763"/>
              </a:xfrm>
              <a:prstGeom prst="rect">
                <a:avLst/>
              </a:prstGeom>
            </p:spPr>
          </p:pic>
          <p:pic>
            <p:nvPicPr>
              <p:cNvPr id="46" name="Picture 44" descr="ball2v2pn.png">
                <a:extLst>
                  <a:ext uri="{FF2B5EF4-FFF2-40B4-BE49-F238E27FC236}">
                    <a16:creationId xmlns:a16="http://schemas.microsoft.com/office/drawing/2014/main" id="{CC2FA9FF-C6EF-44A3-B565-266CED9BC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4299064" y="5852169"/>
                <a:ext cx="518251" cy="505763"/>
              </a:xfrm>
              <a:prstGeom prst="rect">
                <a:avLst/>
              </a:prstGeom>
            </p:spPr>
          </p:pic>
          <p:cxnSp>
            <p:nvCxnSpPr>
              <p:cNvPr id="47" name="Straight Arrow Connector 19">
                <a:extLst>
                  <a:ext uri="{FF2B5EF4-FFF2-40B4-BE49-F238E27FC236}">
                    <a16:creationId xmlns:a16="http://schemas.microsoft.com/office/drawing/2014/main" id="{ED2BB283-F2F4-47C2-9166-0D7788141395}"/>
                  </a:ext>
                </a:extLst>
              </p:cNvPr>
              <p:cNvCxnSpPr/>
              <p:nvPr/>
            </p:nvCxnSpPr>
            <p:spPr>
              <a:xfrm flipV="1">
                <a:off x="4421589" y="5514545"/>
                <a:ext cx="976700" cy="431342"/>
              </a:xfrm>
              <a:prstGeom prst="straightConnector1">
                <a:avLst/>
              </a:prstGeom>
              <a:ln w="22225" cmpd="sng">
                <a:solidFill>
                  <a:srgbClr val="0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DF89F09-7120-4EEF-BE46-2B578971B117}"/>
                </a:ext>
              </a:extLst>
            </p:cNvPr>
            <p:cNvSpPr/>
            <p:nvPr/>
          </p:nvSpPr>
          <p:spPr>
            <a:xfrm>
              <a:off x="1266755" y="1636312"/>
              <a:ext cx="1653391" cy="1472612"/>
            </a:xfrm>
            <a:prstGeom prst="ellipse">
              <a:avLst/>
            </a:prstGeom>
            <a:noFill/>
            <a:ln w="25400" cmpd="sng">
              <a:solidFill>
                <a:schemeClr val="tx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1" name="Right Arrow 88">
            <a:extLst>
              <a:ext uri="{FF2B5EF4-FFF2-40B4-BE49-F238E27FC236}">
                <a16:creationId xmlns:a16="http://schemas.microsoft.com/office/drawing/2014/main" id="{E5110F8A-6FF4-406D-91AE-7ADC175F70A6}"/>
              </a:ext>
            </a:extLst>
          </p:cNvPr>
          <p:cNvSpPr>
            <a:spLocks noChangeAspect="1"/>
          </p:cNvSpPr>
          <p:nvPr/>
        </p:nvSpPr>
        <p:spPr bwMode="auto">
          <a:xfrm>
            <a:off x="3153650" y="1995283"/>
            <a:ext cx="608636" cy="322372"/>
          </a:xfrm>
          <a:prstGeom prst="rightArrow">
            <a:avLst/>
          </a:prstGeom>
          <a:solidFill>
            <a:srgbClr val="FF0000"/>
          </a:solidFill>
          <a:ln w="19050" cmpd="sng"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B3BF2D-9E9C-4B5D-A0AB-4EE9AD52A3CD}"/>
                  </a:ext>
                </a:extLst>
              </p:cNvPr>
              <p:cNvSpPr/>
              <p:nvPr/>
            </p:nvSpPr>
            <p:spPr>
              <a:xfrm>
                <a:off x="2920146" y="1532407"/>
                <a:ext cx="13496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14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fr-FR" sz="1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400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fr-FR" sz="1400" dirty="0"/>
                  <a:t> capture*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B3BF2D-9E9C-4B5D-A0AB-4EE9AD52A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146" y="1532407"/>
                <a:ext cx="1349665" cy="307777"/>
              </a:xfrm>
              <a:prstGeom prst="rect">
                <a:avLst/>
              </a:prstGeom>
              <a:blipFill>
                <a:blip r:embed="rId6"/>
                <a:stretch>
                  <a:fillRect t="-1961" r="-45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A88B57FD-C0A1-4A96-851A-7DBE945D5888}"/>
              </a:ext>
            </a:extLst>
          </p:cNvPr>
          <p:cNvSpPr txBox="1"/>
          <p:nvPr/>
        </p:nvSpPr>
        <p:spPr>
          <a:xfrm>
            <a:off x="290362" y="632529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Open field of research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248213D-E356-49EE-9AE3-EEA2044F9282}"/>
              </a:ext>
            </a:extLst>
          </p:cNvPr>
          <p:cNvGrpSpPr/>
          <p:nvPr/>
        </p:nvGrpSpPr>
        <p:grpSpPr>
          <a:xfrm>
            <a:off x="4615826" y="1239618"/>
            <a:ext cx="4169604" cy="502829"/>
            <a:chOff x="4615826" y="1239618"/>
            <a:chExt cx="4169604" cy="502829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9AB8F0A1-9D10-41AC-95D6-A6D1682F9DA5}"/>
                </a:ext>
              </a:extLst>
            </p:cNvPr>
            <p:cNvGrpSpPr/>
            <p:nvPr/>
          </p:nvGrpSpPr>
          <p:grpSpPr>
            <a:xfrm>
              <a:off x="4615826" y="1267017"/>
              <a:ext cx="497658" cy="475430"/>
              <a:chOff x="1266755" y="1636312"/>
              <a:chExt cx="1653391" cy="1472612"/>
            </a:xfrm>
          </p:grpSpPr>
          <p:grpSp>
            <p:nvGrpSpPr>
              <p:cNvPr id="55" name="Group 6">
                <a:extLst>
                  <a:ext uri="{FF2B5EF4-FFF2-40B4-BE49-F238E27FC236}">
                    <a16:creationId xmlns:a16="http://schemas.microsoft.com/office/drawing/2014/main" id="{1C399532-7B9A-4A92-A92D-7A268A852263}"/>
                  </a:ext>
                </a:extLst>
              </p:cNvPr>
              <p:cNvGrpSpPr/>
              <p:nvPr/>
            </p:nvGrpSpPr>
            <p:grpSpPr>
              <a:xfrm>
                <a:off x="1320365" y="1659339"/>
                <a:ext cx="1488502" cy="1232180"/>
                <a:chOff x="3928766" y="4788788"/>
                <a:chExt cx="2010209" cy="1664051"/>
              </a:xfrm>
            </p:grpSpPr>
            <p:sp>
              <p:nvSpPr>
                <p:cNvPr id="57" name="Oval 89">
                  <a:extLst>
                    <a:ext uri="{FF2B5EF4-FFF2-40B4-BE49-F238E27FC236}">
                      <a16:creationId xmlns:a16="http://schemas.microsoft.com/office/drawing/2014/main" id="{B84FC2BC-E4F9-4D22-B9E2-C502768DD27E}"/>
                    </a:ext>
                  </a:extLst>
                </p:cNvPr>
                <p:cNvSpPr/>
                <p:nvPr/>
              </p:nvSpPr>
              <p:spPr>
                <a:xfrm rot="16654851">
                  <a:off x="3928766" y="5461308"/>
                  <a:ext cx="991531" cy="991531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12700" cmpd="sng">
                  <a:solidFill>
                    <a:srgbClr val="00335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0" vert="horz" wrap="none" lIns="290259" tIns="41911" rIns="78232" bIns="41911" numCol="1" spcCol="1270" rtlCol="0" anchor="ctr" anchorCtr="0">
                  <a:noAutofit/>
                </a:bodyPr>
                <a:lstStyle/>
                <a:p>
                  <a:pPr algn="ctr" defTabSz="48883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8" name="Picture 45" descr="ball2v2pn-2.png">
                  <a:extLst>
                    <a:ext uri="{FF2B5EF4-FFF2-40B4-BE49-F238E27FC236}">
                      <a16:creationId xmlns:a16="http://schemas.microsoft.com/office/drawing/2014/main" id="{3F0216F7-8414-49C5-8C57-495A89916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4057226" y="5797904"/>
                  <a:ext cx="520133" cy="507600"/>
                </a:xfrm>
                <a:prstGeom prst="rect">
                  <a:avLst/>
                </a:prstGeom>
              </p:spPr>
            </p:pic>
            <p:pic>
              <p:nvPicPr>
                <p:cNvPr id="59" name="Picture 46" descr="ball2v2pn-2.png">
                  <a:extLst>
                    <a:ext uri="{FF2B5EF4-FFF2-40B4-BE49-F238E27FC236}">
                      <a16:creationId xmlns:a16="http://schemas.microsoft.com/office/drawing/2014/main" id="{C2DC090F-68E2-4BB0-9086-BD953B6DB9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4406040" y="5588776"/>
                  <a:ext cx="520133" cy="507600"/>
                </a:xfrm>
                <a:prstGeom prst="rect">
                  <a:avLst/>
                </a:prstGeom>
              </p:spPr>
            </p:pic>
            <p:pic>
              <p:nvPicPr>
                <p:cNvPr id="61" name="Picture 20" descr="ball2v2pn.png">
                  <a:extLst>
                    <a:ext uri="{FF2B5EF4-FFF2-40B4-BE49-F238E27FC236}">
                      <a16:creationId xmlns:a16="http://schemas.microsoft.com/office/drawing/2014/main" id="{B7EA8322-C918-4EF2-8E83-E0AC9573FA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5426968" y="5784420"/>
                  <a:ext cx="518251" cy="505763"/>
                </a:xfrm>
                <a:prstGeom prst="rect">
                  <a:avLst/>
                </a:prstGeom>
              </p:spPr>
            </p:pic>
            <p:pic>
              <p:nvPicPr>
                <p:cNvPr id="62" name="Picture 21" descr="ball2v2pn.png">
                  <a:extLst>
                    <a:ext uri="{FF2B5EF4-FFF2-40B4-BE49-F238E27FC236}">
                      <a16:creationId xmlns:a16="http://schemas.microsoft.com/office/drawing/2014/main" id="{690C1EB7-F03F-4A6C-939E-7CE611C35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4854305" y="4795032"/>
                  <a:ext cx="518251" cy="505763"/>
                </a:xfrm>
                <a:prstGeom prst="rect">
                  <a:avLst/>
                </a:prstGeom>
              </p:spPr>
            </p:pic>
            <p:cxnSp>
              <p:nvCxnSpPr>
                <p:cNvPr id="63" name="Straight Arrow Connector 22">
                  <a:extLst>
                    <a:ext uri="{FF2B5EF4-FFF2-40B4-BE49-F238E27FC236}">
                      <a16:creationId xmlns:a16="http://schemas.microsoft.com/office/drawing/2014/main" id="{0EBD6B7B-B920-4354-85F0-2F8715DD3252}"/>
                    </a:ext>
                  </a:extLst>
                </p:cNvPr>
                <p:cNvCxnSpPr/>
                <p:nvPr/>
              </p:nvCxnSpPr>
              <p:spPr>
                <a:xfrm>
                  <a:off x="5115515" y="5037526"/>
                  <a:ext cx="562606" cy="999777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stealth" w="med" len="med"/>
                  <a:tailEnd type="none" w="sm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5" name="Picture 37" descr="ball2v2pn.png">
                  <a:extLst>
                    <a:ext uri="{FF2B5EF4-FFF2-40B4-BE49-F238E27FC236}">
                      <a16:creationId xmlns:a16="http://schemas.microsoft.com/office/drawing/2014/main" id="{7189EBD7-3321-4BD7-AA68-1BEB0DB3A2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4111458" y="5561948"/>
                  <a:ext cx="518251" cy="505763"/>
                </a:xfrm>
                <a:prstGeom prst="rect">
                  <a:avLst/>
                </a:prstGeom>
              </p:spPr>
            </p:pic>
            <p:pic>
              <p:nvPicPr>
                <p:cNvPr id="68" name="Picture 44" descr="ball2v2pn.png">
                  <a:extLst>
                    <a:ext uri="{FF2B5EF4-FFF2-40B4-BE49-F238E27FC236}">
                      <a16:creationId xmlns:a16="http://schemas.microsoft.com/office/drawing/2014/main" id="{90BE4BF7-0138-4772-BE8F-5D86046FE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654851">
                  <a:off x="4299064" y="5852169"/>
                  <a:ext cx="518251" cy="505763"/>
                </a:xfrm>
                <a:prstGeom prst="rect">
                  <a:avLst/>
                </a:prstGeom>
              </p:spPr>
            </p:pic>
            <p:cxnSp>
              <p:nvCxnSpPr>
                <p:cNvPr id="91" name="Straight Arrow Connector 19">
                  <a:extLst>
                    <a:ext uri="{FF2B5EF4-FFF2-40B4-BE49-F238E27FC236}">
                      <a16:creationId xmlns:a16="http://schemas.microsoft.com/office/drawing/2014/main" id="{1211B9F3-44CA-4932-803B-FFEF5F2FB461}"/>
                    </a:ext>
                  </a:extLst>
                </p:cNvPr>
                <p:cNvCxnSpPr/>
                <p:nvPr/>
              </p:nvCxnSpPr>
              <p:spPr>
                <a:xfrm flipV="1">
                  <a:off x="4421589" y="5514545"/>
                  <a:ext cx="976700" cy="431342"/>
                </a:xfrm>
                <a:prstGeom prst="straightConnector1">
                  <a:avLst/>
                </a:prstGeom>
                <a:ln w="12700" cmpd="sng">
                  <a:solidFill>
                    <a:srgbClr val="000000"/>
                  </a:solidFill>
                  <a:headEnd type="stealth" w="med" len="med"/>
                  <a:tailEnd type="none" w="sm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51C25A53-0FBD-4648-9590-A15AFDAEBE76}"/>
                  </a:ext>
                </a:extLst>
              </p:cNvPr>
              <p:cNvSpPr/>
              <p:nvPr/>
            </p:nvSpPr>
            <p:spPr>
              <a:xfrm>
                <a:off x="1266755" y="1636312"/>
                <a:ext cx="1653391" cy="1472612"/>
              </a:xfrm>
              <a:prstGeom prst="ellipse">
                <a:avLst/>
              </a:prstGeom>
              <a:noFill/>
              <a:ln w="25400" cmpd="sng">
                <a:solidFill>
                  <a:schemeClr val="tx1"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32" name="Straight Arrow Connector 19">
              <a:extLst>
                <a:ext uri="{FF2B5EF4-FFF2-40B4-BE49-F238E27FC236}">
                  <a16:creationId xmlns:a16="http://schemas.microsoft.com/office/drawing/2014/main" id="{86D0B090-D59A-4E30-80FD-A8C7937F8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9025" y="1371601"/>
              <a:ext cx="3663950" cy="101599"/>
            </a:xfrm>
            <a:prstGeom prst="straightConnector1">
              <a:avLst/>
            </a:prstGeom>
            <a:ln w="15875" cmpd="sng">
              <a:solidFill>
                <a:srgbClr val="00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4" name="Picture 21">
              <a:extLst>
                <a:ext uri="{FF2B5EF4-FFF2-40B4-BE49-F238E27FC236}">
                  <a16:creationId xmlns:a16="http://schemas.microsoft.com/office/drawing/2014/main" id="{F6C1E23B-29E6-40A8-88FF-0797738D4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 rot="16654851">
              <a:off x="8532362" y="1237206"/>
              <a:ext cx="250656" cy="25548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63753DD-D6CC-4D12-9616-0B1B36DFE208}"/>
                  </a:ext>
                </a:extLst>
              </p:cNvPr>
              <p:cNvSpPr txBox="1"/>
              <p:nvPr/>
            </p:nvSpPr>
            <p:spPr>
              <a:xfrm>
                <a:off x="4314469" y="945923"/>
                <a:ext cx="820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63753DD-D6CC-4D12-9616-0B1B36DFE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69" y="945923"/>
                <a:ext cx="8202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34">
            <a:extLst>
              <a:ext uri="{FF2B5EF4-FFF2-40B4-BE49-F238E27FC236}">
                <a16:creationId xmlns:a16="http://schemas.microsoft.com/office/drawing/2014/main" id="{DA38E550-318E-4D74-BA0A-69D07636C9E7}"/>
              </a:ext>
            </a:extLst>
          </p:cNvPr>
          <p:cNvSpPr txBox="1"/>
          <p:nvPr/>
        </p:nvSpPr>
        <p:spPr>
          <a:xfrm>
            <a:off x="7316175" y="861500"/>
            <a:ext cx="1631403" cy="210324"/>
          </a:xfrm>
          <a:prstGeom prst="rect">
            <a:avLst/>
          </a:prstGeom>
          <a:ln w="12700" cmpd="sng">
            <a:noFill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487" tIns="44450" rIns="90487" bIns="44450" anchor="ctr">
            <a:no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marL="0" lvl="1" algn="just">
              <a:spcAft>
                <a:spcPts val="600"/>
              </a:spcAft>
              <a:defRPr sz="1600" kern="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100" dirty="0"/>
              <a:t>Disclaimer: not at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F61A7746-AFD7-4EA6-9848-F677E5C39179}"/>
                  </a:ext>
                </a:extLst>
              </p:cNvPr>
              <p:cNvSpPr txBox="1"/>
              <p:nvPr/>
            </p:nvSpPr>
            <p:spPr>
              <a:xfrm>
                <a:off x="5356192" y="853590"/>
                <a:ext cx="16314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r.m.s. radius at annihilation </a:t>
                </a:r>
                <a14:m>
                  <m:oMath xmlns:m="http://schemas.openxmlformats.org/officeDocument/2006/math">
                    <m:r>
                      <a:rPr lang="fr-FR" sz="12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fr-FR" sz="12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nor/>
                      </m:rPr>
                      <a:rPr lang="fr-FR" sz="1200" b="0" i="0" dirty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fr-FR" sz="1200" i="0" dirty="0" err="1" smtClean="0"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fr-FR" sz="1200" dirty="0"/>
              </a:p>
            </p:txBody>
          </p:sp>
        </mc:Choice>
        <mc:Fallback xmlns=""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F61A7746-AFD7-4EA6-9848-F677E5C39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92" y="853590"/>
                <a:ext cx="1631403" cy="461665"/>
              </a:xfrm>
              <a:prstGeom prst="rect">
                <a:avLst/>
              </a:prstGeom>
              <a:blipFill>
                <a:blip r:embed="rId9"/>
                <a:stretch>
                  <a:fillRect l="-375" t="-1316" b="-7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e 34">
            <a:extLst>
              <a:ext uri="{FF2B5EF4-FFF2-40B4-BE49-F238E27FC236}">
                <a16:creationId xmlns:a16="http://schemas.microsoft.com/office/drawing/2014/main" id="{CB38829B-402C-42B1-A9EE-D3E490BFEA6F}"/>
              </a:ext>
            </a:extLst>
          </p:cNvPr>
          <p:cNvGrpSpPr/>
          <p:nvPr/>
        </p:nvGrpSpPr>
        <p:grpSpPr>
          <a:xfrm>
            <a:off x="-109592" y="3634021"/>
            <a:ext cx="4177799" cy="3459088"/>
            <a:chOff x="-109592" y="3634021"/>
            <a:chExt cx="4177799" cy="3459088"/>
          </a:xfrm>
        </p:grpSpPr>
        <p:sp>
          <p:nvSpPr>
            <p:cNvPr id="163" name="Arc 162">
              <a:extLst>
                <a:ext uri="{FF2B5EF4-FFF2-40B4-BE49-F238E27FC236}">
                  <a16:creationId xmlns:a16="http://schemas.microsoft.com/office/drawing/2014/main" id="{CDA8963C-6277-45A6-BD2A-B7C81CBEB9AA}"/>
                </a:ext>
              </a:extLst>
            </p:cNvPr>
            <p:cNvSpPr/>
            <p:nvPr/>
          </p:nvSpPr>
          <p:spPr>
            <a:xfrm>
              <a:off x="-109592" y="3634021"/>
              <a:ext cx="3459090" cy="3459088"/>
            </a:xfrm>
            <a:prstGeom prst="arc">
              <a:avLst>
                <a:gd name="adj1" fmla="val 16942585"/>
                <a:gd name="adj2" fmla="val 105376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9956CCD-602A-4830-ABF6-EB74FF62CFE5}"/>
                </a:ext>
              </a:extLst>
            </p:cNvPr>
            <p:cNvSpPr/>
            <p:nvPr/>
          </p:nvSpPr>
          <p:spPr>
            <a:xfrm>
              <a:off x="156580" y="3900193"/>
              <a:ext cx="2926746" cy="2926744"/>
            </a:xfrm>
            <a:prstGeom prst="arc">
              <a:avLst>
                <a:gd name="adj1" fmla="val 16942585"/>
                <a:gd name="adj2" fmla="val 105376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CDE122E9-6D59-4F87-B0C5-15EF30B369BA}"/>
                </a:ext>
              </a:extLst>
            </p:cNvPr>
            <p:cNvSpPr/>
            <p:nvPr/>
          </p:nvSpPr>
          <p:spPr>
            <a:xfrm>
              <a:off x="930868" y="4674480"/>
              <a:ext cx="1378170" cy="137817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9" name="Picture 81">
              <a:extLst>
                <a:ext uri="{FF2B5EF4-FFF2-40B4-BE49-F238E27FC236}">
                  <a16:creationId xmlns:a16="http://schemas.microsoft.com/office/drawing/2014/main" id="{65E83D07-2B6B-4BF2-84FC-DA446E000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82657" y="4903661"/>
              <a:ext cx="477806" cy="486994"/>
            </a:xfrm>
            <a:prstGeom prst="rect">
              <a:avLst/>
            </a:prstGeom>
          </p:spPr>
        </p:pic>
        <p:sp>
          <p:nvSpPr>
            <p:cNvPr id="164" name="Arc 163">
              <a:extLst>
                <a:ext uri="{FF2B5EF4-FFF2-40B4-BE49-F238E27FC236}">
                  <a16:creationId xmlns:a16="http://schemas.microsoft.com/office/drawing/2014/main" id="{C843C1D9-F570-464F-AB42-7EB44E0B84B8}"/>
                </a:ext>
              </a:extLst>
            </p:cNvPr>
            <p:cNvSpPr/>
            <p:nvPr/>
          </p:nvSpPr>
          <p:spPr>
            <a:xfrm>
              <a:off x="410728" y="4154341"/>
              <a:ext cx="2418450" cy="2418448"/>
            </a:xfrm>
            <a:prstGeom prst="arc">
              <a:avLst>
                <a:gd name="adj1" fmla="val 16942585"/>
                <a:gd name="adj2" fmla="val 105376"/>
              </a:avLst>
            </a:prstGeom>
            <a:ln w="25400">
              <a:gradFill flip="none" rotWithShape="1">
                <a:gsLst>
                  <a:gs pos="82000">
                    <a:srgbClr val="0000FF"/>
                  </a:gs>
                  <a:gs pos="59000">
                    <a:srgbClr val="00B050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Arc 165">
              <a:extLst>
                <a:ext uri="{FF2B5EF4-FFF2-40B4-BE49-F238E27FC236}">
                  <a16:creationId xmlns:a16="http://schemas.microsoft.com/office/drawing/2014/main" id="{E325ADB4-50A3-4814-A380-E0F2A443FE30}"/>
                </a:ext>
              </a:extLst>
            </p:cNvPr>
            <p:cNvSpPr/>
            <p:nvPr/>
          </p:nvSpPr>
          <p:spPr>
            <a:xfrm>
              <a:off x="661762" y="4405375"/>
              <a:ext cx="1916382" cy="1916380"/>
            </a:xfrm>
            <a:prstGeom prst="arc">
              <a:avLst>
                <a:gd name="adj1" fmla="val 16942585"/>
                <a:gd name="adj2" fmla="val 105376"/>
              </a:avLst>
            </a:prstGeom>
            <a:ln w="25400">
              <a:gradFill flip="none" rotWithShape="1">
                <a:gsLst>
                  <a:gs pos="82000">
                    <a:srgbClr val="0000FF"/>
                  </a:gs>
                  <a:gs pos="51000">
                    <a:srgbClr val="00B050"/>
                  </a:gs>
                  <a:gs pos="100000">
                    <a:srgbClr val="0000FF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7" name="Picture 46">
              <a:extLst>
                <a:ext uri="{FF2B5EF4-FFF2-40B4-BE49-F238E27FC236}">
                  <a16:creationId xmlns:a16="http://schemas.microsoft.com/office/drawing/2014/main" id="{B49BBD33-7B95-465D-AC39-F9C76A827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 rot="16654851">
              <a:off x="2773139" y="3978537"/>
              <a:ext cx="368770" cy="375863"/>
            </a:xfrm>
            <a:prstGeom prst="rect">
              <a:avLst/>
            </a:prstGeom>
          </p:spPr>
        </p:pic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EDB32465-8D4D-4B5D-8E05-E90D31B9F05E}"/>
                </a:ext>
              </a:extLst>
            </p:cNvPr>
            <p:cNvCxnSpPr>
              <a:cxnSpLocks/>
            </p:cNvCxnSpPr>
            <p:nvPr/>
          </p:nvCxnSpPr>
          <p:spPr>
            <a:xfrm>
              <a:off x="2974065" y="4357357"/>
              <a:ext cx="25404" cy="453187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avec flèche 167">
              <a:extLst>
                <a:ext uri="{FF2B5EF4-FFF2-40B4-BE49-F238E27FC236}">
                  <a16:creationId xmlns:a16="http://schemas.microsoft.com/office/drawing/2014/main" id="{67F5926F-15CB-40B0-9FDF-D6AB55E7D78F}"/>
                </a:ext>
              </a:extLst>
            </p:cNvPr>
            <p:cNvCxnSpPr/>
            <p:nvPr/>
          </p:nvCxnSpPr>
          <p:spPr>
            <a:xfrm>
              <a:off x="2748984" y="4459944"/>
              <a:ext cx="25404" cy="453187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avec flèche 168">
              <a:extLst>
                <a:ext uri="{FF2B5EF4-FFF2-40B4-BE49-F238E27FC236}">
                  <a16:creationId xmlns:a16="http://schemas.microsoft.com/office/drawing/2014/main" id="{9ABDA406-B532-40AA-AA04-BEBFA88EE44C}"/>
                </a:ext>
              </a:extLst>
            </p:cNvPr>
            <p:cNvCxnSpPr/>
            <p:nvPr/>
          </p:nvCxnSpPr>
          <p:spPr>
            <a:xfrm>
              <a:off x="2521081" y="4578630"/>
              <a:ext cx="25404" cy="453187"/>
            </a:xfrm>
            <a:prstGeom prst="straightConnector1">
              <a:avLst/>
            </a:pr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avec flèche 169">
              <a:extLst>
                <a:ext uri="{FF2B5EF4-FFF2-40B4-BE49-F238E27FC236}">
                  <a16:creationId xmlns:a16="http://schemas.microsoft.com/office/drawing/2014/main" id="{2DEA0FB1-C53C-4EF2-AED7-E3A86F6F7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8612" y="4794295"/>
              <a:ext cx="445416" cy="34435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Forme libre 60">
              <a:extLst>
                <a:ext uri="{FF2B5EF4-FFF2-40B4-BE49-F238E27FC236}">
                  <a16:creationId xmlns:a16="http://schemas.microsoft.com/office/drawing/2014/main" id="{1E26C364-9F32-4FC5-B347-0124EAC15943}"/>
                </a:ext>
              </a:extLst>
            </p:cNvPr>
            <p:cNvSpPr/>
            <p:nvPr/>
          </p:nvSpPr>
          <p:spPr>
            <a:xfrm>
              <a:off x="2999469" y="4432744"/>
              <a:ext cx="1068738" cy="226347"/>
            </a:xfrm>
            <a:custGeom>
              <a:avLst/>
              <a:gdLst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288358 w 2527252"/>
                <a:gd name="connsiteY7" fmla="*/ 264101 h 452754"/>
                <a:gd name="connsiteX8" fmla="*/ 2527252 w 2527252"/>
                <a:gd name="connsiteY8" fmla="*/ 251527 h 452754"/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527252 w 2527252"/>
                <a:gd name="connsiteY7" fmla="*/ 251527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252" h="452754">
                  <a:moveTo>
                    <a:pt x="0" y="440149"/>
                  </a:moveTo>
                  <a:cubicBezTo>
                    <a:pt x="93252" y="231616"/>
                    <a:pt x="186505" y="23084"/>
                    <a:pt x="301761" y="25180"/>
                  </a:cubicBezTo>
                  <a:cubicBezTo>
                    <a:pt x="417017" y="27276"/>
                    <a:pt x="572090" y="456916"/>
                    <a:pt x="691537" y="452724"/>
                  </a:cubicBezTo>
                  <a:cubicBezTo>
                    <a:pt x="810984" y="448532"/>
                    <a:pt x="905285" y="4222"/>
                    <a:pt x="1018445" y="30"/>
                  </a:cubicBezTo>
                  <a:cubicBezTo>
                    <a:pt x="1131605" y="-4162"/>
                    <a:pt x="1251053" y="423382"/>
                    <a:pt x="1370500" y="427574"/>
                  </a:cubicBezTo>
                  <a:cubicBezTo>
                    <a:pt x="1489947" y="431766"/>
                    <a:pt x="1619872" y="23084"/>
                    <a:pt x="1735128" y="25180"/>
                  </a:cubicBezTo>
                  <a:cubicBezTo>
                    <a:pt x="1850384" y="27276"/>
                    <a:pt x="1930016" y="402425"/>
                    <a:pt x="2062036" y="440149"/>
                  </a:cubicBezTo>
                  <a:cubicBezTo>
                    <a:pt x="2194056" y="477873"/>
                    <a:pt x="2430332" y="290823"/>
                    <a:pt x="2527252" y="251527"/>
                  </a:cubicBezTo>
                </a:path>
              </a:pathLst>
            </a:cu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orme libre 60">
              <a:extLst>
                <a:ext uri="{FF2B5EF4-FFF2-40B4-BE49-F238E27FC236}">
                  <a16:creationId xmlns:a16="http://schemas.microsoft.com/office/drawing/2014/main" id="{375343B9-27DC-4875-8617-5F23DDF8659F}"/>
                </a:ext>
              </a:extLst>
            </p:cNvPr>
            <p:cNvSpPr/>
            <p:nvPr/>
          </p:nvSpPr>
          <p:spPr>
            <a:xfrm rot="1124768">
              <a:off x="2782411" y="4843982"/>
              <a:ext cx="1068738" cy="226347"/>
            </a:xfrm>
            <a:custGeom>
              <a:avLst/>
              <a:gdLst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288358 w 2527252"/>
                <a:gd name="connsiteY7" fmla="*/ 264101 h 452754"/>
                <a:gd name="connsiteX8" fmla="*/ 2527252 w 2527252"/>
                <a:gd name="connsiteY8" fmla="*/ 251527 h 452754"/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527252 w 2527252"/>
                <a:gd name="connsiteY7" fmla="*/ 251527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252" h="452754">
                  <a:moveTo>
                    <a:pt x="0" y="440149"/>
                  </a:moveTo>
                  <a:cubicBezTo>
                    <a:pt x="93252" y="231616"/>
                    <a:pt x="186505" y="23084"/>
                    <a:pt x="301761" y="25180"/>
                  </a:cubicBezTo>
                  <a:cubicBezTo>
                    <a:pt x="417017" y="27276"/>
                    <a:pt x="572090" y="456916"/>
                    <a:pt x="691537" y="452724"/>
                  </a:cubicBezTo>
                  <a:cubicBezTo>
                    <a:pt x="810984" y="448532"/>
                    <a:pt x="905285" y="4222"/>
                    <a:pt x="1018445" y="30"/>
                  </a:cubicBezTo>
                  <a:cubicBezTo>
                    <a:pt x="1131605" y="-4162"/>
                    <a:pt x="1251053" y="423382"/>
                    <a:pt x="1370500" y="427574"/>
                  </a:cubicBezTo>
                  <a:cubicBezTo>
                    <a:pt x="1489947" y="431766"/>
                    <a:pt x="1619872" y="23084"/>
                    <a:pt x="1735128" y="25180"/>
                  </a:cubicBezTo>
                  <a:cubicBezTo>
                    <a:pt x="1850384" y="27276"/>
                    <a:pt x="1930016" y="402425"/>
                    <a:pt x="2062036" y="440149"/>
                  </a:cubicBezTo>
                  <a:cubicBezTo>
                    <a:pt x="2194056" y="477873"/>
                    <a:pt x="2430332" y="290823"/>
                    <a:pt x="2527252" y="251527"/>
                  </a:cubicBezTo>
                </a:path>
              </a:pathLst>
            </a:cu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orme libre 60">
              <a:extLst>
                <a:ext uri="{FF2B5EF4-FFF2-40B4-BE49-F238E27FC236}">
                  <a16:creationId xmlns:a16="http://schemas.microsoft.com/office/drawing/2014/main" id="{D393C997-9E85-4EE8-BAFC-2D258C91C5BB}"/>
                </a:ext>
              </a:extLst>
            </p:cNvPr>
            <p:cNvSpPr/>
            <p:nvPr/>
          </p:nvSpPr>
          <p:spPr>
            <a:xfrm rot="3368141">
              <a:off x="2398262" y="5217197"/>
              <a:ext cx="1068738" cy="226347"/>
            </a:xfrm>
            <a:custGeom>
              <a:avLst/>
              <a:gdLst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288358 w 2527252"/>
                <a:gd name="connsiteY7" fmla="*/ 264101 h 452754"/>
                <a:gd name="connsiteX8" fmla="*/ 2527252 w 2527252"/>
                <a:gd name="connsiteY8" fmla="*/ 251527 h 452754"/>
                <a:gd name="connsiteX0" fmla="*/ 0 w 2527252"/>
                <a:gd name="connsiteY0" fmla="*/ 440149 h 452754"/>
                <a:gd name="connsiteX1" fmla="*/ 301761 w 2527252"/>
                <a:gd name="connsiteY1" fmla="*/ 25180 h 452754"/>
                <a:gd name="connsiteX2" fmla="*/ 691537 w 2527252"/>
                <a:gd name="connsiteY2" fmla="*/ 452724 h 452754"/>
                <a:gd name="connsiteX3" fmla="*/ 1018445 w 2527252"/>
                <a:gd name="connsiteY3" fmla="*/ 30 h 452754"/>
                <a:gd name="connsiteX4" fmla="*/ 1370500 w 2527252"/>
                <a:gd name="connsiteY4" fmla="*/ 427574 h 452754"/>
                <a:gd name="connsiteX5" fmla="*/ 1735128 w 2527252"/>
                <a:gd name="connsiteY5" fmla="*/ 25180 h 452754"/>
                <a:gd name="connsiteX6" fmla="*/ 2062036 w 2527252"/>
                <a:gd name="connsiteY6" fmla="*/ 440149 h 452754"/>
                <a:gd name="connsiteX7" fmla="*/ 2527252 w 2527252"/>
                <a:gd name="connsiteY7" fmla="*/ 251527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7252" h="452754">
                  <a:moveTo>
                    <a:pt x="0" y="440149"/>
                  </a:moveTo>
                  <a:cubicBezTo>
                    <a:pt x="93252" y="231616"/>
                    <a:pt x="186505" y="23084"/>
                    <a:pt x="301761" y="25180"/>
                  </a:cubicBezTo>
                  <a:cubicBezTo>
                    <a:pt x="417017" y="27276"/>
                    <a:pt x="572090" y="456916"/>
                    <a:pt x="691537" y="452724"/>
                  </a:cubicBezTo>
                  <a:cubicBezTo>
                    <a:pt x="810984" y="448532"/>
                    <a:pt x="905285" y="4222"/>
                    <a:pt x="1018445" y="30"/>
                  </a:cubicBezTo>
                  <a:cubicBezTo>
                    <a:pt x="1131605" y="-4162"/>
                    <a:pt x="1251053" y="423382"/>
                    <a:pt x="1370500" y="427574"/>
                  </a:cubicBezTo>
                  <a:cubicBezTo>
                    <a:pt x="1489947" y="431766"/>
                    <a:pt x="1619872" y="23084"/>
                    <a:pt x="1735128" y="25180"/>
                  </a:cubicBezTo>
                  <a:cubicBezTo>
                    <a:pt x="1850384" y="27276"/>
                    <a:pt x="1930016" y="402425"/>
                    <a:pt x="2062036" y="440149"/>
                  </a:cubicBezTo>
                  <a:cubicBezTo>
                    <a:pt x="2194056" y="477873"/>
                    <a:pt x="2430332" y="290823"/>
                    <a:pt x="2527252" y="251527"/>
                  </a:cubicBezTo>
                </a:path>
              </a:pathLst>
            </a:custGeom>
            <a:ln w="15875">
              <a:solidFill>
                <a:schemeClr val="accent3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A8E2F9E2-0B74-486B-918C-9248EC676AFF}"/>
              </a:ext>
            </a:extLst>
          </p:cNvPr>
          <p:cNvGrpSpPr/>
          <p:nvPr/>
        </p:nvGrpSpPr>
        <p:grpSpPr>
          <a:xfrm>
            <a:off x="4231390" y="3006669"/>
            <a:ext cx="1881546" cy="1959801"/>
            <a:chOff x="4231390" y="2092840"/>
            <a:chExt cx="1881546" cy="1959801"/>
          </a:xfrm>
        </p:grpSpPr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3B952168-02CF-4D9D-B48C-30A8DFA51460}"/>
                </a:ext>
              </a:extLst>
            </p:cNvPr>
            <p:cNvSpPr/>
            <p:nvPr/>
          </p:nvSpPr>
          <p:spPr>
            <a:xfrm>
              <a:off x="4323559" y="2796134"/>
              <a:ext cx="1729338" cy="1240216"/>
            </a:xfrm>
            <a:custGeom>
              <a:avLst/>
              <a:gdLst>
                <a:gd name="connsiteX0" fmla="*/ 139881 w 1792512"/>
                <a:gd name="connsiteY0" fmla="*/ 1224294 h 1224294"/>
                <a:gd name="connsiteX1" fmla="*/ 165048 w 1792512"/>
                <a:gd name="connsiteY1" fmla="*/ 125336 h 1224294"/>
                <a:gd name="connsiteX2" fmla="*/ 1792512 w 1792512"/>
                <a:gd name="connsiteY2" fmla="*/ 7890 h 1224294"/>
                <a:gd name="connsiteX0" fmla="*/ 103297 w 1755928"/>
                <a:gd name="connsiteY0" fmla="*/ 1224294 h 1224294"/>
                <a:gd name="connsiteX1" fmla="*/ 128464 w 1755928"/>
                <a:gd name="connsiteY1" fmla="*/ 125336 h 1224294"/>
                <a:gd name="connsiteX2" fmla="*/ 1755928 w 1755928"/>
                <a:gd name="connsiteY2" fmla="*/ 7890 h 1224294"/>
                <a:gd name="connsiteX0" fmla="*/ 20179 w 1672810"/>
                <a:gd name="connsiteY0" fmla="*/ 1231646 h 1231646"/>
                <a:gd name="connsiteX1" fmla="*/ 185840 w 1672810"/>
                <a:gd name="connsiteY1" fmla="*/ 118400 h 1231646"/>
                <a:gd name="connsiteX2" fmla="*/ 1672810 w 1672810"/>
                <a:gd name="connsiteY2" fmla="*/ 15242 h 1231646"/>
                <a:gd name="connsiteX0" fmla="*/ 0 w 1652631"/>
                <a:gd name="connsiteY0" fmla="*/ 1216404 h 1216404"/>
                <a:gd name="connsiteX1" fmla="*/ 165661 w 1652631"/>
                <a:gd name="connsiteY1" fmla="*/ 103158 h 1216404"/>
                <a:gd name="connsiteX2" fmla="*/ 1652631 w 1652631"/>
                <a:gd name="connsiteY2" fmla="*/ 0 h 1216404"/>
                <a:gd name="connsiteX0" fmla="*/ 1380 w 1654011"/>
                <a:gd name="connsiteY0" fmla="*/ 1216404 h 1216404"/>
                <a:gd name="connsiteX1" fmla="*/ 112273 w 1654011"/>
                <a:gd name="connsiteY1" fmla="*/ 67439 h 1216404"/>
                <a:gd name="connsiteX2" fmla="*/ 1654011 w 1654011"/>
                <a:gd name="connsiteY2" fmla="*/ 0 h 1216404"/>
                <a:gd name="connsiteX0" fmla="*/ 39488 w 1708788"/>
                <a:gd name="connsiteY0" fmla="*/ 1247931 h 1247931"/>
                <a:gd name="connsiteX1" fmla="*/ 167050 w 1708788"/>
                <a:gd name="connsiteY1" fmla="*/ 103728 h 1247931"/>
                <a:gd name="connsiteX2" fmla="*/ 1708788 w 1708788"/>
                <a:gd name="connsiteY2" fmla="*/ 36289 h 1247931"/>
                <a:gd name="connsiteX0" fmla="*/ 0 w 1669300"/>
                <a:gd name="connsiteY0" fmla="*/ 1211642 h 1211642"/>
                <a:gd name="connsiteX1" fmla="*/ 127562 w 1669300"/>
                <a:gd name="connsiteY1" fmla="*/ 67439 h 1211642"/>
                <a:gd name="connsiteX2" fmla="*/ 1669300 w 1669300"/>
                <a:gd name="connsiteY2" fmla="*/ 0 h 1211642"/>
                <a:gd name="connsiteX0" fmla="*/ 0 w 1669300"/>
                <a:gd name="connsiteY0" fmla="*/ 1234907 h 1234907"/>
                <a:gd name="connsiteX1" fmla="*/ 77555 w 1669300"/>
                <a:gd name="connsiteY1" fmla="*/ 28792 h 1234907"/>
                <a:gd name="connsiteX2" fmla="*/ 1669300 w 1669300"/>
                <a:gd name="connsiteY2" fmla="*/ 23265 h 1234907"/>
                <a:gd name="connsiteX0" fmla="*/ 73405 w 1804618"/>
                <a:gd name="connsiteY0" fmla="*/ 1300564 h 1300564"/>
                <a:gd name="connsiteX1" fmla="*/ 150960 w 1804618"/>
                <a:gd name="connsiteY1" fmla="*/ 94449 h 1300564"/>
                <a:gd name="connsiteX2" fmla="*/ 1804618 w 1804618"/>
                <a:gd name="connsiteY2" fmla="*/ 62729 h 1300564"/>
                <a:gd name="connsiteX0" fmla="*/ 73405 w 1804618"/>
                <a:gd name="connsiteY0" fmla="*/ 1307087 h 1307087"/>
                <a:gd name="connsiteX1" fmla="*/ 150960 w 1804618"/>
                <a:gd name="connsiteY1" fmla="*/ 100972 h 1307087"/>
                <a:gd name="connsiteX2" fmla="*/ 1804618 w 1804618"/>
                <a:gd name="connsiteY2" fmla="*/ 69252 h 1307087"/>
                <a:gd name="connsiteX0" fmla="*/ 2933 w 1734146"/>
                <a:gd name="connsiteY0" fmla="*/ 1248874 h 1248874"/>
                <a:gd name="connsiteX1" fmla="*/ 80488 w 1734146"/>
                <a:gd name="connsiteY1" fmla="*/ 42759 h 1248874"/>
                <a:gd name="connsiteX2" fmla="*/ 1734146 w 1734146"/>
                <a:gd name="connsiteY2" fmla="*/ 11039 h 1248874"/>
                <a:gd name="connsiteX0" fmla="*/ 2933 w 1734146"/>
                <a:gd name="connsiteY0" fmla="*/ 1250614 h 1250614"/>
                <a:gd name="connsiteX1" fmla="*/ 80488 w 1734146"/>
                <a:gd name="connsiteY1" fmla="*/ 44499 h 1250614"/>
                <a:gd name="connsiteX2" fmla="*/ 1734146 w 1734146"/>
                <a:gd name="connsiteY2" fmla="*/ 12779 h 1250614"/>
                <a:gd name="connsiteX0" fmla="*/ 2933 w 1734146"/>
                <a:gd name="connsiteY0" fmla="*/ 1246384 h 1246384"/>
                <a:gd name="connsiteX1" fmla="*/ 80488 w 1734146"/>
                <a:gd name="connsiteY1" fmla="*/ 40269 h 1246384"/>
                <a:gd name="connsiteX2" fmla="*/ 1734146 w 1734146"/>
                <a:gd name="connsiteY2" fmla="*/ 8549 h 1246384"/>
                <a:gd name="connsiteX0" fmla="*/ 2933 w 1734146"/>
                <a:gd name="connsiteY0" fmla="*/ 1246384 h 1246384"/>
                <a:gd name="connsiteX1" fmla="*/ 80488 w 1734146"/>
                <a:gd name="connsiteY1" fmla="*/ 40269 h 1246384"/>
                <a:gd name="connsiteX2" fmla="*/ 1734146 w 1734146"/>
                <a:gd name="connsiteY2" fmla="*/ 8549 h 1246384"/>
                <a:gd name="connsiteX0" fmla="*/ 72893 w 1796962"/>
                <a:gd name="connsiteY0" fmla="*/ 1306148 h 1306148"/>
                <a:gd name="connsiteX1" fmla="*/ 150448 w 1796962"/>
                <a:gd name="connsiteY1" fmla="*/ 100033 h 1306148"/>
                <a:gd name="connsiteX2" fmla="*/ 1796962 w 1796962"/>
                <a:gd name="connsiteY2" fmla="*/ 65932 h 1306148"/>
                <a:gd name="connsiteX0" fmla="*/ 0 w 1724069"/>
                <a:gd name="connsiteY0" fmla="*/ 1240578 h 1240578"/>
                <a:gd name="connsiteX1" fmla="*/ 77555 w 1724069"/>
                <a:gd name="connsiteY1" fmla="*/ 34463 h 1240578"/>
                <a:gd name="connsiteX2" fmla="*/ 1724069 w 1724069"/>
                <a:gd name="connsiteY2" fmla="*/ 362 h 1240578"/>
                <a:gd name="connsiteX0" fmla="*/ 0 w 1724069"/>
                <a:gd name="connsiteY0" fmla="*/ 1240578 h 1240578"/>
                <a:gd name="connsiteX1" fmla="*/ 82317 w 1724069"/>
                <a:gd name="connsiteY1" fmla="*/ 34463 h 1240578"/>
                <a:gd name="connsiteX2" fmla="*/ 1724069 w 1724069"/>
                <a:gd name="connsiteY2" fmla="*/ 362 h 1240578"/>
                <a:gd name="connsiteX0" fmla="*/ 804 w 1724873"/>
                <a:gd name="connsiteY0" fmla="*/ 1240216 h 1240216"/>
                <a:gd name="connsiteX1" fmla="*/ 83121 w 1724873"/>
                <a:gd name="connsiteY1" fmla="*/ 34101 h 1240216"/>
                <a:gd name="connsiteX2" fmla="*/ 1724873 w 1724873"/>
                <a:gd name="connsiteY2" fmla="*/ 0 h 1240216"/>
                <a:gd name="connsiteX0" fmla="*/ 5269 w 1729338"/>
                <a:gd name="connsiteY0" fmla="*/ 1240216 h 1240216"/>
                <a:gd name="connsiteX1" fmla="*/ 73298 w 1729338"/>
                <a:gd name="connsiteY1" fmla="*/ 29338 h 1240216"/>
                <a:gd name="connsiteX2" fmla="*/ 1729338 w 1729338"/>
                <a:gd name="connsiteY2" fmla="*/ 0 h 124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9338" h="1240216">
                  <a:moveTo>
                    <a:pt x="5269" y="1240216"/>
                  </a:moveTo>
                  <a:cubicBezTo>
                    <a:pt x="8720" y="789723"/>
                    <a:pt x="-33072" y="64591"/>
                    <a:pt x="73298" y="29338"/>
                  </a:cubicBezTo>
                  <a:cubicBezTo>
                    <a:pt x="179668" y="-5915"/>
                    <a:pt x="713222" y="6116"/>
                    <a:pt x="1729338" y="0"/>
                  </a:cubicBezTo>
                </a:path>
              </a:pathLst>
            </a:custGeom>
            <a:ln w="22225">
              <a:solidFill>
                <a:srgbClr val="FF0000"/>
              </a:solidFill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id="{EC593227-6CE3-486D-8300-65EE1DF31E2C}"/>
                </a:ext>
              </a:extLst>
            </p:cNvPr>
            <p:cNvCxnSpPr/>
            <p:nvPr/>
          </p:nvCxnSpPr>
          <p:spPr>
            <a:xfrm flipV="1">
              <a:off x="4254819" y="2199073"/>
              <a:ext cx="0" cy="1853568"/>
            </a:xfrm>
            <a:prstGeom prst="straightConnector1">
              <a:avLst/>
            </a:prstGeom>
            <a:ln w="25400" cap="flat" cmpd="sng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52A8BDA-8569-4AC9-A85A-2FFF6AA06C38}"/>
                    </a:ext>
                  </a:extLst>
                </p:cNvPr>
                <p:cNvSpPr/>
                <p:nvPr/>
              </p:nvSpPr>
              <p:spPr>
                <a:xfrm>
                  <a:off x="4231390" y="2092840"/>
                  <a:ext cx="8905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fr-F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52A8BDA-8569-4AC9-A85A-2FFF6AA06C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1390" y="2092840"/>
                  <a:ext cx="890564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22">
                  <a:extLst>
                    <a:ext uri="{FF2B5EF4-FFF2-40B4-BE49-F238E27FC236}">
                      <a16:creationId xmlns:a16="http://schemas.microsoft.com/office/drawing/2014/main" id="{E390880F-EB7C-47A3-8EA1-15BE063294F0}"/>
                    </a:ext>
                  </a:extLst>
                </p:cNvPr>
                <p:cNvSpPr txBox="1"/>
                <p:nvPr/>
              </p:nvSpPr>
              <p:spPr>
                <a:xfrm>
                  <a:off x="5872979" y="2456138"/>
                  <a:ext cx="2375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7" name="TextBox 22">
                  <a:extLst>
                    <a:ext uri="{FF2B5EF4-FFF2-40B4-BE49-F238E27FC236}">
                      <a16:creationId xmlns:a16="http://schemas.microsoft.com/office/drawing/2014/main" id="{E390880F-EB7C-47A3-8EA1-15BE063294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2979" y="2456138"/>
                  <a:ext cx="237566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2821" r="-12821" b="-1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1A71630-69C5-4FCB-A6A8-23A150EB7289}"/>
                </a:ext>
              </a:extLst>
            </p:cNvPr>
            <p:cNvSpPr/>
            <p:nvPr/>
          </p:nvSpPr>
          <p:spPr>
            <a:xfrm>
              <a:off x="4260565" y="2800755"/>
              <a:ext cx="1770902" cy="489404"/>
            </a:xfrm>
            <a:custGeom>
              <a:avLst/>
              <a:gdLst>
                <a:gd name="connsiteX0" fmla="*/ 58545 w 1711176"/>
                <a:gd name="connsiteY0" fmla="*/ 536895 h 536895"/>
                <a:gd name="connsiteX1" fmla="*/ 201158 w 1711176"/>
                <a:gd name="connsiteY1" fmla="*/ 109057 h 536895"/>
                <a:gd name="connsiteX2" fmla="*/ 1711176 w 1711176"/>
                <a:gd name="connsiteY2" fmla="*/ 0 h 536895"/>
                <a:gd name="connsiteX0" fmla="*/ 48417 w 1732005"/>
                <a:gd name="connsiteY0" fmla="*/ 398782 h 398782"/>
                <a:gd name="connsiteX1" fmla="*/ 221987 w 1732005"/>
                <a:gd name="connsiteY1" fmla="*/ 109057 h 398782"/>
                <a:gd name="connsiteX2" fmla="*/ 1732005 w 1732005"/>
                <a:gd name="connsiteY2" fmla="*/ 0 h 398782"/>
                <a:gd name="connsiteX0" fmla="*/ 7232 w 1690820"/>
                <a:gd name="connsiteY0" fmla="*/ 398782 h 398782"/>
                <a:gd name="connsiteX1" fmla="*/ 180802 w 1690820"/>
                <a:gd name="connsiteY1" fmla="*/ 109057 h 398782"/>
                <a:gd name="connsiteX2" fmla="*/ 1690820 w 1690820"/>
                <a:gd name="connsiteY2" fmla="*/ 0 h 398782"/>
                <a:gd name="connsiteX0" fmla="*/ 414 w 1684002"/>
                <a:gd name="connsiteY0" fmla="*/ 402469 h 402469"/>
                <a:gd name="connsiteX1" fmla="*/ 190653 w 1684002"/>
                <a:gd name="connsiteY1" fmla="*/ 38926 h 402469"/>
                <a:gd name="connsiteX2" fmla="*/ 1684002 w 1684002"/>
                <a:gd name="connsiteY2" fmla="*/ 3687 h 402469"/>
                <a:gd name="connsiteX0" fmla="*/ 0 w 1683588"/>
                <a:gd name="connsiteY0" fmla="*/ 398782 h 398782"/>
                <a:gd name="connsiteX1" fmla="*/ 190239 w 1683588"/>
                <a:gd name="connsiteY1" fmla="*/ 35239 h 398782"/>
                <a:gd name="connsiteX2" fmla="*/ 1683588 w 1683588"/>
                <a:gd name="connsiteY2" fmla="*/ 0 h 398782"/>
                <a:gd name="connsiteX0" fmla="*/ 0 w 1683588"/>
                <a:gd name="connsiteY0" fmla="*/ 403415 h 403415"/>
                <a:gd name="connsiteX1" fmla="*/ 199764 w 1683588"/>
                <a:gd name="connsiteY1" fmla="*/ 18441 h 403415"/>
                <a:gd name="connsiteX2" fmla="*/ 1683588 w 1683588"/>
                <a:gd name="connsiteY2" fmla="*/ 4633 h 403415"/>
                <a:gd name="connsiteX0" fmla="*/ 0 w 1707401"/>
                <a:gd name="connsiteY0" fmla="*/ 427866 h 427866"/>
                <a:gd name="connsiteX1" fmla="*/ 199764 w 1707401"/>
                <a:gd name="connsiteY1" fmla="*/ 42892 h 427866"/>
                <a:gd name="connsiteX2" fmla="*/ 1707401 w 1707401"/>
                <a:gd name="connsiteY2" fmla="*/ 2890 h 427866"/>
                <a:gd name="connsiteX0" fmla="*/ 0 w 1707401"/>
                <a:gd name="connsiteY0" fmla="*/ 427866 h 427866"/>
                <a:gd name="connsiteX1" fmla="*/ 199764 w 1707401"/>
                <a:gd name="connsiteY1" fmla="*/ 42892 h 427866"/>
                <a:gd name="connsiteX2" fmla="*/ 1707401 w 1707401"/>
                <a:gd name="connsiteY2" fmla="*/ 2890 h 427866"/>
                <a:gd name="connsiteX0" fmla="*/ 0 w 1707401"/>
                <a:gd name="connsiteY0" fmla="*/ 424976 h 424976"/>
                <a:gd name="connsiteX1" fmla="*/ 199764 w 1707401"/>
                <a:gd name="connsiteY1" fmla="*/ 40002 h 424976"/>
                <a:gd name="connsiteX2" fmla="*/ 1707401 w 1707401"/>
                <a:gd name="connsiteY2" fmla="*/ 0 h 424976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2399 w 1757425"/>
                <a:gd name="connsiteY0" fmla="*/ 227331 h 227331"/>
                <a:gd name="connsiteX1" fmla="*/ 249788 w 1757425"/>
                <a:gd name="connsiteY1" fmla="*/ 40002 h 227331"/>
                <a:gd name="connsiteX2" fmla="*/ 1757425 w 1757425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2450 w 1759858"/>
                <a:gd name="connsiteY0" fmla="*/ 253525 h 253525"/>
                <a:gd name="connsiteX1" fmla="*/ 249839 w 1759858"/>
                <a:gd name="connsiteY1" fmla="*/ 66196 h 253525"/>
                <a:gd name="connsiteX2" fmla="*/ 1759858 w 1759858"/>
                <a:gd name="connsiteY2" fmla="*/ 0 h 253525"/>
                <a:gd name="connsiteX0" fmla="*/ 2450 w 1759858"/>
                <a:gd name="connsiteY0" fmla="*/ 253645 h 253645"/>
                <a:gd name="connsiteX1" fmla="*/ 249839 w 1759858"/>
                <a:gd name="connsiteY1" fmla="*/ 66316 h 253645"/>
                <a:gd name="connsiteX2" fmla="*/ 1759858 w 1759858"/>
                <a:gd name="connsiteY2" fmla="*/ 120 h 253645"/>
                <a:gd name="connsiteX0" fmla="*/ 0 w 1757408"/>
                <a:gd name="connsiteY0" fmla="*/ 253645 h 253645"/>
                <a:gd name="connsiteX1" fmla="*/ 247389 w 1757408"/>
                <a:gd name="connsiteY1" fmla="*/ 66316 h 253645"/>
                <a:gd name="connsiteX2" fmla="*/ 1757408 w 1757408"/>
                <a:gd name="connsiteY2" fmla="*/ 120 h 253645"/>
                <a:gd name="connsiteX0" fmla="*/ 0 w 1764552"/>
                <a:gd name="connsiteY0" fmla="*/ 317860 h 317860"/>
                <a:gd name="connsiteX1" fmla="*/ 247389 w 1764552"/>
                <a:gd name="connsiteY1" fmla="*/ 130531 h 317860"/>
                <a:gd name="connsiteX2" fmla="*/ 1764552 w 1764552"/>
                <a:gd name="connsiteY2" fmla="*/ 41 h 317860"/>
                <a:gd name="connsiteX0" fmla="*/ 0 w 1764552"/>
                <a:gd name="connsiteY0" fmla="*/ 317918 h 317918"/>
                <a:gd name="connsiteX1" fmla="*/ 259296 w 1764552"/>
                <a:gd name="connsiteY1" fmla="*/ 82964 h 317918"/>
                <a:gd name="connsiteX2" fmla="*/ 1764552 w 1764552"/>
                <a:gd name="connsiteY2" fmla="*/ 99 h 317918"/>
                <a:gd name="connsiteX0" fmla="*/ 0 w 1770902"/>
                <a:gd name="connsiteY0" fmla="*/ 489669 h 489669"/>
                <a:gd name="connsiteX1" fmla="*/ 265646 w 1770902"/>
                <a:gd name="connsiteY1" fmla="*/ 83265 h 489669"/>
                <a:gd name="connsiteX2" fmla="*/ 1770902 w 1770902"/>
                <a:gd name="connsiteY2" fmla="*/ 400 h 489669"/>
                <a:gd name="connsiteX0" fmla="*/ 0 w 1770902"/>
                <a:gd name="connsiteY0" fmla="*/ 489404 h 489404"/>
                <a:gd name="connsiteX1" fmla="*/ 332321 w 1770902"/>
                <a:gd name="connsiteY1" fmla="*/ 102050 h 489404"/>
                <a:gd name="connsiteX2" fmla="*/ 1770902 w 1770902"/>
                <a:gd name="connsiteY2" fmla="*/ 135 h 48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0902" h="489404">
                  <a:moveTo>
                    <a:pt x="0" y="489404"/>
                  </a:moveTo>
                  <a:cubicBezTo>
                    <a:pt x="7405" y="401188"/>
                    <a:pt x="37171" y="183595"/>
                    <a:pt x="332321" y="102050"/>
                  </a:cubicBezTo>
                  <a:cubicBezTo>
                    <a:pt x="627471" y="20505"/>
                    <a:pt x="891675" y="-1984"/>
                    <a:pt x="1770902" y="135"/>
                  </a:cubicBezTo>
                </a:path>
              </a:pathLst>
            </a:custGeom>
            <a:ln w="28575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DA940AA2-76CD-4949-A61F-97E00119F8EE}"/>
                </a:ext>
              </a:extLst>
            </p:cNvPr>
            <p:cNvSpPr/>
            <p:nvPr/>
          </p:nvSpPr>
          <p:spPr>
            <a:xfrm>
              <a:off x="4274059" y="2818405"/>
              <a:ext cx="1766934" cy="148749"/>
            </a:xfrm>
            <a:custGeom>
              <a:avLst/>
              <a:gdLst>
                <a:gd name="connsiteX0" fmla="*/ 58545 w 1711176"/>
                <a:gd name="connsiteY0" fmla="*/ 536895 h 536895"/>
                <a:gd name="connsiteX1" fmla="*/ 201158 w 1711176"/>
                <a:gd name="connsiteY1" fmla="*/ 109057 h 536895"/>
                <a:gd name="connsiteX2" fmla="*/ 1711176 w 1711176"/>
                <a:gd name="connsiteY2" fmla="*/ 0 h 536895"/>
                <a:gd name="connsiteX0" fmla="*/ 48417 w 1732005"/>
                <a:gd name="connsiteY0" fmla="*/ 398782 h 398782"/>
                <a:gd name="connsiteX1" fmla="*/ 221987 w 1732005"/>
                <a:gd name="connsiteY1" fmla="*/ 109057 h 398782"/>
                <a:gd name="connsiteX2" fmla="*/ 1732005 w 1732005"/>
                <a:gd name="connsiteY2" fmla="*/ 0 h 398782"/>
                <a:gd name="connsiteX0" fmla="*/ 7232 w 1690820"/>
                <a:gd name="connsiteY0" fmla="*/ 398782 h 398782"/>
                <a:gd name="connsiteX1" fmla="*/ 180802 w 1690820"/>
                <a:gd name="connsiteY1" fmla="*/ 109057 h 398782"/>
                <a:gd name="connsiteX2" fmla="*/ 1690820 w 1690820"/>
                <a:gd name="connsiteY2" fmla="*/ 0 h 398782"/>
                <a:gd name="connsiteX0" fmla="*/ 414 w 1684002"/>
                <a:gd name="connsiteY0" fmla="*/ 402469 h 402469"/>
                <a:gd name="connsiteX1" fmla="*/ 190653 w 1684002"/>
                <a:gd name="connsiteY1" fmla="*/ 38926 h 402469"/>
                <a:gd name="connsiteX2" fmla="*/ 1684002 w 1684002"/>
                <a:gd name="connsiteY2" fmla="*/ 3687 h 402469"/>
                <a:gd name="connsiteX0" fmla="*/ 0 w 1683588"/>
                <a:gd name="connsiteY0" fmla="*/ 398782 h 398782"/>
                <a:gd name="connsiteX1" fmla="*/ 190239 w 1683588"/>
                <a:gd name="connsiteY1" fmla="*/ 35239 h 398782"/>
                <a:gd name="connsiteX2" fmla="*/ 1683588 w 1683588"/>
                <a:gd name="connsiteY2" fmla="*/ 0 h 398782"/>
                <a:gd name="connsiteX0" fmla="*/ 0 w 1683588"/>
                <a:gd name="connsiteY0" fmla="*/ 403415 h 403415"/>
                <a:gd name="connsiteX1" fmla="*/ 199764 w 1683588"/>
                <a:gd name="connsiteY1" fmla="*/ 18441 h 403415"/>
                <a:gd name="connsiteX2" fmla="*/ 1683588 w 1683588"/>
                <a:gd name="connsiteY2" fmla="*/ 4633 h 403415"/>
                <a:gd name="connsiteX0" fmla="*/ 0 w 1707401"/>
                <a:gd name="connsiteY0" fmla="*/ 427866 h 427866"/>
                <a:gd name="connsiteX1" fmla="*/ 199764 w 1707401"/>
                <a:gd name="connsiteY1" fmla="*/ 42892 h 427866"/>
                <a:gd name="connsiteX2" fmla="*/ 1707401 w 1707401"/>
                <a:gd name="connsiteY2" fmla="*/ 2890 h 427866"/>
                <a:gd name="connsiteX0" fmla="*/ 0 w 1707401"/>
                <a:gd name="connsiteY0" fmla="*/ 427866 h 427866"/>
                <a:gd name="connsiteX1" fmla="*/ 199764 w 1707401"/>
                <a:gd name="connsiteY1" fmla="*/ 42892 h 427866"/>
                <a:gd name="connsiteX2" fmla="*/ 1707401 w 1707401"/>
                <a:gd name="connsiteY2" fmla="*/ 2890 h 427866"/>
                <a:gd name="connsiteX0" fmla="*/ 0 w 1707401"/>
                <a:gd name="connsiteY0" fmla="*/ 424976 h 424976"/>
                <a:gd name="connsiteX1" fmla="*/ 199764 w 1707401"/>
                <a:gd name="connsiteY1" fmla="*/ 40002 h 424976"/>
                <a:gd name="connsiteX2" fmla="*/ 1707401 w 1707401"/>
                <a:gd name="connsiteY2" fmla="*/ 0 h 424976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40739"/>
                <a:gd name="connsiteY0" fmla="*/ 336869 h 336869"/>
                <a:gd name="connsiteX1" fmla="*/ 233102 w 1740739"/>
                <a:gd name="connsiteY1" fmla="*/ 40002 h 336869"/>
                <a:gd name="connsiteX2" fmla="*/ 1740739 w 1740739"/>
                <a:gd name="connsiteY2" fmla="*/ 0 h 336869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2645"/>
                <a:gd name="connsiteY0" fmla="*/ 332106 h 332106"/>
                <a:gd name="connsiteX1" fmla="*/ 245008 w 1752645"/>
                <a:gd name="connsiteY1" fmla="*/ 40002 h 332106"/>
                <a:gd name="connsiteX2" fmla="*/ 1752645 w 1752645"/>
                <a:gd name="connsiteY2" fmla="*/ 0 h 332106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2399 w 1757425"/>
                <a:gd name="connsiteY0" fmla="*/ 227331 h 227331"/>
                <a:gd name="connsiteX1" fmla="*/ 249788 w 1757425"/>
                <a:gd name="connsiteY1" fmla="*/ 40002 h 227331"/>
                <a:gd name="connsiteX2" fmla="*/ 1757425 w 1757425"/>
                <a:gd name="connsiteY2" fmla="*/ 0 h 227331"/>
                <a:gd name="connsiteX0" fmla="*/ 0 w 1755026"/>
                <a:gd name="connsiteY0" fmla="*/ 227331 h 227331"/>
                <a:gd name="connsiteX1" fmla="*/ 247389 w 1755026"/>
                <a:gd name="connsiteY1" fmla="*/ 40002 h 227331"/>
                <a:gd name="connsiteX2" fmla="*/ 1755026 w 1755026"/>
                <a:gd name="connsiteY2" fmla="*/ 0 h 227331"/>
                <a:gd name="connsiteX0" fmla="*/ 2450 w 1759858"/>
                <a:gd name="connsiteY0" fmla="*/ 253525 h 253525"/>
                <a:gd name="connsiteX1" fmla="*/ 249839 w 1759858"/>
                <a:gd name="connsiteY1" fmla="*/ 66196 h 253525"/>
                <a:gd name="connsiteX2" fmla="*/ 1759858 w 1759858"/>
                <a:gd name="connsiteY2" fmla="*/ 0 h 253525"/>
                <a:gd name="connsiteX0" fmla="*/ 2450 w 1759858"/>
                <a:gd name="connsiteY0" fmla="*/ 253645 h 253645"/>
                <a:gd name="connsiteX1" fmla="*/ 249839 w 1759858"/>
                <a:gd name="connsiteY1" fmla="*/ 66316 h 253645"/>
                <a:gd name="connsiteX2" fmla="*/ 1759858 w 1759858"/>
                <a:gd name="connsiteY2" fmla="*/ 120 h 253645"/>
                <a:gd name="connsiteX0" fmla="*/ 0 w 1757408"/>
                <a:gd name="connsiteY0" fmla="*/ 253645 h 253645"/>
                <a:gd name="connsiteX1" fmla="*/ 247389 w 1757408"/>
                <a:gd name="connsiteY1" fmla="*/ 66316 h 253645"/>
                <a:gd name="connsiteX2" fmla="*/ 1757408 w 1757408"/>
                <a:gd name="connsiteY2" fmla="*/ 120 h 253645"/>
                <a:gd name="connsiteX0" fmla="*/ 68 w 1752713"/>
                <a:gd name="connsiteY0" fmla="*/ 139298 h 139298"/>
                <a:gd name="connsiteX1" fmla="*/ 242694 w 1752713"/>
                <a:gd name="connsiteY1" fmla="*/ 66269 h 139298"/>
                <a:gd name="connsiteX2" fmla="*/ 1752713 w 1752713"/>
                <a:gd name="connsiteY2" fmla="*/ 73 h 139298"/>
                <a:gd name="connsiteX0" fmla="*/ 0 w 1752645"/>
                <a:gd name="connsiteY0" fmla="*/ 140112 h 140112"/>
                <a:gd name="connsiteX1" fmla="*/ 254532 w 1752645"/>
                <a:gd name="connsiteY1" fmla="*/ 21839 h 140112"/>
                <a:gd name="connsiteX2" fmla="*/ 1752645 w 1752645"/>
                <a:gd name="connsiteY2" fmla="*/ 887 h 140112"/>
                <a:gd name="connsiteX0" fmla="*/ 0 w 1752645"/>
                <a:gd name="connsiteY0" fmla="*/ 139700 h 139700"/>
                <a:gd name="connsiteX1" fmla="*/ 254532 w 1752645"/>
                <a:gd name="connsiteY1" fmla="*/ 21427 h 139700"/>
                <a:gd name="connsiteX2" fmla="*/ 1752645 w 1752645"/>
                <a:gd name="connsiteY2" fmla="*/ 475 h 139700"/>
                <a:gd name="connsiteX0" fmla="*/ 0 w 1755026"/>
                <a:gd name="connsiteY0" fmla="*/ 194064 h 194064"/>
                <a:gd name="connsiteX1" fmla="*/ 254532 w 1755026"/>
                <a:gd name="connsiteY1" fmla="*/ 75791 h 194064"/>
                <a:gd name="connsiteX2" fmla="*/ 1755026 w 1755026"/>
                <a:gd name="connsiteY2" fmla="*/ 71 h 194064"/>
                <a:gd name="connsiteX0" fmla="*/ 0 w 1755026"/>
                <a:gd name="connsiteY0" fmla="*/ 193993 h 193993"/>
                <a:gd name="connsiteX1" fmla="*/ 254532 w 1755026"/>
                <a:gd name="connsiteY1" fmla="*/ 75720 h 193993"/>
                <a:gd name="connsiteX2" fmla="*/ 1755026 w 1755026"/>
                <a:gd name="connsiteY2" fmla="*/ 0 h 193993"/>
                <a:gd name="connsiteX0" fmla="*/ 0 w 1755026"/>
                <a:gd name="connsiteY0" fmla="*/ 193993 h 193993"/>
                <a:gd name="connsiteX1" fmla="*/ 628389 w 1755026"/>
                <a:gd name="connsiteY1" fmla="*/ 32858 h 193993"/>
                <a:gd name="connsiteX2" fmla="*/ 1755026 w 1755026"/>
                <a:gd name="connsiteY2" fmla="*/ 0 h 193993"/>
                <a:gd name="connsiteX0" fmla="*/ 0 w 1769314"/>
                <a:gd name="connsiteY0" fmla="*/ 153512 h 153512"/>
                <a:gd name="connsiteX1" fmla="*/ 642677 w 1769314"/>
                <a:gd name="connsiteY1" fmla="*/ 32858 h 153512"/>
                <a:gd name="connsiteX2" fmla="*/ 1769314 w 1769314"/>
                <a:gd name="connsiteY2" fmla="*/ 0 h 153512"/>
                <a:gd name="connsiteX0" fmla="*/ 0 w 1769314"/>
                <a:gd name="connsiteY0" fmla="*/ 155638 h 155638"/>
                <a:gd name="connsiteX1" fmla="*/ 652202 w 1769314"/>
                <a:gd name="connsiteY1" fmla="*/ 8790 h 155638"/>
                <a:gd name="connsiteX2" fmla="*/ 1769314 w 1769314"/>
                <a:gd name="connsiteY2" fmla="*/ 2126 h 155638"/>
                <a:gd name="connsiteX0" fmla="*/ 0 w 1783602"/>
                <a:gd name="connsiteY0" fmla="*/ 165418 h 165418"/>
                <a:gd name="connsiteX1" fmla="*/ 652202 w 1783602"/>
                <a:gd name="connsiteY1" fmla="*/ 18570 h 165418"/>
                <a:gd name="connsiteX2" fmla="*/ 1783602 w 1783602"/>
                <a:gd name="connsiteY2" fmla="*/ 0 h 165418"/>
                <a:gd name="connsiteX0" fmla="*/ 0 w 1783602"/>
                <a:gd name="connsiteY0" fmla="*/ 165418 h 165418"/>
                <a:gd name="connsiteX1" fmla="*/ 611721 w 1783602"/>
                <a:gd name="connsiteY1" fmla="*/ 42383 h 165418"/>
                <a:gd name="connsiteX2" fmla="*/ 1783602 w 1783602"/>
                <a:gd name="connsiteY2" fmla="*/ 0 h 165418"/>
                <a:gd name="connsiteX0" fmla="*/ 0 w 1785984"/>
                <a:gd name="connsiteY0" fmla="*/ 148749 h 148749"/>
                <a:gd name="connsiteX1" fmla="*/ 614103 w 1785984"/>
                <a:gd name="connsiteY1" fmla="*/ 42383 h 148749"/>
                <a:gd name="connsiteX2" fmla="*/ 1785984 w 1785984"/>
                <a:gd name="connsiteY2" fmla="*/ 0 h 148749"/>
                <a:gd name="connsiteX0" fmla="*/ 0 w 1785984"/>
                <a:gd name="connsiteY0" fmla="*/ 148749 h 148749"/>
                <a:gd name="connsiteX1" fmla="*/ 616484 w 1785984"/>
                <a:gd name="connsiteY1" fmla="*/ 23333 h 148749"/>
                <a:gd name="connsiteX2" fmla="*/ 1785984 w 1785984"/>
                <a:gd name="connsiteY2" fmla="*/ 0 h 148749"/>
                <a:gd name="connsiteX0" fmla="*/ 0 w 1766934"/>
                <a:gd name="connsiteY0" fmla="*/ 148749 h 148749"/>
                <a:gd name="connsiteX1" fmla="*/ 597434 w 1766934"/>
                <a:gd name="connsiteY1" fmla="*/ 23333 h 148749"/>
                <a:gd name="connsiteX2" fmla="*/ 1766934 w 1766934"/>
                <a:gd name="connsiteY2" fmla="*/ 0 h 14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6934" h="148749">
                  <a:moveTo>
                    <a:pt x="0" y="148749"/>
                  </a:moveTo>
                  <a:cubicBezTo>
                    <a:pt x="7405" y="60533"/>
                    <a:pt x="302945" y="48124"/>
                    <a:pt x="597434" y="23333"/>
                  </a:cubicBezTo>
                  <a:cubicBezTo>
                    <a:pt x="891923" y="-1458"/>
                    <a:pt x="899613" y="21693"/>
                    <a:pt x="1766934" y="0"/>
                  </a:cubicBezTo>
                </a:path>
              </a:pathLst>
            </a:custGeom>
            <a:ln w="28575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id="{9D92BFEE-A577-4FEB-A736-3D4F4480C06C}"/>
                </a:ext>
              </a:extLst>
            </p:cNvPr>
            <p:cNvCxnSpPr/>
            <p:nvPr/>
          </p:nvCxnSpPr>
          <p:spPr>
            <a:xfrm rot="5400000" flipV="1">
              <a:off x="5186152" y="1868768"/>
              <a:ext cx="0" cy="1853568"/>
            </a:xfrm>
            <a:prstGeom prst="straightConnector1">
              <a:avLst/>
            </a:prstGeom>
            <a:ln w="25400" cap="flat" cmpd="sng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DAC9A3C7-0EBC-409F-9A5E-5532B7E067F4}"/>
                </a:ext>
              </a:extLst>
            </p:cNvPr>
            <p:cNvSpPr txBox="1"/>
            <p:nvPr/>
          </p:nvSpPr>
          <p:spPr>
            <a:xfrm>
              <a:off x="4448936" y="3065606"/>
              <a:ext cx="13997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00B050"/>
                  </a:solidFill>
                </a:rPr>
                <a:t>Coulomb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 err="1">
                  <a:solidFill>
                    <a:srgbClr val="0000FF"/>
                  </a:solidFill>
                </a:rPr>
                <a:t>Nuclear</a:t>
              </a:r>
              <a:endParaRPr lang="fr-FR" sz="1400" dirty="0">
                <a:solidFill>
                  <a:srgbClr val="0000FF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rgbClr val="FF0000"/>
                  </a:solidFill>
                </a:rPr>
                <a:t>Annihilation</a:t>
              </a:r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520F3D04-EDCC-4C0B-834A-337069C2D5FC}"/>
              </a:ext>
            </a:extLst>
          </p:cNvPr>
          <p:cNvSpPr txBox="1"/>
          <p:nvPr/>
        </p:nvSpPr>
        <p:spPr>
          <a:xfrm>
            <a:off x="3340604" y="5194940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i="1">
                <a:latin typeface="Cambria Math" panose="02040503050406030204" pitchFamily="18" charset="0"/>
              </a:defRPr>
            </a:lvl1pPr>
          </a:lstStyle>
          <a:p>
            <a:r>
              <a:rPr lang="fr-FR" i="0" dirty="0">
                <a:latin typeface="+mn-lt"/>
              </a:rPr>
              <a:t>Atomic cascade*</a:t>
            </a:r>
          </a:p>
          <a:p>
            <a:r>
              <a:rPr lang="fr-FR" i="0" dirty="0" err="1">
                <a:latin typeface="+mn-lt"/>
              </a:rPr>
              <a:t>Auger+X-rays</a:t>
            </a:r>
            <a:endParaRPr lang="fr-FR" i="0" dirty="0">
              <a:latin typeface="+mn-lt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BD37369-2FE6-4E64-BFEE-90199E44CB69}"/>
              </a:ext>
            </a:extLst>
          </p:cNvPr>
          <p:cNvSpPr txBox="1"/>
          <p:nvPr/>
        </p:nvSpPr>
        <p:spPr>
          <a:xfrm>
            <a:off x="270718" y="3941798"/>
            <a:ext cx="13026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i="0"/>
            </a:lvl1pPr>
          </a:lstStyle>
          <a:p>
            <a:r>
              <a:rPr lang="en-US" dirty="0"/>
              <a:t>Nuclear shifted levels*</a:t>
            </a:r>
          </a:p>
        </p:txBody>
      </p: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F4322073-76A2-4F95-B655-622435253BB7}"/>
              </a:ext>
            </a:extLst>
          </p:cNvPr>
          <p:cNvCxnSpPr>
            <a:cxnSpLocks/>
            <a:stCxn id="60" idx="3"/>
            <a:endCxn id="166" idx="0"/>
          </p:cNvCxnSpPr>
          <p:nvPr/>
        </p:nvCxnSpPr>
        <p:spPr>
          <a:xfrm>
            <a:off x="1573412" y="4203408"/>
            <a:ext cx="251913" cy="224235"/>
          </a:xfrm>
          <a:prstGeom prst="straightConnector1">
            <a:avLst/>
          </a:prstGeom>
          <a:ln w="25400">
            <a:gradFill flip="none" rotWithShape="1">
              <a:gsLst>
                <a:gs pos="82000">
                  <a:srgbClr val="0000FF"/>
                </a:gs>
                <a:gs pos="35000">
                  <a:srgbClr val="00B050"/>
                </a:gs>
                <a:gs pos="100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72F400EC-8370-4D0D-99C8-6A7EB569D11E}"/>
              </a:ext>
            </a:extLst>
          </p:cNvPr>
          <p:cNvCxnSpPr>
            <a:cxnSpLocks/>
            <a:stCxn id="60" idx="3"/>
            <a:endCxn id="164" idx="0"/>
          </p:cNvCxnSpPr>
          <p:nvPr/>
        </p:nvCxnSpPr>
        <p:spPr>
          <a:xfrm flipV="1">
            <a:off x="1573412" y="4182443"/>
            <a:ext cx="305718" cy="20965"/>
          </a:xfrm>
          <a:prstGeom prst="straightConnector1">
            <a:avLst/>
          </a:prstGeom>
          <a:ln w="25400">
            <a:gradFill flip="none" rotWithShape="1">
              <a:gsLst>
                <a:gs pos="82000">
                  <a:srgbClr val="0000FF"/>
                </a:gs>
                <a:gs pos="35000">
                  <a:srgbClr val="00B050"/>
                </a:gs>
                <a:gs pos="100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>
            <a:extLst>
              <a:ext uri="{FF2B5EF4-FFF2-40B4-BE49-F238E27FC236}">
                <a16:creationId xmlns:a16="http://schemas.microsoft.com/office/drawing/2014/main" id="{E1FB24A0-831C-4344-8F77-060E6FAEC87E}"/>
              </a:ext>
            </a:extLst>
          </p:cNvPr>
          <p:cNvSpPr txBox="1"/>
          <p:nvPr/>
        </p:nvSpPr>
        <p:spPr>
          <a:xfrm>
            <a:off x="1099049" y="5355965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i="1">
                <a:latin typeface="Cambria Math" panose="02040503050406030204" pitchFamily="18" charset="0"/>
              </a:defRPr>
            </a:lvl1pPr>
          </a:lstStyle>
          <a:p>
            <a:r>
              <a:rPr lang="fr-FR" i="0" dirty="0">
                <a:solidFill>
                  <a:schemeClr val="bg1"/>
                </a:solidFill>
                <a:latin typeface="+mn-lt"/>
              </a:rPr>
              <a:t>Annihilation*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1BE2850-2CFD-4727-A3D1-6D5BAA6CFEB5}"/>
              </a:ext>
            </a:extLst>
          </p:cNvPr>
          <p:cNvGrpSpPr/>
          <p:nvPr/>
        </p:nvGrpSpPr>
        <p:grpSpPr>
          <a:xfrm>
            <a:off x="5753278" y="3103628"/>
            <a:ext cx="3413209" cy="3281689"/>
            <a:chOff x="6403526" y="4457341"/>
            <a:chExt cx="2302212" cy="2213503"/>
          </a:xfrm>
        </p:grpSpPr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591AE191-1E57-4B5F-B9EF-3EF9B2129139}"/>
                </a:ext>
              </a:extLst>
            </p:cNvPr>
            <p:cNvSpPr txBox="1"/>
            <p:nvPr/>
          </p:nvSpPr>
          <p:spPr>
            <a:xfrm>
              <a:off x="7580413" y="4457341"/>
              <a:ext cx="816257" cy="17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In flight capture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8ED52271-D9D8-4A4B-85F0-0C8D92EBB976}"/>
                </a:ext>
              </a:extLst>
            </p:cNvPr>
            <p:cNvSpPr txBox="1"/>
            <p:nvPr/>
          </p:nvSpPr>
          <p:spPr>
            <a:xfrm>
              <a:off x="7969541" y="4621729"/>
              <a:ext cx="736197" cy="17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Cold capture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A99D980-FDD3-4B85-A485-1596B7A011C6}"/>
                </a:ext>
              </a:extLst>
            </p:cNvPr>
            <p:cNvGrpSpPr/>
            <p:nvPr/>
          </p:nvGrpSpPr>
          <p:grpSpPr>
            <a:xfrm>
              <a:off x="6403526" y="4630723"/>
              <a:ext cx="2055078" cy="2040121"/>
              <a:chOff x="6403526" y="4630723"/>
              <a:chExt cx="2055078" cy="2040121"/>
            </a:xfrm>
          </p:grpSpPr>
          <p:cxnSp>
            <p:nvCxnSpPr>
              <p:cNvPr id="144" name="Connecteur droit avec flèche 143">
                <a:extLst>
                  <a:ext uri="{FF2B5EF4-FFF2-40B4-BE49-F238E27FC236}">
                    <a16:creationId xmlns:a16="http://schemas.microsoft.com/office/drawing/2014/main" id="{246DA92C-3242-4934-B127-274192CB6FDC}"/>
                  </a:ext>
                </a:extLst>
              </p:cNvPr>
              <p:cNvCxnSpPr/>
              <p:nvPr/>
            </p:nvCxnSpPr>
            <p:spPr>
              <a:xfrm flipV="1">
                <a:off x="7382312" y="4630723"/>
                <a:ext cx="587229" cy="9614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cteur droit avec flèche 151">
                <a:extLst>
                  <a:ext uri="{FF2B5EF4-FFF2-40B4-BE49-F238E27FC236}">
                    <a16:creationId xmlns:a16="http://schemas.microsoft.com/office/drawing/2014/main" id="{1FAE90A5-D7BB-46B4-8EC7-D438A9E5DE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2577" y="4777114"/>
                <a:ext cx="904093" cy="14802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3" name="Image 152">
                <a:extLst>
                  <a:ext uri="{FF2B5EF4-FFF2-40B4-BE49-F238E27FC236}">
                    <a16:creationId xmlns:a16="http://schemas.microsoft.com/office/drawing/2014/main" id="{048A8B9D-64FE-4DA0-9DAD-6056337E1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03526" y="4958280"/>
                <a:ext cx="2055078" cy="1712564"/>
              </a:xfrm>
              <a:prstGeom prst="rect">
                <a:avLst/>
              </a:prstGeom>
              <a:solidFill>
                <a:srgbClr val="DCEEFF">
                  <a:alpha val="70000"/>
                </a:srgbClr>
              </a:solidFill>
            </p:spPr>
          </p:pic>
        </p:grpSp>
      </p:grpSp>
      <p:sp>
        <p:nvSpPr>
          <p:cNvPr id="126" name="ZoneTexte 48">
            <a:extLst>
              <a:ext uri="{FF2B5EF4-FFF2-40B4-BE49-F238E27FC236}">
                <a16:creationId xmlns:a16="http://schemas.microsoft.com/office/drawing/2014/main" id="{7BDC921B-0B51-4B2C-9D44-2ACDF0590F48}"/>
              </a:ext>
            </a:extLst>
          </p:cNvPr>
          <p:cNvSpPr txBox="1"/>
          <p:nvPr/>
        </p:nvSpPr>
        <p:spPr>
          <a:xfrm>
            <a:off x="6215164" y="3601429"/>
            <a:ext cx="2220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n w="0" cap="sq">
                  <a:noFill/>
                </a:ln>
                <a:solidFill>
                  <a:srgbClr val="0070C0"/>
                </a:solidFill>
              </a:rPr>
              <a:t>Trzcińska</a:t>
            </a:r>
            <a:r>
              <a:rPr lang="en-US" sz="1100" dirty="0">
                <a:ln w="0" cap="sq">
                  <a:noFill/>
                </a:ln>
                <a:solidFill>
                  <a:srgbClr val="0070C0"/>
                </a:solidFill>
              </a:rPr>
              <a:t>, </a:t>
            </a:r>
            <a:r>
              <a:rPr lang="en-US" sz="1100" i="1" dirty="0">
                <a:ln w="0" cap="sq">
                  <a:noFill/>
                </a:ln>
                <a:solidFill>
                  <a:srgbClr val="0070C0"/>
                </a:solidFill>
              </a:rPr>
              <a:t>et al.</a:t>
            </a:r>
            <a:r>
              <a:rPr lang="en-US" sz="1100" dirty="0">
                <a:ln w="0" cap="sq">
                  <a:noFill/>
                </a:ln>
                <a:solidFill>
                  <a:srgbClr val="0070C0"/>
                </a:solidFill>
              </a:rPr>
              <a:t> PRC</a:t>
            </a:r>
            <a:r>
              <a:rPr lang="en-US" sz="1100" b="1" dirty="0">
                <a:ln w="0" cap="sq">
                  <a:noFill/>
                </a:ln>
                <a:solidFill>
                  <a:srgbClr val="0070C0"/>
                </a:solidFill>
              </a:rPr>
              <a:t>67</a:t>
            </a:r>
            <a:r>
              <a:rPr lang="en-US" sz="1100" dirty="0">
                <a:ln w="0" cap="sq">
                  <a:noFill/>
                </a:ln>
                <a:solidFill>
                  <a:srgbClr val="0070C0"/>
                </a:solidFill>
              </a:rPr>
              <a:t> (2003)</a:t>
            </a:r>
            <a:endParaRPr lang="fr-FR" sz="1100" dirty="0">
              <a:ln w="0" cap="sq">
                <a:noFill/>
              </a:ln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ZoneTexte 141">
                <a:extLst>
                  <a:ext uri="{FF2B5EF4-FFF2-40B4-BE49-F238E27FC236}">
                    <a16:creationId xmlns:a16="http://schemas.microsoft.com/office/drawing/2014/main" id="{3FDA26C2-4FC6-4C2D-88E2-53722AD7459E}"/>
                  </a:ext>
                </a:extLst>
              </p:cNvPr>
              <p:cNvSpPr txBox="1"/>
              <p:nvPr/>
            </p:nvSpPr>
            <p:spPr>
              <a:xfrm>
                <a:off x="3177341" y="5685467"/>
                <a:ext cx="4776308" cy="978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latin typeface="Cambria Math" panose="020405030504060302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fr-FR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ℑ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142" name="ZoneTexte 141">
                <a:extLst>
                  <a:ext uri="{FF2B5EF4-FFF2-40B4-BE49-F238E27FC236}">
                    <a16:creationId xmlns:a16="http://schemas.microsoft.com/office/drawing/2014/main" id="{3FDA26C2-4FC6-4C2D-88E2-53722AD74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41" y="5685467"/>
                <a:ext cx="4776308" cy="978922"/>
              </a:xfrm>
              <a:prstGeom prst="rect">
                <a:avLst/>
              </a:prstGeom>
              <a:blipFill>
                <a:blip r:embed="rId18"/>
                <a:stretch>
                  <a:fillRect l="-1658" t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965C21FC-210D-4CAA-B8DD-56FB6F74A310}"/>
              </a:ext>
            </a:extLst>
          </p:cNvPr>
          <p:cNvGrpSpPr/>
          <p:nvPr/>
        </p:nvGrpSpPr>
        <p:grpSpPr>
          <a:xfrm>
            <a:off x="4314469" y="1840717"/>
            <a:ext cx="3034984" cy="888273"/>
            <a:chOff x="4314469" y="4230611"/>
            <a:chExt cx="3034984" cy="888273"/>
          </a:xfrm>
        </p:grpSpPr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18C14941-5C41-4346-A5FB-60F1C54EC33D}"/>
                </a:ext>
              </a:extLst>
            </p:cNvPr>
            <p:cNvGrpSpPr/>
            <p:nvPr/>
          </p:nvGrpSpPr>
          <p:grpSpPr>
            <a:xfrm flipH="1">
              <a:off x="4984146" y="4752072"/>
              <a:ext cx="366816" cy="366812"/>
              <a:chOff x="6104183" y="5027600"/>
              <a:chExt cx="1454792" cy="1454786"/>
            </a:xfrm>
          </p:grpSpPr>
          <p:sp>
            <p:nvSpPr>
              <p:cNvPr id="165" name="Oval 89">
                <a:extLst>
                  <a:ext uri="{FF2B5EF4-FFF2-40B4-BE49-F238E27FC236}">
                    <a16:creationId xmlns:a16="http://schemas.microsoft.com/office/drawing/2014/main" id="{E23ED215-8D3B-4210-9364-DDB0104D6B73}"/>
                  </a:ext>
                </a:extLst>
              </p:cNvPr>
              <p:cNvSpPr/>
              <p:nvPr/>
            </p:nvSpPr>
            <p:spPr>
              <a:xfrm rot="16654851">
                <a:off x="6104186" y="5027597"/>
                <a:ext cx="1454786" cy="1454792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12700" cmpd="sng">
                <a:solidFill>
                  <a:srgbClr val="0033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none" lIns="290259" tIns="41911" rIns="78232" bIns="41911" numCol="1" spcCol="1270" rtlCol="0" anchor="ctr" anchorCtr="0">
                <a:noAutofit/>
              </a:bodyPr>
              <a:lstStyle/>
              <a:p>
                <a:pPr algn="ctr" defTabSz="488834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4" name="Picture 21" descr="ball2v2pn.png">
                <a:extLst>
                  <a:ext uri="{FF2B5EF4-FFF2-40B4-BE49-F238E27FC236}">
                    <a16:creationId xmlns:a16="http://schemas.microsoft.com/office/drawing/2014/main" id="{2F6AD796-583F-45BE-9B01-EA04D4946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170060" y="5371896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75" name="Picture 21" descr="ball2v2pn.png">
                <a:extLst>
                  <a:ext uri="{FF2B5EF4-FFF2-40B4-BE49-F238E27FC236}">
                    <a16:creationId xmlns:a16="http://schemas.microsoft.com/office/drawing/2014/main" id="{CA02A3E3-887A-4706-BBAB-BC5644548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903022" y="511754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76" name="Picture 21" descr="ball2v2pn.png">
                <a:extLst>
                  <a:ext uri="{FF2B5EF4-FFF2-40B4-BE49-F238E27FC236}">
                    <a16:creationId xmlns:a16="http://schemas.microsoft.com/office/drawing/2014/main" id="{8BDF6D42-0F48-4B29-9342-37AA487AC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486055" y="6011062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77" name="Picture 21" descr="ball2v2pn.png">
                <a:extLst>
                  <a:ext uri="{FF2B5EF4-FFF2-40B4-BE49-F238E27FC236}">
                    <a16:creationId xmlns:a16="http://schemas.microsoft.com/office/drawing/2014/main" id="{565A613E-8A38-46D7-B790-910F1FCEF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7094800" y="5648472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78" name="Picture 45" descr="ball2v2pn-2.png">
                <a:extLst>
                  <a:ext uri="{FF2B5EF4-FFF2-40B4-BE49-F238E27FC236}">
                    <a16:creationId xmlns:a16="http://schemas.microsoft.com/office/drawing/2014/main" id="{6ADFE497-4625-45CF-BEC8-351AD05E1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01912" y="5606168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79" name="Picture 46" descr="ball2v2pn-2.png">
                <a:extLst>
                  <a:ext uri="{FF2B5EF4-FFF2-40B4-BE49-F238E27FC236}">
                    <a16:creationId xmlns:a16="http://schemas.microsoft.com/office/drawing/2014/main" id="{028B6961-509C-4889-9E1B-8E8947F60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57204" y="5453110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80" name="Picture 20" descr="ball2v2pn.png">
                <a:extLst>
                  <a:ext uri="{FF2B5EF4-FFF2-40B4-BE49-F238E27FC236}">
                    <a16:creationId xmlns:a16="http://schemas.microsoft.com/office/drawing/2014/main" id="{CDC106FB-CBA7-40D9-BD53-8BB7FC299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53606" y="5195054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81" name="Picture 21" descr="ball2v2pn.png">
                <a:extLst>
                  <a:ext uri="{FF2B5EF4-FFF2-40B4-BE49-F238E27FC236}">
                    <a16:creationId xmlns:a16="http://schemas.microsoft.com/office/drawing/2014/main" id="{D3B652FE-C62D-4121-BC96-A8A8223CF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639154" y="513286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82" name="Picture 37" descr="ball2v2pn.png">
                <a:extLst>
                  <a:ext uri="{FF2B5EF4-FFF2-40B4-BE49-F238E27FC236}">
                    <a16:creationId xmlns:a16="http://schemas.microsoft.com/office/drawing/2014/main" id="{7AA45E34-FE4C-43CF-9410-14B4E27D2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41603" y="5433475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83" name="Picture 44" descr="ball2v2pn.png">
                <a:extLst>
                  <a:ext uri="{FF2B5EF4-FFF2-40B4-BE49-F238E27FC236}">
                    <a16:creationId xmlns:a16="http://schemas.microsoft.com/office/drawing/2014/main" id="{9FADAF0C-22E8-4A62-8B35-F370EA981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678910" y="5645884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84" name="Picture 45" descr="ball2v2pn-2.png">
                <a:extLst>
                  <a:ext uri="{FF2B5EF4-FFF2-40B4-BE49-F238E27FC236}">
                    <a16:creationId xmlns:a16="http://schemas.microsoft.com/office/drawing/2014/main" id="{F6D2D94F-9A0A-4C04-95CE-C6CFF460E2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654312" y="5758568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85" name="Picture 45" descr="ball2v2pn-2.png">
                <a:extLst>
                  <a:ext uri="{FF2B5EF4-FFF2-40B4-BE49-F238E27FC236}">
                    <a16:creationId xmlns:a16="http://schemas.microsoft.com/office/drawing/2014/main" id="{15E5F6F9-41C7-4535-9643-6D4228A8A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497821" y="5365742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86" name="Picture 45" descr="ball2v2pn-2.png">
                <a:extLst>
                  <a:ext uri="{FF2B5EF4-FFF2-40B4-BE49-F238E27FC236}">
                    <a16:creationId xmlns:a16="http://schemas.microsoft.com/office/drawing/2014/main" id="{01005741-5E48-4967-8546-C1F09D73E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56419" y="5693835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87" name="Picture 45" descr="ball2v2pn-2.png">
                <a:extLst>
                  <a:ext uri="{FF2B5EF4-FFF2-40B4-BE49-F238E27FC236}">
                    <a16:creationId xmlns:a16="http://schemas.microsoft.com/office/drawing/2014/main" id="{C6D5BC1C-CC7D-406B-AF25-C4DCEB746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892904" y="5462525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88" name="Picture 45" descr="ball2v2pn-2.png">
                <a:extLst>
                  <a:ext uri="{FF2B5EF4-FFF2-40B4-BE49-F238E27FC236}">
                    <a16:creationId xmlns:a16="http://schemas.microsoft.com/office/drawing/2014/main" id="{51D158D8-9912-475C-8F8B-78E76CAB8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91967" y="5259918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89" name="Picture 45" descr="ball2v2pn-2.png">
                <a:extLst>
                  <a:ext uri="{FF2B5EF4-FFF2-40B4-BE49-F238E27FC236}">
                    <a16:creationId xmlns:a16="http://schemas.microsoft.com/office/drawing/2014/main" id="{974DBA19-2D5C-4CC4-83B1-32E26F531A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75451" y="5287876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90" name="Picture 45" descr="ball2v2pn-2.png">
                <a:extLst>
                  <a:ext uri="{FF2B5EF4-FFF2-40B4-BE49-F238E27FC236}">
                    <a16:creationId xmlns:a16="http://schemas.microsoft.com/office/drawing/2014/main" id="{F116EFDC-702E-4503-B1B7-5AEF60DE5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44508" y="5865948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91" name="Picture 45" descr="ball2v2pn-2.png">
                <a:extLst>
                  <a:ext uri="{FF2B5EF4-FFF2-40B4-BE49-F238E27FC236}">
                    <a16:creationId xmlns:a16="http://schemas.microsoft.com/office/drawing/2014/main" id="{8A05AAB8-7CC7-4BF4-A62C-563823D95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933022" y="5742455"/>
                <a:ext cx="370255" cy="361333"/>
              </a:xfrm>
              <a:prstGeom prst="rect">
                <a:avLst/>
              </a:prstGeom>
            </p:spPr>
          </p:pic>
          <p:pic>
            <p:nvPicPr>
              <p:cNvPr id="192" name="Picture 45" descr="ball2v2pn-2.png">
                <a:extLst>
                  <a:ext uri="{FF2B5EF4-FFF2-40B4-BE49-F238E27FC236}">
                    <a16:creationId xmlns:a16="http://schemas.microsoft.com/office/drawing/2014/main" id="{8347826A-90FD-45A7-A95E-CEF8248D0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315346" y="5667697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193" name="Picture 21" descr="ball2v2pn.png">
                <a:extLst>
                  <a:ext uri="{FF2B5EF4-FFF2-40B4-BE49-F238E27FC236}">
                    <a16:creationId xmlns:a16="http://schemas.microsoft.com/office/drawing/2014/main" id="{68BDA363-40A6-4F81-88D3-A928B98BE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993863" y="5182619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94" name="Picture 21" descr="ball2v2pn.png">
                <a:extLst>
                  <a:ext uri="{FF2B5EF4-FFF2-40B4-BE49-F238E27FC236}">
                    <a16:creationId xmlns:a16="http://schemas.microsoft.com/office/drawing/2014/main" id="{4AE3F3D5-8752-4A10-B7E8-14CBE8EFD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7008373" y="5882754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95" name="Picture 21" descr="ball2v2pn.png">
                <a:extLst>
                  <a:ext uri="{FF2B5EF4-FFF2-40B4-BE49-F238E27FC236}">
                    <a16:creationId xmlns:a16="http://schemas.microsoft.com/office/drawing/2014/main" id="{12DEACBD-FB90-4998-91FA-373831188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90138" y="5448457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96" name="Picture 21" descr="ball2v2pn.png">
                <a:extLst>
                  <a:ext uri="{FF2B5EF4-FFF2-40B4-BE49-F238E27FC236}">
                    <a16:creationId xmlns:a16="http://schemas.microsoft.com/office/drawing/2014/main" id="{0750211E-068E-40F8-B3B5-EC188FED3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84349" y="5860882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97" name="Picture 21" descr="ball2v2pn.png">
                <a:extLst>
                  <a:ext uri="{FF2B5EF4-FFF2-40B4-BE49-F238E27FC236}">
                    <a16:creationId xmlns:a16="http://schemas.microsoft.com/office/drawing/2014/main" id="{AB3417EE-25DA-498E-9A74-5DB557C7C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376375" y="5157926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98" name="Picture 21" descr="ball2v2pn.png">
                <a:extLst>
                  <a:ext uri="{FF2B5EF4-FFF2-40B4-BE49-F238E27FC236}">
                    <a16:creationId xmlns:a16="http://schemas.microsoft.com/office/drawing/2014/main" id="{E9245B21-FE80-407E-8D6C-53E9413BB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185146" y="562007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199" name="Picture 21" descr="ball2v2pn.png">
                <a:extLst>
                  <a:ext uri="{FF2B5EF4-FFF2-40B4-BE49-F238E27FC236}">
                    <a16:creationId xmlns:a16="http://schemas.microsoft.com/office/drawing/2014/main" id="{A280859C-968A-4402-B650-EBC8C7D32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64048" y="550729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200" name="Picture 21" descr="ball2v2pn.png">
                <a:extLst>
                  <a:ext uri="{FF2B5EF4-FFF2-40B4-BE49-F238E27FC236}">
                    <a16:creationId xmlns:a16="http://schemas.microsoft.com/office/drawing/2014/main" id="{3E7E7312-1A6A-44C4-93A4-4934100E7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7136038" y="539443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201" name="Picture 21" descr="ball2v2pn.png">
                <a:extLst>
                  <a:ext uri="{FF2B5EF4-FFF2-40B4-BE49-F238E27FC236}">
                    <a16:creationId xmlns:a16="http://schemas.microsoft.com/office/drawing/2014/main" id="{9B2B1D60-EDCF-4D94-95D5-CD664CBB1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769440" y="6033819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202" name="Picture 21" descr="ball2v2pn.png">
                <a:extLst>
                  <a:ext uri="{FF2B5EF4-FFF2-40B4-BE49-F238E27FC236}">
                    <a16:creationId xmlns:a16="http://schemas.microsoft.com/office/drawing/2014/main" id="{C6A7ECAA-E991-41DC-A801-5222B82EC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392916" y="5842543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203" name="Picture 45" descr="ball2v2pn-2.png">
                <a:extLst>
                  <a:ext uri="{FF2B5EF4-FFF2-40B4-BE49-F238E27FC236}">
                    <a16:creationId xmlns:a16="http://schemas.microsoft.com/office/drawing/2014/main" id="{4749127C-FC3E-4950-B844-928E2732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408984" y="5499077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204" name="Picture 21" descr="ball2v2pn.png">
                <a:extLst>
                  <a:ext uri="{FF2B5EF4-FFF2-40B4-BE49-F238E27FC236}">
                    <a16:creationId xmlns:a16="http://schemas.microsoft.com/office/drawing/2014/main" id="{8E67123B-B642-4E54-83C8-20F90A957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217663" y="5875844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205" name="Picture 21" descr="ball2v2pn.png">
                <a:extLst>
                  <a:ext uri="{FF2B5EF4-FFF2-40B4-BE49-F238E27FC236}">
                    <a16:creationId xmlns:a16="http://schemas.microsoft.com/office/drawing/2014/main" id="{5A8940AF-D0C1-4BF3-BD24-0FB43E05E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603054" y="5246750"/>
                <a:ext cx="379301" cy="370162"/>
              </a:xfrm>
              <a:prstGeom prst="rect">
                <a:avLst/>
              </a:prstGeom>
            </p:spPr>
          </p:pic>
          <p:pic>
            <p:nvPicPr>
              <p:cNvPr id="206" name="Picture 45" descr="ball2v2pn-2.png">
                <a:extLst>
                  <a:ext uri="{FF2B5EF4-FFF2-40B4-BE49-F238E27FC236}">
                    <a16:creationId xmlns:a16="http://schemas.microsoft.com/office/drawing/2014/main" id="{63F398B7-BE2C-42FC-8886-4472F5FED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570941" y="5844591"/>
                <a:ext cx="380679" cy="371506"/>
              </a:xfrm>
              <a:prstGeom prst="rect">
                <a:avLst/>
              </a:prstGeom>
            </p:spPr>
          </p:pic>
          <p:pic>
            <p:nvPicPr>
              <p:cNvPr id="207" name="Picture 21" descr="ball2v2pn.png">
                <a:extLst>
                  <a:ext uri="{FF2B5EF4-FFF2-40B4-BE49-F238E27FC236}">
                    <a16:creationId xmlns:a16="http://schemas.microsoft.com/office/drawing/2014/main" id="{CB133581-90CB-474A-B39A-5816D2CB44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54851">
                <a:off x="6815931" y="5693735"/>
                <a:ext cx="379301" cy="370162"/>
              </a:xfrm>
              <a:prstGeom prst="rect">
                <a:avLst/>
              </a:prstGeom>
            </p:spPr>
          </p:pic>
        </p:grpSp>
        <p:pic>
          <p:nvPicPr>
            <p:cNvPr id="156" name="Picture 21">
              <a:extLst>
                <a:ext uri="{FF2B5EF4-FFF2-40B4-BE49-F238E27FC236}">
                  <a16:creationId xmlns:a16="http://schemas.microsoft.com/office/drawing/2014/main" id="{EC370AAF-E392-4282-A1EC-23EF75739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 rot="16654851">
              <a:off x="5583738" y="4627018"/>
              <a:ext cx="204926" cy="208870"/>
            </a:xfrm>
            <a:prstGeom prst="rect">
              <a:avLst/>
            </a:prstGeom>
          </p:spPr>
        </p:pic>
        <p:cxnSp>
          <p:nvCxnSpPr>
            <p:cNvPr id="157" name="Straight Arrow Connector 19">
              <a:extLst>
                <a:ext uri="{FF2B5EF4-FFF2-40B4-BE49-F238E27FC236}">
                  <a16:creationId xmlns:a16="http://schemas.microsoft.com/office/drawing/2014/main" id="{38C40D1B-AE15-462A-9F96-F526DA52F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8807" y="4757738"/>
              <a:ext cx="487612" cy="179288"/>
            </a:xfrm>
            <a:prstGeom prst="straightConnector1">
              <a:avLst/>
            </a:prstGeom>
            <a:ln w="15875" cmpd="sng">
              <a:solidFill>
                <a:srgbClr val="000000"/>
              </a:solidFill>
              <a:headEnd type="stealth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ZoneTexte 159">
                  <a:extLst>
                    <a:ext uri="{FF2B5EF4-FFF2-40B4-BE49-F238E27FC236}">
                      <a16:creationId xmlns:a16="http://schemas.microsoft.com/office/drawing/2014/main" id="{DD108271-0A43-4FC1-BDE3-900DCEDCDDE1}"/>
                    </a:ext>
                  </a:extLst>
                </p:cNvPr>
                <p:cNvSpPr txBox="1"/>
                <p:nvPr/>
              </p:nvSpPr>
              <p:spPr>
                <a:xfrm>
                  <a:off x="4314469" y="4338235"/>
                  <a:ext cx="8523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7" name="ZoneTexte 136">
                  <a:extLst>
                    <a:ext uri="{FF2B5EF4-FFF2-40B4-BE49-F238E27FC236}">
                      <a16:creationId xmlns:a16="http://schemas.microsoft.com/office/drawing/2014/main" id="{72988948-4CAF-4375-9061-CD86F06B8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4469" y="4338235"/>
                  <a:ext cx="85234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0F55E1DE-D354-4096-8EBD-AB874299A104}"/>
                    </a:ext>
                  </a:extLst>
                </p:cNvPr>
                <p:cNvSpPr/>
                <p:nvPr/>
              </p:nvSpPr>
              <p:spPr>
                <a:xfrm>
                  <a:off x="5803241" y="4230611"/>
                  <a:ext cx="1546212" cy="4723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fr-FR" sz="1200" i="1" dirty="0" smtClean="0">
                            <a:latin typeface="Cambria Math" panose="02040503050406030204" pitchFamily="18" charset="0"/>
                          </a:rPr>
                          <m:t> =</m:t>
                        </m:r>
                        <m:f>
                          <m:fPr>
                            <m:ctrlPr>
                              <a:rPr lang="fr-FR" sz="12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57 </m:t>
                            </m:r>
                            <m:r>
                              <m:rPr>
                                <m:nor/>
                              </m:rPr>
                              <a:rPr lang="fr-FR" sz="1200" b="0" i="0" dirty="0" smtClean="0">
                                <a:latin typeface="Cambria Math" panose="02040503050406030204" pitchFamily="18" charset="0"/>
                              </a:rPr>
                              <m:t>fm</m:t>
                            </m:r>
                          </m:num>
                          <m:den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r>
                          <a:rPr lang="fr-FR" sz="1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  <m:r>
                          <a:rPr lang="fr-FR" sz="1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fr-FR" sz="1200" dirty="0">
                    <a:latin typeface="CMR17"/>
                  </a:endParaRPr>
                </a:p>
              </p:txBody>
            </p:sp>
          </mc:Choice>
          <mc:Fallback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0F55E1DE-D354-4096-8EBD-AB874299A1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241" y="4230611"/>
                  <a:ext cx="1546212" cy="472309"/>
                </a:xfrm>
                <a:prstGeom prst="rect">
                  <a:avLst/>
                </a:prstGeom>
                <a:blipFill>
                  <a:blip r:embed="rId20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2" name="ZoneTexte 161">
                  <a:extLst>
                    <a:ext uri="{FF2B5EF4-FFF2-40B4-BE49-F238E27FC236}">
                      <a16:creationId xmlns:a16="http://schemas.microsoft.com/office/drawing/2014/main" id="{BD96DAB8-DDAF-42C6-8ABB-F32DD18B6C56}"/>
                    </a:ext>
                  </a:extLst>
                </p:cNvPr>
                <p:cNvSpPr txBox="1"/>
                <p:nvPr/>
              </p:nvSpPr>
              <p:spPr>
                <a:xfrm>
                  <a:off x="5803241" y="4734225"/>
                  <a:ext cx="94830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1200" i="1" dirty="0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fr-FR" sz="1200" b="0" i="1" dirty="0" smtClean="0">
                            <a:latin typeface="Cambria Math" panose="02040503050406030204" pitchFamily="18" charset="0"/>
                          </a:rPr>
                          <m:t>4−9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>
            <p:sp>
              <p:nvSpPr>
                <p:cNvPr id="162" name="ZoneTexte 161">
                  <a:extLst>
                    <a:ext uri="{FF2B5EF4-FFF2-40B4-BE49-F238E27FC236}">
                      <a16:creationId xmlns:a16="http://schemas.microsoft.com/office/drawing/2014/main" id="{BD96DAB8-DDAF-42C6-8ABB-F32DD18B6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241" y="4734225"/>
                  <a:ext cx="948304" cy="27699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ZoneTexte 207">
                <a:extLst>
                  <a:ext uri="{FF2B5EF4-FFF2-40B4-BE49-F238E27FC236}">
                    <a16:creationId xmlns:a16="http://schemas.microsoft.com/office/drawing/2014/main" id="{71215EF1-5B12-42B9-B425-3DE936A90F19}"/>
                  </a:ext>
                </a:extLst>
              </p:cNvPr>
              <p:cNvSpPr txBox="1"/>
              <p:nvPr/>
            </p:nvSpPr>
            <p:spPr>
              <a:xfrm>
                <a:off x="7413098" y="1701298"/>
                <a:ext cx="1563382" cy="709042"/>
              </a:xfrm>
              <a:prstGeom prst="rect">
                <a:avLst/>
              </a:prstGeom>
              <a:solidFill>
                <a:srgbClr val="124991"/>
              </a:solidFill>
            </p:spPr>
            <p:txBody>
              <a:bodyPr wrap="square" tIns="100800" bIns="100800" rtlCol="0" anchor="ctr">
                <a:no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600">
                    <a:solidFill>
                      <a:schemeClr val="bg1"/>
                    </a:solidFill>
                  </a:defRPr>
                </a:lvl1pPr>
              </a:lstStyle>
              <a:p>
                <a:pPr marL="0" indent="0">
                  <a:buNone/>
                </a:pPr>
                <a:r>
                  <a:rPr lang="en-US" sz="1400" dirty="0"/>
                  <a:t>Ab initio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sz="1400" dirty="0"/>
                  <a:t> then Halo EFT</a:t>
                </a:r>
              </a:p>
            </p:txBody>
          </p:sp>
        </mc:Choice>
        <mc:Fallback>
          <p:sp>
            <p:nvSpPr>
              <p:cNvPr id="208" name="ZoneTexte 207">
                <a:extLst>
                  <a:ext uri="{FF2B5EF4-FFF2-40B4-BE49-F238E27FC236}">
                    <a16:creationId xmlns:a16="http://schemas.microsoft.com/office/drawing/2014/main" id="{71215EF1-5B12-42B9-B425-3DE936A90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098" y="1701298"/>
                <a:ext cx="1563382" cy="709042"/>
              </a:xfrm>
              <a:prstGeom prst="rect">
                <a:avLst/>
              </a:prstGeom>
              <a:blipFill>
                <a:blip r:embed="rId22"/>
                <a:stretch>
                  <a:fillRect l="-1167" t="-3448"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6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9"/>
    </mc:Choice>
    <mc:Fallback xmlns="">
      <p:transition spd="slow" advTm="602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CE7CDA3-83BB-4161-BC68-6039EC2E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0" dirty="0"/>
              <a:t>Baryon-Number Violation by Two Units and the Deuteron Lifetime </a:t>
            </a:r>
            <a:r>
              <a:rPr lang="en-US" sz="1200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F. </a:t>
            </a:r>
            <a:r>
              <a:rPr lang="en-US" sz="1200" cap="none" dirty="0" err="1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Oosterhof</a:t>
            </a:r>
            <a:r>
              <a:rPr lang="en-US" sz="1200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200" i="1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et al. </a:t>
            </a:r>
            <a:r>
              <a:rPr lang="en-US" sz="1200" cap="none" dirty="0">
                <a:ln w="0" cap="sq">
                  <a:noFill/>
                </a:ln>
                <a:solidFill>
                  <a:schemeClr val="bg1">
                    <a:lumMod val="65000"/>
                  </a:schemeClr>
                </a:solidFill>
              </a:rPr>
              <a:t>PRL 122 (2019)</a:t>
            </a:r>
            <a:endParaRPr lang="fr-FR" sz="1200" cap="none" dirty="0">
              <a:ln w="0" cap="sq"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7246" y="1538684"/>
            <a:ext cx="2686814" cy="683819"/>
          </a:xfrm>
          <a:prstGeom prst="rect">
            <a:avLst/>
          </a:prstGeom>
          <a:ln w="12700" cmpd="sng">
            <a:noFill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487" tIns="44450" rIns="90487" bIns="44450" anchor="ctr">
            <a:noAutofit/>
          </a:bodyPr>
          <a:lstStyle>
            <a:defPPr>
              <a:defRPr lang="en-US"/>
            </a:defPPr>
            <a:lvl1pPr>
              <a:defRPr sz="1100">
                <a:solidFill>
                  <a:schemeClr val="dk1"/>
                </a:solidFill>
              </a:defRPr>
            </a:lvl1pPr>
            <a:lvl2pPr marL="0" lvl="1" algn="just">
              <a:spcAft>
                <a:spcPts val="600"/>
              </a:spcAft>
              <a:defRPr sz="1600" kern="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600" dirty="0"/>
              <a:t>Standard Model Effective Field Theory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65621"/>
              </p:ext>
            </p:extLst>
          </p:nvPr>
        </p:nvGraphicFramePr>
        <p:xfrm>
          <a:off x="3959041" y="1477368"/>
          <a:ext cx="46212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3" imgW="2476440" imgH="431640" progId="Equation.DSMT4">
                  <p:embed/>
                </p:oleObj>
              </mc:Choice>
              <mc:Fallback>
                <p:oleObj name="Equation" r:id="rId3" imgW="2476440" imgH="43164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041" y="1477368"/>
                        <a:ext cx="4621213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6041" y="3421744"/>
            <a:ext cx="5382463" cy="137540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977246" y="2412232"/>
            <a:ext cx="1333346" cy="415176"/>
          </a:xfrm>
          <a:prstGeom prst="rect">
            <a:avLst/>
          </a:prstGeom>
          <a:ln w="12700" cmpd="sng">
            <a:noFill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487" tIns="44450" rIns="90487" bIns="44450" anchor="ctr">
            <a:noAutofit/>
          </a:bodyPr>
          <a:lstStyle>
            <a:defPPr>
              <a:defRPr lang="en-US"/>
            </a:defPPr>
            <a:lvl1pPr>
              <a:defRPr sz="1100">
                <a:solidFill>
                  <a:schemeClr val="dk1"/>
                </a:solidFill>
              </a:defRPr>
            </a:lvl1pPr>
            <a:lvl2pPr marL="0" lvl="1" algn="just">
              <a:spcAft>
                <a:spcPts val="600"/>
              </a:spcAft>
              <a:defRPr sz="1600" kern="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600" dirty="0"/>
              <a:t>Chiral EFT</a:t>
            </a: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07258"/>
              </p:ext>
            </p:extLst>
          </p:nvPr>
        </p:nvGraphicFramePr>
        <p:xfrm>
          <a:off x="3203205" y="2382489"/>
          <a:ext cx="55927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6" imgW="2997000" imgH="253800" progId="Equation.DSMT4">
                  <p:embed/>
                </p:oleObj>
              </mc:Choice>
              <mc:Fallback>
                <p:oleObj name="Equation" r:id="rId6" imgW="2997000" imgH="253800" progId="Equation.DSMT4">
                  <p:embed/>
                  <p:pic>
                    <p:nvPicPr>
                      <p:cNvPr id="67" name="Object 6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205" y="2382489"/>
                        <a:ext cx="559276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518116" y="5073013"/>
          <a:ext cx="32448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8" imgW="1714320" imgH="253800" progId="Equation.DSMT4">
                  <p:embed/>
                </p:oleObj>
              </mc:Choice>
              <mc:Fallback>
                <p:oleObj name="Equation" r:id="rId8" imgW="1714320" imgH="253800" progId="Equation.DSMT4">
                  <p:embed/>
                  <p:pic>
                    <p:nvPicPr>
                      <p:cNvPr id="68" name="Object 6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8116" y="5073013"/>
                        <a:ext cx="3244850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1661723" y="381998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oscillation time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26041" y="3019339"/>
            <a:ext cx="267055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neutron-antineutron</a:t>
            </a:r>
          </a:p>
          <a:p>
            <a:pPr algn="ctr"/>
            <a:r>
              <a:rPr lang="en-US" dirty="0"/>
              <a:t>oscillation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04248" y="3039528"/>
            <a:ext cx="20569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direct two-nucleon</a:t>
            </a:r>
          </a:p>
          <a:p>
            <a:pPr algn="ctr"/>
            <a:r>
              <a:rPr lang="en-US" dirty="0"/>
              <a:t>annihilation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01619" y="336566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deuteron lifetime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5081050" y="5040575"/>
          <a:ext cx="2090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10" imgW="1104840" imgH="241200" progId="Equation.DSMT4">
                  <p:embed/>
                </p:oleObj>
              </mc:Choice>
              <mc:Fallback>
                <p:oleObj name="Equation" r:id="rId10" imgW="1104840" imgH="241200" progId="Equation.DSMT4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81050" y="5040575"/>
                        <a:ext cx="209073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7675213" y="5010287"/>
          <a:ext cx="13938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12" imgW="736560" imgH="241200" progId="Equation.DSMT4">
                  <p:embed/>
                </p:oleObj>
              </mc:Choice>
              <mc:Fallback>
                <p:oleObj name="Equation" r:id="rId12" imgW="736560" imgH="24120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75213" y="5010287"/>
                        <a:ext cx="1393825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7675213" y="5472976"/>
          <a:ext cx="14176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14" imgW="749160" imgH="241200" progId="Equation.DSMT4">
                  <p:embed/>
                </p:oleObj>
              </mc:Choice>
              <mc:Fallback>
                <p:oleObj name="Equation" r:id="rId14" imgW="749160" imgH="241200" progId="Equation.DSMT4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75213" y="5472976"/>
                        <a:ext cx="1417637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5656700" y="540212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(SNO)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06540" y="58416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(ILL)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530360" y="6210938"/>
          <a:ext cx="18986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16" imgW="1002960" imgH="253800" progId="Equation.DSMT4">
                  <p:embed/>
                </p:oleObj>
              </mc:Choice>
              <mc:Fallback>
                <p:oleObj name="Equation" r:id="rId16" imgW="1002960" imgH="253800" progId="Equation.DSMT4">
                  <p:embed/>
                  <p:pic>
                    <p:nvPicPr>
                      <p:cNvPr id="82" name="Object 8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0360" y="6210938"/>
                        <a:ext cx="1898650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/>
        </p:nvGraphicFramePr>
        <p:xfrm>
          <a:off x="370972" y="3284984"/>
          <a:ext cx="1212549" cy="949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18" imgW="583920" imgH="457200" progId="Equation.DSMT4">
                  <p:embed/>
                </p:oleObj>
              </mc:Choice>
              <mc:Fallback>
                <p:oleObj name="Equation" r:id="rId18" imgW="583920" imgH="457200" progId="Equation.DSMT4">
                  <p:embed/>
                  <p:pic>
                    <p:nvPicPr>
                      <p:cNvPr id="85" name="Object 8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0972" y="3284984"/>
                        <a:ext cx="1212549" cy="94948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Left Brace 85"/>
          <p:cNvSpPr/>
          <p:nvPr/>
        </p:nvSpPr>
        <p:spPr>
          <a:xfrm>
            <a:off x="251520" y="5076880"/>
            <a:ext cx="278839" cy="1615070"/>
          </a:xfrm>
          <a:prstGeom prst="leftBrace">
            <a:avLst>
              <a:gd name="adj1" fmla="val 51112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7264223" y="5197852"/>
            <a:ext cx="294744" cy="142645"/>
          </a:xfrm>
          <a:prstGeom prst="rightArrow">
            <a:avLst/>
          </a:prstGeom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171786" y="5559256"/>
            <a:ext cx="47961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vs.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358238" y="5637673"/>
            <a:ext cx="415690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≈ 2.5 smaller than potential models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28547" y="6242426"/>
            <a:ext cx="429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signal for operator 4 (if dominant)</a:t>
            </a:r>
          </a:p>
        </p:txBody>
      </p:sp>
      <p:sp>
        <p:nvSpPr>
          <p:cNvPr id="91" name="Right Arrow 90"/>
          <p:cNvSpPr/>
          <p:nvPr/>
        </p:nvSpPr>
        <p:spPr>
          <a:xfrm>
            <a:off x="2510673" y="6380120"/>
            <a:ext cx="294744" cy="142645"/>
          </a:xfrm>
          <a:prstGeom prst="rightArrow">
            <a:avLst/>
          </a:prstGeom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5195" y="4477516"/>
            <a:ext cx="134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 to NLO:</a:t>
            </a:r>
          </a:p>
        </p:txBody>
      </p:sp>
    </p:spTree>
    <p:extLst>
      <p:ext uri="{BB962C8B-B14F-4D97-AF65-F5344CB8AC3E}">
        <p14:creationId xmlns:p14="http://schemas.microsoft.com/office/powerpoint/2010/main" val="68613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US" b="0" dirty="0">
                <a:cs typeface="Arial Narrow"/>
              </a:rPr>
              <a:t>can we do it?</a:t>
            </a:r>
            <a:endParaRPr lang="en-US" sz="1000" cap="none" dirty="0">
              <a:ln w="0" cap="sq"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6893" y="3004257"/>
                <a:ext cx="7659148" cy="1055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pc="-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pc="-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 spc="-30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b="0" i="1" spc="-30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600" b="0" i="1" spc="-300" smtClean="0">
                                        <a:latin typeface="Cambria Math" panose="02040503050406030204" pitchFamily="18" charset="0"/>
                                      </a:rPr>
                                      <m:t>𝑁𝐶𝑆𝑀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3600" b="0" i="1" spc="-3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600" b="0" i="1" spc="-3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 spc="-30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b="0" i="1" spc="-300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600" b="0" i="1" spc="-300" smtClean="0">
                                        <a:latin typeface="Cambria Math" panose="02040503050406030204" pitchFamily="18" charset="0"/>
                                      </a:rPr>
                                      <m:t>𝑅𝐺𝑀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600" i="1" spc="-3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pc="-30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3600" b="0" i="1" spc="-30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600" b="0" i="1" spc="-3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sz="3600" b="0" i="1" spc="-3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0" i="1" spc="-30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600" i="1" spc="-3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pc="-30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 spc="-30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b="0" i="1" spc="-3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fr-FR" sz="3600" b="0" i="1" spc="-300" smtClean="0">
                                        <a:latin typeface="Cambria Math" panose="02040503050406030204" pitchFamily="18" charset="0"/>
                                      </a:rPr>
                                      <m:t>𝑁𝐶𝑆𝑀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3600" b="0" i="1" spc="-30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3600" b="0" i="1" spc="-30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 spc="-30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b="0" i="1" spc="-30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fr-FR" sz="3600" b="0" i="1" spc="-300" smtClean="0">
                                        <a:latin typeface="Cambria Math" panose="02040503050406030204" pitchFamily="18" charset="0"/>
                                      </a:rPr>
                                      <m:t>𝑅𝐺𝑀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i="1" spc="-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3" y="3004257"/>
                <a:ext cx="7659148" cy="10553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2019617" y="1413291"/>
            <a:ext cx="2912329" cy="768880"/>
            <a:chOff x="4429762" y="1163279"/>
            <a:chExt cx="2912329" cy="768880"/>
          </a:xfrm>
        </p:grpSpPr>
        <p:grpSp>
          <p:nvGrpSpPr>
            <p:cNvPr id="66" name="Group 65"/>
            <p:cNvGrpSpPr/>
            <p:nvPr/>
          </p:nvGrpSpPr>
          <p:grpSpPr>
            <a:xfrm>
              <a:off x="4650181" y="1378716"/>
              <a:ext cx="286564" cy="345938"/>
              <a:chOff x="8541132" y="1320368"/>
              <a:chExt cx="286564" cy="345938"/>
            </a:xfrm>
          </p:grpSpPr>
          <p:grpSp>
            <p:nvGrpSpPr>
              <p:cNvPr id="81" name="Group 80"/>
              <p:cNvGrpSpPr>
                <a:grpSpLocks noChangeAspect="1"/>
              </p:cNvGrpSpPr>
              <p:nvPr/>
            </p:nvGrpSpPr>
            <p:grpSpPr>
              <a:xfrm>
                <a:off x="8541132" y="1320368"/>
                <a:ext cx="286564" cy="308792"/>
                <a:chOff x="3746281" y="2733386"/>
                <a:chExt cx="370414" cy="399150"/>
              </a:xfrm>
            </p:grpSpPr>
            <p:pic>
              <p:nvPicPr>
                <p:cNvPr id="83" name="Picture 82" descr="ball2v2pn-2.pn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743682" y="2919625"/>
                  <a:ext cx="215510" cy="210312"/>
                </a:xfrm>
                <a:prstGeom prst="rect">
                  <a:avLst/>
                </a:prstGeom>
              </p:spPr>
            </p:pic>
            <p:pic>
              <p:nvPicPr>
                <p:cNvPr id="84" name="Picture 83" descr="ball2v2pn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743911" y="2811536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85" name="Picture 84" descr="ball2v2pn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903783" y="2883890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86" name="Picture 85" descr="ball2v2pn-2.pn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861398" y="2735986"/>
                  <a:ext cx="215511" cy="210312"/>
                </a:xfrm>
                <a:prstGeom prst="rect">
                  <a:avLst/>
                </a:prstGeom>
              </p:spPr>
            </p:pic>
          </p:grpSp>
          <p:pic>
            <p:nvPicPr>
              <p:cNvPr id="82" name="Picture 81" descr="ball2v2pn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8603438" y="1501592"/>
                <a:ext cx="166725" cy="16270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93"/>
                <p:cNvSpPr txBox="1"/>
                <p:nvPr/>
              </p:nvSpPr>
              <p:spPr>
                <a:xfrm>
                  <a:off x="4429762" y="1249664"/>
                  <a:ext cx="2912329" cy="6824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fr-FR" sz="17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fr-FR" sz="1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700" dirty="0"/>
                </a:p>
              </p:txBody>
            </p:sp>
          </mc:Choice>
          <mc:Fallback xmlns="">
            <p:sp>
              <p:nvSpPr>
                <p:cNvPr id="67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9762" y="1249664"/>
                  <a:ext cx="2912329" cy="68249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/>
            <p:cNvGrpSpPr/>
            <p:nvPr/>
          </p:nvGrpSpPr>
          <p:grpSpPr>
            <a:xfrm>
              <a:off x="5853850" y="1163279"/>
              <a:ext cx="1353257" cy="768880"/>
              <a:chOff x="3580343" y="1122507"/>
              <a:chExt cx="1353257" cy="768880"/>
            </a:xfrm>
          </p:grpSpPr>
          <p:grpSp>
            <p:nvGrpSpPr>
              <p:cNvPr id="70" name="Group 69"/>
              <p:cNvGrpSpPr>
                <a:grpSpLocks noChangeAspect="1"/>
              </p:cNvGrpSpPr>
              <p:nvPr/>
            </p:nvGrpSpPr>
            <p:grpSpPr>
              <a:xfrm>
                <a:off x="3580343" y="1297007"/>
                <a:ext cx="286385" cy="308793"/>
                <a:chOff x="3746511" y="2733386"/>
                <a:chExt cx="370184" cy="399149"/>
              </a:xfrm>
            </p:grpSpPr>
            <p:pic>
              <p:nvPicPr>
                <p:cNvPr id="76" name="Picture 75" descr="ball2v2pn-2.pn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792202" y="2919624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77" name="Picture 76" descr="ball2v2pn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743911" y="2811536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78" name="Picture 77" descr="ball2v2pn.pn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903783" y="2883890"/>
                  <a:ext cx="215511" cy="210312"/>
                </a:xfrm>
                <a:prstGeom prst="rect">
                  <a:avLst/>
                </a:prstGeom>
              </p:spPr>
            </p:pic>
            <p:pic>
              <p:nvPicPr>
                <p:cNvPr id="80" name="Picture 79" descr="ball2v2pn-2.pn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861398" y="2735986"/>
                  <a:ext cx="215511" cy="210312"/>
                </a:xfrm>
                <a:prstGeom prst="rect">
                  <a:avLst/>
                </a:prstGeom>
              </p:spPr>
            </p:pic>
          </p:grpSp>
          <p:sp>
            <p:nvSpPr>
              <p:cNvPr id="71" name="Line 180"/>
              <p:cNvSpPr>
                <a:spLocks noChangeShapeType="1"/>
              </p:cNvSpPr>
              <p:nvPr/>
            </p:nvSpPr>
            <p:spPr bwMode="auto">
              <a:xfrm rot="1045247" flipH="1" flipV="1">
                <a:off x="3710071" y="1539986"/>
                <a:ext cx="510932" cy="10040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72" name="Picture 71" descr="ball2v2pn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4170870" y="1566737"/>
                <a:ext cx="166725" cy="16270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98"/>
                  <p:cNvSpPr txBox="1"/>
                  <p:nvPr/>
                </p:nvSpPr>
                <p:spPr>
                  <a:xfrm>
                    <a:off x="3791925" y="1614388"/>
                    <a:ext cx="21961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1925" y="1614388"/>
                    <a:ext cx="219612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3333" t="-46667" r="-80556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99"/>
                  <p:cNvSpPr txBox="1"/>
                  <p:nvPr/>
                </p:nvSpPr>
                <p:spPr>
                  <a:xfrm>
                    <a:off x="4272200" y="1645165"/>
                    <a:ext cx="66140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4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2200" y="1645165"/>
                    <a:ext cx="661400" cy="21544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8257" r="-9174" b="-3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100"/>
                  <p:cNvSpPr txBox="1"/>
                  <p:nvPr/>
                </p:nvSpPr>
                <p:spPr>
                  <a:xfrm>
                    <a:off x="3861526" y="1122507"/>
                    <a:ext cx="61690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5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1526" y="1122507"/>
                    <a:ext cx="616900" cy="21544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8911" r="-9901" b="-3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26" name="Straight Arrow Connector 125"/>
          <p:cNvCxnSpPr>
            <a:stCxn id="67" idx="2"/>
          </p:cNvCxnSpPr>
          <p:nvPr/>
        </p:nvCxnSpPr>
        <p:spPr>
          <a:xfrm flipH="1">
            <a:off x="3194703" y="2182171"/>
            <a:ext cx="281079" cy="807232"/>
          </a:xfrm>
          <a:prstGeom prst="straightConnector1">
            <a:avLst/>
          </a:prstGeom>
          <a:ln w="28575">
            <a:solidFill>
              <a:srgbClr val="F6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3741" y="2305582"/>
                <a:ext cx="735138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741" y="2305582"/>
                <a:ext cx="735138" cy="280205"/>
              </a:xfrm>
              <a:prstGeom prst="rect">
                <a:avLst/>
              </a:prstGeom>
              <a:blipFill rotWithShape="0">
                <a:blip r:embed="rId19"/>
                <a:stretch>
                  <a:fillRect l="-5785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Straight Arrow Connector 167"/>
          <p:cNvCxnSpPr>
            <a:stCxn id="16" idx="2"/>
          </p:cNvCxnSpPr>
          <p:nvPr/>
        </p:nvCxnSpPr>
        <p:spPr>
          <a:xfrm>
            <a:off x="1551310" y="2585787"/>
            <a:ext cx="0" cy="369295"/>
          </a:xfrm>
          <a:prstGeom prst="straightConnector1">
            <a:avLst/>
          </a:prstGeom>
          <a:ln w="28575">
            <a:solidFill>
              <a:srgbClr val="F6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151" descr="pot3"/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2660"/>
          <a:stretch/>
        </p:blipFill>
        <p:spPr bwMode="auto">
          <a:xfrm>
            <a:off x="2801985" y="4158000"/>
            <a:ext cx="3113730" cy="2700000"/>
          </a:xfrm>
          <a:prstGeom prst="rect">
            <a:avLst/>
          </a:prstGeom>
          <a:noFill/>
          <a:effectLst/>
        </p:spPr>
      </p:pic>
      <p:pic>
        <p:nvPicPr>
          <p:cNvPr id="87" name="Picture 137" descr="norm7"/>
          <p:cNvPicPr>
            <a:picLocks noChangeAspect="1" noChangeArrowheads="1"/>
          </p:cNvPicPr>
          <p:nvPr/>
        </p:nvPicPr>
        <p:blipFill rotWithShape="1">
          <a:blip r:embed="rId21"/>
          <a:srcRect l="11158" r="-1"/>
          <a:stretch/>
        </p:blipFill>
        <p:spPr bwMode="auto">
          <a:xfrm>
            <a:off x="5915715" y="4158000"/>
            <a:ext cx="3217488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ight Arrow 87"/>
          <p:cNvSpPr>
            <a:spLocks noChangeAspect="1"/>
          </p:cNvSpPr>
          <p:nvPr/>
        </p:nvSpPr>
        <p:spPr bwMode="auto">
          <a:xfrm rot="16200000">
            <a:off x="7541134" y="4267902"/>
            <a:ext cx="608636" cy="322372"/>
          </a:xfrm>
          <a:prstGeom prst="rightArrow">
            <a:avLst/>
          </a:prstGeom>
          <a:solidFill>
            <a:srgbClr val="FF0000"/>
          </a:solidFill>
          <a:ln w="19050" cmpd="sng"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9" name="Right Arrow 88"/>
          <p:cNvSpPr>
            <a:spLocks noChangeAspect="1"/>
          </p:cNvSpPr>
          <p:nvPr/>
        </p:nvSpPr>
        <p:spPr bwMode="auto">
          <a:xfrm rot="16200000">
            <a:off x="2925914" y="4267902"/>
            <a:ext cx="608636" cy="322372"/>
          </a:xfrm>
          <a:prstGeom prst="rightArrow">
            <a:avLst/>
          </a:prstGeom>
          <a:solidFill>
            <a:srgbClr val="FF0000"/>
          </a:solidFill>
          <a:ln w="19050" cmpd="sng"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0" name="Content Placeholder 5"/>
          <p:cNvSpPr txBox="1">
            <a:spLocks/>
          </p:cNvSpPr>
          <p:nvPr/>
        </p:nvSpPr>
        <p:spPr>
          <a:xfrm>
            <a:off x="249197" y="5604535"/>
            <a:ext cx="2468835" cy="1050106"/>
          </a:xfrm>
          <a:prstGeom prst="rect">
            <a:avLst/>
          </a:prstGeom>
          <a:solidFill>
            <a:srgbClr val="124A91"/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defPPr>
              <a:defRPr lang="en-US"/>
            </a:defPPr>
            <a:lvl1pPr marL="192024" indent="-192024">
              <a:buFont typeface="Arial"/>
              <a:buChar char="•"/>
              <a:defRPr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marL="0" indent="0">
              <a:buNone/>
            </a:pPr>
            <a:r>
              <a:rPr lang="en-US" dirty="0"/>
              <a:t>Long-range part of the kernels is computed on the spatial mesh.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31598" y="786805"/>
            <a:ext cx="3234520" cy="2289711"/>
            <a:chOff x="5631598" y="786805"/>
            <a:chExt cx="3234520" cy="22897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3" t="52594" r="4799" b="3682"/>
            <a:stretch/>
          </p:blipFill>
          <p:spPr>
            <a:xfrm>
              <a:off x="5631598" y="786805"/>
              <a:ext cx="3234520" cy="220899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31563" y="2112405"/>
              <a:ext cx="1230149" cy="447813"/>
            </a:xfrm>
            <a:prstGeom prst="rect">
              <a:avLst/>
            </a:prstGeom>
            <a:solidFill>
              <a:srgbClr val="DC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ight Arrow 91"/>
            <p:cNvSpPr>
              <a:spLocks noChangeAspect="1"/>
            </p:cNvSpPr>
            <p:nvPr/>
          </p:nvSpPr>
          <p:spPr bwMode="auto">
            <a:xfrm rot="5400000">
              <a:off x="7581134" y="2611012"/>
              <a:ext cx="608636" cy="322372"/>
            </a:xfrm>
            <a:prstGeom prst="rightArrow">
              <a:avLst/>
            </a:prstGeom>
            <a:solidFill>
              <a:srgbClr val="FF0000"/>
            </a:solidFill>
            <a:ln w="19050" cmpd="sng">
              <a:solidFill>
                <a:srgbClr val="0000FF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flipV="1">
              <a:off x="7534275" y="903821"/>
              <a:ext cx="1022350" cy="144000"/>
            </a:xfrm>
            <a:prstGeom prst="rect">
              <a:avLst/>
            </a:prstGeom>
            <a:solidFill>
              <a:srgbClr val="DC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9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9"/>
    </mc:Choice>
    <mc:Fallback xmlns="">
      <p:transition spd="slow" advTm="6021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7"/>
</p:tagLst>
</file>

<file path=ppt/theme/theme1.xml><?xml version="1.0" encoding="utf-8"?>
<a:theme xmlns:a="http://schemas.openxmlformats.org/drawingml/2006/main" name="Thème-IPN-bleu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c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-IPN-bleu" id="{174C9C3C-D8ED-4380-9AF1-27C1A3D2711C}" vid="{4C982F8C-C650-4EDD-B635-360B11BC17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Thème-IPN-bleu</Template>
  <TotalTime>83181</TotalTime>
  <Words>1811</Words>
  <Application>Microsoft Office PowerPoint</Application>
  <PresentationFormat>Affichage à l'écran (4:3)</PresentationFormat>
  <Paragraphs>251</Paragraphs>
  <Slides>14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Arial Bold</vt:lpstr>
      <vt:lpstr>Calibri</vt:lpstr>
      <vt:lpstr>Cambria Math</vt:lpstr>
      <vt:lpstr>CMR17</vt:lpstr>
      <vt:lpstr>Symbol</vt:lpstr>
      <vt:lpstr>Times</vt:lpstr>
      <vt:lpstr>Times New Roman</vt:lpstr>
      <vt:lpstr>Wingdings</vt:lpstr>
      <vt:lpstr>Thème-IPN-bleu</vt:lpstr>
      <vt:lpstr>Equation</vt:lpstr>
      <vt:lpstr>Présentation PowerPoint</vt:lpstr>
      <vt:lpstr>Neutrons &amp; nuclei, a love story</vt:lpstr>
      <vt:lpstr>modern nuclear interaction: Chiral effective field theory (NN)</vt:lpstr>
      <vt:lpstr>Accuracy and precision of the nuclear Hamiltonian (NN)</vt:lpstr>
      <vt:lpstr>"N" "N"  ̅ interaction</vt:lpstr>
      <vt:lpstr>Low-energy physics with antiprotons</vt:lpstr>
      <vt:lpstr>Low-energy physics with antiprotons</vt:lpstr>
      <vt:lpstr>Baryon-Number Violation by Two Units and the Deuteron Lifetime F. Oosterhof, et al. PRL 122 (2019)</vt:lpstr>
      <vt:lpstr>can we do it?</vt:lpstr>
      <vt:lpstr>"N"  ̅-A is a direct process N-nucleus versus "N"  ̅-nucleus formalism</vt:lpstr>
      <vt:lpstr>WE could compute nuclear and atomic structure this exotic system</vt:lpstr>
      <vt:lpstr>11Be 1n Halo nuclei : EM probes A. Calci, et al. PRL117 (2016)</vt:lpstr>
      <vt:lpstr>6He 2n Halo nuclei C. Romero-Redondo, S. Quaglioni et al. PRL117 (2016)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Steps Towards an Ab Initio Description of Light-ion Fusion Reactions</dc:title>
  <dc:creator>Hupin, Guillaume</dc:creator>
  <cp:lastModifiedBy>Tetlis Le Breton</cp:lastModifiedBy>
  <cp:revision>2098</cp:revision>
  <cp:lastPrinted>2016-02-21T19:34:45Z</cp:lastPrinted>
  <dcterms:created xsi:type="dcterms:W3CDTF">2012-06-28T17:18:35Z</dcterms:created>
  <dcterms:modified xsi:type="dcterms:W3CDTF">2020-01-29T16:41:30Z</dcterms:modified>
</cp:coreProperties>
</file>