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9" r:id="rId1"/>
  </p:sldMasterIdLst>
  <p:notesMasterIdLst>
    <p:notesMasterId r:id="rId19"/>
  </p:notesMasterIdLst>
  <p:sldIdLst>
    <p:sldId id="648" r:id="rId2"/>
    <p:sldId id="746" r:id="rId3"/>
    <p:sldId id="736" r:id="rId4"/>
    <p:sldId id="737" r:id="rId5"/>
    <p:sldId id="739" r:id="rId6"/>
    <p:sldId id="680" r:id="rId7"/>
    <p:sldId id="695" r:id="rId8"/>
    <p:sldId id="696" r:id="rId9"/>
    <p:sldId id="740" r:id="rId10"/>
    <p:sldId id="741" r:id="rId11"/>
    <p:sldId id="722" r:id="rId12"/>
    <p:sldId id="742" r:id="rId13"/>
    <p:sldId id="743" r:id="rId14"/>
    <p:sldId id="745" r:id="rId15"/>
    <p:sldId id="744" r:id="rId16"/>
    <p:sldId id="748" r:id="rId17"/>
    <p:sldId id="747" r:id="rId18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  <a:srgbClr val="33CC33"/>
    <a:srgbClr val="EDC5F1"/>
    <a:srgbClr val="D763E7"/>
    <a:srgbClr val="BFBFBF"/>
    <a:srgbClr val="FF6600"/>
    <a:srgbClr val="00B050"/>
    <a:srgbClr val="FFFFFF"/>
    <a:srgbClr val="703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84145" autoAdjust="0"/>
  </p:normalViewPr>
  <p:slideViewPr>
    <p:cSldViewPr>
      <p:cViewPr varScale="1">
        <p:scale>
          <a:sx n="61" d="100"/>
          <a:sy n="61" d="100"/>
        </p:scale>
        <p:origin x="147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Cliquez pour modifier les styles du texte du masque</a:t>
            </a:r>
          </a:p>
          <a:p>
            <a:pPr lvl="1"/>
            <a:r>
              <a:rPr lang="en-US" noProof="0" smtClean="0"/>
              <a:t>Deuxième niveau</a:t>
            </a:r>
          </a:p>
          <a:p>
            <a:pPr lvl="2"/>
            <a:r>
              <a:rPr lang="en-US" noProof="0" smtClean="0"/>
              <a:t>Troisième niveau</a:t>
            </a:r>
          </a:p>
          <a:p>
            <a:pPr lvl="3"/>
            <a:r>
              <a:rPr lang="en-US" noProof="0" smtClean="0"/>
              <a:t>Quatrième niveau</a:t>
            </a:r>
          </a:p>
          <a:p>
            <a:pPr lvl="4"/>
            <a:r>
              <a:rPr lang="en-US" noProof="0" smtClean="0"/>
              <a:t>Cinquième niveau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 smtClean="0">
                <a:latin typeface="Arial" charset="0"/>
              </a:defRPr>
            </a:lvl1pPr>
          </a:lstStyle>
          <a:p>
            <a:pPr>
              <a:defRPr/>
            </a:pPr>
            <a:fld id="{E7EA0C6F-F038-4693-A48C-B00A4B57E807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8682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492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5271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Skin:208Pb</a:t>
            </a:r>
          </a:p>
          <a:p>
            <a:r>
              <a:rPr lang="fr-FR" dirty="0" smtClean="0"/>
              <a:t>IAS:124Sn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8653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46245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3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7768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7440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err="1" smtClean="0"/>
              <a:t>Low</a:t>
            </a:r>
            <a:r>
              <a:rPr lang="fr-FR" dirty="0" smtClean="0"/>
              <a:t> </a:t>
            </a:r>
            <a:r>
              <a:rPr lang="fr-FR" dirty="0" err="1" smtClean="0"/>
              <a:t>energy</a:t>
            </a:r>
            <a:r>
              <a:rPr lang="fr-FR" dirty="0" smtClean="0"/>
              <a:t>: </a:t>
            </a:r>
            <a:r>
              <a:rPr lang="fr-FR" dirty="0" err="1" smtClean="0"/>
              <a:t>bea</a:t>
            </a:r>
            <a:r>
              <a:rPr lang="fr-FR" dirty="0" smtClean="0"/>
              <a:t> </a:t>
            </a:r>
            <a:r>
              <a:rPr lang="fr-FR" dirty="0" err="1" smtClean="0"/>
              <a:t>decay</a:t>
            </a:r>
            <a:r>
              <a:rPr lang="fr-FR" dirty="0" smtClean="0"/>
              <a:t> </a:t>
            </a:r>
            <a:r>
              <a:rPr lang="fr-FR" dirty="0" err="1" smtClean="0"/>
              <a:t>beam</a:t>
            </a:r>
            <a:r>
              <a:rPr lang="fr-FR" dirty="0" smtClean="0"/>
              <a:t> purification=</a:t>
            </a:r>
            <a:r>
              <a:rPr lang="fr-FR" dirty="0" err="1" smtClean="0"/>
              <a:t>penning</a:t>
            </a:r>
            <a:r>
              <a:rPr lang="fr-FR" baseline="0" dirty="0" smtClean="0"/>
              <a:t> </a:t>
            </a:r>
            <a:r>
              <a:rPr lang="fr-FR" baseline="0" dirty="0" err="1" smtClean="0"/>
              <a:t>trap</a:t>
            </a:r>
            <a:endParaRPr lang="fr-FR" dirty="0" smtClean="0"/>
          </a:p>
          <a:p>
            <a:r>
              <a:rPr lang="fr-FR" dirty="0" smtClean="0"/>
              <a:t>High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: collective modes, </a:t>
            </a:r>
            <a:r>
              <a:rPr lang="fr-FR" baseline="0" dirty="0" err="1" smtClean="0"/>
              <a:t>symmetry</a:t>
            </a:r>
            <a:r>
              <a:rPr lang="fr-FR" baseline="0" dirty="0" smtClean="0"/>
              <a:t> </a:t>
            </a:r>
            <a:r>
              <a:rPr lang="fr-FR" baseline="0" dirty="0" err="1" smtClean="0"/>
              <a:t>energy</a:t>
            </a:r>
            <a:r>
              <a:rPr lang="fr-FR" baseline="0" dirty="0" smtClean="0"/>
              <a:t>, charge exchange</a:t>
            </a:r>
          </a:p>
          <a:p>
            <a:r>
              <a:rPr lang="fr-FR" baseline="0" dirty="0" smtClean="0"/>
              <a:t>Total Absorption </a:t>
            </a:r>
            <a:r>
              <a:rPr lang="fr-FR" baseline="0" dirty="0" err="1" smtClean="0"/>
              <a:t>Spectrometer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EA0C6F-F038-4693-A48C-B00A4B57E807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21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54E04EE-D210-4241-87A5-33D4C6DDD258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4160838" y="10795000"/>
            <a:ext cx="31734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>
              <a:buClrTx/>
              <a:buFontTx/>
              <a:buNone/>
            </a:pPr>
            <a:fld id="{7C504B74-24C1-4223-A40F-3B805A9ABACC}" type="slidenum">
              <a:rPr lang="fr-FR" altLang="fr-FR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300">
              <a:latin typeface="Times New Roman" panose="02020603050405020304" pitchFamily="18" charset="0"/>
            </a:endParaRPr>
          </a:p>
        </p:txBody>
      </p:sp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4160838" y="10795000"/>
            <a:ext cx="3182937" cy="55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>
              <a:buClrTx/>
              <a:buFontTx/>
              <a:buNone/>
            </a:pPr>
            <a:fld id="{B4353DF5-A49E-4628-8F75-9C0E4E127B5F}" type="slidenum">
              <a:rPr lang="fr-FR" altLang="fr-FR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300">
              <a:latin typeface="Times New Roman" panose="02020603050405020304" pitchFamily="18" charset="0"/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4160838" y="10795000"/>
            <a:ext cx="3187700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 algn="r">
              <a:buClrTx/>
              <a:buFontTx/>
              <a:buNone/>
            </a:pPr>
            <a:fld id="{9BD980CE-DC59-4401-8EAC-205038C0CFAD}" type="slidenum">
              <a:rPr lang="fr-FR" altLang="fr-FR" sz="1300">
                <a:latin typeface="Times New Roman" panose="02020603050405020304" pitchFamily="18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300">
              <a:latin typeface="Times New Roman" panose="02020603050405020304" pitchFamily="18" charset="0"/>
            </a:endParaRPr>
          </a:p>
        </p:txBody>
      </p:sp>
      <p:sp>
        <p:nvSpPr>
          <p:cNvPr id="512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836613" y="863600"/>
            <a:ext cx="5680075" cy="426085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736600" y="5395913"/>
            <a:ext cx="5883275" cy="511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4728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B531DA0-6532-49BD-942A-06FDD98F6B0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6D6FA4-F68E-408F-8033-1D04D7E1AAD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4DF1DB-9988-424E-999E-B85880C62CF0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9D02EC-BD99-4095-9D27-763A912A8A1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F811E4-B415-454D-A63C-6E7D88188C66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4DEEBD-B89A-40C2-9257-47AC80BF6584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6FDFD-43A6-4C41-BF8F-B9514B0AC7CE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25574-610F-43F8-A6FB-DB182FBBEDEF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FC303E-7175-4792-8826-FBD9E3F194F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C025AE-E146-49E7-BC02-BA60370CAA13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D40BC3-61B6-4EFB-8CF2-3552EDFC2E8C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pPr>
              <a:defRPr/>
            </a:pPr>
            <a:fld id="{FB0D3417-1A1E-4181-A165-D24AC03D2E17}" type="slidenum">
              <a:rPr lang="en-US" smtClean="0"/>
              <a:pPr>
                <a:defRPr/>
              </a:pPr>
              <a:t>‹N°›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5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iff"/><Relationship Id="rId4" Type="http://schemas.openxmlformats.org/officeDocument/2006/relationships/image" Target="../media/image14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226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-29735" y="0"/>
            <a:ext cx="9173736" cy="6858000"/>
          </a:xfrm>
          <a:prstGeom prst="rect">
            <a:avLst/>
          </a:prstGeom>
          <a:solidFill>
            <a:srgbClr val="1C1C1C">
              <a:alpha val="3882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07504" y="152400"/>
            <a:ext cx="25266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 err="1">
                <a:solidFill>
                  <a:schemeClr val="bg1"/>
                </a:solidFill>
              </a:rPr>
              <a:t>Credit</a:t>
            </a:r>
            <a:r>
              <a:rPr lang="fr-FR" sz="1200" dirty="0">
                <a:solidFill>
                  <a:schemeClr val="bg1"/>
                </a:solidFill>
              </a:rPr>
              <a:t>: </a:t>
            </a:r>
            <a:r>
              <a:rPr lang="fr-FR" sz="1200" dirty="0" smtClean="0">
                <a:solidFill>
                  <a:schemeClr val="bg1"/>
                </a:solidFill>
              </a:rPr>
              <a:t>NASA/Swift Dana Berry</a:t>
            </a:r>
            <a:endParaRPr lang="fr-FR" sz="1200" dirty="0">
              <a:solidFill>
                <a:schemeClr val="bg1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38200" y="3733800"/>
            <a:ext cx="7772400" cy="1470025"/>
          </a:xfrm>
          <a:noFill/>
        </p:spPr>
        <p:txBody>
          <a:bodyPr/>
          <a:lstStyle/>
          <a:p>
            <a:r>
              <a:rPr lang="fr-FR" sz="54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</a:t>
            </a:r>
            <a:r>
              <a:rPr lang="fr-FR" sz="5400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Nuclear</a:t>
            </a:r>
            <a:r>
              <a:rPr lang="fr-FR" sz="54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</a:t>
            </a:r>
            <a:r>
              <a:rPr lang="fr-FR" sz="5400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physics</a:t>
            </a:r>
            <a:r>
              <a:rPr lang="fr-FR" sz="54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</a:t>
            </a:r>
            <a:r>
              <a:rPr lang="fr-FR" sz="5400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experiments</a:t>
            </a:r>
            <a:r>
              <a:rPr lang="fr-FR" sz="54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for dense </a:t>
            </a:r>
            <a:r>
              <a:rPr lang="fr-FR" sz="5400" dirty="0" err="1" smtClean="0">
                <a:solidFill>
                  <a:srgbClr val="FFFF00"/>
                </a:solidFill>
                <a:latin typeface="Segoe Script" panose="020B0504020000000003" pitchFamily="34" charset="0"/>
              </a:rPr>
              <a:t>matter</a:t>
            </a:r>
            <a:r>
              <a:rPr lang="fr-FR" sz="5400" dirty="0" smtClean="0">
                <a:solidFill>
                  <a:srgbClr val="FFFF00"/>
                </a:solidFill>
                <a:latin typeface="Segoe Script" panose="020B0504020000000003" pitchFamily="34" charset="0"/>
              </a:rPr>
              <a:t>  </a:t>
            </a:r>
            <a:endParaRPr lang="fr-FR" sz="5400" dirty="0">
              <a:solidFill>
                <a:srgbClr val="FFFF00"/>
              </a:solidFill>
              <a:latin typeface="Segoe Script" panose="020B0504020000000003" pitchFamily="34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19200" y="5257800"/>
            <a:ext cx="7253867" cy="1080120"/>
          </a:xfrm>
          <a:noFill/>
        </p:spPr>
        <p:txBody>
          <a:bodyPr>
            <a:normAutofit fontScale="40000" lnSpcReduction="20000"/>
          </a:bodyPr>
          <a:lstStyle/>
          <a:p>
            <a:endParaRPr lang="fr-FR" sz="2400" dirty="0">
              <a:solidFill>
                <a:schemeClr val="bg1"/>
              </a:solidFill>
              <a:latin typeface="Segoe Script" panose="020B0504020000000003" pitchFamily="34" charset="0"/>
            </a:endParaRPr>
          </a:p>
          <a:p>
            <a:r>
              <a:rPr lang="fr-FR" sz="3400" b="1" dirty="0">
                <a:solidFill>
                  <a:schemeClr val="bg2"/>
                </a:solidFill>
                <a:latin typeface="Segoe Script" panose="030B0504020000000003" pitchFamily="66" charset="0"/>
              </a:rPr>
              <a:t>Prospectives Nationales 2020-2030</a:t>
            </a:r>
          </a:p>
          <a:p>
            <a:r>
              <a:rPr lang="fr-FR" sz="3400" b="1" dirty="0">
                <a:solidFill>
                  <a:schemeClr val="bg2"/>
                </a:solidFill>
                <a:latin typeface="Segoe Script" panose="030B0504020000000003" pitchFamily="66" charset="0"/>
              </a:rPr>
              <a:t>Physique Nucléaire et Astrophysique Nucléaire</a:t>
            </a:r>
          </a:p>
          <a:p>
            <a:r>
              <a:rPr lang="fr-FR" sz="3400" dirty="0" err="1" smtClean="0">
                <a:solidFill>
                  <a:schemeClr val="bg2"/>
                </a:solidFill>
                <a:latin typeface="Segoe Script" panose="030B0504020000000003" pitchFamily="66" charset="0"/>
              </a:rPr>
              <a:t>F.Gulminelli</a:t>
            </a:r>
            <a:r>
              <a:rPr lang="fr-FR" sz="3400" dirty="0" smtClean="0">
                <a:solidFill>
                  <a:schemeClr val="bg2"/>
                </a:solidFill>
                <a:latin typeface="Segoe Script" panose="030B0504020000000003" pitchFamily="66" charset="0"/>
              </a:rPr>
              <a:t>, (LPC and Normandie Université, Caen) for:</a:t>
            </a:r>
            <a:endParaRPr lang="fr-FR" sz="3400" dirty="0">
              <a:solidFill>
                <a:schemeClr val="bg2"/>
              </a:solidFill>
              <a:latin typeface="Segoe Script" panose="030B0504020000000003" pitchFamily="66" charset="0"/>
            </a:endParaRPr>
          </a:p>
          <a:p>
            <a:r>
              <a:rPr lang="en-US" sz="3400" b="1" dirty="0">
                <a:solidFill>
                  <a:schemeClr val="bg2"/>
                </a:solidFill>
                <a:latin typeface="Segoe Script" panose="030B0504020000000003" pitchFamily="66" charset="0"/>
              </a:rPr>
              <a:t>Compact stars and matter at extreme conditions </a:t>
            </a:r>
          </a:p>
          <a:p>
            <a:endParaRPr lang="fr-FR" sz="3400" dirty="0">
              <a:solidFill>
                <a:schemeClr val="bg2"/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37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" name="Espace réservé du contenu 8"/>
              <p:cNvSpPr>
                <a:spLocks noGrp="1"/>
              </p:cNvSpPr>
              <p:nvPr>
                <p:ph sz="half" idx="2"/>
              </p:nvPr>
            </p:nvSpPr>
            <p:spPr>
              <a:xfrm>
                <a:off x="4800600" y="1600200"/>
                <a:ext cx="4038600" cy="4525963"/>
              </a:xfrm>
            </p:spPr>
            <p:txBody>
              <a:bodyPr/>
              <a:lstStyle/>
              <a:p>
                <a:r>
                  <a:rPr lang="fr-FR" dirty="0" smtClean="0"/>
                  <a:t> 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EC on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exotic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nuclei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plays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a key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role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during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 the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pre-bounce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phase of </a:t>
                </a:r>
                <a:r>
                  <a:rPr lang="fr-F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CCSN</a:t>
                </a:r>
              </a:p>
              <a:p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Different </a:t>
                </a:r>
                <a:r>
                  <a:rPr lang="fr-FR" dirty="0" err="1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models</a:t>
                </a:r>
                <a:r>
                  <a:rPr lang="fr-FR" dirty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𝑄</m:t>
                        </m:r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,∆</m:t>
                        </m:r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𝑖𝑗</m:t>
                        </m:r>
                      </m:sub>
                    </m:sSub>
                    <m:sSub>
                      <m:sSubPr>
                        <m:ctrlP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bPr>
                      <m:e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𝐵</m:t>
                        </m:r>
                      </m:e>
                      <m:sub>
                        <m:r>
                          <a:rPr lang="fr-FR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𝑖𝑗</m:t>
                        </m:r>
                      </m:sub>
                    </m:sSub>
                  </m:oMath>
                </a14:m>
                <a:endParaRPr lang="fr-FR" dirty="0" smtClean="0">
                  <a:solidFill>
                    <a:srgbClr val="C00000"/>
                  </a:solidFill>
                  <a:latin typeface="Verdana" panose="020B0604030504040204" pitchFamily="34" charset="0"/>
                  <a:ea typeface="Verdana" panose="020B0604030504040204" pitchFamily="34" charset="0"/>
                </a:endParaRPr>
              </a:p>
              <a:p>
                <a:r>
                  <a:rPr lang="fr-FR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Effects</a:t>
                </a:r>
                <a:r>
                  <a:rPr lang="fr-F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on </a:t>
                </a:r>
                <a:r>
                  <a:rPr lang="fr-FR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shock</a:t>
                </a:r>
                <a:r>
                  <a:rPr lang="fr-FR" dirty="0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 propagation and nu </a:t>
                </a:r>
                <a:r>
                  <a:rPr lang="fr-FR" dirty="0" err="1" smtClean="0">
                    <a:latin typeface="Verdana" panose="020B0604030504040204" pitchFamily="34" charset="0"/>
                    <a:ea typeface="Verdana" panose="020B0604030504040204" pitchFamily="34" charset="0"/>
                    <a:cs typeface="Verdana" panose="020B0604030504040204" pitchFamily="34" charset="0"/>
                  </a:rPr>
                  <a:t>luminosity</a:t>
                </a:r>
                <a:endParaRPr lang="fr-FR" dirty="0">
                  <a:latin typeface="Verdana" panose="020B0604030504040204" pitchFamily="34" charset="0"/>
                  <a:ea typeface="Verdana" panose="020B0604030504040204" pitchFamily="34" charset="0"/>
                  <a:cs typeface="Verdana" panose="020B0604030504040204" pitchFamily="34" charset="0"/>
                </a:endParaRPr>
              </a:p>
              <a:p>
                <a:endParaRPr lang="fr-FR" dirty="0"/>
              </a:p>
            </p:txBody>
          </p:sp>
        </mc:Choice>
        <mc:Fallback xmlns="">
          <p:sp>
            <p:nvSpPr>
              <p:cNvPr id="9" name="Espace réservé du contenu 8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2"/>
              </p:nvPr>
            </p:nvSpPr>
            <p:spPr>
              <a:xfrm>
                <a:off x="4800600" y="1600200"/>
                <a:ext cx="4038600" cy="4525963"/>
              </a:xfrm>
              <a:blipFill>
                <a:blip r:embed="rId2"/>
                <a:stretch>
                  <a:fillRect l="-2115" t="-1213" r="-1662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itre 1"/>
          <p:cNvSpPr txBox="1">
            <a:spLocks/>
          </p:cNvSpPr>
          <p:nvPr/>
        </p:nvSpPr>
        <p:spPr>
          <a:xfrm>
            <a:off x="457200" y="762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/>
              <a:t>2</a:t>
            </a:r>
            <a:r>
              <a:rPr lang="fr-FR" sz="3600" dirty="0" smtClean="0"/>
              <a:t>) CCSN: e-capture rates  </a:t>
            </a:r>
            <a:endParaRPr lang="fr-FR" sz="36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31299"/>
            <a:ext cx="4530879" cy="370270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63382" y="5605046"/>
            <a:ext cx="24497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 smtClean="0">
                <a:latin typeface="+mn-lt"/>
                <a:ea typeface="Verdana" panose="020B0604030504040204" pitchFamily="34" charset="0"/>
              </a:rPr>
              <a:t>A.Pascal</a:t>
            </a:r>
            <a:r>
              <a:rPr lang="fr-FR" sz="1600" b="1" i="1" dirty="0" smtClean="0">
                <a:latin typeface="+mn-lt"/>
                <a:ea typeface="Verdana" panose="020B0604030504040204" pitchFamily="34" charset="0"/>
              </a:rPr>
              <a:t>, PRC (2020)</a:t>
            </a:r>
            <a:endParaRPr lang="fr-FR" sz="1600" i="1" dirty="0"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762000" y="845820"/>
                <a:ext cx="8382000" cy="6129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fr-FR" dirty="0">
                    <a:ea typeface="Verdana" panose="020B0604030504040204" pitchFamily="34" charset="0"/>
                    <a:cs typeface="Verdan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sSup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𝐸𝐶</m:t>
                        </m:r>
                      </m:sup>
                    </m:sSup>
                    <m:d>
                      <m:dPr>
                        <m:ctrl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dPr>
                      <m:e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𝐴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,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𝑍</m:t>
                        </m:r>
                      </m:e>
                    </m:d>
                    <m:r>
                      <a:rPr lang="fr-FR" i="1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=</m:t>
                    </m:r>
                    <m:f>
                      <m:fPr>
                        <m:ctrl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𝑙𝑛</m:t>
                        </m:r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𝐾</m:t>
                        </m:r>
                      </m:den>
                    </m:f>
                    <m:nary>
                      <m:naryPr>
                        <m:chr m:val="∑"/>
                        <m:supHide m:val="on"/>
                        <m:ctrl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𝑖</m:t>
                        </m:r>
                      </m:sub>
                      <m:sup/>
                      <m:e>
                        <m:f>
                          <m:fPr>
                            <m:ctrlPr>
                              <a:rPr lang="fr-FR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fr-FR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(2</m:t>
                            </m:r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𝐽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fr-FR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+1)</m:t>
                            </m:r>
                            <m:sSup>
                              <m:sSup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sSup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𝑒</m:t>
                                </m:r>
                              </m:e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sup>
                            </m:sSup>
                          </m:num>
                          <m:den>
                            <m:sSub>
                              <m:sSub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sSub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𝑍</m:t>
                                </m:r>
                              </m:e>
                              <m:sub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sub>
                            </m:sSub>
                          </m:den>
                        </m:f>
                      </m:e>
                    </m:nary>
                    <m:nary>
                      <m:naryPr>
                        <m:chr m:val="∑"/>
                        <m:supHide m:val="on"/>
                        <m:ctrl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fr-FR" i="1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𝑗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fr-FR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</m:ctrlPr>
                          </m:sSubPr>
                          <m:e>
                            <m:nary>
                              <m:nary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naryPr>
                              <m:sub>
                                <m:sSub>
                                  <m:sSubPr>
                                    <m:ctrlPr>
                                      <a:rPr lang="fr-FR" i="1"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  <m:t>𝑒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  <m:t>𝑚</m:t>
                                    </m:r>
                                  </m:sub>
                                </m:sSub>
                              </m:sub>
                              <m:sup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∞</m:t>
                                </m:r>
                              </m:sup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𝑑𝑒</m:t>
                                </m:r>
                              </m:e>
                            </m:nary>
                            <m:r>
                              <a:rPr lang="fr-FR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𝑓</m:t>
                            </m:r>
                            <m:r>
                              <a:rPr lang="fr-FR" i="1"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</m:ctrlPr>
                              </m:dPr>
                              <m:e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𝑒</m:t>
                                </m:r>
                                <m:r>
                                  <a:rPr lang="fr-FR" i="1">
                                    <a:latin typeface="Cambria Math" panose="02040503050406030204" pitchFamily="18" charset="0"/>
                                    <a:ea typeface="Verdana" panose="020B0604030504040204" pitchFamily="34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fr-F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fr-F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  <m:t>𝑄</m:t>
                                    </m:r>
                                    <m:r>
                                      <a:rPr lang="fr-F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  <m:t>,∆</m:t>
                                    </m:r>
                                    <m:r>
                                      <a:rPr lang="fr-F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fr-FR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Verdana" panose="020B0604030504040204" pitchFamily="34" charset="0"/>
                                      </a:rPr>
                                      <m:t>𝑖𝑗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fr-FR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Verdana" panose="020B0604030504040204" pitchFamily="34" charset="0"/>
                              </a:rPr>
                              <m:t>𝑖𝑗</m:t>
                            </m:r>
                          </m:sub>
                        </m:sSub>
                      </m:e>
                    </m:nary>
                  </m:oMath>
                </a14:m>
                <a:endParaRPr lang="fr-FR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845820"/>
                <a:ext cx="8382000" cy="6129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498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du contenu 6"/>
          <p:cNvSpPr txBox="1">
            <a:spLocks/>
          </p:cNvSpPr>
          <p:nvPr/>
        </p:nvSpPr>
        <p:spPr>
          <a:xfrm>
            <a:off x="3962400" y="914400"/>
            <a:ext cx="4800600" cy="16764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fr-FR" dirty="0" smtClean="0"/>
          </a:p>
          <a:p>
            <a:pPr fontAlgn="auto">
              <a:spcAft>
                <a:spcPts val="0"/>
              </a:spcAft>
            </a:pPr>
            <a:r>
              <a:rPr lang="fr-FR" dirty="0"/>
              <a:t>T</a:t>
            </a:r>
            <a:r>
              <a:rPr lang="fr-FR" dirty="0" smtClean="0"/>
              <a:t>he </a:t>
            </a:r>
            <a:r>
              <a:rPr lang="fr-FR" dirty="0" err="1" smtClean="0"/>
              <a:t>differences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models</a:t>
            </a:r>
            <a:r>
              <a:rPr lang="fr-FR" dirty="0" smtClean="0"/>
              <a:t> </a:t>
            </a:r>
            <a:r>
              <a:rPr lang="fr-FR" dirty="0" err="1" smtClean="0"/>
              <a:t>concern</a:t>
            </a:r>
            <a:r>
              <a:rPr lang="fr-FR" dirty="0" smtClean="0"/>
              <a:t> </a:t>
            </a:r>
            <a:r>
              <a:rPr lang="fr-FR" dirty="0" err="1" smtClean="0"/>
              <a:t>low</a:t>
            </a:r>
            <a:r>
              <a:rPr lang="fr-FR" dirty="0" smtClean="0"/>
              <a:t> Q-values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microscopic</a:t>
            </a:r>
            <a:r>
              <a:rPr lang="fr-FR" dirty="0" smtClean="0"/>
              <a:t> rates do not </a:t>
            </a:r>
            <a:r>
              <a:rPr lang="fr-FR" dirty="0" err="1" smtClean="0"/>
              <a:t>exist</a:t>
            </a:r>
            <a:endParaRPr lang="fr-FR" dirty="0" smtClean="0"/>
          </a:p>
          <a:p>
            <a:pPr fontAlgn="auto">
              <a:spcAft>
                <a:spcPts val="0"/>
              </a:spcAft>
            </a:pPr>
            <a:r>
              <a:rPr lang="fr-FR" dirty="0" smtClean="0"/>
              <a:t>=&gt; </a:t>
            </a:r>
            <a:r>
              <a:rPr lang="fr-FR" dirty="0" err="1" smtClean="0"/>
              <a:t>Need</a:t>
            </a:r>
            <a:r>
              <a:rPr lang="fr-FR" dirty="0" smtClean="0"/>
              <a:t> to benchmark on  relevant </a:t>
            </a:r>
            <a:r>
              <a:rPr lang="fr-FR" dirty="0" err="1" smtClean="0"/>
              <a:t>nuclei</a:t>
            </a:r>
            <a:r>
              <a:rPr lang="fr-FR" dirty="0" smtClean="0"/>
              <a:t>   </a:t>
            </a:r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44"/>
          <a:stretch/>
        </p:blipFill>
        <p:spPr>
          <a:xfrm>
            <a:off x="0" y="1235930"/>
            <a:ext cx="3873731" cy="2497870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52400" y="880646"/>
            <a:ext cx="2491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+mn-lt"/>
              </a:rPr>
              <a:t>A.Raduta</a:t>
            </a:r>
            <a:r>
              <a:rPr lang="fr-FR" sz="1600" b="1" dirty="0" smtClean="0">
                <a:latin typeface="+mn-lt"/>
              </a:rPr>
              <a:t> PRC (2016)</a:t>
            </a:r>
            <a:endParaRPr lang="fr-FR" sz="1600" b="1" dirty="0">
              <a:latin typeface="+mn-lt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/>
          <a:srcRect t="5179"/>
          <a:stretch/>
        </p:blipFill>
        <p:spPr>
          <a:xfrm>
            <a:off x="139847" y="3886200"/>
            <a:ext cx="3898753" cy="2514600"/>
          </a:xfrm>
          <a:prstGeom prst="rect">
            <a:avLst/>
          </a:prstGeom>
        </p:spPr>
      </p:pic>
      <p:sp>
        <p:nvSpPr>
          <p:cNvPr id="10" name="Titre 1"/>
          <p:cNvSpPr txBox="1">
            <a:spLocks/>
          </p:cNvSpPr>
          <p:nvPr/>
        </p:nvSpPr>
        <p:spPr>
          <a:xfrm>
            <a:off x="457200" y="762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/>
              <a:t>2</a:t>
            </a:r>
            <a:r>
              <a:rPr lang="fr-FR" sz="3600" dirty="0" smtClean="0"/>
              <a:t>) e-capture rates: </a:t>
            </a:r>
            <a:r>
              <a:rPr lang="fr-FR" sz="3600" dirty="0" err="1" smtClean="0"/>
              <a:t>present</a:t>
            </a:r>
            <a:r>
              <a:rPr lang="fr-FR" sz="3600" dirty="0" smtClean="0"/>
              <a:t> </a:t>
            </a:r>
            <a:r>
              <a:rPr lang="fr-FR" sz="3600" dirty="0" err="1" smtClean="0"/>
              <a:t>status</a:t>
            </a:r>
            <a:r>
              <a:rPr lang="fr-FR" sz="3600" dirty="0" smtClean="0"/>
              <a:t>  </a:t>
            </a:r>
            <a:endParaRPr lang="fr-FR" sz="3600" dirty="0"/>
          </a:p>
        </p:txBody>
      </p:sp>
      <p:sp>
        <p:nvSpPr>
          <p:cNvPr id="7" name="Rectangle 6"/>
          <p:cNvSpPr/>
          <p:nvPr/>
        </p:nvSpPr>
        <p:spPr>
          <a:xfrm>
            <a:off x="76200" y="3623846"/>
            <a:ext cx="229421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b="1" i="1" dirty="0" err="1" smtClean="0">
                <a:latin typeface="+mn-lt"/>
                <a:ea typeface="Verdana" panose="020B0604030504040204" pitchFamily="34" charset="0"/>
              </a:rPr>
              <a:t>A.Pascal</a:t>
            </a:r>
            <a:r>
              <a:rPr lang="fr-FR" sz="1600" b="1" i="1" dirty="0" smtClean="0">
                <a:latin typeface="+mn-lt"/>
                <a:ea typeface="Verdana" panose="020B0604030504040204" pitchFamily="34" charset="0"/>
              </a:rPr>
              <a:t>, PRC 2020</a:t>
            </a:r>
            <a:endParaRPr lang="fr-FR" sz="1600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789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263551" y="6248400"/>
            <a:ext cx="42322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+mn-lt"/>
              </a:rPr>
              <a:t>B.Gao</a:t>
            </a:r>
            <a:r>
              <a:rPr lang="fr-FR" sz="1600" b="1" dirty="0" smtClean="0">
                <a:latin typeface="+mn-lt"/>
              </a:rPr>
              <a:t> et al. PRC 101 (2020) 014308</a:t>
            </a:r>
            <a:endParaRPr lang="fr-FR" sz="1600" b="1" dirty="0">
              <a:latin typeface="+mn-lt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7620"/>
            <a:ext cx="9372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/>
              <a:t>2</a:t>
            </a:r>
            <a:r>
              <a:rPr lang="fr-FR" sz="3600" dirty="0" smtClean="0"/>
              <a:t>) e-capture rates: future challenge  </a:t>
            </a:r>
            <a:endParaRPr lang="fr-FR" sz="36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620609"/>
            <a:ext cx="4095594" cy="4547459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400" y="888723"/>
            <a:ext cx="3733800" cy="504607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0" y="1295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aseline="30000" dirty="0" smtClean="0"/>
              <a:t>93</a:t>
            </a:r>
            <a:r>
              <a:rPr lang="fr-FR" dirty="0" smtClean="0"/>
              <a:t>Nb(t,</a:t>
            </a:r>
            <a:r>
              <a:rPr lang="fr-FR" baseline="30000" dirty="0" smtClean="0"/>
              <a:t>3</a:t>
            </a:r>
            <a:r>
              <a:rPr lang="fr-FR" dirty="0" smtClean="0"/>
              <a:t>He+</a:t>
            </a:r>
            <a:r>
              <a:rPr lang="fr-FR" dirty="0" smtClean="0">
                <a:latin typeface="Symbol" panose="05050102010706020507" pitchFamily="18" charset="2"/>
              </a:rPr>
              <a:t>g</a:t>
            </a:r>
            <a:r>
              <a:rPr lang="fr-FR" dirty="0" smtClean="0">
                <a:latin typeface="+mj-lt"/>
              </a:rPr>
              <a:t>)</a:t>
            </a:r>
            <a:endParaRPr lang="fr-FR" baseline="30000" dirty="0"/>
          </a:p>
        </p:txBody>
      </p:sp>
    </p:spTree>
    <p:extLst>
      <p:ext uri="{BB962C8B-B14F-4D97-AF65-F5344CB8AC3E}">
        <p14:creationId xmlns:p14="http://schemas.microsoft.com/office/powerpoint/2010/main" val="214877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/>
          <p:cNvSpPr txBox="1">
            <a:spLocks/>
          </p:cNvSpPr>
          <p:nvPr/>
        </p:nvSpPr>
        <p:spPr>
          <a:xfrm>
            <a:off x="457200" y="609600"/>
            <a:ext cx="9372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 smtClean="0"/>
              <a:t>3) </a:t>
            </a:r>
            <a:r>
              <a:rPr lang="fr-FR" sz="3200" dirty="0" smtClean="0"/>
              <a:t>SN explosion and r-</a:t>
            </a:r>
            <a:r>
              <a:rPr lang="fr-FR" sz="3200" dirty="0" err="1" smtClean="0"/>
              <a:t>process</a:t>
            </a:r>
            <a:r>
              <a:rPr lang="fr-FR" sz="3200" dirty="0" smtClean="0"/>
              <a:t> </a:t>
            </a:r>
            <a:r>
              <a:rPr lang="fr-FR" sz="3200" dirty="0" err="1" smtClean="0"/>
              <a:t>seeds</a:t>
            </a:r>
            <a:r>
              <a:rPr lang="fr-FR" sz="3200" dirty="0" smtClean="0"/>
              <a:t>: </a:t>
            </a:r>
            <a:r>
              <a:rPr lang="fr-FR" sz="3200" dirty="0" err="1" smtClean="0"/>
              <a:t>matter</a:t>
            </a:r>
            <a:r>
              <a:rPr lang="fr-FR" sz="3200" dirty="0" smtClean="0"/>
              <a:t> composition at the </a:t>
            </a:r>
            <a:r>
              <a:rPr lang="fr-FR" sz="3200" dirty="0" smtClean="0">
                <a:latin typeface="Symbol" panose="05050102010706020507" pitchFamily="18" charset="2"/>
              </a:rPr>
              <a:t>n-</a:t>
            </a:r>
            <a:r>
              <a:rPr lang="fr-FR" sz="3200" dirty="0" err="1" smtClean="0"/>
              <a:t>sphere</a:t>
            </a:r>
            <a:r>
              <a:rPr lang="fr-FR" sz="3200" dirty="0" smtClean="0"/>
              <a:t>  </a:t>
            </a:r>
            <a:endParaRPr lang="fr-FR" sz="3200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106" y="1371600"/>
            <a:ext cx="3812894" cy="27383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8" name="Espace réservé du contenu 7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The </a:t>
            </a:r>
            <a:r>
              <a:rPr lang="fr-FR" dirty="0" err="1"/>
              <a:t>energy</a:t>
            </a:r>
            <a:r>
              <a:rPr lang="fr-FR" dirty="0"/>
              <a:t> </a:t>
            </a:r>
            <a:r>
              <a:rPr lang="fr-FR" dirty="0" err="1"/>
              <a:t>deposition</a:t>
            </a:r>
            <a:r>
              <a:rPr lang="fr-FR" dirty="0"/>
              <a:t> in the gain </a:t>
            </a:r>
            <a:r>
              <a:rPr lang="fr-FR" dirty="0" err="1"/>
              <a:t>region</a:t>
            </a:r>
            <a:r>
              <a:rPr lang="fr-FR" dirty="0"/>
              <a:t> </a:t>
            </a:r>
            <a:r>
              <a:rPr lang="fr-FR" dirty="0" err="1"/>
              <a:t>depends</a:t>
            </a:r>
            <a:r>
              <a:rPr lang="fr-FR" dirty="0"/>
              <a:t> on the position of the  </a:t>
            </a:r>
            <a:r>
              <a:rPr lang="fr-FR" dirty="0" smtClean="0">
                <a:latin typeface="Symbol" panose="05050102010706020507" pitchFamily="18" charset="2"/>
              </a:rPr>
              <a:t>n-</a:t>
            </a:r>
            <a:r>
              <a:rPr lang="fr-FR" dirty="0" err="1" smtClean="0"/>
              <a:t>sphere</a:t>
            </a:r>
            <a:endParaRPr lang="fr-FR" dirty="0"/>
          </a:p>
          <a:p>
            <a:r>
              <a:rPr lang="fr-FR" dirty="0" err="1"/>
              <a:t>Coherent</a:t>
            </a:r>
            <a:r>
              <a:rPr lang="fr-FR" dirty="0"/>
              <a:t> </a:t>
            </a:r>
            <a:r>
              <a:rPr lang="fr-FR" dirty="0" err="1"/>
              <a:t>scattering</a:t>
            </a:r>
            <a:r>
              <a:rPr lang="fr-FR" dirty="0"/>
              <a:t> off </a:t>
            </a:r>
            <a:r>
              <a:rPr lang="fr-FR" dirty="0" err="1"/>
              <a:t>nuclei</a:t>
            </a:r>
            <a:r>
              <a:rPr lang="fr-FR" dirty="0"/>
              <a:t> </a:t>
            </a:r>
            <a:r>
              <a:rPr lang="fr-FR" dirty="0" err="1"/>
              <a:t>is</a:t>
            </a:r>
            <a:r>
              <a:rPr lang="fr-FR" dirty="0"/>
              <a:t> </a:t>
            </a:r>
            <a:r>
              <a:rPr lang="fr-FR" dirty="0" smtClean="0"/>
              <a:t>a crucial </a:t>
            </a:r>
            <a:r>
              <a:rPr lang="fr-FR" dirty="0"/>
              <a:t>source of </a:t>
            </a:r>
            <a:r>
              <a:rPr lang="fr-FR" dirty="0" err="1"/>
              <a:t>opacity</a:t>
            </a:r>
            <a:r>
              <a:rPr lang="fr-FR" dirty="0"/>
              <a:t> </a:t>
            </a:r>
            <a:r>
              <a:rPr lang="fr-FR" dirty="0" smtClean="0"/>
              <a:t> </a:t>
            </a:r>
            <a:endParaRPr lang="fr-FR" dirty="0"/>
          </a:p>
          <a:p>
            <a:r>
              <a:rPr lang="fr-FR" dirty="0" smtClean="0"/>
              <a:t> </a:t>
            </a:r>
            <a:r>
              <a:rPr lang="fr-FR" dirty="0"/>
              <a:t>Composition </a:t>
            </a:r>
            <a:r>
              <a:rPr lang="fr-FR" dirty="0" err="1"/>
              <a:t>depends</a:t>
            </a:r>
            <a:r>
              <a:rPr lang="fr-FR" dirty="0"/>
              <a:t> on the in-medium modifications to the binding </a:t>
            </a:r>
            <a:r>
              <a:rPr lang="fr-FR" dirty="0" err="1"/>
              <a:t>energy</a:t>
            </a:r>
            <a:endParaRPr lang="fr-FR" dirty="0"/>
          </a:p>
          <a:p>
            <a:endParaRPr lang="fr-FR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94" b="50089"/>
          <a:stretch/>
        </p:blipFill>
        <p:spPr bwMode="auto">
          <a:xfrm>
            <a:off x="5562600" y="4191000"/>
            <a:ext cx="2732871" cy="2615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3429000" y="6290846"/>
            <a:ext cx="23871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+mn-lt"/>
              </a:rPr>
              <a:t>S.Typel</a:t>
            </a:r>
            <a:r>
              <a:rPr lang="fr-FR" sz="1600" b="1" dirty="0" smtClean="0">
                <a:latin typeface="+mn-lt"/>
              </a:rPr>
              <a:t> NPA (2009) </a:t>
            </a:r>
            <a:endParaRPr lang="fr-FR" sz="1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9345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79101"/>
            <a:ext cx="3854749" cy="5321699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62000" y="0"/>
            <a:ext cx="8229600" cy="1600200"/>
          </a:xfrm>
        </p:spPr>
        <p:txBody>
          <a:bodyPr/>
          <a:lstStyle/>
          <a:p>
            <a:pPr algn="r"/>
            <a:r>
              <a:rPr lang="fr-FR" sz="3200" dirty="0" smtClean="0"/>
              <a:t>Chemical constants </a:t>
            </a:r>
            <a:r>
              <a:rPr lang="fr-FR" sz="3200" dirty="0" err="1" smtClean="0"/>
              <a:t>from</a:t>
            </a:r>
            <a:r>
              <a:rPr lang="fr-FR" sz="3200" dirty="0" smtClean="0"/>
              <a:t> multi-fragmentation</a:t>
            </a:r>
            <a:endParaRPr lang="fr-FR" sz="3200" dirty="0"/>
          </a:p>
        </p:txBody>
      </p:sp>
      <p:grpSp>
        <p:nvGrpSpPr>
          <p:cNvPr id="7" name="Groupe 6"/>
          <p:cNvGrpSpPr/>
          <p:nvPr/>
        </p:nvGrpSpPr>
        <p:grpSpPr>
          <a:xfrm>
            <a:off x="5257800" y="2971800"/>
            <a:ext cx="3506685" cy="3609975"/>
            <a:chOff x="5181600" y="2667000"/>
            <a:chExt cx="3506685" cy="3609975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81600" y="2667000"/>
              <a:ext cx="3506685" cy="3609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ZoneTexte 8"/>
            <p:cNvSpPr txBox="1"/>
            <p:nvPr/>
          </p:nvSpPr>
          <p:spPr>
            <a:xfrm>
              <a:off x="7239000" y="3581400"/>
              <a:ext cx="10518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without</a:t>
              </a:r>
              <a:endParaRPr lang="fr-FR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6562966" y="4800600"/>
              <a:ext cx="67518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err="1" smtClean="0"/>
                <a:t>with</a:t>
              </a:r>
              <a:endParaRPr lang="fr-FR" dirty="0"/>
            </a:p>
          </p:txBody>
        </p:sp>
        <p:cxnSp>
          <p:nvCxnSpPr>
            <p:cNvPr id="11" name="Connecteur droit avec flèche 10"/>
            <p:cNvCxnSpPr/>
            <p:nvPr/>
          </p:nvCxnSpPr>
          <p:spPr>
            <a:xfrm flipV="1">
              <a:off x="6781800" y="4572000"/>
              <a:ext cx="456351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avec flèche 11"/>
            <p:cNvCxnSpPr/>
            <p:nvPr/>
          </p:nvCxnSpPr>
          <p:spPr>
            <a:xfrm flipH="1">
              <a:off x="7764945" y="3886200"/>
              <a:ext cx="159855" cy="30480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Imag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5749" y="1600200"/>
            <a:ext cx="4908251" cy="1066800"/>
          </a:xfrm>
          <a:prstGeom prst="rect">
            <a:avLst/>
          </a:prstGeom>
          <a:ln w="38100">
            <a:solidFill>
              <a:srgbClr val="002060"/>
            </a:solidFill>
          </a:ln>
        </p:spPr>
      </p:pic>
      <p:sp>
        <p:nvSpPr>
          <p:cNvPr id="15" name="ZoneTexte 14"/>
          <p:cNvSpPr txBox="1"/>
          <p:nvPr/>
        </p:nvSpPr>
        <p:spPr>
          <a:xfrm>
            <a:off x="5791200" y="2858869"/>
            <a:ext cx="1968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L.Qin</a:t>
            </a:r>
            <a:r>
              <a:rPr lang="fr-FR" dirty="0" smtClean="0"/>
              <a:t> PRL 2012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1000" y="6211669"/>
            <a:ext cx="467147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R.Bougault</a:t>
            </a:r>
            <a:r>
              <a:rPr lang="fr-FR" dirty="0" smtClean="0">
                <a:latin typeface="Segoe Print" panose="02000600000000000000" pitchFamily="2" charset="0"/>
              </a:rPr>
              <a:t> &amp; INDRA coll. </a:t>
            </a:r>
            <a:r>
              <a:rPr lang="fr-FR" dirty="0">
                <a:latin typeface="Segoe Print" panose="02000600000000000000" pitchFamily="2" charset="0"/>
              </a:rPr>
              <a:t>JPG </a:t>
            </a:r>
            <a:r>
              <a:rPr lang="fr-FR" dirty="0" smtClean="0">
                <a:latin typeface="Segoe Print" panose="02000600000000000000" pitchFamily="2" charset="0"/>
              </a:rPr>
              <a:t>(2019)</a:t>
            </a:r>
          </a:p>
          <a:p>
            <a:r>
              <a:rPr lang="fr-FR" dirty="0" err="1" smtClean="0">
                <a:latin typeface="Segoe Print" panose="02000600000000000000" pitchFamily="2" charset="0"/>
              </a:rPr>
              <a:t>H.Pais</a:t>
            </a:r>
            <a:r>
              <a:rPr lang="fr-FR" dirty="0" smtClean="0">
                <a:latin typeface="Segoe Print" panose="02000600000000000000" pitchFamily="2" charset="0"/>
              </a:rPr>
              <a:t> &amp; INDRA coll. PRL (2020)</a:t>
            </a:r>
            <a:endParaRPr lang="fr-FR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40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46"/>
    </mc:Choice>
    <mc:Fallback xmlns="">
      <p:transition spd="slow" advTm="3804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Summary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b="1" dirty="0" err="1" smtClean="0"/>
              <a:t>Nuclear</a:t>
            </a:r>
            <a:r>
              <a:rPr lang="fr-FR" b="1" dirty="0" smtClean="0"/>
              <a:t> </a:t>
            </a:r>
            <a:r>
              <a:rPr lang="fr-FR" b="1" dirty="0" err="1" smtClean="0"/>
              <a:t>physics</a:t>
            </a:r>
            <a:r>
              <a:rPr lang="fr-FR" b="1" dirty="0" smtClean="0"/>
              <a:t> inputs </a:t>
            </a:r>
            <a:r>
              <a:rPr lang="fr-FR" b="1" dirty="0" err="1" smtClean="0"/>
              <a:t>needed</a:t>
            </a:r>
            <a:r>
              <a:rPr lang="fr-FR" b="1" dirty="0" smtClean="0"/>
              <a:t> for compact stars:</a:t>
            </a:r>
          </a:p>
          <a:p>
            <a:pPr lvl="1"/>
            <a:r>
              <a:rPr lang="fr-FR" sz="1700" dirty="0" err="1"/>
              <a:t>Reliable</a:t>
            </a:r>
            <a:r>
              <a:rPr lang="fr-FR" sz="1700" dirty="0"/>
              <a:t> </a:t>
            </a:r>
            <a:r>
              <a:rPr lang="fr-FR" sz="1700" dirty="0" err="1"/>
              <a:t>EoS</a:t>
            </a:r>
            <a:r>
              <a:rPr lang="fr-FR" sz="1700" dirty="0"/>
              <a:t> extrapolation </a:t>
            </a:r>
            <a:r>
              <a:rPr lang="fr-FR" sz="1700" dirty="0" smtClean="0"/>
              <a:t>to </a:t>
            </a:r>
            <a:r>
              <a:rPr lang="fr-FR" sz="1700" dirty="0"/>
              <a:t>2</a:t>
            </a:r>
            <a:r>
              <a:rPr lang="fr-FR" sz="1700" dirty="0">
                <a:latin typeface="Symbol" panose="05050102010706020507" pitchFamily="18" charset="2"/>
              </a:rPr>
              <a:t>r</a:t>
            </a:r>
            <a:r>
              <a:rPr lang="fr-FR" sz="1700" baseline="-25000" dirty="0">
                <a:latin typeface="Symbol" panose="05050102010706020507" pitchFamily="18" charset="2"/>
              </a:rPr>
              <a:t>0</a:t>
            </a:r>
            <a:r>
              <a:rPr lang="fr-FR" sz="1700" dirty="0">
                <a:latin typeface="Symbol" panose="05050102010706020507" pitchFamily="18" charset="2"/>
              </a:rPr>
              <a:t>  </a:t>
            </a:r>
            <a:r>
              <a:rPr lang="fr-FR" sz="1700" dirty="0"/>
              <a:t>and </a:t>
            </a:r>
            <a:r>
              <a:rPr lang="fr-FR" sz="1700" dirty="0" err="1"/>
              <a:t>beyond</a:t>
            </a:r>
            <a:endParaRPr lang="fr-FR" sz="1700" dirty="0"/>
          </a:p>
          <a:p>
            <a:pPr lvl="1"/>
            <a:r>
              <a:rPr lang="fr-FR" sz="1700" dirty="0"/>
              <a:t>GT </a:t>
            </a:r>
            <a:r>
              <a:rPr lang="fr-FR" sz="1700" dirty="0" err="1"/>
              <a:t>strength</a:t>
            </a:r>
            <a:r>
              <a:rPr lang="fr-FR" sz="1700" dirty="0"/>
              <a:t> on n-</a:t>
            </a:r>
            <a:r>
              <a:rPr lang="fr-FR" sz="1700" dirty="0" err="1"/>
              <a:t>rich</a:t>
            </a:r>
            <a:r>
              <a:rPr lang="fr-FR" sz="1700" dirty="0"/>
              <a:t> </a:t>
            </a:r>
            <a:r>
              <a:rPr lang="fr-FR" sz="1700" dirty="0" err="1"/>
              <a:t>nuclei</a:t>
            </a:r>
            <a:endParaRPr lang="fr-FR" sz="1700" dirty="0"/>
          </a:p>
          <a:p>
            <a:pPr lvl="1"/>
            <a:r>
              <a:rPr lang="fr-FR" sz="1700" dirty="0"/>
              <a:t>Light clusters In-medium binding </a:t>
            </a:r>
            <a:r>
              <a:rPr lang="fr-FR" sz="1700" dirty="0" err="1"/>
              <a:t>energy</a:t>
            </a:r>
            <a:r>
              <a:rPr lang="fr-FR" sz="1700" dirty="0"/>
              <a:t> shifts</a:t>
            </a:r>
          </a:p>
          <a:p>
            <a:pPr lvl="1"/>
            <a:endParaRPr lang="fr-FR" dirty="0"/>
          </a:p>
          <a:p>
            <a:r>
              <a:rPr lang="fr-FR" b="1" dirty="0" err="1" smtClean="0">
                <a:solidFill>
                  <a:srgbClr val="FF0000"/>
                </a:solidFill>
              </a:rPr>
              <a:t>Experimental</a:t>
            </a:r>
            <a:r>
              <a:rPr lang="fr-FR" b="1" dirty="0" smtClean="0">
                <a:solidFill>
                  <a:srgbClr val="FF0000"/>
                </a:solidFill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needs</a:t>
            </a:r>
            <a:r>
              <a:rPr lang="fr-FR" b="1" dirty="0" smtClean="0">
                <a:solidFill>
                  <a:srgbClr val="FF0000"/>
                </a:solidFill>
              </a:rPr>
              <a:t>: </a:t>
            </a:r>
          </a:p>
          <a:p>
            <a:pPr lvl="1"/>
            <a:r>
              <a:rPr lang="fr-FR" sz="1700" dirty="0" err="1" smtClean="0">
                <a:solidFill>
                  <a:srgbClr val="FF0000"/>
                </a:solidFill>
              </a:rPr>
              <a:t>Low</a:t>
            </a:r>
            <a:r>
              <a:rPr lang="fr-FR" sz="170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energy</a:t>
            </a:r>
            <a:r>
              <a:rPr lang="fr-FR" sz="1700" dirty="0" smtClean="0">
                <a:solidFill>
                  <a:srgbClr val="FF0000"/>
                </a:solidFill>
              </a:rPr>
              <a:t>: </a:t>
            </a:r>
            <a:r>
              <a:rPr lang="fr-FR" sz="1700" dirty="0" err="1" smtClean="0">
                <a:solidFill>
                  <a:srgbClr val="FF0000"/>
                </a:solidFill>
              </a:rPr>
              <a:t>beam</a:t>
            </a:r>
            <a:r>
              <a:rPr lang="fr-FR" sz="1700" dirty="0">
                <a:solidFill>
                  <a:srgbClr val="FF0000"/>
                </a:solidFill>
              </a:rPr>
              <a:t> </a:t>
            </a:r>
            <a:r>
              <a:rPr lang="en-US" sz="1700" dirty="0" smtClean="0">
                <a:solidFill>
                  <a:srgbClr val="FF0000"/>
                </a:solidFill>
              </a:rPr>
              <a:t>purification for ALTO and a TAS; SPIRAL2 phase2+DESIR</a:t>
            </a:r>
            <a:endParaRPr lang="fr-FR" sz="1700" dirty="0">
              <a:solidFill>
                <a:srgbClr val="FF0000"/>
              </a:solidFill>
            </a:endParaRPr>
          </a:p>
          <a:p>
            <a:pPr lvl="1"/>
            <a:r>
              <a:rPr lang="fr-FR" sz="1700" dirty="0" smtClean="0">
                <a:solidFill>
                  <a:srgbClr val="FF0000"/>
                </a:solidFill>
              </a:rPr>
              <a:t>High </a:t>
            </a:r>
            <a:r>
              <a:rPr lang="fr-FR" sz="1700" dirty="0" err="1" smtClean="0">
                <a:solidFill>
                  <a:srgbClr val="FF0000"/>
                </a:solidFill>
              </a:rPr>
              <a:t>energy</a:t>
            </a:r>
            <a:r>
              <a:rPr lang="fr-FR" sz="1700" dirty="0" smtClean="0">
                <a:solidFill>
                  <a:srgbClr val="FF0000"/>
                </a:solidFill>
              </a:rPr>
              <a:t>: </a:t>
            </a:r>
            <a:r>
              <a:rPr lang="fr-FR" sz="1700" dirty="0" err="1" smtClean="0">
                <a:solidFill>
                  <a:srgbClr val="FF0000"/>
                </a:solidFill>
              </a:rPr>
              <a:t>reaccelerated</a:t>
            </a:r>
            <a:r>
              <a:rPr lang="fr-FR" sz="1700" dirty="0" smtClean="0">
                <a:solidFill>
                  <a:srgbClr val="FF0000"/>
                </a:solidFill>
              </a:rPr>
              <a:t> n-</a:t>
            </a:r>
            <a:r>
              <a:rPr lang="fr-FR" sz="1700" dirty="0" err="1" smtClean="0">
                <a:solidFill>
                  <a:srgbClr val="FF0000"/>
                </a:solidFill>
              </a:rPr>
              <a:t>rich</a:t>
            </a:r>
            <a:r>
              <a:rPr lang="fr-FR" sz="1700" dirty="0" smtClean="0">
                <a:solidFill>
                  <a:srgbClr val="FF0000"/>
                </a:solidFill>
              </a:rPr>
              <a:t> </a:t>
            </a:r>
            <a:r>
              <a:rPr lang="fr-FR" sz="1700" dirty="0" err="1" smtClean="0">
                <a:solidFill>
                  <a:srgbClr val="FF0000"/>
                </a:solidFill>
              </a:rPr>
              <a:t>beams</a:t>
            </a:r>
            <a:r>
              <a:rPr lang="fr-FR" sz="1700" dirty="0" smtClean="0">
                <a:solidFill>
                  <a:srgbClr val="FF0000"/>
                </a:solidFill>
              </a:rPr>
              <a:t>  </a:t>
            </a:r>
            <a:r>
              <a:rPr lang="fr-FR" sz="1700" dirty="0" err="1" smtClean="0">
                <a:solidFill>
                  <a:srgbClr val="FF0000"/>
                </a:solidFill>
              </a:rPr>
              <a:t>above</a:t>
            </a:r>
            <a:r>
              <a:rPr lang="fr-FR" sz="1700" dirty="0" smtClean="0">
                <a:solidFill>
                  <a:srgbClr val="FF0000"/>
                </a:solidFill>
              </a:rPr>
              <a:t> 20-25 </a:t>
            </a:r>
            <a:r>
              <a:rPr lang="fr-FR" sz="1700" dirty="0" err="1" smtClean="0">
                <a:solidFill>
                  <a:srgbClr val="FF0000"/>
                </a:solidFill>
              </a:rPr>
              <a:t>A.MeV</a:t>
            </a:r>
            <a:endParaRPr lang="fr-FR" sz="1700" dirty="0" smtClean="0">
              <a:solidFill>
                <a:srgbClr val="FF0000"/>
              </a:solidFill>
            </a:endParaRPr>
          </a:p>
          <a:p>
            <a:pPr lvl="1"/>
            <a:r>
              <a:rPr lang="fr-FR" sz="1700" dirty="0" smtClean="0">
                <a:solidFill>
                  <a:srgbClr val="FF0000"/>
                </a:solidFill>
              </a:rPr>
              <a:t>Detectors: FAZIA, ACTAR, PARIS</a:t>
            </a:r>
          </a:p>
          <a:p>
            <a:pPr lvl="1"/>
            <a:r>
              <a:rPr lang="fr-FR" sz="1700" dirty="0" smtClean="0">
                <a:solidFill>
                  <a:srgbClr val="FF0000"/>
                </a:solidFill>
              </a:rPr>
              <a:t>Connection </a:t>
            </a:r>
            <a:r>
              <a:rPr lang="fr-FR" sz="1700" dirty="0" err="1" smtClean="0">
                <a:solidFill>
                  <a:srgbClr val="FF0000"/>
                </a:solidFill>
              </a:rPr>
              <a:t>with</a:t>
            </a:r>
            <a:r>
              <a:rPr lang="fr-FR" sz="1700" dirty="0" smtClean="0">
                <a:solidFill>
                  <a:srgbClr val="FF0000"/>
                </a:solidFill>
              </a:rPr>
              <a:t> the observations: large </a:t>
            </a:r>
            <a:r>
              <a:rPr lang="fr-FR" sz="1700" dirty="0" err="1" smtClean="0">
                <a:solidFill>
                  <a:srgbClr val="FF0000"/>
                </a:solidFill>
              </a:rPr>
              <a:t>scale</a:t>
            </a:r>
            <a:r>
              <a:rPr lang="fr-FR" sz="1700" dirty="0" smtClean="0">
                <a:solidFill>
                  <a:srgbClr val="FF0000"/>
                </a:solidFill>
              </a:rPr>
              <a:t> simulations and high performance </a:t>
            </a:r>
            <a:r>
              <a:rPr lang="fr-FR" sz="1700" dirty="0" err="1" smtClean="0">
                <a:solidFill>
                  <a:srgbClr val="FF0000"/>
                </a:solidFill>
              </a:rPr>
              <a:t>computing</a:t>
            </a:r>
            <a:endParaRPr lang="fr-FR" sz="1800" dirty="0" smtClean="0"/>
          </a:p>
          <a:p>
            <a:pPr marL="0" indent="0">
              <a:buNone/>
            </a:pPr>
            <a:endParaRPr lang="fr-FR" sz="1800" dirty="0" smtClean="0"/>
          </a:p>
          <a:p>
            <a:r>
              <a:rPr lang="fr-FR" sz="1900" b="1" dirty="0" err="1" smtClean="0"/>
              <a:t>See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also</a:t>
            </a:r>
            <a:r>
              <a:rPr lang="fr-FR" sz="1900" b="1" dirty="0" smtClean="0"/>
              <a:t>: </a:t>
            </a:r>
            <a:r>
              <a:rPr lang="fr-FR" sz="1900" dirty="0" err="1" smtClean="0"/>
              <a:t>M.Urban</a:t>
            </a:r>
            <a:r>
              <a:rPr lang="fr-FR" sz="1900" dirty="0" smtClean="0"/>
              <a:t>, </a:t>
            </a:r>
            <a:r>
              <a:rPr lang="fr-FR" sz="1900" dirty="0" err="1" smtClean="0"/>
              <a:t>F.Hammache</a:t>
            </a:r>
            <a:r>
              <a:rPr lang="fr-FR" sz="1900" dirty="0" smtClean="0"/>
              <a:t>, </a:t>
            </a:r>
            <a:r>
              <a:rPr lang="fr-FR" sz="1900" dirty="0" err="1" smtClean="0"/>
              <a:t>O.Sorlin</a:t>
            </a:r>
            <a:r>
              <a:rPr lang="fr-FR" sz="1900" dirty="0" smtClean="0"/>
              <a:t> contributions to GT02, </a:t>
            </a:r>
            <a:r>
              <a:rPr lang="en-US" sz="1900" dirty="0" smtClean="0"/>
              <a:t>Antonio </a:t>
            </a:r>
            <a:r>
              <a:rPr lang="en-US" sz="1900" dirty="0" err="1"/>
              <a:t>Uras</a:t>
            </a:r>
            <a:r>
              <a:rPr lang="en-US" sz="1900" dirty="0"/>
              <a:t> </a:t>
            </a:r>
            <a:r>
              <a:rPr lang="en-US" sz="1900" dirty="0" smtClean="0"/>
              <a:t>contribution to </a:t>
            </a:r>
            <a:r>
              <a:rPr lang="en-US" sz="1900" dirty="0"/>
              <a:t>GT03 </a:t>
            </a:r>
            <a:endParaRPr lang="fr-FR" sz="1900" dirty="0"/>
          </a:p>
          <a:p>
            <a:r>
              <a:rPr lang="fr-FR" sz="1900" b="1" dirty="0" err="1" smtClean="0"/>
              <a:t>Concerned</a:t>
            </a:r>
            <a:r>
              <a:rPr lang="fr-FR" sz="1900" b="1" dirty="0" smtClean="0"/>
              <a:t> </a:t>
            </a:r>
            <a:r>
              <a:rPr lang="fr-FR" sz="1900" b="1" dirty="0" err="1" smtClean="0"/>
              <a:t>labs</a:t>
            </a:r>
            <a:r>
              <a:rPr lang="fr-FR" sz="1900" b="1" dirty="0" smtClean="0"/>
              <a:t>: </a:t>
            </a:r>
            <a:r>
              <a:rPr lang="fr-FR" sz="1900" dirty="0" smtClean="0"/>
              <a:t>GANIL</a:t>
            </a:r>
            <a:r>
              <a:rPr lang="fr-FR" sz="1900" dirty="0"/>
              <a:t>, </a:t>
            </a:r>
            <a:r>
              <a:rPr lang="fr-FR" sz="1900" dirty="0" smtClean="0"/>
              <a:t>LPC </a:t>
            </a:r>
            <a:r>
              <a:rPr lang="fr-FR" sz="1900" dirty="0"/>
              <a:t>Caen</a:t>
            </a:r>
            <a:r>
              <a:rPr lang="fr-FR" sz="1900"/>
              <a:t>, </a:t>
            </a:r>
            <a:r>
              <a:rPr lang="fr-FR" sz="1900" smtClean="0"/>
              <a:t>ex-IPNO</a:t>
            </a:r>
            <a:r>
              <a:rPr lang="fr-FR" sz="1900" dirty="0"/>
              <a:t>, </a:t>
            </a:r>
            <a:r>
              <a:rPr lang="fr-FR" sz="1900" dirty="0" err="1" smtClean="0"/>
              <a:t>Subatech</a:t>
            </a:r>
            <a:r>
              <a:rPr lang="fr-FR" sz="1900" dirty="0"/>
              <a:t>, </a:t>
            </a:r>
            <a:r>
              <a:rPr lang="fr-FR" sz="1900" dirty="0" smtClean="0"/>
              <a:t>IPHC</a:t>
            </a:r>
          </a:p>
        </p:txBody>
      </p:sp>
    </p:spTree>
    <p:extLst>
      <p:ext uri="{BB962C8B-B14F-4D97-AF65-F5344CB8AC3E}">
        <p14:creationId xmlns:p14="http://schemas.microsoft.com/office/powerpoint/2010/main" val="71805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004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92"/>
          <a:stretch>
            <a:fillRect/>
          </a:stretch>
        </p:blipFill>
        <p:spPr bwMode="auto">
          <a:xfrm>
            <a:off x="4766401" y="883081"/>
            <a:ext cx="4115520" cy="27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12192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87841" y="55081"/>
            <a:ext cx="6573600" cy="46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 marL="36513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>
              <a:lnSpc>
                <a:spcPct val="94000"/>
              </a:lnSpc>
              <a:buClrTx/>
              <a:buFontTx/>
              <a:buNone/>
            </a:pPr>
            <a:r>
              <a:rPr lang="fr-FR" altLang="fr-FR" sz="1996" b="1">
                <a:solidFill>
                  <a:srgbClr val="004586"/>
                </a:solidFill>
              </a:rPr>
              <a:t>Constraining the density dependence of Symmetry Energy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7380001" y="587881"/>
            <a:ext cx="920160" cy="326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>
              <a:lnSpc>
                <a:spcPct val="94000"/>
              </a:lnSpc>
              <a:buClrTx/>
              <a:buFontTx/>
              <a:buNone/>
            </a:pPr>
            <a:r>
              <a:rPr lang="fr-FR" altLang="fr-FR" b="1" i="1">
                <a:solidFill>
                  <a:srgbClr val="004586"/>
                </a:solidFill>
              </a:rPr>
              <a:t>FAZIA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376961" y="587880"/>
            <a:ext cx="1023840" cy="38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>
              <a:lnSpc>
                <a:spcPct val="94000"/>
              </a:lnSpc>
              <a:buClrTx/>
              <a:buFontTx/>
              <a:buNone/>
            </a:pPr>
            <a:r>
              <a:rPr lang="fr-FR" altLang="fr-FR" b="1" i="1"/>
              <a:t>INDRA</a:t>
            </a:r>
          </a:p>
          <a:p>
            <a:pPr>
              <a:lnSpc>
                <a:spcPct val="94000"/>
              </a:lnSpc>
              <a:buClrTx/>
              <a:buFontTx/>
              <a:buNone/>
            </a:pPr>
            <a:endParaRPr lang="fr-FR" altLang="fr-FR" sz="1451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3788641" y="3789001"/>
            <a:ext cx="4963680" cy="71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1638" tIns="40819" rIns="81638" bIns="40819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AR PL SungtiL GB" charset="0"/>
              </a:defRPr>
            </a:lvl9pPr>
          </a:lstStyle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1451" b="1" baseline="33000"/>
              <a:t>58/64</a:t>
            </a:r>
            <a:r>
              <a:rPr lang="fr-FR" altLang="fr-FR" sz="1451" b="1"/>
              <a:t>Ni + </a:t>
            </a:r>
            <a:r>
              <a:rPr lang="fr-FR" altLang="fr-FR" sz="1451" b="1" baseline="33000"/>
              <a:t>58/64</a:t>
            </a:r>
            <a:r>
              <a:rPr lang="fr-FR" altLang="fr-FR" sz="1451" b="1"/>
              <a:t>Ni @ 32A/52A MeV: E789 performed in 2019</a:t>
            </a:r>
          </a:p>
          <a:p>
            <a:pPr>
              <a:lnSpc>
                <a:spcPct val="100000"/>
              </a:lnSpc>
              <a:buClrTx/>
              <a:buFontTx/>
              <a:buNone/>
            </a:pPr>
            <a:r>
              <a:rPr lang="fr-FR" altLang="fr-FR" sz="1451" b="1"/>
              <a:t>Preliminary results : </a:t>
            </a: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4321" y="361"/>
            <a:ext cx="858240" cy="456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3" t="33955" r="3825" b="16081"/>
          <a:stretch>
            <a:fillRect/>
          </a:stretch>
        </p:blipFill>
        <p:spPr bwMode="auto">
          <a:xfrm>
            <a:off x="3363840" y="4376521"/>
            <a:ext cx="5713920" cy="228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473" t="33955" r="3825" b="16081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681" y="4025161"/>
            <a:ext cx="2547360" cy="2636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7" t="3000" r="2930" b="6448"/>
          <a:stretch>
            <a:fillRect/>
          </a:stretch>
        </p:blipFill>
        <p:spPr bwMode="auto">
          <a:xfrm>
            <a:off x="228961" y="523081"/>
            <a:ext cx="3461760" cy="3461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l="38487" t="3000" r="2930" b="6448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195840" y="1241641"/>
            <a:ext cx="783360" cy="8496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195840" y="2351881"/>
            <a:ext cx="783360" cy="849600"/>
          </a:xfrm>
          <a:prstGeom prst="rect">
            <a:avLst/>
          </a:prstGeom>
          <a:solidFill>
            <a:srgbClr val="FFFFFF"/>
          </a:solidFill>
          <a:ln w="9525" cap="flat">
            <a:solidFill>
              <a:srgbClr val="FFFF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8143397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Plan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r-FR" dirty="0" smtClean="0"/>
              <a:t>Neutron Stars &amp; </a:t>
            </a:r>
            <a:r>
              <a:rPr lang="fr-FR" dirty="0" err="1" smtClean="0"/>
              <a:t>mergers</a:t>
            </a:r>
            <a:r>
              <a:rPr lang="fr-FR" dirty="0" smtClean="0"/>
              <a:t>: </a:t>
            </a:r>
            <a:r>
              <a:rPr lang="fr-FR" b="1" i="1" dirty="0" smtClean="0"/>
              <a:t>the </a:t>
            </a:r>
            <a:r>
              <a:rPr lang="fr-FR" b="1" i="1" dirty="0" err="1" smtClean="0"/>
              <a:t>nuclear</a:t>
            </a:r>
            <a:r>
              <a:rPr lang="fr-FR" b="1" i="1" dirty="0" smtClean="0"/>
              <a:t> Equation of State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err="1" smtClean="0"/>
              <a:t>Core</a:t>
            </a:r>
            <a:r>
              <a:rPr lang="fr-FR" dirty="0" smtClean="0"/>
              <a:t> Collapse </a:t>
            </a:r>
            <a:r>
              <a:rPr lang="fr-FR" dirty="0" err="1" smtClean="0"/>
              <a:t>Supernovae</a:t>
            </a:r>
            <a:r>
              <a:rPr lang="fr-FR" dirty="0" smtClean="0"/>
              <a:t>: </a:t>
            </a:r>
            <a:r>
              <a:rPr lang="fr-FR" b="1" i="1" dirty="0" smtClean="0"/>
              <a:t>e-capture rates</a:t>
            </a:r>
          </a:p>
          <a:p>
            <a:pPr marL="457200" indent="-457200">
              <a:buFont typeface="+mj-lt"/>
              <a:buAutoNum type="arabicPeriod"/>
            </a:pPr>
            <a:r>
              <a:rPr lang="fr-FR" dirty="0" smtClean="0"/>
              <a:t>Supernova </a:t>
            </a:r>
            <a:r>
              <a:rPr lang="fr-FR" dirty="0"/>
              <a:t>explosion and r-</a:t>
            </a:r>
            <a:r>
              <a:rPr lang="fr-FR" dirty="0" err="1"/>
              <a:t>process</a:t>
            </a:r>
            <a:r>
              <a:rPr lang="fr-FR" dirty="0"/>
              <a:t> </a:t>
            </a:r>
            <a:r>
              <a:rPr lang="fr-FR" dirty="0" err="1"/>
              <a:t>seeds</a:t>
            </a:r>
            <a:r>
              <a:rPr lang="fr-FR" dirty="0"/>
              <a:t>: </a:t>
            </a:r>
            <a:r>
              <a:rPr lang="fr-FR" b="1" i="1" dirty="0" err="1"/>
              <a:t>matter</a:t>
            </a:r>
            <a:r>
              <a:rPr lang="fr-FR" b="1" i="1" dirty="0"/>
              <a:t> composition at the </a:t>
            </a:r>
            <a:r>
              <a:rPr lang="fr-FR" b="1" i="1" dirty="0">
                <a:latin typeface="Symbol" panose="05050102010706020507" pitchFamily="18" charset="2"/>
              </a:rPr>
              <a:t>n-</a:t>
            </a:r>
            <a:r>
              <a:rPr lang="fr-FR" b="1" i="1" dirty="0" err="1"/>
              <a:t>sphere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56320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4038600" cy="4525963"/>
          </a:xfrm>
        </p:spPr>
        <p:txBody>
          <a:bodyPr/>
          <a:lstStyle/>
          <a:p>
            <a:r>
              <a:rPr lang="fr-FR" dirty="0" smtClean="0"/>
              <a:t>GR imposes a 1-to-1 </a:t>
            </a:r>
            <a:r>
              <a:rPr lang="fr-FR" dirty="0" err="1" smtClean="0"/>
              <a:t>correspondence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the </a:t>
            </a:r>
            <a:r>
              <a:rPr lang="fr-FR" dirty="0" err="1" smtClean="0"/>
              <a:t>nuclear</a:t>
            </a:r>
            <a:r>
              <a:rPr lang="fr-FR" dirty="0" smtClean="0"/>
              <a:t> </a:t>
            </a:r>
            <a:r>
              <a:rPr lang="fr-FR" dirty="0" err="1" smtClean="0"/>
              <a:t>EoS</a:t>
            </a:r>
            <a:r>
              <a:rPr lang="fr-FR" dirty="0" smtClean="0"/>
              <a:t> and </a:t>
            </a:r>
            <a:r>
              <a:rPr lang="fr-FR" dirty="0" err="1" smtClean="0"/>
              <a:t>static</a:t>
            </a:r>
            <a:r>
              <a:rPr lang="fr-FR" dirty="0" smtClean="0"/>
              <a:t> </a:t>
            </a:r>
            <a:r>
              <a:rPr lang="fr-FR" dirty="0" err="1" smtClean="0"/>
              <a:t>properties</a:t>
            </a:r>
            <a:r>
              <a:rPr lang="fr-FR" dirty="0" smtClean="0"/>
              <a:t> of NS</a:t>
            </a:r>
          </a:p>
          <a:p>
            <a:r>
              <a:rPr lang="fr-FR" dirty="0" smtClean="0"/>
              <a:t>M(R) </a:t>
            </a:r>
            <a:r>
              <a:rPr lang="fr-FR" i="1" dirty="0" smtClean="0">
                <a:solidFill>
                  <a:srgbClr val="FF0000"/>
                </a:solidFill>
              </a:rPr>
              <a:t>(NICER)</a:t>
            </a:r>
            <a:r>
              <a:rPr lang="fr-FR" dirty="0" smtClean="0"/>
              <a:t>, </a:t>
            </a:r>
            <a:r>
              <a:rPr lang="fr-FR" dirty="0" smtClean="0">
                <a:latin typeface="Symbol" panose="05050102010706020507" pitchFamily="18" charset="2"/>
              </a:rPr>
              <a:t>L</a:t>
            </a:r>
            <a:r>
              <a:rPr lang="fr-FR" dirty="0" smtClean="0"/>
              <a:t>(R) </a:t>
            </a:r>
            <a:r>
              <a:rPr lang="fr-FR" i="1" dirty="0" smtClean="0">
                <a:solidFill>
                  <a:srgbClr val="FF0000"/>
                </a:solidFill>
              </a:rPr>
              <a:t>(LIGO/VIRGO) </a:t>
            </a:r>
            <a:r>
              <a:rPr lang="fr-FR" dirty="0" smtClean="0"/>
              <a:t>M </a:t>
            </a:r>
            <a:r>
              <a:rPr lang="fr-FR" i="1" dirty="0" smtClean="0">
                <a:solidFill>
                  <a:srgbClr val="FF0000"/>
                </a:solidFill>
              </a:rPr>
              <a:t>(SKA)</a:t>
            </a:r>
          </a:p>
          <a:p>
            <a:r>
              <a:rPr lang="fr-FR" dirty="0" smtClean="0"/>
              <a:t>But </a:t>
            </a:r>
            <a:r>
              <a:rPr lang="fr-FR" dirty="0" err="1" smtClean="0"/>
              <a:t>EoS</a:t>
            </a:r>
            <a:r>
              <a:rPr lang="fr-FR" dirty="0" smtClean="0"/>
              <a:t> </a:t>
            </a:r>
            <a:r>
              <a:rPr lang="fr-FR" dirty="0" err="1" smtClean="0"/>
              <a:t>is</a:t>
            </a:r>
            <a:r>
              <a:rPr lang="fr-FR" dirty="0" smtClean="0"/>
              <a:t> model </a:t>
            </a:r>
            <a:r>
              <a:rPr lang="fr-FR" dirty="0" err="1" smtClean="0"/>
              <a:t>dependent</a:t>
            </a: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967" y="2097793"/>
            <a:ext cx="4500433" cy="3083807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76200" y="51054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J.Lattimer</a:t>
            </a:r>
            <a:r>
              <a:rPr lang="fr-FR" dirty="0" smtClean="0">
                <a:latin typeface="Segoe Print" panose="02000600000000000000" pitchFamily="2" charset="0"/>
              </a:rPr>
              <a:t> </a:t>
            </a:r>
            <a:r>
              <a:rPr lang="fr-FR" dirty="0" err="1" smtClean="0">
                <a:latin typeface="Segoe Print" panose="02000600000000000000" pitchFamily="2" charset="0"/>
              </a:rPr>
              <a:t>Ann.Rev.Nucl.Part.Sci</a:t>
            </a:r>
            <a:r>
              <a:rPr lang="fr-FR" dirty="0" smtClean="0">
                <a:latin typeface="Segoe Print" panose="02000600000000000000" pitchFamily="2" charset="0"/>
              </a:rPr>
              <a:t> (2012)</a:t>
            </a:r>
            <a:endParaRPr lang="fr-FR" dirty="0">
              <a:latin typeface="Segoe Print" panose="02000600000000000000" pitchFamily="2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 smtClean="0"/>
              <a:t>1) </a:t>
            </a:r>
            <a:r>
              <a:rPr lang="fr-FR" sz="3600" dirty="0" err="1" smtClean="0"/>
              <a:t>NS&amp;Mergers</a:t>
            </a:r>
            <a:r>
              <a:rPr lang="fr-FR" sz="3600" dirty="0" smtClean="0"/>
              <a:t>: the </a:t>
            </a:r>
            <a:r>
              <a:rPr lang="fr-FR" sz="3600" dirty="0" err="1" smtClean="0"/>
              <a:t>nuclear</a:t>
            </a:r>
            <a:r>
              <a:rPr lang="fr-FR" sz="3600" dirty="0" smtClean="0"/>
              <a:t> </a:t>
            </a:r>
            <a:r>
              <a:rPr lang="fr-FR" sz="3600" dirty="0" err="1" smtClean="0"/>
              <a:t>EoS</a:t>
            </a:r>
            <a:r>
              <a:rPr lang="fr-FR" sz="3600" dirty="0" smtClean="0"/>
              <a:t>  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6637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r="35833" b="27836"/>
          <a:stretch/>
        </p:blipFill>
        <p:spPr>
          <a:xfrm>
            <a:off x="0" y="2509155"/>
            <a:ext cx="5867400" cy="2977245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0" y="5498068"/>
            <a:ext cx="523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I.Tews</a:t>
            </a:r>
            <a:r>
              <a:rPr lang="fr-FR" dirty="0" smtClean="0">
                <a:latin typeface="Segoe Print" panose="02000600000000000000" pitchFamily="2" charset="0"/>
              </a:rPr>
              <a:t>, </a:t>
            </a:r>
            <a:r>
              <a:rPr lang="fr-FR" dirty="0" err="1" smtClean="0">
                <a:latin typeface="Segoe Print" panose="02000600000000000000" pitchFamily="2" charset="0"/>
              </a:rPr>
              <a:t>J.Margueron</a:t>
            </a:r>
            <a:r>
              <a:rPr lang="fr-FR" dirty="0" smtClean="0">
                <a:latin typeface="Segoe Print" panose="02000600000000000000" pitchFamily="2" charset="0"/>
              </a:rPr>
              <a:t>, </a:t>
            </a:r>
            <a:r>
              <a:rPr lang="fr-FR" dirty="0" err="1" smtClean="0">
                <a:latin typeface="Segoe Print" panose="02000600000000000000" pitchFamily="2" charset="0"/>
              </a:rPr>
              <a:t>S.Reddy</a:t>
            </a:r>
            <a:r>
              <a:rPr lang="fr-FR" dirty="0" smtClean="0">
                <a:latin typeface="Segoe Print" panose="02000600000000000000" pitchFamily="2" charset="0"/>
              </a:rPr>
              <a:t>, PRC (2018)</a:t>
            </a:r>
            <a:endParaRPr lang="fr-FR" dirty="0">
              <a:latin typeface="Segoe Print" panose="020006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524000"/>
            <a:ext cx="2743200" cy="389772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4230000" y="1752600"/>
            <a:ext cx="0" cy="323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lèche courbée vers le haut 13"/>
          <p:cNvSpPr/>
          <p:nvPr/>
        </p:nvSpPr>
        <p:spPr>
          <a:xfrm rot="10645960">
            <a:off x="1987351" y="1703271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09362" y="1981200"/>
            <a:ext cx="93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Chiral </a:t>
            </a:r>
          </a:p>
          <a:p>
            <a:pPr algn="ctr"/>
            <a:r>
              <a:rPr lang="fr-FR" dirty="0" smtClean="0"/>
              <a:t>EFT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127310" y="5943600"/>
            <a:ext cx="874309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200" b="1" u="sng" dirty="0" smtClean="0">
                <a:solidFill>
                  <a:srgbClr val="FF0000"/>
                </a:solidFill>
              </a:rPr>
              <a:t>LIGO/VIRGO data are a </a:t>
            </a:r>
            <a:r>
              <a:rPr lang="fr-FR" sz="2200" b="1" u="sng" dirty="0" err="1" smtClean="0">
                <a:solidFill>
                  <a:srgbClr val="FF0000"/>
                </a:solidFill>
              </a:rPr>
              <a:t>constraint</a:t>
            </a:r>
            <a:r>
              <a:rPr lang="fr-FR" sz="2200" b="1" u="sng" dirty="0" smtClean="0">
                <a:solidFill>
                  <a:srgbClr val="FF0000"/>
                </a:solidFill>
              </a:rPr>
              <a:t> for </a:t>
            </a:r>
            <a:r>
              <a:rPr lang="fr-FR" sz="2200" b="1" u="sng" dirty="0" err="1" smtClean="0">
                <a:solidFill>
                  <a:srgbClr val="FF0000"/>
                </a:solidFill>
              </a:rPr>
              <a:t>nuclear</a:t>
            </a:r>
            <a:r>
              <a:rPr lang="fr-FR" sz="2200" b="1" u="sng" dirty="0" smtClean="0">
                <a:solidFill>
                  <a:srgbClr val="FF0000"/>
                </a:solidFill>
              </a:rPr>
              <a:t> </a:t>
            </a:r>
            <a:r>
              <a:rPr lang="fr-FR" sz="2200" b="1" u="sng" dirty="0" err="1" smtClean="0">
                <a:solidFill>
                  <a:srgbClr val="FF0000"/>
                </a:solidFill>
              </a:rPr>
              <a:t>physics</a:t>
            </a:r>
            <a:endParaRPr lang="fr-FR" sz="2200" b="1" u="sng" dirty="0" smtClean="0">
              <a:solidFill>
                <a:srgbClr val="FF0000"/>
              </a:solidFill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76200"/>
            <a:ext cx="82296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 smtClean="0"/>
              <a:t>1) the </a:t>
            </a:r>
            <a:r>
              <a:rPr lang="fr-FR" sz="3600" dirty="0" err="1" smtClean="0"/>
              <a:t>nuclear</a:t>
            </a:r>
            <a:r>
              <a:rPr lang="fr-FR" sz="3600" dirty="0" smtClean="0"/>
              <a:t> </a:t>
            </a:r>
            <a:r>
              <a:rPr lang="fr-FR" sz="3600" dirty="0" err="1" smtClean="0"/>
              <a:t>EoS</a:t>
            </a:r>
            <a:r>
              <a:rPr lang="fr-FR" sz="3600" dirty="0" smtClean="0"/>
              <a:t>: </a:t>
            </a:r>
            <a:r>
              <a:rPr lang="fr-FR" sz="3600" dirty="0" err="1" smtClean="0"/>
              <a:t>present</a:t>
            </a:r>
            <a:r>
              <a:rPr lang="fr-FR" sz="3600" dirty="0" smtClean="0"/>
              <a:t> </a:t>
            </a:r>
            <a:r>
              <a:rPr lang="fr-FR" sz="3600" dirty="0" err="1" smtClean="0"/>
              <a:t>status</a:t>
            </a:r>
            <a:r>
              <a:rPr lang="fr-FR" sz="3600" dirty="0" smtClean="0"/>
              <a:t>  </a:t>
            </a:r>
            <a:endParaRPr lang="fr-FR" sz="3600" dirty="0"/>
          </a:p>
        </p:txBody>
      </p:sp>
      <p:sp>
        <p:nvSpPr>
          <p:cNvPr id="3" name="Rectangle 2"/>
          <p:cNvSpPr/>
          <p:nvPr/>
        </p:nvSpPr>
        <p:spPr>
          <a:xfrm>
            <a:off x="4267200" y="1905000"/>
            <a:ext cx="951600" cy="289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 rot="17191508">
            <a:off x="3503071" y="2957613"/>
            <a:ext cx="2630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rgbClr val="FF0000"/>
                </a:solidFill>
              </a:rPr>
              <a:t>????  Extrapolations</a:t>
            </a:r>
          </a:p>
        </p:txBody>
      </p:sp>
    </p:spTree>
    <p:extLst>
      <p:ext uri="{BB962C8B-B14F-4D97-AF65-F5344CB8AC3E}">
        <p14:creationId xmlns:p14="http://schemas.microsoft.com/office/powerpoint/2010/main" val="1369966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b="27836"/>
          <a:stretch/>
        </p:blipFill>
        <p:spPr>
          <a:xfrm>
            <a:off x="0" y="2509155"/>
            <a:ext cx="9144000" cy="297724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1524000"/>
            <a:ext cx="2743200" cy="3897720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 flipV="1">
            <a:off x="4230000" y="1752600"/>
            <a:ext cx="0" cy="3235462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lèche courbée vers le bas 12"/>
          <p:cNvSpPr/>
          <p:nvPr/>
        </p:nvSpPr>
        <p:spPr>
          <a:xfrm>
            <a:off x="5584247" y="1706880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4" name="Flèche courbée vers le haut 13"/>
          <p:cNvSpPr/>
          <p:nvPr/>
        </p:nvSpPr>
        <p:spPr>
          <a:xfrm rot="10645960">
            <a:off x="1987351" y="1703271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3409362" y="1981200"/>
            <a:ext cx="934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Chiral </a:t>
            </a:r>
          </a:p>
          <a:p>
            <a:pPr algn="ctr"/>
            <a:r>
              <a:rPr lang="fr-FR" dirty="0" smtClean="0"/>
              <a:t>EFT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634667" y="5943600"/>
            <a:ext cx="772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400" b="1" u="sng" dirty="0" err="1" smtClean="0">
                <a:solidFill>
                  <a:srgbClr val="FF0000"/>
                </a:solidFill>
              </a:rPr>
              <a:t>Nuclear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physics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can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be</a:t>
            </a:r>
            <a:r>
              <a:rPr lang="fr-FR" sz="2400" b="1" u="sng" dirty="0" smtClean="0">
                <a:solidFill>
                  <a:srgbClr val="FF0000"/>
                </a:solidFill>
              </a:rPr>
              <a:t> a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constraint</a:t>
            </a:r>
            <a:r>
              <a:rPr lang="fr-FR" sz="2400" b="1" u="sng" dirty="0" smtClean="0">
                <a:solidFill>
                  <a:srgbClr val="FF0000"/>
                </a:solidFill>
              </a:rPr>
              <a:t> for GW </a:t>
            </a:r>
          </a:p>
          <a:p>
            <a:pPr algn="ctr"/>
            <a:r>
              <a:rPr lang="fr-FR" sz="2400" b="1" u="sng" dirty="0" smtClean="0">
                <a:solidFill>
                  <a:srgbClr val="FF0000"/>
                </a:solidFill>
              </a:rPr>
              <a:t>=&gt; alternative </a:t>
            </a:r>
            <a:r>
              <a:rPr lang="fr-FR" sz="2400" b="1" u="sng" dirty="0" err="1" smtClean="0">
                <a:solidFill>
                  <a:srgbClr val="FF0000"/>
                </a:solidFill>
              </a:rPr>
              <a:t>gravity</a:t>
            </a:r>
            <a:r>
              <a:rPr lang="fr-FR" sz="2400" b="1" u="sng" dirty="0" smtClean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457200" y="76200"/>
            <a:ext cx="8686800" cy="838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algn="l" fontAlgn="auto">
              <a:spcAft>
                <a:spcPts val="0"/>
              </a:spcAft>
            </a:pPr>
            <a:r>
              <a:rPr lang="fr-FR" sz="3600" dirty="0" smtClean="0"/>
              <a:t>1) the </a:t>
            </a:r>
            <a:r>
              <a:rPr lang="fr-FR" sz="3600" dirty="0" err="1" smtClean="0"/>
              <a:t>nuclear</a:t>
            </a:r>
            <a:r>
              <a:rPr lang="fr-FR" sz="3600" dirty="0" smtClean="0"/>
              <a:t> </a:t>
            </a:r>
            <a:r>
              <a:rPr lang="fr-FR" sz="3600" dirty="0" err="1" smtClean="0"/>
              <a:t>EoS</a:t>
            </a:r>
            <a:r>
              <a:rPr lang="fr-FR" sz="3600" dirty="0" smtClean="0"/>
              <a:t>: future challenge  </a:t>
            </a:r>
            <a:endParaRPr lang="fr-FR" sz="3600" dirty="0"/>
          </a:p>
        </p:txBody>
      </p:sp>
      <p:sp>
        <p:nvSpPr>
          <p:cNvPr id="11" name="ZoneTexte 10"/>
          <p:cNvSpPr txBox="1"/>
          <p:nvPr/>
        </p:nvSpPr>
        <p:spPr>
          <a:xfrm>
            <a:off x="1524000" y="5498068"/>
            <a:ext cx="5238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I.Tews</a:t>
            </a:r>
            <a:r>
              <a:rPr lang="fr-FR" dirty="0" smtClean="0">
                <a:latin typeface="Segoe Print" panose="02000600000000000000" pitchFamily="2" charset="0"/>
              </a:rPr>
              <a:t>, </a:t>
            </a:r>
            <a:r>
              <a:rPr lang="fr-FR" dirty="0" err="1" smtClean="0">
                <a:latin typeface="Segoe Print" panose="02000600000000000000" pitchFamily="2" charset="0"/>
              </a:rPr>
              <a:t>J.Margueron</a:t>
            </a:r>
            <a:r>
              <a:rPr lang="fr-FR" dirty="0" smtClean="0">
                <a:latin typeface="Segoe Print" panose="02000600000000000000" pitchFamily="2" charset="0"/>
              </a:rPr>
              <a:t>, </a:t>
            </a:r>
            <a:r>
              <a:rPr lang="fr-FR" dirty="0" err="1" smtClean="0">
                <a:latin typeface="Segoe Print" panose="02000600000000000000" pitchFamily="2" charset="0"/>
              </a:rPr>
              <a:t>S.Reddy</a:t>
            </a:r>
            <a:r>
              <a:rPr lang="fr-FR" dirty="0" smtClean="0">
                <a:latin typeface="Segoe Print" panose="02000600000000000000" pitchFamily="2" charset="0"/>
              </a:rPr>
              <a:t>, PRC (2018)</a:t>
            </a:r>
            <a:endParaRPr lang="fr-FR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373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762000"/>
          </a:xfrm>
        </p:spPr>
        <p:txBody>
          <a:bodyPr/>
          <a:lstStyle/>
          <a:p>
            <a:r>
              <a:rPr lang="fr-FR" sz="3600" dirty="0" smtClean="0"/>
              <a:t>The contribution of </a:t>
            </a:r>
            <a:r>
              <a:rPr lang="fr-FR" sz="3600" dirty="0" err="1" smtClean="0"/>
              <a:t>nuclear</a:t>
            </a:r>
            <a:r>
              <a:rPr lang="fr-FR" sz="3600" dirty="0" smtClean="0"/>
              <a:t> </a:t>
            </a:r>
            <a:r>
              <a:rPr lang="fr-FR" sz="3600" dirty="0" err="1" smtClean="0"/>
              <a:t>experiments</a:t>
            </a:r>
            <a:endParaRPr lang="fr-FR" sz="3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Espace réservé du contenu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1600200"/>
                <a:ext cx="8839200" cy="4525963"/>
              </a:xfrm>
            </p:spPr>
            <p:txBody>
              <a:bodyPr>
                <a:normAutofit/>
              </a:bodyPr>
              <a:lstStyle/>
              <a:p>
                <a:r>
                  <a:rPr lang="fr-FR" b="1" dirty="0" smtClean="0">
                    <a:solidFill>
                      <a:srgbClr val="FF0000"/>
                    </a:solidFill>
                  </a:rPr>
                  <a:t>Definition of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empirical</a:t>
                </a:r>
                <a:r>
                  <a:rPr lang="fr-FR" b="1" dirty="0" smtClean="0">
                    <a:solidFill>
                      <a:srgbClr val="FF0000"/>
                    </a:solidFill>
                  </a:rPr>
                  <a:t> </a:t>
                </a:r>
                <a:r>
                  <a:rPr lang="fr-FR" b="1" dirty="0" err="1" smtClean="0">
                    <a:solidFill>
                      <a:srgbClr val="FF0000"/>
                    </a:solidFill>
                  </a:rPr>
                  <a:t>parameters</a:t>
                </a:r>
                <a:endParaRPr lang="fr-FR" sz="200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r>
                      <a:rPr lang="fr-FR" sz="2000" i="1">
                        <a:latin typeface="Cambria Math"/>
                      </a:rPr>
                      <m:t>𝑒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fr-FR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</m:d>
                    <m:r>
                      <a:rPr lang="fr-FR" sz="2000" i="1">
                        <a:latin typeface="Cambria Math"/>
                      </a:rPr>
                      <m:t>=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𝑬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r>
                          <a:rPr lang="fr-FR" sz="20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d>
                    <m:r>
                      <a:rPr lang="fr-FR" sz="2000" i="1">
                        <a:latin typeface="Cambria Math"/>
                      </a:rPr>
                      <m:t>+</m:t>
                    </m:r>
                    <m:d>
                      <m:d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𝑱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𝟎</m:t>
                            </m:r>
                          </m:sub>
                        </m:sSub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fr-FR" sz="2000" i="1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fr-FR" sz="2000" i="1">
                                <a:latin typeface="Cambria Math"/>
                              </a:rPr>
                              <m:t>3</m:t>
                            </m:r>
                          </m:den>
                        </m:f>
                        <m:r>
                          <a:rPr lang="fr-FR" sz="2000" b="1" i="1">
                            <a:solidFill>
                              <a:srgbClr val="FF0000"/>
                            </a:solidFill>
                            <a:latin typeface="Cambria Math"/>
                          </a:rPr>
                          <m:t>𝑳</m:t>
                        </m:r>
                        <m:r>
                          <a:rPr lang="fr-FR" sz="2000" i="1">
                            <a:latin typeface="Cambria Math"/>
                          </a:rPr>
                          <m:t>𝑥</m:t>
                        </m:r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f>
                              <m:f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fr-FR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fr-FR" sz="2000" i="1">
                                    <a:latin typeface="Cambria Math"/>
                                  </a:rPr>
                                  <m:t>18</m:t>
                                </m:r>
                              </m:den>
                            </m:f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𝑲</m:t>
                            </m:r>
                          </m:e>
                          <m:sub>
                            <m:r>
                              <a:rPr lang="fr-FR" sz="2000" b="1" i="1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𝒔𝒚𝒎</m:t>
                            </m:r>
                          </m:sub>
                        </m:sSub>
                        <m:sSup>
                          <m:sSup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2000" i="1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fr-FR" sz="20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fr-FR" sz="2000" i="1">
                            <a:latin typeface="Cambria Math"/>
                          </a:rPr>
                          <m:t>+</m:t>
                        </m:r>
                        <m:r>
                          <a:rPr lang="fr-FR" sz="2000" i="1">
                            <a:latin typeface="Cambria Math"/>
                          </a:rPr>
                          <m:t>𝑂</m:t>
                        </m:r>
                        <m:d>
                          <m:dPr>
                            <m:ctrlPr>
                              <a:rPr lang="fr-FR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fr-FR" sz="20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fr-FR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fr-FR" sz="2000" i="1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</m:d>
                    <m:sSup>
                      <m:sSupPr>
                        <m:ctrlPr>
                          <a:rPr lang="fr-FR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𝛿</m:t>
                        </m:r>
                      </m:e>
                      <m:sup>
                        <m:r>
                          <a:rPr lang="fr-FR" sz="2000" i="1"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fr-FR" sz="2000" dirty="0"/>
                  <a:t> </a:t>
                </a:r>
              </a:p>
              <a:p>
                <a:pPr marL="0" indent="0">
                  <a:buNone/>
                </a:pPr>
                <a:r>
                  <a:rPr lang="fr-FR" sz="2000" dirty="0"/>
                  <a:t> </a:t>
                </a:r>
                <a:endParaRPr lang="fr-FR" sz="2000" dirty="0" smtClean="0"/>
              </a:p>
              <a:p>
                <a:r>
                  <a:rPr lang="fr-FR" sz="2200" dirty="0" smtClean="0"/>
                  <a:t>The  coefficients </a:t>
                </a:r>
                <a:r>
                  <a:rPr lang="fr-FR" sz="2200" dirty="0" err="1" smtClean="0"/>
                  <a:t>can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be</a:t>
                </a:r>
                <a:r>
                  <a:rPr lang="fr-FR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sz="2200" dirty="0"/>
                  <a:t> </a:t>
                </a:r>
                <a:r>
                  <a:rPr lang="fr-FR" sz="2200" dirty="0" smtClean="0"/>
                  <a:t>    </a:t>
                </a:r>
                <a:r>
                  <a:rPr lang="fr-FR" sz="2200" dirty="0" err="1" smtClean="0"/>
                  <a:t>constrained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comparing</a:t>
                </a:r>
                <a:r>
                  <a:rPr lang="fr-FR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sz="2200" dirty="0"/>
                  <a:t> </a:t>
                </a:r>
                <a:r>
                  <a:rPr lang="fr-FR" sz="2200" dirty="0" smtClean="0"/>
                  <a:t>    the </a:t>
                </a:r>
                <a:r>
                  <a:rPr lang="fr-FR" sz="2200" dirty="0" err="1" smtClean="0"/>
                  <a:t>functional</a:t>
                </a:r>
                <a:r>
                  <a:rPr lang="fr-FR" sz="2200" dirty="0" smtClean="0"/>
                  <a:t> </a:t>
                </a:r>
                <a:r>
                  <a:rPr lang="fr-FR" sz="2200" dirty="0" err="1" smtClean="0"/>
                  <a:t>predictions</a:t>
                </a:r>
                <a:r>
                  <a:rPr lang="fr-FR" sz="2200" dirty="0" smtClean="0"/>
                  <a:t> </a:t>
                </a:r>
              </a:p>
              <a:p>
                <a:pPr marL="0" indent="0">
                  <a:buNone/>
                </a:pPr>
                <a:r>
                  <a:rPr lang="fr-FR" sz="2200" dirty="0"/>
                  <a:t> </a:t>
                </a:r>
                <a:r>
                  <a:rPr lang="fr-FR" sz="2200" dirty="0" smtClean="0"/>
                  <a:t>    </a:t>
                </a:r>
                <a:r>
                  <a:rPr lang="fr-FR" sz="2200" dirty="0" err="1" smtClean="0"/>
                  <a:t>with</a:t>
                </a:r>
                <a:r>
                  <a:rPr lang="fr-FR" sz="2200" dirty="0" smtClean="0"/>
                  <a:t> data</a:t>
                </a:r>
              </a:p>
              <a:p>
                <a:pPr marL="0" indent="0">
                  <a:buNone/>
                </a:pPr>
                <a:r>
                  <a:rPr lang="fr-FR" sz="2200" dirty="0" smtClean="0"/>
                  <a:t> </a:t>
                </a:r>
              </a:p>
              <a:p>
                <a:pPr marL="457200" lvl="1" indent="0">
                  <a:buNone/>
                </a:pPr>
                <a:endParaRPr lang="fr-FR" sz="2200" dirty="0"/>
              </a:p>
            </p:txBody>
          </p:sp>
        </mc:Choice>
        <mc:Fallback xmlns="">
          <p:sp>
            <p:nvSpPr>
              <p:cNvPr id="3" name="Espace réservé du contenu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1600200"/>
                <a:ext cx="8839200" cy="4525963"/>
              </a:xfrm>
              <a:blipFill>
                <a:blip r:embed="rId2"/>
                <a:stretch>
                  <a:fillRect l="-966" t="-1078"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5"/>
              <p:cNvSpPr txBox="1"/>
              <p:nvPr/>
            </p:nvSpPr>
            <p:spPr>
              <a:xfrm>
                <a:off x="6858000" y="780693"/>
                <a:ext cx="1450462" cy="1048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fr-FR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sub>
                          </m:sSub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𝑝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  <a:ea typeface="Cambria Math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b="0" i="1" dirty="0" smtClean="0"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FR" b="0" i="1" smtClean="0">
                          <a:latin typeface="Cambria Math"/>
                        </a:rPr>
                        <m:t>𝑥</m:t>
                      </m:r>
                      <m:r>
                        <a:rPr lang="fr-FR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fr-F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fr-FR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fr-FR" b="0" i="1" smtClean="0">
                                  <a:latin typeface="Cambria Math" panose="02040503050406030204" pitchFamily="18" charset="0"/>
                                  <a:ea typeface="Cambria Math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fr-FR" b="0" i="1" smtClean="0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r>
                            <a:rPr lang="fr-FR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den>
                      </m:f>
                    </m:oMath>
                  </m:oMathPara>
                </a14:m>
                <a:endParaRPr lang="fr-FR" dirty="0"/>
              </a:p>
            </p:txBody>
          </p:sp>
        </mc:Choice>
        <mc:Fallback xmlns="">
          <p:sp>
            <p:nvSpPr>
              <p:cNvPr id="6" name="ZoneTexte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0" y="780693"/>
                <a:ext cx="1450462" cy="10481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F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925" y="3022211"/>
            <a:ext cx="4841875" cy="3683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5741852" y="2743200"/>
            <a:ext cx="33970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M.Fortin</a:t>
            </a:r>
            <a:r>
              <a:rPr lang="fr-FR" dirty="0" smtClean="0">
                <a:latin typeface="Segoe Print" panose="02000600000000000000" pitchFamily="2" charset="0"/>
              </a:rPr>
              <a:t> et al, PRC (2016)</a:t>
            </a:r>
            <a:endParaRPr lang="fr-FR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377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-609600"/>
            <a:ext cx="8229600" cy="1600200"/>
          </a:xfrm>
        </p:spPr>
        <p:txBody>
          <a:bodyPr/>
          <a:lstStyle/>
          <a:p>
            <a:pPr algn="l"/>
            <a:r>
              <a:rPr lang="fr-FR" sz="3200" dirty="0" err="1" smtClean="0"/>
              <a:t>Strategy</a:t>
            </a:r>
            <a:r>
              <a:rPr lang="fr-FR" sz="3200" dirty="0" smtClean="0"/>
              <a:t> I: high </a:t>
            </a:r>
            <a:r>
              <a:rPr lang="fr-FR" sz="3200" dirty="0" err="1" smtClean="0"/>
              <a:t>density</a:t>
            </a:r>
            <a:r>
              <a:rPr lang="fr-FR" sz="3200" dirty="0" smtClean="0"/>
              <a:t> </a:t>
            </a:r>
            <a:r>
              <a:rPr lang="fr-FR" sz="3200" dirty="0" err="1" smtClean="0"/>
              <a:t>constraints</a:t>
            </a:r>
            <a:r>
              <a:rPr lang="fr-FR" sz="3200" dirty="0" smtClean="0"/>
              <a:t> </a:t>
            </a:r>
            <a:endParaRPr lang="fr-FR" sz="3200" dirty="0"/>
          </a:p>
        </p:txBody>
      </p:sp>
      <p:sp>
        <p:nvSpPr>
          <p:cNvPr id="4" name="Rectangle 3"/>
          <p:cNvSpPr/>
          <p:nvPr/>
        </p:nvSpPr>
        <p:spPr>
          <a:xfrm>
            <a:off x="2628000" y="2590800"/>
            <a:ext cx="6096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/>
          <p:cNvSpPr/>
          <p:nvPr/>
        </p:nvSpPr>
        <p:spPr>
          <a:xfrm>
            <a:off x="3048000" y="2438400"/>
            <a:ext cx="189600" cy="762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6466654" y="762000"/>
            <a:ext cx="15701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400" dirty="0" err="1" smtClean="0"/>
              <a:t>J.Xu</a:t>
            </a:r>
            <a:r>
              <a:rPr lang="fr-FR" sz="1400" dirty="0" smtClean="0"/>
              <a:t>, PRC 2013</a:t>
            </a:r>
            <a:endParaRPr lang="fr-FR" sz="1400" dirty="0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66094"/>
            <a:ext cx="4972725" cy="3350077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1295400" y="2057400"/>
            <a:ext cx="285046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err="1" smtClean="0">
                <a:solidFill>
                  <a:srgbClr val="C00000"/>
                </a:solidFill>
              </a:rPr>
              <a:t>AsyEOS@GSI</a:t>
            </a:r>
            <a:r>
              <a:rPr lang="fr-FR" b="1" dirty="0" smtClean="0">
                <a:solidFill>
                  <a:srgbClr val="C00000"/>
                </a:solidFill>
              </a:rPr>
              <a:t> (2016)</a:t>
            </a:r>
            <a:endParaRPr lang="fr-FR" b="1" dirty="0">
              <a:solidFill>
                <a:srgbClr val="C00000"/>
              </a:solidFill>
            </a:endParaRPr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3"/>
          <a:srcRect l="7575"/>
          <a:stretch/>
        </p:blipFill>
        <p:spPr>
          <a:xfrm>
            <a:off x="4685259" y="2590800"/>
            <a:ext cx="4272938" cy="3975480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5638800" y="2782669"/>
            <a:ext cx="2353529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FOPI-LAND@GSI</a:t>
            </a:r>
          </a:p>
          <a:p>
            <a:r>
              <a:rPr lang="fr-FR" b="1" dirty="0" smtClean="0">
                <a:solidFill>
                  <a:srgbClr val="C00000"/>
                </a:solidFill>
              </a:rPr>
              <a:t> (1993)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1076070" y="1524000"/>
            <a:ext cx="35205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P.Russotto</a:t>
            </a:r>
            <a:r>
              <a:rPr lang="fr-FR" dirty="0" smtClean="0">
                <a:latin typeface="Segoe Print" panose="02000600000000000000" pitchFamily="2" charset="0"/>
              </a:rPr>
              <a:t> et </a:t>
            </a:r>
            <a:r>
              <a:rPr lang="fr-FR" dirty="0" err="1" smtClean="0">
                <a:latin typeface="Segoe Print" panose="02000600000000000000" pitchFamily="2" charset="0"/>
              </a:rPr>
              <a:t>al,PRC</a:t>
            </a:r>
            <a:r>
              <a:rPr lang="fr-FR" dirty="0" smtClean="0">
                <a:latin typeface="Segoe Print" panose="02000600000000000000" pitchFamily="2" charset="0"/>
              </a:rPr>
              <a:t> (2016)</a:t>
            </a:r>
            <a:endParaRPr lang="fr-FR" dirty="0">
              <a:latin typeface="Segoe Print" panose="02000600000000000000" pitchFamily="2" charset="0"/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608700" y="5240042"/>
            <a:ext cx="403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Au+Au</a:t>
            </a:r>
            <a:r>
              <a:rPr lang="fr-FR" dirty="0" smtClean="0"/>
              <a:t> 400 </a:t>
            </a:r>
            <a:r>
              <a:rPr lang="fr-FR" dirty="0" err="1" smtClean="0"/>
              <a:t>A.MeV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/>
              <a:t>Differential</a:t>
            </a:r>
            <a:r>
              <a:rPr lang="fr-FR" dirty="0"/>
              <a:t> </a:t>
            </a:r>
            <a:r>
              <a:rPr lang="fr-FR" dirty="0" err="1"/>
              <a:t>elliptic</a:t>
            </a:r>
            <a:r>
              <a:rPr lang="fr-FR" dirty="0"/>
              <a:t> flow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>
                <a:latin typeface="Symbol" panose="05050102010706020507" pitchFamily="18" charset="2"/>
              </a:rPr>
              <a:t>p</a:t>
            </a:r>
            <a:r>
              <a:rPr lang="fr-FR" baseline="30000" dirty="0" smtClean="0">
                <a:latin typeface="Symbol" panose="05050102010706020507" pitchFamily="18" charset="2"/>
              </a:rPr>
              <a:t>+</a:t>
            </a:r>
            <a:r>
              <a:rPr lang="fr-FR" dirty="0">
                <a:latin typeface="Symbol" panose="05050102010706020507" pitchFamily="18" charset="2"/>
              </a:rPr>
              <a:t> </a:t>
            </a:r>
            <a:r>
              <a:rPr lang="fr-FR" dirty="0" smtClean="0">
                <a:latin typeface="Symbol" panose="05050102010706020507" pitchFamily="18" charset="2"/>
              </a:rPr>
              <a:t>/ p</a:t>
            </a:r>
            <a:r>
              <a:rPr lang="fr-FR" baseline="30000" dirty="0" smtClean="0">
                <a:latin typeface="Symbol" panose="05050102010706020507" pitchFamily="18" charset="2"/>
              </a:rPr>
              <a:t>-</a:t>
            </a:r>
            <a:endParaRPr lang="fr-FR" dirty="0">
              <a:latin typeface="Symbol" panose="05050102010706020507" pitchFamily="18" charset="2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4724400" y="1066800"/>
            <a:ext cx="3919133" cy="1367713"/>
            <a:chOff x="152400" y="4677812"/>
            <a:chExt cx="3919133" cy="1367713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4"/>
            <a:srcRect l="5464" b="67196"/>
            <a:stretch/>
          </p:blipFill>
          <p:spPr>
            <a:xfrm>
              <a:off x="152400" y="4677812"/>
              <a:ext cx="3919133" cy="973364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4"/>
            <a:srcRect l="5514" t="86733"/>
            <a:stretch/>
          </p:blipFill>
          <p:spPr>
            <a:xfrm>
              <a:off x="152400" y="5651876"/>
              <a:ext cx="3917045" cy="393649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4724400" y="1006997"/>
            <a:ext cx="3962400" cy="146950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1" name="ZoneTexte 10"/>
          <p:cNvSpPr txBox="1"/>
          <p:nvPr/>
        </p:nvSpPr>
        <p:spPr>
          <a:xfrm>
            <a:off x="228600" y="1002268"/>
            <a:ext cx="443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FF0000"/>
                </a:solidFill>
              </a:rPr>
              <a:t>(</a:t>
            </a:r>
            <a:r>
              <a:rPr lang="en-US" b="1" dirty="0">
                <a:solidFill>
                  <a:srgbClr val="FF0000"/>
                </a:solidFill>
              </a:rPr>
              <a:t>HADES, CBM, </a:t>
            </a:r>
            <a:r>
              <a:rPr lang="en-US" b="1" dirty="0" smtClean="0">
                <a:solidFill>
                  <a:srgbClr val="FF0000"/>
                </a:solidFill>
              </a:rPr>
              <a:t>...)</a:t>
            </a:r>
            <a:endParaRPr lang="fr-FR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359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6629400" cy="1066800"/>
          </a:xfrm>
        </p:spPr>
        <p:txBody>
          <a:bodyPr/>
          <a:lstStyle/>
          <a:p>
            <a:pPr algn="l"/>
            <a:r>
              <a:rPr lang="fr-FR" sz="3200" dirty="0" err="1" smtClean="0"/>
              <a:t>Strategy</a:t>
            </a:r>
            <a:r>
              <a:rPr lang="fr-FR" sz="3200" dirty="0" smtClean="0"/>
              <a:t> II: high </a:t>
            </a:r>
            <a:r>
              <a:rPr lang="fr-FR" sz="3200" dirty="0" err="1" smtClean="0"/>
              <a:t>precision</a:t>
            </a:r>
            <a:endParaRPr lang="fr-FR" sz="3200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31" y="2133600"/>
            <a:ext cx="4503769" cy="3040639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990600" y="1828800"/>
            <a:ext cx="3148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Exp</a:t>
            </a:r>
            <a:r>
              <a:rPr lang="fr-FR" dirty="0" smtClean="0"/>
              <a:t>: </a:t>
            </a:r>
            <a:r>
              <a:rPr lang="fr-FR" dirty="0" err="1" smtClean="0">
                <a:latin typeface="Symbol" panose="05050102010706020507" pitchFamily="18" charset="2"/>
              </a:rPr>
              <a:t>D</a:t>
            </a:r>
            <a:r>
              <a:rPr lang="fr-FR" dirty="0" err="1" smtClean="0">
                <a:latin typeface="+mj-lt"/>
              </a:rPr>
              <a:t>r</a:t>
            </a:r>
            <a:r>
              <a:rPr lang="fr-FR" baseline="-25000" dirty="0" err="1" smtClean="0">
                <a:latin typeface="+mj-lt"/>
              </a:rPr>
              <a:t>np</a:t>
            </a:r>
            <a:r>
              <a:rPr lang="fr-FR" dirty="0" smtClean="0">
                <a:latin typeface="+mj-lt"/>
              </a:rPr>
              <a:t>=</a:t>
            </a:r>
            <a:r>
              <a:rPr lang="fr-FR" dirty="0" smtClean="0">
                <a:latin typeface="Symbol" panose="05050102010706020507" pitchFamily="18" charset="2"/>
              </a:rPr>
              <a:t> </a:t>
            </a:r>
            <a:r>
              <a:rPr lang="fr-FR" dirty="0" smtClean="0"/>
              <a:t>0,1318-0,3072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/>
          <a:srcRect r="6579"/>
          <a:stretch/>
        </p:blipFill>
        <p:spPr>
          <a:xfrm>
            <a:off x="3886200" y="3328012"/>
            <a:ext cx="4826718" cy="3529988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43400" y="3059668"/>
            <a:ext cx="486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>
                <a:latin typeface="Segoe Print" panose="02000600000000000000" pitchFamily="2" charset="0"/>
              </a:rPr>
              <a:t>X.Roca</a:t>
            </a:r>
            <a:r>
              <a:rPr lang="fr-FR" dirty="0" smtClean="0">
                <a:latin typeface="Segoe Print" panose="02000600000000000000" pitchFamily="2" charset="0"/>
              </a:rPr>
              <a:t>-Maza, </a:t>
            </a:r>
            <a:r>
              <a:rPr lang="fr-FR" dirty="0" err="1" smtClean="0">
                <a:latin typeface="Segoe Print" panose="02000600000000000000" pitchFamily="2" charset="0"/>
              </a:rPr>
              <a:t>G.Colo</a:t>
            </a:r>
            <a:r>
              <a:rPr lang="fr-FR" dirty="0" smtClean="0">
                <a:latin typeface="Segoe Print" panose="02000600000000000000" pitchFamily="2" charset="0"/>
              </a:rPr>
              <a:t>, </a:t>
            </a:r>
            <a:r>
              <a:rPr lang="fr-FR" dirty="0" err="1" smtClean="0">
                <a:latin typeface="Segoe Print" panose="02000600000000000000" pitchFamily="2" charset="0"/>
              </a:rPr>
              <a:t>H.Sagawa</a:t>
            </a:r>
            <a:r>
              <a:rPr lang="fr-FR" dirty="0" smtClean="0">
                <a:latin typeface="Segoe Print" panose="02000600000000000000" pitchFamily="2" charset="0"/>
              </a:rPr>
              <a:t> (2018)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4572000" y="943570"/>
            <a:ext cx="330271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Isovector</a:t>
            </a:r>
            <a:r>
              <a:rPr lang="fr-FR" dirty="0" smtClean="0"/>
              <a:t> probes </a:t>
            </a:r>
            <a:r>
              <a:rPr lang="fr-FR" dirty="0" err="1" smtClean="0"/>
              <a:t>with</a:t>
            </a:r>
            <a:r>
              <a:rPr lang="fr-FR" dirty="0" smtClean="0"/>
              <a:t> stable </a:t>
            </a:r>
            <a:r>
              <a:rPr lang="fr-FR" dirty="0" err="1" smtClean="0"/>
              <a:t>nuclei</a:t>
            </a:r>
            <a:r>
              <a:rPr lang="fr-F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Skin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GDR </a:t>
            </a:r>
            <a:r>
              <a:rPr lang="fr-FR" dirty="0" err="1" smtClean="0"/>
              <a:t>response</a:t>
            </a:r>
            <a:endParaRPr lang="fr-F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Isospin transport in HIC (INDRA/FAZIA) 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152400" y="5562600"/>
            <a:ext cx="442140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i="1" dirty="0" err="1" smtClean="0">
                <a:latin typeface="Segoe Print" panose="02000600000000000000" pitchFamily="2" charset="0"/>
              </a:rPr>
              <a:t>X.Vinas</a:t>
            </a:r>
            <a:r>
              <a:rPr lang="fr-FR" i="1" dirty="0" smtClean="0">
                <a:latin typeface="Segoe Print" panose="02000600000000000000" pitchFamily="2" charset="0"/>
              </a:rPr>
              <a:t> et al (2014)</a:t>
            </a:r>
          </a:p>
          <a:p>
            <a:r>
              <a:rPr lang="fr-FR" i="1" dirty="0" err="1" smtClean="0">
                <a:latin typeface="Segoe Print" panose="02000600000000000000" pitchFamily="2" charset="0"/>
              </a:rPr>
              <a:t>P.G.Reinhard</a:t>
            </a:r>
            <a:r>
              <a:rPr lang="fr-FR" i="1" dirty="0" smtClean="0">
                <a:latin typeface="Segoe Print" panose="02000600000000000000" pitchFamily="2" charset="0"/>
              </a:rPr>
              <a:t>, </a:t>
            </a:r>
            <a:r>
              <a:rPr lang="fr-FR" i="1" dirty="0" err="1" smtClean="0">
                <a:latin typeface="Segoe Print" panose="02000600000000000000" pitchFamily="2" charset="0"/>
              </a:rPr>
              <a:t>W.Nazarewicz</a:t>
            </a:r>
            <a:r>
              <a:rPr lang="fr-FR" i="1" dirty="0" smtClean="0">
                <a:latin typeface="Segoe Print" panose="02000600000000000000" pitchFamily="2" charset="0"/>
              </a:rPr>
              <a:t> (2016)</a:t>
            </a:r>
          </a:p>
          <a:p>
            <a:r>
              <a:rPr lang="fr-FR" i="1" dirty="0" err="1">
                <a:latin typeface="Segoe Print" panose="02000600000000000000" pitchFamily="2" charset="0"/>
              </a:rPr>
              <a:t>J.Yang</a:t>
            </a:r>
            <a:r>
              <a:rPr lang="fr-FR" i="1" dirty="0">
                <a:latin typeface="Segoe Print" panose="02000600000000000000" pitchFamily="2" charset="0"/>
              </a:rPr>
              <a:t>, </a:t>
            </a:r>
            <a:r>
              <a:rPr lang="fr-FR" i="1" dirty="0" err="1">
                <a:latin typeface="Segoe Print" panose="02000600000000000000" pitchFamily="2" charset="0"/>
              </a:rPr>
              <a:t>J.Piekarewicz</a:t>
            </a:r>
            <a:r>
              <a:rPr lang="fr-FR" i="1" dirty="0">
                <a:latin typeface="Segoe Print" panose="02000600000000000000" pitchFamily="2" charset="0"/>
              </a:rPr>
              <a:t> </a:t>
            </a:r>
            <a:r>
              <a:rPr lang="fr-FR" i="1" dirty="0" smtClean="0">
                <a:latin typeface="Segoe Print" panose="02000600000000000000" pitchFamily="2" charset="0"/>
              </a:rPr>
              <a:t>(2017)</a:t>
            </a:r>
            <a:endParaRPr lang="fr-FR" i="1" dirty="0">
              <a:latin typeface="Segoe Print" panose="02000600000000000000" pitchFamily="2" charset="0"/>
            </a:endParaRPr>
          </a:p>
          <a:p>
            <a:endParaRPr lang="fr-FR" dirty="0" smtClean="0"/>
          </a:p>
          <a:p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192014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4800" y="-228600"/>
            <a:ext cx="6629400" cy="1066800"/>
          </a:xfrm>
        </p:spPr>
        <p:txBody>
          <a:bodyPr/>
          <a:lstStyle/>
          <a:p>
            <a:pPr algn="l"/>
            <a:r>
              <a:rPr lang="fr-FR" sz="3200" dirty="0" err="1" smtClean="0"/>
              <a:t>Strategy</a:t>
            </a:r>
            <a:r>
              <a:rPr lang="fr-FR" sz="3200" dirty="0" smtClean="0"/>
              <a:t> III: new probes</a:t>
            </a:r>
            <a:endParaRPr lang="fr-FR" sz="32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AC7EB33-51E0-3D4B-AF54-C0CC3CACDE97}"/>
              </a:ext>
            </a:extLst>
          </p:cNvPr>
          <p:cNvGrpSpPr/>
          <p:nvPr/>
        </p:nvGrpSpPr>
        <p:grpSpPr>
          <a:xfrm>
            <a:off x="168857" y="1518311"/>
            <a:ext cx="5505712" cy="3871072"/>
            <a:chOff x="182928" y="1359087"/>
            <a:chExt cx="5964521" cy="4193661"/>
          </a:xfrm>
        </p:grpSpPr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9F0B4D5A-6730-A347-9E8C-70951FA8E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2928" y="3437838"/>
              <a:ext cx="5964521" cy="2114910"/>
            </a:xfrm>
            <a:prstGeom prst="rect">
              <a:avLst/>
            </a:prstGeom>
          </p:spPr>
        </p:pic>
        <p:cxnSp>
          <p:nvCxnSpPr>
            <p:cNvPr id="12" name="Connecteur droit avec flèche 11">
              <a:extLst>
                <a:ext uri="{FF2B5EF4-FFF2-40B4-BE49-F238E27FC236}">
                  <a16:creationId xmlns:a16="http://schemas.microsoft.com/office/drawing/2014/main" id="{38AF0F59-49D7-8246-8DFF-9EB4BBFEB33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83735" y="2998464"/>
              <a:ext cx="267618" cy="856812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3A5D085B-B078-4A49-9C00-2DAC45EB02F2}"/>
                </a:ext>
              </a:extLst>
            </p:cNvPr>
            <p:cNvGrpSpPr/>
            <p:nvPr/>
          </p:nvGrpSpPr>
          <p:grpSpPr>
            <a:xfrm>
              <a:off x="3193495" y="1359087"/>
              <a:ext cx="2753419" cy="1831830"/>
              <a:chOff x="4226375" y="684288"/>
              <a:chExt cx="2753419" cy="1831830"/>
            </a:xfrm>
          </p:grpSpPr>
          <p:pic>
            <p:nvPicPr>
              <p:cNvPr id="16" name="Image 15">
                <a:extLst>
                  <a:ext uri="{FF2B5EF4-FFF2-40B4-BE49-F238E27FC236}">
                    <a16:creationId xmlns:a16="http://schemas.microsoft.com/office/drawing/2014/main" id="{7E6AF4B2-C610-2B4E-BDEC-7FDA0413457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5416" r="7483" b="13909"/>
              <a:stretch/>
            </p:blipFill>
            <p:spPr>
              <a:xfrm>
                <a:off x="4937490" y="778576"/>
                <a:ext cx="1893795" cy="1391405"/>
              </a:xfrm>
              <a:prstGeom prst="rect">
                <a:avLst/>
              </a:prstGeom>
            </p:spPr>
          </p:pic>
          <p:sp>
            <p:nvSpPr>
              <p:cNvPr id="17" name="ZoneTexte 16">
                <a:extLst>
                  <a:ext uri="{FF2B5EF4-FFF2-40B4-BE49-F238E27FC236}">
                    <a16:creationId xmlns:a16="http://schemas.microsoft.com/office/drawing/2014/main" id="{7680A002-16D1-E641-9E4E-EC5C28EC6E19}"/>
                  </a:ext>
                </a:extLst>
              </p:cNvPr>
              <p:cNvSpPr txBox="1"/>
              <p:nvPr/>
            </p:nvSpPr>
            <p:spPr>
              <a:xfrm>
                <a:off x="5707095" y="1578431"/>
                <a:ext cx="1052719" cy="3462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77" dirty="0">
                    <a:solidFill>
                      <a:srgbClr val="00B0F0"/>
                    </a:solidFill>
                    <a:latin typeface="Calibri" panose="020F0502020204030204"/>
                  </a:rPr>
                  <a:t>E=22 MeV</a:t>
                </a:r>
              </a:p>
            </p:txBody>
          </p:sp>
          <p:sp>
            <p:nvSpPr>
              <p:cNvPr id="18" name="ZoneTexte 17">
                <a:extLst>
                  <a:ext uri="{FF2B5EF4-FFF2-40B4-BE49-F238E27FC236}">
                    <a16:creationId xmlns:a16="http://schemas.microsoft.com/office/drawing/2014/main" id="{E169CEE7-ADA1-DD48-B2BF-B9DCB1B7DC29}"/>
                  </a:ext>
                </a:extLst>
              </p:cNvPr>
              <p:cNvSpPr txBox="1"/>
              <p:nvPr/>
            </p:nvSpPr>
            <p:spPr>
              <a:xfrm>
                <a:off x="6253553" y="2139000"/>
                <a:ext cx="726241" cy="3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62" dirty="0">
                    <a:solidFill>
                      <a:prstClr val="black"/>
                    </a:solidFill>
                    <a:latin typeface="Calibri" panose="020F0502020204030204"/>
                  </a:rPr>
                  <a:t>r (</a:t>
                </a:r>
                <a:r>
                  <a:rPr lang="fr-FR" sz="1662" dirty="0" err="1">
                    <a:solidFill>
                      <a:prstClr val="black"/>
                    </a:solidFill>
                    <a:latin typeface="Calibri" panose="020F0502020204030204"/>
                  </a:rPr>
                  <a:t>fm</a:t>
                </a:r>
                <a:r>
                  <a:rPr lang="fr-FR" sz="1662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  <p:sp>
            <p:nvSpPr>
              <p:cNvPr id="19" name="ZoneTexte 18">
                <a:extLst>
                  <a:ext uri="{FF2B5EF4-FFF2-40B4-BE49-F238E27FC236}">
                    <a16:creationId xmlns:a16="http://schemas.microsoft.com/office/drawing/2014/main" id="{28BC5645-34F5-6143-9869-2C97B2E023E0}"/>
                  </a:ext>
                </a:extLst>
              </p:cNvPr>
              <p:cNvSpPr txBox="1"/>
              <p:nvPr/>
            </p:nvSpPr>
            <p:spPr>
              <a:xfrm>
                <a:off x="4828596" y="2112980"/>
                <a:ext cx="290357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</a:t>
                </a:r>
              </a:p>
            </p:txBody>
          </p:sp>
          <p:sp>
            <p:nvSpPr>
              <p:cNvPr id="20" name="ZoneTexte 19">
                <a:extLst>
                  <a:ext uri="{FF2B5EF4-FFF2-40B4-BE49-F238E27FC236}">
                    <a16:creationId xmlns:a16="http://schemas.microsoft.com/office/drawing/2014/main" id="{0C7366C7-C71D-F848-BA37-9588A07E9E24}"/>
                  </a:ext>
                </a:extLst>
              </p:cNvPr>
              <p:cNvSpPr txBox="1"/>
              <p:nvPr/>
            </p:nvSpPr>
            <p:spPr>
              <a:xfrm>
                <a:off x="5445955" y="2109202"/>
                <a:ext cx="290357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5</a:t>
                </a:r>
              </a:p>
            </p:txBody>
          </p:sp>
          <p:sp>
            <p:nvSpPr>
              <p:cNvPr id="21" name="ZoneTexte 20">
                <a:extLst>
                  <a:ext uri="{FF2B5EF4-FFF2-40B4-BE49-F238E27FC236}">
                    <a16:creationId xmlns:a16="http://schemas.microsoft.com/office/drawing/2014/main" id="{09F78E0F-BFA8-CB4D-9902-A054CD0F9A55}"/>
                  </a:ext>
                </a:extLst>
              </p:cNvPr>
              <p:cNvSpPr txBox="1"/>
              <p:nvPr/>
            </p:nvSpPr>
            <p:spPr>
              <a:xfrm>
                <a:off x="6017629" y="2094321"/>
                <a:ext cx="380660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10</a:t>
                </a:r>
              </a:p>
            </p:txBody>
          </p:sp>
          <p:sp>
            <p:nvSpPr>
              <p:cNvPr id="22" name="ZoneTexte 21">
                <a:extLst>
                  <a:ext uri="{FF2B5EF4-FFF2-40B4-BE49-F238E27FC236}">
                    <a16:creationId xmlns:a16="http://schemas.microsoft.com/office/drawing/2014/main" id="{DA83BAC4-F141-6448-83E3-629345439E61}"/>
                  </a:ext>
                </a:extLst>
              </p:cNvPr>
              <p:cNvSpPr txBox="1"/>
              <p:nvPr/>
            </p:nvSpPr>
            <p:spPr>
              <a:xfrm rot="16200000">
                <a:off x="4132565" y="1254571"/>
                <a:ext cx="564738" cy="3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62" dirty="0">
                    <a:solidFill>
                      <a:prstClr val="black"/>
                    </a:solidFill>
                    <a:latin typeface="Calibri" panose="020F0502020204030204"/>
                  </a:rPr>
                  <a:t>r</a:t>
                </a:r>
                <a:r>
                  <a:rPr lang="fr-FR" sz="1662" baseline="30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lang="fr-FR" sz="1662" dirty="0">
                    <a:solidFill>
                      <a:prstClr val="black"/>
                    </a:solidFill>
                    <a:latin typeface="Symbol" pitchFamily="2" charset="2"/>
                  </a:rPr>
                  <a:t>r</a:t>
                </a:r>
                <a:r>
                  <a:rPr lang="fr-FR" sz="1662" baseline="-25000" dirty="0">
                    <a:solidFill>
                      <a:prstClr val="black"/>
                    </a:solidFill>
                    <a:latin typeface="Symbol" pitchFamily="2" charset="2"/>
                  </a:rPr>
                  <a:t>n</a:t>
                </a:r>
              </a:p>
            </p:txBody>
          </p:sp>
          <p:sp>
            <p:nvSpPr>
              <p:cNvPr id="23" name="ZoneTexte 22">
                <a:extLst>
                  <a:ext uri="{FF2B5EF4-FFF2-40B4-BE49-F238E27FC236}">
                    <a16:creationId xmlns:a16="http://schemas.microsoft.com/office/drawing/2014/main" id="{CE3D02CB-B949-B54C-A518-D4D491745E7F}"/>
                  </a:ext>
                </a:extLst>
              </p:cNvPr>
              <p:cNvSpPr txBox="1"/>
              <p:nvPr/>
            </p:nvSpPr>
            <p:spPr>
              <a:xfrm>
                <a:off x="4514175" y="1085176"/>
                <a:ext cx="516113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0.02</a:t>
                </a:r>
              </a:p>
            </p:txBody>
          </p:sp>
          <p:sp>
            <p:nvSpPr>
              <p:cNvPr id="24" name="ZoneTexte 23">
                <a:extLst>
                  <a:ext uri="{FF2B5EF4-FFF2-40B4-BE49-F238E27FC236}">
                    <a16:creationId xmlns:a16="http://schemas.microsoft.com/office/drawing/2014/main" id="{CFFE06AF-0E4F-CB47-A344-EC1AF09C7651}"/>
                  </a:ext>
                </a:extLst>
              </p:cNvPr>
              <p:cNvSpPr txBox="1"/>
              <p:nvPr/>
            </p:nvSpPr>
            <p:spPr>
              <a:xfrm>
                <a:off x="4705365" y="1341850"/>
                <a:ext cx="290357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</a:t>
                </a:r>
              </a:p>
            </p:txBody>
          </p:sp>
          <p:sp>
            <p:nvSpPr>
              <p:cNvPr id="25" name="ZoneTexte 24">
                <a:extLst>
                  <a:ext uri="{FF2B5EF4-FFF2-40B4-BE49-F238E27FC236}">
                    <a16:creationId xmlns:a16="http://schemas.microsoft.com/office/drawing/2014/main" id="{0017B740-FCE1-D44D-B93F-24013296463C}"/>
                  </a:ext>
                </a:extLst>
              </p:cNvPr>
              <p:cNvSpPr txBox="1"/>
              <p:nvPr/>
            </p:nvSpPr>
            <p:spPr>
              <a:xfrm>
                <a:off x="4507867" y="684288"/>
                <a:ext cx="516113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0.04</a:t>
                </a:r>
              </a:p>
            </p:txBody>
          </p:sp>
          <p:sp>
            <p:nvSpPr>
              <p:cNvPr id="26" name="ZoneTexte 25">
                <a:extLst>
                  <a:ext uri="{FF2B5EF4-FFF2-40B4-BE49-F238E27FC236}">
                    <a16:creationId xmlns:a16="http://schemas.microsoft.com/office/drawing/2014/main" id="{F8311976-C116-ED49-84F0-BF64CDBF62E4}"/>
                  </a:ext>
                </a:extLst>
              </p:cNvPr>
              <p:cNvSpPr txBox="1"/>
              <p:nvPr/>
            </p:nvSpPr>
            <p:spPr>
              <a:xfrm>
                <a:off x="4465142" y="1862730"/>
                <a:ext cx="571685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-0.04</a:t>
                </a:r>
              </a:p>
            </p:txBody>
          </p:sp>
          <p:sp>
            <p:nvSpPr>
              <p:cNvPr id="27" name="ZoneTexte 26">
                <a:extLst>
                  <a:ext uri="{FF2B5EF4-FFF2-40B4-BE49-F238E27FC236}">
                    <a16:creationId xmlns:a16="http://schemas.microsoft.com/office/drawing/2014/main" id="{62D43330-E06B-3245-86AA-CA89C92AB96E}"/>
                  </a:ext>
                </a:extLst>
              </p:cNvPr>
              <p:cNvSpPr txBox="1"/>
              <p:nvPr/>
            </p:nvSpPr>
            <p:spPr>
              <a:xfrm>
                <a:off x="4447423" y="1611666"/>
                <a:ext cx="571685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-0.02</a:t>
                </a:r>
              </a:p>
            </p:txBody>
          </p:sp>
          <p:cxnSp>
            <p:nvCxnSpPr>
              <p:cNvPr id="28" name="Connecteur droit 27">
                <a:extLst>
                  <a:ext uri="{FF2B5EF4-FFF2-40B4-BE49-F238E27FC236}">
                    <a16:creationId xmlns:a16="http://schemas.microsoft.com/office/drawing/2014/main" id="{F51AC1BB-2B3A-3A42-B13B-2F0D5D65C7B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5045" y="1007074"/>
                <a:ext cx="367408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>
                <a:extLst>
                  <a:ext uri="{FF2B5EF4-FFF2-40B4-BE49-F238E27FC236}">
                    <a16:creationId xmlns:a16="http://schemas.microsoft.com/office/drawing/2014/main" id="{DB62F05A-4E33-3142-ADF0-F84A36CEC6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75058" y="1196949"/>
                <a:ext cx="347395" cy="0"/>
              </a:xfrm>
              <a:prstGeom prst="line">
                <a:avLst/>
              </a:prstGeom>
              <a:ln w="1270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" name="ZoneTexte 29">
                <a:extLst>
                  <a:ext uri="{FF2B5EF4-FFF2-40B4-BE49-F238E27FC236}">
                    <a16:creationId xmlns:a16="http://schemas.microsoft.com/office/drawing/2014/main" id="{49FA1A78-4517-C644-B271-1A55D28F391B}"/>
                  </a:ext>
                </a:extLst>
              </p:cNvPr>
              <p:cNvSpPr txBox="1"/>
              <p:nvPr/>
            </p:nvSpPr>
            <p:spPr>
              <a:xfrm>
                <a:off x="6084978" y="1037035"/>
                <a:ext cx="693245" cy="284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108" dirty="0">
                    <a:solidFill>
                      <a:srgbClr val="FF0000"/>
                    </a:solidFill>
                    <a:latin typeface="Calibri" panose="020F0502020204030204"/>
                  </a:rPr>
                  <a:t>protons</a:t>
                </a:r>
              </a:p>
            </p:txBody>
          </p:sp>
          <p:sp>
            <p:nvSpPr>
              <p:cNvPr id="31" name="ZoneTexte 30">
                <a:extLst>
                  <a:ext uri="{FF2B5EF4-FFF2-40B4-BE49-F238E27FC236}">
                    <a16:creationId xmlns:a16="http://schemas.microsoft.com/office/drawing/2014/main" id="{556ACE09-34B1-9341-9850-19C271DFDC02}"/>
                  </a:ext>
                </a:extLst>
              </p:cNvPr>
              <p:cNvSpPr txBox="1"/>
              <p:nvPr/>
            </p:nvSpPr>
            <p:spPr>
              <a:xfrm>
                <a:off x="6058328" y="859339"/>
                <a:ext cx="769655" cy="2847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108" dirty="0">
                    <a:solidFill>
                      <a:prstClr val="black"/>
                    </a:solidFill>
                    <a:latin typeface="Calibri" panose="020F0502020204030204"/>
                  </a:rPr>
                  <a:t>neutrons</a:t>
                </a:r>
              </a:p>
            </p:txBody>
          </p:sp>
        </p:grpSp>
      </p:grpSp>
      <p:grpSp>
        <p:nvGrpSpPr>
          <p:cNvPr id="32" name="Groupe 31">
            <a:extLst>
              <a:ext uri="{FF2B5EF4-FFF2-40B4-BE49-F238E27FC236}">
                <a16:creationId xmlns:a16="http://schemas.microsoft.com/office/drawing/2014/main" id="{A229B304-007D-744D-8549-0BA7B918F041}"/>
              </a:ext>
            </a:extLst>
          </p:cNvPr>
          <p:cNvGrpSpPr/>
          <p:nvPr/>
        </p:nvGrpSpPr>
        <p:grpSpPr>
          <a:xfrm>
            <a:off x="-3594" y="1533580"/>
            <a:ext cx="2638231" cy="2533743"/>
            <a:chOff x="-3894" y="1375628"/>
            <a:chExt cx="2858083" cy="2744888"/>
          </a:xfrm>
        </p:grpSpPr>
        <p:cxnSp>
          <p:nvCxnSpPr>
            <p:cNvPr id="33" name="Connecteur droit avec flèche 32">
              <a:extLst>
                <a:ext uri="{FF2B5EF4-FFF2-40B4-BE49-F238E27FC236}">
                  <a16:creationId xmlns:a16="http://schemas.microsoft.com/office/drawing/2014/main" id="{EE7C5C63-DB7C-B94C-9705-C1879171B2A2}"/>
                </a:ext>
              </a:extLst>
            </p:cNvPr>
            <p:cNvCxnSpPr>
              <a:cxnSpLocks/>
            </p:cNvCxnSpPr>
            <p:nvPr/>
          </p:nvCxnSpPr>
          <p:spPr>
            <a:xfrm>
              <a:off x="1213360" y="3138533"/>
              <a:ext cx="6961" cy="981983"/>
            </a:xfrm>
            <a:prstGeom prst="straightConnector1">
              <a:avLst/>
            </a:prstGeom>
            <a:ln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EB141F49-F7DA-BB43-81BC-98D7F05B570F}"/>
                </a:ext>
              </a:extLst>
            </p:cNvPr>
            <p:cNvGrpSpPr/>
            <p:nvPr/>
          </p:nvGrpSpPr>
          <p:grpSpPr>
            <a:xfrm>
              <a:off x="-3894" y="1375628"/>
              <a:ext cx="2858083" cy="1850905"/>
              <a:chOff x="1518867" y="639194"/>
              <a:chExt cx="2858083" cy="1850905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D12984D1-04A7-D84E-9AFE-A6ABF2E7F7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9257" r="4919" b="19802"/>
              <a:stretch/>
            </p:blipFill>
            <p:spPr>
              <a:xfrm>
                <a:off x="2235058" y="710414"/>
                <a:ext cx="1941228" cy="1428585"/>
              </a:xfrm>
              <a:prstGeom prst="rect">
                <a:avLst/>
              </a:prstGeom>
            </p:spPr>
          </p:pic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E02E6988-97F0-CD4D-A372-5276F5A02FEC}"/>
                  </a:ext>
                </a:extLst>
              </p:cNvPr>
              <p:cNvSpPr txBox="1"/>
              <p:nvPr/>
            </p:nvSpPr>
            <p:spPr>
              <a:xfrm>
                <a:off x="2996262" y="1557261"/>
                <a:ext cx="1052719" cy="3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77" dirty="0">
                    <a:solidFill>
                      <a:srgbClr val="00B0F0"/>
                    </a:solidFill>
                    <a:latin typeface="Calibri" panose="020F0502020204030204"/>
                  </a:rPr>
                  <a:t>E=11 MeV</a:t>
                </a:r>
              </a:p>
            </p:txBody>
          </p:sp>
          <p:sp>
            <p:nvSpPr>
              <p:cNvPr id="37" name="ZoneTexte 36">
                <a:extLst>
                  <a:ext uri="{FF2B5EF4-FFF2-40B4-BE49-F238E27FC236}">
                    <a16:creationId xmlns:a16="http://schemas.microsoft.com/office/drawing/2014/main" id="{F6BD81E6-F1C9-A749-8336-B2DA433E3A34}"/>
                  </a:ext>
                </a:extLst>
              </p:cNvPr>
              <p:cNvSpPr txBox="1"/>
              <p:nvPr/>
            </p:nvSpPr>
            <p:spPr>
              <a:xfrm>
                <a:off x="2272533" y="831042"/>
                <a:ext cx="479646" cy="346276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477" baseline="30000" dirty="0">
                    <a:solidFill>
                      <a:prstClr val="black"/>
                    </a:solidFill>
                    <a:latin typeface="Calibri" panose="020F0502020204030204"/>
                  </a:rPr>
                  <a:t>34</a:t>
                </a:r>
                <a:r>
                  <a:rPr lang="fr-FR" sz="1477" dirty="0">
                    <a:solidFill>
                      <a:prstClr val="black"/>
                    </a:solidFill>
                    <a:latin typeface="Calibri" panose="020F0502020204030204"/>
                  </a:rPr>
                  <a:t>Si</a:t>
                </a:r>
              </a:p>
            </p:txBody>
          </p:sp>
          <p:sp>
            <p:nvSpPr>
              <p:cNvPr id="38" name="ZoneTexte 37">
                <a:extLst>
                  <a:ext uri="{FF2B5EF4-FFF2-40B4-BE49-F238E27FC236}">
                    <a16:creationId xmlns:a16="http://schemas.microsoft.com/office/drawing/2014/main" id="{25CFF934-43E7-1E43-9E06-779AD34609C8}"/>
                  </a:ext>
                </a:extLst>
              </p:cNvPr>
              <p:cNvSpPr txBox="1"/>
              <p:nvPr/>
            </p:nvSpPr>
            <p:spPr>
              <a:xfrm rot="16200000">
                <a:off x="1425057" y="1102393"/>
                <a:ext cx="564738" cy="3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62" dirty="0">
                    <a:solidFill>
                      <a:prstClr val="black"/>
                    </a:solidFill>
                    <a:latin typeface="Calibri" panose="020F0502020204030204"/>
                  </a:rPr>
                  <a:t>r</a:t>
                </a:r>
                <a:r>
                  <a:rPr lang="fr-FR" sz="1662" baseline="30000" dirty="0">
                    <a:solidFill>
                      <a:prstClr val="black"/>
                    </a:solidFill>
                    <a:latin typeface="Calibri" panose="020F0502020204030204"/>
                  </a:rPr>
                  <a:t>2</a:t>
                </a:r>
                <a:r>
                  <a:rPr lang="fr-FR" sz="1662" dirty="0">
                    <a:solidFill>
                      <a:prstClr val="black"/>
                    </a:solidFill>
                    <a:latin typeface="Symbol" pitchFamily="2" charset="2"/>
                  </a:rPr>
                  <a:t>r</a:t>
                </a:r>
                <a:r>
                  <a:rPr lang="fr-FR" sz="1662" baseline="-25000" dirty="0">
                    <a:solidFill>
                      <a:prstClr val="black"/>
                    </a:solidFill>
                    <a:latin typeface="Symbol" pitchFamily="2" charset="2"/>
                  </a:rPr>
                  <a:t>n</a:t>
                </a:r>
              </a:p>
            </p:txBody>
          </p:sp>
          <p:sp>
            <p:nvSpPr>
              <p:cNvPr id="39" name="ZoneTexte 38">
                <a:extLst>
                  <a:ext uri="{FF2B5EF4-FFF2-40B4-BE49-F238E27FC236}">
                    <a16:creationId xmlns:a16="http://schemas.microsoft.com/office/drawing/2014/main" id="{8057EE4D-5CAE-914E-9A9B-FC84CEBE8164}"/>
                  </a:ext>
                </a:extLst>
              </p:cNvPr>
              <p:cNvSpPr txBox="1"/>
              <p:nvPr/>
            </p:nvSpPr>
            <p:spPr>
              <a:xfrm>
                <a:off x="1829430" y="906959"/>
                <a:ext cx="516113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0.01</a:t>
                </a:r>
              </a:p>
            </p:txBody>
          </p:sp>
          <p:sp>
            <p:nvSpPr>
              <p:cNvPr id="40" name="ZoneTexte 39">
                <a:extLst>
                  <a:ext uri="{FF2B5EF4-FFF2-40B4-BE49-F238E27FC236}">
                    <a16:creationId xmlns:a16="http://schemas.microsoft.com/office/drawing/2014/main" id="{51925468-E66D-D646-BC4E-E23958332247}"/>
                  </a:ext>
                </a:extLst>
              </p:cNvPr>
              <p:cNvSpPr txBox="1"/>
              <p:nvPr/>
            </p:nvSpPr>
            <p:spPr>
              <a:xfrm>
                <a:off x="1811744" y="639194"/>
                <a:ext cx="516113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0.02</a:t>
                </a:r>
              </a:p>
            </p:txBody>
          </p:sp>
          <p:sp>
            <p:nvSpPr>
              <p:cNvPr id="41" name="ZoneTexte 40">
                <a:extLst>
                  <a:ext uri="{FF2B5EF4-FFF2-40B4-BE49-F238E27FC236}">
                    <a16:creationId xmlns:a16="http://schemas.microsoft.com/office/drawing/2014/main" id="{0273DD47-440D-2B4C-9A54-930B5B011986}"/>
                  </a:ext>
                </a:extLst>
              </p:cNvPr>
              <p:cNvSpPr txBox="1"/>
              <p:nvPr/>
            </p:nvSpPr>
            <p:spPr>
              <a:xfrm>
                <a:off x="1765422" y="1710910"/>
                <a:ext cx="571685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-0.02</a:t>
                </a:r>
              </a:p>
            </p:txBody>
          </p:sp>
          <p:sp>
            <p:nvSpPr>
              <p:cNvPr id="42" name="ZoneTexte 41">
                <a:extLst>
                  <a:ext uri="{FF2B5EF4-FFF2-40B4-BE49-F238E27FC236}">
                    <a16:creationId xmlns:a16="http://schemas.microsoft.com/office/drawing/2014/main" id="{F19646BE-D2DF-CF4D-88CD-CA1E3FF37694}"/>
                  </a:ext>
                </a:extLst>
              </p:cNvPr>
              <p:cNvSpPr txBox="1"/>
              <p:nvPr/>
            </p:nvSpPr>
            <p:spPr>
              <a:xfrm>
                <a:off x="1759434" y="1429151"/>
                <a:ext cx="571685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-0.01</a:t>
                </a:r>
              </a:p>
            </p:txBody>
          </p:sp>
          <p:sp>
            <p:nvSpPr>
              <p:cNvPr id="43" name="ZoneTexte 42">
                <a:extLst>
                  <a:ext uri="{FF2B5EF4-FFF2-40B4-BE49-F238E27FC236}">
                    <a16:creationId xmlns:a16="http://schemas.microsoft.com/office/drawing/2014/main" id="{D6864820-9509-AA43-BC38-F267CE0F1FF2}"/>
                  </a:ext>
                </a:extLst>
              </p:cNvPr>
              <p:cNvSpPr txBox="1"/>
              <p:nvPr/>
            </p:nvSpPr>
            <p:spPr>
              <a:xfrm>
                <a:off x="1977758" y="1168055"/>
                <a:ext cx="290357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</a:t>
                </a:r>
              </a:p>
            </p:txBody>
          </p:sp>
          <p:sp>
            <p:nvSpPr>
              <p:cNvPr id="44" name="ZoneTexte 43">
                <a:extLst>
                  <a:ext uri="{FF2B5EF4-FFF2-40B4-BE49-F238E27FC236}">
                    <a16:creationId xmlns:a16="http://schemas.microsoft.com/office/drawing/2014/main" id="{CCC737F1-8EB8-B44E-BAB0-62FD147EFDA9}"/>
                  </a:ext>
                </a:extLst>
              </p:cNvPr>
              <p:cNvSpPr txBox="1"/>
              <p:nvPr/>
            </p:nvSpPr>
            <p:spPr>
              <a:xfrm>
                <a:off x="2115777" y="2094322"/>
                <a:ext cx="290357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0</a:t>
                </a:r>
              </a:p>
            </p:txBody>
          </p:sp>
          <p:sp>
            <p:nvSpPr>
              <p:cNvPr id="45" name="ZoneTexte 44">
                <a:extLst>
                  <a:ext uri="{FF2B5EF4-FFF2-40B4-BE49-F238E27FC236}">
                    <a16:creationId xmlns:a16="http://schemas.microsoft.com/office/drawing/2014/main" id="{13178D2A-EF28-1D44-A055-71D7CD42C57D}"/>
                  </a:ext>
                </a:extLst>
              </p:cNvPr>
              <p:cNvSpPr txBox="1"/>
              <p:nvPr/>
            </p:nvSpPr>
            <p:spPr>
              <a:xfrm>
                <a:off x="2738861" y="2112981"/>
                <a:ext cx="290357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5</a:t>
                </a:r>
              </a:p>
            </p:txBody>
          </p:sp>
          <p:sp>
            <p:nvSpPr>
              <p:cNvPr id="46" name="ZoneTexte 45">
                <a:extLst>
                  <a:ext uri="{FF2B5EF4-FFF2-40B4-BE49-F238E27FC236}">
                    <a16:creationId xmlns:a16="http://schemas.microsoft.com/office/drawing/2014/main" id="{AEF3D904-C5E7-2C46-BBD3-C78E07A53FD9}"/>
                  </a:ext>
                </a:extLst>
              </p:cNvPr>
              <p:cNvSpPr txBox="1"/>
              <p:nvPr/>
            </p:nvSpPr>
            <p:spPr>
              <a:xfrm>
                <a:off x="3325971" y="2109202"/>
                <a:ext cx="380659" cy="31543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292" dirty="0">
                    <a:solidFill>
                      <a:prstClr val="black"/>
                    </a:solidFill>
                    <a:latin typeface="Calibri" panose="020F0502020204030204"/>
                  </a:rPr>
                  <a:t>10</a:t>
                </a:r>
              </a:p>
            </p:txBody>
          </p:sp>
          <p:sp>
            <p:nvSpPr>
              <p:cNvPr id="47" name="ZoneTexte 46">
                <a:extLst>
                  <a:ext uri="{FF2B5EF4-FFF2-40B4-BE49-F238E27FC236}">
                    <a16:creationId xmlns:a16="http://schemas.microsoft.com/office/drawing/2014/main" id="{C7836AC8-2BA2-F541-805F-8A9327B12909}"/>
                  </a:ext>
                </a:extLst>
              </p:cNvPr>
              <p:cNvSpPr txBox="1"/>
              <p:nvPr/>
            </p:nvSpPr>
            <p:spPr>
              <a:xfrm>
                <a:off x="3650709" y="2112981"/>
                <a:ext cx="726241" cy="3771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84408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fr-FR" sz="1662" dirty="0">
                    <a:solidFill>
                      <a:prstClr val="black"/>
                    </a:solidFill>
                    <a:latin typeface="Calibri" panose="020F0502020204030204"/>
                  </a:rPr>
                  <a:t>r (</a:t>
                </a:r>
                <a:r>
                  <a:rPr lang="fr-FR" sz="1662" dirty="0" err="1">
                    <a:solidFill>
                      <a:prstClr val="black"/>
                    </a:solidFill>
                    <a:latin typeface="Calibri" panose="020F0502020204030204"/>
                  </a:rPr>
                  <a:t>fm</a:t>
                </a:r>
                <a:r>
                  <a:rPr lang="fr-FR" sz="1662" dirty="0">
                    <a:solidFill>
                      <a:prstClr val="black"/>
                    </a:solidFill>
                    <a:latin typeface="Calibri" panose="020F0502020204030204"/>
                  </a:rPr>
                  <a:t>)</a:t>
                </a:r>
              </a:p>
            </p:txBody>
          </p:sp>
        </p:grpSp>
      </p:grpSp>
      <p:sp>
        <p:nvSpPr>
          <p:cNvPr id="48" name="ZoneTexte 47"/>
          <p:cNvSpPr txBox="1"/>
          <p:nvPr/>
        </p:nvSpPr>
        <p:spPr>
          <a:xfrm>
            <a:off x="5688882" y="961072"/>
            <a:ext cx="33027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mtClean="0"/>
              <a:t>Isoscalar</a:t>
            </a:r>
            <a:r>
              <a:rPr lang="fr-FR" dirty="0" smtClean="0"/>
              <a:t> probes in </a:t>
            </a:r>
            <a:r>
              <a:rPr lang="fr-FR" dirty="0" err="1" smtClean="0"/>
              <a:t>exotic</a:t>
            </a:r>
            <a:r>
              <a:rPr lang="fr-FR" dirty="0" smtClean="0"/>
              <a:t> </a:t>
            </a:r>
            <a:r>
              <a:rPr lang="fr-FR" dirty="0" err="1" smtClean="0"/>
              <a:t>nuclei</a:t>
            </a:r>
            <a:r>
              <a:rPr lang="fr-FR" dirty="0" smtClean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Soft monopole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44514" y="5562600"/>
            <a:ext cx="6818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i="1" dirty="0" err="1" smtClean="0">
                <a:solidFill>
                  <a:prstClr val="black"/>
                </a:solidFill>
                <a:latin typeface="+mn-lt"/>
              </a:rPr>
              <a:t>D.Gambacurta</a:t>
            </a:r>
            <a:r>
              <a:rPr lang="fr-FR" i="1" dirty="0" smtClean="0">
                <a:solidFill>
                  <a:prstClr val="black"/>
                </a:solidFill>
                <a:latin typeface="+mn-lt"/>
                <a:cs typeface="Calibri" panose="020F0502020204030204" pitchFamily="34" charset="0"/>
              </a:rPr>
              <a:t>, </a:t>
            </a:r>
            <a:r>
              <a:rPr lang="fr-FR" i="1" dirty="0">
                <a:latin typeface="+mn-lt"/>
                <a:cs typeface="Calibri" panose="020F0502020204030204" pitchFamily="34" charset="0"/>
              </a:rPr>
              <a:t>Phys. </a:t>
            </a:r>
            <a:r>
              <a:rPr lang="fr-FR" i="1" dirty="0" err="1">
                <a:latin typeface="+mn-lt"/>
                <a:cs typeface="Calibri" panose="020F0502020204030204" pitchFamily="34" charset="0"/>
              </a:rPr>
              <a:t>Rev</a:t>
            </a:r>
            <a:r>
              <a:rPr lang="fr-FR" i="1" dirty="0">
                <a:latin typeface="+mn-lt"/>
                <a:cs typeface="Calibri" panose="020F0502020204030204" pitchFamily="34" charset="0"/>
              </a:rPr>
              <a:t>. C </a:t>
            </a:r>
            <a:r>
              <a:rPr lang="fr-FR" b="1" i="1" dirty="0">
                <a:latin typeface="+mn-lt"/>
                <a:cs typeface="Calibri" panose="020F0502020204030204" pitchFamily="34" charset="0"/>
              </a:rPr>
              <a:t>100</a:t>
            </a:r>
            <a:r>
              <a:rPr lang="fr-FR" i="1" dirty="0">
                <a:latin typeface="+mn-lt"/>
                <a:cs typeface="Calibri" panose="020F0502020204030204" pitchFamily="34" charset="0"/>
              </a:rPr>
              <a:t>, </a:t>
            </a:r>
            <a:r>
              <a:rPr lang="fr-FR" i="1" dirty="0" smtClean="0">
                <a:latin typeface="+mn-lt"/>
                <a:cs typeface="Calibri" panose="020F0502020204030204" pitchFamily="34" charset="0"/>
              </a:rPr>
              <a:t>014317 (2019)</a:t>
            </a:r>
          </a:p>
        </p:txBody>
      </p:sp>
      <p:sp>
        <p:nvSpPr>
          <p:cNvPr id="4" name="Rectangle 3"/>
          <p:cNvSpPr/>
          <p:nvPr/>
        </p:nvSpPr>
        <p:spPr>
          <a:xfrm>
            <a:off x="1726005" y="1154668"/>
            <a:ext cx="23887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i="1" dirty="0">
                <a:cs typeface="Calibri" panose="020F0502020204030204" pitchFamily="34" charset="0"/>
              </a:rPr>
              <a:t>SSRPA </a:t>
            </a:r>
            <a:r>
              <a:rPr lang="fr-FR" i="1" dirty="0" err="1">
                <a:cs typeface="Calibri" panose="020F0502020204030204" pitchFamily="34" charset="0"/>
              </a:rPr>
              <a:t>calculations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020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écutif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ersonnalisé 1">
      <a:majorFont>
        <a:latin typeface="Century Gothic"/>
        <a:ea typeface=""/>
        <a:cs typeface=""/>
      </a:majorFont>
      <a:minorFont>
        <a:latin typeface="Segoe Print"/>
        <a:ea typeface=""/>
        <a:cs typeface=""/>
      </a:minorFont>
    </a:fontScheme>
    <a:fmtScheme name="Exécutif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52099</TotalTime>
  <Words>674</Words>
  <Application>Microsoft Office PowerPoint</Application>
  <PresentationFormat>Affichage à l'écran (4:3)</PresentationFormat>
  <Paragraphs>154</Paragraphs>
  <Slides>17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12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30" baseType="lpstr">
      <vt:lpstr>AR PL SungtiL GB</vt:lpstr>
      <vt:lpstr>Arial</vt:lpstr>
      <vt:lpstr>Calibri</vt:lpstr>
      <vt:lpstr>Cambria Math</vt:lpstr>
      <vt:lpstr>Century Gothic</vt:lpstr>
      <vt:lpstr>Comic Sans MS</vt:lpstr>
      <vt:lpstr>Courier New</vt:lpstr>
      <vt:lpstr>Segoe Print</vt:lpstr>
      <vt:lpstr>Segoe Script</vt:lpstr>
      <vt:lpstr>Symbol</vt:lpstr>
      <vt:lpstr>Times New Roman</vt:lpstr>
      <vt:lpstr>Verdana</vt:lpstr>
      <vt:lpstr>Exécutif</vt:lpstr>
      <vt:lpstr> Nuclear physics experiments for dense matter  </vt:lpstr>
      <vt:lpstr>Plan</vt:lpstr>
      <vt:lpstr>Présentation PowerPoint</vt:lpstr>
      <vt:lpstr>Présentation PowerPoint</vt:lpstr>
      <vt:lpstr>Présentation PowerPoint</vt:lpstr>
      <vt:lpstr>The contribution of nuclear experiments</vt:lpstr>
      <vt:lpstr>Strategy I: high density constraints </vt:lpstr>
      <vt:lpstr>Strategy II: high precision</vt:lpstr>
      <vt:lpstr>Strategy III: new probes</vt:lpstr>
      <vt:lpstr>Présentation PowerPoint</vt:lpstr>
      <vt:lpstr>Présentation PowerPoint</vt:lpstr>
      <vt:lpstr>Présentation PowerPoint</vt:lpstr>
      <vt:lpstr>Présentation PowerPoint</vt:lpstr>
      <vt:lpstr>Chemical constants from multi-fragmentation</vt:lpstr>
      <vt:lpstr>Summary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francesca gulminelli</dc:creator>
  <cp:lastModifiedBy>francesca gulminelli</cp:lastModifiedBy>
  <cp:revision>685</cp:revision>
  <cp:lastPrinted>2020-01-19T21:21:16Z</cp:lastPrinted>
  <dcterms:created xsi:type="dcterms:W3CDTF">1601-01-01T00:00:00Z</dcterms:created>
  <dcterms:modified xsi:type="dcterms:W3CDTF">2020-01-23T20:07:33Z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