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69" r:id="rId5"/>
    <p:sldId id="274" r:id="rId6"/>
    <p:sldId id="279" r:id="rId7"/>
    <p:sldId id="275" r:id="rId8"/>
    <p:sldId id="280" r:id="rId9"/>
    <p:sldId id="276" r:id="rId10"/>
    <p:sldId id="270" r:id="rId11"/>
    <p:sldId id="271" r:id="rId12"/>
    <p:sldId id="277" r:id="rId13"/>
    <p:sldId id="272" r:id="rId14"/>
    <p:sldId id="278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1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361"/>
      </p:guideLst>
    </p:cSldViewPr>
  </p:slideViewPr>
  <p:outlineViewPr>
    <p:cViewPr>
      <p:scale>
        <a:sx n="33" d="100"/>
        <a:sy n="33" d="100"/>
      </p:scale>
      <p:origin x="0" y="-18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ay\Desktop\HCERES%202019%20-%20Situation%20vall&#233;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ay\Desktop\HCERES%202019%20-%20Situation%20vall&#233;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ay\Desktop\HCERES%202019%20-%20Situation%20vall&#233;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ay\Desktop\HCERES%202019%20-%20Situation%20vall&#233;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ay\Desktop\HCERES%202019%20-%20Situation%20vall&#233;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gay\Desktop\HCERES%202019%20-%20Situation%20vall&#233;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Effectifs</a:t>
            </a:r>
            <a:r>
              <a:rPr lang="fr-FR" baseline="0" dirty="0"/>
              <a:t> Informatique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Informatique!$G$9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Informatique!$A$10:$A$15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Informatique!$G$10:$G$15</c:f>
              <c:numCache>
                <c:formatCode>General</c:formatCode>
                <c:ptCount val="6"/>
                <c:pt idx="0">
                  <c:v>63</c:v>
                </c:pt>
                <c:pt idx="1">
                  <c:v>64</c:v>
                </c:pt>
                <c:pt idx="2">
                  <c:v>54</c:v>
                </c:pt>
                <c:pt idx="3">
                  <c:v>54</c:v>
                </c:pt>
                <c:pt idx="4">
                  <c:v>53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9-4658-BD12-2D398C6E9D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2272"/>
        <c:axId val="3268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Informatique!$B$9</c15:sqref>
                        </c15:formulaRef>
                      </c:ext>
                    </c:extLst>
                    <c:strCache>
                      <c:ptCount val="1"/>
                      <c:pt idx="0">
                        <c:v>CSNSM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Informatique!$A$10:$A$15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Informatique!$B$10:$B$15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</c:v>
                      </c:pt>
                      <c:pt idx="1">
                        <c:v>7</c:v>
                      </c:pt>
                      <c:pt idx="2">
                        <c:v>7</c:v>
                      </c:pt>
                      <c:pt idx="3">
                        <c:v>7</c:v>
                      </c:pt>
                      <c:pt idx="4">
                        <c:v>7</c:v>
                      </c:pt>
                      <c:pt idx="5">
                        <c:v>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D99-4658-BD12-2D398C6E9D1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Informatique!$C$9</c15:sqref>
                        </c15:formulaRef>
                      </c:ext>
                    </c:extLst>
                    <c:strCache>
                      <c:ptCount val="1"/>
                      <c:pt idx="0">
                        <c:v>IMNC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Informatique!$A$10:$A$15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Informatique!$C$10:$C$15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D99-4658-BD12-2D398C6E9D1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Informatique!$D$9</c15:sqref>
                        </c15:formulaRef>
                      </c:ext>
                    </c:extLst>
                    <c:strCache>
                      <c:ptCount val="1"/>
                      <c:pt idx="0">
                        <c:v>IPN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Informatique!$A$10:$A$15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Informatique!$D$10:$D$15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19</c:v>
                      </c:pt>
                      <c:pt idx="1">
                        <c:v>20</c:v>
                      </c:pt>
                      <c:pt idx="2">
                        <c:v>17</c:v>
                      </c:pt>
                      <c:pt idx="3">
                        <c:v>16</c:v>
                      </c:pt>
                      <c:pt idx="4">
                        <c:v>16</c:v>
                      </c:pt>
                      <c:pt idx="5">
                        <c:v>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D99-4658-BD12-2D398C6E9D1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Informatique!$E$9</c15:sqref>
                        </c15:formulaRef>
                      </c:ext>
                    </c:extLst>
                    <c:strCache>
                      <c:ptCount val="1"/>
                      <c:pt idx="0">
                        <c:v>LAL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Informatique!$A$10:$A$15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Informatique!$E$10:$E$15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33</c:v>
                      </c:pt>
                      <c:pt idx="1">
                        <c:v>33</c:v>
                      </c:pt>
                      <c:pt idx="2">
                        <c:v>26</c:v>
                      </c:pt>
                      <c:pt idx="3">
                        <c:v>28</c:v>
                      </c:pt>
                      <c:pt idx="4">
                        <c:v>27</c:v>
                      </c:pt>
                      <c:pt idx="5">
                        <c:v>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D99-4658-BD12-2D398C6E9D1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Informatique!$F$9</c15:sqref>
                        </c15:formulaRef>
                      </c:ext>
                    </c:extLst>
                    <c:strCache>
                      <c:ptCount val="1"/>
                      <c:pt idx="0">
                        <c:v>LPT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Informatique!$A$10:$A$15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Informatique!$F$10:$F$15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D99-4658-BD12-2D398C6E9D1E}"/>
                  </c:ext>
                </c:extLst>
              </c15:ser>
            </c15:filteredBarSeries>
          </c:ext>
        </c:extLst>
      </c:barChart>
      <c:catAx>
        <c:axId val="327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68944"/>
        <c:crosses val="autoZero"/>
        <c:auto val="1"/>
        <c:lblAlgn val="ctr"/>
        <c:lblOffset val="100"/>
        <c:noMultiLvlLbl val="0"/>
      </c:catAx>
      <c:valAx>
        <c:axId val="326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7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Effectif Département Informatique (janvier</a:t>
            </a:r>
            <a:r>
              <a:rPr lang="fr-FR" baseline="0" dirty="0"/>
              <a:t> 2019</a:t>
            </a:r>
            <a:r>
              <a:rPr lang="fr-FR" dirty="0"/>
              <a:t>)</a:t>
            </a:r>
          </a:p>
        </c:rich>
      </c:tx>
      <c:layout>
        <c:manualLayout>
          <c:xMode val="edge"/>
          <c:yMode val="edge"/>
          <c:x val="0.127059139272863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9358705161854772E-2"/>
          <c:y val="0.18582093093717947"/>
          <c:w val="0.90286351706036749"/>
          <c:h val="0.61498432487605714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Informatique!$G$20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Informatique!$A$21:$A$26</c:f>
              <c:strCache>
                <c:ptCount val="6"/>
                <c:pt idx="0">
                  <c:v>T</c:v>
                </c:pt>
                <c:pt idx="1">
                  <c:v>AI</c:v>
                </c:pt>
                <c:pt idx="2">
                  <c:v>IE</c:v>
                </c:pt>
                <c:pt idx="3">
                  <c:v>IR</c:v>
                </c:pt>
                <c:pt idx="4">
                  <c:v>IRHC</c:v>
                </c:pt>
                <c:pt idx="5">
                  <c:v>Total</c:v>
                </c:pt>
              </c:strCache>
            </c:strRef>
          </c:cat>
          <c:val>
            <c:numRef>
              <c:f>Informatique!$G$21:$G$26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18</c:v>
                </c:pt>
                <c:pt idx="3">
                  <c:v>18</c:v>
                </c:pt>
                <c:pt idx="4">
                  <c:v>8</c:v>
                </c:pt>
                <c:pt idx="5">
                  <c:v>51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BE8-4D83-B569-C1FA58C838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1780768"/>
        <c:axId val="1141778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Informatique!$B$20</c15:sqref>
                        </c15:formulaRef>
                      </c:ext>
                    </c:extLst>
                    <c:strCache>
                      <c:ptCount val="1"/>
                      <c:pt idx="0">
                        <c:v>CSNSM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Informatique!$A$21:$A$26</c15:sqref>
                        </c15:formulaRef>
                      </c:ext>
                    </c:extLst>
                    <c:strCache>
                      <c:ptCount val="6"/>
                      <c:pt idx="0">
                        <c:v>T</c:v>
                      </c:pt>
                      <c:pt idx="1">
                        <c:v>AI</c:v>
                      </c:pt>
                      <c:pt idx="2">
                        <c:v>IE</c:v>
                      </c:pt>
                      <c:pt idx="3">
                        <c:v>IR</c:v>
                      </c:pt>
                      <c:pt idx="4">
                        <c:v>IRHC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Informatique!$B$21:$B$26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0</c:v>
                      </c:pt>
                      <c:pt idx="5">
                        <c:v>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BE8-4D83-B569-C1FA58C8380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Informatique!$C$20</c15:sqref>
                        </c15:formulaRef>
                      </c:ext>
                    </c:extLst>
                    <c:strCache>
                      <c:ptCount val="1"/>
                      <c:pt idx="0">
                        <c:v>IMNC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Informatique!$A$21:$A$26</c15:sqref>
                        </c15:formulaRef>
                      </c:ext>
                    </c:extLst>
                    <c:strCache>
                      <c:ptCount val="6"/>
                      <c:pt idx="0">
                        <c:v>T</c:v>
                      </c:pt>
                      <c:pt idx="1">
                        <c:v>AI</c:v>
                      </c:pt>
                      <c:pt idx="2">
                        <c:v>IE</c:v>
                      </c:pt>
                      <c:pt idx="3">
                        <c:v>IR</c:v>
                      </c:pt>
                      <c:pt idx="4">
                        <c:v>IRHC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Informatique!$C$21:$C$26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2">
                        <c:v>1</c:v>
                      </c:pt>
                      <c:pt idx="3">
                        <c:v>1</c:v>
                      </c:pt>
                      <c:pt idx="5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BE8-4D83-B569-C1FA58C8380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Informatique!$D$20</c15:sqref>
                        </c15:formulaRef>
                      </c:ext>
                    </c:extLst>
                    <c:strCache>
                      <c:ptCount val="1"/>
                      <c:pt idx="0">
                        <c:v>IPN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Informatique!$A$21:$A$26</c15:sqref>
                        </c15:formulaRef>
                      </c:ext>
                    </c:extLst>
                    <c:strCache>
                      <c:ptCount val="6"/>
                      <c:pt idx="0">
                        <c:v>T</c:v>
                      </c:pt>
                      <c:pt idx="1">
                        <c:v>AI</c:v>
                      </c:pt>
                      <c:pt idx="2">
                        <c:v>IE</c:v>
                      </c:pt>
                      <c:pt idx="3">
                        <c:v>IR</c:v>
                      </c:pt>
                      <c:pt idx="4">
                        <c:v>IRHC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Informatique!$D$21:$D$26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6</c:v>
                      </c:pt>
                      <c:pt idx="4">
                        <c:v>1</c:v>
                      </c:pt>
                      <c:pt idx="5">
                        <c:v>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BE8-4D83-B569-C1FA58C8380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Informatique!$E$20</c15:sqref>
                        </c15:formulaRef>
                      </c:ext>
                    </c:extLst>
                    <c:strCache>
                      <c:ptCount val="1"/>
                      <c:pt idx="0">
                        <c:v>LAL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Informatique!$A$21:$A$26</c15:sqref>
                        </c15:formulaRef>
                      </c:ext>
                    </c:extLst>
                    <c:strCache>
                      <c:ptCount val="6"/>
                      <c:pt idx="0">
                        <c:v>T</c:v>
                      </c:pt>
                      <c:pt idx="1">
                        <c:v>AI</c:v>
                      </c:pt>
                      <c:pt idx="2">
                        <c:v>IE</c:v>
                      </c:pt>
                      <c:pt idx="3">
                        <c:v>IR</c:v>
                      </c:pt>
                      <c:pt idx="4">
                        <c:v>IRHC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Informatique!$E$21:$E$26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7</c:v>
                      </c:pt>
                      <c:pt idx="4">
                        <c:v>7</c:v>
                      </c:pt>
                      <c:pt idx="5">
                        <c:v>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BE8-4D83-B569-C1FA58C8380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Informatique!$F$20</c15:sqref>
                        </c15:formulaRef>
                      </c:ext>
                    </c:extLst>
                    <c:strCache>
                      <c:ptCount val="1"/>
                      <c:pt idx="0">
                        <c:v>LPT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Informatique!$A$21:$A$26</c15:sqref>
                        </c15:formulaRef>
                      </c:ext>
                    </c:extLst>
                    <c:strCache>
                      <c:ptCount val="6"/>
                      <c:pt idx="0">
                        <c:v>T</c:v>
                      </c:pt>
                      <c:pt idx="1">
                        <c:v>AI</c:v>
                      </c:pt>
                      <c:pt idx="2">
                        <c:v>IE</c:v>
                      </c:pt>
                      <c:pt idx="3">
                        <c:v>IR</c:v>
                      </c:pt>
                      <c:pt idx="4">
                        <c:v>IRHC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Informatique!$F$21:$F$26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BE8-4D83-B569-C1FA58C8380A}"/>
                  </c:ext>
                </c:extLst>
              </c15:ser>
            </c15:filteredBarSeries>
          </c:ext>
        </c:extLst>
      </c:barChart>
      <c:catAx>
        <c:axId val="114178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1778272"/>
        <c:crosses val="autoZero"/>
        <c:auto val="1"/>
        <c:lblAlgn val="ctr"/>
        <c:lblOffset val="100"/>
        <c:noMultiLvlLbl val="0"/>
      </c:catAx>
      <c:valAx>
        <c:axId val="114177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17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Effectifs</a:t>
            </a:r>
            <a:r>
              <a:rPr lang="en-US" baseline="0"/>
              <a:t> </a:t>
            </a:r>
            <a:r>
              <a:rPr lang="en-US"/>
              <a:t>par activité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1491461997203826E-2"/>
          <c:y val="0.20923123679632349"/>
          <c:w val="0.89569942247032208"/>
          <c:h val="0.69301073695209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Informatique!$P$53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Informatique!$O$54:$O$57</c:f>
              <c:strCache>
                <c:ptCount val="4"/>
                <c:pt idx="0">
                  <c:v>Operations</c:v>
                </c:pt>
                <c:pt idx="1">
                  <c:v>Development</c:v>
                </c:pt>
                <c:pt idx="2">
                  <c:v>Online</c:v>
                </c:pt>
                <c:pt idx="3">
                  <c:v>Total</c:v>
                </c:pt>
              </c:strCache>
            </c:strRef>
          </c:cat>
          <c:val>
            <c:numRef>
              <c:f>Informatique!$P$54:$P$57</c:f>
              <c:numCache>
                <c:formatCode>General</c:formatCode>
                <c:ptCount val="4"/>
                <c:pt idx="0">
                  <c:v>24</c:v>
                </c:pt>
                <c:pt idx="1">
                  <c:v>17</c:v>
                </c:pt>
                <c:pt idx="2">
                  <c:v>10</c:v>
                </c:pt>
                <c:pt idx="3">
                  <c:v>51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D567-4A29-B938-E6B4992DD2FD}"/>
            </c:ext>
          </c:extLst>
        </c:ser>
        <c:ser>
          <c:idx val="1"/>
          <c:order val="1"/>
          <c:tx>
            <c:strRef>
              <c:f>Informatique!$Q$53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Informatique!$O$54:$O$57</c:f>
              <c:strCache>
                <c:ptCount val="4"/>
                <c:pt idx="0">
                  <c:v>Operations</c:v>
                </c:pt>
                <c:pt idx="1">
                  <c:v>Development</c:v>
                </c:pt>
                <c:pt idx="2">
                  <c:v>Online</c:v>
                </c:pt>
                <c:pt idx="3">
                  <c:v>Total</c:v>
                </c:pt>
              </c:strCache>
            </c:strRef>
          </c:cat>
          <c:val>
            <c:numRef>
              <c:f>Informatique!$Q$54:$Q$57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17</c:v>
                </c:pt>
                <c:pt idx="3">
                  <c:v>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D567-4A29-B938-E6B4992DD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020128"/>
        <c:axId val="1647007648"/>
        <c:extLst/>
      </c:barChart>
      <c:catAx>
        <c:axId val="16470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007648"/>
        <c:crosses val="autoZero"/>
        <c:auto val="1"/>
        <c:lblAlgn val="ctr"/>
        <c:lblOffset val="100"/>
        <c:noMultiLvlLbl val="0"/>
      </c:catAx>
      <c:valAx>
        <c:axId val="164700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70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52751538705246"/>
          <c:y val="0.257200501824909"/>
          <c:w val="0.20133946678259065"/>
          <c:h val="8.592849436088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Informatique</a:t>
            </a:r>
            <a:r>
              <a:rPr lang="fr-FR" baseline="0"/>
              <a:t> : départs par année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8928258967629044E-2"/>
          <c:y val="0.30076443569553807"/>
          <c:w val="0.8966272965879265"/>
          <c:h val="0.61498432487605714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Informatique!$G$41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Informatique!$A$42:$A$48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Total</c:v>
                </c:pt>
              </c:strCache>
            </c:strRef>
          </c:cat>
          <c:val>
            <c:numRef>
              <c:f>Informatique!$G$42:$G$48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6-4096-87F6-0CD8F323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801280"/>
        <c:axId val="15017987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Informatique!$B$41</c15:sqref>
                        </c15:formulaRef>
                      </c:ext>
                    </c:extLst>
                    <c:strCache>
                      <c:ptCount val="1"/>
                      <c:pt idx="0">
                        <c:v>CSNSM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Informatique!$A$42:$A$48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Informatique!$B$42:$B$48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B66-4096-87F6-0CD8F32321F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Informatique!$C$41</c15:sqref>
                        </c15:formulaRef>
                      </c:ext>
                    </c:extLst>
                    <c:strCache>
                      <c:ptCount val="1"/>
                      <c:pt idx="0">
                        <c:v>IMNC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Informatique!$A$42:$A$48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Informatique!$C$42:$C$48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B66-4096-87F6-0CD8F32321F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Informatique!$D$41</c15:sqref>
                        </c15:formulaRef>
                      </c:ext>
                    </c:extLst>
                    <c:strCache>
                      <c:ptCount val="1"/>
                      <c:pt idx="0">
                        <c:v>IPN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Informatique!$A$42:$A$48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Informatique!$D$42:$D$48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4">
                        <c:v>1</c:v>
                      </c:pt>
                      <c:pt idx="6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B66-4096-87F6-0CD8F32321F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Informatique!$E$41</c15:sqref>
                        </c15:formulaRef>
                      </c:ext>
                    </c:extLst>
                    <c:strCache>
                      <c:ptCount val="1"/>
                      <c:pt idx="0">
                        <c:v>LAL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Informatique!$A$42:$A$48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Informatique!$E$42:$E$48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B66-4096-87F6-0CD8F32321F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Informatique!$F$41</c15:sqref>
                        </c15:formulaRef>
                      </c:ext>
                    </c:extLst>
                    <c:strCache>
                      <c:ptCount val="1"/>
                      <c:pt idx="0">
                        <c:v>LPT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Informatique!$A$42:$A$48</c15:sqref>
                        </c15:formulaRef>
                      </c:ext>
                    </c:extLst>
                    <c:strCach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Informatique!$F$42:$F$48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B66-4096-87F6-0CD8F32321F7}"/>
                  </c:ext>
                </c:extLst>
              </c15:ser>
            </c15:filteredBarSeries>
          </c:ext>
        </c:extLst>
      </c:barChart>
      <c:catAx>
        <c:axId val="15018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798784"/>
        <c:crosses val="autoZero"/>
        <c:auto val="1"/>
        <c:lblAlgn val="ctr"/>
        <c:lblOffset val="100"/>
        <c:noMultiLvlLbl val="0"/>
      </c:catAx>
      <c:valAx>
        <c:axId val="150179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80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Informatique :</a:t>
            </a:r>
            <a:r>
              <a:rPr lang="en-US" baseline="0"/>
              <a:t> départ par catégorie d'ici 2024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Informatique!$G$67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Informatique!$A$68:$A$71</c:f>
              <c:strCache>
                <c:ptCount val="4"/>
                <c:pt idx="0">
                  <c:v>Operations</c:v>
                </c:pt>
                <c:pt idx="1">
                  <c:v>Development</c:v>
                </c:pt>
                <c:pt idx="2">
                  <c:v>Online</c:v>
                </c:pt>
                <c:pt idx="3">
                  <c:v>Total</c:v>
                </c:pt>
              </c:strCache>
            </c:strRef>
          </c:cat>
          <c:val>
            <c:numRef>
              <c:f>Informatique!$G$68:$G$71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E-4FBD-A232-1FBDB57C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799616"/>
        <c:axId val="1501800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Informatique!$B$67</c15:sqref>
                        </c15:formulaRef>
                      </c:ext>
                    </c:extLst>
                    <c:strCache>
                      <c:ptCount val="1"/>
                      <c:pt idx="0">
                        <c:v>CSNSM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Informatique!$A$68:$A$71</c15:sqref>
                        </c15:formulaRef>
                      </c:ext>
                    </c:extLst>
                    <c:strCache>
                      <c:ptCount val="4"/>
                      <c:pt idx="0">
                        <c:v>Operations</c:v>
                      </c:pt>
                      <c:pt idx="1">
                        <c:v>Development</c:v>
                      </c:pt>
                      <c:pt idx="2">
                        <c:v>Online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Informatique!$B$68:$B$71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F5E-4FBD-A232-1FBDB57C563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Informatique!$C$67</c15:sqref>
                        </c15:formulaRef>
                      </c:ext>
                    </c:extLst>
                    <c:strCache>
                      <c:ptCount val="1"/>
                      <c:pt idx="0">
                        <c:v>IMNC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Informatique!$A$68:$A$71</c15:sqref>
                        </c15:formulaRef>
                      </c:ext>
                    </c:extLst>
                    <c:strCache>
                      <c:ptCount val="4"/>
                      <c:pt idx="0">
                        <c:v>Operations</c:v>
                      </c:pt>
                      <c:pt idx="1">
                        <c:v>Development</c:v>
                      </c:pt>
                      <c:pt idx="2">
                        <c:v>Online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Informatique!$C$68:$C$71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F5E-4FBD-A232-1FBDB57C563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Informatique!$D$67</c15:sqref>
                        </c15:formulaRef>
                      </c:ext>
                    </c:extLst>
                    <c:strCache>
                      <c:ptCount val="1"/>
                      <c:pt idx="0">
                        <c:v>IPN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Informatique!$A$68:$A$71</c15:sqref>
                        </c15:formulaRef>
                      </c:ext>
                    </c:extLst>
                    <c:strCache>
                      <c:ptCount val="4"/>
                      <c:pt idx="0">
                        <c:v>Operations</c:v>
                      </c:pt>
                      <c:pt idx="1">
                        <c:v>Development</c:v>
                      </c:pt>
                      <c:pt idx="2">
                        <c:v>Online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Informatique!$D$68:$D$71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</c:v>
                      </c:pt>
                      <c:pt idx="1">
                        <c:v>0</c:v>
                      </c:pt>
                      <c:pt idx="3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F5E-4FBD-A232-1FBDB57C563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Informatique!$E$67</c15:sqref>
                        </c15:formulaRef>
                      </c:ext>
                    </c:extLst>
                    <c:strCache>
                      <c:ptCount val="1"/>
                      <c:pt idx="0">
                        <c:v>LAL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Informatique!$A$68:$A$71</c15:sqref>
                        </c15:formulaRef>
                      </c:ext>
                    </c:extLst>
                    <c:strCache>
                      <c:ptCount val="4"/>
                      <c:pt idx="0">
                        <c:v>Operations</c:v>
                      </c:pt>
                      <c:pt idx="1">
                        <c:v>Development</c:v>
                      </c:pt>
                      <c:pt idx="2">
                        <c:v>Online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Informatique!$E$68:$E$71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</c:v>
                      </c:pt>
                      <c:pt idx="1">
                        <c:v>5</c:v>
                      </c:pt>
                      <c:pt idx="2">
                        <c:v>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F5E-4FBD-A232-1FBDB57C563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Informatique!$F$67</c15:sqref>
                        </c15:formulaRef>
                      </c:ext>
                    </c:extLst>
                    <c:strCache>
                      <c:ptCount val="1"/>
                      <c:pt idx="0">
                        <c:v>LPT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Informatique!$A$68:$A$71</c15:sqref>
                        </c15:formulaRef>
                      </c:ext>
                    </c:extLst>
                    <c:strCache>
                      <c:ptCount val="4"/>
                      <c:pt idx="0">
                        <c:v>Operations</c:v>
                      </c:pt>
                      <c:pt idx="1">
                        <c:v>Development</c:v>
                      </c:pt>
                      <c:pt idx="2">
                        <c:v>Online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Informatique!$F$68:$F$71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F5E-4FBD-A232-1FBDB57C5635}"/>
                  </c:ext>
                </c:extLst>
              </c15:ser>
            </c15:filteredBarSeries>
          </c:ext>
        </c:extLst>
      </c:barChart>
      <c:catAx>
        <c:axId val="15017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800448"/>
        <c:crosses val="autoZero"/>
        <c:auto val="1"/>
        <c:lblAlgn val="ctr"/>
        <c:lblOffset val="100"/>
        <c:noMultiLvlLbl val="0"/>
      </c:catAx>
      <c:valAx>
        <c:axId val="150180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7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Effectifs</a:t>
            </a:r>
            <a:r>
              <a:rPr lang="en-US" dirty="0"/>
              <a:t> par </a:t>
            </a:r>
            <a:r>
              <a:rPr lang="en-US" dirty="0" err="1"/>
              <a:t>activité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6379045894219802E-2"/>
          <c:y val="0.25280191632672422"/>
          <c:w val="0.88856881122049958"/>
          <c:h val="0.6074494829712551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Informatique!$Q$53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Informatique!$O$54:$O$57</c:f>
              <c:strCache>
                <c:ptCount val="4"/>
                <c:pt idx="0">
                  <c:v>Operations</c:v>
                </c:pt>
                <c:pt idx="1">
                  <c:v>Development</c:v>
                </c:pt>
                <c:pt idx="2">
                  <c:v>Online</c:v>
                </c:pt>
                <c:pt idx="3">
                  <c:v>Total</c:v>
                </c:pt>
              </c:strCache>
            </c:strRef>
          </c:cat>
          <c:val>
            <c:numRef>
              <c:f>Informatique!$Q$54:$Q$57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16</c:v>
                </c:pt>
                <c:pt idx="3">
                  <c:v>56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3197-4AF2-83C8-DCAC97AD5FC1}"/>
            </c:ext>
          </c:extLst>
        </c:ser>
        <c:ser>
          <c:idx val="2"/>
          <c:order val="2"/>
          <c:tx>
            <c:strRef>
              <c:f>Informatique!$R$53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Informatique!$O$54:$O$57</c:f>
              <c:strCache>
                <c:ptCount val="4"/>
                <c:pt idx="0">
                  <c:v>Operations</c:v>
                </c:pt>
                <c:pt idx="1">
                  <c:v>Development</c:v>
                </c:pt>
                <c:pt idx="2">
                  <c:v>Online</c:v>
                </c:pt>
                <c:pt idx="3">
                  <c:v>Total</c:v>
                </c:pt>
              </c:strCache>
            </c:strRef>
          </c:cat>
          <c:val>
            <c:numRef>
              <c:f>Informatique!$R$54:$R$57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13</c:v>
                </c:pt>
                <c:pt idx="3">
                  <c:v>40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3197-4AF2-83C8-DCAC97AD5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809904"/>
        <c:axId val="1501812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Informatique!$P$53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Informatique!$O$54:$O$57</c15:sqref>
                        </c15:formulaRef>
                      </c:ext>
                    </c:extLst>
                    <c:strCache>
                      <c:ptCount val="4"/>
                      <c:pt idx="0">
                        <c:v>Operations</c:v>
                      </c:pt>
                      <c:pt idx="1">
                        <c:v>Development</c:v>
                      </c:pt>
                      <c:pt idx="2">
                        <c:v>Online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Informatique!$P$54:$P$57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</c:v>
                      </c:pt>
                      <c:pt idx="1">
                        <c:v>17</c:v>
                      </c:pt>
                      <c:pt idx="2">
                        <c:v>10</c:v>
                      </c:pt>
                      <c:pt idx="3">
                        <c:v>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197-4AF2-83C8-DCAC97AD5FC1}"/>
                  </c:ext>
                </c:extLst>
              </c15:ser>
            </c15:filteredBarSeries>
          </c:ext>
        </c:extLst>
      </c:barChart>
      <c:catAx>
        <c:axId val="150180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812816"/>
        <c:crosses val="autoZero"/>
        <c:auto val="1"/>
        <c:lblAlgn val="ctr"/>
        <c:lblOffset val="100"/>
        <c:noMultiLvlLbl val="0"/>
      </c:catAx>
      <c:valAx>
        <c:axId val="150181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80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850801569994766"/>
          <c:y val="0.28367469879518076"/>
          <c:w val="0.2151042368430891"/>
          <c:h val="0.10165733801347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FED85-F5DD-2C4C-8D04-1E20D50E71FB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F737A-96FD-7C42-ABA6-3BAD61B33A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040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B06CF-1C7A-864B-9C0B-F2ED156C7986}" type="datetimeFigureOut">
              <a:rPr lang="fr-FR" smtClean="0"/>
              <a:t>30/10/2019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6FED-C094-754E-9BC9-4E0E2993B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0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9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C304E-78C1-AC4B-90CB-C410081E4E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01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9EFA-C654-4568-A020-3A3329206293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C86E-B1D4-4D84-A419-5D3DCB0FD592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1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677D-1354-4760-B680-07557F5E950A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5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3B5-6170-4708-97D5-6D632BBEFDFC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041215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4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ACE-2110-4B9C-A0CD-2655E5462EA7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01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0688-9E4A-4896-B22A-7403EDC95A64}" type="datetime1">
              <a:rPr lang="fr-FR" smtClean="0"/>
              <a:t>30/10/2019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1041215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4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3A2-A0F3-406A-A264-688EC2E68CD9}" type="datetime1">
              <a:rPr lang="fr-FR" smtClean="0"/>
              <a:t>30/10/2019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1041215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5452-AB94-4F4B-B437-BAAB9DBA079D}" type="datetime1">
              <a:rPr lang="fr-FR" smtClean="0"/>
              <a:t>30/10/2019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1041215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1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75D7-A860-4227-A078-2030AE4C1A79}" type="datetime1">
              <a:rPr lang="fr-FR" smtClean="0"/>
              <a:t>30/10/2019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72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E1DB-0658-43DE-B0DC-3E04EF439778}" type="datetime1">
              <a:rPr lang="fr-FR" smtClean="0"/>
              <a:t>30/10/2019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6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AA0C-88CB-4058-B7CB-F555EF3BDE9C}" type="datetime1">
              <a:rPr lang="fr-FR" smtClean="0"/>
              <a:t>30/10/2019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Département Informatique - FLUO - Tourniquet 01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1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3102"/>
            <a:ext cx="8229600" cy="675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137" y="1144192"/>
            <a:ext cx="8637748" cy="521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3088-7BA4-43F3-AE33-C6459C709E30}" type="datetime1">
              <a:rPr lang="fr-FR" smtClean="0"/>
              <a:t>30/10/2019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Département Informatique - FLUO - Tourniquet 01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FDBF-E39B-834E-9FA8-6BCD4EC49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5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s://astrolabsoftware.github.io/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Département Informatique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CCIN2P3 réunion chefs de service</a:t>
            </a:r>
            <a:endParaRPr lang="fr-FR" dirty="0"/>
          </a:p>
          <a:p>
            <a:r>
              <a:rPr lang="fr-FR" dirty="0"/>
              <a:t>FLUO – Orsay</a:t>
            </a:r>
          </a:p>
          <a:p>
            <a:r>
              <a:rPr lang="fr-FR" dirty="0"/>
              <a:t>Etat d’Avancement</a:t>
            </a:r>
          </a:p>
        </p:txBody>
      </p:sp>
      <p:pic>
        <p:nvPicPr>
          <p:cNvPr id="7" name="Picture 19" descr="IN2P3Filaire-Q_SignV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57333"/>
            <a:ext cx="1732592" cy="96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Moyens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Ce qui suit est basé sur la consolidation des services des laboratoires actuels… et la demande de moyens commune faite pour 2020 (printemps 2019)</a:t>
            </a:r>
          </a:p>
          <a:p>
            <a:r>
              <a:rPr lang="fr-FR" dirty="0"/>
              <a:t>Fonctionnement du service (renouvellement postes de travail, formations, aménagements bureaux…) : 37 k€</a:t>
            </a:r>
          </a:p>
          <a:p>
            <a:pPr lvl="1"/>
            <a:r>
              <a:rPr lang="fr-FR" dirty="0"/>
              <a:t>Consolidation de l’existant : ~30k€</a:t>
            </a:r>
          </a:p>
          <a:p>
            <a:pPr lvl="1"/>
            <a:r>
              <a:rPr lang="fr-FR" dirty="0"/>
              <a:t>Impact de la fusion : quelques déménagements</a:t>
            </a:r>
          </a:p>
          <a:p>
            <a:r>
              <a:rPr lang="fr-FR" dirty="0"/>
              <a:t>Fonctionnement informatique laboratoire : 65 k€</a:t>
            </a:r>
          </a:p>
          <a:p>
            <a:pPr lvl="1"/>
            <a:r>
              <a:rPr lang="fr-FR" dirty="0"/>
              <a:t>Maintenance matérielle/logicielle, matériel réseau, bandes magnétiques…</a:t>
            </a:r>
          </a:p>
          <a:p>
            <a:r>
              <a:rPr lang="fr-FR" dirty="0"/>
              <a:t>Missions hors projets : 45 k€ (y compris les conférences) </a:t>
            </a:r>
          </a:p>
          <a:p>
            <a:pPr lvl="1"/>
            <a:r>
              <a:rPr lang="fr-FR" dirty="0"/>
              <a:t>Historiquement seul le SI LAL disposait d’un budget mission hors projet</a:t>
            </a:r>
          </a:p>
          <a:p>
            <a:r>
              <a:rPr lang="fr-FR" dirty="0"/>
              <a:t>Equipements</a:t>
            </a:r>
          </a:p>
          <a:p>
            <a:pPr lvl="1"/>
            <a:r>
              <a:rPr lang="fr-FR" dirty="0"/>
              <a:t>Ressources informatiques pour les besoins du laboratoire : variable suivant les années, en partie financées par les groupes/projets, en partie par les RP), ~100 k€/an</a:t>
            </a:r>
          </a:p>
          <a:p>
            <a:pPr lvl="1"/>
            <a:r>
              <a:rPr lang="fr-FR" dirty="0"/>
              <a:t>Matériel pour le online : financé par les projets essentiellement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A5BC-1177-4468-848E-A51F04DFB554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9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Fonctionnement…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Historiquement, des situations différenciées suivant les laboratoires mais le Service Informatique toujours à l’interface de plusieurs activités : électronique, projets de physique, administration…</a:t>
            </a:r>
          </a:p>
          <a:p>
            <a:pPr lvl="1"/>
            <a:r>
              <a:rPr lang="fr-FR" dirty="0"/>
              <a:t>Un lien fort avec les directions dans le cadre du projet de salle machine Vallée (COPIL), financé par les laboratoires en 2012/13, </a:t>
            </a:r>
            <a:r>
              <a:rPr lang="fr-FR" dirty="0" err="1"/>
              <a:t>labelisée</a:t>
            </a:r>
            <a:r>
              <a:rPr lang="fr-FR" dirty="0"/>
              <a:t> plateforme IN2P3 et représentant un atout majeur pour le futur</a:t>
            </a:r>
          </a:p>
          <a:p>
            <a:r>
              <a:rPr lang="fr-FR" dirty="0"/>
              <a:t>Fort historique de collaboration entre laboratoires dans le cadre de </a:t>
            </a:r>
            <a:r>
              <a:rPr lang="fr-FR" dirty="0" err="1"/>
              <a:t>VirtualData</a:t>
            </a:r>
            <a:r>
              <a:rPr lang="fr-FR" dirty="0"/>
              <a:t> et de la plateforme </a:t>
            </a:r>
            <a:r>
              <a:rPr lang="fr-FR" dirty="0" err="1"/>
              <a:t>GridCL</a:t>
            </a:r>
            <a:r>
              <a:rPr lang="fr-FR" dirty="0"/>
              <a:t>/ACP du LABEX P2IO</a:t>
            </a:r>
          </a:p>
          <a:p>
            <a:pPr lvl="1"/>
            <a:r>
              <a:rPr lang="fr-FR" dirty="0"/>
              <a:t>Exploitation comme développement</a:t>
            </a:r>
          </a:p>
          <a:p>
            <a:pPr lvl="1"/>
            <a:r>
              <a:rPr lang="fr-FR" dirty="0"/>
              <a:t>Un atout important pour construire le Département Informatique</a:t>
            </a:r>
          </a:p>
          <a:p>
            <a:r>
              <a:rPr lang="fr-FR" dirty="0"/>
              <a:t>Relations avec la direction dans FLUO : de nouvelles modalités à inventer dans le cadre du Pole Ingénierie</a:t>
            </a:r>
          </a:p>
          <a:p>
            <a:pPr lvl="1"/>
            <a:r>
              <a:rPr lang="fr-FR" dirty="0"/>
              <a:t>Garder la fluidité des relations précédentes tout en étant un des départements (le plus nombreux!) du Pole</a:t>
            </a:r>
          </a:p>
          <a:p>
            <a:pPr lvl="1"/>
            <a:r>
              <a:rPr lang="fr-FR" dirty="0"/>
              <a:t>La construction du Pole commence juste : impact possible de la nomination du DTA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4EA-199B-4D9A-988F-03027EA6C126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1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… Fonctionnement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Fonctionnement du Département reposera fortement sur ses services</a:t>
            </a:r>
          </a:p>
          <a:p>
            <a:pPr lvl="1"/>
            <a:r>
              <a:rPr lang="fr-FR" dirty="0"/>
              <a:t>Gouvernance : un comité de pilotage constitué du responsable de département et d’au moins un représentant de chaque service</a:t>
            </a:r>
          </a:p>
          <a:p>
            <a:r>
              <a:rPr lang="fr-FR" dirty="0"/>
              <a:t>Gouvernance de Service sera aussi basé sur un comité de pilotage </a:t>
            </a:r>
          </a:p>
          <a:p>
            <a:pPr lvl="1"/>
            <a:r>
              <a:rPr lang="fr-FR" dirty="0"/>
              <a:t>Comité de pilotage : 3 à 5 personnes, qui assument collectivement le fonctionnement du service</a:t>
            </a:r>
          </a:p>
          <a:p>
            <a:pPr lvl="1"/>
            <a:r>
              <a:rPr lang="fr-FR" dirty="0"/>
              <a:t>Confiants dans la faisabilité du fait des liens existants, convaincus que ce cadre favorisera une intégration de toutes les composantes du département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17AC-9DAB-4A7F-AC6F-721070B2ACC6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102"/>
            <a:ext cx="7181273" cy="675041"/>
          </a:xfrm>
        </p:spPr>
        <p:txBody>
          <a:bodyPr>
            <a:normAutofit fontScale="90000"/>
          </a:bodyPr>
          <a:lstStyle/>
          <a:p>
            <a:r>
              <a:rPr lang="fr-FR" dirty="0"/>
              <a:t>Évolution prévue (personnel)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8186" y="4072384"/>
            <a:ext cx="3881631" cy="2065089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Défi : 11 départs dans les 5 ans</a:t>
            </a:r>
          </a:p>
          <a:p>
            <a:r>
              <a:rPr lang="fr-FR" sz="1800" dirty="0"/>
              <a:t>Principale activité affectée = support postes de travail</a:t>
            </a:r>
          </a:p>
          <a:p>
            <a:pPr lvl="1"/>
            <a:r>
              <a:rPr lang="fr-FR" sz="1400" dirty="0"/>
              <a:t>½ des effectifs déjà limites (4 FTE)</a:t>
            </a:r>
          </a:p>
          <a:p>
            <a:pPr lvl="1"/>
            <a:r>
              <a:rPr lang="fr-FR" sz="1400" dirty="0"/>
              <a:t>Difficile de faire moins…</a:t>
            </a:r>
          </a:p>
          <a:p>
            <a:r>
              <a:rPr lang="fr-FR" sz="1800" dirty="0"/>
              <a:t>Responsable de département et 2 responsables de service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F076-8AE1-47F1-9DD2-DB32C93323F8}" type="datetime1">
              <a:rPr lang="fr-FR" smtClean="0"/>
              <a:t>30/10/2019</a:t>
            </a:fld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41500"/>
              </p:ext>
            </p:extLst>
          </p:nvPr>
        </p:nvGraphicFramePr>
        <p:xfrm>
          <a:off x="351557" y="1575192"/>
          <a:ext cx="3961825" cy="227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625647"/>
              </p:ext>
            </p:extLst>
          </p:nvPr>
        </p:nvGraphicFramePr>
        <p:xfrm>
          <a:off x="4456545" y="1614378"/>
          <a:ext cx="4133273" cy="223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998432"/>
              </p:ext>
            </p:extLst>
          </p:nvPr>
        </p:nvGraphicFramePr>
        <p:xfrm>
          <a:off x="457200" y="4029274"/>
          <a:ext cx="3985491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451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noProof="0"/>
              <a:t>SWOT analysis</a:t>
            </a:r>
            <a:endParaRPr lang="en-GB" noProof="0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9514" y="1161341"/>
            <a:ext cx="4429427" cy="2600712"/>
            <a:chOff x="119514" y="1161341"/>
            <a:chExt cx="4429427" cy="2600712"/>
          </a:xfrm>
        </p:grpSpPr>
        <p:sp>
          <p:nvSpPr>
            <p:cNvPr id="2" name="Rectangle 1"/>
            <p:cNvSpPr/>
            <p:nvPr/>
          </p:nvSpPr>
          <p:spPr>
            <a:xfrm>
              <a:off x="119514" y="1161341"/>
              <a:ext cx="4429427" cy="26007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350" dirty="0"/>
                <a:t>Des expertises fortes dans les différents domaines de l’informatique, reconnues à l’IN2P3 et dans les expériences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350" dirty="0"/>
                <a:t>Un lien fort avec la communauté locale (Paris Saclay) et avec les réseaux nationaux (plusieurs animateurs dans FLUO)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350" dirty="0"/>
                <a:t>Une contribution forte aux activités de R&amp;D pour répondre aux défis SW &amp; </a:t>
              </a:r>
              <a:r>
                <a:rPr lang="fr-FR" sz="1350" dirty="0" err="1"/>
                <a:t>computing</a:t>
              </a:r>
              <a:r>
                <a:rPr lang="fr-FR" sz="1350" dirty="0"/>
                <a:t> de la décennie à venir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350" dirty="0"/>
                <a:t>Complémentarité importante des expertises principales des 5 laboratoires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350" dirty="0"/>
                <a:t>Plateforme </a:t>
              </a:r>
              <a:r>
                <a:rPr lang="fr-FR" sz="1350" dirty="0" err="1"/>
                <a:t>VirtualData</a:t>
              </a:r>
              <a:r>
                <a:rPr lang="fr-FR" sz="1350" dirty="0"/>
                <a:t> (hébergement, cloud, ACP…)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350" dirty="0"/>
                <a:t>Liens/collaborations existants entre les 5 laboratoires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fr-FR" sz="1350" dirty="0"/>
            </a:p>
            <a:p>
              <a:pPr lvl="0"/>
              <a:endParaRPr lang="en-US" sz="100" dirty="0"/>
            </a:p>
          </p:txBody>
        </p:sp>
        <p:sp>
          <p:nvSpPr>
            <p:cNvPr id="10" name="ZoneTexte 9"/>
            <p:cNvSpPr txBox="1"/>
            <p:nvPr>
              <p:custDataLst>
                <p:tags r:id="rId6"/>
              </p:custDataLst>
            </p:nvPr>
          </p:nvSpPr>
          <p:spPr>
            <a:xfrm>
              <a:off x="1858713" y="3461971"/>
              <a:ext cx="89824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Strengths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692564" y="1161341"/>
            <a:ext cx="4300622" cy="1973280"/>
            <a:chOff x="4692564" y="1161341"/>
            <a:chExt cx="4300622" cy="1973280"/>
          </a:xfrm>
        </p:grpSpPr>
        <p:sp>
          <p:nvSpPr>
            <p:cNvPr id="14" name="ZoneTexte 13"/>
            <p:cNvSpPr txBox="1"/>
            <p:nvPr>
              <p:custDataLst>
                <p:tags r:id="rId4"/>
              </p:custDataLst>
            </p:nvPr>
          </p:nvSpPr>
          <p:spPr>
            <a:xfrm>
              <a:off x="4692564" y="1161341"/>
              <a:ext cx="4300622" cy="1881284"/>
            </a:xfrm>
            <a:prstGeom prst="rect">
              <a:avLst/>
            </a:prstGeom>
            <a:solidFill>
              <a:srgbClr val="F6D650"/>
            </a:solidFill>
            <a:effectLst>
              <a:glow rad="139700">
                <a:srgbClr val="F6D6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Peurs/crispations liées à la taille du département pour les carrières et l’organisation/fluidité du travail qui conduirait à une démobilisation ou des départs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Absence de personnes avec une HDR pour encadrer des doctorants sur des sujets techniques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Certaines expertises reposant sur une seule personne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Nombre important de départ à la retraite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fr-FR" sz="1350" dirty="0"/>
            </a:p>
            <a:p>
              <a:endParaRPr lang="en-US" sz="825" dirty="0"/>
            </a:p>
          </p:txBody>
        </p:sp>
        <p:sp>
          <p:nvSpPr>
            <p:cNvPr id="11" name="ZoneTexte 10"/>
            <p:cNvSpPr txBox="1"/>
            <p:nvPr>
              <p:custDataLst>
                <p:tags r:id="rId5"/>
              </p:custDataLst>
            </p:nvPr>
          </p:nvSpPr>
          <p:spPr>
            <a:xfrm>
              <a:off x="6247919" y="2834539"/>
              <a:ext cx="11117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Weaknesses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668217" y="3883015"/>
            <a:ext cx="4300622" cy="1708160"/>
            <a:chOff x="4682965" y="3326300"/>
            <a:chExt cx="4300622" cy="1708160"/>
          </a:xfrm>
        </p:grpSpPr>
        <p:sp>
          <p:nvSpPr>
            <p:cNvPr id="3" name="Rectangle 2"/>
            <p:cNvSpPr/>
            <p:nvPr/>
          </p:nvSpPr>
          <p:spPr>
            <a:xfrm>
              <a:off x="4682965" y="3326300"/>
              <a:ext cx="4300622" cy="1708160"/>
            </a:xfrm>
            <a:prstGeom prst="rect">
              <a:avLst/>
            </a:prstGeom>
            <a:solidFill>
              <a:srgbClr val="F77369"/>
            </a:solidFill>
            <a:effectLst>
              <a:glow rad="139700">
                <a:srgbClr val="F77369">
                  <a:alpha val="40000"/>
                </a:srgbClr>
              </a:glow>
            </a:effectLst>
          </p:spPr>
          <p:txBody>
            <a:bodyPr wrap="square">
              <a:spAutoFit/>
            </a:bodyPr>
            <a:lstStyle/>
            <a:p>
              <a:endParaRPr lang="en-GB" sz="105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Fragmentation du financement projet conduisant à s’investir dans un grand nombre de projet en //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Temps croissant passé par les « seniors » du service à la rédaction et à la gestion (bureaucratique) des projets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Difficulté de recrutements pour faire face aux départs du fait des salaires peu élevés face à la concurrence du privé et au coût de la vie en région parisienne</a:t>
              </a:r>
            </a:p>
          </p:txBody>
        </p:sp>
        <p:sp>
          <p:nvSpPr>
            <p:cNvPr id="12" name="ZoneTexte 11"/>
            <p:cNvSpPr txBox="1"/>
            <p:nvPr>
              <p:custDataLst>
                <p:tags r:id="rId3"/>
              </p:custDataLst>
            </p:nvPr>
          </p:nvSpPr>
          <p:spPr>
            <a:xfrm>
              <a:off x="6309562" y="3331470"/>
              <a:ext cx="10084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Threats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3125" y="3838336"/>
            <a:ext cx="4429426" cy="2585323"/>
            <a:chOff x="93125" y="3988418"/>
            <a:chExt cx="4429426" cy="2585323"/>
          </a:xfrm>
        </p:grpSpPr>
        <p:sp>
          <p:nvSpPr>
            <p:cNvPr id="15" name="Rectangle 14"/>
            <p:cNvSpPr/>
            <p:nvPr/>
          </p:nvSpPr>
          <p:spPr>
            <a:xfrm>
              <a:off x="93125" y="3988418"/>
              <a:ext cx="4429426" cy="25853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139700">
                <a:schemeClr val="accent6">
                  <a:lumMod val="60000"/>
                  <a:lumOff val="40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lvl="0"/>
              <a:endParaRPr lang="en-US" sz="1350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Rassemblement de toutes les expertises dans un seul ensemble d’une taille assez unique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Capacité à relever des défis nouveaux au service des projets et expériences majeurs de nos disciplines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Existence de projets locaux de plus petite taille permettant de démarrer des R&amp;D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Contexte Paris Saclay : expertises complémentaires, mise à disposition de nos compétences et infrastructures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350" dirty="0"/>
                <a:t>Un contexte varié et attractif pour attirer des apprentis ou des </a:t>
              </a:r>
              <a:r>
                <a:rPr lang="fr-FR" sz="1350" dirty="0" err="1"/>
                <a:t>CDDs</a:t>
              </a:r>
              <a:r>
                <a:rPr lang="fr-FR" sz="1350" dirty="0"/>
                <a:t> dans le cadre de projets, pouvant constituer un vivier pour les remplacements à venir</a:t>
              </a:r>
            </a:p>
          </p:txBody>
        </p:sp>
        <p:sp>
          <p:nvSpPr>
            <p:cNvPr id="13" name="ZoneTexte 12"/>
            <p:cNvSpPr txBox="1"/>
            <p:nvPr>
              <p:custDataLst>
                <p:tags r:id="rId2"/>
              </p:custDataLst>
            </p:nvPr>
          </p:nvSpPr>
          <p:spPr>
            <a:xfrm>
              <a:off x="1565451" y="4020860"/>
              <a:ext cx="139942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Opportunities</a:t>
              </a:r>
            </a:p>
          </p:txBody>
        </p:sp>
      </p:grp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10E-8813-4A0E-A624-89B07D2ACB73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65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64" y="1623578"/>
            <a:ext cx="3810000" cy="2352675"/>
          </a:xfrm>
          <a:prstGeom prst="rect">
            <a:avLst/>
          </a:prstGeom>
        </p:spPr>
      </p:pic>
      <p:sp>
        <p:nvSpPr>
          <p:cNvPr id="9" name="AutoShape 4" descr="data:image/png;base64,iVBORw0KGgoAAAANSUhEUgAAAyAAAAHuCAYAAABnDWiFAAAgAElEQVR4Xuy9C5RV1Znv+xVVRfGUCEgMPtCgUSJoxGciSFBBIWIePhMDCkExem+f7tvjpMc599x7xj2nT/p0+nafe/oMY1BEkZCYIG0EsVU0dgxRfGDAB5AYAhIVI6IiKhRFVd3xX8UqF4u991p77bn3Xnut3xqj22itOdecv+/79pz/+Wzq7u7uNh4IQAACEIAABCAAAQhAAAI1INCEAKkBZT4BAQhAAAIQgAAEIAABCHgEECA4AgQgAAEIQAACEIAABCBQMwIIkJqh5kMQgAAEIAABCEAAAhCAAAIEH4AABCAAAQhAAAIQgAAEakYAAVIz1HwIAhCAAAQgAAEIQAACEECA4AMQgAAEIAABCEAAAhCAQM0IIEBqhpoPQQACEIAABCAAAQhAAAIIEHwAAhCAAAQgAAEIQAACEKgZAQRIzVDzIQhAAAIQgAAEIAABCEAAAYIPQAACEIAABCAAAQhAAAI1I4AAqRlqPgQBCEAAAhCAAAQgAAEIIEDwAQhAAAIQgAAEIAABCECgZgQQIDVDzYcgAAEIQAACEIAABCAAAQQIPgABCEAAAhCAAAQgAAEI1IwAAqRmqPkQBCAAAQhAAAIQgAAEIIAAwQcgAAEIQAACEIAABCAAgZoRQIDUDDUfggAEIAABCEAAAhCAAAQQIPgABCAAAQhAAAIQgAAEIFAzAgiQmqHmQxCAAAQgAAEIQAACEIAAAgQfgAAEIAABCEAAAhCAAARqRgABUjPUfAgCEIAABCAAAQhAAAIQQIDgAxCAAAQgAAEIQAACEIBAzQggQGqGmg9BAAIQgAAEIAABCEAAAggQfAACEIAABCAAAQhAAAIQqBkBBEjNUPMhCEAAAhCAAAQgAAEIQAABgg9AAAJlEejs7LT29nbr37+/NTU1lZWWlyEAAQhAAAIQgAACBB9oCAIdHR22bt06e/rpp+3Pf/6z6d/1DBgwwC699FI788wzG6IejV7Ibdu22V133WUfffSRjRgxwmbPnm3Dhg1r9GpRfghAAAIQgAAEakggFQKkq6vLtm7d6nUuX3vtNdu1a5d1d3f3djA//elP2xlnnGGnnXaatbW11RAPn0oDgbfeesvuuecee+eddwoWZ+bMmTZu3LiKiqoR/fXr19vatWs9gfPxxx97+WmEf+DAgTZq1Cg7++yz7XOf+5w1NzdX9K1GTrxkyRKPk/9ccskldsEFFzRylZyUXb9Xy5Yts2effdbLT6L4/PPPd5K3MpHge+655+zFF1/04mDv3r0H+ecxxxzjifDPf/7zufZPZ8DJCAIQgAAEqkqgrgJEjfbvf/97u//+++3dd9+NrGhra6tNnjzZJk2aZPrfPNkn8P7779vtt99eVHyIQCUCRDMpv/rVr+yJJ57onVUpRVXLjmbMmGHjx4+3Pn36ZN8AgRoqXn/60596M1H+c9lll9mECRNyxaFQZSUK5s+f7w2eDB482L773e/a8OHDK+YiIbx8+XL77W9/2zsog39WjJUMIAABCECgzgTqJkDU8XvwwQdtzZo1sRrWIKcTTjjB63SqM8gTTUDLZhYsWNA7ajp16lS76KKLohOm4I2HHnrI/u3f/q23JEOHDjWNup900knebJhGhvv165dIkH7wwQfezIr4lPtopPnqq6/OnQ++/vrr9pOf/MR27txpJ554ol177bW5Y1DIV55//nlbunSp91s2duxYj0ulM2VivWjRIk/UlPuceuqpduWVVzJjXC443ocABCAAgZoQqIsA0SbW++67z1vu4j9a6jJ69GhvNFXLCbTsRcti3nvvPW9p1gsvvHDQCPVnP/tZu/76673OJ09pAo0qQGT/hQsX2pYtW7wKHnbYYTZv3jw74ogjKjb5nj177O677+7NWxlK0Jx++ul27rnn2uGHH+75lkagd+zY4flq2Ae1LPCKK66ouKNZcWXIoK4ENJgiP928ebM3KzZr1ixvKVQlj5akyj/9pYCF/NMX4G+88YZJAL300ksHDebgn5VYgLQQgAAEIFBNAnURIL/85S/tkUce6W0sJTauueYab1S72KMR18WLF9ubb77pvSLBcvHFF7P+PIZ3NKoA0cjvrbfealqGpUf7PL797W87OXlp9erVtmLFil4fPPbYY72Oo0ROOT54+eWXe3tDePJLQL9JWiYosSBxrOVXgwYNSgxE4vjOO+88aGZuzJgx3oybDl0o9kioa0ZPs4J6JIY0CyIhwgMBCEAAAhBIE4GaCxCNJmuttJa/6FGDqpmM4447LpJLOK1O37nxxhu90Wqe4gSyIkB0CIGWtlT6qIN3xx13mJa46JEAvuGGG2zkyJGRWauzqbR+J+/oo4/20rIcMBJdZl8ILhP88pe/bNOnT6+ormFxfPzxx3u/kXF87A9/+IN3Spl/Shz+WZEpSAwBCEAAAlUiUHMBEmysNYuhDb3lbGIN7wnQCN9ZZ51VJTzZyBYBcrAddaqWRLAvIjS6rNmPOGv2w6cdtbS02He+8x1v+SBP/gh8+OGHdtttt3nL9DSYogGROEK2GCkNzPzoRz/qPXShHHGsPMP+qVkQiZeTTz45f8ahxhCAAAQgkFoCNRUg4cZVp8TcdNNNJZe9hMmFO9NxOo/+Mb+//vWvvTX//rpqnaSlTc1a93/OOed4I+GlHh19qbXeWp+tR7M2c+bMKbkPJU6a8DvBkX4dCatTmn73u9/Z7t27ve9qb4KWDGkjuY6HDV8GF166FOV9lZwiFczbBWetY9dSuziPOMydO9djUc4T9qFyZ1Z0CpQ2YvtP1ElQ6hRK9Mj/wnY86qij7Etf+lLk8alhm/pl1h4pLWfcsGGDd8iARJTElNjo4AF/JDzuwQPax6DlP/v37/eqFz5O9rHHHrNHH3201w/j8lcHXXu5VE6VWUzkt5q91Kbt8847r6yZTBdMy/GZYu+qPlr2JN+XCNXvQSUn9AXz0ze1vE/L/Mq58HHTpk3e/hGVSc/EiRO9gZ7wU8iWmjGRf2uZrGwmzloaq6WPhY5AD9pBJxrqN0r/TX74qU99yk455ZTYtk3iW3HSBN/Rb4V8VvFR6rdVR0vr973ck+40qPHMM894+8V8fmKh2XqdnBennXHhl+QBAQhAIO0EaipA4jaMpaBJPGi9tb8XRKONGnUstjZajcy9995r2qhZ6lGnQY2OllAUGwmPIybC34iTppAAueqqq0yzPU899VTRU8LUKdH67q9//esHdXrqIUBcca6HACl3b4mWbv3mN7/pNbU60OpoFXrkrz//+c9t48aNJU97kxD+5je/6QnKQk8hASLby7eDG5WVVoJSJ1SVK5aVNjjDWGhEP06HL1h++bbux9D9Ff7dPoXqJ19WZ1uCJ+quH1dMK/1x1mEauhfl5Zdf9gSCZmMrvRBT+5IkVPUknb2Qr0gU+ctcdWCHyqbZuuATtqX8Rp1n2Sr4FBtoUf46TESi2oVty/UtlTFOmuA7EkUSIBrU0cb9UuWW8BK3UvvCfE4Se08++aStWrWq5HHeamemTJni3RFTrrip1F9JDwEIQCBNBGoqQIINQdLGVQ2GOuX++n2ti9YPeqH10RI8hTpopQyg2RCdbFRoFDOOmHAhQHTZnTp/wfsWSpVZjdlXvvKV3lFSjUIGj+9UR0kjc35jq9G/YCdPI6yVLNFwyVl5qcOqR+X1R1T177JJUGiqDuq0axahnCe4bEbpyl3mEvdbOjhBsxD6Z5xHdpHwlKAJP2EBotlD7WXxl5EF3/dntILxFmd5UNi/C43ox+nw+WXR4QEaifcHC+IwiDpi2yXTOOUp9Y7u/tDyK/nokCFDvBPaKrn7I3zqm/K85ZZbvJmEajxBWyqWNEpfyFaFBIhm9LTXRLNZcR/tZbnuuuuKDhaV41v+N+OkCb6jwwF0sa1m+uI8cfbfFDrVsVTeEqtf/OIXvVmpOMs+45STdyAAAQg0GoGaCpDgLcrq9KnBPvLII6vCLHyMpX701bHXHRKf+cxnvNEndeB0wZeWsOh/+49GMdUpDzcOtRIgfjn8Muu0LzWaKrM6YLo0T1P8vqCI6kBXcw9INTj79S+27KhShxE3XX6pO2j8Rx1HLV1y5Y8SBhIf/sybbKmZFtlS39K/awRZy5l0w7VvSy1J0oyeOoPBp9SslmZPNHPij6hqOZOW0gRPZ1JeUUvFwn5S6P04HT59S7Ei8fHHP/6xtxoSiprhUIdWsaWOm5btPPDAAwddRFos/lwzrdSPNOKtu4z0JFkqFf6+/EGnvvmd+jhLPCupQ9CWwXxkGwlB/yQv+asGOfxBmUIiMGxbLf175ZVX7OGHHz7ItqWOT4/rW8GyxklTqJ5+PGrGO/jbqjuHdOR2cGakmD+qHHpv5cqV3uyH/4wYMcITF2IolmKhdkbv+e0MJ5RV4rmkhQAEskCgZgIkPLqnUT2N7mmUz/WjH3zNAKhzo0eNwFe/+lVv/W2htdThBlXva6QuPCtQSwGiMmgmRuuGw2Uu1OiV6lxWS4BUi3O1BYjyL9SJUgdLnQ11Sio5WS1sH9ly2rRp3lr8Qv6nma6f/exnXodcj+4h0bK64LuFBIhmNXQ0q/y0UL7B+ymUr5ZlaUNysT0KOn1Jt27rKTZAEKfDp/Thk5xK3UkRvpNF5dMyGY0++081mFbyuxP8LXB1EEE1j50uVNdCHXOJZC07Kna/Uli8y+8mTZrkCetCo/lh25Y6eCSub1UqQEr9tipvLanTsknZWE8hf/TLED51rNQFpeHfHAkVDcINHjy4ElckLQQgAIGGJFAzARLuvFdTgIQ3chbq0IWtFR7JL7T8pFYCRI20lpVdeOGFRTefBpd/qC6lNlJXS4BUi3MtBIi+IS5aRhJexiT+GhWV32g5VJw14EF/Ch/V+4UvfMETCsWWW0h4qMOjUVI9io2bb775oKU34c6p8lKeyrvUExylLzXrKLGiGYtXX33Vy67Y4Q5xOoniqZOctC9Ij0bHJShKHfIQZqbBAs1C+k81mFbyi63DLPxN/q6OutWyUh3x7I+Sl3s4Qrn1CQuQOMuNwrNqmlXWYE2pjffhjnexw0fi+Fa4jnHSBN+J89sqkfX44497+zn8mZCwP6oc4QGYYrOXwTJrsEHLgrVnRGXRseK6tZ4HAhCAQN4IZE6ABDeGyphxb88OH19ZaNSrVgIkamO96lVOWaohQKrJuVYCRN/Rchd1CPzb1gv9AMiHtMRGxz3HmRkpd++Fvhk8oKHQ/qiwANGshzp+UWvIw0cOFzu2Oixoi70Xp8MXPmwizlHZir8f//jH3m3eetQZ1olS/l6lajBN+mMf/q0InxSWNN9KT2cr97tBpprF0eyYBEWpJ3hIgX4jZ8+e7S01inqCQrjYhv04vlWpAIl7cl74xMZCF0yG7RXHD8L7zwoJmyiW/B0CEIBAFghkToBo4+sPf/jD3tuz4xzT6xsyfASp9ovoZCz/KafTX06aauXrl6EaAqSanGspQPQtjUZq5F9rtNVhL/ao46STcbThXzMkhZ7wTELcdfziqfX/Ehp6wsfmJt0PI6GoE5F0CpeeYvGgfShLly713tGSEN3mXWhDdZxOYvAkp3L2emnPgJa/6FE6HTOtDmO1mCb9AQ92TuNs7o/7nXoKkDgd8/DvVJyBEr/uYYGrwz50gETwieNbtRIg+o4Ow9CpYHp0yIkuHNVsl/8ElyzG4ad0YaEd9/chrg/xHgQgAIFGIZA5AfLaa695SyO050RPWESUMkx4E2h4CUS1hEK18vXrWg0BUk3OfrmTdrqTBp86B2+//bZ3xK6OIg0fb+vnKyEyefJkb5lceAYiXOa4I5zyAfmtbKUn7HuVsAiKi0KnNYVns7TsTEtDCs2uRHUSw4KnnE5qMbtVi2lSP9HxrRJr8pdSrMrNv1wBUmwTefi7xTq5UbYM5xMWyYVERLE6h/cAFipTueXRt+KkifNOoXIH40Yxr0MqgsdtBw9VKTRDUoyFDj3REi891VyKXK7/8T4EIACBWhLInAAJ3yNRziV7UUIg6u+FDBcnTZx3wnmXk6YaAqSanOslQMKMtTxLJ+Kow/nuu+8eYt5CG6vDrJMGs0sBotFn3fyujnyh5S/B2ayo+yyiOnPl+GVcNtViGvf7wfeCszGu1/CXuwek1gKk0t+RYIe9UMc7yrcK2StOmjjvFMo7vJQw2JaE/TyJLyFAklIjHQQgkAUCNRMgtToFK9gxLveukajOU9Tf8ypAXHNOiwDxy6GRbm2+1dIi7RXxN6aqA6rTf4LL9KrVWa5kBiQ8w6GN61r+4p+cpdkedQ5Vr6j7LKI6c+EYKfeSx0IxVC2mSX7Ag5uwi22mTpKv0oRtHHVqWb0FSNSxzmEOjSZAwn4XnE1HgCT1ctJBAAIQ6CFQMwGij9XiHpCgANEGVp2+U+x26bATRAmMqL/nVYC45pw2ARIUIloTrnsr/CNzwx32anWWKxEgKn9w2VDwlK3whuqwOAn7dLkCxMVJTtVimqQRCG7C1nHN06dPT5JNwTRa8nf77bf3XgaYdPla2FdcLcEK2+Fb3/pW5ClswYoiQA41O0uwnIUPGUEAAg1GoKYCJLj2tdxR82AnUKPQ/mbdvn37eie3+MdAVnNpEALkE++uJue0ChCVK3xkbngZTqXLVIr9flQqQILLrBR7Ws+uOwuCp/LEWVJUrgBxscm2WkzL/a3W8bg6JldLpUrdDVFuvv774f0z5WzgD36zVgIkfFBCVL0bTYDoUAQd4ODPeJZaguXCz6P48XcIQAACWSJQUwESXlOri9l0Y2w5T9QoYXhzdDnLBKI6eQiQTyxVTc7VFCC6k0C3He/fv9/7zDHHHGNf+tKXynFB74bnYMck2BELH3ubxMcLFSbKN6MqoE7UT3/6U9M9BHr8m7t1U/mdd97p8Sh0/0g43ygBEu5EH3vssd4sZLGL7aLKrb9Xi2mcbwffCd57U+ieoHLzK/R+eFlVnCOMw/lUS4CEN6HHPWBB5Yvz2xnlW1G8ip1ElSRffavUJvTwyWxJZ6tc+Ax5QAACEGhEAjUVIOGjW+NcUBaGGh4NDa8xD38jaklJMH+O4Y3vwtXkXE0BUu46+0JESo3IhwWyq45qpQJE9Qh2oP1Te5544gn79a9/fZAoKXSrus8hTmcueAxvqSN943pbtZjG/b7eCwu4cgY2yvlO+KK/JCPr1RIgcUREsbpm8RjeoJ+7PI65HH/hXQhAAAKNSqCmAiS83lwdHd12rNHYuE9wDXahE3vCG26jNtX6341zEWGSUa84jXacd8J8yklTjSUs1eRcTQES5hb3osogf80i/OQnP+n9T8EZkHBH1dVSHRcCJHh/hZZh6SZ1iQ8tKQouyyoVi3EESHCmM+pUreC3gh264MxJtZjG/c3Re8GTxOL+ppSTv/+u4mrx4sWeWNST5DeyWgJE5QlfRKjZLV0aGfXEuYgweK+GLkb8zne+YxLwlfpjHJ8NfyN8EWGhGY7g4Q1K73pPUBRT/g4BCECgkQnUVIAIlEb4tI76o48+8riV0wHcsWOHd5yoGgc9xU6hUQdRt1vrgjk95557rn3961/vPfWnkMH+9Kc/eUtR/Lsfio1cBy+nijPqtXXrVlu4cKG3BEFPoRHNcsSEX/Zy0lRDgKgc1eSs/F10ugvZOtgZ0t8LHadbLKjDHcRCe5mCMw3K57Of/ax3y3TUMiQtDxPTCRMm9N4A7pfDBYuwyNbhDH/+858934x7olOczly48xZnpnP37t1ebOseFj3hmctqMC3nhzvoM/7ytVIzReXkHX73D3/4g911113eBYx69Dsj/9FvR5ynmgIk/Fui/XfXXXdd7x68QuXTbKk210vElfrdDi/RjbpZXHty9Jvt350TZwlWXEH37LPPehcR+vs/Ci03C/u57CTRpGWdpR79hvzqV7/y7hQpdqFpHDvzDgQgAIFGJlBzAaIfdF3CtGrVqt4f98MPP9xmz55tRx55ZFGWupNBmxj9xkYNifaPqLMWftShuvvuu03r2/XoQrWvfvWrpkakUKdBDaTelzjy31ejevLJJx+Sd/A0oajOqwSTxIc6lv5TDwESXv7gqgNVTc7i5aLTXcihwp1d+cSZZ55pWlajE72KPRK06oDLf/2OSaHOtTqOixYtst///vdeVspfIkci2D8sIfwN7XPQvhLZSqOt2vA6bNiw3tdcsQh38vwPxPWJOAJEeWo0WzMaPqdSIk+87rvvPvvtb3/rFUeM9Htwwgkn9Na/Gkzj/nDr24pjLdGMO1MUN+9C74nZypUrTaLHf7QhXTNWJ510UsmBFJVVe5x++ctf9p7U5uoULJVFnWd1zPU76Pv2pEmTvOOoC11cKZHws5/97KAZnWK/28FZJuUt/9cMSzAOfB5hn9F/jyNA9J6Egg5h0MBAoUeDRmoP/MGoUrech/18xIgRniDTEsdCj46jF7/169d7vzVXXHGFaRlxtcRsJX5IWghAAALVJFBzAeI3Yupw6JI3/1HjpVFPbdodOnSo9+OsBkCdeL33wgsv9I4IKk3UqHW4EdEPvH7o1VBqtFf/rkZMnR419moo/adU3hJCGs3zRYXyGT9+vHcXhBrKffv2eZfWPf3004eUWfnXQ4CE19CrQf3KV75ip556au9mbK3VT/JUi7PK4qrTHaeToXf69+/v+ZXEiESx/l0+opHO3/3ud/bUU0/1jtDrffms7tMQx/ATnq3T3yWwdWyrZtfUyVZHU3krX3Vk/BHvQh0vVyyCp175ZS7nRLq4AkTxpE6cTqzzH4k1jWorBsROnVn5z4MPPmhvvPFG73vir6WZ4Q6ta6Zx/V110C31ss/RRx9tN9xwg+cb1XzUUdVt61rm4z/6rdFyp/PPP98bZZco0aPZZIlqvauRe9k4mEb3V0yePPmQ4sa1ZTihfvvEIziwonJJWEg8y59kWwlwHVkdvMRT72k2pxC/8AlzfsxoYECzdcpXcaDZMIkzDRwFn7gCRGkUfxq8Ou+887xZeD3yWcWhBJwfi/rvpWbQwzOi/u+IeJ911lm9NtJgjcT/ww8/3MtD/i1RqXaPBwIQgEDeCNRFgAhyoQY2LnwdH6of7qhOgH7wtRTLH8mKk786kzp5ptRIeHjUq1S+aujU0NRzCZbKF1y7HS5vucdphtNXi7OrTncx+2jvw49//OOCt5xH+UrUrJrSa7ZOS2n85YZReerv6lRq9F97IIKPSxbBvRb6hr8hfdCgQZFFLKfTqg6q6u8vq4rM3Mw7GrhUbLtkGqc8eie47LKW6/yDo+X+TFLcMvudbIkPdbQLjbCXY8vwdzVjJ9tqQCbuI5/WzIPf4S+ULrxEt1TeqpN8VuJLTxwBIhGjo9v93+OospcSTH5aCRft29HSubiPf4mphAqzH3Gp8R4EIJAlAnUTIIKoJS2a2VCHKDgDUQywBIc6y1/84he90bA4j9a4S4QER1gLpZNQ0CyGOhiFlhIE06jcWuIQXEZWKE91Jq+55hpvuYKm3PXUYwZE3y00Iu2XuVIBonyqwdllp7uYr6gjovtpNHIcHPUs5Vsayb/qqqvsM5/5TKQLqoP285//3FsOGNWJ1Ki2LncrtOTEJYvwaW/lHBVcbqdV4l/137hxY8n6lxN/rphGGs/Mm6H60Y9+5C2Ni7PnK06e5bwjn9FMwv333x9bKKtDq1k2zUiU8tFybRkut9hoJluzg6V8W+XREj/NfpUa2PHz14yTliOWEu7KU513zSr6B0LEESB6R7OWulA0yifHjBnjiWHZPerRb4eWZmpvh39Jaal2TEuvxo4di/iIAsvfIQCBzBKoqwDxqWqkT9Pq6gRu3769d8ZCjYyWBqnDp2UZGh2NEgeFLCXBoKUeOvFHjZs/I6JOj5Z7nX766d7+EH9JQ1xrq9OtRkcdhGCe2lioaXvdAq0GN3gBV70EiOqkzvajjz7qiT6V1+c7bdo0b+lRpY9rzi473VF1Uwfi1Vdf9c7+14EEGlX1O1XqtOjkI224VUdK67zLGbVUPhoxlv9plFT10n/z+Stf+YsESLF8XbIIXqgX97Qhn1/STquWT2lZouJcAkL1VyxLbGkJY7nx54JplE/o78E9X+qQagQ/yW9QnG+Vekexpdkf/UYGfUhpVB7NBGj5kzY26//i/JYltWWwnEE76HfQjxuVSffKqCxa5qQljeU8+q3STLP4+/6i2FA+6rj7eQYvRI0rQLSvRLGmmNQx1OIpsaO6KA/N1GgwSr/VcQe6/LopH4kbLe3V0jN/UEP5qh3T74fKX2wvWDmMeBcCEIBAIxNIhQBpZICUHQIQyCaB4FHT5RwnnE0ajVsrF0KrcWtPySEAAQikkwACJJ12oVQQgECdCQQvBYx7THGdi8znCxBAgOAWEIAABNJHAAGSPptQIghAAAIQcEQAAeIIJNlAAAIQcEgAAeIQJllBAAIQgEC6CCBA0mUPSgMBCEBABBAg+AEEIAABCGSWAAIks6alYhCAQAMTQIA0sPEoOgQgAAEIlCaAAMFDIAABCKSPAAIkfTahRBCAAAQg4IgAAsQRSLKBAAQg4JAAAsQhTLKCAAQgAIF0EUCApMselAYCEICACCBA8AMIQAACEIAABCAAAQhAoGYEECA1Q82HIAABCEAAAhCAAAQgAAEECD4AAQhAAAIQgAAEIAABCNSMAAKkZqj5EAQgAAEIQAACEIAABCCAAMEHIAABCEAAAhCAAAQgAIGaEUCA1Aw1H4IABCAAAQhAAAIQgAAEECD4AAQgAAEIQAACEIAABCBQMwIIkJqh5kMQgAAEIAABCEAAAhCAAAIEH4AABCAAAQhAAAIQgAAEakYAAVIz1HwIAhCAAAQgAAEIQAACEECA4AMQgAAEIAABCEAAAhCAQM0IIEBqhpoPQQACEIAABCAAAQhAAAIIEHwAAhCAAAQgAAEIQAACEKgZAQRIzVDzIQhAAAIQgAAEIAABCEAAAYIPQFU7+jEAACAASURBVAACEIAABCAAAQhAAAI1I4AAqRlqPgQBCEAAAhCAAAQgAAEIIEDwAQhAAAIQgAAEIAABCECgZgQQIDVDzYcgAAEIQAACEIAABCAAgYYQIHv37rVHH33U1q9fb7t37/asNnjwYDvttNNs6tSp1q9fv0Ms+eGHH9ptt91mO3bsKGrl4447zubMmVMwPa4BAQhAAAIQgAAEIAABCLgnkHoB8vrrr9uiRYts165d1tTU5AkPPRIi3d3dNmzYMJs7d673z+Cj92+99VZ7//33ESDu/YYcIQABCEAAAhCAAAQgkIhAqgXIRx99ZAsWLLA33njDxo0bZ1deeWXvbIVmNhYuXGg7d+60sWPH2rXXXmvNzc29ELZt2+alHTp0qN144402YMCARIBIBAEIQAACEIAABCAAAQi4I5BqAfLiiy/akiVLvNmNm266yQ477LCDar5hwwa75557bODAgfbd737Xhg8f3vv3zZs325133mlHH300y6zc+Qs5QQACEIAABCAAAQhAoCICqRYgjz32mLf3Q3s9NMMRfvxlVtojomVYxx57bO8rL730ki1evLho2oqokRgCEIAABCAAAQhAAAIQSEQg1QJEwqK9vd369u1r/fv3P6SCb731ls2fP99aW1vt5ptvtk996lO976xevdqWL19uEydOtBkzZiSCQyIIQAACEIAABCAAAQhAwC2BVAuQqKo++eST9uCDDxbcA+LPnpxwwgmeiHnzzTets7PT2wsyfvz4oqdnRX2Tv0MAAhCAAAQgAAEIQAACyQk0rACRoLjjjjs8URFefiUc2juiY3uLPSNGjLDZs2cfcnpWcpSkhAAEIAABCEAAAhCAAASiCDSkANmzZ4/dfffdtnXrVpsyZYpdeOGF3hG9wWfVqlWmZVg6IWv69OneRvWuri7buHGjLV261D7++OOCMydRwPg7BCAAAQhAAAIQgAAEIJCcQMMJEF98bNmyxc444wy74oorDjp+Nw6KdevW2b333uvtK5k3b54deeSRcZL1vrN27dqy3udlCEAAAhCAAAQgAAEINAIB9a+r/TSUANFyq/vuu88kAI4//ni7/vrrC25Oj4Km2Y/bb7/dtm/fbrNmzbJTTjklKslBf0eAlIWLlyEAAQhAAAIQgAAEGoQAAiRgqLD4uO666xJfLqjTtXSJoZZwzZw507vkkAcCEIAABCAAAQhAAAIQqD6BhpgB0d4NnWr1+OOP2xFHHBG5eXzTpk22bNkyO/HEE+3yyy8/ZIlWpTMg1TcLX4AABCAAAQhAAAIQgEA2CaRegHR3d3vCQ5vKhw4d6p14pZvRSz3+/SAtLS3eHo/gDelKp/0jCxYs8O4XSbIHJJuuQK0gAAEIQAACEIAABCBQfQKpFiASHy+88IK370OXDM6ZM8ebAYl6tFxLt6Bv2LDBxowZY1dffXXvcq333nvPO6J327Ztdvrpp9tVV11V9ib2qO/zdwhAAAIQgAAEIAABCECgMIFUC5DXX3/du+tDJ1/169fP2traitpxyJAhpn0hgwcP9t7ZuXOn3XXXXfb22297AmPQoEEmQbN7927vn9wDQkhAAAIQgAAEIAABCECg9gRSLUA0S6GlUto0HvVohuSWW24xCRH/UTrdBbJmzRr74IMPvLtC9Pezzz7bJkyY4IkaHghAAAIQgAAEIAABCECgdgRSLUBqh4EvQQACEIAABCAAAQhAAAK1IIAAqQVlvgEBCEAAAhCAAAQgAAEIeAQQIDgCBCAAAQhAAAIQgAAEIFAzAgiQmqHmQxCAAAQgAAEIQAACEIAAAgQfgAAEIAABCEAAAhCAAARqRgABUjPUfAgCEIAABCAAAQhAAAIQQIDgAxCAAAQgAAEIQAACEIBAzQggQGqGmg9BAAIQgAAEIAABCEAAAggQfAACEIAABCAAAQhAAAIQqBkBBEjNUPMhCEAAAhCAAAQgAAEIQAABgg9AAAIQgAAEIAABCEAAAjUjgACpGWo+BAEIQAACEIAABCAAAQggQPABCEAAAhCAAAQgAAEIQKBmBBAgNUPNhyAAAQhAAAIQgAAEIAABBAg+AAEIQAACEIAABCAAAQjUjAACpGao+RAEIAABCEAAAhCAAAQggADBByAAAQikkMC7H3bbPz7Ubhve6LQP9qSwgBSpZgQO6292ylHN9lfT22zYoKaafZcPQQACEKgWAQRItciSLwQgAIGEBHZ+2G0337XH3tndnTAHkmWRwPDBTXbH3AEmQcIDAQhAoJEJIEAa2XqUHQIQyCSB7z/Qbo+/sj+TdaNSlRGYOq7F/mZGW2WZkBoCEIBAnQkgQOpsAD4PAQhAIEzgiv/5sb33EbMfeMahBA4f2GT3/bsBoIEABCDQ0AQQIA1tPgoPAQhkkcCF3/8oi9WiTo4IPP4fBzrKiWwgAAEI1IcAAqQ+3PkqBCAAgaIEECA4RykCCBD8AwIQaHQCCJBGtyDlhwAEMkcAAZI5kzqtEALEKU4ygwAE6kAAAVIH6HwSAhCAQCkCeRMgn+x26bYmi3fMbHCHTLwU2fE5BEh2bElNIJBXAgiQvFqeekMAAqklkHUB0m09QqO726wppB5KCotus+4mKyhRlJeecH6pNXIFBUOAVACPpBCAQCoIIEBSYQYKAQEIQOATAlkWIJ5QKCIiDvGBA+9KsChRnJkOX8DEebdRfQ4B0qiWo9wQgIBPAAGCL0AAAhBIGYGsCpBCMx5R6D1BUWCmpFS6JN+JKkea/o4ASZM1KAsEIJCEAAIkCTXSQAACEKgigSwKkPAsxpiRfWzmhL429phmG9DWs6yqo9PsTzu77F+e67B/Xd9zEeOBSZBe2td8sdUuPb3VRhzWZM19zLq6zbsz5Zk/dNqiX+/rvT0+nK6K5qp51giQmiPngxCAgGMCCBDHQMkOAhCAQKUEsilAPtm7cclpLTb3y31Nl+pJKLR3mLcfpK3VrE+T2b79Zkuf6bA7f7Wvd9lV/75m/+lr/ezs0c3eOxIr+j+JkLaWHqHyxz932X97YK+99k7PQqysihAESKURRnoIQKDeBBAg9bYA34cABCAQIpBFAeJXcdTwJvsvV/S3o4c22Tsfdtvdv9rXO9vxpROb7S8uabMjBjd5sxo/WNFuz/6x00s6d3Jfu/KcVk98PPX7Tvtfj7Z7sx0SJjde0GaXnNpiLc1my1/osP/1yL6ez2VUgSBA+MmAAAQanQACpNEtSPkhAIHMEciaAAnqgOvP72taRqUZj3tW77OfPtVxkP2++aVWmzWhrzezsezZDpv/yx4x8aM5/e3EI/vYq2912V/9eI/tOaAx9DeJkP/x7Z6/v/J6l/3FPXuyrD8MAZK5kKdCEMgdAQRI7kxOhSEAgbQTyJwACWwi/+vpbTb9Cy3e7MXfLW+3da91HjRR8YVRzfYfLmuz4YOb7KF1++0fH2r3BMY/fVuzJn1s/Wud9p+W7j3EhP/wrX42/rhme+2dLptzOwIk7T5O+SAAgXwTQIDk2/7UHgIQSCGBLAuQkz7Tx44d1sf2dnTb81s6vZmM4AzJpJOb7S+n9fNEh2ZHtLE86tGyrr+9sr+NPLzJnnq10/6vAwIloyuwmAGJcgj+DgEIpJ4AAiT1JqKAEIBA3ghkToDIgDGP0v3LS9rsK6e32K6Pu+3vH2y3Z//QWfRyQYmUi8a22GXjW+34EX28WZV/eqjdnt3cs28kq8fxsgQrb78I1BcC2SOAAMmeTakRBCDQ4ASyJkB8MaB/Bm8qD89QTP58i/3FxW02qJ/Zqpf22w8ebDfv+F5dfx5I6y+38s2sfDb/ucvueGKfPX9g03pWZz9UZwRIgwc4xYcABAwBghNAAAIQSBmBLAqQMGJfWPiCRMuodMzuZ0f0sT++3WV/+4ue43T9m9M9AXIgk7+9sp+dNqrZ+zcdwasN6zq697GX99sPH2s/ZFlXysxbcXEQIBUjJAMIQKDOBBAgdTYAn4cABCAQJpAHARKsc1B87Agto+oysz4lTtTVZvV5F/a1iSe1eEKEY3iJJwhAAALpJ4AASb+NKCEEIJAzAlkXIMHlUdrH8f9c3s/GH99sH+01W/BEu6347YFb0GPuG5F7/I+Z/e3UY/rYG+9123/82R57/d2e2ZPgkq+suBEzIFmxJPWAQH4JIEDya3tqDgEIpJRAlgVIKfFx95P77P7ne+4F8e4yL0NA+Mf76gLDf1zZbk//oRMBklL/plgQgAAEGkKA7N271x599FFbv3697d6927Pa4MGD7bTTTrOpU6dav379Clpy+/bttnLlStuyZYt1dHRYc3OzjRw50qZNm2ajR4+2piwOjeHTEIBAwxPIsgDxjaOZD514dcEpLdbRabZ0TYfd9eQnR+56AuTAvo9xx/Sxv57ez4YNbrJHX/rkpvOgmPEFyM4Pu+3vV7Tb2i0H3y/S8E4RqAAzIFmyJnWBQD4JpF6AvP7667Zo0SLbtWuXJxgkPPRIiHR3d9uwYcNs7ty53j+Dz7p162zp0qWe8GhtbbUBAwZYe3u7Scwon4svvtgmT56MCMmn31NrCKSaQBYFSHg51N/MaPOO0N0v8fFMhy381aH3ffhpjh7aZN+/ur8ddXiTvfinLvurxT0XDQYflmCl2qUpHAQgAIGDCKRagHz00Ue2YMECe+ONN2zcuHF25ZVX9s527NixwxYuXGg7d+60sWPH2rXXXuvNcPjiZP78+aZ3Jk2aZFOmTPFESFdXl61Zs8ZWrFjh5XPDDTd4MyI8EIAABNJEIOsC5IbJfe0bZ7V6yP/luQ7v+NxCT3CG43uXttmUcS3W2dVz2tWtq3pOu9JMyo0XtNklp7ZYS7PZIy/ut/93ZbuXXVaP4mUGJE3RSlkgAIEkBFItQF588UVbsmSJN7tx00032WGHHXZQHTds2GD33HOPDRw40L773e/a8OHDvb/76Y466ihPZPTv3783XWdnpy1evNiUVsu3LrrooiTcSAMBCECgagSyKEB8WFpypaVXA9vMExPtPfvNCz49syP77CdPdZhOyvrepf3spJF9vON4tWxL/6eTr3QUr8TGC1s67T8v2+sJEwRI1dyTjCEAAQhUTCDVAuSxxx7z9n5or4dmOMKPlmXdeuut3rIqLcM69thjvVeWLVtmzzzzjE2cONFmzJhxSLrVq1fb8uXLbcyYMTZr1qzemZOKaZIBBCAAAQcEsixApoxtsb+4pM0G9I0GJYHx06c7bNGBvSGa7bj+/J4jd3X8rsSHRIxuQP/17/abNrH3io8yNrBHlyRdbzADki57UBoIQKB8AqkWIBIW2rfRt2/fg2Yx/Gq+9dZbpqVWWl51880326c+9SnTDIdmRTZu3Ogt2TrrrLMOofLKK69474waNcrmzJlTdBN7+ThJAQEIQKByAlkWIOXS0YWFTb1XEMZPnTRd/C/U700ESP3Y82UIQMANgVQLkKgqPvnkk/bggw8etAdEokV7Q7Zu3WozZ8709o6En23btnl7S7QP5JZbbrEhQ4ZEfYq/QwACEKgZgSwKkEru5CjnSF7/5nT/1vSaGa2GH0KA1BA2n4IABKpCoGEFyJtvvml33HGHN+MRXH6FAKmKn5ApBCBQQwKZFCDil3BZVK+o6D5wP4iO5w0oDO/vB47sTTBZUkPLuvkUAsQNR3KBAATqR6AhBciePXvs7rvv9mY5dMLVhRde2HucLgKkfs7ElyEAATcEsihA3JD5JBdviVV3k3U3JVui5bo8tcwPAVJL2nwLAhCoBoGGEyC++NDlgmeccYZdccUVB20ir4UAWbt2bTVsQZ4QgAAEPALfe+RkSECgKIEfXLwJOhCAAASqRkD962o/DSVAtNzqvvvuMwmA448/3q6//vpDNqcjQKrtMuQPAQhUmwACpNqEGzt/BEhj24/SQyDtBBAgAQuFxcd1113n3W4efoKnYF122WU2YcKEQ97hFKy0uz7lg0C+CbAEK9/2j6o9S7CiCPF3CEAg7QQaYgZEN5jrTpDHH3/cjjjiCJs9e7Z3OWGxh3tA0u52lA8CEChFAAGCf5QigADBPyAAgUYnkHoB0t3d7QmPVatW2dChQ70Tr0qJDxnEvwl95MiR3vu6Kd1/NEOyaNEi27Rpk1166aV2/vnnN7oNKT8EIJAxAgiQjBnUcXUQII6Bkh0EIFBzAqkWIBIfL7zwgrfvQ5cM6tJAzYBEPbt37/YuKNyxY4ede+65ntDQZYWaSVmzZo2tWLHCEyXz5s2LlV/U9/g7BCAAAZcEECAuaWYvLwRI9mxKjSCQNwKpFiCvv/66d9eHTr7SpYFtbW1F7aPLBLUvZPDgwd47mzdv9mY6tCld4kP7RXSruv69ubnZvva1r9k555yTN3tTXwhAoAEIIEAawEh1LCICpI7w+TQEIOCEQKoFiH9juURD1KMZkvCt5tu3b7eVK1eajuzt6OjwhIeWZU2bNs1Gjx7de3dIVN78HQIQgEAtCSBAakm78b6FAGk8m1FiCEDgYAKpFiAYCwIQgEAeCSBA8mj1+HVGgMRnxZsQgEA6CSBA0mkXSgUBCOSYAAIkx8aPUXUESAxIvAIBCKSaAAIk1eahcBCAQB4JIEDyaPX4dUaAxGfFmxCAQDoJIEDSaRdKBQEI5JgAAiTHxo9RdQRIDEi8AgEIpJoAAiTV5qFwEIBAHgkgQPJo9fh1RoDEZ8WbEIBAOgkgQNJpF0oFAQjkmAACJMfGj1F1BEgMSLwCAQikmgACJNXmoXAQgEAeCSBA8mj1+HVGgMRnxZsQgEA6CSBA0mkXSgUBCOSYAAIkx8aPUXUESAxIvAIBCKSaAAIk1eahcBCAQB4JIEDyaPX4dUaAxGfFmxCAQDoJIEDSaRdKBQEI5JgAAiTHxo9RdQRIDEi8AgEIpJoAAiTV5qFwEIBAHgkgQPJo9fh1RoDEZ8WbEIBAOgkgQNJpF0oFAQjkmAACJMfGj1F1BEgMSLwCAQikmgACJNXmoXAQgEAeCSBA8mj1+HVGgMRnxZsQgEA6CSBA0mkXSgUBCOSYAAIkx8aPUXUESAxIvAIBCKSaAAIk1eahcBCAQB4JIEDyaPX4dUaAxGfFmxCAQDoJIEDSaRdKBQEI5JgAAiTHxo9RdQRIDEi8AgEIpJoAAiTV5mnswr37Ybf940PttuGNTvtgT2PXhdJXRuCw/manHNVsfzW9zYYNaqossxykRoDkwMgVVBEBUgE8kkIAAqkggABJhRmyV4idH3bbzXftsXd2d2evctQoMYHhg5vsjrkDTIKEpzgBBAjeUYoAAgT/gAAEGp0AAqTRLZjS8n//gXZ7/JX9KS0dxaonganjWuxvZrTVswip/zYCJPUmqmsBESB1xc/HIQABBwQQIA4gksWhBK74nx/bex8x+4FvHErg8IFNdt+/GwCaEgQQILgHMyD4AAQgkGUCCJAsW7eOdaMDVUf4DfBpRnBLG4n4aQAnrmMRiZ86wufTEICAEwIIECcYySRMgA4UPsEIbnIfIH6Ss8tDSgRIHqxMHSGQbQIIkGzbt261owNVN/QN8WE6UMyANISjprSQxE9KDUOxIACB2AQQILFR8WI5BPIqQHp2vXRbk0UfNdttervnvei3y6Gf/nfpQCFA0u+l6S0h8ZNe21AyCEAgHgEESDxOvFUmgTwJEF9GfCInJEF6nrCwCG7LP+RvBzLIgxihA4UAKfMnhdcDBIgf3AECEGh0AgiQRrdgSsufdQHSO3vRbdZURDEEBUnPvEi8mY5i4iWlpk5ULDpQCJBEjkMijwDxgyNAAAKNTgAB0ugWTGn5sypAJDyaupviKYmAbeKKDz9JOUu5UuoCJYtFBwoB0oh+m5YyEz9psQTlgAAEkhJAgCQlR7qSBLIoQPxZj/CEx6jhTTZlbKudPbrZjjisj/1wVbutevmTSxjD4mPaaS32jbNa7Zhhfay1uWdmZPces2c277cFT+z75Pb4clVLA/kkHSgESAO5a+qKSvykziQUCAIQKJMAAqRMYLwej0AmBUhguZVExyWnttoXT2yxkYc3WXOfHi4f7zP754dDAiSQ7uaL+tqM8a3Wt8Wsq9usvcOsTx+ztpae9H98u8v+9hd77bV3/DmQsidb4hmozm/RgUKA1NkFG/rzxE9Dm4/CQwACWpLe3d3NddW4gnMCmRQggT0c//Ctfjb+uGaPW0en2a6Pu23ooCbb21FcgGiG5HuXtpluApfQ+KeH2m3jm13Wv6/ZjRe02SWntlhri9kTr+y3//ZAu3ObpClDOlAIkDT5Y6OVhfhpNItRXghAIEwAAYJPVIVA1gXI96/qZ58e0mRPvdppD6ztsEtPb7VrvtjqiZHgDEhwFdXsSX3t6nNbbd9+s1tXtdsjL36yTEtG+OdZ/e2Uo/vYa+902Zzb93h20fBAsU3uVTFcjTKlA4UAqZGrZfIzxE8mzUqlIJArAgiQXJm7dpXNugAJk7z+/L4FBUjw6Ku/mtZmXzm9xXbu7ra/W95u617rPCib//yNfnb+yc321q5u+y//std+t70LAVI7l03Vl7IYP6kC3OCFQYA0uAEpPgQgwBIsfKA6BLLYgSq1J7yYAAmm0ezHdef39e4GuWf1PvvpUx298LUM6398u7+deGQfe/WtLrtpITMg1fHMxsg1i/HTGOQbo5QIkMawE6WEAASKE2AGBO+oCoG8daCKzoAEllFJZHz/6v427pg+9sHHZv/y3D5b9lyHfe7IZps5odVOG9VsH7ebLXii3Vb89uDlWVUxUh0zpQNVGn7e4qeOrtiQnyZ+GtJsFBoCEAgQQIDgDlUhkOUOVO9dICJ34EzekgIksHldp2fdMqXNvjCquffkLN8A733Ubfc+3WH3PdszM+IdD9HUbU2H3KdeFZPVNFM6UAiQmjpcxj5G/GTMoFQHAjkkgADJodFrUeUsC5BefoH1VXEFyEVjW2zu5L52xOAm6+wya99vnhDRMbzanP7kpv32/z3cbnv29dwPov+PAKmFx6brG7mIn3Qhb6jSIEAaylwUFgIQKEAAAYJbVIVALjpQMQRI8PJCHcP7f0xvs+GDm+zlP3XZ/Md7juHVoxOydDlhv1azx17eb3+/oucY3qzeRUgHihmQqvzw5CRT4icnhqaaEMgwAQRIho1bz6ohQA7dw/F/frXNJp/SYm/v6rb/ev/eXvHh20l3hEwZ1+LdKfKDB9vt2c2dCJB6OnEdv52L+Kkj30b/NAKk0S1I+SEAAQQIPlAVArnoQMWaAfnkJvM75va3z47o4x2/+9dL9h7C/ZLTWux/m9JmLc1mS36zzxav/uSUrKoYqY6Z0oFiBqSO7tfwnyZ+Gt6EVAACuSfQUAKko6PDXn31VXvuueds7969dt1111m/fv0KGvHDDz+02267zXbs2FHUyMcdd5zNmTOnaB65944KACBAemZAghcJLryxv40a3sde2Npp//4nPQIkuMRqytgW+4tL2qy12bzN6Hc/ue/AO9nbB0IHCgFSwc9L7pMSP7l3AQBAoOEJpF6ASHRs3LjRnn76adu6dat1dvZc3hYlHnbt2mW33nqrvf/++wiQOrgpAuSAAAmcgPUP3+pn449rtjff67b/tHSPvfZOzzZz//nLS3ouKtQGdP+mdG5Cr4PzpuCTuYifFHBu1CIgQBrVcpQbAhDwCaRegCxZssTWr1/vlXfQoEE2dOhQ27ZtW6QA0TsLFizw3r/xxhttwIABWL2GBHLRgYqxBCs4xfHNL7bazIl9rW+L2bqtnfbfV7TbO7t7RMi3z2u1q87tawPbzLsB/a+X7Ok5CavbrOnAUb81NF/VP0UHqjTiXMRP1b0sux8gfrJrW2oGgbwQSL0Auf/++627u9vOO+88GzFihL388su2ePHiSAGyefNmu/POO+3oo49mmVUdvDkXHagYAsQ7Bau7qVdE/M2MNtNRvH2arPcYXv3vttaevSJ/3tXtHcOrDeh6OAWrDs6bgk/mIn5SwLlRi4AAaVTLUW4IQKBhZkDCpnrppZdiCRD/vdNOO82uvfZaLF5jArnoQMUQIIWwX3lOq11yaosdNbSPt99D2ezeY/bbrftt6TMdB52O5V16yEWENfbe+n8uF/FTf8wNWwIESMOajoJDAAIHCKR+BiSpAFm9erUtX77cJk6caDNmzMDgNSZAB+pg4OUupeq5Bf2TE7RqbL6qf44OVGnExE/VXbChP0D8NLT5KDwEIKAuTrfWNzXQE3cG5LHHHrNHH33UTjjhBGtvb7c333zT28CuvSDjx4+3qVOncvpVFe1OB+rg/RvhpViR6LO69upAxelAIUAiY4AXihIgfnAOCECg0QlkVoAEN68XMpL2k8yePduGDRvW6DZMZfnzIkA89V5go3jPDMahy6f89wvNbpQ7S5JKw8csFB0oBEhMV+G1AgSIH9wCAhBodAKZFSCrVq0yLcMaO3asTZ8+3QYOHGhdXV3ekb5Lly61jz/+2Pub9oc0Nzc3uh1TV/68CJCKwffsUc/gLo/SZOhAIUAqjp0cZ0D85Nj4VB0CGSGQWQFSyj7r1q2ze++91/r372/z5s2zI488sixzrl27tqz38/jy9x45OY/Vps4xCfzg4k0x38zna8RPPu0et9bET1xSvAcBCCQhcMYZZyRJVlaaXAoQzX7cfvvttn37dps1a5adcsopZUFDgETjogMVzSjPb9CBKm194ifP0RFdd+InmhFvQAACyQkgQAqwi7sJvRT2vXv32sKFC72b1WfOnGnjxo1LbiVSFiTAEiwcoxQBlpCU9g/ih/ghfirzgXc/7LZ/fKjdNrzRaR/sqSwvUjc2gcP6m51yVLP91fQ2GzYogzf7Nqh5MjkDsmnTJlu2bJmdeOKJdvnllx+yx6PSGZAGtXVNi00Hqqa4G+5jCBAESMM5bYoKTPyUNsbOD7vt5rv22Du7G+qQzxR5WDaLMnxwk90xd4BJkPDUn0AmBchbb71l8+fPt5aWc9KmkgAAIABJREFUFm+Px/Dhww8ivWXLFluwYIH17ds30R6Q+pst/SVAgKTfRvUsIR0oBEg9/a/Rv038lLbg9x9ot8df2d/oZqb8VSAwdVyL/c2MtirkTJblEsikANF9H4sXL7YNGzbYmDFj7Oqrr/bu/9Dz3nvvmY7o3bZtm51++ul21VVXcQpWuV4T430ESAxIOX6FDhQCJMfuX3HViZ/SCK/4nx/bex8x+1Gxo2Uwg8MHNtl9/66nP8hTXwKZFCBCunPnTrvrrrvs7bff9gTGoEGDTHcu7t692/sn94BU1/EQINXl2+i504FCgDS6D9ez/MQP8VNP/2v0bxM/6bBgZgWI8Gqzue4CWbNmjX3wwQfW1NRkQ4YMsbPPPtsmTJjATehV9EEESBXhZiBrGgA6UBlw47pVgfghfurmfBn4MPGTDiM2nABJBzZKEUUAARJFKN9/pwGgA5XvCKis9sQP8VOZB+U7NfGTDvsjQNJhh8yVAgGSOZM6rRANAB0opw6Vs8yIH+KnEIGeXS/d1mQcNVvKQ4ifdPxgIkDSYYfMlQIBkjmTOq0QDQAdKKcOlbPMiB/ixycg0SG54f+zR4L0PEEZ0t1t1lSGLimUR1bCjPhJhyURIOmwQ+ZKgQDJnEmdVogGgA6UU4fKWWbET77jp9uXGyVERVCQHKROyoiVckVLGVnX9VXip674ez+OAEmHHTJXCgRI5kzqtEI0APnuQDl1phxmRvzkM34kPJq6mw6e2ojh/1kVEjGqXvAV4icpObfpECBueZLbAQIIEFyhFAEagHx2oIgKNwSIn/zFjz/rEV5FNWp4k00Z22pnj262Iw7rYz9c1W6rXj74EkZfgJz0mT72f3+jnx05pPharI/3mf3zw4fm4cZz05EL8ZMOOyBA0mGHzJUCAZI5kzqtEA1A/jpQTh0o55kRP/mLn+AshkTHJae22hdPbLGRhzdZc58eHsXEg5/2C6Oa7T9c1mbDByNAcv4TkorqI0BSYYbsFQIBkj2buqwRHaj8daBc+k/e8yJ+8hc/wT0d//Ctfjb+uGYPQken2a6Pu23ooCbb21F69mLK2Bb7i0varE+T2R2/3Ge/WNuRy1AiftJhdgRIOuyQuVIgQDJnUqcVogHIXwfKqQPlPDPiJ3/xExQg37+qn316SJM99WqnPbC2wy49vdWu+WKrJ0bCy6e8fSMHzsP62hmtdsMFfa2rO94yq4M2smco5oifdBgTAZIOO2SuFAiQzJnUaYVoAPLXgXLqQDnPjPjJX/yUEgPXn9+3qAAJnoDlv6cZk79b3m7rXussCFJLtno0SzbvFCF+0vEDigBJhx0yVwoESOZM6rRCNAD560A5daCcZ0b85C9+XAiQ//3ivnbZ+Fbb/n63/cef7bHX3/Vv+yjAM6vTH2ZG/KTjBxQBkg47ZK4UCJDMmdRphWgA8teBcupAOc+M+CF+ggRKzoAEXvzr6W02/Qst9t5H3d5+kRGH9Wxg7+wye+2dLvuX5zrsX9f3nKCV5VvViZ90/IAiQNJhh8yVAgGSOZM6rRANAB0opw6Vs8yIn/zGT+9dIEJw4DCrUgKk2Ob1QgTb95stXdNhdz25r1eElHF5esNEIfGTDlMhQNJhh8yVAgGSOZM6rRANQH47UE4dKaeZET/ET6G9HYU3oX9yb6GO4J1wUs8MyM/X7LPlL+y3/n3Nrjyn1a44u68NbDPvbz94sN2e3Vx4f0gWQo74SYcVESDpsEPmSoEAyZxJnVaIBoAOlFOHyllmxA/xE1eABN8rRc2fRdGSrOUvdNj/eqRnFiRu+kYKQeInHdZCgKTDDpkrBQIkcyZ1WiEaADpQTh0qZ5kRP8RPXAESvMAwTM3b59Ft1tRkdvTQJvv+1f3tqMOb7Pk/dtrf3LsXAZKz35VaVxcBUmviOfkeAiQnhk5YTTpQdKASug7JOMUn0gdy0f4ENncU2wMSdZBVUIAI6sIb+9uo4X3sha2d9u9/0iNAovKINEYKX6D9SYdRECDpsEPmSpGLBiBzVqtdhWgAECC187bsfYn4IX5izYAE1MO3vtRqV57T1z5q77Z/fqRnj4d/CK82mjMDkr3fibTXCAGSdgs1aPkQIA1quBoVmw4UHagauVomP0P8ED+xBEgA06STm+0vp/WzAW1mS5/psAVPHNjjceCdy8a32I0XtFlbK3tAMvmjkcJKIUBSaJQsFAkBkgUrVq8OdKDoQFXPu7KfM/FD/MQVIP4eEJ129d+v6W9jj+7jnXS16Nf7bMULPXd+nPnZZrtlSpsdO6zJ3tld+pb0LEQX8ZMOKyJA0mGHzJUCAZI5kzqtEA0AHSinDpWzzIgf4ieuAAmSOnt0s/3lJW326SFNXvL2DjMJFM169GkyO+QekAMb1LMWXsRPOiyKAEmHHTJXCgRI5kzqtEI0AHSgnDpUzjIjfoifuALEu7jQv7HQzMaM7OPd+zH++BYb1K/njhDdir71nS77xXMdturlAzehH9g/wkWEOftxqWF1ESA1hJ2nTyFA8mTt8utKB4oOVPleQwqfAPFD/JQTDeHTrspJm8V3iZ90WBUBkg47ZK4UCJDMmdRphWgA6EA5daicZUb8ED9RLn/I/R/dZt1Nn9yKXiy90unR3SBZfYifdFgWAZIOO2SuFAiQzJnUaYVoAOhAOXWonGVG/BA/IlBsZsMTEU0HL70KEit2OWGP9iieLithRvykw5IIkHTYIXOlQIBkzqROK0QDQAfKqUPlLDPih/hx4fLBe0Bc5NcoeRA/6bAUAiQddshcKRAgmTOp0wrRANCBcupQOcuM+CF+cubyTqtL/DjFmTgzBEhidCQsRQABgn+UIkADQAeKCElOgPghfpJ7DymJn3T4AAIkHXbIXCkQIJkzqdMK0QDQgXLqUDnLjPghfnLm8k6rS/w4xZk4MwRIYnQkZAYEH0hKgAaADlRS3yGdGfFD/BAHyQkQP8nZuUyJAHFJk7x6CTADgjOUIkADQAeKCElOgPghfpJ7DymJn3T4AAIkHXbIXCkQIJkzqdMK0QDQgXLqUDnLjPghfnLm8k6rS/w4xZk4MwRIYnQkLEUAAYJ/MAOS3AeIn+Ts8pCSDhQCJA9+Xq06Ej/VIltevgiQ8njxdkwCdKBigsrpazQAdKBy6vpOqk38ED9OHCmnmRA/6TA8AiQddshcKRAgmTOp0wrRANCBcupQOcuM+CF+cubyTqtL/DjFmTgzBEhidCQsRQABgn+UIkADQAeKCElOgPghfpJ7DymJn3T4AAIkHXbIXCkQIJkzqdMK0QDQgXLqUDnLjPghfnLm8k6rS/w4xZk4MwRIYnQkZAYEH0hKgAaADlRS3yEd94BE+QADYFGE8v132p902B8Bkg47ZK4UNACZM6nTCtEAIECcOlTOMiN+iJ+cubzT6hI/TnEmzqyhBEhHR4e9+uqr9txzz9nevXvtuuuus379+hWt/Pbt223lypW2ZcsWU9rm5mYbOXKkTZs2zUaPHm1NTU2JwZGQBgAfSE6ABoD4Se49pCR+iB+iIDkB4ic5O5cpUy9AJBw2btxoTz/9tG3dutU6Ozu9+h933HE2Z86cogJk3bp1tnTpUk94tLa22oABA6y9vd0TLhIeF198sU2ePBkR4tKbAnkxA1IlsBnJlgaADlRGXLku1SB+iJ+6OF5GPkr8pMOQqRcgS5YssfXr13u0Bg0aZEOHDrVt27aVFCC7d++2+fPn244dO2zSpEk2ZcoUT4R0dXXZmjVrbMWKFZ5wueGGG7wZER73BBAg7plmKUcaADpQWfLnWteF+CF+au1zWfoe8ZMOa6ZegNx///3W3d1t5513no0YMcJefvllW7x4cUkB8uKLL5qEy1FHHeWJjP79+/fS1gyK0m/YsMGmTp1qF110UToskbFSIEAyZlDH1aEBoAPl2KVylR3xQ/zkyuEdV5b4cQw0YXapFyDher300kuRAmTZsmX2zDPP2MSJE23GjBmHoFm9erUtX77cxowZY7NmzfL2hvC4JYAAccsza7nRANCByppP17I+xA/xU0t/y9q3iJ90WDRzAkQzHPfcc4+3b+TKK6+0s8466xDSr7zyivfOqFGjSu4jSYeJGrMUCJDGtFutSk0DQAeqVr6Wxe8QP8RPFv26VnUifmpFuvR3MidAtMl84cKF3ob1mTNn2rhx4w4hoD0kCxYs8PaB3HLLLTZkyJB0WCNDpUCAZMiYVagKDQAdqCq4VW6yJH6In9w4exUqSvxUAWqCLBEgCJAEbhOdBAESzSjPb9AA0IHKs/9XWnfih/ip1IfynJ74SYf1ESAIkKp4IgKkKlgzkykNAB2ozDhzHSpC/BA/dXC7zHyS+EmHKREgCQTI2rVr02G9FJfie4+cnOLSUbR6E/jBxZvqXYRUf5/4SbV56l444qe0CYifurtoqgtA/ESb54wzzoh+qcI3ECAIkApdqHByGoCqYM1MpjQAdKAy48x1qAjxQ/zUwe0y80niJ9qUCJACjKKO4Q2egnXZZZfZhAkTDsmFU7Cina/SN1iCVSnBbKdnCry0fYmfbPt/pbUjfoifSn0oz+mJn3RYP3MzIMLKPSD1dy46UPW3QZpLQANAByrN/pn2shE/xE/afTTN5SN+0mGdTAoQ/yb0kSNH2ty5c23gwIG9tDVDsmjRItu0aZNdeumldv7556fDEhkrBQIkYwZ1XB0aADpQjl0qV9kRP8RPrhzecWWJH8dAE2aXSQGye/dumz9/vu3YscPOPfdcT2i0trZaV1eXrVmzxlasWOGJknnz5tkRRxyREB3JShFAgOAfpQjQANCBIkKSEyB+iJ/k3kNK4icdPpBJASK0mzdv9mY6dDGhxMeAAQOsvb3d+/fm5mb72te+Zuecc046rJDBUiBAMmhUh1WiAaAD5dCdcpcV8UP85M7pHVaY+HEIs4KsMitAxGT79u22cuVK27Jli3V0dHjCQ8uypk2bZqNHj7ampqYK0JGUGRB8ICkBGgA6UEl9h3RmxA/xQxwkJ0D8JGfnMmXDCRCXlSev6hFgBqR6bLOQMw0AHags+HG96kD8ED/18r0sfJf4SYcVESDpsEPmSoEAyZxJnVaIBoAOlFOHyllmxA/xkzOXd1pd4scpzsSZIUASoyNhKQIIEPyjFAEaADpQREhyAsQP8ZPce0hJ/KTDBxAg6bBD5kqBAMmcSZ1WiAaADpRTh8pZZsQP8ZMzl3daXeLHKc7EmSFAEqMjITMg+EBSAjQAdKCS+g7p2IQe5QMMgEURyvffaX/SYX8ESDrskLlS0ABkzqROK0QDgABx6lA5y4z4IX5y5vJOq0v8OMWZODMESGJ0JGQGBB9ISoAGgA5UUt8hHTMgUT7AAFgUoXz/nfYnHfZHgKTDDpkrBQ1A5kzqtEI0AAgQpw6Vs8yIH+InZy7vtLrEj1OciTNDgCRGR0JmQPCBpARoAOhAJfUd0jEDEuUDDIBFEcr332l/0mF/BEg67JC5UtAAZM6kTitEA4AAcepQOcuM+CF+cubyTqtL/DjFmTgzBEhidCRkBgQfSEqABoAOVFLfIR0zIFE+wABYFKF8/532Jx32R4Ckww6ZKwUNQOZM6rRCNAAIEKcOlbPMiB/iJ2cu77S6xI9TnIkzQ4AkRkdCZkDwgaQEaADoQCX1HdIxAxLlAwyARRHK999pf9JhfwRIOuyQuVLQAGTOpE4rRAOAAHHqUDnLjPghfnLm8k6rS/w4xZk4MwRIYnQkZAYEH0hKgAaADlRS3yEdMyBRPsAAWBShfP+d9icd9keApMMOmSsFDUDmTOq0QjQACBCnDpWzzIgf4idnLu+0usSPU5yJM0OAJEZHQmZA8IGkBGgA6EAl9R3SMQMS5QMMgEURyvffaX/SYX8ESDrskLlS0ABkzqROK0QDgABx6lA5y4z4IX5y5vJOq0v8OMWZODMESGJ0JGQGBB9ISoAGgA5UUt8hHTMgUT7AAFgUoXz/nfYnHfZHgKTDDpkrBQ1A5kzqtEI0AAgQpw6Vs8yIH+InZy7vtLrEj1OciTNDgCRGR0JmQPCBpARoAOhAJfUd0jEDEuUDDIBFEcr332l/0mF/BEg67JC5UtAAZM6kTitEA4AAcepQOcuM+CF+cubyTqtL/DjFmTgzBEhidCRkBgQfSEqABoAOVFLfIR0zIFE+wABYFKF8/532Jx32R4Ckww6ZKwUNQOZM6rRCNAAIEKcOlbPMiB/iJ2cu77S6xI9TnIkzQ4AkRkdCZkDwgaQEaADoQCX1HdIxAxLlAwyARRHK999pf9JhfwRIOuyQuVLQAGTOpE4rRAOAAHHqUDnLjPghfnLm8k6rS/w4xZk4MwRIYnQkZAYEH0hKgAaADlRS3yEdMyBRPsAAWBShfP+d9icd9keApMMOmSsFDUDmTOq0QjQACBCnDpWzzIgf4idnLu+0usSPU5yJM0OAJEZHQmZA8IGkBGgA6EAl9R3SMQMS5QMMgEURyvffaX/SYX8ESDrskLlS0ABkzqROK0QDgABx6lA5y4z4IX5y5vJOq0v8OMWZODMESGJ0JGQGBB9ISoAGgA5UUt8hHTMgUT7AAFgUoXz/nfYnHfZHgKTDDpkrBQ1A5kzqtEI0AAgQpw6Vs8yIH+InZy7vtLrEj1OciTNDgCRGR0JmQPCBpARoAOhAJfUd0jEDEuUDDIBFEcr332l/0mF/BEg67JC5UtAAZM6kTitEA4AAcepQOcuM+CF+cubyTqtL/DjFmTgzBEhidCRkBgQfSEqABoAOVFLfIR0zIFE+wABYFKF8/532Jx32R4Ckww6ZKwUNQOZM6rRCNAAIEKcOlbPMiB/iJ2cu77S6xI9TnIkzQ4AkRkdCZkDwgaQEaADoQCX1HdIxAxLlAwyARRHK999pf9JhfwRIOuyQuVLQAGTOpE4rRAOAAHHqUDnLjPghfnLm8k6rS/w4xZk4MwRIYnQkZAYEH0hKgAaADlRS3yEdMyBRPsAAWBShfP+d9icd9s+sAPnwww/ttttusx07dhQlfdxxx9mcOXOsX79+6bBGhkpBA5AhY1ahKjQACJAquFVusiR+iJ/cOHsVKkr8VAFqgiwzK0B27dplt956q73//vsIkASOUWkSBEilBLOdngaADlS2Pby6tSN+iJ/qeli2cyd+0mHfzAqQbdu22YIFC2zo0KF244032oABA9JBPCelQIDkxNAJq0kDQAcqoeuQzFiCFeUEtD9RhPL9d9qfdNg/swJk8+bNduedd9rRRx/NMqs6+BoNQB2gN9AnaQAQIA3krqkrKvFD/KTOKRuoQMRPOoyVWQHy0ksv2eLFi+20006za6+9Nh20c1QKBEiOjJ2gqjQAdKASuA1JDhAgfogfgiE5AeInOTuXKTMrQFavXm3Lly+3iRMn2owZM1wyI68YBBAgMSDl+BUaADpQOXb/iqtO/BA/FTtRjjMgftJh/MwKkMcee8weffRRO+GEE6y9vd3efPNN6+zs9PaCjB8/3qZOncrpV1X0QQRIFeFmIGsaADpQGXDjulWB+CF+6uZ8Gfgw8ZMOI2ZWgCxZssTWr19flPKIESNs9uzZNmzYsHRYImOlQIBkzKCOq0MDQAfKsUvlKjvih/jJlcM7rizx4xhowuwyK0BWrVplWoY1duxYmz59ug0cONC6urps48aNtnTpUvv444+9v2l/SHNzc0J8JCtGAAGCb5QiQANAB4oISU6A+CF+knsPKYmfdPhAZgVIKbzr1q2ze++91/r372/z5s2zI488sixrrF27tqz38/jy9x45OY/Vps4xCfzg4k0x38zna8RPPu0et9bET2lSxE9cT8rne8RPtN3POOOM6JcqfCOXAkSzH7fffrtt377dZs2aZaecckpZGBEg0bhoAKIZ5fkNGgA6UHn2/0rrTvwQP5X6UJ7TEz/R1keARDNK9MbevXtt4cKFtnXrVps5c6aNGzcuUT4kKk6AJVh4RykCTIGX9g/ih/ghfpL7APGTnF0eUtL+pMPKmZwB2bRpky1btsxOPPFEu/zyyw/Z41HpDEg6TJfuUtAApNs+9S4dDQACpN4+2MjfJ36In0b233qXnfiptwV6vp9JAfLWW2/Z/PnzraWlxdvjMXz48INob9myxRYsWGB9+/ZNtAckHaZLdykQIOm2T71LRwNAB6rePtjI3yd+iJ9G9t96l534qbcFMixAdN+HbkHfsGGDjRkzxq6++mrv/g897733numI3m3bttnpp59uV111FadgVcEXESBVgJqhLGkA6EBlyJ1rXhXih/ipudNl6IPETzqMmckZEKHduXOn3XXXXfb22297AmPQoEHW3d1tu3fv9v7JPSDVdUAESHX5NnruNAB0oBrdh+tZfuKH+Kmn/zX6t4mfdFgwswJEeLXZXHeBrFmzxj744ANramqyIUOG2Nlnn20TJkzgJvQq+iACpIpwM5A1DQAdqAy4cd2qQPwQP3Vzvgx8mPhJhxEzLUDSgTifpUCA5NPucWtNA0AHKq6v8N6hBIgf4oe4SE6A+EnOzmVKBIhLmuTVSwABgjOUIkADQAeKCElOgPghfpJ7DymJn3T4AAIkHXbIXCkQIJkzqdMK0QDQgXLqUDnLjPghfnLm8k6rS/w4xZk4MwRIYnQkLEUAAYJ/MAOS3AeIn+Ts8pCSDhQCJA9+Xq06Ej/VIltevgiQ8njxdkwCdKBigsrpazQAdKBy6vpOqk38ED9OHCmnmRA/6TA8AiQddshcKRAgmTOp0wrRANCBcupQOcuM+CF+cubyTqtL/DjFmTgzBEhidCQsRQABgn+UIkADQAeKCElOgPghfpJ7DymJn3T4AAIkHXbIXCkQIJkzqdMK0QDQgXLqUDnLjPghfnLm8k6rS/w4xZk4MwRIYnQkZAYEH0hKgAaADlRS3yGdGfFD/BAHyQkQP8nZuUyJAHFJk7x6CTADgjOUIkADQAeKCElOgPghfpJ7DymJn3T4AAIkHXbIXCkQIJkzqdMK0QDQgXLqUDnLjPghfnLm8k6rS/w4xZk4MwRIYnQkLEUAAYJ/MAOS3AeIn+Ts8pCSDhQCJA9+Xq06Ej/VIltevgiQ8njxdkwCdKBigsrpazQAdKBy6vpOqk38ED9OHCmnmRA/6TA8AiQddshcKRAgmTOp0wrRANCBcupQOcuM+CF+cubyTqtL/DjFmTgzBEhidCQsRQABgn+UIkADQAeKCElOgPghfpJ7DymJn3T4AAIkHXbIXCkQIJkzqdMK0QDQgXLqUDnLjPghfnLm8k6rS/w4xZk4MwRIYnQkZAYEH0hKgAaADlRS3yEd94BE+QADYFGE8v132p902B8Bkg47ZK4UNACZM6nTCtEAIECcOlTOMiN+iJ+cubzT6hI/TnEmzgwBkhgdCZkBwQeSEqABoAOV1HdIxwxIlA8wABZFKN9/p/1Jh/0RIOmwQ+ZKQQOQOZM6rRANAALEqUPlLDPih/jJmcs7rS7x4xRn4swQIInRkZAZEHwgKQEaADpQSX2HdMyARPkAA2BRhPL9d9qfdNgfAZIOO2SuFDQAmTOp0wrRACBAnDpUzjIjfoifnLm80+oSP05xJs4MAZIYHQmZAcEHkhKgAaADldR3SMcMSJQPMAAWRSjff6f9SYf9ESDpsEPmSkEDkDmTOq0QDQACxKlD5Swz4of4yZnLO60u8eMUZ+LMECCJ0ZGQGRB8ICkBGgA6UEl9h3TMgET5AANgUYTy/Xfan3TYHwGSDjtkrhQ0AJkzqdMK0QAgQJw6VM4yI36In5y5vNPqEj9OcSbODAGSGB0JmQHBB5ISoAGgA5XUd0jHDEiUDzAAFkUo33+n/UmH/REg6bBD5kpBA5A5kzqtEA0AAsSpQ+UsM+KH+MmZyzutLvHjFGfizBAgidGRkBkQfCApARoAOlBJfYd0zIBE+QADYFGE8v132p902B8Bkg47ZK4UNACZM6nTCtEAIECcOlTOMiN+iJ+cubzT6hI/TnEmzgwBkhgdCZkBwQeSEqABoAOV1HdIxwxIlA8wABZFKN9/p/1Jh/0RIOmwQ+ZKQQOQOZM6rRANAALEqUPlLDPih/jJmcs7rS7x4xRn4swQIInRkZAZEHwgKQEaADpQSX2HdMyARPkAA2BRhPL9d9qfdNgfAZIOO2SuFDQAmTOp0wrRACBAnDpUzjIjfoifnLm80+oSP05xJs4MAZIYHQmZAcEHkhKgAaADldR3SMcMSJQPMAAWRSjff6f9SYf9ESDpsEPmSkEDkDmTOq0QDQACxKlD5Swz4of4yZnLO60u8eMUZ+LMECCJ0ZGQGRB8ICkBGgA6UEl9h3TMgET5AANgUYTy/Xfan3TYHwGSDjtkrhQ0AJkzqdMK0QAgQJw6VM4yI36In5y5vNPqEj9OcSbODAGSGB0JmQHBB5ISoAGgA5XUd0jHDEiUDzAAFkUo33+n/UmH/REg6bBD5kpBA5A5kzqtEA0AAsSpQ+UsM+KH+MmZyzutLvHjFGfizDItQLZv324rV660LVu2WEdHhzU3N9vIkSNt2rRpNnr0aGtqakoMjoQ0APhAcgI0AMRPcu8hJfFD/BAFyQkQP8nZuUyZWQGybt06W7p0qSc8WltbbcCAAdbe3m579+71hMfFF19skydPRoS49KZAXsyAVAlsRrKlAaADlRFXrks1iB/ipy6Ol5GPEj/pMGQmBcju3btt/vz5tmPHDps0aZJNmTLFEyFdXV22Zs0aW7FihfXr189uuOEGb0aExz0BBIh7plnKkQaADlSW/LnWdSF+iJ9a+1yWvkf8pMOamRQgL774oi1ZssSOOuooT2T079+/l3ZnZ6ctXrzYNmzYYFOnTrWLLrooHZbIWCkQIBkzqOPq0ADQgXLsUrnKjvghfnLl8I4rS/w4Bpowu0wKkGXLltkzzzxjEydOtBkzZhyCZvXq1bZ8+XIbM2aMzZo1y9sbwuOWAALELc+s5UYDQAcqaz5dy/oQP8QAvVhzAAAgAElEQVRPLf0ta98iftJh0cwJEM1w3HPPPbZx40a78sor7ayzzjqE9CuvvOK9M2rUKJszZ463HIvHLQEEiFueWcuNBoAOVNZ8upb1IX6In1r6W9a+Rfykw6KZEyDaZL5w4ULbunWrzZw508aNG3cI6W3bttmCBQs84XHLLbfYkCFD0mGNDJUCAZIhY1ahKjQAdKCq4Fa5yZL4IX5y4+xVqCjxUwWoCbJEgCBAErhNdBIESDSjPL9BA0AHKs/+X2ndiR/ip1IfynN64icd1keAJBAgZ555Zjqsl+JSDPnGr1JcOopWbwK7/mVSvYuQ6u8TP6k2T90LR/yUNgHxU3cXTXUBiJ9o8zz//PPRL1X4BgIEAVKhCxVO3jz8C1XJl0yzQaDznXXZqEiVakH8VAlsRrIlfkobkvjJiKNXqRrETzRYBEg0o0PeYA9IAmgkgQAEIAABCEAAAhCAQI0IZG4GJHgK1mWXXWYTJkw4BCWnYNXIu/gMBCAAAQhAAAIQgAAEQgQyJ0BUP+4Bwc8hAAEIQAACEIAABCCQTgKZFCD+TegjR460uXPn2sCBA3vpa4Zk0aJFtmnTJrv00kvt/PPPT6dlKBUEIAABCEAAAhCAAAQySCCTAmT37t02f/5827Fjh5177rme0GhtbbWuri5bs2aNrVixwhMl8+bNsyOOOCKDZqVKEIAABCAAAQhAAAIQSCeBTAoQod68ebM306FN6RIfAwYMsPb2du/fm5ub7Wtf+5qdc8456bQKpYIABCAAAQhAAAIQgEBGCWRWgMhe27dvt5UrV9qWLVuso6PDEx5aljVt2jQbPXq0NTU1ZdSsVAsCEIAABCAAAQhAAALpJJBpAZJO5JQKAhCAAAQgAAEIQAAC+SWAAMmv7ak5BCAAAQhAAAIQgAAEak4AAVJz5HwQAhCAAAQgAAEIQAAC+SWAAMmv7ak5BCAAAQhAAAIQgAAEak4AAVJz5HwQAhCAAAQgAAEIQAAC+SWAAMmv7ak5BCAAAQhAAAIQgAAEak4AAVJz5Pn+YHd3t/3617+2f/3Xf7V+/frZrFmz7Pjjj68ZlG3bttmCBQu8b99yyy02ZMiQmn2bD0EgywR0x9LChQtt69atNnPmTBs3blxF1dW9Ta+++qodfvjhdtRRR1WUV6WJ33jjDXvvvffsxBNPtLa2tkqzIz0EakLgpZdessWLF9txxx1nc+bM8do9PTt37rTXX3/du45g0KBBNSkLH4FAmAACBJ8oSeCxxx6zRx999JB3dLnjZz7zGZs0aZJ9/vOf9+5YifOsW7fOfvazn3k/etddd50dffTRcZI5ewcB4gwlGdWJwJIlS2z9+vWRX//Upz5VU5HtWoD88pe/tIcfftgTIBosOOywwyLrXI0XPvjgA7v11ls9AXLJJZfYBRdcUI3PkGdOCOhOsjVr1tgzzzxjO3bsMA3KSRhIDFx00UXeXWWu7igrJEAk7DVQoPvRTj/9dPvmN7+ZE/JUM20EECBps0jKyuMLEP82eb94H374oXV2dnr/euSRR9q1115rn/70p0uWfvfu3bZs2TLvR1cjpEpX6wcBUmviyb+HrQqz8wWIOi2lRuM1uyeRP3jw4ORGKCOlawGyadMmb/R21KhR3kypP3qrIvkMpk6d6nXaKn127drliQzVYe7cuXbsscf2ZqkO449//GP7wx/+YNdcc03FMzuVlpX0jUvgrbfesnvuucfeeeedgpWQ8DjvvPPsK1/5SuxBvVI0CgkQCZ4HHnjAE0EXX3yxTZ48uXGBUvKGJoAAaWjzVb/wvgA57bTTPJHhP/oRe/PNN+2+++4zLU8YNmyY13Drn2l+6NSm2ToHlw1blRYgrjrfrjzCtQApVa5aChBXfMgn3wS07EnLf/VPDb5dddVV3mxHnz59bM+ePbZ69Wr7t3/7N9u/f79NmTLFLrzwwopnQootwcq3Jah9WgggQNJiiZSWo5gA8Yur6VyNUv7+97/3lmJpZiPucqx6VJlObT2oJ/smtkKAFPMcBEiymCJVfQhowO7+++/3Zh00u/ad73zH+vfvf0hh/CXKmtm88cYbPYFSyYMAqYQeaatNAAFSbcINnn+UAFH1NBNy++23m5YqaBYkvKm8q6vLXn75ZVNef/7znz0iWh6iqeYvfelLpuVd+oHW8qxnn33WzjnnHLv88ssPIff888/b0qVLvSUZwQ11cfL3M4vq1GoUV3tetMZeS8Y0JX7EEUd4676/8IUveKNV/uOP+GpaXeV59913vTpqhEuPNs5qKl1re4OP3yhoVmn69On2yCOPmP6b+A0YMMDGjx/vTY0XWl4jTq+99pqtXLnS20SoZXBaYqO8NCIeXKbiLyvRt9WYvfLKK94BAFrTrnodc8wxHmft5dF/e+ihh3rLIZtoE7HKoTX44acc5sH66nvi+8ILL9jHH3/s2V7fEQd/jX+xfUcqg4vNzQ0ekmUvP9KSx/nz53v+LP5nn312L4Jgx0j+qvgdOHCg58eyk3zqlFNOsQcffND++Mc/ev4mO51//vle/AYHG6JmQOQz6mBpb4e/9r2Y76qA4c6TBju0TOr9998/xIThTbaKpaeeesp+85vfmOJA9Sz0Lf8bhXzCn2GqVr0Us3HiodH9lfKbt+TKj0EtJ9RgXaFH8bVo0SLT8sOJEyfajBkzvNeCbY1idN++fd7vtVYf6NHKA/mrfCq4f6SYACkk4IPtxc033+zFe5z2TN8vp13CHyDgE0CA4AslCcQRIPrR1LrWjRs3etPG6rT6j/4mYbF27VrvP/nr0dUZ0o/WCSec4HUqNRq0efNmu/POO70O73e/+92DTufQuz/96U+9Dkxw6Uk5+ev7pQSIhMRdd93lbTZVx0ob5ZX/Rx995JX11FNPtSuvvLJXGPiNgoSAyqxOlTrUqotfP+Vz9dVXe+LFf/xGQZuE1ZBo+l2dPk29K089EnHXX3/9QaNkKsMTTzzhCRY9SqP8/f04I0aMsNmzZ/cugwuuaxd3lU8CRyLKr5P+XdP9mvqXCFGe6ihKHOgZPny4J15U1iQ2DXYkJeTUOL799tteOfT43wnWV0JJglVl1Mya6njyySdb3759vU5vrQ8uSNtPRJLRfy3vWLFihQ0dOtSzpy8qdWKVNqSqw679IuKsx497+ZQEtXxCPiRf1bt6zjjjDLviiit6RUipjrrEgwYPXnzxRc8Hwr6r8sh3g/vCwp0n+f+qVau8MqhzpDjVCLEEtPxUokjxp/IqjuVnfhwrrR+TQV9T7EqkKA7V6VO8f+5zn/PKN3bsWE98VateceMhbf5HeconIL9X3MpPw21bOLfnnnvOixXNlEhsaFDJ90G1XxrQkv/7bYB+J+W3pdqasEAvJUD0LcWVNqm3tLQc1J7pd1vtkvLzn3LbpfLpkSKrBBAgWbWso3rFESDBDsuYMWO8DaP+yKhGO9VhVidBQsPfI6JOwt133+11EjTKM2HCBK8zqpkU/TdNUQdnDjTq+cMf/tDrKASnpsvJX+UsJkD0I671uRpRUh0kGvxOsv6bBJY6POrkaFZDnahgx0TvKo06cP7f1IioE6XZnnnz5nmNT7BDrv+t0X+JGjUy+iFXJ0inhInFl7/8ZW9mwH/UiEmESRh9+9vf9maC/E78T37yE6+zfu6559rXv/51rwy+ABE7dfBkF/84U4kRdTz92Ro1ON/61rdMHU496pipzkp76aWXevX2n3KZB0eZw99RQ6rvqFOpPUYSef4TNVvlyMUbLpskAkSiQSOr8hHfhyV4/f925plneqPxftz6cS8/0kl3Eqnq3EuIaBmJxIz+t3xXafUU66jLrzVj9+STT3qxEPRdpfHjJDgDE4yTcOdJfyvGQB0x/U0CNhhbShP0+bBPl9qEXq16qUzlxEPDOSoF7iXgx5N8Uv5f6pQrzXCrLdJAln9UfNAHFaMahFMc638rtrUX87e//e0hx+0mmQHRb77aI/0eqLwasFJ7pN8KiRINpunkLL8O5bZLuAUEfAIIEHyhJIG4AsQftQl2FvxpZ/1AFlrPumHDBq/zqUb4hhtu8H5wNa2s0fjg9LMK6L+r0Ustd1JnKEn+xTq1/vIujUpKLIRPDtIJOBpV1Q+z6qITv4KNwje+8Q2v8x98NOKqaXcJqmCHx28UJMqUl0Zbg48/Wi2xdtNNN3lLXtRBv+OOO7zlboWm8P1lcOLiix2/U6UZEo1aaWQ3+Pg2UxqNPms2Kviok6klW8EDCJIw9+srEaT6Bg8qUOdUJwzpnfDsGQKkcGjGOYa30BG8f/rTn7wZRgkHjaxqxk+zk7JHeJbLj3sJas2MBJdaBZdtaZDAj8diHXXfZ+SHwVkWv3a++JcPf/WrX/WWZSYVIIoTzZLoN0cdNMVzOLaWL1/uDTIEB0qSCJBK61VuPNBUNS4BDRxJIIQPcylUI/93Tx18tYua8Q3Glk5904BAUMT4osW/38qfsU4iQDQTroEFzXAGH60+0EBXcGYmSbvUuFak5K4JIEBcE81YfnEFSKEfOn/aWR1bdYDV0Q0+fqOvzoI6zVp+oREWjf6o46BOkT8LoY6Szk0PduST5F+oUxtcQlbsZKFgA6Af57POOqvk0gy/nn4nPjjyFbUxUB2b2267zZvtUUdRMx1+uSWMCk3hB6foxVodx1KdKpWv0Ehb0D6+7X3Rpz0pSZhH1beYjyFASguQUsfwFjuC15+90v4fdfw12hleIqivRsW9v1xS4lmjtOrwFBMghQYnwjXzvxcUBqX8JsksUClRk0SAVKNecdhnrInJRXV8fy1HgAiMfyR01D6kYv6bRIAUOopaZSn0e5ykXcqFwalkLAIIkFiY8vtSVEfEJ6NRe40sBmdASm0mDhJVRyr8Q6slQP4yLI2cqkOuaWBfqAQb6ijrBPMv9COqH1yJHv2t1CZnfxTLH6mPahSKdXiiOuSF8i21WTZcf78OUQIkqoPv269Sm0bVFwES5cEH/z1p51u5aMRSSx8l9PVoOYUESPjkuqi4L+RbxeJBSzAff/zxkqO/2vej2VAJI3/deyUCRGWR2JJg1tJJzdoEn/CyriQCpBr1QoCUFwuN8nYSAVJsBqRQG1UvAZKkXWoUm1HO6hNAgFSfcUN/Iaoj4lfOb4yDI5jFLjEMA9HIutaU+vsTtFZcp+74eyD80dYTTzzxoGUTSfIv1OkO7pUoJUDCLOohQPxNtaWcSmt348yAVCJAwhdTlrIpAsTtT0AlAkQl0Qlk9957r7fBVEvvFFfhJyruyxEgcTpfhXwxqQBRXlouqRkeLV/UDJ7qqkdiRPuOXAiQatQLAeI2VtKSm8s9IGkUIOW0S2mxCeWoPwEESP1tkOoSRHVEVPjgEqbg3o04aQtV3t/PoBN7tAZW+Wgvgr/0yU+TJP9KZkD8Dodfx3oIkEIbcos5UDVnQOIsJfDLhQBxG+KVCJDgviSV6rOf/ay3PDJ4fHOcTnA5AiTOTIHvI9oP5i+9TCJA/DXpOjhCM5VaLx88OrtYntWaASm3XnHYu/UmcqsFAX//hJYWV3IKlk6tS6MAKaddqgVvvtEYBBAgjWGnupUyTie/2D0g/hrpYKciTkW0J0TLRLRpVicjqQOjjlPwJCnlkyT/Wu8B8Ttf5ewB0bp83Xfgr8XVHhB/Fkgb9dWA+SdqleJZDQGShDkCJI7Xx38nqQAJnkalzeM6Glcddf8UumAJouK+0KbXNOwB0dJNHdagI5v9vSnBerkUIOwBie+zeX+znHtAdLGvDl0pdA9I2gRIknYp775A/T8hgADBG0oSiOqIBNeUh29C1yk7OgVK7xQ6VUMf9i+jC29Q9/eUnHTSSd5maW1klxgJrlVPkn/UKVgSS/5lbEEwUadghWdnlDZ4tO9ll13mHTWsp9CoaPBbuoxRm+6DZ8b7+2B0lGihU1CUXh1ArRv2LzCshgBJwhwB4vZHJqkA8X1YnXPNLCr2tFTJ//fgrcuFNoX7tQgKGS3f8g+YiDoFS98rdNqay1Ow/PhWDIQFSLDcLpZg+Z1Kl/ViBsRtrKQlt3JvQld76O+L9H/bdWx62gRIknYpLTahHPUngACpvw1SXYJiAkRHeerH8Be/+IV3nKeO8tQPZviI1fvvv9+7NyB8T4bSq2OqjrY6PuFlIP5JUP5t5MH7BoIdoXLzj3MPSPj+gDj3gITvNwieze4fc+pf/uZ3yCUWdHSvTvbyBZh/L4Y6NeETufzjebWkRKPWSqv/rcZNttARiepM6lhUfbMaAiTYkMa1aaUCRHUsdIxzqgOnioVLIkCCYtgXsIpBxZ+OoA4PHvhxL8Gvi0V1pK3va9pDonsH5AvXXHNN7yWbce7LCN9HU+k9ILrVXXue/CNJ/fuC9M9zzjnHJPwVW/qObnbXpYMqdzEBoiNIw8dc17JeCJAqBk6ds9adSzrsRP/UiY86/EFtn3xXs5E65VEz5rqfR8fsagmh79dRy33rtQldSMttl+psBj6fIgIIkBQZI41FKbTRO3irsMqsk2t0iV1QfPh10eyHLtbTlLIedVrVIdAPrn5Utfb8qquu8m4dDj7BC8V0xOfNN9980G3cSfOv5CZ0ddLUaGgZVHhUSseRSjT4Nzzrf0uElLqdVmJBnUA1MuISvHW90E3o+ruO9X366ae9TpR/DKu+o+/pW9OmTfOm7oMXEZZzrGLQBoVOwdLfy7VpUgHir+fXshrVzb8cK+wraYybapbJFyCljuHV9/3DHdTJ0d0Ysmf4sj/NqGmWUkJfHXl16IOdYH1D/qWYVX6+r+kdlzeh+8cGB2+5L+U3/r09igPFjuoo4aDyPvHEE/bwww97MaI4UJzp90b/W/vK1AEMLwsN/t74N7VrxvKCCy6o6Cb0cuuFAKlm5NQ/bw3W6bS3/7+9u46xo2ofOH5wKO6kQIECoTiUIqWQQrEAoTiBBg9OE9zdXUKQ4CHB3UpDgRKgUAJFCgVKiru76y/fye9sZi/37tyZ7t3d8+53/nlfuvfOnPk8Z3bPM8d4wVbvoO4NHjw4e8GU7+3vyQlI2b9L3R8FS9BTBExAekokemg5Gi2lyx96GjNDhgzJ3p7mJ3rW3gqNbCbhsSwmDZ7YeOZ7vF2NPQO134uNDPbcyL/lnJrzF638FN+UTpw4MWuU8QeBiYM0RFiyNH+f+T8KJGBx6U/eRnHgw67p+R3d+fd8w4o3tBhPmTIla9zRmBo4cGDmEodS5e8XO8bdjh49OtuUkF/+NA5JWLgWmxvGoxU9IPHcZWJaNQHhWiQfrNhEvcGeRiYrrfXmo5mNCPGJy08TK4ZvUL9YbS6/2zyfi28w2WOGeVbU93zPJwktiS+xoL6xshQ9Ijz7ZRpJ9eoM12RBA3r7aifCd1RvKAebltK7yn0xVJMdpnlm4jPCz+m95ODlCD0/3BtvoXmua3vV6DWhF5Ehnxw8T9xnUeOvM+/LBOR//8mmvtKLyMIq+b+H/J0YOnRotu9T7U7pRXWwO3tAiFiZv0v/+xH2DpsVMAFpVsrPKVAjUPRHoRFYUYNcaAW6W6Bo7ld3l8/rK6CAAgqkLWACknb8LH03CpiAdCO+l26pgAlIS3k9uQIKKNDrBUxAen0VEKCqgAlIVTm/19MFTEB6eoQsnwIKKJC2gAlI2vGz9N0oYALSjfheuqUCJiAt5fXkCiigQK8XMAHp9VVAgKoCJiBV5fxeTxcwAenpEbJ8CiigQNoCJiBpx8/SK6CAAgoooIACCiiQlIAJSFLhsrAKKKCAAgoooIACCqQtYAKSdvwsvQIKKKCAAgoooIACSQmYgCQVLgurgAIKKKCAAgoooEDaAiYgacfP0iuggAIKKKCAAgookJSACUhS4bKwCiiggAIKKKCAAgqkLWACknb8LL0CCiiggAIKKKCAAkkJmIAkFS4Lq4ACCiiggAIKKKBA2gImIGnHz9IroIACCiiggAIKKJCUgAlIUuGysAoooIACCiiggAIKpC1gApJ2/Cy9AgoooIACCiiggAJJCZiAJBUuC6uAAgoooIACCiigQNoCJiBpx8/SK6CAAgoooIACCiiQlIAJSFLhsrAKKKCAAgoooIACCqQtYAKSdvwsvQIKKKCAAgoooIACSQmYgCQVLgurgAIKKKCAAgoooEDaAiYgacfP0iuggAIKKKCAAgookJSACUhS4bKwCiiggAIKKKCAAgqkLWACknb8LL0CCiiggAIKKKCAAkkJmIAkFS4Lq4ACCiiggAIKKKBA2gImIGnHz9IroIACCiiggAIKKJCUgAlIUuGysAoooIACCiiggAIKpC1gApJ2/Cy9AgoooIACCiiggAJJCZiAJBUuC6uAAgoooIACCiigQNoCJiBpx8/SK6CAAgoooIACCiiQlIAJSFLhsrAKKKCAAgoooIACCqQtYAKSdvwsvQIKKKCAAgoooIACSQmYgCQVLgurgAIKKKCAAgoooEDaAiYgacfP0iuggAIKKKCAAgookJSACUhS4bKwCiiggAIKKKCAAgqkLWACknb8LL0CCiiggAIKKKCAAkkJmIAkFS4Lq4ACCiiggAIKKKBA2gImIGnHz9IroIACCiiggAIKKJCUgAlIUuGysAoooIACCiiggAIKpC1gApJ2/Cy9AgoooIACCiiggAJJCZiAJBUuC6uAAgoooIACCiigQNoCJiBpx8/SK6CAAgoooIACCiiQlIAJSFLhsrAKKKBAcwL//vtveP3118P1118fXnnllcB/b7fddmHfffdt7gSJfer9998PX331VVh++eXDzDPPnFjpLa4CCijQuwRMQHpXvL1bBXq8wG+//RbGjh0bRo0aFaZMmRL+/vvvMOuss4ZBgwaFnXbaKSy11FJhmmmm6fH30d0FfO6558LJJ58cfv/99zDTTDOF+eefP6yzzjph77337rBoJCpvvfVWuOWWW8KECRPCzz//HKabbrrQr1+/sPnmm4dNNtkk9OnTp7tvr931v/vuu3DYYYeF9957Lxx00EFh+PDhPap8+cLgesMNN4Szzz47rLLKKk2V859//gkvvfRSuO2228LkyZPbYrL00ktnMRk2bJhJV1OSfkgBBXqKgAlIT4mE5VBAgfDuu+9mjeaPPvoo05hrrrnCbLPNFr788susIT3ttNOGESNGhF122SVMP/30SYldfPHF4YEHHggHHnhg2GabbVpa9j///DOcddZZ4YknnghbbbVV1usx44wzFl7zr7/+CldffXW4++67A43emLiQFNK7wLHIIotkMVpiiSUKz9dVH/jjjz/CBRdcEMaPHx9OOOGEsPrqq3fVpUtd54cffghHH310ZksCQv0uOr799tu2e+OzMSY//fRTIPHiIBE5/vjjs9h4KKCAAikImICkECXLqEAvEPj888/DkUcemSUf66+/fvamfsEFF8zunIbx008/HWjE0/AaOXJk2HLLLZNS6coEhEbrIYccEr7//vtw3nnnZb1GzRz33XdfuPTSS8Pcc8+dNZR5Q0/Sx/Hjjz+Gq666Kjz00ENZg/eMM84I8847bzOn9TP/L/Dyyy9nrrvttlvWm1d0kPjh/Mwzz2TJxaGHHhpWXHHFtph8/PHH2TPx4osvhgEDBoQzzzwzzDnnnEWn9ecKKKBAtwuYgHR7CCyAAgowzOqiiy4Ko0ePDoMHDw7HHHNMNuyq9nj44YfD+eefH5Zccsmm3yD3FN3uSkCiV5EDQ614i858EYYzbbbZZv/5Cp857bTTwvPPP98lPTlFZU7p57GOMzSOmDCkregYN25cOOWUU7KEkESExK/2oHfwuOOOC2+//XbDuBVdx58roIACXS1gAtLV4l5PAQX+I0Cvx+GHHx5++eWX7I39MsssU1fpm2++yT734YcfhnPOOScMHDiw7XNx0jXj6ydNmpQN2WKIC70pO+64Y5hvvvnanTPfS1CvkU4jm7fVa6yxRjjppJOyMfa8kaZByDh8vsN/5yd59+/fP+y+++5hrbXWyuapxGtQ3tojf96OqkSZ+5qa6+W/y/CgRsOY7rzzznDFFVeEoUOHZoniDDPM0FZ8znH77beHMWPGZMOD4tydPffcs93woLz96aefHp599tlA7wvDxIg/3+c8xK3enJXYMGdeELHhIC407uuVnSFajz32WLj33nvDO++8k31+0UUXzSblb7jhhnWHpzV7L80+zh988EFWd6mzRxxxRDavpqMjP4yOHhOGHTaa+8SQucsuu6xdTGJdxQTjL774Itx0001Zncw/O2XqF+Wt8tzE7/B9rv3CCy9kc4w++eSTbEgZz8tee+0V+vbtW5eks2PRbMz8nAIKtE7ABKR1tp5ZAQWaFGCuwqmnnhpWWmmlrLFUr/eDU9Eoo6HFhFzmgjAhmoMhWnfccUe47rrrsvH1JBskDDRceGvPUCHe7nP+eFRpSMVGHddfe+21s4YzB+f/+uuv2yZ8Mw+Bnhyufdddd2XDl2h0sVITQ2h4k73wwgtnE4jzDfharrL3Fa/HW3FMaXivu+66WSJWdL18DwgJA771GrwY/Prrr1kDevbZZ2/7DG/gMaahG+fuxHkKxPPYY4/NGpr5RizzShgy9Nlnn2X/Psccc2SJHeWmkU4vAQkF/x4PGsyXXHJJuP/++9t6YfKN7doEhPsiqXnqqaeyMi+wwALZqSgnvRL4cK18nStzL01W8WxeDYkbCROLARQd1CeGXDE08dxzz21Xd2u/y3OBdT4meZPFF188m6Afj2hUtn7lY8fwvmYT9/yzxrPCXC/qCMkHdZVnln+v18vTilgU2ftzBRRovYAJSOuNvYICChQIxLfqDPuh0VV2lSsa2yQuTFjnrTxv7zkHDVkSABIT5pPQYFpooYXaNYLLNKTyjToaT/vvv3/YdNNNswnxXOvKK6/M3rLX692oMgSryn0100hsFI44BwQ7egeYp0CSUXTQWGYYEG/5DzjggGz4FnNHaFg++OCD4fLLL8+GzZpiifoAAAsYSURBVMU5CvneFpILvoMZjrjSe0UywypoJA/LLrtsWxFiLxgN7jiUqVECQoLBvBXqF8kndSOfgDBRnyFnvH2PczLK3kuRDT8nCTrxxBOz/2128jkNb3pM8OA+y04wr62ru+66a9bbM8sss2Q9PiS+VepXlcQ9H2+SISwWW2yxjI4klPujx5E5R7yIiMlgK2LRTLz8jAIKtF7ABKT1xl5BAQUKBGLjfIsttggHH3xwKa/YuKMhSYMt9orEk/CW98ILLwzMH9l5553DHnvs0SkJCI1mVrPKJ0ssX8vbdBrVXDM/SbtsAlL1vqYmAcHq5ptvDjfeeGPWO0ASQeN/gw02CEOGDPnPMLZozHCaa665Juywww5hn332aWdCYhYnUse3/7FBSs8HvUWcu/aI5yRexC0ecSL3mmuumSU9NKYbJSBx2BM9BPXe1rNPCsPsaNzHnpay99JMZS07+ZxzxgSEHiLmRzEPpMyRN6lXV6vWr6lJQEg2cF5hhRXa3QpDFFmAgnPnlyduRSzKGPpZBRRonYAJSOtsPbMCCjQpMDUJyBtvvJE1+nmzTSNznnnm+c9VGQdPY5WGTxziVaUh1dFQn6KGf9kEpOp9FZWjKCQMcaLhztwWVl8iEYkHm/yxpO9yyy3XlmTkh6U1GioU5yjEOR1F9lzvzTffzOJKz0l+WB7LBN96663tJlw3iksc2ldvvgrXiEPW6KlhuWKG7TGXhCF2zd5LkWecfM4qbs0uCNDZCUi9eTFV61dR7OrNnSr6Dkb0dD3yyCNZryK9b1XqVVEs/LkCCvQcAROQnhMLS6JArxWYmgSEeRgkFx1N6mb8O70jDO2IPRNFjaKOJqE3muzc0TnLJiBV72tqE5B8JaSBPnHixGzpXe459oowR2T77bfPhkx1NPG9tkLHHq4ie74XG6Cvvvpq2zCsuI8Gw7Dyw5IaJSAx8Wm2Z63KvRQ9tHGBBRZWiD02Rd8pSkBi3aw9T70FExrV1ar1qyh2VRIQ7qM2Vq2IRTPufkYBBbpGwASka5y9igIKdCAQGx9V5oDE73aUgNRrNFVpSHVlD0jV++rMBCQfMibSMySG+RQMzWIzQiaVR0f2pGC39Y4m1dMTQfJSZB+vS+LDBoNxjkZ8a88k7vxKUo3iUjaxrXIvRQ8298AQqmYnn8fzxSFYTCwn2WLuRDwYbohLPOJGkWUSkKr1qyh2nZ2AlKlXRbHw5woo0HMETEB6TiwsiQK9VqDMKlijRo0KNEpYZYolTZt5kxsbc/SA0HBjQnqVhlRXJiBV76tqAhJXt2JORaNVyBiexaRulsjdaKONsiSAXom46WGzQ4yK7OODEOdwsGQuk5PvueeebGgYk5hJZvIN8HrL8FbtAWm0MEHZB7TK5PN4DZYxZj8WDJhDQ3LR6KjSW1e1fhXFrrMTkM6KRdnY+XkFFGitgAlIa309uwIKNCEQG5o0gsvuA9KVY9m7MgGpel9VE5B6e0nUC13tm3OGZcUNDGsTg0ahL2rExu/FvTCYk0GCwR4vTGRmfgZJZFECUjQHhLkf9OyQWLGCWlx9ix6GZu+lo+odJ59vu+22dfcz6ei7+c05WWmNJK/R3iFVEpCq9asodlUSEPwZGklvUZwDkl8WujNi0cSvIT+igAJdKGAC0oXYXkoBBeoL5Btb6623XjjqqKPqbg4Xlw3N74SeX82HhnD+zThXa7QKVnzDzD4LtUu98r2xY8e2vXmu3YiwK+aAVL2vqgnIa6+9lvVosOwrDfx6u27X6wGhURwnhrP8Mata1fagEAM2mYz7eRQ1YvO1hNXLKM+wYcPChAkTshWzahvjRatgcb56u4/HxJelhukZY2+KsvfS6JmO+5WwAWJHSXVHvxOYf8PSwRxxb5l6n6+SgFStX1Wemxhvksd6zxqroTFHKyaXcb+ezoqFv3cVUKDnCZiA9LyYWCIFeqVAXIqTDeLYvXy//fZrW/aVBiyrCDGmn/0fapfbjYkJS5Wy4d3KK69cuA9IfuUdkhbO2adPn2zvCt5cs3IQ+xCUGVffzCT0ekvVNgp4lfuqmoBgzD4m9HCwLC37sbBpIvM9OGjkM/zt2muvzYziHBB+lo8d83h4i40lB0No2Adk/PjxWWOaoXNlEhASRIYiffrpp1lZ6s2laGYfEJIjYswmlRz5/SfyGy+WvZdGsaPcLC3L3I0yk8/z58vvY0JSxzNBIsZqXRwkOQxHZJ8b6kqZusr3q9SvKs9NfkJ57X4sPM/sx8KQsNp5XJ0Vi175C9WbVqCHC5iA9PAAWTwFepMAS6/SsCUJ4aCxyKTmuGs1b9uZkMz+G6zAFI+iHZ15807vyGqrrdaOk2EoJCzMY+DNP5OoaSzxdpj/z9veVVddNWv00uibmiFY48aNy4YRxZ3aWcqWnp7YmKwX56r3VaaBn78u902yMGbMmKyccedw/n/csbpRDNjpneVy85Y0VmPsNt544zBy5Misd6RM+fK9Y2xeV2+p5anZCT1frmhR5l4aPZ9VJ5/Xnq/e3izUTZKxaMt3WIaaZ4fVtmLCWG9eTP78VetX2ecmxpueDuLPsDfKS12iXjH0rdFO6J0Ri970O9R7VSAVAROQVCJlORXoJQIM1WFHbvYE4A0ojV+GxrDiErtVN9oRmrfBbCzHPIFJkyZljRq+R28K+0/EN9+1jJMnT8420WPcP43dvn37Ztfp379/9sZ+wIABnZKA0Nhj/womcNPQp1y8ke8oAaGsVe6rTAO/1oPrsaEiO7rzVpokLCaDgwYNyjYb7NevX93d6ulV4B4ff/zx7Hs0MBnKNWLEiKznI/amlC1fTN7YH6J2o8NmGttshvjoo49mK3hRpziIL7uD58uVt2j2Xuo9lnF4E/fZaG+aso8zPR2U/8knn2yLCfWbHpbhw4cHNmbM16WiZDlev0r94rtlnpt8vElSeU6pXyQkJP4827xY4Nmrd0xNLMo6+3kFFOgaAROQrnH2KgoooIACvUQgTj7feuut6yZMvYSh7TbLJpy9zcf7VaA3CpiA9Maoe88KKKCAAgp0kYAJSBdBexkFEhIwAUkoWBZVAQUUUECB1ARMQFKLmOVVoPUCJiCtN/YKCiiggAIK9FoBE5BeG3pvXIGGAiYgVg4FFFBAAQUUaJmACUjLaD2xAskKmIAkGzoLroACCiiggAIKKKBAegImIOnFzBIroIACCiiggAIKKJCsgAlIsqGz4AoooIACCiiggAIKpCdgApJezCyxAgoooIACCiiggALJCpiAJBs6C66AAgoooIACCiigQHoCJiDpxcwSK6CAAgoooIACCiiQrIAJSLKhs+AKKKCAAgoooIACCqQnYAKSXswssQIKKKCAAgoooIACyQqYgCQbOguugAIKKKCAAgoooEB6AiYg6cXMEiuggAIKKKCAAgookKyACUiyobPgCiiggAIKKKCAAgqkJ2ACkl7MLLECCiiggAIKKKCAAskKmIAkGzoLroACCiiggAIKKKBAegImIOnFzBIroIACCiiggAIKKJCsgAlIsqGz4AoooIACCiiggAIKpCdgApJezCyxAgoooIACCiiggALJCpiAJBs6C66AAgoooIACCiigQHoCJiDpxcwSK6CAAgoooIACCiiQrIAJSLKhs+AKKKCAAgoooIACCqQnYAKSXswssQIKKKCAAgoooIACyQqYgCQbOguugAIKKKCAAgoooEB6AiYg6cXMEiuggAIKKKCAAgookKyACUiyobPgCiiggAIKKKCAAgqkJ2ACkl7MLLECCiiggAIKKKCAAskK/B8NhRx9umeuhAAAAABJRU5ErkJggg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2413" y="1144587"/>
            <a:ext cx="8434387" cy="50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fr-FR" dirty="0"/>
              <a:t>Département = 3 Services, 57 personnes</a:t>
            </a:r>
          </a:p>
          <a:p>
            <a:pPr lvl="1"/>
            <a:r>
              <a:rPr lang="fr-FR" dirty="0"/>
              <a:t>Exploitation</a:t>
            </a:r>
          </a:p>
          <a:p>
            <a:pPr lvl="1"/>
            <a:r>
              <a:rPr lang="fr-FR" dirty="0"/>
              <a:t>Développement</a:t>
            </a:r>
          </a:p>
          <a:p>
            <a:pPr lvl="1"/>
            <a:r>
              <a:rPr lang="fr-FR" dirty="0"/>
              <a:t>Online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Département</a:t>
            </a:r>
          </a:p>
          <a:p>
            <a:pPr lvl="1"/>
            <a:r>
              <a:rPr lang="fr-FR" dirty="0"/>
              <a:t>Responsable de Département : Michel </a:t>
            </a:r>
            <a:r>
              <a:rPr lang="fr-FR" dirty="0" err="1"/>
              <a:t>Jouvin</a:t>
            </a:r>
            <a:endParaRPr lang="fr-FR" dirty="0"/>
          </a:p>
          <a:p>
            <a:pPr lvl="1"/>
            <a:r>
              <a:rPr lang="fr-FR" dirty="0" smtClean="0"/>
              <a:t>Gouvernance </a:t>
            </a:r>
            <a:r>
              <a:rPr lang="fr-FR" dirty="0"/>
              <a:t>basée sur un comité de pilotage incluant au moins un représentant par service</a:t>
            </a:r>
          </a:p>
          <a:p>
            <a:r>
              <a:rPr lang="fr-FR" dirty="0"/>
              <a:t>Services</a:t>
            </a:r>
          </a:p>
          <a:p>
            <a:pPr lvl="1"/>
            <a:r>
              <a:rPr lang="fr-FR" dirty="0"/>
              <a:t>Chaque service s’organise en fonction de ses spécificités</a:t>
            </a:r>
          </a:p>
          <a:p>
            <a:pPr lvl="1"/>
            <a:r>
              <a:rPr lang="fr-FR" dirty="0"/>
              <a:t>Souhait d’une gouvernance sous forme d’un comité de pilotage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interne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B427-64FE-4AA7-992E-EA32BA40BA06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Composition actuelle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506-A66F-4389-B646-288E799CA3C4}" type="datetime1">
              <a:rPr lang="fr-FR" smtClean="0"/>
              <a:t>30/10/2019</a:t>
            </a:fld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641730"/>
              </p:ext>
            </p:extLst>
          </p:nvPr>
        </p:nvGraphicFramePr>
        <p:xfrm>
          <a:off x="457200" y="1510352"/>
          <a:ext cx="4106714" cy="215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292269"/>
              </p:ext>
            </p:extLst>
          </p:nvPr>
        </p:nvGraphicFramePr>
        <p:xfrm>
          <a:off x="4715163" y="1615924"/>
          <a:ext cx="4262582" cy="23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863843"/>
              </p:ext>
            </p:extLst>
          </p:nvPr>
        </p:nvGraphicFramePr>
        <p:xfrm>
          <a:off x="457200" y="3786631"/>
          <a:ext cx="4257963" cy="249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886036" y="4457700"/>
            <a:ext cx="4091709" cy="1823028"/>
          </a:xfrm>
        </p:spPr>
        <p:txBody>
          <a:bodyPr>
            <a:normAutofit/>
          </a:bodyPr>
          <a:lstStyle/>
          <a:p>
            <a:r>
              <a:rPr lang="fr-FR" sz="1800" dirty="0"/>
              <a:t>Effectif global à peu près stabilisé ces dernières années, malgré des disparités par laboratoire</a:t>
            </a:r>
          </a:p>
          <a:p>
            <a:r>
              <a:rPr lang="fr-FR" sz="1800" dirty="0"/>
              <a:t>Online 2020 : 13 BAP E + 4 BAP C</a:t>
            </a:r>
          </a:p>
        </p:txBody>
      </p:sp>
    </p:spTree>
    <p:extLst>
      <p:ext uri="{BB962C8B-B14F-4D97-AF65-F5344CB8AC3E}">
        <p14:creationId xmlns:p14="http://schemas.microsoft.com/office/powerpoint/2010/main" val="2111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Compétences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Exploitation</a:t>
            </a:r>
          </a:p>
          <a:p>
            <a:pPr lvl="1"/>
            <a:r>
              <a:rPr lang="fr-FR" sz="2100" dirty="0"/>
              <a:t>Administration d’infrastructures de services internes (Réseaux, Linux, Active Directory, Hyper-V, gestion des postes de travail…)</a:t>
            </a:r>
          </a:p>
          <a:p>
            <a:pPr lvl="1"/>
            <a:r>
              <a:rPr lang="fr-FR" sz="2100" dirty="0"/>
              <a:t>Administration d’infrastructures de calcul et de stockage distribuées (grille, cloud, Ceph@P2IO...)</a:t>
            </a:r>
          </a:p>
          <a:p>
            <a:pPr lvl="1"/>
            <a:r>
              <a:rPr lang="fr-FR" sz="2100" dirty="0"/>
              <a:t>Plateformes web et bases de donnée</a:t>
            </a:r>
          </a:p>
          <a:p>
            <a:pPr lvl="1"/>
            <a:r>
              <a:rPr lang="fr-FR" sz="2100" dirty="0"/>
              <a:t>Sécurité informatique</a:t>
            </a:r>
          </a:p>
          <a:p>
            <a:pPr lvl="1"/>
            <a:r>
              <a:rPr lang="fr-FR" sz="2100" dirty="0"/>
              <a:t>Système d’information</a:t>
            </a:r>
          </a:p>
          <a:p>
            <a:r>
              <a:rPr lang="fr-FR" dirty="0"/>
              <a:t>Développement</a:t>
            </a:r>
          </a:p>
          <a:p>
            <a:pPr lvl="1"/>
            <a:r>
              <a:rPr lang="fr-FR" dirty="0"/>
              <a:t>Optimisation, performance portable et nouvelles architectures</a:t>
            </a:r>
          </a:p>
          <a:p>
            <a:pPr lvl="1"/>
            <a:r>
              <a:rPr lang="fr-FR" dirty="0"/>
              <a:t>Traitement distribué de grandes masses de données (</a:t>
            </a:r>
            <a:r>
              <a:rPr lang="fr-FR" dirty="0" err="1"/>
              <a:t>Spark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Machine Learning</a:t>
            </a:r>
          </a:p>
          <a:p>
            <a:pPr lvl="1"/>
            <a:r>
              <a:rPr lang="fr-FR" dirty="0"/>
              <a:t>Simulation (Geant4), </a:t>
            </a:r>
            <a:r>
              <a:rPr lang="fr-FR" dirty="0" err="1"/>
              <a:t>tracking</a:t>
            </a:r>
            <a:r>
              <a:rPr lang="fr-FR" dirty="0"/>
              <a:t>, visualisation</a:t>
            </a:r>
          </a:p>
          <a:p>
            <a:pPr lvl="1"/>
            <a:r>
              <a:rPr lang="fr-FR" dirty="0"/>
              <a:t>Application web</a:t>
            </a:r>
          </a:p>
          <a:p>
            <a:r>
              <a:rPr lang="fr-FR" dirty="0"/>
              <a:t>Online</a:t>
            </a:r>
          </a:p>
          <a:p>
            <a:pPr lvl="1"/>
            <a:r>
              <a:rPr lang="fr-FR" dirty="0"/>
              <a:t>Acquisition de données – Lien avec l’électronique</a:t>
            </a:r>
          </a:p>
          <a:p>
            <a:pPr lvl="1"/>
            <a:r>
              <a:rPr lang="fr-FR" dirty="0"/>
              <a:t>Contrôle-commande – Interfaçage avec l’électronique</a:t>
            </a:r>
          </a:p>
          <a:p>
            <a:pPr lvl="1"/>
            <a:r>
              <a:rPr lang="fr-FR" dirty="0"/>
              <a:t>Calcul en online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29C6-C13F-44EC-B608-44F9467F22F6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0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3102"/>
            <a:ext cx="5444836" cy="675041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Exploitation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Infrastructure de services internes à nos laboratoires:</a:t>
            </a:r>
          </a:p>
          <a:p>
            <a:pPr lvl="1"/>
            <a:r>
              <a:rPr lang="fr-FR" dirty="0"/>
              <a:t>Authentification centralisée Active Directory utilisée par la plupart des services </a:t>
            </a:r>
          </a:p>
          <a:p>
            <a:pPr lvl="1"/>
            <a:r>
              <a:rPr lang="fr-FR" dirty="0"/>
              <a:t>Serveurs interactifs pour les groupes de physique et services</a:t>
            </a:r>
          </a:p>
          <a:p>
            <a:pPr lvl="1"/>
            <a:r>
              <a:rPr lang="fr-FR" dirty="0"/>
              <a:t>Services de stockage dont un hautement disponible </a:t>
            </a:r>
          </a:p>
          <a:p>
            <a:pPr lvl="1"/>
            <a:r>
              <a:rPr lang="fr-FR" dirty="0"/>
              <a:t>Services de s</a:t>
            </a:r>
            <a:r>
              <a:rPr lang="fr-FR" dirty="0" err="1"/>
              <a:t>auvegarde</a:t>
            </a:r>
            <a:r>
              <a:rPr lang="fr-FR" dirty="0"/>
              <a:t> localement et au CCIN2P3</a:t>
            </a:r>
          </a:p>
          <a:p>
            <a:pPr lvl="1"/>
            <a:r>
              <a:rPr lang="fr-FR" dirty="0"/>
              <a:t>Services Réseaux (plusieurs milliers de prises et ~100 équipements actifs)</a:t>
            </a:r>
          </a:p>
          <a:p>
            <a:pPr lvl="1"/>
            <a:r>
              <a:rPr lang="fr-FR" dirty="0"/>
              <a:t>Plateformes Web (plus de 50 sites) et serveurs de bases de données</a:t>
            </a:r>
          </a:p>
          <a:p>
            <a:pPr lvl="1"/>
            <a:r>
              <a:rPr lang="fr-FR" dirty="0"/>
              <a:t>~1000 postes de travail (Windows, Linux, MacOs)</a:t>
            </a:r>
          </a:p>
          <a:p>
            <a:r>
              <a:rPr lang="fr-FR" dirty="0"/>
              <a:t>Cloud : utilise en interne, par </a:t>
            </a:r>
            <a:r>
              <a:rPr lang="fr-FR" dirty="0" err="1"/>
              <a:t>UPSud</a:t>
            </a:r>
            <a:r>
              <a:rPr lang="fr-FR" dirty="0"/>
              <a:t> et par des utilisateurs externes</a:t>
            </a:r>
          </a:p>
          <a:p>
            <a:pPr lvl="1"/>
            <a:r>
              <a:rPr lang="fr-FR" dirty="0"/>
              <a:t>4000 </a:t>
            </a:r>
            <a:r>
              <a:rPr lang="fr-FR" dirty="0" err="1"/>
              <a:t>cores</a:t>
            </a:r>
            <a:r>
              <a:rPr lang="fr-FR" dirty="0"/>
              <a:t>, 500 TB</a:t>
            </a:r>
          </a:p>
          <a:p>
            <a:pPr lvl="1"/>
            <a:r>
              <a:rPr lang="fr-FR" dirty="0"/>
              <a:t>Des services avancés pour l’informatique scientifique : </a:t>
            </a:r>
            <a:r>
              <a:rPr lang="fr-FR" dirty="0" err="1"/>
              <a:t>JupyterHub</a:t>
            </a:r>
            <a:r>
              <a:rPr lang="fr-FR" dirty="0"/>
              <a:t> (collaborative </a:t>
            </a:r>
            <a:r>
              <a:rPr lang="fr-FR" dirty="0" err="1"/>
              <a:t>analysis</a:t>
            </a:r>
            <a:r>
              <a:rPr lang="fr-FR" dirty="0"/>
              <a:t> and </a:t>
            </a:r>
            <a:r>
              <a:rPr lang="fr-FR" dirty="0" err="1"/>
              <a:t>teaching</a:t>
            </a:r>
            <a:r>
              <a:rPr lang="fr-FR" dirty="0"/>
              <a:t>), Spark (big data </a:t>
            </a:r>
            <a:r>
              <a:rPr lang="fr-FR" dirty="0" err="1"/>
              <a:t>analysis</a:t>
            </a:r>
            <a:r>
              <a:rPr lang="fr-FR" dirty="0"/>
              <a:t>), </a:t>
            </a:r>
            <a:r>
              <a:rPr lang="fr-FR" dirty="0" err="1"/>
              <a:t>CodaLab</a:t>
            </a:r>
            <a:r>
              <a:rPr lang="fr-FR" dirty="0"/>
              <a:t> (ML challenges)</a:t>
            </a:r>
          </a:p>
          <a:p>
            <a:pPr lvl="1"/>
            <a:endParaRPr lang="fr-FR" dirty="0"/>
          </a:p>
          <a:p>
            <a:pPr lvl="1"/>
            <a:endParaRPr lang="fr-FR" noProof="0" dirty="0"/>
          </a:p>
          <a:p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321C9DD-5CCB-4DE9-BD5E-CAFDCD83CA44}" type="datetime1">
              <a:rPr lang="fr-FR" smtClean="0"/>
              <a:t>30/10/2019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902036" y="18472"/>
            <a:ext cx="3241964" cy="1198827"/>
            <a:chOff x="4886036" y="3751864"/>
            <a:chExt cx="4255355" cy="19594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036" y="3751864"/>
              <a:ext cx="4255355" cy="161720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accent1"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584381" y="5411232"/>
              <a:ext cx="28636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Virtual Data </a:t>
              </a:r>
              <a:r>
                <a:rPr lang="fr-FR" sz="1350" dirty="0" err="1"/>
                <a:t>data</a:t>
              </a:r>
              <a:r>
                <a:rPr lang="fr-FR" sz="1350" dirty="0"/>
                <a:t> center - building 206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0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83102"/>
            <a:ext cx="5444836" cy="675041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Exploitation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Stockage : plateforme P2IO distribuée sur 3 sites Paris Saclay (1 PB) </a:t>
            </a:r>
          </a:p>
          <a:p>
            <a:pPr lvl="1"/>
            <a:r>
              <a:rPr lang="fr-FR" noProof="0" dirty="0"/>
              <a:t>Stockage cloud et données scientifiques, résilience</a:t>
            </a:r>
          </a:p>
          <a:p>
            <a:r>
              <a:rPr lang="fr-FR" noProof="0" dirty="0"/>
              <a:t>Grille : 30% du site GRIF à Orsay/Virtual Data (5000 </a:t>
            </a:r>
            <a:r>
              <a:rPr lang="fr-FR" noProof="0" dirty="0" err="1"/>
              <a:t>cores</a:t>
            </a:r>
            <a:r>
              <a:rPr lang="fr-FR" noProof="0" dirty="0"/>
              <a:t>, 2 PB)</a:t>
            </a:r>
          </a:p>
          <a:p>
            <a:pPr lvl="1"/>
            <a:r>
              <a:rPr lang="fr-FR" noProof="0" dirty="0"/>
              <a:t>Expériences LHC, Belle II et Institut des Systèmes Complexes (extérieur)</a:t>
            </a:r>
          </a:p>
          <a:p>
            <a:r>
              <a:rPr lang="fr-FR" dirty="0"/>
              <a:t>Utiliser ces infrastructures comme base pour de nouveaux besoins</a:t>
            </a:r>
          </a:p>
          <a:p>
            <a:pPr lvl="1"/>
            <a:r>
              <a:rPr lang="fr-FR" dirty="0"/>
              <a:t>Acquisition des plateformes locales (</a:t>
            </a:r>
            <a:r>
              <a:rPr lang="fr-FR" dirty="0" err="1"/>
              <a:t>e.g</a:t>
            </a:r>
            <a:r>
              <a:rPr lang="fr-FR" dirty="0"/>
              <a:t>. ALTO)</a:t>
            </a:r>
          </a:p>
          <a:p>
            <a:pPr lvl="1"/>
            <a:r>
              <a:rPr lang="fr-FR" dirty="0"/>
              <a:t>Nouveaux outils d’analyse (notebooks, </a:t>
            </a:r>
            <a:r>
              <a:rPr lang="fr-FR" dirty="0" err="1"/>
              <a:t>big</a:t>
            </a:r>
            <a:r>
              <a:rPr lang="fr-FR" dirty="0"/>
              <a:t> data services, machine </a:t>
            </a:r>
            <a:r>
              <a:rPr lang="fr-FR" dirty="0" err="1"/>
              <a:t>learning</a:t>
            </a:r>
            <a:r>
              <a:rPr lang="fr-FR" dirty="0"/>
              <a:t>…)</a:t>
            </a:r>
          </a:p>
          <a:p>
            <a:pPr lvl="1"/>
            <a:r>
              <a:rPr lang="fr-FR" dirty="0"/>
              <a:t>Ressources pour des besoins ou projets spécifiques grâce à la virtualisation</a:t>
            </a:r>
          </a:p>
          <a:p>
            <a:r>
              <a:rPr lang="fr-FR" dirty="0"/>
              <a:t>Collaboration avec les utilisateurs extérieurs intéressés par nos services</a:t>
            </a:r>
          </a:p>
          <a:p>
            <a:pPr lvl="1"/>
            <a:r>
              <a:rPr lang="fr-FR" dirty="0"/>
              <a:t>Dynamique nouvelle encourageante dans le cadre de Paris </a:t>
            </a:r>
            <a:r>
              <a:rPr lang="fr-FR" dirty="0" smtClean="0"/>
              <a:t>Saclay (salle machine VD qui devient « officielle » pour Paris-Saclay)</a:t>
            </a:r>
            <a:endParaRPr lang="fr-FR" dirty="0"/>
          </a:p>
          <a:p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F077D37-2E27-4AFC-9DDC-EF169106FE07}" type="datetime1">
              <a:rPr lang="fr-FR" smtClean="0"/>
              <a:t>30/10/2019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902036" y="18472"/>
            <a:ext cx="3241964" cy="1198827"/>
            <a:chOff x="4886036" y="3751864"/>
            <a:chExt cx="4255355" cy="19594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036" y="3751864"/>
              <a:ext cx="4255355" cy="161720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accent1">
                  <a:alpha val="5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584381" y="5411232"/>
              <a:ext cx="28636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Virtual Data </a:t>
              </a:r>
              <a:r>
                <a:rPr lang="fr-FR" sz="1350" dirty="0" err="1"/>
                <a:t>data</a:t>
              </a:r>
              <a:r>
                <a:rPr lang="fr-FR" sz="1350" dirty="0"/>
                <a:t> center - building 206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Développement Logiciel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3137" y="1144192"/>
            <a:ext cx="8751554" cy="5212158"/>
          </a:xfrm>
        </p:spPr>
        <p:txBody>
          <a:bodyPr>
            <a:normAutofit fontScale="92500"/>
          </a:bodyPr>
          <a:lstStyle/>
          <a:p>
            <a:r>
              <a:rPr lang="fr-FR" noProof="0" dirty="0"/>
              <a:t>PSPA (</a:t>
            </a:r>
            <a:r>
              <a:rPr lang="fr-FR" noProof="0" dirty="0" err="1"/>
              <a:t>Platforme</a:t>
            </a:r>
            <a:r>
              <a:rPr lang="fr-FR" noProof="0" dirty="0"/>
              <a:t> de Simulation pour la Physique) : initiative </a:t>
            </a:r>
            <a:r>
              <a:rPr lang="fr-FR" dirty="0"/>
              <a:t>locale pour développer une plateforme intégrant les principaux codes de simulation</a:t>
            </a:r>
          </a:p>
          <a:p>
            <a:pPr lvl="1"/>
            <a:r>
              <a:rPr lang="fr-FR" dirty="0"/>
              <a:t>Possibilité de les combiner pour simuler un accélérateur complet</a:t>
            </a:r>
          </a:p>
          <a:p>
            <a:pPr lvl="1"/>
            <a:r>
              <a:rPr lang="fr-FR" noProof="0" dirty="0"/>
              <a:t>Utilisé pour la simulation </a:t>
            </a:r>
            <a:r>
              <a:rPr lang="fr-FR" noProof="0" dirty="0" err="1"/>
              <a:t>ThomX</a:t>
            </a:r>
            <a:endParaRPr lang="fr-FR" noProof="0" dirty="0"/>
          </a:p>
          <a:p>
            <a:r>
              <a:rPr lang="fr-FR" dirty="0"/>
              <a:t>C</a:t>
            </a:r>
            <a:r>
              <a:rPr lang="fr-FR" noProof="0" dirty="0" err="1"/>
              <a:t>ontributions</a:t>
            </a:r>
            <a:r>
              <a:rPr lang="fr-FR" noProof="0" dirty="0"/>
              <a:t> importantes à la R&amp;D SW &amp; </a:t>
            </a:r>
            <a:r>
              <a:rPr lang="fr-FR" noProof="0" dirty="0" err="1"/>
              <a:t>computing</a:t>
            </a:r>
            <a:r>
              <a:rPr lang="fr-FR" noProof="0" dirty="0"/>
              <a:t> de nos expériences</a:t>
            </a:r>
          </a:p>
          <a:p>
            <a:pPr lvl="1"/>
            <a:r>
              <a:rPr lang="fr-FR" noProof="0" dirty="0"/>
              <a:t>AIDA2020 (projet H2020) : utilisation des architectures modernes (GPU, FPGA…), nouvelles approches pour le </a:t>
            </a:r>
            <a:r>
              <a:rPr lang="fr-FR" noProof="0" dirty="0" err="1"/>
              <a:t>tracking</a:t>
            </a:r>
            <a:r>
              <a:rPr lang="fr-FR" noProof="0" dirty="0"/>
              <a:t> (LHC + Belle II </a:t>
            </a:r>
            <a:r>
              <a:rPr lang="fr-FR" noProof="0" dirty="0" err="1"/>
              <a:t>experiments</a:t>
            </a:r>
            <a:endParaRPr lang="fr-FR" noProof="0" dirty="0"/>
          </a:p>
          <a:p>
            <a:pPr lvl="1"/>
            <a:r>
              <a:rPr lang="fr-FR" dirty="0"/>
              <a:t>AIDA++ (en cours d’élaboration) : poursuite du travail, en lien avec une R&amp;D sur l’utilisation du machine </a:t>
            </a:r>
            <a:r>
              <a:rPr lang="fr-FR" dirty="0" err="1"/>
              <a:t>learning</a:t>
            </a:r>
            <a:r>
              <a:rPr lang="fr-FR" dirty="0"/>
              <a:t> dans le </a:t>
            </a:r>
            <a:r>
              <a:rPr lang="fr-FR" dirty="0" err="1"/>
              <a:t>tracking</a:t>
            </a:r>
            <a:r>
              <a:rPr lang="fr-FR" dirty="0"/>
              <a:t> et la </a:t>
            </a:r>
            <a:r>
              <a:rPr lang="fr-FR" dirty="0" err="1"/>
              <a:t>fast</a:t>
            </a:r>
            <a:r>
              <a:rPr lang="fr-FR" dirty="0"/>
              <a:t> simulation</a:t>
            </a:r>
            <a:endParaRPr lang="fr-FR" noProof="0" dirty="0"/>
          </a:p>
          <a:p>
            <a:pPr lvl="1"/>
            <a:r>
              <a:rPr lang="fr-FR" dirty="0"/>
              <a:t>Utilisation des technologies du </a:t>
            </a:r>
            <a:r>
              <a:rPr lang="fr-FR" dirty="0" err="1"/>
              <a:t>big</a:t>
            </a:r>
            <a:r>
              <a:rPr lang="fr-FR" dirty="0"/>
              <a:t> data (</a:t>
            </a:r>
            <a:r>
              <a:rPr lang="fr-FR" dirty="0" err="1"/>
              <a:t>Spark</a:t>
            </a:r>
            <a:r>
              <a:rPr lang="fr-FR" dirty="0"/>
              <a:t>) pour l’analyse de grands volumes de données: R&amp;D démarré dans le contexte de LSST, </a:t>
            </a:r>
            <a:r>
              <a:rPr lang="fr-FR" dirty="0" err="1"/>
              <a:t>event</a:t>
            </a:r>
            <a:r>
              <a:rPr lang="fr-FR" dirty="0"/>
              <a:t> broker Fink en cours de développement pour LSST (</a:t>
            </a:r>
            <a:r>
              <a:rPr lang="fr-FR" dirty="0">
                <a:hlinkClick r:id="rId5"/>
              </a:rPr>
              <a:t>https://astrolabsoftware.github.io</a:t>
            </a:r>
            <a:r>
              <a:rPr lang="fr-FR" dirty="0"/>
              <a:t>)</a:t>
            </a:r>
          </a:p>
          <a:p>
            <a:pPr lvl="1"/>
            <a:r>
              <a:rPr lang="fr-FR" noProof="0" dirty="0"/>
              <a:t>R&amp;D probablement impossible sans le lien avec des experts de l’exploitation de ces services avancés</a:t>
            </a:r>
          </a:p>
          <a:p>
            <a:r>
              <a:rPr lang="fr-FR" noProof="0" dirty="0"/>
              <a:t>Modélisation de tumeur à partir d’images </a:t>
            </a:r>
            <a:r>
              <a:rPr lang="fr-FR" noProof="0" dirty="0" err="1"/>
              <a:t>microPET</a:t>
            </a:r>
            <a:r>
              <a:rPr lang="fr-FR" noProof="0" dirty="0"/>
              <a:t> in-vivo (ANR t-</a:t>
            </a:r>
            <a:r>
              <a:rPr lang="fr-FR" noProof="0" dirty="0" err="1"/>
              <a:t>Gate</a:t>
            </a:r>
            <a:r>
              <a:rPr lang="fr-FR" noProof="0" dirty="0"/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64F5A3-91EE-447F-809D-C4714B9E69A7}" type="datetime1">
              <a:rPr lang="fr-FR" smtClean="0"/>
              <a:t>30/10/2019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8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C6E4E-1319-4C54-92CB-DB940E77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Online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3BFB0-C2C2-45E1-ADC0-DC7E6F70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Identité : gestion de problématiques temps réels en se basant sur des systèmes non temps-réels</a:t>
            </a:r>
          </a:p>
          <a:p>
            <a:pPr lvl="1"/>
            <a:r>
              <a:rPr lang="fr-FR" dirty="0"/>
              <a:t>Latence des réseaux</a:t>
            </a:r>
          </a:p>
          <a:p>
            <a:pPr lvl="1"/>
            <a:r>
              <a:rPr lang="fr-FR" dirty="0"/>
              <a:t>Latence des OS</a:t>
            </a:r>
          </a:p>
          <a:p>
            <a:pPr lvl="1"/>
            <a:r>
              <a:rPr lang="fr-FR" dirty="0"/>
              <a:t>Latence du aux prédictions dans les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Formation d’un pôle fort à l’interface</a:t>
            </a:r>
          </a:p>
          <a:p>
            <a:pPr lvl="1"/>
            <a:r>
              <a:rPr lang="fr-FR" dirty="0"/>
              <a:t>De l’électronique d’acquisition</a:t>
            </a:r>
          </a:p>
          <a:p>
            <a:pPr lvl="1"/>
            <a:r>
              <a:rPr lang="fr-FR" dirty="0"/>
              <a:t>De l’infrastructure informatique</a:t>
            </a:r>
          </a:p>
          <a:p>
            <a:pPr lvl="1"/>
            <a:r>
              <a:rPr lang="fr-FR" dirty="0"/>
              <a:t>De la physique</a:t>
            </a:r>
          </a:p>
          <a:p>
            <a:pPr lvl="1"/>
            <a:r>
              <a:rPr lang="fr-FR" dirty="0"/>
              <a:t>Du calcul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0A0B9B-D4E2-48C4-B239-3AA2A2CA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ACB4-B83D-47E2-AB3C-78430A131C76}" type="datetime1">
              <a:rPr lang="fr-FR" smtClean="0"/>
              <a:t>30/10/2019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Online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Data Acquisition: développement DCOD (former Narval)</a:t>
            </a:r>
          </a:p>
          <a:p>
            <a:pPr lvl="1"/>
            <a:r>
              <a:rPr lang="fr-FR" noProof="0" dirty="0" err="1"/>
              <a:t>Used</a:t>
            </a:r>
            <a:r>
              <a:rPr lang="fr-FR" noProof="0" dirty="0"/>
              <a:t> in </a:t>
            </a:r>
            <a:r>
              <a:rPr lang="fr-FR" noProof="0" dirty="0" err="1"/>
              <a:t>several</a:t>
            </a:r>
            <a:r>
              <a:rPr lang="fr-FR" noProof="0" dirty="0"/>
              <a:t> </a:t>
            </a:r>
            <a:r>
              <a:rPr lang="fr-FR" noProof="0" dirty="0" err="1"/>
              <a:t>experiments</a:t>
            </a:r>
            <a:r>
              <a:rPr lang="fr-FR" noProof="0" dirty="0"/>
              <a:t>, </a:t>
            </a:r>
            <a:r>
              <a:rPr lang="fr-FR" noProof="0" dirty="0" err="1"/>
              <a:t>like</a:t>
            </a:r>
            <a:r>
              <a:rPr lang="fr-FR" noProof="0" dirty="0"/>
              <a:t> AGATA, PRAE/</a:t>
            </a:r>
            <a:r>
              <a:rPr lang="fr-FR" noProof="0" dirty="0" err="1"/>
              <a:t>ProRad</a:t>
            </a:r>
            <a:r>
              <a:rPr lang="fr-FR" noProof="0" dirty="0"/>
              <a:t>…</a:t>
            </a:r>
          </a:p>
          <a:p>
            <a:pPr lvl="1"/>
            <a:r>
              <a:rPr lang="fr-FR" noProof="0" dirty="0" err="1"/>
              <a:t>Initially</a:t>
            </a:r>
            <a:r>
              <a:rPr lang="fr-FR" noProof="0" dirty="0"/>
              <a:t> in </a:t>
            </a:r>
            <a:r>
              <a:rPr lang="fr-FR" noProof="0" dirty="0" err="1"/>
              <a:t>nuclear</a:t>
            </a:r>
            <a:r>
              <a:rPr lang="fr-FR" noProof="0" dirty="0"/>
              <a:t> </a:t>
            </a:r>
            <a:r>
              <a:rPr lang="fr-FR" noProof="0" dirty="0" err="1"/>
              <a:t>physics</a:t>
            </a:r>
            <a:r>
              <a:rPr lang="fr-FR" noProof="0" dirty="0"/>
              <a:t> but </a:t>
            </a:r>
            <a:r>
              <a:rPr lang="fr-FR" noProof="0" dirty="0" err="1"/>
              <a:t>extending</a:t>
            </a:r>
            <a:r>
              <a:rPr lang="fr-FR" noProof="0" dirty="0"/>
              <a:t> to new </a:t>
            </a:r>
            <a:r>
              <a:rPr lang="fr-FR" noProof="0" dirty="0" err="1"/>
              <a:t>ones</a:t>
            </a:r>
            <a:r>
              <a:rPr lang="fr-FR" noProof="0" dirty="0"/>
              <a:t> : CORTO…</a:t>
            </a:r>
          </a:p>
          <a:p>
            <a:r>
              <a:rPr lang="fr-FR" noProof="0" dirty="0" err="1"/>
              <a:t>Integration</a:t>
            </a:r>
            <a:r>
              <a:rPr lang="fr-FR" noProof="0" dirty="0"/>
              <a:t> </a:t>
            </a:r>
            <a:r>
              <a:rPr lang="fr-FR" dirty="0"/>
              <a:t>des systèmes de </a:t>
            </a:r>
            <a:r>
              <a:rPr lang="fr-FR" noProof="0" dirty="0" err="1"/>
              <a:t>readout</a:t>
            </a:r>
            <a:r>
              <a:rPr lang="fr-FR" noProof="0" dirty="0"/>
              <a:t> </a:t>
            </a:r>
            <a:r>
              <a:rPr lang="fr-FR" noProof="0" dirty="0" err="1"/>
              <a:t>systems</a:t>
            </a:r>
            <a:r>
              <a:rPr lang="fr-FR" noProof="0" dirty="0"/>
              <a:t> dans l’acquisition : développement logiciel lié à des contributions électroniques</a:t>
            </a:r>
          </a:p>
          <a:p>
            <a:pPr lvl="1"/>
            <a:r>
              <a:rPr lang="fr-FR" noProof="0" dirty="0" err="1"/>
              <a:t>LHCb</a:t>
            </a:r>
            <a:r>
              <a:rPr lang="fr-FR" noProof="0" dirty="0"/>
              <a:t>, PAON, DAQGEN, R&amp;D for Belle 2</a:t>
            </a:r>
          </a:p>
          <a:p>
            <a:pPr lvl="1"/>
            <a:r>
              <a:rPr lang="fr-FR" dirty="0" err="1"/>
              <a:t>Firmware</a:t>
            </a:r>
            <a:r>
              <a:rPr lang="fr-FR" dirty="0"/>
              <a:t> FPGA et drivers pour les cartes DAQ</a:t>
            </a:r>
          </a:p>
          <a:p>
            <a:pPr lvl="1"/>
            <a:r>
              <a:rPr lang="fr-FR" dirty="0"/>
              <a:t>Activité qui va être renforcée par l’arrivée au D.I. de 2 spécialistes BAP C</a:t>
            </a:r>
          </a:p>
          <a:p>
            <a:r>
              <a:rPr lang="fr-FR" noProof="0" dirty="0"/>
              <a:t>Contrôle-commande, particulièrement pour les accélérateurs</a:t>
            </a:r>
          </a:p>
          <a:p>
            <a:pPr lvl="1"/>
            <a:r>
              <a:rPr lang="fr-FR" noProof="0" dirty="0"/>
              <a:t>Expertise Tango développée dans le cadre de </a:t>
            </a:r>
            <a:r>
              <a:rPr lang="fr-FR" noProof="0" dirty="0" err="1"/>
              <a:t>ThomX</a:t>
            </a:r>
            <a:r>
              <a:rPr lang="fr-FR" noProof="0" dirty="0"/>
              <a:t> réutilisée pour d’autres projets</a:t>
            </a:r>
          </a:p>
          <a:p>
            <a:r>
              <a:rPr lang="fr-FR" noProof="0" dirty="0"/>
              <a:t>Radio </a:t>
            </a:r>
            <a:r>
              <a:rPr lang="fr-FR" noProof="0" dirty="0" err="1"/>
              <a:t>isotopic</a:t>
            </a:r>
            <a:r>
              <a:rPr lang="fr-FR" noProof="0" dirty="0"/>
              <a:t> </a:t>
            </a:r>
            <a:r>
              <a:rPr lang="fr-FR" noProof="0" dirty="0" err="1"/>
              <a:t>imaging</a:t>
            </a:r>
            <a:r>
              <a:rPr lang="fr-FR" noProof="0" dirty="0"/>
              <a:t>: acquisition de données associée à de la </a:t>
            </a:r>
            <a:r>
              <a:rPr lang="fr-FR" noProof="0" dirty="0" err="1"/>
              <a:t>recontruction</a:t>
            </a:r>
            <a:r>
              <a:rPr lang="fr-FR" noProof="0" dirty="0"/>
              <a:t> utilisant le machine </a:t>
            </a:r>
            <a:r>
              <a:rPr lang="fr-FR" noProof="0" dirty="0" err="1"/>
              <a:t>learning</a:t>
            </a:r>
            <a:r>
              <a:rPr lang="fr-FR" dirty="0"/>
              <a:t> (réseau de </a:t>
            </a:r>
            <a:r>
              <a:rPr lang="fr-FR" dirty="0" err="1"/>
              <a:t>neuronnes</a:t>
            </a:r>
            <a:r>
              <a:rPr lang="fr-FR" dirty="0"/>
              <a:t>)</a:t>
            </a:r>
            <a:endParaRPr lang="fr-FR" noProof="0" dirty="0"/>
          </a:p>
          <a:p>
            <a:pPr lvl="1"/>
            <a:r>
              <a:rPr lang="fr-FR" dirty="0"/>
              <a:t>Travail réutilisé pour </a:t>
            </a:r>
            <a:r>
              <a:rPr lang="fr-FR" dirty="0" err="1"/>
              <a:t>ComptonCAM</a:t>
            </a:r>
            <a:r>
              <a:rPr lang="fr-FR" dirty="0"/>
              <a:t>, </a:t>
            </a:r>
            <a:r>
              <a:rPr lang="fr-FR" dirty="0" err="1"/>
              <a:t>eASTROGAM</a:t>
            </a:r>
            <a:r>
              <a:rPr lang="fr-FR" dirty="0"/>
              <a:t>, GAMINS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1E0B77-36B0-429C-ACA8-18ED73097731}" type="datetime1">
              <a:rPr lang="fr-FR" smtClean="0"/>
              <a:t>30/10/2019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5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6025</TotalTime>
  <Words>1480</Words>
  <Application>Microsoft Office PowerPoint</Application>
  <PresentationFormat>Affichage à l'écran (4:3)</PresentationFormat>
  <Paragraphs>178</Paragraphs>
  <Slides>14</Slides>
  <Notes>2</Notes>
  <HiddenSlides>6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Département Informatique</vt:lpstr>
      <vt:lpstr>Organisation interne</vt:lpstr>
      <vt:lpstr>Composition actuelle</vt:lpstr>
      <vt:lpstr>Compétences</vt:lpstr>
      <vt:lpstr>Exploitation</vt:lpstr>
      <vt:lpstr>Exploitation</vt:lpstr>
      <vt:lpstr>Développement Logiciel</vt:lpstr>
      <vt:lpstr>Online</vt:lpstr>
      <vt:lpstr>Online</vt:lpstr>
      <vt:lpstr>Moyens </vt:lpstr>
      <vt:lpstr>Fonctionnement…</vt:lpstr>
      <vt:lpstr>… Fonctionnement</vt:lpstr>
      <vt:lpstr>Évolution prévue (personnel) </vt:lpstr>
      <vt:lpstr>SWOT analysis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 Granier de Cassagnac</dc:creator>
  <cp:lastModifiedBy>Valerie Givaudan</cp:lastModifiedBy>
  <cp:revision>91</cp:revision>
  <dcterms:created xsi:type="dcterms:W3CDTF">2017-10-19T11:54:17Z</dcterms:created>
  <dcterms:modified xsi:type="dcterms:W3CDTF">2019-10-30T12:58:13Z</dcterms:modified>
</cp:coreProperties>
</file>