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9"/>
  </p:notesMasterIdLst>
  <p:sldIdLst>
    <p:sldId id="257" r:id="rId2"/>
    <p:sldId id="277" r:id="rId3"/>
    <p:sldId id="278" r:id="rId4"/>
    <p:sldId id="279" r:id="rId5"/>
    <p:sldId id="293" r:id="rId6"/>
    <p:sldId id="282" r:id="rId7"/>
    <p:sldId id="284" r:id="rId8"/>
    <p:sldId id="280" r:id="rId9"/>
    <p:sldId id="261" r:id="rId10"/>
    <p:sldId id="288" r:id="rId11"/>
    <p:sldId id="292" r:id="rId12"/>
    <p:sldId id="291" r:id="rId13"/>
    <p:sldId id="275" r:id="rId14"/>
    <p:sldId id="276" r:id="rId15"/>
    <p:sldId id="287" r:id="rId16"/>
    <p:sldId id="286" r:id="rId17"/>
    <p:sldId id="29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3339A"/>
    <a:srgbClr val="2530C7"/>
    <a:srgbClr val="000066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1" autoAdjust="0"/>
    <p:restoredTop sz="50000" autoAdjust="0"/>
  </p:normalViewPr>
  <p:slideViewPr>
    <p:cSldViewPr>
      <p:cViewPr>
        <p:scale>
          <a:sx n="90" d="100"/>
          <a:sy n="90" d="100"/>
        </p:scale>
        <p:origin x="16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0E2C-F831-4ABF-BAB1-7B60C1F68096}" type="datetimeFigureOut">
              <a:rPr lang="fr-FR" smtClean="0"/>
              <a:t>24/10/2019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516D7-5007-4F3A-8FB2-02B055E38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2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9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5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8"/>
          <p:cNvGrpSpPr>
            <a:grpSpLocks/>
          </p:cNvGrpSpPr>
          <p:nvPr userDrawn="1"/>
        </p:nvGrpSpPr>
        <p:grpSpPr bwMode="auto">
          <a:xfrm>
            <a:off x="0" y="3933826"/>
            <a:ext cx="9144000" cy="2924175"/>
            <a:chOff x="-1" y="4077072"/>
            <a:chExt cx="9144001" cy="292494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43488" cy="8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40"/>
              <a:ext cx="9144001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293075"/>
              <a:ext cx="9144000" cy="270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221088"/>
            <a:ext cx="7848798" cy="208823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  <a:latin typeface="Helvetica Neue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WP </a:t>
            </a:r>
            <a:r>
              <a:rPr lang="fr-FR" dirty="0" err="1"/>
              <a:t>title</a:t>
            </a:r>
            <a:endParaRPr lang="fr-FR" dirty="0"/>
          </a:p>
          <a:p>
            <a:pPr lvl="0"/>
            <a:r>
              <a:rPr lang="fr-FR" dirty="0"/>
              <a:t>Speaker</a:t>
            </a:r>
          </a:p>
          <a:p>
            <a:pPr lvl="0"/>
            <a:r>
              <a:rPr lang="fr-FR" dirty="0"/>
              <a:t>Institution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835943" y="6481047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Kick-off meeting, </a:t>
            </a:r>
            <a:r>
              <a:rPr lang="fr-FR" altLang="fr-FR" err="1"/>
              <a:t>October</a:t>
            </a:r>
            <a:r>
              <a:rPr lang="fr-FR" altLang="fr-FR"/>
              <a:t> 23-35 2019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0DC3E-1E78-4567-A247-681C0D53CE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dirty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15741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979712" y="6453336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Kick-off meeting, </a:t>
            </a:r>
            <a:r>
              <a:rPr lang="fr-FR" altLang="fr-FR" err="1"/>
              <a:t>October</a:t>
            </a:r>
            <a:r>
              <a:rPr lang="fr-FR" altLang="fr-FR"/>
              <a:t> 23-35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5152" y="6108104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ea typeface="Calibri" panose="020F0502020204030204" pitchFamily="34" charset="0"/>
              </a:rPr>
              <a:t>This project has received funding from the European Union’s Horizon 2020 research and innovation programme under grant agreement No 824093.</a:t>
            </a:r>
            <a:endParaRPr lang="fr-FR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8"/>
          <p:cNvGrpSpPr>
            <a:grpSpLocks/>
          </p:cNvGrpSpPr>
          <p:nvPr userDrawn="1"/>
        </p:nvGrpSpPr>
        <p:grpSpPr bwMode="auto">
          <a:xfrm>
            <a:off x="0" y="4032252"/>
            <a:ext cx="9144000" cy="2828925"/>
            <a:chOff x="-1" y="4077072"/>
            <a:chExt cx="9180001" cy="2813414"/>
          </a:xfrm>
        </p:grpSpPr>
        <p:pic>
          <p:nvPicPr>
            <p:cNvPr id="5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79488" cy="8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39"/>
              <a:ext cx="9180001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869159"/>
              <a:ext cx="9180000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251519" y="4149080"/>
              <a:ext cx="4139611" cy="58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4230969"/>
            <a:ext cx="8208912" cy="1329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39552" y="5560098"/>
            <a:ext cx="8208912" cy="121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9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55650" y="6524625"/>
            <a:ext cx="1701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25/05/2016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2444751" y="6521450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Événement - orateur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89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5"/>
          <p:cNvGrpSpPr>
            <a:grpSpLocks/>
          </p:cNvGrpSpPr>
          <p:nvPr userDrawn="1"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1030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6" y="6453188"/>
            <a:ext cx="5472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>
                <a:ea typeface="MS PGothic" pitchFamily="34" charset="-128"/>
              </a:rPr>
              <a:t>Événement - orateur</a:t>
            </a:r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6913" y="6459540"/>
            <a:ext cx="79216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87F80-C713-4053-A89F-D55C1F0D9B49}" type="slidenum">
              <a:rPr lang="fr-FR" altLang="fr-F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ea typeface="MS PGothic" pitchFamily="34" charset="-128"/>
            </a:endParaRPr>
          </a:p>
        </p:txBody>
      </p:sp>
      <p:pic>
        <p:nvPicPr>
          <p:cNvPr id="2" name="Picture 2" descr="D:\claire à sauvegarder\logoStrong202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565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9" r:id="rId3"/>
    <p:sldLayoutId id="214748368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/>
          <a:ea typeface="MS PGothic" pitchFamily="34" charset="-128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o"/>
        <a:defRPr sz="2000" b="1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6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4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0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p.scitation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179513" y="4221088"/>
            <a:ext cx="8784976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solidFill>
                  <a:srgbClr val="FFC000"/>
                </a:solidFill>
                <a:latin typeface="Times New Roman"/>
                <a:ea typeface="Times New Roman"/>
              </a:rPr>
              <a:t>WP31</a:t>
            </a:r>
            <a:endParaRPr lang="fr-FR" sz="16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r>
              <a:rPr lang="fr-FR" sz="16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Voutier</a:t>
            </a:r>
            <a:r>
              <a:rPr lang="fr-FR" sz="16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P3E team</a:t>
            </a:r>
          </a:p>
          <a:p>
            <a:pPr algn="ctr"/>
            <a:r>
              <a:rPr lang="fr-FR" altLang="fr-FR" sz="1600" b="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CNRS/IN2P3/IPNO, Université Paris-Sud, Université Paris-Saclay</a:t>
            </a:r>
            <a:endParaRPr lang="fr-FR" altLang="fr-FR" sz="1200" b="0" i="1" dirty="0">
              <a:solidFill>
                <a:srgbClr val="FFC000"/>
              </a:solidFill>
              <a:latin typeface="Helvetica Neue" pitchFamily="1" charset="0"/>
            </a:endParaRPr>
          </a:p>
          <a:p>
            <a:pPr algn="ctr"/>
            <a:endParaRPr lang="fr-FR" sz="1800" dirty="0">
              <a:latin typeface="Verdana"/>
            </a:endParaRPr>
          </a:p>
          <a:p>
            <a:pPr algn="ctr"/>
            <a:endParaRPr lang="fr-FR" altLang="fr-FR" sz="2000" b="0" dirty="0">
              <a:latin typeface="Helvetica Neue" pitchFamily="1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467545" y="5877272"/>
            <a:ext cx="8208963" cy="1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1600" b="1" i="1">
                <a:latin typeface="Helvetica Neue" pitchFamily="1" charset="0"/>
              </a:rPr>
              <a:t>STRONG-2020 Kick-off meeting </a:t>
            </a:r>
          </a:p>
          <a:p>
            <a:pPr algn="ctr"/>
            <a:r>
              <a:rPr lang="fr-FR" altLang="fr-FR" sz="1600" i="1" err="1">
                <a:latin typeface="Helvetica Neue" pitchFamily="1" charset="0"/>
              </a:rPr>
              <a:t>October</a:t>
            </a:r>
            <a:r>
              <a:rPr lang="fr-FR" altLang="fr-FR" sz="1600" i="1">
                <a:latin typeface="Helvetica Neue" pitchFamily="1" charset="0"/>
              </a:rPr>
              <a:t> 23-25, 2019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325614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(P3E-3)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9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BFEA980-1955-46D1-BC00-3D46A69220DC}"/>
              </a:ext>
            </a:extLst>
          </p:cNvPr>
          <p:cNvSpPr/>
          <p:nvPr/>
        </p:nvSpPr>
        <p:spPr>
          <a:xfrm>
            <a:off x="444500" y="1409678"/>
            <a:ext cx="8261351" cy="6710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2400" i="1" dirty="0" err="1">
                <a:solidFill>
                  <a:srgbClr val="2530C7"/>
                </a:solidFill>
                <a:latin typeface="Arial Narrow" panose="020B0606020202030204" pitchFamily="34" charset="0"/>
              </a:rPr>
              <a:t>Reminder</a:t>
            </a:r>
            <a:r>
              <a:rPr lang="de-DE" sz="2400" i="1" dirty="0">
                <a:latin typeface="Arial Narrow" panose="020B0606020202030204" pitchFamily="34" charset="0"/>
              </a:rPr>
              <a:t> </a:t>
            </a:r>
            <a:r>
              <a:rPr lang="de-DE" sz="2400" dirty="0">
                <a:latin typeface="Arial Narrow" panose="020B0606020202030204" pitchFamily="34" charset="0"/>
              </a:rPr>
              <a:t>: 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Hydro-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Møller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latin typeface="Arial Narrow" panose="020B0606020202030204" pitchFamily="34" charset="0"/>
              </a:rPr>
              <a:t>polarimeter</a:t>
            </a:r>
            <a:r>
              <a:rPr lang="de-DE" sz="2400" dirty="0"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latin typeface="Arial Narrow" panose="020B0606020202030204" pitchFamily="34" charset="0"/>
              </a:rPr>
              <a:t>for</a:t>
            </a:r>
            <a:r>
              <a:rPr lang="de-DE" sz="2400" dirty="0">
                <a:latin typeface="Arial Narrow" panose="020B0606020202030204" pitchFamily="34" charset="0"/>
              </a:rPr>
              <a:t> on-line 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polarimetry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>
                <a:latin typeface="Arial Narrow" panose="020B0606020202030204" pitchFamily="34" charset="0"/>
              </a:rPr>
              <a:t>at ~100 </a:t>
            </a:r>
            <a:r>
              <a:rPr lang="de-DE" sz="2400" dirty="0" err="1">
                <a:latin typeface="Arial Narrow" panose="020B0606020202030204" pitchFamily="34" charset="0"/>
              </a:rPr>
              <a:t>MeV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id="{12A02943-CBDE-6D44-97FE-BB377784AA46}"/>
              </a:ext>
            </a:extLst>
          </p:cNvPr>
          <p:cNvSpPr/>
          <p:nvPr/>
        </p:nvSpPr>
        <p:spPr>
          <a:xfrm rot="1711510">
            <a:off x="8248659" y="2886412"/>
            <a:ext cx="249983" cy="222650"/>
          </a:xfrm>
          <a:prstGeom prst="donut">
            <a:avLst>
              <a:gd name="adj" fmla="val 73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Bouée 4">
            <a:extLst>
              <a:ext uri="{FF2B5EF4-FFF2-40B4-BE49-F238E27FC236}">
                <a16:creationId xmlns:a16="http://schemas.microsoft.com/office/drawing/2014/main" id="{C8B2B228-DA20-F540-B766-1B6C1AE557E4}"/>
              </a:ext>
            </a:extLst>
          </p:cNvPr>
          <p:cNvSpPr/>
          <p:nvPr/>
        </p:nvSpPr>
        <p:spPr>
          <a:xfrm>
            <a:off x="7647085" y="5517356"/>
            <a:ext cx="249983" cy="222650"/>
          </a:xfrm>
          <a:prstGeom prst="donut">
            <a:avLst>
              <a:gd name="adj" fmla="val 73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AED37-02D0-4E23-96C0-DC25D5B02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/>
          <a:stretch/>
        </p:blipFill>
        <p:spPr>
          <a:xfrm>
            <a:off x="2979909" y="2399556"/>
            <a:ext cx="5925395" cy="3615106"/>
          </a:xfrm>
          <a:prstGeom prst="rect">
            <a:avLst/>
          </a:prstGeom>
          <a:noFill/>
          <a:effectLst/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F0A7BD3-7820-9845-9AB5-6E8ECD30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1" y="2213125"/>
            <a:ext cx="5711551" cy="2185639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dirty="0">
                <a:solidFill>
                  <a:srgbClr val="2530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@ MESA</a:t>
            </a:r>
          </a:p>
          <a:p>
            <a:pPr marL="0" indent="0" algn="ctr">
              <a:buNone/>
            </a:pP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high-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0.3 K</a:t>
            </a: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superfluid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dilution cryostat (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at Mainz)</a:t>
            </a: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10000"/>
              <a:buFont typeface="Zapf Dingbats"/>
              <a:buChar char="➥"/>
            </a:pPr>
            <a:r>
              <a:rPr lang="fr-FR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F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double spin </a:t>
            </a:r>
            <a:r>
              <a:rPr lang="fr-FR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endParaRPr lang="fr-FR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7CE913E-90EE-B541-8B6A-3A5FD5F99D91}"/>
              </a:ext>
            </a:extLst>
          </p:cNvPr>
          <p:cNvSpPr txBox="1">
            <a:spLocks/>
          </p:cNvSpPr>
          <p:nvPr/>
        </p:nvSpPr>
        <p:spPr>
          <a:xfrm>
            <a:off x="4893940" y="5263108"/>
            <a:ext cx="4193356" cy="7769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Font typeface="Courier New" pitchFamily="49" charset="0"/>
              <a:buNone/>
            </a:pPr>
            <a:endParaRPr lang="fr-FR" sz="1000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Courier New" pitchFamily="49" charset="0"/>
              <a:buNone/>
            </a:pPr>
            <a:r>
              <a:rPr lang="fr-FR" sz="1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P3E-3</a:t>
            </a:r>
            <a:r>
              <a:rPr lang="fr-FR" sz="16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fr-FR" sz="1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Font typeface="Courier New" pitchFamily="49" charset="0"/>
              <a:buNone/>
            </a:pPr>
            <a:r>
              <a:rPr lang="fr-FR" sz="1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600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</a:t>
            </a:r>
            <a:r>
              <a:rPr lang="fr-FR" sz="16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sz="1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cxnSp>
        <p:nvCxnSpPr>
          <p:cNvPr id="4" name="Connecteur en arc 3">
            <a:extLst>
              <a:ext uri="{FF2B5EF4-FFF2-40B4-BE49-F238E27FC236}">
                <a16:creationId xmlns:a16="http://schemas.microsoft.com/office/drawing/2014/main" id="{21A082A1-1896-BE4E-B410-0D5EF208F0E8}"/>
              </a:ext>
            </a:extLst>
          </p:cNvPr>
          <p:cNvCxnSpPr>
            <a:cxnSpLocks/>
            <a:stCxn id="5" idx="0"/>
            <a:endCxn id="17" idx="5"/>
          </p:cNvCxnSpPr>
          <p:nvPr/>
        </p:nvCxnSpPr>
        <p:spPr>
          <a:xfrm rot="5400000" flipH="1" flipV="1">
            <a:off x="6888770" y="3992415"/>
            <a:ext cx="2408249" cy="64163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stealth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7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(P3E-3)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10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17" name="Grafik 1">
            <a:extLst>
              <a:ext uri="{FF2B5EF4-FFF2-40B4-BE49-F238E27FC236}">
                <a16:creationId xmlns:a16="http://schemas.microsoft.com/office/drawing/2014/main" id="{13EDA88A-2067-664F-B653-BFD908DE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094" y="1256060"/>
            <a:ext cx="3996720" cy="2412000"/>
          </a:xfrm>
          <a:prstGeom prst="rect">
            <a:avLst/>
          </a:prstGeom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9DE5FC95-AFAD-C843-8387-36182330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194" y="3683065"/>
            <a:ext cx="3901661" cy="2175276"/>
          </a:xfrm>
          <a:prstGeom prst="rect">
            <a:avLst/>
          </a:prstGeom>
        </p:spPr>
      </p:pic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DC6235D0-6CDF-874C-9749-1D962DCEB125}"/>
              </a:ext>
            </a:extLst>
          </p:cNvPr>
          <p:cNvSpPr txBox="1">
            <a:spLocks/>
          </p:cNvSpPr>
          <p:nvPr/>
        </p:nvSpPr>
        <p:spPr>
          <a:xfrm>
            <a:off x="552251" y="1849016"/>
            <a:ext cx="3850390" cy="31367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1800" kern="0" dirty="0"/>
              <a:t>First design </a:t>
            </a:r>
            <a:r>
              <a:rPr lang="fr-FR" sz="1800" kern="0" dirty="0" err="1"/>
              <a:t>available</a:t>
            </a:r>
            <a:r>
              <a:rPr lang="fr-FR" sz="1800" kern="0" dirty="0"/>
              <a:t> for a </a:t>
            </a:r>
            <a:r>
              <a:rPr lang="fr-FR" sz="1800" kern="0" dirty="0" err="1"/>
              <a:t>detection</a:t>
            </a:r>
            <a:r>
              <a:rPr lang="fr-FR" sz="1800" kern="0" dirty="0"/>
              <a:t> chicane to </a:t>
            </a:r>
            <a:r>
              <a:rPr lang="fr-FR" sz="1800" kern="0" dirty="0" err="1"/>
              <a:t>separate</a:t>
            </a:r>
            <a:r>
              <a:rPr lang="fr-FR" sz="1800" kern="0" dirty="0"/>
              <a:t> </a:t>
            </a:r>
            <a:r>
              <a:rPr lang="fr-FR" sz="1800" kern="0" dirty="0" err="1"/>
              <a:t>Møller</a:t>
            </a:r>
            <a:r>
              <a:rPr lang="fr-FR" sz="1800" kern="0" dirty="0"/>
              <a:t> and </a:t>
            </a:r>
            <a:r>
              <a:rPr lang="fr-FR" sz="1800" kern="0" dirty="0" err="1"/>
              <a:t>beam</a:t>
            </a:r>
            <a:r>
              <a:rPr lang="fr-FR" sz="1800" kern="0" dirty="0"/>
              <a:t> </a:t>
            </a:r>
            <a:r>
              <a:rPr lang="fr-FR" sz="1800" kern="0" dirty="0" err="1"/>
              <a:t>electrons</a:t>
            </a:r>
            <a:endParaRPr lang="fr-FR" sz="1800" kern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kern="0" dirty="0"/>
              <a:t>Simulation </a:t>
            </a:r>
            <a:r>
              <a:rPr lang="fr-FR" sz="1800" kern="0" dirty="0" err="1"/>
              <a:t>tracks</a:t>
            </a:r>
            <a:r>
              <a:rPr lang="fr-FR" sz="1800" kern="0" dirty="0"/>
              <a:t> </a:t>
            </a:r>
            <a:r>
              <a:rPr lang="fr-FR" sz="1800" kern="0" dirty="0" err="1"/>
              <a:t>electrons</a:t>
            </a:r>
            <a:r>
              <a:rPr lang="fr-FR" sz="1800" kern="0" dirty="0"/>
              <a:t> </a:t>
            </a:r>
            <a:r>
              <a:rPr lang="fr-FR" sz="1800" kern="0" dirty="0" err="1"/>
              <a:t>from</a:t>
            </a:r>
            <a:r>
              <a:rPr lang="fr-FR" sz="1800" kern="0" dirty="0"/>
              <a:t> </a:t>
            </a:r>
            <a:r>
              <a:rPr lang="fr-FR" sz="1800" kern="0" dirty="0" err="1"/>
              <a:t>hydrogen</a:t>
            </a:r>
            <a:r>
              <a:rPr lang="fr-FR" sz="1800" kern="0" dirty="0"/>
              <a:t> </a:t>
            </a:r>
            <a:r>
              <a:rPr lang="fr-FR" sz="1800" kern="0" dirty="0" err="1"/>
              <a:t>through</a:t>
            </a:r>
            <a:r>
              <a:rPr lang="fr-FR" sz="1800" kern="0" dirty="0"/>
              <a:t> the </a:t>
            </a:r>
            <a:r>
              <a:rPr lang="fr-FR" sz="1800" kern="0" dirty="0" err="1"/>
              <a:t>magnet</a:t>
            </a:r>
            <a:r>
              <a:rPr lang="fr-FR" sz="1800" kern="0" dirty="0"/>
              <a:t> system up to the detector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800" kern="0" dirty="0"/>
          </a:p>
          <a:p>
            <a:pPr algn="just"/>
            <a:r>
              <a:rPr lang="fr-FR" sz="1800" kern="0" dirty="0"/>
              <a:t>To do: </a:t>
            </a:r>
            <a:r>
              <a:rPr lang="fr-FR" sz="1800" kern="0" dirty="0" err="1"/>
              <a:t>integrate</a:t>
            </a:r>
            <a:r>
              <a:rPr lang="fr-FR" sz="1800" kern="0" dirty="0"/>
              <a:t> </a:t>
            </a:r>
            <a:r>
              <a:rPr lang="fr-FR" sz="1800" kern="0" dirty="0" err="1"/>
              <a:t>with</a:t>
            </a:r>
            <a:r>
              <a:rPr lang="fr-FR" sz="1800" kern="0" dirty="0"/>
              <a:t> </a:t>
            </a:r>
            <a:r>
              <a:rPr lang="fr-FR" sz="1800" kern="0" dirty="0" err="1"/>
              <a:t>target</a:t>
            </a:r>
            <a:r>
              <a:rPr lang="fr-FR" sz="1800" kern="0" dirty="0"/>
              <a:t> and detector </a:t>
            </a:r>
            <a:r>
              <a:rPr lang="fr-FR" sz="1800" kern="0" dirty="0" err="1"/>
              <a:t>into</a:t>
            </a:r>
            <a:r>
              <a:rPr lang="fr-FR" sz="1800" kern="0" dirty="0"/>
              <a:t> the </a:t>
            </a:r>
            <a:r>
              <a:rPr lang="fr-FR" sz="1800" kern="0" dirty="0" err="1"/>
              <a:t>polarimeter</a:t>
            </a:r>
            <a:r>
              <a:rPr lang="fr-FR" sz="1800" kern="0" dirty="0"/>
              <a:t> simulation package (HYMOSIM)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12EDBC54-8F25-834A-8F4E-F4013B6620DF}"/>
              </a:ext>
            </a:extLst>
          </p:cNvPr>
          <p:cNvSpPr txBox="1">
            <a:spLocks/>
          </p:cNvSpPr>
          <p:nvPr/>
        </p:nvSpPr>
        <p:spPr>
          <a:xfrm>
            <a:off x="764457" y="5284316"/>
            <a:ext cx="3528391" cy="510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kern="0" dirty="0">
                <a:solidFill>
                  <a:schemeClr val="tx1"/>
                </a:solidFill>
              </a:rPr>
              <a:t>Contributions </a:t>
            </a:r>
            <a:r>
              <a:rPr lang="fr-FR" sz="1200" kern="0" dirty="0" err="1">
                <a:solidFill>
                  <a:schemeClr val="tx1"/>
                </a:solidFill>
              </a:rPr>
              <a:t>from</a:t>
            </a:r>
            <a:r>
              <a:rPr lang="fr-FR" sz="1200" kern="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1200" kern="0" dirty="0">
                <a:solidFill>
                  <a:schemeClr val="tx1"/>
                </a:solidFill>
              </a:rPr>
              <a:t>V. </a:t>
            </a:r>
            <a:r>
              <a:rPr lang="fr-FR" sz="1200" kern="0" dirty="0" err="1">
                <a:solidFill>
                  <a:schemeClr val="tx1"/>
                </a:solidFill>
              </a:rPr>
              <a:t>Tyukin</a:t>
            </a:r>
            <a:r>
              <a:rPr lang="fr-FR" sz="1200" kern="0" dirty="0">
                <a:solidFill>
                  <a:schemeClr val="tx1"/>
                </a:solidFill>
              </a:rPr>
              <a:t>, K. Kumar, R. </a:t>
            </a:r>
            <a:r>
              <a:rPr lang="fr-FR" sz="1200" kern="0" dirty="0" err="1">
                <a:solidFill>
                  <a:schemeClr val="tx1"/>
                </a:solidFill>
              </a:rPr>
              <a:t>Beminiwhatta</a:t>
            </a:r>
            <a:r>
              <a:rPr lang="fr-FR" sz="1200" kern="0" dirty="0">
                <a:solidFill>
                  <a:schemeClr val="tx1"/>
                </a:solidFill>
              </a:rPr>
              <a:t>, S. </a:t>
            </a:r>
            <a:r>
              <a:rPr lang="fr-FR" sz="1200" kern="0" dirty="0" err="1">
                <a:solidFill>
                  <a:schemeClr val="tx1"/>
                </a:solidFill>
              </a:rPr>
              <a:t>Riordan</a:t>
            </a:r>
            <a:r>
              <a:rPr lang="fr-FR" sz="1200" kern="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395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(P3E-3)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11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CC4A51-E0A0-8443-A1B8-D18F0B5E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88" y="1540247"/>
            <a:ext cx="9073008" cy="593387"/>
          </a:xfrm>
        </p:spPr>
        <p:txBody>
          <a:bodyPr/>
          <a:lstStyle/>
          <a:p>
            <a:r>
              <a:rPr lang="fr-FR" dirty="0"/>
              <a:t>Candidate detector: </a:t>
            </a:r>
            <a:r>
              <a:rPr lang="fr-FR" dirty="0">
                <a:solidFill>
                  <a:srgbClr val="FF0000"/>
                </a:solidFill>
              </a:rPr>
              <a:t>H</a:t>
            </a:r>
            <a:r>
              <a:rPr lang="fr-FR" dirty="0"/>
              <a:t>igh-</a:t>
            </a:r>
            <a:r>
              <a:rPr lang="fr-FR" dirty="0">
                <a:solidFill>
                  <a:srgbClr val="FF0000"/>
                </a:solidFill>
              </a:rPr>
              <a:t>V</a:t>
            </a:r>
            <a:r>
              <a:rPr lang="fr-FR" dirty="0"/>
              <a:t>oltage </a:t>
            </a:r>
            <a:r>
              <a:rPr lang="fr-FR" dirty="0" err="1">
                <a:solidFill>
                  <a:srgbClr val="FF0000"/>
                </a:solidFill>
              </a:rPr>
              <a:t>M</a:t>
            </a:r>
            <a:r>
              <a:rPr lang="fr-FR" dirty="0" err="1"/>
              <a:t>onolithic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ctive </a:t>
            </a:r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/>
              <a:t>ixel </a:t>
            </a:r>
            <a:r>
              <a:rPr lang="fr-FR" dirty="0" err="1">
                <a:solidFill>
                  <a:srgbClr val="FF0000"/>
                </a:solidFill>
              </a:rPr>
              <a:t>S</a:t>
            </a:r>
            <a:r>
              <a:rPr lang="fr-FR" dirty="0" err="1"/>
              <a:t>ensors</a:t>
            </a:r>
            <a:r>
              <a:rPr lang="fr-FR" dirty="0"/>
              <a:t> </a:t>
            </a:r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2C30E961-C631-404C-990B-425D730E2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6575" y="1702451"/>
            <a:ext cx="3041227" cy="4562686"/>
          </a:xfrm>
          <a:prstGeom prst="rect">
            <a:avLst/>
          </a:prstGeom>
        </p:spPr>
      </p:pic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725131DE-D554-B045-869F-D6C317F31922}"/>
              </a:ext>
            </a:extLst>
          </p:cNvPr>
          <p:cNvSpPr txBox="1">
            <a:spLocks/>
          </p:cNvSpPr>
          <p:nvPr/>
        </p:nvSpPr>
        <p:spPr>
          <a:xfrm>
            <a:off x="641152" y="2899048"/>
            <a:ext cx="2939380" cy="2169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1800" kern="0" dirty="0"/>
              <a:t>First large (1.0x2.0 cm</a:t>
            </a:r>
            <a:r>
              <a:rPr lang="fr-FR" sz="1800" kern="0" baseline="30000" dirty="0"/>
              <a:t>2</a:t>
            </a:r>
            <a:r>
              <a:rPr lang="fr-FR" sz="1800" kern="0" dirty="0"/>
              <a:t>) </a:t>
            </a:r>
            <a:r>
              <a:rPr lang="fr-FR" sz="1800" kern="0" dirty="0" err="1"/>
              <a:t>fully</a:t>
            </a:r>
            <a:r>
              <a:rPr lang="fr-FR" sz="1800" kern="0" dirty="0"/>
              <a:t> </a:t>
            </a:r>
            <a:r>
              <a:rPr lang="fr-FR" sz="1800" kern="0" dirty="0" err="1"/>
              <a:t>characterized</a:t>
            </a:r>
            <a:r>
              <a:rPr lang="fr-FR" sz="1800" kern="0" dirty="0"/>
              <a:t> and </a:t>
            </a:r>
            <a:r>
              <a:rPr lang="fr-FR" sz="1800" kern="0" dirty="0" err="1"/>
              <a:t>opertional</a:t>
            </a:r>
            <a:endParaRPr lang="fr-FR" sz="1800" kern="0" dirty="0"/>
          </a:p>
          <a:p>
            <a:pPr algn="just"/>
            <a:r>
              <a:rPr lang="fr-FR" sz="1800" kern="0" dirty="0" err="1"/>
              <a:t>Next</a:t>
            </a:r>
            <a:r>
              <a:rPr lang="fr-FR" sz="1800" kern="0" dirty="0"/>
              <a:t> batch </a:t>
            </a:r>
            <a:r>
              <a:rPr lang="fr-FR" sz="1800" kern="0" dirty="0" err="1"/>
              <a:t>will</a:t>
            </a:r>
            <a:r>
              <a:rPr lang="fr-FR" sz="1800" kern="0" dirty="0"/>
              <a:t> focus on </a:t>
            </a:r>
            <a:r>
              <a:rPr lang="fr-FR" sz="1800" kern="0" dirty="0" err="1"/>
              <a:t>integration</a:t>
            </a:r>
            <a:r>
              <a:rPr lang="fr-FR" sz="1800" kern="0" dirty="0"/>
              <a:t> issues (</a:t>
            </a:r>
            <a:r>
              <a:rPr lang="fr-FR" sz="1800" kern="0" dirty="0" err="1"/>
              <a:t>powering</a:t>
            </a:r>
            <a:r>
              <a:rPr lang="fr-FR" sz="1800" kern="0" dirty="0"/>
              <a:t>, interfaces)</a:t>
            </a:r>
          </a:p>
          <a:p>
            <a:pPr algn="just"/>
            <a:r>
              <a:rPr lang="fr-FR" sz="1800" kern="0" dirty="0"/>
              <a:t>Simulation </a:t>
            </a:r>
            <a:r>
              <a:rPr lang="fr-FR" sz="1800" kern="0" dirty="0" err="1"/>
              <a:t>ready</a:t>
            </a:r>
            <a:r>
              <a:rPr lang="fr-FR" sz="1800" kern="0" dirty="0"/>
              <a:t> to </a:t>
            </a:r>
            <a:r>
              <a:rPr lang="fr-FR" sz="1800" kern="0" dirty="0" err="1"/>
              <a:t>integrate</a:t>
            </a:r>
            <a:r>
              <a:rPr lang="fr-FR" sz="1800" kern="0" dirty="0"/>
              <a:t> </a:t>
            </a:r>
            <a:r>
              <a:rPr lang="fr-FR" sz="1800" kern="0" dirty="0" err="1"/>
              <a:t>into</a:t>
            </a:r>
            <a:r>
              <a:rPr lang="fr-FR" sz="1800" kern="0" dirty="0"/>
              <a:t> HYMOSIM </a:t>
            </a:r>
          </a:p>
        </p:txBody>
      </p:sp>
    </p:spTree>
    <p:extLst>
      <p:ext uri="{BB962C8B-B14F-4D97-AF65-F5344CB8AC3E}">
        <p14:creationId xmlns:p14="http://schemas.microsoft.com/office/powerpoint/2010/main" val="47662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E1D618-313C-9442-8BEA-B25F5B7C0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" y="2996955"/>
            <a:ext cx="7802610" cy="2821517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566203"/>
            <a:ext cx="8665237" cy="1368149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for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(18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2019-November 2020)</a:t>
            </a:r>
          </a:p>
          <a:p>
            <a:pPr algn="just"/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fr-F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M48 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</a:t>
            </a:r>
            <a:r>
              <a:rPr lang="fr-F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fr-F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12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0" name="Bouée 9">
            <a:extLst>
              <a:ext uri="{FF2B5EF4-FFF2-40B4-BE49-F238E27FC236}">
                <a16:creationId xmlns:a16="http://schemas.microsoft.com/office/drawing/2014/main" id="{4DCF7764-8EEA-1E45-9A55-1FF2A58231D1}"/>
              </a:ext>
            </a:extLst>
          </p:cNvPr>
          <p:cNvSpPr/>
          <p:nvPr/>
        </p:nvSpPr>
        <p:spPr>
          <a:xfrm>
            <a:off x="7537028" y="3873748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>
            <a:extLst>
              <a:ext uri="{FF2B5EF4-FFF2-40B4-BE49-F238E27FC236}">
                <a16:creationId xmlns:a16="http://schemas.microsoft.com/office/drawing/2014/main" id="{B21AF79A-3E24-8845-92B7-7BC32929F72C}"/>
              </a:ext>
            </a:extLst>
          </p:cNvPr>
          <p:cNvSpPr/>
          <p:nvPr/>
        </p:nvSpPr>
        <p:spPr>
          <a:xfrm>
            <a:off x="7537028" y="4555728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>
            <a:extLst>
              <a:ext uri="{FF2B5EF4-FFF2-40B4-BE49-F238E27FC236}">
                <a16:creationId xmlns:a16="http://schemas.microsoft.com/office/drawing/2014/main" id="{053D7932-76AA-8B4E-B110-50102B816DA4}"/>
              </a:ext>
            </a:extLst>
          </p:cNvPr>
          <p:cNvSpPr/>
          <p:nvPr/>
        </p:nvSpPr>
        <p:spPr>
          <a:xfrm>
            <a:off x="7532836" y="5254600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1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556670"/>
            <a:ext cx="8665237" cy="4536033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MS79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to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M18 (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</a:t>
            </a: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Møller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and detectors running</a:t>
            </a:r>
          </a:p>
          <a:p>
            <a:pPr algn="just"/>
            <a:endParaRPr lang="fr-FR" sz="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1800" dirty="0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dirty="0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fr-FR" sz="1800" dirty="0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fr-FR" sz="1800" dirty="0">
              <a:solidFill>
                <a:srgbClr val="33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10000"/>
              <a:buFont typeface="Zapf Dingbats"/>
              <a:buChar char="➥"/>
            </a:pPr>
            <a:r>
              <a:rPr lang="fr-FR" sz="1800" i="1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800" i="1" dirty="0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fr-FR" sz="1800" i="1" dirty="0">
                <a:solidFill>
                  <a:srgbClr val="33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F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13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929184" y="2323232"/>
            <a:ext cx="7284538" cy="1224136"/>
            <a:chOff x="1991435" y="1916832"/>
            <a:chExt cx="5253675" cy="8828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85" y="1916832"/>
              <a:ext cx="5229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35" y="2409165"/>
              <a:ext cx="52482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94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386460"/>
            <a:ext cx="8665237" cy="871731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MS77 advancement </a:t>
            </a:r>
            <a:r>
              <a:rPr lang="en-US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(May 2020)</a:t>
            </a:r>
          </a:p>
          <a:p>
            <a:pPr algn="just"/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MS78 advancement </a:t>
            </a:r>
            <a:r>
              <a:rPr lang="en-US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(May 2020)</a:t>
            </a: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14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EF6F22-A0C3-3E44-A327-4B7F3FD6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6" y="2373105"/>
            <a:ext cx="6668740" cy="35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15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38E3E4-B294-A142-B9F5-5A3C7850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" y="1638522"/>
            <a:ext cx="8911721" cy="2074732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D619932-C3E8-524F-BB3B-868469E34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098" y="4037128"/>
            <a:ext cx="8665237" cy="1997880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IPNO and UH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cotutelle PhD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a 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power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 source</a:t>
            </a:r>
          </a:p>
          <a:p>
            <a:pPr algn="just"/>
            <a:endParaRPr lang="fr-FR" sz="800" i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JGU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Post-Doctoral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pPr algn="just"/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0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15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38E3E4-B294-A142-B9F5-5A3C7850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" y="1638522"/>
            <a:ext cx="8911721" cy="2074732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D619932-C3E8-524F-BB3B-868469E34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098" y="4037128"/>
            <a:ext cx="8665237" cy="1997880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IPNO and UH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cotutelle PhD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a 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power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8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 source</a:t>
            </a:r>
          </a:p>
          <a:p>
            <a:pPr algn="just"/>
            <a:endParaRPr lang="fr-FR" sz="800" i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JGU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Post-Doctoral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pPr algn="just"/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JRA13 </a:t>
            </a:r>
            <a:r>
              <a:rPr lang="fr-FR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continues to </a:t>
            </a:r>
            <a:r>
              <a:rPr lang="fr-FR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fr-FR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endParaRPr lang="fr-FR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675895"/>
            <a:ext cx="8665237" cy="4176462"/>
          </a:xfrm>
        </p:spPr>
        <p:txBody>
          <a:bodyPr/>
          <a:lstStyle/>
          <a:p>
            <a:pPr marL="0" indent="0" algn="ctr">
              <a:buNone/>
            </a:pPr>
            <a:endParaRPr lang="fr-FR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sources,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sources,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polarimetry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buNone/>
            </a:pP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P3E-1: High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Source</a:t>
            </a:r>
          </a:p>
          <a:p>
            <a:pPr algn="just"/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P3E-2: High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 Source</a:t>
            </a:r>
          </a:p>
          <a:p>
            <a:pPr algn="just"/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P3E-3: High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Polarimetry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835696" y="188639"/>
            <a:ext cx="7056597" cy="1017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P3E</a:t>
            </a:r>
            <a:b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r-FR" sz="2800" b="0" i="1" kern="12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Polarized</a:t>
            </a:r>
            <a: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Electrons, Positrons and </a:t>
            </a:r>
            <a:r>
              <a:rPr lang="fr-FR" sz="2800" b="0" i="1" kern="12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Polarimetry</a:t>
            </a:r>
            <a:endParaRPr lang="fr-FR" sz="2800" b="0" kern="120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2</a:t>
            </a:fld>
            <a:endParaRPr lang="fr-FR" altLang="fr-FR" sz="1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25BF18-CFD2-2947-A103-919757B45CAE}"/>
              </a:ext>
            </a:extLst>
          </p:cNvPr>
          <p:cNvSpPr txBox="1"/>
          <p:nvPr/>
        </p:nvSpPr>
        <p:spPr>
          <a:xfrm>
            <a:off x="8743950" y="6272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97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PRLMay2016illustration_F2b-01.jpg">
            <a:extLst>
              <a:ext uri="{FF2B5EF4-FFF2-40B4-BE49-F238E27FC236}">
                <a16:creationId xmlns:a16="http://schemas.microsoft.com/office/drawing/2014/main" id="{146E3CA8-AE21-4444-BABD-2AFE198D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7" y="2439158"/>
            <a:ext cx="2434320" cy="2434320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835696" y="188639"/>
            <a:ext cx="7056597" cy="1017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P3E</a:t>
            </a:r>
            <a:b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r-FR" sz="2800" b="0" i="1" kern="12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Polarized</a:t>
            </a:r>
            <a:r>
              <a:rPr lang="fr-FR" sz="2800" b="0" i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Electrons, Positrons and </a:t>
            </a:r>
            <a:r>
              <a:rPr lang="fr-FR" sz="2800" b="0" i="1" kern="12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Polarimetry</a:t>
            </a:r>
            <a:endParaRPr lang="fr-FR" sz="2800" b="0" kern="120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3</a:t>
            </a:fld>
            <a:endParaRPr lang="fr-FR" altLang="fr-FR" sz="1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FF55B3-7C3E-2948-8004-0C98A4053FF4}"/>
              </a:ext>
            </a:extLst>
          </p:cNvPr>
          <p:cNvSpPr txBox="1"/>
          <p:nvPr/>
        </p:nvSpPr>
        <p:spPr>
          <a:xfrm>
            <a:off x="201405" y="1765796"/>
            <a:ext cx="25362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latin typeface="Lucida Calligraphy" panose="03010101010101010101" pitchFamily="66" charset="77"/>
              </a:rPr>
              <a:t>Photocathode R&amp;D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9ECB7A-45F7-D040-9DC7-C9BD6FC032FE}"/>
              </a:ext>
            </a:extLst>
          </p:cNvPr>
          <p:cNvSpPr txBox="1"/>
          <p:nvPr/>
        </p:nvSpPr>
        <p:spPr>
          <a:xfrm>
            <a:off x="3392950" y="1611470"/>
            <a:ext cx="24769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b="1" err="1">
                <a:latin typeface="Lucida Calligraphy" panose="03010101010101010101" pitchFamily="66" charset="77"/>
              </a:rPr>
              <a:t>Polarized</a:t>
            </a:r>
            <a:r>
              <a:rPr lang="fr-FR" b="1">
                <a:latin typeface="Lucida Calligraphy" panose="03010101010101010101" pitchFamily="66" charset="77"/>
              </a:rPr>
              <a:t> Positron</a:t>
            </a:r>
          </a:p>
          <a:p>
            <a:pPr algn="ctr"/>
            <a:r>
              <a:rPr lang="fr-FR" b="1">
                <a:latin typeface="Lucida Calligraphy" panose="03010101010101010101" pitchFamily="66" charset="77"/>
              </a:rPr>
              <a:t> R&amp;D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5A9F01-49AE-6748-82CC-3CC4E425E7E1}"/>
              </a:ext>
            </a:extLst>
          </p:cNvPr>
          <p:cNvSpPr txBox="1"/>
          <p:nvPr/>
        </p:nvSpPr>
        <p:spPr>
          <a:xfrm>
            <a:off x="6738044" y="1763496"/>
            <a:ext cx="177324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b="1" err="1">
                <a:latin typeface="Lucida Calligraphy" panose="03010101010101010101" pitchFamily="66" charset="77"/>
              </a:rPr>
              <a:t>Sensors</a:t>
            </a:r>
            <a:r>
              <a:rPr lang="fr-FR" b="1">
                <a:latin typeface="Lucida Calligraphy" panose="03010101010101010101" pitchFamily="66" charset="77"/>
              </a:rPr>
              <a:t> R&amp;D</a:t>
            </a:r>
          </a:p>
        </p:txBody>
      </p:sp>
      <p:grpSp>
        <p:nvGrpSpPr>
          <p:cNvPr id="17" name="Grouper 15">
            <a:extLst>
              <a:ext uri="{FF2B5EF4-FFF2-40B4-BE49-F238E27FC236}">
                <a16:creationId xmlns:a16="http://schemas.microsoft.com/office/drawing/2014/main" id="{014BD352-6A29-9840-BBC5-B3D920FD7F40}"/>
              </a:ext>
            </a:extLst>
          </p:cNvPr>
          <p:cNvGrpSpPr>
            <a:grpSpLocks noChangeAspect="1"/>
          </p:cNvGrpSpPr>
          <p:nvPr/>
        </p:nvGrpSpPr>
        <p:grpSpPr>
          <a:xfrm>
            <a:off x="368662" y="2317277"/>
            <a:ext cx="2223225" cy="2151578"/>
            <a:chOff x="9105898" y="982325"/>
            <a:chExt cx="2538530" cy="2575800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EBBA7B5F-4439-F64A-87B6-AC9D0A824C0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898" y="982325"/>
              <a:ext cx="2538530" cy="25758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19B8DB-53B8-4D41-8254-3C00234B8792}"/>
                </a:ext>
              </a:extLst>
            </p:cNvPr>
            <p:cNvSpPr/>
            <p:nvPr/>
          </p:nvSpPr>
          <p:spPr>
            <a:xfrm>
              <a:off x="9343121" y="1223136"/>
              <a:ext cx="296179" cy="25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" name="Grafik 5">
            <a:extLst>
              <a:ext uri="{FF2B5EF4-FFF2-40B4-BE49-F238E27FC236}">
                <a16:creationId xmlns:a16="http://schemas.microsoft.com/office/drawing/2014/main" id="{F4583B97-4497-994F-B49C-34E4C9C4D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92" y="2384325"/>
            <a:ext cx="1712763" cy="25696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3EA72C-4B2D-4B4B-9A00-E68BE358F22F}"/>
              </a:ext>
            </a:extLst>
          </p:cNvPr>
          <p:cNvSpPr txBox="1"/>
          <p:nvPr/>
        </p:nvSpPr>
        <p:spPr>
          <a:xfrm>
            <a:off x="298374" y="462683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fr-FR" sz="16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quantum </a:t>
            </a:r>
            <a:r>
              <a:rPr lang="fr-FR" sz="160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effciency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6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live-time 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photocathodes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0588F4E-957C-834A-A0C5-E20EBFC79C04}"/>
              </a:ext>
            </a:extLst>
          </p:cNvPr>
          <p:cNvSpPr txBox="1"/>
          <p:nvPr/>
        </p:nvSpPr>
        <p:spPr>
          <a:xfrm>
            <a:off x="6717384" y="513151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and applications of </a:t>
            </a:r>
          </a:p>
          <a:p>
            <a:pPr algn="ctr"/>
            <a:r>
              <a:rPr lang="fr-FR" sz="16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HV-MAPS </a:t>
            </a:r>
            <a:r>
              <a:rPr lang="fr-FR" sz="160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fr-FR" sz="160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8C06D6-3E0F-334D-A641-6FF7B70AA019}"/>
              </a:ext>
            </a:extLst>
          </p:cNvPr>
          <p:cNvSpPr txBox="1"/>
          <p:nvPr/>
        </p:nvSpPr>
        <p:spPr>
          <a:xfrm>
            <a:off x="3047248" y="472668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Application of the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PEPPo</a:t>
            </a:r>
            <a:r>
              <a:rPr lang="fr-FR" sz="16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technique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8DC3A6-A740-6C4D-8D99-AC12B4BE4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4" y="1675801"/>
            <a:ext cx="8745112" cy="2153247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835696" y="188639"/>
            <a:ext cx="7056597" cy="1017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P3E</a:t>
            </a:r>
            <a:b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r-FR" sz="2800" b="0" i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Polarized</a:t>
            </a:r>
            <a: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Electrons, Positrons and </a:t>
            </a:r>
            <a:r>
              <a:rPr lang="fr-FR" sz="2800" b="0" i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Polarimetry</a:t>
            </a:r>
            <a:endParaRPr lang="fr-FR" sz="2800" b="0" kern="12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4</a:t>
            </a:fld>
            <a:endParaRPr lang="fr-FR" altLang="fr-FR" sz="1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78C0D6D-99BA-B14E-B030-B06E9CBDA808}"/>
              </a:ext>
            </a:extLst>
          </p:cNvPr>
          <p:cNvSpPr txBox="1">
            <a:spLocks/>
          </p:cNvSpPr>
          <p:nvPr/>
        </p:nvSpPr>
        <p:spPr>
          <a:xfrm>
            <a:off x="232108" y="4176321"/>
            <a:ext cx="8665237" cy="19889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P3E-1: 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(Newport News), TUD (Darmstadt)</a:t>
            </a:r>
          </a:p>
          <a:p>
            <a:pPr algn="just"/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P3E-2: DESY (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Zeuthen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000" u="sng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IPNO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(Orsay), LAL (Orsay), </a:t>
            </a:r>
            <a:r>
              <a:rPr lang="fr-FR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P3E-3: </a:t>
            </a:r>
            <a:r>
              <a:rPr lang="fr-FR" sz="2000" u="sng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JGU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(Mainz)</a:t>
            </a:r>
          </a:p>
          <a:p>
            <a:pPr marL="0" indent="0" algn="just">
              <a:buFont typeface="Courier New" pitchFamily="49" charset="0"/>
              <a:buNone/>
            </a:pPr>
            <a:endParaRPr lang="fr-FR" sz="10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Courier New" pitchFamily="49" charset="0"/>
              <a:buNone/>
            </a:pPr>
            <a:r>
              <a:rPr lang="fr-FR" sz="1400" i="1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fr-FR" sz="1400" i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  <a:r>
              <a:rPr lang="fr-FR" sz="14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Partner institution       </a:t>
            </a:r>
            <a:r>
              <a:rPr lang="fr-FR" sz="1400" i="1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FR" sz="1400" i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</a:p>
        </p:txBody>
      </p:sp>
    </p:spTree>
    <p:extLst>
      <p:ext uri="{BB962C8B-B14F-4D97-AF65-F5344CB8AC3E}">
        <p14:creationId xmlns:p14="http://schemas.microsoft.com/office/powerpoint/2010/main" val="64977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8DC3A6-A740-6C4D-8D99-AC12B4BE4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4" y="1675801"/>
            <a:ext cx="8745112" cy="2153247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835696" y="188639"/>
            <a:ext cx="7056597" cy="1017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P3E</a:t>
            </a:r>
            <a:b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r-FR" sz="2800" b="0" i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Polarized</a:t>
            </a:r>
            <a:r>
              <a:rPr lang="fr-FR" sz="2800" b="0" i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Electrons, Positrons and </a:t>
            </a:r>
            <a:r>
              <a:rPr lang="fr-FR" sz="2800" b="0" i="1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Polarimetry</a:t>
            </a:r>
            <a:endParaRPr lang="fr-FR" sz="2800" b="0" kern="12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78C0D6D-99BA-B14E-B030-B06E9CBDA808}"/>
              </a:ext>
            </a:extLst>
          </p:cNvPr>
          <p:cNvSpPr txBox="1">
            <a:spLocks/>
          </p:cNvSpPr>
          <p:nvPr/>
        </p:nvSpPr>
        <p:spPr>
          <a:xfrm>
            <a:off x="232108" y="4176321"/>
            <a:ext cx="8665237" cy="19889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P3E-1: 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(Newport News), TUD (Darmstadt)</a:t>
            </a:r>
          </a:p>
          <a:p>
            <a:pPr algn="just"/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P3E-2: DESY (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Zeuthen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000" u="sng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IPNO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(Orsay), LAL (Orsay), </a:t>
            </a:r>
            <a:r>
              <a:rPr lang="fr-FR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P3E-3: </a:t>
            </a:r>
            <a:r>
              <a:rPr lang="fr-FR" sz="2000" u="sng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JGU</a:t>
            </a:r>
            <a:r>
              <a:rPr lang="fr-FR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(Mainz)</a:t>
            </a:r>
          </a:p>
          <a:p>
            <a:pPr marL="0" indent="0" algn="just">
              <a:buFont typeface="Courier New" pitchFamily="49" charset="0"/>
              <a:buNone/>
            </a:pPr>
            <a:endParaRPr lang="fr-FR" sz="10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Courier New" pitchFamily="49" charset="0"/>
              <a:buNone/>
            </a:pPr>
            <a:r>
              <a:rPr lang="fr-FR" sz="1400" i="1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fr-FR" sz="1400" i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  <a:r>
              <a:rPr lang="fr-FR" sz="14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Partner institution       </a:t>
            </a:r>
            <a:r>
              <a:rPr lang="fr-FR" sz="1400" i="1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FR" sz="1400" i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</a:p>
        </p:txBody>
      </p:sp>
      <p:sp>
        <p:nvSpPr>
          <p:cNvPr id="2" name="Bouée 1">
            <a:extLst>
              <a:ext uri="{FF2B5EF4-FFF2-40B4-BE49-F238E27FC236}">
                <a16:creationId xmlns:a16="http://schemas.microsoft.com/office/drawing/2014/main" id="{3E3A9E0D-FE89-C64F-93EF-209E4BAD02DC}"/>
              </a:ext>
            </a:extLst>
          </p:cNvPr>
          <p:cNvSpPr/>
          <p:nvPr/>
        </p:nvSpPr>
        <p:spPr>
          <a:xfrm>
            <a:off x="5929519" y="2467256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>
            <a:extLst>
              <a:ext uri="{FF2B5EF4-FFF2-40B4-BE49-F238E27FC236}">
                <a16:creationId xmlns:a16="http://schemas.microsoft.com/office/drawing/2014/main" id="{3615C33E-D93A-994F-964A-EF3E493C0226}"/>
              </a:ext>
            </a:extLst>
          </p:cNvPr>
          <p:cNvSpPr/>
          <p:nvPr/>
        </p:nvSpPr>
        <p:spPr>
          <a:xfrm>
            <a:off x="7212607" y="2640922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Bouée 14">
            <a:extLst>
              <a:ext uri="{FF2B5EF4-FFF2-40B4-BE49-F238E27FC236}">
                <a16:creationId xmlns:a16="http://schemas.microsoft.com/office/drawing/2014/main" id="{56E556C2-2F64-C649-AC76-E83900EA4BED}"/>
              </a:ext>
            </a:extLst>
          </p:cNvPr>
          <p:cNvSpPr/>
          <p:nvPr/>
        </p:nvSpPr>
        <p:spPr>
          <a:xfrm>
            <a:off x="7873735" y="2922993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id="{A4A1059F-DFE0-234F-BF78-FB770BC43564}"/>
              </a:ext>
            </a:extLst>
          </p:cNvPr>
          <p:cNvSpPr/>
          <p:nvPr/>
        </p:nvSpPr>
        <p:spPr>
          <a:xfrm>
            <a:off x="7534961" y="3083429"/>
            <a:ext cx="576064" cy="360040"/>
          </a:xfrm>
          <a:prstGeom prst="donut">
            <a:avLst>
              <a:gd name="adj" fmla="val 79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Bouée 17">
            <a:extLst>
              <a:ext uri="{FF2B5EF4-FFF2-40B4-BE49-F238E27FC236}">
                <a16:creationId xmlns:a16="http://schemas.microsoft.com/office/drawing/2014/main" id="{837CD94D-94BB-544A-B438-84A8328C28DB}"/>
              </a:ext>
            </a:extLst>
          </p:cNvPr>
          <p:cNvSpPr/>
          <p:nvPr/>
        </p:nvSpPr>
        <p:spPr>
          <a:xfrm>
            <a:off x="5292080" y="3384517"/>
            <a:ext cx="576064" cy="360040"/>
          </a:xfrm>
          <a:prstGeom prst="donut">
            <a:avLst>
              <a:gd name="adj" fmla="val 799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6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(P3E-1)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381328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F5415BC1-7E6F-1543-8E2B-35C00D187F42}"/>
              </a:ext>
            </a:extLst>
          </p:cNvPr>
          <p:cNvSpPr txBox="1">
            <a:spLocks/>
          </p:cNvSpPr>
          <p:nvPr/>
        </p:nvSpPr>
        <p:spPr>
          <a:xfrm>
            <a:off x="304116" y="1277267"/>
            <a:ext cx="8660372" cy="14527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at </a:t>
            </a:r>
            <a:r>
              <a:rPr lang="fr-FR" sz="1200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LHeC</a:t>
            </a:r>
            <a:r>
              <a:rPr lang="fr-FR" sz="12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FCC-eh and PERLE Workshop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Orsay,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27-29, 2018</a:t>
            </a:r>
          </a:p>
          <a:p>
            <a:pPr marL="0" indent="0" algn="ctr">
              <a:buNone/>
            </a:pPr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positrons for </a:t>
            </a:r>
            <a:r>
              <a:rPr lang="fr-FR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CEBAF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high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1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eRHIC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prompted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CEBAF to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influence of the </a:t>
            </a:r>
            <a:r>
              <a:rPr lang="fr-FR" sz="18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spot size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high-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photocathodes</a:t>
            </a:r>
            <a:endParaRPr lang="fr-FR" sz="1800" i="1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586BCF05-FD85-A043-88C7-FFCB96C8FDF2}"/>
              </a:ext>
            </a:extLst>
          </p:cNvPr>
          <p:cNvGrpSpPr/>
          <p:nvPr/>
        </p:nvGrpSpPr>
        <p:grpSpPr>
          <a:xfrm>
            <a:off x="160190" y="2802260"/>
            <a:ext cx="5776142" cy="3036931"/>
            <a:chOff x="380034" y="828290"/>
            <a:chExt cx="8163891" cy="3928080"/>
          </a:xfrm>
        </p:grpSpPr>
        <p:pic>
          <p:nvPicPr>
            <p:cNvPr id="10" name="Picture 2" descr="C:\Users\poelker\AppData\Local\Temp\life_v_area_1000_1500_expFit.jpeg">
              <a:extLst>
                <a:ext uri="{FF2B5EF4-FFF2-40B4-BE49-F238E27FC236}">
                  <a16:creationId xmlns:a16="http://schemas.microsoft.com/office/drawing/2014/main" id="{B81234C7-C340-8A4D-BACB-6E0DDA054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34" y="828290"/>
              <a:ext cx="8163891" cy="392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636D312C-556E-884B-BC33-BCE98DE51E0F}"/>
                </a:ext>
              </a:extLst>
            </p:cNvPr>
            <p:cNvSpPr txBox="1"/>
            <p:nvPr/>
          </p:nvSpPr>
          <p:spPr>
            <a:xfrm>
              <a:off x="855625" y="1850490"/>
              <a:ext cx="3263534" cy="35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 mA for 7 days is 600 C</a:t>
              </a:r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DC9E8D1F-965D-0543-B82F-566E8B52A6B0}"/>
                </a:ext>
              </a:extLst>
            </p:cNvPr>
            <p:cNvGrpSpPr/>
            <p:nvPr/>
          </p:nvGrpSpPr>
          <p:grpSpPr>
            <a:xfrm>
              <a:off x="793110" y="2477193"/>
              <a:ext cx="1075506" cy="1611311"/>
              <a:chOff x="793110" y="2477193"/>
              <a:chExt cx="1075506" cy="161131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8F2C9-5A92-8D46-87E9-ACA1ACA1192D}"/>
                  </a:ext>
                </a:extLst>
              </p:cNvPr>
              <p:cNvSpPr/>
              <p:nvPr/>
            </p:nvSpPr>
            <p:spPr>
              <a:xfrm>
                <a:off x="1155700" y="3023554"/>
                <a:ext cx="152400" cy="1387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344022-4758-B040-AEF0-5DFFAFE572DA}"/>
                  </a:ext>
                </a:extLst>
              </p:cNvPr>
              <p:cNvSpPr txBox="1"/>
              <p:nvPr/>
            </p:nvSpPr>
            <p:spPr>
              <a:xfrm>
                <a:off x="912086" y="2477193"/>
                <a:ext cx="956530" cy="56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432FF"/>
                    </a:solidFill>
                  </a:rPr>
                  <a:t>1 mA </a:t>
                </a:r>
              </a:p>
              <a:p>
                <a:pPr algn="ctr"/>
                <a:r>
                  <a:rPr lang="en-US" sz="1050" dirty="0">
                    <a:solidFill>
                      <a:srgbClr val="0432FF"/>
                    </a:solidFill>
                  </a:rPr>
                  <a:t>(2007</a:t>
                </a:r>
                <a:r>
                  <a:rPr lang="en-US" sz="1200" dirty="0">
                    <a:solidFill>
                      <a:srgbClr val="0432FF"/>
                    </a:solidFill>
                  </a:rPr>
                  <a:t>)</a:t>
                </a:r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:a16="http://schemas.microsoft.com/office/drawing/2014/main" id="{1D0C9C29-B0AB-8546-A7FC-1F4D4A77E937}"/>
                  </a:ext>
                </a:extLst>
              </p:cNvPr>
              <p:cNvSpPr/>
              <p:nvPr/>
            </p:nvSpPr>
            <p:spPr>
              <a:xfrm>
                <a:off x="1017176" y="3949758"/>
                <a:ext cx="152400" cy="1387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A6D4C54D-B9EB-5D4C-AFB6-9F224205183D}"/>
                  </a:ext>
                </a:extLst>
              </p:cNvPr>
              <p:cNvSpPr txBox="1"/>
              <p:nvPr/>
            </p:nvSpPr>
            <p:spPr>
              <a:xfrm>
                <a:off x="793110" y="3463581"/>
                <a:ext cx="913514" cy="537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432FF"/>
                    </a:solidFill>
                  </a:rPr>
                  <a:t>4 mA </a:t>
                </a:r>
              </a:p>
              <a:p>
                <a:pPr algn="ctr"/>
                <a:r>
                  <a:rPr lang="en-US" sz="1050" dirty="0">
                    <a:solidFill>
                      <a:srgbClr val="0432FF"/>
                    </a:solidFill>
                  </a:rPr>
                  <a:t>(2011)</a:t>
                </a:r>
              </a:p>
            </p:txBody>
          </p:sp>
        </p:grpSp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6C3EAB96-CC3B-754A-9A56-F1AA51D12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082" y="4343896"/>
            <a:ext cx="1625422" cy="1177528"/>
          </a:xfrm>
          <a:prstGeom prst="rect">
            <a:avLst/>
          </a:prstGeom>
        </p:spPr>
      </p:pic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91ACAC3-55DA-7B43-8D44-316016975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0795" y="3263652"/>
            <a:ext cx="2817545" cy="21821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size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Diffracted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photocathode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excellent candidate for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HV &gt; 300 kV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gun</a:t>
            </a:r>
          </a:p>
        </p:txBody>
      </p:sp>
    </p:spTree>
    <p:extLst>
      <p:ext uri="{BB962C8B-B14F-4D97-AF65-F5344CB8AC3E}">
        <p14:creationId xmlns:p14="http://schemas.microsoft.com/office/powerpoint/2010/main" val="374032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(P3E-2)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xfrm>
            <a:off x="8391971" y="6519689"/>
            <a:ext cx="720725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Résultat de recherche d'images pour &quot;eric voutier&quot;">
            <a:extLst>
              <a:ext uri="{FF2B5EF4-FFF2-40B4-BE49-F238E27FC236}">
                <a16:creationId xmlns:a16="http://schemas.microsoft.com/office/drawing/2014/main" id="{513D57E4-AA09-0845-BA41-B2469665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3" y="1525796"/>
            <a:ext cx="3305123" cy="44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A045325-6AF9-B448-B5FF-0FBF7C80A13A}"/>
              </a:ext>
            </a:extLst>
          </p:cNvPr>
          <p:cNvSpPr txBox="1"/>
          <p:nvPr/>
        </p:nvSpPr>
        <p:spPr>
          <a:xfrm>
            <a:off x="4005952" y="2841938"/>
            <a:ext cx="482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Publication of the JPos17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(free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https://aip.scitation.org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describing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science of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6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fr-F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fr-FR" sz="16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fr-F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applications 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</a:t>
            </a:r>
            <a:r>
              <a:rPr lang="fr-FR" sz="16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9761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 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(P3E-2)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xfrm>
            <a:off x="8400479" y="6519689"/>
            <a:ext cx="720725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7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C2F85D20-058D-C346-9EF3-C79F3815731A}"/>
              </a:ext>
            </a:extLst>
          </p:cNvPr>
          <p:cNvGrpSpPr/>
          <p:nvPr/>
        </p:nvGrpSpPr>
        <p:grpSpPr>
          <a:xfrm>
            <a:off x="395535" y="1269328"/>
            <a:ext cx="4529028" cy="4849870"/>
            <a:chOff x="277826" y="1349260"/>
            <a:chExt cx="3802944" cy="4468308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5C8D01B-28B7-1B45-BF73-159524E184E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1483" y="3595331"/>
              <a:ext cx="1889283" cy="2222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92D2B9B4-D762-8240-A3E1-9E39934A034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828" y="3595330"/>
              <a:ext cx="1889284" cy="2222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55B24622-C175-D642-A51E-57F93D44DF5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1486" y="1355825"/>
              <a:ext cx="1889284" cy="2222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DA94A286-FED5-2F41-9471-288CE238A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826" y="1349260"/>
              <a:ext cx="1889231" cy="2222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8F83BFEF-CB30-A940-9C6F-CD8DA90B19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40" t="10516"/>
          <a:stretch/>
        </p:blipFill>
        <p:spPr>
          <a:xfrm>
            <a:off x="5568064" y="2516562"/>
            <a:ext cx="3147144" cy="2030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563104-A806-6F4F-A0B3-ED1865D0E14E}"/>
              </a:ext>
            </a:extLst>
          </p:cNvPr>
          <p:cNvSpPr/>
          <p:nvPr/>
        </p:nvSpPr>
        <p:spPr>
          <a:xfrm>
            <a:off x="4940548" y="1224577"/>
            <a:ext cx="4167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J. Arrington, M.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Battaglieri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J.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Bernauer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V. Burkert, </a:t>
            </a:r>
          </a:p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Celentano, L.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Elouadrhiri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F.-X.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Girod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J.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Grames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Marsicano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C. Muñoz Camacho, S.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Niccolai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A. Puckett, </a:t>
            </a:r>
          </a:p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Schmidt,  E. </a:t>
            </a:r>
            <a:r>
              <a:rPr lang="en-US" sz="1200" err="1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Voutier</a:t>
            </a:r>
            <a:r>
              <a:rPr lang="en-US" sz="12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endParaRPr lang="fr-FR" sz="12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733938-083E-5146-B9BA-F1CD76FBB056}"/>
              </a:ext>
            </a:extLst>
          </p:cNvPr>
          <p:cNvSpPr txBox="1"/>
          <p:nvPr/>
        </p:nvSpPr>
        <p:spPr>
          <a:xfrm>
            <a:off x="5302424" y="2055574"/>
            <a:ext cx="368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120</a:t>
            </a:r>
            <a:r>
              <a:rPr lang="fr-FR" sz="16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Physicists</a:t>
            </a:r>
            <a:r>
              <a:rPr lang="fr-FR" sz="16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fr-FR" sz="16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b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39</a:t>
            </a:r>
            <a:r>
              <a:rPr lang="fr-FR" sz="16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Institutions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EF98D1-3293-5A4E-8BBC-D0B6C3774FA6}"/>
              </a:ext>
            </a:extLst>
          </p:cNvPr>
          <p:cNvSpPr txBox="1"/>
          <p:nvPr/>
        </p:nvSpPr>
        <p:spPr>
          <a:xfrm>
            <a:off x="5298832" y="4644841"/>
            <a:ext cx="365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i="1">
                <a:solidFill>
                  <a:srgbClr val="FF2600"/>
                </a:solidFill>
                <a:latin typeface="Avenir Black Oblique" panose="02000503020000020003" pitchFamily="2" charset="0"/>
                <a:cs typeface="Arial" panose="020B0604020202020204" pitchFamily="34" charset="0"/>
              </a:rPr>
              <a:t>« </a:t>
            </a:r>
            <a:r>
              <a:rPr lang="en-US" sz="1600" b="1" i="1">
                <a:solidFill>
                  <a:srgbClr val="FF2600"/>
                </a:solidFill>
                <a:latin typeface="Avenir Black Oblique" panose="02000503020000020003" pitchFamily="2" charset="0"/>
                <a:cs typeface="Arial" panose="020B0604020202020204" pitchFamily="34" charset="0"/>
              </a:rPr>
              <a:t>These measurements all have significant physics interest. The proposers should carefully evaluate feasibility and present the best case possible in a future proposal. »</a:t>
            </a:r>
            <a:endParaRPr lang="fr-FR" sz="1600" b="1" i="1">
              <a:solidFill>
                <a:srgbClr val="FF2600"/>
              </a:solidFill>
              <a:latin typeface="Avenir Black Oblique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JRA13 :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on </a:t>
            </a:r>
            <a:r>
              <a:rPr lang="fr-FR" altLang="fr-FR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alt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(P3E-2)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FFFF"/>
                </a:solidFill>
                <a:latin typeface="Arial" pitchFamily="34" charset="0"/>
              </a:rPr>
              <a:t>8</a:t>
            </a: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9B5C322-41F4-CA41-9552-7F9E2B878430}"/>
              </a:ext>
            </a:extLst>
          </p:cNvPr>
          <p:cNvSpPr txBox="1">
            <a:spLocks/>
          </p:cNvSpPr>
          <p:nvPr/>
        </p:nvSpPr>
        <p:spPr>
          <a:xfrm>
            <a:off x="304116" y="1277267"/>
            <a:ext cx="8660372" cy="14527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Aulenbacher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Chaikovska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Hillert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fr-FR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fr-FR" sz="1200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Moortgat-Pick</a:t>
            </a:r>
            <a:r>
              <a:rPr lang="fr-F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fr-FR" sz="1200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Voutier</a:t>
            </a:r>
            <a:endParaRPr lang="fr-FR" sz="1200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bewteen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Paris-Saclay for the design of a high power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PEPPo-like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positron source </a:t>
            </a:r>
            <a:endParaRPr lang="fr-FR" sz="1800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F0F749-44EE-B54C-B3B1-12B11DD42F04}"/>
              </a:ext>
            </a:extLst>
          </p:cNvPr>
          <p:cNvGrpSpPr/>
          <p:nvPr/>
        </p:nvGrpSpPr>
        <p:grpSpPr>
          <a:xfrm>
            <a:off x="4598988" y="2383266"/>
            <a:ext cx="3998988" cy="3667738"/>
            <a:chOff x="3597348" y="2497566"/>
            <a:chExt cx="3998988" cy="366773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A34EE6E6-AB9B-1B4C-81E1-31D20657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97348" y="3340572"/>
              <a:ext cx="3998987" cy="2824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3F0E02F-FCEB-E540-B771-CF7EF4D32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712" y="2527886"/>
              <a:ext cx="858285" cy="195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9">
              <a:extLst>
                <a:ext uri="{FF2B5EF4-FFF2-40B4-BE49-F238E27FC236}">
                  <a16:creationId xmlns:a16="http://schemas.microsoft.com/office/drawing/2014/main" id="{A154931A-4B85-624D-9C10-6FAA01FFB766}"/>
                </a:ext>
              </a:extLst>
            </p:cNvPr>
            <p:cNvSpPr/>
            <p:nvPr/>
          </p:nvSpPr>
          <p:spPr>
            <a:xfrm>
              <a:off x="7010339" y="2497566"/>
              <a:ext cx="585997" cy="119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A5FC1E58-B0B6-8741-8B83-37FF632D9F04}"/>
                </a:ext>
              </a:extLst>
            </p:cNvPr>
            <p:cNvSpPr/>
            <p:nvPr/>
          </p:nvSpPr>
          <p:spPr>
            <a:xfrm>
              <a:off x="5147047" y="4655244"/>
              <a:ext cx="654421" cy="366562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0E2E0FB-FEA4-8E4E-A44C-D8D697A1152C}"/>
                </a:ext>
              </a:extLst>
            </p:cNvPr>
            <p:cNvCxnSpPr/>
            <p:nvPr/>
          </p:nvCxnSpPr>
          <p:spPr>
            <a:xfrm>
              <a:off x="6533616" y="3502962"/>
              <a:ext cx="0" cy="960129"/>
            </a:xfrm>
            <a:prstGeom prst="line">
              <a:avLst/>
            </a:prstGeom>
            <a:ln w="28575">
              <a:solidFill>
                <a:srgbClr val="9999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Using PETRA-3 beam for analyzing material…">
            <a:extLst>
              <a:ext uri="{FF2B5EF4-FFF2-40B4-BE49-F238E27FC236}">
                <a16:creationId xmlns:a16="http://schemas.microsoft.com/office/drawing/2014/main" id="{843350A8-18ED-974D-ACAD-F7B9595CA52D}"/>
              </a:ext>
            </a:extLst>
          </p:cNvPr>
          <p:cNvSpPr txBox="1">
            <a:spLocks/>
          </p:cNvSpPr>
          <p:nvPr/>
        </p:nvSpPr>
        <p:spPr>
          <a:xfrm>
            <a:off x="1192367" y="4248310"/>
            <a:ext cx="3519263" cy="1085150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>
                <a:solidFill>
                  <a:srgbClr val="0433FF"/>
                </a:solidFill>
              </a:defRPr>
            </a:pPr>
            <a:r>
              <a:rPr lang="fr-FR" sz="1300" kern="0" dirty="0">
                <a:solidFill>
                  <a:srgbClr val="0433FF"/>
                </a:solidFill>
                <a:latin typeface="+mj-lt"/>
              </a:rPr>
              <a:t>PETRA-3 </a:t>
            </a:r>
            <a:r>
              <a:rPr lang="fr-FR" sz="1300" kern="0" dirty="0" err="1">
                <a:solidFill>
                  <a:srgbClr val="0433FF"/>
                </a:solidFill>
                <a:latin typeface="+mj-lt"/>
              </a:rPr>
              <a:t>beam</a:t>
            </a:r>
            <a:r>
              <a:rPr lang="fr-FR" sz="1300" kern="0" dirty="0">
                <a:solidFill>
                  <a:srgbClr val="0433FF"/>
                </a:solidFill>
                <a:latin typeface="+mj-lt"/>
              </a:rPr>
              <a:t> for </a:t>
            </a:r>
            <a:r>
              <a:rPr lang="fr-FR" sz="1300" kern="0" dirty="0" err="1">
                <a:solidFill>
                  <a:srgbClr val="0433FF"/>
                </a:solidFill>
                <a:latin typeface="+mj-lt"/>
              </a:rPr>
              <a:t>Material</a:t>
            </a:r>
            <a:r>
              <a:rPr lang="fr-FR" sz="1300" kern="0" dirty="0">
                <a:solidFill>
                  <a:srgbClr val="0433FF"/>
                </a:solidFill>
                <a:latin typeface="+mj-lt"/>
              </a:rPr>
              <a:t> </a:t>
            </a:r>
            <a:r>
              <a:rPr lang="fr-FR" sz="1300" kern="0" dirty="0" err="1">
                <a:solidFill>
                  <a:srgbClr val="0433FF"/>
                </a:solidFill>
                <a:latin typeface="+mj-lt"/>
              </a:rPr>
              <a:t>Analysis</a:t>
            </a:r>
            <a:endParaRPr lang="fr-FR" sz="1300" kern="0" dirty="0">
              <a:solidFill>
                <a:srgbClr val="0433FF"/>
              </a:solidFill>
              <a:latin typeface="+mj-lt"/>
            </a:endParaRPr>
          </a:p>
          <a:p>
            <a:pPr marL="0" indent="0" algn="ctr">
              <a:buNone/>
              <a:defRPr>
                <a:solidFill>
                  <a:srgbClr val="0433FF"/>
                </a:solidFill>
              </a:defRPr>
            </a:pPr>
            <a:endParaRPr lang="fr-FR" sz="500" kern="0" dirty="0">
              <a:solidFill>
                <a:srgbClr val="0433FF"/>
              </a:solidFill>
            </a:endParaRPr>
          </a:p>
          <a:p>
            <a:pPr marL="0" indent="0" algn="ctr">
              <a:buNone/>
              <a:defRPr>
                <a:solidFill>
                  <a:srgbClr val="0433FF"/>
                </a:solidFill>
              </a:defRPr>
            </a:pPr>
            <a:r>
              <a:rPr lang="fr-FR" sz="1200" b="0" kern="0" dirty="0">
                <a:solidFill>
                  <a:srgbClr val="000000"/>
                </a:solidFill>
              </a:rPr>
              <a:t>High-</a:t>
            </a:r>
            <a:r>
              <a:rPr lang="fr-FR" sz="1200" b="0" kern="0" dirty="0" err="1">
                <a:solidFill>
                  <a:srgbClr val="000000"/>
                </a:solidFill>
              </a:rPr>
              <a:t>energetic</a:t>
            </a:r>
            <a:r>
              <a:rPr lang="fr-FR" sz="1200" b="0" kern="0" dirty="0">
                <a:solidFill>
                  <a:srgbClr val="000000"/>
                </a:solidFill>
              </a:rPr>
              <a:t> synchrotron radiation (50-200 </a:t>
            </a:r>
            <a:r>
              <a:rPr lang="fr-FR" sz="1200" b="0" kern="0" dirty="0" err="1">
                <a:solidFill>
                  <a:srgbClr val="000000"/>
                </a:solidFill>
              </a:rPr>
              <a:t>keV</a:t>
            </a:r>
            <a:r>
              <a:rPr lang="fr-FR" sz="1200" b="0" kern="0" dirty="0">
                <a:solidFill>
                  <a:srgbClr val="000000"/>
                </a:solidFill>
              </a:rPr>
              <a:t>) </a:t>
            </a:r>
            <a:r>
              <a:rPr lang="fr-FR" sz="1200" b="0" kern="0" dirty="0" err="1">
                <a:solidFill>
                  <a:srgbClr val="000000"/>
                </a:solidFill>
              </a:rPr>
              <a:t>with</a:t>
            </a:r>
            <a:r>
              <a:rPr lang="fr-FR" sz="1200" b="0" kern="0" dirty="0">
                <a:solidFill>
                  <a:srgbClr val="000000"/>
                </a:solidFill>
              </a:rPr>
              <a:t> high </a:t>
            </a:r>
            <a:r>
              <a:rPr lang="fr-FR" sz="1200" b="0" kern="0" dirty="0" err="1">
                <a:solidFill>
                  <a:srgbClr val="000000"/>
                </a:solidFill>
              </a:rPr>
              <a:t>brilliance</a:t>
            </a:r>
            <a:r>
              <a:rPr lang="fr-FR" sz="1200" b="0" kern="0" dirty="0">
                <a:solidFill>
                  <a:srgbClr val="000000"/>
                </a:solidFill>
              </a:rPr>
              <a:t> for Roentgen  diffraction</a:t>
            </a:r>
          </a:p>
          <a:p>
            <a:pPr marL="0" indent="0" algn="ctr">
              <a:buNone/>
              <a:defRPr>
                <a:solidFill>
                  <a:srgbClr val="0433FF"/>
                </a:solidFill>
              </a:defRPr>
            </a:pPr>
            <a:r>
              <a:rPr lang="fr-FR" sz="1200" kern="0" dirty="0">
                <a:solidFill>
                  <a:srgbClr val="FF0000"/>
                </a:solidFill>
              </a:rPr>
              <a:t>Point-</a:t>
            </a:r>
            <a:r>
              <a:rPr lang="fr-FR" sz="1200" kern="0" dirty="0" err="1">
                <a:solidFill>
                  <a:srgbClr val="FF0000"/>
                </a:solidFill>
              </a:rPr>
              <a:t>like</a:t>
            </a:r>
            <a:r>
              <a:rPr lang="fr-FR" sz="1200" kern="0" dirty="0">
                <a:solidFill>
                  <a:srgbClr val="FF0000"/>
                </a:solidFill>
              </a:rPr>
              <a:t> </a:t>
            </a:r>
            <a:r>
              <a:rPr lang="fr-FR" sz="1200" kern="0" dirty="0" err="1">
                <a:solidFill>
                  <a:srgbClr val="FF0000"/>
                </a:solidFill>
              </a:rPr>
              <a:t>analysis</a:t>
            </a:r>
            <a:r>
              <a:rPr lang="fr-FR" sz="1200" kern="0" dirty="0">
                <a:solidFill>
                  <a:srgbClr val="FF0000"/>
                </a:solidFill>
              </a:rPr>
              <a:t> of </a:t>
            </a:r>
            <a:r>
              <a:rPr lang="fr-FR" sz="1200" kern="0" dirty="0" err="1">
                <a:solidFill>
                  <a:srgbClr val="FF0000"/>
                </a:solidFill>
              </a:rPr>
              <a:t>material</a:t>
            </a:r>
            <a:r>
              <a:rPr lang="fr-FR" sz="1200" kern="0" dirty="0">
                <a:solidFill>
                  <a:srgbClr val="FF0000"/>
                </a:solidFill>
              </a:rPr>
              <a:t> surface and </a:t>
            </a:r>
            <a:r>
              <a:rPr lang="fr-FR" sz="1200" kern="0" dirty="0" err="1">
                <a:solidFill>
                  <a:srgbClr val="FF0000"/>
                </a:solidFill>
              </a:rPr>
              <a:t>bulk</a:t>
            </a:r>
            <a:endParaRPr lang="fr-FR" sz="1200" kern="0" dirty="0">
              <a:solidFill>
                <a:srgbClr val="000000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25E01F70-DE23-8841-A422-02EEFB48B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276" y="2772544"/>
            <a:ext cx="4464496" cy="1092696"/>
          </a:xfrm>
        </p:spPr>
        <p:txBody>
          <a:bodyPr/>
          <a:lstStyle/>
          <a:p>
            <a:pPr algn="just">
              <a:buFont typeface="Zapf Dingbats"/>
              <a:buChar char="➙"/>
            </a:pP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simulation and design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Orsay</a:t>
            </a:r>
          </a:p>
          <a:p>
            <a:pPr algn="just">
              <a:buFont typeface="Zapf Dingbats"/>
              <a:buChar char="➙"/>
            </a:pPr>
            <a:endParaRPr lang="fr-FR" sz="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Zapf Dingbats"/>
              <a:buChar char="➙"/>
            </a:pP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tests at Mainz</a:t>
            </a:r>
          </a:p>
          <a:p>
            <a:pPr algn="just">
              <a:buFont typeface="Zapf Dingbats"/>
              <a:buChar char="➙"/>
            </a:pPr>
            <a:endParaRPr lang="fr-FR" sz="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Zapf Dingbats"/>
              <a:buChar char="➙"/>
            </a:pP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of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1526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8416</TotalTime>
  <Words>957</Words>
  <Application>Microsoft Macintosh PowerPoint</Application>
  <PresentationFormat>Affichage à l'écran (4:3)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MS PGothic</vt:lpstr>
      <vt:lpstr>Arial</vt:lpstr>
      <vt:lpstr>Arial Narrow</vt:lpstr>
      <vt:lpstr>Avenir Black Oblique</vt:lpstr>
      <vt:lpstr>Calibri</vt:lpstr>
      <vt:lpstr>Courier New</vt:lpstr>
      <vt:lpstr>Helvetica Neue</vt:lpstr>
      <vt:lpstr>Lucida Calligraphy</vt:lpstr>
      <vt:lpstr>Microsoft Sans Serif</vt:lpstr>
      <vt:lpstr>Times New Roman</vt:lpstr>
      <vt:lpstr>Verdana</vt:lpstr>
      <vt:lpstr>Wingdings</vt:lpstr>
      <vt:lpstr>Zapf Dingbats</vt:lpstr>
      <vt:lpstr>2_Conception personnalisée</vt:lpstr>
      <vt:lpstr>Présentation PowerPoint</vt:lpstr>
      <vt:lpstr>P3E Polarized Electrons, Positrons and Polarimetry</vt:lpstr>
      <vt:lpstr>P3E Polarized Electrons, Positrons and Polarimetry</vt:lpstr>
      <vt:lpstr>P3E Polarized Electrons, Positrons and Polarimetry</vt:lpstr>
      <vt:lpstr>P3E Polarized Electrons, Positrons and Polarimetry</vt:lpstr>
      <vt:lpstr>JRA13 : Update on progress (P3E-1)</vt:lpstr>
      <vt:lpstr>JRA13 : Update on progress (P3E-2)</vt:lpstr>
      <vt:lpstr>JRA13 : Update on progress (P3E-2)</vt:lpstr>
      <vt:lpstr>JRA13 : Update on progress (P3E-2)</vt:lpstr>
      <vt:lpstr>JRA13 : Update on progress (P3E-3)</vt:lpstr>
      <vt:lpstr>JRA13 : Update on progress (P3E-3)</vt:lpstr>
      <vt:lpstr>JRA13 : Update on progress (P3E-3)</vt:lpstr>
      <vt:lpstr>JRA13 : Deliverables</vt:lpstr>
      <vt:lpstr>JRA13 : Milestones</vt:lpstr>
      <vt:lpstr>JRA13 : Milestones</vt:lpstr>
      <vt:lpstr>JRA13 : Funding</vt:lpstr>
      <vt:lpstr>JRA13 : Funding</vt:lpstr>
    </vt:vector>
  </TitlesOfParts>
  <Company>CNRS DR16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BENITO Victor</dc:creator>
  <cp:lastModifiedBy>Utilisateur Microsoft Office</cp:lastModifiedBy>
  <cp:revision>305</cp:revision>
  <dcterms:created xsi:type="dcterms:W3CDTF">2018-01-25T14:30:09Z</dcterms:created>
  <dcterms:modified xsi:type="dcterms:W3CDTF">2019-10-24T08:07:50Z</dcterms:modified>
</cp:coreProperties>
</file>