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7" r:id="rId3"/>
    <p:sldId id="287" r:id="rId4"/>
    <p:sldId id="297" r:id="rId5"/>
    <p:sldId id="298" r:id="rId6"/>
    <p:sldId id="299" r:id="rId7"/>
    <p:sldId id="283" r:id="rId8"/>
    <p:sldId id="284" r:id="rId9"/>
    <p:sldId id="285" r:id="rId10"/>
    <p:sldId id="261" r:id="rId11"/>
    <p:sldId id="300" r:id="rId12"/>
    <p:sldId id="291" r:id="rId13"/>
    <p:sldId id="275" r:id="rId14"/>
    <p:sldId id="276" r:id="rId15"/>
    <p:sldId id="286" r:id="rId16"/>
    <p:sldId id="292" r:id="rId17"/>
    <p:sldId id="293" r:id="rId18"/>
    <p:sldId id="294" r:id="rId19"/>
    <p:sldId id="295" r:id="rId20"/>
    <p:sldId id="296" r:id="rId21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0" autoAdjust="0"/>
    <p:restoredTop sz="99668" autoAdjust="0"/>
  </p:normalViewPr>
  <p:slideViewPr>
    <p:cSldViewPr>
      <p:cViewPr varScale="1">
        <p:scale>
          <a:sx n="115" d="100"/>
          <a:sy n="115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7DBA0-BF5C-4765-A6EE-959E21955B9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6B42F-0C09-46F7-B8F5-E59F17BD6C7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85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90E2C-F831-4ABF-BAB1-7B60C1F68096}" type="datetimeFigureOut">
              <a:rPr lang="fr-FR" smtClean="0"/>
              <a:t>24/10/2019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516D7-5007-4F3A-8FB2-02B055E38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43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83354-F870-4D3D-BE2F-F5D518F3C40A}" type="slidenum">
              <a:rPr lang="fr-FR"/>
              <a:pPr/>
              <a:t>4</a:t>
            </a:fld>
            <a:endParaRPr lang="fr-F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7725" y="379413"/>
            <a:ext cx="2524125" cy="18938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5539" y="2400676"/>
            <a:ext cx="10541874" cy="2275232"/>
          </a:xfrm>
        </p:spPr>
        <p:txBody>
          <a:bodyPr lIns="87923" tIns="43961" rIns="87923" bIns="4396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1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83354-F870-4D3D-BE2F-F5D518F3C40A}" type="slidenum">
              <a:rPr lang="fr-FR"/>
              <a:pPr/>
              <a:t>5</a:t>
            </a:fld>
            <a:endParaRPr lang="fr-F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7725" y="379413"/>
            <a:ext cx="2524125" cy="18938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5539" y="2400676"/>
            <a:ext cx="10541874" cy="2275232"/>
          </a:xfrm>
        </p:spPr>
        <p:txBody>
          <a:bodyPr lIns="87923" tIns="43961" rIns="87923" bIns="4396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1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83354-F870-4D3D-BE2F-F5D518F3C40A}" type="slidenum">
              <a:rPr lang="fr-FR"/>
              <a:pPr/>
              <a:t>6</a:t>
            </a:fld>
            <a:endParaRPr lang="fr-F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7725" y="379413"/>
            <a:ext cx="2524125" cy="18938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5539" y="2400676"/>
            <a:ext cx="10541874" cy="2275232"/>
          </a:xfrm>
        </p:spPr>
        <p:txBody>
          <a:bodyPr lIns="87923" tIns="43961" rIns="87923" bIns="4396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1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83354-F870-4D3D-BE2F-F5D518F3C40A}" type="slidenum">
              <a:rPr lang="fr-FR"/>
              <a:pPr/>
              <a:t>7</a:t>
            </a:fld>
            <a:endParaRPr lang="fr-F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7725" y="379413"/>
            <a:ext cx="2524125" cy="18938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5539" y="2400676"/>
            <a:ext cx="10541874" cy="2275232"/>
          </a:xfrm>
        </p:spPr>
        <p:txBody>
          <a:bodyPr lIns="87923" tIns="43961" rIns="87923" bIns="4396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1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83354-F870-4D3D-BE2F-F5D518F3C40A}" type="slidenum">
              <a:rPr lang="fr-FR"/>
              <a:pPr/>
              <a:t>8</a:t>
            </a:fld>
            <a:endParaRPr lang="fr-F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7725" y="379413"/>
            <a:ext cx="2524125" cy="18938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5539" y="2400676"/>
            <a:ext cx="10541874" cy="2275232"/>
          </a:xfrm>
        </p:spPr>
        <p:txBody>
          <a:bodyPr lIns="87923" tIns="43961" rIns="87923" bIns="4396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83354-F870-4D3D-BE2F-F5D518F3C40A}" type="slidenum">
              <a:rPr lang="fr-FR"/>
              <a:pPr/>
              <a:t>9</a:t>
            </a:fld>
            <a:endParaRPr lang="fr-F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7725" y="379413"/>
            <a:ext cx="2524125" cy="18938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5539" y="2400676"/>
            <a:ext cx="10541874" cy="2275232"/>
          </a:xfrm>
        </p:spPr>
        <p:txBody>
          <a:bodyPr lIns="87923" tIns="43961" rIns="87923" bIns="4396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8"/>
          <p:cNvGrpSpPr>
            <a:grpSpLocks/>
          </p:cNvGrpSpPr>
          <p:nvPr userDrawn="1"/>
        </p:nvGrpSpPr>
        <p:grpSpPr bwMode="auto">
          <a:xfrm>
            <a:off x="0" y="3933826"/>
            <a:ext cx="9144000" cy="2924175"/>
            <a:chOff x="-1" y="4077072"/>
            <a:chExt cx="9144001" cy="2924947"/>
          </a:xfrm>
        </p:grpSpPr>
        <p:pic>
          <p:nvPicPr>
            <p:cNvPr id="4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/>
            <a:stretch>
              <a:fillRect/>
            </a:stretch>
          </p:blipFill>
          <p:spPr bwMode="auto">
            <a:xfrm>
              <a:off x="0" y="4077072"/>
              <a:ext cx="9143488" cy="87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-1" y="5589240"/>
              <a:ext cx="9144001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0" y="4293075"/>
              <a:ext cx="9144000" cy="270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4221088"/>
            <a:ext cx="7848798" cy="208823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bg1"/>
                </a:solidFill>
                <a:latin typeface="Helvetica Neue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WP </a:t>
            </a:r>
            <a:r>
              <a:rPr lang="fr-FR" dirty="0" err="1" smtClean="0"/>
              <a:t>title</a:t>
            </a:r>
            <a:endParaRPr lang="fr-FR" dirty="0" smtClean="0"/>
          </a:p>
          <a:p>
            <a:pPr lvl="0"/>
            <a:r>
              <a:rPr lang="fr-FR" dirty="0" smtClean="0"/>
              <a:t>Speaker</a:t>
            </a:r>
          </a:p>
          <a:p>
            <a:pPr lvl="0"/>
            <a:r>
              <a:rPr lang="fr-FR" dirty="0" smtClean="0"/>
              <a:t>Institution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1835943" y="6481047"/>
            <a:ext cx="5472113" cy="2603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altLang="fr-FR" dirty="0" smtClean="0"/>
              <a:t>Kick-off meeting, </a:t>
            </a:r>
            <a:r>
              <a:rPr lang="fr-FR" altLang="fr-FR" dirty="0" err="1" smtClean="0"/>
              <a:t>October</a:t>
            </a:r>
            <a:r>
              <a:rPr lang="fr-FR" altLang="fr-FR" dirty="0" smtClean="0"/>
              <a:t> 23-35 2019</a:t>
            </a:r>
            <a:endParaRPr lang="fr-FR" altLang="fr-FR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388351" y="6526215"/>
            <a:ext cx="720725" cy="3317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D0DC3E-1E78-4567-A247-681C0D53CE2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63332" y="1772816"/>
            <a:ext cx="7416824" cy="1584176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b="1" dirty="0" smtClean="0"/>
              <a:t>‘The strong interaction at the frontier of knowledge: fundamental research and applications’ </a:t>
            </a:r>
          </a:p>
        </p:txBody>
      </p:sp>
    </p:spTree>
    <p:extLst>
      <p:ext uri="{BB962C8B-B14F-4D97-AF65-F5344CB8AC3E}">
        <p14:creationId xmlns:p14="http://schemas.microsoft.com/office/powerpoint/2010/main" val="157415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6985471" cy="12968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187450" y="1556793"/>
            <a:ext cx="7705725" cy="453603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1979712" y="6453336"/>
            <a:ext cx="5472113" cy="2603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altLang="fr-FR" dirty="0" smtClean="0"/>
              <a:t>Kick-off meeting, </a:t>
            </a:r>
            <a:r>
              <a:rPr lang="fr-FR" altLang="fr-FR" dirty="0" err="1" smtClean="0"/>
              <a:t>October</a:t>
            </a:r>
            <a:r>
              <a:rPr lang="fr-FR" altLang="fr-FR" dirty="0" smtClean="0"/>
              <a:t> 23-35 2019</a:t>
            </a: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388351" y="6526215"/>
            <a:ext cx="720725" cy="3317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D3D12C-5743-4822-B232-3AA654F24035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" y="6108104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/>
                </a:solidFill>
                <a:ea typeface="Calibri" panose="020F0502020204030204" pitchFamily="34" charset="0"/>
              </a:rPr>
              <a:t>This project has received funding from the European Union’s Horizon 2020 research and innovation programme under grant agreement No 824093.</a:t>
            </a:r>
            <a:endParaRPr lang="fr-FR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8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8"/>
          <p:cNvGrpSpPr>
            <a:grpSpLocks/>
          </p:cNvGrpSpPr>
          <p:nvPr userDrawn="1"/>
        </p:nvGrpSpPr>
        <p:grpSpPr bwMode="auto">
          <a:xfrm>
            <a:off x="0" y="4032252"/>
            <a:ext cx="9144000" cy="2828925"/>
            <a:chOff x="-1" y="4077072"/>
            <a:chExt cx="9180001" cy="2813414"/>
          </a:xfrm>
        </p:grpSpPr>
        <p:pic>
          <p:nvPicPr>
            <p:cNvPr id="5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/>
            <a:stretch>
              <a:fillRect/>
            </a:stretch>
          </p:blipFill>
          <p:spPr bwMode="auto">
            <a:xfrm>
              <a:off x="0" y="4077072"/>
              <a:ext cx="9179488" cy="88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-1" y="5589239"/>
              <a:ext cx="9180001" cy="13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0" y="4869159"/>
              <a:ext cx="9180000" cy="13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251519" y="4149080"/>
              <a:ext cx="4139611" cy="58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539552" y="4230969"/>
            <a:ext cx="8208912" cy="1329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39552" y="5560098"/>
            <a:ext cx="8208912" cy="1214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91996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1B6-EDD5-4079-91FE-36EA79620571}" type="datetime1">
              <a:rPr lang="en-US" smtClean="0"/>
              <a:t>10/24/2019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BB4C-C463-47A2-BCF4-3737954FEA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er 5"/>
          <p:cNvGrpSpPr>
            <a:grpSpLocks/>
          </p:cNvGrpSpPr>
          <p:nvPr userDrawn="1"/>
        </p:nvGrpSpPr>
        <p:grpSpPr bwMode="auto">
          <a:xfrm>
            <a:off x="1588" y="6369050"/>
            <a:ext cx="9144000" cy="495300"/>
            <a:chOff x="1063" y="6373816"/>
            <a:chExt cx="9144000" cy="494690"/>
          </a:xfrm>
        </p:grpSpPr>
        <p:pic>
          <p:nvPicPr>
            <p:cNvPr id="1030" name="Imag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 t="23212" b="20467"/>
            <a:stretch>
              <a:fillRect/>
            </a:stretch>
          </p:blipFill>
          <p:spPr bwMode="auto">
            <a:xfrm>
              <a:off x="1063" y="6373816"/>
              <a:ext cx="9144000" cy="49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323526" y="6381326"/>
              <a:ext cx="4139843" cy="46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6" y="6453188"/>
            <a:ext cx="54721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Helvetica Neue" pitchFamily="1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>
                <a:ea typeface="MS PGothic" pitchFamily="34" charset="-128"/>
              </a:rPr>
              <a:t>Événement - orateur</a:t>
            </a:r>
          </a:p>
        </p:txBody>
      </p:sp>
      <p:sp>
        <p:nvSpPr>
          <p:cNvPr id="14" name="Espace réservé du numéro de diapositiv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16913" y="6459540"/>
            <a:ext cx="79216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Helvetica Neue" pitchFamily="1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87F80-C713-4053-A89F-D55C1F0D9B49}" type="slidenum">
              <a:rPr lang="fr-FR" altLang="fr-F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dirty="0">
              <a:ea typeface="MS PGothic" pitchFamily="34" charset="-128"/>
            </a:endParaRPr>
          </a:p>
        </p:txBody>
      </p:sp>
      <p:pic>
        <p:nvPicPr>
          <p:cNvPr id="2" name="Picture 2" descr="D:\claire à sauvegarder\logoStrong2020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565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5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9" r:id="rId3"/>
    <p:sldLayoutId id="2147483690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/>
          <a:ea typeface="MS PGothic" pitchFamily="34" charset="-128"/>
          <a:cs typeface="Helvetica Neu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Courier New" pitchFamily="49" charset="0"/>
        <a:buChar char="o"/>
        <a:defRPr sz="2000" b="1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6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4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0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rxiv.org/abs/1812.0677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exte 1"/>
          <p:cNvSpPr>
            <a:spLocks noGrp="1"/>
          </p:cNvSpPr>
          <p:nvPr>
            <p:ph type="body" sz="quarter" idx="10"/>
          </p:nvPr>
        </p:nvSpPr>
        <p:spPr bwMode="auto">
          <a:xfrm>
            <a:off x="179513" y="4221088"/>
            <a:ext cx="8784976" cy="25202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WP7: </a:t>
            </a:r>
            <a:r>
              <a:rPr lang="en-US" sz="1600" dirty="0" smtClean="0"/>
              <a:t>Characterization </a:t>
            </a:r>
            <a:r>
              <a:rPr lang="en-US" sz="1600" dirty="0"/>
              <a:t>of the QGP with heavy </a:t>
            </a:r>
            <a:r>
              <a:rPr lang="en-US" sz="1600" dirty="0" err="1"/>
              <a:t>flavour</a:t>
            </a:r>
            <a:r>
              <a:rPr lang="en-US" sz="1600" dirty="0"/>
              <a:t> probes </a:t>
            </a:r>
            <a:endParaRPr lang="en-US" sz="1600" dirty="0" smtClean="0"/>
          </a:p>
          <a:p>
            <a:pPr algn="ctr"/>
            <a:endParaRPr lang="fr-FR" sz="16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fr-FR" sz="1600" b="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Aichelin</a:t>
            </a:r>
            <a:endParaRPr lang="fr-FR" sz="1600" b="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fr-FR" sz="1600" b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SUBATECH/NANTES</a:t>
            </a:r>
            <a:endParaRPr lang="fr-FR" altLang="fr-FR" sz="1200" b="0" i="1" dirty="0">
              <a:solidFill>
                <a:srgbClr val="FFC000"/>
              </a:solidFill>
              <a:latin typeface="Helvetica Neue" pitchFamily="1" charset="0"/>
            </a:endParaRPr>
          </a:p>
          <a:p>
            <a:pPr algn="ctr"/>
            <a:endParaRPr lang="fr-FR" sz="1800" dirty="0">
              <a:solidFill>
                <a:srgbClr val="FFC000"/>
              </a:solidFill>
              <a:latin typeface="Verdana"/>
            </a:endParaRPr>
          </a:p>
          <a:p>
            <a:pPr algn="ctr"/>
            <a:endParaRPr lang="fr-FR" altLang="fr-FR" sz="2000" b="0" dirty="0" smtClean="0">
              <a:solidFill>
                <a:srgbClr val="FFC000"/>
              </a:solidFill>
              <a:latin typeface="Helvetica Neue" pitchFamily="1" charset="0"/>
            </a:endParaRP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467545" y="5877272"/>
            <a:ext cx="8208963" cy="10400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altLang="fr-FR" sz="1600" b="1" i="1" dirty="0" smtClean="0">
                <a:latin typeface="Helvetica Neue" pitchFamily="1" charset="0"/>
              </a:rPr>
              <a:t>STRONG-2020 Kick-off meeting </a:t>
            </a:r>
          </a:p>
          <a:p>
            <a:pPr algn="ctr"/>
            <a:r>
              <a:rPr lang="fr-FR" altLang="fr-FR" sz="1600" i="1" dirty="0" err="1" smtClean="0">
                <a:latin typeface="Helvetica Neue" pitchFamily="1" charset="0"/>
              </a:rPr>
              <a:t>October</a:t>
            </a:r>
            <a:r>
              <a:rPr lang="fr-FR" altLang="fr-FR" sz="1600" i="1" dirty="0" smtClean="0">
                <a:latin typeface="Helvetica Neue" pitchFamily="1" charset="0"/>
              </a:rPr>
              <a:t> 23-25, 2019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63332" y="1772816"/>
            <a:ext cx="7416824" cy="158417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chemeClr val="tx1"/>
                </a:solidFill>
                <a:latin typeface="+mj-lt"/>
                <a:ea typeface="MS PGothic" pitchFamily="34" charset="-128"/>
                <a:cs typeface="Helvetica Neue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kern="0" smtClean="0"/>
              <a:t>‘The strong interaction at the frontier of knowledge: fundamental research and applications’ 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6145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96604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NA7</a:t>
            </a:r>
            <a:r>
              <a:rPr lang="fr-FR" alt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Update on </a:t>
            </a:r>
            <a:r>
              <a:rPr lang="fr-FR" altLang="fr-FR" sz="2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28600" y="1340770"/>
            <a:ext cx="8665237" cy="4536033"/>
          </a:xfrm>
        </p:spPr>
        <p:txBody>
          <a:bodyPr/>
          <a:lstStyle/>
          <a:p>
            <a:pPr algn="just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application 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many of the subtasks progress has been reported </a:t>
            </a:r>
          </a:p>
          <a:p>
            <a:pPr marL="0" indent="0" algn="just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(around 50 permanent and 100 non-permanent people involved). </a:t>
            </a:r>
          </a:p>
          <a:p>
            <a:pPr marL="0" indent="0" algn="just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This progress has been published in journals </a:t>
            </a:r>
          </a:p>
          <a:p>
            <a:pPr marL="0" indent="0" algn="just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0" indent="0" algn="just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Here just three from the theory side: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the longstanding question how to determine the </a:t>
            </a: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between c and </a:t>
            </a:r>
            <a:r>
              <a:rPr lang="en-US" sz="1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cbar</a:t>
            </a: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from   lattice gauge calculations has been solved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coefficients from different theoretical models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compared and their</a:t>
            </a:r>
            <a:b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consequences analyzed.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Results from </a:t>
            </a:r>
            <a:r>
              <a:rPr lang="en-US" sz="1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Langevin</a:t>
            </a: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Boltzmann equations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compared and the </a:t>
            </a:r>
          </a:p>
          <a:p>
            <a:pPr marL="0" indent="0" algn="just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validity range assessed</a:t>
            </a:r>
          </a:p>
          <a:p>
            <a:pPr marL="0" indent="0" algn="just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10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96604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NA7</a:t>
            </a:r>
            <a:r>
              <a:rPr lang="fr-FR" alt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Update on </a:t>
            </a:r>
            <a:r>
              <a:rPr lang="fr-FR" altLang="fr-FR" sz="2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28600" y="1340770"/>
            <a:ext cx="8665237" cy="4752526"/>
          </a:xfrm>
        </p:spPr>
        <p:txBody>
          <a:bodyPr/>
          <a:lstStyle/>
          <a:p>
            <a:pPr algn="just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virtual meeting of NA7 held on October the 14</a:t>
            </a:r>
            <a:r>
              <a:rPr lang="en-GB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Sub-structure of the networking has been defined, as anticipated in the proposal</a:t>
            </a:r>
          </a:p>
          <a:p>
            <a:pPr lvl="1" algn="just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GB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Flavour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Quarkonium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 in small colliding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call for nomination of the conveners of the three subgroups has been launched </a:t>
            </a:r>
          </a:p>
          <a:p>
            <a:pPr lvl="1" algn="just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conveners per sub-group: an experimentalist and a theorist</a:t>
            </a:r>
          </a:p>
          <a:p>
            <a:pPr lvl="1" algn="just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conveners will be appointed the next week</a:t>
            </a:r>
          </a:p>
          <a:p>
            <a:pPr lvl="1" algn="just">
              <a:buFont typeface="Wingdings" charset="0"/>
              <a:buChar char="à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the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will have a ke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role in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view of finalization of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deliv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 3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forseen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for NA7</a:t>
            </a:r>
          </a:p>
          <a:p>
            <a:pPr marL="914400" lvl="2" indent="0" algn="just"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 for the dedicated heavy-ion periods of LHC after the 2nd Long Shutdown for the different LHC experiments</a:t>
            </a: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process to hire the post-doc positions we are funded for  </a:t>
            </a:r>
          </a:p>
          <a:p>
            <a:pPr lvl="1" algn="just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11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1B6-EDD5-4079-91FE-36EA79620571}" type="datetime1">
              <a:rPr lang="en-US" smtClean="0"/>
              <a:t>10/24/2019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BB4C-C463-47A2-BCF4-3737954FEAC5}" type="slidenum">
              <a:rPr lang="en-US" smtClean="0"/>
              <a:t>12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187624" y="1700808"/>
            <a:ext cx="7273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Strong-2020 has been accepted, a </a:t>
            </a:r>
            <a:r>
              <a:rPr lang="en-US" dirty="0" smtClean="0">
                <a:solidFill>
                  <a:srgbClr val="00B050"/>
                </a:solidFill>
              </a:rPr>
              <a:t>workshop on open</a:t>
            </a:r>
          </a:p>
          <a:p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dirty="0" smtClean="0">
                <a:solidFill>
                  <a:srgbClr val="00B050"/>
                </a:solidFill>
              </a:rPr>
              <a:t>eavy flavor</a:t>
            </a:r>
            <a:r>
              <a:rPr lang="en-US" dirty="0" smtClean="0"/>
              <a:t> has been accepted by the ECT board</a:t>
            </a:r>
          </a:p>
          <a:p>
            <a:endParaRPr lang="en-US" dirty="0" smtClean="0"/>
          </a:p>
          <a:p>
            <a:r>
              <a:rPr lang="en-US" dirty="0" smtClean="0"/>
              <a:t>We discuss with the organizers about a possible participation</a:t>
            </a:r>
            <a:br>
              <a:rPr lang="en-US" dirty="0" smtClean="0"/>
            </a:br>
            <a:r>
              <a:rPr lang="en-US" dirty="0" smtClean="0"/>
              <a:t>of NA7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8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96604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NA7: </a:t>
            </a:r>
            <a:r>
              <a:rPr lang="fr-FR" altLang="fr-FR" sz="2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Deliverables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27056" y="1280297"/>
            <a:ext cx="8665237" cy="792085"/>
          </a:xfrm>
        </p:spPr>
        <p:txBody>
          <a:bodyPr/>
          <a:lstStyle/>
          <a:p>
            <a:pPr algn="just"/>
            <a:r>
              <a:rPr 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for </a:t>
            </a:r>
            <a:r>
              <a:rPr 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(18 </a:t>
            </a:r>
            <a:r>
              <a:rPr 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2019-November 2020): D18.1 </a:t>
            </a:r>
            <a:r>
              <a:rPr 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M10 (March 2020)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13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2" name="Espace réservé du texte 4"/>
          <p:cNvSpPr txBox="1">
            <a:spLocks/>
          </p:cNvSpPr>
          <p:nvPr/>
        </p:nvSpPr>
        <p:spPr>
          <a:xfrm>
            <a:off x="227056" y="3489988"/>
            <a:ext cx="8789602" cy="2603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800" b="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1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algn="just"/>
            <a:r>
              <a:rPr lang="fr-FR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D18.1 Co-leadership </a:t>
            </a:r>
            <a:r>
              <a:rPr lang="fr-FR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INFN. The </a:t>
            </a:r>
            <a:r>
              <a:rPr lang="fr-FR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</a:t>
            </a:r>
            <a:r>
              <a:rPr lang="fr-FR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publicly</a:t>
            </a:r>
            <a:r>
              <a:rPr lang="fr-FR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fr-FR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fr-FR" sz="1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fr-FR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page of the network.</a:t>
            </a:r>
          </a:p>
          <a:p>
            <a:r>
              <a:rPr lang="en-US" sz="1800" dirty="0">
                <a:solidFill>
                  <a:srgbClr val="0070C0"/>
                </a:solidFill>
                <a:latin typeface="+mn-lt"/>
              </a:rPr>
              <a:t>Thanks to the support of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    Lorentz </a:t>
            </a:r>
            <a:r>
              <a:rPr lang="en-US" sz="1800" dirty="0">
                <a:solidFill>
                  <a:srgbClr val="0070C0"/>
                </a:solidFill>
                <a:latin typeface="+mn-lt"/>
              </a:rPr>
              <a:t>Center in Leiden</a:t>
            </a:r>
            <a:br>
              <a:rPr lang="en-US" sz="1800" dirty="0">
                <a:solidFill>
                  <a:srgbClr val="0070C0"/>
                </a:solidFill>
                <a:latin typeface="+mn-lt"/>
              </a:rPr>
            </a:b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    EMMI </a:t>
            </a:r>
            <a:r>
              <a:rPr lang="en-US" sz="18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Fair/GSI)</a:t>
            </a:r>
            <a:br>
              <a:rPr lang="en-US" sz="1800" dirty="0" smtClean="0">
                <a:solidFill>
                  <a:srgbClr val="0070C0"/>
                </a:solidFill>
                <a:latin typeface="+mn-lt"/>
              </a:rPr>
            </a:b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    Jet </a:t>
            </a:r>
            <a:r>
              <a:rPr lang="en-US" sz="1800" dirty="0">
                <a:solidFill>
                  <a:srgbClr val="0070C0"/>
                </a:solidFill>
                <a:latin typeface="+mn-lt"/>
              </a:rPr>
              <a:t>–collaboration (</a:t>
            </a: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US)</a:t>
            </a:r>
            <a:br>
              <a:rPr lang="en-US" sz="1800" dirty="0" smtClean="0">
                <a:solidFill>
                  <a:srgbClr val="0070C0"/>
                </a:solidFill>
                <a:latin typeface="+mn-lt"/>
              </a:rPr>
            </a:b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    DAAD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    This deliverable is ready </a:t>
            </a:r>
            <a:endParaRPr lang="en-US" sz="1800" dirty="0">
              <a:solidFill>
                <a:srgbClr val="0070C0"/>
              </a:solidFill>
              <a:latin typeface="+mn-lt"/>
            </a:endParaRPr>
          </a:p>
          <a:p>
            <a:pPr algn="just"/>
            <a:endParaRPr lang="fr-FR" sz="18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just"/>
            <a:endParaRPr lang="fr-FR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8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46" y="1948297"/>
            <a:ext cx="7160582" cy="154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1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96604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fr-FR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altLang="fr-FR" sz="2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Milestones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86146" y="2745159"/>
            <a:ext cx="8665237" cy="4536033"/>
          </a:xfrm>
        </p:spPr>
        <p:txBody>
          <a:bodyPr/>
          <a:lstStyle/>
          <a:p>
            <a:pPr algn="just"/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MS28 has to </a:t>
            </a:r>
            <a:r>
              <a:rPr 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M12 (May 2020)</a:t>
            </a:r>
          </a:p>
          <a:p>
            <a:pPr algn="just"/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14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8" y="3224057"/>
            <a:ext cx="6851620" cy="12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5013176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257890"/>
            <a:ext cx="3337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%\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20720" y="-1322672"/>
            <a:ext cx="7571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Although not completely finished the essential is already published: 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683568" y="1391760"/>
            <a:ext cx="7799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deliverable is ready in form of publications: The transport</a:t>
            </a:r>
            <a:br>
              <a:rPr lang="en-US" dirty="0" smtClean="0"/>
            </a:br>
            <a:r>
              <a:rPr lang="en-US" dirty="0" smtClean="0"/>
              <a:t>coefficients have been identified and have been calculated in the </a:t>
            </a:r>
            <a:br>
              <a:rPr lang="en-US" dirty="0" smtClean="0"/>
            </a:br>
            <a:r>
              <a:rPr lang="en-US" dirty="0" smtClean="0"/>
              <a:t>different transport approaches to pass the milestone 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564864" y="4869673"/>
            <a:ext cx="8286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simulation programs have been assessed. The essential results </a:t>
            </a:r>
          </a:p>
          <a:p>
            <a:r>
              <a:rPr lang="en-US" dirty="0"/>
              <a:t>f</a:t>
            </a:r>
            <a:r>
              <a:rPr lang="en-US" dirty="0" smtClean="0"/>
              <a:t>or the transport coefficients as well as for the assessment have been</a:t>
            </a:r>
            <a:br>
              <a:rPr lang="en-US" dirty="0" smtClean="0"/>
            </a:br>
            <a:r>
              <a:rPr lang="en-US" dirty="0" smtClean="0"/>
              <a:t>published as well.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1B6-EDD5-4079-91FE-36EA79620571}" type="datetime1">
              <a:rPr lang="en-US" smtClean="0"/>
              <a:t>10/24/2019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BB4C-C463-47A2-BCF4-3737954FEAC5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6289" y="1385473"/>
            <a:ext cx="861588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G.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Aarts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et al., « Heavy-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flavor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production and medium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properties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 high-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energy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nuclear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collisions -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What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next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?,‘ »</a:t>
            </a:r>
            <a:b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  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Eur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Phys.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J.A53 (2017) no.5, 93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R. Rapp et al</a:t>
            </a:r>
            <a:r>
              <a:rPr lang="fr-FR" altLang="fr-FR" sz="1600" dirty="0" smtClean="0"/>
              <a:t>. « Extraction </a:t>
            </a:r>
            <a:r>
              <a:rPr lang="fr-FR" altLang="fr-FR" sz="1600" dirty="0"/>
              <a:t>of Heavy-</a:t>
            </a:r>
            <a:r>
              <a:rPr lang="fr-FR" altLang="fr-FR" sz="1600" dirty="0" err="1"/>
              <a:t>Flavor</a:t>
            </a:r>
            <a:r>
              <a:rPr lang="fr-FR" altLang="fr-FR" sz="1600" dirty="0"/>
              <a:t> Transport Coefficients in QCD </a:t>
            </a:r>
            <a:r>
              <a:rPr lang="fr-FR" altLang="fr-FR" sz="1600" dirty="0" err="1"/>
              <a:t>Matter</a:t>
            </a:r>
            <a:r>
              <a:rPr lang="fr-FR" altLang="fr-FR" sz="1600" dirty="0"/>
              <a:t>,''</a:t>
            </a:r>
            <a:br>
              <a:rPr lang="fr-FR" altLang="fr-FR" sz="1600" dirty="0"/>
            </a:br>
            <a:r>
              <a:rPr lang="fr-FR" altLang="fr-FR" sz="1600" dirty="0"/>
              <a:t>  </a:t>
            </a:r>
            <a:r>
              <a:rPr lang="fr-FR" altLang="fr-FR" sz="1600" dirty="0" smtClean="0"/>
              <a:t>  </a:t>
            </a:r>
            <a:r>
              <a:rPr lang="fr-FR" altLang="fr-FR" sz="1600" dirty="0" err="1" smtClean="0"/>
              <a:t>Nucl</a:t>
            </a:r>
            <a:r>
              <a:rPr lang="fr-FR" altLang="fr-FR" sz="1600" dirty="0"/>
              <a:t>. Phys. A 979 (2018) </a:t>
            </a:r>
            <a:r>
              <a:rPr lang="fr-FR" altLang="fr-FR" sz="1600" dirty="0" smtClean="0"/>
              <a:t>21 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Y. Xu  et al. </a:t>
            </a:r>
            <a:r>
              <a:rPr lang="fr-FR" altLang="fr-FR" sz="1600" dirty="0" smtClean="0"/>
              <a:t>« </a:t>
            </a:r>
            <a:r>
              <a:rPr lang="fr-FR" altLang="fr-FR" sz="1600" dirty="0" err="1" smtClean="0"/>
              <a:t>Resolving</a:t>
            </a:r>
            <a:r>
              <a:rPr lang="fr-FR" altLang="fr-FR" sz="1600" dirty="0" smtClean="0"/>
              <a:t> </a:t>
            </a:r>
            <a:r>
              <a:rPr lang="fr-FR" altLang="fr-FR" sz="1600" dirty="0" err="1"/>
              <a:t>discrepancies</a:t>
            </a:r>
            <a:r>
              <a:rPr lang="fr-FR" altLang="fr-FR" sz="1600" dirty="0"/>
              <a:t> in the estimation of </a:t>
            </a:r>
            <a:r>
              <a:rPr lang="fr-FR" altLang="fr-FR" sz="1600" dirty="0" err="1"/>
              <a:t>heavy</a:t>
            </a:r>
            <a:r>
              <a:rPr lang="fr-FR" altLang="fr-FR" sz="1600" dirty="0"/>
              <a:t> quark transport </a:t>
            </a:r>
            <a:endParaRPr lang="fr-FR" altLang="fr-FR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/>
              <a:t>    coefficients </a:t>
            </a:r>
            <a:r>
              <a:rPr lang="fr-FR" altLang="fr-FR" sz="1600" dirty="0"/>
              <a:t>in </a:t>
            </a:r>
            <a:r>
              <a:rPr lang="fr-FR" altLang="fr-FR" sz="1600" dirty="0" err="1"/>
              <a:t>relativistic</a:t>
            </a:r>
            <a:r>
              <a:rPr lang="fr-FR" altLang="fr-FR" sz="1600" dirty="0"/>
              <a:t> </a:t>
            </a:r>
            <a:r>
              <a:rPr lang="fr-FR" altLang="fr-FR" sz="1600" dirty="0" err="1"/>
              <a:t>heavy</a:t>
            </a:r>
            <a:r>
              <a:rPr lang="fr-FR" altLang="fr-FR" sz="1600" dirty="0"/>
              <a:t>-ion collisions</a:t>
            </a:r>
            <a:r>
              <a:rPr lang="fr-FR" altLang="fr-FR" sz="1600" dirty="0" smtClean="0"/>
              <a:t>, »</a:t>
            </a:r>
            <a:r>
              <a:rPr lang="fr-FR" altLang="fr-FR" sz="1600" dirty="0"/>
              <a:t/>
            </a:r>
            <a:br>
              <a:rPr lang="fr-FR" altLang="fr-FR" sz="1600" dirty="0"/>
            </a:br>
            <a:r>
              <a:rPr lang="fr-FR" altLang="fr-FR" sz="1600" dirty="0"/>
              <a:t>  </a:t>
            </a:r>
            <a:r>
              <a:rPr lang="fr-FR" altLang="fr-FR" sz="1600" dirty="0" smtClean="0"/>
              <a:t>  </a:t>
            </a:r>
            <a:r>
              <a:rPr lang="fr-FR" altLang="fr-FR" sz="1600" dirty="0" err="1" smtClean="0"/>
              <a:t>Phys.Rev</a:t>
            </a:r>
            <a:r>
              <a:rPr lang="fr-FR" altLang="fr-FR" sz="1600" dirty="0"/>
              <a:t>. C99 (2019) 014902 </a:t>
            </a:r>
            <a:endParaRPr lang="fr-FR" altLang="fr-FR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S.Cao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« 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fr-FR" altLang="fr-F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determination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FR" altLang="fr-F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heavy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-quark transport coefficients in </a:t>
            </a:r>
            <a:endParaRPr lang="fr-FR" altLang="fr-F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quark-gluon 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plasma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Phys.Rev</a:t>
            </a: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C99 (2019) 054907 </a:t>
            </a:r>
            <a:endParaRPr lang="fr-FR" altLang="fr-F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papers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on 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arXiv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linked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2020 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homepage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studies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(transport coefficients in non-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equilibrated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matter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are</a:t>
            </a:r>
            <a:b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presently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</a:t>
            </a:r>
            <a:r>
              <a:rPr lang="fr-FR" alt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130538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38BB4C-C463-47A2-BCF4-3737954FEAC5}" type="slidenum">
              <a:rPr lang="en-US" smtClean="0"/>
              <a:t>16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0FD0A1B6-EDD5-4079-91FE-36EA79620571}" type="datetime1">
              <a:rPr lang="en-US" smtClean="0"/>
              <a:t>10/24/2019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ALICE Upgrade Strategy: LS2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Kick-off meeting, October 23-35 2019</a:t>
            </a:r>
            <a:endParaRPr lang="fr-FR" alt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1D3D12C-5743-4822-B232-3AA654F24035}" type="slidenum">
              <a:rPr lang="fr-FR" altLang="fr-FR" smtClean="0"/>
              <a:pPr>
                <a:defRPr/>
              </a:pPr>
              <a:t>17</a:t>
            </a:fld>
            <a:endParaRPr lang="fr-FR" alt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783"/>
            <a:ext cx="8676456" cy="48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4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ALICE Upgrade Strategy: </a:t>
            </a:r>
            <a:r>
              <a:rPr lang="en-US" b="0" dirty="0" smtClean="0"/>
              <a:t>LS3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Kick-off meeting, October 23-35 2019</a:t>
            </a:r>
            <a:endParaRPr lang="fr-FR" alt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1D3D12C-5743-4822-B232-3AA654F24035}" type="slidenum">
              <a:rPr lang="fr-FR" altLang="fr-FR" smtClean="0"/>
              <a:pPr>
                <a:defRPr/>
              </a:pPr>
              <a:t>18</a:t>
            </a:fld>
            <a:endParaRPr lang="fr-FR" alt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424936" cy="49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04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CMS/ATLAS Upgrades (LS3) Relevant for Heavy-Ions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Kick-off meeting, October 23-35 2019</a:t>
            </a:r>
            <a:endParaRPr lang="fr-FR" alt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1D3D12C-5743-4822-B232-3AA654F24035}" type="slidenum">
              <a:rPr lang="fr-FR" altLang="fr-FR" smtClean="0"/>
              <a:pPr>
                <a:defRPr/>
              </a:pPr>
              <a:t>19</a:t>
            </a:fld>
            <a:endParaRPr lang="fr-FR" alt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532440" cy="487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1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96604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922508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WP 7 </a:t>
            </a:r>
            <a:r>
              <a:rPr lang="en-US" sz="2800" dirty="0" smtClean="0">
                <a:solidFill>
                  <a:srgbClr val="FF0000"/>
                </a:solidFill>
              </a:rPr>
              <a:t>Characterization </a:t>
            </a:r>
            <a:r>
              <a:rPr lang="en-US" sz="2800" dirty="0">
                <a:solidFill>
                  <a:srgbClr val="FF0000"/>
                </a:solidFill>
              </a:rPr>
              <a:t>of the QGP with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heavy </a:t>
            </a:r>
            <a:r>
              <a:rPr lang="en-US" sz="2800" dirty="0" err="1">
                <a:solidFill>
                  <a:srgbClr val="FF0000"/>
                </a:solidFill>
              </a:rPr>
              <a:t>flavour</a:t>
            </a:r>
            <a:r>
              <a:rPr lang="en-US" sz="2800" dirty="0">
                <a:solidFill>
                  <a:srgbClr val="FF0000"/>
                </a:solidFill>
              </a:rPr>
              <a:t> probes </a:t>
            </a:r>
            <a:endParaRPr lang="fr-FR" sz="2800" b="0" kern="1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28600" y="1340770"/>
            <a:ext cx="8665237" cy="4536033"/>
          </a:xfrm>
        </p:spPr>
        <p:txBody>
          <a:bodyPr/>
          <a:lstStyle/>
          <a:p>
            <a:pPr algn="just"/>
            <a:r>
              <a:rPr lang="fr-FR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objectives</a:t>
            </a:r>
          </a:p>
          <a:p>
            <a:pPr marL="0" indent="0" algn="just">
              <a:buNone/>
            </a:pPr>
            <a:endParaRPr lang="en-US" sz="1600" b="1" dirty="0" smtClean="0">
              <a:latin typeface="+mn-lt"/>
            </a:endParaRPr>
          </a:p>
          <a:p>
            <a:pPr marL="0" indent="0" algn="just">
              <a:buNone/>
            </a:pPr>
            <a:r>
              <a:rPr lang="en-US" sz="1600" b="1" dirty="0" smtClean="0">
                <a:latin typeface="+mn-lt"/>
              </a:rPr>
              <a:t>“To organize the </a:t>
            </a:r>
            <a:r>
              <a:rPr lang="en-US" sz="1600" b="1" dirty="0">
                <a:latin typeface="+mn-lt"/>
              </a:rPr>
              <a:t>joined effort of experimentalists and theorists </a:t>
            </a:r>
            <a:r>
              <a:rPr lang="en-US" sz="1600" b="1" dirty="0" smtClean="0">
                <a:latin typeface="+mn-lt"/>
              </a:rPr>
              <a:t>which is </a:t>
            </a:r>
            <a:r>
              <a:rPr lang="en-US" sz="1600" b="1" dirty="0">
                <a:latin typeface="+mn-lt"/>
              </a:rPr>
              <a:t>indispensable to assess our knowledge, approve or refine chosen direction and define experimental priorities and the </a:t>
            </a:r>
            <a:r>
              <a:rPr lang="en-US" sz="1600" b="1" dirty="0">
                <a:solidFill>
                  <a:srgbClr val="00B050"/>
                </a:solidFill>
                <a:latin typeface="+mn-lt"/>
              </a:rPr>
              <a:t>best analyzing strategies for the upcoming high precision </a:t>
            </a:r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data on open and hidden heavy flavor. “</a:t>
            </a:r>
          </a:p>
          <a:p>
            <a:pPr marL="0" indent="0" algn="just">
              <a:buNone/>
            </a:pPr>
            <a:endParaRPr lang="en-US" sz="1600" b="1" dirty="0" smtClean="0">
              <a:latin typeface="+mn-lt"/>
            </a:endParaRPr>
          </a:p>
          <a:p>
            <a:pPr marL="0" indent="0" algn="just">
              <a:buNone/>
            </a:pPr>
            <a:endParaRPr lang="en-US" sz="1600" b="1" dirty="0" smtClean="0">
              <a:latin typeface="+mn-lt"/>
            </a:endParaRPr>
          </a:p>
          <a:p>
            <a:pPr marL="0" indent="0" algn="just">
              <a:buNone/>
            </a:pPr>
            <a:endParaRPr lang="en-US" sz="1600" b="1" dirty="0">
              <a:latin typeface="+mn-lt"/>
            </a:endParaRPr>
          </a:p>
          <a:p>
            <a:pPr marL="0" indent="0" algn="just">
              <a:buNone/>
            </a:pPr>
            <a:r>
              <a:rPr lang="en-US" sz="1600" b="1" dirty="0" smtClean="0">
                <a:latin typeface="+mn-lt"/>
              </a:rPr>
              <a:t>The goal of this analysis is </a:t>
            </a:r>
          </a:p>
          <a:p>
            <a:pPr algn="just"/>
            <a:r>
              <a:rPr lang="en-US" sz="1600" b="1" dirty="0" smtClean="0">
                <a:latin typeface="+mn-lt"/>
              </a:rPr>
              <a:t>the </a:t>
            </a:r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exploration of the properties of the quark gluon plasma (QGP) </a:t>
            </a:r>
            <a:r>
              <a:rPr lang="en-US" sz="1600" b="1" dirty="0" smtClean="0">
                <a:latin typeface="+mn-lt"/>
              </a:rPr>
              <a:t>via heavy flavor hadrons</a:t>
            </a:r>
            <a:endParaRPr lang="fr-FR" sz="1600" dirty="0" smtClean="0">
              <a:solidFill>
                <a:srgbClr val="FFC000"/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fr-FR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</a:t>
            </a:r>
            <a:r>
              <a:rPr lang="fr-F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he </a:t>
            </a:r>
            <a:r>
              <a:rPr lang="fr-FR" sz="16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understanding</a:t>
            </a:r>
            <a:r>
              <a:rPr lang="fr-F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of the </a:t>
            </a:r>
            <a:r>
              <a:rPr lang="fr-FR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interaction of </a:t>
            </a:r>
            <a:r>
              <a:rPr lang="fr-FR" sz="16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heavy</a:t>
            </a:r>
            <a:r>
              <a:rPr lang="fr-FR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partons </a:t>
            </a:r>
            <a:r>
              <a:rPr lang="fr-FR" sz="16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with</a:t>
            </a:r>
            <a:r>
              <a:rPr lang="fr-FR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the QGP</a:t>
            </a:r>
          </a:p>
          <a:p>
            <a:pPr algn="just"/>
            <a:r>
              <a:rPr lang="fr-FR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</a:t>
            </a:r>
            <a:r>
              <a:rPr lang="fr-F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he </a:t>
            </a:r>
            <a:r>
              <a:rPr lang="fr-FR" sz="16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understanding</a:t>
            </a:r>
            <a:r>
              <a:rPr lang="fr-F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of the </a:t>
            </a:r>
            <a:r>
              <a:rPr lang="fr-FR" sz="16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properties</a:t>
            </a:r>
            <a:r>
              <a:rPr lang="fr-FR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fr-FR" sz="16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hidden</a:t>
            </a:r>
            <a:r>
              <a:rPr lang="fr-FR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heavy</a:t>
            </a:r>
            <a:r>
              <a:rPr lang="fr-FR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flavour</a:t>
            </a:r>
            <a:r>
              <a:rPr lang="fr-FR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particles</a:t>
            </a:r>
            <a:r>
              <a:rPr lang="fr-FR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 the QGP  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2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0" dirty="0"/>
              <a:t>LHCb as a Heavy-Ion Detector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Kick-off meeting, October 23-35 2019</a:t>
            </a:r>
            <a:endParaRPr lang="fr-FR" alt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1D3D12C-5743-4822-B232-3AA654F24035}" type="slidenum">
              <a:rPr lang="fr-FR" altLang="fr-FR" smtClean="0"/>
              <a:pPr>
                <a:defRPr/>
              </a:pPr>
              <a:t>20</a:t>
            </a:fld>
            <a:endParaRPr lang="fr-FR" alt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89609"/>
            <a:ext cx="8424936" cy="47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0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A1B6-EDD5-4079-91FE-36EA79620571}" type="datetime1">
              <a:rPr lang="en-US" smtClean="0"/>
              <a:t>10/24/2019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BB4C-C463-47A2-BCF4-3737954FEAC5}" type="slidenum">
              <a:rPr lang="en-US" smtClean="0"/>
              <a:t>3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47193" y="1340768"/>
            <a:ext cx="90968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To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develop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the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theoretical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knowledge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which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is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necessary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to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provide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fr-FR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fr-FR" b="1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theoretical</a:t>
            </a:r>
            <a:r>
              <a:rPr lang="fr-FR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models</a:t>
            </a:r>
            <a: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for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predicting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B050"/>
                </a:solidFill>
                <a:cs typeface="Arial" panose="020B0604020202020204" pitchFamily="34" charset="0"/>
              </a:rPr>
              <a:t>open and </a:t>
            </a:r>
            <a:r>
              <a:rPr lang="fr-FR" b="1" dirty="0" err="1">
                <a:solidFill>
                  <a:srgbClr val="00B050"/>
                </a:solidFill>
                <a:cs typeface="Arial" panose="020B0604020202020204" pitchFamily="34" charset="0"/>
              </a:rPr>
              <a:t>hidden</a:t>
            </a:r>
            <a:r>
              <a:rPr lang="fr-FR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cs typeface="Arial" panose="020B0604020202020204" pitchFamily="34" charset="0"/>
              </a:rPr>
              <a:t>heavy</a:t>
            </a:r>
            <a:r>
              <a:rPr lang="fr-FR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cs typeface="Arial" panose="020B0604020202020204" pitchFamily="34" charset="0"/>
              </a:rPr>
              <a:t>flavour</a:t>
            </a:r>
            <a:r>
              <a:rPr lang="fr-FR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endParaRPr lang="fr-FR" b="1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algn="just"/>
            <a: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  <a:t>observables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in </a:t>
            </a:r>
            <a:r>
              <a:rPr lang="fr-FR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pA</a:t>
            </a:r>
            <a: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and AA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collisions </a:t>
            </a:r>
            <a: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  <a:t>for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the RHIC and </a:t>
            </a:r>
            <a: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  <a:t>LHC. The goal</a:t>
            </a:r>
            <a:b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fr-FR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is</a:t>
            </a:r>
            <a: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to use </a:t>
            </a:r>
            <a:r>
              <a:rPr lang="fr-FR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heavy</a:t>
            </a:r>
            <a: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flavour</a:t>
            </a:r>
            <a: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hadrons to explore the </a:t>
            </a:r>
            <a:r>
              <a:rPr lang="fr-FR" b="1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properies</a:t>
            </a:r>
            <a:r>
              <a:rPr lang="fr-FR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of the QGP</a:t>
            </a:r>
            <a: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endParaRPr lang="fr-FR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endParaRPr lang="fr-FR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To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characterize with high precision the QGP properties with heavy flavor observables exploiting the </a:t>
            </a:r>
            <a:r>
              <a:rPr lang="en-US" b="1" dirty="0">
                <a:solidFill>
                  <a:srgbClr val="008000"/>
                </a:solidFill>
                <a:cs typeface="Arial" panose="020B0604020202020204" pitchFamily="34" charset="0"/>
              </a:rPr>
              <a:t>High Luminosity Heavy Ion Phase (HL-HI)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 of the LHC after the 2</a:t>
            </a:r>
            <a:r>
              <a:rPr lang="en-US" b="1" baseline="30000" dirty="0">
                <a:solidFill>
                  <a:srgbClr val="002060"/>
                </a:solidFill>
                <a:cs typeface="Arial" panose="020B0604020202020204" pitchFamily="34" charset="0"/>
              </a:rPr>
              <a:t>nd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 long shutdown of the LHC facility (</a:t>
            </a:r>
            <a:r>
              <a:rPr lang="en-US" b="1" dirty="0">
                <a:solidFill>
                  <a:srgbClr val="008000"/>
                </a:solidFill>
                <a:cs typeface="Arial" panose="020B0604020202020204" pitchFamily="34" charset="0"/>
              </a:rPr>
              <a:t>LS2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 in 2019-2020).</a:t>
            </a:r>
          </a:p>
          <a:p>
            <a:pPr algn="just"/>
            <a:endParaRPr lang="fr-FR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endParaRPr lang="fr-FR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To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built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together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with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the RHIC and LHC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experiments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, an </a:t>
            </a:r>
            <a:endParaRPr lang="fr-FR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fr-FR" b="1" dirty="0" smtClean="0">
                <a:solidFill>
                  <a:srgbClr val="00B050"/>
                </a:solidFill>
                <a:cs typeface="Arial" panose="020B0604020202020204" pitchFamily="34" charset="0"/>
              </a:rPr>
              <a:t>interface </a:t>
            </a:r>
            <a:r>
              <a:rPr lang="fr-FR" b="1" dirty="0" err="1">
                <a:solidFill>
                  <a:srgbClr val="00B050"/>
                </a:solidFill>
                <a:cs typeface="Arial" panose="020B0604020202020204" pitchFamily="34" charset="0"/>
              </a:rPr>
              <a:t>between</a:t>
            </a:r>
            <a:r>
              <a:rPr lang="fr-FR" b="1" dirty="0">
                <a:solidFill>
                  <a:srgbClr val="00B050"/>
                </a:solidFill>
                <a:cs typeface="Arial" panose="020B0604020202020204" pitchFamily="34" charset="0"/>
              </a:rPr>
              <a:t> simulation data and </a:t>
            </a:r>
            <a:r>
              <a:rPr lang="fr-FR" b="1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experimental</a:t>
            </a:r>
            <a:r>
              <a:rPr lang="fr-FR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B050"/>
                </a:solidFill>
                <a:cs typeface="Arial" panose="020B0604020202020204" pitchFamily="34" charset="0"/>
              </a:rPr>
              <a:t>data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to </a:t>
            </a:r>
            <a:endParaRPr lang="fr-FR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exploit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the full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complexity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of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these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data and to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allow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for the </a:t>
            </a:r>
            <a:endParaRPr lang="fr-FR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fr-FR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comparison</a:t>
            </a:r>
            <a:r>
              <a:rPr lang="fr-FR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of multi-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particle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correlations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in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theory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 and </a:t>
            </a:r>
            <a:r>
              <a:rPr lang="fr-FR" b="1" dirty="0" err="1">
                <a:solidFill>
                  <a:srgbClr val="002060"/>
                </a:solidFill>
                <a:cs typeface="Arial" panose="020B0604020202020204" pitchFamily="34" charset="0"/>
              </a:rPr>
              <a:t>experiment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347864" y="224179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</a:t>
            </a:r>
            <a:r>
              <a:rPr lang="fr-FR" sz="3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lang="fr-FR" sz="3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3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773" y="92590"/>
            <a:ext cx="6991349" cy="998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Task for the experimentalists: 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optimize run conditions and reconstructio</a:t>
            </a:r>
            <a:r>
              <a:rPr lang="en-US" sz="2000" dirty="0">
                <a:solidFill>
                  <a:srgbClr val="0070C0"/>
                </a:solidFill>
              </a:rPr>
              <a:t>n</a:t>
            </a:r>
            <a:r>
              <a:rPr lang="en-US" sz="2000" dirty="0" smtClean="0">
                <a:solidFill>
                  <a:srgbClr val="0070C0"/>
                </a:solidFill>
              </a:rPr>
              <a:t> of heav</a:t>
            </a:r>
            <a:r>
              <a:rPr lang="en-US" sz="2000" dirty="0">
                <a:solidFill>
                  <a:srgbClr val="0070C0"/>
                </a:solidFill>
              </a:rPr>
              <a:t>y </a:t>
            </a:r>
            <a:r>
              <a:rPr lang="en-US" sz="2000" dirty="0" err="1" smtClean="0">
                <a:solidFill>
                  <a:srgbClr val="0070C0"/>
                </a:solidFill>
              </a:rPr>
              <a:t>flavour</a:t>
            </a:r>
            <a:r>
              <a:rPr lang="en-US" sz="2000" dirty="0" smtClean="0">
                <a:solidFill>
                  <a:srgbClr val="0070C0"/>
                </a:solidFill>
              </a:rPr>
              <a:t> probes in HL-HI at the LHC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31" y="2132856"/>
            <a:ext cx="5215254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3795" y="1700808"/>
            <a:ext cx="824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</a:t>
            </a:r>
          </a:p>
          <a:p>
            <a:r>
              <a:rPr lang="en-US" dirty="0" smtClean="0"/>
              <a:t>MIT 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24707" y="3923764"/>
            <a:ext cx="10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INFN </a:t>
            </a:r>
          </a:p>
          <a:p>
            <a:r>
              <a:rPr lang="en-US" dirty="0" smtClean="0"/>
              <a:t>Cagliari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12160" y="5589240"/>
            <a:ext cx="984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Lisbon</a:t>
            </a:r>
          </a:p>
          <a:p>
            <a:r>
              <a:rPr lang="en-US" dirty="0" smtClean="0"/>
              <a:t>Prague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96" y="3602047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INFN: Bari, Padua, Turin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CNRS/IN2P3: </a:t>
            </a:r>
            <a:r>
              <a:rPr lang="fr-FR" dirty="0" smtClean="0"/>
              <a:t>LPC, </a:t>
            </a:r>
            <a:r>
              <a:rPr lang="fr-FR" dirty="0" err="1" smtClean="0"/>
              <a:t>Subatech</a:t>
            </a:r>
            <a:r>
              <a:rPr lang="fr-FR" dirty="0" smtClean="0"/>
              <a:t>, I</a:t>
            </a:r>
            <a:r>
              <a:rPr lang="en-US" dirty="0" smtClean="0"/>
              <a:t>PNO, </a:t>
            </a:r>
            <a:r>
              <a:rPr lang="fr-FR" dirty="0" smtClean="0"/>
              <a:t>IPHC</a:t>
            </a:r>
          </a:p>
          <a:p>
            <a:pPr marL="285750" indent="-285750">
              <a:buFontTx/>
              <a:buChar char="-"/>
            </a:pPr>
            <a:r>
              <a:rPr lang="es-ES_tradnl" dirty="0" smtClean="0"/>
              <a:t>CERN</a:t>
            </a:r>
            <a:endParaRPr lang="es-ES_tradnl" dirty="0"/>
          </a:p>
          <a:p>
            <a:pPr marL="285750" indent="-285750">
              <a:buFontTx/>
              <a:buChar char="-"/>
            </a:pPr>
            <a:r>
              <a:rPr lang="it-IT" dirty="0" smtClean="0"/>
              <a:t>GSI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de-DE" dirty="0" smtClean="0"/>
              <a:t>Munster Uni.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Heidelberg Uni.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Frankfurt </a:t>
            </a:r>
            <a:r>
              <a:rPr lang="de-DE" dirty="0"/>
              <a:t>Univ</a:t>
            </a:r>
            <a:r>
              <a:rPr lang="de-DE" dirty="0" smtClean="0"/>
              <a:t>.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pl-PL" dirty="0" smtClean="0"/>
              <a:t>Czech </a:t>
            </a:r>
            <a:r>
              <a:rPr lang="pl-PL" dirty="0"/>
              <a:t>Technical </a:t>
            </a:r>
            <a:r>
              <a:rPr lang="pl-PL" dirty="0" err="1" smtClean="0"/>
              <a:t>Uni</a:t>
            </a:r>
            <a:r>
              <a:rPr lang="pl-PL" dirty="0" smtClean="0"/>
              <a:t>.</a:t>
            </a:r>
            <a:endParaRPr lang="pl-PL" dirty="0"/>
          </a:p>
          <a:p>
            <a:pPr marL="285750" indent="-285750">
              <a:buFontTx/>
              <a:buChar char="-"/>
            </a:pPr>
            <a:r>
              <a:rPr lang="nl-NL" dirty="0" smtClean="0"/>
              <a:t>Utrecht Uni.</a:t>
            </a:r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2276872"/>
            <a:ext cx="2555776" cy="1347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6512" y="1979548"/>
            <a:ext cx="87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152" y="2564904"/>
            <a:ext cx="1806848" cy="1355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1143506"/>
            <a:ext cx="1800200" cy="1277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120" y="4653136"/>
            <a:ext cx="1561356" cy="101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773" y="92590"/>
            <a:ext cx="6991349" cy="998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Task for the experimentalists: 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optimize run conditions and reconstructio</a:t>
            </a:r>
            <a:r>
              <a:rPr lang="en-US" sz="2000" dirty="0">
                <a:solidFill>
                  <a:srgbClr val="0070C0"/>
                </a:solidFill>
              </a:rPr>
              <a:t>n</a:t>
            </a:r>
            <a:r>
              <a:rPr lang="en-US" sz="2000" dirty="0" smtClean="0">
                <a:solidFill>
                  <a:srgbClr val="0070C0"/>
                </a:solidFill>
              </a:rPr>
              <a:t> of heav</a:t>
            </a:r>
            <a:r>
              <a:rPr lang="en-US" sz="2000" dirty="0">
                <a:solidFill>
                  <a:srgbClr val="0070C0"/>
                </a:solidFill>
              </a:rPr>
              <a:t>y </a:t>
            </a:r>
            <a:r>
              <a:rPr lang="en-US" sz="2000" dirty="0" err="1" smtClean="0">
                <a:solidFill>
                  <a:srgbClr val="0070C0"/>
                </a:solidFill>
              </a:rPr>
              <a:t>flavour</a:t>
            </a:r>
            <a:r>
              <a:rPr lang="en-US" sz="2000" dirty="0" smtClean="0">
                <a:solidFill>
                  <a:srgbClr val="0070C0"/>
                </a:solidFill>
              </a:rPr>
              <a:t> probes in HL-HI at the LHC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97630"/>
            <a:ext cx="2555776" cy="1347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187" y="4306112"/>
            <a:ext cx="1422805" cy="1067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2601486"/>
            <a:ext cx="1512168" cy="1073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2492896"/>
            <a:ext cx="1561356" cy="1016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27050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Exploiting the </a:t>
            </a:r>
            <a:r>
              <a:rPr lang="en-US" dirty="0" smtClean="0">
                <a:solidFill>
                  <a:srgbClr val="FF0000"/>
                </a:solidFill>
              </a:rPr>
              <a:t>complementarity</a:t>
            </a:r>
            <a:r>
              <a:rPr lang="en-US" dirty="0" smtClean="0"/>
              <a:t> of the experiments, </a:t>
            </a:r>
            <a:r>
              <a:rPr lang="en-US" dirty="0"/>
              <a:t> </a:t>
            </a:r>
            <a:r>
              <a:rPr lang="en-US" dirty="0" smtClean="0"/>
              <a:t>also </a:t>
            </a:r>
            <a:r>
              <a:rPr lang="en-US" dirty="0"/>
              <a:t>due to their different kinematic </a:t>
            </a:r>
            <a:r>
              <a:rPr lang="en-US" dirty="0" smtClean="0"/>
              <a:t>coverage.  </a:t>
            </a:r>
            <a:r>
              <a:rPr lang="en-US" b="1" dirty="0" smtClean="0"/>
              <a:t>E.g. for J/</a:t>
            </a:r>
            <a:r>
              <a:rPr lang="en-US" b="1" dirty="0">
                <a:latin typeface="Symbol" charset="2"/>
                <a:cs typeface="Symbol" charset="2"/>
              </a:rPr>
              <a:t>y</a:t>
            </a:r>
            <a:endParaRPr lang="en-US" b="1" dirty="0" smtClean="0">
              <a:latin typeface="Symbol" charset="2"/>
              <a:cs typeface="Symbol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2708920"/>
            <a:ext cx="2804742" cy="2661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2830284"/>
            <a:ext cx="824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</a:t>
            </a:r>
          </a:p>
          <a:p>
            <a:r>
              <a:rPr lang="en-US" dirty="0" smtClean="0"/>
              <a:t>MIT 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93211" y="4378120"/>
            <a:ext cx="10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Cagliari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1344" y="2564904"/>
            <a:ext cx="984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Lisbon</a:t>
            </a:r>
          </a:p>
          <a:p>
            <a:r>
              <a:rPr lang="en-US" dirty="0" smtClean="0"/>
              <a:t>Prague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80528" y="3609598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INFN: Bari, Padua, Turin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CNRS/IN2P3: </a:t>
            </a:r>
            <a:r>
              <a:rPr lang="fr-FR" sz="1200" dirty="0" smtClean="0"/>
              <a:t>LPC, </a:t>
            </a:r>
            <a:r>
              <a:rPr lang="fr-FR" sz="1200" dirty="0" err="1" smtClean="0"/>
              <a:t>Subatech</a:t>
            </a:r>
            <a:r>
              <a:rPr lang="fr-FR" sz="1200" dirty="0" smtClean="0"/>
              <a:t>, I</a:t>
            </a:r>
            <a:r>
              <a:rPr lang="en-US" sz="1200" dirty="0" smtClean="0"/>
              <a:t>PNO, </a:t>
            </a:r>
            <a:r>
              <a:rPr lang="fr-FR" sz="1200" dirty="0" smtClean="0"/>
              <a:t>IPHC</a:t>
            </a:r>
          </a:p>
          <a:p>
            <a:pPr marL="285750" indent="-285750">
              <a:buFontTx/>
              <a:buChar char="-"/>
            </a:pPr>
            <a:r>
              <a:rPr lang="es-ES_tradnl" sz="1200" dirty="0" smtClean="0"/>
              <a:t>CERN</a:t>
            </a:r>
            <a:endParaRPr lang="es-ES_tradnl" sz="1200" dirty="0"/>
          </a:p>
          <a:p>
            <a:pPr marL="285750" indent="-285750">
              <a:buFontTx/>
              <a:buChar char="-"/>
            </a:pPr>
            <a:r>
              <a:rPr lang="it-IT" sz="1200" dirty="0" smtClean="0"/>
              <a:t>GSI</a:t>
            </a:r>
            <a:endParaRPr lang="it-IT" sz="1200" dirty="0"/>
          </a:p>
          <a:p>
            <a:pPr marL="285750" indent="-285750">
              <a:buFontTx/>
              <a:buChar char="-"/>
            </a:pPr>
            <a:r>
              <a:rPr lang="de-DE" sz="1200" dirty="0" smtClean="0"/>
              <a:t>Munster Uni.</a:t>
            </a:r>
            <a:endParaRPr lang="de-DE" sz="1200" dirty="0"/>
          </a:p>
          <a:p>
            <a:pPr marL="285750" indent="-285750">
              <a:buFontTx/>
              <a:buChar char="-"/>
            </a:pPr>
            <a:r>
              <a:rPr lang="de-DE" sz="1200" dirty="0" smtClean="0"/>
              <a:t>Heidelberg Uni.</a:t>
            </a:r>
            <a:endParaRPr lang="de-DE" sz="1200" dirty="0"/>
          </a:p>
          <a:p>
            <a:pPr marL="285750" indent="-285750">
              <a:buFontTx/>
              <a:buChar char="-"/>
            </a:pPr>
            <a:r>
              <a:rPr lang="de-DE" sz="1200" dirty="0" smtClean="0"/>
              <a:t>Frankfurt </a:t>
            </a:r>
            <a:r>
              <a:rPr lang="de-DE" sz="1200" dirty="0"/>
              <a:t>Univ</a:t>
            </a:r>
            <a:r>
              <a:rPr lang="de-DE" sz="1200" dirty="0" smtClean="0"/>
              <a:t>.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pl-PL" sz="1200" dirty="0" smtClean="0"/>
              <a:t>Czech </a:t>
            </a:r>
            <a:r>
              <a:rPr lang="pl-PL" sz="1200" dirty="0"/>
              <a:t>Technical </a:t>
            </a:r>
            <a:r>
              <a:rPr lang="pl-PL" sz="1200" dirty="0" err="1" smtClean="0"/>
              <a:t>Uni</a:t>
            </a:r>
            <a:r>
              <a:rPr lang="pl-PL" sz="1200" dirty="0" smtClean="0"/>
              <a:t>.</a:t>
            </a:r>
            <a:endParaRPr lang="pl-PL" sz="1200" dirty="0"/>
          </a:p>
          <a:p>
            <a:pPr marL="285750" indent="-285750">
              <a:buFontTx/>
              <a:buChar char="-"/>
            </a:pPr>
            <a:r>
              <a:rPr lang="nl-NL" sz="1200" dirty="0" smtClean="0"/>
              <a:t>Utrecht Uni.</a:t>
            </a:r>
            <a:endParaRPr lang="en-US" sz="1200" dirty="0" smtClean="0"/>
          </a:p>
          <a:p>
            <a:r>
              <a:rPr lang="en-US" sz="1200" dirty="0" smtClean="0"/>
              <a:t>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28184" y="1988840"/>
            <a:ext cx="36004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9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773" y="92590"/>
            <a:ext cx="6991349" cy="998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Task for the experimentalists: 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optimize run conditions and reconstructio</a:t>
            </a:r>
            <a:r>
              <a:rPr lang="en-US" sz="2000" dirty="0">
                <a:solidFill>
                  <a:srgbClr val="0070C0"/>
                </a:solidFill>
              </a:rPr>
              <a:t>n</a:t>
            </a:r>
            <a:r>
              <a:rPr lang="en-US" sz="2000" dirty="0" smtClean="0">
                <a:solidFill>
                  <a:srgbClr val="0070C0"/>
                </a:solidFill>
              </a:rPr>
              <a:t> of heav</a:t>
            </a:r>
            <a:r>
              <a:rPr lang="en-US" sz="2000" dirty="0">
                <a:solidFill>
                  <a:srgbClr val="0070C0"/>
                </a:solidFill>
              </a:rPr>
              <a:t>y </a:t>
            </a:r>
            <a:r>
              <a:rPr lang="en-US" sz="2000" dirty="0" err="1" smtClean="0">
                <a:solidFill>
                  <a:srgbClr val="0070C0"/>
                </a:solidFill>
              </a:rPr>
              <a:t>flavour</a:t>
            </a:r>
            <a:r>
              <a:rPr lang="en-US" sz="2000" dirty="0" smtClean="0">
                <a:solidFill>
                  <a:srgbClr val="0070C0"/>
                </a:solidFill>
              </a:rPr>
              <a:t> probes in HL-HI at the LHC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70501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Supporting and scrutinizing new initiatives, in the context of the common effort with theorists to characterize the QGP with heavy </a:t>
            </a:r>
            <a:r>
              <a:rPr lang="en-US" dirty="0" err="1" smtClean="0"/>
              <a:t>flavour</a:t>
            </a:r>
            <a:r>
              <a:rPr lang="en-US" dirty="0" smtClean="0"/>
              <a:t>.  </a:t>
            </a:r>
            <a:r>
              <a:rPr lang="en-US" b="1" dirty="0" smtClean="0"/>
              <a:t>E.g. ALICE proposal of ultra-thin trul</a:t>
            </a:r>
            <a:r>
              <a:rPr lang="en-US" b="1" dirty="0"/>
              <a:t>y</a:t>
            </a:r>
            <a:r>
              <a:rPr lang="en-US" b="1" dirty="0" smtClean="0"/>
              <a:t> cylindrical barrel pixel detector for the  </a:t>
            </a:r>
            <a:r>
              <a:rPr lang="en-US" b="1" dirty="0"/>
              <a:t>innermost </a:t>
            </a:r>
            <a:r>
              <a:rPr lang="en-US" b="1" dirty="0" smtClean="0"/>
              <a:t>layers, </a:t>
            </a:r>
            <a:r>
              <a:rPr lang="en-US" b="1" dirty="0"/>
              <a:t>or </a:t>
            </a:r>
            <a:r>
              <a:rPr lang="en-US" b="1" dirty="0" smtClean="0"/>
              <a:t>NA60+  </a:t>
            </a:r>
            <a:r>
              <a:rPr lang="en-US" b="1" dirty="0"/>
              <a:t>proposal at SPS</a:t>
            </a:r>
            <a:endParaRPr lang="en-US" b="1" dirty="0" smtClean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80928"/>
            <a:ext cx="4176464" cy="291564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084168" y="2708920"/>
            <a:ext cx="576064" cy="165618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81439" y="3275692"/>
            <a:ext cx="247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role of NA7 HF-QGP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4581128"/>
            <a:ext cx="5395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Revisit the HF chapter of the Yellow Report </a:t>
            </a:r>
          </a:p>
          <a:p>
            <a:r>
              <a:rPr lang="en-US" dirty="0" smtClean="0"/>
              <a:t>from </a:t>
            </a:r>
            <a:r>
              <a:rPr lang="en-US" dirty="0"/>
              <a:t>WG5 of the Workshop  </a:t>
            </a: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“Physics </a:t>
            </a:r>
          </a:p>
          <a:p>
            <a:r>
              <a:rPr lang="en-US" dirty="0" smtClean="0"/>
              <a:t>of </a:t>
            </a:r>
            <a:r>
              <a:rPr lang="en-US" dirty="0"/>
              <a:t>the CERN HL-LHC, </a:t>
            </a:r>
            <a:r>
              <a:rPr lang="en-US" dirty="0" smtClean="0"/>
              <a:t>and </a:t>
            </a:r>
            <a:r>
              <a:rPr lang="en-US" dirty="0"/>
              <a:t>Perspectives at the </a:t>
            </a:r>
            <a:endParaRPr lang="en-US" dirty="0" smtClean="0"/>
          </a:p>
          <a:p>
            <a:r>
              <a:rPr lang="en-US" dirty="0" smtClean="0"/>
              <a:t>HE</a:t>
            </a:r>
            <a:r>
              <a:rPr lang="en-US" dirty="0"/>
              <a:t>-</a:t>
            </a:r>
            <a:r>
              <a:rPr lang="en-US" dirty="0" smtClean="0"/>
              <a:t>LHC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nb-NO" dirty="0" smtClean="0">
                <a:hlinkClick r:id="rId4"/>
              </a:rPr>
              <a:t>arXiv</a:t>
            </a:r>
            <a:r>
              <a:rPr lang="nb-NO" dirty="0">
                <a:hlinkClick r:id="rId4"/>
              </a:rPr>
              <a:t>:</a:t>
            </a:r>
            <a:r>
              <a:rPr lang="nb-NO" dirty="0" smtClean="0">
                <a:hlinkClick r:id="rId4"/>
              </a:rPr>
              <a:t>1812.06772</a:t>
            </a:r>
            <a:r>
              <a:rPr lang="nb-NO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2708920"/>
            <a:ext cx="14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79912" y="5877272"/>
            <a:ext cx="28604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deliverable n.3 </a:t>
            </a:r>
            <a:r>
              <a:rPr lang="en-US" smtClean="0"/>
              <a:t>of NA-7</a:t>
            </a:r>
            <a:endParaRPr lang="en-US" dirty="0"/>
          </a:p>
        </p:txBody>
      </p:sp>
      <p:sp>
        <p:nvSpPr>
          <p:cNvPr id="20" name="Curved Right Arrow 19"/>
          <p:cNvSpPr/>
          <p:nvPr/>
        </p:nvSpPr>
        <p:spPr>
          <a:xfrm>
            <a:off x="3131840" y="5517232"/>
            <a:ext cx="504056" cy="64807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38" name="Freeform 30"/>
          <p:cNvSpPr>
            <a:spLocks/>
          </p:cNvSpPr>
          <p:nvPr/>
        </p:nvSpPr>
        <p:spPr bwMode="auto">
          <a:xfrm>
            <a:off x="7288" y="2762770"/>
            <a:ext cx="4157885" cy="3491459"/>
          </a:xfrm>
          <a:custGeom>
            <a:avLst/>
            <a:gdLst/>
            <a:ahLst/>
            <a:cxnLst>
              <a:cxn ang="0">
                <a:pos x="320" y="24"/>
              </a:cxn>
              <a:cxn ang="0">
                <a:pos x="176" y="72"/>
              </a:cxn>
              <a:cxn ang="0">
                <a:pos x="32" y="216"/>
              </a:cxn>
              <a:cxn ang="0">
                <a:pos x="32" y="504"/>
              </a:cxn>
              <a:cxn ang="0">
                <a:pos x="224" y="696"/>
              </a:cxn>
              <a:cxn ang="0">
                <a:pos x="608" y="792"/>
              </a:cxn>
              <a:cxn ang="0">
                <a:pos x="992" y="648"/>
              </a:cxn>
              <a:cxn ang="0">
                <a:pos x="1088" y="456"/>
              </a:cxn>
              <a:cxn ang="0">
                <a:pos x="944" y="168"/>
              </a:cxn>
              <a:cxn ang="0">
                <a:pos x="608" y="24"/>
              </a:cxn>
              <a:cxn ang="0">
                <a:pos x="320" y="24"/>
              </a:cxn>
            </a:cxnLst>
            <a:rect l="0" t="0" r="r" b="b"/>
            <a:pathLst>
              <a:path w="1096" h="800">
                <a:moveTo>
                  <a:pt x="320" y="24"/>
                </a:moveTo>
                <a:cubicBezTo>
                  <a:pt x="248" y="32"/>
                  <a:pt x="224" y="40"/>
                  <a:pt x="176" y="72"/>
                </a:cubicBezTo>
                <a:cubicBezTo>
                  <a:pt x="128" y="104"/>
                  <a:pt x="56" y="144"/>
                  <a:pt x="32" y="216"/>
                </a:cubicBezTo>
                <a:cubicBezTo>
                  <a:pt x="8" y="288"/>
                  <a:pt x="0" y="424"/>
                  <a:pt x="32" y="504"/>
                </a:cubicBezTo>
                <a:cubicBezTo>
                  <a:pt x="64" y="584"/>
                  <a:pt x="128" y="648"/>
                  <a:pt x="224" y="696"/>
                </a:cubicBezTo>
                <a:cubicBezTo>
                  <a:pt x="320" y="744"/>
                  <a:pt x="480" y="800"/>
                  <a:pt x="608" y="792"/>
                </a:cubicBezTo>
                <a:cubicBezTo>
                  <a:pt x="736" y="784"/>
                  <a:pt x="912" y="704"/>
                  <a:pt x="992" y="648"/>
                </a:cubicBezTo>
                <a:cubicBezTo>
                  <a:pt x="1072" y="592"/>
                  <a:pt x="1096" y="536"/>
                  <a:pt x="1088" y="456"/>
                </a:cubicBezTo>
                <a:cubicBezTo>
                  <a:pt x="1080" y="376"/>
                  <a:pt x="1024" y="240"/>
                  <a:pt x="944" y="168"/>
                </a:cubicBezTo>
                <a:cubicBezTo>
                  <a:pt x="864" y="96"/>
                  <a:pt x="712" y="48"/>
                  <a:pt x="608" y="24"/>
                </a:cubicBezTo>
                <a:cubicBezTo>
                  <a:pt x="504" y="0"/>
                  <a:pt x="392" y="16"/>
                  <a:pt x="320" y="24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11" name="Freeform 3"/>
          <p:cNvSpPr>
            <a:spLocks/>
          </p:cNvSpPr>
          <p:nvPr/>
        </p:nvSpPr>
        <p:spPr bwMode="auto">
          <a:xfrm>
            <a:off x="579181" y="3398339"/>
            <a:ext cx="2731478" cy="2517775"/>
          </a:xfrm>
          <a:custGeom>
            <a:avLst/>
            <a:gdLst/>
            <a:ahLst/>
            <a:cxnLst>
              <a:cxn ang="0">
                <a:pos x="320" y="24"/>
              </a:cxn>
              <a:cxn ang="0">
                <a:pos x="176" y="72"/>
              </a:cxn>
              <a:cxn ang="0">
                <a:pos x="32" y="216"/>
              </a:cxn>
              <a:cxn ang="0">
                <a:pos x="32" y="504"/>
              </a:cxn>
              <a:cxn ang="0">
                <a:pos x="224" y="696"/>
              </a:cxn>
              <a:cxn ang="0">
                <a:pos x="608" y="792"/>
              </a:cxn>
              <a:cxn ang="0">
                <a:pos x="992" y="648"/>
              </a:cxn>
              <a:cxn ang="0">
                <a:pos x="1088" y="456"/>
              </a:cxn>
              <a:cxn ang="0">
                <a:pos x="944" y="168"/>
              </a:cxn>
              <a:cxn ang="0">
                <a:pos x="608" y="24"/>
              </a:cxn>
              <a:cxn ang="0">
                <a:pos x="320" y="24"/>
              </a:cxn>
            </a:cxnLst>
            <a:rect l="0" t="0" r="r" b="b"/>
            <a:pathLst>
              <a:path w="1096" h="800">
                <a:moveTo>
                  <a:pt x="320" y="24"/>
                </a:moveTo>
                <a:cubicBezTo>
                  <a:pt x="248" y="32"/>
                  <a:pt x="224" y="40"/>
                  <a:pt x="176" y="72"/>
                </a:cubicBezTo>
                <a:cubicBezTo>
                  <a:pt x="128" y="104"/>
                  <a:pt x="56" y="144"/>
                  <a:pt x="32" y="216"/>
                </a:cubicBezTo>
                <a:cubicBezTo>
                  <a:pt x="8" y="288"/>
                  <a:pt x="0" y="424"/>
                  <a:pt x="32" y="504"/>
                </a:cubicBezTo>
                <a:cubicBezTo>
                  <a:pt x="64" y="584"/>
                  <a:pt x="128" y="648"/>
                  <a:pt x="224" y="696"/>
                </a:cubicBezTo>
                <a:cubicBezTo>
                  <a:pt x="320" y="744"/>
                  <a:pt x="480" y="800"/>
                  <a:pt x="608" y="792"/>
                </a:cubicBezTo>
                <a:cubicBezTo>
                  <a:pt x="736" y="784"/>
                  <a:pt x="912" y="704"/>
                  <a:pt x="992" y="648"/>
                </a:cubicBezTo>
                <a:cubicBezTo>
                  <a:pt x="1072" y="592"/>
                  <a:pt x="1096" y="536"/>
                  <a:pt x="1088" y="456"/>
                </a:cubicBezTo>
                <a:cubicBezTo>
                  <a:pt x="1080" y="376"/>
                  <a:pt x="1024" y="240"/>
                  <a:pt x="944" y="168"/>
                </a:cubicBezTo>
                <a:cubicBezTo>
                  <a:pt x="864" y="96"/>
                  <a:pt x="712" y="48"/>
                  <a:pt x="608" y="24"/>
                </a:cubicBezTo>
                <a:cubicBezTo>
                  <a:pt x="504" y="0"/>
                  <a:pt x="392" y="16"/>
                  <a:pt x="320" y="24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 flipH="1" flipV="1">
            <a:off x="2464142" y="4082607"/>
            <a:ext cx="634511" cy="7191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2152651" y="3848923"/>
            <a:ext cx="518746" cy="604838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16" name="Freeform 8"/>
          <p:cNvSpPr>
            <a:spLocks/>
          </p:cNvSpPr>
          <p:nvPr/>
        </p:nvSpPr>
        <p:spPr bwMode="auto">
          <a:xfrm>
            <a:off x="1674202" y="4868863"/>
            <a:ext cx="1475643" cy="471487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384" y="32"/>
              </a:cxn>
              <a:cxn ang="0">
                <a:pos x="672" y="32"/>
              </a:cxn>
              <a:cxn ang="0">
                <a:pos x="816" y="80"/>
              </a:cxn>
            </a:cxnLst>
            <a:rect l="0" t="0" r="r" b="b"/>
            <a:pathLst>
              <a:path w="816" h="224">
                <a:moveTo>
                  <a:pt x="0" y="224"/>
                </a:moveTo>
                <a:cubicBezTo>
                  <a:pt x="136" y="144"/>
                  <a:pt x="272" y="64"/>
                  <a:pt x="384" y="32"/>
                </a:cubicBezTo>
                <a:cubicBezTo>
                  <a:pt x="496" y="0"/>
                  <a:pt x="600" y="24"/>
                  <a:pt x="672" y="32"/>
                </a:cubicBezTo>
                <a:cubicBezTo>
                  <a:pt x="744" y="40"/>
                  <a:pt x="792" y="72"/>
                  <a:pt x="816" y="80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auto">
          <a:xfrm rot="1035940">
            <a:off x="3043770" y="4791526"/>
            <a:ext cx="694592" cy="304800"/>
          </a:xfrm>
          <a:prstGeom prst="rightArrow">
            <a:avLst>
              <a:gd name="adj1" fmla="val 50000"/>
              <a:gd name="adj2" fmla="val 61719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23" name="Freeform 15"/>
          <p:cNvSpPr>
            <a:spLocks/>
          </p:cNvSpPr>
          <p:nvPr/>
        </p:nvSpPr>
        <p:spPr bwMode="auto">
          <a:xfrm>
            <a:off x="273727" y="2782012"/>
            <a:ext cx="1439570" cy="2352840"/>
          </a:xfrm>
          <a:custGeom>
            <a:avLst/>
            <a:gdLst/>
            <a:ahLst/>
            <a:cxnLst>
              <a:cxn ang="0">
                <a:pos x="336" y="480"/>
              </a:cxn>
              <a:cxn ang="0">
                <a:pos x="240" y="240"/>
              </a:cxn>
              <a:cxn ang="0">
                <a:pos x="0" y="0"/>
              </a:cxn>
            </a:cxnLst>
            <a:rect l="0" t="0" r="r" b="b"/>
            <a:pathLst>
              <a:path w="336" h="480">
                <a:moveTo>
                  <a:pt x="336" y="480"/>
                </a:moveTo>
                <a:cubicBezTo>
                  <a:pt x="316" y="400"/>
                  <a:pt x="296" y="320"/>
                  <a:pt x="240" y="240"/>
                </a:cubicBezTo>
                <a:cubicBezTo>
                  <a:pt x="184" y="160"/>
                  <a:pt x="40" y="40"/>
                  <a:pt x="0" y="0"/>
                </a:cubicBezTo>
              </a:path>
            </a:pathLst>
          </a:custGeom>
          <a:noFill/>
          <a:ln w="101600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24" name="AutoShape 16"/>
          <p:cNvSpPr>
            <a:spLocks noChangeArrowheads="1"/>
          </p:cNvSpPr>
          <p:nvPr/>
        </p:nvSpPr>
        <p:spPr bwMode="auto">
          <a:xfrm>
            <a:off x="1354016" y="5070476"/>
            <a:ext cx="518746" cy="606425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27" name="Oval 19"/>
          <p:cNvSpPr>
            <a:spLocks noChangeArrowheads="1"/>
          </p:cNvSpPr>
          <p:nvPr/>
        </p:nvSpPr>
        <p:spPr bwMode="auto">
          <a:xfrm>
            <a:off x="2806567" y="4598444"/>
            <a:ext cx="433754" cy="5000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1292825" y="4419782"/>
            <a:ext cx="13686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/>
              <a:t>QGP</a:t>
            </a:r>
          </a:p>
        </p:txBody>
      </p:sp>
      <p:sp>
        <p:nvSpPr>
          <p:cNvPr id="94239" name="Rectangle 31"/>
          <p:cNvSpPr>
            <a:spLocks noChangeArrowheads="1"/>
          </p:cNvSpPr>
          <p:nvPr/>
        </p:nvSpPr>
        <p:spPr bwMode="auto">
          <a:xfrm>
            <a:off x="1144164" y="2975184"/>
            <a:ext cx="1368669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 smtClean="0"/>
              <a:t>hadrons</a:t>
            </a:r>
            <a:endParaRPr lang="en-US" dirty="0"/>
          </a:p>
        </p:txBody>
      </p:sp>
      <p:sp>
        <p:nvSpPr>
          <p:cNvPr id="94240" name="Line 32"/>
          <p:cNvSpPr>
            <a:spLocks noChangeShapeType="1"/>
          </p:cNvSpPr>
          <p:nvPr/>
        </p:nvSpPr>
        <p:spPr bwMode="auto">
          <a:xfrm flipV="1">
            <a:off x="3174286" y="4587871"/>
            <a:ext cx="1464986" cy="114246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V="1">
            <a:off x="2525452" y="2915940"/>
            <a:ext cx="1536052" cy="1060384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994773" y="92590"/>
            <a:ext cx="6991349" cy="998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Task for the theory: 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understand the complexity of heavy quark physics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0070C0"/>
                </a:solidFill>
              </a:rPr>
              <a:t>study of the QGP with heavy quarks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144302" y="2023388"/>
            <a:ext cx="4999698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/>
              <a:t>(hard) production of </a:t>
            </a:r>
            <a:r>
              <a:rPr lang="fr-FR" sz="2000" dirty="0" err="1"/>
              <a:t>heavy</a:t>
            </a:r>
            <a:r>
              <a:rPr lang="fr-FR" sz="2000" dirty="0"/>
              <a:t> quarks </a:t>
            </a:r>
            <a:r>
              <a:rPr lang="fr-FR" sz="2000" dirty="0" smtClean="0"/>
              <a:t>and </a:t>
            </a:r>
            <a:r>
              <a:rPr lang="fr-FR" sz="2000" dirty="0" err="1" smtClean="0"/>
              <a:t>bound</a:t>
            </a:r>
            <a:r>
              <a:rPr lang="fr-FR" sz="2000" dirty="0" smtClean="0"/>
              <a:t> states </a:t>
            </a:r>
            <a:r>
              <a:rPr lang="fr-FR" sz="2000" dirty="0" smtClean="0"/>
              <a:t>in </a:t>
            </a:r>
            <a:r>
              <a:rPr lang="fr-FR" sz="2000" dirty="0"/>
              <a:t>initial NN </a:t>
            </a:r>
            <a:r>
              <a:rPr lang="fr-FR" sz="2000" dirty="0" smtClean="0"/>
              <a:t>collisions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(</a:t>
            </a:r>
            <a:r>
              <a:rPr lang="fr-FR" sz="2000" dirty="0" err="1" smtClean="0">
                <a:solidFill>
                  <a:srgbClr val="FF0000"/>
                </a:solidFill>
              </a:rPr>
              <a:t>generalized</a:t>
            </a:r>
            <a:r>
              <a:rPr lang="fr-FR" sz="2000" dirty="0" smtClean="0">
                <a:solidFill>
                  <a:srgbClr val="FF0000"/>
                </a:solidFill>
              </a:rPr>
              <a:t> parton distribution </a:t>
            </a:r>
            <a:r>
              <a:rPr lang="fr-FR" sz="2000" dirty="0" err="1" smtClean="0">
                <a:solidFill>
                  <a:srgbClr val="FF0000"/>
                </a:solidFill>
              </a:rPr>
              <a:t>fcts</a:t>
            </a:r>
            <a:r>
              <a:rPr lang="fr-FR" sz="2000" dirty="0" smtClean="0">
                <a:solidFill>
                  <a:srgbClr val="FF0000"/>
                </a:solidFill>
              </a:rPr>
              <a:t>, </a:t>
            </a:r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fr-FR" sz="2000" dirty="0" err="1" smtClean="0">
                <a:solidFill>
                  <a:srgbClr val="FF0000"/>
                </a:solidFill>
              </a:rPr>
              <a:t>pQCD</a:t>
            </a:r>
            <a:r>
              <a:rPr lang="fr-FR" sz="2000" dirty="0" smtClean="0">
                <a:solidFill>
                  <a:srgbClr val="FF0000"/>
                </a:solidFill>
              </a:rPr>
              <a:t>, FONLL</a:t>
            </a:r>
            <a:r>
              <a:rPr lang="fr-FR" sz="2000" dirty="0" smtClean="0"/>
              <a:t>)</a:t>
            </a:r>
            <a:br>
              <a:rPr lang="fr-FR" sz="2000" dirty="0" smtClean="0"/>
            </a:br>
            <a:r>
              <a:rPr lang="fr-FR" sz="2000" dirty="0" err="1" smtClean="0">
                <a:solidFill>
                  <a:srgbClr val="FFFF00"/>
                </a:solidFill>
              </a:rPr>
              <a:t>Jyvaskyla</a:t>
            </a:r>
            <a:r>
              <a:rPr lang="fr-FR" sz="2000" dirty="0" smtClean="0">
                <a:solidFill>
                  <a:srgbClr val="FFFF00"/>
                </a:solidFill>
              </a:rPr>
              <a:t>, </a:t>
            </a:r>
            <a:r>
              <a:rPr lang="fr-FR" sz="2000" dirty="0" err="1" smtClean="0">
                <a:solidFill>
                  <a:srgbClr val="FFFF00"/>
                </a:solidFill>
              </a:rPr>
              <a:t>Prag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752726" y="4015292"/>
            <a:ext cx="4391274" cy="23544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err="1"/>
              <a:t>Quarkonia</a:t>
            </a:r>
            <a:r>
              <a:rPr lang="fr-FR" sz="2000" dirty="0"/>
              <a:t> formation in QGP </a:t>
            </a:r>
            <a:r>
              <a:rPr lang="fr-FR" sz="2000" dirty="0" err="1"/>
              <a:t>through</a:t>
            </a:r>
            <a:r>
              <a:rPr lang="fr-FR" sz="2000" dirty="0"/>
              <a:t> </a:t>
            </a:r>
            <a:r>
              <a:rPr lang="fr-FR" sz="2000" dirty="0" err="1"/>
              <a:t>c+c</a:t>
            </a:r>
            <a:r>
              <a:rPr lang="fr-FR" sz="2000" dirty="0" err="1">
                <a:sym typeface="Symbol" pitchFamily="18" charset="2"/>
              </a:rPr>
              <a:t></a:t>
            </a:r>
            <a:r>
              <a:rPr lang="fr-FR" sz="2000" dirty="0" err="1">
                <a:latin typeface="Symbol" pitchFamily="18" charset="2"/>
                <a:sym typeface="Symbol" pitchFamily="18" charset="2"/>
              </a:rPr>
              <a:t>Y</a:t>
            </a:r>
            <a:r>
              <a:rPr lang="fr-FR" sz="2000" dirty="0" err="1"/>
              <a:t>+g</a:t>
            </a:r>
            <a:r>
              <a:rPr lang="fr-FR" sz="2000" dirty="0"/>
              <a:t> fusion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fr-FR" sz="2000" dirty="0" smtClean="0"/>
              <a:t>(</a:t>
            </a:r>
            <a:r>
              <a:rPr lang="fr-FR" sz="2000" dirty="0" err="1" smtClean="0">
                <a:solidFill>
                  <a:srgbClr val="C00000"/>
                </a:solidFill>
              </a:rPr>
              <a:t>finite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</a:rPr>
              <a:t>temp</a:t>
            </a:r>
            <a:r>
              <a:rPr lang="fr-FR" sz="2000" dirty="0">
                <a:solidFill>
                  <a:srgbClr val="C00000"/>
                </a:solidFill>
              </a:rPr>
              <a:t> </a:t>
            </a:r>
            <a:r>
              <a:rPr lang="fr-FR" sz="2000" dirty="0" smtClean="0">
                <a:solidFill>
                  <a:srgbClr val="C00000"/>
                </a:solidFill>
              </a:rPr>
              <a:t>QCD,  </a:t>
            </a:r>
            <a:r>
              <a:rPr lang="fr-FR" sz="2000" dirty="0" err="1" smtClean="0">
                <a:solidFill>
                  <a:srgbClr val="C00000"/>
                </a:solidFill>
              </a:rPr>
              <a:t>pQCD</a:t>
            </a:r>
            <a:r>
              <a:rPr lang="fr-FR" sz="2000" dirty="0">
                <a:solidFill>
                  <a:srgbClr val="C00000"/>
                </a:solidFill>
              </a:rPr>
              <a:t>)</a:t>
            </a:r>
            <a:endParaRPr lang="fr-FR" sz="2000" dirty="0" smtClean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rgbClr val="FFFF00"/>
                </a:solidFill>
              </a:rPr>
              <a:t>Stavanger, Nantes, GSI</a:t>
            </a:r>
            <a:r>
              <a:rPr lang="fr-FR" sz="600" dirty="0" smtClean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sz="600" dirty="0" smtClean="0"/>
              <a:t>  </a:t>
            </a:r>
          </a:p>
          <a:p>
            <a:pPr>
              <a:spcBef>
                <a:spcPct val="50000"/>
              </a:spcBef>
            </a:pPr>
            <a:endParaRPr lang="fr-FR" sz="600" dirty="0"/>
          </a:p>
          <a:p>
            <a:pPr>
              <a:spcBef>
                <a:spcPct val="50000"/>
              </a:spcBef>
            </a:pPr>
            <a:endParaRPr lang="fr-FR" sz="600" dirty="0"/>
          </a:p>
        </p:txBody>
      </p:sp>
      <p:sp>
        <p:nvSpPr>
          <p:cNvPr id="3" name="ZoneTexte 2"/>
          <p:cNvSpPr txBox="1"/>
          <p:nvPr/>
        </p:nvSpPr>
        <p:spPr>
          <a:xfrm>
            <a:off x="2671397" y="1364002"/>
            <a:ext cx="456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Production of heavy quarks: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38" name="Freeform 30"/>
          <p:cNvSpPr>
            <a:spLocks/>
          </p:cNvSpPr>
          <p:nvPr/>
        </p:nvSpPr>
        <p:spPr bwMode="auto">
          <a:xfrm>
            <a:off x="0" y="2837967"/>
            <a:ext cx="4157885" cy="3491459"/>
          </a:xfrm>
          <a:custGeom>
            <a:avLst/>
            <a:gdLst/>
            <a:ahLst/>
            <a:cxnLst>
              <a:cxn ang="0">
                <a:pos x="320" y="24"/>
              </a:cxn>
              <a:cxn ang="0">
                <a:pos x="176" y="72"/>
              </a:cxn>
              <a:cxn ang="0">
                <a:pos x="32" y="216"/>
              </a:cxn>
              <a:cxn ang="0">
                <a:pos x="32" y="504"/>
              </a:cxn>
              <a:cxn ang="0">
                <a:pos x="224" y="696"/>
              </a:cxn>
              <a:cxn ang="0">
                <a:pos x="608" y="792"/>
              </a:cxn>
              <a:cxn ang="0">
                <a:pos x="992" y="648"/>
              </a:cxn>
              <a:cxn ang="0">
                <a:pos x="1088" y="456"/>
              </a:cxn>
              <a:cxn ang="0">
                <a:pos x="944" y="168"/>
              </a:cxn>
              <a:cxn ang="0">
                <a:pos x="608" y="24"/>
              </a:cxn>
              <a:cxn ang="0">
                <a:pos x="320" y="24"/>
              </a:cxn>
            </a:cxnLst>
            <a:rect l="0" t="0" r="r" b="b"/>
            <a:pathLst>
              <a:path w="1096" h="800">
                <a:moveTo>
                  <a:pt x="320" y="24"/>
                </a:moveTo>
                <a:cubicBezTo>
                  <a:pt x="248" y="32"/>
                  <a:pt x="224" y="40"/>
                  <a:pt x="176" y="72"/>
                </a:cubicBezTo>
                <a:cubicBezTo>
                  <a:pt x="128" y="104"/>
                  <a:pt x="56" y="144"/>
                  <a:pt x="32" y="216"/>
                </a:cubicBezTo>
                <a:cubicBezTo>
                  <a:pt x="8" y="288"/>
                  <a:pt x="0" y="424"/>
                  <a:pt x="32" y="504"/>
                </a:cubicBezTo>
                <a:cubicBezTo>
                  <a:pt x="64" y="584"/>
                  <a:pt x="128" y="648"/>
                  <a:pt x="224" y="696"/>
                </a:cubicBezTo>
                <a:cubicBezTo>
                  <a:pt x="320" y="744"/>
                  <a:pt x="480" y="800"/>
                  <a:pt x="608" y="792"/>
                </a:cubicBezTo>
                <a:cubicBezTo>
                  <a:pt x="736" y="784"/>
                  <a:pt x="912" y="704"/>
                  <a:pt x="992" y="648"/>
                </a:cubicBezTo>
                <a:cubicBezTo>
                  <a:pt x="1072" y="592"/>
                  <a:pt x="1096" y="536"/>
                  <a:pt x="1088" y="456"/>
                </a:cubicBezTo>
                <a:cubicBezTo>
                  <a:pt x="1080" y="376"/>
                  <a:pt x="1024" y="240"/>
                  <a:pt x="944" y="168"/>
                </a:cubicBezTo>
                <a:cubicBezTo>
                  <a:pt x="864" y="96"/>
                  <a:pt x="712" y="48"/>
                  <a:pt x="608" y="24"/>
                </a:cubicBezTo>
                <a:cubicBezTo>
                  <a:pt x="504" y="0"/>
                  <a:pt x="392" y="16"/>
                  <a:pt x="320" y="24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11" name="Freeform 3"/>
          <p:cNvSpPr>
            <a:spLocks/>
          </p:cNvSpPr>
          <p:nvPr/>
        </p:nvSpPr>
        <p:spPr bwMode="auto">
          <a:xfrm>
            <a:off x="579181" y="3398339"/>
            <a:ext cx="2731478" cy="2517775"/>
          </a:xfrm>
          <a:custGeom>
            <a:avLst/>
            <a:gdLst/>
            <a:ahLst/>
            <a:cxnLst>
              <a:cxn ang="0">
                <a:pos x="320" y="24"/>
              </a:cxn>
              <a:cxn ang="0">
                <a:pos x="176" y="72"/>
              </a:cxn>
              <a:cxn ang="0">
                <a:pos x="32" y="216"/>
              </a:cxn>
              <a:cxn ang="0">
                <a:pos x="32" y="504"/>
              </a:cxn>
              <a:cxn ang="0">
                <a:pos x="224" y="696"/>
              </a:cxn>
              <a:cxn ang="0">
                <a:pos x="608" y="792"/>
              </a:cxn>
              <a:cxn ang="0">
                <a:pos x="992" y="648"/>
              </a:cxn>
              <a:cxn ang="0">
                <a:pos x="1088" y="456"/>
              </a:cxn>
              <a:cxn ang="0">
                <a:pos x="944" y="168"/>
              </a:cxn>
              <a:cxn ang="0">
                <a:pos x="608" y="24"/>
              </a:cxn>
              <a:cxn ang="0">
                <a:pos x="320" y="24"/>
              </a:cxn>
            </a:cxnLst>
            <a:rect l="0" t="0" r="r" b="b"/>
            <a:pathLst>
              <a:path w="1096" h="800">
                <a:moveTo>
                  <a:pt x="320" y="24"/>
                </a:moveTo>
                <a:cubicBezTo>
                  <a:pt x="248" y="32"/>
                  <a:pt x="224" y="40"/>
                  <a:pt x="176" y="72"/>
                </a:cubicBezTo>
                <a:cubicBezTo>
                  <a:pt x="128" y="104"/>
                  <a:pt x="56" y="144"/>
                  <a:pt x="32" y="216"/>
                </a:cubicBezTo>
                <a:cubicBezTo>
                  <a:pt x="8" y="288"/>
                  <a:pt x="0" y="424"/>
                  <a:pt x="32" y="504"/>
                </a:cubicBezTo>
                <a:cubicBezTo>
                  <a:pt x="64" y="584"/>
                  <a:pt x="128" y="648"/>
                  <a:pt x="224" y="696"/>
                </a:cubicBezTo>
                <a:cubicBezTo>
                  <a:pt x="320" y="744"/>
                  <a:pt x="480" y="800"/>
                  <a:pt x="608" y="792"/>
                </a:cubicBezTo>
                <a:cubicBezTo>
                  <a:pt x="736" y="784"/>
                  <a:pt x="912" y="704"/>
                  <a:pt x="992" y="648"/>
                </a:cubicBezTo>
                <a:cubicBezTo>
                  <a:pt x="1072" y="592"/>
                  <a:pt x="1096" y="536"/>
                  <a:pt x="1088" y="456"/>
                </a:cubicBezTo>
                <a:cubicBezTo>
                  <a:pt x="1080" y="376"/>
                  <a:pt x="1024" y="240"/>
                  <a:pt x="944" y="168"/>
                </a:cubicBezTo>
                <a:cubicBezTo>
                  <a:pt x="864" y="96"/>
                  <a:pt x="712" y="48"/>
                  <a:pt x="608" y="24"/>
                </a:cubicBezTo>
                <a:cubicBezTo>
                  <a:pt x="504" y="0"/>
                  <a:pt x="392" y="16"/>
                  <a:pt x="320" y="24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 flipH="1" flipV="1">
            <a:off x="2464142" y="4082607"/>
            <a:ext cx="634511" cy="7191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2152651" y="3848923"/>
            <a:ext cx="518746" cy="604838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16" name="Freeform 8"/>
          <p:cNvSpPr>
            <a:spLocks/>
          </p:cNvSpPr>
          <p:nvPr/>
        </p:nvSpPr>
        <p:spPr bwMode="auto">
          <a:xfrm>
            <a:off x="1674202" y="4868863"/>
            <a:ext cx="1475643" cy="471487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384" y="32"/>
              </a:cxn>
              <a:cxn ang="0">
                <a:pos x="672" y="32"/>
              </a:cxn>
              <a:cxn ang="0">
                <a:pos x="816" y="80"/>
              </a:cxn>
            </a:cxnLst>
            <a:rect l="0" t="0" r="r" b="b"/>
            <a:pathLst>
              <a:path w="816" h="224">
                <a:moveTo>
                  <a:pt x="0" y="224"/>
                </a:moveTo>
                <a:cubicBezTo>
                  <a:pt x="136" y="144"/>
                  <a:pt x="272" y="64"/>
                  <a:pt x="384" y="32"/>
                </a:cubicBezTo>
                <a:cubicBezTo>
                  <a:pt x="496" y="0"/>
                  <a:pt x="600" y="24"/>
                  <a:pt x="672" y="32"/>
                </a:cubicBezTo>
                <a:cubicBezTo>
                  <a:pt x="744" y="40"/>
                  <a:pt x="792" y="72"/>
                  <a:pt x="816" y="80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auto">
          <a:xfrm rot="1035940">
            <a:off x="3043770" y="4791526"/>
            <a:ext cx="694592" cy="304800"/>
          </a:xfrm>
          <a:prstGeom prst="rightArrow">
            <a:avLst>
              <a:gd name="adj1" fmla="val 50000"/>
              <a:gd name="adj2" fmla="val 61719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22" name="Oval 14"/>
          <p:cNvSpPr>
            <a:spLocks noChangeArrowheads="1"/>
          </p:cNvSpPr>
          <p:nvPr/>
        </p:nvSpPr>
        <p:spPr bwMode="auto">
          <a:xfrm>
            <a:off x="1348022" y="3607292"/>
            <a:ext cx="433754" cy="5000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23" name="Freeform 15"/>
          <p:cNvSpPr>
            <a:spLocks/>
          </p:cNvSpPr>
          <p:nvPr/>
        </p:nvSpPr>
        <p:spPr bwMode="auto">
          <a:xfrm>
            <a:off x="273727" y="2782012"/>
            <a:ext cx="1439570" cy="2352840"/>
          </a:xfrm>
          <a:custGeom>
            <a:avLst/>
            <a:gdLst/>
            <a:ahLst/>
            <a:cxnLst>
              <a:cxn ang="0">
                <a:pos x="336" y="480"/>
              </a:cxn>
              <a:cxn ang="0">
                <a:pos x="240" y="240"/>
              </a:cxn>
              <a:cxn ang="0">
                <a:pos x="0" y="0"/>
              </a:cxn>
            </a:cxnLst>
            <a:rect l="0" t="0" r="r" b="b"/>
            <a:pathLst>
              <a:path w="336" h="480">
                <a:moveTo>
                  <a:pt x="336" y="480"/>
                </a:moveTo>
                <a:cubicBezTo>
                  <a:pt x="316" y="400"/>
                  <a:pt x="296" y="320"/>
                  <a:pt x="240" y="240"/>
                </a:cubicBezTo>
                <a:cubicBezTo>
                  <a:pt x="184" y="160"/>
                  <a:pt x="40" y="40"/>
                  <a:pt x="0" y="0"/>
                </a:cubicBezTo>
              </a:path>
            </a:pathLst>
          </a:custGeom>
          <a:noFill/>
          <a:ln w="101600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24" name="AutoShape 16"/>
          <p:cNvSpPr>
            <a:spLocks noChangeArrowheads="1"/>
          </p:cNvSpPr>
          <p:nvPr/>
        </p:nvSpPr>
        <p:spPr bwMode="auto">
          <a:xfrm>
            <a:off x="1354016" y="5070476"/>
            <a:ext cx="518746" cy="606425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 flipV="1">
            <a:off x="1454826" y="3225208"/>
            <a:ext cx="2945158" cy="76345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27" name="Oval 19"/>
          <p:cNvSpPr>
            <a:spLocks noChangeArrowheads="1"/>
          </p:cNvSpPr>
          <p:nvPr/>
        </p:nvSpPr>
        <p:spPr bwMode="auto">
          <a:xfrm>
            <a:off x="2806567" y="4598444"/>
            <a:ext cx="433754" cy="5000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1292825" y="4419782"/>
            <a:ext cx="13686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/>
              <a:t>QGP</a:t>
            </a:r>
          </a:p>
        </p:txBody>
      </p:sp>
      <p:sp>
        <p:nvSpPr>
          <p:cNvPr id="94239" name="Rectangle 31"/>
          <p:cNvSpPr>
            <a:spLocks noChangeArrowheads="1"/>
          </p:cNvSpPr>
          <p:nvPr/>
        </p:nvSpPr>
        <p:spPr bwMode="auto">
          <a:xfrm>
            <a:off x="2464142" y="3366804"/>
            <a:ext cx="1368669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 smtClean="0"/>
              <a:t>hadrons</a:t>
            </a:r>
            <a:endParaRPr lang="en-US" dirty="0"/>
          </a:p>
        </p:txBody>
      </p:sp>
      <p:sp>
        <p:nvSpPr>
          <p:cNvPr id="94240" name="Line 32"/>
          <p:cNvSpPr>
            <a:spLocks noChangeShapeType="1"/>
          </p:cNvSpPr>
          <p:nvPr/>
        </p:nvSpPr>
        <p:spPr bwMode="auto">
          <a:xfrm flipV="1">
            <a:off x="2314156" y="5248493"/>
            <a:ext cx="2618564" cy="21180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V="1">
            <a:off x="1648820" y="1928174"/>
            <a:ext cx="1911784" cy="176363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273786" y="4508479"/>
            <a:ext cx="3870214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/>
              <a:t>Evolution </a:t>
            </a:r>
            <a:r>
              <a:rPr lang="fr-FR" sz="2000" dirty="0" smtClean="0"/>
              <a:t>of the QGP </a:t>
            </a:r>
            <a:r>
              <a:rPr lang="fr-FR" sz="2000" dirty="0" smtClean="0">
                <a:solidFill>
                  <a:srgbClr val="C00000"/>
                </a:solidFill>
              </a:rPr>
              <a:t>(transport </a:t>
            </a:r>
            <a:r>
              <a:rPr lang="fr-FR" sz="2000" dirty="0" err="1" smtClean="0">
                <a:solidFill>
                  <a:srgbClr val="C00000"/>
                </a:solidFill>
              </a:rPr>
              <a:t>theory</a:t>
            </a:r>
            <a:r>
              <a:rPr lang="fr-FR" sz="2000" dirty="0" smtClean="0">
                <a:solidFill>
                  <a:srgbClr val="C00000"/>
                </a:solidFill>
              </a:rPr>
              <a:t>, </a:t>
            </a:r>
            <a:r>
              <a:rPr lang="fr-FR" sz="2000" dirty="0" err="1" smtClean="0">
                <a:solidFill>
                  <a:srgbClr val="C00000"/>
                </a:solidFill>
              </a:rPr>
              <a:t>lattice</a:t>
            </a:r>
            <a:r>
              <a:rPr lang="fr-FR" sz="2000" dirty="0" smtClean="0">
                <a:solidFill>
                  <a:srgbClr val="C00000"/>
                </a:solidFill>
              </a:rPr>
              <a:t> gauge </a:t>
            </a:r>
            <a:r>
              <a:rPr lang="fr-FR" sz="2000" dirty="0" err="1" smtClean="0">
                <a:solidFill>
                  <a:srgbClr val="C00000"/>
                </a:solidFill>
              </a:rPr>
              <a:t>theory</a:t>
            </a:r>
            <a:r>
              <a:rPr lang="fr-FR" sz="2000" dirty="0" smtClean="0">
                <a:solidFill>
                  <a:srgbClr val="C00000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fr-FR" sz="2000" dirty="0" smtClean="0">
                <a:solidFill>
                  <a:srgbClr val="FFFF00"/>
                </a:solidFill>
              </a:rPr>
              <a:t>Bergen, Firenze, Oslo, Paris, Wroclaw </a:t>
            </a:r>
            <a:endParaRPr lang="fr-FR" sz="1800" dirty="0">
              <a:solidFill>
                <a:srgbClr val="FFFF00"/>
              </a:solidFill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399984" y="2561058"/>
            <a:ext cx="4744016" cy="1631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/>
              <a:t>Interaction of </a:t>
            </a:r>
            <a:r>
              <a:rPr lang="fr-FR" sz="2000" dirty="0" err="1" smtClean="0"/>
              <a:t>heavy</a:t>
            </a:r>
            <a:r>
              <a:rPr lang="fr-FR" sz="2000" dirty="0" smtClean="0"/>
              <a:t> quarks </a:t>
            </a:r>
            <a:r>
              <a:rPr lang="fr-FR" sz="2000" dirty="0" err="1" smtClean="0"/>
              <a:t>with</a:t>
            </a:r>
            <a:r>
              <a:rPr lang="fr-FR" sz="2000" dirty="0"/>
              <a:t> </a:t>
            </a:r>
            <a:r>
              <a:rPr lang="fr-FR" sz="2000" dirty="0" smtClean="0"/>
              <a:t>  QGP </a:t>
            </a:r>
            <a:r>
              <a:rPr lang="fr-FR" sz="2000" dirty="0" err="1" smtClean="0"/>
              <a:t>constituents</a:t>
            </a:r>
            <a:r>
              <a:rPr lang="fr-FR" sz="2000" dirty="0" smtClean="0"/>
              <a:t>, LPM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       </a:t>
            </a:r>
            <a:r>
              <a:rPr lang="fr-FR" sz="2000" dirty="0" err="1" smtClean="0">
                <a:solidFill>
                  <a:srgbClr val="C00000"/>
                </a:solidFill>
              </a:rPr>
              <a:t>pQCD</a:t>
            </a:r>
            <a:r>
              <a:rPr lang="fr-FR" sz="2000" dirty="0" smtClean="0">
                <a:solidFill>
                  <a:srgbClr val="C00000"/>
                </a:solidFill>
              </a:rPr>
              <a:t>, transport coefficients</a:t>
            </a:r>
            <a:br>
              <a:rPr lang="fr-FR" sz="2000" dirty="0" smtClean="0">
                <a:solidFill>
                  <a:srgbClr val="C00000"/>
                </a:solidFill>
              </a:rPr>
            </a:br>
            <a:r>
              <a:rPr lang="fr-FR" sz="2000" dirty="0" err="1" smtClean="0">
                <a:solidFill>
                  <a:srgbClr val="FFFF00"/>
                </a:solidFill>
              </a:rPr>
              <a:t>Belgrad</a:t>
            </a:r>
            <a:r>
              <a:rPr lang="fr-FR" sz="2000" dirty="0" smtClean="0">
                <a:solidFill>
                  <a:srgbClr val="FFFF00"/>
                </a:solidFill>
              </a:rPr>
              <a:t>, </a:t>
            </a:r>
            <a:r>
              <a:rPr lang="fr-FR" sz="2000" dirty="0" err="1" smtClean="0">
                <a:solidFill>
                  <a:srgbClr val="FFFF00"/>
                </a:solidFill>
              </a:rPr>
              <a:t>Catania</a:t>
            </a:r>
            <a:r>
              <a:rPr lang="fr-FR" sz="2000" dirty="0" smtClean="0">
                <a:solidFill>
                  <a:srgbClr val="FFFF00"/>
                </a:solidFill>
              </a:rPr>
              <a:t>, Frankfurt, GSI, </a:t>
            </a:r>
            <a:r>
              <a:rPr lang="fr-FR" sz="2000" dirty="0" err="1" smtClean="0">
                <a:solidFill>
                  <a:srgbClr val="FFFF00"/>
                </a:solidFill>
              </a:rPr>
              <a:t>Rossendorf</a:t>
            </a:r>
            <a:r>
              <a:rPr lang="fr-FR" sz="2000" dirty="0" smtClean="0">
                <a:solidFill>
                  <a:srgbClr val="FFFF00"/>
                </a:solidFill>
              </a:rPr>
              <a:t>, Torino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595816" y="992256"/>
            <a:ext cx="5548184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err="1" smtClean="0"/>
              <a:t>Properties</a:t>
            </a:r>
            <a:r>
              <a:rPr lang="fr-FR" sz="2000" dirty="0" smtClean="0"/>
              <a:t> of QGP </a:t>
            </a:r>
            <a:r>
              <a:rPr lang="fr-FR" sz="2000" dirty="0" err="1" smtClean="0"/>
              <a:t>constituents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>
                <a:solidFill>
                  <a:srgbClr val="C00000"/>
                </a:solidFill>
              </a:rPr>
              <a:t>(</a:t>
            </a:r>
            <a:r>
              <a:rPr lang="fr-FR" sz="2000" dirty="0">
                <a:solidFill>
                  <a:srgbClr val="C00000"/>
                </a:solidFill>
              </a:rPr>
              <a:t>D</a:t>
            </a:r>
            <a:r>
              <a:rPr lang="fr-FR" sz="2000" dirty="0" smtClean="0">
                <a:solidFill>
                  <a:srgbClr val="C00000"/>
                </a:solidFill>
              </a:rPr>
              <a:t>yson Schwinger, </a:t>
            </a:r>
            <a:r>
              <a:rPr lang="fr-FR" sz="2000" dirty="0" err="1" smtClean="0">
                <a:solidFill>
                  <a:srgbClr val="C00000"/>
                </a:solidFill>
              </a:rPr>
              <a:t>eff</a:t>
            </a:r>
            <a:r>
              <a:rPr lang="fr-FR" sz="2000" dirty="0" smtClean="0">
                <a:solidFill>
                  <a:srgbClr val="C00000"/>
                </a:solidFill>
              </a:rPr>
              <a:t>. </a:t>
            </a:r>
            <a:r>
              <a:rPr lang="fr-FR" sz="2000" dirty="0" err="1" smtClean="0">
                <a:solidFill>
                  <a:srgbClr val="C00000"/>
                </a:solidFill>
              </a:rPr>
              <a:t>field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</a:rPr>
              <a:t>theorie</a:t>
            </a:r>
            <a:r>
              <a:rPr lang="fr-FR" sz="2000" dirty="0" smtClean="0">
                <a:solidFill>
                  <a:srgbClr val="C00000"/>
                </a:solidFill>
              </a:rPr>
              <a:t>)</a:t>
            </a:r>
            <a:br>
              <a:rPr lang="fr-FR" sz="2000" dirty="0" smtClean="0">
                <a:solidFill>
                  <a:srgbClr val="C00000"/>
                </a:solidFill>
              </a:rPr>
            </a:br>
            <a:r>
              <a:rPr lang="fr-FR" sz="2000" dirty="0" smtClean="0">
                <a:solidFill>
                  <a:srgbClr val="C00000"/>
                </a:solidFill>
              </a:rPr>
              <a:t>Coimbra, </a:t>
            </a:r>
            <a:r>
              <a:rPr lang="fr-FR" sz="2000" dirty="0" smtClean="0">
                <a:solidFill>
                  <a:srgbClr val="FFFF00"/>
                </a:solidFill>
              </a:rPr>
              <a:t>Darmstadt, Lyon, Nantes, Giessen, Frankfurt, Wuppertal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61494" y="404664"/>
            <a:ext cx="416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Interaction with the QGP: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38" name="Freeform 30"/>
          <p:cNvSpPr>
            <a:spLocks/>
          </p:cNvSpPr>
          <p:nvPr/>
        </p:nvSpPr>
        <p:spPr bwMode="auto">
          <a:xfrm>
            <a:off x="0" y="2564905"/>
            <a:ext cx="4355976" cy="3764522"/>
          </a:xfrm>
          <a:custGeom>
            <a:avLst/>
            <a:gdLst/>
            <a:ahLst/>
            <a:cxnLst>
              <a:cxn ang="0">
                <a:pos x="320" y="24"/>
              </a:cxn>
              <a:cxn ang="0">
                <a:pos x="176" y="72"/>
              </a:cxn>
              <a:cxn ang="0">
                <a:pos x="32" y="216"/>
              </a:cxn>
              <a:cxn ang="0">
                <a:pos x="32" y="504"/>
              </a:cxn>
              <a:cxn ang="0">
                <a:pos x="224" y="696"/>
              </a:cxn>
              <a:cxn ang="0">
                <a:pos x="608" y="792"/>
              </a:cxn>
              <a:cxn ang="0">
                <a:pos x="992" y="648"/>
              </a:cxn>
              <a:cxn ang="0">
                <a:pos x="1088" y="456"/>
              </a:cxn>
              <a:cxn ang="0">
                <a:pos x="944" y="168"/>
              </a:cxn>
              <a:cxn ang="0">
                <a:pos x="608" y="24"/>
              </a:cxn>
              <a:cxn ang="0">
                <a:pos x="320" y="24"/>
              </a:cxn>
            </a:cxnLst>
            <a:rect l="0" t="0" r="r" b="b"/>
            <a:pathLst>
              <a:path w="1096" h="800">
                <a:moveTo>
                  <a:pt x="320" y="24"/>
                </a:moveTo>
                <a:cubicBezTo>
                  <a:pt x="248" y="32"/>
                  <a:pt x="224" y="40"/>
                  <a:pt x="176" y="72"/>
                </a:cubicBezTo>
                <a:cubicBezTo>
                  <a:pt x="128" y="104"/>
                  <a:pt x="56" y="144"/>
                  <a:pt x="32" y="216"/>
                </a:cubicBezTo>
                <a:cubicBezTo>
                  <a:pt x="8" y="288"/>
                  <a:pt x="0" y="424"/>
                  <a:pt x="32" y="504"/>
                </a:cubicBezTo>
                <a:cubicBezTo>
                  <a:pt x="64" y="584"/>
                  <a:pt x="128" y="648"/>
                  <a:pt x="224" y="696"/>
                </a:cubicBezTo>
                <a:cubicBezTo>
                  <a:pt x="320" y="744"/>
                  <a:pt x="480" y="800"/>
                  <a:pt x="608" y="792"/>
                </a:cubicBezTo>
                <a:cubicBezTo>
                  <a:pt x="736" y="784"/>
                  <a:pt x="912" y="704"/>
                  <a:pt x="992" y="648"/>
                </a:cubicBezTo>
                <a:cubicBezTo>
                  <a:pt x="1072" y="592"/>
                  <a:pt x="1096" y="536"/>
                  <a:pt x="1088" y="456"/>
                </a:cubicBezTo>
                <a:cubicBezTo>
                  <a:pt x="1080" y="376"/>
                  <a:pt x="1024" y="240"/>
                  <a:pt x="944" y="168"/>
                </a:cubicBezTo>
                <a:cubicBezTo>
                  <a:pt x="864" y="96"/>
                  <a:pt x="712" y="48"/>
                  <a:pt x="608" y="24"/>
                </a:cubicBezTo>
                <a:cubicBezTo>
                  <a:pt x="504" y="0"/>
                  <a:pt x="392" y="16"/>
                  <a:pt x="320" y="24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11" name="Freeform 3"/>
          <p:cNvSpPr>
            <a:spLocks/>
          </p:cNvSpPr>
          <p:nvPr/>
        </p:nvSpPr>
        <p:spPr bwMode="auto">
          <a:xfrm>
            <a:off x="579181" y="3398339"/>
            <a:ext cx="2731478" cy="2517775"/>
          </a:xfrm>
          <a:custGeom>
            <a:avLst/>
            <a:gdLst/>
            <a:ahLst/>
            <a:cxnLst>
              <a:cxn ang="0">
                <a:pos x="320" y="24"/>
              </a:cxn>
              <a:cxn ang="0">
                <a:pos x="176" y="72"/>
              </a:cxn>
              <a:cxn ang="0">
                <a:pos x="32" y="216"/>
              </a:cxn>
              <a:cxn ang="0">
                <a:pos x="32" y="504"/>
              </a:cxn>
              <a:cxn ang="0">
                <a:pos x="224" y="696"/>
              </a:cxn>
              <a:cxn ang="0">
                <a:pos x="608" y="792"/>
              </a:cxn>
              <a:cxn ang="0">
                <a:pos x="992" y="648"/>
              </a:cxn>
              <a:cxn ang="0">
                <a:pos x="1088" y="456"/>
              </a:cxn>
              <a:cxn ang="0">
                <a:pos x="944" y="168"/>
              </a:cxn>
              <a:cxn ang="0">
                <a:pos x="608" y="24"/>
              </a:cxn>
              <a:cxn ang="0">
                <a:pos x="320" y="24"/>
              </a:cxn>
            </a:cxnLst>
            <a:rect l="0" t="0" r="r" b="b"/>
            <a:pathLst>
              <a:path w="1096" h="800">
                <a:moveTo>
                  <a:pt x="320" y="24"/>
                </a:moveTo>
                <a:cubicBezTo>
                  <a:pt x="248" y="32"/>
                  <a:pt x="224" y="40"/>
                  <a:pt x="176" y="72"/>
                </a:cubicBezTo>
                <a:cubicBezTo>
                  <a:pt x="128" y="104"/>
                  <a:pt x="56" y="144"/>
                  <a:pt x="32" y="216"/>
                </a:cubicBezTo>
                <a:cubicBezTo>
                  <a:pt x="8" y="288"/>
                  <a:pt x="0" y="424"/>
                  <a:pt x="32" y="504"/>
                </a:cubicBezTo>
                <a:cubicBezTo>
                  <a:pt x="64" y="584"/>
                  <a:pt x="128" y="648"/>
                  <a:pt x="224" y="696"/>
                </a:cubicBezTo>
                <a:cubicBezTo>
                  <a:pt x="320" y="744"/>
                  <a:pt x="480" y="800"/>
                  <a:pt x="608" y="792"/>
                </a:cubicBezTo>
                <a:cubicBezTo>
                  <a:pt x="736" y="784"/>
                  <a:pt x="912" y="704"/>
                  <a:pt x="992" y="648"/>
                </a:cubicBezTo>
                <a:cubicBezTo>
                  <a:pt x="1072" y="592"/>
                  <a:pt x="1096" y="536"/>
                  <a:pt x="1088" y="456"/>
                </a:cubicBezTo>
                <a:cubicBezTo>
                  <a:pt x="1080" y="376"/>
                  <a:pt x="1024" y="240"/>
                  <a:pt x="944" y="168"/>
                </a:cubicBezTo>
                <a:cubicBezTo>
                  <a:pt x="864" y="96"/>
                  <a:pt x="712" y="48"/>
                  <a:pt x="608" y="24"/>
                </a:cubicBezTo>
                <a:cubicBezTo>
                  <a:pt x="504" y="0"/>
                  <a:pt x="392" y="16"/>
                  <a:pt x="320" y="24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 flipH="1" flipV="1">
            <a:off x="2464142" y="4082607"/>
            <a:ext cx="634511" cy="7191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2152651" y="3848923"/>
            <a:ext cx="518746" cy="604838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16" name="Freeform 8"/>
          <p:cNvSpPr>
            <a:spLocks/>
          </p:cNvSpPr>
          <p:nvPr/>
        </p:nvSpPr>
        <p:spPr bwMode="auto">
          <a:xfrm>
            <a:off x="1674202" y="4868863"/>
            <a:ext cx="1475643" cy="471487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384" y="32"/>
              </a:cxn>
              <a:cxn ang="0">
                <a:pos x="672" y="32"/>
              </a:cxn>
              <a:cxn ang="0">
                <a:pos x="816" y="80"/>
              </a:cxn>
            </a:cxnLst>
            <a:rect l="0" t="0" r="r" b="b"/>
            <a:pathLst>
              <a:path w="816" h="224">
                <a:moveTo>
                  <a:pt x="0" y="224"/>
                </a:moveTo>
                <a:cubicBezTo>
                  <a:pt x="136" y="144"/>
                  <a:pt x="272" y="64"/>
                  <a:pt x="384" y="32"/>
                </a:cubicBezTo>
                <a:cubicBezTo>
                  <a:pt x="496" y="0"/>
                  <a:pt x="600" y="24"/>
                  <a:pt x="672" y="32"/>
                </a:cubicBezTo>
                <a:cubicBezTo>
                  <a:pt x="744" y="40"/>
                  <a:pt x="792" y="72"/>
                  <a:pt x="816" y="80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auto">
          <a:xfrm rot="1035940">
            <a:off x="3043770" y="4791526"/>
            <a:ext cx="694592" cy="304800"/>
          </a:xfrm>
          <a:prstGeom prst="rightArrow">
            <a:avLst>
              <a:gd name="adj1" fmla="val 50000"/>
              <a:gd name="adj2" fmla="val 61719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23" name="Freeform 15"/>
          <p:cNvSpPr>
            <a:spLocks/>
          </p:cNvSpPr>
          <p:nvPr/>
        </p:nvSpPr>
        <p:spPr bwMode="auto">
          <a:xfrm>
            <a:off x="273727" y="2782012"/>
            <a:ext cx="1439570" cy="2352840"/>
          </a:xfrm>
          <a:custGeom>
            <a:avLst/>
            <a:gdLst/>
            <a:ahLst/>
            <a:cxnLst>
              <a:cxn ang="0">
                <a:pos x="336" y="480"/>
              </a:cxn>
              <a:cxn ang="0">
                <a:pos x="240" y="240"/>
              </a:cxn>
              <a:cxn ang="0">
                <a:pos x="0" y="0"/>
              </a:cxn>
            </a:cxnLst>
            <a:rect l="0" t="0" r="r" b="b"/>
            <a:pathLst>
              <a:path w="336" h="480">
                <a:moveTo>
                  <a:pt x="336" y="480"/>
                </a:moveTo>
                <a:cubicBezTo>
                  <a:pt x="316" y="400"/>
                  <a:pt x="296" y="320"/>
                  <a:pt x="240" y="240"/>
                </a:cubicBezTo>
                <a:cubicBezTo>
                  <a:pt x="184" y="160"/>
                  <a:pt x="40" y="40"/>
                  <a:pt x="0" y="0"/>
                </a:cubicBezTo>
              </a:path>
            </a:pathLst>
          </a:custGeom>
          <a:noFill/>
          <a:ln w="101600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24" name="AutoShape 16"/>
          <p:cNvSpPr>
            <a:spLocks noChangeArrowheads="1"/>
          </p:cNvSpPr>
          <p:nvPr/>
        </p:nvSpPr>
        <p:spPr bwMode="auto">
          <a:xfrm>
            <a:off x="1354016" y="5070476"/>
            <a:ext cx="518746" cy="606425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 flipV="1">
            <a:off x="1115344" y="3366803"/>
            <a:ext cx="3465043" cy="22420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4227" name="Oval 19"/>
          <p:cNvSpPr>
            <a:spLocks noChangeArrowheads="1"/>
          </p:cNvSpPr>
          <p:nvPr/>
        </p:nvSpPr>
        <p:spPr bwMode="auto">
          <a:xfrm>
            <a:off x="2806567" y="4598444"/>
            <a:ext cx="433754" cy="5000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1292825" y="4419782"/>
            <a:ext cx="13686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/>
              <a:t>QGP</a:t>
            </a:r>
          </a:p>
        </p:txBody>
      </p:sp>
      <p:sp>
        <p:nvSpPr>
          <p:cNvPr id="94239" name="Rectangle 31"/>
          <p:cNvSpPr>
            <a:spLocks noChangeArrowheads="1"/>
          </p:cNvSpPr>
          <p:nvPr/>
        </p:nvSpPr>
        <p:spPr bwMode="auto">
          <a:xfrm>
            <a:off x="2464142" y="3366804"/>
            <a:ext cx="1368669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 smtClean="0"/>
              <a:t>hadrons</a:t>
            </a:r>
            <a:endParaRPr lang="en-US" dirty="0"/>
          </a:p>
        </p:txBody>
      </p:sp>
      <p:sp>
        <p:nvSpPr>
          <p:cNvPr id="94240" name="Line 32"/>
          <p:cNvSpPr>
            <a:spLocks noChangeShapeType="1"/>
          </p:cNvSpPr>
          <p:nvPr/>
        </p:nvSpPr>
        <p:spPr bwMode="auto">
          <a:xfrm>
            <a:off x="1088431" y="3200363"/>
            <a:ext cx="4120090" cy="166549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V="1">
            <a:off x="738520" y="1471811"/>
            <a:ext cx="2698039" cy="3598664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267744" y="274578"/>
            <a:ext cx="6504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Hadronization</a:t>
            </a:r>
            <a:r>
              <a:rPr lang="en-US" sz="2400" dirty="0" smtClean="0">
                <a:solidFill>
                  <a:srgbClr val="0070C0"/>
                </a:solidFill>
              </a:rPr>
              <a:t> and hadronic interactions: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378878" y="852005"/>
            <a:ext cx="5765122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err="1" smtClean="0"/>
              <a:t>Hadronisation</a:t>
            </a:r>
            <a:r>
              <a:rPr lang="fr-FR" sz="2000" dirty="0" smtClean="0"/>
              <a:t> of light quarks:</a:t>
            </a:r>
          </a:p>
          <a:p>
            <a:pPr>
              <a:spcBef>
                <a:spcPct val="50000"/>
              </a:spcBef>
            </a:pPr>
            <a:r>
              <a:rPr lang="fr-FR" sz="2000" dirty="0" smtClean="0"/>
              <a:t>Cross over or phase transition (</a:t>
            </a:r>
            <a:r>
              <a:rPr lang="fr-FR" sz="2000" dirty="0" err="1" smtClean="0">
                <a:solidFill>
                  <a:srgbClr val="FF0000"/>
                </a:solidFill>
              </a:rPr>
              <a:t>statistical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physics</a:t>
            </a:r>
            <a:r>
              <a:rPr lang="fr-FR" sz="2000" dirty="0" smtClean="0">
                <a:solidFill>
                  <a:srgbClr val="FF0000"/>
                </a:solidFill>
              </a:rPr>
              <a:t>, </a:t>
            </a:r>
            <a:r>
              <a:rPr lang="fr-FR" sz="2000" dirty="0" err="1" smtClean="0">
                <a:solidFill>
                  <a:srgbClr val="FF0000"/>
                </a:solidFill>
              </a:rPr>
              <a:t>nonpert</a:t>
            </a:r>
            <a:r>
              <a:rPr lang="fr-FR" sz="2000" dirty="0" smtClean="0">
                <a:solidFill>
                  <a:srgbClr val="FF0000"/>
                </a:solidFill>
              </a:rPr>
              <a:t>. QCD</a:t>
            </a:r>
            <a:r>
              <a:rPr lang="fr-FR" sz="2000" dirty="0" smtClean="0"/>
              <a:t>)</a:t>
            </a:r>
            <a:br>
              <a:rPr lang="fr-FR" sz="2000" dirty="0" smtClean="0"/>
            </a:br>
            <a:r>
              <a:rPr lang="fr-FR" sz="2000" dirty="0" err="1" smtClean="0">
                <a:solidFill>
                  <a:srgbClr val="FFFF00"/>
                </a:solidFill>
              </a:rPr>
              <a:t>Catania</a:t>
            </a:r>
            <a:r>
              <a:rPr lang="fr-FR" sz="2000" dirty="0" smtClean="0">
                <a:solidFill>
                  <a:srgbClr val="FFFF00"/>
                </a:solidFill>
              </a:rPr>
              <a:t>, Frankfurt, GSI, Nantes 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580388" y="2480265"/>
            <a:ext cx="4563612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/>
              <a:t>D/B J/psi </a:t>
            </a:r>
            <a:r>
              <a:rPr lang="fr-FR" sz="2000" dirty="0"/>
              <a:t>formation at the </a:t>
            </a:r>
            <a:r>
              <a:rPr lang="fr-FR" sz="2000" dirty="0" err="1"/>
              <a:t>boundary</a:t>
            </a:r>
            <a:r>
              <a:rPr lang="fr-FR" sz="2000" dirty="0"/>
              <a:t> of QGP </a:t>
            </a:r>
            <a:r>
              <a:rPr lang="fr-FR" sz="20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fr-FR" sz="2000" dirty="0" smtClean="0"/>
              <a:t>fragmentation or coalescence (</a:t>
            </a:r>
            <a:r>
              <a:rPr lang="fr-FR" sz="2000" dirty="0" err="1" smtClean="0">
                <a:solidFill>
                  <a:srgbClr val="FF0000"/>
                </a:solidFill>
              </a:rPr>
              <a:t>pQCD</a:t>
            </a:r>
            <a:r>
              <a:rPr lang="fr-FR" sz="2000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fr-FR" sz="2000" dirty="0" err="1" smtClean="0">
                <a:solidFill>
                  <a:srgbClr val="FFFF00"/>
                </a:solidFill>
              </a:rPr>
              <a:t>Catania</a:t>
            </a:r>
            <a:r>
              <a:rPr lang="fr-FR" sz="2000" dirty="0" smtClean="0">
                <a:solidFill>
                  <a:srgbClr val="FFFF00"/>
                </a:solidFill>
              </a:rPr>
              <a:t>, Frankfurt, GSI, Nantes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251155" y="4530818"/>
            <a:ext cx="3892845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err="1" smtClean="0"/>
              <a:t>Hadronic</a:t>
            </a:r>
            <a:r>
              <a:rPr lang="fr-FR" sz="2000" dirty="0" smtClean="0"/>
              <a:t> interactions (</a:t>
            </a:r>
            <a:r>
              <a:rPr lang="fr-FR" sz="2000" dirty="0" smtClean="0">
                <a:solidFill>
                  <a:srgbClr val="FF0000"/>
                </a:solidFill>
              </a:rPr>
              <a:t>hadron </a:t>
            </a:r>
            <a:r>
              <a:rPr lang="fr-FR" sz="2000" dirty="0" err="1" smtClean="0">
                <a:solidFill>
                  <a:srgbClr val="FF0000"/>
                </a:solidFill>
              </a:rPr>
              <a:t>physics</a:t>
            </a:r>
            <a:r>
              <a:rPr lang="fr-FR" sz="2000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rgbClr val="FFFF00"/>
                </a:solidFill>
              </a:rPr>
              <a:t>Banska Bystrica, </a:t>
            </a:r>
            <a:r>
              <a:rPr lang="fr-FR" sz="2000" dirty="0">
                <a:solidFill>
                  <a:srgbClr val="FFFF00"/>
                </a:solidFill>
              </a:rPr>
              <a:t>Barcelona</a:t>
            </a:r>
            <a:r>
              <a:rPr lang="fr-FR" sz="2000" dirty="0" smtClean="0">
                <a:solidFill>
                  <a:srgbClr val="FFFF00"/>
                </a:solidFill>
              </a:rPr>
              <a:t>,</a:t>
            </a:r>
            <a:r>
              <a:rPr lang="fr-FR" sz="2000" dirty="0">
                <a:solidFill>
                  <a:srgbClr val="FFFF00"/>
                </a:solidFill>
              </a:rPr>
              <a:t/>
            </a:r>
            <a:br>
              <a:rPr lang="fr-FR" sz="2000" dirty="0">
                <a:solidFill>
                  <a:srgbClr val="FFFF00"/>
                </a:solidFill>
              </a:rPr>
            </a:br>
            <a:r>
              <a:rPr lang="fr-FR" sz="2000" dirty="0" smtClean="0">
                <a:solidFill>
                  <a:srgbClr val="FFFF00"/>
                </a:solidFill>
              </a:rPr>
              <a:t>Budapest</a:t>
            </a:r>
            <a:r>
              <a:rPr lang="fr-FR" sz="2000" dirty="0" smtClean="0"/>
              <a:t>,</a:t>
            </a: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3475159" y="5120297"/>
            <a:ext cx="433754" cy="5000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738520" y="2851806"/>
            <a:ext cx="433754" cy="5000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1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3645</TotalTime>
  <Words>985</Words>
  <Application>Microsoft Office PowerPoint</Application>
  <PresentationFormat>Affichage à l'écran (4:3)</PresentationFormat>
  <Paragraphs>221</Paragraphs>
  <Slides>20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2" baseType="lpstr">
      <vt:lpstr>MS PGothic</vt:lpstr>
      <vt:lpstr>Arial</vt:lpstr>
      <vt:lpstr>Arial Narrow</vt:lpstr>
      <vt:lpstr>Arial Unicode MS</vt:lpstr>
      <vt:lpstr>Calibri</vt:lpstr>
      <vt:lpstr>Courier New</vt:lpstr>
      <vt:lpstr>Helvetica Neue</vt:lpstr>
      <vt:lpstr>Symbol</vt:lpstr>
      <vt:lpstr>Times New Roman</vt:lpstr>
      <vt:lpstr>Verdana</vt:lpstr>
      <vt:lpstr>Wingdings</vt:lpstr>
      <vt:lpstr>2_Conception personnalisée</vt:lpstr>
      <vt:lpstr>Présentation PowerPoint</vt:lpstr>
      <vt:lpstr>  WP 7 Characterization of the QGP with  heavy flavour probes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NA7: Update on progress</vt:lpstr>
      <vt:lpstr>NA7: Update on progress</vt:lpstr>
      <vt:lpstr>Présentation PowerPoint</vt:lpstr>
      <vt:lpstr>NA7: Deliverables</vt:lpstr>
      <vt:lpstr>NA7: Milestones</vt:lpstr>
      <vt:lpstr>Présentation PowerPoint</vt:lpstr>
      <vt:lpstr>Présentation PowerPoint</vt:lpstr>
      <vt:lpstr>ALICE Upgrade Strategy: LS2</vt:lpstr>
      <vt:lpstr>ALICE Upgrade Strategy: LS3</vt:lpstr>
      <vt:lpstr>CMS/ATLAS Upgrades (LS3) Relevant for Heavy-Ions</vt:lpstr>
      <vt:lpstr>LHCb as a Heavy-Ion Detector</vt:lpstr>
    </vt:vector>
  </TitlesOfParts>
  <Company>CNRS DR16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BENITO Victor</dc:creator>
  <cp:lastModifiedBy>Joerg AICHELIN</cp:lastModifiedBy>
  <cp:revision>263</cp:revision>
  <cp:lastPrinted>2019-10-23T15:30:41Z</cp:lastPrinted>
  <dcterms:created xsi:type="dcterms:W3CDTF">2018-01-25T14:30:09Z</dcterms:created>
  <dcterms:modified xsi:type="dcterms:W3CDTF">2019-10-24T12:34:03Z</dcterms:modified>
</cp:coreProperties>
</file>