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12"/>
  </p:notesMasterIdLst>
  <p:sldIdLst>
    <p:sldId id="257" r:id="rId2"/>
    <p:sldId id="261" r:id="rId3"/>
    <p:sldId id="278" r:id="rId4"/>
    <p:sldId id="285" r:id="rId5"/>
    <p:sldId id="287" r:id="rId6"/>
    <p:sldId id="288" r:id="rId7"/>
    <p:sldId id="277" r:id="rId8"/>
    <p:sldId id="286" r:id="rId9"/>
    <p:sldId id="284" r:id="rId10"/>
    <p:sldId id="289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9" autoAdjust="0"/>
    <p:restoredTop sz="99668" autoAdjust="0"/>
  </p:normalViewPr>
  <p:slideViewPr>
    <p:cSldViewPr>
      <p:cViewPr>
        <p:scale>
          <a:sx n="103" d="100"/>
          <a:sy n="103" d="100"/>
        </p:scale>
        <p:origin x="-336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90E2C-F831-4ABF-BAB1-7B60C1F68096}" type="datetimeFigureOut">
              <a:rPr lang="fr-FR" smtClean="0"/>
              <a:t>24.10.19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516D7-5007-4F3A-8FB2-02B055E38A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433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 smtClean="0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1FB6BD7-9A9B-4C0B-9706-746DFBE9362A}" type="slidenum">
              <a:rPr lang="fr-FR" altLang="fr-F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 smtClean="0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1FB6BD7-9A9B-4C0B-9706-746DFBE9362A}" type="slidenum">
              <a:rPr lang="fr-FR" altLang="fr-F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 smtClean="0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1FB6BD7-9A9B-4C0B-9706-746DFBE9362A}" type="slidenum">
              <a:rPr lang="fr-FR" altLang="fr-F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 smtClean="0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1FB6BD7-9A9B-4C0B-9706-746DFBE9362A}" type="slidenum">
              <a:rPr lang="fr-FR" altLang="fr-F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 smtClean="0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1FB6BD7-9A9B-4C0B-9706-746DFBE9362A}" type="slidenum">
              <a:rPr lang="fr-FR" altLang="fr-F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 smtClean="0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1FB6BD7-9A9B-4C0B-9706-746DFBE9362A}" type="slidenum">
              <a:rPr lang="fr-FR" altLang="fr-F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 smtClean="0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1FB6BD7-9A9B-4C0B-9706-746DFBE9362A}" type="slidenum">
              <a:rPr lang="fr-FR" altLang="fr-F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 smtClean="0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1FB6BD7-9A9B-4C0B-9706-746DFBE9362A}" type="slidenum">
              <a:rPr lang="fr-FR" altLang="fr-F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 smtClean="0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1FB6BD7-9A9B-4C0B-9706-746DFBE9362A}" type="slidenum">
              <a:rPr lang="fr-FR" altLang="fr-F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r 8"/>
          <p:cNvGrpSpPr>
            <a:grpSpLocks/>
          </p:cNvGrpSpPr>
          <p:nvPr userDrawn="1"/>
        </p:nvGrpSpPr>
        <p:grpSpPr bwMode="auto">
          <a:xfrm>
            <a:off x="0" y="3933826"/>
            <a:ext cx="9144000" cy="2924175"/>
            <a:chOff x="-1" y="4077072"/>
            <a:chExt cx="9144001" cy="2924947"/>
          </a:xfrm>
        </p:grpSpPr>
        <p:pic>
          <p:nvPicPr>
            <p:cNvPr id="4" name="Imag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"/>
            <a:stretch>
              <a:fillRect/>
            </a:stretch>
          </p:blipFill>
          <p:spPr bwMode="auto">
            <a:xfrm>
              <a:off x="0" y="4077072"/>
              <a:ext cx="9143488" cy="87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Imag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91" r="3683"/>
            <a:stretch>
              <a:fillRect/>
            </a:stretch>
          </p:blipFill>
          <p:spPr bwMode="auto">
            <a:xfrm>
              <a:off x="-1" y="5589240"/>
              <a:ext cx="9144001" cy="1296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91" r="3683"/>
            <a:stretch>
              <a:fillRect/>
            </a:stretch>
          </p:blipFill>
          <p:spPr bwMode="auto">
            <a:xfrm>
              <a:off x="0" y="4293075"/>
              <a:ext cx="9144000" cy="2708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755650" y="4221088"/>
            <a:ext cx="7848798" cy="208823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bg1"/>
                </a:solidFill>
                <a:latin typeface="Helvetica Neue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WP </a:t>
            </a:r>
            <a:r>
              <a:rPr lang="fr-FR" dirty="0" err="1" smtClean="0"/>
              <a:t>title</a:t>
            </a:r>
            <a:endParaRPr lang="fr-FR" dirty="0" smtClean="0"/>
          </a:p>
          <a:p>
            <a:pPr lvl="0"/>
            <a:r>
              <a:rPr lang="fr-FR" dirty="0" smtClean="0"/>
              <a:t>Speaker</a:t>
            </a:r>
          </a:p>
          <a:p>
            <a:pPr lvl="0"/>
            <a:r>
              <a:rPr lang="fr-FR" dirty="0" smtClean="0"/>
              <a:t>Institution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4"/>
          </p:nvPr>
        </p:nvSpPr>
        <p:spPr>
          <a:xfrm>
            <a:off x="1835943" y="6481047"/>
            <a:ext cx="5472113" cy="26035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 altLang="fr-FR" dirty="0" smtClean="0"/>
              <a:t>Kick-off meeting, </a:t>
            </a:r>
            <a:r>
              <a:rPr lang="fr-FR" altLang="fr-FR" dirty="0" err="1" smtClean="0"/>
              <a:t>October</a:t>
            </a:r>
            <a:r>
              <a:rPr lang="fr-FR" altLang="fr-FR" dirty="0" smtClean="0"/>
              <a:t> 23-35 2019</a:t>
            </a:r>
            <a:endParaRPr lang="fr-FR" altLang="fr-FR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5"/>
          </p:nvPr>
        </p:nvSpPr>
        <p:spPr>
          <a:xfrm>
            <a:off x="8388351" y="6526215"/>
            <a:ext cx="720725" cy="331787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D0DC3E-1E78-4567-A247-681C0D53CE28}" type="slidenum">
              <a:rPr lang="fr-FR" altLang="fr-FR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863332" y="1772816"/>
            <a:ext cx="7416824" cy="1584176"/>
          </a:xfrm>
          <a:prstGeom prst="rect">
            <a:avLst/>
          </a:prstGeom>
        </p:spPr>
        <p:txBody>
          <a:bodyPr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b="1" dirty="0" smtClean="0"/>
              <a:t>‘The strong interaction at the frontier of knowledge: fundamental research and applications’ </a:t>
            </a:r>
          </a:p>
        </p:txBody>
      </p:sp>
    </p:spTree>
    <p:extLst>
      <p:ext uri="{BB962C8B-B14F-4D97-AF65-F5344CB8AC3E}">
        <p14:creationId xmlns:p14="http://schemas.microsoft.com/office/powerpoint/2010/main" val="157415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7704" y="115888"/>
            <a:ext cx="6985471" cy="129688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187450" y="1556793"/>
            <a:ext cx="7705725" cy="4536033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1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4"/>
          </p:nvPr>
        </p:nvSpPr>
        <p:spPr>
          <a:xfrm>
            <a:off x="1979712" y="6453336"/>
            <a:ext cx="5472113" cy="26035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 altLang="fr-FR" dirty="0" smtClean="0"/>
              <a:t>Kick-off meeting, </a:t>
            </a:r>
            <a:r>
              <a:rPr lang="fr-FR" altLang="fr-FR" dirty="0" err="1" smtClean="0"/>
              <a:t>October</a:t>
            </a:r>
            <a:r>
              <a:rPr lang="fr-FR" altLang="fr-FR" dirty="0" smtClean="0"/>
              <a:t> 23-35 2019</a:t>
            </a:r>
            <a:endParaRPr lang="fr-FR" alt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5"/>
          </p:nvPr>
        </p:nvSpPr>
        <p:spPr>
          <a:xfrm>
            <a:off x="8388351" y="6526215"/>
            <a:ext cx="720725" cy="331787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1D3D12C-5743-4822-B232-3AA654F24035}" type="slidenum">
              <a:rPr lang="fr-FR" altLang="fr-FR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152" y="6108104"/>
            <a:ext cx="90364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 smtClean="0">
                <a:solidFill>
                  <a:srgbClr val="000000"/>
                </a:solidFill>
                <a:ea typeface="Calibri" panose="020F0502020204030204" pitchFamily="34" charset="0"/>
              </a:rPr>
              <a:t>This project has received funding from the European Union’s Horizon 2020 research and innovation programme under grant agreement No 824093.</a:t>
            </a:r>
            <a:endParaRPr lang="fr-FR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8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8"/>
          <p:cNvGrpSpPr>
            <a:grpSpLocks/>
          </p:cNvGrpSpPr>
          <p:nvPr userDrawn="1"/>
        </p:nvGrpSpPr>
        <p:grpSpPr bwMode="auto">
          <a:xfrm>
            <a:off x="0" y="4032252"/>
            <a:ext cx="9144000" cy="2828925"/>
            <a:chOff x="-1" y="4077072"/>
            <a:chExt cx="9180001" cy="2813414"/>
          </a:xfrm>
        </p:grpSpPr>
        <p:pic>
          <p:nvPicPr>
            <p:cNvPr id="5" name="Imag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"/>
            <a:stretch>
              <a:fillRect/>
            </a:stretch>
          </p:blipFill>
          <p:spPr bwMode="auto">
            <a:xfrm>
              <a:off x="0" y="4077072"/>
              <a:ext cx="9179488" cy="883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91" r="3683"/>
            <a:stretch>
              <a:fillRect/>
            </a:stretch>
          </p:blipFill>
          <p:spPr bwMode="auto">
            <a:xfrm>
              <a:off x="-1" y="5589239"/>
              <a:ext cx="9180001" cy="130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91" r="3683"/>
            <a:stretch>
              <a:fillRect/>
            </a:stretch>
          </p:blipFill>
          <p:spPr bwMode="auto">
            <a:xfrm>
              <a:off x="0" y="4869159"/>
              <a:ext cx="9180000" cy="130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91" r="3683"/>
            <a:stretch>
              <a:fillRect/>
            </a:stretch>
          </p:blipFill>
          <p:spPr bwMode="auto">
            <a:xfrm>
              <a:off x="251519" y="4149080"/>
              <a:ext cx="4139611" cy="584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>
          <a:xfrm>
            <a:off x="539552" y="4230969"/>
            <a:ext cx="8208912" cy="1329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539552" y="5560098"/>
            <a:ext cx="8208912" cy="12142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91996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 userDrawn="1"/>
        </p:nvSpPr>
        <p:spPr bwMode="auto">
          <a:xfrm>
            <a:off x="755650" y="6524625"/>
            <a:ext cx="1701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 dirty="0" smtClean="0">
                <a:solidFill>
                  <a:schemeClr val="bg1"/>
                </a:solidFill>
                <a:latin typeface="Helvetica Neue"/>
                <a:ea typeface="+mn-ea"/>
                <a:cs typeface="Helvetica Neue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25/05/2016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7704" y="115888"/>
            <a:ext cx="6985471" cy="129688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187450" y="1556793"/>
            <a:ext cx="7705725" cy="4536033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1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4"/>
          </p:nvPr>
        </p:nvSpPr>
        <p:spPr>
          <a:xfrm>
            <a:off x="2444751" y="6521450"/>
            <a:ext cx="5472113" cy="26035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 altLang="fr-FR"/>
              <a:t>Événement - orateur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5"/>
          </p:nvPr>
        </p:nvSpPr>
        <p:spPr>
          <a:xfrm>
            <a:off x="8388351" y="6526215"/>
            <a:ext cx="720725" cy="331787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1D3D12C-5743-4822-B232-3AA654F24035}" type="slidenum">
              <a:rPr lang="fr-FR" altLang="fr-FR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06789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er 5"/>
          <p:cNvGrpSpPr>
            <a:grpSpLocks/>
          </p:cNvGrpSpPr>
          <p:nvPr userDrawn="1"/>
        </p:nvGrpSpPr>
        <p:grpSpPr bwMode="auto">
          <a:xfrm>
            <a:off x="1588" y="6369050"/>
            <a:ext cx="9144000" cy="495300"/>
            <a:chOff x="1063" y="6373816"/>
            <a:chExt cx="9144000" cy="494690"/>
          </a:xfrm>
        </p:grpSpPr>
        <p:pic>
          <p:nvPicPr>
            <p:cNvPr id="1030" name="Imag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" t="23212" b="20467"/>
            <a:stretch>
              <a:fillRect/>
            </a:stretch>
          </p:blipFill>
          <p:spPr bwMode="auto">
            <a:xfrm>
              <a:off x="1063" y="6373816"/>
              <a:ext cx="9144000" cy="494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Imag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91" r="3683"/>
            <a:stretch>
              <a:fillRect/>
            </a:stretch>
          </p:blipFill>
          <p:spPr bwMode="auto">
            <a:xfrm>
              <a:off x="323526" y="6381326"/>
              <a:ext cx="4139843" cy="460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8176" y="6453188"/>
            <a:ext cx="54721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Helvetica Neue" pitchFamily="1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>
                <a:ea typeface="MS PGothic" pitchFamily="34" charset="-128"/>
              </a:rPr>
              <a:t>Événement - orateur</a:t>
            </a:r>
          </a:p>
        </p:txBody>
      </p:sp>
      <p:sp>
        <p:nvSpPr>
          <p:cNvPr id="14" name="Espace réservé du numéro de diapositiv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16913" y="6459540"/>
            <a:ext cx="792162" cy="377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Helvetica Neue" pitchFamily="1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C87F80-C713-4053-A89F-D55C1F0D9B49}" type="slidenum">
              <a:rPr lang="fr-FR" altLang="fr-FR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altLang="fr-FR" dirty="0">
              <a:ea typeface="MS PGothic" pitchFamily="34" charset="-128"/>
            </a:endParaRPr>
          </a:p>
        </p:txBody>
      </p:sp>
      <p:pic>
        <p:nvPicPr>
          <p:cNvPr id="2" name="Picture 2" descr="D:\claire à sauvegarder\logoStrong2020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75650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35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89" r:id="rId3"/>
    <p:sldLayoutId id="2147483688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Helvetica Neue"/>
          <a:ea typeface="MS PGothic" pitchFamily="34" charset="-128"/>
          <a:cs typeface="Helvetica Neue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Helvetica Neue" pitchFamily="1" charset="0"/>
          <a:ea typeface="MS PGothic" pitchFamily="34" charset="-128"/>
          <a:cs typeface="Helvetica Neue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Helvetica Neue" pitchFamily="1" charset="0"/>
          <a:ea typeface="MS PGothic" pitchFamily="34" charset="-128"/>
          <a:cs typeface="Helvetica Neue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Helvetica Neue" pitchFamily="1" charset="0"/>
          <a:ea typeface="MS PGothic" pitchFamily="34" charset="-128"/>
          <a:cs typeface="Helvetica Neue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Helvetica Neue" pitchFamily="1" charset="0"/>
          <a:ea typeface="MS PGothic" pitchFamily="34" charset="-128"/>
          <a:cs typeface="Helvetica Neue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Courier New" pitchFamily="49" charset="0"/>
        <a:buChar char="o"/>
        <a:defRPr sz="2000" b="1">
          <a:solidFill>
            <a:srgbClr val="000066"/>
          </a:solidFill>
          <a:latin typeface="Arial Narrow" panose="020B0606020202030204" pitchFamily="34" charset="0"/>
          <a:ea typeface="MS PGothic" pitchFamily="34" charset="-128"/>
          <a:cs typeface="Arial Narrow" panose="020B0606020202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•"/>
        <a:defRPr>
          <a:solidFill>
            <a:srgbClr val="000066"/>
          </a:solidFill>
          <a:latin typeface="Arial Narrow" panose="020B0606020202030204" pitchFamily="34" charset="0"/>
          <a:ea typeface="MS PGothic" pitchFamily="34" charset="-128"/>
          <a:cs typeface="Arial Narrow" panose="020B0606020202030204" pitchFamily="34" charset="0"/>
        </a:defRPr>
      </a:lvl2pPr>
      <a:lvl3pPr marL="12001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•"/>
        <a:defRPr sz="1600">
          <a:solidFill>
            <a:srgbClr val="000066"/>
          </a:solidFill>
          <a:latin typeface="Arial Narrow" panose="020B0606020202030204" pitchFamily="34" charset="0"/>
          <a:ea typeface="MS PGothic" pitchFamily="34" charset="-128"/>
          <a:cs typeface="Arial Narrow" panose="020B0606020202030204" pitchFamily="34" charset="0"/>
        </a:defRPr>
      </a:lvl3pPr>
      <a:lvl4pPr marL="16573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•"/>
        <a:defRPr sz="1400">
          <a:solidFill>
            <a:srgbClr val="000066"/>
          </a:solidFill>
          <a:latin typeface="Arial Narrow" panose="020B0606020202030204" pitchFamily="34" charset="0"/>
          <a:ea typeface="MS PGothic" pitchFamily="34" charset="-128"/>
          <a:cs typeface="Arial Narrow" panose="020B0606020202030204" pitchFamily="34" charset="0"/>
        </a:defRPr>
      </a:lvl4pPr>
      <a:lvl5pPr marL="2000250" indent="-1714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•"/>
        <a:defRPr sz="1000">
          <a:solidFill>
            <a:srgbClr val="000066"/>
          </a:solidFill>
          <a:latin typeface="Arial Narrow" panose="020B0606020202030204" pitchFamily="34" charset="0"/>
          <a:ea typeface="MS PGothic" pitchFamily="34" charset="-128"/>
          <a:cs typeface="Arial Narrow" panose="020B0606020202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rgbClr val="000066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.png"/><Relationship Id="rId5" Type="http://schemas.openxmlformats.org/officeDocument/2006/relationships/image" Target="../media/image7.jp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texte 1"/>
          <p:cNvSpPr>
            <a:spLocks noGrp="1"/>
          </p:cNvSpPr>
          <p:nvPr>
            <p:ph type="body" sz="quarter" idx="10"/>
          </p:nvPr>
        </p:nvSpPr>
        <p:spPr bwMode="auto">
          <a:xfrm>
            <a:off x="179513" y="4221088"/>
            <a:ext cx="8784976" cy="25202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i="1" dirty="0" smtClean="0">
                <a:solidFill>
                  <a:srgbClr val="FFC000"/>
                </a:solidFill>
                <a:latin typeface="Times New Roman"/>
                <a:ea typeface="Times New Roman"/>
              </a:rPr>
              <a:t>NA2 </a:t>
            </a:r>
            <a:r>
              <a:rPr lang="mr-IN" sz="1600" i="1" dirty="0" smtClean="0">
                <a:solidFill>
                  <a:srgbClr val="FFC000"/>
                </a:solidFill>
                <a:latin typeface="Times New Roman"/>
                <a:ea typeface="Times New Roman"/>
              </a:rPr>
              <a:t>–</a:t>
            </a:r>
            <a:r>
              <a:rPr lang="en-US" sz="1600" i="1" dirty="0" smtClean="0">
                <a:solidFill>
                  <a:srgbClr val="FFC000"/>
                </a:solidFill>
                <a:latin typeface="Times New Roman"/>
                <a:ea typeface="Times New Roman"/>
              </a:rPr>
              <a:t> Small-x Physics at the LHC and future DIS experiments</a:t>
            </a:r>
            <a:endParaRPr lang="fr-FR" sz="1600" i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600" b="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Cyrille MARQUET</a:t>
            </a:r>
          </a:p>
          <a:p>
            <a:pPr algn="ctr"/>
            <a:r>
              <a:rPr lang="fr-FR" sz="1600" b="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École polytechnique and CNRS</a:t>
            </a:r>
            <a:endParaRPr lang="fr-FR" sz="1800" dirty="0">
              <a:latin typeface="Verdana"/>
            </a:endParaRPr>
          </a:p>
          <a:p>
            <a:pPr algn="ctr"/>
            <a:endParaRPr lang="fr-FR" altLang="fr-FR" sz="2000" b="0" dirty="0" smtClean="0">
              <a:latin typeface="Helvetica Neue" pitchFamily="1" charset="0"/>
            </a:endParaRPr>
          </a:p>
        </p:txBody>
      </p:sp>
      <p:sp>
        <p:nvSpPr>
          <p:cNvPr id="5123" name="Espace réservé du texte 2"/>
          <p:cNvSpPr>
            <a:spLocks noGrp="1"/>
          </p:cNvSpPr>
          <p:nvPr>
            <p:ph type="body" sz="quarter" idx="11"/>
          </p:nvPr>
        </p:nvSpPr>
        <p:spPr bwMode="auto">
          <a:xfrm>
            <a:off x="467545" y="5877272"/>
            <a:ext cx="8208963" cy="104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fr-FR" altLang="fr-FR" sz="1600" b="1" i="1" dirty="0" smtClean="0">
                <a:latin typeface="Helvetica Neue" pitchFamily="1" charset="0"/>
              </a:rPr>
              <a:t>STRONG-2020 Kick-off meeting </a:t>
            </a:r>
          </a:p>
          <a:p>
            <a:pPr algn="ctr"/>
            <a:r>
              <a:rPr lang="fr-FR" altLang="fr-FR" sz="1600" i="1" dirty="0" err="1" smtClean="0">
                <a:latin typeface="Helvetica Neue" pitchFamily="1" charset="0"/>
              </a:rPr>
              <a:t>October</a:t>
            </a:r>
            <a:r>
              <a:rPr lang="fr-FR" altLang="fr-FR" sz="1600" i="1" dirty="0" smtClean="0">
                <a:latin typeface="Helvetica Neue" pitchFamily="1" charset="0"/>
              </a:rPr>
              <a:t> 23-25, 2019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863332" y="1772816"/>
            <a:ext cx="7416824" cy="1584176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400" b="1">
                <a:solidFill>
                  <a:schemeClr val="tx1"/>
                </a:solidFill>
                <a:latin typeface="+mj-lt"/>
                <a:ea typeface="MS PGothic" pitchFamily="34" charset="-128"/>
                <a:cs typeface="Helvetica Neue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Helvetica Neue" pitchFamily="1" charset="0"/>
                <a:ea typeface="MS PGothic" pitchFamily="34" charset="-128"/>
                <a:cs typeface="Helvetica Neue" pitchFamily="1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Helvetica Neue" pitchFamily="1" charset="0"/>
                <a:ea typeface="MS PGothic" pitchFamily="34" charset="-128"/>
                <a:cs typeface="Helvetica Neue" pitchFamily="1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Helvetica Neue" pitchFamily="1" charset="0"/>
                <a:ea typeface="MS PGothic" pitchFamily="34" charset="-128"/>
                <a:cs typeface="Helvetica Neue" pitchFamily="1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Helvetica Neue" pitchFamily="1" charset="0"/>
                <a:ea typeface="MS PGothic" pitchFamily="34" charset="-128"/>
                <a:cs typeface="Helvetica Neue" pitchFamily="1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kern="0" smtClean="0"/>
              <a:t>‘The strong interaction at the frontier of knowledge: fundamental research and applications’ 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25614564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0" y="3068960"/>
            <a:ext cx="4572000" cy="6647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 altLang="fr-FR" i="1" dirty="0">
                <a:solidFill>
                  <a:prstClr val="white"/>
                </a:solidFill>
                <a:latin typeface="Helvetica Neue" pitchFamily="1" charset="0"/>
              </a:rPr>
              <a:t>Barbara Erazmus, Coordinatrice du projet</a:t>
            </a:r>
          </a:p>
          <a:p>
            <a:pPr algn="ctr">
              <a:spcBef>
                <a:spcPct val="20000"/>
              </a:spcBef>
            </a:pPr>
            <a:r>
              <a:rPr lang="fr-FR" altLang="fr-FR" sz="1600" i="1" dirty="0">
                <a:solidFill>
                  <a:prstClr val="white"/>
                </a:solidFill>
                <a:latin typeface="Helvetica Neue" pitchFamily="1" charset="0"/>
              </a:rPr>
              <a:t>Paris,08/02/2018</a:t>
            </a:r>
          </a:p>
        </p:txBody>
      </p:sp>
      <p:sp>
        <p:nvSpPr>
          <p:cNvPr id="7172" name="Espace réservé du numéro de diapositive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E9884FC-6D2D-4836-929C-D3E014C8BDF7}" type="slidenum">
              <a:rPr lang="fr-FR" altLang="fr-FR" sz="1400" smtClean="0">
                <a:solidFill>
                  <a:srgbClr val="FFFFFF"/>
                </a:solidFill>
                <a:latin typeface="Arial" pitchFamily="34" charset="0"/>
              </a:rPr>
              <a:pPr eaLnBrk="1" hangingPunct="1"/>
              <a:t>10</a:t>
            </a:fld>
            <a:endParaRPr lang="fr-FR" altLang="fr-FR" sz="1400" smtClean="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7173" name="Groupe 9"/>
          <p:cNvGrpSpPr>
            <a:grpSpLocks/>
          </p:cNvGrpSpPr>
          <p:nvPr/>
        </p:nvGrpSpPr>
        <p:grpSpPr bwMode="auto">
          <a:xfrm>
            <a:off x="228600" y="6434129"/>
            <a:ext cx="4346072" cy="338554"/>
            <a:chOff x="95135" y="6434138"/>
            <a:chExt cx="4346961" cy="338972"/>
          </a:xfrm>
        </p:grpSpPr>
        <p:sp>
          <p:nvSpPr>
            <p:cNvPr id="11" name="Rectangle 10"/>
            <p:cNvSpPr/>
            <p:nvPr/>
          </p:nvSpPr>
          <p:spPr>
            <a:xfrm>
              <a:off x="4257327" y="6434138"/>
              <a:ext cx="184769" cy="338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defRPr/>
              </a:pPr>
              <a:endParaRPr lang="fr-FR" altLang="fr-FR" sz="1600" i="1" kern="0" dirty="0">
                <a:solidFill>
                  <a:srgbClr val="FFFFFF"/>
                </a:solidFill>
                <a:latin typeface="Helvetica Neue" pitchFamily="1" charset="0"/>
                <a:ea typeface="MS PGothic" pitchFamily="34" charset="-128"/>
              </a:endParaRPr>
            </a:p>
          </p:txBody>
        </p:sp>
        <p:pic>
          <p:nvPicPr>
            <p:cNvPr id="7176" name="Imag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49" t="44118" r="14301" b="48235"/>
            <a:stretch>
              <a:fillRect/>
            </a:stretch>
          </p:blipFill>
          <p:spPr bwMode="auto">
            <a:xfrm>
              <a:off x="95135" y="6506409"/>
              <a:ext cx="19431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Espace réservé du texte 2"/>
          <p:cNvSpPr txBox="1">
            <a:spLocks/>
          </p:cNvSpPr>
          <p:nvPr/>
        </p:nvSpPr>
        <p:spPr bwMode="auto">
          <a:xfrm>
            <a:off x="467545" y="6434131"/>
            <a:ext cx="8208963" cy="4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Courier New" pitchFamily="49" charset="0"/>
              <a:buChar char="o"/>
              <a:defRPr sz="2000" b="1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2pPr>
            <a:lvl3pPr marL="12001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6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4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0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fr-FR" altLang="fr-FR" sz="1400" i="1" kern="0" dirty="0" smtClean="0">
              <a:solidFill>
                <a:srgbClr val="FFFFFF"/>
              </a:solidFill>
              <a:latin typeface="Helvetica Neue" pitchFamily="1" charset="0"/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 bwMode="auto">
          <a:xfrm>
            <a:off x="1547664" y="188640"/>
            <a:ext cx="6985471" cy="32403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altLang="fr-FR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NA2 </a:t>
            </a:r>
            <a:r>
              <a:rPr lang="mr-IN" altLang="fr-FR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fr-FR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Small</a:t>
            </a:r>
            <a:r>
              <a:rPr lang="en-US" altLang="fr-FR" sz="28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-x Physics at the LHC</a:t>
            </a:r>
            <a:br>
              <a:rPr lang="en-US" altLang="fr-FR" sz="28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fr-FR" sz="28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future DIS </a:t>
            </a:r>
            <a:r>
              <a:rPr lang="en-US" altLang="fr-FR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experiments</a:t>
            </a:r>
            <a:r>
              <a:rPr lang="fr-FR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28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fr-FR" altLang="fr-FR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altLang="fr-FR" sz="28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fr-FR" altLang="fr-FR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altLang="fr-FR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1684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0" y="3096604"/>
            <a:ext cx="4572000" cy="6647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 altLang="fr-FR" i="1" dirty="0">
                <a:solidFill>
                  <a:prstClr val="white"/>
                </a:solidFill>
                <a:latin typeface="Helvetica Neue" pitchFamily="1" charset="0"/>
              </a:rPr>
              <a:t>Barbara Erazmus, Coordinatrice du projet</a:t>
            </a:r>
          </a:p>
          <a:p>
            <a:pPr algn="ctr">
              <a:spcBef>
                <a:spcPct val="20000"/>
              </a:spcBef>
            </a:pPr>
            <a:r>
              <a:rPr lang="fr-FR" altLang="fr-FR" sz="1600" i="1" dirty="0">
                <a:solidFill>
                  <a:prstClr val="white"/>
                </a:solidFill>
                <a:latin typeface="Helvetica Neue" pitchFamily="1" charset="0"/>
              </a:rPr>
              <a:t>Paris,08/02/2018</a:t>
            </a:r>
          </a:p>
        </p:txBody>
      </p:sp>
      <p:sp>
        <p:nvSpPr>
          <p:cNvPr id="7170" name="Titre 1"/>
          <p:cNvSpPr>
            <a:spLocks noGrp="1"/>
          </p:cNvSpPr>
          <p:nvPr>
            <p:ph type="title"/>
          </p:nvPr>
        </p:nvSpPr>
        <p:spPr bwMode="auto">
          <a:xfrm>
            <a:off x="1186568" y="188640"/>
            <a:ext cx="7705725" cy="8640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altLang="fr-FR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NA2 </a:t>
            </a:r>
            <a:r>
              <a:rPr lang="mr-IN" altLang="fr-FR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fr-FR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Small</a:t>
            </a:r>
            <a:r>
              <a:rPr lang="en-US" altLang="fr-FR" sz="28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-x Physics at the LHC</a:t>
            </a:r>
            <a:br>
              <a:rPr lang="en-US" altLang="fr-FR" sz="28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fr-FR" sz="28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future DIS experiments</a:t>
            </a:r>
            <a:r>
              <a:rPr lang="fr-FR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 and participants</a:t>
            </a:r>
            <a:endParaRPr lang="fr-FR" altLang="fr-FR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228600" y="1628800"/>
            <a:ext cx="8665237" cy="4031979"/>
          </a:xfrm>
        </p:spPr>
        <p:txBody>
          <a:bodyPr/>
          <a:lstStyle/>
          <a:p>
            <a:pPr algn="just"/>
            <a:r>
              <a:rPr lang="fr-FR" sz="1800" dirty="0" smtClean="0">
                <a:solidFill>
                  <a:srgbClr val="FF0000"/>
                </a:solidFill>
                <a:latin typeface="Arial Narrow"/>
                <a:cs typeface="Arial Narrow"/>
              </a:rPr>
              <a:t>Spokespersons</a:t>
            </a:r>
            <a:r>
              <a:rPr lang="fr-FR" sz="1800" dirty="0">
                <a:solidFill>
                  <a:srgbClr val="FF0000"/>
                </a:solidFill>
                <a:latin typeface="Arial Narrow"/>
                <a:cs typeface="Arial Narrow"/>
              </a:rPr>
              <a:t>:</a:t>
            </a:r>
            <a:r>
              <a:rPr lang="fr-FR" sz="1800" dirty="0">
                <a:latin typeface="Arial Narrow"/>
                <a:cs typeface="Arial Narrow"/>
              </a:rPr>
              <a:t> </a:t>
            </a:r>
            <a:r>
              <a:rPr lang="fr-FR" sz="1800" dirty="0" err="1">
                <a:latin typeface="Arial Narrow"/>
                <a:cs typeface="Arial Narrow"/>
              </a:rPr>
              <a:t>Néstor</a:t>
            </a:r>
            <a:r>
              <a:rPr lang="fr-FR" sz="1800" dirty="0">
                <a:latin typeface="Arial Narrow"/>
                <a:cs typeface="Arial Narrow"/>
              </a:rPr>
              <a:t> </a:t>
            </a:r>
            <a:r>
              <a:rPr lang="fr-FR" sz="1800" dirty="0" err="1">
                <a:latin typeface="Arial Narrow"/>
                <a:cs typeface="Arial Narrow"/>
              </a:rPr>
              <a:t>Armesto</a:t>
            </a:r>
            <a:r>
              <a:rPr lang="fr-FR" sz="1800" dirty="0">
                <a:latin typeface="Arial Narrow"/>
                <a:cs typeface="Arial Narrow"/>
              </a:rPr>
              <a:t> (Santiago de </a:t>
            </a:r>
            <a:r>
              <a:rPr lang="fr-FR" sz="1800" dirty="0" err="1">
                <a:latin typeface="Arial Narrow"/>
                <a:cs typeface="Arial Narrow"/>
              </a:rPr>
              <a:t>Compostela</a:t>
            </a:r>
            <a:r>
              <a:rPr lang="fr-FR" sz="1800" dirty="0">
                <a:latin typeface="Arial Narrow"/>
                <a:cs typeface="Arial Narrow"/>
              </a:rPr>
              <a:t>) and </a:t>
            </a:r>
            <a:r>
              <a:rPr lang="fr-FR" sz="1800" dirty="0" err="1">
                <a:latin typeface="Arial Narrow"/>
                <a:cs typeface="Arial Narrow"/>
              </a:rPr>
              <a:t>Tuomas</a:t>
            </a:r>
            <a:r>
              <a:rPr lang="fr-FR" sz="1800" dirty="0">
                <a:latin typeface="Arial Narrow"/>
                <a:cs typeface="Arial Narrow"/>
              </a:rPr>
              <a:t> </a:t>
            </a:r>
            <a:r>
              <a:rPr lang="fr-FR" sz="1800" dirty="0" err="1">
                <a:latin typeface="Arial Narrow"/>
                <a:cs typeface="Arial Narrow"/>
              </a:rPr>
              <a:t>Lappi</a:t>
            </a:r>
            <a:r>
              <a:rPr lang="fr-FR" sz="1800" dirty="0">
                <a:latin typeface="Arial Narrow"/>
                <a:cs typeface="Arial Narrow"/>
              </a:rPr>
              <a:t> (Jyväskylä)</a:t>
            </a:r>
            <a:r>
              <a:rPr lang="fr-FR" sz="1800" dirty="0" smtClean="0">
                <a:latin typeface="Arial Narrow"/>
                <a:cs typeface="Arial Narrow"/>
              </a:rPr>
              <a:t>.</a:t>
            </a:r>
          </a:p>
          <a:p>
            <a:pPr algn="just"/>
            <a:r>
              <a:rPr lang="fr-FR" sz="1800" dirty="0">
                <a:solidFill>
                  <a:srgbClr val="FF0000"/>
                </a:solidFill>
                <a:latin typeface="Arial Narrow"/>
                <a:cs typeface="Arial Narrow"/>
              </a:rPr>
              <a:t>Participants:</a:t>
            </a:r>
            <a:r>
              <a:rPr lang="fr-FR" sz="1800" dirty="0">
                <a:latin typeface="Arial Narrow"/>
                <a:cs typeface="Arial Narrow"/>
              </a:rPr>
              <a:t> </a:t>
            </a:r>
            <a:r>
              <a:rPr lang="fr-FR" sz="1800" dirty="0" smtClean="0">
                <a:latin typeface="Arial Narrow"/>
                <a:cs typeface="Arial Narrow"/>
              </a:rPr>
              <a:t>15 </a:t>
            </a:r>
            <a:r>
              <a:rPr lang="fr-FR" sz="1800" dirty="0">
                <a:latin typeface="Arial Narrow"/>
                <a:cs typeface="Arial Narrow"/>
              </a:rPr>
              <a:t>institutions, 9 countries, 24 </a:t>
            </a:r>
            <a:r>
              <a:rPr lang="fr-FR" sz="1800" dirty="0" smtClean="0">
                <a:latin typeface="Arial Narrow"/>
                <a:cs typeface="Arial Narrow"/>
              </a:rPr>
              <a:t>permanent </a:t>
            </a:r>
            <a:r>
              <a:rPr lang="fr-FR" sz="1800" dirty="0" err="1" smtClean="0">
                <a:latin typeface="Arial Narrow"/>
                <a:cs typeface="Arial Narrow"/>
              </a:rPr>
              <a:t>researchers</a:t>
            </a:r>
            <a:r>
              <a:rPr lang="fr-FR" sz="1800" dirty="0" smtClean="0">
                <a:latin typeface="Arial Narrow"/>
                <a:cs typeface="Arial Narrow"/>
              </a:rPr>
              <a:t>.</a:t>
            </a:r>
            <a:endParaRPr lang="fr-FR" sz="1800" dirty="0" smtClean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7172" name="Espace réservé du numéro de diapositive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E9884FC-6D2D-4836-929C-D3E014C8BDF7}" type="slidenum">
              <a:rPr lang="fr-FR" altLang="fr-FR" sz="1400" smtClean="0">
                <a:solidFill>
                  <a:srgbClr val="FFFFFF"/>
                </a:solidFill>
                <a:latin typeface="Arial" pitchFamily="34" charset="0"/>
              </a:rPr>
              <a:pPr eaLnBrk="1" hangingPunct="1"/>
              <a:t>2</a:t>
            </a:fld>
            <a:endParaRPr lang="fr-FR" altLang="fr-FR" sz="1400" smtClean="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7173" name="Groupe 9"/>
          <p:cNvGrpSpPr>
            <a:grpSpLocks/>
          </p:cNvGrpSpPr>
          <p:nvPr/>
        </p:nvGrpSpPr>
        <p:grpSpPr bwMode="auto">
          <a:xfrm>
            <a:off x="228600" y="6434129"/>
            <a:ext cx="4346072" cy="338554"/>
            <a:chOff x="95135" y="6434138"/>
            <a:chExt cx="4346961" cy="338972"/>
          </a:xfrm>
        </p:grpSpPr>
        <p:sp>
          <p:nvSpPr>
            <p:cNvPr id="11" name="Rectangle 10"/>
            <p:cNvSpPr/>
            <p:nvPr/>
          </p:nvSpPr>
          <p:spPr>
            <a:xfrm>
              <a:off x="4257327" y="6434138"/>
              <a:ext cx="184769" cy="338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defRPr/>
              </a:pPr>
              <a:endParaRPr lang="fr-FR" altLang="fr-FR" sz="1600" i="1" kern="0" dirty="0">
                <a:solidFill>
                  <a:srgbClr val="FFFFFF"/>
                </a:solidFill>
                <a:latin typeface="Helvetica Neue" pitchFamily="1" charset="0"/>
                <a:ea typeface="MS PGothic" pitchFamily="34" charset="-128"/>
              </a:endParaRPr>
            </a:p>
          </p:txBody>
        </p:sp>
        <p:pic>
          <p:nvPicPr>
            <p:cNvPr id="7176" name="Imag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49" t="44118" r="14301" b="48235"/>
            <a:stretch>
              <a:fillRect/>
            </a:stretch>
          </p:blipFill>
          <p:spPr bwMode="auto">
            <a:xfrm>
              <a:off x="95135" y="6506409"/>
              <a:ext cx="19431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Espace réservé du texte 2"/>
          <p:cNvSpPr txBox="1">
            <a:spLocks/>
          </p:cNvSpPr>
          <p:nvPr/>
        </p:nvSpPr>
        <p:spPr bwMode="auto">
          <a:xfrm>
            <a:off x="467545" y="6434131"/>
            <a:ext cx="8208963" cy="4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Courier New" pitchFamily="49" charset="0"/>
              <a:buChar char="o"/>
              <a:defRPr sz="2000" b="1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2pPr>
            <a:lvl3pPr marL="12001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6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4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0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fr-FR" altLang="fr-FR" sz="1400" i="1" kern="0" dirty="0" smtClean="0">
              <a:solidFill>
                <a:srgbClr val="FFFFFF"/>
              </a:solidFill>
              <a:latin typeface="Helvetica Neue" pitchFamily="1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1" y="2383171"/>
            <a:ext cx="3744415" cy="35661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504" y="2338422"/>
            <a:ext cx="525658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- Ben-</a:t>
            </a:r>
            <a:r>
              <a:rPr lang="fr-FR" sz="1400" dirty="0" err="1"/>
              <a:t>Gurion</a:t>
            </a:r>
            <a:r>
              <a:rPr lang="fr-FR" sz="1400" dirty="0"/>
              <a:t> </a:t>
            </a:r>
            <a:r>
              <a:rPr lang="fr-FR" sz="1400" dirty="0" err="1"/>
              <a:t>University</a:t>
            </a:r>
            <a:r>
              <a:rPr lang="fr-FR" sz="1400" dirty="0"/>
              <a:t> of the </a:t>
            </a:r>
            <a:r>
              <a:rPr lang="fr-FR" sz="1400" dirty="0" err="1"/>
              <a:t>Negev</a:t>
            </a:r>
            <a:r>
              <a:rPr lang="fr-FR" sz="1400" dirty="0"/>
              <a:t>, </a:t>
            </a:r>
            <a:r>
              <a:rPr lang="fr-FR" sz="1400" dirty="0" err="1"/>
              <a:t>Beer</a:t>
            </a:r>
            <a:r>
              <a:rPr lang="fr-FR" sz="1400" dirty="0"/>
              <a:t> </a:t>
            </a:r>
            <a:r>
              <a:rPr lang="fr-FR" sz="1400" dirty="0" err="1"/>
              <a:t>Sheva</a:t>
            </a:r>
            <a:r>
              <a:rPr lang="fr-FR" sz="1400" dirty="0"/>
              <a:t>, </a:t>
            </a:r>
            <a:r>
              <a:rPr lang="fr-FR" sz="1400" dirty="0" err="1"/>
              <a:t>Israel</a:t>
            </a:r>
            <a:r>
              <a:rPr lang="fr-FR" sz="1400" dirty="0"/>
              <a:t>.</a:t>
            </a:r>
          </a:p>
          <a:p>
            <a:r>
              <a:rPr lang="fr-FR" sz="1400" dirty="0"/>
              <a:t>- Centre National de la Recherche Scientifique, France.</a:t>
            </a:r>
          </a:p>
          <a:p>
            <a:r>
              <a:rPr lang="fr-FR" sz="1400" dirty="0" smtClean="0"/>
              <a:t>- </a:t>
            </a:r>
            <a:r>
              <a:rPr lang="fr-FR" sz="1400" dirty="0" err="1"/>
              <a:t>Czech</a:t>
            </a:r>
            <a:r>
              <a:rPr lang="fr-FR" sz="1400" dirty="0"/>
              <a:t> </a:t>
            </a:r>
            <a:r>
              <a:rPr lang="fr-FR" sz="1400" dirty="0" err="1"/>
              <a:t>Technical</a:t>
            </a:r>
            <a:r>
              <a:rPr lang="fr-FR" sz="1400" dirty="0"/>
              <a:t> </a:t>
            </a:r>
            <a:r>
              <a:rPr lang="fr-FR" sz="1400" dirty="0" err="1"/>
              <a:t>University</a:t>
            </a:r>
            <a:r>
              <a:rPr lang="fr-FR" sz="1400" dirty="0"/>
              <a:t>, Prague, </a:t>
            </a:r>
            <a:r>
              <a:rPr lang="fr-FR" sz="1400" dirty="0" err="1"/>
              <a:t>Czech</a:t>
            </a:r>
            <a:r>
              <a:rPr lang="fr-FR" sz="1400" dirty="0"/>
              <a:t> </a:t>
            </a:r>
            <a:r>
              <a:rPr lang="fr-FR" sz="1400" dirty="0" err="1"/>
              <a:t>Republic</a:t>
            </a:r>
            <a:r>
              <a:rPr lang="fr-FR" sz="1400" dirty="0"/>
              <a:t>.</a:t>
            </a:r>
          </a:p>
          <a:p>
            <a:r>
              <a:rPr lang="fr-FR" sz="1400" dirty="0" smtClean="0"/>
              <a:t>- </a:t>
            </a:r>
            <a:r>
              <a:rPr lang="fr-FR" sz="1400" dirty="0"/>
              <a:t>ECT*, Trento, </a:t>
            </a:r>
            <a:r>
              <a:rPr lang="fr-FR" sz="1400" dirty="0" err="1"/>
              <a:t>Italy</a:t>
            </a:r>
            <a:r>
              <a:rPr lang="fr-FR" sz="1400" dirty="0"/>
              <a:t>.</a:t>
            </a:r>
          </a:p>
          <a:p>
            <a:r>
              <a:rPr lang="fr-FR" sz="1400" dirty="0"/>
              <a:t>- </a:t>
            </a:r>
            <a:r>
              <a:rPr lang="fr-FR" sz="1400" dirty="0" err="1"/>
              <a:t>Henryk</a:t>
            </a:r>
            <a:r>
              <a:rPr lang="fr-FR" sz="1400" dirty="0"/>
              <a:t> </a:t>
            </a:r>
            <a:r>
              <a:rPr lang="fr-FR" sz="1400" dirty="0" err="1"/>
              <a:t>Niewodniczański</a:t>
            </a:r>
            <a:r>
              <a:rPr lang="fr-FR" sz="1400" dirty="0"/>
              <a:t> Institute of Nuclear Physics, Krakow, </a:t>
            </a:r>
            <a:r>
              <a:rPr lang="fr-FR" sz="1400" dirty="0" err="1"/>
              <a:t>Poland</a:t>
            </a:r>
            <a:r>
              <a:rPr lang="fr-FR" sz="1400" dirty="0"/>
              <a:t>.</a:t>
            </a:r>
          </a:p>
          <a:p>
            <a:r>
              <a:rPr lang="fr-FR" sz="1400" dirty="0" smtClean="0"/>
              <a:t>- Commissariat </a:t>
            </a:r>
            <a:r>
              <a:rPr lang="fr-FR" sz="1400" dirty="0"/>
              <a:t>à l’énergie atomique, Saclay, France.</a:t>
            </a:r>
          </a:p>
          <a:p>
            <a:r>
              <a:rPr lang="fr-FR" sz="1400" dirty="0" smtClean="0"/>
              <a:t>- </a:t>
            </a:r>
            <a:r>
              <a:rPr lang="fr-FR" sz="1400" dirty="0"/>
              <a:t>National Centre for Nuclear </a:t>
            </a:r>
            <a:r>
              <a:rPr lang="fr-FR" sz="1400" dirty="0" err="1"/>
              <a:t>Research</a:t>
            </a:r>
            <a:r>
              <a:rPr lang="fr-FR" sz="1400" dirty="0"/>
              <a:t>, </a:t>
            </a:r>
            <a:r>
              <a:rPr lang="fr-FR" sz="1400" dirty="0" err="1"/>
              <a:t>Warsaw</a:t>
            </a:r>
            <a:r>
              <a:rPr lang="fr-FR" sz="1400" dirty="0"/>
              <a:t>, </a:t>
            </a:r>
            <a:r>
              <a:rPr lang="fr-FR" sz="1400" dirty="0" err="1"/>
              <a:t>Poland</a:t>
            </a:r>
            <a:r>
              <a:rPr lang="fr-FR" sz="1400" dirty="0"/>
              <a:t>.</a:t>
            </a:r>
          </a:p>
          <a:p>
            <a:r>
              <a:rPr lang="fr-FR" sz="1400" dirty="0"/>
              <a:t>- </a:t>
            </a:r>
            <a:r>
              <a:rPr lang="fr-FR" sz="1400" dirty="0" err="1"/>
              <a:t>Universidad</a:t>
            </a:r>
            <a:r>
              <a:rPr lang="fr-FR" sz="1400" dirty="0"/>
              <a:t> </a:t>
            </a:r>
            <a:r>
              <a:rPr lang="fr-FR" sz="1400" dirty="0" err="1"/>
              <a:t>Autónoma</a:t>
            </a:r>
            <a:r>
              <a:rPr lang="fr-FR" sz="1400" dirty="0"/>
              <a:t> de Madrid, Spain.</a:t>
            </a:r>
          </a:p>
          <a:p>
            <a:r>
              <a:rPr lang="fr-FR" sz="1400" dirty="0"/>
              <a:t>- </a:t>
            </a:r>
            <a:r>
              <a:rPr lang="fr-FR" sz="1400" dirty="0" err="1"/>
              <a:t>Universidad</a:t>
            </a:r>
            <a:r>
              <a:rPr lang="fr-FR" sz="1400" dirty="0"/>
              <a:t> de Granada, Spain.</a:t>
            </a:r>
          </a:p>
          <a:p>
            <a:r>
              <a:rPr lang="fr-FR" sz="1400" dirty="0"/>
              <a:t>- </a:t>
            </a:r>
            <a:r>
              <a:rPr lang="fr-FR" sz="1400" dirty="0" err="1"/>
              <a:t>Universidade</a:t>
            </a:r>
            <a:r>
              <a:rPr lang="fr-FR" sz="1400" dirty="0"/>
              <a:t> de Santiago de </a:t>
            </a:r>
            <a:r>
              <a:rPr lang="fr-FR" sz="1400" dirty="0" err="1"/>
              <a:t>Compostela</a:t>
            </a:r>
            <a:r>
              <a:rPr lang="fr-FR" sz="1400" dirty="0"/>
              <a:t>, Spain.</a:t>
            </a:r>
          </a:p>
          <a:p>
            <a:r>
              <a:rPr lang="fr-FR" sz="1400" dirty="0"/>
              <a:t>- </a:t>
            </a:r>
            <a:r>
              <a:rPr lang="fr-FR" sz="1400" dirty="0" err="1"/>
              <a:t>Università</a:t>
            </a:r>
            <a:r>
              <a:rPr lang="fr-FR" sz="1400" dirty="0"/>
              <a:t> </a:t>
            </a:r>
            <a:r>
              <a:rPr lang="fr-FR" sz="1400" dirty="0" err="1"/>
              <a:t>della</a:t>
            </a:r>
            <a:r>
              <a:rPr lang="fr-FR" sz="1400" dirty="0"/>
              <a:t> </a:t>
            </a:r>
            <a:r>
              <a:rPr lang="fr-FR" sz="1400" dirty="0" err="1"/>
              <a:t>Calabria</a:t>
            </a:r>
            <a:r>
              <a:rPr lang="fr-FR" sz="1400" dirty="0"/>
              <a:t>, Cosenza, </a:t>
            </a:r>
            <a:r>
              <a:rPr lang="fr-FR" sz="1400" dirty="0" err="1"/>
              <a:t>Italia</a:t>
            </a:r>
            <a:r>
              <a:rPr lang="fr-FR" sz="1400" dirty="0"/>
              <a:t>.</a:t>
            </a:r>
          </a:p>
          <a:p>
            <a:r>
              <a:rPr lang="fr-FR" sz="1400" dirty="0"/>
              <a:t>- </a:t>
            </a:r>
            <a:r>
              <a:rPr lang="fr-FR" sz="1400" dirty="0" err="1"/>
              <a:t>Università</a:t>
            </a:r>
            <a:r>
              <a:rPr lang="fr-FR" sz="1400" dirty="0"/>
              <a:t> de Firenze, </a:t>
            </a:r>
            <a:r>
              <a:rPr lang="fr-FR" sz="1400" dirty="0" err="1"/>
              <a:t>Italia</a:t>
            </a:r>
            <a:r>
              <a:rPr lang="fr-FR" sz="1400" dirty="0"/>
              <a:t>.</a:t>
            </a:r>
          </a:p>
          <a:p>
            <a:r>
              <a:rPr lang="fr-FR" sz="1400" dirty="0"/>
              <a:t>- </a:t>
            </a:r>
            <a:r>
              <a:rPr lang="fr-FR" sz="1400" dirty="0" err="1"/>
              <a:t>University</a:t>
            </a:r>
            <a:r>
              <a:rPr lang="fr-FR" sz="1400" dirty="0"/>
              <a:t> of Groningen, The </a:t>
            </a:r>
            <a:r>
              <a:rPr lang="fr-FR" sz="1400" dirty="0" err="1"/>
              <a:t>Netherlands</a:t>
            </a:r>
            <a:r>
              <a:rPr lang="fr-FR" sz="1400" dirty="0"/>
              <a:t>.</a:t>
            </a:r>
          </a:p>
          <a:p>
            <a:r>
              <a:rPr lang="fr-FR" sz="1400" dirty="0"/>
              <a:t>- </a:t>
            </a:r>
            <a:r>
              <a:rPr lang="fr-FR" sz="1400" dirty="0" err="1"/>
              <a:t>University</a:t>
            </a:r>
            <a:r>
              <a:rPr lang="fr-FR" sz="1400" dirty="0"/>
              <a:t> of Jyväskylä, </a:t>
            </a:r>
            <a:r>
              <a:rPr lang="fr-FR" sz="1400" dirty="0" err="1"/>
              <a:t>Finland</a:t>
            </a:r>
            <a:r>
              <a:rPr lang="fr-FR" sz="1400" dirty="0"/>
              <a:t>.</a:t>
            </a:r>
          </a:p>
          <a:p>
            <a:r>
              <a:rPr lang="fr-FR" sz="1400" dirty="0"/>
              <a:t>- </a:t>
            </a:r>
            <a:r>
              <a:rPr lang="fr-FR" sz="1400" dirty="0" err="1"/>
              <a:t>University</a:t>
            </a:r>
            <a:r>
              <a:rPr lang="fr-FR" sz="1400" dirty="0"/>
              <a:t> of </a:t>
            </a:r>
            <a:r>
              <a:rPr lang="fr-FR" sz="1400" dirty="0" err="1" smtClean="0"/>
              <a:t>Regensburg</a:t>
            </a:r>
            <a:r>
              <a:rPr lang="fr-FR" sz="1400" dirty="0" smtClean="0"/>
              <a:t>, Germany.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664415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0" y="3096604"/>
            <a:ext cx="4572000" cy="6647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 altLang="fr-FR" i="1" dirty="0">
                <a:solidFill>
                  <a:prstClr val="white"/>
                </a:solidFill>
                <a:latin typeface="Helvetica Neue" pitchFamily="1" charset="0"/>
              </a:rPr>
              <a:t>Barbara Erazmus, Coordinatrice du projet</a:t>
            </a:r>
          </a:p>
          <a:p>
            <a:pPr algn="ctr">
              <a:spcBef>
                <a:spcPct val="20000"/>
              </a:spcBef>
            </a:pPr>
            <a:r>
              <a:rPr lang="fr-FR" altLang="fr-FR" sz="1600" i="1" dirty="0">
                <a:solidFill>
                  <a:prstClr val="white"/>
                </a:solidFill>
                <a:latin typeface="Helvetica Neue" pitchFamily="1" charset="0"/>
              </a:rPr>
              <a:t>Paris,08/02/2018</a:t>
            </a:r>
          </a:p>
        </p:txBody>
      </p:sp>
      <p:sp>
        <p:nvSpPr>
          <p:cNvPr id="7170" name="Titre 1"/>
          <p:cNvSpPr>
            <a:spLocks noGrp="1"/>
          </p:cNvSpPr>
          <p:nvPr>
            <p:ph type="title"/>
          </p:nvPr>
        </p:nvSpPr>
        <p:spPr bwMode="auto">
          <a:xfrm>
            <a:off x="1186568" y="188640"/>
            <a:ext cx="7705725" cy="136815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altLang="fr-FR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NA2 </a:t>
            </a:r>
            <a:r>
              <a:rPr lang="mr-IN" altLang="fr-FR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fr-FR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Small</a:t>
            </a:r>
            <a:r>
              <a:rPr lang="en-US" altLang="fr-FR" sz="28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-x Physics at the LHC</a:t>
            </a:r>
            <a:br>
              <a:rPr lang="en-US" altLang="fr-FR" sz="28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fr-FR" sz="28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future DIS </a:t>
            </a:r>
            <a:r>
              <a:rPr lang="en-US" altLang="fr-FR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experiments</a:t>
            </a:r>
            <a:r>
              <a:rPr lang="fr-FR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Participants</a:t>
            </a:r>
            <a:endParaRPr lang="fr-FR" altLang="fr-FR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228601" y="1556792"/>
            <a:ext cx="8663880" cy="4103985"/>
          </a:xfrm>
        </p:spPr>
        <p:txBody>
          <a:bodyPr/>
          <a:lstStyle/>
          <a:p>
            <a:pPr algn="just"/>
            <a:r>
              <a:rPr lang="fr-FR" sz="1800" dirty="0" smtClean="0">
                <a:solidFill>
                  <a:srgbClr val="FF0000"/>
                </a:solidFill>
                <a:latin typeface="Arial"/>
                <a:cs typeface="Arial"/>
              </a:rPr>
              <a:t>We </a:t>
            </a:r>
            <a:r>
              <a:rPr lang="fr-FR" sz="1800" dirty="0" err="1">
                <a:solidFill>
                  <a:srgbClr val="FF0000"/>
                </a:solidFill>
                <a:latin typeface="Arial"/>
                <a:cs typeface="Arial"/>
              </a:rPr>
              <a:t>aim</a:t>
            </a:r>
            <a:r>
              <a:rPr lang="fr-FR" sz="1800" dirty="0">
                <a:solidFill>
                  <a:srgbClr val="FF0000"/>
                </a:solidFill>
                <a:latin typeface="Arial"/>
                <a:cs typeface="Arial"/>
              </a:rPr>
              <a:t> at </a:t>
            </a:r>
            <a:r>
              <a:rPr lang="fr-FR" sz="1800" dirty="0" err="1">
                <a:solidFill>
                  <a:srgbClr val="FF0000"/>
                </a:solidFill>
                <a:latin typeface="Arial"/>
                <a:cs typeface="Arial"/>
              </a:rPr>
              <a:t>strengthening</a:t>
            </a:r>
            <a:r>
              <a:rPr lang="fr-FR" sz="1800" dirty="0">
                <a:solidFill>
                  <a:srgbClr val="FF0000"/>
                </a:solidFill>
                <a:latin typeface="Arial"/>
                <a:cs typeface="Arial"/>
              </a:rPr>
              <a:t> the communication and collaboration </a:t>
            </a:r>
            <a:r>
              <a:rPr lang="fr-FR" sz="1800" dirty="0" smtClean="0">
                <a:solidFill>
                  <a:srgbClr val="FF0000"/>
                </a:solidFill>
                <a:latin typeface="Arial"/>
                <a:cs typeface="Arial"/>
              </a:rPr>
              <a:t>between</a:t>
            </a:r>
            <a:br>
              <a:rPr lang="fr-FR" sz="180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fr-FR" sz="1800" dirty="0" smtClean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lang="fr-FR" sz="1800" dirty="0" err="1">
                <a:solidFill>
                  <a:srgbClr val="FF0000"/>
                </a:solidFill>
                <a:latin typeface="Arial"/>
                <a:cs typeface="Arial"/>
              </a:rPr>
              <a:t>European</a:t>
            </a:r>
            <a:r>
              <a:rPr lang="fr-FR" sz="1800" dirty="0">
                <a:solidFill>
                  <a:srgbClr val="FF0000"/>
                </a:solidFill>
                <a:latin typeface="Arial"/>
                <a:cs typeface="Arial"/>
              </a:rPr>
              <a:t> groups involved in theoretical and </a:t>
            </a:r>
            <a:r>
              <a:rPr lang="fr-FR" sz="1800" dirty="0" err="1" smtClean="0">
                <a:solidFill>
                  <a:srgbClr val="FF0000"/>
                </a:solidFill>
                <a:latin typeface="Arial"/>
                <a:cs typeface="Arial"/>
              </a:rPr>
              <a:t>phenomenological</a:t>
            </a:r>
            <a:r>
              <a:rPr lang="fr-FR" sz="1800" dirty="0">
                <a:solidFill>
                  <a:srgbClr val="FF0000"/>
                </a:solidFill>
                <a:latin typeface="Arial"/>
                <a:cs typeface="Arial"/>
              </a:rPr>
              <a:t/>
            </a:r>
            <a:br>
              <a:rPr lang="fr-FR" sz="1800" dirty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fr-FR" sz="1800" dirty="0" err="1" smtClean="0">
                <a:solidFill>
                  <a:srgbClr val="FF0000"/>
                </a:solidFill>
                <a:latin typeface="Arial"/>
                <a:cs typeface="Arial"/>
              </a:rPr>
              <a:t>studies</a:t>
            </a:r>
            <a:r>
              <a:rPr lang="fr-FR" sz="18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FR" sz="1800" dirty="0">
                <a:solidFill>
                  <a:srgbClr val="FF0000"/>
                </a:solidFill>
                <a:latin typeface="Arial"/>
                <a:cs typeface="Arial"/>
              </a:rPr>
              <a:t>of small-x physics</a:t>
            </a:r>
            <a:r>
              <a:rPr lang="fr-FR" sz="1800" dirty="0" smtClean="0">
                <a:solidFill>
                  <a:srgbClr val="FF0000"/>
                </a:solidFill>
                <a:latin typeface="Arial"/>
                <a:cs typeface="Arial"/>
              </a:rPr>
              <a:t>.</a:t>
            </a:r>
          </a:p>
          <a:p>
            <a:pPr algn="just"/>
            <a:endParaRPr lang="fr-FR" sz="1800" dirty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fr-FR" sz="1800" dirty="0" smtClean="0">
                <a:latin typeface="Arial"/>
                <a:cs typeface="Arial"/>
              </a:rPr>
              <a:t>Our WP comprises </a:t>
            </a:r>
            <a:r>
              <a:rPr lang="fr-FR" sz="1800" dirty="0" err="1">
                <a:latin typeface="Arial"/>
                <a:cs typeface="Arial"/>
              </a:rPr>
              <a:t>most</a:t>
            </a:r>
            <a:r>
              <a:rPr lang="fr-FR" sz="1800" dirty="0">
                <a:latin typeface="Arial"/>
                <a:cs typeface="Arial"/>
              </a:rPr>
              <a:t> </a:t>
            </a:r>
            <a:r>
              <a:rPr lang="fr-FR" sz="1800" dirty="0" smtClean="0">
                <a:latin typeface="Arial"/>
                <a:cs typeface="Arial"/>
              </a:rPr>
              <a:t>of</a:t>
            </a:r>
            <a:r>
              <a:rPr lang="fr-FR" sz="1800" dirty="0">
                <a:latin typeface="Arial"/>
                <a:cs typeface="Arial"/>
              </a:rPr>
              <a:t> </a:t>
            </a:r>
            <a:r>
              <a:rPr lang="fr-FR" sz="1800" dirty="0" smtClean="0">
                <a:latin typeface="Arial"/>
                <a:cs typeface="Arial"/>
              </a:rPr>
              <a:t>the</a:t>
            </a:r>
            <a:br>
              <a:rPr lang="fr-FR" sz="1800" dirty="0" smtClean="0">
                <a:latin typeface="Arial"/>
                <a:cs typeface="Arial"/>
              </a:rPr>
            </a:br>
            <a:r>
              <a:rPr lang="fr-FR" sz="1800" dirty="0" smtClean="0">
                <a:latin typeface="Arial"/>
                <a:cs typeface="Arial"/>
              </a:rPr>
              <a:t>theoretical small</a:t>
            </a:r>
            <a:r>
              <a:rPr lang="fr-FR" sz="1800" dirty="0">
                <a:latin typeface="Arial"/>
                <a:cs typeface="Arial"/>
              </a:rPr>
              <a:t>-x </a:t>
            </a:r>
            <a:r>
              <a:rPr lang="fr-FR" sz="1800" dirty="0" err="1">
                <a:latin typeface="Arial"/>
                <a:cs typeface="Arial"/>
              </a:rPr>
              <a:t>community</a:t>
            </a:r>
            <a:r>
              <a:rPr lang="fr-FR" sz="1800" dirty="0">
                <a:latin typeface="Arial"/>
                <a:cs typeface="Arial"/>
              </a:rPr>
              <a:t> </a:t>
            </a:r>
            <a:r>
              <a:rPr lang="fr-FR" sz="1800" dirty="0" smtClean="0">
                <a:latin typeface="Arial"/>
                <a:cs typeface="Arial"/>
              </a:rPr>
              <a:t>in</a:t>
            </a:r>
            <a:br>
              <a:rPr lang="fr-FR" sz="1800" dirty="0" smtClean="0">
                <a:latin typeface="Arial"/>
                <a:cs typeface="Arial"/>
              </a:rPr>
            </a:br>
            <a:r>
              <a:rPr lang="fr-FR" sz="1800" dirty="0" smtClean="0">
                <a:latin typeface="Arial"/>
                <a:cs typeface="Arial"/>
              </a:rPr>
              <a:t>Europe</a:t>
            </a:r>
            <a:r>
              <a:rPr lang="fr-FR" sz="1800" dirty="0">
                <a:latin typeface="Arial"/>
                <a:cs typeface="Arial"/>
              </a:rPr>
              <a:t>, with a </a:t>
            </a:r>
            <a:r>
              <a:rPr lang="fr-FR" sz="1800" dirty="0" smtClean="0">
                <a:latin typeface="Arial"/>
                <a:cs typeface="Arial"/>
              </a:rPr>
              <a:t>large</a:t>
            </a:r>
            <a:r>
              <a:rPr lang="fr-FR" sz="1800" dirty="0">
                <a:latin typeface="Arial"/>
                <a:cs typeface="Arial"/>
              </a:rPr>
              <a:t> </a:t>
            </a:r>
            <a:r>
              <a:rPr lang="fr-FR" sz="1800" dirty="0" smtClean="0">
                <a:latin typeface="Arial"/>
                <a:cs typeface="Arial"/>
              </a:rPr>
              <a:t>impact in</a:t>
            </a:r>
            <a:br>
              <a:rPr lang="fr-FR" sz="1800" dirty="0" smtClean="0">
                <a:latin typeface="Arial"/>
                <a:cs typeface="Arial"/>
              </a:rPr>
            </a:br>
            <a:r>
              <a:rPr lang="fr-FR" sz="1800" dirty="0" smtClean="0">
                <a:latin typeface="Arial"/>
                <a:cs typeface="Arial"/>
              </a:rPr>
              <a:t>recent </a:t>
            </a:r>
            <a:r>
              <a:rPr lang="fr-FR" sz="1800" dirty="0" err="1" smtClean="0">
                <a:latin typeface="Arial"/>
                <a:cs typeface="Arial"/>
              </a:rPr>
              <a:t>years</a:t>
            </a:r>
            <a:r>
              <a:rPr lang="fr-FR" sz="1800" dirty="0">
                <a:latin typeface="Arial"/>
                <a:cs typeface="Arial"/>
              </a:rPr>
              <a:t> </a:t>
            </a:r>
            <a:r>
              <a:rPr lang="mr-IN" sz="1800" dirty="0" smtClean="0">
                <a:latin typeface="Arial"/>
                <a:cs typeface="Arial"/>
              </a:rPr>
              <a:t>(</a:t>
            </a:r>
            <a:r>
              <a:rPr lang="mr-IN" sz="1800" dirty="0">
                <a:latin typeface="Arial"/>
                <a:cs typeface="Arial"/>
              </a:rPr>
              <a:t>&gt;2011)</a:t>
            </a:r>
            <a:r>
              <a:rPr lang="mr-IN" sz="1800" dirty="0" smtClean="0">
                <a:latin typeface="Arial"/>
                <a:cs typeface="Arial"/>
              </a:rPr>
              <a:t>.</a:t>
            </a:r>
            <a:endParaRPr lang="en-US" sz="1800" dirty="0" smtClean="0">
              <a:latin typeface="Arial"/>
              <a:cs typeface="Arial"/>
            </a:endParaRPr>
          </a:p>
          <a:p>
            <a:endParaRPr lang="en-US" sz="1800" dirty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We welcome and expect</a:t>
            </a:r>
            <a:r>
              <a:rPr lang="en-US" sz="1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new</a:t>
            </a:r>
            <a:b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recruits </a:t>
            </a:r>
            <a:r>
              <a:rPr lang="en-US" sz="1800" dirty="0">
                <a:solidFill>
                  <a:srgbClr val="FF0000"/>
                </a:solidFill>
                <a:latin typeface="Arial"/>
                <a:cs typeface="Arial"/>
              </a:rPr>
              <a:t>(e.g. </a:t>
            </a: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in </a:t>
            </a:r>
            <a:r>
              <a:rPr lang="en-US" sz="1800" dirty="0">
                <a:solidFill>
                  <a:srgbClr val="FF0000"/>
                </a:solidFill>
                <a:latin typeface="Arial"/>
                <a:cs typeface="Arial"/>
              </a:rPr>
              <a:t>Warsaw</a:t>
            </a: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lang="fr-FR" sz="18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b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recruits in new institutions</a:t>
            </a:r>
            <a:b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en-US" sz="1800" dirty="0">
                <a:solidFill>
                  <a:srgbClr val="FF0000"/>
                </a:solidFill>
                <a:latin typeface="Arial"/>
                <a:cs typeface="Arial"/>
              </a:rPr>
              <a:t>e.g. </a:t>
            </a: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in Bielefeld) to join our effort</a:t>
            </a:r>
            <a:b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</a:br>
            <a:endParaRPr lang="fr-FR" sz="1800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172" name="Espace réservé du numéro de diapositive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E9884FC-6D2D-4836-929C-D3E014C8BDF7}" type="slidenum">
              <a:rPr lang="fr-FR" altLang="fr-FR" sz="1400" smtClean="0">
                <a:solidFill>
                  <a:srgbClr val="FFFFFF"/>
                </a:solidFill>
                <a:latin typeface="Arial" pitchFamily="34" charset="0"/>
              </a:rPr>
              <a:pPr eaLnBrk="1" hangingPunct="1"/>
              <a:t>3</a:t>
            </a:fld>
            <a:endParaRPr lang="fr-FR" altLang="fr-FR" sz="1400" smtClean="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7173" name="Groupe 9"/>
          <p:cNvGrpSpPr>
            <a:grpSpLocks/>
          </p:cNvGrpSpPr>
          <p:nvPr/>
        </p:nvGrpSpPr>
        <p:grpSpPr bwMode="auto">
          <a:xfrm>
            <a:off x="228600" y="6434129"/>
            <a:ext cx="4346072" cy="338554"/>
            <a:chOff x="95135" y="6434138"/>
            <a:chExt cx="4346961" cy="338972"/>
          </a:xfrm>
        </p:grpSpPr>
        <p:sp>
          <p:nvSpPr>
            <p:cNvPr id="11" name="Rectangle 10"/>
            <p:cNvSpPr/>
            <p:nvPr/>
          </p:nvSpPr>
          <p:spPr>
            <a:xfrm>
              <a:off x="4257327" y="6434138"/>
              <a:ext cx="184769" cy="338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defRPr/>
              </a:pPr>
              <a:endParaRPr lang="fr-FR" altLang="fr-FR" sz="1600" i="1" kern="0" dirty="0">
                <a:solidFill>
                  <a:srgbClr val="FFFFFF"/>
                </a:solidFill>
                <a:latin typeface="Helvetica Neue" pitchFamily="1" charset="0"/>
                <a:ea typeface="MS PGothic" pitchFamily="34" charset="-128"/>
              </a:endParaRPr>
            </a:p>
          </p:txBody>
        </p:sp>
        <p:pic>
          <p:nvPicPr>
            <p:cNvPr id="7176" name="Imag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49" t="44118" r="14301" b="48235"/>
            <a:stretch>
              <a:fillRect/>
            </a:stretch>
          </p:blipFill>
          <p:spPr bwMode="auto">
            <a:xfrm>
              <a:off x="95135" y="6506409"/>
              <a:ext cx="19431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Espace réservé du texte 2"/>
          <p:cNvSpPr txBox="1">
            <a:spLocks/>
          </p:cNvSpPr>
          <p:nvPr/>
        </p:nvSpPr>
        <p:spPr bwMode="auto">
          <a:xfrm>
            <a:off x="467545" y="6434131"/>
            <a:ext cx="8208963" cy="4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Courier New" pitchFamily="49" charset="0"/>
              <a:buChar char="o"/>
              <a:defRPr sz="2000" b="1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2pPr>
            <a:lvl3pPr marL="12001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6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4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0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fr-FR" altLang="fr-FR" sz="1400" i="1" kern="0" dirty="0" smtClean="0">
              <a:solidFill>
                <a:srgbClr val="FFFFFF"/>
              </a:solidFill>
              <a:latin typeface="Helvetica Neue" pitchFamily="1" charset="0"/>
            </a:endParaRPr>
          </a:p>
        </p:txBody>
      </p:sp>
      <p:pic>
        <p:nvPicPr>
          <p:cNvPr id="2" name="Image 1" descr="Screen Shot 2019-10-23 at 10.12.5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146" y="2232248"/>
            <a:ext cx="4630334" cy="33569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28" y="5580528"/>
            <a:ext cx="864096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/>
              <a:t>http://</a:t>
            </a:r>
            <a:r>
              <a:rPr lang="fr-FR" sz="800" dirty="0" err="1"/>
              <a:t>inspirehep.net</a:t>
            </a:r>
            <a:r>
              <a:rPr lang="fr-FR" sz="800" dirty="0"/>
              <a:t>/</a:t>
            </a:r>
            <a:r>
              <a:rPr lang="fr-FR" sz="800" dirty="0" err="1"/>
              <a:t>search?ln</a:t>
            </a:r>
            <a:r>
              <a:rPr lang="fr-FR" sz="800" dirty="0"/>
              <a:t>=</a:t>
            </a:r>
            <a:r>
              <a:rPr lang="fr-FR" sz="800" dirty="0" err="1"/>
              <a:t>en&amp;ln</a:t>
            </a:r>
            <a:r>
              <a:rPr lang="fr-FR" sz="800" dirty="0"/>
              <a:t>=</a:t>
            </a:r>
            <a:r>
              <a:rPr lang="fr-FR" sz="800" dirty="0" err="1"/>
              <a:t>en&amp;p</a:t>
            </a:r>
            <a:r>
              <a:rPr lang="fr-FR" sz="800" dirty="0"/>
              <a:t>=find+a+m.+lublinsky+or+a+j.+cepila+or+a+g.+contreras+or+a+c.+marquet+or+a+s.+munier+or+a+d.+Triantafyllopoulos+or+a+k.+kutak+or+a+s.+sapeta+or+a+f.+gelis+or+a+e.+iancu+or+a+g.+soyez+or+a+s.+wallon+or+a+altinoluk+or+a+l.+Szymanowski+or+a+sabio+vera+or+a+albacete+or+a+armesto+or+a+a.+papa+or+a+d.+colferai+or+a.+d.+boer+or+a+t.+lappi+or+a+k.+eskola+or+a+h.+paukkunen+and+not+cn+alice+and+date+after+2011+and+not+cn+h1&amp;of=</a:t>
            </a:r>
            <a:r>
              <a:rPr lang="fr-FR" sz="800" dirty="0" err="1"/>
              <a:t>hcs&amp;action_search</a:t>
            </a:r>
            <a:r>
              <a:rPr lang="fr-FR" sz="800" dirty="0"/>
              <a:t>=</a:t>
            </a:r>
            <a:r>
              <a:rPr lang="fr-FR" sz="800" dirty="0" err="1"/>
              <a:t>Search&amp;sf</a:t>
            </a:r>
            <a:r>
              <a:rPr lang="fr-FR" sz="800" dirty="0"/>
              <a:t>=</a:t>
            </a:r>
            <a:r>
              <a:rPr lang="fr-FR" sz="800" dirty="0" err="1"/>
              <a:t>earliestdate&amp;so</a:t>
            </a:r>
            <a:r>
              <a:rPr lang="fr-FR" sz="800" dirty="0"/>
              <a:t>=</a:t>
            </a:r>
            <a:r>
              <a:rPr lang="fr-FR" sz="800" dirty="0" err="1"/>
              <a:t>d&amp;rm</a:t>
            </a:r>
            <a:r>
              <a:rPr lang="fr-FR" sz="800" dirty="0"/>
              <a:t>=&amp;</a:t>
            </a:r>
            <a:r>
              <a:rPr lang="fr-FR" sz="800" dirty="0" err="1"/>
              <a:t>rg</a:t>
            </a:r>
            <a:r>
              <a:rPr lang="fr-FR" sz="800" dirty="0"/>
              <a:t>=25&amp;sc=0</a:t>
            </a:r>
          </a:p>
        </p:txBody>
      </p:sp>
    </p:spTree>
    <p:extLst>
      <p:ext uri="{BB962C8B-B14F-4D97-AF65-F5344CB8AC3E}">
        <p14:creationId xmlns:p14="http://schemas.microsoft.com/office/powerpoint/2010/main" val="3318577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55272"/>
            <a:ext cx="5040560" cy="4710032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395536" y="4365104"/>
            <a:ext cx="3528392" cy="360040"/>
          </a:xfrm>
        </p:spPr>
        <p:txBody>
          <a:bodyPr/>
          <a:lstStyle/>
          <a:p>
            <a:pPr marL="0" indent="0" algn="just">
              <a:buNone/>
            </a:pPr>
            <a:r>
              <a:rPr lang="fr-F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nitial stages of heavy-ion collisions</a:t>
            </a:r>
          </a:p>
        </p:txBody>
      </p:sp>
      <p:sp>
        <p:nvSpPr>
          <p:cNvPr id="7172" name="Espace réservé du numéro de diapositive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E9884FC-6D2D-4836-929C-D3E014C8BDF7}" type="slidenum">
              <a:rPr lang="fr-FR" altLang="fr-FR" sz="1400" smtClean="0">
                <a:solidFill>
                  <a:srgbClr val="FFFFFF"/>
                </a:solidFill>
                <a:latin typeface="Arial" pitchFamily="34" charset="0"/>
              </a:rPr>
              <a:pPr eaLnBrk="1" hangingPunct="1"/>
              <a:t>4</a:t>
            </a:fld>
            <a:endParaRPr lang="fr-FR" altLang="fr-FR" sz="1400" smtClean="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7173" name="Groupe 9"/>
          <p:cNvGrpSpPr>
            <a:grpSpLocks/>
          </p:cNvGrpSpPr>
          <p:nvPr/>
        </p:nvGrpSpPr>
        <p:grpSpPr bwMode="auto">
          <a:xfrm>
            <a:off x="228600" y="6434129"/>
            <a:ext cx="4346072" cy="338554"/>
            <a:chOff x="95135" y="6434138"/>
            <a:chExt cx="4346961" cy="338972"/>
          </a:xfrm>
        </p:grpSpPr>
        <p:sp>
          <p:nvSpPr>
            <p:cNvPr id="11" name="Rectangle 10"/>
            <p:cNvSpPr/>
            <p:nvPr/>
          </p:nvSpPr>
          <p:spPr>
            <a:xfrm>
              <a:off x="4257327" y="6434138"/>
              <a:ext cx="184769" cy="338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defRPr/>
              </a:pPr>
              <a:endParaRPr lang="fr-FR" altLang="fr-FR" sz="1600" i="1" kern="0" dirty="0">
                <a:solidFill>
                  <a:srgbClr val="FFFFFF"/>
                </a:solidFill>
                <a:latin typeface="Helvetica Neue" pitchFamily="1" charset="0"/>
                <a:ea typeface="MS PGothic" pitchFamily="34" charset="-128"/>
              </a:endParaRPr>
            </a:p>
          </p:txBody>
        </p:sp>
        <p:pic>
          <p:nvPicPr>
            <p:cNvPr id="7176" name="Imag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49" t="44118" r="14301" b="48235"/>
            <a:stretch>
              <a:fillRect/>
            </a:stretch>
          </p:blipFill>
          <p:spPr bwMode="auto">
            <a:xfrm>
              <a:off x="95135" y="6506409"/>
              <a:ext cx="19431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Espace réservé du texte 2"/>
          <p:cNvSpPr txBox="1">
            <a:spLocks/>
          </p:cNvSpPr>
          <p:nvPr/>
        </p:nvSpPr>
        <p:spPr bwMode="auto">
          <a:xfrm>
            <a:off x="467545" y="6434131"/>
            <a:ext cx="8208963" cy="4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Courier New" pitchFamily="49" charset="0"/>
              <a:buChar char="o"/>
              <a:defRPr sz="2000" b="1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2pPr>
            <a:lvl3pPr marL="12001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6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4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0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fr-FR" altLang="fr-FR" sz="1400" i="1" kern="0" dirty="0" smtClean="0">
              <a:solidFill>
                <a:srgbClr val="FFFFFF"/>
              </a:solidFill>
              <a:latin typeface="Helvetica Neue" pitchFamily="1" charset="0"/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 bwMode="auto">
          <a:xfrm>
            <a:off x="1547664" y="188640"/>
            <a:ext cx="6985471" cy="12968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altLang="fr-FR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NA2 </a:t>
            </a:r>
            <a:r>
              <a:rPr lang="mr-IN" altLang="fr-FR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fr-FR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Small</a:t>
            </a:r>
            <a:r>
              <a:rPr lang="en-US" altLang="fr-FR" sz="28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-x Physics at the LHC</a:t>
            </a:r>
            <a:br>
              <a:rPr lang="en-US" altLang="fr-FR" sz="28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fr-FR" sz="28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future DIS </a:t>
            </a:r>
            <a:r>
              <a:rPr lang="en-US" altLang="fr-FR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experiments</a:t>
            </a:r>
            <a:r>
              <a:rPr lang="fr-FR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Small-x physics</a:t>
            </a:r>
            <a:endParaRPr lang="fr-FR" altLang="fr-FR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 1" descr="MIT-3Q-EIC_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184" y="1556792"/>
            <a:ext cx="3091272" cy="206084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6240" y="3645024"/>
            <a:ext cx="2400176" cy="240017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027" y="4725144"/>
            <a:ext cx="5171085" cy="1295152"/>
          </a:xfrm>
          <a:prstGeom prst="rect">
            <a:avLst/>
          </a:prstGeom>
        </p:spPr>
      </p:pic>
      <p:sp>
        <p:nvSpPr>
          <p:cNvPr id="16" name="Espace réservé du texte 4"/>
          <p:cNvSpPr txBox="1">
            <a:spLocks/>
          </p:cNvSpPr>
          <p:nvPr/>
        </p:nvSpPr>
        <p:spPr>
          <a:xfrm>
            <a:off x="4644008" y="3861048"/>
            <a:ext cx="1368152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Courier New" pitchFamily="49" charset="0"/>
              <a:buChar char="o"/>
              <a:defRPr sz="2800" b="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2pPr>
            <a:lvl3pPr marL="12001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20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8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1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just">
              <a:buFont typeface="Courier New" pitchFamily="49" charset="0"/>
              <a:buNone/>
            </a:pPr>
            <a:r>
              <a:rPr lang="fr-F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fr-FR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igh-energy</a:t>
            </a:r>
            <a:br>
              <a:rPr lang="fr-FR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cosmic rays</a:t>
            </a:r>
          </a:p>
        </p:txBody>
      </p:sp>
      <p:sp>
        <p:nvSpPr>
          <p:cNvPr id="17" name="Espace réservé du texte 4"/>
          <p:cNvSpPr txBox="1">
            <a:spLocks/>
          </p:cNvSpPr>
          <p:nvPr/>
        </p:nvSpPr>
        <p:spPr>
          <a:xfrm>
            <a:off x="4067944" y="2204864"/>
            <a:ext cx="1512168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Courier New" pitchFamily="49" charset="0"/>
              <a:buChar char="o"/>
              <a:defRPr sz="2800" b="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2pPr>
            <a:lvl3pPr marL="12001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20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8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1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Font typeface="Courier New" pitchFamily="49" charset="0"/>
              <a:buNone/>
            </a:pPr>
            <a:r>
              <a:rPr lang="fr-FR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Ion</a:t>
            </a:r>
            <a:br>
              <a:rPr lang="fr-FR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Collider (EIC)</a:t>
            </a:r>
          </a:p>
        </p:txBody>
      </p:sp>
    </p:spTree>
    <p:extLst>
      <p:ext uri="{BB962C8B-B14F-4D97-AF65-F5344CB8AC3E}">
        <p14:creationId xmlns:p14="http://schemas.microsoft.com/office/powerpoint/2010/main" val="3854267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520" y="1556792"/>
            <a:ext cx="633670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➜ </a:t>
            </a:r>
            <a:r>
              <a:rPr lang="fr-FR" sz="1400" dirty="0"/>
              <a:t>Nuclear </a:t>
            </a:r>
            <a:r>
              <a:rPr lang="fr-FR" sz="1400" dirty="0" err="1"/>
              <a:t>PDFs</a:t>
            </a:r>
            <a:r>
              <a:rPr lang="fr-FR" sz="1400" dirty="0"/>
              <a:t>: factorisation at small x, impact of new </a:t>
            </a:r>
            <a:r>
              <a:rPr lang="fr-FR" sz="1400" dirty="0" err="1"/>
              <a:t>methods</a:t>
            </a:r>
            <a:r>
              <a:rPr lang="fr-FR" sz="1400" dirty="0"/>
              <a:t> for </a:t>
            </a:r>
            <a:r>
              <a:rPr lang="fr-FR" sz="1400" dirty="0" err="1"/>
              <a:t>determination</a:t>
            </a:r>
            <a:r>
              <a:rPr lang="fr-FR" sz="1400" dirty="0"/>
              <a:t> and new data from RHIC and the LHC.</a:t>
            </a:r>
          </a:p>
          <a:p>
            <a:endParaRPr lang="fr-FR" sz="1400" dirty="0"/>
          </a:p>
          <a:p>
            <a:r>
              <a:rPr lang="fr-FR" sz="1400" dirty="0"/>
              <a:t>➜ Resummation in small-x evolution </a:t>
            </a:r>
            <a:r>
              <a:rPr lang="fr-FR" sz="1400" dirty="0" err="1"/>
              <a:t>equations</a:t>
            </a:r>
            <a:r>
              <a:rPr lang="fr-FR" sz="1400" dirty="0"/>
              <a:t> and production cross sections.</a:t>
            </a:r>
          </a:p>
          <a:p>
            <a:endParaRPr lang="fr-FR" sz="1400" dirty="0"/>
          </a:p>
          <a:p>
            <a:r>
              <a:rPr lang="fr-FR" sz="1400" dirty="0"/>
              <a:t>➜ New NLO calculations for new observables.</a:t>
            </a:r>
          </a:p>
          <a:p>
            <a:endParaRPr lang="fr-FR" sz="1400" dirty="0"/>
          </a:p>
          <a:p>
            <a:r>
              <a:rPr lang="fr-FR" sz="1400" dirty="0"/>
              <a:t>➜ </a:t>
            </a:r>
            <a:r>
              <a:rPr lang="fr-FR" sz="1400" dirty="0" err="1"/>
              <a:t>Correlation</a:t>
            </a:r>
            <a:r>
              <a:rPr lang="fr-FR" sz="1400" dirty="0"/>
              <a:t> calculations for more than 2 </a:t>
            </a:r>
            <a:r>
              <a:rPr lang="fr-FR" sz="1400" dirty="0" err="1"/>
              <a:t>particles</a:t>
            </a:r>
            <a:r>
              <a:rPr lang="fr-FR" sz="1400" dirty="0"/>
              <a:t>.</a:t>
            </a:r>
          </a:p>
          <a:p>
            <a:endParaRPr lang="fr-FR" sz="1400" dirty="0"/>
          </a:p>
          <a:p>
            <a:r>
              <a:rPr lang="fr-FR" sz="1400" dirty="0"/>
              <a:t>➜ </a:t>
            </a:r>
            <a:r>
              <a:rPr lang="fr-FR" sz="1400" dirty="0" err="1"/>
              <a:t>Improving</a:t>
            </a:r>
            <a:r>
              <a:rPr lang="fr-FR" sz="1400" dirty="0"/>
              <a:t> </a:t>
            </a:r>
            <a:r>
              <a:rPr lang="fr-FR" sz="1400" dirty="0" err="1"/>
              <a:t>models</a:t>
            </a:r>
            <a:r>
              <a:rPr lang="fr-FR" sz="1400" dirty="0"/>
              <a:t> for </a:t>
            </a:r>
            <a:r>
              <a:rPr lang="fr-FR" sz="1400" dirty="0" err="1"/>
              <a:t>colour</a:t>
            </a:r>
            <a:r>
              <a:rPr lang="fr-FR" sz="1400" dirty="0"/>
              <a:t> correlations </a:t>
            </a:r>
            <a:r>
              <a:rPr lang="fr-FR" sz="1400" dirty="0" err="1"/>
              <a:t>inside</a:t>
            </a:r>
            <a:r>
              <a:rPr lang="fr-FR" sz="1400" dirty="0"/>
              <a:t> hadrons and nuclei and their </a:t>
            </a:r>
            <a:r>
              <a:rPr lang="fr-FR" sz="1400" dirty="0" err="1"/>
              <a:t>interplay</a:t>
            </a:r>
            <a:r>
              <a:rPr lang="fr-FR" sz="1400" dirty="0"/>
              <a:t> with </a:t>
            </a:r>
            <a:r>
              <a:rPr lang="fr-FR" sz="1400" dirty="0" err="1"/>
              <a:t>hydrodynamics</a:t>
            </a:r>
            <a:r>
              <a:rPr lang="fr-FR" sz="1400" dirty="0"/>
              <a:t>.: </a:t>
            </a:r>
            <a:r>
              <a:rPr lang="fr-FR" sz="1400" dirty="0" err="1"/>
              <a:t>connection</a:t>
            </a:r>
            <a:r>
              <a:rPr lang="fr-FR" sz="1400" dirty="0"/>
              <a:t> with pp and </a:t>
            </a:r>
            <a:r>
              <a:rPr lang="fr-FR" sz="1400" dirty="0" err="1"/>
              <a:t>UPCs</a:t>
            </a:r>
            <a:r>
              <a:rPr lang="fr-FR" sz="1400" dirty="0"/>
              <a:t> @ LHC.</a:t>
            </a:r>
          </a:p>
          <a:p>
            <a:endParaRPr lang="fr-FR" sz="1400" dirty="0"/>
          </a:p>
          <a:p>
            <a:r>
              <a:rPr lang="fr-FR" sz="1400" dirty="0"/>
              <a:t>➜ Relations with spin physics (TMDs) at small x.</a:t>
            </a:r>
          </a:p>
          <a:p>
            <a:endParaRPr lang="fr-FR" sz="1400" dirty="0"/>
          </a:p>
          <a:p>
            <a:r>
              <a:rPr lang="fr-FR" sz="1400" dirty="0"/>
              <a:t>➜ </a:t>
            </a:r>
            <a:r>
              <a:rPr lang="fr-FR" sz="1400" dirty="0" err="1"/>
              <a:t>Proposal</a:t>
            </a:r>
            <a:r>
              <a:rPr lang="fr-FR" sz="1400" dirty="0"/>
              <a:t> of observables </a:t>
            </a:r>
            <a:r>
              <a:rPr lang="fr-FR" sz="1400" dirty="0" err="1"/>
              <a:t>disentangling</a:t>
            </a:r>
            <a:r>
              <a:rPr lang="fr-FR" sz="1400" dirty="0"/>
              <a:t> </a:t>
            </a:r>
            <a:r>
              <a:rPr lang="fr-FR" sz="1400" dirty="0" err="1"/>
              <a:t>fixed-order</a:t>
            </a:r>
            <a:r>
              <a:rPr lang="fr-FR" sz="1400" dirty="0"/>
              <a:t>, </a:t>
            </a:r>
            <a:r>
              <a:rPr lang="fr-FR" sz="1400" dirty="0" err="1"/>
              <a:t>resummed</a:t>
            </a:r>
            <a:r>
              <a:rPr lang="fr-FR" sz="1400" dirty="0"/>
              <a:t> and non-linear </a:t>
            </a:r>
            <a:r>
              <a:rPr lang="fr-FR" sz="1400" dirty="0" err="1"/>
              <a:t>approaches</a:t>
            </a:r>
            <a:r>
              <a:rPr lang="fr-FR" sz="1400" dirty="0"/>
              <a:t>.</a:t>
            </a:r>
          </a:p>
          <a:p>
            <a:endParaRPr lang="fr-FR" sz="1400" dirty="0"/>
          </a:p>
          <a:p>
            <a:r>
              <a:rPr lang="fr-FR" sz="1400" dirty="0"/>
              <a:t>➜ Implications of small-x CGC dynamics on </a:t>
            </a:r>
            <a:r>
              <a:rPr lang="fr-FR" sz="1400" dirty="0" smtClean="0"/>
              <a:t>thermalisation.</a:t>
            </a:r>
            <a:r>
              <a:rPr lang="fr-FR" altLang="fr-FR" sz="1400" i="1" dirty="0" smtClean="0">
                <a:solidFill>
                  <a:prstClr val="white"/>
                </a:solidFill>
                <a:latin typeface="Helvetica Neue" pitchFamily="1" charset="0"/>
              </a:rPr>
              <a:t>rbaraParis</a:t>
            </a:r>
            <a:r>
              <a:rPr lang="fr-FR" altLang="fr-FR" sz="1400" i="1" dirty="0">
                <a:solidFill>
                  <a:prstClr val="white"/>
                </a:solidFill>
                <a:latin typeface="Helvetica Neue" pitchFamily="1" charset="0"/>
              </a:rPr>
              <a:t>,08/02/2018</a:t>
            </a:r>
          </a:p>
        </p:txBody>
      </p:sp>
      <p:sp>
        <p:nvSpPr>
          <p:cNvPr id="7172" name="Espace réservé du numéro de diapositive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E9884FC-6D2D-4836-929C-D3E014C8BDF7}" type="slidenum">
              <a:rPr lang="fr-FR" altLang="fr-FR" sz="1400" smtClean="0">
                <a:solidFill>
                  <a:srgbClr val="FFFFFF"/>
                </a:solidFill>
                <a:latin typeface="Arial" pitchFamily="34" charset="0"/>
              </a:rPr>
              <a:pPr eaLnBrk="1" hangingPunct="1"/>
              <a:t>5</a:t>
            </a:fld>
            <a:endParaRPr lang="fr-FR" altLang="fr-FR" sz="1400" smtClean="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7173" name="Groupe 9"/>
          <p:cNvGrpSpPr>
            <a:grpSpLocks/>
          </p:cNvGrpSpPr>
          <p:nvPr/>
        </p:nvGrpSpPr>
        <p:grpSpPr bwMode="auto">
          <a:xfrm>
            <a:off x="228600" y="6434129"/>
            <a:ext cx="4346072" cy="338554"/>
            <a:chOff x="95135" y="6434138"/>
            <a:chExt cx="4346961" cy="338972"/>
          </a:xfrm>
        </p:grpSpPr>
        <p:sp>
          <p:nvSpPr>
            <p:cNvPr id="11" name="Rectangle 10"/>
            <p:cNvSpPr/>
            <p:nvPr/>
          </p:nvSpPr>
          <p:spPr>
            <a:xfrm>
              <a:off x="4257327" y="6434138"/>
              <a:ext cx="184769" cy="338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defRPr/>
              </a:pPr>
              <a:endParaRPr lang="fr-FR" altLang="fr-FR" sz="1600" i="1" kern="0" dirty="0">
                <a:solidFill>
                  <a:srgbClr val="FFFFFF"/>
                </a:solidFill>
                <a:latin typeface="Helvetica Neue" pitchFamily="1" charset="0"/>
                <a:ea typeface="MS PGothic" pitchFamily="34" charset="-128"/>
              </a:endParaRPr>
            </a:p>
          </p:txBody>
        </p:sp>
        <p:pic>
          <p:nvPicPr>
            <p:cNvPr id="7176" name="Imag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49" t="44118" r="14301" b="48235"/>
            <a:stretch>
              <a:fillRect/>
            </a:stretch>
          </p:blipFill>
          <p:spPr bwMode="auto">
            <a:xfrm>
              <a:off x="95135" y="6506409"/>
              <a:ext cx="19431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Espace réservé du texte 2"/>
          <p:cNvSpPr txBox="1">
            <a:spLocks/>
          </p:cNvSpPr>
          <p:nvPr/>
        </p:nvSpPr>
        <p:spPr bwMode="auto">
          <a:xfrm>
            <a:off x="467545" y="6434131"/>
            <a:ext cx="8208963" cy="4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Courier New" pitchFamily="49" charset="0"/>
              <a:buChar char="o"/>
              <a:defRPr sz="2000" b="1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2pPr>
            <a:lvl3pPr marL="12001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6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4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0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fr-FR" altLang="fr-FR" sz="1400" i="1" kern="0" dirty="0" smtClean="0">
              <a:solidFill>
                <a:srgbClr val="FFFFFF"/>
              </a:solidFill>
              <a:latin typeface="Helvetica Neue" pitchFamily="1" charset="0"/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 bwMode="auto">
          <a:xfrm>
            <a:off x="1547664" y="188640"/>
            <a:ext cx="6985471" cy="12968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altLang="fr-FR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NA2 </a:t>
            </a:r>
            <a:r>
              <a:rPr lang="mr-IN" altLang="fr-FR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fr-FR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Small</a:t>
            </a:r>
            <a:r>
              <a:rPr lang="en-US" altLang="fr-FR" sz="28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-x Physics at the LHC</a:t>
            </a:r>
            <a:br>
              <a:rPr lang="en-US" altLang="fr-FR" sz="28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fr-FR" sz="28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future DIS </a:t>
            </a:r>
            <a:r>
              <a:rPr lang="en-US" altLang="fr-FR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experiments</a:t>
            </a:r>
            <a:r>
              <a:rPr lang="fr-FR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fr-FR" altLang="fr-FR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1628800"/>
            <a:ext cx="375364" cy="44644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74024" y="1967929"/>
            <a:ext cx="16744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  <a:latin typeface="GillSans"/>
              </a:rPr>
              <a:t>Exploring</a:t>
            </a:r>
            <a:r>
              <a:rPr lang="fr-FR" dirty="0">
                <a:solidFill>
                  <a:srgbClr val="FF0000"/>
                </a:solidFill>
                <a:latin typeface="GillSans"/>
              </a:rPr>
              <a:t> the </a:t>
            </a:r>
            <a:r>
              <a:rPr lang="fr-FR" dirty="0" err="1">
                <a:solidFill>
                  <a:srgbClr val="FF0000"/>
                </a:solidFill>
                <a:latin typeface="GillSans"/>
              </a:rPr>
              <a:t>possibilities</a:t>
            </a:r>
            <a:r>
              <a:rPr lang="fr-FR" dirty="0">
                <a:solidFill>
                  <a:srgbClr val="FF0000"/>
                </a:solidFill>
                <a:latin typeface="GillSans"/>
              </a:rPr>
              <a:t> of the future </a:t>
            </a:r>
            <a:r>
              <a:rPr lang="fr-FR" dirty="0" err="1">
                <a:solidFill>
                  <a:srgbClr val="FF0000"/>
                </a:solidFill>
                <a:latin typeface="GillSans"/>
              </a:rPr>
              <a:t>runs</a:t>
            </a:r>
            <a:r>
              <a:rPr lang="fr-FR" dirty="0">
                <a:solidFill>
                  <a:srgbClr val="FF0000"/>
                </a:solidFill>
                <a:latin typeface="GillSans"/>
              </a:rPr>
              <a:t> at RHIC and the </a:t>
            </a:r>
            <a:r>
              <a:rPr lang="fr-FR" dirty="0">
                <a:solidFill>
                  <a:srgbClr val="FF0000"/>
                </a:solidFill>
                <a:latin typeface="GillSans-Bold"/>
              </a:rPr>
              <a:t>LHC</a:t>
            </a:r>
            <a:r>
              <a:rPr lang="fr-FR" dirty="0">
                <a:solidFill>
                  <a:srgbClr val="FF0000"/>
                </a:solidFill>
                <a:latin typeface="GillSans"/>
              </a:rPr>
              <a:t>, </a:t>
            </a:r>
            <a:r>
              <a:rPr lang="fr-FR" dirty="0" smtClean="0">
                <a:solidFill>
                  <a:srgbClr val="FF0000"/>
                </a:solidFill>
                <a:latin typeface="GillSans"/>
              </a:rPr>
              <a:t>and</a:t>
            </a:r>
            <a:br>
              <a:rPr lang="fr-FR" dirty="0" smtClean="0">
                <a:solidFill>
                  <a:srgbClr val="FF0000"/>
                </a:solidFill>
                <a:latin typeface="GillSans"/>
              </a:rPr>
            </a:br>
            <a:r>
              <a:rPr lang="fr-FR" dirty="0" smtClean="0">
                <a:solidFill>
                  <a:srgbClr val="FF0000"/>
                </a:solidFill>
                <a:latin typeface="GillSans"/>
              </a:rPr>
              <a:t>of </a:t>
            </a:r>
            <a:r>
              <a:rPr lang="fr-FR" dirty="0">
                <a:solidFill>
                  <a:srgbClr val="FF0000"/>
                </a:solidFill>
                <a:latin typeface="GillSans"/>
              </a:rPr>
              <a:t>future experimental programs on </a:t>
            </a:r>
            <a:r>
              <a:rPr lang="fr-FR" dirty="0" err="1">
                <a:solidFill>
                  <a:srgbClr val="FF0000"/>
                </a:solidFill>
                <a:latin typeface="GillSans"/>
              </a:rPr>
              <a:t>ep</a:t>
            </a:r>
            <a:r>
              <a:rPr lang="fr-FR" dirty="0">
                <a:solidFill>
                  <a:srgbClr val="FF0000"/>
                </a:solidFill>
                <a:latin typeface="GillSans"/>
              </a:rPr>
              <a:t>/A collisions, to </a:t>
            </a:r>
            <a:r>
              <a:rPr lang="fr-FR" dirty="0" err="1">
                <a:solidFill>
                  <a:srgbClr val="FF0000"/>
                </a:solidFill>
                <a:latin typeface="GillSans"/>
              </a:rPr>
              <a:t>clarify</a:t>
            </a:r>
            <a:r>
              <a:rPr lang="fr-FR" dirty="0">
                <a:solidFill>
                  <a:srgbClr val="FF0000"/>
                </a:solidFill>
                <a:latin typeface="GillSans"/>
              </a:rPr>
              <a:t> the structure of the non-linear </a:t>
            </a:r>
            <a:r>
              <a:rPr lang="fr-FR" dirty="0" err="1">
                <a:solidFill>
                  <a:srgbClr val="FF0000"/>
                </a:solidFill>
                <a:latin typeface="GillSans"/>
              </a:rPr>
              <a:t>regime</a:t>
            </a:r>
            <a:r>
              <a:rPr lang="fr-FR" dirty="0">
                <a:solidFill>
                  <a:srgbClr val="FF0000"/>
                </a:solidFill>
                <a:latin typeface="GillSans"/>
              </a:rPr>
              <a:t> of </a:t>
            </a:r>
            <a:r>
              <a:rPr lang="fr-FR" dirty="0" smtClean="0">
                <a:solidFill>
                  <a:srgbClr val="FF0000"/>
                </a:solidFill>
                <a:latin typeface="GillSans"/>
              </a:rPr>
              <a:t>QCD.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095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0" y="3068960"/>
            <a:ext cx="4572000" cy="6647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 altLang="fr-FR" i="1" dirty="0">
                <a:solidFill>
                  <a:prstClr val="white"/>
                </a:solidFill>
                <a:latin typeface="Helvetica Neue" pitchFamily="1" charset="0"/>
              </a:rPr>
              <a:t>Barbara Erazmus, Coordinatrice du projet</a:t>
            </a:r>
          </a:p>
          <a:p>
            <a:pPr algn="ctr">
              <a:spcBef>
                <a:spcPct val="20000"/>
              </a:spcBef>
            </a:pPr>
            <a:r>
              <a:rPr lang="fr-FR" altLang="fr-FR" sz="1600" i="1" dirty="0">
                <a:solidFill>
                  <a:prstClr val="white"/>
                </a:solidFill>
                <a:latin typeface="Helvetica Neue" pitchFamily="1" charset="0"/>
              </a:rPr>
              <a:t>Paris,08/02/2018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67544" y="5229200"/>
            <a:ext cx="8375848" cy="792086"/>
          </a:xfrm>
        </p:spPr>
        <p:txBody>
          <a:bodyPr/>
          <a:lstStyle/>
          <a:p>
            <a:pPr algn="just"/>
            <a:r>
              <a:rPr lang="fr-FR" sz="2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FR" sz="20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r>
              <a:rPr lang="fr-FR" sz="2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FR" sz="20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divided</a:t>
            </a:r>
            <a:r>
              <a:rPr lang="fr-FR" sz="2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between </a:t>
            </a:r>
            <a:r>
              <a:rPr lang="fr-FR" sz="20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participating</a:t>
            </a:r>
            <a:r>
              <a:rPr lang="fr-FR" sz="2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institutions,</a:t>
            </a:r>
            <a:br>
              <a:rPr lang="fr-FR" sz="2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four leading </a:t>
            </a:r>
            <a:r>
              <a:rPr lang="fr-FR" sz="20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ones</a:t>
            </a:r>
            <a:r>
              <a:rPr lang="fr-FR" sz="2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20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Jyvaskyla</a:t>
            </a:r>
            <a:r>
              <a:rPr lang="fr-FR" sz="2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 CNRS 2, Krakow 3, Santiago 4)</a:t>
            </a:r>
            <a:endParaRPr lang="fr-FR" sz="2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Espace réservé du numéro de diapositive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E9884FC-6D2D-4836-929C-D3E014C8BDF7}" type="slidenum">
              <a:rPr lang="fr-FR" altLang="fr-FR" sz="1400" smtClean="0">
                <a:solidFill>
                  <a:srgbClr val="FFFFFF"/>
                </a:solidFill>
                <a:latin typeface="Arial" pitchFamily="34" charset="0"/>
              </a:rPr>
              <a:pPr eaLnBrk="1" hangingPunct="1"/>
              <a:t>6</a:t>
            </a:fld>
            <a:endParaRPr lang="fr-FR" altLang="fr-FR" sz="1400" smtClean="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7173" name="Groupe 9"/>
          <p:cNvGrpSpPr>
            <a:grpSpLocks/>
          </p:cNvGrpSpPr>
          <p:nvPr/>
        </p:nvGrpSpPr>
        <p:grpSpPr bwMode="auto">
          <a:xfrm>
            <a:off x="228600" y="6434129"/>
            <a:ext cx="4346072" cy="338554"/>
            <a:chOff x="95135" y="6434138"/>
            <a:chExt cx="4346961" cy="338972"/>
          </a:xfrm>
        </p:grpSpPr>
        <p:sp>
          <p:nvSpPr>
            <p:cNvPr id="11" name="Rectangle 10"/>
            <p:cNvSpPr/>
            <p:nvPr/>
          </p:nvSpPr>
          <p:spPr>
            <a:xfrm>
              <a:off x="4257327" y="6434138"/>
              <a:ext cx="184769" cy="338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defRPr/>
              </a:pPr>
              <a:endParaRPr lang="fr-FR" altLang="fr-FR" sz="1600" i="1" kern="0" dirty="0">
                <a:solidFill>
                  <a:srgbClr val="FFFFFF"/>
                </a:solidFill>
                <a:latin typeface="Helvetica Neue" pitchFamily="1" charset="0"/>
                <a:ea typeface="MS PGothic" pitchFamily="34" charset="-128"/>
              </a:endParaRPr>
            </a:p>
          </p:txBody>
        </p:sp>
        <p:pic>
          <p:nvPicPr>
            <p:cNvPr id="7176" name="Imag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49" t="44118" r="14301" b="48235"/>
            <a:stretch>
              <a:fillRect/>
            </a:stretch>
          </p:blipFill>
          <p:spPr bwMode="auto">
            <a:xfrm>
              <a:off x="95135" y="6506409"/>
              <a:ext cx="19431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Espace réservé du texte 2"/>
          <p:cNvSpPr txBox="1">
            <a:spLocks/>
          </p:cNvSpPr>
          <p:nvPr/>
        </p:nvSpPr>
        <p:spPr bwMode="auto">
          <a:xfrm>
            <a:off x="467545" y="6434131"/>
            <a:ext cx="8208963" cy="4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Courier New" pitchFamily="49" charset="0"/>
              <a:buChar char="o"/>
              <a:defRPr sz="2000" b="1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2pPr>
            <a:lvl3pPr marL="12001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6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4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0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fr-FR" altLang="fr-FR" sz="1400" i="1" kern="0" dirty="0" smtClean="0">
              <a:solidFill>
                <a:srgbClr val="FFFFFF"/>
              </a:solidFill>
              <a:latin typeface="Helvetica Neue" pitchFamily="1" charset="0"/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 bwMode="auto">
          <a:xfrm>
            <a:off x="1547664" y="188640"/>
            <a:ext cx="6985471" cy="12968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altLang="fr-FR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NA2 </a:t>
            </a:r>
            <a:r>
              <a:rPr lang="mr-IN" altLang="fr-FR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fr-FR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Small</a:t>
            </a:r>
            <a:r>
              <a:rPr lang="en-US" altLang="fr-FR" sz="28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-x Physics at the LHC</a:t>
            </a:r>
            <a:br>
              <a:rPr lang="en-US" altLang="fr-FR" sz="28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fr-FR" sz="28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future DIS </a:t>
            </a:r>
            <a:r>
              <a:rPr lang="en-US" altLang="fr-FR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experiments</a:t>
            </a:r>
            <a:r>
              <a:rPr lang="fr-FR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Tasks</a:t>
            </a:r>
            <a:endParaRPr lang="fr-FR" altLang="fr-FR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 descr="NA-2Tas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" y="1772816"/>
            <a:ext cx="8172400" cy="3308788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>
            <a:off x="3707904" y="1556792"/>
            <a:ext cx="576064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4"/>
          <p:cNvSpPr txBox="1">
            <a:spLocks/>
          </p:cNvSpPr>
          <p:nvPr/>
        </p:nvSpPr>
        <p:spPr>
          <a:xfrm>
            <a:off x="2411760" y="1340768"/>
            <a:ext cx="1679103" cy="4320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Courier New" pitchFamily="49" charset="0"/>
              <a:buChar char="o"/>
              <a:defRPr sz="2800" b="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2pPr>
            <a:lvl3pPr marL="12001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20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8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1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fr-F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fr-FR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are there</a:t>
            </a:r>
          </a:p>
        </p:txBody>
      </p:sp>
    </p:spTree>
    <p:extLst>
      <p:ext uri="{BB962C8B-B14F-4D97-AF65-F5344CB8AC3E}">
        <p14:creationId xmlns:p14="http://schemas.microsoft.com/office/powerpoint/2010/main" val="862858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Espace réservé du numéro de diapositive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E9884FC-6D2D-4836-929C-D3E014C8BDF7}" type="slidenum">
              <a:rPr lang="fr-FR" altLang="fr-FR" sz="1400" smtClean="0">
                <a:solidFill>
                  <a:srgbClr val="FFFFFF"/>
                </a:solidFill>
                <a:latin typeface="Arial" pitchFamily="34" charset="0"/>
              </a:rPr>
              <a:pPr eaLnBrk="1" hangingPunct="1"/>
              <a:t>7</a:t>
            </a:fld>
            <a:endParaRPr lang="fr-FR" altLang="fr-FR" sz="1400" smtClean="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7173" name="Groupe 9"/>
          <p:cNvGrpSpPr>
            <a:grpSpLocks/>
          </p:cNvGrpSpPr>
          <p:nvPr/>
        </p:nvGrpSpPr>
        <p:grpSpPr bwMode="auto">
          <a:xfrm>
            <a:off x="228600" y="6434129"/>
            <a:ext cx="4346072" cy="338554"/>
            <a:chOff x="95135" y="6434138"/>
            <a:chExt cx="4346961" cy="338972"/>
          </a:xfrm>
        </p:grpSpPr>
        <p:sp>
          <p:nvSpPr>
            <p:cNvPr id="11" name="Rectangle 10"/>
            <p:cNvSpPr/>
            <p:nvPr/>
          </p:nvSpPr>
          <p:spPr>
            <a:xfrm>
              <a:off x="4257327" y="6434138"/>
              <a:ext cx="184769" cy="338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defRPr/>
              </a:pPr>
              <a:endParaRPr lang="fr-FR" altLang="fr-FR" sz="1600" i="1" kern="0" dirty="0">
                <a:solidFill>
                  <a:srgbClr val="FFFFFF"/>
                </a:solidFill>
                <a:latin typeface="Helvetica Neue" pitchFamily="1" charset="0"/>
                <a:ea typeface="MS PGothic" pitchFamily="34" charset="-128"/>
              </a:endParaRPr>
            </a:p>
          </p:txBody>
        </p:sp>
        <p:pic>
          <p:nvPicPr>
            <p:cNvPr id="7176" name="Imag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49" t="44118" r="14301" b="48235"/>
            <a:stretch>
              <a:fillRect/>
            </a:stretch>
          </p:blipFill>
          <p:spPr bwMode="auto">
            <a:xfrm>
              <a:off x="95135" y="6506409"/>
              <a:ext cx="19431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Espace réservé du texte 2"/>
          <p:cNvSpPr txBox="1">
            <a:spLocks/>
          </p:cNvSpPr>
          <p:nvPr/>
        </p:nvSpPr>
        <p:spPr bwMode="auto">
          <a:xfrm>
            <a:off x="467545" y="6434131"/>
            <a:ext cx="8208963" cy="4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Courier New" pitchFamily="49" charset="0"/>
              <a:buChar char="o"/>
              <a:defRPr sz="2000" b="1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2pPr>
            <a:lvl3pPr marL="12001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6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4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0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fr-FR" altLang="fr-FR" sz="1400" i="1" kern="0" dirty="0" smtClean="0">
              <a:solidFill>
                <a:srgbClr val="FFFFFF"/>
              </a:solidFill>
              <a:latin typeface="Helvetica Neue" pitchFamily="1" charset="0"/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 bwMode="auto">
          <a:xfrm>
            <a:off x="1547664" y="188640"/>
            <a:ext cx="6985471" cy="12968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altLang="fr-FR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NA2 </a:t>
            </a:r>
            <a:r>
              <a:rPr lang="mr-IN" altLang="fr-FR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fr-FR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Small</a:t>
            </a:r>
            <a:r>
              <a:rPr lang="en-US" altLang="fr-FR" sz="28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-x Physics at the LHC</a:t>
            </a:r>
            <a:br>
              <a:rPr lang="en-US" altLang="fr-FR" sz="28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fr-FR" sz="28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future DIS </a:t>
            </a:r>
            <a:r>
              <a:rPr lang="en-US" altLang="fr-FR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experiments</a:t>
            </a:r>
            <a:r>
              <a:rPr lang="fr-FR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</a:t>
            </a:r>
            <a:endParaRPr lang="fr-FR" altLang="fr-FR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1628800"/>
            <a:ext cx="5832648" cy="437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23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0" y="3068960"/>
            <a:ext cx="4572000" cy="6647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 altLang="fr-FR" i="1" dirty="0">
                <a:solidFill>
                  <a:prstClr val="white"/>
                </a:solidFill>
                <a:latin typeface="Helvetica Neue" pitchFamily="1" charset="0"/>
              </a:rPr>
              <a:t>Barbara Erazmus, Coordinatrice du projet</a:t>
            </a:r>
          </a:p>
          <a:p>
            <a:pPr algn="ctr">
              <a:spcBef>
                <a:spcPct val="20000"/>
              </a:spcBef>
            </a:pPr>
            <a:r>
              <a:rPr lang="fr-FR" altLang="fr-FR" sz="1600" i="1" dirty="0">
                <a:solidFill>
                  <a:prstClr val="white"/>
                </a:solidFill>
                <a:latin typeface="Helvetica Neue" pitchFamily="1" charset="0"/>
              </a:rPr>
              <a:t>Paris,08/02/2018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79512" y="1556792"/>
            <a:ext cx="8807896" cy="4464496"/>
          </a:xfrm>
        </p:spPr>
        <p:txBody>
          <a:bodyPr/>
          <a:lstStyle/>
          <a:p>
            <a:pPr algn="just"/>
            <a:r>
              <a:rPr lang="fr-F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Postdoc </a:t>
            </a:r>
            <a:r>
              <a:rPr lang="fr-F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#1: Joint Santiago/</a:t>
            </a:r>
            <a:r>
              <a:rPr lang="fr-FR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Jyvaskyla</a:t>
            </a:r>
            <a:r>
              <a:rPr lang="fr-F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			</a:t>
            </a: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fr-FR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1]</a:t>
            </a:r>
            <a:r>
              <a:rPr lang="fr-F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</a:t>
            </a:r>
            <a:r>
              <a:rPr lang="fr-F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2020 -&gt; </a:t>
            </a:r>
            <a:r>
              <a:rPr lang="fr-FR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</a:t>
            </a:r>
            <a:r>
              <a:rPr lang="fr-F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 with second </a:t>
            </a:r>
            <a:r>
              <a:rPr lang="fr-FR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fr-F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funded</a:t>
            </a:r>
            <a:r>
              <a:rPr lang="fr-F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fr-F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STRONG2020</a:t>
            </a:r>
            <a:r>
              <a:rPr lang="fr-F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Postdoc </a:t>
            </a:r>
            <a:r>
              <a:rPr lang="fr-F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#2: Joint </a:t>
            </a:r>
            <a:r>
              <a:rPr lang="fr-F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Krakow/</a:t>
            </a:r>
            <a:r>
              <a:rPr lang="fr-F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CNRS (</a:t>
            </a:r>
            <a:r>
              <a:rPr lang="fr-FR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Orsay&amp;Palaiseau</a:t>
            </a:r>
            <a:r>
              <a:rPr lang="fr-F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[</a:t>
            </a:r>
            <a:r>
              <a:rPr lang="fr-FR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3]</a:t>
            </a:r>
            <a:r>
              <a:rPr lang="fr-F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</a:t>
            </a:r>
            <a:r>
              <a:rPr lang="fr-F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2020(1) -&gt; </a:t>
            </a:r>
            <a:r>
              <a:rPr lang="fr-FR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</a:t>
            </a:r>
            <a:r>
              <a:rPr lang="fr-F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2022(3) fully </a:t>
            </a:r>
            <a:r>
              <a:rPr lang="fr-FR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funded</a:t>
            </a:r>
            <a:r>
              <a:rPr lang="fr-F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STRONG2020</a:t>
            </a:r>
          </a:p>
          <a:p>
            <a:pPr algn="just"/>
            <a:endParaRPr lang="fr-FR" sz="2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#1: ECT* Trento July 6-10 2020 (NA2 contact: A. </a:t>
            </a:r>
            <a:r>
              <a:rPr lang="fr-FR" sz="2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Sabio</a:t>
            </a:r>
            <a:r>
              <a:rPr lang="fr-FR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Vera)</a:t>
            </a:r>
          </a:p>
          <a:p>
            <a:pPr algn="just"/>
            <a:r>
              <a:rPr lang="fr-FR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#2: </a:t>
            </a:r>
            <a:r>
              <a:rPr lang="fr-FR" sz="2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considering</a:t>
            </a:r>
            <a:r>
              <a:rPr lang="fr-F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ECT* </a:t>
            </a:r>
            <a:r>
              <a:rPr lang="fr-FR" sz="2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</a:t>
            </a:r>
            <a:r>
              <a:rPr lang="fr-FR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ETC* for 2021 (if </a:t>
            </a:r>
            <a:r>
              <a:rPr lang="fr-FR" sz="2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</a:t>
            </a:r>
            <a:r>
              <a:rPr lang="fr-FR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r>
              <a:rPr lang="fr-FR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#3: </a:t>
            </a:r>
            <a:r>
              <a:rPr lang="fr-FR" sz="2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considering</a:t>
            </a:r>
            <a:r>
              <a:rPr lang="fr-FR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NCBJ </a:t>
            </a:r>
            <a:r>
              <a:rPr lang="fr-FR" sz="2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Warsaw</a:t>
            </a:r>
            <a:r>
              <a:rPr lang="fr-F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2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Altinoluk, G. Beuf) for 2022</a:t>
            </a:r>
          </a:p>
          <a:p>
            <a:pPr algn="just"/>
            <a:endParaRPr lang="fr-FR" sz="200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funds</a:t>
            </a:r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consortium: </a:t>
            </a:r>
            <a:r>
              <a:rPr lang="fr-FR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requests</a:t>
            </a:r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handled</a:t>
            </a:r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the WP leaders on a case-by-case basis; 3 trips </a:t>
            </a:r>
            <a:r>
              <a:rPr lang="fr-FR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</a:t>
            </a:r>
            <a:b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fr-FR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</a:t>
            </a:r>
            <a:r>
              <a:rPr 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(CNRS to </a:t>
            </a:r>
            <a:r>
              <a:rPr lang="fr-FR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Warsaw</a:t>
            </a:r>
            <a:r>
              <a:rPr 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trips to Nantes for 2 </a:t>
            </a:r>
            <a:r>
              <a:rPr lang="fr-FR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representatives</a:t>
            </a:r>
            <a:endParaRPr lang="fr-FR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Espace réservé du numéro de diapositive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E9884FC-6D2D-4836-929C-D3E014C8BDF7}" type="slidenum">
              <a:rPr lang="fr-FR" altLang="fr-FR" sz="1400" smtClean="0">
                <a:solidFill>
                  <a:srgbClr val="FFFFFF"/>
                </a:solidFill>
                <a:latin typeface="Arial" pitchFamily="34" charset="0"/>
              </a:rPr>
              <a:pPr eaLnBrk="1" hangingPunct="1"/>
              <a:t>8</a:t>
            </a:fld>
            <a:endParaRPr lang="fr-FR" altLang="fr-FR" sz="1400" smtClean="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7173" name="Groupe 9"/>
          <p:cNvGrpSpPr>
            <a:grpSpLocks/>
          </p:cNvGrpSpPr>
          <p:nvPr/>
        </p:nvGrpSpPr>
        <p:grpSpPr bwMode="auto">
          <a:xfrm>
            <a:off x="228600" y="6434129"/>
            <a:ext cx="4346072" cy="338554"/>
            <a:chOff x="95135" y="6434138"/>
            <a:chExt cx="4346961" cy="338972"/>
          </a:xfrm>
        </p:grpSpPr>
        <p:sp>
          <p:nvSpPr>
            <p:cNvPr id="11" name="Rectangle 10"/>
            <p:cNvSpPr/>
            <p:nvPr/>
          </p:nvSpPr>
          <p:spPr>
            <a:xfrm>
              <a:off x="4257327" y="6434138"/>
              <a:ext cx="184769" cy="338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defRPr/>
              </a:pPr>
              <a:endParaRPr lang="fr-FR" altLang="fr-FR" sz="1600" i="1" kern="0" dirty="0">
                <a:solidFill>
                  <a:srgbClr val="FFFFFF"/>
                </a:solidFill>
                <a:latin typeface="Helvetica Neue" pitchFamily="1" charset="0"/>
                <a:ea typeface="MS PGothic" pitchFamily="34" charset="-128"/>
              </a:endParaRPr>
            </a:p>
          </p:txBody>
        </p:sp>
        <p:pic>
          <p:nvPicPr>
            <p:cNvPr id="7176" name="Imag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49" t="44118" r="14301" b="48235"/>
            <a:stretch>
              <a:fillRect/>
            </a:stretch>
          </p:blipFill>
          <p:spPr bwMode="auto">
            <a:xfrm>
              <a:off x="95135" y="6506409"/>
              <a:ext cx="19431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Espace réservé du texte 2"/>
          <p:cNvSpPr txBox="1">
            <a:spLocks/>
          </p:cNvSpPr>
          <p:nvPr/>
        </p:nvSpPr>
        <p:spPr bwMode="auto">
          <a:xfrm>
            <a:off x="467545" y="6434131"/>
            <a:ext cx="8208963" cy="4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Courier New" pitchFamily="49" charset="0"/>
              <a:buChar char="o"/>
              <a:defRPr sz="2000" b="1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2pPr>
            <a:lvl3pPr marL="12001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6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4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0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fr-FR" altLang="fr-FR" sz="1400" i="1" kern="0" dirty="0" smtClean="0">
              <a:solidFill>
                <a:srgbClr val="FFFFFF"/>
              </a:solidFill>
              <a:latin typeface="Helvetica Neue" pitchFamily="1" charset="0"/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 bwMode="auto">
          <a:xfrm>
            <a:off x="1547664" y="188640"/>
            <a:ext cx="6985471" cy="12968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altLang="fr-FR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NA2 </a:t>
            </a:r>
            <a:r>
              <a:rPr lang="mr-IN" altLang="fr-FR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fr-FR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Small</a:t>
            </a:r>
            <a:r>
              <a:rPr lang="en-US" altLang="fr-FR" sz="28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-x Physics at the LHC</a:t>
            </a:r>
            <a:br>
              <a:rPr lang="en-US" altLang="fr-FR" sz="28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fr-FR" sz="28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future DIS </a:t>
            </a:r>
            <a:r>
              <a:rPr lang="en-US" altLang="fr-FR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experiments</a:t>
            </a:r>
            <a:r>
              <a:rPr lang="fr-FR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Concrete Plans</a:t>
            </a:r>
            <a:endParaRPr lang="fr-FR" altLang="fr-FR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0218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0" y="3068960"/>
            <a:ext cx="4572000" cy="6647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 altLang="fr-FR" i="1" dirty="0">
                <a:solidFill>
                  <a:prstClr val="white"/>
                </a:solidFill>
                <a:latin typeface="Helvetica Neue" pitchFamily="1" charset="0"/>
              </a:rPr>
              <a:t>Barbara Erazmus, Coordinatrice du projet</a:t>
            </a:r>
          </a:p>
          <a:p>
            <a:pPr algn="ctr">
              <a:spcBef>
                <a:spcPct val="20000"/>
              </a:spcBef>
            </a:pPr>
            <a:r>
              <a:rPr lang="fr-FR" altLang="fr-FR" sz="1600" i="1" dirty="0">
                <a:solidFill>
                  <a:prstClr val="white"/>
                </a:solidFill>
                <a:latin typeface="Helvetica Neue" pitchFamily="1" charset="0"/>
              </a:rPr>
              <a:t>Paris,08/02/2018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79512" y="1988840"/>
            <a:ext cx="8820472" cy="3888432"/>
          </a:xfrm>
        </p:spPr>
        <p:txBody>
          <a:bodyPr/>
          <a:lstStyle/>
          <a:p>
            <a:pPr algn="just"/>
            <a:r>
              <a:rPr lang="fr-FR" sz="2000" dirty="0" smtClean="0">
                <a:solidFill>
                  <a:srgbClr val="0000FF"/>
                </a:solidFill>
                <a:latin typeface="Arial"/>
                <a:cs typeface="Arial"/>
              </a:rPr>
              <a:t>First publications </a:t>
            </a:r>
            <a:r>
              <a:rPr lang="fr-FR" sz="2000" dirty="0" err="1" smtClean="0">
                <a:solidFill>
                  <a:srgbClr val="0000FF"/>
                </a:solidFill>
                <a:latin typeface="Arial"/>
                <a:cs typeface="Arial"/>
              </a:rPr>
              <a:t>acknowledging</a:t>
            </a:r>
            <a:r>
              <a:rPr lang="fr-FR" sz="2000" dirty="0" smtClean="0">
                <a:solidFill>
                  <a:srgbClr val="0000FF"/>
                </a:solidFill>
                <a:latin typeface="Arial"/>
                <a:cs typeface="Arial"/>
              </a:rPr>
              <a:t> STRONG2020:</a:t>
            </a:r>
            <a:br>
              <a:rPr lang="fr-FR" sz="2000" dirty="0" smtClean="0">
                <a:solidFill>
                  <a:srgbClr val="0000FF"/>
                </a:solidFill>
                <a:latin typeface="Arial"/>
                <a:cs typeface="Arial"/>
              </a:rPr>
            </a:br>
            <a:r>
              <a:rPr lang="fr-FR" sz="1400" dirty="0" smtClean="0">
                <a:solidFill>
                  <a:srgbClr val="FF0000"/>
                </a:solidFill>
                <a:latin typeface="Arial"/>
                <a:cs typeface="Arial"/>
              </a:rPr>
              <a:t/>
            </a:r>
            <a:br>
              <a:rPr lang="fr-FR" sz="140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fr-FR" sz="1400" i="1" dirty="0" smtClean="0">
                <a:solidFill>
                  <a:srgbClr val="FF0000"/>
                </a:solidFill>
                <a:latin typeface="Arial"/>
                <a:cs typeface="Arial"/>
              </a:rPr>
              <a:t>Effect of non-</a:t>
            </a:r>
            <a:r>
              <a:rPr lang="fr-FR" sz="1400" i="1" dirty="0" err="1" smtClean="0">
                <a:solidFill>
                  <a:srgbClr val="FF0000"/>
                </a:solidFill>
                <a:latin typeface="Arial"/>
                <a:cs typeface="Arial"/>
              </a:rPr>
              <a:t>eikonal</a:t>
            </a:r>
            <a:r>
              <a:rPr lang="fr-FR" sz="1400" i="1" dirty="0" smtClean="0">
                <a:solidFill>
                  <a:srgbClr val="FF0000"/>
                </a:solidFill>
                <a:latin typeface="Arial"/>
                <a:cs typeface="Arial"/>
              </a:rPr>
              <a:t> corrections on azimuthal </a:t>
            </a:r>
            <a:r>
              <a:rPr lang="fr-FR" sz="1400" i="1" dirty="0" err="1" smtClean="0">
                <a:solidFill>
                  <a:srgbClr val="FF0000"/>
                </a:solidFill>
                <a:latin typeface="Arial"/>
                <a:cs typeface="Arial"/>
              </a:rPr>
              <a:t>asymmetries</a:t>
            </a:r>
            <a:r>
              <a:rPr lang="fr-FR" sz="1400" i="1" dirty="0" smtClean="0">
                <a:solidFill>
                  <a:srgbClr val="FF0000"/>
                </a:solidFill>
                <a:latin typeface="Arial"/>
                <a:cs typeface="Arial"/>
              </a:rPr>
              <a:t> in the Color </a:t>
            </a:r>
            <a:r>
              <a:rPr lang="fr-FR" sz="1400" i="1" dirty="0">
                <a:solidFill>
                  <a:srgbClr val="FF0000"/>
                </a:solidFill>
                <a:latin typeface="Arial"/>
                <a:cs typeface="Arial"/>
              </a:rPr>
              <a:t>Glass Condensate</a:t>
            </a:r>
            <a:r>
              <a:rPr lang="fr-FR" sz="1400" dirty="0">
                <a:solidFill>
                  <a:srgbClr val="FF0000"/>
                </a:solidFill>
                <a:latin typeface="Arial"/>
                <a:cs typeface="Arial"/>
              </a:rPr>
              <a:t/>
            </a:r>
            <a:br>
              <a:rPr lang="fr-FR" sz="1400" dirty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fr-FR" sz="1400" dirty="0">
                <a:solidFill>
                  <a:srgbClr val="FF0000"/>
                </a:solidFill>
                <a:latin typeface="Arial"/>
                <a:cs typeface="Arial"/>
              </a:rPr>
              <a:t>P. </a:t>
            </a:r>
            <a:r>
              <a:rPr lang="fr-FR" sz="1400" dirty="0" err="1">
                <a:solidFill>
                  <a:srgbClr val="FF0000"/>
                </a:solidFill>
                <a:latin typeface="Arial"/>
                <a:cs typeface="Arial"/>
              </a:rPr>
              <a:t>Agostini</a:t>
            </a:r>
            <a:r>
              <a:rPr lang="fr-FR" sz="1400" dirty="0">
                <a:solidFill>
                  <a:srgbClr val="FF0000"/>
                </a:solidFill>
                <a:latin typeface="Arial"/>
                <a:cs typeface="Arial"/>
              </a:rPr>
              <a:t>, </a:t>
            </a:r>
            <a:r>
              <a:rPr lang="fr-FR" sz="1400" dirty="0" err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fr-FR" sz="1400" dirty="0">
                <a:solidFill>
                  <a:srgbClr val="FF0000"/>
                </a:solidFill>
                <a:latin typeface="Arial"/>
                <a:cs typeface="Arial"/>
              </a:rPr>
              <a:t>. Altinoluk and N. </a:t>
            </a:r>
            <a:r>
              <a:rPr lang="fr-FR" sz="1400" dirty="0" err="1">
                <a:solidFill>
                  <a:srgbClr val="FF0000"/>
                </a:solidFill>
                <a:latin typeface="Arial"/>
                <a:cs typeface="Arial"/>
              </a:rPr>
              <a:t>Armesto</a:t>
            </a:r>
            <a:r>
              <a:rPr lang="fr-FR" sz="1400" dirty="0" smtClean="0">
                <a:solidFill>
                  <a:srgbClr val="FF0000"/>
                </a:solidFill>
                <a:latin typeface="Arial"/>
                <a:cs typeface="Arial"/>
              </a:rPr>
              <a:t>, </a:t>
            </a:r>
            <a:r>
              <a:rPr lang="fr-FR" sz="1400" dirty="0" err="1" smtClean="0">
                <a:solidFill>
                  <a:srgbClr val="FF0000"/>
                </a:solidFill>
                <a:latin typeface="Arial"/>
                <a:cs typeface="Arial"/>
              </a:rPr>
              <a:t>Eur</a:t>
            </a:r>
            <a:r>
              <a:rPr lang="fr-FR" sz="1400" dirty="0" smtClean="0">
                <a:solidFill>
                  <a:srgbClr val="FF0000"/>
                </a:solidFill>
                <a:latin typeface="Arial"/>
                <a:cs typeface="Arial"/>
              </a:rPr>
              <a:t>. Phys. J. C79 (2019) no9, 790</a:t>
            </a:r>
            <a:br>
              <a:rPr lang="fr-FR" sz="140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fr-FR" sz="1400" dirty="0">
                <a:solidFill>
                  <a:srgbClr val="FF0000"/>
                </a:solidFill>
                <a:latin typeface="Arial"/>
                <a:cs typeface="Arial"/>
              </a:rPr>
              <a:t/>
            </a:r>
            <a:br>
              <a:rPr lang="fr-FR" sz="1400" dirty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fr-FR" sz="1400" i="1" dirty="0" err="1" smtClean="0">
                <a:solidFill>
                  <a:srgbClr val="FF0000"/>
                </a:solidFill>
                <a:latin typeface="Arial"/>
                <a:cs typeface="Arial"/>
              </a:rPr>
              <a:t>Towards</a:t>
            </a:r>
            <a:r>
              <a:rPr lang="fr-FR" sz="1400" i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FR" sz="1400" i="1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lang="fr-FR" sz="1400" i="1" dirty="0" err="1">
                <a:solidFill>
                  <a:srgbClr val="FF0000"/>
                </a:solidFill>
                <a:latin typeface="Arial"/>
                <a:cs typeface="Arial"/>
              </a:rPr>
              <a:t>complete</a:t>
            </a:r>
            <a:r>
              <a:rPr lang="fr-FR" sz="1400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FR" sz="1400" i="1" dirty="0" err="1">
                <a:solidFill>
                  <a:srgbClr val="FF0000"/>
                </a:solidFill>
                <a:latin typeface="Arial"/>
                <a:cs typeface="Arial"/>
              </a:rPr>
              <a:t>next</a:t>
            </a:r>
            <a:r>
              <a:rPr lang="fr-FR" sz="1400" i="1" dirty="0">
                <a:solidFill>
                  <a:srgbClr val="FF0000"/>
                </a:solidFill>
                <a:latin typeface="Arial"/>
                <a:cs typeface="Arial"/>
              </a:rPr>
              <a:t>-to-</a:t>
            </a:r>
            <a:r>
              <a:rPr lang="fr-FR" sz="1400" i="1" dirty="0" err="1">
                <a:solidFill>
                  <a:srgbClr val="FF0000"/>
                </a:solidFill>
                <a:latin typeface="Arial"/>
                <a:cs typeface="Arial"/>
              </a:rPr>
              <a:t>logarithmic</a:t>
            </a:r>
            <a:r>
              <a:rPr lang="fr-FR" sz="1400" i="1" dirty="0">
                <a:solidFill>
                  <a:srgbClr val="FF0000"/>
                </a:solidFill>
                <a:latin typeface="Arial"/>
                <a:cs typeface="Arial"/>
              </a:rPr>
              <a:t> description of forward </a:t>
            </a:r>
            <a:r>
              <a:rPr lang="fr-FR" sz="1400" i="1" dirty="0" smtClean="0">
                <a:solidFill>
                  <a:srgbClr val="FF0000"/>
                </a:solidFill>
                <a:latin typeface="Arial"/>
                <a:cs typeface="Arial"/>
              </a:rPr>
              <a:t>exclusive diffractive </a:t>
            </a:r>
            <a:r>
              <a:rPr lang="fr-FR" sz="1400" i="1" dirty="0" err="1">
                <a:solidFill>
                  <a:srgbClr val="FF0000"/>
                </a:solidFill>
                <a:latin typeface="Arial"/>
                <a:cs typeface="Arial"/>
              </a:rPr>
              <a:t>dijet</a:t>
            </a:r>
            <a:r>
              <a:rPr lang="fr-FR" sz="1400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FR" sz="1400" i="1" dirty="0" err="1">
                <a:solidFill>
                  <a:srgbClr val="FF0000"/>
                </a:solidFill>
                <a:latin typeface="Arial"/>
                <a:cs typeface="Arial"/>
              </a:rPr>
              <a:t>electroproduction</a:t>
            </a:r>
            <a:r>
              <a:rPr lang="fr-FR" sz="1400" i="1" dirty="0">
                <a:solidFill>
                  <a:srgbClr val="FF0000"/>
                </a:solidFill>
                <a:latin typeface="Arial"/>
                <a:cs typeface="Arial"/>
              </a:rPr>
              <a:t> at HERA: real </a:t>
            </a:r>
            <a:r>
              <a:rPr lang="fr-FR" sz="1400" i="1" dirty="0" smtClean="0">
                <a:solidFill>
                  <a:srgbClr val="FF0000"/>
                </a:solidFill>
                <a:latin typeface="Arial"/>
                <a:cs typeface="Arial"/>
              </a:rPr>
              <a:t>corrections</a:t>
            </a:r>
            <a:r>
              <a:rPr lang="fr-FR" sz="1400" dirty="0" smtClean="0">
                <a:solidFill>
                  <a:srgbClr val="FF0000"/>
                </a:solidFill>
                <a:latin typeface="Arial"/>
                <a:cs typeface="Arial"/>
              </a:rPr>
              <a:t/>
            </a:r>
            <a:br>
              <a:rPr lang="fr-FR" sz="140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fr-FR" sz="1400" dirty="0" smtClean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lang="fr-FR" sz="1400" dirty="0">
                <a:solidFill>
                  <a:srgbClr val="FF0000"/>
                </a:solidFill>
                <a:latin typeface="Arial"/>
                <a:cs typeface="Arial"/>
              </a:rPr>
              <a:t>. </a:t>
            </a:r>
            <a:r>
              <a:rPr lang="fr-FR" sz="1400" dirty="0" err="1" smtClean="0">
                <a:solidFill>
                  <a:srgbClr val="FF0000"/>
                </a:solidFill>
                <a:latin typeface="Arial"/>
                <a:cs typeface="Arial"/>
              </a:rPr>
              <a:t>Boussarie</a:t>
            </a:r>
            <a:r>
              <a:rPr lang="fr-FR" sz="1400" dirty="0" smtClean="0">
                <a:solidFill>
                  <a:srgbClr val="FF0000"/>
                </a:solidFill>
                <a:latin typeface="Arial"/>
                <a:cs typeface="Arial"/>
              </a:rPr>
              <a:t>, A.V</a:t>
            </a:r>
            <a:r>
              <a:rPr lang="fr-FR" sz="1400" dirty="0">
                <a:solidFill>
                  <a:srgbClr val="FF0000"/>
                </a:solidFill>
                <a:latin typeface="Arial"/>
                <a:cs typeface="Arial"/>
              </a:rPr>
              <a:t>. </a:t>
            </a:r>
            <a:r>
              <a:rPr lang="fr-FR" sz="1400" dirty="0" err="1" smtClean="0">
                <a:solidFill>
                  <a:srgbClr val="FF0000"/>
                </a:solidFill>
                <a:latin typeface="Arial"/>
                <a:cs typeface="Arial"/>
              </a:rPr>
              <a:t>Grabovsky</a:t>
            </a:r>
            <a:r>
              <a:rPr lang="fr-FR" sz="1400" dirty="0" smtClean="0">
                <a:solidFill>
                  <a:srgbClr val="FF0000"/>
                </a:solidFill>
                <a:latin typeface="Arial"/>
                <a:cs typeface="Arial"/>
              </a:rPr>
              <a:t>, </a:t>
            </a:r>
            <a:r>
              <a:rPr lang="fr-FR" sz="1400" dirty="0">
                <a:solidFill>
                  <a:srgbClr val="FF0000"/>
                </a:solidFill>
                <a:latin typeface="Arial"/>
                <a:cs typeface="Arial"/>
              </a:rPr>
              <a:t>L. Szymanowski </a:t>
            </a:r>
            <a:r>
              <a:rPr lang="fr-FR" sz="1400" dirty="0" smtClean="0">
                <a:solidFill>
                  <a:srgbClr val="FF0000"/>
                </a:solidFill>
                <a:latin typeface="Arial"/>
                <a:cs typeface="Arial"/>
              </a:rPr>
              <a:t>and S</a:t>
            </a:r>
            <a:r>
              <a:rPr lang="fr-FR" sz="1400" dirty="0">
                <a:solidFill>
                  <a:srgbClr val="FF0000"/>
                </a:solidFill>
                <a:latin typeface="Arial"/>
                <a:cs typeface="Arial"/>
              </a:rPr>
              <a:t>. </a:t>
            </a:r>
            <a:r>
              <a:rPr lang="fr-FR" sz="1400" dirty="0" smtClean="0">
                <a:solidFill>
                  <a:srgbClr val="FF0000"/>
                </a:solidFill>
                <a:latin typeface="Arial"/>
                <a:cs typeface="Arial"/>
              </a:rPr>
              <a:t>Wallon, </a:t>
            </a:r>
            <a:r>
              <a:rPr lang="is-IS" sz="1400" dirty="0">
                <a:solidFill>
                  <a:srgbClr val="FF0000"/>
                </a:solidFill>
                <a:latin typeface="Arial"/>
                <a:cs typeface="Arial"/>
              </a:rPr>
              <a:t>Phys.Rev. D100 (2019) no.7, </a:t>
            </a:r>
            <a:r>
              <a:rPr lang="is-IS" sz="1400" dirty="0" smtClean="0">
                <a:solidFill>
                  <a:srgbClr val="FF0000"/>
                </a:solidFill>
                <a:latin typeface="Arial"/>
                <a:cs typeface="Arial"/>
              </a:rPr>
              <a:t>074020</a:t>
            </a:r>
            <a:r>
              <a:rPr lang="fr-FR" sz="1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STRONG2020 already acknowledged in conference talks</a:t>
            </a:r>
            <a:b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800" dirty="0" smtClean="0">
                <a:solidFill>
                  <a:srgbClr val="FF0000"/>
                </a:solidFill>
                <a:latin typeface="Arial"/>
                <a:cs typeface="Arial"/>
              </a:rPr>
              <a:t>e.g. Light-</a:t>
            </a:r>
            <a:r>
              <a:rPr lang="fr-FR" sz="1800" dirty="0" err="1" smtClean="0">
                <a:solidFill>
                  <a:srgbClr val="FF0000"/>
                </a:solidFill>
                <a:latin typeface="Arial"/>
                <a:cs typeface="Arial"/>
              </a:rPr>
              <a:t>Cone</a:t>
            </a:r>
            <a:r>
              <a:rPr lang="fr-FR" sz="1800" dirty="0" smtClean="0">
                <a:solidFill>
                  <a:srgbClr val="FF0000"/>
                </a:solidFill>
                <a:latin typeface="Arial"/>
                <a:cs typeface="Arial"/>
              </a:rPr>
              <a:t> (Sep. 2019), </a:t>
            </a:r>
            <a:r>
              <a:rPr lang="mr-IN" sz="1800" dirty="0" smtClean="0">
                <a:solidFill>
                  <a:srgbClr val="FF0000"/>
                </a:solidFill>
                <a:latin typeface="Arial"/>
                <a:cs typeface="Arial"/>
              </a:rPr>
              <a:t>…</a:t>
            </a:r>
            <a:endParaRPr lang="en-US" sz="18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Milestone MS13 (one of four) delivered before the end of the year, corresponding to the 1st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of deliverable D13.3 </a:t>
            </a:r>
            <a:endParaRPr lang="fr-FR" sz="2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Espace réservé du numéro de diapositive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E9884FC-6D2D-4836-929C-D3E014C8BDF7}" type="slidenum">
              <a:rPr lang="fr-FR" altLang="fr-FR" sz="1400" smtClean="0">
                <a:solidFill>
                  <a:srgbClr val="FFFFFF"/>
                </a:solidFill>
                <a:latin typeface="Arial" pitchFamily="34" charset="0"/>
              </a:rPr>
              <a:pPr eaLnBrk="1" hangingPunct="1"/>
              <a:t>9</a:t>
            </a:fld>
            <a:endParaRPr lang="fr-FR" altLang="fr-FR" sz="1400" smtClean="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7173" name="Groupe 9"/>
          <p:cNvGrpSpPr>
            <a:grpSpLocks/>
          </p:cNvGrpSpPr>
          <p:nvPr/>
        </p:nvGrpSpPr>
        <p:grpSpPr bwMode="auto">
          <a:xfrm>
            <a:off x="228600" y="6434129"/>
            <a:ext cx="4346072" cy="338554"/>
            <a:chOff x="95135" y="6434138"/>
            <a:chExt cx="4346961" cy="338972"/>
          </a:xfrm>
        </p:grpSpPr>
        <p:sp>
          <p:nvSpPr>
            <p:cNvPr id="11" name="Rectangle 10"/>
            <p:cNvSpPr/>
            <p:nvPr/>
          </p:nvSpPr>
          <p:spPr>
            <a:xfrm>
              <a:off x="4257327" y="6434138"/>
              <a:ext cx="184769" cy="338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defRPr/>
              </a:pPr>
              <a:endParaRPr lang="fr-FR" altLang="fr-FR" sz="1600" i="1" kern="0" dirty="0">
                <a:solidFill>
                  <a:srgbClr val="FFFFFF"/>
                </a:solidFill>
                <a:latin typeface="Helvetica Neue" pitchFamily="1" charset="0"/>
                <a:ea typeface="MS PGothic" pitchFamily="34" charset="-128"/>
              </a:endParaRPr>
            </a:p>
          </p:txBody>
        </p:sp>
        <p:pic>
          <p:nvPicPr>
            <p:cNvPr id="7176" name="Imag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49" t="44118" r="14301" b="48235"/>
            <a:stretch>
              <a:fillRect/>
            </a:stretch>
          </p:blipFill>
          <p:spPr bwMode="auto">
            <a:xfrm>
              <a:off x="95135" y="6506409"/>
              <a:ext cx="19431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Espace réservé du texte 2"/>
          <p:cNvSpPr txBox="1">
            <a:spLocks/>
          </p:cNvSpPr>
          <p:nvPr/>
        </p:nvSpPr>
        <p:spPr bwMode="auto">
          <a:xfrm>
            <a:off x="467545" y="6434131"/>
            <a:ext cx="8208963" cy="4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Courier New" pitchFamily="49" charset="0"/>
              <a:buChar char="o"/>
              <a:defRPr sz="2000" b="1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2pPr>
            <a:lvl3pPr marL="12001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6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4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•"/>
              <a:defRPr sz="1000">
                <a:solidFill>
                  <a:srgbClr val="000066"/>
                </a:solidFill>
                <a:latin typeface="Arial Narrow" panose="020B0606020202030204" pitchFamily="34" charset="0"/>
                <a:ea typeface="MS PGothic" pitchFamily="34" charset="-128"/>
                <a:cs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fr-FR" altLang="fr-FR" sz="1400" i="1" kern="0" dirty="0" smtClean="0">
              <a:solidFill>
                <a:srgbClr val="FFFFFF"/>
              </a:solidFill>
              <a:latin typeface="Helvetica Neue" pitchFamily="1" charset="0"/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 bwMode="auto">
          <a:xfrm>
            <a:off x="1547664" y="188640"/>
            <a:ext cx="6985471" cy="1800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altLang="fr-FR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NA2 </a:t>
            </a:r>
            <a:r>
              <a:rPr lang="mr-IN" altLang="fr-FR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fr-FR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Small</a:t>
            </a:r>
            <a:r>
              <a:rPr lang="en-US" altLang="fr-FR" sz="28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-x Physics at the LHC</a:t>
            </a:r>
            <a:br>
              <a:rPr lang="en-US" altLang="fr-FR" sz="28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fr-FR" sz="28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future DIS </a:t>
            </a:r>
            <a:r>
              <a:rPr lang="en-US" altLang="fr-FR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experiments</a:t>
            </a:r>
            <a:r>
              <a:rPr lang="fr-FR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28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</a:t>
            </a:r>
            <a:r>
              <a:rPr lang="fr-FR" altLang="fr-FR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Report</a:t>
            </a:r>
            <a:br>
              <a:rPr lang="fr-FR" altLang="fr-FR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4.5 </a:t>
            </a:r>
            <a:r>
              <a:rPr lang="fr-FR" altLang="fr-FR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months</a:t>
            </a:r>
            <a:r>
              <a:rPr lang="fr-FR" altLang="fr-FR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altLang="fr-FR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</a:t>
            </a:r>
            <a:r>
              <a:rPr lang="fr-FR" altLang="fr-FR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fr-FR" altLang="fr-FR" sz="2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r>
              <a:rPr lang="fr-FR" altLang="fr-FR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altLang="fr-FR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(~10% of total duration)</a:t>
            </a:r>
            <a:endParaRPr lang="fr-FR" altLang="fr-FR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4267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15019</TotalTime>
  <Words>838</Words>
  <Application>Microsoft Macintosh PowerPoint</Application>
  <PresentationFormat>Présentation à l'écran (4:3)</PresentationFormat>
  <Paragraphs>101</Paragraphs>
  <Slides>10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2_Conception personnalisée</vt:lpstr>
      <vt:lpstr>Présentation PowerPoint</vt:lpstr>
      <vt:lpstr>NA2 – Small-x Physics at the LHC and future DIS experiments Organization and participants</vt:lpstr>
      <vt:lpstr>NA2 – Small-x Physics at the LHC and future DIS experiments Participants</vt:lpstr>
      <vt:lpstr>NA2 – Small-x Physics at the LHC and future DIS experiments Small-x physics</vt:lpstr>
      <vt:lpstr>NA2 – Small-x Physics at the LHC and future DIS experiments Objectives</vt:lpstr>
      <vt:lpstr>NA2 – Small-x Physics at the LHC and future DIS experiments Tasks</vt:lpstr>
      <vt:lpstr>NA2 – Small-x Physics at the LHC and future DIS experiments Budget</vt:lpstr>
      <vt:lpstr>NA2 – Small-x Physics at the LHC and future DIS experiments Concrete Plans</vt:lpstr>
      <vt:lpstr>NA2 – Small-x Physics at the LHC and future DIS experiments Status Report 4.5 months into the project (~10% of total duration)</vt:lpstr>
      <vt:lpstr>NA2 – Small-x Physics at the LHC and future DIS experiments     Thank you!</vt:lpstr>
    </vt:vector>
  </TitlesOfParts>
  <Company>CNRS DR16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 BENITO Victor</dc:creator>
  <cp:lastModifiedBy>Cyrille Marquet</cp:lastModifiedBy>
  <cp:revision>248</cp:revision>
  <dcterms:created xsi:type="dcterms:W3CDTF">2018-01-25T14:30:09Z</dcterms:created>
  <dcterms:modified xsi:type="dcterms:W3CDTF">2019-10-24T09:29:18Z</dcterms:modified>
</cp:coreProperties>
</file>