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82" r:id="rId22"/>
    <p:sldId id="283" r:id="rId23"/>
    <p:sldId id="284" r:id="rId24"/>
    <p:sldId id="285" r:id="rId25"/>
    <p:sldId id="286" r:id="rId26"/>
    <p:sldId id="268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2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Intérêt: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crossing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scentific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of application.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8633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5998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696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736277" y="-17860"/>
            <a:ext cx="23275936" cy="155172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338589" y="1982390"/>
            <a:ext cx="11706822" cy="2277071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0800"/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8589" y="4446984"/>
            <a:ext cx="11706822" cy="6630294"/>
          </a:xfrm>
          <a:prstGeom prst="rect">
            <a:avLst/>
          </a:prstGeom>
        </p:spPr>
        <p:txBody>
          <a:bodyPr lIns="53578" tIns="53578" rIns="53578" bIns="53578"/>
          <a:lstStyle>
            <a:lvl1pPr marL="584868" indent="-584868">
              <a:defRPr sz="5000"/>
            </a:lvl1pPr>
            <a:lvl2pPr marL="1029368" indent="-584868">
              <a:defRPr sz="5000"/>
            </a:lvl2pPr>
            <a:lvl3pPr marL="1473868" indent="-584868">
              <a:defRPr sz="5000"/>
            </a:lvl3pPr>
            <a:lvl4pPr marL="1918368" indent="-584868">
              <a:defRPr sz="5000"/>
            </a:lvl4pPr>
            <a:lvl5pPr marL="2362868" indent="-584868"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08480" y="1674316"/>
            <a:ext cx="430550" cy="43735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22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695053" y="18653"/>
            <a:ext cx="15609094" cy="3036094"/>
          </a:xfrm>
          <a:prstGeom prst="rect">
            <a:avLst/>
          </a:prstGeom>
        </p:spPr>
        <p:txBody>
          <a:bodyPr/>
          <a:lstStyle>
            <a:lvl1pPr algn="l">
              <a:defRPr sz="5000">
                <a:solidFill>
                  <a:srgbClr val="FFFB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2137171" y="696515"/>
            <a:ext cx="17395034" cy="86379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6504062" y="-194764"/>
            <a:ext cx="18990885" cy="126605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86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9338964" y="2857500"/>
            <a:ext cx="14466095" cy="96440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354364" indent="-465364">
              <a:spcBef>
                <a:spcPts val="4500"/>
              </a:spcBef>
              <a:defRPr sz="3800"/>
            </a:lvl3pPr>
            <a:lvl4pPr marL="1798864" indent="-465364">
              <a:spcBef>
                <a:spcPts val="4500"/>
              </a:spcBef>
              <a:defRPr sz="3800"/>
            </a:lvl4pPr>
            <a:lvl5pPr marL="22433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084843" y="6983015"/>
            <a:ext cx="8277822" cy="5518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522398" y="898922"/>
            <a:ext cx="8268892" cy="55125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1733848" y="-178594"/>
            <a:ext cx="19020235" cy="126801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8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2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497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941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386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830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75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719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64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9" Type="http://schemas.openxmlformats.org/officeDocument/2006/relationships/image" Target="../media/image90.png"/><Relationship Id="rId21" Type="http://schemas.openxmlformats.org/officeDocument/2006/relationships/image" Target="../media/image72.png"/><Relationship Id="rId34" Type="http://schemas.openxmlformats.org/officeDocument/2006/relationships/image" Target="../media/image85.png"/><Relationship Id="rId42" Type="http://schemas.openxmlformats.org/officeDocument/2006/relationships/image" Target="../media/image93.png"/><Relationship Id="rId47" Type="http://schemas.openxmlformats.org/officeDocument/2006/relationships/image" Target="../media/image98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9" Type="http://schemas.openxmlformats.org/officeDocument/2006/relationships/image" Target="../media/image80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37" Type="http://schemas.openxmlformats.org/officeDocument/2006/relationships/image" Target="../media/image88.png"/><Relationship Id="rId40" Type="http://schemas.openxmlformats.org/officeDocument/2006/relationships/image" Target="../media/image91.png"/><Relationship Id="rId45" Type="http://schemas.openxmlformats.org/officeDocument/2006/relationships/image" Target="../media/image96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36" Type="http://schemas.openxmlformats.org/officeDocument/2006/relationships/image" Target="../media/image87.png"/><Relationship Id="rId49" Type="http://schemas.openxmlformats.org/officeDocument/2006/relationships/image" Target="../media/image100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31" Type="http://schemas.openxmlformats.org/officeDocument/2006/relationships/image" Target="../media/image82.png"/><Relationship Id="rId44" Type="http://schemas.openxmlformats.org/officeDocument/2006/relationships/image" Target="../media/image95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Relationship Id="rId35" Type="http://schemas.openxmlformats.org/officeDocument/2006/relationships/image" Target="../media/image86.png"/><Relationship Id="rId43" Type="http://schemas.openxmlformats.org/officeDocument/2006/relationships/image" Target="../media/image94.png"/><Relationship Id="rId48" Type="http://schemas.openxmlformats.org/officeDocument/2006/relationships/image" Target="../media/image99.jpg"/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12" Type="http://schemas.openxmlformats.org/officeDocument/2006/relationships/image" Target="../media/image63.png"/><Relationship Id="rId17" Type="http://schemas.openxmlformats.org/officeDocument/2006/relationships/image" Target="../media/image68.jpeg"/><Relationship Id="rId25" Type="http://schemas.openxmlformats.org/officeDocument/2006/relationships/image" Target="../media/image76.png"/><Relationship Id="rId33" Type="http://schemas.openxmlformats.org/officeDocument/2006/relationships/image" Target="../media/image84.png"/><Relationship Id="rId38" Type="http://schemas.openxmlformats.org/officeDocument/2006/relationships/image" Target="../media/image89.png"/><Relationship Id="rId46" Type="http://schemas.openxmlformats.org/officeDocument/2006/relationships/image" Target="../media/image97.jpeg"/><Relationship Id="rId20" Type="http://schemas.openxmlformats.org/officeDocument/2006/relationships/image" Target="../media/image71.png"/><Relationship Id="rId41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87.png"/><Relationship Id="rId7" Type="http://schemas.openxmlformats.org/officeDocument/2006/relationships/image" Target="../media/image1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57.png"/><Relationship Id="rId4" Type="http://schemas.openxmlformats.org/officeDocument/2006/relationships/image" Target="../media/image109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5" Type="http://schemas.openxmlformats.org/officeDocument/2006/relationships/image" Target="../media/image5.png"/><Relationship Id="rId4" Type="http://schemas.openxmlformats.org/officeDocument/2006/relationships/image" Target="../media/image1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21" Type="http://schemas.openxmlformats.org/officeDocument/2006/relationships/image" Target="../media/image37.png"/><Relationship Id="rId7" Type="http://schemas.openxmlformats.org/officeDocument/2006/relationships/image" Target="../media/image24.png"/><Relationship Id="rId12" Type="http://schemas.openxmlformats.org/officeDocument/2006/relationships/image" Target="../media/image5.png"/><Relationship Id="rId17" Type="http://schemas.openxmlformats.org/officeDocument/2006/relationships/image" Target="../media/image33.png"/><Relationship Id="rId2" Type="http://schemas.openxmlformats.org/officeDocument/2006/relationships/image" Target="../media/image19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0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e Laboratoire de Physique SUBAtomique et TECHnologies Associées (SUBATECH)…"/>
          <p:cNvSpPr txBox="1">
            <a:spLocks noGrp="1"/>
          </p:cNvSpPr>
          <p:nvPr>
            <p:ph type="ctrTitle"/>
          </p:nvPr>
        </p:nvSpPr>
        <p:spPr>
          <a:xfrm>
            <a:off x="2651485" y="2871453"/>
            <a:ext cx="19739280" cy="4158617"/>
          </a:xfrm>
          <a:prstGeom prst="rect">
            <a:avLst/>
          </a:prstGeom>
        </p:spPr>
        <p:txBody>
          <a:bodyPr/>
          <a:lstStyle/>
          <a:p>
            <a:pPr defTabSz="377904">
              <a:defRPr sz="6440"/>
            </a:pPr>
            <a:r>
              <a:t>Le Laboratoire de Physique SUBAtomique et TECHnologies Associées (SUBATECH)</a:t>
            </a:r>
          </a:p>
          <a:p>
            <a:pPr defTabSz="377904">
              <a:defRPr sz="6440"/>
            </a:pPr>
            <a:endParaRPr/>
          </a:p>
          <a:p>
            <a:pPr defTabSz="377904">
              <a:defRPr sz="3220"/>
            </a:pPr>
            <a:r>
              <a:t>UMR 6457 </a:t>
            </a:r>
          </a:p>
          <a:p>
            <a:pPr defTabSz="377904">
              <a:defRPr sz="3220"/>
            </a:pPr>
            <a:r>
              <a:t>CNRS/IN2P3 - IMT Atlantique - Université de Nantes</a:t>
            </a:r>
          </a:p>
        </p:txBody>
      </p:sp>
      <p:sp>
        <p:nvSpPr>
          <p:cNvPr id="142" name="Gines MARTINEZ…"/>
          <p:cNvSpPr txBox="1">
            <a:spLocks noGrp="1"/>
          </p:cNvSpPr>
          <p:nvPr>
            <p:ph type="subTitle" sz="quarter" idx="1"/>
          </p:nvPr>
        </p:nvSpPr>
        <p:spPr>
          <a:xfrm>
            <a:off x="5548312" y="7116960"/>
            <a:ext cx="13537896" cy="2459154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Gines</a:t>
            </a:r>
            <a:r>
              <a:rPr dirty="0"/>
              <a:t> </a:t>
            </a:r>
            <a:r>
              <a:rPr dirty="0" smtClean="0"/>
              <a:t>MARTINEZ</a:t>
            </a:r>
            <a:r>
              <a:rPr lang="fr-FR" dirty="0" smtClean="0"/>
              <a:t> -&gt; Pol Bernard GOSSIAUX</a:t>
            </a:r>
            <a:r>
              <a:rPr dirty="0" smtClean="0"/>
              <a:t> </a:t>
            </a:r>
            <a:endParaRPr dirty="0"/>
          </a:p>
          <a:p>
            <a:r>
              <a:rPr lang="fr-FR" dirty="0" smtClean="0"/>
              <a:t>Vice </a:t>
            </a:r>
            <a:r>
              <a:rPr dirty="0" smtClean="0"/>
              <a:t>Director </a:t>
            </a:r>
            <a:r>
              <a:rPr dirty="0"/>
              <a:t>of Subatech</a:t>
            </a:r>
          </a:p>
          <a:p>
            <a:r>
              <a:rPr lang="fr-FR" dirty="0" smtClean="0"/>
              <a:t>23</a:t>
            </a:r>
            <a:r>
              <a:rPr dirty="0" smtClean="0"/>
              <a:t> </a:t>
            </a:r>
            <a:r>
              <a:rPr dirty="0" err="1" smtClean="0"/>
              <a:t>Octobe</a:t>
            </a:r>
            <a:r>
              <a:rPr lang="fr-FR" dirty="0" smtClean="0"/>
              <a:t>r</a:t>
            </a:r>
            <a:r>
              <a:rPr dirty="0" smtClean="0"/>
              <a:t> </a:t>
            </a:r>
            <a:r>
              <a:rPr dirty="0"/>
              <a:t>2019</a:t>
            </a:r>
          </a:p>
        </p:txBody>
      </p:sp>
      <p:grpSp>
        <p:nvGrpSpPr>
          <p:cNvPr id="146" name="Group"/>
          <p:cNvGrpSpPr/>
          <p:nvPr/>
        </p:nvGrpSpPr>
        <p:grpSpPr>
          <a:xfrm>
            <a:off x="6461951" y="10104635"/>
            <a:ext cx="12317255" cy="2459154"/>
            <a:chOff x="0" y="0"/>
            <a:chExt cx="12317254" cy="2459152"/>
          </a:xfrm>
        </p:grpSpPr>
        <p:pic>
          <p:nvPicPr>
            <p:cNvPr id="143" name="IN2P3-B_SignV_bleu copie.jpg" descr="IN2P3-B_SignV_bleu copi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230"/>
              <a:ext cx="4409465" cy="244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80532" y="0"/>
              <a:ext cx="3606267" cy="2452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974691" y="176"/>
              <a:ext cx="4342564" cy="2458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26334" y="243981"/>
            <a:ext cx="5331332" cy="2506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Oval"/>
          <p:cNvSpPr/>
          <p:nvPr/>
        </p:nvSpPr>
        <p:spPr>
          <a:xfrm>
            <a:off x="5787925" y="-2800251"/>
            <a:ext cx="18724564" cy="1836797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FFFB00"/>
                </a:solidFill>
              </a:defRPr>
            </a:pPr>
            <a:endParaRPr/>
          </a:p>
        </p:txBody>
      </p:sp>
      <p:sp>
        <p:nvSpPr>
          <p:cNvPr id="321" name="Oval"/>
          <p:cNvSpPr/>
          <p:nvPr/>
        </p:nvSpPr>
        <p:spPr>
          <a:xfrm>
            <a:off x="9730928" y="1432768"/>
            <a:ext cx="10838558" cy="10308333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FF9300"/>
                </a:solidFill>
              </a:defRPr>
            </a:pPr>
            <a:endParaRPr/>
          </a:p>
        </p:txBody>
      </p:sp>
      <p:sp>
        <p:nvSpPr>
          <p:cNvPr id="322" name="Contexte de Subatech"/>
          <p:cNvSpPr txBox="1">
            <a:spLocks noGrp="1"/>
          </p:cNvSpPr>
          <p:nvPr>
            <p:ph type="title"/>
          </p:nvPr>
        </p:nvSpPr>
        <p:spPr>
          <a:xfrm>
            <a:off x="1771253" y="44053"/>
            <a:ext cx="4757341" cy="3036094"/>
          </a:xfrm>
          <a:prstGeom prst="rect">
            <a:avLst/>
          </a:prstGeom>
        </p:spPr>
        <p:txBody>
          <a:bodyPr/>
          <a:lstStyle/>
          <a:p>
            <a:r>
              <a:rPr dirty="0" smtClean="0"/>
              <a:t>Context </a:t>
            </a:r>
            <a:r>
              <a:rPr lang="fr-FR" dirty="0" smtClean="0"/>
              <a:t>of</a:t>
            </a:r>
            <a:r>
              <a:rPr dirty="0" smtClean="0"/>
              <a:t> </a:t>
            </a:r>
            <a:r>
              <a:rPr dirty="0"/>
              <a:t>Subatech</a:t>
            </a:r>
          </a:p>
        </p:txBody>
      </p:sp>
      <p:sp>
        <p:nvSpPr>
          <p:cNvPr id="323" name="Oval"/>
          <p:cNvSpPr/>
          <p:nvPr/>
        </p:nvSpPr>
        <p:spPr>
          <a:xfrm>
            <a:off x="12924978" y="4507507"/>
            <a:ext cx="4450458" cy="415885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99257" y="5659040"/>
            <a:ext cx="2501901" cy="1028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" name="Group"/>
          <p:cNvGrpSpPr/>
          <p:nvPr/>
        </p:nvGrpSpPr>
        <p:grpSpPr>
          <a:xfrm>
            <a:off x="14181698" y="4027620"/>
            <a:ext cx="1937018" cy="1262332"/>
            <a:chOff x="0" y="0"/>
            <a:chExt cx="1937016" cy="1262330"/>
          </a:xfrm>
        </p:grpSpPr>
        <p:sp>
          <p:nvSpPr>
            <p:cNvPr id="325" name="Rectangle"/>
            <p:cNvSpPr/>
            <p:nvPr/>
          </p:nvSpPr>
          <p:spPr>
            <a:xfrm>
              <a:off x="0" y="0"/>
              <a:ext cx="1877463" cy="12623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32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554" y="0"/>
              <a:ext cx="1877463" cy="1262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493607" y="7097605"/>
            <a:ext cx="1937018" cy="1188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350357" y="6910784"/>
            <a:ext cx="1826830" cy="10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225640" y="4491184"/>
            <a:ext cx="2692401" cy="772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759820" y="4219773"/>
            <a:ext cx="2407159" cy="10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553307" y="7977584"/>
            <a:ext cx="19558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276707" y="9266634"/>
            <a:ext cx="33274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474781" y="6234344"/>
            <a:ext cx="2806700" cy="93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5498249" y="9266634"/>
            <a:ext cx="28067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5739549" y="2824855"/>
            <a:ext cx="232410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7697450" y="2954734"/>
            <a:ext cx="774700" cy="78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2018-01_pollusols.jpeg" descr="2018-01_pollusols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5142083" y="10374907"/>
            <a:ext cx="1780667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" descr="Image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6631787" y="8080235"/>
            <a:ext cx="1045649" cy="1045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" name="Group"/>
          <p:cNvGrpSpPr/>
          <p:nvPr/>
        </p:nvGrpSpPr>
        <p:grpSpPr>
          <a:xfrm>
            <a:off x="11962507" y="2789634"/>
            <a:ext cx="1955801" cy="1117601"/>
            <a:chOff x="0" y="0"/>
            <a:chExt cx="1955800" cy="1117600"/>
          </a:xfrm>
        </p:grpSpPr>
        <p:sp>
          <p:nvSpPr>
            <p:cNvPr id="340" name="Rectangle"/>
            <p:cNvSpPr/>
            <p:nvPr/>
          </p:nvSpPr>
          <p:spPr>
            <a:xfrm>
              <a:off x="0" y="0"/>
              <a:ext cx="1955800" cy="1117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341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01600" y="76200"/>
              <a:ext cx="1752600" cy="96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3" name="Image" descr="Image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7969166" y="8085534"/>
            <a:ext cx="1727490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logopiste1-1.png" descr="logopiste1-1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1277228" y="5749270"/>
            <a:ext cx="2323950" cy="848242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Pole S&amp;T"/>
          <p:cNvSpPr txBox="1"/>
          <p:nvPr/>
        </p:nvSpPr>
        <p:spPr>
          <a:xfrm>
            <a:off x="11950784" y="6363989"/>
            <a:ext cx="1598246" cy="5746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t>Pole S&amp;T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6101721" y="1288146"/>
            <a:ext cx="2940239" cy="11889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e 1"/>
          <p:cNvGrpSpPr/>
          <p:nvPr/>
        </p:nvGrpSpPr>
        <p:grpSpPr>
          <a:xfrm>
            <a:off x="15764905" y="523319"/>
            <a:ext cx="959559" cy="1536709"/>
            <a:chOff x="15764905" y="523319"/>
            <a:chExt cx="959559" cy="1536709"/>
          </a:xfrm>
        </p:grpSpPr>
        <p:sp>
          <p:nvSpPr>
            <p:cNvPr id="347" name="Line"/>
            <p:cNvSpPr/>
            <p:nvPr/>
          </p:nvSpPr>
          <p:spPr>
            <a:xfrm>
              <a:off x="15764905" y="963820"/>
              <a:ext cx="959559" cy="9425"/>
            </a:xfrm>
            <a:prstGeom prst="line">
              <a:avLst/>
            </a:prstGeom>
            <a:ln w="1778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600"/>
              </a:pPr>
              <a:endParaRPr/>
            </a:p>
          </p:txBody>
        </p:sp>
        <p:sp>
          <p:nvSpPr>
            <p:cNvPr id="348" name="Line"/>
            <p:cNvSpPr/>
            <p:nvPr/>
          </p:nvSpPr>
          <p:spPr>
            <a:xfrm flipH="1">
              <a:off x="16225639" y="523319"/>
              <a:ext cx="0" cy="1536709"/>
            </a:xfrm>
            <a:prstGeom prst="line">
              <a:avLst/>
            </a:prstGeom>
            <a:ln w="1778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600"/>
              </a:pPr>
              <a:endParaRPr/>
            </a:p>
          </p:txBody>
        </p:sp>
      </p:grpSp>
      <p:pic>
        <p:nvPicPr>
          <p:cNvPr id="349" name="Image" descr="Image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21705169" y="5848415"/>
            <a:ext cx="1528600" cy="2053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" descr="Image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21311013" y="3762765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" descr="Image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21098557" y="8717896"/>
            <a:ext cx="1288512" cy="1286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" descr="Image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20702891" y="11043918"/>
            <a:ext cx="1520959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" descr="Image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2911373" y="1588095"/>
            <a:ext cx="2513347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" descr="Image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7937866" y="11108134"/>
            <a:ext cx="2230595" cy="1003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" descr="Image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5099135" y="12505928"/>
            <a:ext cx="2741518" cy="848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18541956" y="6226091"/>
            <a:ext cx="1022414" cy="1146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Screen Shot 2018-04-03 at 16.42.06.png" descr="Screen Shot 2018-04-03 at 16.42.06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2754836" y="8398809"/>
            <a:ext cx="1701474" cy="755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9940232" y="694225"/>
            <a:ext cx="1288512" cy="1278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" descr="Image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11932708" y="12088955"/>
            <a:ext cx="2015398" cy="935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" descr="Image"/>
          <p:cNvPicPr>
            <a:picLocks noChangeAspect="1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16599247" y="5659040"/>
            <a:ext cx="1945189" cy="755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" descr="Image"/>
          <p:cNvPicPr>
            <a:picLocks noChangeAspect="1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0660443" y="7407744"/>
            <a:ext cx="1670804" cy="1180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6904148" y="8808725"/>
            <a:ext cx="3059708" cy="1868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10581816" y="2137790"/>
            <a:ext cx="2223348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18418162" y="9520634"/>
            <a:ext cx="1670804" cy="1243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" descr="Image"/>
          <p:cNvPicPr>
            <a:picLocks noChangeAspect="1"/>
          </p:cNvPicPr>
          <p:nvPr/>
        </p:nvPicPr>
        <p:blipFill>
          <a:blip r:embed="rId39">
            <a:extLst/>
          </a:blip>
          <a:stretch>
            <a:fillRect/>
          </a:stretch>
        </p:blipFill>
        <p:spPr>
          <a:xfrm>
            <a:off x="10081217" y="3028422"/>
            <a:ext cx="1544779" cy="961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unknown.png" descr="unknown.png"/>
          <p:cNvPicPr>
            <a:picLocks noChangeAspect="1"/>
          </p:cNvPicPr>
          <p:nvPr/>
        </p:nvPicPr>
        <p:blipFill>
          <a:blip r:embed="rId40">
            <a:extLst/>
          </a:blip>
          <a:stretch>
            <a:fillRect/>
          </a:stretch>
        </p:blipFill>
        <p:spPr>
          <a:xfrm>
            <a:off x="7917875" y="2306905"/>
            <a:ext cx="1826831" cy="1086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18789253" y="2821207"/>
            <a:ext cx="2324101" cy="608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19004740" y="3701766"/>
            <a:ext cx="1544779" cy="1391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43">
            <a:extLst/>
          </a:blip>
          <a:stretch>
            <a:fillRect/>
          </a:stretch>
        </p:blipFill>
        <p:spPr>
          <a:xfrm>
            <a:off x="15188944" y="6921493"/>
            <a:ext cx="796642" cy="822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44">
            <a:extLst/>
          </a:blip>
          <a:stretch>
            <a:fillRect/>
          </a:stretch>
        </p:blipFill>
        <p:spPr>
          <a:xfrm>
            <a:off x="9431279" y="10917809"/>
            <a:ext cx="1930664" cy="138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unknown.png" descr="unknown.png"/>
          <p:cNvPicPr>
            <a:picLocks noChangeAspect="1"/>
          </p:cNvPicPr>
          <p:nvPr/>
        </p:nvPicPr>
        <p:blipFill>
          <a:blip r:embed="rId45">
            <a:extLst/>
          </a:blip>
          <a:stretch>
            <a:fillRect/>
          </a:stretch>
        </p:blipFill>
        <p:spPr>
          <a:xfrm>
            <a:off x="19656959" y="5365630"/>
            <a:ext cx="1955801" cy="695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unknown.jpg" descr="unknown.jpg"/>
          <p:cNvPicPr>
            <a:picLocks noChangeAspect="1"/>
          </p:cNvPicPr>
          <p:nvPr/>
        </p:nvPicPr>
        <p:blipFill>
          <a:blip r:embed="rId46">
            <a:extLst/>
          </a:blip>
          <a:stretch>
            <a:fillRect/>
          </a:stretch>
        </p:blipFill>
        <p:spPr>
          <a:xfrm>
            <a:off x="19963903" y="603250"/>
            <a:ext cx="1341914" cy="146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T_rvb-01-1030x728.jpeg" descr="IMT_rvb-01-1030x728.jpeg"/>
          <p:cNvPicPr>
            <a:picLocks noChangeAspect="1"/>
          </p:cNvPicPr>
          <p:nvPr/>
        </p:nvPicPr>
        <p:blipFill>
          <a:blip r:embed="rId47">
            <a:extLst/>
          </a:blip>
          <a:stretch>
            <a:fillRect/>
          </a:stretch>
        </p:blipFill>
        <p:spPr>
          <a:xfrm>
            <a:off x="14254819" y="2563123"/>
            <a:ext cx="1591494" cy="112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36" y="4307181"/>
            <a:ext cx="1978330" cy="13518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941300" y="6363989"/>
            <a:ext cx="2225555" cy="13798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Faits marquants scientifiques 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recent</a:t>
            </a:r>
            <a:r>
              <a:rPr lang="fr-FR" dirty="0" smtClean="0"/>
              <a:t> s</a:t>
            </a:r>
            <a:r>
              <a:rPr dirty="0" err="1" smtClean="0"/>
              <a:t>cientifi</a:t>
            </a:r>
            <a:r>
              <a:rPr lang="fr-FR" dirty="0" smtClean="0"/>
              <a:t>c </a:t>
            </a:r>
            <a:r>
              <a:rPr lang="fr-FR" dirty="0" err="1" smtClean="0"/>
              <a:t>highlights</a:t>
            </a:r>
            <a:r>
              <a:rPr lang="fr-FR" dirty="0" smtClean="0"/>
              <a:t> !</a:t>
            </a:r>
            <a:endParaRPr dirty="0"/>
          </a:p>
        </p:txBody>
      </p:sp>
      <p:pic>
        <p:nvPicPr>
          <p:cNvPr id="3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617" y="65866"/>
            <a:ext cx="11962783" cy="2941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058" y="6138125"/>
            <a:ext cx="8736395" cy="7033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49009" y="5244189"/>
            <a:ext cx="8954104" cy="660691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Evidence expérimental et théorique des liens halogènes avec l’astate,…"/>
          <p:cNvSpPr txBox="1"/>
          <p:nvPr/>
        </p:nvSpPr>
        <p:spPr>
          <a:xfrm>
            <a:off x="12065618" y="3157435"/>
            <a:ext cx="11962782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rPr lang="fr-FR" dirty="0" smtClean="0"/>
              <a:t>E</a:t>
            </a:r>
            <a:r>
              <a:rPr dirty="0" err="1" smtClean="0"/>
              <a:t>xp</a:t>
            </a:r>
            <a:r>
              <a:rPr lang="fr-FR" dirty="0" smtClean="0"/>
              <a:t>e</a:t>
            </a:r>
            <a:r>
              <a:rPr dirty="0" err="1" smtClean="0"/>
              <a:t>rimental</a:t>
            </a:r>
            <a:r>
              <a:rPr dirty="0" smtClean="0"/>
              <a:t> </a:t>
            </a:r>
            <a:r>
              <a:rPr lang="fr-FR" dirty="0" smtClean="0"/>
              <a:t>and</a:t>
            </a:r>
            <a:r>
              <a:rPr dirty="0" smtClean="0"/>
              <a:t> </a:t>
            </a:r>
            <a:r>
              <a:rPr dirty="0" err="1" smtClean="0"/>
              <a:t>th</a:t>
            </a:r>
            <a:r>
              <a:rPr lang="fr-FR" dirty="0" smtClean="0"/>
              <a:t>e</a:t>
            </a:r>
            <a:r>
              <a:rPr dirty="0" smtClean="0"/>
              <a:t>or</a:t>
            </a:r>
            <a:r>
              <a:rPr lang="fr-FR" dirty="0" err="1" smtClean="0"/>
              <a:t>etical</a:t>
            </a:r>
            <a:r>
              <a:rPr lang="fr-FR" dirty="0" smtClean="0"/>
              <a:t> </a:t>
            </a:r>
            <a:r>
              <a:rPr lang="fr-FR" dirty="0" err="1" smtClean="0"/>
              <a:t>evidence</a:t>
            </a:r>
            <a:r>
              <a:rPr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halogen</a:t>
            </a:r>
            <a:r>
              <a:rPr lang="fr-FR" dirty="0" smtClean="0"/>
              <a:t> </a:t>
            </a:r>
            <a:r>
              <a:rPr lang="fr-FR" dirty="0" err="1" smtClean="0"/>
              <a:t>bounds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/>
              <a:t>A</a:t>
            </a:r>
            <a:r>
              <a:rPr dirty="0" smtClean="0"/>
              <a:t>stat</a:t>
            </a:r>
            <a:r>
              <a:rPr lang="fr-FR" dirty="0" err="1" smtClean="0"/>
              <a:t>ine</a:t>
            </a:r>
            <a:r>
              <a:rPr lang="fr-FR" dirty="0" smtClean="0"/>
              <a:t>,</a:t>
            </a:r>
            <a:endParaRPr dirty="0"/>
          </a:p>
          <a:p>
            <a:pPr>
              <a:defRPr sz="4000"/>
            </a:pPr>
            <a:r>
              <a:rPr dirty="0"/>
              <a:t>Nature Chemistry 10 (2018) 428</a:t>
            </a:r>
          </a:p>
        </p:txBody>
      </p:sp>
      <p:sp>
        <p:nvSpPr>
          <p:cNvPr id="381" name="Evidence expérimental et théorique des liens halogènes avec l’astate,…"/>
          <p:cNvSpPr txBox="1"/>
          <p:nvPr/>
        </p:nvSpPr>
        <p:spPr>
          <a:xfrm>
            <a:off x="8449500" y="4922507"/>
            <a:ext cx="6977000" cy="822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457200" algn="l" defTabSz="457200"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Evidence expérimental et théorique des liens halogènes avec l’astate,</a:t>
            </a:r>
          </a:p>
          <a:p>
            <a:pPr marL="457200" algn="l" defTabSz="457200"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Nature Chemistry 10 (2018) 428</a:t>
            </a:r>
          </a:p>
        </p:txBody>
      </p:sp>
      <p:sp>
        <p:nvSpPr>
          <p:cNvPr id="382" name="Contribution majeure de la décroissance des isomères du Niobium dans la simulation des neutrino des réacteurs,…"/>
          <p:cNvSpPr txBox="1"/>
          <p:nvPr/>
        </p:nvSpPr>
        <p:spPr>
          <a:xfrm>
            <a:off x="136214" y="3654720"/>
            <a:ext cx="11430517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rPr lang="fr-FR" dirty="0" smtClean="0"/>
              <a:t>M</a:t>
            </a:r>
            <a:r>
              <a:rPr dirty="0" err="1" smtClean="0"/>
              <a:t>aj</a:t>
            </a:r>
            <a:r>
              <a:rPr lang="fr-FR" dirty="0" smtClean="0"/>
              <a:t>or contribution of Niobium </a:t>
            </a:r>
            <a:r>
              <a:rPr lang="fr-FR" dirty="0" err="1" smtClean="0"/>
              <a:t>isomers</a:t>
            </a:r>
            <a:r>
              <a:rPr lang="fr-FR" dirty="0" smtClean="0"/>
              <a:t> </a:t>
            </a:r>
            <a:r>
              <a:rPr lang="fr-FR" dirty="0" err="1" smtClean="0"/>
              <a:t>decay</a:t>
            </a:r>
            <a:r>
              <a:rPr lang="fr-FR" dirty="0" smtClean="0"/>
              <a:t> </a:t>
            </a:r>
            <a:r>
              <a:rPr dirty="0" smtClean="0"/>
              <a:t>de </a:t>
            </a:r>
            <a:r>
              <a:rPr dirty="0"/>
              <a:t>la </a:t>
            </a:r>
            <a:r>
              <a:rPr lang="fr-FR" dirty="0" smtClean="0"/>
              <a:t>in the </a:t>
            </a:r>
            <a:r>
              <a:rPr lang="fr-FR" dirty="0" err="1" smtClean="0"/>
              <a:t>modelling</a:t>
            </a:r>
            <a:r>
              <a:rPr lang="fr-FR" dirty="0" smtClean="0"/>
              <a:t> of </a:t>
            </a:r>
            <a:r>
              <a:rPr lang="fr-FR" dirty="0" err="1" smtClean="0"/>
              <a:t>reactors</a:t>
            </a:r>
            <a:r>
              <a:rPr lang="fr-FR" dirty="0" smtClean="0"/>
              <a:t> neutrinos </a:t>
            </a:r>
            <a:endParaRPr lang="fr-FR" dirty="0"/>
          </a:p>
          <a:p>
            <a:pPr>
              <a:defRPr sz="4000"/>
            </a:pPr>
            <a:r>
              <a:rPr dirty="0" smtClean="0"/>
              <a:t>Physical </a:t>
            </a:r>
            <a:r>
              <a:rPr dirty="0"/>
              <a:t>Review Letters 122 (2019) 042502</a:t>
            </a:r>
          </a:p>
        </p:txBody>
      </p:sp>
      <p:sp>
        <p:nvSpPr>
          <p:cNvPr id="383" name="Résultat de la recherche de matière noire après 1 tonne x année d’exposition de Xenon-1T…"/>
          <p:cNvSpPr txBox="1"/>
          <p:nvPr/>
        </p:nvSpPr>
        <p:spPr>
          <a:xfrm>
            <a:off x="9946557" y="11791038"/>
            <a:ext cx="14470606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rPr lang="fr-FR" dirty="0" smtClean="0"/>
              <a:t>First </a:t>
            </a:r>
            <a:r>
              <a:rPr lang="fr-FR" dirty="0" err="1" smtClean="0"/>
              <a:t>results</a:t>
            </a:r>
            <a:r>
              <a:rPr lang="fr-FR" dirty="0" smtClean="0"/>
              <a:t> of </a:t>
            </a:r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quest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/>
              <a:t> </a:t>
            </a:r>
            <a:r>
              <a:rPr dirty="0" smtClean="0"/>
              <a:t>1 </a:t>
            </a:r>
            <a:r>
              <a:rPr dirty="0" err="1"/>
              <a:t>tonne</a:t>
            </a:r>
            <a:r>
              <a:rPr dirty="0"/>
              <a:t> x </a:t>
            </a:r>
            <a:r>
              <a:rPr lang="fr-FR" dirty="0" smtClean="0"/>
              <a:t>1 </a:t>
            </a:r>
            <a:r>
              <a:rPr lang="fr-FR" dirty="0" err="1" smtClean="0"/>
              <a:t>year</a:t>
            </a:r>
            <a:r>
              <a:rPr lang="fr-FR" dirty="0" smtClean="0"/>
              <a:t> of </a:t>
            </a:r>
            <a:r>
              <a:rPr dirty="0" smtClean="0"/>
              <a:t>Xenon-1T </a:t>
            </a:r>
            <a:r>
              <a:rPr lang="fr-FR" dirty="0" err="1" smtClean="0"/>
              <a:t>exposure</a:t>
            </a:r>
            <a:endParaRPr dirty="0"/>
          </a:p>
          <a:p>
            <a:pPr>
              <a:defRPr sz="4000"/>
            </a:pPr>
            <a:r>
              <a:rPr dirty="0"/>
              <a:t>Physical Review Letters 121 (2018) 111302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Faits marquants scientifiques 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 smtClean="0"/>
              <a:t>recent</a:t>
            </a:r>
            <a:r>
              <a:rPr lang="fr-FR" dirty="0" smtClean="0"/>
              <a:t>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/>
              <a:t>highlights</a:t>
            </a:r>
            <a:r>
              <a:rPr lang="fr-FR" dirty="0"/>
              <a:t> </a:t>
            </a:r>
            <a:r>
              <a:rPr lang="fr-FR" dirty="0" smtClean="0"/>
              <a:t>!</a:t>
            </a:r>
            <a:endParaRPr dirty="0"/>
          </a:p>
        </p:txBody>
      </p:sp>
      <p:pic>
        <p:nvPicPr>
          <p:cNvPr id="3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36820" y="406400"/>
            <a:ext cx="11429680" cy="4469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3722" y="5309934"/>
            <a:ext cx="8728777" cy="6267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27924" y="7607341"/>
            <a:ext cx="9872352" cy="6156951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Production des isotopes de Scandium pour la santé (43, 44g, 44m, 47) avec des faisceaux de protons et deutons. Avec des cibles enrichies, la production atteint 102 – 103 MBq/μAh"/>
          <p:cNvSpPr txBox="1"/>
          <p:nvPr/>
        </p:nvSpPr>
        <p:spPr>
          <a:xfrm>
            <a:off x="177482" y="2303559"/>
            <a:ext cx="12262168" cy="260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4000"/>
            </a:pPr>
            <a:r>
              <a:rPr dirty="0"/>
              <a:t>Production </a:t>
            </a:r>
            <a:r>
              <a:rPr lang="fr-FR" dirty="0" smtClean="0"/>
              <a:t>of</a:t>
            </a:r>
            <a:r>
              <a:rPr dirty="0" smtClean="0"/>
              <a:t> Scandium </a:t>
            </a:r>
            <a:r>
              <a:rPr lang="fr-FR" dirty="0" smtClean="0"/>
              <a:t>isotopes </a:t>
            </a:r>
            <a:r>
              <a:rPr lang="fr-FR" dirty="0"/>
              <a:t>(43, 44g, 44m, 47)</a:t>
            </a:r>
            <a:r>
              <a:rPr lang="fr-FR" dirty="0" smtClean="0"/>
              <a:t> for </a:t>
            </a:r>
            <a:r>
              <a:rPr lang="fr-FR" dirty="0" err="1" smtClean="0"/>
              <a:t>health</a:t>
            </a:r>
            <a:r>
              <a:rPr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dirty="0" smtClean="0"/>
              <a:t>proton </a:t>
            </a:r>
            <a:r>
              <a:rPr lang="fr-FR" dirty="0" smtClean="0"/>
              <a:t>and</a:t>
            </a:r>
            <a:r>
              <a:rPr dirty="0" smtClean="0"/>
              <a:t> </a:t>
            </a:r>
            <a:r>
              <a:rPr dirty="0" err="1" smtClean="0"/>
              <a:t>deut</a:t>
            </a:r>
            <a:r>
              <a:rPr lang="fr-FR" dirty="0" smtClean="0"/>
              <a:t>er</a:t>
            </a:r>
            <a:r>
              <a:rPr dirty="0" smtClean="0"/>
              <a:t>on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r>
              <a:rPr lang="fr-FR" dirty="0" smtClean="0"/>
              <a:t> @ ARRONAX (Nantes) and </a:t>
            </a:r>
            <a:r>
              <a:rPr lang="fr-FR" dirty="0" err="1" smtClean="0"/>
              <a:t>enriched</a:t>
            </a:r>
            <a:r>
              <a:rPr lang="fr-FR" dirty="0" smtClean="0"/>
              <a:t> </a:t>
            </a:r>
            <a:r>
              <a:rPr lang="fr-FR" dirty="0" err="1" smtClean="0"/>
              <a:t>targets</a:t>
            </a:r>
            <a:r>
              <a:rPr dirty="0" smtClean="0"/>
              <a:t>. </a:t>
            </a:r>
            <a:r>
              <a:rPr lang="fr-FR" dirty="0"/>
              <a:t>P</a:t>
            </a:r>
            <a:r>
              <a:rPr dirty="0" err="1" smtClean="0"/>
              <a:t>roduction</a:t>
            </a:r>
            <a:r>
              <a:rPr dirty="0" smtClean="0"/>
              <a:t> </a:t>
            </a:r>
            <a:r>
              <a:rPr lang="fr-FR" dirty="0" err="1" smtClean="0"/>
              <a:t>reaches</a:t>
            </a:r>
            <a:r>
              <a:rPr dirty="0" smtClean="0"/>
              <a:t> </a:t>
            </a:r>
            <a:r>
              <a:rPr lang="fr-FR" dirty="0" smtClean="0"/>
              <a:t>the </a:t>
            </a:r>
            <a:r>
              <a:rPr lang="fr-FR" dirty="0" err="1" smtClean="0"/>
              <a:t>designed</a:t>
            </a:r>
            <a:r>
              <a:rPr lang="fr-FR" dirty="0" smtClean="0"/>
              <a:t> </a:t>
            </a:r>
            <a:r>
              <a:rPr dirty="0" smtClean="0"/>
              <a:t>10</a:t>
            </a:r>
            <a:r>
              <a:rPr sz="4200" baseline="31999" dirty="0" smtClean="0"/>
              <a:t>2</a:t>
            </a:r>
            <a:r>
              <a:rPr dirty="0" smtClean="0"/>
              <a:t> </a:t>
            </a:r>
            <a:r>
              <a:rPr dirty="0"/>
              <a:t>– 10</a:t>
            </a:r>
            <a:r>
              <a:rPr baseline="31999" dirty="0"/>
              <a:t>3</a:t>
            </a:r>
            <a:r>
              <a:rPr dirty="0"/>
              <a:t> </a:t>
            </a:r>
            <a:r>
              <a:rPr dirty="0" err="1"/>
              <a:t>MBq</a:t>
            </a:r>
            <a:r>
              <a:rPr dirty="0"/>
              <a:t>/</a:t>
            </a:r>
            <a:r>
              <a:rPr dirty="0" err="1"/>
              <a:t>μAh</a:t>
            </a:r>
            <a:endParaRPr dirty="0"/>
          </a:p>
        </p:txBody>
      </p:sp>
      <p:sp>
        <p:nvSpPr>
          <p:cNvPr id="390" name="« State of Art » des calculs de l’émission radio par les gerbes de rayons cosmiques…"/>
          <p:cNvSpPr txBox="1"/>
          <p:nvPr/>
        </p:nvSpPr>
        <p:spPr>
          <a:xfrm>
            <a:off x="919038" y="11656417"/>
            <a:ext cx="10779055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rPr dirty="0"/>
              <a:t>« State of Art » </a:t>
            </a:r>
            <a:r>
              <a:rPr lang="fr-FR" dirty="0" smtClean="0"/>
              <a:t>simulation of radio-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cosmic</a:t>
            </a:r>
            <a:r>
              <a:rPr lang="fr-FR" dirty="0" smtClean="0"/>
              <a:t> </a:t>
            </a:r>
            <a:r>
              <a:rPr lang="fr-FR" dirty="0" err="1" smtClean="0"/>
              <a:t>showers</a:t>
            </a:r>
            <a:r>
              <a:rPr dirty="0" smtClean="0"/>
              <a:t> </a:t>
            </a:r>
            <a:endParaRPr dirty="0"/>
          </a:p>
          <a:p>
            <a:pPr>
              <a:defRPr sz="4000"/>
            </a:pPr>
            <a:r>
              <a:rPr dirty="0"/>
              <a:t>Physical Review D99 (2019) 063009</a:t>
            </a:r>
          </a:p>
        </p:txBody>
      </p:sp>
      <p:sp>
        <p:nvSpPr>
          <p:cNvPr id="391" name="Dernière prise des données Pb-Pb du Run2 au LHC en novembre 2018.…"/>
          <p:cNvSpPr txBox="1"/>
          <p:nvPr/>
        </p:nvSpPr>
        <p:spPr>
          <a:xfrm>
            <a:off x="12217372" y="5351559"/>
            <a:ext cx="11518857" cy="260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rPr lang="fr-FR" dirty="0" smtClean="0"/>
              <a:t>Last data collection for</a:t>
            </a:r>
            <a:r>
              <a:rPr dirty="0" smtClean="0"/>
              <a:t> </a:t>
            </a:r>
            <a:r>
              <a:rPr lang="fr-FR" dirty="0" smtClean="0"/>
              <a:t>Run2 </a:t>
            </a:r>
            <a:r>
              <a:rPr dirty="0" err="1" smtClean="0"/>
              <a:t>Pb-Pb</a:t>
            </a:r>
            <a:r>
              <a:rPr dirty="0" smtClean="0"/>
              <a:t> </a:t>
            </a:r>
            <a:r>
              <a:rPr lang="fr-FR" dirty="0" smtClean="0"/>
              <a:t>@</a:t>
            </a:r>
            <a:r>
              <a:rPr dirty="0" smtClean="0"/>
              <a:t> LHC </a:t>
            </a:r>
            <a:r>
              <a:rPr lang="fr-FR" dirty="0" smtClean="0"/>
              <a:t>N</a:t>
            </a:r>
            <a:r>
              <a:rPr dirty="0" err="1" smtClean="0"/>
              <a:t>ovembe</a:t>
            </a:r>
            <a:r>
              <a:rPr lang="fr-FR" dirty="0" smtClean="0"/>
              <a:t>r</a:t>
            </a:r>
            <a:r>
              <a:rPr dirty="0" smtClean="0"/>
              <a:t> </a:t>
            </a:r>
            <a:r>
              <a:rPr dirty="0"/>
              <a:t>2018.</a:t>
            </a:r>
          </a:p>
          <a:p>
            <a:pPr>
              <a:defRPr sz="4000"/>
            </a:pPr>
            <a:r>
              <a:rPr dirty="0"/>
              <a:t>ALICE data : 0,5 nb-1 (2x 2015)</a:t>
            </a:r>
          </a:p>
          <a:p>
            <a:pPr>
              <a:defRPr sz="4000"/>
            </a:pPr>
            <a:r>
              <a:rPr dirty="0"/>
              <a:t>32 publications ALICE </a:t>
            </a:r>
            <a:r>
              <a:rPr lang="fr-FR" dirty="0" err="1" smtClean="0"/>
              <a:t>since</a:t>
            </a:r>
            <a:r>
              <a:rPr dirty="0" smtClean="0"/>
              <a:t> </a:t>
            </a:r>
            <a:r>
              <a:rPr lang="fr-FR" dirty="0" smtClean="0"/>
              <a:t>July</a:t>
            </a:r>
            <a:r>
              <a:rPr dirty="0" smtClean="0"/>
              <a:t> </a:t>
            </a:r>
            <a:r>
              <a:rPr dirty="0"/>
              <a:t>2018</a:t>
            </a:r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92623" y="5398486"/>
            <a:ext cx="2610975" cy="683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Autres faits marqu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highlights</a:t>
            </a:r>
            <a:r>
              <a:rPr lang="fr-FR" dirty="0" smtClean="0"/>
              <a:t> </a:t>
            </a:r>
            <a:endParaRPr dirty="0"/>
          </a:p>
        </p:txBody>
      </p:sp>
      <p:sp>
        <p:nvSpPr>
          <p:cNvPr id="402" name="STRONG2020…"/>
          <p:cNvSpPr txBox="1"/>
          <p:nvPr/>
        </p:nvSpPr>
        <p:spPr>
          <a:xfrm>
            <a:off x="-2508624" y="1982787"/>
            <a:ext cx="15065328" cy="380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t>STRONG2020</a:t>
            </a:r>
          </a:p>
          <a:p>
            <a:pPr>
              <a:defRPr sz="4000"/>
            </a:pPr>
            <a:r>
              <a:t>Théorie &amp; Expérience Interaction Forte</a:t>
            </a:r>
          </a:p>
          <a:p>
            <a:pPr>
              <a:defRPr sz="4000"/>
            </a:pPr>
            <a:r>
              <a:t>Projet Européen 2019-2023 10 M€</a:t>
            </a:r>
          </a:p>
          <a:p>
            <a:pPr>
              <a:defRPr sz="4000"/>
            </a:pPr>
            <a:r>
              <a:t>Coordinateur au niveau européen  </a:t>
            </a:r>
          </a:p>
          <a:p>
            <a:pPr>
              <a:defRPr sz="4000"/>
            </a:pPr>
            <a:r>
              <a:t>B. Erazmus (Subatech)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732" t="6732" r="2957" b="2162"/>
          <a:stretch>
            <a:fillRect/>
          </a:stretch>
        </p:blipFill>
        <p:spPr>
          <a:xfrm>
            <a:off x="12643244" y="261342"/>
            <a:ext cx="2550609" cy="1687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3300" y="1978945"/>
            <a:ext cx="4777401" cy="2917175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EJP EURORAD, Radiochimie…"/>
          <p:cNvSpPr txBox="1"/>
          <p:nvPr/>
        </p:nvSpPr>
        <p:spPr>
          <a:xfrm>
            <a:off x="14524017" y="-58738"/>
            <a:ext cx="10375135" cy="31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t>EJP EURORAD, Radiochimie </a:t>
            </a:r>
          </a:p>
          <a:p>
            <a:pPr>
              <a:defRPr sz="4000"/>
            </a:pPr>
            <a:r>
              <a:t>Projet Européen 2019-2023 35 M€</a:t>
            </a:r>
          </a:p>
          <a:p>
            <a:pPr>
              <a:defRPr sz="4000"/>
            </a:pPr>
            <a:r>
              <a:t>Prof B. Grambow membre du executive committee</a:t>
            </a:r>
          </a:p>
        </p:txBody>
      </p:sp>
      <p:sp>
        <p:nvSpPr>
          <p:cNvPr id="406" name="Réunion de la collaboration internationale Km3Net à…"/>
          <p:cNvSpPr txBox="1"/>
          <p:nvPr/>
        </p:nvSpPr>
        <p:spPr>
          <a:xfrm>
            <a:off x="15431317" y="2527154"/>
            <a:ext cx="8560535" cy="31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t>Réunion de la collaboration internationale Km3Net à </a:t>
            </a:r>
          </a:p>
          <a:p>
            <a:pPr>
              <a:defRPr sz="4000"/>
            </a:pPr>
            <a:r>
              <a:t>Nantes (Château &amp; IMT Atlantique)</a:t>
            </a:r>
          </a:p>
          <a:p>
            <a:pPr>
              <a:defRPr sz="4000"/>
            </a:pPr>
            <a:r>
              <a:t>10-14 juin 2019</a:t>
            </a: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19882" y="4645620"/>
            <a:ext cx="2082911" cy="2189727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Chaire Stockage IMT Atlantique…"/>
          <p:cNvSpPr txBox="1"/>
          <p:nvPr/>
        </p:nvSpPr>
        <p:spPr>
          <a:xfrm>
            <a:off x="66484" y="5841999"/>
            <a:ext cx="7487032" cy="31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000"/>
            </a:pPr>
            <a:r>
              <a:t>Chaire Stockage IMT Atlantique</a:t>
            </a:r>
          </a:p>
          <a:p>
            <a:pPr>
              <a:defRPr sz="4000"/>
            </a:pPr>
            <a:r>
              <a:t>Prof B. Grambow</a:t>
            </a:r>
          </a:p>
          <a:p>
            <a:pPr>
              <a:defRPr sz="4000"/>
            </a:pPr>
            <a:r>
              <a:t>ANDRA &amp; EDF &amp; ORANO</a:t>
            </a:r>
          </a:p>
          <a:p>
            <a:pPr>
              <a:defRPr sz="4000"/>
            </a:pPr>
            <a:r>
              <a:t>2020-2024 340 k€/year </a:t>
            </a:r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6962890" y="6979443"/>
            <a:ext cx="2812055" cy="1890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09100" y="10890556"/>
            <a:ext cx="3459799" cy="2476132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Afe and REliable Nuclear Applications » (SARENA) : un nouveau Master labellisé Erasmus Mundus (2019-2024)…"/>
          <p:cNvSpPr txBox="1"/>
          <p:nvPr/>
        </p:nvSpPr>
        <p:spPr>
          <a:xfrm>
            <a:off x="-19114" y="9516877"/>
            <a:ext cx="9421444" cy="441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t>SAfe and REliable Nuclear Applications » (SARENA) : un nouveau Master labellisé Erasmus Mundus (2019-2024)</a:t>
            </a:r>
          </a:p>
          <a:p>
            <a:pPr>
              <a:defRPr sz="4000"/>
            </a:pPr>
            <a:r>
              <a:t>A. Abdelouas &amp; Ch. Hartnack</a:t>
            </a:r>
          </a:p>
          <a:p>
            <a:pPr>
              <a:defRPr sz="4000"/>
            </a:pPr>
            <a:r>
              <a:t>66 etudiants Master et 3,3 M€</a:t>
            </a:r>
          </a:p>
          <a:p>
            <a:pPr>
              <a:defRPr sz="4000"/>
            </a:pPr>
            <a:r>
              <a:t>Finlande – Espagne – France - Slovénie</a:t>
            </a:r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95669" y="5645150"/>
            <a:ext cx="2251861" cy="1890713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Livraison banc test Small-PMT…"/>
          <p:cNvSpPr txBox="1"/>
          <p:nvPr/>
        </p:nvSpPr>
        <p:spPr>
          <a:xfrm>
            <a:off x="9401291" y="7490545"/>
            <a:ext cx="7917022" cy="31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t>Livraison banc test Small-PMT</a:t>
            </a:r>
          </a:p>
          <a:p>
            <a:pPr>
              <a:defRPr sz="4000"/>
            </a:pPr>
            <a:r>
              <a:t>Installation en Chine prévue pendant l’été 2019. Maintenance 2020/21</a:t>
            </a:r>
          </a:p>
        </p:txBody>
      </p:sp>
      <p:pic>
        <p:nvPicPr>
          <p:cNvPr id="41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351409" y="8379531"/>
            <a:ext cx="4777401" cy="1230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430700" y="11742737"/>
            <a:ext cx="6710331" cy="1839512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Exposition Magnetica (1er avril – 27 mai 2019)…"/>
          <p:cNvSpPr txBox="1"/>
          <p:nvPr/>
        </p:nvSpPr>
        <p:spPr>
          <a:xfrm>
            <a:off x="18467494" y="5841999"/>
            <a:ext cx="5810368" cy="31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t>Exposition Magnetica (1er avril – 27 mai 2019) </a:t>
            </a:r>
          </a:p>
          <a:p>
            <a:pPr>
              <a:defRPr sz="4000"/>
            </a:pPr>
            <a:r>
              <a:t>J. Masbou, T. Pierret  </a:t>
            </a:r>
          </a:p>
          <a:p>
            <a:pPr>
              <a:defRPr sz="4000"/>
            </a:pPr>
            <a:r>
              <a:t>1600 visiteurs, 6 k€</a:t>
            </a:r>
          </a:p>
        </p:txBody>
      </p:sp>
      <p:sp>
        <p:nvSpPr>
          <p:cNvPr id="417" name="CG SFP 2019 Nantes…"/>
          <p:cNvSpPr txBox="1"/>
          <p:nvPr/>
        </p:nvSpPr>
        <p:spPr>
          <a:xfrm>
            <a:off x="17158301" y="9736035"/>
            <a:ext cx="7225699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4000"/>
            </a:pPr>
            <a:r>
              <a:rPr dirty="0"/>
              <a:t>CG SFP 2019 Nantes</a:t>
            </a:r>
          </a:p>
          <a:p>
            <a:pPr>
              <a:defRPr sz="4000"/>
            </a:pPr>
            <a:r>
              <a:rPr dirty="0"/>
              <a:t>	8-12 </a:t>
            </a:r>
            <a:r>
              <a:rPr dirty="0" err="1"/>
              <a:t>juillet</a:t>
            </a:r>
            <a:r>
              <a:rPr dirty="0"/>
              <a:t> 2019</a:t>
            </a:r>
          </a:p>
          <a:p>
            <a:pPr>
              <a:defRPr sz="4000"/>
            </a:pPr>
            <a:r>
              <a:rPr dirty="0"/>
              <a:t>	Expo Grand Public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La matière sombre et l’imagerie médicale à 3 photons : une recherche fondamentale et finalisée"/>
          <p:cNvSpPr txBox="1">
            <a:spLocks noGrp="1"/>
          </p:cNvSpPr>
          <p:nvPr>
            <p:ph type="body" idx="1"/>
          </p:nvPr>
        </p:nvSpPr>
        <p:spPr>
          <a:xfrm>
            <a:off x="996553" y="4729162"/>
            <a:ext cx="15609094" cy="2986088"/>
          </a:xfrm>
          <a:prstGeom prst="rect">
            <a:avLst/>
          </a:prstGeom>
        </p:spPr>
        <p:txBody>
          <a:bodyPr/>
          <a:lstStyle>
            <a:lvl1pPr marL="622300" indent="-622300">
              <a:buSzPct val="50000"/>
              <a:buBlip>
                <a:blip r:embed="rId2"/>
              </a:buBlip>
              <a:defRPr sz="4200"/>
            </a:lvl1pPr>
          </a:lstStyle>
          <a:p>
            <a:r>
              <a:rPr lang="fr-FR" dirty="0" err="1" smtClean="0"/>
              <a:t>Darl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quest</a:t>
            </a:r>
            <a:r>
              <a:rPr lang="fr-FR" dirty="0" smtClean="0"/>
              <a:t> and 3-</a:t>
            </a:r>
            <a:r>
              <a:rPr lang="fr-FR" dirty="0" smtClean="0">
                <a:latin typeface="Symbol" panose="05050102010706020507" pitchFamily="18" charset="2"/>
              </a:rPr>
              <a:t>g</a:t>
            </a:r>
            <a:r>
              <a:rPr lang="fr-FR" dirty="0" smtClean="0"/>
              <a:t> </a:t>
            </a:r>
            <a:r>
              <a:rPr lang="fr-FR" dirty="0" err="1" smtClean="0"/>
              <a:t>medical</a:t>
            </a:r>
            <a:r>
              <a:rPr lang="fr-FR" dirty="0" smtClean="0"/>
              <a:t> </a:t>
            </a:r>
            <a:r>
              <a:rPr lang="fr-FR" dirty="0" err="1" smtClean="0"/>
              <a:t>imaging</a:t>
            </a:r>
            <a:endParaRPr dirty="0"/>
          </a:p>
        </p:txBody>
      </p:sp>
      <p:sp>
        <p:nvSpPr>
          <p:cNvPr id="7" name="Faits marquants scientifiques I"/>
          <p:cNvSpPr txBox="1">
            <a:spLocks noGrp="1"/>
          </p:cNvSpPr>
          <p:nvPr>
            <p:ph type="title"/>
          </p:nvPr>
        </p:nvSpPr>
        <p:spPr>
          <a:xfrm>
            <a:off x="1847452" y="0"/>
            <a:ext cx="21298297" cy="30360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rgbClr val="FFFF00"/>
                </a:solidFill>
              </a:rPr>
              <a:t>Fundamental</a:t>
            </a:r>
            <a:r>
              <a:rPr lang="fr-FR" dirty="0" smtClean="0">
                <a:solidFill>
                  <a:srgbClr val="FFFF00"/>
                </a:solidFill>
              </a:rPr>
              <a:t> vs </a:t>
            </a:r>
            <a:r>
              <a:rPr lang="fr-FR" dirty="0" err="1" smtClean="0">
                <a:solidFill>
                  <a:srgbClr val="FFFF00"/>
                </a:solidFill>
              </a:rPr>
              <a:t>Applied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endParaRPr dirty="0"/>
          </a:p>
        </p:txBody>
      </p:sp>
      <p:grpSp>
        <p:nvGrpSpPr>
          <p:cNvPr id="8" name="Group"/>
          <p:cNvGrpSpPr/>
          <p:nvPr/>
        </p:nvGrpSpPr>
        <p:grpSpPr>
          <a:xfrm>
            <a:off x="13223849" y="7844811"/>
            <a:ext cx="8618688" cy="3861633"/>
            <a:chOff x="0" y="-44451"/>
            <a:chExt cx="8618687" cy="3861631"/>
          </a:xfrm>
        </p:grpSpPr>
        <p:pic>
          <p:nvPicPr>
            <p:cNvPr id="9" name="Connection Line" descr="Connection Lin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88079" y="2360909"/>
              <a:ext cx="4303572" cy="1456271"/>
            </a:xfrm>
            <a:prstGeom prst="rect">
              <a:avLst/>
            </a:prstGeom>
            <a:effectLst/>
          </p:spPr>
        </p:pic>
        <p:pic>
          <p:nvPicPr>
            <p:cNvPr id="10" name="Connection Line" descr="Connection Lin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85400" y="-44451"/>
              <a:ext cx="4303571" cy="1456271"/>
            </a:xfrm>
            <a:prstGeom prst="rect">
              <a:avLst/>
            </a:prstGeom>
            <a:effectLst/>
          </p:spPr>
        </p:pic>
        <p:sp>
          <p:nvSpPr>
            <p:cNvPr id="11" name="Applied"/>
            <p:cNvSpPr txBox="1"/>
            <p:nvPr/>
          </p:nvSpPr>
          <p:spPr>
            <a:xfrm>
              <a:off x="5444134" y="1446134"/>
              <a:ext cx="3174553" cy="87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/>
            <a:p>
              <a:pPr lvl="1" algn="l">
                <a:defRPr sz="2500"/>
              </a:pPr>
              <a:r>
                <a:rPr dirty="0"/>
                <a:t>Applied</a:t>
              </a:r>
            </a:p>
          </p:txBody>
        </p:sp>
        <p:sp>
          <p:nvSpPr>
            <p:cNvPr id="12" name="Fundamental"/>
            <p:cNvSpPr txBox="1"/>
            <p:nvPr/>
          </p:nvSpPr>
          <p:spPr>
            <a:xfrm>
              <a:off x="0" y="1446134"/>
              <a:ext cx="4095416" cy="87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/>
            <a:p>
              <a:pPr lvl="3" algn="l">
                <a:defRPr sz="2500"/>
              </a:pPr>
              <a:r>
                <a:t>Fundamental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77778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La matière sombre, car aucune particule connue pourrait l'expliquer…"/>
          <p:cNvSpPr txBox="1">
            <a:spLocks noGrp="1"/>
          </p:cNvSpPr>
          <p:nvPr>
            <p:ph type="title"/>
          </p:nvPr>
        </p:nvSpPr>
        <p:spPr>
          <a:xfrm>
            <a:off x="4137421" y="982265"/>
            <a:ext cx="8118762" cy="303609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755808">
              <a:defRPr sz="3864"/>
            </a:pPr>
            <a:r>
              <a:rPr lang="fr-FR" dirty="0" smtClean="0"/>
              <a:t>« </a:t>
            </a:r>
            <a:r>
              <a:rPr lang="fr-FR" dirty="0" err="1" smtClean="0"/>
              <a:t>Dark</a:t>
            </a:r>
            <a:r>
              <a:rPr lang="fr-FR" dirty="0" smtClean="0"/>
              <a:t> » </a:t>
            </a:r>
            <a:r>
              <a:rPr lang="fr-FR" dirty="0" err="1" smtClean="0"/>
              <a:t>matter</a:t>
            </a:r>
            <a:r>
              <a:rPr dirty="0" smtClean="0"/>
              <a:t>, </a:t>
            </a:r>
            <a:r>
              <a:rPr lang="fr-FR" dirty="0" smtClean="0"/>
              <a:t>as no know </a:t>
            </a:r>
            <a:r>
              <a:rPr lang="fr-FR" dirty="0" err="1" smtClean="0"/>
              <a:t>particle</a:t>
            </a:r>
            <a:r>
              <a:rPr lang="fr-FR" dirty="0" smtClean="0"/>
              <a:t> candidate for </a:t>
            </a:r>
            <a:r>
              <a:rPr lang="fr-FR" dirty="0" err="1" smtClean="0"/>
              <a:t>its</a:t>
            </a:r>
            <a:r>
              <a:rPr lang="fr-FR" dirty="0" smtClean="0"/>
              <a:t> manifestations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5 times more </a:t>
            </a:r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usual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endParaRPr dirty="0"/>
          </a:p>
        </p:txBody>
      </p:sp>
      <p:sp>
        <p:nvSpPr>
          <p:cNvPr id="513" name="La matière sombre ou noire semble bien exister :…"/>
          <p:cNvSpPr txBox="1">
            <a:spLocks noGrp="1"/>
          </p:cNvSpPr>
          <p:nvPr>
            <p:ph type="body" sz="quarter" idx="1"/>
          </p:nvPr>
        </p:nvSpPr>
        <p:spPr>
          <a:xfrm>
            <a:off x="3914459" y="5984878"/>
            <a:ext cx="9895559" cy="50167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640794">
              <a:spcBef>
                <a:spcPts val="4600"/>
              </a:spcBef>
              <a:buSzTx/>
              <a:buNone/>
              <a:defRPr sz="3275"/>
            </a:pPr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indeed</a:t>
            </a:r>
            <a:r>
              <a:rPr lang="fr-FR" dirty="0" smtClean="0"/>
              <a:t> </a:t>
            </a:r>
            <a:r>
              <a:rPr lang="fr-FR" dirty="0" err="1" smtClean="0"/>
              <a:t>seems</a:t>
            </a:r>
            <a:r>
              <a:rPr lang="fr-FR" dirty="0" smtClean="0"/>
              <a:t> to </a:t>
            </a:r>
            <a:r>
              <a:rPr lang="fr-FR" dirty="0" err="1" smtClean="0"/>
              <a:t>exist</a:t>
            </a:r>
            <a:r>
              <a:rPr lang="fr-FR" dirty="0" smtClean="0"/>
              <a:t>:</a:t>
            </a:r>
            <a:endParaRPr dirty="0"/>
          </a:p>
          <a:p>
            <a:pPr marL="249631" indent="-249631" defTabSz="640794">
              <a:spcBef>
                <a:spcPts val="4600"/>
              </a:spcBef>
              <a:buSzPct val="100000"/>
              <a:buBlip>
                <a:blip r:embed="rId2"/>
              </a:buBlip>
              <a:defRPr sz="3275"/>
            </a:pPr>
            <a:r>
              <a:rPr dirty="0"/>
              <a:t> </a:t>
            </a:r>
            <a:r>
              <a:rPr lang="fr-FR" dirty="0"/>
              <a:t>G</a:t>
            </a:r>
            <a:r>
              <a:rPr dirty="0" err="1" smtClean="0"/>
              <a:t>alaxies</a:t>
            </a:r>
            <a:r>
              <a:rPr lang="fr-FR" dirty="0" smtClean="0"/>
              <a:t> motion</a:t>
            </a:r>
            <a:endParaRPr dirty="0"/>
          </a:p>
          <a:p>
            <a:pPr marL="249631" indent="-249631" defTabSz="640794">
              <a:spcBef>
                <a:spcPts val="4600"/>
              </a:spcBef>
              <a:buSzPct val="100000"/>
              <a:buBlip>
                <a:blip r:embed="rId2"/>
              </a:buBlip>
              <a:defRPr sz="3275"/>
            </a:pPr>
            <a:r>
              <a:rPr dirty="0"/>
              <a:t> </a:t>
            </a:r>
            <a:r>
              <a:rPr lang="fr-FR" dirty="0"/>
              <a:t>G</a:t>
            </a:r>
            <a:r>
              <a:rPr dirty="0" err="1" smtClean="0"/>
              <a:t>alax</a:t>
            </a:r>
            <a:r>
              <a:rPr lang="fr-FR" dirty="0" smtClean="0"/>
              <a:t>y</a:t>
            </a:r>
            <a:r>
              <a:rPr dirty="0" smtClean="0"/>
              <a:t> </a:t>
            </a:r>
            <a:r>
              <a:rPr lang="fr-FR" dirty="0" smtClean="0"/>
              <a:t>clusters and </a:t>
            </a:r>
            <a:r>
              <a:rPr dirty="0" smtClean="0"/>
              <a:t>et </a:t>
            </a:r>
            <a:r>
              <a:rPr lang="fr-FR" dirty="0" smtClean="0"/>
              <a:t>cluster collisions</a:t>
            </a:r>
            <a:endParaRPr dirty="0"/>
          </a:p>
          <a:p>
            <a:pPr marL="249631" indent="-249631" defTabSz="640794">
              <a:spcBef>
                <a:spcPts val="4600"/>
              </a:spcBef>
              <a:buSzPct val="100000"/>
              <a:buBlip>
                <a:blip r:embed="rId2"/>
              </a:buBlip>
              <a:defRPr sz="3275"/>
            </a:pPr>
            <a:r>
              <a:rPr lang="fr-FR" dirty="0" smtClean="0"/>
              <a:t> C</a:t>
            </a:r>
            <a:r>
              <a:rPr dirty="0" err="1" smtClean="0"/>
              <a:t>osmologi</a:t>
            </a:r>
            <a:r>
              <a:rPr lang="fr-FR" dirty="0" smtClean="0"/>
              <a:t>cal background</a:t>
            </a:r>
            <a:endParaRPr dirty="0"/>
          </a:p>
          <a:p>
            <a:pPr marL="249631" indent="-249631" defTabSz="640794">
              <a:spcBef>
                <a:spcPts val="4600"/>
              </a:spcBef>
              <a:buSzPct val="100000"/>
              <a:buBlip>
                <a:blip r:embed="rId2"/>
              </a:buBlip>
              <a:defRPr sz="3275"/>
            </a:pPr>
            <a:r>
              <a:rPr dirty="0"/>
              <a:t> </a:t>
            </a:r>
            <a:r>
              <a:rPr lang="fr-FR" dirty="0" smtClean="0"/>
              <a:t>Primordial </a:t>
            </a:r>
            <a:r>
              <a:rPr dirty="0" err="1" smtClean="0"/>
              <a:t>nucl</a:t>
            </a:r>
            <a:r>
              <a:rPr lang="fr-FR" dirty="0" smtClean="0"/>
              <a:t>e</a:t>
            </a:r>
            <a:r>
              <a:rPr dirty="0" err="1" smtClean="0"/>
              <a:t>osynth</a:t>
            </a:r>
            <a:r>
              <a:rPr lang="fr-FR" dirty="0" smtClean="0"/>
              <a:t>e</a:t>
            </a:r>
            <a:r>
              <a:rPr dirty="0" smtClean="0"/>
              <a:t>s</a:t>
            </a:r>
            <a:r>
              <a:rPr lang="fr-FR" dirty="0" err="1" smtClean="0"/>
              <a:t>is</a:t>
            </a:r>
            <a:endParaRPr dirty="0"/>
          </a:p>
        </p:txBody>
      </p:sp>
      <p:pic>
        <p:nvPicPr>
          <p:cNvPr id="514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23410" y="660796"/>
            <a:ext cx="6775652" cy="3393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14557" y="9119736"/>
            <a:ext cx="6714115" cy="4439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droppedImage.png" descr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960583" y="4224727"/>
            <a:ext cx="7022062" cy="52665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145636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A la recherche des nouvelles particules"/>
          <p:cNvSpPr txBox="1">
            <a:spLocks noGrp="1"/>
          </p:cNvSpPr>
          <p:nvPr>
            <p:ph type="title"/>
          </p:nvPr>
        </p:nvSpPr>
        <p:spPr>
          <a:xfrm>
            <a:off x="4137421" y="125015"/>
            <a:ext cx="7183168" cy="3036095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fr-FR" dirty="0" smtClean="0"/>
              <a:t>The </a:t>
            </a:r>
            <a:r>
              <a:rPr lang="fr-FR" dirty="0" err="1" smtClean="0"/>
              <a:t>quest</a:t>
            </a:r>
            <a:r>
              <a:rPr lang="fr-FR" dirty="0" smtClean="0"/>
              <a:t> for new </a:t>
            </a:r>
            <a:r>
              <a:rPr lang="fr-FR" dirty="0" err="1" smtClean="0"/>
              <a:t>particles</a:t>
            </a:r>
            <a:endParaRPr dirty="0"/>
          </a:p>
        </p:txBody>
      </p:sp>
      <p:sp>
        <p:nvSpPr>
          <p:cNvPr id="519" name="Des nouvelles particules inconnues (WIMP) sont recherchées afin de comprendre la matière sombre.…"/>
          <p:cNvSpPr txBox="1">
            <a:spLocks noGrp="1"/>
          </p:cNvSpPr>
          <p:nvPr>
            <p:ph type="body" sz="half" idx="1"/>
          </p:nvPr>
        </p:nvSpPr>
        <p:spPr>
          <a:xfrm>
            <a:off x="3638550" y="3161109"/>
            <a:ext cx="9133113" cy="8840391"/>
          </a:xfrm>
          <a:prstGeom prst="rect">
            <a:avLst/>
          </a:prstGeom>
        </p:spPr>
        <p:txBody>
          <a:bodyPr/>
          <a:lstStyle/>
          <a:p>
            <a:pPr marL="304800" indent="-304800">
              <a:buSzPct val="100000"/>
              <a:buBlip>
                <a:blip r:embed="rId2"/>
              </a:buBlip>
              <a:defRPr sz="3200"/>
            </a:pPr>
            <a:r>
              <a:rPr dirty="0"/>
              <a:t> </a:t>
            </a:r>
            <a:r>
              <a:rPr lang="fr-FR" dirty="0" smtClean="0"/>
              <a:t>New </a:t>
            </a:r>
            <a:r>
              <a:rPr lang="fr-FR" dirty="0" err="1" smtClean="0"/>
              <a:t>particles</a:t>
            </a:r>
            <a:r>
              <a:rPr lang="fr-FR" dirty="0" smtClean="0"/>
              <a:t> (WIMP) are </a:t>
            </a:r>
            <a:r>
              <a:rPr lang="fr-FR" dirty="0" err="1" smtClean="0"/>
              <a:t>searched</a:t>
            </a:r>
            <a:r>
              <a:rPr lang="fr-FR" dirty="0" smtClean="0"/>
              <a:t> for in </a:t>
            </a:r>
            <a:r>
              <a:rPr lang="fr-FR" dirty="0" err="1" smtClean="0"/>
              <a:t>order</a:t>
            </a:r>
            <a:r>
              <a:rPr lang="fr-FR" dirty="0" smtClean="0"/>
              <a:t> to </a:t>
            </a:r>
            <a:r>
              <a:rPr lang="fr-FR" dirty="0" err="1" smtClean="0"/>
              <a:t>understand</a:t>
            </a:r>
            <a:r>
              <a:rPr lang="fr-FR" dirty="0" smtClean="0"/>
              <a:t> </a:t>
            </a:r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/>
              <a:t>.</a:t>
            </a:r>
            <a:endParaRPr dirty="0"/>
          </a:p>
          <a:p>
            <a:pPr marL="304800" indent="-304800">
              <a:buSzPct val="100000"/>
              <a:buBlip>
                <a:blip r:embed="rId2"/>
              </a:buBlip>
              <a:defRPr sz="3200"/>
            </a:pPr>
            <a:r>
              <a:rPr dirty="0"/>
              <a:t> </a:t>
            </a:r>
            <a:r>
              <a:rPr lang="fr-FR" dirty="0" smtClean="0"/>
              <a:t>U</a:t>
            </a:r>
            <a:r>
              <a:rPr dirty="0" err="1" smtClean="0"/>
              <a:t>ltra</a:t>
            </a:r>
            <a:r>
              <a:rPr dirty="0" smtClean="0"/>
              <a:t> </a:t>
            </a:r>
            <a:r>
              <a:rPr dirty="0" err="1" smtClean="0"/>
              <a:t>sensi</a:t>
            </a:r>
            <a:r>
              <a:rPr lang="fr-FR" dirty="0" err="1" smtClean="0"/>
              <a:t>tive</a:t>
            </a:r>
            <a:r>
              <a:rPr lang="fr-FR" dirty="0" smtClean="0"/>
              <a:t> detectors </a:t>
            </a:r>
            <a:r>
              <a:rPr dirty="0" smtClean="0"/>
              <a:t> </a:t>
            </a:r>
            <a:r>
              <a:rPr dirty="0"/>
              <a:t>(</a:t>
            </a:r>
            <a:r>
              <a:rPr dirty="0" smtClean="0"/>
              <a:t>XENON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dirty="0" smtClean="0"/>
              <a:t>) </a:t>
            </a:r>
            <a:r>
              <a:rPr lang="fr-FR" dirty="0" smtClean="0"/>
              <a:t>are </a:t>
            </a:r>
            <a:r>
              <a:rPr lang="fr-FR" dirty="0" err="1" smtClean="0"/>
              <a:t>built</a:t>
            </a:r>
            <a:r>
              <a:rPr lang="fr-FR" dirty="0" smtClean="0"/>
              <a:t> </a:t>
            </a:r>
            <a:r>
              <a:rPr lang="fr-FR" dirty="0" err="1" smtClean="0"/>
              <a:t>deep</a:t>
            </a:r>
            <a:r>
              <a:rPr lang="fr-FR" dirty="0" smtClean="0"/>
              <a:t> underground in the </a:t>
            </a:r>
            <a:r>
              <a:rPr lang="fr-FR" dirty="0" err="1" smtClean="0"/>
              <a:t>Alps</a:t>
            </a:r>
            <a:r>
              <a:rPr lang="fr-FR" dirty="0" smtClean="0"/>
              <a:t> (National </a:t>
            </a:r>
            <a:r>
              <a:rPr lang="fr-FR" dirty="0" err="1" smtClean="0"/>
              <a:t>Lab</a:t>
            </a:r>
            <a:r>
              <a:rPr lang="fr-FR" dirty="0" smtClean="0"/>
              <a:t> of </a:t>
            </a:r>
            <a:r>
              <a:rPr dirty="0" smtClean="0"/>
              <a:t>Gran </a:t>
            </a:r>
            <a:r>
              <a:rPr dirty="0" err="1"/>
              <a:t>Sasso</a:t>
            </a:r>
            <a:r>
              <a:rPr dirty="0"/>
              <a:t> (LNGS</a:t>
            </a:r>
            <a:r>
              <a:rPr dirty="0" smtClean="0"/>
              <a:t>)</a:t>
            </a:r>
            <a:r>
              <a:rPr lang="fr-FR" dirty="0" smtClean="0"/>
              <a:t>)</a:t>
            </a:r>
            <a:r>
              <a:rPr dirty="0" smtClean="0"/>
              <a:t>.</a:t>
            </a:r>
            <a:endParaRPr dirty="0"/>
          </a:p>
          <a:p>
            <a:pPr marL="304800" indent="-304800">
              <a:buSzPct val="100000"/>
              <a:buBlip>
                <a:blip r:embed="rId2"/>
              </a:buBlip>
              <a:defRPr sz="3200"/>
            </a:pPr>
            <a:r>
              <a:rPr dirty="0"/>
              <a:t> </a:t>
            </a:r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 @</a:t>
            </a:r>
            <a:r>
              <a:rPr dirty="0" smtClean="0"/>
              <a:t> LHC </a:t>
            </a:r>
            <a:r>
              <a:rPr dirty="0"/>
              <a:t>...</a:t>
            </a:r>
          </a:p>
        </p:txBody>
      </p:sp>
      <p:pic>
        <p:nvPicPr>
          <p:cNvPr id="52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51818" y="2442306"/>
            <a:ext cx="7861918" cy="4435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80503" y="7134497"/>
            <a:ext cx="7861918" cy="49457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353984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Résultats scientifiques majeurs"/>
          <p:cNvSpPr txBox="1">
            <a:spLocks noGrp="1"/>
          </p:cNvSpPr>
          <p:nvPr>
            <p:ph type="title"/>
          </p:nvPr>
        </p:nvSpPr>
        <p:spPr>
          <a:xfrm>
            <a:off x="4387453" y="-910829"/>
            <a:ext cx="15609094" cy="3036095"/>
          </a:xfrm>
          <a:prstGeom prst="rect">
            <a:avLst/>
          </a:prstGeom>
        </p:spPr>
        <p:txBody>
          <a:bodyPr/>
          <a:lstStyle>
            <a:lvl1pPr algn="l">
              <a:defRPr sz="4200"/>
            </a:lvl1pPr>
          </a:lstStyle>
          <a:p>
            <a:r>
              <a:rPr lang="fr-FR" dirty="0" smtClean="0"/>
              <a:t>Major Scientific </a:t>
            </a:r>
            <a:r>
              <a:rPr lang="fr-FR" dirty="0" err="1" smtClean="0"/>
              <a:t>Results</a:t>
            </a:r>
            <a:r>
              <a:rPr lang="fr-FR" dirty="0" smtClean="0"/>
              <a:t>… The best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in </a:t>
            </a:r>
            <a:r>
              <a:rPr lang="fr-FR" dirty="0" err="1" smtClean="0"/>
              <a:t>seeing</a:t>
            </a:r>
            <a:r>
              <a:rPr lang="fr-FR" dirty="0" smtClean="0"/>
              <a:t> </a:t>
            </a:r>
            <a:r>
              <a:rPr lang="fr-FR" dirty="0" err="1" smtClean="0"/>
              <a:t>nothing</a:t>
            </a:r>
            <a:r>
              <a:rPr lang="fr-FR" dirty="0" smtClean="0"/>
              <a:t> !</a:t>
            </a:r>
            <a:endParaRPr dirty="0"/>
          </a:p>
        </p:txBody>
      </p:sp>
      <p:sp>
        <p:nvSpPr>
          <p:cNvPr id="524" name="La recherche directe de matière sombre continue: XENON1T, la plus grande expérience jamais construite. Des nouveau résultats prévus fin avril. XENONnT en construction…"/>
          <p:cNvSpPr txBox="1">
            <a:spLocks noGrp="1"/>
          </p:cNvSpPr>
          <p:nvPr>
            <p:ph type="body" sz="quarter" idx="1"/>
          </p:nvPr>
        </p:nvSpPr>
        <p:spPr>
          <a:xfrm>
            <a:off x="4419544" y="8193685"/>
            <a:ext cx="8451112" cy="46739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673655">
              <a:spcBef>
                <a:spcPts val="4800"/>
              </a:spcBef>
              <a:buSzTx/>
              <a:buNone/>
              <a:defRPr sz="3443"/>
            </a:pPr>
            <a:r>
              <a:rPr lang="fr-FR" dirty="0" smtClean="0"/>
              <a:t>Direct </a:t>
            </a:r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search</a:t>
            </a:r>
            <a:r>
              <a:rPr lang="fr-FR" dirty="0" smtClean="0"/>
              <a:t> in </a:t>
            </a:r>
            <a:r>
              <a:rPr dirty="0" smtClean="0"/>
              <a:t>XENON1T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r>
              <a:rPr lang="fr-FR" dirty="0" smtClean="0"/>
              <a:t>; new </a:t>
            </a:r>
            <a:r>
              <a:rPr lang="fr-FR" dirty="0" err="1" smtClean="0"/>
              <a:t>results</a:t>
            </a:r>
            <a:r>
              <a:rPr lang="fr-FR" dirty="0" smtClean="0"/>
              <a:t> </a:t>
            </a:r>
            <a:r>
              <a:rPr lang="fr-FR" dirty="0" err="1" smtClean="0"/>
              <a:t>foreseen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future </a:t>
            </a:r>
            <a:r>
              <a:rPr dirty="0" err="1" smtClean="0"/>
              <a:t>XENONnT</a:t>
            </a:r>
            <a:r>
              <a:rPr dirty="0" smtClean="0"/>
              <a:t> </a:t>
            </a:r>
            <a:r>
              <a:rPr lang="fr-FR" dirty="0" err="1" smtClean="0"/>
              <a:t>under</a:t>
            </a:r>
            <a:r>
              <a:rPr lang="fr-FR" dirty="0"/>
              <a:t> </a:t>
            </a:r>
            <a:r>
              <a:rPr dirty="0" smtClean="0"/>
              <a:t>construction</a:t>
            </a:r>
            <a:endParaRPr lang="fr-FR" dirty="0" smtClean="0"/>
          </a:p>
          <a:p>
            <a:pPr marL="0" indent="0" defTabSz="673655">
              <a:spcBef>
                <a:spcPts val="4800"/>
              </a:spcBef>
              <a:buSzTx/>
              <a:buNone/>
              <a:defRPr sz="3443"/>
            </a:pP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challenges and patents</a:t>
            </a:r>
            <a:endParaRPr dirty="0"/>
          </a:p>
          <a:p>
            <a:pPr marL="0" indent="0" defTabSz="673655">
              <a:spcBef>
                <a:spcPts val="4800"/>
              </a:spcBef>
              <a:buSzTx/>
              <a:buNone/>
              <a:defRPr sz="3443"/>
            </a:pPr>
            <a:r>
              <a:rPr lang="fr-FR" dirty="0" smtClean="0"/>
              <a:t>The </a:t>
            </a:r>
            <a:r>
              <a:rPr lang="fr-FR" dirty="0" err="1" smtClean="0"/>
              <a:t>same</a:t>
            </a:r>
            <a:r>
              <a:rPr dirty="0" smtClean="0"/>
              <a:t> d</a:t>
            </a:r>
            <a:r>
              <a:rPr lang="fr-FR" dirty="0" smtClean="0"/>
              <a:t>e</a:t>
            </a:r>
            <a:r>
              <a:rPr dirty="0" err="1" smtClean="0"/>
              <a:t>tection</a:t>
            </a:r>
            <a:r>
              <a:rPr dirty="0" smtClean="0"/>
              <a:t> </a:t>
            </a:r>
            <a:r>
              <a:rPr lang="fr-FR" dirty="0" smtClean="0"/>
              <a:t>technique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applied</a:t>
            </a:r>
            <a:r>
              <a:rPr lang="fr-FR" dirty="0" smtClean="0"/>
              <a:t> to </a:t>
            </a:r>
            <a:r>
              <a:rPr lang="fr-FR" dirty="0" err="1" smtClean="0"/>
              <a:t>medical</a:t>
            </a:r>
            <a:r>
              <a:rPr lang="fr-FR" dirty="0" smtClean="0"/>
              <a:t> </a:t>
            </a:r>
            <a:r>
              <a:rPr lang="fr-FR" dirty="0" err="1" smtClean="0"/>
              <a:t>imaging</a:t>
            </a:r>
            <a:r>
              <a:rPr lang="fr-FR" dirty="0" smtClean="0"/>
              <a:t> !!!</a:t>
            </a:r>
            <a:endParaRPr dirty="0"/>
          </a:p>
        </p:txBody>
      </p:sp>
      <p:pic>
        <p:nvPicPr>
          <p:cNvPr id="5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70656" y="8187549"/>
            <a:ext cx="7562124" cy="529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Screen Shot 2018-04-06 at 12.13.04.png" descr="Screen Shot 2018-04-06 at 12.13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1031" y="1088580"/>
            <a:ext cx="15859126" cy="70637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120327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Imagerie à 3 photons"/>
          <p:cNvSpPr txBox="1">
            <a:spLocks noGrp="1"/>
          </p:cNvSpPr>
          <p:nvPr>
            <p:ph type="title"/>
          </p:nvPr>
        </p:nvSpPr>
        <p:spPr>
          <a:xfrm>
            <a:off x="2311003" y="357187"/>
            <a:ext cx="15609094" cy="3036095"/>
          </a:xfrm>
          <a:prstGeom prst="rect">
            <a:avLst/>
          </a:prstGeom>
        </p:spPr>
        <p:txBody>
          <a:bodyPr/>
          <a:lstStyle>
            <a:lvl1pPr algn="l">
              <a:defRPr sz="4200"/>
            </a:lvl1pPr>
          </a:lstStyle>
          <a:p>
            <a:r>
              <a:rPr lang="fr-FR" dirty="0" err="1" smtClean="0"/>
              <a:t>Medical</a:t>
            </a:r>
            <a:r>
              <a:rPr lang="fr-FR" dirty="0" smtClean="0"/>
              <a:t> </a:t>
            </a:r>
            <a:r>
              <a:rPr lang="fr-FR" dirty="0" err="1" smtClean="0"/>
              <a:t>imaging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dirty="0" smtClean="0"/>
              <a:t> </a:t>
            </a:r>
            <a:r>
              <a:rPr dirty="0"/>
              <a:t>à 3 photons</a:t>
            </a:r>
          </a:p>
        </p:txBody>
      </p:sp>
      <p:sp>
        <p:nvSpPr>
          <p:cNvPr id="529" name="Un radioélément émettant un beta+ et un photon est nécessaire…"/>
          <p:cNvSpPr txBox="1">
            <a:spLocks noGrp="1"/>
          </p:cNvSpPr>
          <p:nvPr>
            <p:ph type="body" sz="quarter" idx="1"/>
          </p:nvPr>
        </p:nvSpPr>
        <p:spPr>
          <a:xfrm>
            <a:off x="1505136" y="3737118"/>
            <a:ext cx="8553264" cy="757858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401453" indent="-401453" defTabSz="542210">
              <a:spcBef>
                <a:spcPts val="3800"/>
              </a:spcBef>
              <a:buChar char="-"/>
              <a:defRPr sz="3432"/>
            </a:pPr>
            <a:r>
              <a:rPr lang="fr-FR" dirty="0" err="1" smtClean="0"/>
              <a:t>Need</a:t>
            </a:r>
            <a:r>
              <a:rPr lang="fr-FR" dirty="0" smtClean="0"/>
              <a:t> for a </a:t>
            </a:r>
            <a:r>
              <a:rPr dirty="0" smtClean="0"/>
              <a:t> beta</a:t>
            </a:r>
            <a:r>
              <a:rPr dirty="0"/>
              <a:t>+ </a:t>
            </a:r>
            <a:r>
              <a:rPr lang="fr-FR" dirty="0" smtClean="0"/>
              <a:t>+ </a:t>
            </a:r>
            <a:r>
              <a:rPr dirty="0" smtClean="0"/>
              <a:t> photon </a:t>
            </a:r>
            <a:r>
              <a:rPr lang="fr-FR" dirty="0" err="1" smtClean="0"/>
              <a:t>emitter</a:t>
            </a:r>
            <a:r>
              <a:rPr lang="fr-FR" dirty="0" smtClean="0"/>
              <a:t> in radioactive </a:t>
            </a:r>
            <a:r>
              <a:rPr lang="fr-FR" dirty="0" err="1" smtClean="0"/>
              <a:t>decay</a:t>
            </a:r>
            <a:endParaRPr dirty="0"/>
          </a:p>
          <a:p>
            <a:pPr marL="401453" indent="-401453" defTabSz="542210">
              <a:spcBef>
                <a:spcPts val="3800"/>
              </a:spcBef>
              <a:buChar char="-"/>
              <a:defRPr sz="3432"/>
            </a:pPr>
            <a:r>
              <a:rPr dirty="0"/>
              <a:t>Le Sc-44 </a:t>
            </a:r>
            <a:r>
              <a:rPr lang="fr-FR" dirty="0" err="1" smtClean="0"/>
              <a:t>is</a:t>
            </a:r>
            <a:r>
              <a:rPr lang="fr-FR" dirty="0" smtClean="0"/>
              <a:t> a good candidate ( </a:t>
            </a:r>
            <a:r>
              <a:rPr lang="fr-FR" dirty="0" err="1" smtClean="0"/>
              <a:t>produced</a:t>
            </a:r>
            <a:r>
              <a:rPr lang="fr-FR" dirty="0" smtClean="0"/>
              <a:t> </a:t>
            </a:r>
            <a:r>
              <a:rPr lang="fr-FR" dirty="0" err="1" smtClean="0"/>
              <a:t>locally</a:t>
            </a:r>
            <a:r>
              <a:rPr lang="fr-FR" dirty="0" smtClean="0"/>
              <a:t> at </a:t>
            </a:r>
            <a:r>
              <a:rPr dirty="0" smtClean="0"/>
              <a:t>A</a:t>
            </a:r>
            <a:r>
              <a:rPr lang="fr-FR" dirty="0" smtClean="0"/>
              <a:t>RRONAX)</a:t>
            </a:r>
            <a:endParaRPr dirty="0"/>
          </a:p>
          <a:p>
            <a:pPr marL="401453" indent="-401453" defTabSz="542210">
              <a:spcBef>
                <a:spcPts val="3800"/>
              </a:spcBef>
              <a:buChar char="-"/>
              <a:defRPr sz="3432"/>
            </a:pPr>
            <a:r>
              <a:rPr dirty="0"/>
              <a:t>Xenon Medical Imaging System (XEMIS) </a:t>
            </a:r>
            <a:r>
              <a:rPr lang="fr-FR" dirty="0" err="1" smtClean="0"/>
              <a:t>rely</a:t>
            </a:r>
            <a:r>
              <a:rPr lang="fr-FR" dirty="0" smtClean="0"/>
              <a:t> on</a:t>
            </a:r>
            <a:r>
              <a:rPr dirty="0" smtClean="0"/>
              <a:t> </a:t>
            </a:r>
            <a:r>
              <a:rPr dirty="0"/>
              <a:t>the </a:t>
            </a:r>
            <a:r>
              <a:rPr dirty="0" err="1"/>
              <a:t>LXe</a:t>
            </a:r>
            <a:r>
              <a:rPr dirty="0"/>
              <a:t> technology used in XENON experiment</a:t>
            </a:r>
            <a:r>
              <a:rPr dirty="0" smtClean="0"/>
              <a:t>.</a:t>
            </a:r>
            <a:endParaRPr lang="fr-FR" dirty="0" smtClean="0"/>
          </a:p>
          <a:p>
            <a:pPr marL="401453" indent="-401453" defTabSz="542210">
              <a:spcBef>
                <a:spcPts val="3800"/>
              </a:spcBef>
              <a:buChar char="-"/>
              <a:defRPr sz="3432"/>
            </a:pPr>
            <a:endParaRPr dirty="0"/>
          </a:p>
          <a:p>
            <a:pPr marL="401453" indent="-401453" defTabSz="542210">
              <a:spcBef>
                <a:spcPts val="0"/>
              </a:spcBef>
              <a:buChar char="-"/>
              <a:defRPr sz="3432"/>
            </a:pPr>
            <a:r>
              <a:rPr dirty="0" err="1"/>
              <a:t>Xe</a:t>
            </a:r>
            <a:r>
              <a:rPr dirty="0"/>
              <a:t> </a:t>
            </a:r>
            <a:r>
              <a:rPr lang="fr-FR" dirty="0" err="1" smtClean="0"/>
              <a:t>is</a:t>
            </a:r>
            <a:r>
              <a:rPr dirty="0" smtClean="0"/>
              <a:t> </a:t>
            </a:r>
            <a:r>
              <a:rPr dirty="0" err="1" smtClean="0"/>
              <a:t>extr</a:t>
            </a:r>
            <a:r>
              <a:rPr lang="fr-FR" dirty="0" err="1" smtClean="0"/>
              <a:t>acted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dirty="0" smtClean="0"/>
              <a:t> </a:t>
            </a:r>
            <a:r>
              <a:rPr lang="fr-FR" dirty="0" smtClean="0"/>
              <a:t>the </a:t>
            </a:r>
            <a:r>
              <a:rPr dirty="0" smtClean="0"/>
              <a:t>air </a:t>
            </a:r>
            <a:r>
              <a:rPr lang="fr-FR" dirty="0" smtClean="0"/>
              <a:t>(</a:t>
            </a:r>
            <a:r>
              <a:rPr lang="fr-FR" dirty="0" err="1" smtClean="0"/>
              <a:t>price</a:t>
            </a:r>
            <a:r>
              <a:rPr lang="fr-FR" dirty="0" smtClean="0"/>
              <a:t>: 0.5-4</a:t>
            </a:r>
            <a:r>
              <a:rPr lang="fr-FR" dirty="0"/>
              <a:t> </a:t>
            </a:r>
            <a:r>
              <a:rPr lang="fr-FR" dirty="0" smtClean="0"/>
              <a:t>k</a:t>
            </a:r>
            <a:r>
              <a:rPr dirty="0" smtClean="0"/>
              <a:t>€ </a:t>
            </a:r>
            <a:r>
              <a:rPr dirty="0"/>
              <a:t>par </a:t>
            </a:r>
            <a:r>
              <a:rPr dirty="0" smtClean="0"/>
              <a:t>kg</a:t>
            </a:r>
            <a:r>
              <a:rPr lang="fr-FR" dirty="0" smtClean="0"/>
              <a:t>)</a:t>
            </a:r>
          </a:p>
          <a:p>
            <a:pPr marL="401453" indent="-401453" defTabSz="542210">
              <a:spcBef>
                <a:spcPts val="0"/>
              </a:spcBef>
              <a:buChar char="-"/>
              <a:defRPr sz="3432"/>
            </a:pPr>
            <a:endParaRPr lang="fr-FR" dirty="0"/>
          </a:p>
          <a:p>
            <a:pPr marL="401453" indent="-401453" defTabSz="542210">
              <a:spcBef>
                <a:spcPts val="0"/>
              </a:spcBef>
              <a:buChar char="-"/>
              <a:defRPr sz="3432"/>
            </a:pPr>
            <a:r>
              <a:rPr lang="fr-FR" dirty="0" smtClean="0"/>
              <a:t>Main </a:t>
            </a:r>
            <a:r>
              <a:rPr lang="fr-FR" dirty="0" err="1" smtClean="0"/>
              <a:t>advantage</a:t>
            </a:r>
            <a:r>
              <a:rPr lang="fr-FR" dirty="0" smtClean="0"/>
              <a:t> :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imaging</a:t>
            </a:r>
            <a:r>
              <a:rPr lang="fr-FR" dirty="0" smtClean="0"/>
              <a:t> </a:t>
            </a:r>
            <a:r>
              <a:rPr lang="fr-FR" dirty="0" err="1" smtClean="0"/>
              <a:t>quality</a:t>
            </a:r>
            <a:r>
              <a:rPr lang="fr-FR" dirty="0" smtClean="0"/>
              <a:t> for </a:t>
            </a:r>
            <a:r>
              <a:rPr lang="fr-FR" dirty="0" err="1" smtClean="0"/>
              <a:t>injected</a:t>
            </a:r>
            <a:r>
              <a:rPr lang="fr-FR" dirty="0" smtClean="0"/>
              <a:t> dose </a:t>
            </a:r>
            <a:r>
              <a:rPr lang="fr-FR" dirty="0" err="1" smtClean="0"/>
              <a:t>reduced</a:t>
            </a:r>
            <a:r>
              <a:rPr lang="fr-FR" dirty="0" smtClean="0"/>
              <a:t> by 100-1000 =&gt; </a:t>
            </a:r>
            <a:r>
              <a:rPr lang="fr-FR" dirty="0" err="1" smtClean="0"/>
              <a:t>faster</a:t>
            </a:r>
            <a:r>
              <a:rPr lang="fr-FR" dirty="0" smtClean="0"/>
              <a:t> and </a:t>
            </a:r>
            <a:r>
              <a:rPr lang="fr-FR" dirty="0" err="1" smtClean="0"/>
              <a:t>cheaper</a:t>
            </a:r>
            <a:r>
              <a:rPr lang="fr-FR" dirty="0" smtClean="0"/>
              <a:t> on the long </a:t>
            </a:r>
            <a:r>
              <a:rPr lang="fr-FR" dirty="0" err="1" smtClean="0"/>
              <a:t>term</a:t>
            </a:r>
            <a:endParaRPr dirty="0"/>
          </a:p>
        </p:txBody>
      </p:sp>
      <p:pic>
        <p:nvPicPr>
          <p:cNvPr id="5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5435" y="1196578"/>
            <a:ext cx="9677323" cy="508108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XEMIS2"/>
          <p:cNvSpPr txBox="1"/>
          <p:nvPr/>
        </p:nvSpPr>
        <p:spPr>
          <a:xfrm>
            <a:off x="11413728" y="11995546"/>
            <a:ext cx="23780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XEMIS2</a:t>
            </a:r>
          </a:p>
        </p:txBody>
      </p:sp>
      <p:pic>
        <p:nvPicPr>
          <p:cNvPr id="5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8998" y="6322469"/>
            <a:ext cx="9670198" cy="56968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780801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XEMIS1 : R&amp;D"/>
          <p:cNvSpPr txBox="1">
            <a:spLocks noGrp="1"/>
          </p:cNvSpPr>
          <p:nvPr>
            <p:ph type="title"/>
          </p:nvPr>
        </p:nvSpPr>
        <p:spPr>
          <a:xfrm>
            <a:off x="5124450" y="628650"/>
            <a:ext cx="4857750" cy="1890713"/>
          </a:xfrm>
          <a:prstGeom prst="rect">
            <a:avLst/>
          </a:prstGeom>
        </p:spPr>
        <p:txBody>
          <a:bodyPr/>
          <a:lstStyle>
            <a:lvl1pPr algn="l">
              <a:defRPr sz="4200"/>
            </a:lvl1pPr>
          </a:lstStyle>
          <a:p>
            <a:r>
              <a:rPr dirty="0"/>
              <a:t>XEMIS1 : R&amp;D</a:t>
            </a:r>
          </a:p>
        </p:txBody>
      </p:sp>
      <p:sp>
        <p:nvSpPr>
          <p:cNvPr id="535" name="XEMIS2 : Small Animal Imaging"/>
          <p:cNvSpPr txBox="1">
            <a:spLocks noGrp="1"/>
          </p:cNvSpPr>
          <p:nvPr>
            <p:ph type="body" sz="quarter" idx="1"/>
          </p:nvPr>
        </p:nvSpPr>
        <p:spPr>
          <a:xfrm>
            <a:off x="1866900" y="6121018"/>
            <a:ext cx="8486179" cy="25090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4200"/>
            </a:lvl1pPr>
          </a:lstStyle>
          <a:p>
            <a:r>
              <a:rPr dirty="0"/>
              <a:t>XEMIS2 : </a:t>
            </a:r>
            <a:r>
              <a:rPr dirty="0" smtClean="0"/>
              <a:t>Small </a:t>
            </a:r>
            <a:r>
              <a:rPr dirty="0"/>
              <a:t>Animal </a:t>
            </a:r>
            <a:r>
              <a:rPr dirty="0" smtClean="0"/>
              <a:t>Imaging</a:t>
            </a:r>
            <a:r>
              <a:rPr lang="fr-FR" dirty="0" smtClean="0"/>
              <a:t>,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installed</a:t>
            </a:r>
            <a:r>
              <a:rPr lang="fr-FR" dirty="0" smtClean="0"/>
              <a:t> at the CHU</a:t>
            </a:r>
            <a:endParaRPr dirty="0"/>
          </a:p>
        </p:txBody>
      </p:sp>
      <p:pic>
        <p:nvPicPr>
          <p:cNvPr id="5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45471" y="387615"/>
            <a:ext cx="9522892" cy="5783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816" y="8243357"/>
            <a:ext cx="10588099" cy="5294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Screen Shot 2018-04-09 at 17.19.50.png" descr="Screen Shot 2018-04-09 at 17.19.5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76329" y="2359423"/>
            <a:ext cx="2803923" cy="3661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Screen Shot 2018-04-09 at 17.33.30.png" descr="Screen Shot 2018-04-09 at 17.33.3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04465" y="6717538"/>
            <a:ext cx="7396509" cy="681986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lèche courbée vers la gauche 1"/>
          <p:cNvSpPr/>
          <p:nvPr/>
        </p:nvSpPr>
        <p:spPr>
          <a:xfrm rot="2203891" flipH="1">
            <a:off x="2617387" y="2831338"/>
            <a:ext cx="1752600" cy="3886200"/>
          </a:xfrm>
          <a:prstGeom prst="curvedLeftArrow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Flèche droite 2"/>
          <p:cNvSpPr/>
          <p:nvPr/>
        </p:nvSpPr>
        <p:spPr>
          <a:xfrm>
            <a:off x="19581649" y="9889347"/>
            <a:ext cx="3238500" cy="1428750"/>
          </a:xfrm>
          <a:prstGeom prst="rightArrow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XEMIS2 : Small Animal Imaging"/>
          <p:cNvSpPr txBox="1">
            <a:spLocks/>
          </p:cNvSpPr>
          <p:nvPr/>
        </p:nvSpPr>
        <p:spPr>
          <a:xfrm>
            <a:off x="19581649" y="7811296"/>
            <a:ext cx="4648200" cy="250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 smtClean="0"/>
              <a:t>Plans for XEMIS3 : body imaging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499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es membres de Subatech"/>
          <p:cNvSpPr txBox="1">
            <a:spLocks noGrp="1"/>
          </p:cNvSpPr>
          <p:nvPr>
            <p:ph type="title"/>
          </p:nvPr>
        </p:nvSpPr>
        <p:spPr>
          <a:xfrm>
            <a:off x="4387453" y="-862013"/>
            <a:ext cx="15609094" cy="3036095"/>
          </a:xfrm>
          <a:prstGeom prst="rect">
            <a:avLst/>
          </a:prstGeom>
        </p:spPr>
        <p:txBody>
          <a:bodyPr/>
          <a:lstStyle>
            <a:lvl1pPr defTabSz="731162">
              <a:defRPr sz="9968"/>
            </a:lvl1pPr>
          </a:lstStyle>
          <a:p>
            <a:r>
              <a:rPr dirty="0" smtClean="0"/>
              <a:t>Subatech</a:t>
            </a:r>
            <a:r>
              <a:rPr lang="fr-FR" dirty="0" smtClean="0"/>
              <a:t> </a:t>
            </a:r>
            <a:r>
              <a:rPr lang="fr-FR" dirty="0" err="1" smtClean="0"/>
              <a:t>Members</a:t>
            </a:r>
            <a:endParaRPr dirty="0"/>
          </a:p>
        </p:txBody>
      </p:sp>
      <p:sp>
        <p:nvSpPr>
          <p:cNvPr id="13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41" y="1342943"/>
            <a:ext cx="25066082" cy="123765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llipse 1"/>
          <p:cNvSpPr/>
          <p:nvPr/>
        </p:nvSpPr>
        <p:spPr>
          <a:xfrm>
            <a:off x="11811000" y="6507907"/>
            <a:ext cx="1733550" cy="5219700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La matière sombre et l’imagerie médicale à 3 photons : une recherche fondamentale et finalisée"/>
          <p:cNvSpPr txBox="1">
            <a:spLocks noGrp="1"/>
          </p:cNvSpPr>
          <p:nvPr>
            <p:ph type="body" idx="1"/>
          </p:nvPr>
        </p:nvSpPr>
        <p:spPr>
          <a:xfrm>
            <a:off x="806053" y="3931444"/>
            <a:ext cx="22339696" cy="298608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622300" indent="-622300">
              <a:buSzPct val="50000"/>
              <a:buBlip>
                <a:blip r:embed="rId2"/>
              </a:buBlip>
              <a:defRPr sz="4200"/>
            </a:lvl1pPr>
          </a:lstStyle>
          <a:p>
            <a:r>
              <a:rPr lang="fr-FR" sz="16000" dirty="0" err="1" smtClean="0"/>
              <a:t>We</a:t>
            </a:r>
            <a:r>
              <a:rPr lang="fr-FR" sz="16000" dirty="0" smtClean="0"/>
              <a:t> </a:t>
            </a:r>
            <a:r>
              <a:rPr lang="fr-FR" sz="16000" dirty="0" err="1" smtClean="0"/>
              <a:t>seldom</a:t>
            </a:r>
            <a:r>
              <a:rPr lang="fr-FR" sz="16000" dirty="0" smtClean="0"/>
              <a:t> know </a:t>
            </a:r>
            <a:r>
              <a:rPr lang="fr-FR" sz="16000" dirty="0" err="1" smtClean="0"/>
              <a:t>what</a:t>
            </a:r>
            <a:r>
              <a:rPr lang="fr-FR" sz="16000" dirty="0" smtClean="0"/>
              <a:t> </a:t>
            </a:r>
            <a:r>
              <a:rPr lang="fr-FR" sz="16000" dirty="0" err="1" smtClean="0"/>
              <a:t>could</a:t>
            </a:r>
            <a:r>
              <a:rPr lang="fr-FR" sz="16000" dirty="0" smtClean="0"/>
              <a:t> </a:t>
            </a:r>
            <a:r>
              <a:rPr lang="fr-FR" sz="16000" dirty="0" err="1" smtClean="0"/>
              <a:t>be</a:t>
            </a:r>
            <a:r>
              <a:rPr lang="fr-FR" sz="16000" dirty="0" smtClean="0"/>
              <a:t> the </a:t>
            </a:r>
            <a:r>
              <a:rPr lang="fr-FR" sz="16000" dirty="0" err="1" smtClean="0"/>
              <a:t>outreach</a:t>
            </a:r>
            <a:r>
              <a:rPr lang="fr-FR" sz="16000" dirty="0" smtClean="0"/>
              <a:t> of </a:t>
            </a:r>
            <a:r>
              <a:rPr lang="fr-FR" sz="16000" dirty="0" err="1" smtClean="0"/>
              <a:t>fundamental</a:t>
            </a:r>
            <a:r>
              <a:rPr lang="fr-FR" sz="16000" dirty="0" smtClean="0"/>
              <a:t> </a:t>
            </a:r>
            <a:r>
              <a:rPr lang="fr-FR" sz="16000" dirty="0" err="1" smtClean="0"/>
              <a:t>research</a:t>
            </a:r>
            <a:r>
              <a:rPr lang="fr-FR" sz="16000" dirty="0" smtClean="0"/>
              <a:t>…</a:t>
            </a:r>
          </a:p>
          <a:p>
            <a:r>
              <a:rPr lang="fr-FR" sz="16000" dirty="0" smtClean="0"/>
              <a:t>… </a:t>
            </a:r>
            <a:r>
              <a:rPr lang="fr-FR" sz="16000" dirty="0" err="1" smtClean="0"/>
              <a:t>so</a:t>
            </a:r>
            <a:r>
              <a:rPr lang="fr-FR" sz="16000" dirty="0" smtClean="0"/>
              <a:t> go for </a:t>
            </a:r>
            <a:r>
              <a:rPr lang="fr-FR" sz="16000" dirty="0" err="1" smtClean="0"/>
              <a:t>it</a:t>
            </a:r>
            <a:r>
              <a:rPr lang="fr-FR" sz="16000" dirty="0"/>
              <a:t> </a:t>
            </a:r>
            <a:r>
              <a:rPr lang="fr-FR" sz="16000" dirty="0" smtClean="0"/>
              <a:t>(live STRONG)</a:t>
            </a:r>
          </a:p>
          <a:p>
            <a:r>
              <a:rPr lang="fr-FR" sz="16000" dirty="0" err="1" smtClean="0"/>
              <a:t>Stay</a:t>
            </a:r>
            <a:r>
              <a:rPr lang="fr-FR" sz="16000" dirty="0" smtClean="0"/>
              <a:t> </a:t>
            </a:r>
            <a:r>
              <a:rPr lang="fr-FR" sz="16000" dirty="0" err="1" smtClean="0"/>
              <a:t>eyes</a:t>
            </a:r>
            <a:r>
              <a:rPr lang="fr-FR" sz="16000" dirty="0" smtClean="0"/>
              <a:t> </a:t>
            </a:r>
            <a:r>
              <a:rPr lang="fr-FR" sz="16000" dirty="0" err="1" smtClean="0"/>
              <a:t>wide</a:t>
            </a:r>
            <a:r>
              <a:rPr lang="fr-FR" sz="16000" dirty="0" smtClean="0"/>
              <a:t> </a:t>
            </a:r>
            <a:r>
              <a:rPr lang="fr-FR" sz="16000" dirty="0" err="1" smtClean="0"/>
              <a:t>opened</a:t>
            </a:r>
            <a:endParaRPr lang="fr-FR" sz="16000" dirty="0" smtClean="0"/>
          </a:p>
          <a:p>
            <a:r>
              <a:rPr lang="fr-FR" sz="16000" dirty="0" smtClean="0"/>
              <a:t>And </a:t>
            </a:r>
            <a:r>
              <a:rPr lang="fr-FR" sz="16000" dirty="0" err="1" smtClean="0"/>
              <a:t>enjoy</a:t>
            </a:r>
            <a:r>
              <a:rPr lang="fr-FR" sz="16000" dirty="0" smtClean="0"/>
              <a:t> </a:t>
            </a:r>
            <a:r>
              <a:rPr lang="fr-FR" sz="16000" dirty="0" err="1" smtClean="0"/>
              <a:t>your</a:t>
            </a:r>
            <a:r>
              <a:rPr lang="fr-FR" sz="16000" dirty="0" smtClean="0"/>
              <a:t> </a:t>
            </a:r>
            <a:r>
              <a:rPr lang="fr-FR" sz="16000" dirty="0" err="1" smtClean="0"/>
              <a:t>stay</a:t>
            </a:r>
            <a:r>
              <a:rPr lang="fr-FR" sz="16000" dirty="0" smtClean="0"/>
              <a:t> </a:t>
            </a:r>
            <a:r>
              <a:rPr lang="fr-FR" sz="16000" dirty="0" err="1" smtClean="0"/>
              <a:t>here</a:t>
            </a:r>
            <a:r>
              <a:rPr lang="fr-FR" sz="16000" dirty="0" smtClean="0"/>
              <a:t> in Nantes / IMT Atlantique / Subatech</a:t>
            </a:r>
          </a:p>
          <a:p>
            <a:endParaRPr dirty="0"/>
          </a:p>
        </p:txBody>
      </p:sp>
      <p:sp>
        <p:nvSpPr>
          <p:cNvPr id="7" name="Faits marquants scientifiques I"/>
          <p:cNvSpPr txBox="1">
            <a:spLocks noGrp="1"/>
          </p:cNvSpPr>
          <p:nvPr>
            <p:ph type="title"/>
          </p:nvPr>
        </p:nvSpPr>
        <p:spPr>
          <a:xfrm>
            <a:off x="1847452" y="0"/>
            <a:ext cx="21298297" cy="30360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Final </a:t>
            </a:r>
            <a:r>
              <a:rPr lang="fr-FR" dirty="0" err="1" smtClean="0">
                <a:solidFill>
                  <a:srgbClr val="FFFF00"/>
                </a:solidFill>
              </a:rPr>
              <a:t>words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31528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Un autre exemple des nos activités 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Un autre exemple des nos activités :</a:t>
            </a:r>
          </a:p>
        </p:txBody>
      </p:sp>
      <p:sp>
        <p:nvSpPr>
          <p:cNvPr id="472" name="La chimie de l’Astate : une recherche orienté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622300" indent="-622300">
              <a:buSzPct val="50000"/>
              <a:buBlip>
                <a:blip r:embed="rId2"/>
              </a:buBlip>
              <a:defRPr sz="4200"/>
            </a:lvl1pPr>
          </a:lstStyle>
          <a:p>
            <a:r>
              <a:t>La chimie de l’Astate : une recherche orientée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La chimie de l’astate (&quot;instable&quot; en grecque)"/>
          <p:cNvSpPr txBox="1">
            <a:spLocks noGrp="1"/>
          </p:cNvSpPr>
          <p:nvPr>
            <p:ph type="title"/>
          </p:nvPr>
        </p:nvSpPr>
        <p:spPr>
          <a:xfrm>
            <a:off x="2994421" y="-392907"/>
            <a:ext cx="6142161" cy="3036095"/>
          </a:xfrm>
          <a:prstGeom prst="rect">
            <a:avLst/>
          </a:prstGeom>
        </p:spPr>
        <p:txBody>
          <a:bodyPr/>
          <a:lstStyle>
            <a:lvl1pPr algn="l">
              <a:defRPr sz="4200"/>
            </a:lvl1pPr>
          </a:lstStyle>
          <a:p>
            <a:r>
              <a:t> La chimie de l’astate ("instable" en grecque)</a:t>
            </a:r>
          </a:p>
        </p:txBody>
      </p:sp>
      <p:sp>
        <p:nvSpPr>
          <p:cNvPr id="475" name="Tous les isotopes de l'astate sont instables. Le plus stable, At-210 qui vie en moyenne 8h…"/>
          <p:cNvSpPr txBox="1">
            <a:spLocks noGrp="1"/>
          </p:cNvSpPr>
          <p:nvPr>
            <p:ph type="body" sz="half" idx="1"/>
          </p:nvPr>
        </p:nvSpPr>
        <p:spPr>
          <a:xfrm>
            <a:off x="3439440" y="8697794"/>
            <a:ext cx="17576557" cy="4589581"/>
          </a:xfrm>
          <a:prstGeom prst="rect">
            <a:avLst/>
          </a:prstGeom>
        </p:spPr>
        <p:txBody>
          <a:bodyPr/>
          <a:lstStyle/>
          <a:p>
            <a:pPr marL="230428" indent="-230428" defTabSz="591502">
              <a:spcBef>
                <a:spcPts val="4200"/>
              </a:spcBef>
              <a:buSzPct val="100000"/>
              <a:buBlip>
                <a:blip r:embed="rId2"/>
              </a:buBlip>
              <a:defRPr sz="3024"/>
            </a:pPr>
            <a:r>
              <a:t> Tous les isotopes de l'astate sont instables. Le plus stable, At-210 qui vie en moyenne 8h</a:t>
            </a:r>
          </a:p>
          <a:p>
            <a:pPr marL="230428" indent="-230428" defTabSz="591502">
              <a:spcBef>
                <a:spcPts val="4200"/>
              </a:spcBef>
              <a:buSzPct val="100000"/>
              <a:buBlip>
                <a:blip r:embed="rId2"/>
              </a:buBlip>
              <a:defRPr sz="3024"/>
            </a:pPr>
            <a:r>
              <a:t> On estime ainsi à moins de 30 g la quantité d’astate présente dans la croûte terrestre</a:t>
            </a:r>
          </a:p>
          <a:p>
            <a:pPr marL="230428" indent="-230428" defTabSz="591502">
              <a:spcBef>
                <a:spcPts val="4200"/>
              </a:spcBef>
              <a:buSzPct val="100000"/>
              <a:buBlip>
                <a:blip r:embed="rId2"/>
              </a:buBlip>
              <a:defRPr sz="3024"/>
            </a:pPr>
            <a:r>
              <a:t> Aucun échantillon pure d'astate existe, car l’échantillon s’évaporerait immédiatement à cause de la chaleur radioactive  </a:t>
            </a:r>
          </a:p>
          <a:p>
            <a:pPr marL="230428" indent="-230428" defTabSz="591502">
              <a:spcBef>
                <a:spcPts val="4200"/>
              </a:spcBef>
              <a:buSzPct val="100000"/>
              <a:buBlip>
                <a:blip r:embed="rId2"/>
              </a:buBlip>
              <a:defRPr sz="3024"/>
            </a:pPr>
            <a:r>
              <a:t> Son isotope At-211 possède en effet de bonnes propriétés physiques permettant d’éliminer les cellules cancéreuses, grâce au rayonnement créé par la désintégration du noyau radioactif</a:t>
            </a:r>
          </a:p>
        </p:txBody>
      </p:sp>
      <p:pic>
        <p:nvPicPr>
          <p:cNvPr id="4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2500" y="60436"/>
            <a:ext cx="12858118" cy="855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Rectangle Square" descr="Rectangle Squar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22907" y="4572331"/>
            <a:ext cx="796800" cy="100288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réer l’Astate dans les accélérateurs de particules"/>
          <p:cNvSpPr txBox="1">
            <a:spLocks noGrp="1"/>
          </p:cNvSpPr>
          <p:nvPr>
            <p:ph type="title"/>
          </p:nvPr>
        </p:nvSpPr>
        <p:spPr>
          <a:xfrm>
            <a:off x="3333750" y="214312"/>
            <a:ext cx="15609094" cy="3036095"/>
          </a:xfrm>
          <a:prstGeom prst="rect">
            <a:avLst/>
          </a:prstGeom>
        </p:spPr>
        <p:txBody>
          <a:bodyPr/>
          <a:lstStyle>
            <a:lvl1pPr algn="l">
              <a:defRPr sz="4200"/>
            </a:lvl1pPr>
          </a:lstStyle>
          <a:p>
            <a:r>
              <a:t>Créer l’Astate dans les accélérateurs de particules</a:t>
            </a:r>
          </a:p>
        </p:txBody>
      </p:sp>
      <p:sp>
        <p:nvSpPr>
          <p:cNvPr id="481" name="L’accélérateur nantais Arronax peut créer de l’Astate…"/>
          <p:cNvSpPr txBox="1">
            <a:spLocks noGrp="1"/>
          </p:cNvSpPr>
          <p:nvPr>
            <p:ph type="body" sz="quarter" idx="1"/>
          </p:nvPr>
        </p:nvSpPr>
        <p:spPr>
          <a:xfrm>
            <a:off x="3315890" y="10247793"/>
            <a:ext cx="17269459" cy="3257872"/>
          </a:xfrm>
          <a:prstGeom prst="rect">
            <a:avLst/>
          </a:prstGeom>
        </p:spPr>
        <p:txBody>
          <a:bodyPr/>
          <a:lstStyle/>
          <a:p>
            <a:pPr marL="310896" indent="-310896">
              <a:buSzPct val="100000"/>
              <a:buBlip>
                <a:blip r:embed="rId2"/>
              </a:buBlip>
              <a:defRPr sz="3400"/>
            </a:pPr>
            <a:r>
              <a:t> L’accélérateur nantais Arronax peut créer de l’Astate</a:t>
            </a:r>
          </a:p>
          <a:p>
            <a:pPr marL="310896" indent="-310896">
              <a:buSzPct val="100000"/>
              <a:buBlip>
                <a:blip r:embed="rId2"/>
              </a:buBlip>
              <a:defRPr sz="3400"/>
            </a:pPr>
            <a:r>
              <a:t> Mais il faut connaitre la chimie de l’Astate pour imaginer la molécule pour transporter l’astate près des cellules tumorales à éradiquer avec la particularité de travailler à l'échelle des ultra-traces (de l'ordre du nanogramme...) </a:t>
            </a:r>
          </a:p>
        </p:txBody>
      </p:sp>
      <p:pic>
        <p:nvPicPr>
          <p:cNvPr id="4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2280672"/>
            <a:ext cx="18288000" cy="8011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32565" y="2227082"/>
            <a:ext cx="1811970" cy="1811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Une approche développée depuis 15 ans et adaptée à l’étude de cet élément « rare » et « invisible 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369689">
              <a:defRPr sz="5040"/>
            </a:lvl1pPr>
          </a:lstStyle>
          <a:p>
            <a:r>
              <a:t>Une approche développée depuis 15 ans et adaptée à l’étude de cet élément « rare » et « invisible »</a:t>
            </a:r>
          </a:p>
        </p:txBody>
      </p:sp>
      <p:sp>
        <p:nvSpPr>
          <p:cNvPr id="486" name="Approche moléculaire"/>
          <p:cNvSpPr/>
          <p:nvPr/>
        </p:nvSpPr>
        <p:spPr>
          <a:xfrm>
            <a:off x="15211590" y="5311774"/>
            <a:ext cx="4023808" cy="123507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Approche moléculaire</a:t>
            </a:r>
          </a:p>
        </p:txBody>
      </p:sp>
      <p:sp>
        <p:nvSpPr>
          <p:cNvPr id="487" name="Line"/>
          <p:cNvSpPr/>
          <p:nvPr/>
        </p:nvSpPr>
        <p:spPr>
          <a:xfrm>
            <a:off x="14068400" y="5853410"/>
            <a:ext cx="1128056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488" name="Line"/>
          <p:cNvSpPr/>
          <p:nvPr/>
        </p:nvSpPr>
        <p:spPr>
          <a:xfrm>
            <a:off x="8463471" y="5906988"/>
            <a:ext cx="1128057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489" name="Line"/>
          <p:cNvSpPr/>
          <p:nvPr/>
        </p:nvSpPr>
        <p:spPr>
          <a:xfrm>
            <a:off x="17223494" y="6554390"/>
            <a:ext cx="1" cy="100012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490" name="Line"/>
          <p:cNvSpPr/>
          <p:nvPr/>
        </p:nvSpPr>
        <p:spPr>
          <a:xfrm flipH="1">
            <a:off x="15103461" y="8947546"/>
            <a:ext cx="2120035" cy="15180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491" name="Line"/>
          <p:cNvSpPr/>
          <p:nvPr/>
        </p:nvSpPr>
        <p:spPr>
          <a:xfrm>
            <a:off x="17277074" y="8947546"/>
            <a:ext cx="2043365" cy="1553767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492" name="Structure, constantes…"/>
          <p:cNvSpPr/>
          <p:nvPr/>
        </p:nvSpPr>
        <p:spPr>
          <a:xfrm>
            <a:off x="15265169" y="7531893"/>
            <a:ext cx="4023807" cy="1438276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Structure, constantes</a:t>
            </a:r>
          </a:p>
          <a:p>
            <a:pPr>
              <a:defRPr sz="2800"/>
            </a:pPr>
            <a:r>
              <a:t>Calculs DFT; Calculs ab-initio</a:t>
            </a:r>
          </a:p>
        </p:txBody>
      </p:sp>
      <p:sp>
        <p:nvSpPr>
          <p:cNvPr id="493" name="Structure…"/>
          <p:cNvSpPr/>
          <p:nvPr/>
        </p:nvSpPr>
        <p:spPr>
          <a:xfrm>
            <a:off x="13014887" y="10444559"/>
            <a:ext cx="4023808" cy="1006476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Structure</a:t>
            </a:r>
          </a:p>
          <a:p>
            <a:pPr>
              <a:defRPr sz="2800"/>
            </a:pPr>
            <a:r>
              <a:t>Dynamique  moléculaire</a:t>
            </a:r>
          </a:p>
        </p:txBody>
      </p:sp>
      <p:sp>
        <p:nvSpPr>
          <p:cNvPr id="494" name="Nature des liaisons…"/>
          <p:cNvSpPr/>
          <p:nvPr/>
        </p:nvSpPr>
        <p:spPr>
          <a:xfrm>
            <a:off x="17211840" y="10444559"/>
            <a:ext cx="4023808" cy="1006476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Nature des liaisons</a:t>
            </a:r>
          </a:p>
          <a:p>
            <a:pPr>
              <a:defRPr sz="2800"/>
            </a:pPr>
            <a:r>
              <a:t>Méthode ELF</a:t>
            </a:r>
          </a:p>
        </p:txBody>
      </p:sp>
      <p:sp>
        <p:nvSpPr>
          <p:cNvPr id="495" name="Line"/>
          <p:cNvSpPr/>
          <p:nvPr/>
        </p:nvSpPr>
        <p:spPr>
          <a:xfrm>
            <a:off x="6409643" y="6500812"/>
            <a:ext cx="1" cy="89297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496" name="Approche macroscopique"/>
          <p:cNvSpPr/>
          <p:nvPr/>
        </p:nvSpPr>
        <p:spPr>
          <a:xfrm>
            <a:off x="4424529" y="5276056"/>
            <a:ext cx="4023807" cy="123507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Approche macroscopique</a:t>
            </a:r>
          </a:p>
        </p:txBody>
      </p:sp>
      <p:sp>
        <p:nvSpPr>
          <p:cNvPr id="497" name="Identifier les espèces et les paramètres thermodynamiques associés"/>
          <p:cNvSpPr/>
          <p:nvPr/>
        </p:nvSpPr>
        <p:spPr>
          <a:xfrm>
            <a:off x="9588803" y="3974703"/>
            <a:ext cx="4464463" cy="2873376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Identifier les espèces et les paramètres thermodynamiques associés</a:t>
            </a:r>
          </a:p>
        </p:txBody>
      </p:sp>
      <p:sp>
        <p:nvSpPr>
          <p:cNvPr id="498" name="Line"/>
          <p:cNvSpPr/>
          <p:nvPr/>
        </p:nvSpPr>
        <p:spPr>
          <a:xfrm>
            <a:off x="6409643" y="9501187"/>
            <a:ext cx="1" cy="89297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499" name="Nombre, charge…"/>
          <p:cNvSpPr/>
          <p:nvPr/>
        </p:nvSpPr>
        <p:spPr>
          <a:xfrm>
            <a:off x="4424529" y="7367984"/>
            <a:ext cx="4023807" cy="2301876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Nombre, charge </a:t>
            </a:r>
          </a:p>
          <a:p>
            <a:pPr>
              <a:defRPr sz="2800"/>
            </a:pPr>
            <a:r>
              <a:t>Outils analytiques couplés γ (électro-mobilité, chromatographie)</a:t>
            </a:r>
          </a:p>
        </p:txBody>
      </p:sp>
      <p:sp>
        <p:nvSpPr>
          <p:cNvPr id="500" name="Stoechiométrie, constantes…"/>
          <p:cNvSpPr/>
          <p:nvPr/>
        </p:nvSpPr>
        <p:spPr>
          <a:xfrm>
            <a:off x="4424529" y="10064750"/>
            <a:ext cx="4023807" cy="2301875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Stoechiométrie, constantes</a:t>
            </a:r>
          </a:p>
          <a:p>
            <a:pPr>
              <a:defRPr sz="2800"/>
            </a:pPr>
            <a:r>
              <a:t>Chimie en solution (chimie séparative, électrochimie)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L’astate peut former des interactions par liaison halogène!…"/>
          <p:cNvSpPr txBox="1">
            <a:spLocks noGrp="1"/>
          </p:cNvSpPr>
          <p:nvPr>
            <p:ph type="title"/>
          </p:nvPr>
        </p:nvSpPr>
        <p:spPr>
          <a:xfrm>
            <a:off x="3673078" y="196453"/>
            <a:ext cx="6159950" cy="3780258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5900"/>
              </a:spcBef>
              <a:defRPr sz="4200"/>
            </a:pPr>
            <a:r>
              <a:t>L’astate peut former des interactions par liaison halogène!</a:t>
            </a:r>
          </a:p>
          <a:p>
            <a:pPr algn="l">
              <a:spcBef>
                <a:spcPts val="5900"/>
              </a:spcBef>
              <a:defRPr sz="4200"/>
            </a:pPr>
            <a:r>
              <a:t>Plus fort que le Iode! </a:t>
            </a:r>
          </a:p>
        </p:txBody>
      </p:sp>
      <p:pic>
        <p:nvPicPr>
          <p:cNvPr id="5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0919" y="622919"/>
            <a:ext cx="11533379" cy="3215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Screen Shot 2018-04-06 at 11.52.26.png" descr="Screen Shot 2018-04-06 at 11.52.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09310" y="4031901"/>
            <a:ext cx="12562513" cy="6812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Screen Shot 2018-04-06 at 11.53.26.png" descr="Screen Shot 2018-04-06 at 11.53.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9459" y="10730513"/>
            <a:ext cx="12562513" cy="3257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87684" y="4168026"/>
            <a:ext cx="3556521" cy="1671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587684" y="5775765"/>
            <a:ext cx="3556521" cy="2164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Faits marquants scientifiques I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Faits marquants scientifiques III</a:t>
            </a:r>
          </a:p>
        </p:txBody>
      </p:sp>
      <p:pic>
        <p:nvPicPr>
          <p:cNvPr id="3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82860" y="228600"/>
            <a:ext cx="11691068" cy="5417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25" y="4222473"/>
            <a:ext cx="6210553" cy="9042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0240" y="9548245"/>
            <a:ext cx="10476438" cy="3718257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Prix à la meilleure thèse de la collaboration ALICE 2017…"/>
          <p:cNvSpPr txBox="1"/>
          <p:nvPr/>
        </p:nvSpPr>
        <p:spPr>
          <a:xfrm>
            <a:off x="6400240" y="5671998"/>
            <a:ext cx="10476437" cy="441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000"/>
            </a:pPr>
            <a:r>
              <a:t>Prix à la meilleure thèse de la collaboration ALICE 2017 </a:t>
            </a:r>
          </a:p>
          <a:p>
            <a:pPr>
              <a:defRPr sz="4000"/>
            </a:pPr>
            <a:r>
              <a:t>Prix de thèse 2017 (5 prix) la Chancellerie des Universités de Paris</a:t>
            </a:r>
          </a:p>
          <a:p>
            <a:pPr>
              <a:defRPr sz="4000"/>
            </a:pPr>
            <a:r>
              <a:t>Accessit Prix SFP Jeune Chercheur 2017</a:t>
            </a:r>
          </a:p>
          <a:p>
            <a:pPr>
              <a:defRPr sz="4000"/>
            </a:pPr>
            <a:r>
              <a:t>Lauréate de la bourse L’Oréal-Unesco 2018.</a:t>
            </a:r>
          </a:p>
        </p:txBody>
      </p:sp>
      <p:sp>
        <p:nvSpPr>
          <p:cNvPr id="399" name="Livre d’Andrei Smilga sur la théorie quantique de champs. Livre sur la thermodynamique de Uranium, Plutonium, Americium, Nepunium et de Technetium en cour d impression (B. Grambow coautheur). Contributions au livre sur les verres de A. Abdelouas, J.…"/>
          <p:cNvSpPr txBox="1"/>
          <p:nvPr/>
        </p:nvSpPr>
        <p:spPr>
          <a:xfrm>
            <a:off x="17626755" y="6170625"/>
            <a:ext cx="6210553" cy="601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500"/>
            </a:pPr>
            <a:r>
              <a:t>Livre d’Andrei Smilga sur la théorie quantique de champs. Livre sur la thermodynamique de Uranium, Plutonium, Americium, Nepunium et de Technetium en cour d impression (B. Grambow coautheur). Contributions au livre sur les verres de A. Abdelouas, J. </a:t>
            </a:r>
          </a:p>
          <a:p>
            <a:pPr>
              <a:defRPr sz="3500"/>
            </a:pPr>
            <a:r>
              <a:t>Neeway, B. Grambow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cientific research in the field of radiochemistry, nuclear physics, hadronic physics, particle physics and astroparticles, and related technological developments and applications, in particular in the aspects concerning health and environment."/>
          <p:cNvSpPr txBox="1"/>
          <p:nvPr/>
        </p:nvSpPr>
        <p:spPr>
          <a:xfrm>
            <a:off x="1441092" y="4067827"/>
            <a:ext cx="22124545" cy="334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spcBef>
                <a:spcPts val="5900"/>
              </a:spcBef>
              <a:defRPr sz="5200"/>
            </a:lvl1pPr>
          </a:lstStyle>
          <a:p>
            <a:r>
              <a:rPr dirty="0"/>
              <a:t>Scientific research in the field of radiochemistry, nuclear physics, hadronic physics, particle physics and </a:t>
            </a:r>
            <a:r>
              <a:rPr dirty="0" err="1"/>
              <a:t>astroparticles</a:t>
            </a:r>
            <a:r>
              <a:rPr dirty="0"/>
              <a:t>, and related technological developments and applications, in particular in the aspects concerning </a:t>
            </a:r>
            <a:r>
              <a:rPr dirty="0" smtClean="0"/>
              <a:t>health</a:t>
            </a:r>
            <a:r>
              <a:rPr lang="fr-FR" dirty="0" smtClean="0"/>
              <a:t>, </a:t>
            </a:r>
            <a:r>
              <a:rPr lang="fr-FR" dirty="0" err="1" smtClean="0"/>
              <a:t>energy</a:t>
            </a:r>
            <a:r>
              <a:rPr dirty="0" smtClean="0"/>
              <a:t> </a:t>
            </a:r>
            <a:r>
              <a:rPr dirty="0"/>
              <a:t>and environment</a:t>
            </a:r>
            <a:r>
              <a:rPr dirty="0" smtClean="0"/>
              <a:t>.</a:t>
            </a:r>
            <a:endParaRPr dirty="0"/>
          </a:p>
        </p:txBody>
      </p:sp>
      <p:grpSp>
        <p:nvGrpSpPr>
          <p:cNvPr id="153" name="Group"/>
          <p:cNvGrpSpPr/>
          <p:nvPr/>
        </p:nvGrpSpPr>
        <p:grpSpPr>
          <a:xfrm>
            <a:off x="4375183" y="8266118"/>
            <a:ext cx="6182070" cy="3019019"/>
            <a:chOff x="0" y="0"/>
            <a:chExt cx="6182068" cy="3019017"/>
          </a:xfrm>
        </p:grpSpPr>
        <p:pic>
          <p:nvPicPr>
            <p:cNvPr id="15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79204" y="107607"/>
              <a:ext cx="4687866" cy="2911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" name="Applied"/>
            <p:cNvSpPr txBox="1"/>
            <p:nvPr/>
          </p:nvSpPr>
          <p:spPr>
            <a:xfrm>
              <a:off x="0" y="0"/>
              <a:ext cx="2721709" cy="750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/>
            <a:p>
              <a:pPr lvl="1" algn="l">
                <a:defRPr sz="2500"/>
              </a:pPr>
              <a:r>
                <a:t>Applied</a:t>
              </a:r>
            </a:p>
          </p:txBody>
        </p:sp>
        <p:sp>
          <p:nvSpPr>
            <p:cNvPr id="152" name="Fundamental"/>
            <p:cNvSpPr txBox="1"/>
            <p:nvPr/>
          </p:nvSpPr>
          <p:spPr>
            <a:xfrm>
              <a:off x="2670856" y="0"/>
              <a:ext cx="3511213" cy="750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/>
            <a:p>
              <a:pPr lvl="1" algn="l">
                <a:defRPr sz="2500"/>
              </a:pPr>
              <a:r>
                <a:t>Fundamental</a:t>
              </a:r>
            </a:p>
          </p:txBody>
        </p:sp>
      </p:grpSp>
      <p:grpSp>
        <p:nvGrpSpPr>
          <p:cNvPr id="158" name="Group"/>
          <p:cNvGrpSpPr/>
          <p:nvPr/>
        </p:nvGrpSpPr>
        <p:grpSpPr>
          <a:xfrm>
            <a:off x="13223849" y="7844811"/>
            <a:ext cx="8618688" cy="3861633"/>
            <a:chOff x="0" y="-44451"/>
            <a:chExt cx="8618687" cy="3861631"/>
          </a:xfrm>
        </p:grpSpPr>
        <p:pic>
          <p:nvPicPr>
            <p:cNvPr id="164" name="Connection Line" descr="Connection Lin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88079" y="2360909"/>
              <a:ext cx="4303572" cy="1456271"/>
            </a:xfrm>
            <a:prstGeom prst="rect">
              <a:avLst/>
            </a:prstGeom>
            <a:effectLst/>
          </p:spPr>
        </p:pic>
        <p:pic>
          <p:nvPicPr>
            <p:cNvPr id="166" name="Connection Line" descr="Connection Lin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85400" y="-44451"/>
              <a:ext cx="4303571" cy="1456271"/>
            </a:xfrm>
            <a:prstGeom prst="rect">
              <a:avLst/>
            </a:prstGeom>
            <a:effectLst/>
          </p:spPr>
        </p:pic>
        <p:sp>
          <p:nvSpPr>
            <p:cNvPr id="156" name="Applied"/>
            <p:cNvSpPr txBox="1"/>
            <p:nvPr/>
          </p:nvSpPr>
          <p:spPr>
            <a:xfrm>
              <a:off x="5444134" y="1446134"/>
              <a:ext cx="3174553" cy="87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/>
            <a:p>
              <a:pPr lvl="1" algn="l">
                <a:defRPr sz="2500"/>
              </a:pPr>
              <a:r>
                <a:rPr dirty="0"/>
                <a:t>Applied</a:t>
              </a:r>
            </a:p>
          </p:txBody>
        </p:sp>
        <p:sp>
          <p:nvSpPr>
            <p:cNvPr id="157" name="Fundamental"/>
            <p:cNvSpPr txBox="1"/>
            <p:nvPr/>
          </p:nvSpPr>
          <p:spPr>
            <a:xfrm>
              <a:off x="0" y="1446134"/>
              <a:ext cx="4095416" cy="87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/>
            <a:p>
              <a:pPr lvl="3" algn="l">
                <a:defRPr sz="2500"/>
              </a:pPr>
              <a:r>
                <a:t>Fundamental</a:t>
              </a:r>
            </a:p>
          </p:txBody>
        </p:sp>
      </p:grpSp>
      <p:grpSp>
        <p:nvGrpSpPr>
          <p:cNvPr id="162" name="Group"/>
          <p:cNvGrpSpPr/>
          <p:nvPr/>
        </p:nvGrpSpPr>
        <p:grpSpPr>
          <a:xfrm>
            <a:off x="10691086" y="1132384"/>
            <a:ext cx="12317255" cy="2459154"/>
            <a:chOff x="0" y="0"/>
            <a:chExt cx="12317254" cy="2459152"/>
          </a:xfrm>
        </p:grpSpPr>
        <p:pic>
          <p:nvPicPr>
            <p:cNvPr id="159" name="IN2P3-B_SignV_bleu copie.jpg" descr="IN2P3-B_SignV_bleu copie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230"/>
              <a:ext cx="4409465" cy="244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380532" y="0"/>
              <a:ext cx="3606267" cy="2452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974691" y="176"/>
              <a:ext cx="4342564" cy="2458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89768" y="1085174"/>
            <a:ext cx="5331331" cy="250636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cientific research in the field of radiochemistry, nuclear physics, hadronic physics, particle physics and astroparticles, and related technological developments and applications, in particular in the aspects concerning health and environment."/>
          <p:cNvSpPr txBox="1"/>
          <p:nvPr/>
        </p:nvSpPr>
        <p:spPr>
          <a:xfrm>
            <a:off x="617097" y="11653836"/>
            <a:ext cx="22124545" cy="1744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spcBef>
                <a:spcPts val="5900"/>
              </a:spcBef>
              <a:defRPr sz="5200"/>
            </a:lvl1pPr>
          </a:lstStyle>
          <a:p>
            <a:r>
              <a:rPr lang="fr-FR" dirty="0" err="1" smtClean="0"/>
              <a:t>Besides</a:t>
            </a:r>
            <a:r>
              <a:rPr lang="fr-FR" dirty="0" smtClean="0"/>
              <a:t>, SUBATECH </a:t>
            </a:r>
            <a:r>
              <a:rPr lang="fr-FR" dirty="0" err="1" smtClean="0"/>
              <a:t>website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frequently</a:t>
            </a:r>
            <a:r>
              <a:rPr lang="fr-FR" dirty="0" smtClean="0"/>
              <a:t> </a:t>
            </a:r>
            <a:r>
              <a:rPr lang="fr-FR" dirty="0" err="1" smtClean="0"/>
              <a:t>visited</a:t>
            </a:r>
            <a:r>
              <a:rPr lang="fr-FR" dirty="0" smtClean="0"/>
              <a:t> by people in </a:t>
            </a:r>
            <a:r>
              <a:rPr lang="fr-FR" dirty="0" err="1" smtClean="0"/>
              <a:t>search</a:t>
            </a:r>
            <a:r>
              <a:rPr lang="fr-FR" dirty="0" smtClean="0"/>
              <a:t> of </a:t>
            </a:r>
            <a:r>
              <a:rPr lang="fr-FR" dirty="0" err="1" smtClean="0"/>
              <a:t>underwater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 !!! 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search Teams of Subatech"/>
          <p:cNvSpPr txBox="1">
            <a:spLocks noGrp="1"/>
          </p:cNvSpPr>
          <p:nvPr>
            <p:ph type="title"/>
          </p:nvPr>
        </p:nvSpPr>
        <p:spPr>
          <a:xfrm>
            <a:off x="4387453" y="-579056"/>
            <a:ext cx="15609094" cy="3036095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Research Teams of Subatech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68196" y="222727"/>
            <a:ext cx="325045" cy="5111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71" name="Radiochemistry…"/>
          <p:cNvSpPr txBox="1"/>
          <p:nvPr/>
        </p:nvSpPr>
        <p:spPr>
          <a:xfrm>
            <a:off x="843101" y="3946463"/>
            <a:ext cx="4275207" cy="285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Radiochemistry</a:t>
            </a:r>
          </a:p>
          <a:p>
            <a:pPr>
              <a:defRPr sz="2200"/>
            </a:pPr>
            <a:r>
              <a:rPr dirty="0"/>
              <a:t>Materials for nuclear reactors  </a:t>
            </a:r>
          </a:p>
          <a:p>
            <a:pPr>
              <a:defRPr sz="2200"/>
            </a:pPr>
            <a:r>
              <a:rPr dirty="0"/>
              <a:t>and nuclear wastes</a:t>
            </a:r>
          </a:p>
          <a:p>
            <a:pPr>
              <a:defRPr sz="2200"/>
            </a:pPr>
            <a:r>
              <a:rPr dirty="0"/>
              <a:t>Interfaces</a:t>
            </a:r>
          </a:p>
          <a:p>
            <a:pPr>
              <a:defRPr sz="2200"/>
            </a:pPr>
            <a:r>
              <a:rPr dirty="0"/>
              <a:t>Radionuclides </a:t>
            </a:r>
          </a:p>
          <a:p>
            <a:pPr>
              <a:defRPr sz="2200"/>
            </a:pPr>
            <a:r>
              <a:rPr dirty="0"/>
              <a:t>in the environment and for health</a:t>
            </a:r>
          </a:p>
          <a:p>
            <a:pPr>
              <a:defRPr sz="2200"/>
            </a:pPr>
            <a:r>
              <a:rPr dirty="0"/>
              <a:t> Radiolysis</a:t>
            </a:r>
          </a:p>
          <a:p>
            <a:pPr>
              <a:defRPr sz="2200"/>
            </a:pPr>
            <a:r>
              <a:rPr dirty="0" smtClean="0"/>
              <a:t>Mod</a:t>
            </a:r>
            <a:r>
              <a:rPr lang="fr-FR" dirty="0" err="1" smtClean="0"/>
              <a:t>elling</a:t>
            </a:r>
            <a:endParaRPr dirty="0"/>
          </a:p>
        </p:txBody>
      </p:sp>
      <p:sp>
        <p:nvSpPr>
          <p:cNvPr id="172" name="Plasma…"/>
          <p:cNvSpPr txBox="1"/>
          <p:nvPr/>
        </p:nvSpPr>
        <p:spPr>
          <a:xfrm>
            <a:off x="19971640" y="4276562"/>
            <a:ext cx="3625992" cy="183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Plasma</a:t>
            </a:r>
          </a:p>
          <a:p>
            <a:pPr>
              <a:defRPr sz="2200"/>
            </a:pPr>
            <a:r>
              <a:rPr dirty="0"/>
              <a:t>Relativistic Heavy </a:t>
            </a:r>
            <a:r>
              <a:rPr dirty="0" smtClean="0"/>
              <a:t>Ions</a:t>
            </a:r>
            <a:r>
              <a:rPr lang="fr-FR" dirty="0" smtClean="0"/>
              <a:t> </a:t>
            </a:r>
            <a:r>
              <a:rPr lang="fr-FR" dirty="0" err="1" smtClean="0"/>
              <a:t>Exp</a:t>
            </a:r>
            <a:r>
              <a:rPr lang="fr-FR" dirty="0" smtClean="0"/>
              <a:t>.</a:t>
            </a:r>
            <a:endParaRPr dirty="0"/>
          </a:p>
          <a:p>
            <a:pPr>
              <a:defRPr sz="2200"/>
            </a:pPr>
            <a:r>
              <a:rPr dirty="0"/>
              <a:t>Quark Gluon </a:t>
            </a:r>
            <a:r>
              <a:rPr dirty="0" smtClean="0"/>
              <a:t>Plasma</a:t>
            </a:r>
            <a:r>
              <a:rPr lang="fr-FR" dirty="0" smtClean="0"/>
              <a:t> </a:t>
            </a:r>
            <a:r>
              <a:rPr lang="fr-FR" dirty="0" err="1" smtClean="0"/>
              <a:t>Exp</a:t>
            </a:r>
            <a:r>
              <a:rPr lang="fr-FR" dirty="0" smtClean="0"/>
              <a:t>.</a:t>
            </a:r>
          </a:p>
          <a:p>
            <a:pPr>
              <a:defRPr sz="2200"/>
            </a:pPr>
            <a:r>
              <a:rPr lang="fr-FR" dirty="0" smtClean="0"/>
              <a:t>ALICE</a:t>
            </a:r>
            <a:endParaRPr dirty="0"/>
          </a:p>
          <a:p>
            <a:pPr>
              <a:defRPr sz="2200"/>
            </a:pPr>
            <a:r>
              <a:rPr dirty="0"/>
              <a:t>Detection techniques</a:t>
            </a:r>
          </a:p>
        </p:txBody>
      </p:sp>
      <p:sp>
        <p:nvSpPr>
          <p:cNvPr id="173" name="Astro…"/>
          <p:cNvSpPr txBox="1"/>
          <p:nvPr/>
        </p:nvSpPr>
        <p:spPr>
          <a:xfrm>
            <a:off x="8724586" y="11613377"/>
            <a:ext cx="3416733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Astro</a:t>
            </a:r>
          </a:p>
          <a:p>
            <a:pPr>
              <a:defRPr sz="2200"/>
            </a:pPr>
            <a:r>
              <a:rPr dirty="0"/>
              <a:t>Cosmic Rays</a:t>
            </a:r>
          </a:p>
          <a:p>
            <a:pPr>
              <a:defRPr sz="2200"/>
            </a:pPr>
            <a:r>
              <a:rPr dirty="0"/>
              <a:t>New detection techniques</a:t>
            </a:r>
          </a:p>
        </p:txBody>
      </p:sp>
      <p:sp>
        <p:nvSpPr>
          <p:cNvPr id="174" name="Théorie…"/>
          <p:cNvSpPr txBox="1"/>
          <p:nvPr/>
        </p:nvSpPr>
        <p:spPr>
          <a:xfrm>
            <a:off x="2493550" y="10522796"/>
            <a:ext cx="3331040" cy="285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 smtClean="0"/>
              <a:t>Th</a:t>
            </a:r>
            <a:r>
              <a:rPr lang="fr-FR" dirty="0" smtClean="0"/>
              <a:t>e</a:t>
            </a:r>
            <a:r>
              <a:rPr dirty="0" smtClean="0"/>
              <a:t>or</a:t>
            </a:r>
            <a:r>
              <a:rPr lang="fr-FR" dirty="0" smtClean="0"/>
              <a:t>y</a:t>
            </a:r>
            <a:endParaRPr dirty="0"/>
          </a:p>
          <a:p>
            <a:pPr>
              <a:defRPr sz="2200"/>
            </a:pPr>
            <a:r>
              <a:rPr dirty="0" err="1" smtClean="0"/>
              <a:t>Nucl</a:t>
            </a:r>
            <a:r>
              <a:rPr lang="fr-FR" dirty="0"/>
              <a:t>e</a:t>
            </a:r>
            <a:r>
              <a:rPr dirty="0" smtClean="0"/>
              <a:t>a</a:t>
            </a:r>
            <a:r>
              <a:rPr lang="fr-FR" dirty="0" smtClean="0"/>
              <a:t>r </a:t>
            </a:r>
            <a:r>
              <a:rPr lang="fr-FR" dirty="0" err="1" smtClean="0"/>
              <a:t>reactions</a:t>
            </a:r>
            <a:endParaRPr dirty="0"/>
          </a:p>
          <a:p>
            <a:pPr>
              <a:defRPr sz="2200"/>
            </a:pPr>
            <a:r>
              <a:rPr dirty="0"/>
              <a:t>QCD</a:t>
            </a:r>
          </a:p>
          <a:p>
            <a:pPr>
              <a:defRPr sz="2200"/>
            </a:pPr>
            <a:r>
              <a:rPr dirty="0"/>
              <a:t>Heavy Quarks</a:t>
            </a:r>
          </a:p>
          <a:p>
            <a:pPr>
              <a:defRPr sz="2200"/>
            </a:pPr>
            <a:r>
              <a:rPr dirty="0"/>
              <a:t>Jets Physics</a:t>
            </a:r>
          </a:p>
          <a:p>
            <a:pPr>
              <a:defRPr sz="2200"/>
            </a:pPr>
            <a:r>
              <a:rPr dirty="0" err="1" smtClean="0"/>
              <a:t>Ph</a:t>
            </a:r>
            <a:r>
              <a:rPr lang="fr-FR" dirty="0" smtClean="0"/>
              <a:t>e</a:t>
            </a:r>
            <a:r>
              <a:rPr dirty="0" err="1" smtClean="0"/>
              <a:t>noménolog</a:t>
            </a:r>
            <a:r>
              <a:rPr lang="fr-FR" dirty="0" smtClean="0"/>
              <a:t>y</a:t>
            </a:r>
            <a:endParaRPr dirty="0"/>
          </a:p>
          <a:p>
            <a:pPr>
              <a:defRPr sz="2200"/>
            </a:pPr>
            <a:r>
              <a:rPr dirty="0"/>
              <a:t>EPOS</a:t>
            </a:r>
          </a:p>
          <a:p>
            <a:pPr>
              <a:defRPr sz="2200"/>
            </a:pPr>
            <a:r>
              <a:rPr dirty="0" smtClean="0"/>
              <a:t>Qua</a:t>
            </a:r>
            <a:r>
              <a:rPr lang="fr-FR" dirty="0" smtClean="0"/>
              <a:t>n</a:t>
            </a:r>
            <a:r>
              <a:rPr dirty="0" smtClean="0"/>
              <a:t>tum </a:t>
            </a:r>
            <a:r>
              <a:rPr dirty="0"/>
              <a:t>Radiochemistry</a:t>
            </a:r>
          </a:p>
        </p:txBody>
      </p:sp>
      <p:sp>
        <p:nvSpPr>
          <p:cNvPr id="175" name="Prisma…"/>
          <p:cNvSpPr txBox="1"/>
          <p:nvPr/>
        </p:nvSpPr>
        <p:spPr>
          <a:xfrm>
            <a:off x="14315766" y="11826907"/>
            <a:ext cx="4309992" cy="183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Prisma</a:t>
            </a:r>
            <a:endParaRPr dirty="0"/>
          </a:p>
          <a:p>
            <a:pPr>
              <a:defRPr sz="2200"/>
            </a:pPr>
            <a:r>
              <a:rPr dirty="0"/>
              <a:t>Production of radionuclides</a:t>
            </a:r>
          </a:p>
          <a:p>
            <a:pPr>
              <a:defRPr sz="2200"/>
            </a:pPr>
            <a:r>
              <a:rPr lang="fr-FR" dirty="0" smtClean="0"/>
              <a:t>RMI &amp; </a:t>
            </a:r>
            <a:r>
              <a:rPr lang="fr-FR" dirty="0" err="1" smtClean="0"/>
              <a:t>Biological</a:t>
            </a:r>
            <a:r>
              <a:rPr lang="fr-FR" dirty="0" smtClean="0"/>
              <a:t> </a:t>
            </a:r>
            <a:r>
              <a:rPr lang="fr-FR" dirty="0"/>
              <a:t>irradiation</a:t>
            </a:r>
          </a:p>
          <a:p>
            <a:pPr>
              <a:defRPr sz="2200"/>
            </a:pPr>
            <a:r>
              <a:rPr dirty="0" smtClean="0"/>
              <a:t>Non </a:t>
            </a:r>
            <a:r>
              <a:rPr dirty="0"/>
              <a:t>destructive techniques</a:t>
            </a:r>
          </a:p>
          <a:p>
            <a:pPr>
              <a:defRPr sz="2200"/>
            </a:pPr>
            <a:r>
              <a:rPr dirty="0" smtClean="0"/>
              <a:t>Dosimetry</a:t>
            </a:r>
            <a:endParaRPr dirty="0"/>
          </a:p>
        </p:txBody>
      </p:sp>
      <p:sp>
        <p:nvSpPr>
          <p:cNvPr id="176" name="SEN…"/>
          <p:cNvSpPr txBox="1"/>
          <p:nvPr/>
        </p:nvSpPr>
        <p:spPr>
          <a:xfrm>
            <a:off x="7126991" y="5601963"/>
            <a:ext cx="4068420" cy="2175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S</a:t>
            </a:r>
            <a:r>
              <a:rPr lang="fr-FR" dirty="0" smtClean="0"/>
              <a:t>(</a:t>
            </a:r>
            <a:r>
              <a:rPr lang="fr-FR" dirty="0" err="1" smtClean="0"/>
              <a:t>tructure</a:t>
            </a:r>
            <a:r>
              <a:rPr lang="fr-FR" dirty="0" smtClean="0"/>
              <a:t>)</a:t>
            </a:r>
            <a:r>
              <a:rPr dirty="0" smtClean="0"/>
              <a:t>E</a:t>
            </a:r>
            <a:r>
              <a:rPr lang="fr-FR" dirty="0" smtClean="0"/>
              <a:t>(</a:t>
            </a:r>
            <a:r>
              <a:rPr lang="fr-FR" dirty="0" err="1" smtClean="0"/>
              <a:t>nergy</a:t>
            </a:r>
            <a:r>
              <a:rPr lang="fr-FR" dirty="0" smtClean="0"/>
              <a:t>)</a:t>
            </a:r>
            <a:r>
              <a:rPr dirty="0" smtClean="0"/>
              <a:t>N</a:t>
            </a:r>
            <a:r>
              <a:rPr lang="fr-FR" dirty="0" smtClean="0"/>
              <a:t>(</a:t>
            </a:r>
            <a:r>
              <a:rPr lang="fr-FR" dirty="0" err="1" smtClean="0"/>
              <a:t>uclearr</a:t>
            </a:r>
            <a:r>
              <a:rPr lang="fr-FR" dirty="0" smtClean="0"/>
              <a:t>)</a:t>
            </a:r>
            <a:endParaRPr dirty="0"/>
          </a:p>
          <a:p>
            <a:pPr>
              <a:defRPr sz="2200"/>
            </a:pPr>
            <a:r>
              <a:rPr dirty="0"/>
              <a:t>Nuclear Physics</a:t>
            </a:r>
          </a:p>
          <a:p>
            <a:pPr>
              <a:defRPr sz="2200"/>
            </a:pPr>
            <a:r>
              <a:rPr dirty="0"/>
              <a:t>Nuclear Reactor Simulation</a:t>
            </a:r>
          </a:p>
          <a:p>
            <a:pPr>
              <a:defRPr sz="2200"/>
            </a:pPr>
            <a:r>
              <a:rPr dirty="0"/>
              <a:t>Antineutrino spectrum </a:t>
            </a:r>
          </a:p>
          <a:p>
            <a:pPr>
              <a:defRPr sz="2200"/>
            </a:pPr>
            <a:endParaRPr dirty="0"/>
          </a:p>
          <a:p>
            <a:pPr>
              <a:defRPr sz="2200"/>
            </a:pPr>
            <a:endParaRPr dirty="0"/>
          </a:p>
        </p:txBody>
      </p:sp>
      <p:sp>
        <p:nvSpPr>
          <p:cNvPr id="177" name="Neutrino…"/>
          <p:cNvSpPr txBox="1"/>
          <p:nvPr/>
        </p:nvSpPr>
        <p:spPr>
          <a:xfrm>
            <a:off x="13850412" y="5238157"/>
            <a:ext cx="3494406" cy="212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Neutrino</a:t>
            </a:r>
          </a:p>
          <a:p>
            <a:pPr>
              <a:defRPr sz="2200"/>
            </a:pPr>
            <a:r>
              <a:t>Neutrino properties</a:t>
            </a:r>
          </a:p>
          <a:p>
            <a:pPr>
              <a:defRPr sz="2200"/>
            </a:pPr>
            <a:r>
              <a:t>Extragalactic neutrino</a:t>
            </a:r>
          </a:p>
          <a:p>
            <a:pPr>
              <a:defRPr sz="2200"/>
            </a:pPr>
            <a:r>
              <a:t>New detection techniques</a:t>
            </a:r>
          </a:p>
          <a:p>
            <a:pPr>
              <a:defRPr sz="2200"/>
            </a:pPr>
            <a:r>
              <a:t>Nuclear scenarii</a:t>
            </a:r>
          </a:p>
        </p:txBody>
      </p:sp>
      <p:sp>
        <p:nvSpPr>
          <p:cNvPr id="178" name="Xenon…"/>
          <p:cNvSpPr txBox="1"/>
          <p:nvPr/>
        </p:nvSpPr>
        <p:spPr>
          <a:xfrm>
            <a:off x="20291621" y="11217309"/>
            <a:ext cx="3572079" cy="146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Xenon</a:t>
            </a:r>
          </a:p>
          <a:p>
            <a:pPr>
              <a:defRPr sz="2200"/>
            </a:pPr>
            <a:r>
              <a:t>Dark Matter</a:t>
            </a:r>
          </a:p>
          <a:p>
            <a:pPr>
              <a:defRPr sz="2200"/>
            </a:pPr>
            <a:r>
              <a:t>New détection techniques </a:t>
            </a:r>
          </a:p>
          <a:p>
            <a:pPr>
              <a:defRPr sz="2200"/>
            </a:pPr>
            <a:r>
              <a:t>Medical Imaging</a:t>
            </a:r>
          </a:p>
        </p:txBody>
      </p:sp>
      <p:pic>
        <p:nvPicPr>
          <p:cNvPr id="179" name="image21.png" descr="image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13297" y="716888"/>
            <a:ext cx="4913991" cy="3550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71180" y="2038410"/>
            <a:ext cx="5630577" cy="3036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42672" y="1965179"/>
            <a:ext cx="5116970" cy="3550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7365" y="678543"/>
            <a:ext cx="4906680" cy="327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89834" y="7729073"/>
            <a:ext cx="5002114" cy="3795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505171" y="6795587"/>
            <a:ext cx="3144793" cy="4190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creen Shot 2018-10-16 at 10.07.17.png" descr="Screen Shot 2018-10-16 at 10.07.1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736090" y="7606529"/>
            <a:ext cx="5572609" cy="4190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Screen Shot 2018-10-16 at 10.08.43.png" descr="Screen Shot 2018-10-16 at 10.08.4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02074" y="7333551"/>
            <a:ext cx="4913991" cy="311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82202" y="7454603"/>
            <a:ext cx="3701441" cy="946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Rounded Rectangle Rounded rectangle" descr="Rounded Rectangle Rounded 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2373" y="5375975"/>
            <a:ext cx="11575251" cy="6927132"/>
          </a:xfrm>
          <a:prstGeom prst="rect">
            <a:avLst/>
          </a:prstGeom>
        </p:spPr>
      </p:pic>
      <p:grpSp>
        <p:nvGrpSpPr>
          <p:cNvPr id="193" name="Rounded Rectangle"/>
          <p:cNvGrpSpPr/>
          <p:nvPr/>
        </p:nvGrpSpPr>
        <p:grpSpPr>
          <a:xfrm>
            <a:off x="9627534" y="10989526"/>
            <a:ext cx="5395683" cy="1902594"/>
            <a:chOff x="0" y="0"/>
            <a:chExt cx="5395681" cy="1902592"/>
          </a:xfrm>
        </p:grpSpPr>
        <p:sp>
          <p:nvSpPr>
            <p:cNvPr id="192" name="Rounded Rectangle"/>
            <p:cNvSpPr/>
            <p:nvPr/>
          </p:nvSpPr>
          <p:spPr>
            <a:xfrm>
              <a:off x="50800" y="50800"/>
              <a:ext cx="5294082" cy="1800993"/>
            </a:xfrm>
            <a:prstGeom prst="roundRect">
              <a:avLst>
                <a:gd name="adj" fmla="val 18669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191" name="Rounded Rectangle Rounded rectangle" descr="Rounded Rectangle Rounded rectangl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395682" cy="1902593"/>
            </a:xfrm>
            <a:prstGeom prst="rect">
              <a:avLst/>
            </a:prstGeom>
            <a:effectLst/>
          </p:spPr>
        </p:pic>
      </p:grpSp>
      <p:sp>
        <p:nvSpPr>
          <p:cNvPr id="194" name="Subatech Projects"/>
          <p:cNvSpPr txBox="1">
            <a:spLocks noGrp="1"/>
          </p:cNvSpPr>
          <p:nvPr>
            <p:ph type="body" sz="quarter" idx="1"/>
          </p:nvPr>
        </p:nvSpPr>
        <p:spPr>
          <a:xfrm>
            <a:off x="937614" y="-161136"/>
            <a:ext cx="6004190" cy="247846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4200"/>
            </a:lvl1pPr>
          </a:lstStyle>
          <a:p>
            <a:r>
              <a:t>Subatech Projects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3570" y="361862"/>
            <a:ext cx="275204" cy="4373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200" name="Group"/>
          <p:cNvGrpSpPr/>
          <p:nvPr/>
        </p:nvGrpSpPr>
        <p:grpSpPr>
          <a:xfrm>
            <a:off x="8378937" y="875085"/>
            <a:ext cx="7639503" cy="4085822"/>
            <a:chOff x="0" y="617468"/>
            <a:chExt cx="7639501" cy="4085821"/>
          </a:xfrm>
        </p:grpSpPr>
        <p:grpSp>
          <p:nvGrpSpPr>
            <p:cNvPr id="198" name="Group"/>
            <p:cNvGrpSpPr/>
            <p:nvPr/>
          </p:nvGrpSpPr>
          <p:grpSpPr>
            <a:xfrm>
              <a:off x="0" y="617468"/>
              <a:ext cx="5464356" cy="4085822"/>
              <a:chOff x="0" y="0"/>
              <a:chExt cx="5464355" cy="4085821"/>
            </a:xfrm>
          </p:grpSpPr>
          <p:pic>
            <p:nvPicPr>
              <p:cNvPr id="196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533989"/>
                <a:ext cx="5464356" cy="35518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7" name="Universe &amp; high Energy"/>
              <p:cNvSpPr txBox="1"/>
              <p:nvPr/>
            </p:nvSpPr>
            <p:spPr>
              <a:xfrm>
                <a:off x="271270" y="0"/>
                <a:ext cx="4721960" cy="6994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3578" tIns="53578" rIns="53578" bIns="53578" numCol="1" anchor="ctr">
                <a:noAutofit/>
              </a:bodyPr>
              <a:lstStyle>
                <a:lvl1pPr>
                  <a:defRPr sz="2500"/>
                </a:lvl1pPr>
              </a:lstStyle>
              <a:p>
                <a:r>
                  <a:t>Universe &amp; high Energy</a:t>
                </a:r>
              </a:p>
            </p:txBody>
          </p:sp>
        </p:grpSp>
        <p:sp>
          <p:nvSpPr>
            <p:cNvPr id="199" name="Xenon1T, nT…"/>
            <p:cNvSpPr/>
            <p:nvPr/>
          </p:nvSpPr>
          <p:spPr>
            <a:xfrm>
              <a:off x="6369501" y="270787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/>
            <a:p>
              <a:pPr>
                <a:defRPr sz="1800"/>
              </a:pPr>
              <a:r>
                <a:t>Xenon1T, nT</a:t>
              </a:r>
            </a:p>
            <a:p>
              <a:pPr>
                <a:defRPr sz="1800"/>
              </a:pPr>
              <a:r>
                <a:t>R2D2* </a:t>
              </a:r>
            </a:p>
            <a:p>
              <a:pPr>
                <a:defRPr sz="1800"/>
              </a:pPr>
              <a:r>
                <a:t>Damic-M*  </a:t>
              </a:r>
            </a:p>
            <a:p>
              <a:pPr>
                <a:defRPr sz="1800"/>
              </a:pPr>
              <a:r>
                <a:t>Juno</a:t>
              </a:r>
            </a:p>
            <a:p>
              <a:pPr>
                <a:defRPr sz="1800"/>
              </a:pPr>
              <a:r>
                <a:t>Double-Chooz</a:t>
              </a:r>
            </a:p>
            <a:p>
              <a:pPr>
                <a:defRPr sz="1800"/>
              </a:pPr>
              <a:r>
                <a:t>SoLid</a:t>
              </a:r>
            </a:p>
            <a:p>
              <a:pPr>
                <a:defRPr sz="1800"/>
              </a:pPr>
              <a:r>
                <a:t>LiquidO*</a:t>
              </a:r>
            </a:p>
            <a:p>
              <a:pPr>
                <a:defRPr sz="1800"/>
              </a:pPr>
              <a:r>
                <a:t>Km3Net</a:t>
              </a:r>
            </a:p>
            <a:p>
              <a:pPr>
                <a:defRPr sz="1800"/>
              </a:pPr>
              <a:r>
                <a:t>Codalema/Extasis</a:t>
              </a:r>
            </a:p>
            <a:p>
              <a:pPr>
                <a:defRPr sz="1800"/>
              </a:pPr>
              <a:r>
                <a:t>EPOS-HQ</a:t>
              </a:r>
            </a:p>
            <a:p>
              <a:pPr>
                <a:defRPr sz="1800"/>
              </a:pPr>
              <a:r>
                <a:t>ACME</a:t>
              </a:r>
            </a:p>
            <a:p>
              <a:pPr>
                <a:defRPr sz="1800"/>
              </a:pPr>
              <a:r>
                <a:t>COLDELOSS</a:t>
              </a:r>
            </a:p>
            <a:p>
              <a:pPr>
                <a:defRPr sz="1800"/>
              </a:pPr>
              <a:r>
                <a:t>RCT</a:t>
              </a:r>
            </a:p>
            <a:p>
              <a:pPr>
                <a:defRPr sz="1800"/>
              </a:pPr>
              <a:r>
                <a:t>Alice-Muon-O2</a:t>
              </a:r>
            </a:p>
            <a:p>
              <a:pPr>
                <a:defRPr sz="1800"/>
              </a:pPr>
              <a:r>
                <a:t>Alice-MID </a:t>
              </a:r>
            </a:p>
            <a:p>
              <a:pPr>
                <a:defRPr sz="1800"/>
              </a:pPr>
              <a:r>
                <a:t>ALICE-MFT</a:t>
              </a:r>
            </a:p>
            <a:p>
              <a:pPr>
                <a:defRPr sz="1800"/>
              </a:pPr>
              <a:r>
                <a:t>Jyvaskyla/ALTO</a:t>
              </a:r>
            </a:p>
            <a:p>
              <a:pPr>
                <a:defRPr sz="1800"/>
              </a:pPr>
              <a:r>
                <a:t>TAS@ Desir* </a:t>
              </a:r>
            </a:p>
          </p:txBody>
        </p:sp>
      </p:grpSp>
      <p:grpSp>
        <p:nvGrpSpPr>
          <p:cNvPr id="205" name="Group"/>
          <p:cNvGrpSpPr/>
          <p:nvPr/>
        </p:nvGrpSpPr>
        <p:grpSpPr>
          <a:xfrm>
            <a:off x="848709" y="5729904"/>
            <a:ext cx="5469182" cy="3678692"/>
            <a:chOff x="790305" y="0"/>
            <a:chExt cx="5469180" cy="3678691"/>
          </a:xfrm>
        </p:grpSpPr>
        <p:grpSp>
          <p:nvGrpSpPr>
            <p:cNvPr id="203" name="Group"/>
            <p:cNvGrpSpPr/>
            <p:nvPr/>
          </p:nvGrpSpPr>
          <p:grpSpPr>
            <a:xfrm>
              <a:off x="1703574" y="0"/>
              <a:ext cx="4555912" cy="3678692"/>
              <a:chOff x="0" y="0"/>
              <a:chExt cx="4555911" cy="3678691"/>
            </a:xfrm>
          </p:grpSpPr>
          <p:pic>
            <p:nvPicPr>
              <p:cNvPr id="201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85628" y="574382"/>
                <a:ext cx="4139080" cy="31043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2" name="Environment &amp; Nuclear"/>
              <p:cNvSpPr txBox="1"/>
              <p:nvPr/>
            </p:nvSpPr>
            <p:spPr>
              <a:xfrm>
                <a:off x="0" y="0"/>
                <a:ext cx="4555912" cy="6576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3578" tIns="53578" rIns="53578" bIns="53578" numCol="1" anchor="ctr">
                <a:noAutofit/>
              </a:bodyPr>
              <a:lstStyle>
                <a:lvl1pPr>
                  <a:defRPr sz="2500"/>
                </a:lvl1pPr>
              </a:lstStyle>
              <a:p>
                <a:r>
                  <a:t>Environment &amp; Nuclear</a:t>
                </a:r>
              </a:p>
            </p:txBody>
          </p:sp>
        </p:grpSp>
        <p:sp>
          <p:nvSpPr>
            <p:cNvPr id="204" name="TAGS…"/>
            <p:cNvSpPr/>
            <p:nvPr/>
          </p:nvSpPr>
          <p:spPr>
            <a:xfrm>
              <a:off x="790305" y="210225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/>
            <a:p>
              <a:pPr>
                <a:defRPr sz="1800"/>
              </a:pPr>
              <a:r>
                <a:t>TAGS</a:t>
              </a:r>
            </a:p>
            <a:p>
              <a:pPr>
                <a:defRPr sz="1800"/>
              </a:pPr>
              <a:r>
                <a:t>E-Shape</a:t>
              </a:r>
            </a:p>
            <a:p>
              <a:pPr>
                <a:defRPr sz="1800"/>
              </a:pPr>
              <a:r>
                <a:t>MSFR</a:t>
              </a:r>
            </a:p>
            <a:p>
              <a:pPr>
                <a:defRPr sz="1800"/>
              </a:pPr>
              <a:r>
                <a:t>Moise</a:t>
              </a:r>
            </a:p>
            <a:p>
              <a:pPr>
                <a:defRPr sz="1800"/>
              </a:pPr>
              <a:r>
                <a:t>CND (TomoX)</a:t>
              </a:r>
            </a:p>
            <a:p>
              <a:pPr>
                <a:defRPr sz="1800"/>
              </a:pPr>
              <a:r>
                <a:t>Dosimétrie</a:t>
              </a:r>
            </a:p>
            <a:p>
              <a:pPr>
                <a:defRPr sz="1800"/>
              </a:pPr>
              <a:r>
                <a:t>MP Radiolyse</a:t>
              </a:r>
            </a:p>
            <a:p>
              <a:pPr>
                <a:defRPr sz="1800"/>
              </a:pPr>
              <a:r>
                <a:t>MP RN Env</a:t>
              </a:r>
            </a:p>
            <a:p>
              <a:pPr>
                <a:defRPr sz="1800"/>
              </a:pPr>
              <a:r>
                <a:t>POLLUSOLS</a:t>
              </a:r>
            </a:p>
            <a:p>
              <a:pPr>
                <a:defRPr sz="1800"/>
              </a:pPr>
              <a:r>
                <a:t>MP Mat. Nul.</a:t>
              </a:r>
            </a:p>
            <a:p>
              <a:pPr>
                <a:defRPr sz="1800"/>
              </a:pPr>
              <a:r>
                <a:t>ZrO2</a:t>
              </a:r>
            </a:p>
            <a:p>
              <a:pPr>
                <a:defRPr sz="1800"/>
              </a:pPr>
              <a:r>
                <a:t>REMEI</a:t>
              </a:r>
            </a:p>
            <a:p>
              <a:pPr>
                <a:defRPr sz="1800"/>
              </a:pPr>
              <a:r>
                <a:t>Barrière</a:t>
              </a:r>
            </a:p>
            <a:p>
              <a:pPr>
                <a:defRPr sz="1800"/>
              </a:pPr>
              <a:r>
                <a:t>Roche</a:t>
              </a:r>
            </a:p>
          </p:txBody>
        </p:sp>
      </p:grpSp>
      <p:grpSp>
        <p:nvGrpSpPr>
          <p:cNvPr id="210" name="Group"/>
          <p:cNvGrpSpPr/>
          <p:nvPr/>
        </p:nvGrpSpPr>
        <p:grpSpPr>
          <a:xfrm>
            <a:off x="18180460" y="7753634"/>
            <a:ext cx="6550029" cy="3893440"/>
            <a:chOff x="0" y="0"/>
            <a:chExt cx="6550027" cy="3893438"/>
          </a:xfrm>
        </p:grpSpPr>
        <p:grpSp>
          <p:nvGrpSpPr>
            <p:cNvPr id="208" name="Group"/>
            <p:cNvGrpSpPr/>
            <p:nvPr/>
          </p:nvGrpSpPr>
          <p:grpSpPr>
            <a:xfrm>
              <a:off x="0" y="0"/>
              <a:ext cx="4419105" cy="3893439"/>
              <a:chOff x="0" y="0"/>
              <a:chExt cx="4419104" cy="3893438"/>
            </a:xfrm>
          </p:grpSpPr>
          <p:pic>
            <p:nvPicPr>
              <p:cNvPr id="206" name="Image" descr="Image"/>
              <p:cNvPicPr>
                <a:picLocks/>
              </p:cNvPicPr>
              <p:nvPr/>
            </p:nvPicPr>
            <p:blipFill>
              <a:blip r:embed="rId6">
                <a:extLst/>
              </a:blip>
              <a:srcRect l="7383" b="1469"/>
              <a:stretch>
                <a:fillRect/>
              </a:stretch>
            </p:blipFill>
            <p:spPr>
              <a:xfrm>
                <a:off x="0" y="639667"/>
                <a:ext cx="4419105" cy="32537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7" name="Health &amp; Nuclear"/>
              <p:cNvSpPr txBox="1"/>
              <p:nvPr/>
            </p:nvSpPr>
            <p:spPr>
              <a:xfrm>
                <a:off x="632011" y="0"/>
                <a:ext cx="3155097" cy="7001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3578" tIns="53578" rIns="53578" bIns="53578" numCol="1" anchor="ctr">
                <a:noAutofit/>
              </a:bodyPr>
              <a:lstStyle>
                <a:lvl1pPr>
                  <a:defRPr sz="2500"/>
                </a:lvl1pPr>
              </a:lstStyle>
              <a:p>
                <a:r>
                  <a:t>Health &amp; Nuclear</a:t>
                </a:r>
              </a:p>
            </p:txBody>
          </p:sp>
        </p:grpSp>
        <p:sp>
          <p:nvSpPr>
            <p:cNvPr id="209" name="Xemis2…"/>
            <p:cNvSpPr/>
            <p:nvPr/>
          </p:nvSpPr>
          <p:spPr>
            <a:xfrm>
              <a:off x="5280027" y="23089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/>
            <a:p>
              <a:pPr>
                <a:defRPr sz="1800"/>
              </a:pPr>
              <a:r>
                <a:rPr dirty="0"/>
                <a:t>Xemis2</a:t>
              </a:r>
            </a:p>
            <a:p>
              <a:pPr>
                <a:defRPr sz="1800"/>
              </a:pPr>
              <a:r>
                <a:rPr dirty="0" smtClean="0"/>
                <a:t>Xemis3-HT</a:t>
              </a:r>
              <a:endParaRPr dirty="0"/>
            </a:p>
            <a:p>
              <a:pPr>
                <a:defRPr sz="1800"/>
              </a:pPr>
              <a:r>
                <a:rPr dirty="0"/>
                <a:t>MP RN Santé</a:t>
              </a:r>
            </a:p>
            <a:p>
              <a:pPr>
                <a:defRPr sz="1800"/>
              </a:pPr>
              <a:r>
                <a:rPr dirty="0"/>
                <a:t>Astatine</a:t>
              </a:r>
            </a:p>
            <a:p>
              <a:pPr>
                <a:defRPr sz="1800"/>
              </a:pPr>
              <a:r>
                <a:rPr dirty="0"/>
                <a:t>Scandium</a:t>
              </a:r>
            </a:p>
            <a:p>
              <a:pPr>
                <a:defRPr sz="1800"/>
              </a:pPr>
              <a:r>
                <a:rPr dirty="0" err="1"/>
                <a:t>ProtonFlash</a:t>
              </a:r>
              <a:endParaRPr dirty="0"/>
            </a:p>
            <a:p>
              <a:pPr>
                <a:defRPr sz="1800"/>
              </a:pPr>
              <a:r>
                <a:rPr dirty="0"/>
                <a:t>MP </a:t>
              </a:r>
              <a:r>
                <a:rPr dirty="0" err="1"/>
                <a:t>Radiolyse</a:t>
              </a:r>
              <a:endParaRPr dirty="0"/>
            </a:p>
            <a:p>
              <a:pPr>
                <a:defRPr sz="1800"/>
              </a:pPr>
              <a:r>
                <a:rPr dirty="0"/>
                <a:t>RENDRADIOL</a:t>
              </a:r>
            </a:p>
            <a:p>
              <a:pPr>
                <a:defRPr sz="1800"/>
              </a:pPr>
              <a:r>
                <a:rPr dirty="0"/>
                <a:t>MP Prod RN</a:t>
              </a:r>
            </a:p>
            <a:p>
              <a:pPr>
                <a:defRPr sz="1800"/>
              </a:pPr>
              <a:r>
                <a:rPr dirty="0" err="1"/>
                <a:t>Imag’ISO</a:t>
              </a:r>
              <a:endParaRPr dirty="0"/>
            </a:p>
            <a:p>
              <a:pPr>
                <a:defRPr sz="1800"/>
              </a:pPr>
              <a:r>
                <a:rPr dirty="0" err="1"/>
                <a:t>Cibles</a:t>
              </a:r>
              <a:r>
                <a:rPr dirty="0"/>
                <a:t> HP</a:t>
              </a:r>
            </a:p>
          </p:txBody>
        </p:sp>
      </p:grpSp>
      <p:grpSp>
        <p:nvGrpSpPr>
          <p:cNvPr id="213" name="Group"/>
          <p:cNvGrpSpPr/>
          <p:nvPr/>
        </p:nvGrpSpPr>
        <p:grpSpPr>
          <a:xfrm>
            <a:off x="6838737" y="5991942"/>
            <a:ext cx="2837774" cy="2402530"/>
            <a:chOff x="0" y="0"/>
            <a:chExt cx="2837772" cy="2402528"/>
          </a:xfrm>
        </p:grpSpPr>
        <p:pic>
          <p:nvPicPr>
            <p:cNvPr id="21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9887" y="642227"/>
              <a:ext cx="2486775" cy="1760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" name="Computing"/>
            <p:cNvSpPr txBox="1"/>
            <p:nvPr/>
          </p:nvSpPr>
          <p:spPr>
            <a:xfrm>
              <a:off x="0" y="0"/>
              <a:ext cx="2837773" cy="779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Computing</a:t>
              </a:r>
            </a:p>
          </p:txBody>
        </p:sp>
      </p:grpSp>
      <p:grpSp>
        <p:nvGrpSpPr>
          <p:cNvPr id="216" name="Group"/>
          <p:cNvGrpSpPr/>
          <p:nvPr/>
        </p:nvGrpSpPr>
        <p:grpSpPr>
          <a:xfrm>
            <a:off x="14378595" y="5876063"/>
            <a:ext cx="2979562" cy="1892926"/>
            <a:chOff x="0" y="-10838"/>
            <a:chExt cx="2979561" cy="1892924"/>
          </a:xfrm>
        </p:grpSpPr>
        <p:pic>
          <p:nvPicPr>
            <p:cNvPr id="21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541283"/>
              <a:ext cx="2979562" cy="1340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" name="Electronics"/>
            <p:cNvSpPr txBox="1"/>
            <p:nvPr/>
          </p:nvSpPr>
          <p:spPr>
            <a:xfrm>
              <a:off x="172453" y="-10839"/>
              <a:ext cx="2634655" cy="728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Electronics</a:t>
              </a:r>
            </a:p>
          </p:txBody>
        </p:sp>
      </p:grpSp>
      <p:grpSp>
        <p:nvGrpSpPr>
          <p:cNvPr id="219" name="Group"/>
          <p:cNvGrpSpPr/>
          <p:nvPr/>
        </p:nvGrpSpPr>
        <p:grpSpPr>
          <a:xfrm>
            <a:off x="14939621" y="8663360"/>
            <a:ext cx="2343667" cy="2794423"/>
            <a:chOff x="0" y="0"/>
            <a:chExt cx="2343665" cy="2794421"/>
          </a:xfrm>
        </p:grpSpPr>
        <p:pic>
          <p:nvPicPr>
            <p:cNvPr id="217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8062" y="506879"/>
              <a:ext cx="2287543" cy="22875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" name="Mechanics"/>
            <p:cNvSpPr txBox="1"/>
            <p:nvPr/>
          </p:nvSpPr>
          <p:spPr>
            <a:xfrm>
              <a:off x="0" y="0"/>
              <a:ext cx="2343666" cy="717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Mechanics</a:t>
              </a:r>
            </a:p>
          </p:txBody>
        </p:sp>
      </p:grpSp>
      <p:grpSp>
        <p:nvGrpSpPr>
          <p:cNvPr id="222" name="Group"/>
          <p:cNvGrpSpPr/>
          <p:nvPr/>
        </p:nvGrpSpPr>
        <p:grpSpPr>
          <a:xfrm>
            <a:off x="6873357" y="9092375"/>
            <a:ext cx="2837773" cy="2485959"/>
            <a:chOff x="0" y="0"/>
            <a:chExt cx="2837772" cy="2485957"/>
          </a:xfrm>
        </p:grpSpPr>
        <p:pic>
          <p:nvPicPr>
            <p:cNvPr id="220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64953" y="626179"/>
              <a:ext cx="1859778" cy="18597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" name="Infras Risques"/>
            <p:cNvSpPr txBox="1"/>
            <p:nvPr/>
          </p:nvSpPr>
          <p:spPr>
            <a:xfrm>
              <a:off x="0" y="0"/>
              <a:ext cx="2837773" cy="693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Infras Risques</a:t>
              </a:r>
            </a:p>
          </p:txBody>
        </p:sp>
      </p:grpSp>
      <p:grpSp>
        <p:nvGrpSpPr>
          <p:cNvPr id="225" name="Group"/>
          <p:cNvGrpSpPr/>
          <p:nvPr/>
        </p:nvGrpSpPr>
        <p:grpSpPr>
          <a:xfrm>
            <a:off x="11672182" y="11098156"/>
            <a:ext cx="1306387" cy="1552696"/>
            <a:chOff x="0" y="0"/>
            <a:chExt cx="1306386" cy="1552694"/>
          </a:xfrm>
        </p:grpSpPr>
        <p:pic>
          <p:nvPicPr>
            <p:cNvPr id="223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397399"/>
              <a:ext cx="1306387" cy="1155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" name="SMART"/>
            <p:cNvSpPr txBox="1"/>
            <p:nvPr/>
          </p:nvSpPr>
          <p:spPr>
            <a:xfrm>
              <a:off x="73701" y="-1"/>
              <a:ext cx="1158984" cy="496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SMART</a:t>
              </a:r>
            </a:p>
          </p:txBody>
        </p:sp>
      </p:grpSp>
      <p:grpSp>
        <p:nvGrpSpPr>
          <p:cNvPr id="228" name="Group"/>
          <p:cNvGrpSpPr/>
          <p:nvPr/>
        </p:nvGrpSpPr>
        <p:grpSpPr>
          <a:xfrm>
            <a:off x="11285453" y="8456581"/>
            <a:ext cx="1709317" cy="1338522"/>
            <a:chOff x="0" y="332978"/>
            <a:chExt cx="1709316" cy="1338520"/>
          </a:xfrm>
        </p:grpSpPr>
        <p:pic>
          <p:nvPicPr>
            <p:cNvPr id="226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442" y="871152"/>
              <a:ext cx="1702432" cy="800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7" name="Technical coordinator"/>
            <p:cNvSpPr/>
            <p:nvPr/>
          </p:nvSpPr>
          <p:spPr>
            <a:xfrm>
              <a:off x="0" y="332978"/>
              <a:ext cx="170931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>
              <a:lvl1pPr>
                <a:defRPr sz="1800"/>
              </a:lvl1pPr>
            </a:lstStyle>
            <a:p>
              <a:r>
                <a:t>Technical coordinator</a:t>
              </a:r>
            </a:p>
          </p:txBody>
        </p:sp>
      </p:grpSp>
      <p:pic>
        <p:nvPicPr>
          <p:cNvPr id="229" name="Rounded Rectangle Rounded rectangle" descr="Rounded Rectangle Rounded rectangle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620954" y="7971679"/>
            <a:ext cx="2907853" cy="2949718"/>
          </a:xfrm>
          <a:prstGeom prst="rect">
            <a:avLst/>
          </a:prstGeom>
        </p:spPr>
      </p:pic>
      <p:sp>
        <p:nvSpPr>
          <p:cNvPr id="231" name="Services"/>
          <p:cNvSpPr txBox="1"/>
          <p:nvPr/>
        </p:nvSpPr>
        <p:spPr>
          <a:xfrm>
            <a:off x="7402965" y="5454774"/>
            <a:ext cx="1709318" cy="48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>
              <a:defRPr sz="2500"/>
            </a:lvl1pPr>
          </a:lstStyle>
          <a:p>
            <a:r>
              <a:t>Services</a:t>
            </a:r>
          </a:p>
        </p:txBody>
      </p:sp>
      <p:sp>
        <p:nvSpPr>
          <p:cNvPr id="232" name="Platform"/>
          <p:cNvSpPr txBox="1"/>
          <p:nvPr/>
        </p:nvSpPr>
        <p:spPr>
          <a:xfrm>
            <a:off x="13050422" y="12189124"/>
            <a:ext cx="1709317" cy="386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>
              <a:defRPr sz="1800"/>
            </a:lvl1pPr>
          </a:lstStyle>
          <a:p>
            <a:r>
              <a:t>Platform</a:t>
            </a:r>
          </a:p>
        </p:txBody>
      </p:sp>
      <p:sp>
        <p:nvSpPr>
          <p:cNvPr id="233" name="Management"/>
          <p:cNvSpPr txBox="1"/>
          <p:nvPr/>
        </p:nvSpPr>
        <p:spPr>
          <a:xfrm>
            <a:off x="11331017" y="10146810"/>
            <a:ext cx="1709317" cy="665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>
              <a:defRPr sz="1800"/>
            </a:lvl1pPr>
          </a:lstStyle>
          <a:p>
            <a:r>
              <a:t>Management </a:t>
            </a:r>
          </a:p>
        </p:txBody>
      </p:sp>
      <p:grpSp>
        <p:nvGrpSpPr>
          <p:cNvPr id="236" name="Group"/>
          <p:cNvGrpSpPr/>
          <p:nvPr/>
        </p:nvGrpSpPr>
        <p:grpSpPr>
          <a:xfrm>
            <a:off x="10507047" y="5467556"/>
            <a:ext cx="3125903" cy="2326477"/>
            <a:chOff x="0" y="0"/>
            <a:chExt cx="3125901" cy="2326476"/>
          </a:xfrm>
        </p:grpSpPr>
        <p:sp>
          <p:nvSpPr>
            <p:cNvPr id="234" name="Group"/>
            <p:cNvSpPr txBox="1"/>
            <p:nvPr/>
          </p:nvSpPr>
          <p:spPr>
            <a:xfrm>
              <a:off x="0" y="0"/>
              <a:ext cx="3125902" cy="764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Administration</a:t>
              </a:r>
            </a:p>
          </p:txBody>
        </p:sp>
        <p:pic>
          <p:nvPicPr>
            <p:cNvPr id="235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41499" y="650796"/>
              <a:ext cx="2442904" cy="1675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7" name="Line Line" descr="Line Lin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9278534">
            <a:off x="3119273" y="3974695"/>
            <a:ext cx="5460865" cy="458556"/>
          </a:xfrm>
          <a:prstGeom prst="rect">
            <a:avLst/>
          </a:prstGeom>
        </p:spPr>
      </p:pic>
      <p:pic>
        <p:nvPicPr>
          <p:cNvPr id="239" name="Line Line" descr="Line 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2818835">
            <a:off x="15543793" y="4834073"/>
            <a:ext cx="6725485" cy="458555"/>
          </a:xfrm>
          <a:prstGeom prst="rect">
            <a:avLst/>
          </a:prstGeom>
        </p:spPr>
      </p:pic>
      <p:pic>
        <p:nvPicPr>
          <p:cNvPr id="241" name="Line Line" descr="Line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451837" y="12821177"/>
            <a:ext cx="15236322" cy="458555"/>
          </a:xfrm>
          <a:prstGeom prst="rect">
            <a:avLst/>
          </a:prstGeom>
        </p:spPr>
      </p:pic>
      <p:pic>
        <p:nvPicPr>
          <p:cNvPr id="243" name="Line Line" descr="Line Line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 rot="19836599">
            <a:off x="9544296" y="6657000"/>
            <a:ext cx="1281241" cy="458555"/>
          </a:xfrm>
          <a:prstGeom prst="rect">
            <a:avLst/>
          </a:prstGeom>
        </p:spPr>
      </p:pic>
      <p:pic>
        <p:nvPicPr>
          <p:cNvPr id="245" name="Line Line" descr="Line Line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 rot="1667681">
            <a:off x="13273343" y="6593248"/>
            <a:ext cx="1263472" cy="458556"/>
          </a:xfrm>
          <a:prstGeom prst="rect">
            <a:avLst/>
          </a:prstGeom>
        </p:spPr>
      </p:pic>
      <p:pic>
        <p:nvPicPr>
          <p:cNvPr id="247" name="Line Line" descr="Line Line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 rot="4463007">
            <a:off x="15206879" y="8069168"/>
            <a:ext cx="1295510" cy="458556"/>
          </a:xfrm>
          <a:prstGeom prst="rect">
            <a:avLst/>
          </a:prstGeom>
        </p:spPr>
      </p:pic>
      <p:pic>
        <p:nvPicPr>
          <p:cNvPr id="249" name="Line Line" descr="Line Line"/>
          <p:cNvPicPr>
            <a:picLocks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 rot="5400000">
            <a:off x="7481275" y="8610263"/>
            <a:ext cx="1258617" cy="458556"/>
          </a:xfrm>
          <a:prstGeom prst="rect">
            <a:avLst/>
          </a:prstGeom>
        </p:spPr>
      </p:pic>
      <p:pic>
        <p:nvPicPr>
          <p:cNvPr id="251" name="Line Line" descr="Line Line"/>
          <p:cNvPicPr>
            <a:picLocks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 rot="1302422">
            <a:off x="9066547" y="11352560"/>
            <a:ext cx="1615052" cy="458556"/>
          </a:xfrm>
          <a:prstGeom prst="rect">
            <a:avLst/>
          </a:prstGeom>
        </p:spPr>
      </p:pic>
      <p:pic>
        <p:nvPicPr>
          <p:cNvPr id="253" name="Line Line" descr="Line Line"/>
          <p:cNvPicPr>
            <a:picLocks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 rot="20528577">
            <a:off x="14167960" y="11429326"/>
            <a:ext cx="1482476" cy="458556"/>
          </a:xfrm>
          <a:prstGeom prst="rect">
            <a:avLst/>
          </a:prstGeom>
        </p:spPr>
      </p:pic>
      <p:sp>
        <p:nvSpPr>
          <p:cNvPr id="255" name="Society &amp; Nuclear"/>
          <p:cNvSpPr txBox="1"/>
          <p:nvPr/>
        </p:nvSpPr>
        <p:spPr>
          <a:xfrm>
            <a:off x="1634979" y="9371528"/>
            <a:ext cx="4555912" cy="65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2500"/>
            </a:lvl1pPr>
          </a:lstStyle>
          <a:p>
            <a:r>
              <a:t>Society &amp; Nuclear</a:t>
            </a:r>
          </a:p>
        </p:txBody>
      </p:sp>
      <p:grpSp>
        <p:nvGrpSpPr>
          <p:cNvPr id="258" name="Group"/>
          <p:cNvGrpSpPr/>
          <p:nvPr/>
        </p:nvGrpSpPr>
        <p:grpSpPr>
          <a:xfrm>
            <a:off x="-25362" y="9932373"/>
            <a:ext cx="6216254" cy="2539807"/>
            <a:chOff x="0" y="0"/>
            <a:chExt cx="6216253" cy="2539805"/>
          </a:xfrm>
        </p:grpSpPr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2089070" y="0"/>
              <a:ext cx="4127183" cy="2539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Uranium Mines Subatech/SSG…"/>
            <p:cNvSpPr/>
            <p:nvPr/>
          </p:nvSpPr>
          <p:spPr>
            <a:xfrm>
              <a:off x="0" y="156206"/>
              <a:ext cx="2083886" cy="1770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/>
            <a:p>
              <a:pPr>
                <a:defRPr sz="1800"/>
              </a:pPr>
              <a:r>
                <a:rPr dirty="0"/>
                <a:t>Uranium Mines Subatech/SSG</a:t>
              </a:r>
            </a:p>
            <a:p>
              <a:pPr>
                <a:defRPr sz="1800"/>
              </a:pPr>
              <a:r>
                <a:rPr dirty="0"/>
                <a:t>Society &amp; 4 </a:t>
              </a:r>
              <a:r>
                <a:rPr lang="fr-FR" dirty="0" smtClean="0"/>
                <a:t>th </a:t>
              </a:r>
              <a:r>
                <a:rPr dirty="0" smtClean="0"/>
                <a:t>generation </a:t>
              </a:r>
              <a:r>
                <a:rPr dirty="0"/>
                <a:t>nuclear reactors</a:t>
              </a:r>
            </a:p>
            <a:p>
              <a:pPr>
                <a:defRPr sz="1800"/>
              </a:pPr>
              <a:r>
                <a:rPr dirty="0"/>
                <a:t>…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600" y="-31750"/>
            <a:ext cx="21183410" cy="13779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ZoneTexte 1"/>
          <p:cNvSpPr txBox="1"/>
          <p:nvPr/>
        </p:nvSpPr>
        <p:spPr>
          <a:xfrm>
            <a:off x="2883468" y="903760"/>
            <a:ext cx="5765231" cy="821378"/>
          </a:xfrm>
          <a:prstGeom prst="rect">
            <a:avLst/>
          </a:prstGeom>
          <a:solidFill>
            <a:srgbClr val="FFFF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20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Fundamental</a:t>
            </a:r>
            <a:endParaRPr kumimoji="0" lang="fr-FR" sz="4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2571750" y="1667988"/>
            <a:ext cx="6229350" cy="0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1614" y="1388887"/>
            <a:ext cx="17509335" cy="868627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International collaborations of Subatech"/>
          <p:cNvSpPr txBox="1">
            <a:spLocks noGrp="1"/>
          </p:cNvSpPr>
          <p:nvPr>
            <p:ph type="title"/>
          </p:nvPr>
        </p:nvSpPr>
        <p:spPr>
          <a:xfrm>
            <a:off x="3565921" y="-517922"/>
            <a:ext cx="14326848" cy="3036094"/>
          </a:xfrm>
          <a:prstGeom prst="rect">
            <a:avLst/>
          </a:prstGeom>
        </p:spPr>
        <p:txBody>
          <a:bodyPr/>
          <a:lstStyle>
            <a:lvl1pPr algn="l">
              <a:defRPr sz="4200"/>
            </a:lvl1pPr>
          </a:lstStyle>
          <a:p>
            <a:r>
              <a:t>International collaborations of Subatech</a:t>
            </a:r>
          </a:p>
        </p:txBody>
      </p:sp>
      <p:sp>
        <p:nvSpPr>
          <p:cNvPr id="264" name="Mostly Large International collaborations…"/>
          <p:cNvSpPr txBox="1">
            <a:spLocks noGrp="1"/>
          </p:cNvSpPr>
          <p:nvPr>
            <p:ph type="body" sz="quarter" idx="1"/>
          </p:nvPr>
        </p:nvSpPr>
        <p:spPr>
          <a:xfrm>
            <a:off x="3465951" y="9437515"/>
            <a:ext cx="10286071" cy="4200256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2800"/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 sz="2800"/>
            </a:pPr>
            <a:r>
              <a:t>Mostly Large International collaborations</a:t>
            </a:r>
          </a:p>
          <a:p>
            <a:pPr marL="622300" indent="-622300">
              <a:spcBef>
                <a:spcPts val="0"/>
              </a:spcBef>
              <a:buChar char="-"/>
              <a:defRPr sz="2800"/>
            </a:pPr>
            <a:r>
              <a:t>ALICE@CERN  174 labs, 40 countries,</a:t>
            </a:r>
          </a:p>
          <a:p>
            <a:pPr marL="622300" indent="-622300">
              <a:spcBef>
                <a:spcPts val="0"/>
              </a:spcBef>
              <a:buChar char="-"/>
              <a:defRPr sz="2800"/>
            </a:pPr>
            <a:r>
              <a:t>XENON@GdSasso 23 labs, 10 countries,</a:t>
            </a:r>
          </a:p>
          <a:p>
            <a:pPr marL="622300" indent="-622300">
              <a:spcBef>
                <a:spcPts val="0"/>
              </a:spcBef>
              <a:buChar char="-"/>
              <a:defRPr sz="2800"/>
            </a:pPr>
            <a:r>
              <a:t>SOLID@Belgique neutrinos 13 labs, 4 countries, </a:t>
            </a:r>
          </a:p>
          <a:p>
            <a:pPr marL="622300" indent="-622300">
              <a:spcBef>
                <a:spcPts val="0"/>
              </a:spcBef>
              <a:buChar char="-"/>
              <a:defRPr sz="2800"/>
            </a:pPr>
            <a:r>
              <a:t>Double Chooz@France: 31 labs, 7 countries</a:t>
            </a:r>
          </a:p>
          <a:p>
            <a:pPr marL="622300" indent="-622300">
              <a:spcBef>
                <a:spcPts val="0"/>
              </a:spcBef>
              <a:buChar char="-"/>
              <a:defRPr sz="2800"/>
            </a:pPr>
            <a:r>
              <a:t>Juno@Chine : 71 labos, 16 countries</a:t>
            </a:r>
          </a:p>
          <a:p>
            <a:pPr marL="622300" indent="-622300">
              <a:spcBef>
                <a:spcPts val="0"/>
              </a:spcBef>
              <a:buChar char="-"/>
              <a:defRPr sz="2800"/>
            </a:pPr>
            <a:r>
              <a:t>KM3NET@Franc-Italy, 13 countries,</a:t>
            </a:r>
          </a:p>
          <a:p>
            <a:pPr marL="622300" indent="-622300">
              <a:spcBef>
                <a:spcPts val="0"/>
              </a:spcBef>
              <a:buChar char="-"/>
              <a:defRPr sz="2800"/>
            </a:pPr>
            <a:r>
              <a:t>EXTASIS/astroparticules, Nançay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71811" y="119113"/>
            <a:ext cx="325045" cy="5111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66" name="European Projects…"/>
          <p:cNvSpPr txBox="1"/>
          <p:nvPr/>
        </p:nvSpPr>
        <p:spPr>
          <a:xfrm>
            <a:off x="13357201" y="10104073"/>
            <a:ext cx="11026799" cy="3571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pPr algn="l" defTabSz="739378">
              <a:defRPr sz="2520"/>
            </a:pPr>
            <a:r>
              <a:rPr dirty="0"/>
              <a:t>European Projects </a:t>
            </a:r>
          </a:p>
          <a:p>
            <a:pPr marL="560070" indent="-560070" algn="l" defTabSz="739378">
              <a:buSzPct val="75000"/>
              <a:buChar char="-"/>
              <a:defRPr sz="2520"/>
            </a:pPr>
            <a:r>
              <a:rPr dirty="0"/>
              <a:t>FP7 12 projects  </a:t>
            </a:r>
          </a:p>
          <a:p>
            <a:pPr marL="560070" indent="-560070" algn="l" defTabSz="739378">
              <a:buSzPct val="75000"/>
              <a:buChar char="-"/>
              <a:defRPr sz="2520"/>
            </a:pPr>
            <a:r>
              <a:rPr dirty="0"/>
              <a:t>H2020 5 projects</a:t>
            </a:r>
          </a:p>
          <a:p>
            <a:pPr marL="560070" indent="-560070" algn="l" defTabSz="739378">
              <a:buSzPct val="75000"/>
              <a:buChar char="-"/>
              <a:defRPr sz="2520"/>
            </a:pPr>
            <a:r>
              <a:rPr dirty="0"/>
              <a:t>Erasmus Mundus SARENA </a:t>
            </a:r>
            <a:r>
              <a:rPr dirty="0" smtClean="0"/>
              <a:t>(3 </a:t>
            </a:r>
            <a:r>
              <a:rPr dirty="0"/>
              <a:t>M€)</a:t>
            </a:r>
          </a:p>
          <a:p>
            <a:pPr marL="560070" indent="-560070" algn="l" defTabSz="739378">
              <a:buSzPct val="75000"/>
              <a:buChar char="-"/>
              <a:defRPr sz="2520"/>
            </a:pPr>
            <a:r>
              <a:rPr dirty="0">
                <a:solidFill>
                  <a:srgbClr val="FFFF00"/>
                </a:solidFill>
              </a:rPr>
              <a:t>STRONG2020 (10 M€</a:t>
            </a:r>
            <a:r>
              <a:rPr dirty="0" smtClean="0">
                <a:solidFill>
                  <a:srgbClr val="FFFF00"/>
                </a:solidFill>
              </a:rPr>
              <a:t>)</a:t>
            </a:r>
            <a:r>
              <a:rPr lang="fr-FR" dirty="0" smtClean="0">
                <a:solidFill>
                  <a:srgbClr val="FFFF00"/>
                </a:solidFill>
              </a:rPr>
              <a:t> : Barbara </a:t>
            </a:r>
            <a:r>
              <a:rPr lang="fr-FR" dirty="0" err="1" smtClean="0">
                <a:solidFill>
                  <a:srgbClr val="FFFF00"/>
                </a:solidFill>
              </a:rPr>
              <a:t>Erazmus</a:t>
            </a:r>
            <a:endParaRPr dirty="0">
              <a:solidFill>
                <a:srgbClr val="FFFF00"/>
              </a:solidFill>
            </a:endParaRPr>
          </a:p>
          <a:p>
            <a:pPr marL="560070" indent="-560070" algn="l" defTabSz="739378">
              <a:buSzPct val="75000"/>
              <a:buChar char="-"/>
              <a:defRPr sz="2520"/>
            </a:pPr>
            <a:r>
              <a:rPr dirty="0"/>
              <a:t>EUROAD </a:t>
            </a:r>
            <a:r>
              <a:rPr dirty="0" err="1" smtClean="0"/>
              <a:t>Sto</a:t>
            </a:r>
            <a:r>
              <a:rPr lang="fr-FR" dirty="0" smtClean="0"/>
              <a:t>rage</a:t>
            </a:r>
            <a:r>
              <a:rPr dirty="0" smtClean="0"/>
              <a:t> </a:t>
            </a:r>
            <a:r>
              <a:rPr dirty="0"/>
              <a:t>(35 M€ </a:t>
            </a:r>
            <a:r>
              <a:rPr lang="fr-FR" dirty="0" smtClean="0"/>
              <a:t>for</a:t>
            </a:r>
            <a:r>
              <a:rPr dirty="0" smtClean="0"/>
              <a:t> </a:t>
            </a:r>
            <a:r>
              <a:rPr dirty="0"/>
              <a:t>150 </a:t>
            </a:r>
            <a:r>
              <a:rPr dirty="0" smtClean="0"/>
              <a:t>labs </a:t>
            </a:r>
            <a:r>
              <a:rPr dirty="0"/>
              <a:t>in Europe</a:t>
            </a:r>
            <a:r>
              <a:rPr dirty="0" smtClean="0"/>
              <a:t>)</a:t>
            </a:r>
            <a:r>
              <a:rPr lang="fr-FR" dirty="0" smtClean="0"/>
              <a:t>: Bernd </a:t>
            </a:r>
            <a:r>
              <a:rPr lang="fr-FR" dirty="0" err="1" smtClean="0"/>
              <a:t>Grambow</a:t>
            </a:r>
            <a:r>
              <a:rPr dirty="0" smtClean="0"/>
              <a:t> </a:t>
            </a:r>
            <a:endParaRPr dirty="0"/>
          </a:p>
          <a:p>
            <a:pPr marL="560070" indent="-560070" algn="l" defTabSz="739378">
              <a:buSzPct val="75000"/>
              <a:buChar char="-"/>
              <a:defRPr sz="2520"/>
            </a:pPr>
            <a:r>
              <a:rPr lang="fr-FR" dirty="0" smtClean="0"/>
              <a:t>2</a:t>
            </a:r>
            <a:r>
              <a:rPr dirty="0" smtClean="0"/>
              <a:t> ERC</a:t>
            </a:r>
            <a:r>
              <a:rPr lang="fr-FR" dirty="0" smtClean="0"/>
              <a:t> in </a:t>
            </a:r>
            <a:r>
              <a:rPr lang="fr-FR" dirty="0" err="1" smtClean="0"/>
              <a:t>preparation</a:t>
            </a:r>
            <a:r>
              <a:rPr lang="fr-FR" dirty="0" smtClean="0"/>
              <a:t> </a:t>
            </a:r>
            <a:r>
              <a:rPr lang="fr-FR" dirty="0" err="1" smtClean="0"/>
              <a:t>through</a:t>
            </a:r>
            <a:r>
              <a:rPr lang="fr-FR" dirty="0" smtClean="0"/>
              <a:t> « Etoile Montante » </a:t>
            </a:r>
            <a:r>
              <a:rPr lang="fr-FR" dirty="0" err="1" smtClean="0"/>
              <a:t>regional</a:t>
            </a:r>
            <a:r>
              <a:rPr lang="fr-FR" dirty="0" smtClean="0"/>
              <a:t> </a:t>
            </a:r>
            <a:r>
              <a:rPr lang="fr-FR" dirty="0" err="1" smtClean="0"/>
              <a:t>fundings</a:t>
            </a:r>
            <a:endParaRPr dirty="0"/>
          </a:p>
        </p:txBody>
      </p:sp>
      <p:sp>
        <p:nvSpPr>
          <p:cNvPr id="267" name="4 LIA IN2P3"/>
          <p:cNvSpPr/>
          <p:nvPr/>
        </p:nvSpPr>
        <p:spPr>
          <a:xfrm>
            <a:off x="16388953" y="1820400"/>
            <a:ext cx="1951905" cy="572757"/>
          </a:xfrm>
          <a:prstGeom prst="roundRect">
            <a:avLst>
              <a:gd name="adj" fmla="val 46772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1800"/>
            </a:lvl1pPr>
          </a:lstStyle>
          <a:p>
            <a:r>
              <a:t>4 LIA IN2P3</a:t>
            </a:r>
          </a:p>
        </p:txBody>
      </p:sp>
      <p:sp>
        <p:nvSpPr>
          <p:cNvPr id="268" name="Oval"/>
          <p:cNvSpPr/>
          <p:nvPr/>
        </p:nvSpPr>
        <p:spPr>
          <a:xfrm>
            <a:off x="16918734" y="4015847"/>
            <a:ext cx="226243" cy="25254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73FDFF"/>
                </a:solidFill>
              </a:defRPr>
            </a:pPr>
            <a:endParaRPr/>
          </a:p>
        </p:txBody>
      </p:sp>
      <p:sp>
        <p:nvSpPr>
          <p:cNvPr id="269" name="Oval"/>
          <p:cNvSpPr/>
          <p:nvPr/>
        </p:nvSpPr>
        <p:spPr>
          <a:xfrm>
            <a:off x="17508094" y="3997988"/>
            <a:ext cx="226243" cy="25254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73FDFF"/>
                </a:solidFill>
              </a:defRPr>
            </a:pPr>
            <a:endParaRPr/>
          </a:p>
        </p:txBody>
      </p:sp>
      <p:sp>
        <p:nvSpPr>
          <p:cNvPr id="270" name="Oval"/>
          <p:cNvSpPr/>
          <p:nvPr/>
        </p:nvSpPr>
        <p:spPr>
          <a:xfrm>
            <a:off x="16132922" y="3783676"/>
            <a:ext cx="226243" cy="252543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73FDFF"/>
                </a:solidFill>
              </a:defRPr>
            </a:pPr>
            <a:endParaRPr/>
          </a:p>
        </p:txBody>
      </p:sp>
      <p:sp>
        <p:nvSpPr>
          <p:cNvPr id="271" name="Line"/>
          <p:cNvSpPr/>
          <p:nvPr/>
        </p:nvSpPr>
        <p:spPr>
          <a:xfrm flipH="1">
            <a:off x="16281985" y="2312370"/>
            <a:ext cx="1121653" cy="1534163"/>
          </a:xfrm>
          <a:prstGeom prst="line">
            <a:avLst/>
          </a:prstGeom>
          <a:ln w="25400">
            <a:solidFill>
              <a:srgbClr val="D783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72" name="Line"/>
          <p:cNvSpPr/>
          <p:nvPr/>
        </p:nvSpPr>
        <p:spPr>
          <a:xfrm flipH="1">
            <a:off x="17042158" y="2392458"/>
            <a:ext cx="288542" cy="1635244"/>
          </a:xfrm>
          <a:prstGeom prst="line">
            <a:avLst/>
          </a:prstGeom>
          <a:ln w="25400">
            <a:solidFill>
              <a:srgbClr val="D783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73" name="Line"/>
          <p:cNvSpPr/>
          <p:nvPr/>
        </p:nvSpPr>
        <p:spPr>
          <a:xfrm>
            <a:off x="17327909" y="2371496"/>
            <a:ext cx="289631" cy="1676194"/>
          </a:xfrm>
          <a:prstGeom prst="line">
            <a:avLst/>
          </a:prstGeom>
          <a:ln w="25400">
            <a:solidFill>
              <a:srgbClr val="D783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74" name="ASRC/JAEA"/>
          <p:cNvSpPr/>
          <p:nvPr/>
        </p:nvSpPr>
        <p:spPr>
          <a:xfrm>
            <a:off x="17817703" y="4749338"/>
            <a:ext cx="1951905" cy="572756"/>
          </a:xfrm>
          <a:prstGeom prst="roundRect">
            <a:avLst>
              <a:gd name="adj" fmla="val 46772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1800"/>
            </a:lvl1pPr>
          </a:lstStyle>
          <a:p>
            <a:r>
              <a:t>ASRC/JAEA</a:t>
            </a:r>
          </a:p>
        </p:txBody>
      </p:sp>
      <p:sp>
        <p:nvSpPr>
          <p:cNvPr id="275" name="Line"/>
          <p:cNvSpPr/>
          <p:nvPr/>
        </p:nvSpPr>
        <p:spPr>
          <a:xfrm flipH="1" flipV="1">
            <a:off x="17668828" y="4173370"/>
            <a:ext cx="1108203" cy="557138"/>
          </a:xfrm>
          <a:prstGeom prst="line">
            <a:avLst/>
          </a:prstGeom>
          <a:ln w="25400">
            <a:solidFill>
              <a:srgbClr val="D783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76" name="Accords IN2P3"/>
          <p:cNvSpPr/>
          <p:nvPr/>
        </p:nvSpPr>
        <p:spPr>
          <a:xfrm>
            <a:off x="10745390" y="4624322"/>
            <a:ext cx="1951905" cy="822788"/>
          </a:xfrm>
          <a:prstGeom prst="roundRect">
            <a:avLst>
              <a:gd name="adj" fmla="val 32559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1800"/>
            </a:lvl1pPr>
          </a:lstStyle>
          <a:p>
            <a:r>
              <a:rPr dirty="0" smtClean="0"/>
              <a:t>IN2P3</a:t>
            </a:r>
            <a:r>
              <a:rPr lang="fr-FR" dirty="0" smtClean="0"/>
              <a:t> </a:t>
            </a:r>
            <a:r>
              <a:rPr lang="fr-FR" dirty="0" err="1" smtClean="0"/>
              <a:t>Agreements</a:t>
            </a:r>
            <a:endParaRPr dirty="0"/>
          </a:p>
        </p:txBody>
      </p:sp>
      <p:sp>
        <p:nvSpPr>
          <p:cNvPr id="277" name="Oval"/>
          <p:cNvSpPr/>
          <p:nvPr/>
        </p:nvSpPr>
        <p:spPr>
          <a:xfrm>
            <a:off x="12293156" y="2658535"/>
            <a:ext cx="226243" cy="25254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73FDFF"/>
                </a:solidFill>
              </a:defRPr>
            </a:pPr>
            <a:endParaRPr/>
          </a:p>
        </p:txBody>
      </p:sp>
      <p:sp>
        <p:nvSpPr>
          <p:cNvPr id="278" name="Oval"/>
          <p:cNvSpPr/>
          <p:nvPr/>
        </p:nvSpPr>
        <p:spPr>
          <a:xfrm>
            <a:off x="11386793" y="2947909"/>
            <a:ext cx="226243" cy="25254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73FDFF"/>
                </a:solidFill>
              </a:defRPr>
            </a:pPr>
            <a:endParaRPr/>
          </a:p>
        </p:txBody>
      </p:sp>
      <p:sp>
        <p:nvSpPr>
          <p:cNvPr id="279" name="Oval"/>
          <p:cNvSpPr/>
          <p:nvPr/>
        </p:nvSpPr>
        <p:spPr>
          <a:xfrm>
            <a:off x="10864406" y="3351214"/>
            <a:ext cx="226243" cy="25254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73FDFF"/>
                </a:solidFill>
              </a:defRPr>
            </a:pPr>
            <a:endParaRPr/>
          </a:p>
        </p:txBody>
      </p:sp>
      <p:sp>
        <p:nvSpPr>
          <p:cNvPr id="280" name="Oval"/>
          <p:cNvSpPr/>
          <p:nvPr/>
        </p:nvSpPr>
        <p:spPr>
          <a:xfrm>
            <a:off x="10953703" y="3082257"/>
            <a:ext cx="226243" cy="252543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73FDFF"/>
                </a:solidFill>
              </a:defRPr>
            </a:pPr>
            <a:endParaRPr/>
          </a:p>
        </p:txBody>
      </p:sp>
      <p:sp>
        <p:nvSpPr>
          <p:cNvPr id="281" name="Line"/>
          <p:cNvSpPr/>
          <p:nvPr/>
        </p:nvSpPr>
        <p:spPr>
          <a:xfrm flipV="1">
            <a:off x="11704837" y="2897264"/>
            <a:ext cx="682759" cy="1727727"/>
          </a:xfrm>
          <a:prstGeom prst="line">
            <a:avLst/>
          </a:prstGeom>
          <a:ln w="25400">
            <a:solidFill>
              <a:srgbClr val="D783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82" name="Line"/>
          <p:cNvSpPr/>
          <p:nvPr/>
        </p:nvSpPr>
        <p:spPr>
          <a:xfrm flipH="1" flipV="1">
            <a:off x="11500663" y="3190462"/>
            <a:ext cx="208276" cy="1436167"/>
          </a:xfrm>
          <a:prstGeom prst="line">
            <a:avLst/>
          </a:prstGeom>
          <a:ln w="25400">
            <a:solidFill>
              <a:srgbClr val="D783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83" name="Line"/>
          <p:cNvSpPr/>
          <p:nvPr/>
        </p:nvSpPr>
        <p:spPr>
          <a:xfrm flipH="1" flipV="1">
            <a:off x="11098827" y="3319943"/>
            <a:ext cx="588486" cy="1279586"/>
          </a:xfrm>
          <a:prstGeom prst="line">
            <a:avLst/>
          </a:prstGeom>
          <a:ln w="25400">
            <a:solidFill>
              <a:srgbClr val="D783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84" name="Line"/>
          <p:cNvSpPr/>
          <p:nvPr/>
        </p:nvSpPr>
        <p:spPr>
          <a:xfrm flipH="1" flipV="1">
            <a:off x="10514124" y="3881025"/>
            <a:ext cx="1197689" cy="740148"/>
          </a:xfrm>
          <a:prstGeom prst="line">
            <a:avLst/>
          </a:prstGeom>
          <a:ln w="25400">
            <a:solidFill>
              <a:srgbClr val="D783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85" name="Sites Expérimentaux"/>
          <p:cNvSpPr/>
          <p:nvPr/>
        </p:nvSpPr>
        <p:spPr>
          <a:xfrm>
            <a:off x="8232319" y="2106150"/>
            <a:ext cx="1951906" cy="822788"/>
          </a:xfrm>
          <a:prstGeom prst="roundRect">
            <a:avLst>
              <a:gd name="adj" fmla="val 32559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1800"/>
            </a:lvl1pPr>
          </a:lstStyle>
          <a:p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dirty="0" smtClean="0"/>
              <a:t>Sites</a:t>
            </a:r>
            <a:endParaRPr dirty="0"/>
          </a:p>
        </p:txBody>
      </p:sp>
      <p:sp>
        <p:nvSpPr>
          <p:cNvPr id="286" name="Oval"/>
          <p:cNvSpPr/>
          <p:nvPr/>
        </p:nvSpPr>
        <p:spPr>
          <a:xfrm>
            <a:off x="10308418" y="3730097"/>
            <a:ext cx="226243" cy="25254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73FDFF"/>
                </a:solidFill>
              </a:defRPr>
            </a:pPr>
            <a:endParaRPr/>
          </a:p>
        </p:txBody>
      </p:sp>
      <p:sp>
        <p:nvSpPr>
          <p:cNvPr id="287" name="˘˘˘"/>
          <p:cNvSpPr/>
          <p:nvPr/>
        </p:nvSpPr>
        <p:spPr>
          <a:xfrm>
            <a:off x="10752785" y="3046538"/>
            <a:ext cx="226243" cy="25254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>
                <a:solidFill>
                  <a:srgbClr val="73FDFF"/>
                </a:solidFill>
              </a:defRPr>
            </a:lvl1pPr>
          </a:lstStyle>
          <a:p>
            <a:r>
              <a:t>˘˘˘</a:t>
            </a:r>
          </a:p>
        </p:txBody>
      </p:sp>
      <p:sp>
        <p:nvSpPr>
          <p:cNvPr id="288" name="Oval"/>
          <p:cNvSpPr/>
          <p:nvPr/>
        </p:nvSpPr>
        <p:spPr>
          <a:xfrm>
            <a:off x="11043000" y="3529807"/>
            <a:ext cx="226243" cy="25254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73FDFF"/>
                </a:solidFill>
              </a:defRPr>
            </a:pPr>
            <a:endParaRPr/>
          </a:p>
        </p:txBody>
      </p:sp>
      <p:sp>
        <p:nvSpPr>
          <p:cNvPr id="289" name="Oval"/>
          <p:cNvSpPr/>
          <p:nvPr/>
        </p:nvSpPr>
        <p:spPr>
          <a:xfrm>
            <a:off x="16061484" y="4536052"/>
            <a:ext cx="226243" cy="25254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73FDFF"/>
                </a:solidFill>
              </a:defRPr>
            </a:pPr>
            <a:endParaRPr/>
          </a:p>
        </p:txBody>
      </p:sp>
      <p:sp>
        <p:nvSpPr>
          <p:cNvPr id="290" name="Line"/>
          <p:cNvSpPr/>
          <p:nvPr/>
        </p:nvSpPr>
        <p:spPr>
          <a:xfrm>
            <a:off x="10182845" y="2515967"/>
            <a:ext cx="5916962" cy="2108748"/>
          </a:xfrm>
          <a:prstGeom prst="line">
            <a:avLst/>
          </a:prstGeom>
          <a:ln w="25400">
            <a:solidFill>
              <a:srgbClr val="FF7E79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91" name="Oval"/>
          <p:cNvSpPr/>
          <p:nvPr/>
        </p:nvSpPr>
        <p:spPr>
          <a:xfrm>
            <a:off x="10699207" y="3730097"/>
            <a:ext cx="226243" cy="25254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73FDFF"/>
                </a:solidFill>
              </a:defRPr>
            </a:pPr>
            <a:endParaRPr/>
          </a:p>
        </p:txBody>
      </p:sp>
      <p:sp>
        <p:nvSpPr>
          <p:cNvPr id="292" name="Line"/>
          <p:cNvSpPr/>
          <p:nvPr/>
        </p:nvSpPr>
        <p:spPr>
          <a:xfrm>
            <a:off x="9038991" y="2880987"/>
            <a:ext cx="1707865" cy="910294"/>
          </a:xfrm>
          <a:prstGeom prst="line">
            <a:avLst/>
          </a:prstGeom>
          <a:ln w="25400">
            <a:solidFill>
              <a:srgbClr val="FF7E79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93" name="Line"/>
          <p:cNvSpPr/>
          <p:nvPr/>
        </p:nvSpPr>
        <p:spPr>
          <a:xfrm>
            <a:off x="9298754" y="2932390"/>
            <a:ext cx="1448102" cy="247169"/>
          </a:xfrm>
          <a:prstGeom prst="line">
            <a:avLst/>
          </a:prstGeom>
          <a:ln w="25400">
            <a:solidFill>
              <a:srgbClr val="FF7E79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94" name="Line"/>
          <p:cNvSpPr/>
          <p:nvPr/>
        </p:nvSpPr>
        <p:spPr>
          <a:xfrm>
            <a:off x="9128257" y="2876409"/>
            <a:ext cx="1791462" cy="583437"/>
          </a:xfrm>
          <a:prstGeom prst="line">
            <a:avLst/>
          </a:prstGeom>
          <a:ln w="25400">
            <a:solidFill>
              <a:srgbClr val="FF7E79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95" name="Line"/>
          <p:cNvSpPr/>
          <p:nvPr/>
        </p:nvSpPr>
        <p:spPr>
          <a:xfrm>
            <a:off x="9152768" y="2935745"/>
            <a:ext cx="1945544" cy="702695"/>
          </a:xfrm>
          <a:prstGeom prst="line">
            <a:avLst/>
          </a:prstGeom>
          <a:ln w="25400">
            <a:solidFill>
              <a:srgbClr val="FF7E79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Beyond Research : Education and Outreach"/>
          <p:cNvSpPr txBox="1">
            <a:spLocks noGrp="1"/>
          </p:cNvSpPr>
          <p:nvPr>
            <p:ph type="title"/>
          </p:nvPr>
        </p:nvSpPr>
        <p:spPr>
          <a:xfrm>
            <a:off x="2533253" y="-787724"/>
            <a:ext cx="15609094" cy="3036095"/>
          </a:xfrm>
          <a:prstGeom prst="rect">
            <a:avLst/>
          </a:prstGeom>
        </p:spPr>
        <p:txBody>
          <a:bodyPr/>
          <a:lstStyle>
            <a:lvl1pPr algn="l">
              <a:defRPr sz="4200"/>
            </a:lvl1pPr>
          </a:lstStyle>
          <a:p>
            <a:r>
              <a:t>Beyond Research : Education and Outreach</a:t>
            </a:r>
          </a:p>
        </p:txBody>
      </p:sp>
      <p:grpSp>
        <p:nvGrpSpPr>
          <p:cNvPr id="300" name="Group"/>
          <p:cNvGrpSpPr/>
          <p:nvPr/>
        </p:nvGrpSpPr>
        <p:grpSpPr>
          <a:xfrm>
            <a:off x="143175" y="1880754"/>
            <a:ext cx="8307891" cy="7036377"/>
            <a:chOff x="0" y="0"/>
            <a:chExt cx="8307890" cy="7036375"/>
          </a:xfrm>
        </p:grpSpPr>
        <p:pic>
          <p:nvPicPr>
            <p:cNvPr id="298" name="Blackboard_Apide_Przemyslaw.jpg" descr="Blackboard_Apide_Przemyslaw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05457"/>
              <a:ext cx="8307891" cy="6230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" name="Education"/>
            <p:cNvSpPr txBox="1"/>
            <p:nvPr/>
          </p:nvSpPr>
          <p:spPr>
            <a:xfrm>
              <a:off x="2690968" y="0"/>
              <a:ext cx="2925955" cy="965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600"/>
              </a:lvl1pPr>
            </a:lstStyle>
            <a:p>
              <a:r>
                <a:t>Education</a:t>
              </a:r>
            </a:p>
          </p:txBody>
        </p:sp>
      </p:grpSp>
      <p:grpSp>
        <p:nvGrpSpPr>
          <p:cNvPr id="303" name="Group"/>
          <p:cNvGrpSpPr/>
          <p:nvPr/>
        </p:nvGrpSpPr>
        <p:grpSpPr>
          <a:xfrm>
            <a:off x="16627376" y="1706340"/>
            <a:ext cx="7145415" cy="11541486"/>
            <a:chOff x="0" y="0"/>
            <a:chExt cx="7145414" cy="11541484"/>
          </a:xfrm>
        </p:grpSpPr>
        <p:pic>
          <p:nvPicPr>
            <p:cNvPr id="30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823360"/>
              <a:ext cx="7145415" cy="10718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2" name="Outreach"/>
            <p:cNvSpPr txBox="1"/>
            <p:nvPr/>
          </p:nvSpPr>
          <p:spPr>
            <a:xfrm>
              <a:off x="268835" y="0"/>
              <a:ext cx="6607745" cy="1093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500"/>
              </a:lvl1pPr>
            </a:lstStyle>
            <a:p>
              <a:r>
                <a:t>Outreach</a:t>
              </a:r>
            </a:p>
          </p:txBody>
        </p:sp>
      </p:grpSp>
      <p:sp>
        <p:nvSpPr>
          <p:cNvPr id="304" name="Master PFS (Fondamental Physics and applications) : RPS, RIA, DMN…"/>
          <p:cNvSpPr txBox="1"/>
          <p:nvPr/>
        </p:nvSpPr>
        <p:spPr>
          <a:xfrm>
            <a:off x="8643393" y="2476008"/>
            <a:ext cx="6265058" cy="3606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500"/>
            </a:pPr>
            <a:r>
              <a:rPr dirty="0"/>
              <a:t>Master </a:t>
            </a:r>
            <a:r>
              <a:rPr dirty="0" smtClean="0"/>
              <a:t>PF</a:t>
            </a:r>
            <a:r>
              <a:rPr lang="fr-FR" dirty="0" smtClean="0"/>
              <a:t>A</a:t>
            </a:r>
            <a:r>
              <a:rPr dirty="0" smtClean="0"/>
              <a:t> </a:t>
            </a:r>
            <a:r>
              <a:rPr dirty="0"/>
              <a:t>(</a:t>
            </a:r>
            <a:r>
              <a:rPr dirty="0" err="1"/>
              <a:t>Fondamental</a:t>
            </a:r>
            <a:r>
              <a:rPr dirty="0"/>
              <a:t> Physics and applications) : RPS, RIA, DMN</a:t>
            </a:r>
          </a:p>
          <a:p>
            <a:pPr>
              <a:defRPr sz="2500"/>
            </a:pPr>
            <a:r>
              <a:rPr dirty="0"/>
              <a:t>Master SNEAM : AVWM, NEPIA, </a:t>
            </a:r>
            <a:r>
              <a:rPr dirty="0" smtClean="0"/>
              <a:t>NUTMA</a:t>
            </a:r>
            <a:endParaRPr lang="fr-FR" dirty="0" smtClean="0"/>
          </a:p>
          <a:p>
            <a:pPr>
              <a:defRPr sz="2500"/>
            </a:pPr>
            <a:r>
              <a:rPr lang="fr-FR" dirty="0" smtClean="0">
                <a:solidFill>
                  <a:srgbClr val="FFFF00"/>
                </a:solidFill>
              </a:rPr>
              <a:t>ERASMUS MUNDUS SARENA</a:t>
            </a:r>
            <a:endParaRPr dirty="0">
              <a:solidFill>
                <a:srgbClr val="FFFF00"/>
              </a:solidFill>
            </a:endParaRPr>
          </a:p>
          <a:p>
            <a:pPr>
              <a:defRPr sz="2500"/>
            </a:pPr>
            <a:r>
              <a:rPr dirty="0"/>
              <a:t>IMT </a:t>
            </a:r>
            <a:r>
              <a:rPr dirty="0" err="1"/>
              <a:t>Atlantique</a:t>
            </a:r>
            <a:r>
              <a:rPr dirty="0"/>
              <a:t> Teaching</a:t>
            </a:r>
          </a:p>
          <a:p>
            <a:pPr>
              <a:defRPr sz="2500"/>
            </a:pPr>
            <a:r>
              <a:rPr dirty="0"/>
              <a:t>Option Nuclear Engineering</a:t>
            </a:r>
          </a:p>
          <a:p>
            <a:pPr>
              <a:defRPr sz="2500"/>
            </a:pPr>
            <a:r>
              <a:rPr dirty="0"/>
              <a:t>IFCEN (</a:t>
            </a:r>
            <a:r>
              <a:rPr dirty="0" smtClean="0"/>
              <a:t>Chin</a:t>
            </a:r>
            <a:r>
              <a:rPr lang="fr-FR" dirty="0" smtClean="0"/>
              <a:t>a</a:t>
            </a:r>
            <a:r>
              <a:rPr dirty="0" smtClean="0"/>
              <a:t>)</a:t>
            </a:r>
            <a:endParaRPr dirty="0"/>
          </a:p>
          <a:p>
            <a:pPr>
              <a:defRPr sz="2500"/>
            </a:pPr>
            <a:r>
              <a:rPr dirty="0"/>
              <a:t>Nantes University Teaching</a:t>
            </a:r>
          </a:p>
          <a:p>
            <a:pPr>
              <a:defRPr sz="2500"/>
            </a:pPr>
            <a:r>
              <a:rPr dirty="0"/>
              <a:t>PhD program</a:t>
            </a:r>
          </a:p>
        </p:txBody>
      </p:sp>
      <p:sp>
        <p:nvSpPr>
          <p:cNvPr id="305" name="« Fête de la Science»…"/>
          <p:cNvSpPr txBox="1"/>
          <p:nvPr/>
        </p:nvSpPr>
        <p:spPr>
          <a:xfrm>
            <a:off x="10616189" y="7493695"/>
            <a:ext cx="5974255" cy="6145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600"/>
            </a:pPr>
            <a:r>
              <a:rPr dirty="0"/>
              <a:t>« Fête de la Science» </a:t>
            </a:r>
          </a:p>
          <a:p>
            <a:pPr>
              <a:defRPr sz="2600"/>
            </a:pPr>
            <a:r>
              <a:rPr dirty="0" err="1"/>
              <a:t>MasterClasses</a:t>
            </a:r>
            <a:r>
              <a:rPr dirty="0"/>
              <a:t> of CERN</a:t>
            </a:r>
          </a:p>
          <a:p>
            <a:pPr>
              <a:defRPr sz="2600"/>
            </a:pPr>
            <a:r>
              <a:rPr dirty="0"/>
              <a:t>« Café des Sciences» </a:t>
            </a:r>
          </a:p>
          <a:p>
            <a:pPr>
              <a:defRPr sz="2600"/>
            </a:pPr>
            <a:r>
              <a:rPr dirty="0"/>
              <a:t>« </a:t>
            </a:r>
            <a:r>
              <a:rPr dirty="0" err="1"/>
              <a:t>Séminaires</a:t>
            </a:r>
            <a:r>
              <a:rPr dirty="0"/>
              <a:t> Grand Public» </a:t>
            </a:r>
          </a:p>
          <a:p>
            <a:pPr>
              <a:defRPr sz="2600"/>
            </a:pPr>
            <a:r>
              <a:rPr dirty="0"/>
              <a:t>Expositions</a:t>
            </a:r>
          </a:p>
          <a:p>
            <a:pPr>
              <a:defRPr sz="2600"/>
            </a:pPr>
            <a:r>
              <a:rPr dirty="0"/>
              <a:t>Films</a:t>
            </a:r>
          </a:p>
          <a:p>
            <a:pPr>
              <a:defRPr sz="2600"/>
            </a:pPr>
            <a:r>
              <a:rPr dirty="0"/>
              <a:t>« </a:t>
            </a:r>
            <a:r>
              <a:rPr dirty="0" err="1"/>
              <a:t>Passerport</a:t>
            </a:r>
            <a:r>
              <a:rPr dirty="0"/>
              <a:t> </a:t>
            </a:r>
            <a:r>
              <a:rPr dirty="0" err="1"/>
              <a:t>Recherche</a:t>
            </a:r>
            <a:r>
              <a:rPr dirty="0"/>
              <a:t>» </a:t>
            </a:r>
          </a:p>
          <a:p>
            <a:pPr>
              <a:defRPr sz="2600"/>
            </a:pPr>
            <a:r>
              <a:rPr dirty="0"/>
              <a:t>High School Seminars</a:t>
            </a:r>
          </a:p>
          <a:p>
            <a:pPr>
              <a:defRPr sz="2600"/>
            </a:pPr>
            <a:r>
              <a:rPr dirty="0" err="1"/>
              <a:t>Intership</a:t>
            </a:r>
            <a:r>
              <a:rPr dirty="0"/>
              <a:t> intermediate and high school</a:t>
            </a:r>
          </a:p>
          <a:p>
            <a:pPr>
              <a:defRPr sz="2600"/>
            </a:pPr>
            <a:r>
              <a:rPr dirty="0" err="1"/>
              <a:t>Organisation</a:t>
            </a:r>
            <a:r>
              <a:rPr dirty="0"/>
              <a:t> of National and International conferences </a:t>
            </a:r>
          </a:p>
          <a:p>
            <a:pPr>
              <a:defRPr sz="2600"/>
            </a:pPr>
            <a:r>
              <a:rPr dirty="0"/>
              <a:t>Experiments : </a:t>
            </a:r>
            <a:r>
              <a:rPr dirty="0" err="1"/>
              <a:t>Saladetron</a:t>
            </a:r>
            <a:r>
              <a:rPr dirty="0"/>
              <a:t>, Chocolate and speed of light, Cloud Chamber, </a:t>
            </a:r>
            <a:r>
              <a:rPr lang="fr-FR" dirty="0" smtClean="0"/>
              <a:t>    </a:t>
            </a:r>
            <a:r>
              <a:rPr dirty="0" smtClean="0"/>
              <a:t>« </a:t>
            </a:r>
            <a:r>
              <a:rPr dirty="0" err="1"/>
              <a:t>billotron</a:t>
            </a:r>
            <a:r>
              <a:rPr dirty="0"/>
              <a:t>» , …</a:t>
            </a:r>
          </a:p>
          <a:p>
            <a:pPr>
              <a:defRPr sz="2600"/>
            </a:pPr>
            <a:r>
              <a:rPr dirty="0"/>
              <a:t>…</a:t>
            </a:r>
          </a:p>
        </p:txBody>
      </p:sp>
      <p:pic>
        <p:nvPicPr>
          <p:cNvPr id="1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72869" y="11408315"/>
            <a:ext cx="6710331" cy="183951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ZoneTexte 1"/>
          <p:cNvSpPr txBox="1"/>
          <p:nvPr/>
        </p:nvSpPr>
        <p:spPr>
          <a:xfrm>
            <a:off x="3172869" y="10566651"/>
            <a:ext cx="2885405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July 2019</a:t>
            </a:r>
            <a:endParaRPr kumimoji="0" lang="fr-FR" sz="5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Few numbers about Subatech"/>
          <p:cNvSpPr txBox="1">
            <a:spLocks noGrp="1"/>
          </p:cNvSpPr>
          <p:nvPr>
            <p:ph type="title"/>
          </p:nvPr>
        </p:nvSpPr>
        <p:spPr>
          <a:xfrm>
            <a:off x="-1098947" y="-671513"/>
            <a:ext cx="15609094" cy="3036095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Few numbers about Subatech</a:t>
            </a:r>
          </a:p>
        </p:txBody>
      </p:sp>
      <p:sp>
        <p:nvSpPr>
          <p:cNvPr id="3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42885" y="22621"/>
            <a:ext cx="325045" cy="5111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09" name="~54 researchers and professors…"/>
          <p:cNvSpPr txBox="1"/>
          <p:nvPr/>
        </p:nvSpPr>
        <p:spPr>
          <a:xfrm>
            <a:off x="2824853" y="2261806"/>
            <a:ext cx="4142159" cy="285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200"/>
            </a:pPr>
            <a:r>
              <a:rPr dirty="0"/>
              <a:t>~54 researchers and professors</a:t>
            </a:r>
          </a:p>
          <a:p>
            <a:pPr>
              <a:defRPr sz="2200"/>
            </a:pPr>
            <a:r>
              <a:rPr dirty="0"/>
              <a:t>~75 engineers &amp; technicians</a:t>
            </a:r>
          </a:p>
          <a:p>
            <a:pPr>
              <a:defRPr sz="2200"/>
            </a:pPr>
            <a:r>
              <a:rPr dirty="0"/>
              <a:t>~17 </a:t>
            </a:r>
            <a:r>
              <a:rPr dirty="0" smtClean="0"/>
              <a:t>post-</a:t>
            </a:r>
            <a:r>
              <a:rPr dirty="0" err="1" smtClean="0"/>
              <a:t>doct</a:t>
            </a:r>
            <a:r>
              <a:rPr lang="fr-FR" dirty="0" smtClean="0"/>
              <a:t>s</a:t>
            </a:r>
            <a:endParaRPr dirty="0"/>
          </a:p>
          <a:p>
            <a:pPr>
              <a:defRPr sz="2200"/>
            </a:pPr>
            <a:r>
              <a:rPr dirty="0"/>
              <a:t>~39 </a:t>
            </a:r>
            <a:r>
              <a:rPr lang="fr-FR" dirty="0" smtClean="0"/>
              <a:t>PHD </a:t>
            </a:r>
            <a:r>
              <a:rPr lang="fr-FR" dirty="0" err="1" smtClean="0"/>
              <a:t>students</a:t>
            </a:r>
            <a:r>
              <a:rPr dirty="0" smtClean="0"/>
              <a:t> </a:t>
            </a:r>
            <a:endParaRPr dirty="0"/>
          </a:p>
          <a:p>
            <a:pPr>
              <a:defRPr sz="2200"/>
            </a:pPr>
            <a:r>
              <a:rPr dirty="0"/>
              <a:t>8 research teams</a:t>
            </a:r>
          </a:p>
          <a:p>
            <a:pPr>
              <a:defRPr sz="2200"/>
            </a:pPr>
            <a:r>
              <a:rPr dirty="0"/>
              <a:t>1 </a:t>
            </a:r>
            <a:r>
              <a:rPr dirty="0" smtClean="0"/>
              <a:t>platform </a:t>
            </a:r>
            <a:r>
              <a:rPr lang="fr-FR" dirty="0" smtClean="0"/>
              <a:t>(</a:t>
            </a:r>
            <a:r>
              <a:rPr dirty="0" smtClean="0"/>
              <a:t>SMART</a:t>
            </a:r>
            <a:r>
              <a:rPr lang="fr-FR" dirty="0" smtClean="0"/>
              <a:t>)</a:t>
            </a:r>
            <a:endParaRPr dirty="0"/>
          </a:p>
          <a:p>
            <a:pPr>
              <a:defRPr sz="2200"/>
            </a:pPr>
            <a:r>
              <a:rPr dirty="0"/>
              <a:t>5 technical services</a:t>
            </a:r>
          </a:p>
          <a:p>
            <a:pPr>
              <a:defRPr sz="2200"/>
            </a:pPr>
            <a:r>
              <a:rPr dirty="0"/>
              <a:t>1 </a:t>
            </a:r>
            <a:r>
              <a:rPr dirty="0" smtClean="0"/>
              <a:t>chair</a:t>
            </a:r>
            <a:endParaRPr dirty="0"/>
          </a:p>
        </p:txBody>
      </p:sp>
      <p:sp>
        <p:nvSpPr>
          <p:cNvPr id="310" name="Par an:…"/>
          <p:cNvSpPr txBox="1"/>
          <p:nvPr/>
        </p:nvSpPr>
        <p:spPr>
          <a:xfrm>
            <a:off x="15972911" y="1601237"/>
            <a:ext cx="3449661" cy="183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200"/>
            </a:pP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year</a:t>
            </a:r>
            <a:r>
              <a:rPr dirty="0" smtClean="0"/>
              <a:t>: </a:t>
            </a:r>
            <a:endParaRPr dirty="0"/>
          </a:p>
          <a:p>
            <a:pPr>
              <a:defRPr sz="2200"/>
            </a:pPr>
            <a:r>
              <a:rPr dirty="0"/>
              <a:t>~</a:t>
            </a:r>
            <a:r>
              <a:rPr dirty="0" smtClean="0"/>
              <a:t>1</a:t>
            </a:r>
            <a:r>
              <a:rPr lang="fr-FR" dirty="0" smtClean="0"/>
              <a:t>20</a:t>
            </a:r>
            <a:r>
              <a:rPr dirty="0" smtClean="0"/>
              <a:t> </a:t>
            </a:r>
            <a:r>
              <a:rPr dirty="0"/>
              <a:t>peer-review articles </a:t>
            </a:r>
          </a:p>
          <a:p>
            <a:pPr>
              <a:defRPr sz="2200"/>
            </a:pPr>
            <a:r>
              <a:rPr dirty="0"/>
              <a:t>~200 oral communications</a:t>
            </a:r>
          </a:p>
          <a:p>
            <a:pPr>
              <a:defRPr sz="2200"/>
            </a:pPr>
            <a:r>
              <a:rPr dirty="0"/>
              <a:t>~12 PhD Defense</a:t>
            </a:r>
          </a:p>
          <a:p>
            <a:pPr>
              <a:defRPr sz="2200"/>
            </a:pPr>
            <a:r>
              <a:rPr dirty="0"/>
              <a:t>~24 HDR Researchers</a:t>
            </a:r>
          </a:p>
        </p:txBody>
      </p:sp>
      <p:sp>
        <p:nvSpPr>
          <p:cNvPr id="311" name="Contract with industry :  EDF, ANDRA, ORANO &amp; CEA"/>
          <p:cNvSpPr txBox="1"/>
          <p:nvPr/>
        </p:nvSpPr>
        <p:spPr>
          <a:xfrm>
            <a:off x="5226788" y="7215694"/>
            <a:ext cx="4564340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r>
              <a:rPr dirty="0"/>
              <a:t>Contract with industry :  </a:t>
            </a:r>
            <a:endParaRPr lang="fr-FR" dirty="0" smtClean="0"/>
          </a:p>
          <a:p>
            <a:r>
              <a:rPr dirty="0" smtClean="0"/>
              <a:t>EDF</a:t>
            </a:r>
            <a:r>
              <a:rPr dirty="0"/>
              <a:t>, ANDRA, ORANO &amp; CEA</a:t>
            </a:r>
          </a:p>
        </p:txBody>
      </p:sp>
      <p:sp>
        <p:nvSpPr>
          <p:cNvPr id="312" name="ANR Projects,…"/>
          <p:cNvSpPr txBox="1"/>
          <p:nvPr/>
        </p:nvSpPr>
        <p:spPr>
          <a:xfrm>
            <a:off x="18665269" y="6729445"/>
            <a:ext cx="4564340" cy="179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t>ANR Projects, </a:t>
            </a:r>
          </a:p>
          <a:p>
            <a:pPr>
              <a:defRPr sz="2200"/>
            </a:pPr>
            <a:r>
              <a:t>Equipex Project,</a:t>
            </a:r>
          </a:p>
          <a:p>
            <a:pPr>
              <a:defRPr sz="2200"/>
            </a:pPr>
            <a:r>
              <a:t>European Projects</a:t>
            </a:r>
          </a:p>
          <a:p>
            <a:pPr>
              <a:defRPr sz="2200"/>
            </a:pPr>
            <a:r>
              <a:t>Regional Projects, </a:t>
            </a:r>
          </a:p>
          <a:p>
            <a:pPr>
              <a:defRPr sz="2200"/>
            </a:pPr>
            <a:r>
              <a:t>CPER et Feder</a:t>
            </a:r>
          </a:p>
        </p:txBody>
      </p:sp>
      <p:sp>
        <p:nvSpPr>
          <p:cNvPr id="313" name="Par an:…"/>
          <p:cNvSpPr txBox="1"/>
          <p:nvPr/>
        </p:nvSpPr>
        <p:spPr>
          <a:xfrm>
            <a:off x="10970603" y="11660909"/>
            <a:ext cx="6312326" cy="115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year</a:t>
            </a:r>
            <a:r>
              <a:rPr dirty="0" smtClean="0"/>
              <a:t>:</a:t>
            </a:r>
            <a:endParaRPr dirty="0"/>
          </a:p>
          <a:p>
            <a:pPr>
              <a:defRPr sz="2200"/>
            </a:pPr>
            <a:r>
              <a:rPr dirty="0"/>
              <a:t>~5 M€ budget (no salaries included)</a:t>
            </a:r>
          </a:p>
          <a:p>
            <a:pPr>
              <a:defRPr sz="2200"/>
            </a:pPr>
            <a:r>
              <a:rPr dirty="0"/>
              <a:t>3.5 M€ from contracts, ANR, Europe, …</a:t>
            </a:r>
          </a:p>
        </p:txBody>
      </p:sp>
      <p:pic>
        <p:nvPicPr>
          <p:cNvPr id="3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4634" y="1741350"/>
            <a:ext cx="5119480" cy="3406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94736" y="607898"/>
            <a:ext cx="3894116" cy="5673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260" y="6909194"/>
            <a:ext cx="4548229" cy="3406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74842" y="6684839"/>
            <a:ext cx="5475618" cy="3855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85645" y="11133304"/>
            <a:ext cx="4940337" cy="2058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1588</Words>
  <Application>Microsoft Office PowerPoint</Application>
  <PresentationFormat>Personnalisé</PresentationFormat>
  <Paragraphs>308</Paragraphs>
  <Slides>26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Helvetica</vt:lpstr>
      <vt:lpstr>Helvetica Light</vt:lpstr>
      <vt:lpstr>Helvetica Neue</vt:lpstr>
      <vt:lpstr>Symbol</vt:lpstr>
      <vt:lpstr>Black</vt:lpstr>
      <vt:lpstr>Le Laboratoire de Physique SUBAtomique et TECHnologies Associées (SUBATECH)  UMR 6457  CNRS/IN2P3 - IMT Atlantique - Université de Nantes</vt:lpstr>
      <vt:lpstr>Subatech Members</vt:lpstr>
      <vt:lpstr>Présentation PowerPoint</vt:lpstr>
      <vt:lpstr>Research Teams of Subatech</vt:lpstr>
      <vt:lpstr>Présentation PowerPoint</vt:lpstr>
      <vt:lpstr>Présentation PowerPoint</vt:lpstr>
      <vt:lpstr>International collaborations of Subatech</vt:lpstr>
      <vt:lpstr>Beyond Research : Education and Outreach</vt:lpstr>
      <vt:lpstr>Few numbers about Subatech</vt:lpstr>
      <vt:lpstr>Context of Subatech</vt:lpstr>
      <vt:lpstr>Some recent scientific highlights !</vt:lpstr>
      <vt:lpstr>Some recent scientific highlights !</vt:lpstr>
      <vt:lpstr>Other highlights </vt:lpstr>
      <vt:lpstr>Fundamental vs Applied </vt:lpstr>
      <vt:lpstr>« Dark » matter, as no know particle candidate for its manifestations   5 times more dark matter than usual matter</vt:lpstr>
      <vt:lpstr>The quest for new particles</vt:lpstr>
      <vt:lpstr>Major Scientific Results… The best there is in seeing nothing !</vt:lpstr>
      <vt:lpstr>Medical imaging with  à 3 photons</vt:lpstr>
      <vt:lpstr>XEMIS1 : R&amp;D</vt:lpstr>
      <vt:lpstr>Final words</vt:lpstr>
      <vt:lpstr>Un autre exemple des nos activités :</vt:lpstr>
      <vt:lpstr> La chimie de l’astate ("instable" en grecque)</vt:lpstr>
      <vt:lpstr>Créer l’Astate dans les accélérateurs de particules</vt:lpstr>
      <vt:lpstr>Une approche développée depuis 15 ans et adaptée à l’étude de cet élément « rare » et « invisible »</vt:lpstr>
      <vt:lpstr>L’astate peut former des interactions par liaison halogène! Plus fort que le Iode! </vt:lpstr>
      <vt:lpstr>Faits marquants scientifiques III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Laboratoire de Physique SUBAtomique et TECHnologies Associées (SUBATECH)  UMR 6457  CNRS/IN2P3 - IMT Atlantique - Université de Nantes</dc:title>
  <dc:creator>Tanja PIERRET</dc:creator>
  <cp:lastModifiedBy>Tanja PIERRET</cp:lastModifiedBy>
  <cp:revision>25</cp:revision>
  <dcterms:modified xsi:type="dcterms:W3CDTF">2019-10-23T06:00:06Z</dcterms:modified>
</cp:coreProperties>
</file>