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1912" r:id="rId3"/>
    <p:sldId id="1915" r:id="rId4"/>
    <p:sldId id="1926" r:id="rId5"/>
    <p:sldId id="1913" r:id="rId6"/>
    <p:sldId id="1921" r:id="rId7"/>
    <p:sldId id="1916" r:id="rId8"/>
    <p:sldId id="1929" r:id="rId9"/>
    <p:sldId id="1922" r:id="rId10"/>
    <p:sldId id="1920" r:id="rId11"/>
    <p:sldId id="1914" r:id="rId12"/>
    <p:sldId id="1937" r:id="rId13"/>
    <p:sldId id="1938" r:id="rId14"/>
    <p:sldId id="1924" r:id="rId15"/>
    <p:sldId id="1931" r:id="rId16"/>
    <p:sldId id="1932" r:id="rId17"/>
    <p:sldId id="1935" r:id="rId18"/>
    <p:sldId id="1925" r:id="rId19"/>
    <p:sldId id="1930" r:id="rId20"/>
    <p:sldId id="1933" r:id="rId21"/>
    <p:sldId id="1923" r:id="rId22"/>
    <p:sldId id="1918" r:id="rId23"/>
    <p:sldId id="1919" r:id="rId24"/>
    <p:sldId id="1934" r:id="rId25"/>
    <p:sldId id="1939" r:id="rId26"/>
    <p:sldId id="1917" r:id="rId27"/>
    <p:sldId id="257" r:id="rId28"/>
    <p:sldId id="1940" r:id="rId29"/>
    <p:sldId id="258" r:id="rId30"/>
    <p:sldId id="1941" r:id="rId3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ves Sirois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A9F0E9"/>
    <a:srgbClr val="33EDF0"/>
    <a:srgbClr val="00FFFF"/>
    <a:srgbClr val="E39D77"/>
    <a:srgbClr val="00C600"/>
    <a:srgbClr val="FF6666"/>
    <a:srgbClr val="FF0000"/>
    <a:srgbClr val="4BC995"/>
    <a:srgbClr val="7D1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1" autoAdjust="0"/>
    <p:restoredTop sz="94299" autoAdjust="0"/>
  </p:normalViewPr>
  <p:slideViewPr>
    <p:cSldViewPr>
      <p:cViewPr varScale="1">
        <p:scale>
          <a:sx n="88" d="100"/>
          <a:sy n="88" d="100"/>
        </p:scale>
        <p:origin x="184" y="760"/>
      </p:cViewPr>
      <p:guideLst>
        <p:guide orient="horz" pos="1876"/>
        <p:guide pos="2880"/>
      </p:guideLst>
    </p:cSldViewPr>
  </p:slideViewPr>
  <p:outlineViewPr>
    <p:cViewPr>
      <p:scale>
        <a:sx n="33" d="100"/>
        <a:sy n="33" d="100"/>
      </p:scale>
      <p:origin x="0" y="-2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>
      <p:cViewPr>
        <p:scale>
          <a:sx n="200" d="100"/>
          <a:sy n="200" d="100"/>
        </p:scale>
        <p:origin x="-80" y="52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898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44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63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42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578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358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540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584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320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5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956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671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756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Y. Sirois – IN2P3/CNRS - LLR Ecole Polytechnique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97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Y. Sirois – IN2P3/CNRS - LLR Ecole Polytechnique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8216900" y="711200"/>
            <a:ext cx="927100" cy="17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-381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77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charset="0"/>
              </a:defRPr>
            </a:lvl1pPr>
          </a:lstStyle>
          <a:p>
            <a:pPr>
              <a:defRPr/>
            </a:pPr>
            <a:fld id="{DC87F899-DFAB-B641-97F2-9233F4B6CE0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B3E6A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2090D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Y. Sirois – IN2P3/CNRS - LLR Ecole Polytechnique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5C043-780A-2A41-ACD7-22AEBD278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03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DA80C-74A2-1446-8F4B-3C15DD56BFE8}"/>
              </a:ext>
            </a:extLst>
          </p:cNvPr>
          <p:cNvSpPr/>
          <p:nvPr/>
        </p:nvSpPr>
        <p:spPr bwMode="auto">
          <a:xfrm>
            <a:off x="40341" y="26894"/>
            <a:ext cx="9076765" cy="6777318"/>
          </a:xfrm>
          <a:prstGeom prst="rect">
            <a:avLst/>
          </a:prstGeom>
          <a:solidFill>
            <a:schemeClr val="tx1"/>
          </a:solidFill>
          <a:ln w="1111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5" name="Picture 2" descr="F:\_alain\LEP3\TLEP-workshops\2019-11-FCC-FRANCE\affiche_version_finalisée_Journées_FCC-France_2019.jpg">
            <a:extLst>
              <a:ext uri="{FF2B5EF4-FFF2-40B4-BE49-F238E27FC236}">
                <a16:creationId xmlns:a16="http://schemas.microsoft.com/office/drawing/2014/main" id="{8FBF5E51-AF43-8245-A254-0EF122584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49" y="590470"/>
            <a:ext cx="3767989" cy="53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5925B7-D2C2-844F-8AF5-06E4AD9D03E6}"/>
              </a:ext>
            </a:extLst>
          </p:cNvPr>
          <p:cNvSpPr txBox="1"/>
          <p:nvPr/>
        </p:nvSpPr>
        <p:spPr>
          <a:xfrm>
            <a:off x="4986633" y="2867291"/>
            <a:ext cx="3593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effectLst>
                  <a:reflection blurRad="6350" stA="60000" endA="900" endPos="60000" dist="60007" dir="5400000" sy="-100000" algn="bl" rotWithShape="0"/>
                </a:effectLst>
              </a:rPr>
              <a:t>CONCLUSIONS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DAE471-74F4-694E-90DD-2CB4BDFA4E65}"/>
              </a:ext>
            </a:extLst>
          </p:cNvPr>
          <p:cNvSpPr txBox="1"/>
          <p:nvPr/>
        </p:nvSpPr>
        <p:spPr>
          <a:xfrm>
            <a:off x="6237420" y="5688957"/>
            <a:ext cx="250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 list of actions …</a:t>
            </a:r>
          </a:p>
        </p:txBody>
      </p:sp>
    </p:spTree>
    <p:extLst>
      <p:ext uri="{BB962C8B-B14F-4D97-AF65-F5344CB8AC3E}">
        <p14:creationId xmlns:p14="http://schemas.microsoft.com/office/powerpoint/2010/main" val="255007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3C52844-4934-1B4D-9639-462B2FF71E9C}"/>
              </a:ext>
            </a:extLst>
          </p:cNvPr>
          <p:cNvSpPr txBox="1"/>
          <p:nvPr/>
        </p:nvSpPr>
        <p:spPr>
          <a:xfrm>
            <a:off x="1595694" y="87545"/>
            <a:ext cx="5894819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France must take a leading role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499E8D-04D9-4848-8914-C7E259DD1A04}"/>
              </a:ext>
            </a:extLst>
          </p:cNvPr>
          <p:cNvSpPr txBox="1"/>
          <p:nvPr/>
        </p:nvSpPr>
        <p:spPr>
          <a:xfrm>
            <a:off x="444397" y="819218"/>
            <a:ext cx="8403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</a:t>
            </a:r>
            <a:r>
              <a:rPr lang="en-GB" baseline="30000" dirty="0"/>
              <a:t>rst</a:t>
            </a:r>
            <a:r>
              <a:rPr lang="en-GB" dirty="0"/>
              <a:t> FCC-France meeting: </a:t>
            </a:r>
          </a:p>
          <a:p>
            <a:r>
              <a:rPr lang="en-GB" dirty="0"/>
              <a:t>    A </a:t>
            </a:r>
            <a:r>
              <a:rPr lang="en-GB" b="1" dirty="0"/>
              <a:t>success</a:t>
            </a:r>
            <a:r>
              <a:rPr lang="en-GB" dirty="0"/>
              <a:t> with 87 participants including FCC experts &amp; young people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B36185-0177-F94B-8E79-A40A64F9261D}"/>
              </a:ext>
            </a:extLst>
          </p:cNvPr>
          <p:cNvSpPr txBox="1"/>
          <p:nvPr/>
        </p:nvSpPr>
        <p:spPr>
          <a:xfrm>
            <a:off x="441848" y="1555159"/>
            <a:ext cx="8450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With ~ 7 years of lead time (detector R&amp;D, physics simulation, geological studies, …) and a minimum of 7 years for FCC-</a:t>
            </a:r>
            <a:r>
              <a:rPr lang="en-GB" dirty="0" err="1"/>
              <a:t>ee</a:t>
            </a:r>
            <a:r>
              <a:rPr lang="en-GB" dirty="0"/>
              <a:t> full construction we </a:t>
            </a:r>
            <a:r>
              <a:rPr lang="en-GB" b="1" dirty="0"/>
              <a:t>now</a:t>
            </a:r>
            <a:r>
              <a:rPr lang="en-GB" dirty="0"/>
              <a:t> have a window of opportunity for the necessary </a:t>
            </a:r>
            <a:r>
              <a:rPr lang="en-GB" dirty="0" err="1"/>
              <a:t>decisionstowards</a:t>
            </a:r>
            <a:r>
              <a:rPr lang="en-GB" dirty="0"/>
              <a:t> best physics and continuity at CERN in 21</a:t>
            </a:r>
            <a:r>
              <a:rPr lang="en-GB" baseline="30000" dirty="0"/>
              <a:t>th </a:t>
            </a:r>
            <a:r>
              <a:rPr lang="en-GB" dirty="0"/>
              <a:t>century</a:t>
            </a:r>
          </a:p>
          <a:p>
            <a:r>
              <a:rPr lang="en-GB" dirty="0"/>
              <a:t>    </a:t>
            </a:r>
            <a:r>
              <a:rPr lang="en-GB" sz="1400" dirty="0">
                <a:solidFill>
                  <a:srgbClr val="FF0000"/>
                </a:solidFill>
              </a:rPr>
              <a:t>HL-LHC physics program completed by 2038 (&lt; 20 years for now)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97E893-9B89-8D41-9893-BC91AAF319E8}"/>
              </a:ext>
            </a:extLst>
          </p:cNvPr>
          <p:cNvSpPr txBox="1"/>
          <p:nvPr/>
        </p:nvSpPr>
        <p:spPr>
          <a:xfrm>
            <a:off x="445840" y="3170297"/>
            <a:ext cx="8450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France support for FCC is </a:t>
            </a:r>
            <a:r>
              <a:rPr lang="en-GB" b="1" dirty="0"/>
              <a:t>vital</a:t>
            </a:r>
            <a:r>
              <a:rPr lang="en-GB" dirty="0"/>
              <a:t> (Host state, expertise on SC Magnets @ CEA, ERL developments @ LAL, FCC-</a:t>
            </a:r>
            <a:r>
              <a:rPr lang="en-GB" dirty="0" err="1"/>
              <a:t>ee</a:t>
            </a:r>
            <a:r>
              <a:rPr lang="en-GB" dirty="0"/>
              <a:t> injector @ CEA + leading HEP institutes, strategical proximity of LAPP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880E39-5092-D647-8F7A-A2BF872282F5}"/>
              </a:ext>
            </a:extLst>
          </p:cNvPr>
          <p:cNvSpPr txBox="1"/>
          <p:nvPr/>
        </p:nvSpPr>
        <p:spPr>
          <a:xfrm>
            <a:off x="441848" y="4221633"/>
            <a:ext cx="746435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French people have a </a:t>
            </a:r>
            <a:r>
              <a:rPr lang="en-GB" b="1" dirty="0"/>
              <a:t>leading role</a:t>
            </a:r>
            <a:r>
              <a:rPr lang="en-GB" dirty="0"/>
              <a:t> in promoting the project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      (Alain Blondel, Patrick </a:t>
            </a:r>
            <a:r>
              <a:rPr lang="en-GB" sz="1400" dirty="0" err="1">
                <a:solidFill>
                  <a:srgbClr val="FF0000"/>
                </a:solidFill>
              </a:rPr>
              <a:t>Janot</a:t>
            </a:r>
            <a:r>
              <a:rPr lang="en-GB" sz="1400" dirty="0">
                <a:solidFill>
                  <a:srgbClr val="FF0000"/>
                </a:solidFill>
              </a:rPr>
              <a:t>, etc.)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3137B9-9809-3043-82D4-0E45F039AFBE}"/>
              </a:ext>
            </a:extLst>
          </p:cNvPr>
          <p:cNvSpPr txBox="1"/>
          <p:nvPr/>
        </p:nvSpPr>
        <p:spPr>
          <a:xfrm>
            <a:off x="432190" y="4872805"/>
            <a:ext cx="8711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R&amp;D on high field, cost, effective, reliable magnets (towards 16T) must remain a </a:t>
            </a:r>
            <a:r>
              <a:rPr lang="en-GB" b="1" dirty="0"/>
              <a:t>high priority </a:t>
            </a:r>
            <a:r>
              <a:rPr lang="en-GB" dirty="0"/>
              <a:t>in the decade(s)</a:t>
            </a:r>
          </a:p>
          <a:p>
            <a:r>
              <a:rPr lang="en-GB" sz="1400" dirty="0">
                <a:solidFill>
                  <a:srgbClr val="FF0000"/>
                </a:solidFill>
              </a:rPr>
              <a:t>      Also work on cryogeny (need 1MW@4.5K)  … “but no stopping point identified so far ” CEA, Air Liquide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47E69B-DECD-984F-A28C-E30A3B3DF7F6}"/>
              </a:ext>
            </a:extLst>
          </p:cNvPr>
          <p:cNvSpPr txBox="1"/>
          <p:nvPr/>
        </p:nvSpPr>
        <p:spPr>
          <a:xfrm>
            <a:off x="441848" y="5768330"/>
            <a:ext cx="8711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Need precise collision energy calibration for </a:t>
            </a:r>
            <a:r>
              <a:rPr lang="en-GB" dirty="0" err="1"/>
              <a:t>e+e</a:t>
            </a:r>
            <a:r>
              <a:rPr lang="en-GB" dirty="0"/>
              <a:t>-</a:t>
            </a:r>
            <a:endParaRPr lang="en-GB" sz="1400" dirty="0"/>
          </a:p>
          <a:p>
            <a:r>
              <a:rPr lang="en-GB" sz="1400" dirty="0">
                <a:solidFill>
                  <a:srgbClr val="FF0000"/>
                </a:solidFill>
              </a:rPr>
              <a:t>      </a:t>
            </a:r>
            <a:r>
              <a:rPr lang="en-GB" sz="1400" dirty="0"/>
              <a:t>(transverse polarization at FCC-</a:t>
            </a:r>
            <a:r>
              <a:rPr lang="en-GB" sz="1400" dirty="0" err="1"/>
              <a:t>ee</a:t>
            </a:r>
            <a:r>
              <a:rPr lang="en-GB" sz="1400" dirty="0"/>
              <a:t> </a:t>
            </a:r>
            <a:r>
              <a:rPr lang="en-GB" sz="1400" dirty="0">
                <a:sym typeface="Wingdings" pitchFamily="2" charset="2"/>
              </a:rPr>
              <a:t> use transverse depolarisation- A. Blondel et al.</a:t>
            </a:r>
            <a:r>
              <a:rPr lang="en-GB" sz="1400" dirty="0"/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AA9DAB-B318-DF40-B07F-E8C42C9EB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13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91AF37D-A981-6C4C-B00C-0CFBAF6A5BD5}"/>
              </a:ext>
            </a:extLst>
          </p:cNvPr>
          <p:cNvSpPr txBox="1"/>
          <p:nvPr/>
        </p:nvSpPr>
        <p:spPr>
          <a:xfrm>
            <a:off x="1595694" y="87545"/>
            <a:ext cx="5894819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France must take a leading role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ED08C3-35EE-1F4A-ABFE-7A0C6E9EA809}"/>
              </a:ext>
            </a:extLst>
          </p:cNvPr>
          <p:cNvSpPr txBox="1"/>
          <p:nvPr/>
        </p:nvSpPr>
        <p:spPr>
          <a:xfrm>
            <a:off x="354201" y="725501"/>
            <a:ext cx="4957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One example among others (my personal </a:t>
            </a:r>
            <a:r>
              <a:rPr lang="en-GB" sz="1600" dirty="0" err="1">
                <a:solidFill>
                  <a:srgbClr val="FF0000"/>
                </a:solidFill>
              </a:rPr>
              <a:t>favorite</a:t>
            </a:r>
            <a:r>
              <a:rPr lang="en-GB" sz="1600" dirty="0">
                <a:solidFill>
                  <a:srgbClr val="FF0000"/>
                </a:solidFill>
              </a:rPr>
              <a:t>) :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428CBC-1922-194A-BB76-90EF977224C8}"/>
              </a:ext>
            </a:extLst>
          </p:cNvPr>
          <p:cNvSpPr txBox="1"/>
          <p:nvPr/>
        </p:nvSpPr>
        <p:spPr>
          <a:xfrm>
            <a:off x="300509" y="6445244"/>
            <a:ext cx="1070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A. </a:t>
            </a:r>
            <a:r>
              <a:rPr lang="fr-FR" sz="1400" dirty="0" err="1">
                <a:solidFill>
                  <a:srgbClr val="FF0000"/>
                </a:solidFill>
              </a:rPr>
              <a:t>Lobanov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9681E3D-2BFE-CF4E-A11E-7BC7EF68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39" y="1062523"/>
            <a:ext cx="8376947" cy="4464361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7D5A2140-B45E-3C46-A7F9-27DD4547B44D}"/>
              </a:ext>
            </a:extLst>
          </p:cNvPr>
          <p:cNvSpPr/>
          <p:nvPr/>
        </p:nvSpPr>
        <p:spPr bwMode="auto">
          <a:xfrm>
            <a:off x="245065" y="5082614"/>
            <a:ext cx="602850" cy="25211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739BE2-A71A-3740-8D8D-42F3D622C59F}"/>
              </a:ext>
            </a:extLst>
          </p:cNvPr>
          <p:cNvSpPr txBox="1"/>
          <p:nvPr/>
        </p:nvSpPr>
        <p:spPr>
          <a:xfrm>
            <a:off x="226368" y="5595200"/>
            <a:ext cx="829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Common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dirty="0"/>
              <a:t>ATLAS, CMS and ILC</a:t>
            </a:r>
            <a:r>
              <a:rPr lang="fr-FR" dirty="0"/>
              <a:t> via the </a:t>
            </a:r>
            <a:r>
              <a:rPr lang="fr-FR" dirty="0" err="1"/>
              <a:t>LabEx</a:t>
            </a:r>
            <a:r>
              <a:rPr lang="fr-FR" dirty="0"/>
              <a:t> P2IO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8BA1100-C1FC-B745-A63C-903EF32551C6}"/>
              </a:ext>
            </a:extLst>
          </p:cNvPr>
          <p:cNvSpPr txBox="1"/>
          <p:nvPr/>
        </p:nvSpPr>
        <p:spPr>
          <a:xfrm>
            <a:off x="230487" y="5945308"/>
            <a:ext cx="8757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Great expertise on High </a:t>
            </a:r>
            <a:r>
              <a:rPr lang="fr-FR" dirty="0" err="1"/>
              <a:t>Granularity</a:t>
            </a:r>
            <a:r>
              <a:rPr lang="fr-FR" dirty="0"/>
              <a:t> </a:t>
            </a:r>
            <a:r>
              <a:rPr lang="fr-FR" dirty="0" err="1"/>
              <a:t>Calorimeter</a:t>
            </a:r>
            <a:r>
              <a:rPr lang="fr-FR" dirty="0"/>
              <a:t> </a:t>
            </a:r>
            <a:r>
              <a:rPr lang="fr-FR" b="1" dirty="0"/>
              <a:t>FE Chips </a:t>
            </a:r>
            <a:r>
              <a:rPr lang="fr-FR" b="1" dirty="0" err="1"/>
              <a:t>with</a:t>
            </a:r>
            <a:r>
              <a:rPr lang="fr-FR" b="1" dirty="0"/>
              <a:t> OMEGA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6B436E-9557-2C45-80C0-64478BC7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6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0F5829-1AB7-DB49-8597-E0D22A670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741"/>
            <a:ext cx="9144000" cy="51885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C9050D-4826-3D46-ADFB-6234401D2E1D}"/>
              </a:ext>
            </a:extLst>
          </p:cNvPr>
          <p:cNvSpPr txBox="1"/>
          <p:nvPr/>
        </p:nvSpPr>
        <p:spPr>
          <a:xfrm>
            <a:off x="1595694" y="87545"/>
            <a:ext cx="5894819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France must take a leading role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B23B6B-0F98-5F4C-BD84-B734ADAE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E1B5009-5DE5-284A-8526-7A4DE7A9E95E}"/>
              </a:ext>
            </a:extLst>
          </p:cNvPr>
          <p:cNvSpPr txBox="1"/>
          <p:nvPr/>
        </p:nvSpPr>
        <p:spPr>
          <a:xfrm>
            <a:off x="2699792" y="0"/>
            <a:ext cx="3495829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Building Synergies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147CCF-B662-7140-B2CC-3E271C63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9" y="984250"/>
            <a:ext cx="8996485" cy="50454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714157-D295-CA44-972E-3BA29820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7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E2CEE3F-50E7-B44B-86BA-D431F6C6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508"/>
            <a:ext cx="9144000" cy="51349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10745C-7A9E-BE42-AB87-7359C43DE8C8}"/>
              </a:ext>
            </a:extLst>
          </p:cNvPr>
          <p:cNvSpPr txBox="1"/>
          <p:nvPr/>
        </p:nvSpPr>
        <p:spPr>
          <a:xfrm>
            <a:off x="2699792" y="0"/>
            <a:ext cx="3495829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Building Synergies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8F90FF-9CD6-224D-BEBF-9E848014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6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2E22ED1-C855-C541-94E3-9F6AC5F4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354"/>
            <a:ext cx="9144000" cy="51452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3258B35-AD07-4F42-84D7-6C6736EBCB6B}"/>
              </a:ext>
            </a:extLst>
          </p:cNvPr>
          <p:cNvSpPr txBox="1"/>
          <p:nvPr/>
        </p:nvSpPr>
        <p:spPr>
          <a:xfrm>
            <a:off x="2699792" y="0"/>
            <a:ext cx="3495829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Building Synergies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38FE71-79CB-C04F-A8A5-9D01ABDE33D3}"/>
              </a:ext>
            </a:extLst>
          </p:cNvPr>
          <p:cNvSpPr txBox="1"/>
          <p:nvPr/>
        </p:nvSpPr>
        <p:spPr>
          <a:xfrm>
            <a:off x="5588000" y="3149104"/>
            <a:ext cx="3365500" cy="149252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3BC37A-1E6C-1C42-B8EF-E2E8496B2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78DCE31-CE9E-2743-A670-F5687C45BF2B}"/>
              </a:ext>
            </a:extLst>
          </p:cNvPr>
          <p:cNvSpPr txBox="1"/>
          <p:nvPr/>
        </p:nvSpPr>
        <p:spPr>
          <a:xfrm>
            <a:off x="1853442" y="75971"/>
            <a:ext cx="5154168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Synergy on Detector R&amp;D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D5E8D2-1FE0-3B43-A5B2-AD9AAA96B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66" y="1184856"/>
            <a:ext cx="8804728" cy="48479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29EE5F-49DE-404B-B55A-99B8D0E321DF}"/>
              </a:ext>
            </a:extLst>
          </p:cNvPr>
          <p:cNvSpPr txBox="1"/>
          <p:nvPr/>
        </p:nvSpPr>
        <p:spPr>
          <a:xfrm>
            <a:off x="4582201" y="6092345"/>
            <a:ext cx="414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Conclusion </a:t>
            </a:r>
            <a:r>
              <a:rPr lang="fr-FR" dirty="0" err="1">
                <a:solidFill>
                  <a:srgbClr val="FF0000"/>
                </a:solidFill>
              </a:rPr>
              <a:t>taken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from</a:t>
            </a:r>
            <a:r>
              <a:rPr lang="fr-FR" dirty="0">
                <a:solidFill>
                  <a:srgbClr val="FF0000"/>
                </a:solidFill>
              </a:rPr>
              <a:t> D. </a:t>
            </a:r>
            <a:r>
              <a:rPr lang="fr-FR" dirty="0" err="1">
                <a:solidFill>
                  <a:srgbClr val="FF0000"/>
                </a:solidFill>
              </a:rPr>
              <a:t>Contardo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90A8D-A936-FA4C-A59D-AB140663ECEC}"/>
              </a:ext>
            </a:extLst>
          </p:cNvPr>
          <p:cNvSpPr/>
          <p:nvPr/>
        </p:nvSpPr>
        <p:spPr bwMode="auto">
          <a:xfrm>
            <a:off x="180081" y="1222510"/>
            <a:ext cx="2232248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4BA691-ACA4-264B-9B2D-D1100CE4D6EA}"/>
              </a:ext>
            </a:extLst>
          </p:cNvPr>
          <p:cNvSpPr txBox="1"/>
          <p:nvPr/>
        </p:nvSpPr>
        <p:spPr>
          <a:xfrm>
            <a:off x="260913" y="1336938"/>
            <a:ext cx="723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requirements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FCC-</a:t>
            </a:r>
            <a:r>
              <a:rPr lang="fr-FR" dirty="0" err="1"/>
              <a:t>ee</a:t>
            </a:r>
            <a:r>
              <a:rPr lang="fr-FR" dirty="0"/>
              <a:t> and FCC-</a:t>
            </a:r>
            <a:r>
              <a:rPr lang="fr-FR" dirty="0" err="1"/>
              <a:t>hh</a:t>
            </a:r>
            <a:r>
              <a:rPr lang="fr-FR" dirty="0"/>
              <a:t> 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0209A3-6EC4-3342-BBAC-5740E5B6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4FCCEB-C4B7-184F-BD81-A42C9B93079B}"/>
              </a:ext>
            </a:extLst>
          </p:cNvPr>
          <p:cNvSpPr txBox="1"/>
          <p:nvPr/>
        </p:nvSpPr>
        <p:spPr>
          <a:xfrm>
            <a:off x="418167" y="682700"/>
            <a:ext cx="6897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See talks by M. </a:t>
            </a:r>
            <a:r>
              <a:rPr lang="en-GB" sz="1600" dirty="0" err="1">
                <a:solidFill>
                  <a:srgbClr val="FF0000"/>
                </a:solidFill>
              </a:rPr>
              <a:t>Mentink</a:t>
            </a:r>
            <a:r>
              <a:rPr lang="en-GB" sz="1600" dirty="0">
                <a:solidFill>
                  <a:srgbClr val="FF0000"/>
                </a:solidFill>
              </a:rPr>
              <a:t>, D. </a:t>
            </a:r>
            <a:r>
              <a:rPr lang="en-GB" sz="1600" dirty="0" err="1">
                <a:solidFill>
                  <a:srgbClr val="FF0000"/>
                </a:solidFill>
              </a:rPr>
              <a:t>Attei</a:t>
            </a:r>
            <a:r>
              <a:rPr lang="en-GB" sz="1600" dirty="0">
                <a:solidFill>
                  <a:srgbClr val="FF0000"/>
                </a:solidFill>
              </a:rPr>
              <a:t>, G. </a:t>
            </a:r>
            <a:r>
              <a:rPr lang="en-GB" sz="1600" dirty="0" err="1">
                <a:solidFill>
                  <a:srgbClr val="FF0000"/>
                </a:solidFill>
              </a:rPr>
              <a:t>Calderini</a:t>
            </a:r>
            <a:r>
              <a:rPr lang="en-GB" sz="1600" dirty="0">
                <a:solidFill>
                  <a:srgbClr val="FF0000"/>
                </a:solidFill>
              </a:rPr>
              <a:t>, D. </a:t>
            </a:r>
            <a:r>
              <a:rPr lang="en-GB" sz="1600" dirty="0" err="1">
                <a:solidFill>
                  <a:srgbClr val="FF0000"/>
                </a:solidFill>
              </a:rPr>
              <a:t>Contardo</a:t>
            </a:r>
            <a:r>
              <a:rPr lang="en-GB" sz="1600" dirty="0">
                <a:solidFill>
                  <a:srgbClr val="FF0000"/>
                </a:solidFill>
              </a:rPr>
              <a:t>, P. </a:t>
            </a:r>
            <a:r>
              <a:rPr lang="en-GB" sz="1600" dirty="0" err="1">
                <a:solidFill>
                  <a:srgbClr val="FF0000"/>
                </a:solidFill>
              </a:rPr>
              <a:t>Giacomelli</a:t>
            </a:r>
            <a:r>
              <a:rPr lang="en-GB" sz="1600" dirty="0">
                <a:solidFill>
                  <a:srgbClr val="FF0000"/>
                </a:solidFill>
              </a:rPr>
              <a:t>,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T. Guillemin, A. </a:t>
            </a:r>
            <a:r>
              <a:rPr lang="en-GB" sz="1600" dirty="0" err="1">
                <a:solidFill>
                  <a:srgbClr val="FF0000"/>
                </a:solidFill>
              </a:rPr>
              <a:t>Lobanov</a:t>
            </a:r>
            <a:r>
              <a:rPr lang="en-GB" sz="1600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1946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897BEB4-B217-4643-8628-BE87A43BB2B4}"/>
              </a:ext>
            </a:extLst>
          </p:cNvPr>
          <p:cNvSpPr txBox="1"/>
          <p:nvPr/>
        </p:nvSpPr>
        <p:spPr>
          <a:xfrm>
            <a:off x="2699792" y="0"/>
            <a:ext cx="4576894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Life beyond the HL-LHC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66AAE4-888D-F745-908C-50DAC24D7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690"/>
            <a:ext cx="9144000" cy="51086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AB535A-9BD4-014C-B325-B5F64CF25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6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D6D4059-6316-2345-AC39-2351F1033082}"/>
              </a:ext>
            </a:extLst>
          </p:cNvPr>
          <p:cNvSpPr txBox="1"/>
          <p:nvPr/>
        </p:nvSpPr>
        <p:spPr>
          <a:xfrm>
            <a:off x="2699792" y="0"/>
            <a:ext cx="4576894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Life beyond the HL-LHC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8AE041-726C-9C41-B092-3FC0ABB3F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833728"/>
            <a:ext cx="9144000" cy="47079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474AFA-0CF5-AB41-98AF-B6F72A44A7E4}"/>
              </a:ext>
            </a:extLst>
          </p:cNvPr>
          <p:cNvSpPr txBox="1"/>
          <p:nvPr/>
        </p:nvSpPr>
        <p:spPr>
          <a:xfrm>
            <a:off x="971600" y="5949280"/>
            <a:ext cx="7329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FCC-All are precisions and discovery machines</a:t>
            </a:r>
          </a:p>
        </p:txBody>
      </p:sp>
    </p:spTree>
    <p:extLst>
      <p:ext uri="{BB962C8B-B14F-4D97-AF65-F5344CB8AC3E}">
        <p14:creationId xmlns:p14="http://schemas.microsoft.com/office/powerpoint/2010/main" val="66999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244236-BE01-9442-B8AA-50852430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358018"/>
            <a:ext cx="8648700" cy="36965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DA5433E-3B13-C443-A5BC-AEBE103201C2}"/>
              </a:ext>
            </a:extLst>
          </p:cNvPr>
          <p:cNvSpPr txBox="1"/>
          <p:nvPr/>
        </p:nvSpPr>
        <p:spPr>
          <a:xfrm>
            <a:off x="1950492" y="152400"/>
            <a:ext cx="5318315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Physics panorama at FCC-</a:t>
            </a:r>
            <a:r>
              <a:rPr lang="en-GB" sz="3200" dirty="0" err="1"/>
              <a:t>ee</a:t>
            </a:r>
            <a:endParaRPr lang="en-GB" sz="3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DA0C683-C910-5944-9532-7DABC699B4D9}"/>
              </a:ext>
            </a:extLst>
          </p:cNvPr>
          <p:cNvSpPr txBox="1"/>
          <p:nvPr/>
        </p:nvSpPr>
        <p:spPr>
          <a:xfrm>
            <a:off x="7231856" y="5390232"/>
            <a:ext cx="1049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E. </a:t>
            </a:r>
            <a:r>
              <a:rPr lang="fr-FR" dirty="0" err="1"/>
              <a:t>Locci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2474B4-E42E-7F42-89DC-EDDA9221F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40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62853" y="6524"/>
            <a:ext cx="4966616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A Look at Our Past History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D2F2B9-3832-5C40-B337-6F0749AB13BC}"/>
              </a:ext>
            </a:extLst>
          </p:cNvPr>
          <p:cNvSpPr txBox="1"/>
          <p:nvPr/>
        </p:nvSpPr>
        <p:spPr>
          <a:xfrm>
            <a:off x="238420" y="1063933"/>
            <a:ext cx="86448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1979</a:t>
            </a:r>
            <a:r>
              <a:rPr lang="en-GB" dirty="0"/>
              <a:t> Nobel Prize to Glashow, Salam, Weinberg </a:t>
            </a:r>
            <a:r>
              <a:rPr lang="fr-FR" dirty="0" err="1">
                <a:latin typeface="Symbol" charset="2"/>
                <a:cs typeface="Symbol" charset="2"/>
              </a:rPr>
              <a:t>Û</a:t>
            </a:r>
            <a:r>
              <a:rPr lang="fr-FR" dirty="0">
                <a:latin typeface="Symbol" charset="2"/>
                <a:cs typeface="Symbol" charset="2"/>
              </a:rPr>
              <a:t> </a:t>
            </a:r>
            <a:r>
              <a:rPr lang="fr-FR" dirty="0">
                <a:latin typeface="Helvetica" pitchFamily="2" charset="0"/>
                <a:cs typeface="Symbol" charset="2"/>
              </a:rPr>
              <a:t>The Standard Model</a:t>
            </a:r>
            <a:endParaRPr lang="en-GB" dirty="0">
              <a:latin typeface="Helvetica" pitchFamily="2" charset="0"/>
            </a:endParaRPr>
          </a:p>
          <a:p>
            <a:r>
              <a:rPr lang="en-GB" dirty="0"/>
              <a:t>         Discovery of the gluons at DESY</a:t>
            </a:r>
          </a:p>
          <a:p>
            <a:r>
              <a:rPr lang="en-GB" sz="800" dirty="0"/>
              <a:t> </a:t>
            </a:r>
          </a:p>
          <a:p>
            <a:r>
              <a:rPr lang="en-GB" b="1" dirty="0"/>
              <a:t>1983</a:t>
            </a:r>
            <a:r>
              <a:rPr lang="en-GB" dirty="0"/>
              <a:t> Discovery of the Z</a:t>
            </a:r>
            <a:r>
              <a:rPr lang="en-GB" baseline="30000" dirty="0"/>
              <a:t>0</a:t>
            </a:r>
            <a:r>
              <a:rPr lang="en-GB" dirty="0"/>
              <a:t> and W</a:t>
            </a:r>
            <a:r>
              <a:rPr lang="en-GB" baseline="30000" dirty="0"/>
              <a:t>±</a:t>
            </a:r>
            <a:r>
              <a:rPr lang="en-GB" dirty="0"/>
              <a:t> bosons at CERN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B0029F-06E8-1140-9F55-0C5B52C1595B}"/>
              </a:ext>
            </a:extLst>
          </p:cNvPr>
          <p:cNvSpPr txBox="1"/>
          <p:nvPr/>
        </p:nvSpPr>
        <p:spPr>
          <a:xfrm>
            <a:off x="525008" y="2256322"/>
            <a:ext cx="8462875" cy="132343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USA decides to: 1) cancel ISABELLE   2) launch the SSC</a:t>
            </a:r>
          </a:p>
          <a:p>
            <a:endParaRPr lang="en-GB" sz="800" dirty="0"/>
          </a:p>
          <a:p>
            <a:r>
              <a:rPr lang="en-GB" sz="1800" dirty="0"/>
              <a:t>ISABELLE had taken risks with superconducting magnets and came too late.</a:t>
            </a:r>
          </a:p>
          <a:p>
            <a:r>
              <a:rPr lang="en-GB" sz="1800" dirty="0"/>
              <a:t>SSC ignored the rest of the world and was far to optimistic on initial budgets.     </a:t>
            </a:r>
          </a:p>
          <a:p>
            <a:r>
              <a:rPr lang="en-GB" sz="1800" dirty="0"/>
              <a:t>       It was cancelled by US administration in 1993.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DE2F77-7065-0741-8372-19BED5C9FC14}"/>
              </a:ext>
            </a:extLst>
          </p:cNvPr>
          <p:cNvSpPr txBox="1"/>
          <p:nvPr/>
        </p:nvSpPr>
        <p:spPr>
          <a:xfrm>
            <a:off x="540698" y="3685270"/>
            <a:ext cx="8603302" cy="144655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CERN follows an ambitious but pragmatic strategy</a:t>
            </a:r>
          </a:p>
          <a:p>
            <a:endParaRPr lang="en-GB" sz="800" dirty="0"/>
          </a:p>
          <a:p>
            <a:pPr marL="342900" indent="-342900">
              <a:buAutoNum type="arabicParenR"/>
            </a:pPr>
            <a:r>
              <a:rPr lang="en-GB" sz="1800" dirty="0"/>
              <a:t>Explore the Z/W physics extensively  2) Cover full </a:t>
            </a:r>
            <a:r>
              <a:rPr lang="en-GB" sz="1800" dirty="0" err="1"/>
              <a:t>m</a:t>
            </a:r>
            <a:r>
              <a:rPr lang="en-GB" sz="1800" baseline="-25000" dirty="0" err="1"/>
              <a:t>H</a:t>
            </a:r>
            <a:r>
              <a:rPr lang="en-GB" sz="1800" dirty="0"/>
              <a:t> and </a:t>
            </a:r>
            <a:r>
              <a:rPr lang="en-GB" sz="1800" dirty="0" err="1"/>
              <a:t>TeV</a:t>
            </a:r>
            <a:r>
              <a:rPr lang="en-GB" sz="1800" dirty="0"/>
              <a:t> scale (</a:t>
            </a:r>
            <a:r>
              <a:rPr lang="en-GB" sz="1800" dirty="0" err="1"/>
              <a:t>unitarity</a:t>
            </a:r>
            <a:r>
              <a:rPr lang="en-GB" sz="1800" dirty="0"/>
              <a:t>)</a:t>
            </a:r>
          </a:p>
          <a:p>
            <a:endParaRPr lang="en-GB" sz="800" dirty="0"/>
          </a:p>
          <a:p>
            <a:r>
              <a:rPr lang="en-GB" sz="1800" dirty="0"/>
              <a:t>The LEP project* gets a strong push (dig the 27 km tunnel) for Z/W precision</a:t>
            </a:r>
          </a:p>
          <a:p>
            <a:r>
              <a:rPr lang="en-GB" sz="1800" dirty="0"/>
              <a:t>The LHC is established as the NLO future of CERN (magnet R&amp;D needed)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8A6481-0CA8-004E-8217-90A185CC63E5}"/>
              </a:ext>
            </a:extLst>
          </p:cNvPr>
          <p:cNvSpPr txBox="1"/>
          <p:nvPr/>
        </p:nvSpPr>
        <p:spPr>
          <a:xfrm>
            <a:off x="242021" y="5240216"/>
            <a:ext cx="8644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2012</a:t>
            </a:r>
            <a:r>
              <a:rPr lang="en-GB" dirty="0"/>
              <a:t> The H bosons is discovered at CERN</a:t>
            </a:r>
          </a:p>
          <a:p>
            <a:endParaRPr lang="en-GB" sz="800" dirty="0"/>
          </a:p>
          <a:p>
            <a:r>
              <a:rPr lang="en-GB" b="1" dirty="0"/>
              <a:t>2013</a:t>
            </a:r>
            <a:r>
              <a:rPr lang="en-GB" dirty="0"/>
              <a:t> Nobel prize to Englert and Higgs for the mechanism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7FADBC1-2C03-ED4A-8E63-31E6D9DF8580}"/>
              </a:ext>
            </a:extLst>
          </p:cNvPr>
          <p:cNvSpPr txBox="1"/>
          <p:nvPr/>
        </p:nvSpPr>
        <p:spPr>
          <a:xfrm>
            <a:off x="3540662" y="6113075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What next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DA3C9D-2092-6440-BF47-DFEFB1453512}"/>
              </a:ext>
            </a:extLst>
          </p:cNvPr>
          <p:cNvSpPr txBox="1"/>
          <p:nvPr/>
        </p:nvSpPr>
        <p:spPr>
          <a:xfrm>
            <a:off x="255671" y="630889"/>
            <a:ext cx="2239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turning point: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981319-8184-DC4D-BFC2-52246BDDFA32}"/>
              </a:ext>
            </a:extLst>
          </p:cNvPr>
          <p:cNvSpPr txBox="1"/>
          <p:nvPr/>
        </p:nvSpPr>
        <p:spPr>
          <a:xfrm>
            <a:off x="267316" y="6374685"/>
            <a:ext cx="2660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*First LEP Book 1976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1BF869-3DB6-A747-9010-1F542369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8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17A1664-297B-FE4C-93D0-BC14BE9577EA}"/>
              </a:ext>
            </a:extLst>
          </p:cNvPr>
          <p:cNvSpPr txBox="1"/>
          <p:nvPr/>
        </p:nvSpPr>
        <p:spPr>
          <a:xfrm>
            <a:off x="1440847" y="131727"/>
            <a:ext cx="6435801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Precision Measurements at FCC-</a:t>
            </a:r>
            <a:r>
              <a:rPr lang="en-GB" sz="3200" dirty="0" err="1"/>
              <a:t>ee</a:t>
            </a:r>
            <a:endParaRPr lang="en-GB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47F424-F6B1-A442-8C59-603C36B715DC}"/>
              </a:ext>
            </a:extLst>
          </p:cNvPr>
          <p:cNvSpPr txBox="1"/>
          <p:nvPr/>
        </p:nvSpPr>
        <p:spPr>
          <a:xfrm flipH="1">
            <a:off x="162868" y="832520"/>
            <a:ext cx="513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See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talks</a:t>
            </a:r>
            <a:r>
              <a:rPr lang="fr-FR" dirty="0">
                <a:solidFill>
                  <a:srgbClr val="FF0000"/>
                </a:solidFill>
              </a:rPr>
              <a:t> by P. </a:t>
            </a:r>
            <a:r>
              <a:rPr lang="fr-FR" dirty="0" err="1">
                <a:solidFill>
                  <a:srgbClr val="FF0000"/>
                </a:solidFill>
              </a:rPr>
              <a:t>Janot</a:t>
            </a:r>
            <a:r>
              <a:rPr lang="fr-FR" dirty="0">
                <a:solidFill>
                  <a:srgbClr val="FF0000"/>
                </a:solidFill>
              </a:rPr>
              <a:t>, A. Blondel, E. </a:t>
            </a:r>
            <a:r>
              <a:rPr lang="fr-FR" dirty="0" err="1">
                <a:solidFill>
                  <a:srgbClr val="FF0000"/>
                </a:solidFill>
              </a:rPr>
              <a:t>Locci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D84290-D6C9-6F4E-94CA-F545C5BC4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9" y="1349028"/>
            <a:ext cx="8707481" cy="47001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E5CB98-85A3-F349-9109-EDE7717FD850}"/>
              </a:ext>
            </a:extLst>
          </p:cNvPr>
          <p:cNvSpPr txBox="1"/>
          <p:nvPr/>
        </p:nvSpPr>
        <p:spPr>
          <a:xfrm flipH="1">
            <a:off x="7441456" y="608959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Table </a:t>
            </a:r>
            <a:r>
              <a:rPr lang="fr-FR" sz="1200" dirty="0" err="1">
                <a:solidFill>
                  <a:srgbClr val="FF0000"/>
                </a:solidFill>
              </a:rPr>
              <a:t>from</a:t>
            </a:r>
            <a:r>
              <a:rPr lang="fr-FR" sz="1200" dirty="0">
                <a:solidFill>
                  <a:srgbClr val="FF0000"/>
                </a:solidFill>
              </a:rPr>
              <a:t> A. Blondel</a:t>
            </a:r>
          </a:p>
        </p:txBody>
      </p:sp>
    </p:spTree>
    <p:extLst>
      <p:ext uri="{BB962C8B-B14F-4D97-AF65-F5344CB8AC3E}">
        <p14:creationId xmlns:p14="http://schemas.microsoft.com/office/powerpoint/2010/main" val="631760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0D9E13-74D0-994E-A9C0-E3D85DE5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81" y="1609467"/>
            <a:ext cx="8596956" cy="313754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DDE3277-337B-374A-BA8C-FDE28791ABDB}"/>
              </a:ext>
            </a:extLst>
          </p:cNvPr>
          <p:cNvSpPr txBox="1"/>
          <p:nvPr/>
        </p:nvSpPr>
        <p:spPr>
          <a:xfrm>
            <a:off x="2544818" y="75971"/>
            <a:ext cx="4178323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Improved Systematics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C20C35-0E3E-6749-8626-F978B7129A06}"/>
              </a:ext>
            </a:extLst>
          </p:cNvPr>
          <p:cNvSpPr txBox="1"/>
          <p:nvPr/>
        </p:nvSpPr>
        <p:spPr>
          <a:xfrm>
            <a:off x="363136" y="679645"/>
            <a:ext cx="840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Taking full profit of FCC-</a:t>
            </a:r>
            <a:r>
              <a:rPr lang="en-GB" sz="1800" dirty="0" err="1"/>
              <a:t>ee</a:t>
            </a:r>
            <a:r>
              <a:rPr lang="en-GB" sz="1800" dirty="0"/>
              <a:t> transverse polarisation via resonant depolarization, 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087FE6-0940-8543-8428-6D79F7DDD8FC}"/>
              </a:ext>
            </a:extLst>
          </p:cNvPr>
          <p:cNvSpPr txBox="1"/>
          <p:nvPr/>
        </p:nvSpPr>
        <p:spPr>
          <a:xfrm>
            <a:off x="376786" y="6119749"/>
            <a:ext cx="234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A. Blondel, slide 26</a:t>
            </a:r>
          </a:p>
        </p:txBody>
      </p:sp>
      <p:sp>
        <p:nvSpPr>
          <p:cNvPr id="3" name="Flèche vers le haut 2">
            <a:extLst>
              <a:ext uri="{FF2B5EF4-FFF2-40B4-BE49-F238E27FC236}">
                <a16:creationId xmlns:a16="http://schemas.microsoft.com/office/drawing/2014/main" id="{36604F0F-6506-E740-AB6C-E4F2C5FD0FEA}"/>
              </a:ext>
            </a:extLst>
          </p:cNvPr>
          <p:cNvSpPr/>
          <p:nvPr/>
        </p:nvSpPr>
        <p:spPr bwMode="auto">
          <a:xfrm>
            <a:off x="4860032" y="4747012"/>
            <a:ext cx="432048" cy="986244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4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041CF2-EC4D-384C-A90C-05184612C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9" y="980728"/>
            <a:ext cx="8707481" cy="47001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9C0059-62CD-8940-86F0-947C19A5F93C}"/>
              </a:ext>
            </a:extLst>
          </p:cNvPr>
          <p:cNvSpPr txBox="1"/>
          <p:nvPr/>
        </p:nvSpPr>
        <p:spPr>
          <a:xfrm>
            <a:off x="1440847" y="131727"/>
            <a:ext cx="6435801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Precision Measurements at FCC-</a:t>
            </a:r>
            <a:r>
              <a:rPr lang="en-GB" sz="3200" dirty="0" err="1"/>
              <a:t>ee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60865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F9F945C-5EBA-2A4F-AFF2-272CC40DC137}"/>
              </a:ext>
            </a:extLst>
          </p:cNvPr>
          <p:cNvSpPr txBox="1"/>
          <p:nvPr/>
        </p:nvSpPr>
        <p:spPr>
          <a:xfrm>
            <a:off x="1440847" y="131727"/>
            <a:ext cx="6435801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Precision Measurements at FCC-</a:t>
            </a:r>
            <a:r>
              <a:rPr lang="en-GB" sz="3200" dirty="0" err="1"/>
              <a:t>ee</a:t>
            </a:r>
            <a:endParaRPr lang="en-GB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3F0598-1A4B-A245-908D-7F7D39D2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4" y="836712"/>
            <a:ext cx="9144000" cy="59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F8CDDC-FFE6-3F4D-8088-CF47334A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1" y="29028"/>
            <a:ext cx="8505390" cy="64197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A8E495-E61F-5E41-8DB0-31AF7FBF83AA}"/>
              </a:ext>
            </a:extLst>
          </p:cNvPr>
          <p:cNvSpPr txBox="1"/>
          <p:nvPr/>
        </p:nvSpPr>
        <p:spPr>
          <a:xfrm>
            <a:off x="334098" y="6419776"/>
            <a:ext cx="4627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See</a:t>
            </a:r>
            <a:r>
              <a:rPr lang="fr-FR" sz="1600" dirty="0"/>
              <a:t> « </a:t>
            </a:r>
            <a:r>
              <a:rPr lang="fr-FR" sz="1600" dirty="0" err="1"/>
              <a:t>flavour</a:t>
            </a:r>
            <a:r>
              <a:rPr lang="fr-FR" sz="1600" dirty="0"/>
              <a:t> » </a:t>
            </a:r>
            <a:r>
              <a:rPr lang="fr-FR" sz="1600" dirty="0" err="1"/>
              <a:t>talks</a:t>
            </a:r>
            <a:r>
              <a:rPr lang="fr-FR" sz="1600" dirty="0"/>
              <a:t> by G. </a:t>
            </a:r>
            <a:r>
              <a:rPr lang="fr-FR" sz="1600" dirty="0" err="1"/>
              <a:t>Isodori</a:t>
            </a:r>
            <a:r>
              <a:rPr lang="fr-FR" sz="1600" dirty="0"/>
              <a:t> and S. Monteil</a:t>
            </a:r>
          </a:p>
        </p:txBody>
      </p:sp>
    </p:spTree>
    <p:extLst>
      <p:ext uri="{BB962C8B-B14F-4D97-AF65-F5344CB8AC3E}">
        <p14:creationId xmlns:p14="http://schemas.microsoft.com/office/powerpoint/2010/main" val="372819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B0972AF-BE28-F443-B2E1-A90D6DFC77C4}"/>
              </a:ext>
            </a:extLst>
          </p:cNvPr>
          <p:cNvSpPr txBox="1"/>
          <p:nvPr/>
        </p:nvSpPr>
        <p:spPr>
          <a:xfrm>
            <a:off x="2794299" y="38118"/>
            <a:ext cx="2308645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Conclusions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0742A1-3A17-1B41-9B5F-14D922270775}"/>
              </a:ext>
            </a:extLst>
          </p:cNvPr>
          <p:cNvSpPr txBox="1"/>
          <p:nvPr/>
        </p:nvSpPr>
        <p:spPr>
          <a:xfrm>
            <a:off x="251520" y="836712"/>
            <a:ext cx="87328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There is absolutely GREAT physics prospects at FCC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vitally and urgently need to built a consensus in favour of FCC-</a:t>
            </a:r>
            <a:r>
              <a:rPr lang="en-GB" dirty="0" err="1"/>
              <a:t>ee</a:t>
            </a:r>
            <a:r>
              <a:rPr lang="en-GB" dirty="0"/>
              <a:t>/</a:t>
            </a:r>
            <a:r>
              <a:rPr lang="en-GB" dirty="0" err="1"/>
              <a:t>hh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France should take a leading role in bringing Europe together behind</a:t>
            </a:r>
          </a:p>
          <a:p>
            <a:r>
              <a:rPr lang="en-GB" dirty="0"/>
              <a:t>    this sequence of projects at CERN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59D942-072A-F54B-8822-3581FD88CDD0}"/>
              </a:ext>
            </a:extLst>
          </p:cNvPr>
          <p:cNvSpPr txBox="1"/>
          <p:nvPr/>
        </p:nvSpPr>
        <p:spPr>
          <a:xfrm>
            <a:off x="263876" y="2257241"/>
            <a:ext cx="87990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The physics prospects are the best possible given current knowledge</a:t>
            </a:r>
          </a:p>
          <a:p>
            <a:r>
              <a:rPr lang="en-GB"/>
              <a:t>     - Best coverage of « Higgs » physics and EWK symmetry physics</a:t>
            </a:r>
          </a:p>
          <a:p>
            <a:r>
              <a:rPr lang="en-GB"/>
              <a:t>     - Ideal complementarity between FCC-ee and FCC-hh</a:t>
            </a:r>
          </a:p>
          <a:p>
            <a:r>
              <a:rPr lang="en-GB"/>
              <a:t>     - Considerable precision improvement on SM parameters at FCC-ee</a:t>
            </a:r>
          </a:p>
          <a:p>
            <a:r>
              <a:rPr lang="en-GB"/>
              <a:t>     - Discovery reach (&gt; 5</a:t>
            </a:r>
            <a:r>
              <a:rPr lang="en-GB">
                <a:latin typeface="Symbol" pitchFamily="2" charset="2"/>
              </a:rPr>
              <a:t>s</a:t>
            </a:r>
            <a:r>
              <a:rPr lang="en-GB"/>
              <a:t>) beyond HL-LHC – There is life beyond HL-LHC 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56E561-3847-7E46-B28D-FA44BEBB0A03}"/>
              </a:ext>
            </a:extLst>
          </p:cNvPr>
          <p:cNvSpPr txBox="1"/>
          <p:nvPr/>
        </p:nvSpPr>
        <p:spPr>
          <a:xfrm>
            <a:off x="317132" y="3975348"/>
            <a:ext cx="8442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France have leading contenders for SC magnets, ERLs, main detector </a:t>
            </a:r>
          </a:p>
          <a:p>
            <a:r>
              <a:rPr lang="en-GB" dirty="0"/>
              <a:t>     concepts (high granularity calorimetry, tracking, etc), Polarisation, 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4DB827-FA08-F044-8D6E-0802D551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02A7E8-021B-8E4A-8385-E82D444E6ECF}"/>
              </a:ext>
            </a:extLst>
          </p:cNvPr>
          <p:cNvSpPr txBox="1"/>
          <p:nvPr/>
        </p:nvSpPr>
        <p:spPr>
          <a:xfrm>
            <a:off x="2218507" y="4924963"/>
            <a:ext cx="3942939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(France)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organized</a:t>
            </a:r>
            <a:endParaRPr lang="fr-FR" dirty="0"/>
          </a:p>
          <a:p>
            <a:r>
              <a:rPr lang="fr-FR" dirty="0" err="1"/>
              <a:t>around</a:t>
            </a:r>
            <a:r>
              <a:rPr lang="fr-FR" dirty="0"/>
              <a:t> the FCC </a:t>
            </a:r>
            <a:r>
              <a:rPr lang="fr-FR" dirty="0" err="1"/>
              <a:t>activities</a:t>
            </a:r>
            <a:endParaRPr lang="fr-FR" dirty="0"/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BA18AFA6-D998-0C45-9C0D-9807F5976DA6}"/>
              </a:ext>
            </a:extLst>
          </p:cNvPr>
          <p:cNvSpPr/>
          <p:nvPr/>
        </p:nvSpPr>
        <p:spPr bwMode="auto">
          <a:xfrm>
            <a:off x="2263935" y="6035238"/>
            <a:ext cx="648072" cy="288032"/>
          </a:xfrm>
          <a:prstGeom prst="rightArrow">
            <a:avLst/>
          </a:prstGeom>
          <a:solidFill>
            <a:srgbClr val="FF00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4216E7-7BA2-1744-8294-295FC0D94B42}"/>
              </a:ext>
            </a:extLst>
          </p:cNvPr>
          <p:cNvSpPr txBox="1"/>
          <p:nvPr/>
        </p:nvSpPr>
        <p:spPr>
          <a:xfrm>
            <a:off x="3060336" y="5961539"/>
            <a:ext cx="2999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Topics at the round table</a:t>
            </a:r>
          </a:p>
        </p:txBody>
      </p:sp>
    </p:spTree>
    <p:extLst>
      <p:ext uri="{BB962C8B-B14F-4D97-AF65-F5344CB8AC3E}">
        <p14:creationId xmlns:p14="http://schemas.microsoft.com/office/powerpoint/2010/main" val="1460309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859" y="440710"/>
            <a:ext cx="93610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Suggestions de sujets à aborder -- d’autres suggestions sont bienvenues</a:t>
            </a:r>
          </a:p>
          <a:p>
            <a:endParaRPr lang="fr-CH" sz="1600" dirty="0"/>
          </a:p>
          <a:p>
            <a:r>
              <a:rPr lang="fr-CH" sz="1600" b="1" u="sng" dirty="0"/>
              <a:t>On part de l’hypothèse que le projet FCC sera recommandé par la stratégie Européenne </a:t>
            </a:r>
            <a:endParaRPr lang="en-GB" sz="1600" b="1" u="sng" dirty="0"/>
          </a:p>
          <a:p>
            <a:endParaRPr lang="fr-CH" sz="1600" dirty="0"/>
          </a:p>
          <a:p>
            <a:pPr marL="342900" indent="-342900">
              <a:buAutoNum type="arabicPeriod"/>
            </a:pPr>
            <a:r>
              <a:rPr lang="fr-CH" sz="1600" b="1" dirty="0">
                <a:solidFill>
                  <a:srgbClr val="FF0000"/>
                </a:solidFill>
              </a:rPr>
              <a:t>quels sont les éléments les plus attirants du projet? </a:t>
            </a:r>
            <a:br>
              <a:rPr lang="fr-CH" sz="1600" dirty="0"/>
            </a:br>
            <a:r>
              <a:rPr lang="fr-CH" sz="1600" dirty="0"/>
              <a:t>au niveau physique  (</a:t>
            </a:r>
            <a:r>
              <a:rPr lang="fr-CH" sz="1600" dirty="0" err="1"/>
              <a:t>Higgs</a:t>
            </a:r>
            <a:r>
              <a:rPr lang="fr-CH" sz="1600" dirty="0"/>
              <a:t>, EW, BSM </a:t>
            </a:r>
            <a:r>
              <a:rPr lang="fr-CH" sz="1600" dirty="0" err="1"/>
              <a:t>searches</a:t>
            </a:r>
            <a:r>
              <a:rPr lang="fr-CH" sz="1600" dirty="0"/>
              <a:t>, saveurs, QCD, autres non-mentionnés dans le Workshop)</a:t>
            </a:r>
            <a:br>
              <a:rPr lang="fr-CH" sz="1600" dirty="0"/>
            </a:br>
            <a:r>
              <a:rPr lang="fr-CH" sz="1600" dirty="0"/>
              <a:t>au niveau technologique  (SRF, aimants, métrologie, </a:t>
            </a:r>
            <a:r>
              <a:rPr lang="fr-CH" sz="1600" dirty="0" err="1"/>
              <a:t>beam</a:t>
            </a:r>
            <a:r>
              <a:rPr lang="fr-CH" sz="1600" dirty="0"/>
              <a:t> monitoring, MDI…) </a:t>
            </a:r>
            <a:br>
              <a:rPr lang="fr-CH" sz="1600" dirty="0"/>
            </a:br>
            <a:r>
              <a:rPr lang="fr-CH" sz="1600" dirty="0"/>
              <a:t>au niveau physique d’accélérateurs (hi-</a:t>
            </a:r>
            <a:r>
              <a:rPr lang="fr-CH" sz="1600" dirty="0" err="1"/>
              <a:t>lumi</a:t>
            </a:r>
            <a:r>
              <a:rPr lang="fr-CH" sz="1600" dirty="0"/>
              <a:t>, polarisation, </a:t>
            </a:r>
            <a:r>
              <a:rPr lang="fr-CH" sz="1600" dirty="0" err="1"/>
              <a:t>monochomatisation</a:t>
            </a:r>
            <a:r>
              <a:rPr lang="fr-CH" sz="1600" dirty="0"/>
              <a:t>,…)</a:t>
            </a:r>
          </a:p>
          <a:p>
            <a:r>
              <a:rPr lang="fr-CH" sz="1600" dirty="0"/>
              <a:t>       au niveau rayonnement international  (France </a:t>
            </a:r>
            <a:r>
              <a:rPr lang="fr-CH" sz="1600" dirty="0">
                <a:sym typeface="Symbol"/>
              </a:rPr>
              <a:t></a:t>
            </a:r>
            <a:r>
              <a:rPr lang="fr-CH" sz="1600" dirty="0"/>
              <a:t> Europe </a:t>
            </a:r>
            <a:r>
              <a:rPr lang="fr-CH" sz="1600" dirty="0">
                <a:sym typeface="Symbol"/>
              </a:rPr>
              <a:t></a:t>
            </a:r>
            <a:r>
              <a:rPr lang="fr-CH" sz="1600" dirty="0"/>
              <a:t> Monde) </a:t>
            </a:r>
            <a:br>
              <a:rPr lang="fr-CH" sz="1600" dirty="0"/>
            </a:br>
            <a:r>
              <a:rPr lang="fr-CH" sz="1600" dirty="0"/>
              <a:t>       au niveau retombées sociétales, économiques, technologiques 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6D34C10-A3A5-DA49-B398-B7E0305BAEE0}"/>
              </a:ext>
            </a:extLst>
          </p:cNvPr>
          <p:cNvSpPr txBox="1"/>
          <p:nvPr/>
        </p:nvSpPr>
        <p:spPr>
          <a:xfrm>
            <a:off x="61952" y="453807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FF0000"/>
                </a:solidFill>
              </a:rPr>
              <a:t>2. Quels sont à votre avis les éléments critiques de R&amp;D  </a:t>
            </a:r>
            <a:br>
              <a:rPr lang="fr-CH" sz="1600" b="1" dirty="0">
                <a:solidFill>
                  <a:srgbClr val="FF0000"/>
                </a:solidFill>
              </a:rPr>
            </a:br>
            <a:r>
              <a:rPr lang="fr-CH" sz="1600" dirty="0"/>
              <a:t>    </a:t>
            </a:r>
            <a:r>
              <a:rPr lang="fr-CH" sz="1600" b="1" dirty="0">
                <a:solidFill>
                  <a:srgbClr val="00B050"/>
                </a:solidFill>
              </a:rPr>
              <a:t>Coté détecteur, </a:t>
            </a:r>
            <a:r>
              <a:rPr lang="fr-CH" sz="1600" dirty="0"/>
              <a:t>supposant une période  d’environ 10 ans ?</a:t>
            </a:r>
            <a:br>
              <a:rPr lang="fr-CH" sz="1600" dirty="0"/>
            </a:br>
            <a:r>
              <a:rPr lang="fr-CH" sz="1600" dirty="0"/>
              <a:t>    Quels développements spécifiques à FCC-</a:t>
            </a:r>
            <a:r>
              <a:rPr lang="fr-CH" sz="1600" dirty="0" err="1"/>
              <a:t>ee</a:t>
            </a:r>
            <a:r>
              <a:rPr lang="fr-CH" sz="1600" dirty="0"/>
              <a:t>? à FCC-</a:t>
            </a:r>
            <a:r>
              <a:rPr lang="fr-CH" sz="1600" dirty="0" err="1"/>
              <a:t>hh</a:t>
            </a:r>
            <a:r>
              <a:rPr lang="fr-CH" sz="1600" dirty="0"/>
              <a:t> ?</a:t>
            </a:r>
            <a:br>
              <a:rPr lang="fr-CH" sz="1600" dirty="0"/>
            </a:br>
            <a:r>
              <a:rPr lang="fr-CH" sz="1600" dirty="0"/>
              <a:t>    Quelles sont les actions spécifiques à mener du côté français ?</a:t>
            </a:r>
          </a:p>
          <a:p>
            <a:r>
              <a:rPr lang="fr-CH" sz="1600" dirty="0"/>
              <a:t>    Mêmes questions </a:t>
            </a:r>
            <a:r>
              <a:rPr lang="fr-CH" sz="1600" b="1" dirty="0">
                <a:solidFill>
                  <a:srgbClr val="00B050"/>
                </a:solidFill>
              </a:rPr>
              <a:t>coté accélérateur, </a:t>
            </a:r>
            <a:r>
              <a:rPr lang="fr-CH" sz="1600" dirty="0"/>
              <a:t>le MDI, etc...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1FB827-D23A-D74A-BB31-272EEAA4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65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B97F1F-38E1-3C46-82D3-1E8281527797}"/>
              </a:ext>
            </a:extLst>
          </p:cNvPr>
          <p:cNvSpPr txBox="1"/>
          <p:nvPr/>
        </p:nvSpPr>
        <p:spPr>
          <a:xfrm>
            <a:off x="57800" y="663735"/>
            <a:ext cx="9361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Suggestions de sujets à aborder -- d’autres suggestions sont bienvenues</a:t>
            </a:r>
          </a:p>
          <a:p>
            <a:endParaRPr lang="fr-CH" sz="1600" dirty="0"/>
          </a:p>
          <a:p>
            <a:r>
              <a:rPr lang="fr-CH" sz="1600" b="1" dirty="0">
                <a:solidFill>
                  <a:srgbClr val="FF0000"/>
                </a:solidFill>
              </a:rPr>
              <a:t>3.  Le programme actuel du CERN EP de «</a:t>
            </a:r>
            <a:r>
              <a:rPr lang="fr-CH" sz="1600" b="1" dirty="0" err="1">
                <a:solidFill>
                  <a:srgbClr val="FF0000"/>
                </a:solidFill>
              </a:rPr>
              <a:t>strategic</a:t>
            </a:r>
            <a:r>
              <a:rPr lang="fr-CH" sz="1600" b="1" dirty="0">
                <a:solidFill>
                  <a:srgbClr val="FF0000"/>
                </a:solidFill>
              </a:rPr>
              <a:t> R&amp;D programme on technologies </a:t>
            </a:r>
            <a:r>
              <a:rPr lang="fr-CH" sz="1600" dirty="0"/>
              <a:t>» est-il suffisant et complet ? Quels domaines spécifiques à prendre en compte pour maximiser l’impact des physiciens français ?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D798799-CCA7-B542-A94E-614CE77BBFE8}"/>
              </a:ext>
            </a:extLst>
          </p:cNvPr>
          <p:cNvSpPr txBox="1"/>
          <p:nvPr/>
        </p:nvSpPr>
        <p:spPr>
          <a:xfrm>
            <a:off x="57800" y="3610270"/>
            <a:ext cx="9361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FF0000"/>
                </a:solidFill>
              </a:rPr>
              <a:t>4. Quelles actions spécifiques à mener du côté français </a:t>
            </a:r>
            <a:r>
              <a:rPr lang="fr-CH" sz="1600" dirty="0"/>
              <a:t>(expérimentateurs, théoriciens, accélérateurs, mais aussi accueil &amp; infrastructure)?</a:t>
            </a:r>
            <a:br>
              <a:rPr lang="fr-CH" sz="1600" dirty="0"/>
            </a:br>
            <a:br>
              <a:rPr lang="fr-CH" sz="1600" dirty="0"/>
            </a:br>
            <a:r>
              <a:rPr lang="fr-CH" sz="1600" dirty="0"/>
              <a:t>- Quels sont les aspects critiques de la physique ou de l'</a:t>
            </a:r>
            <a:r>
              <a:rPr lang="fr-CH" sz="1600" dirty="0" err="1"/>
              <a:t>accélératteur</a:t>
            </a:r>
            <a:r>
              <a:rPr lang="fr-CH" sz="1600" dirty="0"/>
              <a:t> à explorer plus avant en vue de FCC </a:t>
            </a:r>
            <a:r>
              <a:rPr lang="fr-CH" sz="1600" dirty="0" err="1"/>
              <a:t>ee</a:t>
            </a:r>
            <a:r>
              <a:rPr lang="fr-CH" sz="1600" dirty="0"/>
              <a:t>? FCC </a:t>
            </a:r>
            <a:r>
              <a:rPr lang="fr-CH" sz="1600" dirty="0" err="1"/>
              <a:t>hh</a:t>
            </a:r>
            <a:r>
              <a:rPr lang="fr-CH" sz="1600" dirty="0"/>
              <a:t>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40A272-81DC-F742-B9F2-52D6B3C3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36712"/>
            <a:ext cx="72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76672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FF0000"/>
                </a:solidFill>
              </a:rPr>
              <a:t>5. Y </a:t>
            </a:r>
            <a:r>
              <a:rPr lang="fr-CH" sz="1600" b="1" dirty="0" err="1">
                <a:solidFill>
                  <a:srgbClr val="FF0000"/>
                </a:solidFill>
              </a:rPr>
              <a:t>a-t-il</a:t>
            </a:r>
            <a:r>
              <a:rPr lang="fr-CH" sz="1600" b="1" dirty="0">
                <a:solidFill>
                  <a:srgbClr val="FF0000"/>
                </a:solidFill>
              </a:rPr>
              <a:t> un consensus suffisant au niveau français sur cette stratégie    </a:t>
            </a:r>
          </a:p>
          <a:p>
            <a:r>
              <a:rPr lang="fr-CH" sz="1600" b="1" dirty="0">
                <a:solidFill>
                  <a:srgbClr val="FF0000"/>
                </a:solidFill>
              </a:rPr>
              <a:t>     d'infrastructure FCC et son programme de physique?  </a:t>
            </a:r>
          </a:p>
          <a:p>
            <a:r>
              <a:rPr lang="fr-CH" sz="1600" dirty="0"/>
              <a:t> </a:t>
            </a:r>
          </a:p>
          <a:p>
            <a:r>
              <a:rPr lang="fr-CH" sz="1600" dirty="0"/>
              <a:t> Quelle action peut être entreprise si nécessaire?</a:t>
            </a:r>
          </a:p>
          <a:p>
            <a:r>
              <a:rPr lang="fr-CH" sz="1600" dirty="0"/>
              <a:t>-- produire un document résumant les éléments importants de ce workshop</a:t>
            </a:r>
          </a:p>
          <a:p>
            <a:r>
              <a:rPr lang="fr-CH" sz="1600" dirty="0"/>
              <a:t>et de la discussion </a:t>
            </a:r>
          </a:p>
          <a:p>
            <a:r>
              <a:rPr lang="fr-CH" sz="1600" dirty="0"/>
              <a:t>      -- à destinations internes (IN2P3, CEA) </a:t>
            </a:r>
          </a:p>
          <a:p>
            <a:r>
              <a:rPr lang="fr-CH" sz="1600" dirty="0"/>
              <a:t>      -- produire un document en directions de nos représentants auprès de l’ESG ?</a:t>
            </a:r>
          </a:p>
          <a:p>
            <a:r>
              <a:rPr lang="fr-CH" sz="1600" dirty="0"/>
              <a:t>      -- Quelles actions de communications à mener pour préparer le terrain dans les </a:t>
            </a:r>
            <a:r>
              <a:rPr lang="fr-CH" sz="1600" dirty="0" err="1"/>
              <a:t>média</a:t>
            </a:r>
            <a:r>
              <a:rPr lang="fr-CH" sz="1600" dirty="0"/>
              <a:t> ?</a:t>
            </a:r>
          </a:p>
          <a:p>
            <a:endParaRPr lang="fr-CH" sz="1600" dirty="0"/>
          </a:p>
          <a:p>
            <a:r>
              <a:rPr lang="fr-CH" sz="1600" dirty="0"/>
              <a:t>Quels arguments sont à mettre en avant prioritairement ?</a:t>
            </a:r>
          </a:p>
          <a:p>
            <a:endParaRPr lang="en-GB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FFCD9E-7B5F-374D-AB75-BA1EF9C1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1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36712"/>
            <a:ext cx="72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76672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1600" dirty="0"/>
          </a:p>
          <a:p>
            <a:pPr marL="342900" indent="-342900">
              <a:buAutoNum type="arabicPeriod" startAt="6"/>
            </a:pPr>
            <a:r>
              <a:rPr lang="fr-CH" sz="1600" b="1" dirty="0">
                <a:solidFill>
                  <a:srgbClr val="FF0000"/>
                </a:solidFill>
              </a:rPr>
              <a:t>Faut-il organiser FCC-FRANCE ?</a:t>
            </a:r>
            <a:br>
              <a:rPr lang="fr-CH" sz="1600" dirty="0"/>
            </a:br>
            <a:r>
              <a:rPr lang="fr-CH" sz="1600" dirty="0"/>
              <a:t>par une série d'ateliers français (en plus des réunions internationales FCC)?  </a:t>
            </a:r>
            <a:br>
              <a:rPr lang="fr-CH" sz="1600" dirty="0"/>
            </a:br>
            <a:r>
              <a:rPr lang="fr-CH" sz="1600" dirty="0"/>
              <a:t>Si oui  À quel rythme? </a:t>
            </a:r>
            <a:br>
              <a:rPr lang="fr-CH" sz="1600" dirty="0"/>
            </a:br>
            <a:r>
              <a:rPr lang="fr-CH" sz="1600" dirty="0"/>
              <a:t>Faut-il créer une </a:t>
            </a:r>
            <a:r>
              <a:rPr lang="fr-CH" sz="1600" dirty="0" err="1"/>
              <a:t>stucture</a:t>
            </a:r>
            <a:r>
              <a:rPr lang="fr-CH" sz="1600" dirty="0"/>
              <a:t> de pilotage plus limitée (comité de coordination de FCC France)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1FE0A18-D091-E249-A397-0E9556053DF1}"/>
              </a:ext>
            </a:extLst>
          </p:cNvPr>
          <p:cNvSpPr txBox="1"/>
          <p:nvPr/>
        </p:nvSpPr>
        <p:spPr>
          <a:xfrm>
            <a:off x="68741" y="4439137"/>
            <a:ext cx="892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rgbClr val="FF0000"/>
                </a:solidFill>
              </a:rPr>
              <a:t>7.  Comment procéder pour obtenir une ligne budgétaire </a:t>
            </a:r>
            <a:r>
              <a:rPr lang="fr-CH" sz="1600" dirty="0"/>
              <a:t>particulière et de quel ordre ?</a:t>
            </a:r>
          </a:p>
        </p:txBody>
      </p:sp>
    </p:spTree>
    <p:extLst>
      <p:ext uri="{BB962C8B-B14F-4D97-AF65-F5344CB8AC3E}">
        <p14:creationId xmlns:p14="http://schemas.microsoft.com/office/powerpoint/2010/main" val="297753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9E5E97-B480-4D42-9B9A-8156B5DD3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52"/>
            <a:ext cx="9144000" cy="51022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4D4C1F-D877-4D4C-B3B2-CE0FF61D626C}"/>
              </a:ext>
            </a:extLst>
          </p:cNvPr>
          <p:cNvSpPr txBox="1"/>
          <p:nvPr/>
        </p:nvSpPr>
        <p:spPr>
          <a:xfrm>
            <a:off x="2055276" y="19971"/>
            <a:ext cx="5362750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The New Player in the Game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A57B0AD-2C7E-FB4A-96EB-5DDDB2C0B11F}"/>
              </a:ext>
            </a:extLst>
          </p:cNvPr>
          <p:cNvCxnSpPr>
            <a:cxnSpLocks/>
          </p:cNvCxnSpPr>
          <p:nvPr/>
        </p:nvCxnSpPr>
        <p:spPr bwMode="auto">
          <a:xfrm>
            <a:off x="2267744" y="1340768"/>
            <a:ext cx="46805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E4C75-A189-9E45-BA9A-023937DFEF11}"/>
              </a:ext>
            </a:extLst>
          </p:cNvPr>
          <p:cNvCxnSpPr>
            <a:cxnSpLocks/>
          </p:cNvCxnSpPr>
          <p:nvPr/>
        </p:nvCxnSpPr>
        <p:spPr bwMode="auto">
          <a:xfrm>
            <a:off x="0" y="5980147"/>
            <a:ext cx="12596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553731F3-979F-2F45-918A-66B9209E9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2DD47A1-FC3B-224A-8FD2-FA1AFDDF60BA}"/>
              </a:ext>
            </a:extLst>
          </p:cNvPr>
          <p:cNvSpPr txBox="1"/>
          <p:nvPr/>
        </p:nvSpPr>
        <p:spPr>
          <a:xfrm>
            <a:off x="2544818" y="75971"/>
            <a:ext cx="4070986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Towards a Consensus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4AE648-AF75-194A-B8ED-1D7AD8C09A81}"/>
              </a:ext>
            </a:extLst>
          </p:cNvPr>
          <p:cNvSpPr txBox="1"/>
          <p:nvPr/>
        </p:nvSpPr>
        <p:spPr>
          <a:xfrm>
            <a:off x="325396" y="709390"/>
            <a:ext cx="880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>
                <a:solidFill>
                  <a:srgbClr val="FF0000"/>
                </a:solidFill>
              </a:rPr>
              <a:t>"Rien de ce qui résulte du progrès humain ne s’obtient avec l’assentiment de tous"</a:t>
            </a:r>
            <a:r>
              <a:rPr lang="fr-FR" sz="1800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564B1C-11C9-AB43-A121-CFC0CBC116D4}"/>
              </a:ext>
            </a:extLst>
          </p:cNvPr>
          <p:cNvSpPr txBox="1"/>
          <p:nvPr/>
        </p:nvSpPr>
        <p:spPr>
          <a:xfrm>
            <a:off x="7072133" y="1001207"/>
            <a:ext cx="169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>
                <a:solidFill>
                  <a:srgbClr val="FF0000"/>
                </a:solidFill>
              </a:rPr>
              <a:t>Christophe Colomb</a:t>
            </a:r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A7D188-279F-0F48-A1C6-D2AFB764B934}"/>
              </a:ext>
            </a:extLst>
          </p:cNvPr>
          <p:cNvSpPr txBox="1"/>
          <p:nvPr/>
        </p:nvSpPr>
        <p:spPr>
          <a:xfrm>
            <a:off x="270653" y="1445923"/>
            <a:ext cx="879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FCC-</a:t>
            </a:r>
            <a:r>
              <a:rPr lang="en-GB" dirty="0" err="1"/>
              <a:t>hh</a:t>
            </a:r>
            <a:r>
              <a:rPr lang="en-GB" dirty="0"/>
              <a:t> collider at O(100) </a:t>
            </a:r>
            <a:r>
              <a:rPr lang="en-GB" dirty="0" err="1"/>
              <a:t>TeV</a:t>
            </a:r>
            <a:r>
              <a:rPr lang="en-GB" dirty="0"/>
              <a:t> makes sense as great physics goal</a:t>
            </a:r>
          </a:p>
          <a:p>
            <a:r>
              <a:rPr lang="en-GB" dirty="0"/>
              <a:t>     for CERN on the long term (Higgs potential, scalar extensions, DM, BSM) </a:t>
            </a:r>
          </a:p>
          <a:p>
            <a:r>
              <a:rPr lang="fr-FR" dirty="0">
                <a:latin typeface="Helvetica" pitchFamily="2" charset="0"/>
                <a:cs typeface="Symbol" charset="2"/>
              </a:rPr>
              <a:t>     </a:t>
            </a:r>
            <a:r>
              <a:rPr lang="fr-FR" sz="1400" dirty="0" err="1">
                <a:latin typeface="Helvetica" pitchFamily="2" charset="0"/>
                <a:cs typeface="Symbol" charset="2"/>
              </a:rPr>
              <a:t>Defines</a:t>
            </a:r>
            <a:r>
              <a:rPr lang="fr-FR" sz="1400" dirty="0">
                <a:latin typeface="Helvetica" pitchFamily="2" charset="0"/>
                <a:cs typeface="Symbol" charset="2"/>
              </a:rPr>
              <a:t> the infrastructure :100 </a:t>
            </a:r>
            <a:r>
              <a:rPr lang="fr-FR" sz="1400" dirty="0" err="1">
                <a:latin typeface="Helvetica" pitchFamily="2" charset="0"/>
                <a:cs typeface="Symbol" charset="2"/>
              </a:rPr>
              <a:t>TeV</a:t>
            </a:r>
            <a:r>
              <a:rPr lang="fr-FR" sz="1400" dirty="0">
                <a:latin typeface="Helvetica" pitchFamily="2" charset="0"/>
                <a:cs typeface="Symbol" charset="2"/>
              </a:rPr>
              <a:t>, 16 </a:t>
            </a:r>
            <a:r>
              <a:rPr lang="fr-FR" sz="1400" dirty="0" err="1">
                <a:latin typeface="Helvetica" pitchFamily="2" charset="0"/>
                <a:cs typeface="Symbol" charset="2"/>
              </a:rPr>
              <a:t>T</a:t>
            </a:r>
            <a:r>
              <a:rPr lang="fr-FR" sz="1400" dirty="0">
                <a:latin typeface="Helvetica" pitchFamily="2" charset="0"/>
                <a:cs typeface="Symbol" charset="2"/>
              </a:rPr>
              <a:t> </a:t>
            </a:r>
            <a:r>
              <a:rPr lang="fr-FR" sz="1400" dirty="0" err="1">
                <a:latin typeface="Symbol" charset="2"/>
                <a:cs typeface="Symbol" charset="2"/>
              </a:rPr>
              <a:t>Û</a:t>
            </a:r>
            <a:r>
              <a:rPr lang="fr-FR" sz="1400" dirty="0">
                <a:latin typeface="Symbol" charset="2"/>
                <a:cs typeface="Symbol" charset="2"/>
              </a:rPr>
              <a:t> </a:t>
            </a:r>
            <a:r>
              <a:rPr lang="en-GB" sz="1400" dirty="0"/>
              <a:t>O(100) km tunnel</a:t>
            </a:r>
            <a:endParaRPr lang="en-GB" sz="1400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FA53B9B-36DE-BB4D-8548-CBD979EC355C}"/>
                  </a:ext>
                </a:extLst>
              </p:cNvPr>
              <p:cNvSpPr txBox="1"/>
              <p:nvPr/>
            </p:nvSpPr>
            <p:spPr>
              <a:xfrm flipH="1">
                <a:off x="705670" y="2521010"/>
                <a:ext cx="7848873" cy="107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FF0000"/>
                    </a:solidFill>
                  </a:rPr>
                  <a:t>If we can (for now) agree on the above statement, the question to be addressed become:</a:t>
                </a:r>
              </a:p>
              <a:p>
                <a:endParaRPr lang="en-GB" sz="800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What is the best path* to maximize the knowledge on physics at the weak scale (Z, WW, ZH,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) on the way towards the FCC-</a:t>
                </a:r>
                <a:r>
                  <a:rPr lang="en-GB" dirty="0" err="1"/>
                  <a:t>hh</a:t>
                </a:r>
                <a:r>
                  <a:rPr lang="en-GB" dirty="0"/>
                  <a:t> ?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FA53B9B-36DE-BB4D-8548-CBD979EC3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5670" y="2521010"/>
                <a:ext cx="7848873" cy="1073692"/>
              </a:xfrm>
              <a:prstGeom prst="rect">
                <a:avLst/>
              </a:prstGeom>
              <a:blipFill>
                <a:blip r:embed="rId2"/>
                <a:stretch>
                  <a:fillRect l="-808" t="-1176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26FBA840-EF2B-7C4C-8AF5-B64C664BCAF0}"/>
              </a:ext>
            </a:extLst>
          </p:cNvPr>
          <p:cNvSpPr txBox="1"/>
          <p:nvPr/>
        </p:nvSpPr>
        <p:spPr>
          <a:xfrm>
            <a:off x="5347023" y="3486120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* Assuming realistic constraints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9C355C-D375-424D-A01C-8170B4E52B26}"/>
              </a:ext>
            </a:extLst>
          </p:cNvPr>
          <p:cNvSpPr txBox="1"/>
          <p:nvPr/>
        </p:nvSpPr>
        <p:spPr>
          <a:xfrm>
            <a:off x="337253" y="3809731"/>
            <a:ext cx="872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H boson emphasizes the importance of the vacuum and the special role of the weak sector for the understanding of our material world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422043-6E83-6C42-8F1F-C74EC59300EC}"/>
              </a:ext>
            </a:extLst>
          </p:cNvPr>
          <p:cNvSpPr txBox="1"/>
          <p:nvPr/>
        </p:nvSpPr>
        <p:spPr>
          <a:xfrm>
            <a:off x="327999" y="4622029"/>
            <a:ext cx="8751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FCC </a:t>
            </a:r>
            <a:r>
              <a:rPr lang="en-GB" dirty="0" err="1"/>
              <a:t>ee</a:t>
            </a:r>
            <a:r>
              <a:rPr lang="en-GB" dirty="0"/>
              <a:t>/</a:t>
            </a:r>
            <a:r>
              <a:rPr lang="en-GB" dirty="0" err="1"/>
              <a:t>hh</a:t>
            </a:r>
            <a:r>
              <a:rPr lang="en-GB" dirty="0"/>
              <a:t>(eh) sequence proposes to </a:t>
            </a:r>
            <a:r>
              <a:rPr lang="en-GB" dirty="0">
                <a:solidFill>
                  <a:srgbClr val="FF0000"/>
                </a:solidFill>
              </a:rPr>
              <a:t>1)</a:t>
            </a:r>
            <a:r>
              <a:rPr lang="en-GB" dirty="0"/>
              <a:t>  explore H physics at weak scale (</a:t>
            </a:r>
            <a:r>
              <a:rPr lang="en-GB"/>
              <a:t>5 x </a:t>
            </a:r>
            <a:r>
              <a:rPr lang="en-GB" dirty="0"/>
              <a:t>10</a:t>
            </a:r>
            <a:r>
              <a:rPr lang="en-GB" baseline="30000" dirty="0"/>
              <a:t>12</a:t>
            </a:r>
            <a:r>
              <a:rPr lang="en-GB" dirty="0"/>
              <a:t> Z, 10</a:t>
            </a:r>
            <a:r>
              <a:rPr lang="en-GB" baseline="30000" dirty="0"/>
              <a:t>6</a:t>
            </a:r>
            <a:r>
              <a:rPr lang="en-GB" dirty="0"/>
              <a:t> HZ + 10</a:t>
            </a:r>
            <a:r>
              <a:rPr lang="en-GB" baseline="30000" dirty="0"/>
              <a:t>5</a:t>
            </a:r>
            <a:r>
              <a:rPr lang="en-GB" dirty="0"/>
              <a:t> WW </a:t>
            </a:r>
            <a:r>
              <a:rPr lang="en-GB" dirty="0">
                <a:latin typeface="Symbol" pitchFamily="2" charset="2"/>
              </a:rPr>
              <a:t>®</a:t>
            </a:r>
            <a:r>
              <a:rPr lang="en-GB" dirty="0"/>
              <a:t> H) and </a:t>
            </a:r>
            <a:r>
              <a:rPr lang="en-GB" dirty="0">
                <a:solidFill>
                  <a:srgbClr val="FF0000"/>
                </a:solidFill>
              </a:rPr>
              <a:t>2)</a:t>
            </a:r>
            <a:r>
              <a:rPr lang="en-GB" dirty="0"/>
              <a:t> go for highest energies (HH, H rare decays, DM, BSM) with VLHC</a:t>
            </a:r>
          </a:p>
          <a:p>
            <a:endParaRPr lang="en-GB" sz="800" dirty="0"/>
          </a:p>
          <a:p>
            <a:r>
              <a:rPr lang="en-GB" dirty="0"/>
              <a:t>    </a:t>
            </a:r>
            <a:r>
              <a:rPr lang="en-GB" dirty="0">
                <a:sym typeface="Wingdings" pitchFamily="2" charset="2"/>
              </a:rPr>
              <a:t> best precision for small couplings, H and HH, rare processes and BSM</a:t>
            </a:r>
            <a:endParaRPr lang="en-GB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FFA55D-2E45-3547-8E79-67C76CCE1D54}"/>
              </a:ext>
            </a:extLst>
          </p:cNvPr>
          <p:cNvSpPr txBox="1"/>
          <p:nvPr/>
        </p:nvSpPr>
        <p:spPr>
          <a:xfrm>
            <a:off x="1584431" y="6122663"/>
            <a:ext cx="6548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What are the (other ?) collider options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9E90F5-2B0A-824F-BB04-22C64A0E0D96}"/>
              </a:ext>
            </a:extLst>
          </p:cNvPr>
          <p:cNvSpPr txBox="1"/>
          <p:nvPr/>
        </p:nvSpPr>
        <p:spPr>
          <a:xfrm>
            <a:off x="307036" y="1196546"/>
            <a:ext cx="1043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</a:rPr>
              <a:t>Assumption #1</a:t>
            </a:r>
          </a:p>
        </p:txBody>
      </p:sp>
    </p:spTree>
    <p:extLst>
      <p:ext uri="{BB962C8B-B14F-4D97-AF65-F5344CB8AC3E}">
        <p14:creationId xmlns:p14="http://schemas.microsoft.com/office/powerpoint/2010/main" val="267716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56BD11C-A54F-C842-87A2-6028BF16F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" y="1006610"/>
            <a:ext cx="9144000" cy="46217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ABB9A0-105E-0640-9CF0-411C9609BC1B}"/>
              </a:ext>
            </a:extLst>
          </p:cNvPr>
          <p:cNvSpPr txBox="1"/>
          <p:nvPr/>
        </p:nvSpPr>
        <p:spPr>
          <a:xfrm>
            <a:off x="1768825" y="51373"/>
            <a:ext cx="6662017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FCC-all : What we are talking about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0666CD-5B1D-1447-BC47-AA62EBF2386D}"/>
              </a:ext>
            </a:extLst>
          </p:cNvPr>
          <p:cNvSpPr txBox="1"/>
          <p:nvPr/>
        </p:nvSpPr>
        <p:spPr>
          <a:xfrm>
            <a:off x="6804248" y="6381328"/>
            <a:ext cx="1897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M. Benedikt slide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B24196-072B-4045-8C89-3082A2EDF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9579CC-9707-C242-A5F4-BC43C896ADF7}"/>
              </a:ext>
            </a:extLst>
          </p:cNvPr>
          <p:cNvSpPr txBox="1"/>
          <p:nvPr/>
        </p:nvSpPr>
        <p:spPr>
          <a:xfrm>
            <a:off x="263780" y="5789623"/>
            <a:ext cx="5464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collider</a:t>
            </a:r>
            <a:r>
              <a:rPr lang="fr-FR" dirty="0"/>
              <a:t> </a:t>
            </a:r>
            <a:r>
              <a:rPr lang="fr-FR" dirty="0" err="1"/>
              <a:t>talks</a:t>
            </a:r>
            <a:r>
              <a:rPr lang="fr-FR" dirty="0"/>
              <a:t> by</a:t>
            </a:r>
          </a:p>
          <a:p>
            <a:r>
              <a:rPr lang="fr-FR" dirty="0"/>
              <a:t>M. Benedikt, A. Chance, </a:t>
            </a:r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Proslier</a:t>
            </a:r>
            <a:r>
              <a:rPr lang="fr-FR" dirty="0"/>
              <a:t>, B. Rousset,</a:t>
            </a:r>
          </a:p>
          <a:p>
            <a:r>
              <a:rPr lang="fr-FR" dirty="0"/>
              <a:t>I. </a:t>
            </a:r>
            <a:r>
              <a:rPr lang="fr-FR" dirty="0" err="1"/>
              <a:t>Chaikovska</a:t>
            </a:r>
            <a:r>
              <a:rPr lang="fr-FR" dirty="0"/>
              <a:t>, S. </a:t>
            </a:r>
            <a:r>
              <a:rPr lang="fr-FR" dirty="0" err="1"/>
              <a:t>Bilgen</a:t>
            </a:r>
            <a:r>
              <a:rPr lang="fr-FR" dirty="0"/>
              <a:t>, W. </a:t>
            </a:r>
            <a:r>
              <a:rPr lang="fr-FR" dirty="0" err="1"/>
              <a:t>Kaabi</a:t>
            </a:r>
            <a:r>
              <a:rPr lang="fr-FR" dirty="0"/>
              <a:t>, M. </a:t>
            </a:r>
            <a:r>
              <a:rPr lang="fr-FR" dirty="0" err="1"/>
              <a:t>Serluca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990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1AF908-E170-DB4E-AAD4-2407F4636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08" y="1015380"/>
            <a:ext cx="8588037" cy="48994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3099BD-E267-6E44-BB85-31EC2CD73FB9}"/>
              </a:ext>
            </a:extLst>
          </p:cNvPr>
          <p:cNvSpPr txBox="1"/>
          <p:nvPr/>
        </p:nvSpPr>
        <p:spPr>
          <a:xfrm>
            <a:off x="467544" y="6237312"/>
            <a:ext cx="688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FF"/>
                </a:solidFill>
              </a:rPr>
              <a:t>Phyics</a:t>
            </a:r>
            <a:r>
              <a:rPr lang="fr-FR" dirty="0">
                <a:solidFill>
                  <a:srgbClr val="0000FF"/>
                </a:solidFill>
              </a:rPr>
              <a:t> at FCC:  </a:t>
            </a:r>
            <a:r>
              <a:rPr lang="fr-FR" dirty="0" err="1">
                <a:solidFill>
                  <a:srgbClr val="0000FF"/>
                </a:solidFill>
              </a:rPr>
              <a:t>See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talks</a:t>
            </a:r>
            <a:r>
              <a:rPr lang="fr-FR" dirty="0">
                <a:solidFill>
                  <a:srgbClr val="0000FF"/>
                </a:solidFill>
              </a:rPr>
              <a:t> by Patrick </a:t>
            </a:r>
            <a:r>
              <a:rPr lang="fr-FR" dirty="0" err="1">
                <a:solidFill>
                  <a:srgbClr val="0000FF"/>
                </a:solidFill>
              </a:rPr>
              <a:t>Janot</a:t>
            </a:r>
            <a:r>
              <a:rPr lang="fr-FR" dirty="0">
                <a:solidFill>
                  <a:srgbClr val="0000FF"/>
                </a:solidFill>
              </a:rPr>
              <a:t> and Alain Blondel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ABE32B-30C5-304F-90CE-419F993EF73A}"/>
              </a:ext>
            </a:extLst>
          </p:cNvPr>
          <p:cNvSpPr txBox="1"/>
          <p:nvPr/>
        </p:nvSpPr>
        <p:spPr>
          <a:xfrm>
            <a:off x="2360495" y="91714"/>
            <a:ext cx="3533340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The Other Options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BC3D6F-EB29-A44C-B5E2-72F34C26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7FD65FA-A6C3-3549-B6C7-B0EB5878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24"/>
            <a:ext cx="9144000" cy="66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2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8715222-DED7-7E48-97F8-EEDA1F12F81C}"/>
              </a:ext>
            </a:extLst>
          </p:cNvPr>
          <p:cNvSpPr txBox="1"/>
          <p:nvPr/>
        </p:nvSpPr>
        <p:spPr>
          <a:xfrm>
            <a:off x="2635996" y="22183"/>
            <a:ext cx="4220258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FCC-All : What it costs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1617DC-AE44-FC4C-A866-5D9F15C2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7" y="752492"/>
            <a:ext cx="8274205" cy="468237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72E413-606A-B24A-8001-4CA4A52016E1}"/>
              </a:ext>
            </a:extLst>
          </p:cNvPr>
          <p:cNvSpPr txBox="1"/>
          <p:nvPr/>
        </p:nvSpPr>
        <p:spPr>
          <a:xfrm>
            <a:off x="1288686" y="5643028"/>
            <a:ext cx="7441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Civil </a:t>
            </a:r>
            <a:r>
              <a:rPr lang="fr-FR" dirty="0" err="1"/>
              <a:t>eng</a:t>
            </a:r>
            <a:r>
              <a:rPr lang="fr-FR" dirty="0"/>
              <a:t>. : 5.4 </a:t>
            </a:r>
            <a:r>
              <a:rPr lang="fr-FR" dirty="0" err="1"/>
              <a:t>MChF</a:t>
            </a:r>
            <a:r>
              <a:rPr lang="fr-FR" dirty="0"/>
              <a:t> </a:t>
            </a:r>
            <a:r>
              <a:rPr lang="fr-FR" sz="1600" dirty="0"/>
              <a:t>(</a:t>
            </a:r>
            <a:r>
              <a:rPr lang="fr-FR" sz="1600" dirty="0" err="1"/>
              <a:t>mostly</a:t>
            </a:r>
            <a:r>
              <a:rPr lang="fr-FR" sz="1600" dirty="0"/>
              <a:t> </a:t>
            </a:r>
            <a:r>
              <a:rPr lang="fr-FR" sz="1600" dirty="0" err="1"/>
              <a:t>common</a:t>
            </a:r>
            <a:r>
              <a:rPr lang="fr-FR" sz="1600" dirty="0"/>
              <a:t> to </a:t>
            </a:r>
            <a:r>
              <a:rPr lang="fr-FR" sz="1600" dirty="0" err="1"/>
              <a:t>both</a:t>
            </a:r>
            <a:r>
              <a:rPr lang="fr-FR" sz="1600" dirty="0"/>
              <a:t> </a:t>
            </a:r>
            <a:r>
              <a:rPr lang="fr-FR" sz="1600" dirty="0" err="1"/>
              <a:t>ee</a:t>
            </a:r>
            <a:r>
              <a:rPr lang="fr-FR" sz="1600" dirty="0"/>
              <a:t> and </a:t>
            </a:r>
            <a:r>
              <a:rPr lang="fr-FR" sz="1600" dirty="0" err="1"/>
              <a:t>hh</a:t>
            </a:r>
            <a:r>
              <a:rPr lang="fr-FR" sz="1600" dirty="0"/>
              <a:t>)</a:t>
            </a:r>
          </a:p>
          <a:p>
            <a:r>
              <a:rPr lang="fr-FR" dirty="0"/>
              <a:t> FCC-</a:t>
            </a:r>
            <a:r>
              <a:rPr lang="fr-FR" dirty="0" err="1"/>
              <a:t>ee</a:t>
            </a:r>
            <a:r>
              <a:rPr lang="fr-FR" dirty="0"/>
              <a:t> :   6.2 </a:t>
            </a:r>
            <a:r>
              <a:rPr lang="fr-FR" dirty="0" err="1"/>
              <a:t>MChF</a:t>
            </a:r>
            <a:r>
              <a:rPr lang="fr-FR" dirty="0"/>
              <a:t> </a:t>
            </a:r>
            <a:r>
              <a:rPr lang="fr-FR" sz="1600" dirty="0"/>
              <a:t>(</a:t>
            </a:r>
            <a:r>
              <a:rPr lang="fr-FR" sz="1600" dirty="0" err="1"/>
              <a:t>machine+injector</a:t>
            </a:r>
            <a:r>
              <a:rPr lang="fr-FR" sz="1600" dirty="0"/>
              <a:t> </a:t>
            </a:r>
            <a:r>
              <a:rPr lang="fr-FR" sz="1600" dirty="0" err="1"/>
              <a:t>complex+technical</a:t>
            </a:r>
            <a:r>
              <a:rPr lang="fr-FR" sz="1600" dirty="0"/>
              <a:t> infrastructure)</a:t>
            </a:r>
          </a:p>
          <a:p>
            <a:r>
              <a:rPr lang="fr-FR" dirty="0"/>
              <a:t> FCC-</a:t>
            </a:r>
            <a:r>
              <a:rPr lang="fr-FR" dirty="0" err="1"/>
              <a:t>hh</a:t>
            </a:r>
            <a:r>
              <a:rPr lang="fr-FR" dirty="0"/>
              <a:t> : 17.0 </a:t>
            </a:r>
            <a:r>
              <a:rPr lang="fr-FR" dirty="0" err="1"/>
              <a:t>MChF</a:t>
            </a:r>
            <a:r>
              <a:rPr lang="fr-FR" dirty="0"/>
              <a:t> </a:t>
            </a:r>
            <a:r>
              <a:rPr lang="fr-FR" sz="1600" dirty="0"/>
              <a:t>(</a:t>
            </a:r>
            <a:r>
              <a:rPr lang="fr-FR" sz="1600" dirty="0" err="1"/>
              <a:t>machine+injector</a:t>
            </a:r>
            <a:r>
              <a:rPr lang="fr-FR" sz="1600" dirty="0"/>
              <a:t> </a:t>
            </a:r>
            <a:r>
              <a:rPr lang="fr-FR" sz="1600" dirty="0" err="1"/>
              <a:t>complex+technical</a:t>
            </a:r>
            <a:r>
              <a:rPr lang="fr-FR" sz="1600" dirty="0"/>
              <a:t> infrastructure)</a:t>
            </a:r>
          </a:p>
        </p:txBody>
      </p:sp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686171F1-CC08-F542-8FFF-89BD5AFC0861}"/>
              </a:ext>
            </a:extLst>
          </p:cNvPr>
          <p:cNvSpPr/>
          <p:nvPr/>
        </p:nvSpPr>
        <p:spPr bwMode="auto">
          <a:xfrm>
            <a:off x="1102659" y="5643028"/>
            <a:ext cx="186027" cy="60985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B0081E-98BE-5F4F-834C-2D2FDE338195}"/>
              </a:ext>
            </a:extLst>
          </p:cNvPr>
          <p:cNvSpPr txBox="1"/>
          <p:nvPr/>
        </p:nvSpPr>
        <p:spPr>
          <a:xfrm>
            <a:off x="203829" y="5701553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Step</a:t>
            </a:r>
            <a:r>
              <a:rPr lang="fr-FR" dirty="0"/>
              <a:t>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68F927-843B-AE4B-8D9A-B63EF57D12EA}"/>
              </a:ext>
            </a:extLst>
          </p:cNvPr>
          <p:cNvSpPr txBox="1"/>
          <p:nvPr/>
        </p:nvSpPr>
        <p:spPr>
          <a:xfrm>
            <a:off x="190382" y="6149208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Step</a:t>
            </a:r>
            <a:r>
              <a:rPr lang="fr-FR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3209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6AE86B3-76CC-CF4F-9F58-98DEF81D6D45}"/>
              </a:ext>
            </a:extLst>
          </p:cNvPr>
          <p:cNvSpPr txBox="1"/>
          <p:nvPr/>
        </p:nvSpPr>
        <p:spPr>
          <a:xfrm>
            <a:off x="960529" y="857850"/>
            <a:ext cx="6906058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/>
              <a:t>10.6 M€  for FCC-</a:t>
            </a:r>
            <a:r>
              <a:rPr lang="fr-FR" sz="2400" b="1" dirty="0" err="1"/>
              <a:t>ee</a:t>
            </a:r>
            <a:r>
              <a:rPr lang="fr-FR" sz="2400" b="1" dirty="0"/>
              <a:t>  +   15.6 M€ for FCC-</a:t>
            </a:r>
            <a:r>
              <a:rPr lang="fr-FR" sz="2400" b="1" dirty="0" err="1"/>
              <a:t>hh</a:t>
            </a:r>
            <a:endParaRPr lang="fr-FR" sz="2400" b="1" dirty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     </a:t>
            </a:r>
            <a:r>
              <a:rPr lang="fr-FR" sz="2400" b="1" dirty="0" err="1"/>
              <a:t>is</a:t>
            </a:r>
            <a:r>
              <a:rPr lang="fr-FR" sz="2400" b="1" dirty="0"/>
              <a:t> a lot of money !!!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D1A58-0B9D-E24E-ABD4-D3076D502696}"/>
              </a:ext>
            </a:extLst>
          </p:cNvPr>
          <p:cNvSpPr txBox="1"/>
          <p:nvPr/>
        </p:nvSpPr>
        <p:spPr>
          <a:xfrm>
            <a:off x="881077" y="2147706"/>
            <a:ext cx="784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Equivalent to:</a:t>
            </a:r>
          </a:p>
          <a:p>
            <a:endParaRPr lang="fr-FR" dirty="0"/>
          </a:p>
          <a:p>
            <a:r>
              <a:rPr lang="fr-FR" dirty="0">
                <a:sym typeface="Wingdings" pitchFamily="2" charset="2"/>
              </a:rPr>
              <a:t>~ 50% of CERN </a:t>
            </a:r>
            <a:r>
              <a:rPr lang="fr-FR" dirty="0" err="1">
                <a:sym typeface="Wingdings" pitchFamily="2" charset="2"/>
              </a:rPr>
              <a:t>actual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annual</a:t>
            </a:r>
            <a:r>
              <a:rPr lang="fr-FR" dirty="0">
                <a:sym typeface="Wingdings" pitchFamily="2" charset="2"/>
              </a:rPr>
              <a:t> budget* for the </a:t>
            </a:r>
            <a:r>
              <a:rPr lang="fr-FR" dirty="0" err="1">
                <a:sym typeface="Wingdings" pitchFamily="2" charset="2"/>
              </a:rPr>
              <a:t>next</a:t>
            </a:r>
            <a:r>
              <a:rPr lang="fr-FR" dirty="0">
                <a:sym typeface="Wingdings" pitchFamily="2" charset="2"/>
              </a:rPr>
              <a:t> 45 </a:t>
            </a:r>
            <a:r>
              <a:rPr lang="fr-FR" dirty="0" err="1">
                <a:sym typeface="Wingdings" pitchFamily="2" charset="2"/>
              </a:rPr>
              <a:t>years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0D32C4-03AF-E74F-9491-422293695E9E}"/>
              </a:ext>
            </a:extLst>
          </p:cNvPr>
          <p:cNvSpPr txBox="1"/>
          <p:nvPr/>
        </p:nvSpPr>
        <p:spPr>
          <a:xfrm>
            <a:off x="4402723" y="6503876"/>
            <a:ext cx="441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 CERN 2019 budget </a:t>
            </a:r>
            <a:r>
              <a:rPr lang="fr-FR" sz="1600" dirty="0" err="1"/>
              <a:t>is</a:t>
            </a:r>
            <a:r>
              <a:rPr lang="fr-FR" sz="1600" dirty="0"/>
              <a:t> : </a:t>
            </a:r>
            <a:r>
              <a:rPr lang="fr-FR" sz="1600" b="1" dirty="0"/>
              <a:t>1 146 002 250 </a:t>
            </a:r>
            <a:r>
              <a:rPr lang="fr-FR" sz="1600" b="1" dirty="0" err="1"/>
              <a:t>ChF</a:t>
            </a:r>
            <a:endParaRPr lang="fr-FR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A41378-5E71-8340-A8EA-C21C37E794E2}"/>
              </a:ext>
            </a:extLst>
          </p:cNvPr>
          <p:cNvSpPr txBox="1"/>
          <p:nvPr/>
        </p:nvSpPr>
        <p:spPr>
          <a:xfrm>
            <a:off x="2649443" y="75971"/>
            <a:ext cx="4194033" cy="58477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/>
              <a:t>FCC-all : What it costs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E9988F-9A1A-D146-8923-F946D1D593E8}"/>
              </a:ext>
            </a:extLst>
          </p:cNvPr>
          <p:cNvSpPr txBox="1"/>
          <p:nvPr/>
        </p:nvSpPr>
        <p:spPr>
          <a:xfrm>
            <a:off x="1907704" y="1257959"/>
            <a:ext cx="114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20 </a:t>
            </a:r>
            <a:r>
              <a:rPr lang="fr-FR" dirty="0" err="1">
                <a:solidFill>
                  <a:srgbClr val="FF0000"/>
                </a:solidFill>
              </a:rPr>
              <a:t>years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B61B54-F37A-EC40-A243-2219CAAAD797}"/>
              </a:ext>
            </a:extLst>
          </p:cNvPr>
          <p:cNvSpPr txBox="1"/>
          <p:nvPr/>
        </p:nvSpPr>
        <p:spPr>
          <a:xfrm>
            <a:off x="5508104" y="1257959"/>
            <a:ext cx="1146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25 </a:t>
            </a:r>
            <a:r>
              <a:rPr lang="fr-FR" dirty="0" err="1">
                <a:solidFill>
                  <a:srgbClr val="FF0000"/>
                </a:solidFill>
              </a:rPr>
              <a:t>years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B7FDA5-8E98-D74D-A693-03BC43CB4019}"/>
              </a:ext>
            </a:extLst>
          </p:cNvPr>
          <p:cNvSpPr txBox="1"/>
          <p:nvPr/>
        </p:nvSpPr>
        <p:spPr>
          <a:xfrm>
            <a:off x="325270" y="3265475"/>
            <a:ext cx="2313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personal view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346417-8BBF-184D-B3EC-FE114191A92A}"/>
              </a:ext>
            </a:extLst>
          </p:cNvPr>
          <p:cNvSpPr txBox="1"/>
          <p:nvPr/>
        </p:nvSpPr>
        <p:spPr>
          <a:xfrm>
            <a:off x="163035" y="3936958"/>
            <a:ext cx="89204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will be possible </a:t>
            </a:r>
            <a:r>
              <a:rPr lang="en-GB" b="1" dirty="0"/>
              <a:t>only if we bring together the whole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relevant experimentalist community is 5000 to 6000 people</a:t>
            </a:r>
          </a:p>
          <a:p>
            <a:r>
              <a:rPr lang="en-GB" dirty="0"/>
              <a:t>     (for the next 45 years) </a:t>
            </a:r>
            <a:r>
              <a:rPr lang="en-GB" b="1" dirty="0"/>
              <a:t>from all over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</a:t>
            </a:r>
            <a:r>
              <a:rPr lang="en-GB" b="1" dirty="0"/>
              <a:t>urgently need a consensus in France, Switzerland (CERN), </a:t>
            </a:r>
          </a:p>
          <a:p>
            <a:r>
              <a:rPr lang="en-GB" b="1" dirty="0"/>
              <a:t>     in Europe, … and then around the whole world (USA, Japan, …)</a:t>
            </a:r>
            <a:endParaRPr lang="en-GB" sz="16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3923E2-6203-6948-8C5A-D9C696C97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951" y="83789"/>
            <a:ext cx="694184" cy="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74839"/>
      </p:ext>
    </p:extLst>
  </p:cSld>
  <p:clrMapOvr>
    <a:masterClrMapping/>
  </p:clrMapOvr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36211</TotalTime>
  <Words>1292</Words>
  <Application>Microsoft Macintosh PowerPoint</Application>
  <PresentationFormat>Affichage à l'écran (4:3)</PresentationFormat>
  <Paragraphs>151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Helvetica</vt:lpstr>
      <vt:lpstr>Symbol</vt:lpstr>
      <vt:lpstr>Tahoma</vt:lpstr>
      <vt:lpstr>Times</vt:lpstr>
      <vt:lpstr>Wingdings</vt:lpstr>
      <vt:lpstr>Reunion_17_01_03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ѻ ]翘ԭੌ뿿큠ř㸠]翘ѻ盼뿿큐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Yves Sirois</cp:lastModifiedBy>
  <cp:revision>3753</cp:revision>
  <cp:lastPrinted>2019-11-15T12:50:21Z</cp:lastPrinted>
  <dcterms:created xsi:type="dcterms:W3CDTF">2011-09-27T15:37:05Z</dcterms:created>
  <dcterms:modified xsi:type="dcterms:W3CDTF">2019-11-15T12:51:09Z</dcterms:modified>
</cp:coreProperties>
</file>