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228" r:id="rId2"/>
    <p:sldId id="2229" r:id="rId3"/>
    <p:sldId id="2328" r:id="rId4"/>
    <p:sldId id="2298" r:id="rId5"/>
    <p:sldId id="2329" r:id="rId6"/>
    <p:sldId id="2306" r:id="rId7"/>
    <p:sldId id="2307" r:id="rId8"/>
    <p:sldId id="2310" r:id="rId9"/>
    <p:sldId id="2311" r:id="rId10"/>
    <p:sldId id="2324" r:id="rId11"/>
    <p:sldId id="2332" r:id="rId12"/>
    <p:sldId id="2316" r:id="rId13"/>
    <p:sldId id="2317" r:id="rId14"/>
    <p:sldId id="2319" r:id="rId15"/>
    <p:sldId id="2318" r:id="rId16"/>
    <p:sldId id="2321" r:id="rId17"/>
    <p:sldId id="2333" r:id="rId18"/>
    <p:sldId id="2322" r:id="rId19"/>
    <p:sldId id="2323" r:id="rId20"/>
    <p:sldId id="2334" r:id="rId21"/>
    <p:sldId id="2309" r:id="rId22"/>
    <p:sldId id="2325" r:id="rId23"/>
    <p:sldId id="2326" r:id="rId24"/>
    <p:sldId id="2335" r:id="rId25"/>
    <p:sldId id="2290" r:id="rId26"/>
    <p:sldId id="2258" r:id="rId27"/>
    <p:sldId id="2261" r:id="rId28"/>
    <p:sldId id="232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 Malgeri" initials="L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0EBE8"/>
    <a:srgbClr val="A26B2D"/>
    <a:srgbClr val="00923F"/>
    <a:srgbClr val="E8B7FD"/>
    <a:srgbClr val="FB7CFF"/>
    <a:srgbClr val="F97BFF"/>
    <a:srgbClr val="F578F9"/>
    <a:srgbClr val="DF69DE"/>
    <a:srgbClr val="FBE569"/>
    <a:srgbClr val="F8F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49" autoAdjust="0"/>
    <p:restoredTop sz="95652" autoAdjust="0"/>
  </p:normalViewPr>
  <p:slideViewPr>
    <p:cSldViewPr snapToGrid="0" snapToObjects="1">
      <p:cViewPr varScale="1">
        <p:scale>
          <a:sx n="102" d="100"/>
          <a:sy n="102" d="100"/>
        </p:scale>
        <p:origin x="37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25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F0A0A3-E680-514A-A0D9-5D56161CA2B6}" type="datetimeFigureOut">
              <a:rPr lang="en-US" smtClean="0"/>
              <a:pPr/>
              <a:t>11/15/19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33883A-A103-0047-ADA0-262C0F5B77FD}" type="slidenum">
              <a:rPr lang="en-US" smtClean="0"/>
              <a:pPr/>
              <a:t>‹N°›</a:t>
            </a:fld>
            <a:endParaRPr lang="en-US"/>
          </a:p>
        </p:txBody>
      </p:sp>
    </p:spTree>
    <p:extLst>
      <p:ext uri="{BB962C8B-B14F-4D97-AF65-F5344CB8AC3E}">
        <p14:creationId xmlns:p14="http://schemas.microsoft.com/office/powerpoint/2010/main" val="957543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9B358B-323C-2A4D-B62E-A6954C044CEB}" type="datetimeFigureOut">
              <a:rPr lang="en-US" smtClean="0"/>
              <a:pPr/>
              <a:t>11/15/19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5DDA8-2351-A546-91A9-2672C2503B73}" type="slidenum">
              <a:rPr lang="en-US" smtClean="0"/>
              <a:pPr/>
              <a:t>‹N°›</a:t>
            </a:fld>
            <a:endParaRPr lang="en-US"/>
          </a:p>
        </p:txBody>
      </p:sp>
    </p:spTree>
    <p:extLst>
      <p:ext uri="{BB962C8B-B14F-4D97-AF65-F5344CB8AC3E}">
        <p14:creationId xmlns:p14="http://schemas.microsoft.com/office/powerpoint/2010/main" val="14129758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600" noProof="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a:t>
            </a:fld>
            <a:endParaRPr lang="en-US"/>
          </a:p>
        </p:txBody>
      </p:sp>
    </p:spTree>
    <p:extLst>
      <p:ext uri="{BB962C8B-B14F-4D97-AF65-F5344CB8AC3E}">
        <p14:creationId xmlns:p14="http://schemas.microsoft.com/office/powerpoint/2010/main" val="61212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11</a:t>
            </a:fld>
            <a:endParaRPr lang="en-US"/>
          </a:p>
        </p:txBody>
      </p:sp>
    </p:spTree>
    <p:extLst>
      <p:ext uri="{BB962C8B-B14F-4D97-AF65-F5344CB8AC3E}">
        <p14:creationId xmlns:p14="http://schemas.microsoft.com/office/powerpoint/2010/main" val="44957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12</a:t>
            </a:fld>
            <a:endParaRPr lang="en-US"/>
          </a:p>
        </p:txBody>
      </p:sp>
    </p:spTree>
    <p:extLst>
      <p:ext uri="{BB962C8B-B14F-4D97-AF65-F5344CB8AC3E}">
        <p14:creationId xmlns:p14="http://schemas.microsoft.com/office/powerpoint/2010/main" val="234632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13</a:t>
            </a:fld>
            <a:endParaRPr lang="en-US"/>
          </a:p>
        </p:txBody>
      </p:sp>
    </p:spTree>
    <p:extLst>
      <p:ext uri="{BB962C8B-B14F-4D97-AF65-F5344CB8AC3E}">
        <p14:creationId xmlns:p14="http://schemas.microsoft.com/office/powerpoint/2010/main" val="410503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14</a:t>
            </a:fld>
            <a:endParaRPr lang="en-US"/>
          </a:p>
        </p:txBody>
      </p:sp>
    </p:spTree>
    <p:extLst>
      <p:ext uri="{BB962C8B-B14F-4D97-AF65-F5344CB8AC3E}">
        <p14:creationId xmlns:p14="http://schemas.microsoft.com/office/powerpoint/2010/main" val="3710895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15</a:t>
            </a:fld>
            <a:endParaRPr lang="en-US"/>
          </a:p>
        </p:txBody>
      </p:sp>
    </p:spTree>
    <p:extLst>
      <p:ext uri="{BB962C8B-B14F-4D97-AF65-F5344CB8AC3E}">
        <p14:creationId xmlns:p14="http://schemas.microsoft.com/office/powerpoint/2010/main" val="182987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16</a:t>
            </a:fld>
            <a:endParaRPr lang="en-US"/>
          </a:p>
        </p:txBody>
      </p:sp>
    </p:spTree>
    <p:extLst>
      <p:ext uri="{BB962C8B-B14F-4D97-AF65-F5344CB8AC3E}">
        <p14:creationId xmlns:p14="http://schemas.microsoft.com/office/powerpoint/2010/main" val="2630490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17</a:t>
            </a:fld>
            <a:endParaRPr lang="en-US"/>
          </a:p>
        </p:txBody>
      </p:sp>
    </p:spTree>
    <p:extLst>
      <p:ext uri="{BB962C8B-B14F-4D97-AF65-F5344CB8AC3E}">
        <p14:creationId xmlns:p14="http://schemas.microsoft.com/office/powerpoint/2010/main" val="328941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18</a:t>
            </a:fld>
            <a:endParaRPr lang="en-US"/>
          </a:p>
        </p:txBody>
      </p:sp>
    </p:spTree>
    <p:extLst>
      <p:ext uri="{BB962C8B-B14F-4D97-AF65-F5344CB8AC3E}">
        <p14:creationId xmlns:p14="http://schemas.microsoft.com/office/powerpoint/2010/main" val="240143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R&amp;D, first 8’’ </a:t>
            </a:r>
          </a:p>
          <a:p>
            <a:r>
              <a:rPr lang="fr-FR" dirty="0"/>
              <a:t>And </a:t>
            </a:r>
            <a:r>
              <a:rPr lang="fr-FR" dirty="0" err="1"/>
              <a:t>interesting</a:t>
            </a:r>
            <a:r>
              <a:rPr lang="fr-FR" dirty="0"/>
              <a:t> alternative in </a:t>
            </a:r>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19</a:t>
            </a:fld>
            <a:endParaRPr lang="en-US"/>
          </a:p>
        </p:txBody>
      </p:sp>
    </p:spTree>
    <p:extLst>
      <p:ext uri="{BB962C8B-B14F-4D97-AF65-F5344CB8AC3E}">
        <p14:creationId xmlns:p14="http://schemas.microsoft.com/office/powerpoint/2010/main" val="1258795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20</a:t>
            </a:fld>
            <a:endParaRPr lang="en-US"/>
          </a:p>
        </p:txBody>
      </p:sp>
    </p:spTree>
    <p:extLst>
      <p:ext uri="{BB962C8B-B14F-4D97-AF65-F5344CB8AC3E}">
        <p14:creationId xmlns:p14="http://schemas.microsoft.com/office/powerpoint/2010/main" val="220266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3</a:t>
            </a:fld>
            <a:endParaRPr lang="en-US"/>
          </a:p>
        </p:txBody>
      </p:sp>
    </p:spTree>
    <p:extLst>
      <p:ext uri="{BB962C8B-B14F-4D97-AF65-F5344CB8AC3E}">
        <p14:creationId xmlns:p14="http://schemas.microsoft.com/office/powerpoint/2010/main" val="233029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21</a:t>
            </a:fld>
            <a:endParaRPr lang="en-US"/>
          </a:p>
        </p:txBody>
      </p:sp>
    </p:spTree>
    <p:extLst>
      <p:ext uri="{BB962C8B-B14F-4D97-AF65-F5344CB8AC3E}">
        <p14:creationId xmlns:p14="http://schemas.microsoft.com/office/powerpoint/2010/main" val="3099182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22</a:t>
            </a:fld>
            <a:endParaRPr lang="en-US"/>
          </a:p>
        </p:txBody>
      </p:sp>
    </p:spTree>
    <p:extLst>
      <p:ext uri="{BB962C8B-B14F-4D97-AF65-F5344CB8AC3E}">
        <p14:creationId xmlns:p14="http://schemas.microsoft.com/office/powerpoint/2010/main" val="250437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23</a:t>
            </a:fld>
            <a:endParaRPr lang="en-US"/>
          </a:p>
        </p:txBody>
      </p:sp>
    </p:spTree>
    <p:extLst>
      <p:ext uri="{BB962C8B-B14F-4D97-AF65-F5344CB8AC3E}">
        <p14:creationId xmlns:p14="http://schemas.microsoft.com/office/powerpoint/2010/main" val="4032449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24</a:t>
            </a:fld>
            <a:endParaRPr lang="en-US"/>
          </a:p>
        </p:txBody>
      </p:sp>
    </p:spTree>
    <p:extLst>
      <p:ext uri="{BB962C8B-B14F-4D97-AF65-F5344CB8AC3E}">
        <p14:creationId xmlns:p14="http://schemas.microsoft.com/office/powerpoint/2010/main" val="1352597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25</a:t>
            </a:fld>
            <a:endParaRPr lang="en-US"/>
          </a:p>
        </p:txBody>
      </p:sp>
    </p:spTree>
    <p:extLst>
      <p:ext uri="{BB962C8B-B14F-4D97-AF65-F5344CB8AC3E}">
        <p14:creationId xmlns:p14="http://schemas.microsoft.com/office/powerpoint/2010/main" val="210050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26</a:t>
            </a:fld>
            <a:endParaRPr lang="en-US"/>
          </a:p>
        </p:txBody>
      </p:sp>
    </p:spTree>
    <p:extLst>
      <p:ext uri="{BB962C8B-B14F-4D97-AF65-F5344CB8AC3E}">
        <p14:creationId xmlns:p14="http://schemas.microsoft.com/office/powerpoint/2010/main" val="3552303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27</a:t>
            </a:fld>
            <a:endParaRPr lang="en-US"/>
          </a:p>
        </p:txBody>
      </p:sp>
    </p:spTree>
    <p:extLst>
      <p:ext uri="{BB962C8B-B14F-4D97-AF65-F5344CB8AC3E}">
        <p14:creationId xmlns:p14="http://schemas.microsoft.com/office/powerpoint/2010/main" val="1929432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28</a:t>
            </a:fld>
            <a:endParaRPr lang="en-US"/>
          </a:p>
        </p:txBody>
      </p:sp>
    </p:spTree>
    <p:extLst>
      <p:ext uri="{BB962C8B-B14F-4D97-AF65-F5344CB8AC3E}">
        <p14:creationId xmlns:p14="http://schemas.microsoft.com/office/powerpoint/2010/main" val="204452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4</a:t>
            </a:fld>
            <a:endParaRPr lang="en-US"/>
          </a:p>
        </p:txBody>
      </p:sp>
    </p:spTree>
    <p:extLst>
      <p:ext uri="{BB962C8B-B14F-4D97-AF65-F5344CB8AC3E}">
        <p14:creationId xmlns:p14="http://schemas.microsoft.com/office/powerpoint/2010/main" val="277370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5</a:t>
            </a:fld>
            <a:endParaRPr lang="en-US"/>
          </a:p>
        </p:txBody>
      </p:sp>
    </p:spTree>
    <p:extLst>
      <p:ext uri="{BB962C8B-B14F-4D97-AF65-F5344CB8AC3E}">
        <p14:creationId xmlns:p14="http://schemas.microsoft.com/office/powerpoint/2010/main" val="10714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6</a:t>
            </a:fld>
            <a:endParaRPr lang="en-US"/>
          </a:p>
        </p:txBody>
      </p:sp>
    </p:spTree>
    <p:extLst>
      <p:ext uri="{BB962C8B-B14F-4D97-AF65-F5344CB8AC3E}">
        <p14:creationId xmlns:p14="http://schemas.microsoft.com/office/powerpoint/2010/main" val="203426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7</a:t>
            </a:fld>
            <a:endParaRPr lang="en-US"/>
          </a:p>
        </p:txBody>
      </p:sp>
    </p:spTree>
    <p:extLst>
      <p:ext uri="{BB962C8B-B14F-4D97-AF65-F5344CB8AC3E}">
        <p14:creationId xmlns:p14="http://schemas.microsoft.com/office/powerpoint/2010/main" val="427890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8</a:t>
            </a:fld>
            <a:endParaRPr lang="en-US"/>
          </a:p>
        </p:txBody>
      </p:sp>
    </p:spTree>
    <p:extLst>
      <p:ext uri="{BB962C8B-B14F-4D97-AF65-F5344CB8AC3E}">
        <p14:creationId xmlns:p14="http://schemas.microsoft.com/office/powerpoint/2010/main" val="2752017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9</a:t>
            </a:fld>
            <a:endParaRPr lang="en-US"/>
          </a:p>
        </p:txBody>
      </p:sp>
    </p:spTree>
    <p:extLst>
      <p:ext uri="{BB962C8B-B14F-4D97-AF65-F5344CB8AC3E}">
        <p14:creationId xmlns:p14="http://schemas.microsoft.com/office/powerpoint/2010/main" val="365012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5"/>
          </p:nvPr>
        </p:nvSpPr>
        <p:spPr/>
        <p:txBody>
          <a:bodyPr/>
          <a:lstStyle/>
          <a:p>
            <a:fld id="{6B95DDA8-2351-A546-91A9-2672C2503B73}" type="slidenum">
              <a:rPr lang="en-US" smtClean="0"/>
              <a:pPr/>
              <a:t>10</a:t>
            </a:fld>
            <a:endParaRPr lang="en-US"/>
          </a:p>
        </p:txBody>
      </p:sp>
    </p:spTree>
    <p:extLst>
      <p:ext uri="{BB962C8B-B14F-4D97-AF65-F5344CB8AC3E}">
        <p14:creationId xmlns:p14="http://schemas.microsoft.com/office/powerpoint/2010/main" val="3941605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2C6F18-1557-E947-B9BC-2E5AE7EFD0DB}" type="datetime1">
              <a:rPr lang="fr-FR" smtClean="0"/>
              <a:t>15/11/2019</a:t>
            </a:fld>
            <a:endParaRPr lang="en-US"/>
          </a:p>
        </p:txBody>
      </p:sp>
      <p:sp>
        <p:nvSpPr>
          <p:cNvPr id="5" name="Footer Placeholder 4"/>
          <p:cNvSpPr>
            <a:spLocks noGrp="1"/>
          </p:cNvSpPr>
          <p:nvPr>
            <p:ph type="ftr" sz="quarter" idx="11"/>
          </p:nvPr>
        </p:nvSpPr>
        <p:spPr/>
        <p:txBody>
          <a:bodyPr/>
          <a:lstStyle/>
          <a:p>
            <a:r>
              <a:rPr lang="en-US"/>
              <a:t>MB Apr. 9, 2013</a:t>
            </a:r>
          </a:p>
        </p:txBody>
      </p:sp>
      <p:sp>
        <p:nvSpPr>
          <p:cNvPr id="6" name="Slide Number Placeholder 5"/>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781DA-4C1B-6146-9D58-E7CFA0C47826}" type="datetime1">
              <a:rPr lang="fr-FR" smtClean="0"/>
              <a:t>15/11/2019</a:t>
            </a:fld>
            <a:endParaRPr lang="en-US"/>
          </a:p>
        </p:txBody>
      </p:sp>
      <p:sp>
        <p:nvSpPr>
          <p:cNvPr id="5" name="Footer Placeholder 4"/>
          <p:cNvSpPr>
            <a:spLocks noGrp="1"/>
          </p:cNvSpPr>
          <p:nvPr>
            <p:ph type="ftr" sz="quarter" idx="11"/>
          </p:nvPr>
        </p:nvSpPr>
        <p:spPr/>
        <p:txBody>
          <a:bodyPr/>
          <a:lstStyle/>
          <a:p>
            <a:r>
              <a:rPr lang="en-US"/>
              <a:t>MB Apr. 9, 2013</a:t>
            </a:r>
          </a:p>
        </p:txBody>
      </p:sp>
      <p:sp>
        <p:nvSpPr>
          <p:cNvPr id="6" name="Slide Number Placeholder 5"/>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2E7B4C-5958-0F4B-96CC-281BE48DE0A7}" type="datetime1">
              <a:rPr lang="fr-FR" smtClean="0"/>
              <a:t>15/11/2019</a:t>
            </a:fld>
            <a:endParaRPr lang="en-US"/>
          </a:p>
        </p:txBody>
      </p:sp>
      <p:sp>
        <p:nvSpPr>
          <p:cNvPr id="5" name="Footer Placeholder 4"/>
          <p:cNvSpPr>
            <a:spLocks noGrp="1"/>
          </p:cNvSpPr>
          <p:nvPr>
            <p:ph type="ftr" sz="quarter" idx="11"/>
          </p:nvPr>
        </p:nvSpPr>
        <p:spPr/>
        <p:txBody>
          <a:bodyPr/>
          <a:lstStyle/>
          <a:p>
            <a:r>
              <a:rPr lang="en-US"/>
              <a:t>MB Apr. 9, 2013</a:t>
            </a:r>
          </a:p>
        </p:txBody>
      </p:sp>
      <p:sp>
        <p:nvSpPr>
          <p:cNvPr id="6" name="Slide Number Placeholder 5"/>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88"/>
            <a:ext cx="12192000" cy="678235"/>
          </a:xfrm>
        </p:spPr>
        <p:txBody>
          <a:bodyPr>
            <a:normAutofit/>
          </a:bodyPr>
          <a:lstStyle>
            <a:lvl1pPr algn="ctr">
              <a:defRPr sz="2400">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0" y="747622"/>
            <a:ext cx="12192000" cy="6110378"/>
          </a:xfrm>
        </p:spPr>
        <p:txBody>
          <a:bodyPr/>
          <a:lstStyle>
            <a:lvl1pPr marL="274320" indent="-274320">
              <a:spcBef>
                <a:spcPts val="600"/>
              </a:spcBef>
              <a:defRPr>
                <a:solidFill>
                  <a:srgbClr val="000090"/>
                </a:solidFill>
              </a:defRPr>
            </a:lvl1pPr>
            <a:lvl2pPr marL="548640" indent="-274320">
              <a:spcBef>
                <a:spcPts val="600"/>
              </a:spcBef>
              <a:buFont typeface="Lucida Grande"/>
              <a:buChar char="-"/>
              <a:defRPr sz="2000">
                <a:solidFill>
                  <a:schemeClr val="tx1"/>
                </a:solidFill>
              </a:defRPr>
            </a:lvl2pPr>
            <a:lvl3pPr marL="822960" indent="-274320">
              <a:spcBef>
                <a:spcPts val="300"/>
              </a:spcBef>
              <a:buFont typeface="Lucida Grande"/>
              <a:buChar char="-"/>
              <a:defRPr sz="1800">
                <a:solidFill>
                  <a:srgbClr val="800000"/>
                </a:solidFill>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CA62D5A-175C-0146-8DFE-850ADA1B8FDC}" type="slidenum">
              <a:rPr lang="en-US" smtClean="0"/>
              <a:pPr/>
              <a:t>‹N°›</a:t>
            </a:fld>
            <a:endParaRPr lang="en-US"/>
          </a:p>
        </p:txBody>
      </p:sp>
      <p:cxnSp>
        <p:nvCxnSpPr>
          <p:cNvPr id="7" name="Straight Connector 6"/>
          <p:cNvCxnSpPr/>
          <p:nvPr userDrawn="1"/>
        </p:nvCxnSpPr>
        <p:spPr>
          <a:xfrm>
            <a:off x="0" y="696822"/>
            <a:ext cx="12192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A02B03-223F-384B-A0A3-809E6E66D990}" type="datetime1">
              <a:rPr lang="fr-FR" smtClean="0"/>
              <a:t>15/11/2019</a:t>
            </a:fld>
            <a:endParaRPr lang="en-US"/>
          </a:p>
        </p:txBody>
      </p:sp>
      <p:sp>
        <p:nvSpPr>
          <p:cNvPr id="5" name="Footer Placeholder 4"/>
          <p:cNvSpPr>
            <a:spLocks noGrp="1"/>
          </p:cNvSpPr>
          <p:nvPr>
            <p:ph type="ftr" sz="quarter" idx="11"/>
          </p:nvPr>
        </p:nvSpPr>
        <p:spPr/>
        <p:txBody>
          <a:bodyPr/>
          <a:lstStyle/>
          <a:p>
            <a:r>
              <a:rPr lang="en-US"/>
              <a:t>MB Apr. 9, 2013</a:t>
            </a:r>
          </a:p>
        </p:txBody>
      </p:sp>
      <p:sp>
        <p:nvSpPr>
          <p:cNvPr id="6" name="Slide Number Placeholder 5"/>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420520-AE5C-A841-A616-A204C1D6E75D}" type="datetime1">
              <a:rPr lang="fr-FR" smtClean="0"/>
              <a:t>15/11/2019</a:t>
            </a:fld>
            <a:endParaRPr lang="en-US"/>
          </a:p>
        </p:txBody>
      </p:sp>
      <p:sp>
        <p:nvSpPr>
          <p:cNvPr id="6" name="Footer Placeholder 5"/>
          <p:cNvSpPr>
            <a:spLocks noGrp="1"/>
          </p:cNvSpPr>
          <p:nvPr>
            <p:ph type="ftr" sz="quarter" idx="11"/>
          </p:nvPr>
        </p:nvSpPr>
        <p:spPr/>
        <p:txBody>
          <a:bodyPr/>
          <a:lstStyle/>
          <a:p>
            <a:r>
              <a:rPr lang="en-US"/>
              <a:t>MB Apr. 9, 2013</a:t>
            </a:r>
          </a:p>
        </p:txBody>
      </p:sp>
      <p:sp>
        <p:nvSpPr>
          <p:cNvPr id="7" name="Slide Number Placeholder 6"/>
          <p:cNvSpPr>
            <a:spLocks noGrp="1"/>
          </p:cNvSpPr>
          <p:nvPr>
            <p:ph type="sldNum" sz="quarter" idx="12"/>
          </p:nvPr>
        </p:nvSpPr>
        <p:spPr/>
        <p:txBody>
          <a:bodyPr/>
          <a:lstStyle/>
          <a:p>
            <a:fld id="{9CA62D5A-175C-0146-8DFE-850ADA1B8FDC}" type="slidenum">
              <a:rPr lang="en-US" smtClean="0"/>
              <a:pPr/>
              <a:t>‹N°›</a:t>
            </a:fld>
            <a:endParaRPr lang="en-US"/>
          </a:p>
        </p:txBody>
      </p:sp>
      <p:cxnSp>
        <p:nvCxnSpPr>
          <p:cNvPr id="8" name="Straight Connector 7"/>
          <p:cNvCxnSpPr/>
          <p:nvPr userDrawn="1"/>
        </p:nvCxnSpPr>
        <p:spPr>
          <a:xfrm>
            <a:off x="609600" y="768106"/>
            <a:ext cx="109728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2D1ED-FD8C-CD4B-9B14-5504D4335946}" type="datetime1">
              <a:rPr lang="fr-FR" smtClean="0"/>
              <a:t>15/11/2019</a:t>
            </a:fld>
            <a:endParaRPr lang="en-US"/>
          </a:p>
        </p:txBody>
      </p:sp>
      <p:sp>
        <p:nvSpPr>
          <p:cNvPr id="8" name="Footer Placeholder 7"/>
          <p:cNvSpPr>
            <a:spLocks noGrp="1"/>
          </p:cNvSpPr>
          <p:nvPr>
            <p:ph type="ftr" sz="quarter" idx="11"/>
          </p:nvPr>
        </p:nvSpPr>
        <p:spPr/>
        <p:txBody>
          <a:bodyPr/>
          <a:lstStyle/>
          <a:p>
            <a:r>
              <a:rPr lang="en-US"/>
              <a:t>MB Apr. 9, 2013</a:t>
            </a:r>
          </a:p>
        </p:txBody>
      </p:sp>
      <p:sp>
        <p:nvSpPr>
          <p:cNvPr id="9" name="Slide Number Placeholder 8"/>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0CC1C5-17AB-D346-BF57-ABDF00B60133}" type="datetime1">
              <a:rPr lang="fr-FR" smtClean="0"/>
              <a:t>15/11/2019</a:t>
            </a:fld>
            <a:endParaRPr lang="en-US"/>
          </a:p>
        </p:txBody>
      </p:sp>
      <p:sp>
        <p:nvSpPr>
          <p:cNvPr id="4" name="Footer Placeholder 3"/>
          <p:cNvSpPr>
            <a:spLocks noGrp="1"/>
          </p:cNvSpPr>
          <p:nvPr>
            <p:ph type="ftr" sz="quarter" idx="11"/>
          </p:nvPr>
        </p:nvSpPr>
        <p:spPr/>
        <p:txBody>
          <a:bodyPr/>
          <a:lstStyle/>
          <a:p>
            <a:r>
              <a:rPr lang="en-US"/>
              <a:t>MB Apr. 9, 2013</a:t>
            </a:r>
          </a:p>
        </p:txBody>
      </p:sp>
      <p:sp>
        <p:nvSpPr>
          <p:cNvPr id="5" name="Slide Number Placeholder 4"/>
          <p:cNvSpPr>
            <a:spLocks noGrp="1"/>
          </p:cNvSpPr>
          <p:nvPr>
            <p:ph type="sldNum" sz="quarter" idx="12"/>
          </p:nvPr>
        </p:nvSpPr>
        <p:spPr/>
        <p:txBody>
          <a:bodyPr/>
          <a:lstStyle/>
          <a:p>
            <a:fld id="{9CA62D5A-175C-0146-8DFE-850ADA1B8FDC}" type="slidenum">
              <a:rPr lang="en-US" smtClean="0"/>
              <a:pPr/>
              <a:t>‹N°›</a:t>
            </a:fld>
            <a:endParaRPr lang="en-US"/>
          </a:p>
        </p:txBody>
      </p:sp>
      <p:cxnSp>
        <p:nvCxnSpPr>
          <p:cNvPr id="6" name="Straight Connector 5"/>
          <p:cNvCxnSpPr/>
          <p:nvPr userDrawn="1"/>
        </p:nvCxnSpPr>
        <p:spPr>
          <a:xfrm>
            <a:off x="609600" y="747622"/>
            <a:ext cx="109728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328AC-A98B-9949-8FCB-0F5A0B7E435C}" type="datetime1">
              <a:rPr lang="fr-FR" smtClean="0"/>
              <a:t>15/11/2019</a:t>
            </a:fld>
            <a:endParaRPr lang="en-US"/>
          </a:p>
        </p:txBody>
      </p:sp>
      <p:sp>
        <p:nvSpPr>
          <p:cNvPr id="3" name="Footer Placeholder 2"/>
          <p:cNvSpPr>
            <a:spLocks noGrp="1"/>
          </p:cNvSpPr>
          <p:nvPr>
            <p:ph type="ftr" sz="quarter" idx="11"/>
          </p:nvPr>
        </p:nvSpPr>
        <p:spPr/>
        <p:txBody>
          <a:bodyPr/>
          <a:lstStyle/>
          <a:p>
            <a:r>
              <a:rPr lang="en-US"/>
              <a:t>MB Apr. 9, 2013</a:t>
            </a:r>
          </a:p>
        </p:txBody>
      </p:sp>
      <p:sp>
        <p:nvSpPr>
          <p:cNvPr id="4" name="Slide Number Placeholder 3"/>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1E9ED-0B6D-4743-86DD-6B06008B1B79}" type="datetime1">
              <a:rPr lang="fr-FR" smtClean="0"/>
              <a:t>15/11/2019</a:t>
            </a:fld>
            <a:endParaRPr lang="en-US"/>
          </a:p>
        </p:txBody>
      </p:sp>
      <p:sp>
        <p:nvSpPr>
          <p:cNvPr id="6" name="Footer Placeholder 5"/>
          <p:cNvSpPr>
            <a:spLocks noGrp="1"/>
          </p:cNvSpPr>
          <p:nvPr>
            <p:ph type="ftr" sz="quarter" idx="11"/>
          </p:nvPr>
        </p:nvSpPr>
        <p:spPr/>
        <p:txBody>
          <a:bodyPr/>
          <a:lstStyle/>
          <a:p>
            <a:r>
              <a:rPr lang="en-US"/>
              <a:t>MB Apr. 9, 2013</a:t>
            </a:r>
          </a:p>
        </p:txBody>
      </p:sp>
      <p:sp>
        <p:nvSpPr>
          <p:cNvPr id="7" name="Slide Number Placeholder 6"/>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A6FBAC-79A4-5948-B9A3-F3D59D193DB2}" type="datetime1">
              <a:rPr lang="fr-FR" smtClean="0"/>
              <a:t>15/11/2019</a:t>
            </a:fld>
            <a:endParaRPr lang="en-US"/>
          </a:p>
        </p:txBody>
      </p:sp>
      <p:sp>
        <p:nvSpPr>
          <p:cNvPr id="6" name="Footer Placeholder 5"/>
          <p:cNvSpPr>
            <a:spLocks noGrp="1"/>
          </p:cNvSpPr>
          <p:nvPr>
            <p:ph type="ftr" sz="quarter" idx="11"/>
          </p:nvPr>
        </p:nvSpPr>
        <p:spPr/>
        <p:txBody>
          <a:bodyPr/>
          <a:lstStyle/>
          <a:p>
            <a:r>
              <a:rPr lang="en-US"/>
              <a:t>MB Apr. 9, 2013</a:t>
            </a:r>
          </a:p>
        </p:txBody>
      </p:sp>
      <p:sp>
        <p:nvSpPr>
          <p:cNvPr id="7" name="Slide Number Placeholder 6"/>
          <p:cNvSpPr>
            <a:spLocks noGrp="1"/>
          </p:cNvSpPr>
          <p:nvPr>
            <p:ph type="sldNum" sz="quarter" idx="12"/>
          </p:nvPr>
        </p:nvSpPr>
        <p:spPr/>
        <p:txBody>
          <a:bodyPr/>
          <a:lstStyle/>
          <a:p>
            <a:fld id="{9CA62D5A-175C-0146-8DFE-850ADA1B8FDC}"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588"/>
            <a:ext cx="10972800" cy="798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747622"/>
            <a:ext cx="10972800" cy="56087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1A86C-440D-194F-9F8F-AF887553BCEF}" type="datetime1">
              <a:rPr lang="fr-FR" smtClean="0"/>
              <a:t>15/11/2019</a:t>
            </a:fld>
            <a:endParaRPr lang="en-US"/>
          </a:p>
        </p:txBody>
      </p:sp>
      <p:sp>
        <p:nvSpPr>
          <p:cNvPr id="5" name="Footer Placeholder 4"/>
          <p:cNvSpPr>
            <a:spLocks noGrp="1"/>
          </p:cNvSpPr>
          <p:nvPr>
            <p:ph type="ftr" sz="quarter" idx="3"/>
          </p:nvPr>
        </p:nvSpPr>
        <p:spPr>
          <a:xfrm>
            <a:off x="9696435" y="1"/>
            <a:ext cx="2495565" cy="365125"/>
          </a:xfrm>
          <a:prstGeom prst="rect">
            <a:avLst/>
          </a:prstGeom>
        </p:spPr>
        <p:txBody>
          <a:bodyPr vert="horz" lIns="91440" tIns="45720" rIns="91440" bIns="45720" rtlCol="0" anchor="ctr"/>
          <a:lstStyle>
            <a:lvl1pPr algn="ctr">
              <a:defRPr sz="1200">
                <a:solidFill>
                  <a:schemeClr val="tx1">
                    <a:tint val="75000"/>
                  </a:schemeClr>
                </a:solidFill>
              </a:defRPr>
            </a:lvl1pPr>
            <a:lvl2pPr algn="l">
              <a:defRPr sz="1400">
                <a:solidFill>
                  <a:schemeClr val="tx1">
                    <a:lumMod val="50000"/>
                    <a:lumOff val="50000"/>
                  </a:schemeClr>
                </a:solidFill>
              </a:defRPr>
            </a:lvl2pPr>
          </a:lstStyle>
          <a:p>
            <a:pPr lvl="1"/>
            <a:r>
              <a:rPr lang="en-US"/>
              <a:t>MB Apr. 9, 2013</a:t>
            </a:r>
            <a:endParaRPr lang="en-US" dirty="0"/>
          </a:p>
        </p:txBody>
      </p:sp>
      <p:sp>
        <p:nvSpPr>
          <p:cNvPr id="6" name="Slide Number Placeholder 5"/>
          <p:cNvSpPr>
            <a:spLocks noGrp="1"/>
          </p:cNvSpPr>
          <p:nvPr>
            <p:ph type="sldNum" sz="quarter" idx="4"/>
          </p:nvPr>
        </p:nvSpPr>
        <p:spPr>
          <a:xfrm>
            <a:off x="10856112" y="1"/>
            <a:ext cx="1335889" cy="365125"/>
          </a:xfrm>
          <a:prstGeom prst="rect">
            <a:avLst/>
          </a:prstGeom>
        </p:spPr>
        <p:txBody>
          <a:bodyPr vert="horz" lIns="91440" tIns="45720" rIns="91440" bIns="45720" rtlCol="0" anchor="ctr"/>
          <a:lstStyle>
            <a:lvl1pPr algn="r">
              <a:defRPr sz="1400">
                <a:solidFill>
                  <a:schemeClr val="accent2"/>
                </a:solidFill>
              </a:defRPr>
            </a:lvl1pPr>
          </a:lstStyle>
          <a:p>
            <a:fld id="{9CA62D5A-175C-0146-8DFE-850ADA1B8FDC}"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256032" indent="-342900" algn="l" defTabSz="457200" rtl="0" eaLnBrk="1" latinLnBrk="0" hangingPunct="1">
        <a:spcBef>
          <a:spcPct val="20000"/>
        </a:spcBef>
        <a:buFont typeface="Courier New"/>
        <a:buChar char="o"/>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8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arxiv.org/abs/1908.09709" TargetMode="External"/><Relationship Id="rId4" Type="http://schemas.openxmlformats.org/officeDocument/2006/relationships/image" Target="../media/image55.tif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8.emf"/><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3.emf"/><Relationship Id="rId4" Type="http://schemas.openxmlformats.org/officeDocument/2006/relationships/image" Target="../media/image59.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tif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cds.cern.ch/record/2649646" TargetMode="External"/><Relationship Id="rId4" Type="http://schemas.openxmlformats.org/officeDocument/2006/relationships/hyperlink" Target="https://indico.cern.ch/event/716539/"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tiff"/><Relationship Id="rId11" Type="http://schemas.openxmlformats.org/officeDocument/2006/relationships/image" Target="../media/image4.tif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hyperlink" Target="https://cds.cern.ch/record/2669397/files/AIDA-2020-SLIDE-2019-019.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rd42.web.cern.ch/rd42/lhcc-talks/RD42-LHCC-OpenSession2019posted.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a:t>
            </a:fld>
            <a:endParaRPr lang="en-US"/>
          </a:p>
        </p:txBody>
      </p:sp>
      <p:sp>
        <p:nvSpPr>
          <p:cNvPr id="8" name="TextBox 7"/>
          <p:cNvSpPr txBox="1"/>
          <p:nvPr/>
        </p:nvSpPr>
        <p:spPr>
          <a:xfrm>
            <a:off x="8678333" y="4476750"/>
            <a:ext cx="184666" cy="369332"/>
          </a:xfrm>
          <a:prstGeom prst="rect">
            <a:avLst/>
          </a:prstGeom>
          <a:noFill/>
        </p:spPr>
        <p:txBody>
          <a:bodyPr wrap="none" rtlCol="0">
            <a:spAutoFit/>
          </a:bodyPr>
          <a:lstStyle/>
          <a:p>
            <a:endParaRPr lang="fr-FR" dirty="0"/>
          </a:p>
        </p:txBody>
      </p:sp>
      <p:sp>
        <p:nvSpPr>
          <p:cNvPr id="5" name="Rectangle 4"/>
          <p:cNvSpPr/>
          <p:nvPr/>
        </p:nvSpPr>
        <p:spPr>
          <a:xfrm>
            <a:off x="696000" y="2505671"/>
            <a:ext cx="10800000" cy="1846659"/>
          </a:xfrm>
          <a:prstGeom prst="rect">
            <a:avLst/>
          </a:prstGeom>
        </p:spPr>
        <p:txBody>
          <a:bodyPr wrap="square">
            <a:spAutoFit/>
          </a:bodyPr>
          <a:lstStyle/>
          <a:p>
            <a:pPr>
              <a:spcAft>
                <a:spcPts val="1200"/>
              </a:spcAft>
            </a:pPr>
            <a:r>
              <a:rPr lang="en-US" sz="3600" dirty="0">
                <a:solidFill>
                  <a:schemeClr val="accent1"/>
                </a:solidFill>
              </a:rPr>
              <a:t>First look at technologies for FCC detector challenges</a:t>
            </a:r>
            <a:endParaRPr lang="en-US" sz="3600" dirty="0">
              <a:solidFill>
                <a:schemeClr val="accent1"/>
              </a:solidFill>
              <a:ea typeface="Calibri"/>
              <a:cs typeface="Calibri"/>
            </a:endParaRPr>
          </a:p>
          <a:p>
            <a:pPr lvl="1"/>
            <a:r>
              <a:rPr lang="en-US" sz="2400" dirty="0"/>
              <a:t>FCC-France</a:t>
            </a:r>
          </a:p>
          <a:p>
            <a:pPr lvl="1"/>
            <a:r>
              <a:rPr lang="en-US" sz="2400" dirty="0"/>
              <a:t>LPNHE Paris, 14-15 </a:t>
            </a:r>
            <a:r>
              <a:rPr lang="en-US" sz="2400" dirty="0" err="1"/>
              <a:t>Novembre</a:t>
            </a:r>
            <a:r>
              <a:rPr lang="en-US" sz="2400" dirty="0"/>
              <a:t> 2019</a:t>
            </a:r>
          </a:p>
          <a:p>
            <a:pPr lvl="1"/>
            <a:r>
              <a:rPr lang="en-US" sz="2000" dirty="0"/>
              <a:t>D. </a:t>
            </a:r>
            <a:r>
              <a:rPr lang="en-US" sz="2000" dirty="0" err="1"/>
              <a:t>Contardo</a:t>
            </a:r>
            <a:r>
              <a:rPr lang="en-US" sz="2000" dirty="0"/>
              <a:t> - IP2I Lyon CNRS/IN2P3</a:t>
            </a:r>
          </a:p>
        </p:txBody>
      </p:sp>
    </p:spTree>
    <p:extLst>
      <p:ext uri="{BB962C8B-B14F-4D97-AF65-F5344CB8AC3E}">
        <p14:creationId xmlns:p14="http://schemas.microsoft.com/office/powerpoint/2010/main" val="1532217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10</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TPC and DC for outer tracking at FCC-</a:t>
            </a:r>
            <a:r>
              <a:rPr lang="en-US" sz="3600" dirty="0" err="1">
                <a:solidFill>
                  <a:schemeClr val="accent1"/>
                </a:solidFill>
              </a:rPr>
              <a:t>ee</a:t>
            </a:r>
            <a:endParaRPr lang="en-US" sz="3600" dirty="0">
              <a:solidFill>
                <a:schemeClr val="accent1"/>
              </a:solidFill>
            </a:endParaRPr>
          </a:p>
        </p:txBody>
      </p:sp>
      <p:sp>
        <p:nvSpPr>
          <p:cNvPr id="2" name="ZoneTexte 1">
            <a:extLst>
              <a:ext uri="{FF2B5EF4-FFF2-40B4-BE49-F238E27FC236}">
                <a16:creationId xmlns:a16="http://schemas.microsoft.com/office/drawing/2014/main" id="{73E17FB8-35CF-1F4C-9E9C-314033644F5C}"/>
              </a:ext>
            </a:extLst>
          </p:cNvPr>
          <p:cNvSpPr txBox="1"/>
          <p:nvPr/>
        </p:nvSpPr>
        <p:spPr>
          <a:xfrm>
            <a:off x="189541" y="607074"/>
            <a:ext cx="11812918" cy="175432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1"/>
                </a:solidFill>
              </a:rPr>
              <a:t>TPC and DC* can provide </a:t>
            </a:r>
            <a:r>
              <a:rPr lang="en-US" sz="2000" dirty="0" err="1">
                <a:solidFill>
                  <a:schemeClr val="accent1"/>
                </a:solidFill>
              </a:rPr>
              <a:t>dE</a:t>
            </a:r>
            <a:r>
              <a:rPr lang="en-US" sz="2000" dirty="0">
                <a:solidFill>
                  <a:schemeClr val="accent1"/>
                </a:solidFill>
              </a:rPr>
              <a:t>/dx measurement**</a:t>
            </a:r>
          </a:p>
          <a:p>
            <a:pPr marL="800100" lvl="1" indent="-342900">
              <a:buFont typeface="Arial" panose="020B0604020202020204" pitchFamily="34" charset="0"/>
              <a:buChar char="•"/>
            </a:pPr>
            <a:r>
              <a:rPr lang="en-US" dirty="0"/>
              <a:t>Time Projection Chamber proposed for ILD/</a:t>
            </a:r>
            <a:r>
              <a:rPr lang="en-US" dirty="0" err="1"/>
              <a:t>CePC</a:t>
            </a:r>
            <a:r>
              <a:rPr lang="en-US" dirty="0"/>
              <a:t>, </a:t>
            </a:r>
            <a:r>
              <a:rPr lang="en-US" dirty="0">
                <a:ea typeface="Calibri"/>
                <a:cs typeface="Calibri"/>
              </a:rPr>
              <a:t>target 150 µm &amp; 15 ns and 5% </a:t>
            </a:r>
            <a:r>
              <a:rPr lang="en-US" dirty="0" err="1">
                <a:ea typeface="Calibri"/>
                <a:cs typeface="Calibri"/>
              </a:rPr>
              <a:t>dE</a:t>
            </a:r>
            <a:r>
              <a:rPr lang="en-US" dirty="0">
                <a:ea typeface="Calibri"/>
                <a:cs typeface="Calibri"/>
              </a:rPr>
              <a:t>/dx resolutions)</a:t>
            </a:r>
          </a:p>
          <a:p>
            <a:pPr lvl="1"/>
            <a:r>
              <a:rPr lang="en-US" dirty="0">
                <a:solidFill>
                  <a:schemeClr val="accent6">
                    <a:lumMod val="50000"/>
                  </a:schemeClr>
                </a:solidFill>
                <a:cs typeface="Calibri"/>
                <a:sym typeface="Wingdings" pitchFamily="2" charset="2"/>
              </a:rPr>
              <a:t> Work on choice of MPGD readout (see gas detector section)</a:t>
            </a:r>
            <a:endParaRPr lang="en-US" dirty="0">
              <a:solidFill>
                <a:schemeClr val="accent6">
                  <a:lumMod val="50000"/>
                </a:schemeClr>
              </a:solidFill>
            </a:endParaRPr>
          </a:p>
          <a:p>
            <a:pPr marL="800100" lvl="1" indent="-342900">
              <a:buFont typeface="Arial" panose="020B0604020202020204" pitchFamily="34" charset="0"/>
              <a:buChar char="•"/>
            </a:pPr>
            <a:r>
              <a:rPr lang="en-US" dirty="0"/>
              <a:t>Drift Chamber proposed by IDEA (KLOE/MEG-II design), target 100 </a:t>
            </a:r>
            <a:r>
              <a:rPr lang="en-US" dirty="0">
                <a:ea typeface="Calibri"/>
                <a:cs typeface="Calibri"/>
              </a:rPr>
              <a:t>µm and 2-3% </a:t>
            </a:r>
            <a:r>
              <a:rPr lang="en-US" dirty="0" err="1">
                <a:ea typeface="Calibri"/>
                <a:cs typeface="Calibri"/>
              </a:rPr>
              <a:t>dE</a:t>
            </a:r>
            <a:r>
              <a:rPr lang="en-US" dirty="0">
                <a:ea typeface="Calibri"/>
                <a:cs typeface="Calibri"/>
              </a:rPr>
              <a:t>/dx (cluster counting) resolutions</a:t>
            </a:r>
            <a:endParaRPr lang="en-US" dirty="0"/>
          </a:p>
          <a:p>
            <a:pPr marL="1257300" lvl="2" indent="-342900">
              <a:buFont typeface="Arial" panose="020B0604020202020204" pitchFamily="34" charset="0"/>
              <a:buChar char="•"/>
            </a:pPr>
            <a:r>
              <a:rPr lang="en-US" sz="1600" dirty="0"/>
              <a:t>Similar </a:t>
            </a:r>
            <a:r>
              <a:rPr lang="en-US" sz="1600" dirty="0" err="1"/>
              <a:t>p</a:t>
            </a:r>
            <a:r>
              <a:rPr lang="en-US" sz="1600" baseline="-25000" dirty="0" err="1"/>
              <a:t>T</a:t>
            </a:r>
            <a:r>
              <a:rPr lang="en-US" sz="1600" baseline="-25000" dirty="0"/>
              <a:t>  </a:t>
            </a:r>
            <a:r>
              <a:rPr lang="en-US" sz="1600" dirty="0"/>
              <a:t>resolution as full Si tracker (maybe slightly better(worse) at lower(higher) </a:t>
            </a:r>
            <a:r>
              <a:rPr lang="en-US" sz="1600" dirty="0" err="1"/>
              <a:t>p</a:t>
            </a:r>
            <a:r>
              <a:rPr lang="en-US" sz="1600" baseline="-25000" dirty="0" err="1"/>
              <a:t>T</a:t>
            </a:r>
            <a:r>
              <a:rPr lang="en-US" sz="1600" dirty="0"/>
              <a:t> (%X</a:t>
            </a:r>
            <a:r>
              <a:rPr lang="en-US" sz="1600" baseline="-25000" dirty="0"/>
              <a:t>0</a:t>
            </a:r>
            <a:r>
              <a:rPr lang="en-US" sz="1600" dirty="0"/>
              <a:t> vs hit resolution)?)</a:t>
            </a:r>
            <a:endParaRPr lang="en-US" sz="1600" baseline="-25000" dirty="0"/>
          </a:p>
          <a:p>
            <a:pPr marL="742950" lvl="1" indent="-285750">
              <a:buFont typeface="Wingdings" pitchFamily="2" charset="2"/>
              <a:buChar char="à"/>
            </a:pPr>
            <a:r>
              <a:rPr lang="en-US" dirty="0">
                <a:solidFill>
                  <a:schemeClr val="accent6">
                    <a:lumMod val="50000"/>
                  </a:schemeClr>
                </a:solidFill>
                <a:sym typeface="Wingdings" pitchFamily="2" charset="2"/>
              </a:rPr>
              <a:t>Investigation of primary cluster counting with high frequency sampling</a:t>
            </a:r>
            <a:r>
              <a:rPr lang="en-US" dirty="0">
                <a:solidFill>
                  <a:schemeClr val="accent6">
                    <a:lumMod val="50000"/>
                  </a:schemeClr>
                </a:solidFill>
              </a:rPr>
              <a:t> to improve hit position and </a:t>
            </a:r>
            <a:r>
              <a:rPr lang="en-US" dirty="0" err="1">
                <a:solidFill>
                  <a:schemeClr val="accent6">
                    <a:lumMod val="50000"/>
                  </a:schemeClr>
                </a:solidFill>
              </a:rPr>
              <a:t>dE</a:t>
            </a:r>
            <a:r>
              <a:rPr lang="en-US" dirty="0">
                <a:solidFill>
                  <a:schemeClr val="accent6">
                    <a:lumMod val="50000"/>
                  </a:schemeClr>
                </a:solidFill>
              </a:rPr>
              <a:t>/dx resolutions</a:t>
            </a:r>
          </a:p>
        </p:txBody>
      </p:sp>
      <p:pic>
        <p:nvPicPr>
          <p:cNvPr id="3" name="Image 2">
            <a:extLst>
              <a:ext uri="{FF2B5EF4-FFF2-40B4-BE49-F238E27FC236}">
                <a16:creationId xmlns:a16="http://schemas.microsoft.com/office/drawing/2014/main" id="{16166E65-87D0-E848-859D-8019DF3A91FC}"/>
              </a:ext>
            </a:extLst>
          </p:cNvPr>
          <p:cNvPicPr>
            <a:picLocks noChangeAspect="1"/>
          </p:cNvPicPr>
          <p:nvPr/>
        </p:nvPicPr>
        <p:blipFill>
          <a:blip r:embed="rId3"/>
          <a:stretch>
            <a:fillRect/>
          </a:stretch>
        </p:blipFill>
        <p:spPr>
          <a:xfrm>
            <a:off x="999585" y="2575894"/>
            <a:ext cx="4307532" cy="3659418"/>
          </a:xfrm>
          <a:prstGeom prst="rect">
            <a:avLst/>
          </a:prstGeom>
        </p:spPr>
      </p:pic>
      <p:sp>
        <p:nvSpPr>
          <p:cNvPr id="22" name="ZoneTexte 21">
            <a:extLst>
              <a:ext uri="{FF2B5EF4-FFF2-40B4-BE49-F238E27FC236}">
                <a16:creationId xmlns:a16="http://schemas.microsoft.com/office/drawing/2014/main" id="{DFDE94F8-700A-AD40-A29E-71D2D4028468}"/>
              </a:ext>
            </a:extLst>
          </p:cNvPr>
          <p:cNvSpPr txBox="1"/>
          <p:nvPr/>
        </p:nvSpPr>
        <p:spPr>
          <a:xfrm>
            <a:off x="6749715" y="4564787"/>
            <a:ext cx="729623" cy="338554"/>
          </a:xfrm>
          <a:prstGeom prst="rect">
            <a:avLst/>
          </a:prstGeom>
          <a:noFill/>
        </p:spPr>
        <p:txBody>
          <a:bodyPr wrap="none" rtlCol="0">
            <a:spAutoFit/>
          </a:bodyPr>
          <a:lstStyle/>
          <a:p>
            <a:r>
              <a:rPr lang="fr-FR" sz="1600" dirty="0" err="1"/>
              <a:t>Stereo</a:t>
            </a:r>
            <a:endParaRPr lang="fr-FR" sz="1600" dirty="0"/>
          </a:p>
        </p:txBody>
      </p:sp>
      <p:grpSp>
        <p:nvGrpSpPr>
          <p:cNvPr id="28" name="Groupe 27">
            <a:extLst>
              <a:ext uri="{FF2B5EF4-FFF2-40B4-BE49-F238E27FC236}">
                <a16:creationId xmlns:a16="http://schemas.microsoft.com/office/drawing/2014/main" id="{0D4CC193-293D-1942-9243-44E271493B31}"/>
              </a:ext>
            </a:extLst>
          </p:cNvPr>
          <p:cNvGrpSpPr/>
          <p:nvPr/>
        </p:nvGrpSpPr>
        <p:grpSpPr>
          <a:xfrm>
            <a:off x="6186488" y="2575894"/>
            <a:ext cx="5187441" cy="3909074"/>
            <a:chOff x="6287263" y="2843298"/>
            <a:chExt cx="5236793" cy="3995139"/>
          </a:xfrm>
        </p:grpSpPr>
        <p:grpSp>
          <p:nvGrpSpPr>
            <p:cNvPr id="20" name="Groupe 19">
              <a:extLst>
                <a:ext uri="{FF2B5EF4-FFF2-40B4-BE49-F238E27FC236}">
                  <a16:creationId xmlns:a16="http://schemas.microsoft.com/office/drawing/2014/main" id="{0ADE89C7-5ADE-6248-8784-417132EDB17A}"/>
                </a:ext>
              </a:extLst>
            </p:cNvPr>
            <p:cNvGrpSpPr/>
            <p:nvPr/>
          </p:nvGrpSpPr>
          <p:grpSpPr>
            <a:xfrm>
              <a:off x="6287263" y="2843298"/>
              <a:ext cx="5236793" cy="3995139"/>
              <a:chOff x="6287263" y="2638579"/>
              <a:chExt cx="5236793" cy="3995139"/>
            </a:xfrm>
          </p:grpSpPr>
          <p:grpSp>
            <p:nvGrpSpPr>
              <p:cNvPr id="6" name="Groupe 5">
                <a:extLst>
                  <a:ext uri="{FF2B5EF4-FFF2-40B4-BE49-F238E27FC236}">
                    <a16:creationId xmlns:a16="http://schemas.microsoft.com/office/drawing/2014/main" id="{5C29C63B-91C6-C948-B84E-93DD60DE504D}"/>
                  </a:ext>
                </a:extLst>
              </p:cNvPr>
              <p:cNvGrpSpPr/>
              <p:nvPr/>
            </p:nvGrpSpPr>
            <p:grpSpPr>
              <a:xfrm>
                <a:off x="6287263" y="2638579"/>
                <a:ext cx="5236793" cy="3995139"/>
                <a:chOff x="2301435" y="2862397"/>
                <a:chExt cx="6043799" cy="4854756"/>
              </a:xfrm>
            </p:grpSpPr>
            <p:pic>
              <p:nvPicPr>
                <p:cNvPr id="7" name="Image 6">
                  <a:extLst>
                    <a:ext uri="{FF2B5EF4-FFF2-40B4-BE49-F238E27FC236}">
                      <a16:creationId xmlns:a16="http://schemas.microsoft.com/office/drawing/2014/main" id="{29C248B8-FD95-8447-8929-21CD3B7D48B3}"/>
                    </a:ext>
                  </a:extLst>
                </p:cNvPr>
                <p:cNvPicPr>
                  <a:picLocks noChangeAspect="1"/>
                </p:cNvPicPr>
                <p:nvPr/>
              </p:nvPicPr>
              <p:blipFill rotWithShape="1">
                <a:blip r:embed="rId4"/>
                <a:srcRect t="18563" r="39072" b="16304"/>
                <a:stretch/>
              </p:blipFill>
              <p:spPr>
                <a:xfrm>
                  <a:off x="2301435" y="5365691"/>
                  <a:ext cx="6043799" cy="2351462"/>
                </a:xfrm>
                <a:prstGeom prst="rect">
                  <a:avLst/>
                </a:prstGeom>
              </p:spPr>
            </p:pic>
            <p:grpSp>
              <p:nvGrpSpPr>
                <p:cNvPr id="9" name="Groupe 8">
                  <a:extLst>
                    <a:ext uri="{FF2B5EF4-FFF2-40B4-BE49-F238E27FC236}">
                      <a16:creationId xmlns:a16="http://schemas.microsoft.com/office/drawing/2014/main" id="{631F59F3-4DE1-4942-96CA-56B1CC1E2DA3}"/>
                    </a:ext>
                  </a:extLst>
                </p:cNvPr>
                <p:cNvGrpSpPr/>
                <p:nvPr/>
              </p:nvGrpSpPr>
              <p:grpSpPr>
                <a:xfrm>
                  <a:off x="4698237" y="2862397"/>
                  <a:ext cx="2998012" cy="2581047"/>
                  <a:chOff x="3617796" y="2863188"/>
                  <a:chExt cx="2998012" cy="2581047"/>
                </a:xfrm>
              </p:grpSpPr>
              <p:sp>
                <p:nvSpPr>
                  <p:cNvPr id="11" name="ZoneTexte 10">
                    <a:extLst>
                      <a:ext uri="{FF2B5EF4-FFF2-40B4-BE49-F238E27FC236}">
                        <a16:creationId xmlns:a16="http://schemas.microsoft.com/office/drawing/2014/main" id="{14CA0595-353A-BB46-9D5F-41EBCB6467ED}"/>
                      </a:ext>
                    </a:extLst>
                  </p:cNvPr>
                  <p:cNvSpPr txBox="1"/>
                  <p:nvPr/>
                </p:nvSpPr>
                <p:spPr>
                  <a:xfrm>
                    <a:off x="3617796" y="5032836"/>
                    <a:ext cx="2998012" cy="411399"/>
                  </a:xfrm>
                  <a:prstGeom prst="rect">
                    <a:avLst/>
                  </a:prstGeom>
                  <a:noFill/>
                </p:spPr>
                <p:txBody>
                  <a:bodyPr wrap="none" rtlCol="0">
                    <a:spAutoFit/>
                  </a:bodyPr>
                  <a:lstStyle/>
                  <a:p>
                    <a:r>
                      <a:rPr lang="fr-FR" sz="1600" dirty="0"/>
                      <a:t>20(40) µm </a:t>
                    </a:r>
                    <a:r>
                      <a:rPr lang="fr-FR" sz="1600" dirty="0" err="1">
                        <a:solidFill>
                          <a:srgbClr val="0003FE"/>
                        </a:solidFill>
                      </a:rPr>
                      <a:t>sense</a:t>
                    </a:r>
                    <a:r>
                      <a:rPr lang="fr-FR" sz="1600" dirty="0"/>
                      <a:t> (</a:t>
                    </a:r>
                    <a:r>
                      <a:rPr lang="fr-FR" sz="1600" dirty="0" err="1"/>
                      <a:t>field</a:t>
                    </a:r>
                    <a:r>
                      <a:rPr lang="fr-FR" sz="1600" dirty="0"/>
                      <a:t>) </a:t>
                    </a:r>
                    <a:r>
                      <a:rPr lang="fr-FR" sz="1600" dirty="0" err="1">
                        <a:solidFill>
                          <a:srgbClr val="FF0000"/>
                        </a:solidFill>
                      </a:rPr>
                      <a:t>wires</a:t>
                    </a:r>
                    <a:endParaRPr lang="fr-FR" sz="1600" dirty="0">
                      <a:solidFill>
                        <a:srgbClr val="FF0000"/>
                      </a:solidFill>
                    </a:endParaRPr>
                  </a:p>
                </p:txBody>
              </p:sp>
              <p:pic>
                <p:nvPicPr>
                  <p:cNvPr id="12" name="Image 11">
                    <a:extLst>
                      <a:ext uri="{FF2B5EF4-FFF2-40B4-BE49-F238E27FC236}">
                        <a16:creationId xmlns:a16="http://schemas.microsoft.com/office/drawing/2014/main" id="{50F9B070-EB74-D548-B191-1C28CD1AD603}"/>
                      </a:ext>
                    </a:extLst>
                  </p:cNvPr>
                  <p:cNvPicPr>
                    <a:picLocks noChangeAspect="1"/>
                  </p:cNvPicPr>
                  <p:nvPr/>
                </p:nvPicPr>
                <p:blipFill>
                  <a:blip r:embed="rId5"/>
                  <a:stretch>
                    <a:fillRect/>
                  </a:stretch>
                </p:blipFill>
                <p:spPr>
                  <a:xfrm>
                    <a:off x="3626542" y="2863188"/>
                    <a:ext cx="2331324" cy="2099844"/>
                  </a:xfrm>
                  <a:prstGeom prst="rect">
                    <a:avLst/>
                  </a:prstGeom>
                </p:spPr>
              </p:pic>
            </p:grpSp>
            <p:pic>
              <p:nvPicPr>
                <p:cNvPr id="10" name="Image 9">
                  <a:extLst>
                    <a:ext uri="{FF2B5EF4-FFF2-40B4-BE49-F238E27FC236}">
                      <a16:creationId xmlns:a16="http://schemas.microsoft.com/office/drawing/2014/main" id="{658A14D7-5887-154A-960A-D9A7CA075793}"/>
                    </a:ext>
                  </a:extLst>
                </p:cNvPr>
                <p:cNvPicPr>
                  <a:picLocks noChangeAspect="1"/>
                </p:cNvPicPr>
                <p:nvPr/>
              </p:nvPicPr>
              <p:blipFill rotWithShape="1">
                <a:blip r:embed="rId6"/>
                <a:srcRect l="80059" t="60201" b="9416"/>
                <a:stretch/>
              </p:blipFill>
              <p:spPr>
                <a:xfrm>
                  <a:off x="2308551" y="2862397"/>
                  <a:ext cx="2548767" cy="2144241"/>
                </a:xfrm>
                <a:prstGeom prst="rect">
                  <a:avLst/>
                </a:prstGeom>
              </p:spPr>
            </p:pic>
          </p:grpSp>
          <p:sp>
            <p:nvSpPr>
              <p:cNvPr id="5" name="ZoneTexte 4">
                <a:extLst>
                  <a:ext uri="{FF2B5EF4-FFF2-40B4-BE49-F238E27FC236}">
                    <a16:creationId xmlns:a16="http://schemas.microsoft.com/office/drawing/2014/main" id="{EC1BE2FD-398A-A640-B13E-D9D29BCD3C34}"/>
                  </a:ext>
                </a:extLst>
              </p:cNvPr>
              <p:cNvSpPr txBox="1"/>
              <p:nvPr/>
            </p:nvSpPr>
            <p:spPr>
              <a:xfrm>
                <a:off x="6496333" y="6120179"/>
                <a:ext cx="1035027" cy="338554"/>
              </a:xfrm>
              <a:prstGeom prst="rect">
                <a:avLst/>
              </a:prstGeom>
              <a:noFill/>
            </p:spPr>
            <p:txBody>
              <a:bodyPr wrap="none" rtlCol="0">
                <a:spAutoFit/>
              </a:bodyPr>
              <a:lstStyle/>
              <a:p>
                <a:r>
                  <a:rPr lang="fr-FR" sz="1600" dirty="0">
                    <a:solidFill>
                      <a:schemeClr val="bg1"/>
                    </a:solidFill>
                  </a:rPr>
                  <a:t>MEG-II DC</a:t>
                </a:r>
              </a:p>
            </p:txBody>
          </p:sp>
        </p:grpSp>
        <p:pic>
          <p:nvPicPr>
            <p:cNvPr id="21" name="Image 20">
              <a:extLst>
                <a:ext uri="{FF2B5EF4-FFF2-40B4-BE49-F238E27FC236}">
                  <a16:creationId xmlns:a16="http://schemas.microsoft.com/office/drawing/2014/main" id="{9BD093F0-7032-F544-8213-68A3530E0A38}"/>
                </a:ext>
              </a:extLst>
            </p:cNvPr>
            <p:cNvPicPr>
              <a:picLocks noChangeAspect="1"/>
            </p:cNvPicPr>
            <p:nvPr/>
          </p:nvPicPr>
          <p:blipFill>
            <a:blip r:embed="rId7"/>
            <a:stretch>
              <a:fillRect/>
            </a:stretch>
          </p:blipFill>
          <p:spPr>
            <a:xfrm>
              <a:off x="10391638" y="3255380"/>
              <a:ext cx="993430" cy="903118"/>
            </a:xfrm>
            <a:prstGeom prst="rect">
              <a:avLst/>
            </a:prstGeom>
          </p:spPr>
        </p:pic>
        <p:cxnSp>
          <p:nvCxnSpPr>
            <p:cNvPr id="24" name="Connecteur droit 23">
              <a:extLst>
                <a:ext uri="{FF2B5EF4-FFF2-40B4-BE49-F238E27FC236}">
                  <a16:creationId xmlns:a16="http://schemas.microsoft.com/office/drawing/2014/main" id="{34CDE2D0-B172-0547-A0B0-971202B265EA}"/>
                </a:ext>
              </a:extLst>
            </p:cNvPr>
            <p:cNvCxnSpPr>
              <a:cxnSpLocks/>
            </p:cNvCxnSpPr>
            <p:nvPr/>
          </p:nvCxnSpPr>
          <p:spPr>
            <a:xfrm>
              <a:off x="9826388" y="3084291"/>
              <a:ext cx="604984" cy="207542"/>
            </a:xfrm>
            <a:prstGeom prst="line">
              <a:avLst/>
            </a:prstGeom>
            <a:ln w="19050">
              <a:solidFill>
                <a:srgbClr val="00923F"/>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A0B0210B-9313-4746-A20B-0F384A7FD896}"/>
                </a:ext>
              </a:extLst>
            </p:cNvPr>
            <p:cNvCxnSpPr>
              <a:cxnSpLocks/>
            </p:cNvCxnSpPr>
            <p:nvPr/>
          </p:nvCxnSpPr>
          <p:spPr>
            <a:xfrm>
              <a:off x="9662879" y="3416303"/>
              <a:ext cx="768493" cy="742195"/>
            </a:xfrm>
            <a:prstGeom prst="line">
              <a:avLst/>
            </a:prstGeom>
            <a:ln w="19050">
              <a:solidFill>
                <a:srgbClr val="00923F"/>
              </a:solidFill>
            </a:ln>
          </p:spPr>
          <p:style>
            <a:lnRef idx="2">
              <a:schemeClr val="accent1"/>
            </a:lnRef>
            <a:fillRef idx="0">
              <a:schemeClr val="accent1"/>
            </a:fillRef>
            <a:effectRef idx="1">
              <a:schemeClr val="accent1"/>
            </a:effectRef>
            <a:fontRef idx="minor">
              <a:schemeClr val="tx1"/>
            </a:fontRef>
          </p:style>
        </p:cxnSp>
      </p:grpSp>
      <p:sp>
        <p:nvSpPr>
          <p:cNvPr id="29" name="ZoneTexte 28">
            <a:extLst>
              <a:ext uri="{FF2B5EF4-FFF2-40B4-BE49-F238E27FC236}">
                <a16:creationId xmlns:a16="http://schemas.microsoft.com/office/drawing/2014/main" id="{C523B376-8A98-9142-8324-1E52E1AE012E}"/>
              </a:ext>
            </a:extLst>
          </p:cNvPr>
          <p:cNvSpPr txBox="1"/>
          <p:nvPr/>
        </p:nvSpPr>
        <p:spPr>
          <a:xfrm>
            <a:off x="0" y="6292461"/>
            <a:ext cx="7285392" cy="584775"/>
          </a:xfrm>
          <a:prstGeom prst="rect">
            <a:avLst/>
          </a:prstGeom>
          <a:noFill/>
        </p:spPr>
        <p:txBody>
          <a:bodyPr wrap="none" rtlCol="0">
            <a:spAutoFit/>
          </a:bodyPr>
          <a:lstStyle/>
          <a:p>
            <a:r>
              <a:rPr lang="en-US" sz="1600" i="1" dirty="0"/>
              <a:t>* See talk of D. </a:t>
            </a:r>
            <a:r>
              <a:rPr lang="en-US" sz="1600" i="1" dirty="0" err="1"/>
              <a:t>Attie</a:t>
            </a:r>
            <a:r>
              <a:rPr lang="en-US" sz="1600" i="1" dirty="0"/>
              <a:t>, See presentation of P. </a:t>
            </a:r>
            <a:r>
              <a:rPr lang="en-US" sz="1600" i="1" dirty="0" err="1"/>
              <a:t>Giacomelli</a:t>
            </a:r>
            <a:endParaRPr lang="en-US" sz="1600" i="1" dirty="0"/>
          </a:p>
          <a:p>
            <a:r>
              <a:rPr lang="en-US" sz="1600" i="1" dirty="0"/>
              <a:t>** Resolution with thin Si sensors would be rather limited and require digital readout)</a:t>
            </a:r>
          </a:p>
        </p:txBody>
      </p:sp>
    </p:spTree>
    <p:extLst>
      <p:ext uri="{BB962C8B-B14F-4D97-AF65-F5344CB8AC3E}">
        <p14:creationId xmlns:p14="http://schemas.microsoft.com/office/powerpoint/2010/main" val="63111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11</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2252702" y="3105835"/>
            <a:ext cx="7686597" cy="646331"/>
          </a:xfrm>
          <a:prstGeom prst="rect">
            <a:avLst/>
          </a:prstGeom>
        </p:spPr>
        <p:txBody>
          <a:bodyPr wrap="square">
            <a:spAutoFit/>
          </a:bodyPr>
          <a:lstStyle/>
          <a:p>
            <a:pPr algn="ctr"/>
            <a:r>
              <a:rPr lang="en-US" sz="3600" dirty="0">
                <a:solidFill>
                  <a:schemeClr val="accent1"/>
                </a:solidFill>
              </a:rPr>
              <a:t>Calorimetry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spTree>
    <p:extLst>
      <p:ext uri="{BB962C8B-B14F-4D97-AF65-F5344CB8AC3E}">
        <p14:creationId xmlns:p14="http://schemas.microsoft.com/office/powerpoint/2010/main" val="289357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12</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0" y="9057"/>
            <a:ext cx="11387223" cy="646331"/>
          </a:xfrm>
          <a:prstGeom prst="rect">
            <a:avLst/>
          </a:prstGeom>
        </p:spPr>
        <p:txBody>
          <a:bodyPr wrap="square">
            <a:spAutoFit/>
          </a:bodyPr>
          <a:lstStyle/>
          <a:p>
            <a:r>
              <a:rPr lang="en-US" sz="3600" dirty="0">
                <a:solidFill>
                  <a:schemeClr val="accent1"/>
                </a:solidFill>
              </a:rPr>
              <a:t>High Granularity Calorimeter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r>
              <a:rPr lang="en-US" sz="3600" dirty="0">
                <a:solidFill>
                  <a:schemeClr val="accent1"/>
                </a:solidFill>
              </a:rPr>
              <a:t>* </a:t>
            </a:r>
          </a:p>
        </p:txBody>
      </p:sp>
      <p:sp>
        <p:nvSpPr>
          <p:cNvPr id="10" name="Rectangle 9">
            <a:extLst>
              <a:ext uri="{FF2B5EF4-FFF2-40B4-BE49-F238E27FC236}">
                <a16:creationId xmlns:a16="http://schemas.microsoft.com/office/drawing/2014/main" id="{CFD1D241-1152-5345-B638-77EB876A2FA2}"/>
              </a:ext>
            </a:extLst>
          </p:cNvPr>
          <p:cNvSpPr/>
          <p:nvPr/>
        </p:nvSpPr>
        <p:spPr>
          <a:xfrm>
            <a:off x="214358" y="5063436"/>
            <a:ext cx="6513919" cy="1015663"/>
          </a:xfrm>
          <a:prstGeom prst="rect">
            <a:avLst/>
          </a:prstGeom>
          <a:ln>
            <a:solidFill>
              <a:schemeClr val="accent1"/>
            </a:solidFill>
          </a:ln>
        </p:spPr>
        <p:txBody>
          <a:bodyPr wrap="square">
            <a:spAutoFit/>
          </a:bodyPr>
          <a:lstStyle/>
          <a:p>
            <a:pPr algn="ctr"/>
            <a:r>
              <a:rPr lang="en-US" sz="2000" dirty="0">
                <a:cs typeface="Arial" panose="020B0604020202020204" pitchFamily="34" charset="0"/>
                <a:sym typeface="Wingdings"/>
              </a:rPr>
              <a:t>CALICE Si/W + AHCAL prototype: </a:t>
            </a:r>
          </a:p>
          <a:p>
            <a:pPr algn="ctr"/>
            <a:r>
              <a:rPr lang="en-US" sz="2000" dirty="0" err="1">
                <a:cs typeface="Arial" panose="020B0604020202020204" pitchFamily="34" charset="0"/>
                <a:sym typeface="Wingdings"/>
              </a:rPr>
              <a:t>σ</a:t>
            </a:r>
            <a:r>
              <a:rPr lang="en-US" sz="2000" dirty="0">
                <a:cs typeface="Arial" panose="020B0604020202020204" pitchFamily="34" charset="0"/>
                <a:sym typeface="Wingdings"/>
              </a:rPr>
              <a:t>(E)/E (e/</a:t>
            </a:r>
            <a:r>
              <a:rPr lang="en-US" sz="2000" dirty="0" err="1">
                <a:cs typeface="Arial" panose="020B0604020202020204" pitchFamily="34" charset="0"/>
                <a:sym typeface="Wingdings"/>
              </a:rPr>
              <a:t>γ</a:t>
            </a:r>
            <a:r>
              <a:rPr lang="en-US" sz="2000" dirty="0">
                <a:cs typeface="Arial" panose="020B0604020202020204" pitchFamily="34" charset="0"/>
                <a:sym typeface="Wingdings"/>
              </a:rPr>
              <a:t>)≃16%/√E ⊕ 1% and </a:t>
            </a:r>
            <a:r>
              <a:rPr lang="en-US" sz="2000" dirty="0" err="1">
                <a:cs typeface="Arial" panose="020B0604020202020204" pitchFamily="34" charset="0"/>
                <a:sym typeface="Wingdings"/>
              </a:rPr>
              <a:t>σ</a:t>
            </a:r>
            <a:r>
              <a:rPr lang="en-US" sz="2000" dirty="0">
                <a:cs typeface="Arial" panose="020B0604020202020204" pitchFamily="34" charset="0"/>
                <a:sym typeface="Wingdings"/>
              </a:rPr>
              <a:t>(E)/E (π) ≃ 44%/√E ⊕ 2%</a:t>
            </a:r>
          </a:p>
          <a:p>
            <a:pPr algn="ctr"/>
            <a:r>
              <a:rPr lang="en-US" dirty="0">
                <a:solidFill>
                  <a:srgbClr val="A26B2D"/>
                </a:solidFill>
                <a:cs typeface="Arial" panose="020B0604020202020204" pitchFamily="34" charset="0"/>
                <a:sym typeface="Wingdings"/>
              </a:rPr>
              <a:t>Scale of the detector is far beyond CMS HGC</a:t>
            </a:r>
          </a:p>
        </p:txBody>
      </p:sp>
      <p:grpSp>
        <p:nvGrpSpPr>
          <p:cNvPr id="12" name="Groupe 11">
            <a:extLst>
              <a:ext uri="{FF2B5EF4-FFF2-40B4-BE49-F238E27FC236}">
                <a16:creationId xmlns:a16="http://schemas.microsoft.com/office/drawing/2014/main" id="{D610785C-F914-7948-87EB-D146929ABA75}"/>
              </a:ext>
            </a:extLst>
          </p:cNvPr>
          <p:cNvGrpSpPr/>
          <p:nvPr/>
        </p:nvGrpSpPr>
        <p:grpSpPr>
          <a:xfrm>
            <a:off x="6842234" y="2379654"/>
            <a:ext cx="5349766" cy="4235303"/>
            <a:chOff x="77042" y="464125"/>
            <a:chExt cx="4236484" cy="2821329"/>
          </a:xfrm>
        </p:grpSpPr>
        <p:pic>
          <p:nvPicPr>
            <p:cNvPr id="13" name="Image 12">
              <a:extLst>
                <a:ext uri="{FF2B5EF4-FFF2-40B4-BE49-F238E27FC236}">
                  <a16:creationId xmlns:a16="http://schemas.microsoft.com/office/drawing/2014/main" id="{C531CD5E-4ADF-4E4A-AC97-A489CEEF35AF}"/>
                </a:ext>
              </a:extLst>
            </p:cNvPr>
            <p:cNvPicPr>
              <a:picLocks noChangeAspect="1"/>
            </p:cNvPicPr>
            <p:nvPr/>
          </p:nvPicPr>
          <p:blipFill rotWithShape="1">
            <a:blip r:embed="rId3"/>
            <a:srcRect l="9236" t="8378" r="10678"/>
            <a:stretch/>
          </p:blipFill>
          <p:spPr>
            <a:xfrm>
              <a:off x="77042" y="464125"/>
              <a:ext cx="3929177" cy="2821329"/>
            </a:xfrm>
            <a:prstGeom prst="rect">
              <a:avLst/>
            </a:prstGeom>
          </p:spPr>
        </p:pic>
        <p:sp>
          <p:nvSpPr>
            <p:cNvPr id="14" name="Rectangle 13">
              <a:extLst>
                <a:ext uri="{FF2B5EF4-FFF2-40B4-BE49-F238E27FC236}">
                  <a16:creationId xmlns:a16="http://schemas.microsoft.com/office/drawing/2014/main" id="{E2613ACF-1EFC-6242-BA06-888DFFEE9870}"/>
                </a:ext>
              </a:extLst>
            </p:cNvPr>
            <p:cNvSpPr/>
            <p:nvPr/>
          </p:nvSpPr>
          <p:spPr>
            <a:xfrm>
              <a:off x="912101" y="2188285"/>
              <a:ext cx="2869601" cy="395414"/>
            </a:xfrm>
            <a:prstGeom prst="rect">
              <a:avLst/>
            </a:prstGeom>
          </p:spPr>
          <p:txBody>
            <a:bodyPr wrap="square">
              <a:spAutoFit/>
            </a:bodyPr>
            <a:lstStyle/>
            <a:p>
              <a:r>
                <a:rPr lang="en-US" sz="1600" b="1" dirty="0"/>
                <a:t>600 m</a:t>
              </a:r>
              <a:r>
                <a:rPr lang="en-US" sz="1600" b="1" baseline="30000" dirty="0"/>
                <a:t>2</a:t>
              </a:r>
              <a:r>
                <a:rPr lang="en-US" sz="1600" b="1" dirty="0"/>
                <a:t> of hexagonal 8” sensors in 25000 modules, ~6M channels 0.5 and 1 cm</a:t>
              </a:r>
              <a:r>
                <a:rPr lang="en-US" sz="1600" b="1" baseline="30000" dirty="0"/>
                <a:t>2</a:t>
              </a:r>
            </a:p>
          </p:txBody>
        </p:sp>
        <p:sp>
          <p:nvSpPr>
            <p:cNvPr id="15" name="Rectangle 14">
              <a:extLst>
                <a:ext uri="{FF2B5EF4-FFF2-40B4-BE49-F238E27FC236}">
                  <a16:creationId xmlns:a16="http://schemas.microsoft.com/office/drawing/2014/main" id="{B4154A72-EBC4-1C4D-8A59-847365FB0030}"/>
                </a:ext>
              </a:extLst>
            </p:cNvPr>
            <p:cNvSpPr/>
            <p:nvPr/>
          </p:nvSpPr>
          <p:spPr>
            <a:xfrm>
              <a:off x="141762" y="603120"/>
              <a:ext cx="2357315" cy="395414"/>
            </a:xfrm>
            <a:prstGeom prst="rect">
              <a:avLst/>
            </a:prstGeom>
          </p:spPr>
          <p:txBody>
            <a:bodyPr wrap="square">
              <a:spAutoFit/>
            </a:bodyPr>
            <a:lstStyle/>
            <a:p>
              <a:r>
                <a:rPr lang="en-US" sz="1600" b="1" dirty="0"/>
                <a:t>253 </a:t>
              </a:r>
              <a:r>
                <a:rPr lang="en-US" sz="1600" b="1" dirty="0" err="1"/>
                <a:t>tonnes</a:t>
              </a:r>
              <a:r>
                <a:rPr lang="en-US" sz="1600" b="1" dirty="0"/>
                <a:t>, total power at end of life 160~180 kW @-30C</a:t>
              </a:r>
            </a:p>
          </p:txBody>
        </p:sp>
        <p:sp>
          <p:nvSpPr>
            <p:cNvPr id="16" name="Rectangle 15">
              <a:extLst>
                <a:ext uri="{FF2B5EF4-FFF2-40B4-BE49-F238E27FC236}">
                  <a16:creationId xmlns:a16="http://schemas.microsoft.com/office/drawing/2014/main" id="{6F3466DC-5E6A-9345-AEDA-956C256204DD}"/>
                </a:ext>
              </a:extLst>
            </p:cNvPr>
            <p:cNvSpPr/>
            <p:nvPr/>
          </p:nvSpPr>
          <p:spPr>
            <a:xfrm>
              <a:off x="1974720" y="1305915"/>
              <a:ext cx="2338806" cy="395414"/>
            </a:xfrm>
            <a:prstGeom prst="rect">
              <a:avLst/>
            </a:prstGeom>
          </p:spPr>
          <p:txBody>
            <a:bodyPr wrap="square">
              <a:spAutoFit/>
            </a:bodyPr>
            <a:lstStyle/>
            <a:p>
              <a:r>
                <a:rPr lang="en-US" sz="1600" b="1" dirty="0"/>
                <a:t>500m</a:t>
              </a:r>
              <a:r>
                <a:rPr lang="en-US" sz="1600" b="1" baseline="30000" dirty="0"/>
                <a:t>2</a:t>
              </a:r>
              <a:r>
                <a:rPr lang="en-US" sz="1600" b="1" dirty="0"/>
                <a:t> </a:t>
              </a:r>
              <a:r>
                <a:rPr lang="en-US" sz="1600" b="1" dirty="0" err="1"/>
                <a:t>Scint</a:t>
              </a:r>
              <a:r>
                <a:rPr lang="en-US" sz="1600" b="1" dirty="0"/>
                <a:t>. tiles ≃2x2 and ≃5x5 cm</a:t>
              </a:r>
              <a:r>
                <a:rPr lang="en-US" sz="1600" b="1" baseline="30000" dirty="0"/>
                <a:t>2   </a:t>
              </a:r>
              <a:r>
                <a:rPr lang="en-US" sz="1600" b="1" dirty="0"/>
                <a:t>+ </a:t>
              </a:r>
              <a:r>
                <a:rPr lang="en-US" sz="1600" b="1" dirty="0" err="1"/>
                <a:t>SiPM</a:t>
              </a:r>
              <a:r>
                <a:rPr lang="en-US" sz="1600" b="1" dirty="0"/>
                <a:t>, ~400kch.</a:t>
              </a:r>
            </a:p>
          </p:txBody>
        </p:sp>
      </p:grpSp>
      <p:pic>
        <p:nvPicPr>
          <p:cNvPr id="18" name="Image 17">
            <a:extLst>
              <a:ext uri="{FF2B5EF4-FFF2-40B4-BE49-F238E27FC236}">
                <a16:creationId xmlns:a16="http://schemas.microsoft.com/office/drawing/2014/main" id="{DC8E3517-A472-E141-978C-8784163CAB1E}"/>
              </a:ext>
            </a:extLst>
          </p:cNvPr>
          <p:cNvPicPr>
            <a:picLocks noChangeAspect="1"/>
          </p:cNvPicPr>
          <p:nvPr/>
        </p:nvPicPr>
        <p:blipFill>
          <a:blip r:embed="rId4"/>
          <a:stretch>
            <a:fillRect/>
          </a:stretch>
        </p:blipFill>
        <p:spPr>
          <a:xfrm>
            <a:off x="113609" y="2741118"/>
            <a:ext cx="6614668" cy="2222500"/>
          </a:xfrm>
          <a:prstGeom prst="rect">
            <a:avLst/>
          </a:prstGeom>
        </p:spPr>
      </p:pic>
      <p:sp>
        <p:nvSpPr>
          <p:cNvPr id="19" name="ZoneTexte 18">
            <a:extLst>
              <a:ext uri="{FF2B5EF4-FFF2-40B4-BE49-F238E27FC236}">
                <a16:creationId xmlns:a16="http://schemas.microsoft.com/office/drawing/2014/main" id="{A2DE5CF9-4E9D-334D-829F-1D8BD9D0743B}"/>
              </a:ext>
            </a:extLst>
          </p:cNvPr>
          <p:cNvSpPr txBox="1"/>
          <p:nvPr/>
        </p:nvSpPr>
        <p:spPr>
          <a:xfrm>
            <a:off x="2307594" y="2391817"/>
            <a:ext cx="2693173" cy="369332"/>
          </a:xfrm>
          <a:prstGeom prst="rect">
            <a:avLst/>
          </a:prstGeom>
          <a:noFill/>
        </p:spPr>
        <p:txBody>
          <a:bodyPr wrap="none" rtlCol="0">
            <a:spAutoFit/>
          </a:bodyPr>
          <a:lstStyle/>
          <a:p>
            <a:r>
              <a:rPr lang="en-US" dirty="0"/>
              <a:t>CALICE HGC characteristics</a:t>
            </a:r>
          </a:p>
        </p:txBody>
      </p:sp>
      <p:sp>
        <p:nvSpPr>
          <p:cNvPr id="20" name="ZoneTexte 19">
            <a:extLst>
              <a:ext uri="{FF2B5EF4-FFF2-40B4-BE49-F238E27FC236}">
                <a16:creationId xmlns:a16="http://schemas.microsoft.com/office/drawing/2014/main" id="{4E5B2B56-1B00-4E44-B34E-C32C32C8FDD5}"/>
              </a:ext>
            </a:extLst>
          </p:cNvPr>
          <p:cNvSpPr txBox="1"/>
          <p:nvPr/>
        </p:nvSpPr>
        <p:spPr>
          <a:xfrm>
            <a:off x="8353684" y="1995142"/>
            <a:ext cx="2471959" cy="369332"/>
          </a:xfrm>
          <a:prstGeom prst="rect">
            <a:avLst/>
          </a:prstGeom>
          <a:noFill/>
        </p:spPr>
        <p:txBody>
          <a:bodyPr wrap="none" rtlCol="0">
            <a:spAutoFit/>
          </a:bodyPr>
          <a:lstStyle/>
          <a:p>
            <a:r>
              <a:rPr lang="en-US" dirty="0"/>
              <a:t>CMS HGC characteristics</a:t>
            </a:r>
          </a:p>
        </p:txBody>
      </p:sp>
      <p:sp>
        <p:nvSpPr>
          <p:cNvPr id="22" name="ZoneTexte 21">
            <a:extLst>
              <a:ext uri="{FF2B5EF4-FFF2-40B4-BE49-F238E27FC236}">
                <a16:creationId xmlns:a16="http://schemas.microsoft.com/office/drawing/2014/main" id="{D2A848A4-A64C-774F-97DE-F74E333B37B6}"/>
              </a:ext>
            </a:extLst>
          </p:cNvPr>
          <p:cNvSpPr txBox="1"/>
          <p:nvPr/>
        </p:nvSpPr>
        <p:spPr>
          <a:xfrm>
            <a:off x="542353" y="696990"/>
            <a:ext cx="11107294" cy="1261884"/>
          </a:xfrm>
          <a:prstGeom prst="rect">
            <a:avLst/>
          </a:prstGeom>
          <a:noFill/>
          <a:ln>
            <a:noFill/>
          </a:ln>
        </p:spPr>
        <p:txBody>
          <a:bodyPr wrap="square" rtlCol="0">
            <a:spAutoFit/>
          </a:bodyPr>
          <a:lstStyle/>
          <a:p>
            <a:r>
              <a:rPr lang="en-US" sz="2000" dirty="0">
                <a:solidFill>
                  <a:schemeClr val="accent1"/>
                </a:solidFill>
              </a:rPr>
              <a:t>CALICE concept for ILD: fine longitudinal segmentation and transverse granularity for 3D shower topology and Particle-Flow for Jet energy reconstruction (</a:t>
            </a:r>
            <a:r>
              <a:rPr lang="en-US" sz="2000" dirty="0" err="1">
                <a:solidFill>
                  <a:schemeClr val="accent1"/>
                </a:solidFill>
              </a:rPr>
              <a:t>E</a:t>
            </a:r>
            <a:r>
              <a:rPr lang="en-US" sz="2000" baseline="-25000" dirty="0" err="1">
                <a:solidFill>
                  <a:schemeClr val="accent1"/>
                </a:solidFill>
              </a:rPr>
              <a:t>jet</a:t>
            </a:r>
            <a:r>
              <a:rPr lang="en-US" sz="2000" dirty="0">
                <a:solidFill>
                  <a:schemeClr val="accent1"/>
                </a:solidFill>
              </a:rPr>
              <a:t> = </a:t>
            </a:r>
            <a:r>
              <a:rPr lang="en-US" sz="2000" dirty="0" err="1">
                <a:solidFill>
                  <a:schemeClr val="accent1"/>
                </a:solidFill>
              </a:rPr>
              <a:t>E</a:t>
            </a:r>
            <a:r>
              <a:rPr lang="en-US" sz="2000" baseline="-25000" dirty="0" err="1">
                <a:solidFill>
                  <a:schemeClr val="accent1"/>
                </a:solidFill>
              </a:rPr>
              <a:t>Track</a:t>
            </a:r>
            <a:r>
              <a:rPr lang="en-US" sz="2000" dirty="0">
                <a:solidFill>
                  <a:schemeClr val="accent1"/>
                </a:solidFill>
              </a:rPr>
              <a:t> (≃ 75 %) + </a:t>
            </a:r>
            <a:r>
              <a:rPr lang="en-US" sz="2000" dirty="0" err="1">
                <a:solidFill>
                  <a:schemeClr val="accent1"/>
                </a:solidFill>
              </a:rPr>
              <a:t>Eγ</a:t>
            </a:r>
            <a:r>
              <a:rPr lang="en-US" sz="2000" dirty="0">
                <a:solidFill>
                  <a:schemeClr val="accent1"/>
                </a:solidFill>
              </a:rPr>
              <a:t> (≃ 15%) + E</a:t>
            </a:r>
            <a:r>
              <a:rPr lang="en-US" sz="2000" baseline="-25000" dirty="0">
                <a:solidFill>
                  <a:schemeClr val="accent1"/>
                </a:solidFill>
              </a:rPr>
              <a:t>h0 </a:t>
            </a:r>
            <a:r>
              <a:rPr lang="en-US" sz="2000" dirty="0">
                <a:solidFill>
                  <a:schemeClr val="accent1"/>
                </a:solidFill>
              </a:rPr>
              <a:t>(≃ 10%))**</a:t>
            </a:r>
          </a:p>
          <a:p>
            <a:pPr marL="1257300" lvl="2" indent="-342900">
              <a:buFont typeface="Arial" panose="020B0604020202020204" pitchFamily="34" charset="0"/>
              <a:buChar char="•"/>
            </a:pPr>
            <a:r>
              <a:rPr lang="en-US" dirty="0">
                <a:cs typeface="Arial" panose="020B0604020202020204" pitchFamily="34" charset="0"/>
                <a:sym typeface="Wingdings" pitchFamily="2" charset="2"/>
              </a:rPr>
              <a:t>Je</a:t>
            </a:r>
            <a:r>
              <a:rPr lang="en-US" dirty="0">
                <a:cs typeface="Arial" panose="020B0604020202020204" pitchFamily="34" charset="0"/>
                <a:sym typeface="Wingdings"/>
              </a:rPr>
              <a:t>t energy resolution 4-3% (≥ 50-100 GeV) for W/Z to jets separation</a:t>
            </a:r>
          </a:p>
          <a:p>
            <a:pPr marL="1257300" lvl="2" indent="-342900">
              <a:buFont typeface="Arial" panose="020B0604020202020204" pitchFamily="34" charset="0"/>
              <a:buChar char="•"/>
            </a:pPr>
            <a:r>
              <a:rPr lang="en-US" dirty="0">
                <a:cs typeface="Arial" panose="020B0604020202020204" pitchFamily="34" charset="0"/>
                <a:sym typeface="Wingdings"/>
              </a:rPr>
              <a:t>Efficient rejection of collision pile-up at h-h collider - choice of CMS for HL-LHC upgrade</a:t>
            </a:r>
            <a:endParaRPr lang="en-US" dirty="0"/>
          </a:p>
        </p:txBody>
      </p:sp>
      <p:sp>
        <p:nvSpPr>
          <p:cNvPr id="21" name="ZoneTexte 20">
            <a:extLst>
              <a:ext uri="{FF2B5EF4-FFF2-40B4-BE49-F238E27FC236}">
                <a16:creationId xmlns:a16="http://schemas.microsoft.com/office/drawing/2014/main" id="{8D096391-EE06-024E-9957-AE7525AF860E}"/>
              </a:ext>
            </a:extLst>
          </p:cNvPr>
          <p:cNvSpPr txBox="1"/>
          <p:nvPr/>
        </p:nvSpPr>
        <p:spPr>
          <a:xfrm>
            <a:off x="-11575" y="6280884"/>
            <a:ext cx="4784836" cy="584775"/>
          </a:xfrm>
          <a:prstGeom prst="rect">
            <a:avLst/>
          </a:prstGeom>
          <a:noFill/>
        </p:spPr>
        <p:txBody>
          <a:bodyPr wrap="none" rtlCol="0">
            <a:spAutoFit/>
          </a:bodyPr>
          <a:lstStyle/>
          <a:p>
            <a:r>
              <a:rPr lang="en-US" sz="1600" i="1" dirty="0"/>
              <a:t>* See talk of A. </a:t>
            </a:r>
            <a:r>
              <a:rPr lang="en-US" sz="1600" i="1" dirty="0" err="1"/>
              <a:t>Lobanov</a:t>
            </a:r>
            <a:endParaRPr lang="en-US" sz="1600" i="1" dirty="0"/>
          </a:p>
          <a:p>
            <a:r>
              <a:rPr lang="en-US" sz="1600" i="1" dirty="0"/>
              <a:t>** Software compensation possible for hadron showers</a:t>
            </a:r>
          </a:p>
        </p:txBody>
      </p:sp>
    </p:spTree>
    <p:extLst>
      <p:ext uri="{BB962C8B-B14F-4D97-AF65-F5344CB8AC3E}">
        <p14:creationId xmlns:p14="http://schemas.microsoft.com/office/powerpoint/2010/main" val="9175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a:extLst>
              <a:ext uri="{FF2B5EF4-FFF2-40B4-BE49-F238E27FC236}">
                <a16:creationId xmlns:a16="http://schemas.microsoft.com/office/drawing/2014/main" id="{D80CD143-9FDA-C64D-BA96-0570EF26642B}"/>
              </a:ext>
            </a:extLst>
          </p:cNvPr>
          <p:cNvPicPr>
            <a:picLocks noChangeAspect="1"/>
          </p:cNvPicPr>
          <p:nvPr/>
        </p:nvPicPr>
        <p:blipFill>
          <a:blip r:embed="rId3"/>
          <a:stretch>
            <a:fillRect/>
          </a:stretch>
        </p:blipFill>
        <p:spPr>
          <a:xfrm>
            <a:off x="9733430" y="2504878"/>
            <a:ext cx="2294486" cy="1745695"/>
          </a:xfrm>
          <a:prstGeom prst="rect">
            <a:avLst/>
          </a:prstGeom>
        </p:spPr>
      </p:pic>
      <p:sp>
        <p:nvSpPr>
          <p:cNvPr id="21" name="ZoneTexte 20">
            <a:extLst>
              <a:ext uri="{FF2B5EF4-FFF2-40B4-BE49-F238E27FC236}">
                <a16:creationId xmlns:a16="http://schemas.microsoft.com/office/drawing/2014/main" id="{DC156EDA-A6E5-E746-81F2-D1EAF95E9C08}"/>
              </a:ext>
            </a:extLst>
          </p:cNvPr>
          <p:cNvSpPr txBox="1"/>
          <p:nvPr/>
        </p:nvSpPr>
        <p:spPr>
          <a:xfrm>
            <a:off x="206212" y="1264566"/>
            <a:ext cx="8459540" cy="464742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accent1"/>
                </a:solidFill>
              </a:rPr>
              <a:t>HGC-</a:t>
            </a:r>
            <a:r>
              <a:rPr lang="en-US" sz="2200" dirty="0" err="1">
                <a:solidFill>
                  <a:schemeClr val="accent1"/>
                </a:solidFill>
              </a:rPr>
              <a:t>PFlow</a:t>
            </a:r>
            <a:r>
              <a:rPr lang="en-US" sz="2200" dirty="0">
                <a:solidFill>
                  <a:schemeClr val="accent1"/>
                </a:solidFill>
              </a:rPr>
              <a:t> concept is well demonstrated for FCC-</a:t>
            </a:r>
            <a:r>
              <a:rPr lang="en-US" sz="2200" dirty="0" err="1">
                <a:solidFill>
                  <a:schemeClr val="accent1"/>
                </a:solidFill>
              </a:rPr>
              <a:t>ee</a:t>
            </a:r>
            <a:endParaRPr lang="en-US" sz="2200" dirty="0">
              <a:solidFill>
                <a:schemeClr val="accent1"/>
              </a:solidFill>
            </a:endParaRPr>
          </a:p>
          <a:p>
            <a:pPr marL="742950" lvl="1" indent="-285750">
              <a:buFont typeface="Arial" panose="020B0604020202020204" pitchFamily="34" charset="0"/>
              <a:buChar char="•"/>
            </a:pPr>
            <a:r>
              <a:rPr lang="en-US" dirty="0"/>
              <a:t>CMS HGC is at engineering design level</a:t>
            </a:r>
          </a:p>
          <a:p>
            <a:pPr marL="1200150" lvl="2" indent="-285750">
              <a:buFont typeface="Arial" panose="020B0604020202020204" pitchFamily="34" charset="0"/>
              <a:buChar char="•"/>
            </a:pPr>
            <a:r>
              <a:rPr lang="en-US" sz="1600" dirty="0"/>
              <a:t>First 8’’ wafer sensors 300/200/120 µm </a:t>
            </a:r>
          </a:p>
          <a:p>
            <a:pPr marL="1200150" lvl="2" indent="-285750">
              <a:buFont typeface="Arial" panose="020B0604020202020204" pitchFamily="34" charset="0"/>
              <a:buChar char="•"/>
            </a:pPr>
            <a:r>
              <a:rPr lang="en-US" sz="1600" dirty="0"/>
              <a:t>Complex ASIC in 130 nm technology with 50 </a:t>
            </a:r>
            <a:r>
              <a:rPr lang="en-US" sz="1600" dirty="0" err="1"/>
              <a:t>ps</a:t>
            </a:r>
            <a:r>
              <a:rPr lang="en-US" sz="1600" dirty="0"/>
              <a:t> precision timing</a:t>
            </a:r>
          </a:p>
          <a:p>
            <a:pPr marL="1200150" lvl="2" indent="-285750">
              <a:buFont typeface="Arial" panose="020B0604020202020204" pitchFamily="34" charset="0"/>
              <a:buChar char="•"/>
            </a:pPr>
            <a:r>
              <a:rPr lang="en-US" sz="1600" dirty="0"/>
              <a:t>Injection-</a:t>
            </a:r>
            <a:r>
              <a:rPr lang="en-US" sz="1600" dirty="0" err="1"/>
              <a:t>moulded</a:t>
            </a:r>
            <a:r>
              <a:rPr lang="en-US" sz="1600" dirty="0"/>
              <a:t> polystyrene versus casted PVT scintillators</a:t>
            </a:r>
          </a:p>
          <a:p>
            <a:pPr marL="1200150" lvl="2" indent="-285750">
              <a:buFont typeface="Arial" panose="020B0604020202020204" pitchFamily="34" charset="0"/>
              <a:buChar char="•"/>
            </a:pPr>
            <a:r>
              <a:rPr lang="en-US" sz="1600" dirty="0" err="1"/>
              <a:t>SiPM</a:t>
            </a:r>
            <a:r>
              <a:rPr lang="en-US" sz="1600" dirty="0"/>
              <a:t> packaging for cooling performance (T ≃ -35</a:t>
            </a:r>
            <a:r>
              <a:rPr lang="en-US" sz="1600" baseline="30000" dirty="0"/>
              <a:t>∘</a:t>
            </a:r>
            <a:r>
              <a:rPr lang="en-US" sz="1600" dirty="0"/>
              <a:t>)</a:t>
            </a:r>
          </a:p>
          <a:p>
            <a:pPr marL="1200150" lvl="2" indent="-285750">
              <a:spcAft>
                <a:spcPts val="1200"/>
              </a:spcAft>
              <a:buFont typeface="Arial" panose="020B0604020202020204" pitchFamily="34" charset="0"/>
              <a:buChar char="•"/>
            </a:pPr>
            <a:r>
              <a:rPr lang="en-US" sz="1600" dirty="0"/>
              <a:t>Radiation tolerance of organic scintillators </a:t>
            </a:r>
            <a:r>
              <a:rPr lang="en-US" sz="1600" dirty="0">
                <a:sym typeface="Wingdings" pitchFamily="2" charset="2"/>
              </a:rPr>
              <a:t>O(1) </a:t>
            </a:r>
            <a:r>
              <a:rPr lang="en-US" sz="1600" dirty="0" err="1">
                <a:sym typeface="Wingdings" pitchFamily="2" charset="2"/>
              </a:rPr>
              <a:t>MRad</a:t>
            </a:r>
            <a:r>
              <a:rPr lang="en-US" sz="1600" dirty="0">
                <a:sym typeface="Wingdings" pitchFamily="2" charset="2"/>
              </a:rPr>
              <a:t> and </a:t>
            </a:r>
            <a:r>
              <a:rPr lang="en-US" sz="1600" dirty="0" err="1">
                <a:sym typeface="Wingdings" pitchFamily="2" charset="2"/>
              </a:rPr>
              <a:t>SiPMs</a:t>
            </a:r>
            <a:r>
              <a:rPr lang="en-US" sz="1600" dirty="0">
                <a:sym typeface="Wingdings" pitchFamily="2" charset="2"/>
              </a:rPr>
              <a:t> ≃ 5 x 10</a:t>
            </a:r>
            <a:r>
              <a:rPr lang="en-US" sz="1600" baseline="30000" dirty="0">
                <a:sym typeface="Wingdings" pitchFamily="2" charset="2"/>
              </a:rPr>
              <a:t>13</a:t>
            </a:r>
            <a:r>
              <a:rPr lang="en-US" sz="1600" dirty="0">
                <a:sym typeface="Wingdings" pitchFamily="2" charset="2"/>
              </a:rPr>
              <a:t> </a:t>
            </a:r>
            <a:r>
              <a:rPr lang="en-US" sz="1600" dirty="0" err="1">
                <a:sym typeface="Wingdings" pitchFamily="2" charset="2"/>
              </a:rPr>
              <a:t>neq</a:t>
            </a:r>
            <a:r>
              <a:rPr lang="en-US" sz="1600" dirty="0">
                <a:sym typeface="Wingdings" pitchFamily="2" charset="2"/>
              </a:rPr>
              <a:t>/cm</a:t>
            </a:r>
            <a:r>
              <a:rPr lang="en-US" sz="1600" baseline="30000" dirty="0">
                <a:sym typeface="Wingdings" pitchFamily="2" charset="2"/>
              </a:rPr>
              <a:t>2 </a:t>
            </a:r>
            <a:r>
              <a:rPr lang="en-US" sz="1600" dirty="0">
                <a:sym typeface="Wingdings" pitchFamily="2" charset="2"/>
              </a:rPr>
              <a:t>defines the boundary to Si-Sensors</a:t>
            </a:r>
            <a:endParaRPr lang="en-US" sz="2200" dirty="0">
              <a:solidFill>
                <a:schemeClr val="accent1"/>
              </a:solidFill>
              <a:sym typeface="Wingdings" pitchFamily="2" charset="2"/>
            </a:endParaRPr>
          </a:p>
          <a:p>
            <a:pPr marL="742950" lvl="1" indent="-285750">
              <a:buFont typeface="Wingdings" pitchFamily="2" charset="2"/>
              <a:buChar char="à"/>
            </a:pPr>
            <a:r>
              <a:rPr lang="en-US" dirty="0">
                <a:solidFill>
                  <a:schemeClr val="accent6">
                    <a:lumMod val="50000"/>
                  </a:schemeClr>
                </a:solidFill>
              </a:rPr>
              <a:t>CMOS Monolithic sensors could be an alternative to planar pad-sensors</a:t>
            </a:r>
          </a:p>
          <a:p>
            <a:pPr marL="1200150" lvl="2" indent="-285750">
              <a:spcAft>
                <a:spcPts val="1200"/>
              </a:spcAft>
              <a:buFont typeface="Arial" panose="020B0604020202020204" pitchFamily="34" charset="0"/>
              <a:buChar char="•"/>
            </a:pPr>
            <a:r>
              <a:rPr lang="en-US" dirty="0"/>
              <a:t>Higher granularity could allow particle counting (need some simulation)? Plan of ALICE to integrate MAPs </a:t>
            </a:r>
            <a:r>
              <a:rPr lang="en-US" dirty="0" err="1"/>
              <a:t>FoCAL</a:t>
            </a:r>
            <a:r>
              <a:rPr lang="en-US" dirty="0"/>
              <a:t> project for HL-LHC</a:t>
            </a:r>
            <a:endParaRPr lang="en-US" dirty="0">
              <a:sym typeface="Wingdings" pitchFamily="2" charset="2"/>
            </a:endParaRPr>
          </a:p>
          <a:p>
            <a:pPr marL="742950" lvl="1" indent="-285750">
              <a:buFont typeface="Wingdings" pitchFamily="2" charset="2"/>
              <a:buChar char="à"/>
            </a:pPr>
            <a:r>
              <a:rPr lang="en-US" dirty="0" err="1">
                <a:solidFill>
                  <a:schemeClr val="accent6">
                    <a:lumMod val="50000"/>
                  </a:schemeClr>
                </a:solidFill>
              </a:rPr>
              <a:t>SemiDigital</a:t>
            </a:r>
            <a:r>
              <a:rPr lang="en-US" dirty="0">
                <a:solidFill>
                  <a:schemeClr val="accent6">
                    <a:lumMod val="50000"/>
                  </a:schemeClr>
                </a:solidFill>
              </a:rPr>
              <a:t>-HCAL with Resistive Plate Chamber as sensitive elements is an option </a:t>
            </a:r>
          </a:p>
          <a:p>
            <a:pPr marL="1200150" lvl="2" indent="-285750">
              <a:spcAft>
                <a:spcPts val="1200"/>
              </a:spcAft>
              <a:buFont typeface="Arial" panose="020B0604020202020204" pitchFamily="34" charset="0"/>
              <a:buChar char="•"/>
            </a:pPr>
            <a:r>
              <a:rPr lang="en-US" dirty="0"/>
              <a:t>Particle counting with 3 energy thresholds</a:t>
            </a:r>
          </a:p>
          <a:p>
            <a:pPr marL="285750" indent="-285750">
              <a:spcAft>
                <a:spcPts val="600"/>
              </a:spcAft>
              <a:buFont typeface="Arial" panose="020B0604020202020204" pitchFamily="34" charset="0"/>
              <a:buChar char="•"/>
            </a:pPr>
            <a:r>
              <a:rPr lang="en-US" sz="2000" dirty="0">
                <a:solidFill>
                  <a:schemeClr val="accent1"/>
                </a:solidFill>
              </a:rPr>
              <a:t>At FCC-</a:t>
            </a:r>
            <a:r>
              <a:rPr lang="en-US" sz="2000" dirty="0" err="1">
                <a:solidFill>
                  <a:schemeClr val="accent1"/>
                </a:solidFill>
              </a:rPr>
              <a:t>hh</a:t>
            </a:r>
            <a:r>
              <a:rPr lang="en-US" sz="2000" dirty="0">
                <a:solidFill>
                  <a:schemeClr val="accent1"/>
                </a:solidFill>
              </a:rPr>
              <a:t>, present technology should fulfil rad. </a:t>
            </a:r>
            <a:r>
              <a:rPr lang="en-US" sz="2000" dirty="0" err="1">
                <a:solidFill>
                  <a:schemeClr val="accent1"/>
                </a:solidFill>
              </a:rPr>
              <a:t>Tol</a:t>
            </a:r>
            <a:r>
              <a:rPr lang="en-US" sz="2000" dirty="0">
                <a:solidFill>
                  <a:schemeClr val="accent1"/>
                </a:solidFill>
              </a:rPr>
              <a:t>. needs up to </a:t>
            </a:r>
            <a:r>
              <a:rPr lang="en-US" sz="2000" dirty="0" err="1">
                <a:solidFill>
                  <a:schemeClr val="accent1"/>
                </a:solidFill>
              </a:rPr>
              <a:t>η</a:t>
            </a:r>
            <a:r>
              <a:rPr lang="en-US" sz="2000" dirty="0">
                <a:solidFill>
                  <a:schemeClr val="accent1"/>
                </a:solidFill>
              </a:rPr>
              <a:t> ≃ 2.5 and can provide ≃ 30 </a:t>
            </a:r>
            <a:r>
              <a:rPr lang="en-US" sz="2000" dirty="0" err="1">
                <a:solidFill>
                  <a:schemeClr val="accent1"/>
                </a:solidFill>
              </a:rPr>
              <a:t>ps</a:t>
            </a:r>
            <a:r>
              <a:rPr lang="en-US" sz="2000" dirty="0">
                <a:solidFill>
                  <a:schemeClr val="accent1"/>
                </a:solidFill>
              </a:rPr>
              <a:t> resolution (charged and neutral) for pile-up mitigation</a:t>
            </a:r>
          </a:p>
        </p:txBody>
      </p:sp>
      <p:sp>
        <p:nvSpPr>
          <p:cNvPr id="4" name="Slide Number Placeholder 3"/>
          <p:cNvSpPr>
            <a:spLocks noGrp="1"/>
          </p:cNvSpPr>
          <p:nvPr>
            <p:ph type="sldNum" sz="quarter" idx="12"/>
          </p:nvPr>
        </p:nvSpPr>
        <p:spPr/>
        <p:txBody>
          <a:bodyPr/>
          <a:lstStyle/>
          <a:p>
            <a:fld id="{9CA62D5A-175C-0146-8DFE-850ADA1B8FDC}" type="slidenum">
              <a:rPr lang="en-US" smtClean="0"/>
              <a:pPr/>
              <a:t>13</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1" y="9057"/>
            <a:ext cx="11346250" cy="646331"/>
          </a:xfrm>
          <a:prstGeom prst="rect">
            <a:avLst/>
          </a:prstGeom>
        </p:spPr>
        <p:txBody>
          <a:bodyPr wrap="square">
            <a:spAutoFit/>
          </a:bodyPr>
          <a:lstStyle/>
          <a:p>
            <a:r>
              <a:rPr lang="en-US" sz="3600" dirty="0">
                <a:solidFill>
                  <a:schemeClr val="accent1"/>
                </a:solidFill>
              </a:rPr>
              <a:t>High Granularity Calorimeter status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r>
              <a:rPr lang="en-US" sz="3600" dirty="0">
                <a:solidFill>
                  <a:schemeClr val="accent1"/>
                </a:solidFill>
              </a:rPr>
              <a:t>* </a:t>
            </a:r>
          </a:p>
        </p:txBody>
      </p:sp>
      <p:grpSp>
        <p:nvGrpSpPr>
          <p:cNvPr id="5" name="Groupe 4">
            <a:extLst>
              <a:ext uri="{FF2B5EF4-FFF2-40B4-BE49-F238E27FC236}">
                <a16:creationId xmlns:a16="http://schemas.microsoft.com/office/drawing/2014/main" id="{46477CF9-261A-AE42-91F1-5F9D54506983}"/>
              </a:ext>
            </a:extLst>
          </p:cNvPr>
          <p:cNvGrpSpPr/>
          <p:nvPr/>
        </p:nvGrpSpPr>
        <p:grpSpPr>
          <a:xfrm>
            <a:off x="9017097" y="502053"/>
            <a:ext cx="2856247" cy="2015017"/>
            <a:chOff x="9081292" y="398637"/>
            <a:chExt cx="2856247" cy="2015017"/>
          </a:xfrm>
        </p:grpSpPr>
        <p:pic>
          <p:nvPicPr>
            <p:cNvPr id="22" name="Picture 6">
              <a:extLst>
                <a:ext uri="{FF2B5EF4-FFF2-40B4-BE49-F238E27FC236}">
                  <a16:creationId xmlns:a16="http://schemas.microsoft.com/office/drawing/2014/main" id="{906F884F-5C08-E543-8B7C-7FEADE9994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1292" y="667577"/>
              <a:ext cx="1647676" cy="1469339"/>
            </a:xfrm>
            <a:prstGeom prst="rect">
              <a:avLst/>
            </a:prstGeom>
          </p:spPr>
        </p:pic>
        <p:pic>
          <p:nvPicPr>
            <p:cNvPr id="10241" name="Picture 1" descr="page5image418752432">
              <a:extLst>
                <a:ext uri="{FF2B5EF4-FFF2-40B4-BE49-F238E27FC236}">
                  <a16:creationId xmlns:a16="http://schemas.microsoft.com/office/drawing/2014/main" id="{13259660-DD35-6A40-AA21-F193266CB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418425" y="894541"/>
              <a:ext cx="2015017" cy="102321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FDB59D83-E20A-AF45-9F99-BC7269FC888F}"/>
                </a:ext>
              </a:extLst>
            </p:cNvPr>
            <p:cNvSpPr txBox="1"/>
            <p:nvPr/>
          </p:nvSpPr>
          <p:spPr>
            <a:xfrm>
              <a:off x="9646886" y="1248357"/>
              <a:ext cx="516488" cy="307777"/>
            </a:xfrm>
            <a:prstGeom prst="rect">
              <a:avLst/>
            </a:prstGeom>
            <a:noFill/>
          </p:spPr>
          <p:txBody>
            <a:bodyPr wrap="none" rtlCol="0">
              <a:spAutoFit/>
            </a:bodyPr>
            <a:lstStyle/>
            <a:p>
              <a:r>
                <a:rPr lang="fr-FR" sz="1400" dirty="0"/>
                <a:t>CMS</a:t>
              </a:r>
            </a:p>
          </p:txBody>
        </p:sp>
        <p:sp>
          <p:nvSpPr>
            <p:cNvPr id="17" name="ZoneTexte 16">
              <a:extLst>
                <a:ext uri="{FF2B5EF4-FFF2-40B4-BE49-F238E27FC236}">
                  <a16:creationId xmlns:a16="http://schemas.microsoft.com/office/drawing/2014/main" id="{35095FF7-1183-F749-86EC-B49D0CD27FB6}"/>
                </a:ext>
              </a:extLst>
            </p:cNvPr>
            <p:cNvSpPr txBox="1"/>
            <p:nvPr/>
          </p:nvSpPr>
          <p:spPr>
            <a:xfrm rot="5400000">
              <a:off x="11099695" y="814939"/>
              <a:ext cx="571723" cy="276999"/>
            </a:xfrm>
            <a:prstGeom prst="rect">
              <a:avLst/>
            </a:prstGeom>
            <a:noFill/>
          </p:spPr>
          <p:txBody>
            <a:bodyPr wrap="square" rtlCol="0">
              <a:spAutoFit/>
            </a:bodyPr>
            <a:lstStyle/>
            <a:p>
              <a:r>
                <a:rPr lang="fr-FR" sz="1200" dirty="0"/>
                <a:t>CMS </a:t>
              </a:r>
            </a:p>
          </p:txBody>
        </p:sp>
      </p:grpSp>
      <p:sp>
        <p:nvSpPr>
          <p:cNvPr id="15" name="ZoneTexte 14">
            <a:extLst>
              <a:ext uri="{FF2B5EF4-FFF2-40B4-BE49-F238E27FC236}">
                <a16:creationId xmlns:a16="http://schemas.microsoft.com/office/drawing/2014/main" id="{0218C8D3-C2CB-954B-85B1-733E756C3D07}"/>
              </a:ext>
            </a:extLst>
          </p:cNvPr>
          <p:cNvSpPr txBox="1"/>
          <p:nvPr/>
        </p:nvSpPr>
        <p:spPr>
          <a:xfrm>
            <a:off x="0" y="6547104"/>
            <a:ext cx="2165080" cy="338554"/>
          </a:xfrm>
          <a:prstGeom prst="rect">
            <a:avLst/>
          </a:prstGeom>
          <a:noFill/>
        </p:spPr>
        <p:txBody>
          <a:bodyPr wrap="none" rtlCol="0">
            <a:spAutoFit/>
          </a:bodyPr>
          <a:lstStyle/>
          <a:p>
            <a:r>
              <a:rPr lang="en-US" sz="1600" i="1" dirty="0"/>
              <a:t>* See talk of A. </a:t>
            </a:r>
            <a:r>
              <a:rPr lang="en-US" sz="1600" i="1" dirty="0" err="1"/>
              <a:t>Lobanov</a:t>
            </a:r>
            <a:endParaRPr lang="en-US" sz="1600" i="1" dirty="0"/>
          </a:p>
        </p:txBody>
      </p:sp>
      <p:pic>
        <p:nvPicPr>
          <p:cNvPr id="20" name="Image 19">
            <a:extLst>
              <a:ext uri="{FF2B5EF4-FFF2-40B4-BE49-F238E27FC236}">
                <a16:creationId xmlns:a16="http://schemas.microsoft.com/office/drawing/2014/main" id="{EAD22035-00FB-824C-9DDE-59EC17F794D7}"/>
              </a:ext>
            </a:extLst>
          </p:cNvPr>
          <p:cNvPicPr>
            <a:picLocks noChangeAspect="1"/>
          </p:cNvPicPr>
          <p:nvPr/>
        </p:nvPicPr>
        <p:blipFill>
          <a:blip r:embed="rId6"/>
          <a:stretch>
            <a:fillRect/>
          </a:stretch>
        </p:blipFill>
        <p:spPr>
          <a:xfrm rot="16200000">
            <a:off x="8387670" y="2898755"/>
            <a:ext cx="1745480" cy="958156"/>
          </a:xfrm>
          <a:prstGeom prst="rect">
            <a:avLst/>
          </a:prstGeom>
        </p:spPr>
      </p:pic>
      <p:sp>
        <p:nvSpPr>
          <p:cNvPr id="23" name="ZoneTexte 22">
            <a:extLst>
              <a:ext uri="{FF2B5EF4-FFF2-40B4-BE49-F238E27FC236}">
                <a16:creationId xmlns:a16="http://schemas.microsoft.com/office/drawing/2014/main" id="{EB831489-8AB2-244E-80B0-EA651C32305D}"/>
              </a:ext>
            </a:extLst>
          </p:cNvPr>
          <p:cNvSpPr txBox="1"/>
          <p:nvPr/>
        </p:nvSpPr>
        <p:spPr>
          <a:xfrm>
            <a:off x="8649945" y="3660166"/>
            <a:ext cx="3504860" cy="646331"/>
          </a:xfrm>
          <a:prstGeom prst="rect">
            <a:avLst/>
          </a:prstGeom>
          <a:noFill/>
        </p:spPr>
        <p:txBody>
          <a:bodyPr wrap="square" rtlCol="0">
            <a:spAutoFit/>
          </a:bodyPr>
          <a:lstStyle/>
          <a:p>
            <a:pPr algn="ctr"/>
            <a:r>
              <a:rPr lang="fr-FR" dirty="0">
                <a:solidFill>
                  <a:schemeClr val="bg1"/>
                </a:solidFill>
              </a:rPr>
              <a:t>3 x 3 cm</a:t>
            </a:r>
            <a:r>
              <a:rPr lang="fr-FR" baseline="30000" dirty="0">
                <a:solidFill>
                  <a:schemeClr val="bg1"/>
                </a:solidFill>
              </a:rPr>
              <a:t>2 </a:t>
            </a:r>
            <a:r>
              <a:rPr lang="fr-FR" dirty="0" err="1">
                <a:solidFill>
                  <a:schemeClr val="bg1"/>
                </a:solidFill>
              </a:rPr>
              <a:t>scintillating</a:t>
            </a:r>
            <a:r>
              <a:rPr lang="fr-FR" dirty="0">
                <a:solidFill>
                  <a:schemeClr val="bg1"/>
                </a:solidFill>
              </a:rPr>
              <a:t> </a:t>
            </a:r>
            <a:r>
              <a:rPr lang="fr-FR" dirty="0" err="1">
                <a:solidFill>
                  <a:schemeClr val="bg1"/>
                </a:solidFill>
              </a:rPr>
              <a:t>tiles</a:t>
            </a:r>
            <a:r>
              <a:rPr lang="fr-FR" dirty="0">
                <a:solidFill>
                  <a:schemeClr val="bg1"/>
                </a:solidFill>
              </a:rPr>
              <a:t> + </a:t>
            </a:r>
            <a:r>
              <a:rPr lang="fr-FR" dirty="0" err="1">
                <a:solidFill>
                  <a:schemeClr val="bg1"/>
                </a:solidFill>
              </a:rPr>
              <a:t>SiPMs</a:t>
            </a:r>
            <a:r>
              <a:rPr lang="fr-FR" dirty="0">
                <a:solidFill>
                  <a:schemeClr val="bg1"/>
                </a:solidFill>
              </a:rPr>
              <a:t> </a:t>
            </a:r>
          </a:p>
          <a:p>
            <a:pPr algn="ctr"/>
            <a:r>
              <a:rPr lang="fr-FR" dirty="0">
                <a:solidFill>
                  <a:schemeClr val="bg1"/>
                </a:solidFill>
              </a:rPr>
              <a:t>24 x 24 </a:t>
            </a:r>
            <a:r>
              <a:rPr lang="fr-FR" dirty="0" err="1">
                <a:solidFill>
                  <a:schemeClr val="bg1"/>
                </a:solidFill>
              </a:rPr>
              <a:t>tile</a:t>
            </a:r>
            <a:r>
              <a:rPr lang="fr-FR" dirty="0">
                <a:solidFill>
                  <a:schemeClr val="bg1"/>
                </a:solidFill>
              </a:rPr>
              <a:t> </a:t>
            </a:r>
            <a:r>
              <a:rPr lang="fr-FR" dirty="0" err="1">
                <a:solidFill>
                  <a:schemeClr val="bg1"/>
                </a:solidFill>
              </a:rPr>
              <a:t>array</a:t>
            </a:r>
            <a:r>
              <a:rPr lang="fr-FR" dirty="0">
                <a:solidFill>
                  <a:schemeClr val="bg1"/>
                </a:solidFill>
              </a:rPr>
              <a:t> (Calice)</a:t>
            </a:r>
          </a:p>
        </p:txBody>
      </p:sp>
      <p:grpSp>
        <p:nvGrpSpPr>
          <p:cNvPr id="26" name="Groupe 25">
            <a:extLst>
              <a:ext uri="{FF2B5EF4-FFF2-40B4-BE49-F238E27FC236}">
                <a16:creationId xmlns:a16="http://schemas.microsoft.com/office/drawing/2014/main" id="{6D9EA699-01FB-8940-B6A5-9C829BFBED08}"/>
              </a:ext>
            </a:extLst>
          </p:cNvPr>
          <p:cNvGrpSpPr/>
          <p:nvPr/>
        </p:nvGrpSpPr>
        <p:grpSpPr>
          <a:xfrm>
            <a:off x="8775005" y="4413504"/>
            <a:ext cx="3364986" cy="2258771"/>
            <a:chOff x="8922040" y="4572952"/>
            <a:chExt cx="2780341" cy="2009732"/>
          </a:xfrm>
        </p:grpSpPr>
        <p:pic>
          <p:nvPicPr>
            <p:cNvPr id="27" name="Image 26">
              <a:extLst>
                <a:ext uri="{FF2B5EF4-FFF2-40B4-BE49-F238E27FC236}">
                  <a16:creationId xmlns:a16="http://schemas.microsoft.com/office/drawing/2014/main" id="{30417735-7014-D242-96BB-AAC48ACE9A9D}"/>
                </a:ext>
              </a:extLst>
            </p:cNvPr>
            <p:cNvPicPr>
              <a:picLocks noChangeAspect="1"/>
            </p:cNvPicPr>
            <p:nvPr/>
          </p:nvPicPr>
          <p:blipFill rotWithShape="1">
            <a:blip r:embed="rId7"/>
            <a:srcRect l="8510"/>
            <a:stretch/>
          </p:blipFill>
          <p:spPr>
            <a:xfrm>
              <a:off x="9017000" y="4572952"/>
              <a:ext cx="2522551" cy="2009732"/>
            </a:xfrm>
            <a:prstGeom prst="rect">
              <a:avLst/>
            </a:prstGeom>
          </p:spPr>
        </p:pic>
        <p:sp>
          <p:nvSpPr>
            <p:cNvPr id="28" name="ZoneTexte 27">
              <a:extLst>
                <a:ext uri="{FF2B5EF4-FFF2-40B4-BE49-F238E27FC236}">
                  <a16:creationId xmlns:a16="http://schemas.microsoft.com/office/drawing/2014/main" id="{E987FE6B-3DDD-A94D-92F9-8D8EA6A00BE8}"/>
                </a:ext>
              </a:extLst>
            </p:cNvPr>
            <p:cNvSpPr txBox="1"/>
            <p:nvPr/>
          </p:nvSpPr>
          <p:spPr>
            <a:xfrm>
              <a:off x="8922040" y="6202419"/>
              <a:ext cx="2780341" cy="369332"/>
            </a:xfrm>
            <a:prstGeom prst="rect">
              <a:avLst/>
            </a:prstGeom>
            <a:noFill/>
          </p:spPr>
          <p:txBody>
            <a:bodyPr wrap="square" rtlCol="0">
              <a:spAutoFit/>
            </a:bodyPr>
            <a:lstStyle/>
            <a:p>
              <a:pPr algn="ctr"/>
              <a:r>
                <a:rPr lang="fr-FR" dirty="0">
                  <a:solidFill>
                    <a:schemeClr val="bg1"/>
                  </a:solidFill>
                </a:rPr>
                <a:t>1m</a:t>
              </a:r>
              <a:r>
                <a:rPr lang="fr-FR" baseline="30000" dirty="0">
                  <a:solidFill>
                    <a:schemeClr val="bg1"/>
                  </a:solidFill>
                </a:rPr>
                <a:t>3</a:t>
              </a:r>
              <a:r>
                <a:rPr lang="fr-FR" dirty="0">
                  <a:solidFill>
                    <a:schemeClr val="bg1"/>
                  </a:solidFill>
                </a:rPr>
                <a:t> prototype 50 </a:t>
              </a:r>
              <a:r>
                <a:rPr lang="fr-FR" dirty="0" err="1">
                  <a:solidFill>
                    <a:schemeClr val="bg1"/>
                  </a:solidFill>
                </a:rPr>
                <a:t>layers</a:t>
              </a:r>
              <a:endParaRPr lang="fr-FR" dirty="0">
                <a:solidFill>
                  <a:schemeClr val="bg1"/>
                </a:solidFill>
              </a:endParaRPr>
            </a:p>
          </p:txBody>
        </p:sp>
        <p:sp>
          <p:nvSpPr>
            <p:cNvPr id="29" name="Rectangle 28">
              <a:extLst>
                <a:ext uri="{FF2B5EF4-FFF2-40B4-BE49-F238E27FC236}">
                  <a16:creationId xmlns:a16="http://schemas.microsoft.com/office/drawing/2014/main" id="{C26BF76E-39B3-0E4C-ADCD-90986077A2E1}"/>
                </a:ext>
              </a:extLst>
            </p:cNvPr>
            <p:cNvSpPr/>
            <p:nvPr/>
          </p:nvSpPr>
          <p:spPr>
            <a:xfrm>
              <a:off x="9137894" y="5645945"/>
              <a:ext cx="929998" cy="369332"/>
            </a:xfrm>
            <a:prstGeom prst="rect">
              <a:avLst/>
            </a:prstGeom>
          </p:spPr>
          <p:txBody>
            <a:bodyPr wrap="none">
              <a:spAutoFit/>
            </a:bodyPr>
            <a:lstStyle/>
            <a:p>
              <a:r>
                <a:rPr lang="fr-FR" dirty="0">
                  <a:solidFill>
                    <a:schemeClr val="bg1"/>
                  </a:solidFill>
                </a:rPr>
                <a:t>SDHACL</a:t>
              </a:r>
              <a:endParaRPr lang="fr-FR" dirty="0"/>
            </a:p>
          </p:txBody>
        </p:sp>
      </p:grpSp>
    </p:spTree>
    <p:extLst>
      <p:ext uri="{BB962C8B-B14F-4D97-AF65-F5344CB8AC3E}">
        <p14:creationId xmlns:p14="http://schemas.microsoft.com/office/powerpoint/2010/main" val="1972955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DC156EDA-A6E5-E746-81F2-D1EAF95E9C08}"/>
              </a:ext>
            </a:extLst>
          </p:cNvPr>
          <p:cNvSpPr txBox="1"/>
          <p:nvPr/>
        </p:nvSpPr>
        <p:spPr>
          <a:xfrm>
            <a:off x="246293" y="1246757"/>
            <a:ext cx="6581524" cy="4439677"/>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solidFill>
              </a:rPr>
              <a:t>IDEA Proposal for Dual </a:t>
            </a:r>
            <a:r>
              <a:rPr lang="en-US" sz="2000" dirty="0" err="1">
                <a:solidFill>
                  <a:schemeClr val="accent1"/>
                </a:solidFill>
              </a:rPr>
              <a:t>REAdout</a:t>
            </a:r>
            <a:r>
              <a:rPr lang="en-US" sz="2000" dirty="0">
                <a:solidFill>
                  <a:schemeClr val="accent1"/>
                </a:solidFill>
              </a:rPr>
              <a:t> Method (DREAM/RD52)*</a:t>
            </a:r>
          </a:p>
          <a:p>
            <a:pPr marL="742950" lvl="1" indent="-285750">
              <a:spcAft>
                <a:spcPts val="300"/>
              </a:spcAft>
              <a:buFont typeface="Arial" panose="020B0604020202020204" pitchFamily="34" charset="0"/>
              <a:buChar char="•"/>
            </a:pPr>
            <a:r>
              <a:rPr lang="en-US" dirty="0"/>
              <a:t>Energy response compensation measuring electromagnetic and hadronic shower components respectively in </a:t>
            </a:r>
            <a:r>
              <a:rPr lang="en-US" dirty="0" err="1"/>
              <a:t>Chernekov</a:t>
            </a:r>
            <a:r>
              <a:rPr lang="en-US" dirty="0"/>
              <a:t> and scintillating fibers</a:t>
            </a:r>
          </a:p>
          <a:p>
            <a:pPr marL="1184400" lvl="2" indent="-270000">
              <a:spcAft>
                <a:spcPts val="600"/>
              </a:spcAft>
              <a:buFont typeface="Arial"/>
              <a:buChar char="•"/>
            </a:pPr>
            <a:r>
              <a:rPr lang="en-US" sz="1600" dirty="0">
                <a:cs typeface="Arial" panose="020B0604020202020204" pitchFamily="34" charset="0"/>
                <a:sym typeface="Wingdings"/>
              </a:rPr>
              <a:t>1 mm fibers </a:t>
            </a:r>
            <a:r>
              <a:rPr lang="en-US" sz="1600" dirty="0" err="1">
                <a:cs typeface="Arial" panose="020B0604020202020204" pitchFamily="34" charset="0"/>
                <a:sym typeface="Wingdings"/>
              </a:rPr>
              <a:t>Scint</a:t>
            </a:r>
            <a:r>
              <a:rPr lang="en-US" sz="1600" dirty="0">
                <a:cs typeface="Arial" panose="020B0604020202020204" pitchFamily="34" charset="0"/>
                <a:sym typeface="Wingdings"/>
              </a:rPr>
              <a:t>./Cerenkov with 1.5 mm pitch in </a:t>
            </a:r>
            <a:r>
              <a:rPr lang="en-US" sz="1600" dirty="0" err="1">
                <a:cs typeface="Arial" panose="020B0604020202020204" pitchFamily="34" charset="0"/>
                <a:sym typeface="Wingdings"/>
              </a:rPr>
              <a:t>Pb</a:t>
            </a:r>
            <a:r>
              <a:rPr lang="en-US" sz="1600" dirty="0">
                <a:cs typeface="Arial" panose="020B0604020202020204" pitchFamily="34" charset="0"/>
                <a:sym typeface="Wingdings"/>
              </a:rPr>
              <a:t> or Cu       </a:t>
            </a:r>
          </a:p>
          <a:p>
            <a:pPr lvl="2">
              <a:spcAft>
                <a:spcPts val="1200"/>
              </a:spcAft>
            </a:pPr>
            <a:r>
              <a:rPr lang="en-US" sz="1600" dirty="0">
                <a:cs typeface="Arial" panose="020B0604020202020204" pitchFamily="34" charset="0"/>
                <a:sym typeface="Wingdings"/>
              </a:rPr>
              <a:t>                      </a:t>
            </a:r>
            <a:r>
              <a:rPr lang="en-US" sz="1600" dirty="0" err="1">
                <a:solidFill>
                  <a:schemeClr val="accent1"/>
                </a:solidFill>
                <a:cs typeface="Arial" panose="020B0604020202020204" pitchFamily="34" charset="0"/>
                <a:sym typeface="Wingdings"/>
              </a:rPr>
              <a:t>σ</a:t>
            </a:r>
            <a:r>
              <a:rPr lang="en-US" sz="1600" dirty="0">
                <a:solidFill>
                  <a:schemeClr val="accent1"/>
                </a:solidFill>
                <a:cs typeface="Arial" panose="020B0604020202020204" pitchFamily="34" charset="0"/>
                <a:sym typeface="Wingdings"/>
              </a:rPr>
              <a:t>(E)/E</a:t>
            </a:r>
            <a:r>
              <a:rPr lang="en-US" sz="1600" dirty="0">
                <a:solidFill>
                  <a:schemeClr val="accent1"/>
                </a:solidFill>
                <a:sym typeface="Wingdings"/>
              </a:rPr>
              <a:t>≃ </a:t>
            </a:r>
            <a:r>
              <a:rPr lang="en-US" sz="1600" dirty="0">
                <a:solidFill>
                  <a:schemeClr val="accent1"/>
                </a:solidFill>
                <a:cs typeface="Arial" panose="020B0604020202020204" pitchFamily="34" charset="0"/>
                <a:sym typeface="Wingdings"/>
              </a:rPr>
              <a:t>10(34)%/√E + 1% for e/</a:t>
            </a:r>
            <a:r>
              <a:rPr lang="en-US" sz="1600" dirty="0" err="1">
                <a:solidFill>
                  <a:schemeClr val="accent1"/>
                </a:solidFill>
                <a:cs typeface="Arial" panose="020B0604020202020204" pitchFamily="34" charset="0"/>
                <a:sym typeface="Wingdings"/>
              </a:rPr>
              <a:t>γ</a:t>
            </a:r>
            <a:r>
              <a:rPr lang="en-US" sz="1600" dirty="0">
                <a:solidFill>
                  <a:schemeClr val="accent1"/>
                </a:solidFill>
                <a:cs typeface="Arial" panose="020B0604020202020204" pitchFamily="34" charset="0"/>
                <a:sym typeface="Wingdings"/>
              </a:rPr>
              <a:t>(π)</a:t>
            </a:r>
          </a:p>
          <a:p>
            <a:pPr marL="742950" lvl="1" indent="-285750">
              <a:buFont typeface="Wingdings" pitchFamily="2" charset="2"/>
              <a:buChar char="à"/>
            </a:pPr>
            <a:r>
              <a:rPr lang="en-US" dirty="0">
                <a:solidFill>
                  <a:schemeClr val="accent6">
                    <a:lumMod val="50000"/>
                  </a:schemeClr>
                </a:solidFill>
                <a:cs typeface="Arial" panose="020B0604020202020204" pitchFamily="34" charset="0"/>
                <a:sym typeface="Wingdings"/>
              </a:rPr>
              <a:t>Projective design with </a:t>
            </a:r>
            <a:r>
              <a:rPr lang="en-US" dirty="0">
                <a:solidFill>
                  <a:schemeClr val="accent6">
                    <a:lumMod val="50000"/>
                  </a:schemeClr>
                </a:solidFill>
                <a:sym typeface="Wingdings"/>
              </a:rPr>
              <a:t>≃ </a:t>
            </a:r>
            <a:r>
              <a:rPr lang="en-US" dirty="0">
                <a:solidFill>
                  <a:schemeClr val="accent6">
                    <a:lumMod val="50000"/>
                  </a:schemeClr>
                </a:solidFill>
                <a:cs typeface="Arial" panose="020B0604020202020204" pitchFamily="34" charset="0"/>
                <a:sym typeface="Wingdings"/>
              </a:rPr>
              <a:t>10</a:t>
            </a:r>
            <a:r>
              <a:rPr lang="en-US" baseline="30000" dirty="0">
                <a:solidFill>
                  <a:schemeClr val="accent6">
                    <a:lumMod val="50000"/>
                  </a:schemeClr>
                </a:solidFill>
                <a:cs typeface="Arial" panose="020B0604020202020204" pitchFamily="34" charset="0"/>
                <a:sym typeface="Wingdings"/>
              </a:rPr>
              <a:t>8 </a:t>
            </a:r>
            <a:r>
              <a:rPr lang="en-US" dirty="0">
                <a:solidFill>
                  <a:schemeClr val="accent6">
                    <a:lumMod val="50000"/>
                  </a:schemeClr>
                </a:solidFill>
                <a:cs typeface="Arial" panose="020B0604020202020204" pitchFamily="34" charset="0"/>
                <a:sym typeface="Wingdings"/>
              </a:rPr>
              <a:t>fibers, 2m long, is a challenge</a:t>
            </a:r>
          </a:p>
          <a:p>
            <a:pPr marL="1200150" lvl="2" indent="-285750">
              <a:spcAft>
                <a:spcPts val="600"/>
              </a:spcAft>
              <a:buFont typeface="Arial" panose="020B0604020202020204" pitchFamily="34" charset="0"/>
              <a:buChar char="•"/>
            </a:pPr>
            <a:r>
              <a:rPr lang="en-US" dirty="0">
                <a:cs typeface="Arial" panose="020B0604020202020204" pitchFamily="34" charset="0"/>
                <a:sym typeface="Wingdings"/>
              </a:rPr>
              <a:t>Industrial production of grooved absorber, assembly…</a:t>
            </a:r>
          </a:p>
          <a:p>
            <a:pPr marL="742950" lvl="1" indent="-285750">
              <a:spcAft>
                <a:spcPts val="600"/>
              </a:spcAft>
              <a:buFont typeface="Wingdings" pitchFamily="2" charset="2"/>
              <a:buChar char="à"/>
            </a:pPr>
            <a:r>
              <a:rPr lang="en-US" dirty="0">
                <a:solidFill>
                  <a:schemeClr val="accent6">
                    <a:lumMod val="50000"/>
                  </a:schemeClr>
                </a:solidFill>
                <a:cs typeface="Arial" panose="020B0604020202020204" pitchFamily="34" charset="0"/>
                <a:sym typeface="Wingdings"/>
              </a:rPr>
              <a:t>Readout with </a:t>
            </a:r>
            <a:r>
              <a:rPr lang="en-US" dirty="0" err="1">
                <a:solidFill>
                  <a:schemeClr val="accent6">
                    <a:lumMod val="50000"/>
                  </a:schemeClr>
                </a:solidFill>
                <a:cs typeface="Arial" panose="020B0604020202020204" pitchFamily="34" charset="0"/>
                <a:sym typeface="Wingdings"/>
              </a:rPr>
              <a:t>SiPM</a:t>
            </a:r>
            <a:r>
              <a:rPr lang="en-US" dirty="0">
                <a:solidFill>
                  <a:schemeClr val="accent6">
                    <a:lumMod val="50000"/>
                  </a:schemeClr>
                </a:solidFill>
                <a:cs typeface="Arial" panose="020B0604020202020204" pitchFamily="34" charset="0"/>
                <a:sym typeface="Wingdings"/>
              </a:rPr>
              <a:t> </a:t>
            </a:r>
          </a:p>
          <a:p>
            <a:pPr marL="742950" lvl="1" indent="-285750">
              <a:buFont typeface="Wingdings" pitchFamily="2" charset="2"/>
              <a:buChar char="à"/>
            </a:pPr>
            <a:r>
              <a:rPr lang="en-US" dirty="0">
                <a:solidFill>
                  <a:schemeClr val="accent6">
                    <a:lumMod val="50000"/>
                  </a:schemeClr>
                </a:solidFill>
              </a:rPr>
              <a:t>For a FCC-</a:t>
            </a:r>
            <a:r>
              <a:rPr lang="en-US" dirty="0" err="1">
                <a:solidFill>
                  <a:schemeClr val="accent6">
                    <a:lumMod val="50000"/>
                  </a:schemeClr>
                </a:solidFill>
              </a:rPr>
              <a:t>hh</a:t>
            </a:r>
            <a:r>
              <a:rPr lang="en-US" dirty="0">
                <a:solidFill>
                  <a:schemeClr val="accent6">
                    <a:lumMod val="50000"/>
                  </a:schemeClr>
                </a:solidFill>
              </a:rPr>
              <a:t> application (flavor experiment?)</a:t>
            </a:r>
          </a:p>
          <a:p>
            <a:pPr marL="1200150" lvl="2" indent="-285750">
              <a:buFont typeface="Arial" panose="020B0604020202020204" pitchFamily="34" charset="0"/>
              <a:buChar char="•"/>
            </a:pPr>
            <a:r>
              <a:rPr lang="en-US" dirty="0"/>
              <a:t>Longitudinal segmentation may be missing, options      with fibers starting at different depths and/or        extended use of precise timing</a:t>
            </a:r>
          </a:p>
          <a:p>
            <a:pPr marL="1200150" lvl="2" indent="-285750">
              <a:buFont typeface="Arial" panose="020B0604020202020204" pitchFamily="34" charset="0"/>
              <a:buChar char="•"/>
            </a:pPr>
            <a:r>
              <a:rPr lang="en-US" dirty="0"/>
              <a:t>Radiation tolerance depending on fiber material </a:t>
            </a:r>
          </a:p>
        </p:txBody>
      </p:sp>
      <p:sp>
        <p:nvSpPr>
          <p:cNvPr id="4" name="Slide Number Placeholder 3"/>
          <p:cNvSpPr>
            <a:spLocks noGrp="1"/>
          </p:cNvSpPr>
          <p:nvPr>
            <p:ph type="sldNum" sz="quarter" idx="12"/>
          </p:nvPr>
        </p:nvSpPr>
        <p:spPr/>
        <p:txBody>
          <a:bodyPr/>
          <a:lstStyle/>
          <a:p>
            <a:fld id="{9CA62D5A-175C-0146-8DFE-850ADA1B8FDC}" type="slidenum">
              <a:rPr lang="en-US" smtClean="0"/>
              <a:pPr/>
              <a:t>14</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Dual readout calorimeter for FCC-</a:t>
            </a:r>
            <a:r>
              <a:rPr lang="en-US" sz="3600" dirty="0" err="1">
                <a:solidFill>
                  <a:schemeClr val="accent1"/>
                </a:solidFill>
              </a:rPr>
              <a:t>ee</a:t>
            </a:r>
            <a:endParaRPr lang="en-US" sz="3600" dirty="0">
              <a:solidFill>
                <a:schemeClr val="accent1"/>
              </a:solidFill>
            </a:endParaRPr>
          </a:p>
        </p:txBody>
      </p:sp>
      <p:pic>
        <p:nvPicPr>
          <p:cNvPr id="10" name="Image 9">
            <a:extLst>
              <a:ext uri="{FF2B5EF4-FFF2-40B4-BE49-F238E27FC236}">
                <a16:creationId xmlns:a16="http://schemas.microsoft.com/office/drawing/2014/main" id="{FC6D8EA9-C507-3843-A122-F335829B1A50}"/>
              </a:ext>
            </a:extLst>
          </p:cNvPr>
          <p:cNvPicPr>
            <a:picLocks noChangeAspect="1"/>
          </p:cNvPicPr>
          <p:nvPr/>
        </p:nvPicPr>
        <p:blipFill rotWithShape="1">
          <a:blip r:embed="rId3"/>
          <a:srcRect l="16029" t="6034" r="11997"/>
          <a:stretch/>
        </p:blipFill>
        <p:spPr>
          <a:xfrm>
            <a:off x="7329523" y="2289355"/>
            <a:ext cx="2185011" cy="1558389"/>
          </a:xfrm>
          <a:prstGeom prst="rect">
            <a:avLst/>
          </a:prstGeom>
        </p:spPr>
      </p:pic>
      <p:pic>
        <p:nvPicPr>
          <p:cNvPr id="5" name="Image 4">
            <a:extLst>
              <a:ext uri="{FF2B5EF4-FFF2-40B4-BE49-F238E27FC236}">
                <a16:creationId xmlns:a16="http://schemas.microsoft.com/office/drawing/2014/main" id="{F3797AD0-3E4A-7848-B5F8-CE32F68695FA}"/>
              </a:ext>
            </a:extLst>
          </p:cNvPr>
          <p:cNvPicPr>
            <a:picLocks noChangeAspect="1"/>
          </p:cNvPicPr>
          <p:nvPr/>
        </p:nvPicPr>
        <p:blipFill>
          <a:blip r:embed="rId4"/>
          <a:stretch>
            <a:fillRect/>
          </a:stretch>
        </p:blipFill>
        <p:spPr>
          <a:xfrm>
            <a:off x="9906849" y="2312899"/>
            <a:ext cx="1524000" cy="1511300"/>
          </a:xfrm>
          <a:prstGeom prst="rect">
            <a:avLst/>
          </a:prstGeom>
        </p:spPr>
      </p:pic>
      <p:sp>
        <p:nvSpPr>
          <p:cNvPr id="12" name="ZoneTexte 11">
            <a:extLst>
              <a:ext uri="{FF2B5EF4-FFF2-40B4-BE49-F238E27FC236}">
                <a16:creationId xmlns:a16="http://schemas.microsoft.com/office/drawing/2014/main" id="{6D958739-3F29-FC45-BC4E-242A1A13FEC6}"/>
              </a:ext>
            </a:extLst>
          </p:cNvPr>
          <p:cNvSpPr txBox="1"/>
          <p:nvPr/>
        </p:nvSpPr>
        <p:spPr>
          <a:xfrm>
            <a:off x="7356820" y="3886254"/>
            <a:ext cx="4466689" cy="338554"/>
          </a:xfrm>
          <a:prstGeom prst="rect">
            <a:avLst/>
          </a:prstGeom>
          <a:noFill/>
          <a:ln>
            <a:noFill/>
          </a:ln>
        </p:spPr>
        <p:txBody>
          <a:bodyPr wrap="square" rtlCol="0">
            <a:spAutoFit/>
          </a:bodyPr>
          <a:lstStyle/>
          <a:p>
            <a:pPr algn="ctr"/>
            <a:r>
              <a:rPr lang="en-US" sz="1600" dirty="0"/>
              <a:t>32 + 32 </a:t>
            </a:r>
            <a:r>
              <a:rPr lang="en-US" sz="1600" dirty="0" err="1"/>
              <a:t>scint</a:t>
            </a:r>
            <a:r>
              <a:rPr lang="en-US" sz="1600" dirty="0"/>
              <a:t>./</a:t>
            </a:r>
            <a:r>
              <a:rPr lang="en-US" sz="1600" dirty="0" err="1"/>
              <a:t>cerenkov</a:t>
            </a:r>
            <a:r>
              <a:rPr lang="en-US" sz="1600" dirty="0"/>
              <a:t> prototype for </a:t>
            </a:r>
            <a:r>
              <a:rPr lang="en-US" sz="1600" dirty="0" err="1"/>
              <a:t>SiPM</a:t>
            </a:r>
            <a:r>
              <a:rPr lang="en-US" sz="1600" dirty="0"/>
              <a:t> readout </a:t>
            </a:r>
          </a:p>
        </p:txBody>
      </p:sp>
      <p:grpSp>
        <p:nvGrpSpPr>
          <p:cNvPr id="6" name="Groupe 5">
            <a:extLst>
              <a:ext uri="{FF2B5EF4-FFF2-40B4-BE49-F238E27FC236}">
                <a16:creationId xmlns:a16="http://schemas.microsoft.com/office/drawing/2014/main" id="{AE4D5A8E-C073-044E-A03A-89CF3F14F25E}"/>
              </a:ext>
            </a:extLst>
          </p:cNvPr>
          <p:cNvGrpSpPr/>
          <p:nvPr/>
        </p:nvGrpSpPr>
        <p:grpSpPr>
          <a:xfrm>
            <a:off x="6723642" y="4359240"/>
            <a:ext cx="5414251" cy="2591669"/>
            <a:chOff x="6409742" y="3458477"/>
            <a:chExt cx="5414251" cy="2591669"/>
          </a:xfrm>
        </p:grpSpPr>
        <p:pic>
          <p:nvPicPr>
            <p:cNvPr id="7" name="Picture 6">
              <a:extLst>
                <a:ext uri="{FF2B5EF4-FFF2-40B4-BE49-F238E27FC236}">
                  <a16:creationId xmlns:a16="http://schemas.microsoft.com/office/drawing/2014/main" id="{8B16C8A9-5E7D-A841-9ACA-CF7B01D6621B}"/>
                </a:ext>
              </a:extLst>
            </p:cNvPr>
            <p:cNvPicPr>
              <a:picLocks noChangeAspect="1"/>
            </p:cNvPicPr>
            <p:nvPr/>
          </p:nvPicPr>
          <p:blipFill rotWithShape="1">
            <a:blip r:embed="rId5">
              <a:extLst>
                <a:ext uri="{28A0092B-C50C-407E-A947-70E740481C1C}">
                  <a14:useLocalDpi xmlns:a14="http://schemas.microsoft.com/office/drawing/2010/main"/>
                </a:ext>
              </a:extLst>
            </a:blip>
            <a:srcRect l="5771" t="18373" r="3872"/>
            <a:stretch/>
          </p:blipFill>
          <p:spPr>
            <a:xfrm>
              <a:off x="6409742" y="3458477"/>
              <a:ext cx="5414251" cy="2591669"/>
            </a:xfrm>
            <a:prstGeom prst="rect">
              <a:avLst/>
            </a:prstGeom>
          </p:spPr>
        </p:pic>
        <p:sp>
          <p:nvSpPr>
            <p:cNvPr id="13" name="ZoneTexte 12">
              <a:extLst>
                <a:ext uri="{FF2B5EF4-FFF2-40B4-BE49-F238E27FC236}">
                  <a16:creationId xmlns:a16="http://schemas.microsoft.com/office/drawing/2014/main" id="{7CC96E34-D4A0-4144-B2C4-E42C9297D564}"/>
                </a:ext>
              </a:extLst>
            </p:cNvPr>
            <p:cNvSpPr txBox="1"/>
            <p:nvPr/>
          </p:nvSpPr>
          <p:spPr>
            <a:xfrm>
              <a:off x="7466003" y="5558434"/>
              <a:ext cx="3180289" cy="369332"/>
            </a:xfrm>
            <a:prstGeom prst="rect">
              <a:avLst/>
            </a:prstGeom>
            <a:noFill/>
            <a:ln>
              <a:noFill/>
            </a:ln>
          </p:spPr>
          <p:txBody>
            <a:bodyPr wrap="square" rtlCol="0">
              <a:spAutoFit/>
            </a:bodyPr>
            <a:lstStyle/>
            <a:p>
              <a:pPr algn="ctr"/>
              <a:r>
                <a:rPr lang="en-US" dirty="0">
                  <a:solidFill>
                    <a:schemeClr val="bg1"/>
                  </a:solidFill>
                </a:rPr>
                <a:t>IDEA  projective geometry</a:t>
              </a:r>
            </a:p>
          </p:txBody>
        </p:sp>
      </p:grpSp>
      <p:pic>
        <p:nvPicPr>
          <p:cNvPr id="9" name="Image 8">
            <a:extLst>
              <a:ext uri="{FF2B5EF4-FFF2-40B4-BE49-F238E27FC236}">
                <a16:creationId xmlns:a16="http://schemas.microsoft.com/office/drawing/2014/main" id="{34DE28EB-56B0-0E42-AB8D-5539401FFC7D}"/>
              </a:ext>
            </a:extLst>
          </p:cNvPr>
          <p:cNvPicPr>
            <a:picLocks noChangeAspect="1"/>
          </p:cNvPicPr>
          <p:nvPr/>
        </p:nvPicPr>
        <p:blipFill rotWithShape="1">
          <a:blip r:embed="rId6"/>
          <a:srcRect l="4239" r="5224"/>
          <a:stretch/>
        </p:blipFill>
        <p:spPr>
          <a:xfrm>
            <a:off x="7304301" y="197646"/>
            <a:ext cx="2251570" cy="1991147"/>
          </a:xfrm>
          <a:prstGeom prst="rect">
            <a:avLst/>
          </a:prstGeom>
        </p:spPr>
      </p:pic>
      <p:sp>
        <p:nvSpPr>
          <p:cNvPr id="14" name="ZoneTexte 13">
            <a:extLst>
              <a:ext uri="{FF2B5EF4-FFF2-40B4-BE49-F238E27FC236}">
                <a16:creationId xmlns:a16="http://schemas.microsoft.com/office/drawing/2014/main" id="{565E2456-2631-DC44-8BB3-310F110C0BD8}"/>
              </a:ext>
            </a:extLst>
          </p:cNvPr>
          <p:cNvSpPr txBox="1"/>
          <p:nvPr/>
        </p:nvSpPr>
        <p:spPr>
          <a:xfrm>
            <a:off x="7304302" y="1035443"/>
            <a:ext cx="2251569" cy="738664"/>
          </a:xfrm>
          <a:prstGeom prst="rect">
            <a:avLst/>
          </a:prstGeom>
          <a:noFill/>
        </p:spPr>
        <p:txBody>
          <a:bodyPr wrap="square" rtlCol="0">
            <a:spAutoFit/>
          </a:bodyPr>
          <a:lstStyle/>
          <a:p>
            <a:r>
              <a:rPr lang="fr-FR" sz="1400" dirty="0"/>
              <a:t>ECAL </a:t>
            </a:r>
            <a:r>
              <a:rPr lang="fr-FR" sz="1400" dirty="0" err="1"/>
              <a:t>defined</a:t>
            </a:r>
            <a:r>
              <a:rPr lang="fr-FR" sz="1400" dirty="0"/>
              <a:t> by 25 cm </a:t>
            </a:r>
            <a:r>
              <a:rPr lang="fr-FR" sz="1400" dirty="0" err="1"/>
              <a:t>difference</a:t>
            </a:r>
            <a:r>
              <a:rPr lang="fr-FR" sz="1400" dirty="0"/>
              <a:t> in </a:t>
            </a:r>
            <a:r>
              <a:rPr lang="fr-FR" sz="1400" dirty="0" err="1"/>
              <a:t>length</a:t>
            </a:r>
            <a:r>
              <a:rPr lang="fr-FR" sz="1400" dirty="0"/>
              <a:t> of </a:t>
            </a:r>
            <a:r>
              <a:rPr lang="fr-FR" sz="1400" dirty="0" err="1"/>
              <a:t>fibers</a:t>
            </a:r>
            <a:r>
              <a:rPr lang="fr-FR" sz="1400" dirty="0"/>
              <a:t> at the front of the calo.</a:t>
            </a:r>
          </a:p>
        </p:txBody>
      </p:sp>
      <p:pic>
        <p:nvPicPr>
          <p:cNvPr id="2" name="Image 1">
            <a:extLst>
              <a:ext uri="{FF2B5EF4-FFF2-40B4-BE49-F238E27FC236}">
                <a16:creationId xmlns:a16="http://schemas.microsoft.com/office/drawing/2014/main" id="{3E764B8B-26A9-B14F-9B82-6F5BD9E9C9B9}"/>
              </a:ext>
            </a:extLst>
          </p:cNvPr>
          <p:cNvPicPr>
            <a:picLocks noChangeAspect="1"/>
          </p:cNvPicPr>
          <p:nvPr/>
        </p:nvPicPr>
        <p:blipFill>
          <a:blip r:embed="rId7"/>
          <a:stretch>
            <a:fillRect/>
          </a:stretch>
        </p:blipFill>
        <p:spPr>
          <a:xfrm>
            <a:off x="9959545" y="599341"/>
            <a:ext cx="1418608" cy="1541685"/>
          </a:xfrm>
          <a:prstGeom prst="rect">
            <a:avLst/>
          </a:prstGeom>
        </p:spPr>
      </p:pic>
      <p:sp>
        <p:nvSpPr>
          <p:cNvPr id="15" name="ZoneTexte 14">
            <a:extLst>
              <a:ext uri="{FF2B5EF4-FFF2-40B4-BE49-F238E27FC236}">
                <a16:creationId xmlns:a16="http://schemas.microsoft.com/office/drawing/2014/main" id="{BDEDB32D-7559-C449-99B7-1AFBFA7BE308}"/>
              </a:ext>
            </a:extLst>
          </p:cNvPr>
          <p:cNvSpPr txBox="1"/>
          <p:nvPr/>
        </p:nvSpPr>
        <p:spPr>
          <a:xfrm>
            <a:off x="9870386" y="236651"/>
            <a:ext cx="1517980" cy="338554"/>
          </a:xfrm>
          <a:prstGeom prst="rect">
            <a:avLst/>
          </a:prstGeom>
          <a:noFill/>
        </p:spPr>
        <p:txBody>
          <a:bodyPr wrap="none" rtlCol="0">
            <a:spAutoFit/>
          </a:bodyPr>
          <a:lstStyle/>
          <a:p>
            <a:r>
              <a:rPr lang="fr-FR" sz="1600" dirty="0" err="1"/>
              <a:t>Tubelet</a:t>
            </a:r>
            <a:r>
              <a:rPr lang="fr-FR" sz="1600" dirty="0"/>
              <a:t> concept</a:t>
            </a:r>
          </a:p>
        </p:txBody>
      </p:sp>
      <p:sp>
        <p:nvSpPr>
          <p:cNvPr id="16" name="ZoneTexte 15">
            <a:extLst>
              <a:ext uri="{FF2B5EF4-FFF2-40B4-BE49-F238E27FC236}">
                <a16:creationId xmlns:a16="http://schemas.microsoft.com/office/drawing/2014/main" id="{5DE38A02-9B9F-1B47-A54E-3D0295E37F2E}"/>
              </a:ext>
            </a:extLst>
          </p:cNvPr>
          <p:cNvSpPr txBox="1"/>
          <p:nvPr/>
        </p:nvSpPr>
        <p:spPr>
          <a:xfrm>
            <a:off x="14282" y="6486526"/>
            <a:ext cx="2884572" cy="338554"/>
          </a:xfrm>
          <a:prstGeom prst="rect">
            <a:avLst/>
          </a:prstGeom>
          <a:noFill/>
        </p:spPr>
        <p:txBody>
          <a:bodyPr wrap="none" rtlCol="0">
            <a:spAutoFit/>
          </a:bodyPr>
          <a:lstStyle/>
          <a:p>
            <a:r>
              <a:rPr lang="en-US" sz="1600" i="1"/>
              <a:t>See presentation of P. Giacomelli</a:t>
            </a:r>
          </a:p>
        </p:txBody>
      </p:sp>
    </p:spTree>
    <p:extLst>
      <p:ext uri="{BB962C8B-B14F-4D97-AF65-F5344CB8AC3E}">
        <p14:creationId xmlns:p14="http://schemas.microsoft.com/office/powerpoint/2010/main" val="27623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028B535-B0CB-FC45-8067-A5D6406949AD}"/>
              </a:ext>
            </a:extLst>
          </p:cNvPr>
          <p:cNvSpPr/>
          <p:nvPr/>
        </p:nvSpPr>
        <p:spPr>
          <a:xfrm>
            <a:off x="233766" y="691888"/>
            <a:ext cx="11743354" cy="3085460"/>
          </a:xfrm>
          <a:prstGeom prst="rect">
            <a:avLst/>
          </a:prstGeom>
          <a:ln>
            <a:noFill/>
          </a:ln>
        </p:spPr>
        <p:txBody>
          <a:bodyPr wrap="square">
            <a:spAutoFit/>
          </a:bodyPr>
          <a:lstStyle/>
          <a:p>
            <a:pPr marL="342900" indent="-342900">
              <a:buFont typeface="Arial" panose="020B0604020202020204" pitchFamily="34" charset="0"/>
              <a:buChar char="•"/>
            </a:pPr>
            <a:r>
              <a:rPr lang="en-US" sz="2000" dirty="0">
                <a:solidFill>
                  <a:schemeClr val="accent1"/>
                </a:solidFill>
              </a:rPr>
              <a:t>Liquid Argon calorimeter is a unique technology to sustain radiation up to ≃ 5 x 10</a:t>
            </a:r>
            <a:r>
              <a:rPr lang="en-US" sz="2000" baseline="30000" dirty="0">
                <a:solidFill>
                  <a:schemeClr val="accent1"/>
                </a:solidFill>
              </a:rPr>
              <a:t>18</a:t>
            </a:r>
            <a:r>
              <a:rPr lang="en-US" sz="2000" dirty="0">
                <a:solidFill>
                  <a:schemeClr val="accent1"/>
                </a:solidFill>
              </a:rPr>
              <a:t> </a:t>
            </a:r>
            <a:r>
              <a:rPr lang="en-US" sz="2000" dirty="0" err="1">
                <a:solidFill>
                  <a:schemeClr val="accent1"/>
                </a:solidFill>
              </a:rPr>
              <a:t>neq</a:t>
            </a:r>
            <a:r>
              <a:rPr lang="en-US" sz="2000" dirty="0">
                <a:solidFill>
                  <a:schemeClr val="accent1"/>
                </a:solidFill>
              </a:rPr>
              <a:t>/cm</a:t>
            </a:r>
            <a:r>
              <a:rPr lang="en-US" sz="2000" baseline="30000" dirty="0">
                <a:solidFill>
                  <a:schemeClr val="accent1"/>
                </a:solidFill>
              </a:rPr>
              <a:t>2</a:t>
            </a:r>
            <a:r>
              <a:rPr lang="en-US" sz="2000" dirty="0">
                <a:solidFill>
                  <a:schemeClr val="accent1"/>
                </a:solidFill>
              </a:rPr>
              <a:t> and 500 </a:t>
            </a:r>
            <a:r>
              <a:rPr lang="en-US" sz="2000" dirty="0" err="1">
                <a:solidFill>
                  <a:schemeClr val="accent1"/>
                </a:solidFill>
              </a:rPr>
              <a:t>GRad</a:t>
            </a:r>
            <a:endParaRPr lang="en-US" sz="2000" dirty="0">
              <a:solidFill>
                <a:schemeClr val="accent1"/>
              </a:solidFill>
            </a:endParaRPr>
          </a:p>
          <a:p>
            <a:pPr marL="800100" lvl="1" indent="-342900">
              <a:spcAft>
                <a:spcPts val="300"/>
              </a:spcAft>
              <a:buFont typeface="Arial" panose="020B0604020202020204" pitchFamily="34" charset="0"/>
              <a:buChar char="•"/>
            </a:pPr>
            <a:r>
              <a:rPr lang="en-US" dirty="0"/>
              <a:t>Straight inclined structure design with 8 longitudinal segmentations                                                                                     </a:t>
            </a:r>
            <a:r>
              <a:rPr lang="en-US" dirty="0" err="1"/>
              <a:t>Δη</a:t>
            </a:r>
            <a:r>
              <a:rPr lang="en-US" dirty="0"/>
              <a:t> x </a:t>
            </a:r>
            <a:r>
              <a:rPr lang="en-US" dirty="0" err="1"/>
              <a:t>Δϕ</a:t>
            </a:r>
            <a:r>
              <a:rPr lang="en-US" dirty="0"/>
              <a:t> ≃ 0.01(0.025) x 0.01(0.025) in ECAL(HCAL) </a:t>
            </a:r>
            <a:r>
              <a:rPr lang="en-US" dirty="0">
                <a:sym typeface="Wingdings" pitchFamily="2" charset="2"/>
              </a:rPr>
              <a:t>/10 ATLAS</a:t>
            </a:r>
          </a:p>
          <a:p>
            <a:pPr marL="800100" lvl="1" indent="-342900">
              <a:spcAft>
                <a:spcPts val="300"/>
              </a:spcAft>
              <a:buFont typeface="Wingdings" pitchFamily="2" charset="2"/>
              <a:buChar char="à"/>
            </a:pPr>
            <a:r>
              <a:rPr lang="en-US" dirty="0">
                <a:solidFill>
                  <a:schemeClr val="accent6">
                    <a:lumMod val="50000"/>
                  </a:schemeClr>
                </a:solidFill>
                <a:sym typeface="Wingdings" pitchFamily="2" charset="2"/>
              </a:rPr>
              <a:t>Engineering challenge to develop multilayer PCB electrodes, and high density                                                     feedthrough for readout outside the cold volume</a:t>
            </a:r>
          </a:p>
          <a:p>
            <a:pPr marL="800100" lvl="1" indent="-342900">
              <a:buFont typeface="Wingdings" pitchFamily="2" charset="2"/>
              <a:buChar char="à"/>
            </a:pPr>
            <a:r>
              <a:rPr lang="en-US" dirty="0">
                <a:solidFill>
                  <a:schemeClr val="accent6">
                    <a:lumMod val="50000"/>
                  </a:schemeClr>
                </a:solidFill>
                <a:sym typeface="Wingdings" pitchFamily="2" charset="2"/>
              </a:rPr>
              <a:t>Interest for low mass cryostat</a:t>
            </a:r>
          </a:p>
          <a:p>
            <a:pPr marL="1257300" lvl="2" indent="-342900">
              <a:spcAft>
                <a:spcPts val="300"/>
              </a:spcAft>
              <a:buFont typeface="Arial" panose="020B0604020202020204" pitchFamily="34" charset="0"/>
              <a:buChar char="•"/>
            </a:pPr>
            <a:r>
              <a:rPr lang="en-US" sz="1600" dirty="0">
                <a:sym typeface="Wingdings" pitchFamily="2" charset="2"/>
              </a:rPr>
              <a:t>Also for magnets, ex. IDEA design with calorimeters outside of magnet</a:t>
            </a:r>
          </a:p>
          <a:p>
            <a:pPr lvl="1">
              <a:spcAft>
                <a:spcPts val="600"/>
              </a:spcAft>
            </a:pPr>
            <a:r>
              <a:rPr lang="en-US" dirty="0">
                <a:solidFill>
                  <a:schemeClr val="accent6">
                    <a:lumMod val="50000"/>
                  </a:schemeClr>
                </a:solidFill>
                <a:sym typeface="Wingdings" pitchFamily="2" charset="2"/>
              </a:rPr>
              <a:t> Time resolution is limited, pile-up effect need simulation?</a:t>
            </a:r>
          </a:p>
          <a:p>
            <a:pPr marL="342900" indent="-342900">
              <a:buFont typeface="Arial" panose="020B0604020202020204" pitchFamily="34" charset="0"/>
              <a:buChar char="•"/>
            </a:pPr>
            <a:r>
              <a:rPr lang="en-US" sz="2000" dirty="0">
                <a:solidFill>
                  <a:schemeClr val="accent1"/>
                </a:solidFill>
                <a:sym typeface="Wingdings" pitchFamily="2" charset="2"/>
              </a:rPr>
              <a:t>Scintillating tile + WLS + </a:t>
            </a:r>
            <a:r>
              <a:rPr lang="en-US" sz="2000" dirty="0" err="1">
                <a:solidFill>
                  <a:schemeClr val="accent1"/>
                </a:solidFill>
                <a:sym typeface="Wingdings" pitchFamily="2" charset="2"/>
              </a:rPr>
              <a:t>SiPM</a:t>
            </a:r>
            <a:r>
              <a:rPr lang="en-US" sz="2000" dirty="0">
                <a:solidFill>
                  <a:schemeClr val="accent1"/>
                </a:solidFill>
                <a:sym typeface="Wingdings" pitchFamily="2" charset="2"/>
              </a:rPr>
              <a:t> can sustain radiation for barrel Had. </a:t>
            </a:r>
            <a:r>
              <a:rPr lang="en-US" sz="2000" dirty="0" err="1">
                <a:solidFill>
                  <a:schemeClr val="accent1"/>
                </a:solidFill>
                <a:sym typeface="Wingdings" pitchFamily="2" charset="2"/>
              </a:rPr>
              <a:t>Calo</a:t>
            </a:r>
            <a:r>
              <a:rPr lang="en-US" sz="2000" dirty="0">
                <a:solidFill>
                  <a:schemeClr val="accent1"/>
                </a:solidFill>
                <a:sym typeface="Wingdings" pitchFamily="2" charset="2"/>
              </a:rPr>
              <a:t>.</a:t>
            </a:r>
          </a:p>
          <a:p>
            <a:pPr marL="800100" lvl="1" indent="-342900">
              <a:buFont typeface="Arial" panose="020B0604020202020204" pitchFamily="34" charset="0"/>
              <a:buChar char="•"/>
            </a:pPr>
            <a:r>
              <a:rPr lang="en-US" dirty="0">
                <a:sym typeface="Wingdings" pitchFamily="2" charset="2"/>
              </a:rPr>
              <a:t>Vertical design /4 ATLAS granularity</a:t>
            </a:r>
          </a:p>
        </p:txBody>
      </p:sp>
      <p:grpSp>
        <p:nvGrpSpPr>
          <p:cNvPr id="33" name="Groupe 32">
            <a:extLst>
              <a:ext uri="{FF2B5EF4-FFF2-40B4-BE49-F238E27FC236}">
                <a16:creationId xmlns:a16="http://schemas.microsoft.com/office/drawing/2014/main" id="{963CFBCD-0359-1646-B49D-2770E27AEBAA}"/>
              </a:ext>
            </a:extLst>
          </p:cNvPr>
          <p:cNvGrpSpPr/>
          <p:nvPr/>
        </p:nvGrpSpPr>
        <p:grpSpPr>
          <a:xfrm>
            <a:off x="8447005" y="961121"/>
            <a:ext cx="3530115" cy="2841464"/>
            <a:chOff x="5022704" y="2114191"/>
            <a:chExt cx="3530115" cy="2841464"/>
          </a:xfrm>
        </p:grpSpPr>
        <p:pic>
          <p:nvPicPr>
            <p:cNvPr id="34" name="Image 33">
              <a:extLst>
                <a:ext uri="{FF2B5EF4-FFF2-40B4-BE49-F238E27FC236}">
                  <a16:creationId xmlns:a16="http://schemas.microsoft.com/office/drawing/2014/main" id="{4D31C06C-9A37-214F-B018-31C3CDF2618D}"/>
                </a:ext>
              </a:extLst>
            </p:cNvPr>
            <p:cNvPicPr>
              <a:picLocks noChangeAspect="1"/>
            </p:cNvPicPr>
            <p:nvPr/>
          </p:nvPicPr>
          <p:blipFill rotWithShape="1">
            <a:blip r:embed="rId3"/>
            <a:srcRect l="3178"/>
            <a:stretch/>
          </p:blipFill>
          <p:spPr>
            <a:xfrm>
              <a:off x="5022704" y="2114191"/>
              <a:ext cx="3530115" cy="2599538"/>
            </a:xfrm>
            <a:prstGeom prst="rect">
              <a:avLst/>
            </a:prstGeom>
          </p:spPr>
        </p:pic>
        <p:sp>
          <p:nvSpPr>
            <p:cNvPr id="35" name="Rectangle 34">
              <a:extLst>
                <a:ext uri="{FF2B5EF4-FFF2-40B4-BE49-F238E27FC236}">
                  <a16:creationId xmlns:a16="http://schemas.microsoft.com/office/drawing/2014/main" id="{72EFAFD0-E764-374D-8D05-DCA24E82DE2C}"/>
                </a:ext>
              </a:extLst>
            </p:cNvPr>
            <p:cNvSpPr/>
            <p:nvPr/>
          </p:nvSpPr>
          <p:spPr>
            <a:xfrm>
              <a:off x="6203731" y="4586323"/>
              <a:ext cx="1871282" cy="369332"/>
            </a:xfrm>
            <a:prstGeom prst="rect">
              <a:avLst/>
            </a:prstGeom>
          </p:spPr>
          <p:txBody>
            <a:bodyPr wrap="none">
              <a:spAutoFit/>
            </a:bodyPr>
            <a:lstStyle/>
            <a:p>
              <a:r>
                <a:rPr lang="en-US" dirty="0" err="1"/>
                <a:t>LAr</a:t>
              </a:r>
              <a:r>
                <a:rPr lang="en-US" dirty="0"/>
                <a:t> </a:t>
              </a:r>
              <a:r>
                <a:rPr lang="en-US" dirty="0" err="1"/>
                <a:t>Calo</a:t>
              </a:r>
              <a:r>
                <a:rPr lang="en-US" dirty="0"/>
                <a:t>. concept </a:t>
              </a:r>
              <a:endParaRPr lang="fr-FR" dirty="0"/>
            </a:p>
          </p:txBody>
        </p:sp>
      </p:grpSp>
      <p:sp>
        <p:nvSpPr>
          <p:cNvPr id="4" name="Slide Number Placeholder 3"/>
          <p:cNvSpPr>
            <a:spLocks noGrp="1"/>
          </p:cNvSpPr>
          <p:nvPr>
            <p:ph type="sldNum" sz="quarter" idx="12"/>
          </p:nvPr>
        </p:nvSpPr>
        <p:spPr/>
        <p:txBody>
          <a:bodyPr/>
          <a:lstStyle/>
          <a:p>
            <a:fld id="{9CA62D5A-175C-0146-8DFE-850ADA1B8FDC}" type="slidenum">
              <a:rPr lang="en-US" smtClean="0"/>
              <a:pPr/>
              <a:t>15</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1" y="9057"/>
            <a:ext cx="11044384" cy="646331"/>
          </a:xfrm>
          <a:prstGeom prst="rect">
            <a:avLst/>
          </a:prstGeom>
        </p:spPr>
        <p:txBody>
          <a:bodyPr wrap="square">
            <a:spAutoFit/>
          </a:bodyPr>
          <a:lstStyle/>
          <a:p>
            <a:r>
              <a:rPr lang="en-US" sz="3600" dirty="0">
                <a:solidFill>
                  <a:schemeClr val="accent1"/>
                </a:solidFill>
              </a:rPr>
              <a:t>Liquid Argon and Scintillating tile calorimeters for FCC-</a:t>
            </a:r>
            <a:r>
              <a:rPr lang="en-US" sz="3600" dirty="0" err="1">
                <a:solidFill>
                  <a:schemeClr val="accent1"/>
                </a:solidFill>
              </a:rPr>
              <a:t>hh</a:t>
            </a:r>
            <a:r>
              <a:rPr lang="en-US" sz="3600" dirty="0">
                <a:solidFill>
                  <a:schemeClr val="accent1"/>
                </a:solidFill>
              </a:rPr>
              <a:t>*</a:t>
            </a:r>
          </a:p>
        </p:txBody>
      </p:sp>
      <p:grpSp>
        <p:nvGrpSpPr>
          <p:cNvPr id="19" name="Groupe 18">
            <a:extLst>
              <a:ext uri="{FF2B5EF4-FFF2-40B4-BE49-F238E27FC236}">
                <a16:creationId xmlns:a16="http://schemas.microsoft.com/office/drawing/2014/main" id="{68656E3D-776E-4A4B-BF2E-1A326C6EC7C2}"/>
              </a:ext>
            </a:extLst>
          </p:cNvPr>
          <p:cNvGrpSpPr/>
          <p:nvPr/>
        </p:nvGrpSpPr>
        <p:grpSpPr>
          <a:xfrm>
            <a:off x="9147842" y="3832815"/>
            <a:ext cx="2616200" cy="2818555"/>
            <a:chOff x="7967640" y="1062314"/>
            <a:chExt cx="2616200" cy="2818555"/>
          </a:xfrm>
        </p:grpSpPr>
        <p:pic>
          <p:nvPicPr>
            <p:cNvPr id="25" name="Picture 35">
              <a:extLst>
                <a:ext uri="{FF2B5EF4-FFF2-40B4-BE49-F238E27FC236}">
                  <a16:creationId xmlns:a16="http://schemas.microsoft.com/office/drawing/2014/main" id="{51C8A0F1-AD67-8D40-9C0F-E05165F6405F}"/>
                </a:ext>
              </a:extLst>
            </p:cNvPr>
            <p:cNvPicPr/>
            <p:nvPr/>
          </p:nvPicPr>
          <p:blipFill rotWithShape="1">
            <a:blip r:embed="rId4"/>
            <a:srcRect r="52241" b="8658"/>
            <a:stretch/>
          </p:blipFill>
          <p:spPr>
            <a:xfrm>
              <a:off x="7967640" y="1062314"/>
              <a:ext cx="2616200" cy="2465673"/>
            </a:xfrm>
            <a:prstGeom prst="rect">
              <a:avLst/>
            </a:prstGeom>
          </p:spPr>
        </p:pic>
        <p:sp>
          <p:nvSpPr>
            <p:cNvPr id="30" name="Rectangle 29">
              <a:extLst>
                <a:ext uri="{FF2B5EF4-FFF2-40B4-BE49-F238E27FC236}">
                  <a16:creationId xmlns:a16="http://schemas.microsoft.com/office/drawing/2014/main" id="{6D6A51A4-8B93-5A4B-B1CC-8F2854A65275}"/>
                </a:ext>
              </a:extLst>
            </p:cNvPr>
            <p:cNvSpPr/>
            <p:nvPr/>
          </p:nvSpPr>
          <p:spPr>
            <a:xfrm>
              <a:off x="8447830" y="3511537"/>
              <a:ext cx="1889556" cy="369332"/>
            </a:xfrm>
            <a:prstGeom prst="rect">
              <a:avLst/>
            </a:prstGeom>
          </p:spPr>
          <p:txBody>
            <a:bodyPr wrap="none">
              <a:spAutoFit/>
            </a:bodyPr>
            <a:lstStyle/>
            <a:p>
              <a:r>
                <a:rPr lang="en-US" dirty="0"/>
                <a:t>Tile </a:t>
              </a:r>
              <a:r>
                <a:rPr lang="en-US" dirty="0" err="1"/>
                <a:t>Calo</a:t>
              </a:r>
              <a:r>
                <a:rPr lang="en-US" dirty="0"/>
                <a:t>. concept </a:t>
              </a:r>
              <a:endParaRPr lang="fr-FR" dirty="0"/>
            </a:p>
          </p:txBody>
        </p:sp>
      </p:grpSp>
      <p:grpSp>
        <p:nvGrpSpPr>
          <p:cNvPr id="36" name="Groupe 35">
            <a:extLst>
              <a:ext uri="{FF2B5EF4-FFF2-40B4-BE49-F238E27FC236}">
                <a16:creationId xmlns:a16="http://schemas.microsoft.com/office/drawing/2014/main" id="{A42DF23F-E9F6-6E4E-9FF8-0A0F016766EA}"/>
              </a:ext>
            </a:extLst>
          </p:cNvPr>
          <p:cNvGrpSpPr/>
          <p:nvPr/>
        </p:nvGrpSpPr>
        <p:grpSpPr>
          <a:xfrm>
            <a:off x="2548841" y="3961182"/>
            <a:ext cx="5830888" cy="2722673"/>
            <a:chOff x="6618360" y="4163393"/>
            <a:chExt cx="5302936" cy="2384118"/>
          </a:xfrm>
        </p:grpSpPr>
        <p:pic>
          <p:nvPicPr>
            <p:cNvPr id="37" name="Image 36">
              <a:extLst>
                <a:ext uri="{FF2B5EF4-FFF2-40B4-BE49-F238E27FC236}">
                  <a16:creationId xmlns:a16="http://schemas.microsoft.com/office/drawing/2014/main" id="{478F1383-9767-F545-BA3C-055267EA3EE3}"/>
                </a:ext>
              </a:extLst>
            </p:cNvPr>
            <p:cNvPicPr>
              <a:picLocks noChangeAspect="1"/>
            </p:cNvPicPr>
            <p:nvPr/>
          </p:nvPicPr>
          <p:blipFill>
            <a:blip r:embed="rId5"/>
            <a:stretch>
              <a:fillRect/>
            </a:stretch>
          </p:blipFill>
          <p:spPr>
            <a:xfrm>
              <a:off x="6618360" y="4163393"/>
              <a:ext cx="5302936" cy="2384118"/>
            </a:xfrm>
            <a:prstGeom prst="rect">
              <a:avLst/>
            </a:prstGeom>
          </p:spPr>
        </p:pic>
        <p:sp>
          <p:nvSpPr>
            <p:cNvPr id="38" name="Rectangle à coins arrondis 37">
              <a:extLst>
                <a:ext uri="{FF2B5EF4-FFF2-40B4-BE49-F238E27FC236}">
                  <a16:creationId xmlns:a16="http://schemas.microsoft.com/office/drawing/2014/main" id="{9E6581CE-E828-7049-A131-A38B5F56633B}"/>
                </a:ext>
              </a:extLst>
            </p:cNvPr>
            <p:cNvSpPr/>
            <p:nvPr/>
          </p:nvSpPr>
          <p:spPr>
            <a:xfrm>
              <a:off x="9254332" y="4179151"/>
              <a:ext cx="921562" cy="2340000"/>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9" name="Rectangle à coins arrondis 38">
              <a:extLst>
                <a:ext uri="{FF2B5EF4-FFF2-40B4-BE49-F238E27FC236}">
                  <a16:creationId xmlns:a16="http://schemas.microsoft.com/office/drawing/2014/main" id="{FAE7813A-EEAD-D844-A41B-BAD669B0870C}"/>
                </a:ext>
              </a:extLst>
            </p:cNvPr>
            <p:cNvSpPr/>
            <p:nvPr/>
          </p:nvSpPr>
          <p:spPr>
            <a:xfrm>
              <a:off x="7740197" y="4179151"/>
              <a:ext cx="810096" cy="2340000"/>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0" name="ZoneTexte 39">
            <a:extLst>
              <a:ext uri="{FF2B5EF4-FFF2-40B4-BE49-F238E27FC236}">
                <a16:creationId xmlns:a16="http://schemas.microsoft.com/office/drawing/2014/main" id="{22EDDCFB-1B35-8E45-91AC-3230E83B620E}"/>
              </a:ext>
            </a:extLst>
          </p:cNvPr>
          <p:cNvSpPr txBox="1"/>
          <p:nvPr/>
        </p:nvSpPr>
        <p:spPr>
          <a:xfrm>
            <a:off x="261062" y="4715158"/>
            <a:ext cx="2195832" cy="1107996"/>
          </a:xfrm>
          <a:prstGeom prst="rect">
            <a:avLst/>
          </a:prstGeom>
          <a:noFill/>
        </p:spPr>
        <p:txBody>
          <a:bodyPr wrap="square" rtlCol="0">
            <a:spAutoFit/>
          </a:bodyPr>
          <a:lstStyle/>
          <a:p>
            <a:r>
              <a:rPr lang="en-US" dirty="0">
                <a:solidFill>
                  <a:schemeClr val="accent1"/>
                </a:solidFill>
              </a:rPr>
              <a:t>FCC-pp requirements</a:t>
            </a:r>
          </a:p>
          <a:p>
            <a:r>
              <a:rPr lang="en-US" sz="1600" dirty="0"/>
              <a:t>Jet energy resolution similar to current ATLAS (≃ x 2 e-e)</a:t>
            </a:r>
          </a:p>
        </p:txBody>
      </p:sp>
      <p:sp>
        <p:nvSpPr>
          <p:cNvPr id="41" name="ZoneTexte 40">
            <a:extLst>
              <a:ext uri="{FF2B5EF4-FFF2-40B4-BE49-F238E27FC236}">
                <a16:creationId xmlns:a16="http://schemas.microsoft.com/office/drawing/2014/main" id="{49227592-DD18-154A-AC33-5035D688D415}"/>
              </a:ext>
            </a:extLst>
          </p:cNvPr>
          <p:cNvSpPr txBox="1"/>
          <p:nvPr/>
        </p:nvSpPr>
        <p:spPr>
          <a:xfrm>
            <a:off x="0" y="6547104"/>
            <a:ext cx="2205412" cy="338554"/>
          </a:xfrm>
          <a:prstGeom prst="rect">
            <a:avLst/>
          </a:prstGeom>
          <a:noFill/>
        </p:spPr>
        <p:txBody>
          <a:bodyPr wrap="none" rtlCol="0">
            <a:spAutoFit/>
          </a:bodyPr>
          <a:lstStyle/>
          <a:p>
            <a:r>
              <a:rPr lang="en-US" sz="1600" i="1" dirty="0"/>
              <a:t>* See talk of T. Guillemin</a:t>
            </a:r>
          </a:p>
        </p:txBody>
      </p:sp>
    </p:spTree>
    <p:extLst>
      <p:ext uri="{BB962C8B-B14F-4D97-AF65-F5344CB8AC3E}">
        <p14:creationId xmlns:p14="http://schemas.microsoft.com/office/powerpoint/2010/main" val="200634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16</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Alternative calorimeter designs/technologies and R&amp;D</a:t>
            </a:r>
          </a:p>
        </p:txBody>
      </p:sp>
      <p:sp>
        <p:nvSpPr>
          <p:cNvPr id="42" name="ZoneTexte 41">
            <a:extLst>
              <a:ext uri="{FF2B5EF4-FFF2-40B4-BE49-F238E27FC236}">
                <a16:creationId xmlns:a16="http://schemas.microsoft.com/office/drawing/2014/main" id="{E91690C3-9DCC-AB44-8D6B-AE2C67D8E903}"/>
              </a:ext>
            </a:extLst>
          </p:cNvPr>
          <p:cNvSpPr txBox="1"/>
          <p:nvPr/>
        </p:nvSpPr>
        <p:spPr>
          <a:xfrm>
            <a:off x="361410" y="708145"/>
            <a:ext cx="11469180" cy="3108543"/>
          </a:xfrm>
          <a:prstGeom prst="rect">
            <a:avLst/>
          </a:prstGeom>
          <a:noFill/>
          <a:ln>
            <a:noFill/>
          </a:ln>
        </p:spPr>
        <p:txBody>
          <a:bodyPr wrap="square" rtlCol="0">
            <a:spAutoFit/>
          </a:bodyPr>
          <a:lstStyle/>
          <a:p>
            <a:pPr marL="285750" indent="-285750">
              <a:buFont typeface="Arial" panose="020B0604020202020204" pitchFamily="34" charset="0"/>
              <a:buChar char="•"/>
            </a:pPr>
            <a:r>
              <a:rPr lang="en-US" sz="2000" dirty="0">
                <a:solidFill>
                  <a:schemeClr val="accent1"/>
                </a:solidFill>
              </a:rPr>
              <a:t>Sampling shashlik, spaghetti scintillating or crystal fibers, and homogenous with crystals (possibly in fibers)</a:t>
            </a:r>
          </a:p>
          <a:p>
            <a:pPr marL="800100" lvl="1" indent="-342900">
              <a:buFont typeface="Wingdings" pitchFamily="2" charset="2"/>
              <a:buChar char="à"/>
            </a:pPr>
            <a:r>
              <a:rPr lang="en-US" dirty="0">
                <a:solidFill>
                  <a:schemeClr val="accent6">
                    <a:lumMod val="50000"/>
                  </a:schemeClr>
                </a:solidFill>
                <a:sym typeface="Wingdings" pitchFamily="2" charset="2"/>
              </a:rPr>
              <a:t>Could allow m</a:t>
            </a:r>
            <a:r>
              <a:rPr lang="en-US" dirty="0">
                <a:solidFill>
                  <a:schemeClr val="accent6">
                    <a:lumMod val="50000"/>
                  </a:schemeClr>
                </a:solidFill>
              </a:rPr>
              <a:t>ixed design for </a:t>
            </a:r>
            <a:r>
              <a:rPr lang="en-US" dirty="0" err="1">
                <a:solidFill>
                  <a:schemeClr val="accent6">
                    <a:lumMod val="50000"/>
                  </a:schemeClr>
                </a:solidFill>
              </a:rPr>
              <a:t>em</a:t>
            </a:r>
            <a:r>
              <a:rPr lang="en-US" dirty="0">
                <a:solidFill>
                  <a:schemeClr val="accent6">
                    <a:lumMod val="50000"/>
                  </a:schemeClr>
                </a:solidFill>
              </a:rPr>
              <a:t>/hadronic sections?</a:t>
            </a:r>
          </a:p>
          <a:p>
            <a:pPr marL="800100" lvl="1" indent="-342900">
              <a:spcAft>
                <a:spcPts val="600"/>
              </a:spcAft>
              <a:buFont typeface="Wingdings" pitchFamily="2" charset="2"/>
              <a:buChar char="à"/>
            </a:pPr>
            <a:r>
              <a:rPr lang="en-US" dirty="0">
                <a:solidFill>
                  <a:schemeClr val="accent6">
                    <a:lumMod val="50000"/>
                  </a:schemeClr>
                </a:solidFill>
              </a:rPr>
              <a:t>Candidates for Flavor and HI experiments at FCC-</a:t>
            </a:r>
            <a:r>
              <a:rPr lang="en-US" dirty="0" err="1">
                <a:solidFill>
                  <a:schemeClr val="accent6">
                    <a:lumMod val="50000"/>
                  </a:schemeClr>
                </a:solidFill>
              </a:rPr>
              <a:t>hh</a:t>
            </a:r>
            <a:r>
              <a:rPr lang="en-US" dirty="0">
                <a:solidFill>
                  <a:schemeClr val="accent6">
                    <a:lumMod val="50000"/>
                  </a:schemeClr>
                </a:solidFill>
              </a:rPr>
              <a:t>?</a:t>
            </a:r>
          </a:p>
          <a:p>
            <a:pPr marL="342900" indent="-342900">
              <a:buFont typeface="Arial" panose="020B0604020202020204" pitchFamily="34" charset="0"/>
              <a:buChar char="•"/>
            </a:pPr>
            <a:r>
              <a:rPr lang="en-US" sz="2000" dirty="0">
                <a:solidFill>
                  <a:schemeClr val="accent1"/>
                </a:solidFill>
              </a:rPr>
              <a:t>Several ongoing R&amp;D</a:t>
            </a:r>
          </a:p>
          <a:p>
            <a:pPr marL="742950" lvl="1" indent="-285750">
              <a:buFont typeface="Arial" panose="020B0604020202020204" pitchFamily="34" charset="0"/>
              <a:buChar char="•"/>
            </a:pPr>
            <a:r>
              <a:rPr lang="en-US" dirty="0"/>
              <a:t>Improve light yields, radiation tolerance*, timing precision…</a:t>
            </a:r>
          </a:p>
          <a:p>
            <a:pPr marL="1200150" lvl="2" indent="-285750">
              <a:buFont typeface="Wingdings" pitchFamily="2" charset="2"/>
              <a:buChar char="à"/>
            </a:pPr>
            <a:r>
              <a:rPr lang="en-US" dirty="0">
                <a:solidFill>
                  <a:schemeClr val="accent6">
                    <a:lumMod val="50000"/>
                  </a:schemeClr>
                </a:solidFill>
              </a:rPr>
              <a:t>New materials: crystals (LSO/LYSO/YAG/GAGG…), </a:t>
            </a:r>
            <a:r>
              <a:rPr lang="en-US" dirty="0" err="1">
                <a:solidFill>
                  <a:schemeClr val="accent6">
                    <a:lumMod val="50000"/>
                  </a:schemeClr>
                </a:solidFill>
              </a:rPr>
              <a:t>nano</a:t>
            </a:r>
            <a:r>
              <a:rPr lang="en-US" dirty="0">
                <a:solidFill>
                  <a:schemeClr val="accent6">
                    <a:lumMod val="50000"/>
                  </a:schemeClr>
                </a:solidFill>
              </a:rPr>
              <a:t>-crystals (ex. quantum dots), organic scintillators (ex. </a:t>
            </a:r>
            <a:r>
              <a:rPr lang="en-US" dirty="0" err="1">
                <a:solidFill>
                  <a:schemeClr val="accent6">
                    <a:lumMod val="50000"/>
                  </a:schemeClr>
                </a:solidFill>
              </a:rPr>
              <a:t>nano</a:t>
            </a:r>
            <a:r>
              <a:rPr lang="en-US" dirty="0">
                <a:solidFill>
                  <a:schemeClr val="accent6">
                    <a:lumMod val="50000"/>
                  </a:schemeClr>
                </a:solidFill>
              </a:rPr>
              <a:t>-structure Organo-silicon </a:t>
            </a:r>
            <a:r>
              <a:rPr lang="en-US" dirty="0" err="1">
                <a:solidFill>
                  <a:schemeClr val="accent6">
                    <a:lumMod val="50000"/>
                  </a:schemeClr>
                </a:solidFill>
              </a:rPr>
              <a:t>Luminophor</a:t>
            </a:r>
            <a:r>
              <a:rPr lang="en-US" dirty="0">
                <a:solidFill>
                  <a:schemeClr val="accent6">
                    <a:lumMod val="50000"/>
                  </a:schemeClr>
                </a:solidFill>
              </a:rPr>
              <a:t>)</a:t>
            </a:r>
          </a:p>
          <a:p>
            <a:pPr lvl="1">
              <a:spcAft>
                <a:spcPts val="600"/>
              </a:spcAft>
            </a:pPr>
            <a:r>
              <a:rPr lang="en-US" dirty="0">
                <a:solidFill>
                  <a:schemeClr val="accent6">
                    <a:lumMod val="50000"/>
                  </a:schemeClr>
                </a:solidFill>
                <a:sym typeface="Wingdings" pitchFamily="2" charset="2"/>
              </a:rPr>
              <a:t> </a:t>
            </a:r>
            <a:r>
              <a:rPr lang="en-US" dirty="0">
                <a:solidFill>
                  <a:schemeClr val="accent6">
                    <a:lumMod val="50000"/>
                  </a:schemeClr>
                </a:solidFill>
              </a:rPr>
              <a:t>3D printing to produce organic or inorganic (meta-crystals) scintillators</a:t>
            </a:r>
            <a:endParaRPr lang="en-US" sz="2000" dirty="0">
              <a:solidFill>
                <a:schemeClr val="accent6">
                  <a:lumMod val="50000"/>
                </a:schemeClr>
              </a:solidFill>
            </a:endParaRPr>
          </a:p>
          <a:p>
            <a:pPr marL="285750" indent="-285750">
              <a:buFont typeface="Arial" panose="020B0604020202020204" pitchFamily="34" charset="0"/>
              <a:buChar char="•"/>
            </a:pPr>
            <a:r>
              <a:rPr lang="en-US" sz="2000" dirty="0">
                <a:solidFill>
                  <a:schemeClr val="accent1"/>
                </a:solidFill>
              </a:rPr>
              <a:t>Strong synergy with R&amp;D on photodetector (</a:t>
            </a:r>
            <a:r>
              <a:rPr lang="en-US" sz="2000" dirty="0" err="1">
                <a:solidFill>
                  <a:schemeClr val="accent1"/>
                </a:solidFill>
              </a:rPr>
              <a:t>SiPM</a:t>
            </a:r>
            <a:r>
              <a:rPr lang="en-US" sz="2000" dirty="0">
                <a:solidFill>
                  <a:schemeClr val="accent1"/>
                </a:solidFill>
              </a:rPr>
              <a:t>, MCP-PMT) </a:t>
            </a:r>
          </a:p>
          <a:p>
            <a:pPr marL="742950" lvl="1" indent="-285750">
              <a:buFont typeface="Arial" panose="020B0604020202020204" pitchFamily="34" charset="0"/>
              <a:buChar char="•"/>
            </a:pPr>
            <a:r>
              <a:rPr lang="en-US" dirty="0"/>
              <a:t>Particularly for improved Photo Detection Efficiency in UV domain, and for timing resolution (synergies with PET)</a:t>
            </a:r>
          </a:p>
        </p:txBody>
      </p:sp>
      <p:grpSp>
        <p:nvGrpSpPr>
          <p:cNvPr id="47" name="Groupe 46">
            <a:extLst>
              <a:ext uri="{FF2B5EF4-FFF2-40B4-BE49-F238E27FC236}">
                <a16:creationId xmlns:a16="http://schemas.microsoft.com/office/drawing/2014/main" id="{4B7814BD-183B-B84E-AFCA-3F39AF6547C2}"/>
              </a:ext>
            </a:extLst>
          </p:cNvPr>
          <p:cNvGrpSpPr/>
          <p:nvPr/>
        </p:nvGrpSpPr>
        <p:grpSpPr>
          <a:xfrm>
            <a:off x="1146820" y="3888148"/>
            <a:ext cx="10280504" cy="2430463"/>
            <a:chOff x="1267973" y="858737"/>
            <a:chExt cx="10280504" cy="2430463"/>
          </a:xfrm>
        </p:grpSpPr>
        <p:grpSp>
          <p:nvGrpSpPr>
            <p:cNvPr id="48" name="Groupe 47">
              <a:extLst>
                <a:ext uri="{FF2B5EF4-FFF2-40B4-BE49-F238E27FC236}">
                  <a16:creationId xmlns:a16="http://schemas.microsoft.com/office/drawing/2014/main" id="{0D6C7B2D-33F1-A949-9B59-0C74536377DF}"/>
                </a:ext>
              </a:extLst>
            </p:cNvPr>
            <p:cNvGrpSpPr/>
            <p:nvPr/>
          </p:nvGrpSpPr>
          <p:grpSpPr>
            <a:xfrm>
              <a:off x="1267973" y="858737"/>
              <a:ext cx="10280504" cy="2430463"/>
              <a:chOff x="1267973" y="2783809"/>
              <a:chExt cx="10280504" cy="2430463"/>
            </a:xfrm>
          </p:grpSpPr>
          <p:grpSp>
            <p:nvGrpSpPr>
              <p:cNvPr id="51" name="Groupe 50">
                <a:extLst>
                  <a:ext uri="{FF2B5EF4-FFF2-40B4-BE49-F238E27FC236}">
                    <a16:creationId xmlns:a16="http://schemas.microsoft.com/office/drawing/2014/main" id="{36CFDA4C-F23B-5449-90F3-673DB2CA9DC8}"/>
                  </a:ext>
                </a:extLst>
              </p:cNvPr>
              <p:cNvGrpSpPr/>
              <p:nvPr/>
            </p:nvGrpSpPr>
            <p:grpSpPr>
              <a:xfrm>
                <a:off x="1469698" y="2783809"/>
                <a:ext cx="10078779" cy="2430463"/>
                <a:chOff x="1424728" y="4087949"/>
                <a:chExt cx="10078779" cy="2430463"/>
              </a:xfrm>
            </p:grpSpPr>
            <p:pic>
              <p:nvPicPr>
                <p:cNvPr id="54" name="Picture 31">
                  <a:extLst>
                    <a:ext uri="{FF2B5EF4-FFF2-40B4-BE49-F238E27FC236}">
                      <a16:creationId xmlns:a16="http://schemas.microsoft.com/office/drawing/2014/main" id="{A38CB7E8-49C0-6840-8B7C-19CBF476EA41}"/>
                    </a:ext>
                  </a:extLst>
                </p:cNvPr>
                <p:cNvPicPr>
                  <a:picLocks/>
                </p:cNvPicPr>
                <p:nvPr/>
              </p:nvPicPr>
              <p:blipFill rotWithShape="1">
                <a:blip r:embed="rId3" cstate="screen">
                  <a:extLst>
                    <a:ext uri="{28A0092B-C50C-407E-A947-70E740481C1C}">
                      <a14:useLocalDpi xmlns:a14="http://schemas.microsoft.com/office/drawing/2010/main"/>
                    </a:ext>
                  </a:extLst>
                </a:blip>
                <a:srcRect t="6717"/>
                <a:stretch/>
              </p:blipFill>
              <p:spPr>
                <a:xfrm>
                  <a:off x="3455768" y="4984204"/>
                  <a:ext cx="1769199" cy="1534207"/>
                </a:xfrm>
                <a:prstGeom prst="rect">
                  <a:avLst/>
                </a:prstGeom>
              </p:spPr>
            </p:pic>
            <p:grpSp>
              <p:nvGrpSpPr>
                <p:cNvPr id="55" name="Groupe 54">
                  <a:extLst>
                    <a:ext uri="{FF2B5EF4-FFF2-40B4-BE49-F238E27FC236}">
                      <a16:creationId xmlns:a16="http://schemas.microsoft.com/office/drawing/2014/main" id="{47C02CA1-BD02-C040-89FE-4CBA191A042C}"/>
                    </a:ext>
                  </a:extLst>
                </p:cNvPr>
                <p:cNvGrpSpPr/>
                <p:nvPr/>
              </p:nvGrpSpPr>
              <p:grpSpPr>
                <a:xfrm>
                  <a:off x="5747335" y="4087949"/>
                  <a:ext cx="5756172" cy="2430463"/>
                  <a:chOff x="9991506" y="3867328"/>
                  <a:chExt cx="5756172" cy="2430463"/>
                </a:xfrm>
              </p:grpSpPr>
              <p:pic>
                <p:nvPicPr>
                  <p:cNvPr id="57" name="Image 56">
                    <a:extLst>
                      <a:ext uri="{FF2B5EF4-FFF2-40B4-BE49-F238E27FC236}">
                        <a16:creationId xmlns:a16="http://schemas.microsoft.com/office/drawing/2014/main" id="{B4B25C31-14FB-6F4B-817E-5CABD90D4530}"/>
                      </a:ext>
                    </a:extLst>
                  </p:cNvPr>
                  <p:cNvPicPr>
                    <a:picLocks noChangeAspect="1"/>
                  </p:cNvPicPr>
                  <p:nvPr/>
                </p:nvPicPr>
                <p:blipFill rotWithShape="1">
                  <a:blip r:embed="rId4"/>
                  <a:srcRect r="47833"/>
                  <a:stretch/>
                </p:blipFill>
                <p:spPr>
                  <a:xfrm>
                    <a:off x="9991506" y="4763583"/>
                    <a:ext cx="2702887" cy="1534207"/>
                  </a:xfrm>
                  <a:prstGeom prst="rect">
                    <a:avLst/>
                  </a:prstGeom>
                </p:spPr>
              </p:pic>
              <p:sp>
                <p:nvSpPr>
                  <p:cNvPr id="58" name="ZoneTexte 57">
                    <a:extLst>
                      <a:ext uri="{FF2B5EF4-FFF2-40B4-BE49-F238E27FC236}">
                        <a16:creationId xmlns:a16="http://schemas.microsoft.com/office/drawing/2014/main" id="{8B1331FD-FAF6-E642-A508-8D6C127FFE2F}"/>
                      </a:ext>
                    </a:extLst>
                  </p:cNvPr>
                  <p:cNvSpPr txBox="1"/>
                  <p:nvPr/>
                </p:nvSpPr>
                <p:spPr>
                  <a:xfrm>
                    <a:off x="12376945" y="3867328"/>
                    <a:ext cx="3370733" cy="892552"/>
                  </a:xfrm>
                  <a:prstGeom prst="rect">
                    <a:avLst/>
                  </a:prstGeom>
                  <a:noFill/>
                </p:spPr>
                <p:txBody>
                  <a:bodyPr wrap="square" rtlCol="0">
                    <a:spAutoFit/>
                  </a:bodyPr>
                  <a:lstStyle/>
                  <a:p>
                    <a:pPr algn="ctr"/>
                    <a:r>
                      <a:rPr lang="fr-FR" dirty="0">
                        <a:solidFill>
                          <a:schemeClr val="accent1"/>
                        </a:solidFill>
                      </a:rPr>
                      <a:t>Time Imaging </a:t>
                    </a:r>
                    <a:r>
                      <a:rPr lang="fr-FR" dirty="0" err="1">
                        <a:solidFill>
                          <a:schemeClr val="accent1"/>
                        </a:solidFill>
                      </a:rPr>
                      <a:t>Calorimeter</a:t>
                    </a:r>
                    <a:endParaRPr lang="fr-FR" dirty="0">
                      <a:solidFill>
                        <a:schemeClr val="accent1"/>
                      </a:solidFill>
                    </a:endParaRPr>
                  </a:p>
                  <a:p>
                    <a:pPr algn="ctr"/>
                    <a:r>
                      <a:rPr lang="fr-FR" dirty="0" err="1">
                        <a:solidFill>
                          <a:schemeClr val="accent1"/>
                        </a:solidFill>
                      </a:rPr>
                      <a:t>Homogenous</a:t>
                    </a:r>
                    <a:r>
                      <a:rPr lang="fr-FR" dirty="0">
                        <a:solidFill>
                          <a:schemeClr val="accent1"/>
                        </a:solidFill>
                      </a:rPr>
                      <a:t> </a:t>
                    </a:r>
                    <a:r>
                      <a:rPr lang="fr-FR" dirty="0" err="1">
                        <a:solidFill>
                          <a:schemeClr val="accent1"/>
                        </a:solidFill>
                      </a:rPr>
                      <a:t>crystal</a:t>
                    </a:r>
                    <a:r>
                      <a:rPr lang="fr-FR" dirty="0">
                        <a:solidFill>
                          <a:schemeClr val="accent1"/>
                        </a:solidFill>
                      </a:rPr>
                      <a:t> </a:t>
                    </a:r>
                    <a:r>
                      <a:rPr lang="fr-FR" dirty="0" err="1">
                        <a:solidFill>
                          <a:schemeClr val="accent1"/>
                        </a:solidFill>
                      </a:rPr>
                      <a:t>fibers</a:t>
                    </a:r>
                    <a:endParaRPr lang="fr-FR" dirty="0">
                      <a:solidFill>
                        <a:schemeClr val="accent1"/>
                      </a:solidFill>
                    </a:endParaRPr>
                  </a:p>
                  <a:p>
                    <a:pPr algn="ctr"/>
                    <a:r>
                      <a:rPr lang="fr-FR" sz="1600" dirty="0"/>
                      <a:t>Target ≃ 10 </a:t>
                    </a:r>
                    <a:r>
                      <a:rPr lang="fr-FR" sz="1600" dirty="0" err="1"/>
                      <a:t>ps</a:t>
                    </a:r>
                    <a:r>
                      <a:rPr lang="fr-FR" sz="1600" dirty="0"/>
                      <a:t> </a:t>
                    </a:r>
                  </a:p>
                </p:txBody>
              </p:sp>
              <p:pic>
                <p:nvPicPr>
                  <p:cNvPr id="59" name="Image 58">
                    <a:extLst>
                      <a:ext uri="{FF2B5EF4-FFF2-40B4-BE49-F238E27FC236}">
                        <a16:creationId xmlns:a16="http://schemas.microsoft.com/office/drawing/2014/main" id="{B9BD6929-5CF9-A148-A530-2533C2294A9F}"/>
                      </a:ext>
                    </a:extLst>
                  </p:cNvPr>
                  <p:cNvPicPr>
                    <a:picLocks noChangeAspect="1"/>
                  </p:cNvPicPr>
                  <p:nvPr/>
                </p:nvPicPr>
                <p:blipFill rotWithShape="1">
                  <a:blip r:embed="rId4"/>
                  <a:srcRect l="67305"/>
                  <a:stretch/>
                </p:blipFill>
                <p:spPr>
                  <a:xfrm>
                    <a:off x="13095667" y="4712085"/>
                    <a:ext cx="1933290" cy="1585706"/>
                  </a:xfrm>
                  <a:prstGeom prst="rect">
                    <a:avLst/>
                  </a:prstGeom>
                </p:spPr>
              </p:pic>
            </p:grpSp>
            <p:pic>
              <p:nvPicPr>
                <p:cNvPr id="56" name="Image 55">
                  <a:extLst>
                    <a:ext uri="{FF2B5EF4-FFF2-40B4-BE49-F238E27FC236}">
                      <a16:creationId xmlns:a16="http://schemas.microsoft.com/office/drawing/2014/main" id="{CD670C64-C53E-924D-B4E0-477E80D990D5}"/>
                    </a:ext>
                  </a:extLst>
                </p:cNvPr>
                <p:cNvPicPr>
                  <a:picLocks noChangeAspect="1"/>
                </p:cNvPicPr>
                <p:nvPr/>
              </p:nvPicPr>
              <p:blipFill>
                <a:blip r:embed="rId5"/>
                <a:stretch>
                  <a:fillRect/>
                </a:stretch>
              </p:blipFill>
              <p:spPr>
                <a:xfrm>
                  <a:off x="1424728" y="5006302"/>
                  <a:ext cx="1813824" cy="1512109"/>
                </a:xfrm>
                <a:prstGeom prst="rect">
                  <a:avLst/>
                </a:prstGeom>
              </p:spPr>
            </p:pic>
          </p:grpSp>
          <p:sp>
            <p:nvSpPr>
              <p:cNvPr id="52" name="Rectangle 51">
                <a:extLst>
                  <a:ext uri="{FF2B5EF4-FFF2-40B4-BE49-F238E27FC236}">
                    <a16:creationId xmlns:a16="http://schemas.microsoft.com/office/drawing/2014/main" id="{8341E90D-EF4C-A24D-935B-6EAD6955F385}"/>
                  </a:ext>
                </a:extLst>
              </p:cNvPr>
              <p:cNvSpPr/>
              <p:nvPr/>
            </p:nvSpPr>
            <p:spPr>
              <a:xfrm>
                <a:off x="4894021" y="2783809"/>
                <a:ext cx="4392010" cy="923330"/>
              </a:xfrm>
              <a:prstGeom prst="rect">
                <a:avLst/>
              </a:prstGeom>
            </p:spPr>
            <p:txBody>
              <a:bodyPr wrap="square">
                <a:spAutoFit/>
              </a:bodyPr>
              <a:lstStyle/>
              <a:p>
                <a:pPr algn="ctr"/>
                <a:r>
                  <a:rPr lang="en-US" dirty="0">
                    <a:solidFill>
                      <a:schemeClr val="accent1"/>
                    </a:solidFill>
                  </a:rPr>
                  <a:t>CMS homogenous </a:t>
                </a:r>
              </a:p>
              <a:p>
                <a:pPr algn="ctr"/>
                <a:r>
                  <a:rPr lang="en-US" dirty="0">
                    <a:solidFill>
                      <a:schemeClr val="accent1"/>
                    </a:solidFill>
                  </a:rPr>
                  <a:t>PbWO</a:t>
                </a:r>
                <a:r>
                  <a:rPr lang="en-US" baseline="-25000" dirty="0">
                    <a:solidFill>
                      <a:schemeClr val="accent1"/>
                    </a:solidFill>
                  </a:rPr>
                  <a:t>4 </a:t>
                </a:r>
                <a:r>
                  <a:rPr lang="en-US" dirty="0">
                    <a:solidFill>
                      <a:schemeClr val="accent1"/>
                    </a:solidFill>
                  </a:rPr>
                  <a:t>crystals</a:t>
                </a:r>
                <a:r>
                  <a:rPr lang="en-US" baseline="-25000" dirty="0">
                    <a:solidFill>
                      <a:schemeClr val="accent1"/>
                    </a:solidFill>
                  </a:rPr>
                  <a:t> </a:t>
                </a:r>
                <a:r>
                  <a:rPr lang="en-US" dirty="0">
                    <a:solidFill>
                      <a:schemeClr val="accent1"/>
                    </a:solidFill>
                  </a:rPr>
                  <a:t>+ APDs</a:t>
                </a:r>
              </a:p>
              <a:p>
                <a:pPr algn="ctr"/>
                <a:r>
                  <a:rPr lang="en-US" sz="1600" dirty="0"/>
                  <a:t>FE ASIC </a:t>
                </a:r>
                <a:r>
                  <a:rPr lang="fr-FR" sz="1600" dirty="0"/>
                  <a:t>≃ 50 </a:t>
                </a:r>
                <a:r>
                  <a:rPr lang="fr-FR" sz="1600" dirty="0" err="1"/>
                  <a:t>ps</a:t>
                </a:r>
                <a:r>
                  <a:rPr lang="fr-FR" sz="1600" dirty="0"/>
                  <a:t> for 25 </a:t>
                </a:r>
                <a:r>
                  <a:rPr lang="fr-FR" sz="1600" dirty="0" err="1"/>
                  <a:t>GeV</a:t>
                </a:r>
                <a:endParaRPr lang="en-US" sz="1600" dirty="0"/>
              </a:p>
            </p:txBody>
          </p:sp>
          <p:sp>
            <p:nvSpPr>
              <p:cNvPr id="53" name="ZoneTexte 52">
                <a:extLst>
                  <a:ext uri="{FF2B5EF4-FFF2-40B4-BE49-F238E27FC236}">
                    <a16:creationId xmlns:a16="http://schemas.microsoft.com/office/drawing/2014/main" id="{1E00B354-A414-4F4A-959A-A3B6475D6658}"/>
                  </a:ext>
                </a:extLst>
              </p:cNvPr>
              <p:cNvSpPr txBox="1"/>
              <p:nvPr/>
            </p:nvSpPr>
            <p:spPr>
              <a:xfrm>
                <a:off x="1267973" y="2783809"/>
                <a:ext cx="4212650" cy="892552"/>
              </a:xfrm>
              <a:prstGeom prst="rect">
                <a:avLst/>
              </a:prstGeom>
              <a:noFill/>
            </p:spPr>
            <p:txBody>
              <a:bodyPr wrap="square" rtlCol="0">
                <a:spAutoFit/>
              </a:bodyPr>
              <a:lstStyle/>
              <a:p>
                <a:pPr algn="ctr"/>
                <a:r>
                  <a:rPr lang="fr-FR" dirty="0" err="1">
                    <a:solidFill>
                      <a:schemeClr val="accent1"/>
                    </a:solidFill>
                  </a:rPr>
                  <a:t>LHCb</a:t>
                </a:r>
                <a:r>
                  <a:rPr lang="fr-FR" dirty="0">
                    <a:solidFill>
                      <a:schemeClr val="accent1"/>
                    </a:solidFill>
                  </a:rPr>
                  <a:t> Phase-2 upgrade </a:t>
                </a:r>
                <a:r>
                  <a:rPr lang="fr-FR" dirty="0" err="1">
                    <a:solidFill>
                      <a:schemeClr val="accent1"/>
                    </a:solidFill>
                  </a:rPr>
                  <a:t>sampling</a:t>
                </a:r>
                <a:r>
                  <a:rPr lang="fr-FR" dirty="0">
                    <a:solidFill>
                      <a:schemeClr val="accent1"/>
                    </a:solidFill>
                  </a:rPr>
                  <a:t> </a:t>
                </a:r>
                <a:r>
                  <a:rPr lang="fr-FR" dirty="0" err="1">
                    <a:solidFill>
                      <a:schemeClr val="accent1"/>
                    </a:solidFill>
                  </a:rPr>
                  <a:t>electromagnetic</a:t>
                </a:r>
                <a:r>
                  <a:rPr lang="fr-FR" dirty="0">
                    <a:solidFill>
                      <a:schemeClr val="accent1"/>
                    </a:solidFill>
                  </a:rPr>
                  <a:t> </a:t>
                </a:r>
                <a:r>
                  <a:rPr lang="fr-FR" dirty="0" err="1">
                    <a:solidFill>
                      <a:schemeClr val="accent1"/>
                    </a:solidFill>
                  </a:rPr>
                  <a:t>crystal</a:t>
                </a:r>
                <a:r>
                  <a:rPr lang="fr-FR" dirty="0">
                    <a:solidFill>
                      <a:schemeClr val="accent1"/>
                    </a:solidFill>
                  </a:rPr>
                  <a:t> </a:t>
                </a:r>
                <a:r>
                  <a:rPr lang="fr-FR" dirty="0" err="1">
                    <a:solidFill>
                      <a:schemeClr val="accent1"/>
                    </a:solidFill>
                  </a:rPr>
                  <a:t>calorimeter</a:t>
                </a:r>
                <a:endParaRPr lang="fr-FR" dirty="0">
                  <a:solidFill>
                    <a:schemeClr val="accent1"/>
                  </a:solidFill>
                </a:endParaRPr>
              </a:p>
              <a:p>
                <a:pPr algn="ctr"/>
                <a:r>
                  <a:rPr lang="fr-FR" sz="1600" dirty="0"/>
                  <a:t>≃ 300 </a:t>
                </a:r>
                <a:r>
                  <a:rPr lang="fr-FR" sz="1600" dirty="0" err="1"/>
                  <a:t>Mrad</a:t>
                </a:r>
                <a:r>
                  <a:rPr lang="fr-FR" sz="1600" dirty="0"/>
                  <a:t>, ≃ 50 </a:t>
                </a:r>
                <a:r>
                  <a:rPr lang="fr-FR" sz="1600" dirty="0" err="1"/>
                  <a:t>ps</a:t>
                </a:r>
                <a:r>
                  <a:rPr lang="fr-FR" sz="1600" dirty="0"/>
                  <a:t> </a:t>
                </a:r>
              </a:p>
            </p:txBody>
          </p:sp>
        </p:grpSp>
        <p:sp>
          <p:nvSpPr>
            <p:cNvPr id="49" name="ZoneTexte 48">
              <a:extLst>
                <a:ext uri="{FF2B5EF4-FFF2-40B4-BE49-F238E27FC236}">
                  <a16:creationId xmlns:a16="http://schemas.microsoft.com/office/drawing/2014/main" id="{9FCF67B4-5295-FF47-A7FC-BFF45CD58A7F}"/>
                </a:ext>
              </a:extLst>
            </p:cNvPr>
            <p:cNvSpPr txBox="1"/>
            <p:nvPr/>
          </p:nvSpPr>
          <p:spPr>
            <a:xfrm>
              <a:off x="9928412" y="1682420"/>
              <a:ext cx="828175" cy="338554"/>
            </a:xfrm>
            <a:prstGeom prst="rect">
              <a:avLst/>
            </a:prstGeom>
            <a:noFill/>
          </p:spPr>
          <p:txBody>
            <a:bodyPr wrap="none" rtlCol="0">
              <a:spAutoFit/>
            </a:bodyPr>
            <a:lstStyle/>
            <a:p>
              <a:r>
                <a:rPr lang="fr-FR" sz="1600" dirty="0" err="1">
                  <a:solidFill>
                    <a:schemeClr val="bg1"/>
                  </a:solidFill>
                </a:rPr>
                <a:t>Intelum</a:t>
              </a:r>
              <a:endParaRPr lang="fr-FR" sz="1600" dirty="0">
                <a:solidFill>
                  <a:schemeClr val="bg1"/>
                </a:solidFill>
              </a:endParaRPr>
            </a:p>
          </p:txBody>
        </p:sp>
        <p:sp>
          <p:nvSpPr>
            <p:cNvPr id="50" name="ZoneTexte 49">
              <a:extLst>
                <a:ext uri="{FF2B5EF4-FFF2-40B4-BE49-F238E27FC236}">
                  <a16:creationId xmlns:a16="http://schemas.microsoft.com/office/drawing/2014/main" id="{7653CF75-6815-364C-9CB2-B389D2584065}"/>
                </a:ext>
              </a:extLst>
            </p:cNvPr>
            <p:cNvSpPr txBox="1"/>
            <p:nvPr/>
          </p:nvSpPr>
          <p:spPr>
            <a:xfrm>
              <a:off x="3904096" y="1703493"/>
              <a:ext cx="970971" cy="338554"/>
            </a:xfrm>
            <a:prstGeom prst="rect">
              <a:avLst/>
            </a:prstGeom>
            <a:noFill/>
          </p:spPr>
          <p:txBody>
            <a:bodyPr wrap="none" rtlCol="0">
              <a:spAutoFit/>
            </a:bodyPr>
            <a:lstStyle/>
            <a:p>
              <a:r>
                <a:rPr lang="fr-FR" sz="1600" dirty="0">
                  <a:solidFill>
                    <a:schemeClr val="bg1"/>
                  </a:solidFill>
                </a:rPr>
                <a:t>Spaghetti</a:t>
              </a:r>
            </a:p>
          </p:txBody>
        </p:sp>
      </p:grpSp>
      <p:sp>
        <p:nvSpPr>
          <p:cNvPr id="2" name="Rectangle 1">
            <a:extLst>
              <a:ext uri="{FF2B5EF4-FFF2-40B4-BE49-F238E27FC236}">
                <a16:creationId xmlns:a16="http://schemas.microsoft.com/office/drawing/2014/main" id="{6184A2B2-D39E-C249-A0E1-018DF6E4568E}"/>
              </a:ext>
            </a:extLst>
          </p:cNvPr>
          <p:cNvSpPr/>
          <p:nvPr/>
        </p:nvSpPr>
        <p:spPr>
          <a:xfrm>
            <a:off x="6742" y="6521913"/>
            <a:ext cx="11614244" cy="338554"/>
          </a:xfrm>
          <a:prstGeom prst="rect">
            <a:avLst/>
          </a:prstGeom>
        </p:spPr>
        <p:txBody>
          <a:bodyPr wrap="square">
            <a:spAutoFit/>
          </a:bodyPr>
          <a:lstStyle/>
          <a:p>
            <a:r>
              <a:rPr lang="en-US" sz="1600" i="1" dirty="0"/>
              <a:t>* Currently O(1/100/1000) </a:t>
            </a:r>
            <a:r>
              <a:rPr lang="en-US" sz="1600" i="1" dirty="0" err="1"/>
              <a:t>MRad</a:t>
            </a:r>
            <a:r>
              <a:rPr lang="en-US" sz="1600" i="1" dirty="0"/>
              <a:t> for organic/crystals/quartz materials in typical experiment configurations</a:t>
            </a:r>
          </a:p>
        </p:txBody>
      </p:sp>
    </p:spTree>
    <p:extLst>
      <p:ext uri="{BB962C8B-B14F-4D97-AF65-F5344CB8AC3E}">
        <p14:creationId xmlns:p14="http://schemas.microsoft.com/office/powerpoint/2010/main" val="205488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17</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2252702" y="3105835"/>
            <a:ext cx="7686597" cy="646331"/>
          </a:xfrm>
          <a:prstGeom prst="rect">
            <a:avLst/>
          </a:prstGeom>
        </p:spPr>
        <p:txBody>
          <a:bodyPr wrap="square">
            <a:spAutoFit/>
          </a:bodyPr>
          <a:lstStyle/>
          <a:p>
            <a:pPr algn="ctr"/>
            <a:r>
              <a:rPr lang="en-US" sz="3600" dirty="0">
                <a:solidFill>
                  <a:schemeClr val="accent1"/>
                </a:solidFill>
              </a:rPr>
              <a:t>Gas detectors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spTree>
    <p:extLst>
      <p:ext uri="{BB962C8B-B14F-4D97-AF65-F5344CB8AC3E}">
        <p14:creationId xmlns:p14="http://schemas.microsoft.com/office/powerpoint/2010/main" val="347970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18</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0" y="9057"/>
            <a:ext cx="11507375" cy="646331"/>
          </a:xfrm>
          <a:prstGeom prst="rect">
            <a:avLst/>
          </a:prstGeom>
        </p:spPr>
        <p:txBody>
          <a:bodyPr wrap="square">
            <a:spAutoFit/>
          </a:bodyPr>
          <a:lstStyle/>
          <a:p>
            <a:r>
              <a:rPr lang="en-US" sz="3600" dirty="0">
                <a:solidFill>
                  <a:schemeClr val="accent1"/>
                </a:solidFill>
              </a:rPr>
              <a:t>Gas detectors for muons and tracking at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sp>
        <p:nvSpPr>
          <p:cNvPr id="42" name="ZoneTexte 41">
            <a:extLst>
              <a:ext uri="{FF2B5EF4-FFF2-40B4-BE49-F238E27FC236}">
                <a16:creationId xmlns:a16="http://schemas.microsoft.com/office/drawing/2014/main" id="{E91690C3-9DCC-AB44-8D6B-AE2C67D8E903}"/>
              </a:ext>
            </a:extLst>
          </p:cNvPr>
          <p:cNvSpPr txBox="1"/>
          <p:nvPr/>
        </p:nvSpPr>
        <p:spPr>
          <a:xfrm>
            <a:off x="295702" y="739760"/>
            <a:ext cx="11600597" cy="2169825"/>
          </a:xfrm>
          <a:prstGeom prst="rect">
            <a:avLst/>
          </a:prstGeom>
          <a:noFill/>
          <a:ln>
            <a:noFill/>
          </a:ln>
        </p:spPr>
        <p:txBody>
          <a:bodyPr wrap="square" rtlCol="0">
            <a:spAutoFit/>
          </a:bodyPr>
          <a:lstStyle/>
          <a:p>
            <a:pPr marL="285750" indent="-285750">
              <a:buFont typeface="Arial" panose="020B0604020202020204" pitchFamily="34" charset="0"/>
              <a:buChar char="•"/>
            </a:pPr>
            <a:r>
              <a:rPr lang="en-US" sz="2000" dirty="0">
                <a:solidFill>
                  <a:schemeClr val="accent1"/>
                </a:solidFill>
              </a:rPr>
              <a:t>CSC, DT, RPC usual designs can continue to be used for large area muon systems in lower rate areas</a:t>
            </a:r>
          </a:p>
          <a:p>
            <a:pPr marL="742950" lvl="1" indent="-285750">
              <a:buFont typeface="Wingdings" pitchFamily="2" charset="2"/>
              <a:buChar char="à"/>
            </a:pPr>
            <a:r>
              <a:rPr lang="en-US" dirty="0">
                <a:solidFill>
                  <a:schemeClr val="accent6">
                    <a:lumMod val="50000"/>
                  </a:schemeClr>
                </a:solidFill>
                <a:sym typeface="Wingdings" pitchFamily="2" charset="2"/>
              </a:rPr>
              <a:t>For FCC-</a:t>
            </a:r>
            <a:r>
              <a:rPr lang="en-US" dirty="0" err="1">
                <a:solidFill>
                  <a:schemeClr val="accent6">
                    <a:lumMod val="50000"/>
                  </a:schemeClr>
                </a:solidFill>
                <a:sym typeface="Wingdings" pitchFamily="2" charset="2"/>
              </a:rPr>
              <a:t>hh</a:t>
            </a:r>
            <a:r>
              <a:rPr lang="en-US" dirty="0">
                <a:solidFill>
                  <a:schemeClr val="accent6">
                    <a:lumMod val="50000"/>
                  </a:schemeClr>
                </a:solidFill>
                <a:sym typeface="Wingdings" pitchFamily="2" charset="2"/>
              </a:rPr>
              <a:t> needs to assess longevity at factor x 10 HL-LHC </a:t>
            </a:r>
          </a:p>
          <a:p>
            <a:pPr marL="742950" lvl="1" indent="-285750">
              <a:spcAft>
                <a:spcPts val="600"/>
              </a:spcAft>
              <a:buFont typeface="Wingdings" pitchFamily="2" charset="2"/>
              <a:buChar char="à"/>
            </a:pPr>
            <a:r>
              <a:rPr lang="en-US" dirty="0">
                <a:solidFill>
                  <a:schemeClr val="accent6">
                    <a:lumMod val="50000"/>
                  </a:schemeClr>
                </a:solidFill>
                <a:sym typeface="Wingdings" pitchFamily="2" charset="2"/>
              </a:rPr>
              <a:t>Needs to operate with eco-friendly gas mixture (no obvious solution so far)</a:t>
            </a:r>
            <a:endParaRPr lang="en-US" dirty="0">
              <a:solidFill>
                <a:schemeClr val="accent6">
                  <a:lumMod val="50000"/>
                </a:schemeClr>
              </a:solidFill>
            </a:endParaRPr>
          </a:p>
          <a:p>
            <a:pPr marL="342900" indent="-342900">
              <a:buFont typeface="Arial" panose="020B0604020202020204" pitchFamily="34" charset="0"/>
              <a:buChar char="•"/>
            </a:pPr>
            <a:r>
              <a:rPr lang="en-US" sz="2000" dirty="0">
                <a:solidFill>
                  <a:schemeClr val="accent1"/>
                </a:solidFill>
              </a:rPr>
              <a:t>Micro Pattern Gas Detectors</a:t>
            </a:r>
          </a:p>
          <a:p>
            <a:pPr marL="800100" lvl="1" indent="-342900">
              <a:buFont typeface="Arial" panose="020B0604020202020204" pitchFamily="34" charset="0"/>
              <a:buChar char="•"/>
            </a:pPr>
            <a:r>
              <a:rPr lang="en-US" dirty="0"/>
              <a:t>For high rate areas at FCC-</a:t>
            </a:r>
            <a:r>
              <a:rPr lang="en-US" dirty="0" err="1"/>
              <a:t>hh</a:t>
            </a:r>
            <a:endParaRPr lang="en-US" dirty="0"/>
          </a:p>
          <a:p>
            <a:pPr marL="800100" lvl="1" indent="-342900">
              <a:buFont typeface="Arial" panose="020B0604020202020204" pitchFamily="34" charset="0"/>
              <a:buChar char="•"/>
            </a:pPr>
            <a:r>
              <a:rPr lang="en-US" dirty="0"/>
              <a:t>For TPC readout in tracking at FCC-</a:t>
            </a:r>
            <a:r>
              <a:rPr lang="en-US" dirty="0" err="1"/>
              <a:t>ee</a:t>
            </a:r>
            <a:r>
              <a:rPr lang="en-US" dirty="0"/>
              <a:t> (proposal for ILD/</a:t>
            </a:r>
            <a:r>
              <a:rPr lang="en-US" dirty="0" err="1"/>
              <a:t>CepC</a:t>
            </a:r>
            <a:r>
              <a:rPr lang="en-US" dirty="0"/>
              <a:t>)</a:t>
            </a:r>
          </a:p>
          <a:p>
            <a:pPr marL="800100" lvl="1" indent="-342900">
              <a:buFont typeface="Arial" panose="020B0604020202020204" pitchFamily="34" charset="0"/>
              <a:buChar char="•"/>
            </a:pPr>
            <a:r>
              <a:rPr lang="en-US" dirty="0"/>
              <a:t>Proposal to use new µ</a:t>
            </a:r>
            <a:r>
              <a:rPr lang="en-US" dirty="0" err="1"/>
              <a:t>Rwell</a:t>
            </a:r>
            <a:r>
              <a:rPr lang="en-US" dirty="0"/>
              <a:t> design in IDEA pre-shower (0.4 mm x 50 cm cells) and muon system (1.5 mm x 50 cm)</a:t>
            </a:r>
          </a:p>
        </p:txBody>
      </p:sp>
      <p:grpSp>
        <p:nvGrpSpPr>
          <p:cNvPr id="103" name="Groupe 102">
            <a:extLst>
              <a:ext uri="{FF2B5EF4-FFF2-40B4-BE49-F238E27FC236}">
                <a16:creationId xmlns:a16="http://schemas.microsoft.com/office/drawing/2014/main" id="{662C1977-B00C-B047-8F3E-F11228F1DBE6}"/>
              </a:ext>
            </a:extLst>
          </p:cNvPr>
          <p:cNvGrpSpPr/>
          <p:nvPr/>
        </p:nvGrpSpPr>
        <p:grpSpPr>
          <a:xfrm>
            <a:off x="887103" y="2970314"/>
            <a:ext cx="10384888" cy="3689319"/>
            <a:chOff x="767568" y="1376286"/>
            <a:chExt cx="10816006" cy="3989476"/>
          </a:xfrm>
        </p:grpSpPr>
        <p:grpSp>
          <p:nvGrpSpPr>
            <p:cNvPr id="104" name="Groupe 103">
              <a:extLst>
                <a:ext uri="{FF2B5EF4-FFF2-40B4-BE49-F238E27FC236}">
                  <a16:creationId xmlns:a16="http://schemas.microsoft.com/office/drawing/2014/main" id="{6C3EEF41-83BC-A843-96A9-771A8BEEA49C}"/>
                </a:ext>
              </a:extLst>
            </p:cNvPr>
            <p:cNvGrpSpPr/>
            <p:nvPr/>
          </p:nvGrpSpPr>
          <p:grpSpPr>
            <a:xfrm>
              <a:off x="767568" y="1376286"/>
              <a:ext cx="10816006" cy="2114444"/>
              <a:chOff x="321549" y="1376286"/>
              <a:chExt cx="10792768" cy="2114444"/>
            </a:xfrm>
          </p:grpSpPr>
          <p:grpSp>
            <p:nvGrpSpPr>
              <p:cNvPr id="120" name="Groupe 119">
                <a:extLst>
                  <a:ext uri="{FF2B5EF4-FFF2-40B4-BE49-F238E27FC236}">
                    <a16:creationId xmlns:a16="http://schemas.microsoft.com/office/drawing/2014/main" id="{A9F1762A-2BC9-D145-AC17-AF9DF09E722B}"/>
                  </a:ext>
                </a:extLst>
              </p:cNvPr>
              <p:cNvGrpSpPr/>
              <p:nvPr/>
            </p:nvGrpSpPr>
            <p:grpSpPr>
              <a:xfrm>
                <a:off x="321549" y="1383537"/>
                <a:ext cx="7771903" cy="2107193"/>
                <a:chOff x="321549" y="1383537"/>
                <a:chExt cx="7771903" cy="2107193"/>
              </a:xfrm>
            </p:grpSpPr>
            <p:pic>
              <p:nvPicPr>
                <p:cNvPr id="123" name="Picture 14" descr="MM_principle.jpg">
                  <a:extLst>
                    <a:ext uri="{FF2B5EF4-FFF2-40B4-BE49-F238E27FC236}">
                      <a16:creationId xmlns:a16="http://schemas.microsoft.com/office/drawing/2014/main" id="{F89B702B-88D1-9941-BDD2-0055B8725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9" y="1768960"/>
                  <a:ext cx="2859150" cy="1721770"/>
                </a:xfrm>
                <a:prstGeom prst="rect">
                  <a:avLst/>
                </a:prstGeom>
              </p:spPr>
            </p:pic>
            <p:pic>
              <p:nvPicPr>
                <p:cNvPr id="124" name="Picture 16">
                  <a:extLst>
                    <a:ext uri="{FF2B5EF4-FFF2-40B4-BE49-F238E27FC236}">
                      <a16:creationId xmlns:a16="http://schemas.microsoft.com/office/drawing/2014/main" id="{2D575731-442B-E84F-9442-F9A9A8582BE0}"/>
                    </a:ext>
                  </a:extLst>
                </p:cNvPr>
                <p:cNvPicPr>
                  <a:picLocks noChangeAspect="1"/>
                </p:cNvPicPr>
                <p:nvPr/>
              </p:nvPicPr>
              <p:blipFill>
                <a:blip r:embed="rId4"/>
                <a:stretch>
                  <a:fillRect/>
                </a:stretch>
              </p:blipFill>
              <p:spPr>
                <a:xfrm>
                  <a:off x="3427173" y="1639755"/>
                  <a:ext cx="2380731" cy="1827366"/>
                </a:xfrm>
                <a:prstGeom prst="rect">
                  <a:avLst/>
                </a:prstGeom>
              </p:spPr>
            </p:pic>
            <p:sp>
              <p:nvSpPr>
                <p:cNvPr id="125" name="ZoneTexte 124">
                  <a:extLst>
                    <a:ext uri="{FF2B5EF4-FFF2-40B4-BE49-F238E27FC236}">
                      <a16:creationId xmlns:a16="http://schemas.microsoft.com/office/drawing/2014/main" id="{A1B533C7-C57E-6140-BC20-093F3D175241}"/>
                    </a:ext>
                  </a:extLst>
                </p:cNvPr>
                <p:cNvSpPr txBox="1"/>
                <p:nvPr/>
              </p:nvSpPr>
              <p:spPr>
                <a:xfrm>
                  <a:off x="810160" y="1405124"/>
                  <a:ext cx="1738874" cy="338554"/>
                </a:xfrm>
                <a:prstGeom prst="rect">
                  <a:avLst/>
                </a:prstGeom>
                <a:noFill/>
              </p:spPr>
              <p:txBody>
                <a:bodyPr wrap="none" rtlCol="0">
                  <a:spAutoFit/>
                </a:bodyPr>
                <a:lstStyle/>
                <a:p>
                  <a:r>
                    <a:rPr lang="fr-FR" sz="1600" dirty="0" err="1"/>
                    <a:t>MicroMegas</a:t>
                  </a:r>
                  <a:r>
                    <a:rPr lang="fr-FR" sz="1600" dirty="0"/>
                    <a:t> (MM)</a:t>
                  </a:r>
                </a:p>
              </p:txBody>
            </p:sp>
            <p:sp>
              <p:nvSpPr>
                <p:cNvPr id="126" name="ZoneTexte 125">
                  <a:extLst>
                    <a:ext uri="{FF2B5EF4-FFF2-40B4-BE49-F238E27FC236}">
                      <a16:creationId xmlns:a16="http://schemas.microsoft.com/office/drawing/2014/main" id="{4F324AAE-EBC3-2942-AE9A-D8F95EC1F469}"/>
                    </a:ext>
                  </a:extLst>
                </p:cNvPr>
                <p:cNvSpPr txBox="1"/>
                <p:nvPr/>
              </p:nvSpPr>
              <p:spPr>
                <a:xfrm>
                  <a:off x="4337443" y="1400985"/>
                  <a:ext cx="590226" cy="338554"/>
                </a:xfrm>
                <a:prstGeom prst="rect">
                  <a:avLst/>
                </a:prstGeom>
                <a:noFill/>
              </p:spPr>
              <p:txBody>
                <a:bodyPr wrap="none" rtlCol="0">
                  <a:spAutoFit/>
                </a:bodyPr>
                <a:lstStyle/>
                <a:p>
                  <a:r>
                    <a:rPr lang="fr-FR" sz="1600" dirty="0"/>
                    <a:t>GEM</a:t>
                  </a:r>
                </a:p>
              </p:txBody>
            </p:sp>
            <p:pic>
              <p:nvPicPr>
                <p:cNvPr id="127" name="Picture 9" descr="detectorScheme6">
                  <a:extLst>
                    <a:ext uri="{FF2B5EF4-FFF2-40B4-BE49-F238E27FC236}">
                      <a16:creationId xmlns:a16="http://schemas.microsoft.com/office/drawing/2014/main" id="{3722E732-075E-BE49-B0BC-7031295225C5}"/>
                    </a:ext>
                  </a:extLst>
                </p:cNvPr>
                <p:cNvPicPr>
                  <a:picLocks noChangeAspect="1" noChangeArrowheads="1"/>
                </p:cNvPicPr>
                <p:nvPr/>
              </p:nvPicPr>
              <p:blipFill rotWithShape="1">
                <a:blip r:embed="rId5" cstate="print"/>
                <a:srcRect t="16246"/>
                <a:stretch/>
              </p:blipFill>
              <p:spPr bwMode="auto">
                <a:xfrm>
                  <a:off x="6110011" y="1748638"/>
                  <a:ext cx="1983441" cy="1475668"/>
                </a:xfrm>
                <a:prstGeom prst="rect">
                  <a:avLst/>
                </a:prstGeom>
                <a:noFill/>
                <a:ln w="9525">
                  <a:noFill/>
                  <a:miter lim="800000"/>
                  <a:headEnd/>
                  <a:tailEnd/>
                </a:ln>
              </p:spPr>
            </p:pic>
            <p:sp>
              <p:nvSpPr>
                <p:cNvPr id="128" name="ZoneTexte 127">
                  <a:extLst>
                    <a:ext uri="{FF2B5EF4-FFF2-40B4-BE49-F238E27FC236}">
                      <a16:creationId xmlns:a16="http://schemas.microsoft.com/office/drawing/2014/main" id="{49DBD9C8-71E4-4649-993C-E20271F746F2}"/>
                    </a:ext>
                  </a:extLst>
                </p:cNvPr>
                <p:cNvSpPr txBox="1"/>
                <p:nvPr/>
              </p:nvSpPr>
              <p:spPr>
                <a:xfrm>
                  <a:off x="6652728" y="1383537"/>
                  <a:ext cx="817853" cy="338554"/>
                </a:xfrm>
                <a:prstGeom prst="rect">
                  <a:avLst/>
                </a:prstGeom>
                <a:noFill/>
              </p:spPr>
              <p:txBody>
                <a:bodyPr wrap="none" rtlCol="0">
                  <a:spAutoFit/>
                </a:bodyPr>
                <a:lstStyle/>
                <a:p>
                  <a:r>
                    <a:rPr lang="fr-FR" sz="1600" dirty="0"/>
                    <a:t>THGEM</a:t>
                  </a:r>
                </a:p>
              </p:txBody>
            </p:sp>
          </p:grpSp>
          <p:pic>
            <p:nvPicPr>
              <p:cNvPr id="121" name="Image 120">
                <a:extLst>
                  <a:ext uri="{FF2B5EF4-FFF2-40B4-BE49-F238E27FC236}">
                    <a16:creationId xmlns:a16="http://schemas.microsoft.com/office/drawing/2014/main" id="{20276E83-B5F6-3D4B-95B1-FFF19728C03E}"/>
                  </a:ext>
                </a:extLst>
              </p:cNvPr>
              <p:cNvPicPr>
                <a:picLocks noChangeAspect="1"/>
              </p:cNvPicPr>
              <p:nvPr/>
            </p:nvPicPr>
            <p:blipFill rotWithShape="1">
              <a:blip r:embed="rId6"/>
              <a:srcRect t="2317" b="1"/>
              <a:stretch/>
            </p:blipFill>
            <p:spPr>
              <a:xfrm>
                <a:off x="8575287" y="1739539"/>
                <a:ext cx="2152795" cy="1419002"/>
              </a:xfrm>
              <a:prstGeom prst="rect">
                <a:avLst/>
              </a:prstGeom>
            </p:spPr>
          </p:pic>
          <p:sp>
            <p:nvSpPr>
              <p:cNvPr id="122" name="ZoneTexte 121">
                <a:extLst>
                  <a:ext uri="{FF2B5EF4-FFF2-40B4-BE49-F238E27FC236}">
                    <a16:creationId xmlns:a16="http://schemas.microsoft.com/office/drawing/2014/main" id="{D0778DBB-9099-8646-8A07-303DC2A3E5E2}"/>
                  </a:ext>
                </a:extLst>
              </p:cNvPr>
              <p:cNvSpPr txBox="1"/>
              <p:nvPr/>
            </p:nvSpPr>
            <p:spPr>
              <a:xfrm>
                <a:off x="8207752" y="1376286"/>
                <a:ext cx="2906565" cy="369332"/>
              </a:xfrm>
              <a:prstGeom prst="rect">
                <a:avLst/>
              </a:prstGeom>
              <a:noFill/>
            </p:spPr>
            <p:txBody>
              <a:bodyPr wrap="none" rtlCol="0">
                <a:spAutoFit/>
              </a:bodyPr>
              <a:lstStyle/>
              <a:p>
                <a:r>
                  <a:rPr lang="fr-FR" dirty="0" err="1"/>
                  <a:t>Hybrid</a:t>
                </a:r>
                <a:r>
                  <a:rPr lang="fr-FR" dirty="0"/>
                  <a:t> design THGEM + MM</a:t>
                </a:r>
              </a:p>
            </p:txBody>
          </p:sp>
        </p:grpSp>
        <p:grpSp>
          <p:nvGrpSpPr>
            <p:cNvPr id="105" name="Groupe 104">
              <a:extLst>
                <a:ext uri="{FF2B5EF4-FFF2-40B4-BE49-F238E27FC236}">
                  <a16:creationId xmlns:a16="http://schemas.microsoft.com/office/drawing/2014/main" id="{1E2515A5-7011-FE48-B409-C8AEE3199968}"/>
                </a:ext>
              </a:extLst>
            </p:cNvPr>
            <p:cNvGrpSpPr/>
            <p:nvPr/>
          </p:nvGrpSpPr>
          <p:grpSpPr>
            <a:xfrm>
              <a:off x="1061711" y="3188818"/>
              <a:ext cx="10061349" cy="2176944"/>
              <a:chOff x="1061711" y="3188818"/>
              <a:chExt cx="10061349" cy="2176944"/>
            </a:xfrm>
          </p:grpSpPr>
          <p:grpSp>
            <p:nvGrpSpPr>
              <p:cNvPr id="106" name="Groupe 105">
                <a:extLst>
                  <a:ext uri="{FF2B5EF4-FFF2-40B4-BE49-F238E27FC236}">
                    <a16:creationId xmlns:a16="http://schemas.microsoft.com/office/drawing/2014/main" id="{B44328C9-351F-2049-AED2-A80737C962D1}"/>
                  </a:ext>
                </a:extLst>
              </p:cNvPr>
              <p:cNvGrpSpPr/>
              <p:nvPr/>
            </p:nvGrpSpPr>
            <p:grpSpPr>
              <a:xfrm>
                <a:off x="1061711" y="3592169"/>
                <a:ext cx="10061349" cy="1773593"/>
                <a:chOff x="693411" y="3465169"/>
                <a:chExt cx="10061349" cy="1773593"/>
              </a:xfrm>
            </p:grpSpPr>
            <p:sp>
              <p:nvSpPr>
                <p:cNvPr id="112" name="ZoneTexte 111">
                  <a:extLst>
                    <a:ext uri="{FF2B5EF4-FFF2-40B4-BE49-F238E27FC236}">
                      <a16:creationId xmlns:a16="http://schemas.microsoft.com/office/drawing/2014/main" id="{4F9A0ADC-9C15-A54B-8D8A-EFE995B2C813}"/>
                    </a:ext>
                  </a:extLst>
                </p:cNvPr>
                <p:cNvSpPr txBox="1"/>
                <p:nvPr/>
              </p:nvSpPr>
              <p:spPr>
                <a:xfrm>
                  <a:off x="702759" y="3465427"/>
                  <a:ext cx="2203424" cy="338554"/>
                </a:xfrm>
                <a:prstGeom prst="rect">
                  <a:avLst/>
                </a:prstGeom>
                <a:noFill/>
              </p:spPr>
              <p:txBody>
                <a:bodyPr wrap="none" rtlCol="0">
                  <a:spAutoFit/>
                </a:bodyPr>
                <a:lstStyle/>
                <a:p>
                  <a:r>
                    <a:rPr lang="fr-FR" sz="1600" dirty="0"/>
                    <a:t>ATLAS new </a:t>
                  </a:r>
                  <a:r>
                    <a:rPr lang="fr-FR" sz="1600" dirty="0" err="1"/>
                    <a:t>small</a:t>
                  </a:r>
                  <a:r>
                    <a:rPr lang="fr-FR" sz="1600" dirty="0"/>
                    <a:t> </a:t>
                  </a:r>
                  <a:r>
                    <a:rPr lang="fr-FR" sz="1600" dirty="0" err="1"/>
                    <a:t>wheels</a:t>
                  </a:r>
                  <a:endParaRPr lang="fr-FR" sz="1600" dirty="0"/>
                </a:p>
              </p:txBody>
            </p:sp>
            <p:pic>
              <p:nvPicPr>
                <p:cNvPr id="113" name="Picture 11">
                  <a:extLst>
                    <a:ext uri="{FF2B5EF4-FFF2-40B4-BE49-F238E27FC236}">
                      <a16:creationId xmlns:a16="http://schemas.microsoft.com/office/drawing/2014/main" id="{ADB63B72-0552-D741-8117-04D96E0ADAE6}"/>
                    </a:ext>
                  </a:extLst>
                </p:cNvPr>
                <p:cNvPicPr>
                  <a:picLocks noChangeAspect="1"/>
                </p:cNvPicPr>
                <p:nvPr/>
              </p:nvPicPr>
              <p:blipFill>
                <a:blip r:embed="rId7"/>
                <a:stretch>
                  <a:fillRect/>
                </a:stretch>
              </p:blipFill>
              <p:spPr>
                <a:xfrm>
                  <a:off x="693411" y="3876446"/>
                  <a:ext cx="2159049" cy="1357629"/>
                </a:xfrm>
                <a:prstGeom prst="rect">
                  <a:avLst/>
                </a:prstGeom>
              </p:spPr>
            </p:pic>
            <p:pic>
              <p:nvPicPr>
                <p:cNvPr id="114" name="Picture 13">
                  <a:extLst>
                    <a:ext uri="{FF2B5EF4-FFF2-40B4-BE49-F238E27FC236}">
                      <a16:creationId xmlns:a16="http://schemas.microsoft.com/office/drawing/2014/main" id="{9B9F065C-3536-714F-8376-610A1E14E0C3}"/>
                    </a:ext>
                  </a:extLst>
                </p:cNvPr>
                <p:cNvPicPr>
                  <a:picLocks noChangeAspect="1"/>
                </p:cNvPicPr>
                <p:nvPr/>
              </p:nvPicPr>
              <p:blipFill rotWithShape="1">
                <a:blip r:embed="rId8"/>
                <a:srcRect l="1" r="68056"/>
                <a:stretch/>
              </p:blipFill>
              <p:spPr>
                <a:xfrm>
                  <a:off x="3619043" y="3881071"/>
                  <a:ext cx="2090057" cy="1353004"/>
                </a:xfrm>
                <a:prstGeom prst="rect">
                  <a:avLst/>
                </a:prstGeom>
              </p:spPr>
            </p:pic>
            <p:sp>
              <p:nvSpPr>
                <p:cNvPr id="115" name="ZoneTexte 114">
                  <a:extLst>
                    <a:ext uri="{FF2B5EF4-FFF2-40B4-BE49-F238E27FC236}">
                      <a16:creationId xmlns:a16="http://schemas.microsoft.com/office/drawing/2014/main" id="{E7F1C412-AF44-8D44-BD63-8C606C539B25}"/>
                    </a:ext>
                  </a:extLst>
                </p:cNvPr>
                <p:cNvSpPr txBox="1"/>
                <p:nvPr/>
              </p:nvSpPr>
              <p:spPr>
                <a:xfrm>
                  <a:off x="4171579" y="3465169"/>
                  <a:ext cx="1015021" cy="338554"/>
                </a:xfrm>
                <a:prstGeom prst="rect">
                  <a:avLst/>
                </a:prstGeom>
                <a:noFill/>
              </p:spPr>
              <p:txBody>
                <a:bodyPr wrap="none" rtlCol="0">
                  <a:spAutoFit/>
                </a:bodyPr>
                <a:lstStyle/>
                <a:p>
                  <a:r>
                    <a:rPr lang="fr-FR" sz="1600" dirty="0"/>
                    <a:t>CMS GEM</a:t>
                  </a:r>
                </a:p>
              </p:txBody>
            </p:sp>
            <p:pic>
              <p:nvPicPr>
                <p:cNvPr id="116" name="Picture 25">
                  <a:extLst>
                    <a:ext uri="{FF2B5EF4-FFF2-40B4-BE49-F238E27FC236}">
                      <a16:creationId xmlns:a16="http://schemas.microsoft.com/office/drawing/2014/main" id="{3AA260BA-55F7-6E40-A70B-50D36362EED3}"/>
                    </a:ext>
                  </a:extLst>
                </p:cNvPr>
                <p:cNvPicPr>
                  <a:picLocks noChangeAspect="1"/>
                </p:cNvPicPr>
                <p:nvPr/>
              </p:nvPicPr>
              <p:blipFill rotWithShape="1">
                <a:blip r:embed="rId9"/>
                <a:srcRect l="1207"/>
                <a:stretch/>
              </p:blipFill>
              <p:spPr>
                <a:xfrm>
                  <a:off x="8714531" y="3876446"/>
                  <a:ext cx="2040229" cy="1357629"/>
                </a:xfrm>
                <a:prstGeom prst="rect">
                  <a:avLst/>
                </a:prstGeom>
              </p:spPr>
            </p:pic>
            <p:sp>
              <p:nvSpPr>
                <p:cNvPr id="117" name="ZoneTexte 116">
                  <a:extLst>
                    <a:ext uri="{FF2B5EF4-FFF2-40B4-BE49-F238E27FC236}">
                      <a16:creationId xmlns:a16="http://schemas.microsoft.com/office/drawing/2014/main" id="{D6198A96-0901-0944-A576-27FE2DA621BF}"/>
                    </a:ext>
                  </a:extLst>
                </p:cNvPr>
                <p:cNvSpPr txBox="1"/>
                <p:nvPr/>
              </p:nvSpPr>
              <p:spPr>
                <a:xfrm>
                  <a:off x="9011996" y="3487408"/>
                  <a:ext cx="1448538" cy="338554"/>
                </a:xfrm>
                <a:prstGeom prst="rect">
                  <a:avLst/>
                </a:prstGeom>
                <a:noFill/>
              </p:spPr>
              <p:txBody>
                <a:bodyPr wrap="none" rtlCol="0">
                  <a:spAutoFit/>
                </a:bodyPr>
                <a:lstStyle/>
                <a:p>
                  <a:r>
                    <a:rPr lang="fr-FR" sz="1600" dirty="0"/>
                    <a:t>COMPASS RICH</a:t>
                  </a:r>
                </a:p>
              </p:txBody>
            </p:sp>
            <p:sp>
              <p:nvSpPr>
                <p:cNvPr id="118" name="ZoneTexte 117">
                  <a:extLst>
                    <a:ext uri="{FF2B5EF4-FFF2-40B4-BE49-F238E27FC236}">
                      <a16:creationId xmlns:a16="http://schemas.microsoft.com/office/drawing/2014/main" id="{1F991A12-3FF6-3D44-9B70-FAA3C57A4B92}"/>
                    </a:ext>
                  </a:extLst>
                </p:cNvPr>
                <p:cNvSpPr txBox="1"/>
                <p:nvPr/>
              </p:nvSpPr>
              <p:spPr>
                <a:xfrm>
                  <a:off x="5970934" y="3465169"/>
                  <a:ext cx="1744965" cy="338554"/>
                </a:xfrm>
                <a:prstGeom prst="rect">
                  <a:avLst/>
                </a:prstGeom>
                <a:noFill/>
              </p:spPr>
              <p:txBody>
                <a:bodyPr wrap="none" rtlCol="0">
                  <a:spAutoFit/>
                </a:bodyPr>
                <a:lstStyle/>
                <a:p>
                  <a:r>
                    <a:rPr lang="fr-FR" sz="1600" dirty="0"/>
                    <a:t>ALICE TPC upgrade</a:t>
                  </a:r>
                </a:p>
              </p:txBody>
            </p:sp>
            <p:pic>
              <p:nvPicPr>
                <p:cNvPr id="119" name="Image 118">
                  <a:extLst>
                    <a:ext uri="{FF2B5EF4-FFF2-40B4-BE49-F238E27FC236}">
                      <a16:creationId xmlns:a16="http://schemas.microsoft.com/office/drawing/2014/main" id="{5042E8B0-E0E7-674A-A292-84B29E8AE6D1}"/>
                    </a:ext>
                  </a:extLst>
                </p:cNvPr>
                <p:cNvPicPr>
                  <a:picLocks noChangeAspect="1"/>
                </p:cNvPicPr>
                <p:nvPr/>
              </p:nvPicPr>
              <p:blipFill>
                <a:blip r:embed="rId10"/>
                <a:stretch>
                  <a:fillRect/>
                </a:stretch>
              </p:blipFill>
              <p:spPr>
                <a:xfrm>
                  <a:off x="5814460" y="3898067"/>
                  <a:ext cx="2040229" cy="1340695"/>
                </a:xfrm>
                <a:prstGeom prst="rect">
                  <a:avLst/>
                </a:prstGeom>
              </p:spPr>
            </p:pic>
          </p:grpSp>
          <p:cxnSp>
            <p:nvCxnSpPr>
              <p:cNvPr id="107" name="Connecteur droit avec flèche 106">
                <a:extLst>
                  <a:ext uri="{FF2B5EF4-FFF2-40B4-BE49-F238E27FC236}">
                    <a16:creationId xmlns:a16="http://schemas.microsoft.com/office/drawing/2014/main" id="{F9CF7A91-8DA5-7D4C-A934-AE10BBC0A3D2}"/>
                  </a:ext>
                </a:extLst>
              </p:cNvPr>
              <p:cNvCxnSpPr>
                <a:cxnSpLocks/>
              </p:cNvCxnSpPr>
              <p:nvPr/>
            </p:nvCxnSpPr>
            <p:spPr>
              <a:xfrm>
                <a:off x="2109271" y="3233719"/>
                <a:ext cx="0" cy="3878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Connecteur droit avec flèche 107">
                <a:extLst>
                  <a:ext uri="{FF2B5EF4-FFF2-40B4-BE49-F238E27FC236}">
                    <a16:creationId xmlns:a16="http://schemas.microsoft.com/office/drawing/2014/main" id="{6970D976-BE3B-2648-B6F0-F14172D6031F}"/>
                  </a:ext>
                </a:extLst>
              </p:cNvPr>
              <p:cNvCxnSpPr>
                <a:cxnSpLocks/>
              </p:cNvCxnSpPr>
              <p:nvPr/>
            </p:nvCxnSpPr>
            <p:spPr>
              <a:xfrm>
                <a:off x="5158510" y="3277037"/>
                <a:ext cx="1" cy="3838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BE31FF19-7407-5F43-B264-DAEFAF654212}"/>
                  </a:ext>
                </a:extLst>
              </p:cNvPr>
              <p:cNvCxnSpPr>
                <a:cxnSpLocks/>
              </p:cNvCxnSpPr>
              <p:nvPr/>
            </p:nvCxnSpPr>
            <p:spPr>
              <a:xfrm>
                <a:off x="5665191" y="3277037"/>
                <a:ext cx="741071" cy="3801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B9C4E724-AF00-F846-B790-D618B4006D3D}"/>
                  </a:ext>
                </a:extLst>
              </p:cNvPr>
              <p:cNvCxnSpPr>
                <a:cxnSpLocks/>
              </p:cNvCxnSpPr>
              <p:nvPr/>
            </p:nvCxnSpPr>
            <p:spPr>
              <a:xfrm>
                <a:off x="8520823" y="3237659"/>
                <a:ext cx="741071" cy="3801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54C624BA-08EB-BF47-BE81-2FA578FBF34A}"/>
                  </a:ext>
                </a:extLst>
              </p:cNvPr>
              <p:cNvCxnSpPr>
                <a:cxnSpLocks/>
                <a:endCxn id="117" idx="0"/>
              </p:cNvCxnSpPr>
              <p:nvPr/>
            </p:nvCxnSpPr>
            <p:spPr>
              <a:xfrm>
                <a:off x="10104565" y="3188818"/>
                <a:ext cx="0" cy="4255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79802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19</a:t>
            </a:fld>
            <a:endParaRPr lang="en-US"/>
          </a:p>
        </p:txBody>
      </p:sp>
      <p:sp>
        <p:nvSpPr>
          <p:cNvPr id="8" name="TextBox 7"/>
          <p:cNvSpPr txBox="1"/>
          <p:nvPr/>
        </p:nvSpPr>
        <p:spPr>
          <a:xfrm>
            <a:off x="2273300" y="2369066"/>
            <a:ext cx="184666"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1CFE3B04-0576-AD42-A1A6-668E0D54DA04}"/>
              </a:ext>
            </a:extLst>
          </p:cNvPr>
          <p:cNvSpPr/>
          <p:nvPr/>
        </p:nvSpPr>
        <p:spPr>
          <a:xfrm>
            <a:off x="113610" y="9057"/>
            <a:ext cx="11507375" cy="646331"/>
          </a:xfrm>
          <a:prstGeom prst="rect">
            <a:avLst/>
          </a:prstGeom>
        </p:spPr>
        <p:txBody>
          <a:bodyPr wrap="square">
            <a:spAutoFit/>
          </a:bodyPr>
          <a:lstStyle/>
          <a:p>
            <a:r>
              <a:rPr lang="en-US" sz="3600" dirty="0">
                <a:solidFill>
                  <a:schemeClr val="accent1"/>
                </a:solidFill>
              </a:rPr>
              <a:t>Gas detectors for muons and tracking at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grpSp>
        <p:nvGrpSpPr>
          <p:cNvPr id="20" name="Groupe 19">
            <a:extLst>
              <a:ext uri="{FF2B5EF4-FFF2-40B4-BE49-F238E27FC236}">
                <a16:creationId xmlns:a16="http://schemas.microsoft.com/office/drawing/2014/main" id="{8BB11D82-DE97-9B42-9091-36534E326C3E}"/>
              </a:ext>
            </a:extLst>
          </p:cNvPr>
          <p:cNvGrpSpPr/>
          <p:nvPr/>
        </p:nvGrpSpPr>
        <p:grpSpPr>
          <a:xfrm>
            <a:off x="236006" y="3641403"/>
            <a:ext cx="11783673" cy="2384072"/>
            <a:chOff x="399880" y="4459518"/>
            <a:chExt cx="11783673" cy="2384072"/>
          </a:xfrm>
        </p:grpSpPr>
        <p:grpSp>
          <p:nvGrpSpPr>
            <p:cNvPr id="21" name="Groupe 20">
              <a:extLst>
                <a:ext uri="{FF2B5EF4-FFF2-40B4-BE49-F238E27FC236}">
                  <a16:creationId xmlns:a16="http://schemas.microsoft.com/office/drawing/2014/main" id="{98584D55-3434-8446-8855-B262200BAA7D}"/>
                </a:ext>
              </a:extLst>
            </p:cNvPr>
            <p:cNvGrpSpPr/>
            <p:nvPr/>
          </p:nvGrpSpPr>
          <p:grpSpPr>
            <a:xfrm>
              <a:off x="399880" y="4920352"/>
              <a:ext cx="11783673" cy="1923238"/>
              <a:chOff x="399880" y="4831144"/>
              <a:chExt cx="11783673" cy="1923238"/>
            </a:xfrm>
          </p:grpSpPr>
          <p:grpSp>
            <p:nvGrpSpPr>
              <p:cNvPr id="26" name="Groupe 25">
                <a:extLst>
                  <a:ext uri="{FF2B5EF4-FFF2-40B4-BE49-F238E27FC236}">
                    <a16:creationId xmlns:a16="http://schemas.microsoft.com/office/drawing/2014/main" id="{4164805D-0F97-BF46-B236-9D641F8A59CD}"/>
                  </a:ext>
                </a:extLst>
              </p:cNvPr>
              <p:cNvGrpSpPr/>
              <p:nvPr/>
            </p:nvGrpSpPr>
            <p:grpSpPr>
              <a:xfrm>
                <a:off x="7409972" y="4831144"/>
                <a:ext cx="1760129" cy="1633850"/>
                <a:chOff x="7027477" y="4819994"/>
                <a:chExt cx="1760129" cy="1633850"/>
              </a:xfrm>
            </p:grpSpPr>
            <p:pic>
              <p:nvPicPr>
                <p:cNvPr id="39" name="Picture 18">
                  <a:extLst>
                    <a:ext uri="{FF2B5EF4-FFF2-40B4-BE49-F238E27FC236}">
                      <a16:creationId xmlns:a16="http://schemas.microsoft.com/office/drawing/2014/main" id="{2D4793AE-8B69-DE45-9762-491B959409D5}"/>
                    </a:ext>
                  </a:extLst>
                </p:cNvPr>
                <p:cNvPicPr>
                  <a:picLocks noChangeAspect="1" noChangeArrowheads="1"/>
                </p:cNvPicPr>
                <p:nvPr/>
              </p:nvPicPr>
              <p:blipFill>
                <a:blip r:embed="rId3" cstate="print"/>
                <a:srcRect/>
                <a:stretch>
                  <a:fillRect/>
                </a:stretch>
              </p:blipFill>
              <p:spPr bwMode="auto">
                <a:xfrm rot="5400000">
                  <a:off x="7272495" y="4938732"/>
                  <a:ext cx="1270094" cy="1760129"/>
                </a:xfrm>
                <a:prstGeom prst="rect">
                  <a:avLst/>
                </a:prstGeom>
                <a:noFill/>
                <a:ln w="9525">
                  <a:noFill/>
                  <a:miter lim="800000"/>
                  <a:headEnd/>
                  <a:tailEnd/>
                </a:ln>
              </p:spPr>
            </p:pic>
            <p:sp>
              <p:nvSpPr>
                <p:cNvPr id="40" name="ZoneTexte 39">
                  <a:extLst>
                    <a:ext uri="{FF2B5EF4-FFF2-40B4-BE49-F238E27FC236}">
                      <a16:creationId xmlns:a16="http://schemas.microsoft.com/office/drawing/2014/main" id="{D81BF079-AE1F-894F-8075-54D3532ECCA5}"/>
                    </a:ext>
                  </a:extLst>
                </p:cNvPr>
                <p:cNvSpPr txBox="1"/>
                <p:nvPr/>
              </p:nvSpPr>
              <p:spPr>
                <a:xfrm>
                  <a:off x="7092878" y="4819994"/>
                  <a:ext cx="1656223" cy="338554"/>
                </a:xfrm>
                <a:prstGeom prst="rect">
                  <a:avLst/>
                </a:prstGeom>
                <a:noFill/>
              </p:spPr>
              <p:txBody>
                <a:bodyPr wrap="none" rtlCol="0">
                  <a:spAutoFit/>
                </a:bodyPr>
                <a:lstStyle/>
                <a:p>
                  <a:r>
                    <a:rPr lang="fr-FR" sz="1600" dirty="0" err="1"/>
                    <a:t>InGrid</a:t>
                  </a:r>
                  <a:r>
                    <a:rPr lang="fr-FR" sz="1600" dirty="0"/>
                    <a:t> CMOS MM</a:t>
                  </a:r>
                </a:p>
              </p:txBody>
            </p:sp>
          </p:grpSp>
          <p:grpSp>
            <p:nvGrpSpPr>
              <p:cNvPr id="27" name="Groupe 26">
                <a:extLst>
                  <a:ext uri="{FF2B5EF4-FFF2-40B4-BE49-F238E27FC236}">
                    <a16:creationId xmlns:a16="http://schemas.microsoft.com/office/drawing/2014/main" id="{34B101D8-F61A-0741-82AD-A020462DD83D}"/>
                  </a:ext>
                </a:extLst>
              </p:cNvPr>
              <p:cNvGrpSpPr/>
              <p:nvPr/>
            </p:nvGrpSpPr>
            <p:grpSpPr>
              <a:xfrm>
                <a:off x="399880" y="4831144"/>
                <a:ext cx="6716088" cy="1923238"/>
                <a:chOff x="399880" y="4831144"/>
                <a:chExt cx="6716088" cy="1923238"/>
              </a:xfrm>
            </p:grpSpPr>
            <p:grpSp>
              <p:nvGrpSpPr>
                <p:cNvPr id="31" name="Groupe 30">
                  <a:extLst>
                    <a:ext uri="{FF2B5EF4-FFF2-40B4-BE49-F238E27FC236}">
                      <a16:creationId xmlns:a16="http://schemas.microsoft.com/office/drawing/2014/main" id="{EC023DD3-6118-B84F-89BD-B73148A19746}"/>
                    </a:ext>
                  </a:extLst>
                </p:cNvPr>
                <p:cNvGrpSpPr/>
                <p:nvPr/>
              </p:nvGrpSpPr>
              <p:grpSpPr>
                <a:xfrm>
                  <a:off x="399880" y="4831144"/>
                  <a:ext cx="4199382" cy="1923238"/>
                  <a:chOff x="7838687" y="1365200"/>
                  <a:chExt cx="4199382" cy="1923238"/>
                </a:xfrm>
              </p:grpSpPr>
              <p:pic>
                <p:nvPicPr>
                  <p:cNvPr id="35" name="Picture 6" descr="Résultat de recherche d'images pour &quot;resistive well&quot;">
                    <a:extLst>
                      <a:ext uri="{FF2B5EF4-FFF2-40B4-BE49-F238E27FC236}">
                        <a16:creationId xmlns:a16="http://schemas.microsoft.com/office/drawing/2014/main" id="{C94E5664-7427-1A4E-9049-B2779D169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70" b="7280"/>
                  <a:stretch/>
                </p:blipFill>
                <p:spPr bwMode="auto">
                  <a:xfrm>
                    <a:off x="9786620" y="1558851"/>
                    <a:ext cx="2251449" cy="172958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FE24DFAA-1D69-1E47-840F-2D687B438832}"/>
                      </a:ext>
                    </a:extLst>
                  </p:cNvPr>
                  <p:cNvSpPr/>
                  <p:nvPr/>
                </p:nvSpPr>
                <p:spPr>
                  <a:xfrm>
                    <a:off x="10063936" y="1365200"/>
                    <a:ext cx="1696816" cy="338554"/>
                  </a:xfrm>
                  <a:prstGeom prst="rect">
                    <a:avLst/>
                  </a:prstGeom>
                </p:spPr>
                <p:txBody>
                  <a:bodyPr wrap="square">
                    <a:spAutoFit/>
                  </a:bodyPr>
                  <a:lstStyle/>
                  <a:p>
                    <a:pPr indent="-72900" algn="ctr">
                      <a:spcAft>
                        <a:spcPts val="600"/>
                      </a:spcAft>
                    </a:pPr>
                    <a:r>
                      <a:rPr lang="en-US" sz="1600" dirty="0">
                        <a:solidFill>
                          <a:srgbClr val="000000"/>
                        </a:solidFill>
                        <a:latin typeface="Symbol" charset="2"/>
                        <a:cs typeface="Symbol" charset="2"/>
                      </a:rPr>
                      <a:t>m</a:t>
                    </a:r>
                    <a:r>
                      <a:rPr lang="en-US" sz="1600" dirty="0">
                        <a:solidFill>
                          <a:srgbClr val="000000"/>
                        </a:solidFill>
                      </a:rPr>
                      <a:t>-Resistive-Well</a:t>
                    </a:r>
                  </a:p>
                </p:txBody>
              </p:sp>
              <p:pic>
                <p:nvPicPr>
                  <p:cNvPr id="37" name="Picture 3" descr="uPICstrct">
                    <a:extLst>
                      <a:ext uri="{FF2B5EF4-FFF2-40B4-BE49-F238E27FC236}">
                        <a16:creationId xmlns:a16="http://schemas.microsoft.com/office/drawing/2014/main" id="{C69AC8E8-2FD4-2F4D-AD7A-7B4C53263D67}"/>
                      </a:ext>
                    </a:extLst>
                  </p:cNvPr>
                  <p:cNvPicPr>
                    <a:picLocks noChangeAspect="1" noChangeArrowheads="1"/>
                  </p:cNvPicPr>
                  <p:nvPr/>
                </p:nvPicPr>
                <p:blipFill>
                  <a:blip r:embed="rId5" cstate="print"/>
                  <a:srcRect/>
                  <a:stretch>
                    <a:fillRect/>
                  </a:stretch>
                </p:blipFill>
                <p:spPr bwMode="auto">
                  <a:xfrm>
                    <a:off x="7838687" y="1756457"/>
                    <a:ext cx="1798112" cy="1478467"/>
                  </a:xfrm>
                  <a:prstGeom prst="rect">
                    <a:avLst/>
                  </a:prstGeom>
                  <a:solidFill>
                    <a:schemeClr val="tx1"/>
                  </a:solidFill>
                  <a:ln w="19050">
                    <a:noFill/>
                    <a:miter lim="800000"/>
                    <a:headEnd/>
                    <a:tailEnd/>
                  </a:ln>
                </p:spPr>
              </p:pic>
              <p:sp>
                <p:nvSpPr>
                  <p:cNvPr id="38" name="ZoneTexte 37">
                    <a:extLst>
                      <a:ext uri="{FF2B5EF4-FFF2-40B4-BE49-F238E27FC236}">
                        <a16:creationId xmlns:a16="http://schemas.microsoft.com/office/drawing/2014/main" id="{0849228A-44E0-214C-A6F2-F411AEC515A6}"/>
                      </a:ext>
                    </a:extLst>
                  </p:cNvPr>
                  <p:cNvSpPr txBox="1"/>
                  <p:nvPr/>
                </p:nvSpPr>
                <p:spPr>
                  <a:xfrm>
                    <a:off x="8456256" y="1365200"/>
                    <a:ext cx="562975" cy="338554"/>
                  </a:xfrm>
                  <a:prstGeom prst="rect">
                    <a:avLst/>
                  </a:prstGeom>
                  <a:noFill/>
                </p:spPr>
                <p:txBody>
                  <a:bodyPr wrap="none" rtlCol="0">
                    <a:spAutoFit/>
                  </a:bodyPr>
                  <a:lstStyle/>
                  <a:p>
                    <a:r>
                      <a:rPr lang="fr-FR" sz="1600" dirty="0"/>
                      <a:t>µPIC</a:t>
                    </a:r>
                  </a:p>
                </p:txBody>
              </p:sp>
            </p:grpSp>
            <p:grpSp>
              <p:nvGrpSpPr>
                <p:cNvPr id="32" name="Groupe 31">
                  <a:extLst>
                    <a:ext uri="{FF2B5EF4-FFF2-40B4-BE49-F238E27FC236}">
                      <a16:creationId xmlns:a16="http://schemas.microsoft.com/office/drawing/2014/main" id="{CEA82A99-C976-3E4F-9B39-8DCEEB1CB90B}"/>
                    </a:ext>
                  </a:extLst>
                </p:cNvPr>
                <p:cNvGrpSpPr/>
                <p:nvPr/>
              </p:nvGrpSpPr>
              <p:grpSpPr>
                <a:xfrm>
                  <a:off x="4987004" y="4831144"/>
                  <a:ext cx="2128964" cy="1640702"/>
                  <a:chOff x="4987004" y="4831144"/>
                  <a:chExt cx="2128964" cy="1640702"/>
                </a:xfrm>
              </p:grpSpPr>
              <p:pic>
                <p:nvPicPr>
                  <p:cNvPr id="33" name="Image 32">
                    <a:extLst>
                      <a:ext uri="{FF2B5EF4-FFF2-40B4-BE49-F238E27FC236}">
                        <a16:creationId xmlns:a16="http://schemas.microsoft.com/office/drawing/2014/main" id="{7A50B53C-B4B6-EA45-9432-09C78809DCF2}"/>
                      </a:ext>
                    </a:extLst>
                  </p:cNvPr>
                  <p:cNvPicPr>
                    <a:picLocks noChangeAspect="1"/>
                  </p:cNvPicPr>
                  <p:nvPr/>
                </p:nvPicPr>
                <p:blipFill>
                  <a:blip r:embed="rId6"/>
                  <a:stretch>
                    <a:fillRect/>
                  </a:stretch>
                </p:blipFill>
                <p:spPr>
                  <a:xfrm>
                    <a:off x="5043558" y="5222401"/>
                    <a:ext cx="2015856" cy="1249445"/>
                  </a:xfrm>
                  <a:prstGeom prst="rect">
                    <a:avLst/>
                  </a:prstGeom>
                </p:spPr>
              </p:pic>
              <p:sp>
                <p:nvSpPr>
                  <p:cNvPr id="34" name="Rectangle 33">
                    <a:extLst>
                      <a:ext uri="{FF2B5EF4-FFF2-40B4-BE49-F238E27FC236}">
                        <a16:creationId xmlns:a16="http://schemas.microsoft.com/office/drawing/2014/main" id="{7DCBA4AC-9C28-D94C-84CB-B166C70E55DA}"/>
                      </a:ext>
                    </a:extLst>
                  </p:cNvPr>
                  <p:cNvSpPr/>
                  <p:nvPr/>
                </p:nvSpPr>
                <p:spPr>
                  <a:xfrm>
                    <a:off x="4987004" y="4831144"/>
                    <a:ext cx="2128964" cy="338554"/>
                  </a:xfrm>
                  <a:prstGeom prst="rect">
                    <a:avLst/>
                  </a:prstGeom>
                </p:spPr>
                <p:txBody>
                  <a:bodyPr wrap="square">
                    <a:spAutoFit/>
                  </a:bodyPr>
                  <a:lstStyle/>
                  <a:p>
                    <a:pPr indent="-72900" algn="ctr">
                      <a:spcAft>
                        <a:spcPts val="600"/>
                      </a:spcAft>
                    </a:pPr>
                    <a:r>
                      <a:rPr lang="en-US" sz="1600" dirty="0">
                        <a:solidFill>
                          <a:srgbClr val="000000"/>
                        </a:solidFill>
                      </a:rPr>
                      <a:t>Resistive-Plate-Well</a:t>
                    </a:r>
                  </a:p>
                </p:txBody>
              </p:sp>
            </p:grpSp>
          </p:grpSp>
          <p:grpSp>
            <p:nvGrpSpPr>
              <p:cNvPr id="28" name="Groupe 27">
                <a:extLst>
                  <a:ext uri="{FF2B5EF4-FFF2-40B4-BE49-F238E27FC236}">
                    <a16:creationId xmlns:a16="http://schemas.microsoft.com/office/drawing/2014/main" id="{BF64A432-EE78-474C-AA2E-53B8610C23ED}"/>
                  </a:ext>
                </a:extLst>
              </p:cNvPr>
              <p:cNvGrpSpPr/>
              <p:nvPr/>
            </p:nvGrpSpPr>
            <p:grpSpPr>
              <a:xfrm>
                <a:off x="9294556" y="4831144"/>
                <a:ext cx="2888997" cy="1869724"/>
                <a:chOff x="9294556" y="4831144"/>
                <a:chExt cx="2888997" cy="1869724"/>
              </a:xfrm>
            </p:grpSpPr>
            <p:pic>
              <p:nvPicPr>
                <p:cNvPr id="29" name="Picture 9">
                  <a:extLst>
                    <a:ext uri="{FF2B5EF4-FFF2-40B4-BE49-F238E27FC236}">
                      <a16:creationId xmlns:a16="http://schemas.microsoft.com/office/drawing/2014/main" id="{33EB5511-E30E-5D4F-B923-1B654FF3223B}"/>
                    </a:ext>
                  </a:extLst>
                </p:cNvPr>
                <p:cNvPicPr>
                  <a:picLocks noChangeAspect="1"/>
                </p:cNvPicPr>
                <p:nvPr/>
              </p:nvPicPr>
              <p:blipFill rotWithShape="1">
                <a:blip r:embed="rId7"/>
                <a:srcRect t="13719" r="49640" b="2913"/>
                <a:stretch/>
              </p:blipFill>
              <p:spPr>
                <a:xfrm>
                  <a:off x="9532282" y="5080550"/>
                  <a:ext cx="2413530" cy="1620318"/>
                </a:xfrm>
                <a:prstGeom prst="rect">
                  <a:avLst/>
                </a:prstGeom>
              </p:spPr>
            </p:pic>
            <p:sp>
              <p:nvSpPr>
                <p:cNvPr id="30" name="ZoneTexte 29">
                  <a:extLst>
                    <a:ext uri="{FF2B5EF4-FFF2-40B4-BE49-F238E27FC236}">
                      <a16:creationId xmlns:a16="http://schemas.microsoft.com/office/drawing/2014/main" id="{5E41CF68-9045-FD4E-B6B0-8A3DBC338F73}"/>
                    </a:ext>
                  </a:extLst>
                </p:cNvPr>
                <p:cNvSpPr txBox="1"/>
                <p:nvPr/>
              </p:nvSpPr>
              <p:spPr>
                <a:xfrm>
                  <a:off x="9294556" y="4831144"/>
                  <a:ext cx="2888997" cy="338554"/>
                </a:xfrm>
                <a:prstGeom prst="rect">
                  <a:avLst/>
                </a:prstGeom>
                <a:noFill/>
              </p:spPr>
              <p:txBody>
                <a:bodyPr wrap="none" rtlCol="0">
                  <a:spAutoFit/>
                </a:bodyPr>
                <a:lstStyle/>
                <a:p>
                  <a:pPr algn="ctr"/>
                  <a:r>
                    <a:rPr lang="fr-FR" sz="1600" dirty="0" err="1"/>
                    <a:t>Radiator</a:t>
                  </a:r>
                  <a:r>
                    <a:rPr lang="fr-FR" sz="1600" dirty="0"/>
                    <a:t> + photocathodes + MM</a:t>
                  </a:r>
                </a:p>
              </p:txBody>
            </p:sp>
          </p:grpSp>
        </p:grpSp>
        <p:sp>
          <p:nvSpPr>
            <p:cNvPr id="22" name="Accolade fermante 21">
              <a:extLst>
                <a:ext uri="{FF2B5EF4-FFF2-40B4-BE49-F238E27FC236}">
                  <a16:creationId xmlns:a16="http://schemas.microsoft.com/office/drawing/2014/main" id="{39FCF8DB-8844-8148-B150-C7DD82AF076C}"/>
                </a:ext>
              </a:extLst>
            </p:cNvPr>
            <p:cNvSpPr/>
            <p:nvPr/>
          </p:nvSpPr>
          <p:spPr>
            <a:xfrm rot="16200000">
              <a:off x="3658925" y="1534679"/>
              <a:ext cx="198000" cy="671608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ZoneTexte 22">
              <a:extLst>
                <a:ext uri="{FF2B5EF4-FFF2-40B4-BE49-F238E27FC236}">
                  <a16:creationId xmlns:a16="http://schemas.microsoft.com/office/drawing/2014/main" id="{B5E8AE4A-9299-2D4C-A92E-955C2E58D3DB}"/>
                </a:ext>
              </a:extLst>
            </p:cNvPr>
            <p:cNvSpPr txBox="1"/>
            <p:nvPr/>
          </p:nvSpPr>
          <p:spPr>
            <a:xfrm>
              <a:off x="2829276" y="4459518"/>
              <a:ext cx="1788182" cy="338554"/>
            </a:xfrm>
            <a:prstGeom prst="rect">
              <a:avLst/>
            </a:prstGeom>
            <a:noFill/>
          </p:spPr>
          <p:txBody>
            <a:bodyPr wrap="none" rtlCol="0">
              <a:spAutoFit/>
            </a:bodyPr>
            <a:lstStyle/>
            <a:p>
              <a:r>
                <a:rPr lang="en-US" sz="1600" dirty="0"/>
                <a:t>30-50 </a:t>
              </a:r>
              <a:r>
                <a:rPr lang="en-US" sz="1600" dirty="0">
                  <a:ea typeface="Calibri"/>
                  <a:cs typeface="Calibri"/>
                </a:rPr>
                <a:t>µm</a:t>
              </a:r>
              <a:r>
                <a:rPr lang="en-US" sz="1600" dirty="0"/>
                <a:t> precision</a:t>
              </a:r>
              <a:endParaRPr lang="en-US" sz="1600" dirty="0">
                <a:solidFill>
                  <a:srgbClr val="C00000"/>
                </a:solidFill>
              </a:endParaRPr>
            </a:p>
          </p:txBody>
        </p:sp>
        <p:sp>
          <p:nvSpPr>
            <p:cNvPr id="24" name="ZoneTexte 23">
              <a:extLst>
                <a:ext uri="{FF2B5EF4-FFF2-40B4-BE49-F238E27FC236}">
                  <a16:creationId xmlns:a16="http://schemas.microsoft.com/office/drawing/2014/main" id="{CA118939-75D6-D941-A4BC-DE47F0FDA766}"/>
                </a:ext>
              </a:extLst>
            </p:cNvPr>
            <p:cNvSpPr txBox="1"/>
            <p:nvPr/>
          </p:nvSpPr>
          <p:spPr>
            <a:xfrm>
              <a:off x="10017081" y="4459518"/>
              <a:ext cx="1413336" cy="338554"/>
            </a:xfrm>
            <a:prstGeom prst="rect">
              <a:avLst/>
            </a:prstGeom>
            <a:noFill/>
          </p:spPr>
          <p:txBody>
            <a:bodyPr wrap="none" rtlCol="0">
              <a:spAutoFit/>
            </a:bodyPr>
            <a:lstStyle/>
            <a:p>
              <a:r>
                <a:rPr lang="en-US" sz="1600" dirty="0"/>
                <a:t>25 </a:t>
              </a:r>
              <a:r>
                <a:rPr lang="en-US" sz="1600" dirty="0" err="1"/>
                <a:t>ps</a:t>
              </a:r>
              <a:r>
                <a:rPr lang="en-US" sz="1600" dirty="0"/>
                <a:t> achieved</a:t>
              </a:r>
            </a:p>
          </p:txBody>
        </p:sp>
        <p:sp>
          <p:nvSpPr>
            <p:cNvPr id="25" name="Accolade fermante 24">
              <a:extLst>
                <a:ext uri="{FF2B5EF4-FFF2-40B4-BE49-F238E27FC236}">
                  <a16:creationId xmlns:a16="http://schemas.microsoft.com/office/drawing/2014/main" id="{F5146602-C57F-BE42-A478-4436B76DF867}"/>
                </a:ext>
              </a:extLst>
            </p:cNvPr>
            <p:cNvSpPr/>
            <p:nvPr/>
          </p:nvSpPr>
          <p:spPr>
            <a:xfrm rot="16200000">
              <a:off x="10640045" y="3549930"/>
              <a:ext cx="198000" cy="268558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41" name="Rectangle 40">
            <a:extLst>
              <a:ext uri="{FF2B5EF4-FFF2-40B4-BE49-F238E27FC236}">
                <a16:creationId xmlns:a16="http://schemas.microsoft.com/office/drawing/2014/main" id="{9D0A3BB9-A472-0846-870F-4A3295CD2BC1}"/>
              </a:ext>
            </a:extLst>
          </p:cNvPr>
          <p:cNvSpPr/>
          <p:nvPr/>
        </p:nvSpPr>
        <p:spPr>
          <a:xfrm>
            <a:off x="323034" y="982105"/>
            <a:ext cx="11545932" cy="2646878"/>
          </a:xfrm>
          <a:prstGeom prst="rect">
            <a:avLst/>
          </a:prstGeom>
          <a:ln>
            <a:noFill/>
          </a:ln>
        </p:spPr>
        <p:txBody>
          <a:bodyPr wrap="square">
            <a:spAutoFit/>
          </a:bodyPr>
          <a:lstStyle/>
          <a:p>
            <a:pPr marL="342900" indent="-342900">
              <a:buFont typeface="Arial" panose="020B0604020202020204" pitchFamily="34" charset="0"/>
              <a:buChar char="•"/>
            </a:pPr>
            <a:r>
              <a:rPr lang="en-US" sz="2200" dirty="0">
                <a:solidFill>
                  <a:schemeClr val="accent1"/>
                </a:solidFill>
                <a:ea typeface="Calibri"/>
                <a:cs typeface="Calibri"/>
              </a:rPr>
              <a:t>MPGD new designs</a:t>
            </a:r>
          </a:p>
          <a:p>
            <a:pPr lvl="1"/>
            <a:r>
              <a:rPr lang="en-US" dirty="0">
                <a:solidFill>
                  <a:schemeClr val="accent6">
                    <a:lumMod val="50000"/>
                  </a:schemeClr>
                </a:solidFill>
                <a:ea typeface="Calibri"/>
                <a:cs typeface="Calibri"/>
                <a:sym typeface="Wingdings" pitchFamily="2" charset="2"/>
              </a:rPr>
              <a:t> </a:t>
            </a:r>
            <a:r>
              <a:rPr lang="en-US" dirty="0">
                <a:solidFill>
                  <a:schemeClr val="accent6">
                    <a:lumMod val="50000"/>
                  </a:schemeClr>
                </a:solidFill>
                <a:ea typeface="Calibri"/>
                <a:cs typeface="Calibri"/>
              </a:rPr>
              <a:t>Single amplification stage designs (</a:t>
            </a:r>
            <a:r>
              <a:rPr lang="en-US" dirty="0">
                <a:solidFill>
                  <a:schemeClr val="accent6">
                    <a:lumMod val="50000"/>
                  </a:schemeClr>
                </a:solidFill>
              </a:rPr>
              <a:t>µPIC, µ-Resistive-Well/Resistive-Plate-Well)</a:t>
            </a:r>
          </a:p>
          <a:p>
            <a:pPr marL="1257300" lvl="2" indent="-342900">
              <a:buFont typeface="Arial" panose="020B0604020202020204" pitchFamily="34" charset="0"/>
              <a:buChar char="•"/>
            </a:pPr>
            <a:r>
              <a:rPr lang="en-US" dirty="0"/>
              <a:t>Ease fabrication, resistive layer with new material (ex. DLC) to improve rate capability O(≳ 100) MHz/cm</a:t>
            </a:r>
            <a:r>
              <a:rPr lang="en-US" baseline="30000" dirty="0"/>
              <a:t>2</a:t>
            </a:r>
          </a:p>
          <a:p>
            <a:pPr marL="742950" lvl="1" indent="-285750">
              <a:buFont typeface="Wingdings" pitchFamily="2" charset="2"/>
              <a:buChar char="à"/>
            </a:pPr>
            <a:r>
              <a:rPr lang="en-US" dirty="0">
                <a:solidFill>
                  <a:schemeClr val="accent6">
                    <a:lumMod val="50000"/>
                  </a:schemeClr>
                </a:solidFill>
                <a:ea typeface="Calibri"/>
                <a:cs typeface="Calibri"/>
              </a:rPr>
              <a:t>Fabrication process for large scale detectors and transfer to industry</a:t>
            </a:r>
          </a:p>
          <a:p>
            <a:pPr marL="1257300" lvl="2" indent="-342900">
              <a:buFont typeface="Arial" panose="020B0604020202020204" pitchFamily="34" charset="0"/>
              <a:buChar char="•"/>
            </a:pPr>
            <a:r>
              <a:rPr lang="en-US" dirty="0">
                <a:ea typeface="Calibri"/>
                <a:cs typeface="Calibri"/>
              </a:rPr>
              <a:t>3D printing, dry plasma ink jet printing (developed for flexible devices)</a:t>
            </a:r>
          </a:p>
          <a:p>
            <a:pPr marL="742950" lvl="1" indent="-285750">
              <a:buFont typeface="Wingdings" pitchFamily="2" charset="2"/>
              <a:buChar char="à"/>
            </a:pPr>
            <a:r>
              <a:rPr lang="en-US" dirty="0">
                <a:solidFill>
                  <a:schemeClr val="accent6">
                    <a:lumMod val="50000"/>
                  </a:schemeClr>
                </a:solidFill>
                <a:ea typeface="Calibri"/>
                <a:cs typeface="Calibri"/>
              </a:rPr>
              <a:t>Monolithic CMOS production of MM design </a:t>
            </a:r>
            <a:r>
              <a:rPr lang="en-US" dirty="0" err="1">
                <a:solidFill>
                  <a:schemeClr val="accent6">
                    <a:lumMod val="50000"/>
                  </a:schemeClr>
                </a:solidFill>
                <a:ea typeface="Calibri"/>
                <a:cs typeface="Calibri"/>
              </a:rPr>
              <a:t>InGrid</a:t>
            </a:r>
            <a:r>
              <a:rPr lang="en-US" dirty="0">
                <a:solidFill>
                  <a:schemeClr val="accent6">
                    <a:lumMod val="50000"/>
                  </a:schemeClr>
                </a:solidFill>
                <a:ea typeface="Calibri"/>
                <a:cs typeface="Calibri"/>
              </a:rPr>
              <a:t> demonstrator</a:t>
            </a:r>
          </a:p>
          <a:p>
            <a:pPr marL="1200150" lvl="2" indent="-285750">
              <a:buFont typeface="Arial" panose="020B0604020202020204" pitchFamily="34" charset="0"/>
              <a:buChar char="•"/>
            </a:pPr>
            <a:r>
              <a:rPr lang="en-US" dirty="0">
                <a:ea typeface="Calibri"/>
                <a:cs typeface="Calibri"/>
              </a:rPr>
              <a:t>Considered for ILD TPC, high granularity readout can allow primary cluster measurement for improved </a:t>
            </a:r>
            <a:r>
              <a:rPr lang="en-US" dirty="0" err="1">
                <a:ea typeface="Calibri"/>
                <a:cs typeface="Calibri"/>
              </a:rPr>
              <a:t>dE</a:t>
            </a:r>
            <a:r>
              <a:rPr lang="en-US" dirty="0">
                <a:ea typeface="Calibri"/>
                <a:cs typeface="Calibri"/>
              </a:rPr>
              <a:t>/dx</a:t>
            </a:r>
          </a:p>
          <a:p>
            <a:pPr marL="742950" lvl="1" indent="-285750">
              <a:buFont typeface="Wingdings" pitchFamily="2" charset="2"/>
              <a:buChar char="à"/>
            </a:pPr>
            <a:r>
              <a:rPr lang="en-US" dirty="0">
                <a:solidFill>
                  <a:schemeClr val="accent6">
                    <a:lumMod val="50000"/>
                  </a:schemeClr>
                </a:solidFill>
                <a:ea typeface="Calibri"/>
                <a:cs typeface="Calibri"/>
              </a:rPr>
              <a:t>Picosecond devices with radiator and radiation tolerant photocathodes</a:t>
            </a:r>
          </a:p>
          <a:p>
            <a:pPr lvl="2"/>
            <a:endParaRPr lang="en-US" dirty="0">
              <a:solidFill>
                <a:schemeClr val="accent6">
                  <a:lumMod val="50000"/>
                </a:schemeClr>
              </a:solidFill>
              <a:ea typeface="Calibri"/>
              <a:cs typeface="Calibri"/>
            </a:endParaRPr>
          </a:p>
        </p:txBody>
      </p:sp>
    </p:spTree>
    <p:extLst>
      <p:ext uri="{BB962C8B-B14F-4D97-AF65-F5344CB8AC3E}">
        <p14:creationId xmlns:p14="http://schemas.microsoft.com/office/powerpoint/2010/main" val="410203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a:t>
            </a:fld>
            <a:endParaRPr lang="en-US"/>
          </a:p>
        </p:txBody>
      </p:sp>
      <p:sp>
        <p:nvSpPr>
          <p:cNvPr id="8" name="TextBox 7"/>
          <p:cNvSpPr txBox="1"/>
          <p:nvPr/>
        </p:nvSpPr>
        <p:spPr>
          <a:xfrm>
            <a:off x="8678333" y="4476750"/>
            <a:ext cx="184666"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a16="http://schemas.microsoft.com/office/drawing/2014/main" id="{52E567A7-50EB-DC4D-8CED-8E988F9F5085}"/>
              </a:ext>
            </a:extLst>
          </p:cNvPr>
          <p:cNvSpPr/>
          <p:nvPr/>
        </p:nvSpPr>
        <p:spPr>
          <a:xfrm>
            <a:off x="118098" y="1516252"/>
            <a:ext cx="11955805" cy="938719"/>
          </a:xfrm>
          <a:prstGeom prst="rect">
            <a:avLst/>
          </a:prstGeom>
          <a:ln>
            <a:noFill/>
          </a:ln>
        </p:spPr>
        <p:txBody>
          <a:bodyPr wrap="square">
            <a:spAutoFit/>
          </a:bodyPr>
          <a:lstStyle/>
          <a:p>
            <a:pPr algn="ctr">
              <a:spcAft>
                <a:spcPts val="600"/>
              </a:spcAft>
            </a:pPr>
            <a:r>
              <a:rPr lang="en-US" sz="2500" dirty="0">
                <a:solidFill>
                  <a:schemeClr val="accent1"/>
                </a:solidFill>
                <a:ea typeface="Calibri"/>
                <a:cs typeface="Calibri"/>
              </a:rPr>
              <a:t>Overview considering present technologies proposed for FCC-</a:t>
            </a:r>
            <a:r>
              <a:rPr lang="en-US" sz="2500" dirty="0" err="1">
                <a:solidFill>
                  <a:schemeClr val="accent1"/>
                </a:solidFill>
                <a:ea typeface="Calibri"/>
                <a:cs typeface="Calibri"/>
              </a:rPr>
              <a:t>ee</a:t>
            </a:r>
            <a:r>
              <a:rPr lang="en-US" sz="2500" dirty="0">
                <a:solidFill>
                  <a:schemeClr val="accent1"/>
                </a:solidFill>
                <a:ea typeface="Calibri"/>
                <a:cs typeface="Calibri"/>
              </a:rPr>
              <a:t> &amp; FCC-</a:t>
            </a:r>
            <a:r>
              <a:rPr lang="en-US" sz="2500" dirty="0" err="1">
                <a:solidFill>
                  <a:schemeClr val="accent1"/>
                </a:solidFill>
                <a:ea typeface="Calibri"/>
                <a:cs typeface="Calibri"/>
              </a:rPr>
              <a:t>hh</a:t>
            </a:r>
            <a:r>
              <a:rPr lang="en-US" sz="2500" dirty="0">
                <a:solidFill>
                  <a:schemeClr val="accent1"/>
                </a:solidFill>
                <a:ea typeface="Calibri"/>
                <a:cs typeface="Calibri"/>
              </a:rPr>
              <a:t> experiments </a:t>
            </a:r>
          </a:p>
          <a:p>
            <a:pPr algn="ctr">
              <a:spcAft>
                <a:spcPts val="600"/>
              </a:spcAft>
            </a:pPr>
            <a:r>
              <a:rPr lang="en-US" sz="2500" dirty="0">
                <a:solidFill>
                  <a:schemeClr val="accent1"/>
                </a:solidFill>
                <a:ea typeface="Calibri"/>
                <a:cs typeface="Calibri"/>
              </a:rPr>
              <a:t>and also some alternatives, and mostly comparing current state-of-the-art to needs</a:t>
            </a:r>
          </a:p>
        </p:txBody>
      </p:sp>
      <p:grpSp>
        <p:nvGrpSpPr>
          <p:cNvPr id="2" name="Groupe 1">
            <a:extLst>
              <a:ext uri="{FF2B5EF4-FFF2-40B4-BE49-F238E27FC236}">
                <a16:creationId xmlns:a16="http://schemas.microsoft.com/office/drawing/2014/main" id="{30340A5D-780A-D14F-9A18-B68DB5CD363E}"/>
              </a:ext>
            </a:extLst>
          </p:cNvPr>
          <p:cNvGrpSpPr/>
          <p:nvPr/>
        </p:nvGrpSpPr>
        <p:grpSpPr>
          <a:xfrm>
            <a:off x="46658" y="2784058"/>
            <a:ext cx="12084395" cy="3195639"/>
            <a:chOff x="46658" y="3012661"/>
            <a:chExt cx="12084395" cy="3195639"/>
          </a:xfrm>
        </p:grpSpPr>
        <p:pic>
          <p:nvPicPr>
            <p:cNvPr id="5" name="Image 4">
              <a:extLst>
                <a:ext uri="{FF2B5EF4-FFF2-40B4-BE49-F238E27FC236}">
                  <a16:creationId xmlns:a16="http://schemas.microsoft.com/office/drawing/2014/main" id="{FF0D7B14-038F-B348-B9EA-E81109093505}"/>
                </a:ext>
              </a:extLst>
            </p:cNvPr>
            <p:cNvPicPr>
              <a:picLocks noChangeAspect="1"/>
            </p:cNvPicPr>
            <p:nvPr/>
          </p:nvPicPr>
          <p:blipFill rotWithShape="1">
            <a:blip r:embed="rId3"/>
            <a:srcRect l="11247" t="8682" r="59012" b="41853"/>
            <a:stretch/>
          </p:blipFill>
          <p:spPr>
            <a:xfrm>
              <a:off x="46658" y="3095770"/>
              <a:ext cx="3426819" cy="2800350"/>
            </a:xfrm>
            <a:prstGeom prst="rect">
              <a:avLst/>
            </a:prstGeom>
          </p:spPr>
        </p:pic>
        <p:pic>
          <p:nvPicPr>
            <p:cNvPr id="6" name="Image 5">
              <a:extLst>
                <a:ext uri="{FF2B5EF4-FFF2-40B4-BE49-F238E27FC236}">
                  <a16:creationId xmlns:a16="http://schemas.microsoft.com/office/drawing/2014/main" id="{87962202-7E2E-4E40-8890-3F1765C85D71}"/>
                </a:ext>
              </a:extLst>
            </p:cNvPr>
            <p:cNvPicPr>
              <a:picLocks noChangeAspect="1"/>
            </p:cNvPicPr>
            <p:nvPr/>
          </p:nvPicPr>
          <p:blipFill rotWithShape="1">
            <a:blip r:embed="rId3"/>
            <a:srcRect l="58016" t="8093" r="8400" b="41937"/>
            <a:stretch/>
          </p:blipFill>
          <p:spPr>
            <a:xfrm>
              <a:off x="3279788" y="3084102"/>
              <a:ext cx="3371851" cy="2828925"/>
            </a:xfrm>
            <a:prstGeom prst="rect">
              <a:avLst/>
            </a:prstGeom>
          </p:spPr>
        </p:pic>
        <p:pic>
          <p:nvPicPr>
            <p:cNvPr id="26" name="Image 25">
              <a:extLst>
                <a:ext uri="{FF2B5EF4-FFF2-40B4-BE49-F238E27FC236}">
                  <a16:creationId xmlns:a16="http://schemas.microsoft.com/office/drawing/2014/main" id="{CF4D8DFF-3DB3-A745-BE7A-226F99A10741}"/>
                </a:ext>
              </a:extLst>
            </p:cNvPr>
            <p:cNvPicPr>
              <a:picLocks noChangeAspect="1"/>
            </p:cNvPicPr>
            <p:nvPr/>
          </p:nvPicPr>
          <p:blipFill rotWithShape="1">
            <a:blip r:embed="rId4"/>
            <a:srcRect l="3331" r="1364"/>
            <a:stretch/>
          </p:blipFill>
          <p:spPr>
            <a:xfrm>
              <a:off x="6643688" y="3012661"/>
              <a:ext cx="5487365" cy="2922573"/>
            </a:xfrm>
            <a:prstGeom prst="rect">
              <a:avLst/>
            </a:prstGeom>
          </p:spPr>
        </p:pic>
        <p:sp>
          <p:nvSpPr>
            <p:cNvPr id="27" name="ZoneTexte 26">
              <a:extLst>
                <a:ext uri="{FF2B5EF4-FFF2-40B4-BE49-F238E27FC236}">
                  <a16:creationId xmlns:a16="http://schemas.microsoft.com/office/drawing/2014/main" id="{74D7C481-0A28-8A4C-84E5-717BE21AB2CD}"/>
                </a:ext>
              </a:extLst>
            </p:cNvPr>
            <p:cNvSpPr txBox="1"/>
            <p:nvPr/>
          </p:nvSpPr>
          <p:spPr>
            <a:xfrm>
              <a:off x="1485793" y="5781816"/>
              <a:ext cx="548548" cy="369332"/>
            </a:xfrm>
            <a:prstGeom prst="rect">
              <a:avLst/>
            </a:prstGeom>
            <a:noFill/>
          </p:spPr>
          <p:txBody>
            <a:bodyPr wrap="none" rtlCol="0">
              <a:spAutoFit/>
            </a:bodyPr>
            <a:lstStyle/>
            <a:p>
              <a:r>
                <a:rPr lang="fr-FR" dirty="0"/>
                <a:t>CLD</a:t>
              </a:r>
            </a:p>
          </p:txBody>
        </p:sp>
        <p:sp>
          <p:nvSpPr>
            <p:cNvPr id="28" name="ZoneTexte 27">
              <a:extLst>
                <a:ext uri="{FF2B5EF4-FFF2-40B4-BE49-F238E27FC236}">
                  <a16:creationId xmlns:a16="http://schemas.microsoft.com/office/drawing/2014/main" id="{86E131BB-9178-764E-AD45-8588065AAD7F}"/>
                </a:ext>
              </a:extLst>
            </p:cNvPr>
            <p:cNvSpPr txBox="1"/>
            <p:nvPr/>
          </p:nvSpPr>
          <p:spPr>
            <a:xfrm>
              <a:off x="4662863" y="5781816"/>
              <a:ext cx="627801" cy="369332"/>
            </a:xfrm>
            <a:prstGeom prst="rect">
              <a:avLst/>
            </a:prstGeom>
            <a:noFill/>
          </p:spPr>
          <p:txBody>
            <a:bodyPr wrap="none" rtlCol="0">
              <a:spAutoFit/>
            </a:bodyPr>
            <a:lstStyle/>
            <a:p>
              <a:r>
                <a:rPr lang="fr-FR" dirty="0"/>
                <a:t>IDEA</a:t>
              </a:r>
            </a:p>
          </p:txBody>
        </p:sp>
        <p:sp>
          <p:nvSpPr>
            <p:cNvPr id="29" name="ZoneTexte 28">
              <a:extLst>
                <a:ext uri="{FF2B5EF4-FFF2-40B4-BE49-F238E27FC236}">
                  <a16:creationId xmlns:a16="http://schemas.microsoft.com/office/drawing/2014/main" id="{CB182DBF-F384-4B45-AA4D-36D02CC92E53}"/>
                </a:ext>
              </a:extLst>
            </p:cNvPr>
            <p:cNvSpPr txBox="1"/>
            <p:nvPr/>
          </p:nvSpPr>
          <p:spPr>
            <a:xfrm>
              <a:off x="8545857" y="5838968"/>
              <a:ext cx="1683025" cy="369332"/>
            </a:xfrm>
            <a:prstGeom prst="rect">
              <a:avLst/>
            </a:prstGeom>
            <a:noFill/>
          </p:spPr>
          <p:txBody>
            <a:bodyPr wrap="none" rtlCol="0">
              <a:spAutoFit/>
            </a:bodyPr>
            <a:lstStyle/>
            <a:p>
              <a:r>
                <a:rPr lang="fr-FR" dirty="0"/>
                <a:t>FCC-</a:t>
              </a:r>
              <a:r>
                <a:rPr lang="fr-FR" dirty="0" err="1"/>
                <a:t>hh</a:t>
              </a:r>
              <a:r>
                <a:rPr lang="fr-FR" dirty="0"/>
                <a:t> </a:t>
              </a:r>
              <a:r>
                <a:rPr lang="fr-FR" dirty="0" err="1"/>
                <a:t>baseline</a:t>
              </a:r>
              <a:endParaRPr lang="fr-FR" dirty="0"/>
            </a:p>
          </p:txBody>
        </p:sp>
      </p:grpSp>
      <p:sp>
        <p:nvSpPr>
          <p:cNvPr id="3" name="ZoneTexte 2">
            <a:extLst>
              <a:ext uri="{FF2B5EF4-FFF2-40B4-BE49-F238E27FC236}">
                <a16:creationId xmlns:a16="http://schemas.microsoft.com/office/drawing/2014/main" id="{6E0AD2B7-79E2-DC40-8EB6-1E01070F65A8}"/>
              </a:ext>
            </a:extLst>
          </p:cNvPr>
          <p:cNvSpPr txBox="1"/>
          <p:nvPr/>
        </p:nvSpPr>
        <p:spPr>
          <a:xfrm rot="16200000">
            <a:off x="54060" y="4997596"/>
            <a:ext cx="550151" cy="307777"/>
          </a:xfrm>
          <a:prstGeom prst="rect">
            <a:avLst/>
          </a:prstGeom>
          <a:noFill/>
        </p:spPr>
        <p:txBody>
          <a:bodyPr wrap="none" rtlCol="0">
            <a:spAutoFit/>
          </a:bodyPr>
          <a:lstStyle/>
          <a:p>
            <a:r>
              <a:rPr lang="fr-FR" sz="1400" dirty="0"/>
              <a:t>12 m</a:t>
            </a:r>
          </a:p>
        </p:txBody>
      </p:sp>
      <p:sp>
        <p:nvSpPr>
          <p:cNvPr id="14" name="ZoneTexte 13">
            <a:extLst>
              <a:ext uri="{FF2B5EF4-FFF2-40B4-BE49-F238E27FC236}">
                <a16:creationId xmlns:a16="http://schemas.microsoft.com/office/drawing/2014/main" id="{CCE5ACA7-45AE-CB43-95AA-8CCD976DF4F4}"/>
              </a:ext>
            </a:extLst>
          </p:cNvPr>
          <p:cNvSpPr txBox="1"/>
          <p:nvPr/>
        </p:nvSpPr>
        <p:spPr>
          <a:xfrm>
            <a:off x="666204" y="5249253"/>
            <a:ext cx="550151" cy="307777"/>
          </a:xfrm>
          <a:prstGeom prst="rect">
            <a:avLst/>
          </a:prstGeom>
          <a:noFill/>
        </p:spPr>
        <p:txBody>
          <a:bodyPr wrap="none" rtlCol="0">
            <a:spAutoFit/>
          </a:bodyPr>
          <a:lstStyle/>
          <a:p>
            <a:r>
              <a:rPr lang="fr-FR" sz="1400" dirty="0"/>
              <a:t>11 m</a:t>
            </a:r>
          </a:p>
        </p:txBody>
      </p:sp>
      <p:sp>
        <p:nvSpPr>
          <p:cNvPr id="15" name="ZoneTexte 14">
            <a:extLst>
              <a:ext uri="{FF2B5EF4-FFF2-40B4-BE49-F238E27FC236}">
                <a16:creationId xmlns:a16="http://schemas.microsoft.com/office/drawing/2014/main" id="{DB8D4C15-4EEA-CF42-A545-66544565C221}"/>
              </a:ext>
            </a:extLst>
          </p:cNvPr>
          <p:cNvSpPr txBox="1"/>
          <p:nvPr/>
        </p:nvSpPr>
        <p:spPr>
          <a:xfrm rot="16200000">
            <a:off x="3221735" y="5011888"/>
            <a:ext cx="550151" cy="307777"/>
          </a:xfrm>
          <a:prstGeom prst="rect">
            <a:avLst/>
          </a:prstGeom>
          <a:noFill/>
        </p:spPr>
        <p:txBody>
          <a:bodyPr wrap="none" rtlCol="0">
            <a:spAutoFit/>
          </a:bodyPr>
          <a:lstStyle/>
          <a:p>
            <a:r>
              <a:rPr lang="fr-FR" sz="1400" dirty="0"/>
              <a:t>11 m</a:t>
            </a:r>
          </a:p>
        </p:txBody>
      </p:sp>
      <p:sp>
        <p:nvSpPr>
          <p:cNvPr id="16" name="ZoneTexte 15">
            <a:extLst>
              <a:ext uri="{FF2B5EF4-FFF2-40B4-BE49-F238E27FC236}">
                <a16:creationId xmlns:a16="http://schemas.microsoft.com/office/drawing/2014/main" id="{883DCF08-3350-9748-B3CB-6CFEDC8BF174}"/>
              </a:ext>
            </a:extLst>
          </p:cNvPr>
          <p:cNvSpPr txBox="1"/>
          <p:nvPr/>
        </p:nvSpPr>
        <p:spPr>
          <a:xfrm>
            <a:off x="3725453" y="5263545"/>
            <a:ext cx="550151" cy="307777"/>
          </a:xfrm>
          <a:prstGeom prst="rect">
            <a:avLst/>
          </a:prstGeom>
          <a:noFill/>
        </p:spPr>
        <p:txBody>
          <a:bodyPr wrap="none" rtlCol="0">
            <a:spAutoFit/>
          </a:bodyPr>
          <a:lstStyle/>
          <a:p>
            <a:r>
              <a:rPr lang="fr-FR" sz="1400" dirty="0"/>
              <a:t>13 m</a:t>
            </a:r>
          </a:p>
        </p:txBody>
      </p:sp>
      <p:sp>
        <p:nvSpPr>
          <p:cNvPr id="9" name="ZoneTexte 8">
            <a:extLst>
              <a:ext uri="{FF2B5EF4-FFF2-40B4-BE49-F238E27FC236}">
                <a16:creationId xmlns:a16="http://schemas.microsoft.com/office/drawing/2014/main" id="{FE703B91-38C2-E24D-9283-F7C6A6A67017}"/>
              </a:ext>
            </a:extLst>
          </p:cNvPr>
          <p:cNvSpPr txBox="1"/>
          <p:nvPr/>
        </p:nvSpPr>
        <p:spPr>
          <a:xfrm>
            <a:off x="-110" y="6502956"/>
            <a:ext cx="4559453" cy="338554"/>
          </a:xfrm>
          <a:prstGeom prst="rect">
            <a:avLst/>
          </a:prstGeom>
          <a:noFill/>
        </p:spPr>
        <p:txBody>
          <a:bodyPr wrap="none" rtlCol="0">
            <a:spAutoFit/>
          </a:bodyPr>
          <a:lstStyle/>
          <a:p>
            <a:r>
              <a:rPr lang="en-US" sz="1600" i="1"/>
              <a:t>Experiment concepts in presentation of P. Giacomelli</a:t>
            </a:r>
          </a:p>
        </p:txBody>
      </p:sp>
    </p:spTree>
    <p:extLst>
      <p:ext uri="{BB962C8B-B14F-4D97-AF65-F5344CB8AC3E}">
        <p14:creationId xmlns:p14="http://schemas.microsoft.com/office/powerpoint/2010/main" val="1931147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20</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944296" y="3105835"/>
            <a:ext cx="8303409" cy="646331"/>
          </a:xfrm>
          <a:prstGeom prst="rect">
            <a:avLst/>
          </a:prstGeom>
        </p:spPr>
        <p:txBody>
          <a:bodyPr wrap="square">
            <a:spAutoFit/>
          </a:bodyPr>
          <a:lstStyle/>
          <a:p>
            <a:pPr algn="ctr"/>
            <a:r>
              <a:rPr lang="en-US" sz="3600" dirty="0">
                <a:solidFill>
                  <a:schemeClr val="accent1"/>
                </a:solidFill>
              </a:rPr>
              <a:t>Time of Flight detectors for FCC-</a:t>
            </a:r>
            <a:r>
              <a:rPr lang="en-US" sz="3600" dirty="0" err="1">
                <a:solidFill>
                  <a:schemeClr val="accent1"/>
                </a:solidFill>
              </a:rPr>
              <a:t>hh</a:t>
            </a:r>
            <a:endParaRPr lang="en-US" sz="3600" dirty="0">
              <a:solidFill>
                <a:schemeClr val="accent1"/>
              </a:solidFill>
            </a:endParaRPr>
          </a:p>
        </p:txBody>
      </p:sp>
    </p:spTree>
    <p:extLst>
      <p:ext uri="{BB962C8B-B14F-4D97-AF65-F5344CB8AC3E}">
        <p14:creationId xmlns:p14="http://schemas.microsoft.com/office/powerpoint/2010/main" val="1591861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21</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0" y="9057"/>
            <a:ext cx="11627337" cy="646331"/>
          </a:xfrm>
          <a:prstGeom prst="rect">
            <a:avLst/>
          </a:prstGeom>
        </p:spPr>
        <p:txBody>
          <a:bodyPr wrap="square">
            <a:spAutoFit/>
          </a:bodyPr>
          <a:lstStyle/>
          <a:p>
            <a:r>
              <a:rPr lang="en-US" sz="3600" dirty="0">
                <a:solidFill>
                  <a:schemeClr val="accent1"/>
                </a:solidFill>
              </a:rPr>
              <a:t>Minimum Ionizing Particle Time of Flight detectors for FCC-</a:t>
            </a:r>
            <a:r>
              <a:rPr lang="en-US" sz="3600" dirty="0" err="1">
                <a:solidFill>
                  <a:schemeClr val="accent1"/>
                </a:solidFill>
              </a:rPr>
              <a:t>hh</a:t>
            </a:r>
            <a:r>
              <a:rPr lang="en-US" sz="3600" dirty="0">
                <a:solidFill>
                  <a:schemeClr val="accent1"/>
                </a:solidFill>
              </a:rPr>
              <a:t> </a:t>
            </a:r>
          </a:p>
        </p:txBody>
      </p:sp>
      <p:sp>
        <p:nvSpPr>
          <p:cNvPr id="2" name="ZoneTexte 1">
            <a:extLst>
              <a:ext uri="{FF2B5EF4-FFF2-40B4-BE49-F238E27FC236}">
                <a16:creationId xmlns:a16="http://schemas.microsoft.com/office/drawing/2014/main" id="{73E17FB8-35CF-1F4C-9E9C-314033644F5C}"/>
              </a:ext>
            </a:extLst>
          </p:cNvPr>
          <p:cNvSpPr txBox="1"/>
          <p:nvPr/>
        </p:nvSpPr>
        <p:spPr>
          <a:xfrm>
            <a:off x="268147" y="848486"/>
            <a:ext cx="11655707" cy="123110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1"/>
                </a:solidFill>
              </a:rPr>
              <a:t>MIP </a:t>
            </a:r>
            <a:r>
              <a:rPr lang="en-US" sz="2000" dirty="0" err="1">
                <a:solidFill>
                  <a:schemeClr val="accent1"/>
                </a:solidFill>
              </a:rPr>
              <a:t>ToF</a:t>
            </a:r>
            <a:r>
              <a:rPr lang="en-US" sz="2000" dirty="0">
                <a:solidFill>
                  <a:schemeClr val="accent1"/>
                </a:solidFill>
              </a:rPr>
              <a:t> can mitigate effect of collision pile-up and provide relatively good π/K/p ID at FCC-</a:t>
            </a:r>
            <a:r>
              <a:rPr lang="en-US" sz="2000" dirty="0" err="1">
                <a:solidFill>
                  <a:schemeClr val="accent1"/>
                </a:solidFill>
              </a:rPr>
              <a:t>hh</a:t>
            </a:r>
            <a:endParaRPr lang="en-US" sz="2000" dirty="0">
              <a:solidFill>
                <a:schemeClr val="accent1"/>
              </a:solidFill>
            </a:endParaRPr>
          </a:p>
          <a:p>
            <a:pPr marL="742950" lvl="1" indent="-285750">
              <a:buFont typeface="Arial" panose="020B0604020202020204" pitchFamily="34" charset="0"/>
              <a:buChar char="•"/>
            </a:pPr>
            <a:r>
              <a:rPr lang="en-US" dirty="0"/>
              <a:t>At 1000 pile-up, 5-10 </a:t>
            </a:r>
            <a:r>
              <a:rPr lang="en-US" dirty="0" err="1"/>
              <a:t>ps</a:t>
            </a:r>
            <a:r>
              <a:rPr lang="en-US" dirty="0"/>
              <a:t> precision is needed to achieve ≃ of 30 </a:t>
            </a:r>
            <a:r>
              <a:rPr lang="en-US" dirty="0" err="1"/>
              <a:t>ps</a:t>
            </a:r>
            <a:r>
              <a:rPr lang="en-US" dirty="0"/>
              <a:t> foreseen at HL-LHC with LGADs and LYSO Crystals </a:t>
            </a:r>
          </a:p>
          <a:p>
            <a:pPr marL="1200150" lvl="2" indent="-285750">
              <a:buFont typeface="Wingdings" pitchFamily="2" charset="2"/>
              <a:buChar char="à"/>
            </a:pPr>
            <a:r>
              <a:rPr lang="en-US" dirty="0">
                <a:solidFill>
                  <a:schemeClr val="accent6">
                    <a:lumMod val="50000"/>
                  </a:schemeClr>
                </a:solidFill>
                <a:sym typeface="Wingdings" pitchFamily="2" charset="2"/>
              </a:rPr>
              <a:t>Number of layers will depend on performance improvements, they could be part of the tracking system</a:t>
            </a:r>
          </a:p>
          <a:p>
            <a:pPr marL="1200150" lvl="2" indent="-285750">
              <a:buFont typeface="Wingdings" pitchFamily="2" charset="2"/>
              <a:buChar char="à"/>
            </a:pPr>
            <a:r>
              <a:rPr lang="en-US" dirty="0">
                <a:solidFill>
                  <a:schemeClr val="accent6">
                    <a:lumMod val="50000"/>
                  </a:schemeClr>
                </a:solidFill>
                <a:sym typeface="Wingdings" pitchFamily="2" charset="2"/>
              </a:rPr>
              <a:t>Recent R&amp;D of a </a:t>
            </a:r>
            <a:r>
              <a:rPr lang="en-US" dirty="0">
                <a:solidFill>
                  <a:schemeClr val="accent6">
                    <a:lumMod val="50000"/>
                  </a:schemeClr>
                </a:solidFill>
              </a:rPr>
              <a:t>MAP mini-sensor in </a:t>
            </a:r>
            <a:r>
              <a:rPr lang="en-US" dirty="0" err="1">
                <a:solidFill>
                  <a:schemeClr val="accent6">
                    <a:lumMod val="50000"/>
                  </a:schemeClr>
                </a:solidFill>
              </a:rPr>
              <a:t>BiCMOS</a:t>
            </a:r>
            <a:r>
              <a:rPr lang="en-US" dirty="0">
                <a:solidFill>
                  <a:schemeClr val="accent6">
                    <a:lumMod val="50000"/>
                  </a:schemeClr>
                </a:solidFill>
              </a:rPr>
              <a:t> </a:t>
            </a:r>
            <a:r>
              <a:rPr lang="en-US" dirty="0" err="1">
                <a:solidFill>
                  <a:schemeClr val="accent6">
                    <a:lumMod val="50000"/>
                  </a:schemeClr>
                </a:solidFill>
              </a:rPr>
              <a:t>SiGe</a:t>
            </a:r>
            <a:r>
              <a:rPr lang="en-US" dirty="0">
                <a:solidFill>
                  <a:schemeClr val="accent6">
                    <a:lumMod val="50000"/>
                  </a:schemeClr>
                </a:solidFill>
              </a:rPr>
              <a:t> 130 nm technology reached a 50 </a:t>
            </a:r>
            <a:r>
              <a:rPr lang="en-US" dirty="0" err="1">
                <a:solidFill>
                  <a:schemeClr val="accent6">
                    <a:lumMod val="50000"/>
                  </a:schemeClr>
                </a:solidFill>
              </a:rPr>
              <a:t>ps</a:t>
            </a:r>
            <a:r>
              <a:rPr lang="en-US" dirty="0">
                <a:solidFill>
                  <a:schemeClr val="accent6">
                    <a:lumMod val="50000"/>
                  </a:schemeClr>
                </a:solidFill>
              </a:rPr>
              <a:t> resolution*</a:t>
            </a:r>
            <a:endParaRPr lang="en-US" sz="1400" dirty="0"/>
          </a:p>
        </p:txBody>
      </p:sp>
      <p:pic>
        <p:nvPicPr>
          <p:cNvPr id="26" name="Image 25">
            <a:extLst>
              <a:ext uri="{FF2B5EF4-FFF2-40B4-BE49-F238E27FC236}">
                <a16:creationId xmlns:a16="http://schemas.microsoft.com/office/drawing/2014/main" id="{EB4D1023-545E-6B44-A9BF-5BE0613F2149}"/>
              </a:ext>
            </a:extLst>
          </p:cNvPr>
          <p:cNvPicPr>
            <a:picLocks noChangeAspect="1"/>
          </p:cNvPicPr>
          <p:nvPr/>
        </p:nvPicPr>
        <p:blipFill rotWithShape="1">
          <a:blip r:embed="rId3"/>
          <a:srcRect l="24836"/>
          <a:stretch/>
        </p:blipFill>
        <p:spPr>
          <a:xfrm>
            <a:off x="1141368" y="2796041"/>
            <a:ext cx="4297098" cy="2670258"/>
          </a:xfrm>
          <a:prstGeom prst="rect">
            <a:avLst/>
          </a:prstGeom>
        </p:spPr>
      </p:pic>
      <p:pic>
        <p:nvPicPr>
          <p:cNvPr id="27" name="Image 26">
            <a:extLst>
              <a:ext uri="{FF2B5EF4-FFF2-40B4-BE49-F238E27FC236}">
                <a16:creationId xmlns:a16="http://schemas.microsoft.com/office/drawing/2014/main" id="{4C4B6896-7D3E-BA49-8618-1CCBCF29AE73}"/>
              </a:ext>
            </a:extLst>
          </p:cNvPr>
          <p:cNvPicPr>
            <a:picLocks noChangeAspect="1"/>
          </p:cNvPicPr>
          <p:nvPr/>
        </p:nvPicPr>
        <p:blipFill>
          <a:blip r:embed="rId4"/>
          <a:stretch>
            <a:fillRect/>
          </a:stretch>
        </p:blipFill>
        <p:spPr>
          <a:xfrm>
            <a:off x="6153511" y="2703690"/>
            <a:ext cx="4459533" cy="2588704"/>
          </a:xfrm>
          <a:prstGeom prst="rect">
            <a:avLst/>
          </a:prstGeom>
        </p:spPr>
      </p:pic>
      <p:sp>
        <p:nvSpPr>
          <p:cNvPr id="28" name="TextBox 27">
            <a:extLst>
              <a:ext uri="{FF2B5EF4-FFF2-40B4-BE49-F238E27FC236}">
                <a16:creationId xmlns:a16="http://schemas.microsoft.com/office/drawing/2014/main" id="{E0749A1D-700D-754F-8646-9CBE10CBE5BD}"/>
              </a:ext>
            </a:extLst>
          </p:cNvPr>
          <p:cNvSpPr txBox="1"/>
          <p:nvPr/>
        </p:nvSpPr>
        <p:spPr>
          <a:xfrm>
            <a:off x="6345120" y="5339823"/>
            <a:ext cx="4384612" cy="1231106"/>
          </a:xfrm>
          <a:prstGeom prst="rect">
            <a:avLst/>
          </a:prstGeom>
          <a:noFill/>
          <a:ln>
            <a:noFill/>
          </a:ln>
        </p:spPr>
        <p:txBody>
          <a:bodyPr wrap="square" rtlCol="0">
            <a:spAutoFit/>
          </a:bodyPr>
          <a:lstStyle/>
          <a:p>
            <a:r>
              <a:rPr lang="en-US" sz="1600" dirty="0">
                <a:solidFill>
                  <a:schemeClr val="accent1"/>
                </a:solidFill>
                <a:sym typeface="Wingdings"/>
              </a:rPr>
              <a:t>Barrel 1 layer in Tracker volume (28 mm)</a:t>
            </a:r>
            <a:endParaRPr lang="en-US" sz="1600" dirty="0">
              <a:solidFill>
                <a:schemeClr val="accent1"/>
              </a:solidFill>
            </a:endParaRPr>
          </a:p>
          <a:p>
            <a:pPr marL="285750" indent="-285750">
              <a:buFont typeface="Arial" charset="0"/>
              <a:buChar char="•"/>
            </a:pPr>
            <a:r>
              <a:rPr lang="en-US" sz="1400" dirty="0" err="1">
                <a:solidFill>
                  <a:srgbClr val="000000"/>
                </a:solidFill>
                <a:sym typeface="Wingdings"/>
              </a:rPr>
              <a:t>Lyso</a:t>
            </a:r>
            <a:r>
              <a:rPr lang="en-US" sz="1400" dirty="0">
                <a:solidFill>
                  <a:srgbClr val="000000"/>
                </a:solidFill>
                <a:sym typeface="Wingdings"/>
              </a:rPr>
              <a:t> Crystal bars 56 x 3 x 3 mm</a:t>
            </a:r>
            <a:r>
              <a:rPr lang="en-US" sz="1400" baseline="30000" dirty="0">
                <a:solidFill>
                  <a:srgbClr val="000000"/>
                </a:solidFill>
                <a:sym typeface="Wingdings"/>
              </a:rPr>
              <a:t>3</a:t>
            </a:r>
            <a:r>
              <a:rPr lang="en-US" sz="1400" dirty="0"/>
              <a:t> </a:t>
            </a:r>
            <a:r>
              <a:rPr lang="en-US" sz="1400" dirty="0">
                <a:solidFill>
                  <a:srgbClr val="000000"/>
                </a:solidFill>
                <a:sym typeface="Wingdings"/>
              </a:rPr>
              <a:t>readout at both ends with 3 </a:t>
            </a:r>
            <a:r>
              <a:rPr lang="en-US" sz="1400" dirty="0">
                <a:sym typeface="Wingdings"/>
              </a:rPr>
              <a:t>x 3 mm</a:t>
            </a:r>
            <a:r>
              <a:rPr lang="en-US" sz="1400" baseline="30000" dirty="0">
                <a:sym typeface="Wingdings"/>
              </a:rPr>
              <a:t>2 </a:t>
            </a:r>
            <a:r>
              <a:rPr lang="en-US" sz="1400" dirty="0" err="1">
                <a:solidFill>
                  <a:srgbClr val="000000"/>
                </a:solidFill>
                <a:sym typeface="Wingdings"/>
              </a:rPr>
              <a:t>SiPM</a:t>
            </a:r>
            <a:r>
              <a:rPr lang="en-US" sz="1400" dirty="0">
                <a:solidFill>
                  <a:srgbClr val="000000"/>
                </a:solidFill>
                <a:sym typeface="Wingdings"/>
              </a:rPr>
              <a:t>, </a:t>
            </a:r>
            <a:r>
              <a:rPr lang="en-US" sz="1400" dirty="0"/>
              <a:t>≃</a:t>
            </a:r>
            <a:r>
              <a:rPr lang="en-US" sz="1400" baseline="30000" dirty="0"/>
              <a:t> </a:t>
            </a:r>
            <a:r>
              <a:rPr lang="en-US" sz="1400" dirty="0"/>
              <a:t>350 </a:t>
            </a:r>
            <a:r>
              <a:rPr lang="en-US" sz="1400" dirty="0" err="1"/>
              <a:t>kch</a:t>
            </a:r>
            <a:r>
              <a:rPr lang="en-US" sz="1400" dirty="0"/>
              <a:t>, 40m</a:t>
            </a:r>
            <a:r>
              <a:rPr lang="en-US" sz="1400" baseline="30000" dirty="0"/>
              <a:t>2</a:t>
            </a:r>
            <a:endParaRPr lang="en-US" sz="1400" baseline="30000" dirty="0">
              <a:solidFill>
                <a:srgbClr val="000000"/>
              </a:solidFill>
              <a:sym typeface="Wingdings"/>
            </a:endParaRPr>
          </a:p>
          <a:p>
            <a:r>
              <a:rPr lang="en-US" sz="1600" dirty="0">
                <a:solidFill>
                  <a:schemeClr val="accent1"/>
                </a:solidFill>
                <a:sym typeface="Wingdings"/>
              </a:rPr>
              <a:t>Endcap 2 layers in front of Calorimeter (42 mm)</a:t>
            </a:r>
          </a:p>
          <a:p>
            <a:pPr marL="360000" lvl="1" indent="-284400">
              <a:buFont typeface="Arial"/>
              <a:buChar char="•"/>
            </a:pPr>
            <a:r>
              <a:rPr lang="en-US" sz="1400" dirty="0">
                <a:solidFill>
                  <a:srgbClr val="000000"/>
                </a:solidFill>
                <a:sym typeface="Wingdings"/>
              </a:rPr>
              <a:t>LGAD 1.3 x 1.3 mm</a:t>
            </a:r>
            <a:r>
              <a:rPr lang="en-US" sz="1400" baseline="30000" dirty="0">
                <a:solidFill>
                  <a:srgbClr val="000000"/>
                </a:solidFill>
                <a:sym typeface="Wingdings"/>
              </a:rPr>
              <a:t>2</a:t>
            </a:r>
            <a:r>
              <a:rPr lang="en-US" sz="1400" dirty="0">
                <a:solidFill>
                  <a:srgbClr val="000000"/>
                </a:solidFill>
                <a:sym typeface="Wingdings"/>
              </a:rPr>
              <a:t> </a:t>
            </a:r>
            <a:r>
              <a:rPr lang="en-US" sz="1400" dirty="0">
                <a:sym typeface="Wingdings"/>
              </a:rPr>
              <a:t>pads, </a:t>
            </a:r>
            <a:r>
              <a:rPr lang="en-US" sz="1400" dirty="0"/>
              <a:t>≃ 4 </a:t>
            </a:r>
            <a:r>
              <a:rPr lang="en-US" sz="1400" dirty="0" err="1"/>
              <a:t>Mch</a:t>
            </a:r>
            <a:r>
              <a:rPr lang="en-US" sz="1400" dirty="0"/>
              <a:t>, </a:t>
            </a:r>
            <a:r>
              <a:rPr lang="en-US" sz="1400" dirty="0">
                <a:solidFill>
                  <a:srgbClr val="000000"/>
                </a:solidFill>
                <a:sym typeface="Wingdings"/>
              </a:rPr>
              <a:t>12 m</a:t>
            </a:r>
            <a:r>
              <a:rPr lang="en-US" sz="1400" baseline="30000" dirty="0">
                <a:solidFill>
                  <a:srgbClr val="000000"/>
                </a:solidFill>
                <a:sym typeface="Wingdings"/>
              </a:rPr>
              <a:t>2</a:t>
            </a:r>
          </a:p>
        </p:txBody>
      </p:sp>
      <p:sp>
        <p:nvSpPr>
          <p:cNvPr id="29" name="Rectangle 28">
            <a:extLst>
              <a:ext uri="{FF2B5EF4-FFF2-40B4-BE49-F238E27FC236}">
                <a16:creationId xmlns:a16="http://schemas.microsoft.com/office/drawing/2014/main" id="{DBDEF66A-8ECE-D74A-BD5D-4C3EB4CC7678}"/>
              </a:ext>
            </a:extLst>
          </p:cNvPr>
          <p:cNvSpPr/>
          <p:nvPr/>
        </p:nvSpPr>
        <p:spPr>
          <a:xfrm>
            <a:off x="1394376" y="5345899"/>
            <a:ext cx="3791082" cy="1015663"/>
          </a:xfrm>
          <a:prstGeom prst="rect">
            <a:avLst/>
          </a:prstGeom>
          <a:ln>
            <a:noFill/>
          </a:ln>
        </p:spPr>
        <p:txBody>
          <a:bodyPr wrap="square">
            <a:spAutoFit/>
          </a:bodyPr>
          <a:lstStyle/>
          <a:p>
            <a:r>
              <a:rPr lang="en-US" sz="1600" dirty="0">
                <a:solidFill>
                  <a:schemeClr val="accent1"/>
                </a:solidFill>
              </a:rPr>
              <a:t>Two double sided layers, 2.4 &lt; </a:t>
            </a:r>
            <a:r>
              <a:rPr lang="en-US" sz="1600" dirty="0" err="1">
                <a:solidFill>
                  <a:schemeClr val="accent1"/>
                </a:solidFill>
              </a:rPr>
              <a:t>η</a:t>
            </a:r>
            <a:r>
              <a:rPr lang="en-US" sz="1600" dirty="0">
                <a:solidFill>
                  <a:schemeClr val="accent1"/>
                </a:solidFill>
              </a:rPr>
              <a:t> &lt; 4.0 </a:t>
            </a:r>
          </a:p>
          <a:p>
            <a:r>
              <a:rPr lang="en-US" sz="1600" dirty="0">
                <a:solidFill>
                  <a:schemeClr val="accent1"/>
                </a:solidFill>
              </a:rPr>
              <a:t>in front of Calorimeter endcap</a:t>
            </a:r>
          </a:p>
          <a:p>
            <a:pPr marL="285750" indent="-285750">
              <a:buFont typeface="Arial" panose="020B0604020202020204" pitchFamily="34" charset="0"/>
              <a:buChar char="•"/>
            </a:pPr>
            <a:r>
              <a:rPr lang="en-US" sz="1400" dirty="0"/>
              <a:t>2(3) hits per track for R &gt;(&lt;) 30 cm </a:t>
            </a:r>
          </a:p>
          <a:p>
            <a:pPr marL="285750" indent="-285750">
              <a:buFont typeface="Arial" panose="020B0604020202020204" pitchFamily="34" charset="0"/>
              <a:buChar char="•"/>
            </a:pPr>
            <a:r>
              <a:rPr lang="en-US" sz="1400" dirty="0"/>
              <a:t>LGADs 1.3 x 1.3 mm</a:t>
            </a:r>
            <a:r>
              <a:rPr lang="en-US" sz="1400" baseline="30000" dirty="0"/>
              <a:t>2</a:t>
            </a:r>
            <a:r>
              <a:rPr lang="en-US" sz="1400" dirty="0"/>
              <a:t> pads, 6.3 m</a:t>
            </a:r>
            <a:r>
              <a:rPr lang="en-US" sz="1400" baseline="30000" dirty="0"/>
              <a:t>2</a:t>
            </a:r>
            <a:r>
              <a:rPr lang="en-US" sz="1400" dirty="0"/>
              <a:t>, 3.54 </a:t>
            </a:r>
            <a:r>
              <a:rPr lang="en-US" sz="1400" dirty="0" err="1"/>
              <a:t>Mch</a:t>
            </a:r>
            <a:endParaRPr lang="en-US" sz="1400" dirty="0"/>
          </a:p>
        </p:txBody>
      </p:sp>
      <p:sp>
        <p:nvSpPr>
          <p:cNvPr id="6" name="ZoneTexte 5">
            <a:extLst>
              <a:ext uri="{FF2B5EF4-FFF2-40B4-BE49-F238E27FC236}">
                <a16:creationId xmlns:a16="http://schemas.microsoft.com/office/drawing/2014/main" id="{4CF656E4-68F2-DA46-A1E2-046DAF731135}"/>
              </a:ext>
            </a:extLst>
          </p:cNvPr>
          <p:cNvSpPr txBox="1"/>
          <p:nvPr/>
        </p:nvSpPr>
        <p:spPr>
          <a:xfrm>
            <a:off x="3698319" y="2286026"/>
            <a:ext cx="4424160" cy="369332"/>
          </a:xfrm>
          <a:prstGeom prst="rect">
            <a:avLst/>
          </a:prstGeom>
          <a:noFill/>
        </p:spPr>
        <p:txBody>
          <a:bodyPr wrap="none" rtlCol="0">
            <a:spAutoFit/>
          </a:bodyPr>
          <a:lstStyle/>
          <a:p>
            <a:r>
              <a:rPr lang="fr-FR" dirty="0"/>
              <a:t>ATLAS and CMS MIP </a:t>
            </a:r>
            <a:r>
              <a:rPr lang="fr-FR" dirty="0" err="1"/>
              <a:t>ToF</a:t>
            </a:r>
            <a:r>
              <a:rPr lang="fr-FR" dirty="0"/>
              <a:t> detectors for HL-LHC</a:t>
            </a:r>
          </a:p>
        </p:txBody>
      </p:sp>
      <p:sp>
        <p:nvSpPr>
          <p:cNvPr id="3" name="ZoneTexte 2">
            <a:extLst>
              <a:ext uri="{FF2B5EF4-FFF2-40B4-BE49-F238E27FC236}">
                <a16:creationId xmlns:a16="http://schemas.microsoft.com/office/drawing/2014/main" id="{A3BA2E0F-DCCB-0A4B-A768-E9D4386FA9B4}"/>
              </a:ext>
            </a:extLst>
          </p:cNvPr>
          <p:cNvSpPr txBox="1"/>
          <p:nvPr/>
        </p:nvSpPr>
        <p:spPr>
          <a:xfrm>
            <a:off x="-11575" y="6551271"/>
            <a:ext cx="2753382" cy="307777"/>
          </a:xfrm>
          <a:prstGeom prst="rect">
            <a:avLst/>
          </a:prstGeom>
          <a:noFill/>
        </p:spPr>
        <p:txBody>
          <a:bodyPr wrap="none" rtlCol="0">
            <a:spAutoFit/>
          </a:bodyPr>
          <a:lstStyle/>
          <a:p>
            <a:r>
              <a:rPr lang="fr-FR" sz="1400" i="1" dirty="0"/>
              <a:t>* </a:t>
            </a:r>
            <a:r>
              <a:rPr lang="en-US" sz="1400" i="1" dirty="0">
                <a:hlinkClick r:id="rId5"/>
              </a:rPr>
              <a:t>https://arxiv.org/abs/1908.09709</a:t>
            </a:r>
            <a:endParaRPr lang="fr-FR" sz="1400" i="1" dirty="0"/>
          </a:p>
        </p:txBody>
      </p:sp>
    </p:spTree>
    <p:extLst>
      <p:ext uri="{BB962C8B-B14F-4D97-AF65-F5344CB8AC3E}">
        <p14:creationId xmlns:p14="http://schemas.microsoft.com/office/powerpoint/2010/main" val="2312673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22</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0" y="9057"/>
            <a:ext cx="11387223" cy="646331"/>
          </a:xfrm>
          <a:prstGeom prst="rect">
            <a:avLst/>
          </a:prstGeom>
        </p:spPr>
        <p:txBody>
          <a:bodyPr wrap="square">
            <a:spAutoFit/>
          </a:bodyPr>
          <a:lstStyle/>
          <a:p>
            <a:r>
              <a:rPr lang="en-US" sz="3600" dirty="0">
                <a:solidFill>
                  <a:schemeClr val="accent1"/>
                </a:solidFill>
              </a:rPr>
              <a:t>MIP </a:t>
            </a:r>
            <a:r>
              <a:rPr lang="en-US" sz="3600" dirty="0" err="1">
                <a:solidFill>
                  <a:schemeClr val="accent1"/>
                </a:solidFill>
              </a:rPr>
              <a:t>ToF</a:t>
            </a:r>
            <a:r>
              <a:rPr lang="en-US" sz="3600" dirty="0">
                <a:solidFill>
                  <a:schemeClr val="accent1"/>
                </a:solidFill>
              </a:rPr>
              <a:t> Detectors for FCC-</a:t>
            </a:r>
            <a:r>
              <a:rPr lang="en-US" sz="3600" dirty="0" err="1">
                <a:solidFill>
                  <a:schemeClr val="accent1"/>
                </a:solidFill>
              </a:rPr>
              <a:t>hh</a:t>
            </a:r>
            <a:r>
              <a:rPr lang="en-US" sz="3600" dirty="0">
                <a:solidFill>
                  <a:schemeClr val="accent1"/>
                </a:solidFill>
              </a:rPr>
              <a:t> </a:t>
            </a:r>
          </a:p>
        </p:txBody>
      </p:sp>
      <p:sp>
        <p:nvSpPr>
          <p:cNvPr id="2" name="ZoneTexte 1">
            <a:extLst>
              <a:ext uri="{FF2B5EF4-FFF2-40B4-BE49-F238E27FC236}">
                <a16:creationId xmlns:a16="http://schemas.microsoft.com/office/drawing/2014/main" id="{73E17FB8-35CF-1F4C-9E9C-314033644F5C}"/>
              </a:ext>
            </a:extLst>
          </p:cNvPr>
          <p:cNvSpPr txBox="1"/>
          <p:nvPr/>
        </p:nvSpPr>
        <p:spPr>
          <a:xfrm>
            <a:off x="572223" y="649396"/>
            <a:ext cx="11407574" cy="412420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solidFill>
              </a:rPr>
              <a:t>Low Gain Avalanche Photodiodes (LGAD)</a:t>
            </a:r>
          </a:p>
          <a:p>
            <a:pPr marL="742950" lvl="1" indent="-285750">
              <a:buFont typeface="Arial" panose="020B0604020202020204" pitchFamily="34" charset="0"/>
              <a:buChar char="•"/>
            </a:pPr>
            <a:r>
              <a:rPr lang="en-US" sz="2000" dirty="0"/>
              <a:t>Usual </a:t>
            </a:r>
            <a:r>
              <a:rPr lang="en-US" dirty="0"/>
              <a:t>Si planar sensors with p-doping below readout electrode to provide low amplification</a:t>
            </a:r>
          </a:p>
          <a:p>
            <a:pPr marL="1200150" lvl="2" indent="-285750">
              <a:buFont typeface="Arial" panose="020B0604020202020204" pitchFamily="34" charset="0"/>
              <a:buChar char="•"/>
            </a:pPr>
            <a:r>
              <a:rPr lang="en-US" sz="1600" dirty="0"/>
              <a:t>Resolution limited to 25 </a:t>
            </a:r>
            <a:r>
              <a:rPr lang="en-US" sz="1600" dirty="0" err="1"/>
              <a:t>ps</a:t>
            </a:r>
            <a:r>
              <a:rPr lang="en-US" sz="1600" dirty="0"/>
              <a:t> by Landau fluctuations with 50 ≃ µm thick and 1.3 x 1.3 mm</a:t>
            </a:r>
            <a:r>
              <a:rPr lang="en-US" sz="1600" baseline="30000" dirty="0"/>
              <a:t>2</a:t>
            </a:r>
            <a:r>
              <a:rPr lang="en-US" sz="1600" dirty="0"/>
              <a:t> pad sensors</a:t>
            </a:r>
          </a:p>
          <a:p>
            <a:pPr marL="1200150" lvl="2" indent="-285750">
              <a:buFont typeface="Arial" panose="020B0604020202020204" pitchFamily="34" charset="0"/>
              <a:buChar char="•"/>
            </a:pPr>
            <a:r>
              <a:rPr lang="en-US" sz="1600" dirty="0"/>
              <a:t>After irradiation, gains 10 - 20 can be maintained at high voltage with </a:t>
            </a:r>
            <a:r>
              <a:rPr lang="en-US" sz="1600" dirty="0" err="1"/>
              <a:t>σ</a:t>
            </a:r>
            <a:r>
              <a:rPr lang="en-US" sz="1600" baseline="-25000" dirty="0"/>
              <a:t>(t) </a:t>
            </a:r>
            <a:r>
              <a:rPr lang="en-US" sz="1600" dirty="0"/>
              <a:t>≤ 40 </a:t>
            </a:r>
            <a:r>
              <a:rPr lang="en-US" sz="1600" dirty="0" err="1"/>
              <a:t>ps</a:t>
            </a:r>
            <a:r>
              <a:rPr lang="en-US" sz="1600" dirty="0"/>
              <a:t> up to 3 x 10</a:t>
            </a:r>
            <a:r>
              <a:rPr lang="en-US" sz="1600" baseline="30000" dirty="0"/>
              <a:t>15</a:t>
            </a:r>
            <a:r>
              <a:rPr lang="en-US" sz="1600" dirty="0"/>
              <a:t> 1MeV </a:t>
            </a:r>
            <a:r>
              <a:rPr lang="en-US" sz="1600" dirty="0" err="1"/>
              <a:t>neq</a:t>
            </a:r>
            <a:r>
              <a:rPr lang="en-US" sz="1600" dirty="0"/>
              <a:t>/cm</a:t>
            </a:r>
            <a:r>
              <a:rPr lang="en-US" sz="1600" baseline="30000" dirty="0"/>
              <a:t>2</a:t>
            </a:r>
            <a:endParaRPr lang="en-US" sz="1600" dirty="0"/>
          </a:p>
          <a:p>
            <a:pPr marL="742950" lvl="1" indent="-285750">
              <a:buFont typeface="Wingdings" pitchFamily="2" charset="2"/>
              <a:buChar char="à"/>
            </a:pPr>
            <a:r>
              <a:rPr lang="en-US" dirty="0">
                <a:solidFill>
                  <a:schemeClr val="accent6">
                    <a:lumMod val="50000"/>
                  </a:schemeClr>
                </a:solidFill>
              </a:rPr>
              <a:t>Developments started to increase fill-factor to evolve from pad to pixel size, this could substantially reduce noise and improve resolution together with thinner sensor ≃ 25 µm?</a:t>
            </a:r>
          </a:p>
          <a:p>
            <a:pPr marL="742950" lvl="1" indent="-285750">
              <a:spcAft>
                <a:spcPts val="600"/>
              </a:spcAft>
              <a:buFont typeface="Wingdings" pitchFamily="2" charset="2"/>
              <a:buChar char="à"/>
            </a:pPr>
            <a:r>
              <a:rPr lang="en-US" dirty="0">
                <a:solidFill>
                  <a:schemeClr val="accent6">
                    <a:lumMod val="50000"/>
                  </a:schemeClr>
                </a:solidFill>
              </a:rPr>
              <a:t>New material/process for radiation tolerance, presently marginally acceptable for an outer layer at FCC-</a:t>
            </a:r>
            <a:r>
              <a:rPr lang="en-US" dirty="0" err="1">
                <a:solidFill>
                  <a:schemeClr val="accent6">
                    <a:lumMod val="50000"/>
                  </a:schemeClr>
                </a:solidFill>
              </a:rPr>
              <a:t>hh</a:t>
            </a:r>
            <a:r>
              <a:rPr lang="en-US" dirty="0">
                <a:solidFill>
                  <a:schemeClr val="accent6">
                    <a:lumMod val="50000"/>
                  </a:schemeClr>
                </a:solidFill>
              </a:rPr>
              <a:t> </a:t>
            </a:r>
          </a:p>
          <a:p>
            <a:pPr marL="285750" indent="-285750">
              <a:buFont typeface="Arial" panose="020B0604020202020204" pitchFamily="34" charset="0"/>
              <a:buChar char="•"/>
            </a:pPr>
            <a:r>
              <a:rPr lang="en-US" sz="2000" dirty="0">
                <a:solidFill>
                  <a:schemeClr val="accent1"/>
                </a:solidFill>
              </a:rPr>
              <a:t>Scintillators organic-inorganic and Cerenkov quartz + </a:t>
            </a:r>
            <a:r>
              <a:rPr lang="en-US" sz="2000" dirty="0" err="1">
                <a:solidFill>
                  <a:schemeClr val="accent1"/>
                </a:solidFill>
              </a:rPr>
              <a:t>SiPM</a:t>
            </a:r>
            <a:r>
              <a:rPr lang="en-US" sz="2000" dirty="0">
                <a:solidFill>
                  <a:schemeClr val="accent1"/>
                </a:solidFill>
              </a:rPr>
              <a:t> can also provide high timing precision</a:t>
            </a:r>
          </a:p>
          <a:p>
            <a:pPr marL="742950" lvl="1" indent="-285750">
              <a:buFont typeface="Arial" panose="020B0604020202020204" pitchFamily="34" charset="0"/>
              <a:buChar char="•"/>
            </a:pPr>
            <a:r>
              <a:rPr lang="en-US" dirty="0"/>
              <a:t>Radiation tolerance limits presently driven by </a:t>
            </a:r>
            <a:r>
              <a:rPr lang="en-US" dirty="0" err="1"/>
              <a:t>SiPM</a:t>
            </a:r>
            <a:r>
              <a:rPr lang="en-US" dirty="0"/>
              <a:t> Dark Current Rate (DCR) - 2 x 10</a:t>
            </a:r>
            <a:r>
              <a:rPr lang="en-US" baseline="30000" dirty="0"/>
              <a:t>14</a:t>
            </a:r>
            <a:r>
              <a:rPr lang="en-US" dirty="0"/>
              <a:t> 1 MeV </a:t>
            </a:r>
            <a:r>
              <a:rPr lang="en-US" dirty="0" err="1"/>
              <a:t>neq</a:t>
            </a:r>
            <a:r>
              <a:rPr lang="en-US" dirty="0"/>
              <a:t>/cm</a:t>
            </a:r>
            <a:r>
              <a:rPr lang="en-US" baseline="30000" dirty="0"/>
              <a:t>2</a:t>
            </a:r>
            <a:endParaRPr lang="en-US" dirty="0"/>
          </a:p>
          <a:p>
            <a:pPr marL="742950" lvl="1" indent="-285750">
              <a:buFont typeface="Wingdings" pitchFamily="2" charset="2"/>
              <a:buChar char="à"/>
            </a:pPr>
            <a:r>
              <a:rPr lang="en-US" dirty="0">
                <a:solidFill>
                  <a:schemeClr val="accent6">
                    <a:lumMod val="50000"/>
                  </a:schemeClr>
                </a:solidFill>
                <a:sym typeface="Wingdings" pitchFamily="2" charset="2"/>
              </a:rPr>
              <a:t>Developments in process/material/designs</a:t>
            </a:r>
          </a:p>
          <a:p>
            <a:pPr marL="1200150" lvl="2" indent="-285750">
              <a:buFont typeface="Arial" panose="020B0604020202020204" pitchFamily="34" charset="0"/>
              <a:buChar char="•"/>
            </a:pPr>
            <a:r>
              <a:rPr lang="en-US" sz="1600" dirty="0">
                <a:sym typeface="Wingdings" pitchFamily="2" charset="2"/>
              </a:rPr>
              <a:t>Improve quantum efficiency in UV to exploit Cerenkov and cross-luminescence scintillation for timing</a:t>
            </a:r>
          </a:p>
          <a:p>
            <a:pPr marL="1200150" lvl="2" indent="-285750">
              <a:buFont typeface="Arial" panose="020B0604020202020204" pitchFamily="34" charset="0"/>
              <a:buChar char="•"/>
            </a:pPr>
            <a:r>
              <a:rPr lang="en-US" sz="1600" dirty="0">
                <a:sym typeface="Wingdings" pitchFamily="2" charset="2"/>
              </a:rPr>
              <a:t>Reduce Dark Current Rate (DCR) </a:t>
            </a:r>
          </a:p>
          <a:p>
            <a:pPr marL="742950" lvl="1" indent="-285750">
              <a:spcAft>
                <a:spcPts val="600"/>
              </a:spcAft>
              <a:buFont typeface="Wingdings" pitchFamily="2" charset="2"/>
              <a:buChar char="à"/>
            </a:pPr>
            <a:r>
              <a:rPr lang="en-US" dirty="0">
                <a:solidFill>
                  <a:schemeClr val="accent6">
                    <a:lumMod val="50000"/>
                  </a:schemeClr>
                </a:solidFill>
                <a:sym typeface="Wingdings" pitchFamily="2" charset="2"/>
              </a:rPr>
              <a:t> New emerging CMOS (monolithic) designs could be ultrafast and allow photon counting</a:t>
            </a:r>
          </a:p>
          <a:p>
            <a:pPr marL="285750" indent="-285750">
              <a:buFont typeface="Wingdings" pitchFamily="2" charset="2"/>
              <a:buChar char="à"/>
            </a:pPr>
            <a:r>
              <a:rPr lang="en-US" sz="2000" dirty="0">
                <a:solidFill>
                  <a:schemeClr val="accent6">
                    <a:lumMod val="50000"/>
                  </a:schemeClr>
                </a:solidFill>
              </a:rPr>
              <a:t>Faster rise time amplifiers may also be needed (at low power consumption) to improve resolution</a:t>
            </a:r>
          </a:p>
        </p:txBody>
      </p:sp>
      <p:grpSp>
        <p:nvGrpSpPr>
          <p:cNvPr id="25" name="Groupe 24">
            <a:extLst>
              <a:ext uri="{FF2B5EF4-FFF2-40B4-BE49-F238E27FC236}">
                <a16:creationId xmlns:a16="http://schemas.microsoft.com/office/drawing/2014/main" id="{5151C6E9-33EA-F345-B590-12B20A1DC0CB}"/>
              </a:ext>
            </a:extLst>
          </p:cNvPr>
          <p:cNvGrpSpPr/>
          <p:nvPr/>
        </p:nvGrpSpPr>
        <p:grpSpPr>
          <a:xfrm>
            <a:off x="2994231" y="4991773"/>
            <a:ext cx="6180388" cy="1520885"/>
            <a:chOff x="808815" y="4304904"/>
            <a:chExt cx="6180388" cy="1520885"/>
          </a:xfrm>
        </p:grpSpPr>
        <p:grpSp>
          <p:nvGrpSpPr>
            <p:cNvPr id="13" name="Groupe 12">
              <a:extLst>
                <a:ext uri="{FF2B5EF4-FFF2-40B4-BE49-F238E27FC236}">
                  <a16:creationId xmlns:a16="http://schemas.microsoft.com/office/drawing/2014/main" id="{0A50EA0B-1AC1-354F-ACB0-79AAA449B652}"/>
                </a:ext>
              </a:extLst>
            </p:cNvPr>
            <p:cNvGrpSpPr/>
            <p:nvPr/>
          </p:nvGrpSpPr>
          <p:grpSpPr>
            <a:xfrm>
              <a:off x="808815" y="4304904"/>
              <a:ext cx="6180388" cy="1520885"/>
              <a:chOff x="1204115" y="4677448"/>
              <a:chExt cx="6180388" cy="1520885"/>
            </a:xfrm>
          </p:grpSpPr>
          <p:grpSp>
            <p:nvGrpSpPr>
              <p:cNvPr id="14" name="Groupe 13">
                <a:extLst>
                  <a:ext uri="{FF2B5EF4-FFF2-40B4-BE49-F238E27FC236}">
                    <a16:creationId xmlns:a16="http://schemas.microsoft.com/office/drawing/2014/main" id="{CC8F0F82-5C26-7443-A4BD-2BE9D2673B17}"/>
                  </a:ext>
                </a:extLst>
              </p:cNvPr>
              <p:cNvGrpSpPr/>
              <p:nvPr/>
            </p:nvGrpSpPr>
            <p:grpSpPr>
              <a:xfrm>
                <a:off x="1204115" y="4677448"/>
                <a:ext cx="3037926" cy="1520885"/>
                <a:chOff x="7075291" y="2527261"/>
                <a:chExt cx="4416972" cy="1686185"/>
              </a:xfrm>
            </p:grpSpPr>
            <p:pic>
              <p:nvPicPr>
                <p:cNvPr id="22" name="Picture 3">
                  <a:extLst>
                    <a:ext uri="{FF2B5EF4-FFF2-40B4-BE49-F238E27FC236}">
                      <a16:creationId xmlns:a16="http://schemas.microsoft.com/office/drawing/2014/main" id="{ECDCAE43-8727-4D47-9013-3987698AFF79}"/>
                    </a:ext>
                  </a:extLst>
                </p:cNvPr>
                <p:cNvPicPr>
                  <a:picLocks noChangeAspect="1"/>
                </p:cNvPicPr>
                <p:nvPr/>
              </p:nvPicPr>
              <p:blipFill rotWithShape="1">
                <a:blip r:embed="rId3">
                  <a:extLst>
                    <a:ext uri="{28A0092B-C50C-407E-A947-70E740481C1C}">
                      <a14:useLocalDpi xmlns:a14="http://schemas.microsoft.com/office/drawing/2010/main" val="0"/>
                    </a:ext>
                  </a:extLst>
                </a:blip>
                <a:srcRect l="12298"/>
                <a:stretch/>
              </p:blipFill>
              <p:spPr>
                <a:xfrm>
                  <a:off x="7075291" y="2527261"/>
                  <a:ext cx="4416972" cy="1686185"/>
                </a:xfrm>
                <a:prstGeom prst="rect">
                  <a:avLst/>
                </a:prstGeom>
              </p:spPr>
            </p:pic>
            <p:pic>
              <p:nvPicPr>
                <p:cNvPr id="23" name="Picture 3">
                  <a:extLst>
                    <a:ext uri="{FF2B5EF4-FFF2-40B4-BE49-F238E27FC236}">
                      <a16:creationId xmlns:a16="http://schemas.microsoft.com/office/drawing/2014/main" id="{9E0B138A-F58A-714E-978D-7372323A388E}"/>
                    </a:ext>
                  </a:extLst>
                </p:cNvPr>
                <p:cNvPicPr>
                  <a:picLocks noChangeAspect="1"/>
                </p:cNvPicPr>
                <p:nvPr/>
              </p:nvPicPr>
              <p:blipFill rotWithShape="1">
                <a:blip r:embed="rId3">
                  <a:extLst>
                    <a:ext uri="{28A0092B-C50C-407E-A947-70E740481C1C}">
                      <a14:useLocalDpi xmlns:a14="http://schemas.microsoft.com/office/drawing/2010/main" val="0"/>
                    </a:ext>
                  </a:extLst>
                </a:blip>
                <a:srcRect l="29283" t="61630" r="57596" b="26360"/>
                <a:stretch/>
              </p:blipFill>
              <p:spPr>
                <a:xfrm>
                  <a:off x="8833638" y="3022716"/>
                  <a:ext cx="765000" cy="606744"/>
                </a:xfrm>
                <a:prstGeom prst="rect">
                  <a:avLst/>
                </a:prstGeom>
              </p:spPr>
            </p:pic>
          </p:grpSp>
          <p:grpSp>
            <p:nvGrpSpPr>
              <p:cNvPr id="15" name="Groupe 14">
                <a:extLst>
                  <a:ext uri="{FF2B5EF4-FFF2-40B4-BE49-F238E27FC236}">
                    <a16:creationId xmlns:a16="http://schemas.microsoft.com/office/drawing/2014/main" id="{5CE71761-5FAF-6E42-B7DA-5387A7637BFC}"/>
                  </a:ext>
                </a:extLst>
              </p:cNvPr>
              <p:cNvGrpSpPr/>
              <p:nvPr/>
            </p:nvGrpSpPr>
            <p:grpSpPr>
              <a:xfrm>
                <a:off x="4486547" y="4805270"/>
                <a:ext cx="2897956" cy="1153216"/>
                <a:chOff x="272741" y="1774851"/>
                <a:chExt cx="7383635" cy="2708694"/>
              </a:xfrm>
            </p:grpSpPr>
            <p:grpSp>
              <p:nvGrpSpPr>
                <p:cNvPr id="16" name="Groupe 15">
                  <a:extLst>
                    <a:ext uri="{FF2B5EF4-FFF2-40B4-BE49-F238E27FC236}">
                      <a16:creationId xmlns:a16="http://schemas.microsoft.com/office/drawing/2014/main" id="{A8A85781-BAD6-9D43-8DF5-F991D736D639}"/>
                    </a:ext>
                  </a:extLst>
                </p:cNvPr>
                <p:cNvGrpSpPr/>
                <p:nvPr/>
              </p:nvGrpSpPr>
              <p:grpSpPr>
                <a:xfrm>
                  <a:off x="272741" y="1774851"/>
                  <a:ext cx="7383635" cy="2708694"/>
                  <a:chOff x="272741" y="1774851"/>
                  <a:chExt cx="7383635" cy="2708694"/>
                </a:xfrm>
              </p:grpSpPr>
              <p:pic>
                <p:nvPicPr>
                  <p:cNvPr id="20" name="Image 19">
                    <a:extLst>
                      <a:ext uri="{FF2B5EF4-FFF2-40B4-BE49-F238E27FC236}">
                        <a16:creationId xmlns:a16="http://schemas.microsoft.com/office/drawing/2014/main" id="{3B498683-BE02-784F-808B-0D629F4CA2BC}"/>
                      </a:ext>
                    </a:extLst>
                  </p:cNvPr>
                  <p:cNvPicPr>
                    <a:picLocks noChangeAspect="1"/>
                  </p:cNvPicPr>
                  <p:nvPr/>
                </p:nvPicPr>
                <p:blipFill rotWithShape="1">
                  <a:blip r:embed="rId4"/>
                  <a:srcRect r="3256" b="3637"/>
                  <a:stretch/>
                </p:blipFill>
                <p:spPr>
                  <a:xfrm>
                    <a:off x="272741" y="1774851"/>
                    <a:ext cx="7383635" cy="2708694"/>
                  </a:xfrm>
                  <a:prstGeom prst="rect">
                    <a:avLst/>
                  </a:prstGeom>
                </p:spPr>
              </p:pic>
              <p:pic>
                <p:nvPicPr>
                  <p:cNvPr id="21" name="Image 20">
                    <a:extLst>
                      <a:ext uri="{FF2B5EF4-FFF2-40B4-BE49-F238E27FC236}">
                        <a16:creationId xmlns:a16="http://schemas.microsoft.com/office/drawing/2014/main" id="{4B3D0771-7D90-7740-88AC-AEF6E78227C8}"/>
                      </a:ext>
                    </a:extLst>
                  </p:cNvPr>
                  <p:cNvPicPr>
                    <a:picLocks noChangeAspect="1"/>
                  </p:cNvPicPr>
                  <p:nvPr/>
                </p:nvPicPr>
                <p:blipFill rotWithShape="1">
                  <a:blip r:embed="rId4"/>
                  <a:srcRect l="10583" t="71262" r="72327" b="3637"/>
                  <a:stretch/>
                </p:blipFill>
                <p:spPr>
                  <a:xfrm>
                    <a:off x="2460399" y="3748504"/>
                    <a:ext cx="4900123" cy="727194"/>
                  </a:xfrm>
                  <a:prstGeom prst="rect">
                    <a:avLst/>
                  </a:prstGeom>
                </p:spPr>
              </p:pic>
            </p:grpSp>
            <p:sp>
              <p:nvSpPr>
                <p:cNvPr id="18" name="ZoneTexte 17">
                  <a:extLst>
                    <a:ext uri="{FF2B5EF4-FFF2-40B4-BE49-F238E27FC236}">
                      <a16:creationId xmlns:a16="http://schemas.microsoft.com/office/drawing/2014/main" id="{714CACFC-2121-FE42-A2F5-8E31776EB6AC}"/>
                    </a:ext>
                  </a:extLst>
                </p:cNvPr>
                <p:cNvSpPr txBox="1"/>
                <p:nvPr/>
              </p:nvSpPr>
              <p:spPr>
                <a:xfrm>
                  <a:off x="2623624" y="3642399"/>
                  <a:ext cx="2246341" cy="650620"/>
                </a:xfrm>
                <a:prstGeom prst="rect">
                  <a:avLst/>
                </a:prstGeom>
                <a:noFill/>
              </p:spPr>
              <p:txBody>
                <a:bodyPr wrap="none" rtlCol="0">
                  <a:spAutoFit/>
                </a:bodyPr>
                <a:lstStyle/>
                <a:p>
                  <a:r>
                    <a:rPr lang="fr-FR" sz="1200" dirty="0"/>
                    <a:t>Active area</a:t>
                  </a:r>
                </a:p>
              </p:txBody>
            </p:sp>
            <p:sp>
              <p:nvSpPr>
                <p:cNvPr id="19" name="ZoneTexte 18">
                  <a:extLst>
                    <a:ext uri="{FF2B5EF4-FFF2-40B4-BE49-F238E27FC236}">
                      <a16:creationId xmlns:a16="http://schemas.microsoft.com/office/drawing/2014/main" id="{340FB528-075D-2347-921E-5EFC84CC8EFB}"/>
                    </a:ext>
                  </a:extLst>
                </p:cNvPr>
                <p:cNvSpPr txBox="1"/>
                <p:nvPr/>
              </p:nvSpPr>
              <p:spPr>
                <a:xfrm>
                  <a:off x="5001529" y="3637353"/>
                  <a:ext cx="2432583" cy="650620"/>
                </a:xfrm>
                <a:prstGeom prst="rect">
                  <a:avLst/>
                </a:prstGeom>
                <a:noFill/>
              </p:spPr>
              <p:txBody>
                <a:bodyPr wrap="none" rtlCol="0">
                  <a:spAutoFit/>
                </a:bodyPr>
                <a:lstStyle/>
                <a:p>
                  <a:r>
                    <a:rPr lang="fr-FR" sz="1200" dirty="0"/>
                    <a:t>Critical </a:t>
                  </a:r>
                  <a:r>
                    <a:rPr lang="fr-FR" sz="1200" dirty="0" err="1"/>
                    <a:t>edge</a:t>
                  </a:r>
                  <a:endParaRPr lang="fr-FR" sz="1200" dirty="0"/>
                </a:p>
              </p:txBody>
            </p:sp>
          </p:grpSp>
        </p:grpSp>
        <p:sp>
          <p:nvSpPr>
            <p:cNvPr id="3" name="ZoneTexte 2">
              <a:extLst>
                <a:ext uri="{FF2B5EF4-FFF2-40B4-BE49-F238E27FC236}">
                  <a16:creationId xmlns:a16="http://schemas.microsoft.com/office/drawing/2014/main" id="{5C94FC22-7505-D648-BD73-37443E0794EF}"/>
                </a:ext>
              </a:extLst>
            </p:cNvPr>
            <p:cNvSpPr txBox="1"/>
            <p:nvPr/>
          </p:nvSpPr>
          <p:spPr>
            <a:xfrm>
              <a:off x="1943913" y="4867539"/>
              <a:ext cx="641651" cy="338554"/>
            </a:xfrm>
            <a:prstGeom prst="rect">
              <a:avLst/>
            </a:prstGeom>
            <a:noFill/>
          </p:spPr>
          <p:txBody>
            <a:bodyPr wrap="none" rtlCol="0">
              <a:spAutoFit/>
            </a:bodyPr>
            <a:lstStyle/>
            <a:p>
              <a:r>
                <a:rPr lang="en-US" sz="1600" dirty="0"/>
                <a:t>LGAD</a:t>
              </a:r>
            </a:p>
          </p:txBody>
        </p:sp>
        <p:sp>
          <p:nvSpPr>
            <p:cNvPr id="24" name="ZoneTexte 23">
              <a:extLst>
                <a:ext uri="{FF2B5EF4-FFF2-40B4-BE49-F238E27FC236}">
                  <a16:creationId xmlns:a16="http://schemas.microsoft.com/office/drawing/2014/main" id="{56B6A772-CE22-E142-8FB5-7F313A61AF8B}"/>
                </a:ext>
              </a:extLst>
            </p:cNvPr>
            <p:cNvSpPr txBox="1"/>
            <p:nvPr/>
          </p:nvSpPr>
          <p:spPr>
            <a:xfrm>
              <a:off x="5398838" y="4864318"/>
              <a:ext cx="606256" cy="338554"/>
            </a:xfrm>
            <a:prstGeom prst="rect">
              <a:avLst/>
            </a:prstGeom>
            <a:noFill/>
          </p:spPr>
          <p:txBody>
            <a:bodyPr wrap="none" rtlCol="0">
              <a:spAutoFit/>
            </a:bodyPr>
            <a:lstStyle/>
            <a:p>
              <a:r>
                <a:rPr lang="fr-FR" sz="1600" dirty="0" err="1"/>
                <a:t>SiPM</a:t>
              </a:r>
              <a:endParaRPr lang="fr-FR" sz="1600" dirty="0"/>
            </a:p>
          </p:txBody>
        </p:sp>
      </p:grpSp>
      <p:sp>
        <p:nvSpPr>
          <p:cNvPr id="5" name="ZoneTexte 4">
            <a:extLst>
              <a:ext uri="{FF2B5EF4-FFF2-40B4-BE49-F238E27FC236}">
                <a16:creationId xmlns:a16="http://schemas.microsoft.com/office/drawing/2014/main" id="{BBAEEBC0-5E65-2B4A-8D3A-6F534009CFC0}"/>
              </a:ext>
            </a:extLst>
          </p:cNvPr>
          <p:cNvSpPr txBox="1"/>
          <p:nvPr/>
        </p:nvSpPr>
        <p:spPr>
          <a:xfrm>
            <a:off x="2858684" y="6443210"/>
            <a:ext cx="6576929" cy="338554"/>
          </a:xfrm>
          <a:prstGeom prst="rect">
            <a:avLst/>
          </a:prstGeom>
          <a:noFill/>
        </p:spPr>
        <p:txBody>
          <a:bodyPr wrap="none" rtlCol="0">
            <a:spAutoFit/>
          </a:bodyPr>
          <a:lstStyle/>
          <a:p>
            <a:r>
              <a:rPr lang="en-US" sz="1600" dirty="0"/>
              <a:t>Similarities in design and process, monolithic (digital) </a:t>
            </a:r>
            <a:r>
              <a:rPr lang="en-US" sz="1600" dirty="0" err="1"/>
              <a:t>SiPMs</a:t>
            </a:r>
            <a:r>
              <a:rPr lang="en-US" sz="1600" dirty="0"/>
              <a:t> already available</a:t>
            </a:r>
          </a:p>
        </p:txBody>
      </p:sp>
    </p:spTree>
    <p:extLst>
      <p:ext uri="{BB962C8B-B14F-4D97-AF65-F5344CB8AC3E}">
        <p14:creationId xmlns:p14="http://schemas.microsoft.com/office/powerpoint/2010/main" val="170198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23</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0" y="9057"/>
            <a:ext cx="11387223" cy="646331"/>
          </a:xfrm>
          <a:prstGeom prst="rect">
            <a:avLst/>
          </a:prstGeom>
        </p:spPr>
        <p:txBody>
          <a:bodyPr wrap="square">
            <a:spAutoFit/>
          </a:bodyPr>
          <a:lstStyle/>
          <a:p>
            <a:r>
              <a:rPr lang="en-US" sz="3600" dirty="0">
                <a:solidFill>
                  <a:schemeClr val="accent1"/>
                </a:solidFill>
              </a:rPr>
              <a:t>TOF alternative technologies and other applications</a:t>
            </a:r>
          </a:p>
        </p:txBody>
      </p:sp>
      <p:sp>
        <p:nvSpPr>
          <p:cNvPr id="2" name="ZoneTexte 1">
            <a:extLst>
              <a:ext uri="{FF2B5EF4-FFF2-40B4-BE49-F238E27FC236}">
                <a16:creationId xmlns:a16="http://schemas.microsoft.com/office/drawing/2014/main" id="{73E17FB8-35CF-1F4C-9E9C-314033644F5C}"/>
              </a:ext>
            </a:extLst>
          </p:cNvPr>
          <p:cNvSpPr txBox="1"/>
          <p:nvPr/>
        </p:nvSpPr>
        <p:spPr>
          <a:xfrm>
            <a:off x="266218" y="3554604"/>
            <a:ext cx="7904180" cy="86177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rPr>
              <a:t>Ring Imaging </a:t>
            </a:r>
            <a:r>
              <a:rPr lang="en-US" dirty="0" err="1">
                <a:solidFill>
                  <a:schemeClr val="accent1"/>
                </a:solidFill>
              </a:rPr>
              <a:t>CHerenkov</a:t>
            </a:r>
            <a:r>
              <a:rPr lang="en-US" dirty="0">
                <a:solidFill>
                  <a:schemeClr val="accent1"/>
                </a:solidFill>
              </a:rPr>
              <a:t> </a:t>
            </a:r>
            <a:r>
              <a:rPr lang="en-US" dirty="0">
                <a:solidFill>
                  <a:schemeClr val="accent6">
                    <a:lumMod val="50000"/>
                  </a:schemeClr>
                </a:solidFill>
                <a:sym typeface="Wingdings" pitchFamily="2" charset="2"/>
              </a:rPr>
              <a:t> </a:t>
            </a:r>
            <a:r>
              <a:rPr lang="en-US" dirty="0">
                <a:solidFill>
                  <a:schemeClr val="accent6">
                    <a:lumMod val="50000"/>
                  </a:schemeClr>
                </a:solidFill>
              </a:rPr>
              <a:t>for FCC-</a:t>
            </a:r>
            <a:r>
              <a:rPr lang="en-US" dirty="0" err="1">
                <a:solidFill>
                  <a:schemeClr val="accent6">
                    <a:lumMod val="50000"/>
                  </a:schemeClr>
                </a:solidFill>
              </a:rPr>
              <a:t>hh</a:t>
            </a:r>
            <a:r>
              <a:rPr lang="en-US" dirty="0">
                <a:solidFill>
                  <a:schemeClr val="accent6">
                    <a:lumMod val="50000"/>
                  </a:schemeClr>
                </a:solidFill>
              </a:rPr>
              <a:t> flavor and HI experiments?</a:t>
            </a:r>
          </a:p>
          <a:p>
            <a:pPr marL="742950" lvl="1" indent="-285750">
              <a:buFont typeface="Arial" panose="020B0604020202020204" pitchFamily="34" charset="0"/>
              <a:buChar char="•"/>
            </a:pPr>
            <a:r>
              <a:rPr lang="en-US" sz="1600" dirty="0"/>
              <a:t>Ex. BELLE-II Time Of Propagation and </a:t>
            </a:r>
            <a:r>
              <a:rPr lang="en-US" sz="1600" dirty="0" err="1"/>
              <a:t>LHCb</a:t>
            </a:r>
            <a:r>
              <a:rPr lang="en-US" sz="1600" dirty="0"/>
              <a:t> Time Of internally Reflected Cherenkov</a:t>
            </a:r>
          </a:p>
          <a:p>
            <a:pPr marL="742950" lvl="1" indent="-285750">
              <a:buFont typeface="Arial" panose="020B0604020202020204" pitchFamily="34" charset="0"/>
              <a:buChar char="•"/>
            </a:pPr>
            <a:r>
              <a:rPr lang="en-US" sz="1600" dirty="0"/>
              <a:t>Target resolution ≲ 30 </a:t>
            </a:r>
            <a:r>
              <a:rPr lang="en-US" sz="1600" dirty="0" err="1"/>
              <a:t>ps</a:t>
            </a:r>
            <a:endParaRPr lang="en-US" sz="1600" dirty="0"/>
          </a:p>
        </p:txBody>
      </p:sp>
      <p:pic>
        <p:nvPicPr>
          <p:cNvPr id="26" name="Picture 8">
            <a:extLst>
              <a:ext uri="{FF2B5EF4-FFF2-40B4-BE49-F238E27FC236}">
                <a16:creationId xmlns:a16="http://schemas.microsoft.com/office/drawing/2014/main" id="{D5AAECC9-65FD-7646-9BB6-EAD4B69A4330}"/>
              </a:ext>
            </a:extLst>
          </p:cNvPr>
          <p:cNvPicPr>
            <a:picLocks noChangeAspect="1"/>
          </p:cNvPicPr>
          <p:nvPr/>
        </p:nvPicPr>
        <p:blipFill>
          <a:blip r:embed="rId3"/>
          <a:stretch>
            <a:fillRect/>
          </a:stretch>
        </p:blipFill>
        <p:spPr>
          <a:xfrm>
            <a:off x="1021291" y="1150781"/>
            <a:ext cx="3521537" cy="1570205"/>
          </a:xfrm>
          <a:prstGeom prst="rect">
            <a:avLst/>
          </a:prstGeom>
        </p:spPr>
      </p:pic>
      <p:sp>
        <p:nvSpPr>
          <p:cNvPr id="27" name="Rectangle 26">
            <a:extLst>
              <a:ext uri="{FF2B5EF4-FFF2-40B4-BE49-F238E27FC236}">
                <a16:creationId xmlns:a16="http://schemas.microsoft.com/office/drawing/2014/main" id="{4515647B-4CBD-2C47-B1A5-56F1326A0EC7}"/>
              </a:ext>
            </a:extLst>
          </p:cNvPr>
          <p:cNvSpPr/>
          <p:nvPr/>
        </p:nvSpPr>
        <p:spPr>
          <a:xfrm>
            <a:off x="4763181" y="760119"/>
            <a:ext cx="2815652" cy="584775"/>
          </a:xfrm>
          <a:prstGeom prst="rect">
            <a:avLst/>
          </a:prstGeom>
        </p:spPr>
        <p:txBody>
          <a:bodyPr wrap="square">
            <a:spAutoFit/>
          </a:bodyPr>
          <a:lstStyle/>
          <a:p>
            <a:pPr algn="ctr"/>
            <a:r>
              <a:rPr lang="en-US" sz="1600" dirty="0"/>
              <a:t>Cerenkov radiator + MCP-PMT</a:t>
            </a:r>
          </a:p>
          <a:p>
            <a:pPr algn="ctr"/>
            <a:r>
              <a:rPr lang="en-US" sz="1600" dirty="0"/>
              <a:t>40 </a:t>
            </a:r>
            <a:r>
              <a:rPr lang="en-US" sz="1600" dirty="0" err="1"/>
              <a:t>ps</a:t>
            </a:r>
            <a:r>
              <a:rPr lang="en-US" sz="1600" dirty="0"/>
              <a:t> SPTR </a:t>
            </a:r>
            <a:r>
              <a:rPr lang="en-US" sz="1600" dirty="0">
                <a:solidFill>
                  <a:schemeClr val="accent6">
                    <a:lumMod val="50000"/>
                  </a:schemeClr>
                </a:solidFill>
                <a:sym typeface="Wingdings" pitchFamily="2" charset="2"/>
              </a:rPr>
              <a:t> toward O(10) </a:t>
            </a:r>
            <a:r>
              <a:rPr lang="en-US" sz="1600" dirty="0" err="1">
                <a:solidFill>
                  <a:schemeClr val="accent6">
                    <a:lumMod val="50000"/>
                  </a:schemeClr>
                </a:solidFill>
                <a:sym typeface="Wingdings" pitchFamily="2" charset="2"/>
              </a:rPr>
              <a:t>ps</a:t>
            </a:r>
            <a:endParaRPr lang="en-US" sz="1600" dirty="0">
              <a:solidFill>
                <a:schemeClr val="accent6">
                  <a:lumMod val="50000"/>
                </a:schemeClr>
              </a:solidFill>
            </a:endParaRPr>
          </a:p>
        </p:txBody>
      </p:sp>
      <p:sp>
        <p:nvSpPr>
          <p:cNvPr id="28" name="Rectangle 27">
            <a:extLst>
              <a:ext uri="{FF2B5EF4-FFF2-40B4-BE49-F238E27FC236}">
                <a16:creationId xmlns:a16="http://schemas.microsoft.com/office/drawing/2014/main" id="{56B344F9-E651-584F-803F-A7372B7E877C}"/>
              </a:ext>
            </a:extLst>
          </p:cNvPr>
          <p:cNvSpPr/>
          <p:nvPr/>
        </p:nvSpPr>
        <p:spPr>
          <a:xfrm>
            <a:off x="920243" y="760119"/>
            <a:ext cx="3723632" cy="338554"/>
          </a:xfrm>
          <a:prstGeom prst="rect">
            <a:avLst/>
          </a:prstGeom>
        </p:spPr>
        <p:txBody>
          <a:bodyPr wrap="square">
            <a:spAutoFit/>
          </a:bodyPr>
          <a:lstStyle/>
          <a:p>
            <a:pPr algn="ctr"/>
            <a:r>
              <a:rPr lang="en-US" sz="1600" dirty="0"/>
              <a:t>High gain APDs </a:t>
            </a:r>
            <a:r>
              <a:rPr lang="fr-FR" sz="1600" dirty="0"/>
              <a:t>2 x 2 mm</a:t>
            </a:r>
            <a:r>
              <a:rPr lang="fr-FR" sz="1600" baseline="30000" dirty="0"/>
              <a:t>2</a:t>
            </a:r>
            <a:r>
              <a:rPr lang="fr-FR" sz="1600" dirty="0"/>
              <a:t> </a:t>
            </a:r>
          </a:p>
        </p:txBody>
      </p:sp>
      <p:pic>
        <p:nvPicPr>
          <p:cNvPr id="31" name="Picture 6" descr="CerenkovMCP-Schematic.png">
            <a:extLst>
              <a:ext uri="{FF2B5EF4-FFF2-40B4-BE49-F238E27FC236}">
                <a16:creationId xmlns:a16="http://schemas.microsoft.com/office/drawing/2014/main" id="{44977012-5434-4548-80A4-6AD1949263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469" y="1334535"/>
            <a:ext cx="1715537" cy="1609661"/>
          </a:xfrm>
          <a:prstGeom prst="rect">
            <a:avLst/>
          </a:prstGeom>
        </p:spPr>
      </p:pic>
      <p:grpSp>
        <p:nvGrpSpPr>
          <p:cNvPr id="32" name="Groupe 31">
            <a:extLst>
              <a:ext uri="{FF2B5EF4-FFF2-40B4-BE49-F238E27FC236}">
                <a16:creationId xmlns:a16="http://schemas.microsoft.com/office/drawing/2014/main" id="{8F414E13-A8DF-9549-922C-B548DA99FE8C}"/>
              </a:ext>
            </a:extLst>
          </p:cNvPr>
          <p:cNvGrpSpPr/>
          <p:nvPr/>
        </p:nvGrpSpPr>
        <p:grpSpPr>
          <a:xfrm>
            <a:off x="7824907" y="1136570"/>
            <a:ext cx="2581883" cy="1662593"/>
            <a:chOff x="8342325" y="4253503"/>
            <a:chExt cx="2581883" cy="1662593"/>
          </a:xfrm>
        </p:grpSpPr>
        <p:pic>
          <p:nvPicPr>
            <p:cNvPr id="33" name="Picture 9">
              <a:extLst>
                <a:ext uri="{FF2B5EF4-FFF2-40B4-BE49-F238E27FC236}">
                  <a16:creationId xmlns:a16="http://schemas.microsoft.com/office/drawing/2014/main" id="{76DA0036-F778-4E46-94E8-5125D4FEE4D4}"/>
                </a:ext>
              </a:extLst>
            </p:cNvPr>
            <p:cNvPicPr>
              <a:picLocks noChangeAspect="1"/>
            </p:cNvPicPr>
            <p:nvPr/>
          </p:nvPicPr>
          <p:blipFill rotWithShape="1">
            <a:blip r:embed="rId5"/>
            <a:srcRect t="13719" r="49640" b="2913"/>
            <a:stretch/>
          </p:blipFill>
          <p:spPr>
            <a:xfrm>
              <a:off x="8342325" y="4253503"/>
              <a:ext cx="2476500" cy="1662593"/>
            </a:xfrm>
            <a:prstGeom prst="rect">
              <a:avLst/>
            </a:prstGeom>
          </p:spPr>
        </p:pic>
        <p:sp>
          <p:nvSpPr>
            <p:cNvPr id="34" name="ZoneTexte 33">
              <a:extLst>
                <a:ext uri="{FF2B5EF4-FFF2-40B4-BE49-F238E27FC236}">
                  <a16:creationId xmlns:a16="http://schemas.microsoft.com/office/drawing/2014/main" id="{23245685-A030-6A4E-874B-4AAD0FC50E9C}"/>
                </a:ext>
              </a:extLst>
            </p:cNvPr>
            <p:cNvSpPr txBox="1"/>
            <p:nvPr/>
          </p:nvSpPr>
          <p:spPr>
            <a:xfrm rot="16200000">
              <a:off x="10453727" y="4720994"/>
              <a:ext cx="663964" cy="276999"/>
            </a:xfrm>
            <a:prstGeom prst="rect">
              <a:avLst/>
            </a:prstGeom>
            <a:noFill/>
          </p:spPr>
          <p:txBody>
            <a:bodyPr wrap="none" rtlCol="0">
              <a:spAutoFit/>
            </a:bodyPr>
            <a:lstStyle/>
            <a:p>
              <a:r>
                <a:rPr lang="fr-FR" sz="1200" dirty="0"/>
                <a:t>200 µm</a:t>
              </a:r>
            </a:p>
          </p:txBody>
        </p:sp>
        <p:sp>
          <p:nvSpPr>
            <p:cNvPr id="35" name="ZoneTexte 34">
              <a:extLst>
                <a:ext uri="{FF2B5EF4-FFF2-40B4-BE49-F238E27FC236}">
                  <a16:creationId xmlns:a16="http://schemas.microsoft.com/office/drawing/2014/main" id="{8F554864-D400-254C-A522-83858284185E}"/>
                </a:ext>
              </a:extLst>
            </p:cNvPr>
            <p:cNvSpPr txBox="1"/>
            <p:nvPr/>
          </p:nvSpPr>
          <p:spPr>
            <a:xfrm rot="16200000">
              <a:off x="10482403" y="5241285"/>
              <a:ext cx="585417" cy="276999"/>
            </a:xfrm>
            <a:prstGeom prst="rect">
              <a:avLst/>
            </a:prstGeom>
            <a:noFill/>
          </p:spPr>
          <p:txBody>
            <a:bodyPr wrap="none" rtlCol="0">
              <a:spAutoFit/>
            </a:bodyPr>
            <a:lstStyle/>
            <a:p>
              <a:r>
                <a:rPr lang="fr-FR" sz="1200" dirty="0"/>
                <a:t>50 µm</a:t>
              </a:r>
            </a:p>
          </p:txBody>
        </p:sp>
      </p:grpSp>
      <p:sp>
        <p:nvSpPr>
          <p:cNvPr id="36" name="Rectangle 35">
            <a:extLst>
              <a:ext uri="{FF2B5EF4-FFF2-40B4-BE49-F238E27FC236}">
                <a16:creationId xmlns:a16="http://schemas.microsoft.com/office/drawing/2014/main" id="{52B8FFDB-2566-9441-9D10-CF2AD68E31F7}"/>
              </a:ext>
            </a:extLst>
          </p:cNvPr>
          <p:cNvSpPr/>
          <p:nvPr/>
        </p:nvSpPr>
        <p:spPr>
          <a:xfrm>
            <a:off x="7808562" y="760119"/>
            <a:ext cx="2587631" cy="338554"/>
          </a:xfrm>
          <a:prstGeom prst="rect">
            <a:avLst/>
          </a:prstGeom>
        </p:spPr>
        <p:txBody>
          <a:bodyPr wrap="none">
            <a:spAutoFit/>
          </a:bodyPr>
          <a:lstStyle/>
          <a:p>
            <a:r>
              <a:rPr lang="en-US" sz="1600" dirty="0"/>
              <a:t>Photocathode + </a:t>
            </a:r>
            <a:r>
              <a:rPr lang="en-US" sz="1600" dirty="0" err="1"/>
              <a:t>MicroMegas</a:t>
            </a:r>
            <a:endParaRPr lang="fr-FR" sz="1600" dirty="0"/>
          </a:p>
        </p:txBody>
      </p:sp>
      <p:pic>
        <p:nvPicPr>
          <p:cNvPr id="54" name="Image 53">
            <a:extLst>
              <a:ext uri="{FF2B5EF4-FFF2-40B4-BE49-F238E27FC236}">
                <a16:creationId xmlns:a16="http://schemas.microsoft.com/office/drawing/2014/main" id="{22F0B7A4-451C-BB47-B6D8-614AFA20121B}"/>
              </a:ext>
            </a:extLst>
          </p:cNvPr>
          <p:cNvPicPr>
            <a:picLocks noChangeAspect="1"/>
          </p:cNvPicPr>
          <p:nvPr/>
        </p:nvPicPr>
        <p:blipFill>
          <a:blip r:embed="rId6"/>
          <a:stretch>
            <a:fillRect/>
          </a:stretch>
        </p:blipFill>
        <p:spPr>
          <a:xfrm>
            <a:off x="5491219" y="4201822"/>
            <a:ext cx="2679179" cy="2335254"/>
          </a:xfrm>
          <a:prstGeom prst="rect">
            <a:avLst/>
          </a:prstGeom>
        </p:spPr>
      </p:pic>
      <p:grpSp>
        <p:nvGrpSpPr>
          <p:cNvPr id="9" name="Groupe 8">
            <a:extLst>
              <a:ext uri="{FF2B5EF4-FFF2-40B4-BE49-F238E27FC236}">
                <a16:creationId xmlns:a16="http://schemas.microsoft.com/office/drawing/2014/main" id="{6481AFD3-2336-454A-9820-EF121CF7CC1C}"/>
              </a:ext>
            </a:extLst>
          </p:cNvPr>
          <p:cNvGrpSpPr/>
          <p:nvPr/>
        </p:nvGrpSpPr>
        <p:grpSpPr>
          <a:xfrm>
            <a:off x="396313" y="4550905"/>
            <a:ext cx="4928152" cy="1441623"/>
            <a:chOff x="1753241" y="4917681"/>
            <a:chExt cx="4928152" cy="1441623"/>
          </a:xfrm>
        </p:grpSpPr>
        <p:pic>
          <p:nvPicPr>
            <p:cNvPr id="51" name="Image 50">
              <a:extLst>
                <a:ext uri="{FF2B5EF4-FFF2-40B4-BE49-F238E27FC236}">
                  <a16:creationId xmlns:a16="http://schemas.microsoft.com/office/drawing/2014/main" id="{B3BBC76A-CE1E-6F44-AE81-68FB76CFF586}"/>
                </a:ext>
              </a:extLst>
            </p:cNvPr>
            <p:cNvPicPr>
              <a:picLocks noChangeAspect="1"/>
            </p:cNvPicPr>
            <p:nvPr/>
          </p:nvPicPr>
          <p:blipFill>
            <a:blip r:embed="rId7"/>
            <a:stretch>
              <a:fillRect/>
            </a:stretch>
          </p:blipFill>
          <p:spPr>
            <a:xfrm>
              <a:off x="1753241" y="4917681"/>
              <a:ext cx="4928152" cy="1380372"/>
            </a:xfrm>
            <a:prstGeom prst="rect">
              <a:avLst/>
            </a:prstGeom>
            <a:ln>
              <a:noFill/>
            </a:ln>
          </p:spPr>
        </p:pic>
        <p:sp>
          <p:nvSpPr>
            <p:cNvPr id="7" name="ZoneTexte 6">
              <a:extLst>
                <a:ext uri="{FF2B5EF4-FFF2-40B4-BE49-F238E27FC236}">
                  <a16:creationId xmlns:a16="http://schemas.microsoft.com/office/drawing/2014/main" id="{30459E20-E2FF-B84C-BA25-510E0A23C319}"/>
                </a:ext>
              </a:extLst>
            </p:cNvPr>
            <p:cNvSpPr txBox="1"/>
            <p:nvPr/>
          </p:nvSpPr>
          <p:spPr>
            <a:xfrm>
              <a:off x="4051141" y="6020750"/>
              <a:ext cx="1142236" cy="338554"/>
            </a:xfrm>
            <a:prstGeom prst="rect">
              <a:avLst/>
            </a:prstGeom>
            <a:solidFill>
              <a:schemeClr val="bg1"/>
            </a:solidFill>
          </p:spPr>
          <p:txBody>
            <a:bodyPr wrap="none" rtlCol="0">
              <a:spAutoFit/>
            </a:bodyPr>
            <a:lstStyle/>
            <a:p>
              <a:r>
                <a:rPr lang="fr-FR" sz="1600" dirty="0"/>
                <a:t>Belle-II TOP</a:t>
              </a:r>
            </a:p>
          </p:txBody>
        </p:sp>
      </p:grpSp>
      <p:sp>
        <p:nvSpPr>
          <p:cNvPr id="56" name="ZoneTexte 55">
            <a:extLst>
              <a:ext uri="{FF2B5EF4-FFF2-40B4-BE49-F238E27FC236}">
                <a16:creationId xmlns:a16="http://schemas.microsoft.com/office/drawing/2014/main" id="{E40B0D12-6DF9-BC4B-8019-84088E265A3E}"/>
              </a:ext>
            </a:extLst>
          </p:cNvPr>
          <p:cNvSpPr txBox="1"/>
          <p:nvPr/>
        </p:nvSpPr>
        <p:spPr>
          <a:xfrm>
            <a:off x="6061479" y="6467626"/>
            <a:ext cx="1239827" cy="338554"/>
          </a:xfrm>
          <a:prstGeom prst="rect">
            <a:avLst/>
          </a:prstGeom>
          <a:solidFill>
            <a:schemeClr val="bg1"/>
          </a:solidFill>
        </p:spPr>
        <p:txBody>
          <a:bodyPr wrap="none" rtlCol="0">
            <a:spAutoFit/>
          </a:bodyPr>
          <a:lstStyle/>
          <a:p>
            <a:r>
              <a:rPr lang="fr-FR" sz="1600" dirty="0" err="1"/>
              <a:t>LHCb</a:t>
            </a:r>
            <a:r>
              <a:rPr lang="fr-FR" sz="1600" dirty="0"/>
              <a:t> TORCH</a:t>
            </a:r>
          </a:p>
        </p:txBody>
      </p:sp>
      <p:pic>
        <p:nvPicPr>
          <p:cNvPr id="57" name="Image 56">
            <a:extLst>
              <a:ext uri="{FF2B5EF4-FFF2-40B4-BE49-F238E27FC236}">
                <a16:creationId xmlns:a16="http://schemas.microsoft.com/office/drawing/2014/main" id="{A74505BC-3748-4846-9EEB-3EB043CF7512}"/>
              </a:ext>
            </a:extLst>
          </p:cNvPr>
          <p:cNvPicPr>
            <a:picLocks noChangeAspect="1"/>
          </p:cNvPicPr>
          <p:nvPr/>
        </p:nvPicPr>
        <p:blipFill>
          <a:blip r:embed="rId8"/>
          <a:stretch>
            <a:fillRect/>
          </a:stretch>
        </p:blipFill>
        <p:spPr>
          <a:xfrm>
            <a:off x="10216782" y="4519780"/>
            <a:ext cx="1341998" cy="1280766"/>
          </a:xfrm>
          <a:prstGeom prst="rect">
            <a:avLst/>
          </a:prstGeom>
        </p:spPr>
      </p:pic>
      <p:pic>
        <p:nvPicPr>
          <p:cNvPr id="58" name="Image 57">
            <a:extLst>
              <a:ext uri="{FF2B5EF4-FFF2-40B4-BE49-F238E27FC236}">
                <a16:creationId xmlns:a16="http://schemas.microsoft.com/office/drawing/2014/main" id="{3EB8336E-8DA0-944E-ADD3-5A70783A4AFE}"/>
              </a:ext>
            </a:extLst>
          </p:cNvPr>
          <p:cNvPicPr>
            <a:picLocks noChangeAspect="1"/>
          </p:cNvPicPr>
          <p:nvPr/>
        </p:nvPicPr>
        <p:blipFill>
          <a:blip r:embed="rId9"/>
          <a:stretch>
            <a:fillRect/>
          </a:stretch>
        </p:blipFill>
        <p:spPr>
          <a:xfrm>
            <a:off x="8748446" y="4470836"/>
            <a:ext cx="1341998" cy="1378654"/>
          </a:xfrm>
          <a:prstGeom prst="rect">
            <a:avLst/>
          </a:prstGeom>
        </p:spPr>
      </p:pic>
      <p:sp>
        <p:nvSpPr>
          <p:cNvPr id="59" name="ZoneTexte 58">
            <a:extLst>
              <a:ext uri="{FF2B5EF4-FFF2-40B4-BE49-F238E27FC236}">
                <a16:creationId xmlns:a16="http://schemas.microsoft.com/office/drawing/2014/main" id="{28C108D2-9096-0E46-8AFE-CC9C041A8BCC}"/>
              </a:ext>
            </a:extLst>
          </p:cNvPr>
          <p:cNvSpPr txBox="1"/>
          <p:nvPr/>
        </p:nvSpPr>
        <p:spPr>
          <a:xfrm>
            <a:off x="8145156" y="3557365"/>
            <a:ext cx="3890575" cy="86177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rPr>
              <a:t>Alice Fast Interaction Trigger</a:t>
            </a:r>
          </a:p>
          <a:p>
            <a:pPr marL="742950" lvl="1" indent="-285750">
              <a:buFont typeface="Arial" panose="020B0604020202020204" pitchFamily="34" charset="0"/>
              <a:buChar char="•"/>
            </a:pPr>
            <a:r>
              <a:rPr lang="en-US" sz="1600" dirty="0"/>
              <a:t>Cerenkov module and MCP-PMT</a:t>
            </a:r>
          </a:p>
          <a:p>
            <a:pPr marL="742950" lvl="1" indent="-285750">
              <a:buFont typeface="Arial" panose="020B0604020202020204" pitchFamily="34" charset="0"/>
              <a:buChar char="•"/>
            </a:pPr>
            <a:r>
              <a:rPr lang="en-US" sz="1600" dirty="0"/>
              <a:t>≃ 33 </a:t>
            </a:r>
            <a:r>
              <a:rPr lang="en-US" sz="1600" dirty="0" err="1"/>
              <a:t>ps</a:t>
            </a:r>
            <a:r>
              <a:rPr lang="en-US" sz="1600" dirty="0"/>
              <a:t> resolution prototype</a:t>
            </a:r>
          </a:p>
        </p:txBody>
      </p:sp>
      <p:cxnSp>
        <p:nvCxnSpPr>
          <p:cNvPr id="60" name="Connecteur droit avec flèche 59">
            <a:extLst>
              <a:ext uri="{FF2B5EF4-FFF2-40B4-BE49-F238E27FC236}">
                <a16:creationId xmlns:a16="http://schemas.microsoft.com/office/drawing/2014/main" id="{9706344F-FE98-3742-91DD-B3FDAF1EFF77}"/>
              </a:ext>
            </a:extLst>
          </p:cNvPr>
          <p:cNvCxnSpPr>
            <a:cxnSpLocks/>
          </p:cNvCxnSpPr>
          <p:nvPr/>
        </p:nvCxnSpPr>
        <p:spPr>
          <a:xfrm flipH="1">
            <a:off x="4555165" y="2968283"/>
            <a:ext cx="1628702" cy="60065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4" name="Connecteur droit avec flèche 63">
            <a:extLst>
              <a:ext uri="{FF2B5EF4-FFF2-40B4-BE49-F238E27FC236}">
                <a16:creationId xmlns:a16="http://schemas.microsoft.com/office/drawing/2014/main" id="{967CA35B-107A-D744-AADB-01338E5B16F9}"/>
              </a:ext>
            </a:extLst>
          </p:cNvPr>
          <p:cNvCxnSpPr>
            <a:cxnSpLocks/>
          </p:cNvCxnSpPr>
          <p:nvPr/>
        </p:nvCxnSpPr>
        <p:spPr>
          <a:xfrm>
            <a:off x="6171007" y="2968283"/>
            <a:ext cx="1628702" cy="60065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96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24</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944296" y="3105835"/>
            <a:ext cx="8303409" cy="646331"/>
          </a:xfrm>
          <a:prstGeom prst="rect">
            <a:avLst/>
          </a:prstGeom>
        </p:spPr>
        <p:txBody>
          <a:bodyPr wrap="square">
            <a:spAutoFit/>
          </a:bodyPr>
          <a:lstStyle/>
          <a:p>
            <a:pPr algn="ctr"/>
            <a:r>
              <a:rPr lang="en-US" sz="3600" dirty="0">
                <a:solidFill>
                  <a:schemeClr val="accent1"/>
                </a:solidFill>
              </a:rPr>
              <a:t>Ancillary components</a:t>
            </a:r>
          </a:p>
        </p:txBody>
      </p:sp>
    </p:spTree>
    <p:extLst>
      <p:ext uri="{BB962C8B-B14F-4D97-AF65-F5344CB8AC3E}">
        <p14:creationId xmlns:p14="http://schemas.microsoft.com/office/powerpoint/2010/main" val="3814180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8807E05-7CF2-2141-B3BD-86B4E8A9D7F1}"/>
              </a:ext>
            </a:extLst>
          </p:cNvPr>
          <p:cNvPicPr>
            <a:picLocks noChangeAspect="1"/>
          </p:cNvPicPr>
          <p:nvPr/>
        </p:nvPicPr>
        <p:blipFill>
          <a:blip r:embed="rId3"/>
          <a:stretch>
            <a:fillRect/>
          </a:stretch>
        </p:blipFill>
        <p:spPr>
          <a:xfrm>
            <a:off x="7561605" y="2290349"/>
            <a:ext cx="4221287" cy="1507602"/>
          </a:xfrm>
          <a:prstGeom prst="rect">
            <a:avLst/>
          </a:prstGeom>
        </p:spPr>
      </p:pic>
      <p:sp>
        <p:nvSpPr>
          <p:cNvPr id="3" name="Rectangle 2">
            <a:extLst>
              <a:ext uri="{FF2B5EF4-FFF2-40B4-BE49-F238E27FC236}">
                <a16:creationId xmlns:a16="http://schemas.microsoft.com/office/drawing/2014/main" id="{28B88149-73B1-6641-8B82-73F69C7ED754}"/>
              </a:ext>
            </a:extLst>
          </p:cNvPr>
          <p:cNvSpPr/>
          <p:nvPr/>
        </p:nvSpPr>
        <p:spPr>
          <a:xfrm>
            <a:off x="264892" y="628951"/>
            <a:ext cx="11662216" cy="3077766"/>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solidFill>
                <a:ea typeface="Calibri"/>
                <a:cs typeface="Calibri"/>
              </a:rPr>
              <a:t>For FCC-</a:t>
            </a:r>
            <a:r>
              <a:rPr lang="en-US" sz="2000" dirty="0" err="1">
                <a:solidFill>
                  <a:schemeClr val="accent1"/>
                </a:solidFill>
                <a:ea typeface="Calibri"/>
                <a:cs typeface="Calibri"/>
              </a:rPr>
              <a:t>ee</a:t>
            </a:r>
            <a:r>
              <a:rPr lang="en-US" sz="2000" dirty="0">
                <a:solidFill>
                  <a:schemeClr val="accent1"/>
                </a:solidFill>
                <a:ea typeface="Calibri"/>
                <a:cs typeface="Calibri"/>
              </a:rPr>
              <a:t> developments can build on developments for HL-LHC (a priori no technical issues)</a:t>
            </a:r>
          </a:p>
          <a:p>
            <a:pPr marL="800100" lvl="1" indent="-342900">
              <a:buFont typeface="Arial" panose="020B0604020202020204" pitchFamily="34" charset="0"/>
              <a:buChar char="•"/>
            </a:pPr>
            <a:r>
              <a:rPr lang="en-US" dirty="0">
                <a:ea typeface="Calibri"/>
                <a:cs typeface="Calibri"/>
              </a:rPr>
              <a:t>67 ASIC chips developed for HL-LHC, RD53, HGCROC, MIP </a:t>
            </a:r>
            <a:r>
              <a:rPr lang="en-US" dirty="0" err="1">
                <a:ea typeface="Calibri"/>
                <a:cs typeface="Calibri"/>
              </a:rPr>
              <a:t>ToF</a:t>
            </a:r>
            <a:r>
              <a:rPr lang="en-US" dirty="0">
                <a:ea typeface="Calibri"/>
                <a:cs typeface="Calibri"/>
              </a:rPr>
              <a:t>, </a:t>
            </a:r>
            <a:r>
              <a:rPr lang="en-US" dirty="0" err="1">
                <a:ea typeface="Calibri"/>
                <a:cs typeface="Calibri"/>
              </a:rPr>
              <a:t>LpGbt</a:t>
            </a:r>
            <a:r>
              <a:rPr lang="en-US" dirty="0">
                <a:ea typeface="Calibri"/>
                <a:cs typeface="Calibri"/>
              </a:rPr>
              <a:t> are the most complex covering all possible features in 130 and 65 nm technologies</a:t>
            </a:r>
          </a:p>
          <a:p>
            <a:pPr marL="742950" lvl="1" indent="-285750">
              <a:spcAft>
                <a:spcPts val="1200"/>
              </a:spcAft>
              <a:buFont typeface="Wingdings" pitchFamily="2" charset="2"/>
              <a:buChar char="à"/>
            </a:pPr>
            <a:r>
              <a:rPr lang="en-US" dirty="0">
                <a:solidFill>
                  <a:schemeClr val="accent6">
                    <a:lumMod val="50000"/>
                  </a:schemeClr>
                </a:solidFill>
                <a:ea typeface="Calibri"/>
                <a:cs typeface="Calibri"/>
                <a:sym typeface="Wingdings" pitchFamily="2" charset="2"/>
              </a:rPr>
              <a:t>Work ongoing to implement hybrid system electronic features in MAPs</a:t>
            </a:r>
          </a:p>
          <a:p>
            <a:pPr marL="342900" indent="-342900">
              <a:buFont typeface="Arial" panose="020B0604020202020204" pitchFamily="34" charset="0"/>
              <a:buChar char="•"/>
            </a:pPr>
            <a:r>
              <a:rPr lang="en-US" sz="2000" dirty="0">
                <a:solidFill>
                  <a:schemeClr val="accent1"/>
                </a:solidFill>
              </a:rPr>
              <a:t>For FCC-</a:t>
            </a:r>
            <a:r>
              <a:rPr lang="en-US" sz="2000" dirty="0" err="1">
                <a:solidFill>
                  <a:schemeClr val="accent1"/>
                </a:solidFill>
              </a:rPr>
              <a:t>hh</a:t>
            </a:r>
            <a:r>
              <a:rPr lang="en-US" sz="2000" dirty="0">
                <a:solidFill>
                  <a:schemeClr val="accent1"/>
                </a:solidFill>
              </a:rPr>
              <a:t> next generation of vertex detectors will be ≳ x 4 pixels and x 10(30) in rate (radiation tolerance)</a:t>
            </a:r>
          </a:p>
          <a:p>
            <a:pPr marL="800100" lvl="1" indent="-342900">
              <a:buFont typeface="Wingdings" pitchFamily="2" charset="2"/>
              <a:buChar char="à"/>
            </a:pPr>
            <a:r>
              <a:rPr lang="en-US" dirty="0">
                <a:solidFill>
                  <a:schemeClr val="accent6">
                    <a:lumMod val="50000"/>
                  </a:schemeClr>
                </a:solidFill>
                <a:sym typeface="Wingdings" pitchFamily="2" charset="2"/>
              </a:rPr>
              <a:t>Will need deeper submicron technology (rad. </a:t>
            </a:r>
            <a:r>
              <a:rPr lang="en-US" dirty="0" err="1">
                <a:solidFill>
                  <a:schemeClr val="accent6">
                    <a:lumMod val="50000"/>
                  </a:schemeClr>
                </a:solidFill>
                <a:sym typeface="Wingdings" pitchFamily="2" charset="2"/>
              </a:rPr>
              <a:t>tol</a:t>
            </a:r>
            <a:r>
              <a:rPr lang="en-US" dirty="0">
                <a:solidFill>
                  <a:schemeClr val="accent6">
                    <a:lumMod val="50000"/>
                  </a:schemeClr>
                </a:solidFill>
                <a:sym typeface="Wingdings" pitchFamily="2" charset="2"/>
              </a:rPr>
              <a:t>. not granted?)</a:t>
            </a:r>
          </a:p>
          <a:p>
            <a:pPr marL="1200150" lvl="2" indent="-285750">
              <a:buFont typeface="Arial" panose="020B0604020202020204" pitchFamily="34" charset="0"/>
              <a:buChar char="•"/>
            </a:pPr>
            <a:r>
              <a:rPr lang="en-US" dirty="0"/>
              <a:t>Evaluation of 28 nm technology started </a:t>
            </a:r>
          </a:p>
          <a:p>
            <a:pPr marL="1200150" lvl="2" indent="-285750">
              <a:buFont typeface="Arial" panose="020B0604020202020204" pitchFamily="34" charset="0"/>
              <a:buChar char="•"/>
            </a:pPr>
            <a:r>
              <a:rPr lang="en-US" dirty="0" err="1"/>
              <a:t>FinFET</a:t>
            </a:r>
            <a:r>
              <a:rPr lang="en-US" dirty="0"/>
              <a:t> process in industry now at ≲ 10 nm</a:t>
            </a:r>
            <a:endParaRPr lang="fr-FR" dirty="0"/>
          </a:p>
          <a:p>
            <a:pPr marL="742950" lvl="1" indent="-285750">
              <a:buFont typeface="Wingdings" pitchFamily="2" charset="2"/>
              <a:buChar char="à"/>
            </a:pPr>
            <a:r>
              <a:rPr lang="en-US" dirty="0">
                <a:solidFill>
                  <a:schemeClr val="accent6">
                    <a:lumMod val="50000"/>
                  </a:schemeClr>
                </a:solidFill>
              </a:rPr>
              <a:t>Choice(s) can consider long lead time to develop                                                                                                          radiation tolerance designs, large cost, commercial continuity</a:t>
            </a:r>
          </a:p>
        </p:txBody>
      </p:sp>
      <p:sp>
        <p:nvSpPr>
          <p:cNvPr id="4" name="Slide Number Placeholder 3"/>
          <p:cNvSpPr>
            <a:spLocks noGrp="1"/>
          </p:cNvSpPr>
          <p:nvPr>
            <p:ph type="sldNum" sz="quarter" idx="12"/>
          </p:nvPr>
        </p:nvSpPr>
        <p:spPr/>
        <p:txBody>
          <a:bodyPr/>
          <a:lstStyle/>
          <a:p>
            <a:fld id="{9CA62D5A-175C-0146-8DFE-850ADA1B8FDC}" type="slidenum">
              <a:rPr lang="en-US" smtClean="0"/>
              <a:pPr/>
              <a:t>25</a:t>
            </a:fld>
            <a:endParaRPr lang="en-US"/>
          </a:p>
        </p:txBody>
      </p:sp>
      <p:sp>
        <p:nvSpPr>
          <p:cNvPr id="5" name="Rectangle 4"/>
          <p:cNvSpPr/>
          <p:nvPr/>
        </p:nvSpPr>
        <p:spPr>
          <a:xfrm>
            <a:off x="146860" y="8990"/>
            <a:ext cx="11788647" cy="646331"/>
          </a:xfrm>
          <a:prstGeom prst="rect">
            <a:avLst/>
          </a:prstGeom>
        </p:spPr>
        <p:txBody>
          <a:bodyPr wrap="square">
            <a:spAutoFit/>
          </a:bodyPr>
          <a:lstStyle/>
          <a:p>
            <a:pPr>
              <a:spcAft>
                <a:spcPts val="600"/>
              </a:spcAft>
            </a:pPr>
            <a:r>
              <a:rPr lang="en-US" sz="3600" dirty="0" err="1">
                <a:solidFill>
                  <a:schemeClr val="accent1"/>
                </a:solidFill>
                <a:ea typeface="Calibri"/>
                <a:cs typeface="Calibri"/>
              </a:rPr>
              <a:t>FrontEnd</a:t>
            </a:r>
            <a:r>
              <a:rPr lang="en-US" sz="3600" dirty="0">
                <a:solidFill>
                  <a:schemeClr val="accent1"/>
                </a:solidFill>
                <a:ea typeface="Calibri"/>
                <a:cs typeface="Calibri"/>
              </a:rPr>
              <a:t> ASIC chips for FCC-</a:t>
            </a:r>
            <a:r>
              <a:rPr lang="en-US" sz="3600" dirty="0" err="1">
                <a:solidFill>
                  <a:schemeClr val="accent1"/>
                </a:solidFill>
                <a:ea typeface="Calibri"/>
                <a:cs typeface="Calibri"/>
              </a:rPr>
              <a:t>ee</a:t>
            </a:r>
            <a:r>
              <a:rPr lang="en-US" sz="3600" dirty="0">
                <a:solidFill>
                  <a:schemeClr val="accent1"/>
                </a:solidFill>
                <a:ea typeface="Calibri"/>
                <a:cs typeface="Calibri"/>
              </a:rPr>
              <a:t> and FCC-</a:t>
            </a:r>
            <a:r>
              <a:rPr lang="en-US" sz="3600" dirty="0" err="1">
                <a:solidFill>
                  <a:schemeClr val="accent1"/>
                </a:solidFill>
                <a:ea typeface="Calibri"/>
                <a:cs typeface="Calibri"/>
              </a:rPr>
              <a:t>hh</a:t>
            </a:r>
            <a:endParaRPr lang="en-US" sz="3600" dirty="0">
              <a:solidFill>
                <a:schemeClr val="accent1"/>
              </a:solidFill>
              <a:ea typeface="Calibri"/>
              <a:cs typeface="Calibri"/>
            </a:endParaRPr>
          </a:p>
        </p:txBody>
      </p:sp>
      <p:grpSp>
        <p:nvGrpSpPr>
          <p:cNvPr id="6" name="Groupe 5">
            <a:extLst>
              <a:ext uri="{FF2B5EF4-FFF2-40B4-BE49-F238E27FC236}">
                <a16:creationId xmlns:a16="http://schemas.microsoft.com/office/drawing/2014/main" id="{910BEADF-7B6C-7C49-85D0-E42C150D6CFF}"/>
              </a:ext>
            </a:extLst>
          </p:cNvPr>
          <p:cNvGrpSpPr/>
          <p:nvPr/>
        </p:nvGrpSpPr>
        <p:grpSpPr>
          <a:xfrm>
            <a:off x="941737" y="3985947"/>
            <a:ext cx="10539534" cy="2876176"/>
            <a:chOff x="919138" y="1520647"/>
            <a:chExt cx="10539534" cy="2876176"/>
          </a:xfrm>
        </p:grpSpPr>
        <p:sp>
          <p:nvSpPr>
            <p:cNvPr id="46" name="TextBox 4">
              <a:extLst>
                <a:ext uri="{FF2B5EF4-FFF2-40B4-BE49-F238E27FC236}">
                  <a16:creationId xmlns:a16="http://schemas.microsoft.com/office/drawing/2014/main" id="{4A782ADD-430D-A545-BE57-D738321C6785}"/>
                </a:ext>
              </a:extLst>
            </p:cNvPr>
            <p:cNvSpPr txBox="1"/>
            <p:nvPr/>
          </p:nvSpPr>
          <p:spPr>
            <a:xfrm>
              <a:off x="1206500" y="3432432"/>
              <a:ext cx="3435613" cy="954107"/>
            </a:xfrm>
            <a:prstGeom prst="rect">
              <a:avLst/>
            </a:prstGeom>
            <a:noFill/>
          </p:spPr>
          <p:txBody>
            <a:bodyPr wrap="square" rtlCol="0">
              <a:spAutoFit/>
            </a:bodyPr>
            <a:lstStyle/>
            <a:p>
              <a:pPr algn="ctr"/>
              <a:r>
                <a:rPr lang="en-US" sz="1400" dirty="0">
                  <a:latin typeface="Geneva"/>
                  <a:cs typeface="Geneva"/>
                </a:rPr>
                <a:t>CMS pixel chip 250 nm CMOS</a:t>
              </a:r>
            </a:p>
            <a:p>
              <a:pPr algn="ctr"/>
              <a:r>
                <a:rPr lang="en-US" sz="1400" dirty="0">
                  <a:latin typeface="Geneva"/>
                  <a:cs typeface="Geneva"/>
                </a:rPr>
                <a:t>80 x 52 pixels, 100 x 150 µm</a:t>
              </a:r>
              <a:r>
                <a:rPr lang="en-US" sz="1400" baseline="30000" dirty="0">
                  <a:latin typeface="Geneva"/>
                  <a:cs typeface="Geneva"/>
                </a:rPr>
                <a:t>2</a:t>
              </a:r>
            </a:p>
            <a:p>
              <a:pPr algn="ctr"/>
              <a:r>
                <a:rPr lang="en-US" sz="1400" dirty="0">
                  <a:latin typeface="Geneva"/>
                  <a:cs typeface="Geneva"/>
                </a:rPr>
                <a:t>7.9 x 9.8 mm</a:t>
              </a:r>
              <a:r>
                <a:rPr lang="en-US" sz="1400" baseline="30000" dirty="0">
                  <a:latin typeface="Geneva"/>
                  <a:cs typeface="Geneva"/>
                </a:rPr>
                <a:t>2</a:t>
              </a:r>
              <a:r>
                <a:rPr lang="en-US" sz="1400" dirty="0">
                  <a:latin typeface="Geneva"/>
                  <a:cs typeface="Geneva"/>
                </a:rPr>
                <a:t>, 1.2 x 10</a:t>
              </a:r>
              <a:r>
                <a:rPr lang="en-US" sz="1400" baseline="30000" dirty="0">
                  <a:latin typeface="Geneva"/>
                  <a:cs typeface="Geneva"/>
                </a:rPr>
                <a:t>6</a:t>
              </a:r>
              <a:r>
                <a:rPr lang="en-US" sz="1400" dirty="0">
                  <a:latin typeface="Geneva"/>
                  <a:cs typeface="Geneva"/>
                </a:rPr>
                <a:t> transistors</a:t>
              </a:r>
            </a:p>
            <a:p>
              <a:pPr algn="ctr"/>
              <a:r>
                <a:rPr lang="en-US" sz="1400" dirty="0">
                  <a:latin typeface="Geneva"/>
                  <a:cs typeface="Geneva"/>
                </a:rPr>
                <a:t>2005</a:t>
              </a:r>
            </a:p>
          </p:txBody>
        </p:sp>
        <p:pic>
          <p:nvPicPr>
            <p:cNvPr id="47" name="Picture 5">
              <a:extLst>
                <a:ext uri="{FF2B5EF4-FFF2-40B4-BE49-F238E27FC236}">
                  <a16:creationId xmlns:a16="http://schemas.microsoft.com/office/drawing/2014/main" id="{D7B28C0E-A1A7-3746-AFD3-2D67C563E3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6053" y="2240443"/>
              <a:ext cx="977309" cy="1125138"/>
            </a:xfrm>
            <a:prstGeom prst="rect">
              <a:avLst/>
            </a:prstGeom>
          </p:spPr>
        </p:pic>
        <p:pic>
          <p:nvPicPr>
            <p:cNvPr id="48" name="Picture 6">
              <a:extLst>
                <a:ext uri="{FF2B5EF4-FFF2-40B4-BE49-F238E27FC236}">
                  <a16:creationId xmlns:a16="http://schemas.microsoft.com/office/drawing/2014/main" id="{B1FAC333-EF69-AB42-8247-7DF9FA6F80D7}"/>
                </a:ext>
              </a:extLst>
            </p:cNvPr>
            <p:cNvPicPr>
              <a:picLocks noChangeAspect="1"/>
            </p:cNvPicPr>
            <p:nvPr/>
          </p:nvPicPr>
          <p:blipFill>
            <a:blip r:embed="rId5"/>
            <a:stretch>
              <a:fillRect/>
            </a:stretch>
          </p:blipFill>
          <p:spPr>
            <a:xfrm>
              <a:off x="5099000" y="1520647"/>
              <a:ext cx="2095600" cy="1836703"/>
            </a:xfrm>
            <a:prstGeom prst="rect">
              <a:avLst/>
            </a:prstGeom>
          </p:spPr>
        </p:pic>
        <p:sp>
          <p:nvSpPr>
            <p:cNvPr id="49" name="TextBox 7">
              <a:extLst>
                <a:ext uri="{FF2B5EF4-FFF2-40B4-BE49-F238E27FC236}">
                  <a16:creationId xmlns:a16="http://schemas.microsoft.com/office/drawing/2014/main" id="{16DBAF6A-BC3D-4641-A94C-3363E9E7D7D5}"/>
                </a:ext>
              </a:extLst>
            </p:cNvPr>
            <p:cNvSpPr txBox="1"/>
            <p:nvPr/>
          </p:nvSpPr>
          <p:spPr>
            <a:xfrm>
              <a:off x="4400744" y="3432432"/>
              <a:ext cx="3497080" cy="954107"/>
            </a:xfrm>
            <a:prstGeom prst="rect">
              <a:avLst/>
            </a:prstGeom>
            <a:noFill/>
          </p:spPr>
          <p:txBody>
            <a:bodyPr wrap="square" rtlCol="0">
              <a:spAutoFit/>
            </a:bodyPr>
            <a:lstStyle/>
            <a:p>
              <a:pPr algn="ctr"/>
              <a:r>
                <a:rPr lang="en-US" sz="1400" dirty="0">
                  <a:latin typeface="Geneva"/>
                  <a:cs typeface="Geneva"/>
                </a:rPr>
                <a:t>FEI4 ATLAS IBL 130 nm CMOS</a:t>
              </a:r>
            </a:p>
            <a:p>
              <a:pPr algn="ctr"/>
              <a:r>
                <a:rPr lang="en-US" sz="1400" dirty="0">
                  <a:latin typeface="Geneva"/>
                  <a:cs typeface="Geneva"/>
                </a:rPr>
                <a:t>80 x 336 pixels, 50 x 250 µm</a:t>
              </a:r>
              <a:r>
                <a:rPr lang="en-US" sz="1400" baseline="30000" dirty="0">
                  <a:latin typeface="Geneva"/>
                  <a:cs typeface="Geneva"/>
                </a:rPr>
                <a:t>2</a:t>
              </a:r>
              <a:endParaRPr lang="en-US" sz="1400" dirty="0">
                <a:latin typeface="Geneva"/>
                <a:cs typeface="Geneva"/>
              </a:endParaRPr>
            </a:p>
            <a:p>
              <a:pPr algn="ctr"/>
              <a:r>
                <a:rPr lang="en-US" sz="1400" dirty="0">
                  <a:latin typeface="Geneva"/>
                  <a:cs typeface="Geneva"/>
                </a:rPr>
                <a:t> 20 x 19 mm</a:t>
              </a:r>
              <a:r>
                <a:rPr lang="en-US" sz="1400" baseline="30000" dirty="0">
                  <a:latin typeface="Geneva"/>
                  <a:cs typeface="Geneva"/>
                </a:rPr>
                <a:t>2</a:t>
              </a:r>
              <a:r>
                <a:rPr lang="en-US" sz="1400" dirty="0">
                  <a:latin typeface="Geneva"/>
                  <a:cs typeface="Geneva"/>
                </a:rPr>
                <a:t>, 80 x 10</a:t>
              </a:r>
              <a:r>
                <a:rPr lang="en-US" sz="1400" baseline="30000" dirty="0">
                  <a:latin typeface="Geneva"/>
                  <a:cs typeface="Geneva"/>
                </a:rPr>
                <a:t>6</a:t>
              </a:r>
              <a:r>
                <a:rPr lang="en-US" sz="1400" dirty="0">
                  <a:latin typeface="Geneva"/>
                  <a:cs typeface="Geneva"/>
                </a:rPr>
                <a:t> transistors</a:t>
              </a:r>
            </a:p>
            <a:p>
              <a:pPr algn="ctr"/>
              <a:r>
                <a:rPr lang="en-US" sz="1400" dirty="0">
                  <a:latin typeface="Geneva"/>
                  <a:cs typeface="Geneva"/>
                </a:rPr>
                <a:t>2010</a:t>
              </a:r>
            </a:p>
          </p:txBody>
        </p:sp>
        <p:grpSp>
          <p:nvGrpSpPr>
            <p:cNvPr id="50" name="Gruppo 5">
              <a:extLst>
                <a:ext uri="{FF2B5EF4-FFF2-40B4-BE49-F238E27FC236}">
                  <a16:creationId xmlns:a16="http://schemas.microsoft.com/office/drawing/2014/main" id="{7734B967-6EAB-EE40-86A5-1D81F573DBAA}"/>
                </a:ext>
              </a:extLst>
            </p:cNvPr>
            <p:cNvGrpSpPr/>
            <p:nvPr/>
          </p:nvGrpSpPr>
          <p:grpSpPr>
            <a:xfrm>
              <a:off x="8479076" y="1538484"/>
              <a:ext cx="2303711" cy="1818866"/>
              <a:chOff x="3306617" y="397163"/>
              <a:chExt cx="5708071" cy="6041215"/>
            </a:xfrm>
          </p:grpSpPr>
          <p:pic>
            <p:nvPicPr>
              <p:cNvPr id="51" name="Immagine 3">
                <a:extLst>
                  <a:ext uri="{FF2B5EF4-FFF2-40B4-BE49-F238E27FC236}">
                    <a16:creationId xmlns:a16="http://schemas.microsoft.com/office/drawing/2014/main" id="{95DB37A3-7C7D-D142-A2B3-C1A3D9644AB7}"/>
                  </a:ext>
                </a:extLst>
              </p:cNvPr>
              <p:cNvPicPr>
                <a:picLocks noChangeAspect="1"/>
              </p:cNvPicPr>
              <p:nvPr/>
            </p:nvPicPr>
            <p:blipFill rotWithShape="1">
              <a:blip r:embed="rId6">
                <a:extLst>
                  <a:ext uri="{28A0092B-C50C-407E-A947-70E740481C1C}">
                    <a14:useLocalDpi xmlns:a14="http://schemas.microsoft.com/office/drawing/2010/main" val="0"/>
                  </a:ext>
                </a:extLst>
              </a:blip>
              <a:srcRect l="26515" t="5230" r="26667" b="5013"/>
              <a:stretch/>
            </p:blipFill>
            <p:spPr>
              <a:xfrm>
                <a:off x="3306617" y="397163"/>
                <a:ext cx="5708071" cy="6041215"/>
              </a:xfrm>
              <a:prstGeom prst="rect">
                <a:avLst/>
              </a:prstGeom>
            </p:spPr>
          </p:pic>
          <p:pic>
            <p:nvPicPr>
              <p:cNvPr id="52" name="Picture 468">
                <a:extLst>
                  <a:ext uri="{FF2B5EF4-FFF2-40B4-BE49-F238E27FC236}">
                    <a16:creationId xmlns:a16="http://schemas.microsoft.com/office/drawing/2014/main" id="{B8212DB5-F54E-4544-B38C-AB897958CF3A}"/>
                  </a:ext>
                </a:extLst>
              </p:cNvPr>
              <p:cNvPicPr/>
              <p:nvPr/>
            </p:nvPicPr>
            <p:blipFill rotWithShape="1">
              <a:blip r:embed="rId7"/>
              <a:srcRect l="859" t="14285" r="1237" b="10512"/>
              <a:stretch/>
            </p:blipFill>
            <p:spPr>
              <a:xfrm>
                <a:off x="3306617" y="5883565"/>
                <a:ext cx="5696940" cy="545576"/>
              </a:xfrm>
              <a:prstGeom prst="rect">
                <a:avLst/>
              </a:prstGeom>
            </p:spPr>
          </p:pic>
        </p:grpSp>
        <p:sp>
          <p:nvSpPr>
            <p:cNvPr id="53" name="TextBox 11">
              <a:extLst>
                <a:ext uri="{FF2B5EF4-FFF2-40B4-BE49-F238E27FC236}">
                  <a16:creationId xmlns:a16="http://schemas.microsoft.com/office/drawing/2014/main" id="{C7A19804-3B42-3E4B-8C98-E943687202EC}"/>
                </a:ext>
              </a:extLst>
            </p:cNvPr>
            <p:cNvSpPr txBox="1"/>
            <p:nvPr/>
          </p:nvSpPr>
          <p:spPr>
            <a:xfrm>
              <a:off x="7778581" y="3442716"/>
              <a:ext cx="3680091" cy="954107"/>
            </a:xfrm>
            <a:prstGeom prst="rect">
              <a:avLst/>
            </a:prstGeom>
            <a:noFill/>
          </p:spPr>
          <p:txBody>
            <a:bodyPr wrap="square" rtlCol="0">
              <a:spAutoFit/>
            </a:bodyPr>
            <a:lstStyle/>
            <a:p>
              <a:pPr algn="ctr"/>
              <a:r>
                <a:rPr lang="en-US" sz="1400" dirty="0">
                  <a:latin typeface="Geneva"/>
                  <a:cs typeface="Geneva"/>
                </a:rPr>
                <a:t>RD53 ATLAS/CMS 65 nm CMOS</a:t>
              </a:r>
            </a:p>
            <a:p>
              <a:pPr algn="ctr"/>
              <a:r>
                <a:rPr lang="en-US" sz="1400" dirty="0">
                  <a:latin typeface="Geneva"/>
                  <a:cs typeface="Geneva"/>
                </a:rPr>
                <a:t>384 x 400 pixels, 50 x 50 µm</a:t>
              </a:r>
              <a:r>
                <a:rPr lang="en-US" sz="1400" baseline="30000" dirty="0">
                  <a:latin typeface="Geneva"/>
                  <a:cs typeface="Geneva"/>
                </a:rPr>
                <a:t>2</a:t>
              </a:r>
              <a:endParaRPr lang="en-US" sz="1400" dirty="0">
                <a:latin typeface="Geneva"/>
                <a:cs typeface="Geneva"/>
              </a:endParaRPr>
            </a:p>
            <a:p>
              <a:pPr algn="ctr"/>
              <a:r>
                <a:rPr lang="en-US" sz="1400" dirty="0">
                  <a:latin typeface="Geneva"/>
                  <a:cs typeface="Geneva"/>
                </a:rPr>
                <a:t> 21.6 x 19 mm</a:t>
              </a:r>
              <a:r>
                <a:rPr lang="en-US" sz="1400" baseline="30000" dirty="0">
                  <a:latin typeface="Geneva"/>
                  <a:cs typeface="Geneva"/>
                </a:rPr>
                <a:t>2</a:t>
              </a:r>
              <a:r>
                <a:rPr lang="en-US" sz="1400" dirty="0">
                  <a:latin typeface="Geneva"/>
                  <a:cs typeface="Geneva"/>
                </a:rPr>
                <a:t>, 700 x 10</a:t>
              </a:r>
              <a:r>
                <a:rPr lang="en-US" sz="1400" baseline="30000" dirty="0">
                  <a:latin typeface="Geneva"/>
                  <a:cs typeface="Geneva"/>
                </a:rPr>
                <a:t>6</a:t>
              </a:r>
              <a:r>
                <a:rPr lang="en-US" sz="1400" dirty="0">
                  <a:latin typeface="Geneva"/>
                  <a:cs typeface="Geneva"/>
                </a:rPr>
                <a:t> transistors</a:t>
              </a:r>
            </a:p>
            <a:p>
              <a:pPr algn="ctr"/>
              <a:r>
                <a:rPr lang="en-US" sz="1400" dirty="0">
                  <a:latin typeface="Geneva"/>
                  <a:cs typeface="Geneva"/>
                </a:rPr>
                <a:t>2019</a:t>
              </a:r>
            </a:p>
          </p:txBody>
        </p:sp>
        <p:cxnSp>
          <p:nvCxnSpPr>
            <p:cNvPr id="9" name="Connecteur droit avec flèche 8">
              <a:extLst>
                <a:ext uri="{FF2B5EF4-FFF2-40B4-BE49-F238E27FC236}">
                  <a16:creationId xmlns:a16="http://schemas.microsoft.com/office/drawing/2014/main" id="{514C10A3-DD78-4D4C-99BF-0A565EE85412}"/>
                </a:ext>
              </a:extLst>
            </p:cNvPr>
            <p:cNvCxnSpPr/>
            <p:nvPr/>
          </p:nvCxnSpPr>
          <p:spPr>
            <a:xfrm>
              <a:off x="3498419" y="4227220"/>
              <a:ext cx="208541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0E1A2479-7203-064A-9BED-9D9B253D67A3}"/>
                </a:ext>
              </a:extLst>
            </p:cNvPr>
            <p:cNvCxnSpPr/>
            <p:nvPr/>
          </p:nvCxnSpPr>
          <p:spPr>
            <a:xfrm>
              <a:off x="6716749" y="4227220"/>
              <a:ext cx="208541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1F77055-B0FE-8249-8B9F-1AB73A56D006}"/>
                </a:ext>
              </a:extLst>
            </p:cNvPr>
            <p:cNvSpPr/>
            <p:nvPr/>
          </p:nvSpPr>
          <p:spPr>
            <a:xfrm>
              <a:off x="919138" y="1888161"/>
              <a:ext cx="4025846" cy="338554"/>
            </a:xfrm>
            <a:prstGeom prst="rect">
              <a:avLst/>
            </a:prstGeom>
          </p:spPr>
          <p:txBody>
            <a:bodyPr wrap="none">
              <a:spAutoFit/>
            </a:bodyPr>
            <a:lstStyle/>
            <a:p>
              <a:r>
                <a:rPr lang="en-US" sz="1600" dirty="0"/>
                <a:t>≃ pixel size/6 and x 10 transistors at each step</a:t>
              </a:r>
            </a:p>
          </p:txBody>
        </p:sp>
      </p:grpSp>
    </p:spTree>
    <p:extLst>
      <p:ext uri="{BB962C8B-B14F-4D97-AF65-F5344CB8AC3E}">
        <p14:creationId xmlns:p14="http://schemas.microsoft.com/office/powerpoint/2010/main" val="324107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26</a:t>
            </a:fld>
            <a:endParaRPr lang="en-US"/>
          </a:p>
        </p:txBody>
      </p:sp>
      <p:sp>
        <p:nvSpPr>
          <p:cNvPr id="8" name="TextBox 7"/>
          <p:cNvSpPr txBox="1"/>
          <p:nvPr/>
        </p:nvSpPr>
        <p:spPr>
          <a:xfrm>
            <a:off x="8678333" y="4476750"/>
            <a:ext cx="184666" cy="369332"/>
          </a:xfrm>
          <a:prstGeom prst="rect">
            <a:avLst/>
          </a:prstGeom>
          <a:noFill/>
        </p:spPr>
        <p:txBody>
          <a:bodyPr wrap="none" rtlCol="0">
            <a:spAutoFit/>
          </a:bodyPr>
          <a:lstStyle/>
          <a:p>
            <a:endParaRPr lang="fr-FR" dirty="0"/>
          </a:p>
        </p:txBody>
      </p:sp>
      <p:sp>
        <p:nvSpPr>
          <p:cNvPr id="5" name="Rectangle 4"/>
          <p:cNvSpPr/>
          <p:nvPr/>
        </p:nvSpPr>
        <p:spPr>
          <a:xfrm>
            <a:off x="170010" y="8990"/>
            <a:ext cx="11788647" cy="646331"/>
          </a:xfrm>
          <a:prstGeom prst="rect">
            <a:avLst/>
          </a:prstGeom>
        </p:spPr>
        <p:txBody>
          <a:bodyPr wrap="square">
            <a:spAutoFit/>
          </a:bodyPr>
          <a:lstStyle/>
          <a:p>
            <a:pPr>
              <a:spcAft>
                <a:spcPts val="600"/>
              </a:spcAft>
            </a:pPr>
            <a:r>
              <a:rPr lang="en-US" sz="3600" dirty="0">
                <a:solidFill>
                  <a:schemeClr val="accent1"/>
                </a:solidFill>
                <a:ea typeface="Calibri"/>
                <a:cs typeface="Calibri"/>
              </a:rPr>
              <a:t>Other crucial ancillary components R&amp;D </a:t>
            </a:r>
          </a:p>
        </p:txBody>
      </p:sp>
      <p:sp>
        <p:nvSpPr>
          <p:cNvPr id="16" name="Rectangle 15">
            <a:extLst>
              <a:ext uri="{FF2B5EF4-FFF2-40B4-BE49-F238E27FC236}">
                <a16:creationId xmlns:a16="http://schemas.microsoft.com/office/drawing/2014/main" id="{4864D712-61D6-214F-9065-88216FE81A03}"/>
              </a:ext>
            </a:extLst>
          </p:cNvPr>
          <p:cNvSpPr/>
          <p:nvPr/>
        </p:nvSpPr>
        <p:spPr>
          <a:xfrm>
            <a:off x="152463" y="860118"/>
            <a:ext cx="11833960" cy="1261884"/>
          </a:xfrm>
          <a:prstGeom prst="rect">
            <a:avLst/>
          </a:prstGeom>
          <a:solidFill>
            <a:schemeClr val="bg1"/>
          </a:solidFill>
          <a:ln>
            <a:noFill/>
          </a:ln>
        </p:spPr>
        <p:txBody>
          <a:bodyPr wrap="square">
            <a:spAutoFit/>
          </a:bodyPr>
          <a:lstStyle/>
          <a:p>
            <a:pPr marL="342900" lvl="1" indent="-342900">
              <a:buFont typeface="Arial" panose="020B0604020202020204" pitchFamily="34" charset="0"/>
              <a:buChar char="•"/>
            </a:pPr>
            <a:r>
              <a:rPr lang="en-US" sz="2000" dirty="0">
                <a:solidFill>
                  <a:schemeClr val="accent1"/>
                </a:solidFill>
              </a:rPr>
              <a:t>Data transfer bandwidth increase by ≥ 10 will be needed at FCC-</a:t>
            </a:r>
            <a:r>
              <a:rPr lang="en-US" sz="2000" dirty="0" err="1">
                <a:solidFill>
                  <a:schemeClr val="accent1"/>
                </a:solidFill>
              </a:rPr>
              <a:t>hh</a:t>
            </a:r>
            <a:r>
              <a:rPr lang="en-US" sz="2000" dirty="0">
                <a:solidFill>
                  <a:schemeClr val="accent1"/>
                </a:solidFill>
              </a:rPr>
              <a:t>  </a:t>
            </a:r>
          </a:p>
          <a:p>
            <a:pPr marL="800100" lvl="2" indent="-342900">
              <a:buFont typeface="Arial" panose="020B0604020202020204" pitchFamily="34" charset="0"/>
              <a:buChar char="•"/>
            </a:pPr>
            <a:r>
              <a:rPr lang="en-US" dirty="0"/>
              <a:t>Current links at 10 Gbps, and limited to 5 x 10</a:t>
            </a:r>
            <a:r>
              <a:rPr lang="en-US" baseline="30000" dirty="0"/>
              <a:t>15</a:t>
            </a:r>
            <a:r>
              <a:rPr lang="en-US" dirty="0"/>
              <a:t> </a:t>
            </a:r>
            <a:r>
              <a:rPr lang="en-US" dirty="0" err="1"/>
              <a:t>neq</a:t>
            </a:r>
            <a:r>
              <a:rPr lang="en-US" dirty="0"/>
              <a:t>/cm</a:t>
            </a:r>
            <a:r>
              <a:rPr lang="en-US" baseline="30000" dirty="0"/>
              <a:t>2</a:t>
            </a:r>
            <a:r>
              <a:rPr lang="en-US" dirty="0"/>
              <a:t>, 100 </a:t>
            </a:r>
            <a:r>
              <a:rPr lang="en-US" dirty="0" err="1"/>
              <a:t>Mrad</a:t>
            </a:r>
            <a:r>
              <a:rPr lang="en-US" dirty="0"/>
              <a:t> in radiation tolerance</a:t>
            </a:r>
          </a:p>
          <a:p>
            <a:pPr marL="742950" lvl="2" indent="-285750">
              <a:buFont typeface="Wingdings" pitchFamily="2" charset="2"/>
              <a:buChar char="à"/>
            </a:pPr>
            <a:r>
              <a:rPr lang="en-US" dirty="0">
                <a:solidFill>
                  <a:schemeClr val="accent6">
                    <a:lumMod val="50000"/>
                  </a:schemeClr>
                </a:solidFill>
              </a:rPr>
              <a:t>Silicon photonics for optical conversion and multiple amplitude modulation can provide high bandwidth needs</a:t>
            </a:r>
          </a:p>
          <a:p>
            <a:pPr marL="742950" lvl="2" indent="-285750">
              <a:buFont typeface="Wingdings" pitchFamily="2" charset="2"/>
              <a:buChar char="à"/>
            </a:pPr>
            <a:r>
              <a:rPr lang="en-US" dirty="0">
                <a:solidFill>
                  <a:schemeClr val="accent6">
                    <a:lumMod val="50000"/>
                  </a:schemeClr>
                </a:solidFill>
              </a:rPr>
              <a:t>Wireless transmission, could allow on-detector data reduction ex. for trigger readout of trackers</a:t>
            </a:r>
          </a:p>
        </p:txBody>
      </p:sp>
      <p:sp>
        <p:nvSpPr>
          <p:cNvPr id="10" name="Rectangle 9">
            <a:extLst>
              <a:ext uri="{FF2B5EF4-FFF2-40B4-BE49-F238E27FC236}">
                <a16:creationId xmlns:a16="http://schemas.microsoft.com/office/drawing/2014/main" id="{B1491EEC-22E7-CB4F-96C3-C13A397D1CFA}"/>
              </a:ext>
            </a:extLst>
          </p:cNvPr>
          <p:cNvSpPr/>
          <p:nvPr/>
        </p:nvSpPr>
        <p:spPr>
          <a:xfrm>
            <a:off x="152463" y="2449635"/>
            <a:ext cx="11833960" cy="2092881"/>
          </a:xfrm>
          <a:prstGeom prst="rect">
            <a:avLst/>
          </a:prstGeom>
          <a:solidFill>
            <a:schemeClr val="bg1"/>
          </a:solidFill>
          <a:ln>
            <a:noFill/>
          </a:ln>
        </p:spPr>
        <p:txBody>
          <a:bodyPr wrap="square">
            <a:spAutoFit/>
          </a:bodyPr>
          <a:lstStyle/>
          <a:p>
            <a:pPr marL="342900" indent="-342900">
              <a:buFont typeface="Arial" panose="020B0604020202020204" pitchFamily="34" charset="0"/>
              <a:buChar char="•"/>
            </a:pPr>
            <a:r>
              <a:rPr lang="en-US" sz="2000" dirty="0">
                <a:solidFill>
                  <a:schemeClr val="accent1"/>
                </a:solidFill>
              </a:rPr>
              <a:t>Lightest mechanical structures and improved cooling will improve performance</a:t>
            </a:r>
          </a:p>
          <a:p>
            <a:pPr marL="630000" lvl="1" indent="-270000">
              <a:buFont typeface="Arial"/>
              <a:buChar char="•"/>
            </a:pPr>
            <a:r>
              <a:rPr lang="en-US" dirty="0"/>
              <a:t>≤ -40</a:t>
            </a:r>
            <a:r>
              <a:rPr lang="en-US" baseline="30000" dirty="0"/>
              <a:t>∘</a:t>
            </a:r>
            <a:r>
              <a:rPr lang="en-US" dirty="0"/>
              <a:t> cooling (current CO</a:t>
            </a:r>
            <a:r>
              <a:rPr lang="en-US" baseline="-25000" dirty="0"/>
              <a:t>2</a:t>
            </a:r>
            <a:r>
              <a:rPr lang="en-US" dirty="0"/>
              <a:t> limit) to increase radiation tolerance; pipes embedded in sensitive elements </a:t>
            </a:r>
            <a:r>
              <a:rPr lang="en-US" dirty="0" err="1"/>
              <a:t>forFCC-hh</a:t>
            </a:r>
            <a:r>
              <a:rPr lang="en-US" dirty="0"/>
              <a:t> and airflow cooling for linear </a:t>
            </a:r>
            <a:r>
              <a:rPr lang="en-US" dirty="0" err="1"/>
              <a:t>ee</a:t>
            </a:r>
            <a:r>
              <a:rPr lang="en-US" dirty="0"/>
              <a:t>-colliders to reduce % X</a:t>
            </a:r>
            <a:r>
              <a:rPr lang="en-US" baseline="-25000" dirty="0"/>
              <a:t>0</a:t>
            </a:r>
          </a:p>
          <a:p>
            <a:pPr marL="630000" lvl="1" indent="-270000">
              <a:buFont typeface="Arial"/>
              <a:buChar char="•"/>
            </a:pPr>
            <a:r>
              <a:rPr lang="en-US" dirty="0"/>
              <a:t>New material ex. Carbon composite with graphene and Carbon nanotubes, CFRP with new resins… can reduce mass, and new fabrication process (3D printing…)</a:t>
            </a:r>
          </a:p>
          <a:p>
            <a:pPr marL="630000" lvl="1" indent="-270000">
              <a:buFont typeface="Arial"/>
              <a:buChar char="•"/>
            </a:pPr>
            <a:r>
              <a:rPr lang="en-US" dirty="0"/>
              <a:t>Low mass cryostats for </a:t>
            </a:r>
            <a:r>
              <a:rPr lang="en-US" dirty="0" err="1"/>
              <a:t>LAr</a:t>
            </a:r>
            <a:r>
              <a:rPr lang="en-US" dirty="0"/>
              <a:t> and detector magnets will also reduce mass</a:t>
            </a:r>
          </a:p>
          <a:p>
            <a:pPr marL="630000" lvl="1" indent="-270000">
              <a:buFont typeface="Arial"/>
              <a:buChar char="•"/>
            </a:pPr>
            <a:r>
              <a:rPr lang="en-US" dirty="0"/>
              <a:t>Automated manipulation will be needed for maintenance in high irradiation environment</a:t>
            </a:r>
          </a:p>
        </p:txBody>
      </p:sp>
      <p:grpSp>
        <p:nvGrpSpPr>
          <p:cNvPr id="2" name="Groupe 1">
            <a:extLst>
              <a:ext uri="{FF2B5EF4-FFF2-40B4-BE49-F238E27FC236}">
                <a16:creationId xmlns:a16="http://schemas.microsoft.com/office/drawing/2014/main" id="{6303D143-7414-C444-9861-2C8591E6ACE4}"/>
              </a:ext>
            </a:extLst>
          </p:cNvPr>
          <p:cNvGrpSpPr/>
          <p:nvPr/>
        </p:nvGrpSpPr>
        <p:grpSpPr>
          <a:xfrm>
            <a:off x="1185872" y="5201822"/>
            <a:ext cx="9421354" cy="1400412"/>
            <a:chOff x="323438" y="5366926"/>
            <a:chExt cx="9421354" cy="1400412"/>
          </a:xfrm>
        </p:grpSpPr>
        <p:grpSp>
          <p:nvGrpSpPr>
            <p:cNvPr id="11" name="Groupe 10">
              <a:extLst>
                <a:ext uri="{FF2B5EF4-FFF2-40B4-BE49-F238E27FC236}">
                  <a16:creationId xmlns:a16="http://schemas.microsoft.com/office/drawing/2014/main" id="{6BE97492-4985-504A-9BA1-380595106FF5}"/>
                </a:ext>
              </a:extLst>
            </p:cNvPr>
            <p:cNvGrpSpPr/>
            <p:nvPr/>
          </p:nvGrpSpPr>
          <p:grpSpPr>
            <a:xfrm>
              <a:off x="2223618" y="5366926"/>
              <a:ext cx="7521174" cy="1400412"/>
              <a:chOff x="2292891" y="4937433"/>
              <a:chExt cx="7521174" cy="1400412"/>
            </a:xfrm>
          </p:grpSpPr>
          <p:grpSp>
            <p:nvGrpSpPr>
              <p:cNvPr id="12" name="Groupe 11">
                <a:extLst>
                  <a:ext uri="{FF2B5EF4-FFF2-40B4-BE49-F238E27FC236}">
                    <a16:creationId xmlns:a16="http://schemas.microsoft.com/office/drawing/2014/main" id="{EAB78ED8-FBD6-AA41-9066-04795E6AE500}"/>
                  </a:ext>
                </a:extLst>
              </p:cNvPr>
              <p:cNvGrpSpPr/>
              <p:nvPr/>
            </p:nvGrpSpPr>
            <p:grpSpPr>
              <a:xfrm>
                <a:off x="4871437" y="4937433"/>
                <a:ext cx="4942628" cy="1400412"/>
                <a:chOff x="2765546" y="4803645"/>
                <a:chExt cx="4942628" cy="1400412"/>
              </a:xfrm>
            </p:grpSpPr>
            <p:grpSp>
              <p:nvGrpSpPr>
                <p:cNvPr id="19" name="Groupe 18">
                  <a:extLst>
                    <a:ext uri="{FF2B5EF4-FFF2-40B4-BE49-F238E27FC236}">
                      <a16:creationId xmlns:a16="http://schemas.microsoft.com/office/drawing/2014/main" id="{3773EEFC-D2F5-5D46-9AC8-3431C50D938D}"/>
                    </a:ext>
                  </a:extLst>
                </p:cNvPr>
                <p:cNvGrpSpPr/>
                <p:nvPr/>
              </p:nvGrpSpPr>
              <p:grpSpPr>
                <a:xfrm>
                  <a:off x="2765546" y="4803645"/>
                  <a:ext cx="4942628" cy="1400412"/>
                  <a:chOff x="3161124" y="4723357"/>
                  <a:chExt cx="4942628" cy="1400412"/>
                </a:xfrm>
              </p:grpSpPr>
              <p:pic>
                <p:nvPicPr>
                  <p:cNvPr id="22" name="Picture 70">
                    <a:extLst>
                      <a:ext uri="{FF2B5EF4-FFF2-40B4-BE49-F238E27FC236}">
                        <a16:creationId xmlns:a16="http://schemas.microsoft.com/office/drawing/2014/main" id="{C5F62D73-6BA0-6440-A240-CAB8ED0AB574}"/>
                      </a:ext>
                    </a:extLst>
                  </p:cNvPr>
                  <p:cNvPicPr/>
                  <p:nvPr/>
                </p:nvPicPr>
                <p:blipFill>
                  <a:blip r:embed="rId3" cstate="screen">
                    <a:extLst>
                      <a:ext uri="{28A0092B-C50C-407E-A947-70E740481C1C}">
                        <a14:useLocalDpi xmlns:a14="http://schemas.microsoft.com/office/drawing/2010/main"/>
                      </a:ext>
                    </a:extLst>
                  </a:blip>
                  <a:stretch>
                    <a:fillRect/>
                  </a:stretch>
                </p:blipFill>
                <p:spPr>
                  <a:xfrm>
                    <a:off x="5040799" y="4751061"/>
                    <a:ext cx="3062953" cy="1372708"/>
                  </a:xfrm>
                  <a:prstGeom prst="rect">
                    <a:avLst/>
                  </a:prstGeom>
                </p:spPr>
              </p:pic>
              <p:pic>
                <p:nvPicPr>
                  <p:cNvPr id="23" name="Picture 6">
                    <a:extLst>
                      <a:ext uri="{FF2B5EF4-FFF2-40B4-BE49-F238E27FC236}">
                        <a16:creationId xmlns:a16="http://schemas.microsoft.com/office/drawing/2014/main" id="{442AE649-B02E-334D-928E-219493FEB36F}"/>
                      </a:ext>
                    </a:extLst>
                  </p:cNvPr>
                  <p:cNvPicPr>
                    <a:picLocks noChangeAspect="1"/>
                  </p:cNvPicPr>
                  <p:nvPr/>
                </p:nvPicPr>
                <p:blipFill rotWithShape="1">
                  <a:blip r:embed="rId4"/>
                  <a:srcRect l="47600" t="17621" r="15049" b="5875"/>
                  <a:stretch/>
                </p:blipFill>
                <p:spPr>
                  <a:xfrm>
                    <a:off x="3161124" y="4723357"/>
                    <a:ext cx="1321545" cy="1386560"/>
                  </a:xfrm>
                  <a:prstGeom prst="rect">
                    <a:avLst/>
                  </a:prstGeom>
                </p:spPr>
              </p:pic>
            </p:grpSp>
            <p:sp>
              <p:nvSpPr>
                <p:cNvPr id="15" name="ZoneTexte 14">
                  <a:extLst>
                    <a:ext uri="{FF2B5EF4-FFF2-40B4-BE49-F238E27FC236}">
                      <a16:creationId xmlns:a16="http://schemas.microsoft.com/office/drawing/2014/main" id="{F45AA7E9-C9FB-6D44-B3E2-D543F3D49750}"/>
                    </a:ext>
                  </a:extLst>
                </p:cNvPr>
                <p:cNvSpPr txBox="1"/>
                <p:nvPr/>
              </p:nvSpPr>
              <p:spPr>
                <a:xfrm>
                  <a:off x="3011458" y="5175703"/>
                  <a:ext cx="856325" cy="307777"/>
                </a:xfrm>
                <a:prstGeom prst="rect">
                  <a:avLst/>
                </a:prstGeom>
                <a:noFill/>
              </p:spPr>
              <p:txBody>
                <a:bodyPr wrap="none" rtlCol="0">
                  <a:spAutoFit/>
                </a:bodyPr>
                <a:lstStyle/>
                <a:p>
                  <a:r>
                    <a:rPr lang="fr-FR" sz="1400" dirty="0" err="1">
                      <a:solidFill>
                        <a:schemeClr val="bg1"/>
                      </a:solidFill>
                    </a:rPr>
                    <a:t>Φ</a:t>
                  </a:r>
                  <a:r>
                    <a:rPr lang="fr-FR" sz="1400" dirty="0">
                      <a:solidFill>
                        <a:schemeClr val="bg1"/>
                      </a:solidFill>
                    </a:rPr>
                    <a:t> = 12 m</a:t>
                  </a:r>
                </a:p>
              </p:txBody>
            </p:sp>
          </p:grpSp>
          <p:pic>
            <p:nvPicPr>
              <p:cNvPr id="13" name="Image 12">
                <a:extLst>
                  <a:ext uri="{FF2B5EF4-FFF2-40B4-BE49-F238E27FC236}">
                    <a16:creationId xmlns:a16="http://schemas.microsoft.com/office/drawing/2014/main" id="{E3D1B1E9-EF30-9D4A-94CC-3E2EE9E89981}"/>
                  </a:ext>
                </a:extLst>
              </p:cNvPr>
              <p:cNvPicPr>
                <a:picLocks noChangeAspect="1"/>
              </p:cNvPicPr>
              <p:nvPr/>
            </p:nvPicPr>
            <p:blipFill>
              <a:blip r:embed="rId5"/>
              <a:stretch>
                <a:fillRect/>
              </a:stretch>
            </p:blipFill>
            <p:spPr>
              <a:xfrm>
                <a:off x="2292891" y="4951285"/>
                <a:ext cx="2020416" cy="1386560"/>
              </a:xfrm>
              <a:prstGeom prst="rect">
                <a:avLst/>
              </a:prstGeom>
            </p:spPr>
          </p:pic>
        </p:grpSp>
        <p:sp>
          <p:nvSpPr>
            <p:cNvPr id="24" name="ZoneTexte 23">
              <a:extLst>
                <a:ext uri="{FF2B5EF4-FFF2-40B4-BE49-F238E27FC236}">
                  <a16:creationId xmlns:a16="http://schemas.microsoft.com/office/drawing/2014/main" id="{B332B46C-126F-BA49-A850-3BF0FC32A332}"/>
                </a:ext>
              </a:extLst>
            </p:cNvPr>
            <p:cNvSpPr txBox="1"/>
            <p:nvPr/>
          </p:nvSpPr>
          <p:spPr>
            <a:xfrm>
              <a:off x="323438" y="5668226"/>
              <a:ext cx="1757212" cy="830997"/>
            </a:xfrm>
            <a:prstGeom prst="rect">
              <a:avLst/>
            </a:prstGeom>
            <a:noFill/>
          </p:spPr>
          <p:txBody>
            <a:bodyPr wrap="none" rtlCol="0">
              <a:spAutoFit/>
            </a:bodyPr>
            <a:lstStyle/>
            <a:p>
              <a:r>
                <a:rPr lang="fr-FR" sz="1600" dirty="0"/>
                <a:t>Mu3e CMOS </a:t>
              </a:r>
              <a:r>
                <a:rPr lang="fr-FR" sz="1600" dirty="0" err="1"/>
                <a:t>MAPs</a:t>
              </a:r>
              <a:endParaRPr lang="fr-FR" sz="1600" dirty="0"/>
            </a:p>
            <a:p>
              <a:r>
                <a:rPr lang="fr-FR" sz="1600" dirty="0" err="1"/>
                <a:t>Kapton</a:t>
              </a:r>
              <a:r>
                <a:rPr lang="fr-FR" sz="1600" dirty="0"/>
                <a:t> structure </a:t>
              </a:r>
            </a:p>
            <a:p>
              <a:r>
                <a:rPr lang="fr-FR" sz="1600" dirty="0"/>
                <a:t>0.1% X</a:t>
              </a:r>
              <a:r>
                <a:rPr lang="fr-FR" sz="1600" baseline="-25000" dirty="0"/>
                <a:t>0</a:t>
              </a:r>
              <a:r>
                <a:rPr lang="fr-FR" sz="1600" dirty="0"/>
                <a:t>/layer</a:t>
              </a:r>
            </a:p>
          </p:txBody>
        </p:sp>
      </p:grpSp>
      <p:cxnSp>
        <p:nvCxnSpPr>
          <p:cNvPr id="7" name="Connecteur droit avec flèche 6">
            <a:extLst>
              <a:ext uri="{FF2B5EF4-FFF2-40B4-BE49-F238E27FC236}">
                <a16:creationId xmlns:a16="http://schemas.microsoft.com/office/drawing/2014/main" id="{D400C146-A947-A44C-B40F-2786E8A5CCAC}"/>
              </a:ext>
            </a:extLst>
          </p:cNvPr>
          <p:cNvCxnSpPr>
            <a:cxnSpLocks/>
          </p:cNvCxnSpPr>
          <p:nvPr/>
        </p:nvCxnSpPr>
        <p:spPr>
          <a:xfrm flipV="1">
            <a:off x="3149463" y="5745006"/>
            <a:ext cx="272610" cy="274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3378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27</a:t>
            </a:fld>
            <a:endParaRPr lang="en-US"/>
          </a:p>
        </p:txBody>
      </p:sp>
      <p:sp>
        <p:nvSpPr>
          <p:cNvPr id="8" name="TextBox 7"/>
          <p:cNvSpPr txBox="1"/>
          <p:nvPr/>
        </p:nvSpPr>
        <p:spPr>
          <a:xfrm>
            <a:off x="8678333" y="4476750"/>
            <a:ext cx="184666" cy="369332"/>
          </a:xfrm>
          <a:prstGeom prst="rect">
            <a:avLst/>
          </a:prstGeom>
          <a:noFill/>
        </p:spPr>
        <p:txBody>
          <a:bodyPr wrap="none" rtlCol="0">
            <a:spAutoFit/>
          </a:bodyPr>
          <a:lstStyle/>
          <a:p>
            <a:endParaRPr lang="fr-FR" dirty="0"/>
          </a:p>
        </p:txBody>
      </p:sp>
      <p:sp>
        <p:nvSpPr>
          <p:cNvPr id="5" name="Rectangle 4"/>
          <p:cNvSpPr/>
          <p:nvPr/>
        </p:nvSpPr>
        <p:spPr>
          <a:xfrm>
            <a:off x="170010" y="8990"/>
            <a:ext cx="11788647" cy="646331"/>
          </a:xfrm>
          <a:prstGeom prst="rect">
            <a:avLst/>
          </a:prstGeom>
        </p:spPr>
        <p:txBody>
          <a:bodyPr wrap="square">
            <a:spAutoFit/>
          </a:bodyPr>
          <a:lstStyle/>
          <a:p>
            <a:pPr>
              <a:spcAft>
                <a:spcPts val="600"/>
              </a:spcAft>
            </a:pPr>
            <a:r>
              <a:rPr lang="en-US" sz="3600" dirty="0">
                <a:solidFill>
                  <a:schemeClr val="accent1"/>
                </a:solidFill>
                <a:ea typeface="Calibri"/>
                <a:cs typeface="Calibri"/>
              </a:rPr>
              <a:t>Outlook, CERN strategic R&amp;D program</a:t>
            </a:r>
            <a:endParaRPr lang="en-US" dirty="0">
              <a:solidFill>
                <a:schemeClr val="accent1"/>
              </a:solidFill>
              <a:ea typeface="Calibri"/>
              <a:cs typeface="Calibri"/>
            </a:endParaRPr>
          </a:p>
        </p:txBody>
      </p:sp>
      <p:sp>
        <p:nvSpPr>
          <p:cNvPr id="2" name="Rectangle 1">
            <a:extLst>
              <a:ext uri="{FF2B5EF4-FFF2-40B4-BE49-F238E27FC236}">
                <a16:creationId xmlns:a16="http://schemas.microsoft.com/office/drawing/2014/main" id="{013896F8-8F78-AA40-B940-F7D8E15A87DE}"/>
              </a:ext>
            </a:extLst>
          </p:cNvPr>
          <p:cNvSpPr/>
          <p:nvPr/>
        </p:nvSpPr>
        <p:spPr>
          <a:xfrm>
            <a:off x="245631" y="5406481"/>
            <a:ext cx="11700738" cy="1015663"/>
          </a:xfrm>
          <a:prstGeom prst="rect">
            <a:avLst/>
          </a:prstGeom>
          <a:ln>
            <a:noFill/>
          </a:ln>
        </p:spPr>
        <p:txBody>
          <a:bodyPr wrap="square">
            <a:spAutoFit/>
          </a:bodyPr>
          <a:lstStyle/>
          <a:p>
            <a:pPr algn="ctr"/>
            <a:r>
              <a:rPr lang="en-US" sz="2000" dirty="0">
                <a:solidFill>
                  <a:schemeClr val="accent6">
                    <a:lumMod val="50000"/>
                  </a:schemeClr>
                </a:solidFill>
                <a:ea typeface="Calibri"/>
                <a:cs typeface="Calibri"/>
                <a:sym typeface="Wingdings" pitchFamily="2" charset="2"/>
              </a:rPr>
              <a:t> </a:t>
            </a:r>
            <a:r>
              <a:rPr lang="en-US" sz="2000" dirty="0">
                <a:solidFill>
                  <a:schemeClr val="accent6">
                    <a:lumMod val="50000"/>
                  </a:schemeClr>
                </a:solidFill>
                <a:ea typeface="Calibri"/>
                <a:cs typeface="Calibri"/>
              </a:rPr>
              <a:t>8 strategic Work Packages proposed to federate efforts starting in 2020 for 4-5 years**</a:t>
            </a:r>
          </a:p>
          <a:p>
            <a:pPr algn="ctr"/>
            <a:r>
              <a:rPr lang="en-US" sz="2000" dirty="0">
                <a:ea typeface="Calibri"/>
                <a:cs typeface="Calibri"/>
              </a:rPr>
              <a:t>tech</a:t>
            </a:r>
            <a:r>
              <a:rPr lang="en-US" dirty="0">
                <a:ea typeface="Calibri"/>
                <a:cs typeface="Calibri"/>
              </a:rPr>
              <a:t>nology/detector, common ancillary components, magnets, software</a:t>
            </a:r>
          </a:p>
          <a:p>
            <a:pPr algn="ctr"/>
            <a:r>
              <a:rPr lang="en-US" sz="2000" dirty="0">
                <a:solidFill>
                  <a:schemeClr val="accent6">
                    <a:lumMod val="50000"/>
                  </a:schemeClr>
                </a:solidFill>
                <a:ea typeface="Calibri"/>
                <a:cs typeface="Calibri"/>
                <a:sym typeface="Wingdings" pitchFamily="2" charset="2"/>
              </a:rPr>
              <a:t> </a:t>
            </a:r>
            <a:r>
              <a:rPr lang="en-US" sz="2000" dirty="0">
                <a:solidFill>
                  <a:schemeClr val="accent6">
                    <a:lumMod val="50000"/>
                  </a:schemeClr>
                </a:solidFill>
                <a:ea typeface="Calibri"/>
                <a:cs typeface="Calibri"/>
              </a:rPr>
              <a:t>Also broader European programs: AIDA++ (HEP synergies)* - ATTRACT (technology synergies across fields) </a:t>
            </a:r>
          </a:p>
        </p:txBody>
      </p:sp>
      <p:grpSp>
        <p:nvGrpSpPr>
          <p:cNvPr id="6" name="Groupe 5">
            <a:extLst>
              <a:ext uri="{FF2B5EF4-FFF2-40B4-BE49-F238E27FC236}">
                <a16:creationId xmlns:a16="http://schemas.microsoft.com/office/drawing/2014/main" id="{7597E14D-EF13-D446-8F19-6CDE432859C1}"/>
              </a:ext>
            </a:extLst>
          </p:cNvPr>
          <p:cNvGrpSpPr/>
          <p:nvPr/>
        </p:nvGrpSpPr>
        <p:grpSpPr>
          <a:xfrm>
            <a:off x="2335042" y="1450078"/>
            <a:ext cx="7521916" cy="3849621"/>
            <a:chOff x="1856610" y="1258389"/>
            <a:chExt cx="7521916" cy="3849621"/>
          </a:xfrm>
        </p:grpSpPr>
        <p:pic>
          <p:nvPicPr>
            <p:cNvPr id="11" name="Image 10">
              <a:extLst>
                <a:ext uri="{FF2B5EF4-FFF2-40B4-BE49-F238E27FC236}">
                  <a16:creationId xmlns:a16="http://schemas.microsoft.com/office/drawing/2014/main" id="{CF39F7C2-2735-D347-A5E6-2E49F0D44CF1}"/>
                </a:ext>
              </a:extLst>
            </p:cNvPr>
            <p:cNvPicPr>
              <a:picLocks noChangeAspect="1"/>
            </p:cNvPicPr>
            <p:nvPr/>
          </p:nvPicPr>
          <p:blipFill rotWithShape="1">
            <a:blip r:embed="rId3"/>
            <a:srcRect b="262"/>
            <a:stretch/>
          </p:blipFill>
          <p:spPr>
            <a:xfrm>
              <a:off x="2226365" y="1258389"/>
              <a:ext cx="7152161" cy="3849621"/>
            </a:xfrm>
            <a:prstGeom prst="rect">
              <a:avLst/>
            </a:prstGeom>
          </p:spPr>
        </p:pic>
        <p:sp>
          <p:nvSpPr>
            <p:cNvPr id="12" name="ZoneTexte 11">
              <a:extLst>
                <a:ext uri="{FF2B5EF4-FFF2-40B4-BE49-F238E27FC236}">
                  <a16:creationId xmlns:a16="http://schemas.microsoft.com/office/drawing/2014/main" id="{175B7DAC-F9D3-6744-8454-ADD0C3A58B37}"/>
                </a:ext>
              </a:extLst>
            </p:cNvPr>
            <p:cNvSpPr txBox="1"/>
            <p:nvPr/>
          </p:nvSpPr>
          <p:spPr>
            <a:xfrm rot="16200000">
              <a:off x="128416" y="3044699"/>
              <a:ext cx="3733388" cy="276999"/>
            </a:xfrm>
            <a:prstGeom prst="rect">
              <a:avLst/>
            </a:prstGeom>
            <a:noFill/>
          </p:spPr>
          <p:txBody>
            <a:bodyPr wrap="square" rtlCol="0">
              <a:spAutoFit/>
            </a:bodyPr>
            <a:lstStyle/>
            <a:p>
              <a:pPr algn="ctr"/>
              <a:r>
                <a:rPr lang="fr-FR" sz="1200" dirty="0"/>
                <a:t>C. </a:t>
              </a:r>
              <a:r>
                <a:rPr lang="fr-FR" sz="1200" dirty="0" err="1"/>
                <a:t>Joram</a:t>
              </a:r>
              <a:r>
                <a:rPr lang="fr-FR" sz="1200" dirty="0"/>
                <a:t> VIC2019: </a:t>
              </a:r>
              <a:r>
                <a:rPr lang="fr-FR" sz="1200" dirty="0">
                  <a:hlinkClick r:id="rId4"/>
                </a:rPr>
                <a:t>https://indico.cern.ch/event/716539/</a:t>
              </a:r>
              <a:r>
                <a:rPr lang="fr-FR" sz="1200" dirty="0"/>
                <a:t>  </a:t>
              </a:r>
            </a:p>
          </p:txBody>
        </p:sp>
      </p:grpSp>
      <p:sp>
        <p:nvSpPr>
          <p:cNvPr id="3" name="Rectangle 2">
            <a:extLst>
              <a:ext uri="{FF2B5EF4-FFF2-40B4-BE49-F238E27FC236}">
                <a16:creationId xmlns:a16="http://schemas.microsoft.com/office/drawing/2014/main" id="{CDE99445-2657-084A-B4DD-68F50649280A}"/>
              </a:ext>
            </a:extLst>
          </p:cNvPr>
          <p:cNvSpPr/>
          <p:nvPr/>
        </p:nvSpPr>
        <p:spPr>
          <a:xfrm>
            <a:off x="187037" y="657363"/>
            <a:ext cx="11817927" cy="677108"/>
          </a:xfrm>
          <a:prstGeom prst="rect">
            <a:avLst/>
          </a:prstGeom>
        </p:spPr>
        <p:txBody>
          <a:bodyPr wrap="square">
            <a:spAutoFit/>
          </a:bodyPr>
          <a:lstStyle/>
          <a:p>
            <a:pPr algn="ctr"/>
            <a:r>
              <a:rPr lang="en-US" sz="2000" dirty="0">
                <a:solidFill>
                  <a:schemeClr val="accent1"/>
                </a:solidFill>
                <a:ea typeface="Calibri"/>
                <a:cs typeface="Calibri"/>
              </a:rPr>
              <a:t>Past and current CERN RD international programs have been efficient to provide technologies needed</a:t>
            </a:r>
          </a:p>
          <a:p>
            <a:pPr algn="ctr"/>
            <a:r>
              <a:rPr lang="en-US" dirty="0">
                <a:ea typeface="Calibri"/>
                <a:cs typeface="Calibri"/>
              </a:rPr>
              <a:t>gather/form expertise, develop tools/protocols for simulation/qualification, ease access to material science/industry partners</a:t>
            </a:r>
          </a:p>
        </p:txBody>
      </p:sp>
      <p:sp>
        <p:nvSpPr>
          <p:cNvPr id="7" name="ZoneTexte 6">
            <a:extLst>
              <a:ext uri="{FF2B5EF4-FFF2-40B4-BE49-F238E27FC236}">
                <a16:creationId xmlns:a16="http://schemas.microsoft.com/office/drawing/2014/main" id="{8155C0AA-3C7D-A441-B75B-D0B75FF278A8}"/>
              </a:ext>
            </a:extLst>
          </p:cNvPr>
          <p:cNvSpPr txBox="1"/>
          <p:nvPr/>
        </p:nvSpPr>
        <p:spPr>
          <a:xfrm>
            <a:off x="2562" y="6511818"/>
            <a:ext cx="5099281" cy="338554"/>
          </a:xfrm>
          <a:prstGeom prst="rect">
            <a:avLst/>
          </a:prstGeom>
          <a:noFill/>
        </p:spPr>
        <p:txBody>
          <a:bodyPr wrap="none" rtlCol="0">
            <a:spAutoFit/>
          </a:bodyPr>
          <a:lstStyle/>
          <a:p>
            <a:r>
              <a:rPr lang="fr-FR" sz="1600" i="1" dirty="0"/>
              <a:t>** </a:t>
            </a:r>
            <a:r>
              <a:rPr lang="en-US" sz="1400" i="1" dirty="0">
                <a:ea typeface="Calibri"/>
                <a:cs typeface="Calibri"/>
                <a:hlinkClick r:id="rId5"/>
              </a:rPr>
              <a:t>https://cds.cern.ch/record/2649646</a:t>
            </a:r>
            <a:r>
              <a:rPr lang="en-US" sz="1400" i="1" dirty="0">
                <a:ea typeface="Calibri"/>
                <a:cs typeface="Calibri"/>
              </a:rPr>
              <a:t> ,</a:t>
            </a:r>
            <a:r>
              <a:rPr lang="fr-FR" sz="1400" i="1" dirty="0"/>
              <a:t> * </a:t>
            </a:r>
            <a:r>
              <a:rPr lang="fr-FR" sz="1400" i="1" dirty="0" err="1"/>
              <a:t>See</a:t>
            </a:r>
            <a:r>
              <a:rPr lang="fr-FR" sz="1400" i="1" dirty="0"/>
              <a:t> talk of P. </a:t>
            </a:r>
            <a:r>
              <a:rPr lang="fr-FR" sz="1400" i="1" dirty="0" err="1"/>
              <a:t>Giacomelli</a:t>
            </a:r>
            <a:r>
              <a:rPr lang="fr-FR" sz="1400" i="1" dirty="0"/>
              <a:t>, </a:t>
            </a:r>
          </a:p>
        </p:txBody>
      </p:sp>
    </p:spTree>
    <p:extLst>
      <p:ext uri="{BB962C8B-B14F-4D97-AF65-F5344CB8AC3E}">
        <p14:creationId xmlns:p14="http://schemas.microsoft.com/office/powerpoint/2010/main" val="262572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28</a:t>
            </a:fld>
            <a:endParaRPr lang="en-US"/>
          </a:p>
        </p:txBody>
      </p:sp>
      <p:sp>
        <p:nvSpPr>
          <p:cNvPr id="8" name="TextBox 7"/>
          <p:cNvSpPr txBox="1"/>
          <p:nvPr/>
        </p:nvSpPr>
        <p:spPr>
          <a:xfrm>
            <a:off x="8678333" y="4476750"/>
            <a:ext cx="184666" cy="369332"/>
          </a:xfrm>
          <a:prstGeom prst="rect">
            <a:avLst/>
          </a:prstGeom>
          <a:noFill/>
        </p:spPr>
        <p:txBody>
          <a:bodyPr wrap="none" rtlCol="0">
            <a:spAutoFit/>
          </a:bodyPr>
          <a:lstStyle/>
          <a:p>
            <a:endParaRPr lang="fr-FR" dirty="0"/>
          </a:p>
        </p:txBody>
      </p:sp>
      <p:sp>
        <p:nvSpPr>
          <p:cNvPr id="5" name="Rectangle 4"/>
          <p:cNvSpPr/>
          <p:nvPr/>
        </p:nvSpPr>
        <p:spPr>
          <a:xfrm>
            <a:off x="170010" y="12762"/>
            <a:ext cx="11788647" cy="646331"/>
          </a:xfrm>
          <a:prstGeom prst="rect">
            <a:avLst/>
          </a:prstGeom>
        </p:spPr>
        <p:txBody>
          <a:bodyPr wrap="square">
            <a:spAutoFit/>
          </a:bodyPr>
          <a:lstStyle/>
          <a:p>
            <a:pPr>
              <a:spcAft>
                <a:spcPts val="600"/>
              </a:spcAft>
            </a:pPr>
            <a:r>
              <a:rPr lang="en-US" sz="3600" dirty="0">
                <a:solidFill>
                  <a:schemeClr val="accent1"/>
                </a:solidFill>
                <a:ea typeface="Calibri"/>
                <a:cs typeface="Calibri"/>
              </a:rPr>
              <a:t>Summary</a:t>
            </a:r>
            <a:endParaRPr lang="en-US" sz="3600" dirty="0">
              <a:ea typeface="Calibri"/>
              <a:cs typeface="Calibri"/>
            </a:endParaRPr>
          </a:p>
        </p:txBody>
      </p:sp>
      <p:sp>
        <p:nvSpPr>
          <p:cNvPr id="2" name="Rectangle 1">
            <a:extLst>
              <a:ext uri="{FF2B5EF4-FFF2-40B4-BE49-F238E27FC236}">
                <a16:creationId xmlns:a16="http://schemas.microsoft.com/office/drawing/2014/main" id="{2EBBF45B-1B55-DF46-93B4-FB35123AAD07}"/>
              </a:ext>
            </a:extLst>
          </p:cNvPr>
          <p:cNvSpPr/>
          <p:nvPr/>
        </p:nvSpPr>
        <p:spPr>
          <a:xfrm>
            <a:off x="289297" y="1011536"/>
            <a:ext cx="11669360" cy="4893647"/>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solidFill>
              </a:rPr>
              <a:t>Technologies for FCC-</a:t>
            </a:r>
            <a:r>
              <a:rPr lang="en-US" sz="2000" dirty="0" err="1">
                <a:solidFill>
                  <a:schemeClr val="accent1"/>
                </a:solidFill>
              </a:rPr>
              <a:t>ee</a:t>
            </a:r>
            <a:r>
              <a:rPr lang="en-US" sz="2000" dirty="0">
                <a:solidFill>
                  <a:schemeClr val="accent1"/>
                </a:solidFill>
              </a:rPr>
              <a:t> experiments</a:t>
            </a:r>
            <a:endParaRPr lang="en-US" dirty="0"/>
          </a:p>
          <a:p>
            <a:pPr marL="800100" lvl="1" indent="-342900">
              <a:spcAft>
                <a:spcPts val="1200"/>
              </a:spcAft>
              <a:buFont typeface="Arial" panose="020B0604020202020204" pitchFamily="34" charset="0"/>
              <a:buChar char="•"/>
            </a:pPr>
            <a:r>
              <a:rPr lang="en-US" dirty="0"/>
              <a:t>Are mostly available and at the level of device engineering, from technical perspective a time scale ≃ 10 years toward start of production is relatively comfortable (if appropriate R&amp;D funding is ensured before approval)</a:t>
            </a:r>
          </a:p>
          <a:p>
            <a:pPr marL="342900" indent="-342900">
              <a:buFont typeface="Arial" panose="020B0604020202020204" pitchFamily="34" charset="0"/>
              <a:buChar char="•"/>
            </a:pPr>
            <a:r>
              <a:rPr lang="en-US" sz="2000" dirty="0">
                <a:solidFill>
                  <a:schemeClr val="accent1"/>
                </a:solidFill>
              </a:rPr>
              <a:t>Technologies for FCC-</a:t>
            </a:r>
            <a:r>
              <a:rPr lang="en-US" sz="2000" dirty="0" err="1">
                <a:solidFill>
                  <a:schemeClr val="accent1"/>
                </a:solidFill>
              </a:rPr>
              <a:t>hh</a:t>
            </a:r>
            <a:r>
              <a:rPr lang="en-US" sz="2000" dirty="0">
                <a:solidFill>
                  <a:schemeClr val="accent1"/>
                </a:solidFill>
              </a:rPr>
              <a:t> experiments</a:t>
            </a:r>
          </a:p>
          <a:p>
            <a:pPr marL="800100" lvl="1" indent="-342900">
              <a:buFont typeface="Arial" panose="020B0604020202020204" pitchFamily="34" charset="0"/>
              <a:buChar char="•"/>
            </a:pPr>
            <a:r>
              <a:rPr lang="en-US" dirty="0"/>
              <a:t>Will benefit from R&amp;D for e-e collider experiments toward improved performance (including ILD/</a:t>
            </a:r>
            <a:r>
              <a:rPr lang="en-US" dirty="0" err="1"/>
              <a:t>SiD</a:t>
            </a:r>
            <a:r>
              <a:rPr lang="en-US" dirty="0"/>
              <a:t>/</a:t>
            </a:r>
            <a:r>
              <a:rPr lang="en-US" dirty="0" err="1"/>
              <a:t>CLICdet</a:t>
            </a:r>
            <a:r>
              <a:rPr lang="en-US" dirty="0"/>
              <a:t>) </a:t>
            </a:r>
          </a:p>
          <a:p>
            <a:pPr marL="800100" lvl="1" indent="-342900">
              <a:buFont typeface="Arial" panose="020B0604020202020204" pitchFamily="34" charset="0"/>
              <a:buChar char="•"/>
            </a:pPr>
            <a:r>
              <a:rPr lang="en-US" dirty="0"/>
              <a:t>Radiation tolerance and data flows are major challenges</a:t>
            </a:r>
          </a:p>
          <a:p>
            <a:pPr marL="1257300" lvl="2" indent="-342900">
              <a:buFont typeface="Arial" panose="020B0604020202020204" pitchFamily="34" charset="0"/>
              <a:buChar char="•"/>
            </a:pPr>
            <a:r>
              <a:rPr lang="en-US" dirty="0"/>
              <a:t>To some extent it concerns all technologies to eventually optimize performance versus cost across the detector radius</a:t>
            </a:r>
          </a:p>
          <a:p>
            <a:pPr marL="1257300" lvl="2" indent="-342900">
              <a:spcAft>
                <a:spcPts val="1200"/>
              </a:spcAft>
              <a:buFont typeface="Arial" panose="020B0604020202020204" pitchFamily="34" charset="0"/>
              <a:buChar char="•"/>
            </a:pPr>
            <a:r>
              <a:rPr lang="en-US" dirty="0"/>
              <a:t>In current timeline scenario(s) there is ample time to find technical solutions, however it more than an incremental step in the inner part of the detectors, this will likely need several R&amp;D steps, at minimum to track closely industrial progress</a:t>
            </a:r>
          </a:p>
          <a:p>
            <a:pPr marL="342900" indent="-342900">
              <a:buFont typeface="Arial" panose="020B0604020202020204" pitchFamily="34" charset="0"/>
              <a:buChar char="•"/>
            </a:pPr>
            <a:r>
              <a:rPr lang="en-US" sz="2000" dirty="0">
                <a:solidFill>
                  <a:schemeClr val="accent1"/>
                </a:solidFill>
              </a:rPr>
              <a:t>Industrial technology trends are relatively well identified</a:t>
            </a:r>
          </a:p>
          <a:p>
            <a:pPr marL="800100" lvl="1" indent="-342900">
              <a:buFont typeface="Arial" panose="020B0604020202020204" pitchFamily="34" charset="0"/>
              <a:buChar char="•"/>
            </a:pPr>
            <a:r>
              <a:rPr lang="en-US" dirty="0" err="1"/>
              <a:t>Eg.</a:t>
            </a:r>
            <a:r>
              <a:rPr lang="en-US" dirty="0"/>
              <a:t> </a:t>
            </a:r>
            <a:r>
              <a:rPr lang="en-US" dirty="0" err="1"/>
              <a:t>nano</a:t>
            </a:r>
            <a:r>
              <a:rPr lang="en-US" dirty="0"/>
              <a:t>-technology and hybridization/integration of all system features, with strong synergies with material science for R&amp;D, and imaging industry in medicine or other field for fabrication </a:t>
            </a:r>
          </a:p>
          <a:p>
            <a:pPr marL="1257300" lvl="2" indent="-342900">
              <a:buFont typeface="Arial" panose="020B0604020202020204" pitchFamily="34" charset="0"/>
              <a:buChar char="•"/>
            </a:pPr>
            <a:r>
              <a:rPr lang="en-US" sz="1600" dirty="0"/>
              <a:t>Access to new technologies is however not easy and expensive (interest of wide R&amp;D programs with international support)</a:t>
            </a:r>
          </a:p>
          <a:p>
            <a:pPr marL="800100" lvl="1" indent="-342900">
              <a:spcAft>
                <a:spcPts val="1200"/>
              </a:spcAft>
              <a:buFont typeface="Arial" panose="020B0604020202020204" pitchFamily="34" charset="0"/>
              <a:buChar char="•"/>
            </a:pPr>
            <a:r>
              <a:rPr lang="en-US" dirty="0"/>
              <a:t>Increased radiation tolerance may come from </a:t>
            </a:r>
            <a:r>
              <a:rPr lang="en-US" dirty="0" err="1"/>
              <a:t>nano</a:t>
            </a:r>
            <a:r>
              <a:rPr lang="en-US" dirty="0"/>
              <a:t>-level, but it is not a constraint for public applications</a:t>
            </a:r>
          </a:p>
        </p:txBody>
      </p:sp>
    </p:spTree>
    <p:extLst>
      <p:ext uri="{BB962C8B-B14F-4D97-AF65-F5344CB8AC3E}">
        <p14:creationId xmlns:p14="http://schemas.microsoft.com/office/powerpoint/2010/main" val="278596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3</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2252702" y="3105835"/>
            <a:ext cx="7686597" cy="646331"/>
          </a:xfrm>
          <a:prstGeom prst="rect">
            <a:avLst/>
          </a:prstGeom>
        </p:spPr>
        <p:txBody>
          <a:bodyPr wrap="square">
            <a:spAutoFit/>
          </a:bodyPr>
          <a:lstStyle/>
          <a:p>
            <a:pPr algn="ctr"/>
            <a:r>
              <a:rPr lang="en-US" sz="3600" dirty="0">
                <a:solidFill>
                  <a:schemeClr val="accent1"/>
                </a:solidFill>
              </a:rPr>
              <a:t>Tracking systems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spTree>
    <p:extLst>
      <p:ext uri="{BB962C8B-B14F-4D97-AF65-F5344CB8AC3E}">
        <p14:creationId xmlns:p14="http://schemas.microsoft.com/office/powerpoint/2010/main" val="3534083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4</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Tracking parameters at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endParaRPr lang="en-US" sz="3600" dirty="0">
              <a:solidFill>
                <a:schemeClr val="accent1"/>
              </a:solidFill>
            </a:endParaRPr>
          </a:p>
        </p:txBody>
      </p:sp>
      <p:sp>
        <p:nvSpPr>
          <p:cNvPr id="7" name="ZoneTexte 6">
            <a:extLst>
              <a:ext uri="{FF2B5EF4-FFF2-40B4-BE49-F238E27FC236}">
                <a16:creationId xmlns:a16="http://schemas.microsoft.com/office/drawing/2014/main" id="{EC332700-838B-1345-B544-E4173F182A6C}"/>
              </a:ext>
            </a:extLst>
          </p:cNvPr>
          <p:cNvSpPr txBox="1"/>
          <p:nvPr/>
        </p:nvSpPr>
        <p:spPr>
          <a:xfrm rot="16200000">
            <a:off x="606957" y="4938143"/>
            <a:ext cx="3062120" cy="369332"/>
          </a:xfrm>
          <a:prstGeom prst="rect">
            <a:avLst/>
          </a:prstGeom>
          <a:noFill/>
        </p:spPr>
        <p:txBody>
          <a:bodyPr wrap="none" rtlCol="0">
            <a:spAutoFit/>
          </a:bodyPr>
          <a:lstStyle/>
          <a:p>
            <a:r>
              <a:rPr lang="en-US" dirty="0"/>
              <a:t>    Outer Tracker             Vertex </a:t>
            </a:r>
          </a:p>
        </p:txBody>
      </p:sp>
      <p:sp>
        <p:nvSpPr>
          <p:cNvPr id="9" name="Accolade ouvrante 8">
            <a:extLst>
              <a:ext uri="{FF2B5EF4-FFF2-40B4-BE49-F238E27FC236}">
                <a16:creationId xmlns:a16="http://schemas.microsoft.com/office/drawing/2014/main" id="{D7C85EE0-0873-1A4C-AB43-F188904E6E36}"/>
              </a:ext>
            </a:extLst>
          </p:cNvPr>
          <p:cNvSpPr/>
          <p:nvPr/>
        </p:nvSpPr>
        <p:spPr>
          <a:xfrm>
            <a:off x="2339664" y="3412083"/>
            <a:ext cx="128482" cy="141378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Accolade ouvrante 9">
            <a:extLst>
              <a:ext uri="{FF2B5EF4-FFF2-40B4-BE49-F238E27FC236}">
                <a16:creationId xmlns:a16="http://schemas.microsoft.com/office/drawing/2014/main" id="{0E3A9FFD-2EA8-294F-A5CA-5C7542C895AA}"/>
              </a:ext>
            </a:extLst>
          </p:cNvPr>
          <p:cNvSpPr/>
          <p:nvPr/>
        </p:nvSpPr>
        <p:spPr>
          <a:xfrm>
            <a:off x="2329154" y="4852002"/>
            <a:ext cx="138992" cy="1576551"/>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 name="Rectangle 1">
            <a:extLst>
              <a:ext uri="{FF2B5EF4-FFF2-40B4-BE49-F238E27FC236}">
                <a16:creationId xmlns:a16="http://schemas.microsoft.com/office/drawing/2014/main" id="{8C99543C-FD41-4546-BF21-A9D768669D8B}"/>
              </a:ext>
            </a:extLst>
          </p:cNvPr>
          <p:cNvSpPr/>
          <p:nvPr/>
        </p:nvSpPr>
        <p:spPr>
          <a:xfrm>
            <a:off x="921643" y="568346"/>
            <a:ext cx="10348714" cy="1877437"/>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accent1"/>
                </a:solidFill>
                <a:cs typeface="Arial" panose="020B0604020202020204" pitchFamily="34" charset="0"/>
                <a:sym typeface="Wingdings"/>
              </a:rPr>
              <a:t>e-e experiments </a:t>
            </a:r>
          </a:p>
          <a:p>
            <a:pPr marL="800100" lvl="1" indent="-342900">
              <a:buFont typeface="Arial" panose="020B0604020202020204" pitchFamily="34" charset="0"/>
              <a:buChar char="•"/>
            </a:pPr>
            <a:r>
              <a:rPr lang="en-US" dirty="0" err="1">
                <a:cs typeface="Arial" panose="020B0604020202020204" pitchFamily="34" charset="0"/>
                <a:sym typeface="Wingdings"/>
              </a:rPr>
              <a:t>σ</a:t>
            </a:r>
            <a:r>
              <a:rPr lang="en-US" dirty="0">
                <a:cs typeface="Arial" panose="020B0604020202020204" pitchFamily="34" charset="0"/>
                <a:sym typeface="Wingdings"/>
              </a:rPr>
              <a:t>(d</a:t>
            </a:r>
            <a:r>
              <a:rPr lang="en-US" baseline="-25000" dirty="0">
                <a:cs typeface="Arial" panose="020B0604020202020204" pitchFamily="34" charset="0"/>
                <a:sym typeface="Wingdings"/>
              </a:rPr>
              <a:t>0</a:t>
            </a:r>
            <a:r>
              <a:rPr lang="en-US" dirty="0">
                <a:cs typeface="Arial" panose="020B0604020202020204" pitchFamily="34" charset="0"/>
                <a:sym typeface="Wingdings"/>
              </a:rPr>
              <a:t>)/d</a:t>
            </a:r>
            <a:r>
              <a:rPr lang="en-US" baseline="-25000" dirty="0">
                <a:cs typeface="Arial" panose="020B0604020202020204" pitchFamily="34" charset="0"/>
                <a:sym typeface="Wingdings"/>
              </a:rPr>
              <a:t>0 </a:t>
            </a:r>
            <a:r>
              <a:rPr lang="en-US" dirty="0">
                <a:cs typeface="Arial" panose="020B0604020202020204" pitchFamily="34" charset="0"/>
                <a:sym typeface="Wingdings"/>
              </a:rPr>
              <a:t>≃ 2/5/20 µm (100/10/1 GeV at 90</a:t>
            </a:r>
            <a:r>
              <a:rPr lang="en-US" baseline="30000" dirty="0">
                <a:cs typeface="Arial" panose="020B0604020202020204" pitchFamily="34" charset="0"/>
                <a:sym typeface="Wingdings"/>
              </a:rPr>
              <a:t>∘</a:t>
            </a:r>
            <a:r>
              <a:rPr lang="en-US" dirty="0">
                <a:cs typeface="Arial" panose="020B0604020202020204" pitchFamily="34" charset="0"/>
                <a:sym typeface="Wingdings"/>
              </a:rPr>
              <a:t>) and </a:t>
            </a:r>
            <a:r>
              <a:rPr lang="en-US" dirty="0" err="1">
                <a:cs typeface="Arial" panose="020B0604020202020204" pitchFamily="34" charset="0"/>
                <a:sym typeface="Wingdings"/>
              </a:rPr>
              <a:t>σ</a:t>
            </a:r>
            <a:r>
              <a:rPr lang="en-US" dirty="0">
                <a:cs typeface="Arial" panose="020B0604020202020204" pitchFamily="34" charset="0"/>
                <a:sym typeface="Wingdings"/>
              </a:rPr>
              <a:t>(</a:t>
            </a:r>
            <a:r>
              <a:rPr lang="en-US" dirty="0" err="1">
                <a:cs typeface="Arial" panose="020B0604020202020204" pitchFamily="34" charset="0"/>
                <a:sym typeface="Wingdings"/>
              </a:rPr>
              <a:t>p</a:t>
            </a:r>
            <a:r>
              <a:rPr lang="en-US" baseline="-25000" dirty="0" err="1">
                <a:cs typeface="Arial" panose="020B0604020202020204" pitchFamily="34" charset="0"/>
                <a:sym typeface="Wingdings"/>
              </a:rPr>
              <a:t>T</a:t>
            </a:r>
            <a:r>
              <a:rPr lang="en-US" dirty="0">
                <a:cs typeface="Arial" panose="020B0604020202020204" pitchFamily="34" charset="0"/>
                <a:sym typeface="Wingdings"/>
              </a:rPr>
              <a:t>)/p</a:t>
            </a:r>
            <a:r>
              <a:rPr lang="en-US" baseline="-25000" dirty="0">
                <a:cs typeface="Arial" panose="020B0604020202020204" pitchFamily="34" charset="0"/>
                <a:sym typeface="Wingdings"/>
              </a:rPr>
              <a:t>T</a:t>
            </a:r>
            <a:r>
              <a:rPr lang="en-US" baseline="30000" dirty="0">
                <a:cs typeface="Arial" panose="020B0604020202020204" pitchFamily="34" charset="0"/>
                <a:sym typeface="Wingdings"/>
              </a:rPr>
              <a:t>2</a:t>
            </a:r>
            <a:r>
              <a:rPr lang="en-US" dirty="0">
                <a:cs typeface="Arial" panose="020B0604020202020204" pitchFamily="34" charset="0"/>
                <a:sym typeface="Wingdings"/>
              </a:rPr>
              <a:t> ≲ 2 x 10</a:t>
            </a:r>
            <a:r>
              <a:rPr lang="en-US" baseline="30000" dirty="0">
                <a:cs typeface="Arial" panose="020B0604020202020204" pitchFamily="34" charset="0"/>
                <a:sym typeface="Wingdings"/>
              </a:rPr>
              <a:t>-5 </a:t>
            </a:r>
            <a:r>
              <a:rPr lang="en-US" dirty="0">
                <a:cs typeface="Arial" panose="020B0604020202020204" pitchFamily="34" charset="0"/>
                <a:sym typeface="Wingdings"/>
              </a:rPr>
              <a:t>GeV</a:t>
            </a:r>
            <a:r>
              <a:rPr lang="en-US" baseline="30000" dirty="0">
                <a:cs typeface="Arial" panose="020B0604020202020204" pitchFamily="34" charset="0"/>
                <a:sym typeface="Wingdings"/>
              </a:rPr>
              <a:t>-1</a:t>
            </a:r>
            <a:r>
              <a:rPr lang="en-US" dirty="0">
                <a:cs typeface="Arial" panose="020B0604020202020204" pitchFamily="34" charset="0"/>
                <a:sym typeface="Wingdings"/>
              </a:rPr>
              <a:t> (</a:t>
            </a:r>
            <a:r>
              <a:rPr lang="en-US" dirty="0" err="1">
                <a:cs typeface="Arial" panose="020B0604020202020204" pitchFamily="34" charset="0"/>
                <a:sym typeface="Wingdings"/>
              </a:rPr>
              <a:t>p</a:t>
            </a:r>
            <a:r>
              <a:rPr lang="en-US" baseline="-25000" dirty="0" err="1">
                <a:cs typeface="Arial" panose="020B0604020202020204" pitchFamily="34" charset="0"/>
                <a:sym typeface="Wingdings"/>
              </a:rPr>
              <a:t>T</a:t>
            </a:r>
            <a:r>
              <a:rPr lang="en-US" dirty="0">
                <a:cs typeface="Arial" panose="020B0604020202020204" pitchFamily="34" charset="0"/>
                <a:sym typeface="Wingdings"/>
              </a:rPr>
              <a:t> ≳ 100 GeV at 90</a:t>
            </a:r>
            <a:r>
              <a:rPr lang="en-US" baseline="30000" dirty="0">
                <a:cs typeface="Arial" panose="020B0604020202020204" pitchFamily="34" charset="0"/>
                <a:sym typeface="Wingdings"/>
              </a:rPr>
              <a:t>∘</a:t>
            </a:r>
            <a:r>
              <a:rPr lang="en-US" dirty="0">
                <a:cs typeface="Arial" panose="020B0604020202020204" pitchFamily="34" charset="0"/>
                <a:sym typeface="Wingdings"/>
              </a:rPr>
              <a:t>)</a:t>
            </a:r>
          </a:p>
          <a:p>
            <a:pPr marL="342900" indent="-342900">
              <a:buFont typeface="Arial" panose="020B0604020202020204" pitchFamily="34" charset="0"/>
              <a:buChar char="•"/>
            </a:pPr>
            <a:r>
              <a:rPr lang="en-US" sz="2200" dirty="0">
                <a:solidFill>
                  <a:schemeClr val="accent1"/>
                </a:solidFill>
                <a:cs typeface="Arial" panose="020B0604020202020204" pitchFamily="34" charset="0"/>
                <a:sym typeface="Wingdings"/>
              </a:rPr>
              <a:t>p-p experiments</a:t>
            </a:r>
          </a:p>
          <a:p>
            <a:pPr marL="800100" lvl="1" indent="-342900">
              <a:buFont typeface="Arial" panose="020B0604020202020204" pitchFamily="34" charset="0"/>
              <a:buChar char="•"/>
            </a:pPr>
            <a:r>
              <a:rPr lang="en-US" dirty="0">
                <a:cs typeface="Arial" panose="020B0604020202020204" pitchFamily="34" charset="0"/>
                <a:sym typeface="Wingdings"/>
              </a:rPr>
              <a:t>Precise tracking to mitigate pile-up of 1000 collisions (z-</a:t>
            </a:r>
            <a:r>
              <a:rPr lang="en-US" dirty="0" err="1">
                <a:cs typeface="Arial" panose="020B0604020202020204" pitchFamily="34" charset="0"/>
                <a:sym typeface="Wingdings"/>
              </a:rPr>
              <a:t>coord</a:t>
            </a:r>
            <a:r>
              <a:rPr lang="en-US" dirty="0">
                <a:cs typeface="Arial" panose="020B0604020202020204" pitchFamily="34" charset="0"/>
                <a:sym typeface="Wingdings"/>
              </a:rPr>
              <a:t>.), also for b-tag and high </a:t>
            </a:r>
            <a:r>
              <a:rPr lang="en-US" dirty="0" err="1">
                <a:cs typeface="Arial" panose="020B0604020202020204" pitchFamily="34" charset="0"/>
                <a:sym typeface="Wingdings"/>
              </a:rPr>
              <a:t>p</a:t>
            </a:r>
            <a:r>
              <a:rPr lang="en-US" baseline="-25000" dirty="0" err="1">
                <a:cs typeface="Arial" panose="020B0604020202020204" pitchFamily="34" charset="0"/>
                <a:sym typeface="Wingdings"/>
              </a:rPr>
              <a:t>T</a:t>
            </a:r>
            <a:r>
              <a:rPr lang="en-US" dirty="0">
                <a:cs typeface="Arial" panose="020B0604020202020204" pitchFamily="34" charset="0"/>
                <a:sym typeface="Wingdings"/>
              </a:rPr>
              <a:t> resolution</a:t>
            </a:r>
          </a:p>
          <a:p>
            <a:pPr marL="800100" lvl="1" indent="-342900">
              <a:buFont typeface="Arial" panose="020B0604020202020204" pitchFamily="34" charset="0"/>
              <a:buChar char="•"/>
            </a:pPr>
            <a:r>
              <a:rPr lang="en-US" dirty="0">
                <a:cs typeface="Arial" panose="020B0604020202020204" pitchFamily="34" charset="0"/>
                <a:sym typeface="Wingdings"/>
              </a:rPr>
              <a:t>Hit rate readout up to 30 GHz/cm</a:t>
            </a:r>
            <a:r>
              <a:rPr lang="en-US" baseline="30000" dirty="0">
                <a:cs typeface="Arial" panose="020B0604020202020204" pitchFamily="34" charset="0"/>
                <a:sym typeface="Wingdings"/>
              </a:rPr>
              <a:t>2</a:t>
            </a:r>
            <a:r>
              <a:rPr lang="en-US" dirty="0">
                <a:cs typeface="Arial" panose="020B0604020202020204" pitchFamily="34" charset="0"/>
                <a:sym typeface="Wingdings"/>
              </a:rPr>
              <a:t> in inner pixel layer </a:t>
            </a:r>
          </a:p>
          <a:p>
            <a:pPr marL="800100" lvl="1" indent="-342900">
              <a:buFont typeface="Arial" panose="020B0604020202020204" pitchFamily="34" charset="0"/>
              <a:buChar char="•"/>
            </a:pPr>
            <a:r>
              <a:rPr lang="en-US" dirty="0">
                <a:cs typeface="Arial" panose="020B0604020202020204" pitchFamily="34" charset="0"/>
                <a:sym typeface="Wingdings"/>
              </a:rPr>
              <a:t>Up to 10</a:t>
            </a:r>
            <a:r>
              <a:rPr lang="en-US" baseline="30000" dirty="0">
                <a:cs typeface="Arial" panose="020B0604020202020204" pitchFamily="34" charset="0"/>
                <a:sym typeface="Wingdings"/>
              </a:rPr>
              <a:t>18</a:t>
            </a:r>
            <a:r>
              <a:rPr lang="en-US" dirty="0">
                <a:cs typeface="Arial" panose="020B0604020202020204" pitchFamily="34" charset="0"/>
                <a:sym typeface="Wingdings"/>
              </a:rPr>
              <a:t> 1 MeV </a:t>
            </a:r>
            <a:r>
              <a:rPr lang="en-US" dirty="0" err="1">
                <a:cs typeface="Arial" panose="020B0604020202020204" pitchFamily="34" charset="0"/>
                <a:sym typeface="Wingdings"/>
              </a:rPr>
              <a:t>neq</a:t>
            </a:r>
            <a:r>
              <a:rPr lang="en-US" dirty="0">
                <a:cs typeface="Arial" panose="020B0604020202020204" pitchFamily="34" charset="0"/>
                <a:sym typeface="Wingdings"/>
              </a:rPr>
              <a:t>/cm</a:t>
            </a:r>
            <a:r>
              <a:rPr lang="en-US" baseline="30000" dirty="0">
                <a:cs typeface="Arial" panose="020B0604020202020204" pitchFamily="34" charset="0"/>
                <a:sym typeface="Wingdings"/>
              </a:rPr>
              <a:t>2</a:t>
            </a:r>
            <a:r>
              <a:rPr lang="en-US" dirty="0">
                <a:cs typeface="Arial" panose="020B0604020202020204" pitchFamily="34" charset="0"/>
                <a:sym typeface="Wingdings"/>
              </a:rPr>
              <a:t>  and 30 </a:t>
            </a:r>
            <a:r>
              <a:rPr lang="en-US" dirty="0" err="1">
                <a:cs typeface="Arial" panose="020B0604020202020204" pitchFamily="34" charset="0"/>
                <a:sym typeface="Wingdings"/>
              </a:rPr>
              <a:t>GRad</a:t>
            </a:r>
            <a:r>
              <a:rPr lang="en-US" dirty="0">
                <a:cs typeface="Arial" panose="020B0604020202020204" pitchFamily="34" charset="0"/>
                <a:sym typeface="Wingdings"/>
              </a:rPr>
              <a:t> for 20 ab</a:t>
            </a:r>
            <a:r>
              <a:rPr lang="en-US" baseline="30000" dirty="0">
                <a:cs typeface="Arial" panose="020B0604020202020204" pitchFamily="34" charset="0"/>
                <a:sym typeface="Wingdings"/>
              </a:rPr>
              <a:t>-1 </a:t>
            </a:r>
            <a:r>
              <a:rPr lang="en-US" dirty="0">
                <a:cs typeface="Arial" panose="020B0604020202020204" pitchFamily="34" charset="0"/>
                <a:sym typeface="Wingdings"/>
              </a:rPr>
              <a:t>integrated luminosity (x 30 HL-LHC)</a:t>
            </a:r>
            <a:endParaRPr lang="en-US" dirty="0"/>
          </a:p>
        </p:txBody>
      </p:sp>
      <p:sp>
        <p:nvSpPr>
          <p:cNvPr id="25" name="Rectangle 24">
            <a:extLst>
              <a:ext uri="{FF2B5EF4-FFF2-40B4-BE49-F238E27FC236}">
                <a16:creationId xmlns:a16="http://schemas.microsoft.com/office/drawing/2014/main" id="{F4193980-7079-0C44-8EB1-7296D9858A51}"/>
              </a:ext>
            </a:extLst>
          </p:cNvPr>
          <p:cNvSpPr/>
          <p:nvPr/>
        </p:nvSpPr>
        <p:spPr>
          <a:xfrm>
            <a:off x="8388451" y="2739150"/>
            <a:ext cx="3333013" cy="923330"/>
          </a:xfrm>
          <a:prstGeom prst="rect">
            <a:avLst/>
          </a:prstGeom>
        </p:spPr>
        <p:txBody>
          <a:bodyPr wrap="square">
            <a:spAutoFit/>
          </a:bodyPr>
          <a:lstStyle/>
          <a:p>
            <a:pPr marL="285750" indent="-285750">
              <a:buFont typeface="Arial" panose="020B0604020202020204" pitchFamily="34" charset="0"/>
              <a:buChar char="•"/>
            </a:pPr>
            <a:r>
              <a:rPr lang="en-US" dirty="0"/>
              <a:t>Inner pixel layer at larger R</a:t>
            </a:r>
          </a:p>
          <a:p>
            <a:pPr marL="285750" indent="-285750">
              <a:buFont typeface="Arial" panose="020B0604020202020204" pitchFamily="34" charset="0"/>
              <a:buChar char="•"/>
            </a:pPr>
            <a:r>
              <a:rPr lang="en-US" dirty="0"/>
              <a:t>More material</a:t>
            </a:r>
          </a:p>
          <a:p>
            <a:pPr marL="285750" indent="-285750">
              <a:buFont typeface="Wingdings" pitchFamily="2" charset="2"/>
              <a:buChar char="Ø"/>
            </a:pPr>
            <a:r>
              <a:rPr lang="en-US" dirty="0">
                <a:solidFill>
                  <a:schemeClr val="accent1"/>
                </a:solidFill>
              </a:rPr>
              <a:t>d</a:t>
            </a:r>
            <a:r>
              <a:rPr lang="en-US" baseline="-25000" dirty="0">
                <a:solidFill>
                  <a:schemeClr val="accent1"/>
                </a:solidFill>
              </a:rPr>
              <a:t>0</a:t>
            </a:r>
            <a:r>
              <a:rPr lang="en-US" dirty="0">
                <a:solidFill>
                  <a:schemeClr val="accent1"/>
                </a:solidFill>
              </a:rPr>
              <a:t> and </a:t>
            </a:r>
            <a:r>
              <a:rPr lang="en-US" dirty="0" err="1">
                <a:solidFill>
                  <a:schemeClr val="accent1"/>
                </a:solidFill>
              </a:rPr>
              <a:t>p</a:t>
            </a:r>
            <a:r>
              <a:rPr lang="en-US" baseline="-25000" dirty="0" err="1">
                <a:solidFill>
                  <a:schemeClr val="accent1"/>
                </a:solidFill>
              </a:rPr>
              <a:t>T</a:t>
            </a:r>
            <a:r>
              <a:rPr lang="en-US" dirty="0">
                <a:solidFill>
                  <a:schemeClr val="accent1"/>
                </a:solidFill>
              </a:rPr>
              <a:t> resolutions ≃ x 2 e-e</a:t>
            </a:r>
            <a:endParaRPr lang="en-US" baseline="-25000" dirty="0">
              <a:solidFill>
                <a:schemeClr val="accent1"/>
              </a:solidFill>
            </a:endParaRPr>
          </a:p>
        </p:txBody>
      </p:sp>
      <p:sp>
        <p:nvSpPr>
          <p:cNvPr id="31" name="Accolade fermante 30">
            <a:extLst>
              <a:ext uri="{FF2B5EF4-FFF2-40B4-BE49-F238E27FC236}">
                <a16:creationId xmlns:a16="http://schemas.microsoft.com/office/drawing/2014/main" id="{3919E0EE-96FE-3144-809B-F6582A814334}"/>
              </a:ext>
            </a:extLst>
          </p:cNvPr>
          <p:cNvSpPr/>
          <p:nvPr/>
        </p:nvSpPr>
        <p:spPr>
          <a:xfrm>
            <a:off x="10018354" y="1898731"/>
            <a:ext cx="69448" cy="47456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3" name="Connecteur en angle 32">
            <a:extLst>
              <a:ext uri="{FF2B5EF4-FFF2-40B4-BE49-F238E27FC236}">
                <a16:creationId xmlns:a16="http://schemas.microsoft.com/office/drawing/2014/main" id="{29F0C017-10BB-4A4D-ABB5-F2653CDE7C47}"/>
              </a:ext>
            </a:extLst>
          </p:cNvPr>
          <p:cNvCxnSpPr>
            <a:cxnSpLocks/>
          </p:cNvCxnSpPr>
          <p:nvPr/>
        </p:nvCxnSpPr>
        <p:spPr>
          <a:xfrm rot="16200000" flipH="1">
            <a:off x="10041212" y="2294451"/>
            <a:ext cx="603138" cy="286260"/>
          </a:xfrm>
          <a:prstGeom prst="bentConnector3">
            <a:avLst>
              <a:gd name="adj1" fmla="val 1207"/>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D8E2AD29-5E1B-034A-BA05-419FB5A7E11B}"/>
              </a:ext>
            </a:extLst>
          </p:cNvPr>
          <p:cNvSpPr txBox="1"/>
          <p:nvPr/>
        </p:nvSpPr>
        <p:spPr>
          <a:xfrm>
            <a:off x="8388451" y="4156687"/>
            <a:ext cx="3333013" cy="923330"/>
          </a:xfrm>
          <a:prstGeom prst="rect">
            <a:avLst/>
          </a:prstGeom>
          <a:noFill/>
        </p:spPr>
        <p:txBody>
          <a:bodyPr wrap="square" rtlCol="0">
            <a:spAutoFit/>
          </a:bodyPr>
          <a:lstStyle/>
          <a:p>
            <a:r>
              <a:rPr lang="en-US" dirty="0">
                <a:solidFill>
                  <a:srgbClr val="A26B2D"/>
                </a:solidFill>
              </a:rPr>
              <a:t>An ideal p-p tracker could be a high rate and radiation tolerant  e-e tracker </a:t>
            </a:r>
          </a:p>
        </p:txBody>
      </p:sp>
      <p:pic>
        <p:nvPicPr>
          <p:cNvPr id="12" name="Image 11">
            <a:extLst>
              <a:ext uri="{FF2B5EF4-FFF2-40B4-BE49-F238E27FC236}">
                <a16:creationId xmlns:a16="http://schemas.microsoft.com/office/drawing/2014/main" id="{0D86089E-B452-3E46-AD86-C6D316AE2C98}"/>
              </a:ext>
            </a:extLst>
          </p:cNvPr>
          <p:cNvPicPr>
            <a:picLocks noChangeAspect="1"/>
          </p:cNvPicPr>
          <p:nvPr/>
        </p:nvPicPr>
        <p:blipFill>
          <a:blip r:embed="rId3"/>
          <a:stretch>
            <a:fillRect/>
          </a:stretch>
        </p:blipFill>
        <p:spPr>
          <a:xfrm>
            <a:off x="2579995" y="2402919"/>
            <a:ext cx="5616438" cy="4510980"/>
          </a:xfrm>
          <a:prstGeom prst="rect">
            <a:avLst/>
          </a:prstGeom>
        </p:spPr>
      </p:pic>
    </p:spTree>
    <p:extLst>
      <p:ext uri="{BB962C8B-B14F-4D97-AF65-F5344CB8AC3E}">
        <p14:creationId xmlns:p14="http://schemas.microsoft.com/office/powerpoint/2010/main" val="8805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5</a:t>
            </a:fld>
            <a:endParaRPr lang="en-US"/>
          </a:p>
        </p:txBody>
      </p:sp>
      <p:sp>
        <p:nvSpPr>
          <p:cNvPr id="11" name="Rectangle 10">
            <a:extLst>
              <a:ext uri="{FF2B5EF4-FFF2-40B4-BE49-F238E27FC236}">
                <a16:creationId xmlns:a16="http://schemas.microsoft.com/office/drawing/2014/main" id="{1CFE3B04-0576-AD42-A1A6-668E0D54DA04}"/>
              </a:ext>
            </a:extLst>
          </p:cNvPr>
          <p:cNvSpPr/>
          <p:nvPr/>
        </p:nvSpPr>
        <p:spPr>
          <a:xfrm>
            <a:off x="113610" y="9057"/>
            <a:ext cx="11838903" cy="646331"/>
          </a:xfrm>
          <a:prstGeom prst="rect">
            <a:avLst/>
          </a:prstGeom>
        </p:spPr>
        <p:txBody>
          <a:bodyPr wrap="square">
            <a:spAutoFit/>
          </a:bodyPr>
          <a:lstStyle/>
          <a:p>
            <a:r>
              <a:rPr lang="en-US" sz="3600" dirty="0">
                <a:solidFill>
                  <a:schemeClr val="accent1"/>
                </a:solidFill>
              </a:rPr>
              <a:t>Silicon technologies for tracking, state-of-the-art and</a:t>
            </a:r>
            <a:r>
              <a:rPr lang="en-US" sz="3600" dirty="0">
                <a:solidFill>
                  <a:schemeClr val="accent1"/>
                </a:solidFill>
                <a:sym typeface="Wingdings"/>
              </a:rPr>
              <a:t> </a:t>
            </a:r>
            <a:r>
              <a:rPr lang="en-US" sz="3600" dirty="0">
                <a:solidFill>
                  <a:schemeClr val="accent1"/>
                </a:solidFill>
              </a:rPr>
              <a:t>R&amp;D* </a:t>
            </a:r>
            <a:r>
              <a:rPr lang="en-US" sz="3600" dirty="0">
                <a:solidFill>
                  <a:schemeClr val="accent1"/>
                </a:solidFill>
                <a:sym typeface="Wingdings"/>
              </a:rPr>
              <a:t> </a:t>
            </a:r>
          </a:p>
        </p:txBody>
      </p:sp>
      <p:sp>
        <p:nvSpPr>
          <p:cNvPr id="6" name="ZoneTexte 5">
            <a:extLst>
              <a:ext uri="{FF2B5EF4-FFF2-40B4-BE49-F238E27FC236}">
                <a16:creationId xmlns:a16="http://schemas.microsoft.com/office/drawing/2014/main" id="{E60B096C-F4BF-EE46-9BEA-2BE1FDF0EAA2}"/>
              </a:ext>
            </a:extLst>
          </p:cNvPr>
          <p:cNvSpPr txBox="1"/>
          <p:nvPr/>
        </p:nvSpPr>
        <p:spPr>
          <a:xfrm>
            <a:off x="-8574" y="6267281"/>
            <a:ext cx="3877921" cy="584775"/>
          </a:xfrm>
          <a:prstGeom prst="rect">
            <a:avLst/>
          </a:prstGeom>
          <a:noFill/>
        </p:spPr>
        <p:txBody>
          <a:bodyPr wrap="none" rtlCol="0">
            <a:spAutoFit/>
          </a:bodyPr>
          <a:lstStyle/>
          <a:p>
            <a:r>
              <a:rPr lang="en-US" sz="1600" i="1" dirty="0"/>
              <a:t>* See talk of G. </a:t>
            </a:r>
            <a:r>
              <a:rPr lang="en-US" sz="1600" i="1" dirty="0" err="1"/>
              <a:t>Calderini</a:t>
            </a:r>
            <a:endParaRPr lang="en-US" sz="1600" i="1" dirty="0"/>
          </a:p>
          <a:p>
            <a:r>
              <a:rPr lang="en-US" sz="1600" i="1" dirty="0"/>
              <a:t>** Also </a:t>
            </a:r>
            <a:r>
              <a:rPr lang="en-US" sz="1600" i="1"/>
              <a:t>BELLE-II MAPs </a:t>
            </a:r>
            <a:r>
              <a:rPr lang="en-US" sz="1600" i="1" dirty="0"/>
              <a:t>in </a:t>
            </a:r>
            <a:r>
              <a:rPr lang="en-US" sz="1600" i="1" dirty="0" err="1"/>
              <a:t>DepFET</a:t>
            </a:r>
            <a:r>
              <a:rPr lang="en-US" sz="1600" i="1" dirty="0"/>
              <a:t> technology</a:t>
            </a:r>
          </a:p>
        </p:txBody>
      </p:sp>
      <p:sp>
        <p:nvSpPr>
          <p:cNvPr id="22" name="ZoneTexte 21">
            <a:extLst>
              <a:ext uri="{FF2B5EF4-FFF2-40B4-BE49-F238E27FC236}">
                <a16:creationId xmlns:a16="http://schemas.microsoft.com/office/drawing/2014/main" id="{600EEDCD-6CB7-7946-80E5-98D4F59BB2B4}"/>
              </a:ext>
            </a:extLst>
          </p:cNvPr>
          <p:cNvSpPr txBox="1"/>
          <p:nvPr/>
        </p:nvSpPr>
        <p:spPr>
          <a:xfrm>
            <a:off x="191819" y="1044272"/>
            <a:ext cx="4888268" cy="2000548"/>
          </a:xfrm>
          <a:prstGeom prst="rect">
            <a:avLst/>
          </a:prstGeom>
          <a:noFill/>
          <a:ln>
            <a:solidFill>
              <a:schemeClr val="accent1"/>
            </a:solidFill>
          </a:ln>
        </p:spPr>
        <p:txBody>
          <a:bodyPr wrap="square" rtlCol="0">
            <a:spAutoFit/>
          </a:bodyPr>
          <a:lstStyle/>
          <a:p>
            <a:r>
              <a:rPr lang="en-US" sz="2000" dirty="0">
                <a:solidFill>
                  <a:schemeClr val="accent1"/>
                </a:solidFill>
              </a:rPr>
              <a:t>Hybrid design, high depletion voltage planar or 3D Si-sensors, bump(wire) bonded to ASIC</a:t>
            </a:r>
          </a:p>
          <a:p>
            <a:pPr marL="342900" indent="-342900">
              <a:buFont typeface="Arial" panose="020B0604020202020204" pitchFamily="34" charset="0"/>
              <a:buChar char="•"/>
            </a:pPr>
            <a:r>
              <a:rPr lang="en-US" dirty="0"/>
              <a:t>Most radiation tolerant , high rate capabilities</a:t>
            </a:r>
          </a:p>
          <a:p>
            <a:pPr marL="342900" indent="-342900">
              <a:buFont typeface="Arial" panose="020B0604020202020204" pitchFamily="34" charset="0"/>
              <a:buChar char="•"/>
            </a:pPr>
            <a:r>
              <a:rPr lang="en-US" dirty="0" err="1"/>
              <a:t>LHCb</a:t>
            </a:r>
            <a:r>
              <a:rPr lang="en-US" dirty="0"/>
              <a:t> </a:t>
            </a:r>
            <a:r>
              <a:rPr lang="en-US" dirty="0" err="1"/>
              <a:t>Velo</a:t>
            </a:r>
            <a:r>
              <a:rPr lang="en-US" dirty="0"/>
              <a:t> upgrade, ATLAS CMS upgrades</a:t>
            </a:r>
          </a:p>
          <a:p>
            <a:r>
              <a:rPr lang="en-US" sz="1600" dirty="0"/>
              <a:t>	≃ 10 µm resolution</a:t>
            </a:r>
          </a:p>
          <a:p>
            <a:pPr lvl="1"/>
            <a:r>
              <a:rPr lang="en-US" sz="1600" dirty="0">
                <a:sym typeface="Wingdings"/>
              </a:rPr>
              <a:t>≃ 2 x </a:t>
            </a:r>
            <a:r>
              <a:rPr lang="en-US" sz="1600" dirty="0"/>
              <a:t>10</a:t>
            </a:r>
            <a:r>
              <a:rPr lang="en-US" sz="1600" baseline="30000" dirty="0"/>
              <a:t>16</a:t>
            </a:r>
            <a:r>
              <a:rPr lang="en-US" sz="1600" dirty="0"/>
              <a:t> </a:t>
            </a:r>
            <a:r>
              <a:rPr lang="en-US" sz="1600" dirty="0" err="1"/>
              <a:t>neq</a:t>
            </a:r>
            <a:r>
              <a:rPr lang="en-US" sz="1600" dirty="0"/>
              <a:t>/cm</a:t>
            </a:r>
            <a:r>
              <a:rPr lang="en-US" sz="1600" baseline="30000" dirty="0"/>
              <a:t>2</a:t>
            </a:r>
            <a:r>
              <a:rPr lang="en-US" sz="1600" dirty="0"/>
              <a:t>, sensors</a:t>
            </a:r>
          </a:p>
          <a:p>
            <a:pPr lvl="1"/>
            <a:r>
              <a:rPr lang="en-US" sz="1600" dirty="0">
                <a:sym typeface="Wingdings"/>
              </a:rPr>
              <a:t>≃ 0.5-1 Gr</a:t>
            </a:r>
            <a:r>
              <a:rPr lang="en-US" sz="1600" dirty="0"/>
              <a:t>ad, 3 GHz/cm</a:t>
            </a:r>
            <a:r>
              <a:rPr lang="en-US" sz="1600" baseline="30000" dirty="0"/>
              <a:t>2</a:t>
            </a:r>
            <a:r>
              <a:rPr lang="en-US" sz="1600" dirty="0"/>
              <a:t> TSMC 65 nm ASIC</a:t>
            </a:r>
          </a:p>
        </p:txBody>
      </p:sp>
      <p:sp>
        <p:nvSpPr>
          <p:cNvPr id="102" name="Rectangle 101">
            <a:extLst>
              <a:ext uri="{FF2B5EF4-FFF2-40B4-BE49-F238E27FC236}">
                <a16:creationId xmlns:a16="http://schemas.microsoft.com/office/drawing/2014/main" id="{73F88CDF-D292-7841-A905-6760BF049389}"/>
              </a:ext>
            </a:extLst>
          </p:cNvPr>
          <p:cNvSpPr/>
          <p:nvPr/>
        </p:nvSpPr>
        <p:spPr>
          <a:xfrm>
            <a:off x="5313909" y="1044272"/>
            <a:ext cx="6400800" cy="2000548"/>
          </a:xfrm>
          <a:prstGeom prst="rect">
            <a:avLst/>
          </a:prstGeom>
          <a:noFill/>
          <a:ln>
            <a:solidFill>
              <a:schemeClr val="accent1"/>
            </a:solidFill>
          </a:ln>
        </p:spPr>
        <p:txBody>
          <a:bodyPr wrap="square">
            <a:spAutoFit/>
          </a:bodyPr>
          <a:lstStyle/>
          <a:p>
            <a:r>
              <a:rPr lang="en-US" sz="2000" dirty="0">
                <a:solidFill>
                  <a:schemeClr val="accent1"/>
                </a:solidFill>
              </a:rPr>
              <a:t>Monolithic Active Pixels**, electronics grown on Si sensor in CMOS standard process</a:t>
            </a:r>
          </a:p>
          <a:p>
            <a:pPr marL="342900" indent="-342900">
              <a:buFont typeface="Arial" panose="020B0604020202020204" pitchFamily="34" charset="0"/>
              <a:buChar char="•"/>
            </a:pPr>
            <a:r>
              <a:rPr lang="en-US" dirty="0"/>
              <a:t>Lightest and most precise, radiation tolerance and rates limited</a:t>
            </a:r>
          </a:p>
          <a:p>
            <a:pPr marL="342900" indent="-342900">
              <a:buFont typeface="Arial" panose="020B0604020202020204" pitchFamily="34" charset="0"/>
              <a:buChar char="•"/>
            </a:pPr>
            <a:r>
              <a:rPr lang="en-US" dirty="0"/>
              <a:t>ALICE ITS2</a:t>
            </a:r>
          </a:p>
          <a:p>
            <a:pPr marL="800100" lvl="1" indent="-342900">
              <a:buFont typeface="Arial" panose="020B0604020202020204" pitchFamily="34" charset="0"/>
              <a:buChar char="•"/>
            </a:pPr>
            <a:r>
              <a:rPr lang="en-US" sz="1600" dirty="0"/>
              <a:t>≃ 5 µm resolution, </a:t>
            </a:r>
            <a:r>
              <a:rPr lang="en-US" sz="1600" dirty="0">
                <a:sym typeface="Wingdings"/>
              </a:rPr>
              <a:t>≃ 0.3% X</a:t>
            </a:r>
            <a:r>
              <a:rPr lang="en-US" sz="1600" baseline="-25000" dirty="0">
                <a:sym typeface="Wingdings"/>
              </a:rPr>
              <a:t>0 </a:t>
            </a:r>
            <a:r>
              <a:rPr lang="en-US" sz="1600" dirty="0">
                <a:sym typeface="Wingdings"/>
              </a:rPr>
              <a:t>/inner layer </a:t>
            </a:r>
            <a:endParaRPr lang="en-US" sz="1600" dirty="0"/>
          </a:p>
          <a:p>
            <a:pPr marL="800100" lvl="1" indent="-342900">
              <a:buFont typeface="Arial" panose="020B0604020202020204" pitchFamily="34" charset="0"/>
              <a:buChar char="•"/>
            </a:pPr>
            <a:r>
              <a:rPr lang="en-US" sz="1600" dirty="0">
                <a:sym typeface="Wingdings"/>
              </a:rPr>
              <a:t>≃ 2 x </a:t>
            </a:r>
            <a:r>
              <a:rPr lang="en-US" sz="1600" dirty="0"/>
              <a:t>10</a:t>
            </a:r>
            <a:r>
              <a:rPr lang="en-US" sz="1600" baseline="30000" dirty="0"/>
              <a:t>13</a:t>
            </a:r>
            <a:r>
              <a:rPr lang="en-US" sz="1600" dirty="0"/>
              <a:t> </a:t>
            </a:r>
            <a:r>
              <a:rPr lang="en-US" sz="1600" dirty="0" err="1"/>
              <a:t>neq</a:t>
            </a:r>
            <a:r>
              <a:rPr lang="en-US" sz="1600" dirty="0"/>
              <a:t>/cm</a:t>
            </a:r>
            <a:r>
              <a:rPr lang="en-US" sz="1600" baseline="30000" dirty="0"/>
              <a:t>2 </a:t>
            </a:r>
            <a:r>
              <a:rPr lang="en-US" sz="1600" dirty="0"/>
              <a:t>and </a:t>
            </a:r>
            <a:r>
              <a:rPr lang="en-US" sz="1600" dirty="0">
                <a:sym typeface="Wingdings"/>
              </a:rPr>
              <a:t>≃ </a:t>
            </a:r>
            <a:r>
              <a:rPr lang="en-US" sz="1600" dirty="0"/>
              <a:t>3 </a:t>
            </a:r>
            <a:r>
              <a:rPr lang="en-US" sz="1600" dirty="0" err="1"/>
              <a:t>MRad</a:t>
            </a:r>
            <a:endParaRPr lang="en-US" sz="1600" dirty="0"/>
          </a:p>
          <a:p>
            <a:pPr marL="800100" lvl="1" indent="-342900">
              <a:buFont typeface="Arial" panose="020B0604020202020204" pitchFamily="34" charset="0"/>
              <a:buChar char="•"/>
            </a:pPr>
            <a:r>
              <a:rPr lang="en-US" sz="1600" dirty="0"/>
              <a:t>Binary readout </a:t>
            </a:r>
            <a:r>
              <a:rPr lang="en-US" sz="1600" dirty="0" err="1"/>
              <a:t>sparsified</a:t>
            </a:r>
            <a:r>
              <a:rPr lang="en-US" sz="1600" dirty="0"/>
              <a:t>, </a:t>
            </a:r>
            <a:r>
              <a:rPr lang="en-US" sz="1600" dirty="0">
                <a:sym typeface="Wingdings"/>
              </a:rPr>
              <a:t>≃ 5 </a:t>
            </a:r>
            <a:r>
              <a:rPr lang="en-US" sz="1600" dirty="0">
                <a:cs typeface="Arial" panose="020B0604020202020204" pitchFamily="34" charset="0"/>
                <a:sym typeface="Wingdings"/>
              </a:rPr>
              <a:t>µs integration time</a:t>
            </a:r>
            <a:endParaRPr lang="en-US" sz="1600" dirty="0"/>
          </a:p>
        </p:txBody>
      </p:sp>
      <p:grpSp>
        <p:nvGrpSpPr>
          <p:cNvPr id="25" name="Groupe 24">
            <a:extLst>
              <a:ext uri="{FF2B5EF4-FFF2-40B4-BE49-F238E27FC236}">
                <a16:creationId xmlns:a16="http://schemas.microsoft.com/office/drawing/2014/main" id="{5E81EDCC-6FD8-3E41-9EC1-6740D7878DBB}"/>
              </a:ext>
            </a:extLst>
          </p:cNvPr>
          <p:cNvGrpSpPr/>
          <p:nvPr/>
        </p:nvGrpSpPr>
        <p:grpSpPr>
          <a:xfrm>
            <a:off x="84329" y="3195421"/>
            <a:ext cx="12174722" cy="2988608"/>
            <a:chOff x="84329" y="2951581"/>
            <a:chExt cx="12174722" cy="2988608"/>
          </a:xfrm>
        </p:grpSpPr>
        <p:grpSp>
          <p:nvGrpSpPr>
            <p:cNvPr id="84" name="Groupe 83">
              <a:extLst>
                <a:ext uri="{FF2B5EF4-FFF2-40B4-BE49-F238E27FC236}">
                  <a16:creationId xmlns:a16="http://schemas.microsoft.com/office/drawing/2014/main" id="{91A404B9-F44A-674F-BD40-0B087A24F3E7}"/>
                </a:ext>
              </a:extLst>
            </p:cNvPr>
            <p:cNvGrpSpPr/>
            <p:nvPr/>
          </p:nvGrpSpPr>
          <p:grpSpPr>
            <a:xfrm>
              <a:off x="433690" y="3149372"/>
              <a:ext cx="11688477" cy="1486173"/>
              <a:chOff x="325104" y="2157871"/>
              <a:chExt cx="11688477" cy="1486173"/>
            </a:xfrm>
            <a:noFill/>
          </p:grpSpPr>
          <p:sp>
            <p:nvSpPr>
              <p:cNvPr id="8" name="TextBox 7"/>
              <p:cNvSpPr txBox="1"/>
              <p:nvPr/>
            </p:nvSpPr>
            <p:spPr>
              <a:xfrm>
                <a:off x="2273300" y="2369066"/>
                <a:ext cx="184666" cy="369332"/>
              </a:xfrm>
              <a:prstGeom prst="rect">
                <a:avLst/>
              </a:prstGeom>
              <a:grpFill/>
            </p:spPr>
            <p:txBody>
              <a:bodyPr wrap="none" rtlCol="0">
                <a:spAutoFit/>
              </a:bodyPr>
              <a:lstStyle/>
              <a:p>
                <a:endParaRPr lang="en-US" dirty="0"/>
              </a:p>
            </p:txBody>
          </p:sp>
          <p:grpSp>
            <p:nvGrpSpPr>
              <p:cNvPr id="13" name="Groupe 12">
                <a:extLst>
                  <a:ext uri="{FF2B5EF4-FFF2-40B4-BE49-F238E27FC236}">
                    <a16:creationId xmlns:a16="http://schemas.microsoft.com/office/drawing/2014/main" id="{AE9CD8F1-3062-BF4A-A8A3-555D3A43C467}"/>
                  </a:ext>
                </a:extLst>
              </p:cNvPr>
              <p:cNvGrpSpPr/>
              <p:nvPr/>
            </p:nvGrpSpPr>
            <p:grpSpPr>
              <a:xfrm>
                <a:off x="325104" y="2157871"/>
                <a:ext cx="11688477" cy="1486173"/>
                <a:chOff x="476751" y="4313101"/>
                <a:chExt cx="11688477" cy="1486173"/>
              </a:xfrm>
              <a:grpFill/>
            </p:grpSpPr>
            <p:pic>
              <p:nvPicPr>
                <p:cNvPr id="21" name="Image 20">
                  <a:extLst>
                    <a:ext uri="{FF2B5EF4-FFF2-40B4-BE49-F238E27FC236}">
                      <a16:creationId xmlns:a16="http://schemas.microsoft.com/office/drawing/2014/main" id="{CB476E01-7DF8-CD4F-B003-F637B6776155}"/>
                    </a:ext>
                  </a:extLst>
                </p:cNvPr>
                <p:cNvPicPr>
                  <a:picLocks noChangeAspect="1"/>
                </p:cNvPicPr>
                <p:nvPr/>
              </p:nvPicPr>
              <p:blipFill>
                <a:blip r:embed="rId3"/>
                <a:stretch>
                  <a:fillRect/>
                </a:stretch>
              </p:blipFill>
              <p:spPr>
                <a:xfrm>
                  <a:off x="2575921" y="4325771"/>
                  <a:ext cx="2318108" cy="1452967"/>
                </a:xfrm>
                <a:prstGeom prst="rect">
                  <a:avLst/>
                </a:prstGeom>
                <a:grpFill/>
              </p:spPr>
            </p:pic>
            <p:pic>
              <p:nvPicPr>
                <p:cNvPr id="17" name="Image 16">
                  <a:extLst>
                    <a:ext uri="{FF2B5EF4-FFF2-40B4-BE49-F238E27FC236}">
                      <a16:creationId xmlns:a16="http://schemas.microsoft.com/office/drawing/2014/main" id="{E386FFF4-6483-C94C-9241-036E7D600DC5}"/>
                    </a:ext>
                  </a:extLst>
                </p:cNvPr>
                <p:cNvPicPr>
                  <a:picLocks noChangeAspect="1"/>
                </p:cNvPicPr>
                <p:nvPr/>
              </p:nvPicPr>
              <p:blipFill rotWithShape="1">
                <a:blip r:embed="rId4"/>
                <a:srcRect l="37256" r="32346" b="15968"/>
                <a:stretch/>
              </p:blipFill>
              <p:spPr>
                <a:xfrm>
                  <a:off x="7508349" y="4329526"/>
                  <a:ext cx="2150271" cy="1399147"/>
                </a:xfrm>
                <a:prstGeom prst="rect">
                  <a:avLst/>
                </a:prstGeom>
                <a:grpFill/>
              </p:spPr>
            </p:pic>
            <p:pic>
              <p:nvPicPr>
                <p:cNvPr id="18" name="Image 17">
                  <a:extLst>
                    <a:ext uri="{FF2B5EF4-FFF2-40B4-BE49-F238E27FC236}">
                      <a16:creationId xmlns:a16="http://schemas.microsoft.com/office/drawing/2014/main" id="{65186807-C842-5549-8E94-E072A486C001}"/>
                    </a:ext>
                  </a:extLst>
                </p:cNvPr>
                <p:cNvPicPr>
                  <a:picLocks noChangeAspect="1"/>
                </p:cNvPicPr>
                <p:nvPr/>
              </p:nvPicPr>
              <p:blipFill rotWithShape="1">
                <a:blip r:embed="rId4"/>
                <a:srcRect l="67706" b="16680"/>
                <a:stretch/>
              </p:blipFill>
              <p:spPr>
                <a:xfrm>
                  <a:off x="9880796" y="4313101"/>
                  <a:ext cx="2284432" cy="1387294"/>
                </a:xfrm>
                <a:prstGeom prst="rect">
                  <a:avLst/>
                </a:prstGeom>
                <a:grpFill/>
              </p:spPr>
            </p:pic>
            <p:pic>
              <p:nvPicPr>
                <p:cNvPr id="14" name="Image 13">
                  <a:extLst>
                    <a:ext uri="{FF2B5EF4-FFF2-40B4-BE49-F238E27FC236}">
                      <a16:creationId xmlns:a16="http://schemas.microsoft.com/office/drawing/2014/main" id="{23B398C4-22E3-CE46-AF60-6846BA905984}"/>
                    </a:ext>
                  </a:extLst>
                </p:cNvPr>
                <p:cNvPicPr>
                  <a:picLocks noChangeAspect="1"/>
                </p:cNvPicPr>
                <p:nvPr/>
              </p:nvPicPr>
              <p:blipFill>
                <a:blip r:embed="rId5"/>
                <a:stretch>
                  <a:fillRect/>
                </a:stretch>
              </p:blipFill>
              <p:spPr>
                <a:xfrm>
                  <a:off x="5124848" y="4389490"/>
                  <a:ext cx="2125184" cy="1339183"/>
                </a:xfrm>
                <a:prstGeom prst="rect">
                  <a:avLst/>
                </a:prstGeom>
                <a:grpFill/>
              </p:spPr>
            </p:pic>
            <p:pic>
              <p:nvPicPr>
                <p:cNvPr id="12" name="Image 11">
                  <a:extLst>
                    <a:ext uri="{FF2B5EF4-FFF2-40B4-BE49-F238E27FC236}">
                      <a16:creationId xmlns:a16="http://schemas.microsoft.com/office/drawing/2014/main" id="{B7EC1407-6C9E-D346-B633-5FFFABEE299D}"/>
                    </a:ext>
                  </a:extLst>
                </p:cNvPr>
                <p:cNvPicPr>
                  <a:picLocks noChangeAspect="1"/>
                </p:cNvPicPr>
                <p:nvPr/>
              </p:nvPicPr>
              <p:blipFill>
                <a:blip r:embed="rId6"/>
                <a:stretch>
                  <a:fillRect/>
                </a:stretch>
              </p:blipFill>
              <p:spPr>
                <a:xfrm>
                  <a:off x="476751" y="4357635"/>
                  <a:ext cx="2066059" cy="1441639"/>
                </a:xfrm>
                <a:prstGeom prst="rect">
                  <a:avLst/>
                </a:prstGeom>
                <a:grpFill/>
              </p:spPr>
            </p:pic>
          </p:grpSp>
        </p:grpSp>
        <p:sp>
          <p:nvSpPr>
            <p:cNvPr id="100" name="Accolade fermante 99">
              <a:extLst>
                <a:ext uri="{FF2B5EF4-FFF2-40B4-BE49-F238E27FC236}">
                  <a16:creationId xmlns:a16="http://schemas.microsoft.com/office/drawing/2014/main" id="{6CCC5B3D-4F8B-E14A-8564-EBAD7BB8B6FB}"/>
                </a:ext>
              </a:extLst>
            </p:cNvPr>
            <p:cNvSpPr/>
            <p:nvPr/>
          </p:nvSpPr>
          <p:spPr>
            <a:xfrm rot="16200000">
              <a:off x="2527953" y="845298"/>
              <a:ext cx="216000" cy="4430030"/>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01" name="Accolade fermante 100">
              <a:extLst>
                <a:ext uri="{FF2B5EF4-FFF2-40B4-BE49-F238E27FC236}">
                  <a16:creationId xmlns:a16="http://schemas.microsoft.com/office/drawing/2014/main" id="{CA0E267D-E8F7-AC4F-9C80-2E655856F905}"/>
                </a:ext>
              </a:extLst>
            </p:cNvPr>
            <p:cNvSpPr/>
            <p:nvPr/>
          </p:nvSpPr>
          <p:spPr>
            <a:xfrm rot="16200000">
              <a:off x="8410173" y="-347653"/>
              <a:ext cx="208273" cy="680674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6" name="Accolade fermante 105">
              <a:extLst>
                <a:ext uri="{FF2B5EF4-FFF2-40B4-BE49-F238E27FC236}">
                  <a16:creationId xmlns:a16="http://schemas.microsoft.com/office/drawing/2014/main" id="{71336FCE-FEBB-D842-A19D-4B1828BB9189}"/>
                </a:ext>
              </a:extLst>
            </p:cNvPr>
            <p:cNvSpPr/>
            <p:nvPr/>
          </p:nvSpPr>
          <p:spPr>
            <a:xfrm rot="5400000" flipV="1">
              <a:off x="4882347" y="3217275"/>
              <a:ext cx="216000" cy="443003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07" name="Rectangle 106">
              <a:extLst>
                <a:ext uri="{FF2B5EF4-FFF2-40B4-BE49-F238E27FC236}">
                  <a16:creationId xmlns:a16="http://schemas.microsoft.com/office/drawing/2014/main" id="{FFE68355-E271-0746-B387-56205DA3A7B8}"/>
                </a:ext>
              </a:extLst>
            </p:cNvPr>
            <p:cNvSpPr/>
            <p:nvPr/>
          </p:nvSpPr>
          <p:spPr>
            <a:xfrm>
              <a:off x="84329" y="4918237"/>
              <a:ext cx="5224730" cy="400110"/>
            </a:xfrm>
            <a:prstGeom prst="rect">
              <a:avLst/>
            </a:prstGeom>
          </p:spPr>
          <p:txBody>
            <a:bodyPr wrap="square">
              <a:spAutoFit/>
            </a:bodyPr>
            <a:lstStyle/>
            <a:p>
              <a:pPr algn="ctr"/>
              <a:r>
                <a:rPr lang="en-US" sz="2000" dirty="0"/>
                <a:t>Planar/3D sensors finer pitch for resolution</a:t>
              </a:r>
            </a:p>
          </p:txBody>
        </p:sp>
        <p:sp>
          <p:nvSpPr>
            <p:cNvPr id="108" name="Accolade fermante 107">
              <a:extLst>
                <a:ext uri="{FF2B5EF4-FFF2-40B4-BE49-F238E27FC236}">
                  <a16:creationId xmlns:a16="http://schemas.microsoft.com/office/drawing/2014/main" id="{EC372ECE-9A02-7D4C-9ACA-408B4CD288B3}"/>
                </a:ext>
              </a:extLst>
            </p:cNvPr>
            <p:cNvSpPr/>
            <p:nvPr/>
          </p:nvSpPr>
          <p:spPr>
            <a:xfrm rot="5400000" flipV="1">
              <a:off x="2542276" y="2622538"/>
              <a:ext cx="216000" cy="443003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09" name="ZoneTexte 108">
              <a:extLst>
                <a:ext uri="{FF2B5EF4-FFF2-40B4-BE49-F238E27FC236}">
                  <a16:creationId xmlns:a16="http://schemas.microsoft.com/office/drawing/2014/main" id="{B5509BB7-D1B1-2547-9BAB-0FF1C66420CF}"/>
                </a:ext>
              </a:extLst>
            </p:cNvPr>
            <p:cNvSpPr txBox="1"/>
            <p:nvPr/>
          </p:nvSpPr>
          <p:spPr>
            <a:xfrm>
              <a:off x="2757150" y="5540079"/>
              <a:ext cx="4472506" cy="400110"/>
            </a:xfrm>
            <a:prstGeom prst="rect">
              <a:avLst/>
            </a:prstGeom>
            <a:noFill/>
          </p:spPr>
          <p:txBody>
            <a:bodyPr wrap="none" rtlCol="0">
              <a:spAutoFit/>
            </a:bodyPr>
            <a:lstStyle/>
            <a:p>
              <a:r>
                <a:rPr lang="en-US" sz="2000" dirty="0"/>
                <a:t>3D Connection to ASIC, </a:t>
              </a:r>
              <a:r>
                <a:rPr lang="en-US" sz="2000" dirty="0" err="1"/>
                <a:t>SoI</a:t>
              </a:r>
              <a:r>
                <a:rPr lang="en-US" sz="2000" dirty="0"/>
                <a:t> TSV, CC glue…</a:t>
              </a:r>
            </a:p>
          </p:txBody>
        </p:sp>
        <p:sp>
          <p:nvSpPr>
            <p:cNvPr id="110" name="Accolade fermante 109">
              <a:extLst>
                <a:ext uri="{FF2B5EF4-FFF2-40B4-BE49-F238E27FC236}">
                  <a16:creationId xmlns:a16="http://schemas.microsoft.com/office/drawing/2014/main" id="{56006D0D-C64F-F74B-AC56-C259F1A6097D}"/>
                </a:ext>
              </a:extLst>
            </p:cNvPr>
            <p:cNvSpPr/>
            <p:nvPr/>
          </p:nvSpPr>
          <p:spPr>
            <a:xfrm rot="5400000" flipV="1">
              <a:off x="8428683" y="1456558"/>
              <a:ext cx="205182" cy="677281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1" name="Rectangle 110">
              <a:extLst>
                <a:ext uri="{FF2B5EF4-FFF2-40B4-BE49-F238E27FC236}">
                  <a16:creationId xmlns:a16="http://schemas.microsoft.com/office/drawing/2014/main" id="{9404EBB0-D828-A240-855A-286B65C6E2E8}"/>
                </a:ext>
              </a:extLst>
            </p:cNvPr>
            <p:cNvSpPr/>
            <p:nvPr/>
          </p:nvSpPr>
          <p:spPr>
            <a:xfrm>
              <a:off x="5019443" y="4918237"/>
              <a:ext cx="7239608" cy="400110"/>
            </a:xfrm>
            <a:prstGeom prst="rect">
              <a:avLst/>
            </a:prstGeom>
          </p:spPr>
          <p:txBody>
            <a:bodyPr wrap="square">
              <a:spAutoFit/>
            </a:bodyPr>
            <a:lstStyle/>
            <a:p>
              <a:pPr algn="ctr"/>
              <a:r>
                <a:rPr lang="en-US" sz="2000" dirty="0"/>
                <a:t>CMOS HV/HR modified for rad. </a:t>
              </a:r>
              <a:r>
                <a:rPr lang="en-US" sz="2000" dirty="0" err="1"/>
                <a:t>tol</a:t>
              </a:r>
              <a:r>
                <a:rPr lang="en-US" sz="2000" dirty="0"/>
                <a:t>. &amp; faster/higher rate readout</a:t>
              </a:r>
            </a:p>
          </p:txBody>
        </p:sp>
      </p:grpSp>
    </p:spTree>
    <p:extLst>
      <p:ext uri="{BB962C8B-B14F-4D97-AF65-F5344CB8AC3E}">
        <p14:creationId xmlns:p14="http://schemas.microsoft.com/office/powerpoint/2010/main" val="531354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6</a:t>
            </a:fld>
            <a:endParaRPr lang="en-US"/>
          </a:p>
        </p:txBody>
      </p:sp>
      <p:sp>
        <p:nvSpPr>
          <p:cNvPr id="11" name="Rectangle 10">
            <a:extLst>
              <a:ext uri="{FF2B5EF4-FFF2-40B4-BE49-F238E27FC236}">
                <a16:creationId xmlns:a16="http://schemas.microsoft.com/office/drawing/2014/main" id="{1CFE3B04-0576-AD42-A1A6-668E0D54DA04}"/>
              </a:ext>
            </a:extLst>
          </p:cNvPr>
          <p:cNvSpPr/>
          <p:nvPr/>
        </p:nvSpPr>
        <p:spPr>
          <a:xfrm>
            <a:off x="113610" y="9057"/>
            <a:ext cx="11838903" cy="646331"/>
          </a:xfrm>
          <a:prstGeom prst="rect">
            <a:avLst/>
          </a:prstGeom>
        </p:spPr>
        <p:txBody>
          <a:bodyPr wrap="square">
            <a:spAutoFit/>
          </a:bodyPr>
          <a:lstStyle/>
          <a:p>
            <a:r>
              <a:rPr lang="en-US" sz="3600" dirty="0">
                <a:solidFill>
                  <a:schemeClr val="accent1"/>
                </a:solidFill>
              </a:rPr>
              <a:t>Silicon technology for tracking,</a:t>
            </a:r>
            <a:r>
              <a:rPr lang="en-US" sz="3600" dirty="0">
                <a:solidFill>
                  <a:schemeClr val="accent1"/>
                </a:solidFill>
                <a:sym typeface="Wingdings"/>
              </a:rPr>
              <a:t> </a:t>
            </a:r>
            <a:r>
              <a:rPr lang="en-US" sz="3600" dirty="0">
                <a:solidFill>
                  <a:schemeClr val="accent1"/>
                </a:solidFill>
              </a:rPr>
              <a:t>R&amp;D demonstrators </a:t>
            </a:r>
            <a:r>
              <a:rPr lang="en-US" sz="2400" dirty="0">
                <a:solidFill>
                  <a:schemeClr val="accent1"/>
                </a:solidFill>
              </a:rPr>
              <a:t>(≃ 2 x 2 cm</a:t>
            </a:r>
            <a:r>
              <a:rPr lang="en-US" sz="2400" baseline="30000" dirty="0">
                <a:solidFill>
                  <a:schemeClr val="accent1"/>
                </a:solidFill>
              </a:rPr>
              <a:t>2</a:t>
            </a:r>
            <a:r>
              <a:rPr lang="en-US" sz="2400" dirty="0">
                <a:solidFill>
                  <a:schemeClr val="accent1"/>
                </a:solidFill>
              </a:rPr>
              <a:t>) </a:t>
            </a:r>
            <a:r>
              <a:rPr lang="en-US" sz="2400" dirty="0">
                <a:solidFill>
                  <a:schemeClr val="accent1"/>
                </a:solidFill>
                <a:sym typeface="Wingdings"/>
              </a:rPr>
              <a:t> </a:t>
            </a:r>
          </a:p>
        </p:txBody>
      </p:sp>
      <p:grpSp>
        <p:nvGrpSpPr>
          <p:cNvPr id="16" name="Groupe 15">
            <a:extLst>
              <a:ext uri="{FF2B5EF4-FFF2-40B4-BE49-F238E27FC236}">
                <a16:creationId xmlns:a16="http://schemas.microsoft.com/office/drawing/2014/main" id="{2EC6D3F7-1E64-F042-8252-BEDED640E0E8}"/>
              </a:ext>
            </a:extLst>
          </p:cNvPr>
          <p:cNvGrpSpPr/>
          <p:nvPr/>
        </p:nvGrpSpPr>
        <p:grpSpPr>
          <a:xfrm>
            <a:off x="282221" y="1544172"/>
            <a:ext cx="11509719" cy="2800426"/>
            <a:chOff x="282221" y="1589892"/>
            <a:chExt cx="11509719" cy="2800426"/>
          </a:xfrm>
        </p:grpSpPr>
        <p:cxnSp>
          <p:nvCxnSpPr>
            <p:cNvPr id="63" name="Connecteur droit avec flèche 62">
              <a:extLst>
                <a:ext uri="{FF2B5EF4-FFF2-40B4-BE49-F238E27FC236}">
                  <a16:creationId xmlns:a16="http://schemas.microsoft.com/office/drawing/2014/main" id="{ADBDB7DC-6EA5-104B-AC83-8F1697379652}"/>
                </a:ext>
              </a:extLst>
            </p:cNvPr>
            <p:cNvCxnSpPr>
              <a:cxnSpLocks/>
            </p:cNvCxnSpPr>
            <p:nvPr/>
          </p:nvCxnSpPr>
          <p:spPr>
            <a:xfrm flipH="1">
              <a:off x="8842755" y="2748287"/>
              <a:ext cx="756174" cy="27447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9" name="Groupe 8">
              <a:extLst>
                <a:ext uri="{FF2B5EF4-FFF2-40B4-BE49-F238E27FC236}">
                  <a16:creationId xmlns:a16="http://schemas.microsoft.com/office/drawing/2014/main" id="{25C7C53B-3EE1-214F-9052-ACC135B58109}"/>
                </a:ext>
              </a:extLst>
            </p:cNvPr>
            <p:cNvGrpSpPr/>
            <p:nvPr/>
          </p:nvGrpSpPr>
          <p:grpSpPr>
            <a:xfrm>
              <a:off x="282221" y="1589892"/>
              <a:ext cx="11509719" cy="2800426"/>
              <a:chOff x="282221" y="2793858"/>
              <a:chExt cx="11509719" cy="2800426"/>
            </a:xfrm>
            <a:noFill/>
          </p:grpSpPr>
          <p:grpSp>
            <p:nvGrpSpPr>
              <p:cNvPr id="84" name="Groupe 83">
                <a:extLst>
                  <a:ext uri="{FF2B5EF4-FFF2-40B4-BE49-F238E27FC236}">
                    <a16:creationId xmlns:a16="http://schemas.microsoft.com/office/drawing/2014/main" id="{91A404B9-F44A-674F-BD40-0B087A24F3E7}"/>
                  </a:ext>
                </a:extLst>
              </p:cNvPr>
              <p:cNvGrpSpPr/>
              <p:nvPr/>
            </p:nvGrpSpPr>
            <p:grpSpPr>
              <a:xfrm>
                <a:off x="1198541" y="2793858"/>
                <a:ext cx="10380402" cy="2202623"/>
                <a:chOff x="1196635" y="2369066"/>
                <a:chExt cx="10380402" cy="2202623"/>
              </a:xfrm>
              <a:grpFill/>
            </p:grpSpPr>
            <p:sp>
              <p:nvSpPr>
                <p:cNvPr id="8" name="TextBox 7"/>
                <p:cNvSpPr txBox="1"/>
                <p:nvPr/>
              </p:nvSpPr>
              <p:spPr>
                <a:xfrm>
                  <a:off x="2273300" y="2369066"/>
                  <a:ext cx="184666" cy="369332"/>
                </a:xfrm>
                <a:prstGeom prst="rect">
                  <a:avLst/>
                </a:prstGeom>
                <a:grpFill/>
              </p:spPr>
              <p:txBody>
                <a:bodyPr wrap="none" rtlCol="0">
                  <a:spAutoFit/>
                </a:bodyPr>
                <a:lstStyle/>
                <a:p>
                  <a:endParaRPr lang="en-US" dirty="0"/>
                </a:p>
              </p:txBody>
            </p:sp>
            <p:sp>
              <p:nvSpPr>
                <p:cNvPr id="5" name="ZoneTexte 4">
                  <a:extLst>
                    <a:ext uri="{FF2B5EF4-FFF2-40B4-BE49-F238E27FC236}">
                      <a16:creationId xmlns:a16="http://schemas.microsoft.com/office/drawing/2014/main" id="{333BCBDF-969F-3340-B1EC-143989A06907}"/>
                    </a:ext>
                  </a:extLst>
                </p:cNvPr>
                <p:cNvSpPr txBox="1"/>
                <p:nvPr/>
              </p:nvSpPr>
              <p:spPr>
                <a:xfrm>
                  <a:off x="5628614" y="4171579"/>
                  <a:ext cx="184731" cy="400110"/>
                </a:xfrm>
                <a:prstGeom prst="rect">
                  <a:avLst/>
                </a:prstGeom>
                <a:grpFill/>
              </p:spPr>
              <p:txBody>
                <a:bodyPr wrap="none" rtlCol="0">
                  <a:spAutoFit/>
                </a:bodyPr>
                <a:lstStyle/>
                <a:p>
                  <a:endParaRPr lang="en-US" sz="2000" dirty="0">
                    <a:solidFill>
                      <a:schemeClr val="accent6">
                        <a:lumMod val="50000"/>
                      </a:schemeClr>
                    </a:solidFill>
                  </a:endParaRPr>
                </a:p>
              </p:txBody>
            </p:sp>
            <p:sp>
              <p:nvSpPr>
                <p:cNvPr id="46" name="ZoneTexte 45">
                  <a:extLst>
                    <a:ext uri="{FF2B5EF4-FFF2-40B4-BE49-F238E27FC236}">
                      <a16:creationId xmlns:a16="http://schemas.microsoft.com/office/drawing/2014/main" id="{A054FA39-E04B-7245-BF3D-979C84CF7309}"/>
                    </a:ext>
                  </a:extLst>
                </p:cNvPr>
                <p:cNvSpPr txBox="1"/>
                <p:nvPr/>
              </p:nvSpPr>
              <p:spPr>
                <a:xfrm>
                  <a:off x="4134410" y="3991388"/>
                  <a:ext cx="491102" cy="265844"/>
                </a:xfrm>
                <a:prstGeom prst="rect">
                  <a:avLst/>
                </a:prstGeom>
                <a:grpFill/>
              </p:spPr>
              <p:txBody>
                <a:bodyPr wrap="none" rtlCol="0">
                  <a:spAutoFit/>
                </a:bodyPr>
                <a:lstStyle/>
                <a:p>
                  <a:r>
                    <a:rPr lang="fr-FR" sz="1400" dirty="0">
                      <a:solidFill>
                        <a:schemeClr val="bg1"/>
                      </a:solidFill>
                    </a:rPr>
                    <a:t>CLIPS</a:t>
                  </a:r>
                </a:p>
              </p:txBody>
            </p:sp>
            <p:sp>
              <p:nvSpPr>
                <p:cNvPr id="52" name="Rectangle 51">
                  <a:extLst>
                    <a:ext uri="{FF2B5EF4-FFF2-40B4-BE49-F238E27FC236}">
                      <a16:creationId xmlns:a16="http://schemas.microsoft.com/office/drawing/2014/main" id="{89D0D50B-A979-5D42-A214-C89F5E13ED08}"/>
                    </a:ext>
                  </a:extLst>
                </p:cNvPr>
                <p:cNvSpPr/>
                <p:nvPr/>
              </p:nvSpPr>
              <p:spPr>
                <a:xfrm>
                  <a:off x="10423158" y="3975772"/>
                  <a:ext cx="1153879" cy="276999"/>
                </a:xfrm>
                <a:prstGeom prst="rect">
                  <a:avLst/>
                </a:prstGeom>
                <a:grpFill/>
              </p:spPr>
              <p:txBody>
                <a:bodyPr wrap="square">
                  <a:spAutoFit/>
                </a:bodyPr>
                <a:lstStyle/>
                <a:p>
                  <a:pPr algn="ctr"/>
                  <a:r>
                    <a:rPr lang="en-US" sz="1200" dirty="0">
                      <a:solidFill>
                        <a:schemeClr val="bg1"/>
                      </a:solidFill>
                      <a:latin typeface="Helvetica" pitchFamily="2" charset="0"/>
                    </a:rPr>
                    <a:t>MALTA</a:t>
                  </a:r>
                  <a:endParaRPr lang="en-US" sz="1200" dirty="0">
                    <a:solidFill>
                      <a:schemeClr val="bg1"/>
                    </a:solidFill>
                  </a:endParaRPr>
                </a:p>
              </p:txBody>
            </p:sp>
            <p:cxnSp>
              <p:nvCxnSpPr>
                <p:cNvPr id="10" name="Connecteur droit avec flèche 9">
                  <a:extLst>
                    <a:ext uri="{FF2B5EF4-FFF2-40B4-BE49-F238E27FC236}">
                      <a16:creationId xmlns:a16="http://schemas.microsoft.com/office/drawing/2014/main" id="{7A4744C8-0D3D-4C48-B9E2-156C03DDE725}"/>
                    </a:ext>
                  </a:extLst>
                </p:cNvPr>
                <p:cNvCxnSpPr>
                  <a:cxnSpLocks/>
                </p:cNvCxnSpPr>
                <p:nvPr/>
              </p:nvCxnSpPr>
              <p:spPr>
                <a:xfrm>
                  <a:off x="1196635" y="3638823"/>
                  <a:ext cx="0" cy="151873"/>
                </a:xfrm>
                <a:prstGeom prst="straightConnector1">
                  <a:avLst/>
                </a:prstGeom>
                <a:grp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Connecteur droit avec flèche 65">
                  <a:extLst>
                    <a:ext uri="{FF2B5EF4-FFF2-40B4-BE49-F238E27FC236}">
                      <a16:creationId xmlns:a16="http://schemas.microsoft.com/office/drawing/2014/main" id="{8DFDEB9D-BBC0-9A42-9D91-3E62E21257B2}"/>
                    </a:ext>
                  </a:extLst>
                </p:cNvPr>
                <p:cNvCxnSpPr>
                  <a:cxnSpLocks/>
                </p:cNvCxnSpPr>
                <p:nvPr/>
              </p:nvCxnSpPr>
              <p:spPr>
                <a:xfrm flipH="1">
                  <a:off x="2769576" y="3638823"/>
                  <a:ext cx="80404" cy="141299"/>
                </a:xfrm>
                <a:prstGeom prst="straightConnector1">
                  <a:avLst/>
                </a:prstGeom>
                <a:grp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Connecteur droit avec flèche 80">
                  <a:extLst>
                    <a:ext uri="{FF2B5EF4-FFF2-40B4-BE49-F238E27FC236}">
                      <a16:creationId xmlns:a16="http://schemas.microsoft.com/office/drawing/2014/main" id="{36CF2AB2-2DAC-BD40-9396-C0E0492820D6}"/>
                    </a:ext>
                  </a:extLst>
                </p:cNvPr>
                <p:cNvCxnSpPr>
                  <a:cxnSpLocks/>
                </p:cNvCxnSpPr>
                <p:nvPr/>
              </p:nvCxnSpPr>
              <p:spPr>
                <a:xfrm>
                  <a:off x="3619506" y="3638823"/>
                  <a:ext cx="71668" cy="163109"/>
                </a:xfrm>
                <a:prstGeom prst="straightConnector1">
                  <a:avLst/>
                </a:prstGeom>
                <a:grp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Connecteur droit avec flèche 81">
                  <a:extLst>
                    <a:ext uri="{FF2B5EF4-FFF2-40B4-BE49-F238E27FC236}">
                      <a16:creationId xmlns:a16="http://schemas.microsoft.com/office/drawing/2014/main" id="{9B1413E8-00D7-474A-A278-1FE793730C31}"/>
                    </a:ext>
                  </a:extLst>
                </p:cNvPr>
                <p:cNvCxnSpPr>
                  <a:cxnSpLocks/>
                </p:cNvCxnSpPr>
                <p:nvPr/>
              </p:nvCxnSpPr>
              <p:spPr>
                <a:xfrm flipH="1">
                  <a:off x="7036708" y="3545165"/>
                  <a:ext cx="194132" cy="232564"/>
                </a:xfrm>
                <a:prstGeom prst="straightConnector1">
                  <a:avLst/>
                </a:prstGeom>
                <a:grp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avec flèche 82">
                  <a:extLst>
                    <a:ext uri="{FF2B5EF4-FFF2-40B4-BE49-F238E27FC236}">
                      <a16:creationId xmlns:a16="http://schemas.microsoft.com/office/drawing/2014/main" id="{65562D44-C53C-BE47-89A0-10AB51812E9C}"/>
                    </a:ext>
                  </a:extLst>
                </p:cNvPr>
                <p:cNvCxnSpPr>
                  <a:cxnSpLocks/>
                </p:cNvCxnSpPr>
                <p:nvPr/>
              </p:nvCxnSpPr>
              <p:spPr>
                <a:xfrm flipH="1">
                  <a:off x="6031155" y="3545165"/>
                  <a:ext cx="1199685" cy="263662"/>
                </a:xfrm>
                <a:prstGeom prst="straightConnector1">
                  <a:avLst/>
                </a:prstGeom>
                <a:grp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e 64">
                <a:extLst>
                  <a:ext uri="{FF2B5EF4-FFF2-40B4-BE49-F238E27FC236}">
                    <a16:creationId xmlns:a16="http://schemas.microsoft.com/office/drawing/2014/main" id="{F39F754F-A9AB-8342-9865-5B0EB1ACACEB}"/>
                  </a:ext>
                </a:extLst>
              </p:cNvPr>
              <p:cNvGrpSpPr/>
              <p:nvPr/>
            </p:nvGrpSpPr>
            <p:grpSpPr>
              <a:xfrm>
                <a:off x="282221" y="4258006"/>
                <a:ext cx="11509719" cy="1336278"/>
                <a:chOff x="282221" y="3872235"/>
                <a:chExt cx="11509719" cy="1336278"/>
              </a:xfrm>
              <a:grpFill/>
            </p:grpSpPr>
            <p:grpSp>
              <p:nvGrpSpPr>
                <p:cNvPr id="67" name="Groupe 66">
                  <a:extLst>
                    <a:ext uri="{FF2B5EF4-FFF2-40B4-BE49-F238E27FC236}">
                      <a16:creationId xmlns:a16="http://schemas.microsoft.com/office/drawing/2014/main" id="{1F9AC104-AC99-7E4B-BE05-54D66F02A0CE}"/>
                    </a:ext>
                  </a:extLst>
                </p:cNvPr>
                <p:cNvGrpSpPr/>
                <p:nvPr/>
              </p:nvGrpSpPr>
              <p:grpSpPr>
                <a:xfrm>
                  <a:off x="282221" y="3875790"/>
                  <a:ext cx="1253361" cy="1295368"/>
                  <a:chOff x="930825" y="2956538"/>
                  <a:chExt cx="1757949" cy="1672907"/>
                </a:xfrm>
                <a:grpFill/>
              </p:grpSpPr>
              <p:pic>
                <p:nvPicPr>
                  <p:cNvPr id="98" name="Image 97">
                    <a:extLst>
                      <a:ext uri="{FF2B5EF4-FFF2-40B4-BE49-F238E27FC236}">
                        <a16:creationId xmlns:a16="http://schemas.microsoft.com/office/drawing/2014/main" id="{BB47EC89-EDE3-9E4B-B9B9-357A42293B25}"/>
                      </a:ext>
                    </a:extLst>
                  </p:cNvPr>
                  <p:cNvPicPr>
                    <a:picLocks noChangeAspect="1"/>
                  </p:cNvPicPr>
                  <p:nvPr/>
                </p:nvPicPr>
                <p:blipFill>
                  <a:blip r:embed="rId3"/>
                  <a:stretch>
                    <a:fillRect/>
                  </a:stretch>
                </p:blipFill>
                <p:spPr>
                  <a:xfrm>
                    <a:off x="991508" y="3010274"/>
                    <a:ext cx="1697266" cy="1619171"/>
                  </a:xfrm>
                  <a:prstGeom prst="rect">
                    <a:avLst/>
                  </a:prstGeom>
                  <a:grpFill/>
                </p:spPr>
              </p:pic>
              <p:sp>
                <p:nvSpPr>
                  <p:cNvPr id="99" name="ZoneTexte 98">
                    <a:extLst>
                      <a:ext uri="{FF2B5EF4-FFF2-40B4-BE49-F238E27FC236}">
                        <a16:creationId xmlns:a16="http://schemas.microsoft.com/office/drawing/2014/main" id="{82CE9255-02F7-CD46-A9F6-1C47CE09FBE4}"/>
                      </a:ext>
                    </a:extLst>
                  </p:cNvPr>
                  <p:cNvSpPr txBox="1"/>
                  <p:nvPr/>
                </p:nvSpPr>
                <p:spPr>
                  <a:xfrm>
                    <a:off x="930825" y="2956538"/>
                    <a:ext cx="996470" cy="397480"/>
                  </a:xfrm>
                  <a:prstGeom prst="rect">
                    <a:avLst/>
                  </a:prstGeom>
                  <a:grpFill/>
                </p:spPr>
                <p:txBody>
                  <a:bodyPr wrap="none" rtlCol="0">
                    <a:spAutoFit/>
                  </a:bodyPr>
                  <a:lstStyle/>
                  <a:p>
                    <a:r>
                      <a:rPr lang="fr-FR" sz="1400" dirty="0" err="1">
                        <a:solidFill>
                          <a:schemeClr val="bg1"/>
                        </a:solidFill>
                      </a:rPr>
                      <a:t>CLICPix</a:t>
                    </a:r>
                    <a:endParaRPr lang="fr-FR" sz="1400" dirty="0">
                      <a:solidFill>
                        <a:schemeClr val="bg1"/>
                      </a:solidFill>
                    </a:endParaRPr>
                  </a:p>
                </p:txBody>
              </p:sp>
            </p:grpSp>
            <p:grpSp>
              <p:nvGrpSpPr>
                <p:cNvPr id="68" name="Groupe 67">
                  <a:extLst>
                    <a:ext uri="{FF2B5EF4-FFF2-40B4-BE49-F238E27FC236}">
                      <a16:creationId xmlns:a16="http://schemas.microsoft.com/office/drawing/2014/main" id="{34986583-4F03-BB4B-A236-8599343E220C}"/>
                    </a:ext>
                  </a:extLst>
                </p:cNvPr>
                <p:cNvGrpSpPr/>
                <p:nvPr/>
              </p:nvGrpSpPr>
              <p:grpSpPr>
                <a:xfrm>
                  <a:off x="1764959" y="3875786"/>
                  <a:ext cx="1210095" cy="1325060"/>
                  <a:chOff x="4078560" y="2996239"/>
                  <a:chExt cx="1697266" cy="1711255"/>
                </a:xfrm>
                <a:grpFill/>
              </p:grpSpPr>
              <p:pic>
                <p:nvPicPr>
                  <p:cNvPr id="96" name="Picture 6" descr="page19image3797030816">
                    <a:extLst>
                      <a:ext uri="{FF2B5EF4-FFF2-40B4-BE49-F238E27FC236}">
                        <a16:creationId xmlns:a16="http://schemas.microsoft.com/office/drawing/2014/main" id="{A56C3724-0BA2-2343-90D3-5F9DDA243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560" y="3047786"/>
                    <a:ext cx="1697266" cy="1659708"/>
                  </a:xfrm>
                  <a:prstGeom prst="rect">
                    <a:avLst/>
                  </a:prstGeom>
                  <a:grpFill/>
                  <a:extLst/>
                </p:spPr>
              </p:pic>
              <p:sp>
                <p:nvSpPr>
                  <p:cNvPr id="97" name="ZoneTexte 96">
                    <a:extLst>
                      <a:ext uri="{FF2B5EF4-FFF2-40B4-BE49-F238E27FC236}">
                        <a16:creationId xmlns:a16="http://schemas.microsoft.com/office/drawing/2014/main" id="{CDFF240B-3BAA-C941-B5F6-4CF4D0C1FE36}"/>
                      </a:ext>
                    </a:extLst>
                  </p:cNvPr>
                  <p:cNvSpPr txBox="1"/>
                  <p:nvPr/>
                </p:nvSpPr>
                <p:spPr>
                  <a:xfrm>
                    <a:off x="4325623" y="2996239"/>
                    <a:ext cx="936988" cy="307777"/>
                  </a:xfrm>
                  <a:prstGeom prst="rect">
                    <a:avLst/>
                  </a:prstGeom>
                  <a:grpFill/>
                </p:spPr>
                <p:txBody>
                  <a:bodyPr wrap="none" rtlCol="0">
                    <a:spAutoFit/>
                  </a:bodyPr>
                  <a:lstStyle/>
                  <a:p>
                    <a:r>
                      <a:rPr lang="fr-FR" sz="1400" dirty="0" err="1">
                        <a:solidFill>
                          <a:schemeClr val="bg1"/>
                        </a:solidFill>
                      </a:rPr>
                      <a:t>Cracov</a:t>
                    </a:r>
                    <a:r>
                      <a:rPr lang="fr-FR" sz="1400" dirty="0">
                        <a:solidFill>
                          <a:schemeClr val="bg1"/>
                        </a:solidFill>
                      </a:rPr>
                      <a:t> </a:t>
                    </a:r>
                    <a:r>
                      <a:rPr lang="fr-FR" sz="1400" dirty="0" err="1">
                        <a:solidFill>
                          <a:schemeClr val="bg1"/>
                        </a:solidFill>
                      </a:rPr>
                      <a:t>SoI</a:t>
                    </a:r>
                    <a:endParaRPr lang="fr-FR" sz="1400" dirty="0">
                      <a:solidFill>
                        <a:schemeClr val="bg1"/>
                      </a:solidFill>
                    </a:endParaRPr>
                  </a:p>
                </p:txBody>
              </p:sp>
            </p:grpSp>
            <p:grpSp>
              <p:nvGrpSpPr>
                <p:cNvPr id="69" name="Groupe 68">
                  <a:extLst>
                    <a:ext uri="{FF2B5EF4-FFF2-40B4-BE49-F238E27FC236}">
                      <a16:creationId xmlns:a16="http://schemas.microsoft.com/office/drawing/2014/main" id="{F6680CE7-C0BB-4D45-8825-98D6F73B52AA}"/>
                    </a:ext>
                  </a:extLst>
                </p:cNvPr>
                <p:cNvGrpSpPr/>
                <p:nvPr/>
              </p:nvGrpSpPr>
              <p:grpSpPr>
                <a:xfrm>
                  <a:off x="3178068" y="3915702"/>
                  <a:ext cx="1214777" cy="1292811"/>
                  <a:chOff x="4084664" y="4815433"/>
                  <a:chExt cx="1703832" cy="1669607"/>
                </a:xfrm>
                <a:grpFill/>
              </p:grpSpPr>
              <p:pic>
                <p:nvPicPr>
                  <p:cNvPr id="94" name="Image 93">
                    <a:extLst>
                      <a:ext uri="{FF2B5EF4-FFF2-40B4-BE49-F238E27FC236}">
                        <a16:creationId xmlns:a16="http://schemas.microsoft.com/office/drawing/2014/main" id="{FFD56050-1B91-354E-A1F5-B7E166DE9461}"/>
                      </a:ext>
                    </a:extLst>
                  </p:cNvPr>
                  <p:cNvPicPr>
                    <a:picLocks noChangeAspect="1"/>
                  </p:cNvPicPr>
                  <p:nvPr/>
                </p:nvPicPr>
                <p:blipFill rotWithShape="1">
                  <a:blip r:embed="rId5"/>
                  <a:srcRect l="10531" b="10166"/>
                  <a:stretch/>
                </p:blipFill>
                <p:spPr>
                  <a:xfrm>
                    <a:off x="4084664" y="4825332"/>
                    <a:ext cx="1703832" cy="1659708"/>
                  </a:xfrm>
                  <a:prstGeom prst="rect">
                    <a:avLst/>
                  </a:prstGeom>
                  <a:grpFill/>
                </p:spPr>
              </p:pic>
              <p:sp>
                <p:nvSpPr>
                  <p:cNvPr id="95" name="ZoneTexte 94">
                    <a:extLst>
                      <a:ext uri="{FF2B5EF4-FFF2-40B4-BE49-F238E27FC236}">
                        <a16:creationId xmlns:a16="http://schemas.microsoft.com/office/drawing/2014/main" id="{BC326375-0D29-E74A-8263-903F8C339CC9}"/>
                      </a:ext>
                    </a:extLst>
                  </p:cNvPr>
                  <p:cNvSpPr txBox="1"/>
                  <p:nvPr/>
                </p:nvSpPr>
                <p:spPr>
                  <a:xfrm>
                    <a:off x="4539471" y="4815433"/>
                    <a:ext cx="575799" cy="307777"/>
                  </a:xfrm>
                  <a:prstGeom prst="rect">
                    <a:avLst/>
                  </a:prstGeom>
                  <a:grpFill/>
                </p:spPr>
                <p:txBody>
                  <a:bodyPr wrap="none" rtlCol="0">
                    <a:spAutoFit/>
                  </a:bodyPr>
                  <a:lstStyle/>
                  <a:p>
                    <a:r>
                      <a:rPr lang="fr-FR" sz="1400" dirty="0">
                        <a:solidFill>
                          <a:schemeClr val="bg1"/>
                        </a:solidFill>
                      </a:rPr>
                      <a:t>CLIPS</a:t>
                    </a:r>
                  </a:p>
                </p:txBody>
              </p:sp>
            </p:grpSp>
            <p:grpSp>
              <p:nvGrpSpPr>
                <p:cNvPr id="70" name="Groupe 69">
                  <a:extLst>
                    <a:ext uri="{FF2B5EF4-FFF2-40B4-BE49-F238E27FC236}">
                      <a16:creationId xmlns:a16="http://schemas.microsoft.com/office/drawing/2014/main" id="{8F507FC7-4598-FD40-8419-18CAD39376BD}"/>
                    </a:ext>
                  </a:extLst>
                </p:cNvPr>
                <p:cNvGrpSpPr/>
                <p:nvPr/>
              </p:nvGrpSpPr>
              <p:grpSpPr>
                <a:xfrm>
                  <a:off x="10530680" y="3902090"/>
                  <a:ext cx="1261260" cy="1286733"/>
                  <a:chOff x="11122382" y="4708219"/>
                  <a:chExt cx="1769025" cy="1661757"/>
                </a:xfrm>
                <a:grpFill/>
              </p:grpSpPr>
              <p:pic>
                <p:nvPicPr>
                  <p:cNvPr id="92" name="Image 91">
                    <a:extLst>
                      <a:ext uri="{FF2B5EF4-FFF2-40B4-BE49-F238E27FC236}">
                        <a16:creationId xmlns:a16="http://schemas.microsoft.com/office/drawing/2014/main" id="{93EBD7C7-FF2E-9142-923B-561E9C4AEE06}"/>
                      </a:ext>
                    </a:extLst>
                  </p:cNvPr>
                  <p:cNvPicPr>
                    <a:picLocks noChangeAspect="1"/>
                  </p:cNvPicPr>
                  <p:nvPr/>
                </p:nvPicPr>
                <p:blipFill rotWithShape="1">
                  <a:blip r:embed="rId6"/>
                  <a:srcRect l="33962" t="49209" r="33907" b="12575"/>
                  <a:stretch/>
                </p:blipFill>
                <p:spPr>
                  <a:xfrm>
                    <a:off x="11122382" y="4745917"/>
                    <a:ext cx="1769025" cy="1624059"/>
                  </a:xfrm>
                  <a:prstGeom prst="rect">
                    <a:avLst/>
                  </a:prstGeom>
                  <a:grpFill/>
                </p:spPr>
              </p:pic>
              <p:sp>
                <p:nvSpPr>
                  <p:cNvPr id="93" name="Rectangle 92">
                    <a:extLst>
                      <a:ext uri="{FF2B5EF4-FFF2-40B4-BE49-F238E27FC236}">
                        <a16:creationId xmlns:a16="http://schemas.microsoft.com/office/drawing/2014/main" id="{6230B4BE-6C57-A345-8D5A-9AAE4BE8EF80}"/>
                      </a:ext>
                    </a:extLst>
                  </p:cNvPr>
                  <p:cNvSpPr/>
                  <p:nvPr/>
                </p:nvSpPr>
                <p:spPr>
                  <a:xfrm>
                    <a:off x="11417831" y="4708219"/>
                    <a:ext cx="1352885" cy="320693"/>
                  </a:xfrm>
                  <a:prstGeom prst="rect">
                    <a:avLst/>
                  </a:prstGeom>
                  <a:grpFill/>
                </p:spPr>
                <p:txBody>
                  <a:bodyPr wrap="square">
                    <a:spAutoFit/>
                  </a:bodyPr>
                  <a:lstStyle/>
                  <a:p>
                    <a:pPr algn="ctr"/>
                    <a:r>
                      <a:rPr lang="en-US" sz="1200" dirty="0">
                        <a:solidFill>
                          <a:schemeClr val="bg1"/>
                        </a:solidFill>
                        <a:latin typeface="Helvetica" pitchFamily="2" charset="0"/>
                      </a:rPr>
                      <a:t>MALTA</a:t>
                    </a:r>
                    <a:endParaRPr lang="en-US" sz="1200" dirty="0">
                      <a:solidFill>
                        <a:schemeClr val="bg1"/>
                      </a:solidFill>
                    </a:endParaRPr>
                  </a:p>
                </p:txBody>
              </p:sp>
            </p:grpSp>
            <p:grpSp>
              <p:nvGrpSpPr>
                <p:cNvPr id="71" name="Groupe 70">
                  <a:extLst>
                    <a:ext uri="{FF2B5EF4-FFF2-40B4-BE49-F238E27FC236}">
                      <a16:creationId xmlns:a16="http://schemas.microsoft.com/office/drawing/2014/main" id="{AF7EB2B7-846E-2C47-95BC-58F7E3A967A5}"/>
                    </a:ext>
                  </a:extLst>
                </p:cNvPr>
                <p:cNvGrpSpPr/>
                <p:nvPr/>
              </p:nvGrpSpPr>
              <p:grpSpPr>
                <a:xfrm>
                  <a:off x="6150589" y="3915207"/>
                  <a:ext cx="1252387" cy="1267257"/>
                  <a:chOff x="5528599" y="4773451"/>
                  <a:chExt cx="1756584" cy="1636604"/>
                </a:xfrm>
                <a:grpFill/>
              </p:grpSpPr>
              <p:pic>
                <p:nvPicPr>
                  <p:cNvPr id="90" name="Picture 3" descr="page15image3795179456">
                    <a:extLst>
                      <a:ext uri="{FF2B5EF4-FFF2-40B4-BE49-F238E27FC236}">
                        <a16:creationId xmlns:a16="http://schemas.microsoft.com/office/drawing/2014/main" id="{B64761B8-A065-0540-9202-E95931D40A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8599" y="4773451"/>
                    <a:ext cx="1756584" cy="1636604"/>
                  </a:xfrm>
                  <a:prstGeom prst="rect">
                    <a:avLst/>
                  </a:prstGeom>
                  <a:grpFill/>
                  <a:extLst/>
                </p:spPr>
              </p:pic>
              <p:sp>
                <p:nvSpPr>
                  <p:cNvPr id="91" name="Rectangle 90">
                    <a:extLst>
                      <a:ext uri="{FF2B5EF4-FFF2-40B4-BE49-F238E27FC236}">
                        <a16:creationId xmlns:a16="http://schemas.microsoft.com/office/drawing/2014/main" id="{8D7FF9C3-77DE-AF40-8C41-A72A8F21A26A}"/>
                      </a:ext>
                    </a:extLst>
                  </p:cNvPr>
                  <p:cNvSpPr/>
                  <p:nvPr/>
                </p:nvSpPr>
                <p:spPr>
                  <a:xfrm>
                    <a:off x="5895010" y="5455340"/>
                    <a:ext cx="1350429" cy="357731"/>
                  </a:xfrm>
                  <a:prstGeom prst="rect">
                    <a:avLst/>
                  </a:prstGeom>
                  <a:grpFill/>
                </p:spPr>
                <p:txBody>
                  <a:bodyPr wrap="square">
                    <a:spAutoFit/>
                  </a:bodyPr>
                  <a:lstStyle/>
                  <a:p>
                    <a:pPr algn="ctr"/>
                    <a:r>
                      <a:rPr lang="en-US" sz="1200" dirty="0" err="1">
                        <a:latin typeface="Helvetica" pitchFamily="2" charset="0"/>
                      </a:rPr>
                      <a:t>ATLASPix</a:t>
                    </a:r>
                    <a:endParaRPr lang="en-US" sz="1200" dirty="0"/>
                  </a:p>
                </p:txBody>
              </p:sp>
            </p:grpSp>
            <p:grpSp>
              <p:nvGrpSpPr>
                <p:cNvPr id="72" name="Groupe 71">
                  <a:extLst>
                    <a:ext uri="{FF2B5EF4-FFF2-40B4-BE49-F238E27FC236}">
                      <a16:creationId xmlns:a16="http://schemas.microsoft.com/office/drawing/2014/main" id="{54C8AD20-ECDB-C149-962A-BA864DBD9ABC}"/>
                    </a:ext>
                  </a:extLst>
                </p:cNvPr>
                <p:cNvGrpSpPr/>
                <p:nvPr/>
              </p:nvGrpSpPr>
              <p:grpSpPr>
                <a:xfrm>
                  <a:off x="7615361" y="3881676"/>
                  <a:ext cx="1261466" cy="1300789"/>
                  <a:chOff x="11327877" y="2965999"/>
                  <a:chExt cx="1769318" cy="1679909"/>
                </a:xfrm>
                <a:grpFill/>
              </p:grpSpPr>
              <p:pic>
                <p:nvPicPr>
                  <p:cNvPr id="88" name="Picture 5" descr="page17image3793569824">
                    <a:extLst>
                      <a:ext uri="{FF2B5EF4-FFF2-40B4-BE49-F238E27FC236}">
                        <a16:creationId xmlns:a16="http://schemas.microsoft.com/office/drawing/2014/main" id="{2E075C46-31BB-5945-A696-6CAF354A0D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549" r="11005"/>
                  <a:stretch/>
                </p:blipFill>
                <p:spPr bwMode="auto">
                  <a:xfrm>
                    <a:off x="11327877" y="2965999"/>
                    <a:ext cx="1769318" cy="1679909"/>
                  </a:xfrm>
                  <a:prstGeom prst="rect">
                    <a:avLst/>
                  </a:prstGeom>
                  <a:grpFill/>
                  <a:extLst/>
                </p:spPr>
              </p:pic>
              <p:sp>
                <p:nvSpPr>
                  <p:cNvPr id="89" name="Rectangle 88">
                    <a:extLst>
                      <a:ext uri="{FF2B5EF4-FFF2-40B4-BE49-F238E27FC236}">
                        <a16:creationId xmlns:a16="http://schemas.microsoft.com/office/drawing/2014/main" id="{4F44055E-8CF0-234C-8391-F98851294750}"/>
                      </a:ext>
                    </a:extLst>
                  </p:cNvPr>
                  <p:cNvSpPr/>
                  <p:nvPr/>
                </p:nvSpPr>
                <p:spPr>
                  <a:xfrm>
                    <a:off x="11399444" y="2993008"/>
                    <a:ext cx="1626180" cy="276999"/>
                  </a:xfrm>
                  <a:prstGeom prst="rect">
                    <a:avLst/>
                  </a:prstGeom>
                  <a:grpFill/>
                </p:spPr>
                <p:txBody>
                  <a:bodyPr wrap="square">
                    <a:spAutoFit/>
                  </a:bodyPr>
                  <a:lstStyle/>
                  <a:p>
                    <a:pPr algn="ctr"/>
                    <a:r>
                      <a:rPr lang="en-US" sz="1200" dirty="0">
                        <a:latin typeface="Helvetica" pitchFamily="2" charset="0"/>
                      </a:rPr>
                      <a:t>ALICE investigator</a:t>
                    </a:r>
                    <a:endParaRPr lang="en-US" sz="1200" dirty="0"/>
                  </a:p>
                </p:txBody>
              </p:sp>
            </p:grpSp>
            <p:grpSp>
              <p:nvGrpSpPr>
                <p:cNvPr id="73" name="Groupe 72">
                  <a:extLst>
                    <a:ext uri="{FF2B5EF4-FFF2-40B4-BE49-F238E27FC236}">
                      <a16:creationId xmlns:a16="http://schemas.microsoft.com/office/drawing/2014/main" id="{05D62CBA-B125-F74B-B627-BD8DD465ABC6}"/>
                    </a:ext>
                  </a:extLst>
                </p:cNvPr>
                <p:cNvGrpSpPr/>
                <p:nvPr/>
              </p:nvGrpSpPr>
              <p:grpSpPr>
                <a:xfrm>
                  <a:off x="4687652" y="3872235"/>
                  <a:ext cx="1252387" cy="1316584"/>
                  <a:chOff x="1403207" y="2928660"/>
                  <a:chExt cx="1756584" cy="1700308"/>
                </a:xfrm>
                <a:grpFill/>
              </p:grpSpPr>
              <p:pic>
                <p:nvPicPr>
                  <p:cNvPr id="77" name="Picture 2" descr="page13image3793133424">
                    <a:extLst>
                      <a:ext uri="{FF2B5EF4-FFF2-40B4-BE49-F238E27FC236}">
                        <a16:creationId xmlns:a16="http://schemas.microsoft.com/office/drawing/2014/main" id="{E4D2C87C-43FC-1942-8BBE-F6DDC41A5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207" y="2962413"/>
                    <a:ext cx="1756584" cy="1666555"/>
                  </a:xfrm>
                  <a:prstGeom prst="rect">
                    <a:avLst/>
                  </a:prstGeom>
                  <a:grpFill/>
                  <a:extLst/>
                </p:spPr>
              </p:pic>
              <p:sp>
                <p:nvSpPr>
                  <p:cNvPr id="78" name="Rectangle 77">
                    <a:extLst>
                      <a:ext uri="{FF2B5EF4-FFF2-40B4-BE49-F238E27FC236}">
                        <a16:creationId xmlns:a16="http://schemas.microsoft.com/office/drawing/2014/main" id="{0F9FDB8F-379C-604F-8E64-AEF1AC9C4CA4}"/>
                      </a:ext>
                    </a:extLst>
                  </p:cNvPr>
                  <p:cNvSpPr/>
                  <p:nvPr/>
                </p:nvSpPr>
                <p:spPr>
                  <a:xfrm>
                    <a:off x="1445227" y="2928660"/>
                    <a:ext cx="1652414" cy="320691"/>
                  </a:xfrm>
                  <a:prstGeom prst="rect">
                    <a:avLst/>
                  </a:prstGeom>
                  <a:grpFill/>
                </p:spPr>
                <p:txBody>
                  <a:bodyPr wrap="square">
                    <a:spAutoFit/>
                  </a:bodyPr>
                  <a:lstStyle/>
                  <a:p>
                    <a:pPr algn="ctr"/>
                    <a:r>
                      <a:rPr lang="en-US" sz="1200" dirty="0">
                        <a:latin typeface="Helvetica" pitchFamily="2" charset="0"/>
                      </a:rPr>
                      <a:t>CCPD C3DP</a:t>
                    </a:r>
                    <a:endParaRPr lang="en-US" sz="1200" dirty="0"/>
                  </a:p>
                </p:txBody>
              </p:sp>
            </p:grpSp>
            <p:grpSp>
              <p:nvGrpSpPr>
                <p:cNvPr id="74" name="Groupe 73">
                  <a:extLst>
                    <a:ext uri="{FF2B5EF4-FFF2-40B4-BE49-F238E27FC236}">
                      <a16:creationId xmlns:a16="http://schemas.microsoft.com/office/drawing/2014/main" id="{CF4233AF-4C72-AA42-A585-07CCB531E1B4}"/>
                    </a:ext>
                  </a:extLst>
                </p:cNvPr>
                <p:cNvGrpSpPr/>
                <p:nvPr/>
              </p:nvGrpSpPr>
              <p:grpSpPr>
                <a:xfrm>
                  <a:off x="9004377" y="3894793"/>
                  <a:ext cx="1347250" cy="1296992"/>
                  <a:chOff x="8148273" y="5686014"/>
                  <a:chExt cx="1347250" cy="1296992"/>
                </a:xfrm>
                <a:grpFill/>
              </p:grpSpPr>
              <p:pic>
                <p:nvPicPr>
                  <p:cNvPr id="75" name="Image 74">
                    <a:extLst>
                      <a:ext uri="{FF2B5EF4-FFF2-40B4-BE49-F238E27FC236}">
                        <a16:creationId xmlns:a16="http://schemas.microsoft.com/office/drawing/2014/main" id="{0F79E32A-055F-074D-A632-2DE1162BF07B}"/>
                      </a:ext>
                    </a:extLst>
                  </p:cNvPr>
                  <p:cNvPicPr>
                    <a:picLocks noChangeAspect="1"/>
                  </p:cNvPicPr>
                  <p:nvPr/>
                </p:nvPicPr>
                <p:blipFill>
                  <a:blip r:embed="rId10"/>
                  <a:stretch>
                    <a:fillRect/>
                  </a:stretch>
                </p:blipFill>
                <p:spPr>
                  <a:xfrm>
                    <a:off x="8148273" y="5686014"/>
                    <a:ext cx="1347250" cy="1296992"/>
                  </a:xfrm>
                  <a:prstGeom prst="rect">
                    <a:avLst/>
                  </a:prstGeom>
                  <a:grpFill/>
                </p:spPr>
              </p:pic>
              <p:sp>
                <p:nvSpPr>
                  <p:cNvPr id="76" name="Rectangle 75">
                    <a:extLst>
                      <a:ext uri="{FF2B5EF4-FFF2-40B4-BE49-F238E27FC236}">
                        <a16:creationId xmlns:a16="http://schemas.microsoft.com/office/drawing/2014/main" id="{5B8F4844-6E5D-134C-B7BA-5A562D4421AF}"/>
                      </a:ext>
                    </a:extLst>
                  </p:cNvPr>
                  <p:cNvSpPr/>
                  <p:nvPr/>
                </p:nvSpPr>
                <p:spPr>
                  <a:xfrm>
                    <a:off x="8224538" y="5772486"/>
                    <a:ext cx="1153879" cy="276999"/>
                  </a:xfrm>
                  <a:prstGeom prst="rect">
                    <a:avLst/>
                  </a:prstGeom>
                  <a:grpFill/>
                </p:spPr>
                <p:txBody>
                  <a:bodyPr wrap="square">
                    <a:spAutoFit/>
                  </a:bodyPr>
                  <a:lstStyle/>
                  <a:p>
                    <a:pPr algn="ctr"/>
                    <a:r>
                      <a:rPr lang="en-US" sz="1200" dirty="0">
                        <a:latin typeface="Helvetica" pitchFamily="2" charset="0"/>
                      </a:rPr>
                      <a:t>CLICTD</a:t>
                    </a:r>
                    <a:endParaRPr lang="en-US" sz="1200" dirty="0"/>
                  </a:p>
                </p:txBody>
              </p:sp>
            </p:grpSp>
          </p:grpSp>
        </p:grpSp>
        <p:cxnSp>
          <p:nvCxnSpPr>
            <p:cNvPr id="125" name="Connecteur droit avec flèche 124">
              <a:extLst>
                <a:ext uri="{FF2B5EF4-FFF2-40B4-BE49-F238E27FC236}">
                  <a16:creationId xmlns:a16="http://schemas.microsoft.com/office/drawing/2014/main" id="{FCCD0C89-41C4-394B-81B1-53BB5BC8834A}"/>
                </a:ext>
              </a:extLst>
            </p:cNvPr>
            <p:cNvCxnSpPr>
              <a:cxnSpLocks/>
            </p:cNvCxnSpPr>
            <p:nvPr/>
          </p:nvCxnSpPr>
          <p:spPr>
            <a:xfrm flipH="1">
              <a:off x="9801660" y="2779686"/>
              <a:ext cx="135881" cy="249967"/>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C19CF41A-D06E-1C44-8593-90E180C33AEC}"/>
                </a:ext>
              </a:extLst>
            </p:cNvPr>
            <p:cNvCxnSpPr>
              <a:cxnSpLocks/>
            </p:cNvCxnSpPr>
            <p:nvPr/>
          </p:nvCxnSpPr>
          <p:spPr>
            <a:xfrm>
              <a:off x="10883581" y="2774892"/>
              <a:ext cx="118422" cy="25476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80" name="Tableau 79">
            <a:extLst>
              <a:ext uri="{FF2B5EF4-FFF2-40B4-BE49-F238E27FC236}">
                <a16:creationId xmlns:a16="http://schemas.microsoft.com/office/drawing/2014/main" id="{DC5A779B-EEAF-9C4D-ACE7-01A60238BDC7}"/>
              </a:ext>
            </a:extLst>
          </p:cNvPr>
          <p:cNvGraphicFramePr>
            <a:graphicFrameLocks noGrp="1"/>
          </p:cNvGraphicFramePr>
          <p:nvPr>
            <p:extLst>
              <p:ext uri="{D42A27DB-BD31-4B8C-83A1-F6EECF244321}">
                <p14:modId xmlns:p14="http://schemas.microsoft.com/office/powerpoint/2010/main" val="2369712728"/>
              </p:ext>
            </p:extLst>
          </p:nvPr>
        </p:nvGraphicFramePr>
        <p:xfrm>
          <a:off x="127366" y="4465430"/>
          <a:ext cx="11951260" cy="2222540"/>
        </p:xfrm>
        <a:graphic>
          <a:graphicData uri="http://schemas.openxmlformats.org/drawingml/2006/table">
            <a:tbl>
              <a:tblPr>
                <a:tableStyleId>{5C22544A-7EE6-4342-B048-85BDC9FD1C3A}</a:tableStyleId>
              </a:tblPr>
              <a:tblGrid>
                <a:gridCol w="2976952">
                  <a:extLst>
                    <a:ext uri="{9D8B030D-6E8A-4147-A177-3AD203B41FA5}">
                      <a16:colId xmlns:a16="http://schemas.microsoft.com/office/drawing/2014/main" val="2397681264"/>
                    </a:ext>
                  </a:extLst>
                </a:gridCol>
                <a:gridCol w="1074226">
                  <a:extLst>
                    <a:ext uri="{9D8B030D-6E8A-4147-A177-3AD203B41FA5}">
                      <a16:colId xmlns:a16="http://schemas.microsoft.com/office/drawing/2014/main" val="2076247257"/>
                    </a:ext>
                  </a:extLst>
                </a:gridCol>
                <a:gridCol w="878020">
                  <a:extLst>
                    <a:ext uri="{9D8B030D-6E8A-4147-A177-3AD203B41FA5}">
                      <a16:colId xmlns:a16="http://schemas.microsoft.com/office/drawing/2014/main" val="126459556"/>
                    </a:ext>
                  </a:extLst>
                </a:gridCol>
                <a:gridCol w="878020">
                  <a:extLst>
                    <a:ext uri="{9D8B030D-6E8A-4147-A177-3AD203B41FA5}">
                      <a16:colId xmlns:a16="http://schemas.microsoft.com/office/drawing/2014/main" val="2233987166"/>
                    </a:ext>
                  </a:extLst>
                </a:gridCol>
                <a:gridCol w="1373439">
                  <a:extLst>
                    <a:ext uri="{9D8B030D-6E8A-4147-A177-3AD203B41FA5}">
                      <a16:colId xmlns:a16="http://schemas.microsoft.com/office/drawing/2014/main" val="27414616"/>
                    </a:ext>
                  </a:extLst>
                </a:gridCol>
                <a:gridCol w="1113467">
                  <a:extLst>
                    <a:ext uri="{9D8B030D-6E8A-4147-A177-3AD203B41FA5}">
                      <a16:colId xmlns:a16="http://schemas.microsoft.com/office/drawing/2014/main" val="1166765316"/>
                    </a:ext>
                  </a:extLst>
                </a:gridCol>
                <a:gridCol w="1113467">
                  <a:extLst>
                    <a:ext uri="{9D8B030D-6E8A-4147-A177-3AD203B41FA5}">
                      <a16:colId xmlns:a16="http://schemas.microsoft.com/office/drawing/2014/main" val="2687044242"/>
                    </a:ext>
                  </a:extLst>
                </a:gridCol>
                <a:gridCol w="1300957">
                  <a:extLst>
                    <a:ext uri="{9D8B030D-6E8A-4147-A177-3AD203B41FA5}">
                      <a16:colId xmlns:a16="http://schemas.microsoft.com/office/drawing/2014/main" val="3701524633"/>
                    </a:ext>
                  </a:extLst>
                </a:gridCol>
                <a:gridCol w="150512">
                  <a:extLst>
                    <a:ext uri="{9D8B030D-6E8A-4147-A177-3AD203B41FA5}">
                      <a16:colId xmlns:a16="http://schemas.microsoft.com/office/drawing/2014/main" val="2518636627"/>
                    </a:ext>
                  </a:extLst>
                </a:gridCol>
                <a:gridCol w="1092200">
                  <a:extLst>
                    <a:ext uri="{9D8B030D-6E8A-4147-A177-3AD203B41FA5}">
                      <a16:colId xmlns:a16="http://schemas.microsoft.com/office/drawing/2014/main" val="3241934017"/>
                    </a:ext>
                  </a:extLst>
                </a:gridCol>
              </a:tblGrid>
              <a:tr h="222254">
                <a:tc>
                  <a:txBody>
                    <a:bodyPr/>
                    <a:lstStyle/>
                    <a:p>
                      <a:pPr algn="l" rtl="0" fontAlgn="t"/>
                      <a:r>
                        <a:rPr lang="fr-FR" sz="1300" b="1" u="none" strike="noStrike" dirty="0">
                          <a:solidFill>
                            <a:schemeClr val="bg1"/>
                          </a:solidFill>
                          <a:effectLst/>
                        </a:rPr>
                        <a:t> </a:t>
                      </a:r>
                      <a:r>
                        <a:rPr lang="fr-FR" sz="1300" b="1" u="none" strike="noStrike" dirty="0" err="1">
                          <a:solidFill>
                            <a:schemeClr val="bg1"/>
                          </a:solidFill>
                          <a:effectLst/>
                        </a:rPr>
                        <a:t>Silicon</a:t>
                      </a:r>
                      <a:r>
                        <a:rPr lang="fr-FR" sz="1300" b="1" u="none" strike="noStrike" dirty="0">
                          <a:solidFill>
                            <a:schemeClr val="bg1"/>
                          </a:solidFill>
                          <a:effectLst/>
                        </a:rPr>
                        <a:t> </a:t>
                      </a:r>
                      <a:r>
                        <a:rPr lang="fr-FR" sz="1300" b="1" u="none" strike="noStrike" dirty="0" err="1">
                          <a:solidFill>
                            <a:schemeClr val="bg1"/>
                          </a:solidFill>
                          <a:effectLst/>
                        </a:rPr>
                        <a:t>sensor</a:t>
                      </a:r>
                      <a:r>
                        <a:rPr lang="fr-FR" sz="1300" b="1" u="none" strike="noStrike" dirty="0">
                          <a:solidFill>
                            <a:schemeClr val="bg1"/>
                          </a:solidFill>
                          <a:effectLst/>
                        </a:rPr>
                        <a:t> R&amp;D</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tc>
                  <a:txBody>
                    <a:bodyPr/>
                    <a:lstStyle/>
                    <a:p>
                      <a:pPr algn="ctr" rtl="0" fontAlgn="t"/>
                      <a:r>
                        <a:rPr lang="fr-FR" sz="1300" b="1" u="none" strike="noStrike" dirty="0" err="1">
                          <a:solidFill>
                            <a:schemeClr val="bg1"/>
                          </a:solidFill>
                          <a:effectLst/>
                        </a:rPr>
                        <a:t>Hybrid</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tc gridSpan="2">
                  <a:txBody>
                    <a:bodyPr/>
                    <a:lstStyle/>
                    <a:p>
                      <a:pPr algn="ctr" rtl="0" fontAlgn="t"/>
                      <a:r>
                        <a:rPr lang="fr-FR" sz="1300" b="1" u="none" strike="noStrike" dirty="0" err="1">
                          <a:solidFill>
                            <a:schemeClr val="bg1"/>
                          </a:solidFill>
                          <a:effectLst/>
                        </a:rPr>
                        <a:t>SoI</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tc hMerge="1">
                  <a:txBody>
                    <a:bodyPr/>
                    <a:lstStyle/>
                    <a:p>
                      <a:endParaRPr lang="fr-FR"/>
                    </a:p>
                  </a:txBody>
                  <a:tcPr/>
                </a:tc>
                <a:tc gridSpan="5">
                  <a:txBody>
                    <a:bodyPr/>
                    <a:lstStyle/>
                    <a:p>
                      <a:pPr algn="ctr" rtl="0" fontAlgn="t"/>
                      <a:r>
                        <a:rPr lang="fr-FR" sz="1300" b="1" u="none" strike="noStrike" dirty="0">
                          <a:solidFill>
                            <a:schemeClr val="bg1"/>
                          </a:solidFill>
                          <a:effectLst/>
                        </a:rPr>
                        <a:t>CMOS </a:t>
                      </a:r>
                      <a:r>
                        <a:rPr lang="fr-FR" sz="1300" b="1" u="none" strike="noStrike" dirty="0" err="1">
                          <a:solidFill>
                            <a:schemeClr val="bg1"/>
                          </a:solidFill>
                          <a:effectLst/>
                        </a:rPr>
                        <a:t>Monolthitic</a:t>
                      </a:r>
                      <a:r>
                        <a:rPr lang="fr-FR" sz="1300" b="1" u="none" strike="noStrike" dirty="0">
                          <a:solidFill>
                            <a:schemeClr val="bg1"/>
                          </a:solidFill>
                          <a:effectLst/>
                        </a:rPr>
                        <a:t> </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ctr" rtl="0" fontAlgn="t"/>
                      <a:r>
                        <a:rPr lang="fr-FR" sz="1300" b="1" u="none" strike="noStrike">
                          <a:solidFill>
                            <a:schemeClr val="bg1"/>
                          </a:solidFill>
                          <a:effectLst/>
                        </a:rPr>
                        <a:t>CCPD</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tc>
                  <a:txBody>
                    <a:bodyPr/>
                    <a:lstStyle/>
                    <a:p>
                      <a:pPr algn="ctr" rtl="0" fontAlgn="t"/>
                      <a:r>
                        <a:rPr lang="fr-FR" sz="1300" b="1" u="none" strike="noStrike">
                          <a:solidFill>
                            <a:schemeClr val="bg1"/>
                          </a:solidFill>
                          <a:effectLst/>
                        </a:rPr>
                        <a:t>CCPD</a:t>
                      </a:r>
                      <a:endParaRPr lang="fr-FR" sz="1300" b="1" i="0" u="none" strike="noStrike" dirty="0">
                        <a:solidFill>
                          <a:schemeClr val="bg1"/>
                        </a:solidFill>
                        <a:effectLst/>
                        <a:latin typeface="Calibri" panose="020F0502020204030204" pitchFamily="34" charset="0"/>
                      </a:endParaRPr>
                    </a:p>
                  </a:txBody>
                  <a:tcPr marL="4910" marR="4910" marT="4910" marB="0">
                    <a:solidFill>
                      <a:srgbClr val="A26B2D"/>
                    </a:solidFill>
                  </a:tcPr>
                </a:tc>
                <a:extLst>
                  <a:ext uri="{0D108BD9-81ED-4DB2-BD59-A6C34878D82A}">
                    <a16:rowId xmlns:a16="http://schemas.microsoft.com/office/drawing/2014/main" val="351205770"/>
                  </a:ext>
                </a:extLst>
              </a:tr>
              <a:tr h="222254">
                <a:tc>
                  <a:txBody>
                    <a:bodyPr/>
                    <a:lstStyle/>
                    <a:p>
                      <a:pPr algn="l" rtl="0" fontAlgn="t"/>
                      <a:r>
                        <a:rPr lang="fr-FR" sz="1300" b="1" u="none" strike="noStrike" dirty="0">
                          <a:effectLst/>
                        </a:rPr>
                        <a:t> </a:t>
                      </a:r>
                      <a:r>
                        <a:rPr lang="fr-FR" sz="1300" b="1" u="none" strike="noStrike" dirty="0" err="1">
                          <a:effectLst/>
                        </a:rPr>
                        <a:t>Demonstrator</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CLICpix</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Cracov</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CLIPS (CLIC)</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ALICE </a:t>
                      </a:r>
                      <a:r>
                        <a:rPr lang="fr-FR" sz="1300" b="1" u="none" strike="noStrike" dirty="0" err="1">
                          <a:effectLst/>
                        </a:rPr>
                        <a:t>investigator</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CLICTD</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Malta/Monopix</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gridSpan="2">
                  <a:txBody>
                    <a:bodyPr/>
                    <a:lstStyle/>
                    <a:p>
                      <a:pPr algn="ctr" rtl="0" fontAlgn="t"/>
                      <a:r>
                        <a:rPr lang="fr-FR" sz="1300" b="1" u="none" strike="noStrike" dirty="0" err="1">
                          <a:effectLst/>
                        </a:rPr>
                        <a:t>ATLASpix</a:t>
                      </a:r>
                      <a:r>
                        <a:rPr lang="fr-FR" sz="1300" b="1" u="none" strike="noStrike" dirty="0">
                          <a:effectLst/>
                        </a:rPr>
                        <a:t>(Mu3ePix)</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r>
                        <a:rPr lang="fr-FR" sz="1300" b="1" u="none" strike="noStrike" dirty="0">
                          <a:effectLst/>
                        </a:rPr>
                        <a:t>C3DP/</a:t>
                      </a:r>
                      <a:r>
                        <a:rPr lang="fr-FR" sz="1300" b="1" u="none" strike="noStrike" dirty="0" err="1">
                          <a:effectLst/>
                        </a:rPr>
                        <a:t>CLICpix</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C3DP+CLICpix</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1464804686"/>
                  </a:ext>
                </a:extLst>
              </a:tr>
              <a:tr h="222254">
                <a:tc>
                  <a:txBody>
                    <a:bodyPr/>
                    <a:lstStyle/>
                    <a:p>
                      <a:pPr algn="l" rtl="0" fontAlgn="t"/>
                      <a:r>
                        <a:rPr lang="fr-FR" sz="1300" b="1" u="none" strike="noStrike" dirty="0">
                          <a:effectLst/>
                        </a:rPr>
                        <a:t> </a:t>
                      </a:r>
                      <a:r>
                        <a:rPr lang="fr-FR" sz="1300" b="1" u="none" strike="noStrike" dirty="0" err="1">
                          <a:effectLst/>
                        </a:rPr>
                        <a:t>Sensor</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planar</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planar</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planar</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HR-CMOS standard</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gridSpan="2">
                  <a:txBody>
                    <a:bodyPr/>
                    <a:lstStyle/>
                    <a:p>
                      <a:pPr algn="ctr" rtl="0" fontAlgn="t"/>
                      <a:r>
                        <a:rPr lang="fr-FR" sz="1300" b="1" u="none" strike="noStrike" dirty="0">
                          <a:effectLst/>
                        </a:rPr>
                        <a:t>HR-CMOS </a:t>
                      </a:r>
                      <a:r>
                        <a:rPr lang="fr-FR" sz="1300" b="1" u="none" strike="noStrike" dirty="0" err="1">
                          <a:effectLst/>
                        </a:rPr>
                        <a:t>modified</a:t>
                      </a:r>
                      <a:r>
                        <a:rPr lang="fr-FR" sz="1300" b="1" u="none" strike="noStrike" dirty="0">
                          <a:effectLst/>
                        </a:rPr>
                        <a:t> </a:t>
                      </a:r>
                      <a:r>
                        <a:rPr lang="fr-FR" sz="1300" b="1" u="none" strike="noStrike" dirty="0" err="1">
                          <a:effectLst/>
                        </a:rPr>
                        <a:t>process</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endParaRPr lang="fr-FR"/>
                    </a:p>
                  </a:txBody>
                  <a:tcPr/>
                </a:tc>
                <a:tc gridSpan="3">
                  <a:txBody>
                    <a:bodyPr/>
                    <a:lstStyle/>
                    <a:p>
                      <a:pPr algn="ctr" rtl="0" fontAlgn="t"/>
                      <a:r>
                        <a:rPr lang="fr-FR" sz="1300" b="1" u="none" strike="noStrike" dirty="0">
                          <a:effectLst/>
                        </a:rPr>
                        <a:t>HV-CMOS</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295412389"/>
                  </a:ext>
                </a:extLst>
              </a:tr>
              <a:tr h="222254">
                <a:tc>
                  <a:txBody>
                    <a:bodyPr/>
                    <a:lstStyle/>
                    <a:p>
                      <a:pPr algn="l" rtl="0" fontAlgn="t"/>
                      <a:r>
                        <a:rPr lang="fr-FR" sz="1300" b="1" u="none" strike="noStrike" dirty="0">
                          <a:effectLst/>
                        </a:rPr>
                        <a:t> Connection to </a:t>
                      </a:r>
                      <a:r>
                        <a:rPr lang="fr-FR" sz="1300" b="1" u="none" strike="noStrike" dirty="0" err="1">
                          <a:effectLst/>
                        </a:rPr>
                        <a:t>readout</a:t>
                      </a:r>
                      <a:r>
                        <a:rPr lang="fr-FR" sz="1300" b="1" u="none" strike="noStrike" dirty="0">
                          <a:effectLst/>
                        </a:rPr>
                        <a:t> </a:t>
                      </a:r>
                      <a:r>
                        <a:rPr lang="fr-FR" sz="1300" b="1" u="none" strike="noStrike" dirty="0" err="1">
                          <a:effectLst/>
                        </a:rPr>
                        <a:t>electronics</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err="1">
                          <a:effectLst/>
                        </a:rPr>
                        <a:t>bump</a:t>
                      </a:r>
                      <a:r>
                        <a:rPr lang="fr-FR" sz="1300" b="1" u="none" strike="noStrike" dirty="0">
                          <a:effectLst/>
                        </a:rPr>
                        <a:t> </a:t>
                      </a:r>
                      <a:r>
                        <a:rPr lang="fr-FR" sz="1300" b="1" u="none" strike="noStrike" dirty="0" err="1">
                          <a:effectLst/>
                        </a:rPr>
                        <a:t>bonding</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SoI</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SoI</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momolithic</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monolthitic</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monolithic</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monolitic</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gridSpan="2">
                  <a:txBody>
                    <a:bodyPr/>
                    <a:lstStyle/>
                    <a:p>
                      <a:pPr algn="ctr" rtl="0" fontAlgn="t"/>
                      <a:r>
                        <a:rPr lang="fr-FR" sz="1300" b="1" u="none" strike="noStrike">
                          <a:effectLst/>
                        </a:rPr>
                        <a:t>CC with glue</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2895572027"/>
                  </a:ext>
                </a:extLst>
              </a:tr>
              <a:tr h="222254">
                <a:tc>
                  <a:txBody>
                    <a:bodyPr/>
                    <a:lstStyle/>
                    <a:p>
                      <a:pPr algn="l" rtl="0" fontAlgn="t"/>
                      <a:r>
                        <a:rPr lang="fr-FR" sz="1300" b="1" u="none" strike="noStrike" dirty="0">
                          <a:effectLst/>
                        </a:rPr>
                        <a:t> ASIC </a:t>
                      </a:r>
                      <a:r>
                        <a:rPr lang="fr-FR" sz="1300" b="1" u="none" strike="noStrike" dirty="0" err="1">
                          <a:effectLst/>
                        </a:rPr>
                        <a:t>technology</a:t>
                      </a:r>
                      <a:r>
                        <a:rPr lang="fr-FR" sz="1300" b="1" u="none" strike="noStrike" dirty="0">
                          <a:effectLst/>
                        </a:rPr>
                        <a:t> (nm)</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65</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200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200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180(TJ)</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180 (TJ)</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180(TJ)/150(LF)</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i="0" u="none" strike="noStrike" dirty="0">
                          <a:solidFill>
                            <a:srgbClr val="000000"/>
                          </a:solidFill>
                          <a:effectLst/>
                          <a:latin typeface="Calibri" panose="020F0502020204030204" pitchFamily="34" charset="0"/>
                        </a:rPr>
                        <a:t>180(AMS)/150(LF)</a:t>
                      </a:r>
                    </a:p>
                  </a:txBody>
                  <a:tcPr marL="4910" marR="4910" marT="4910" marB="0">
                    <a:solidFill>
                      <a:srgbClr val="F0EBE8"/>
                    </a:solidFill>
                  </a:tcPr>
                </a:tc>
                <a:tc gridSpan="2">
                  <a:txBody>
                    <a:bodyPr/>
                    <a:lstStyle/>
                    <a:p>
                      <a:pPr algn="ctr" fontAlgn="t"/>
                      <a:r>
                        <a:rPr lang="fr-FR" sz="1300" b="1" u="none" strike="noStrike">
                          <a:effectLst/>
                        </a:rPr>
                        <a:t>65</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1691167596"/>
                  </a:ext>
                </a:extLst>
              </a:tr>
              <a:tr h="222254">
                <a:tc>
                  <a:txBody>
                    <a:bodyPr/>
                    <a:lstStyle/>
                    <a:p>
                      <a:pPr algn="l" rtl="0" fontAlgn="t"/>
                      <a:r>
                        <a:rPr lang="fr-FR" sz="1300" b="1" u="none" strike="noStrike" dirty="0">
                          <a:effectLst/>
                        </a:rPr>
                        <a:t> </a:t>
                      </a:r>
                      <a:r>
                        <a:rPr lang="fr-FR" sz="1300" b="1" u="none" strike="noStrike" dirty="0" err="1">
                          <a:effectLst/>
                        </a:rPr>
                        <a:t>Thickness</a:t>
                      </a:r>
                      <a:r>
                        <a:rPr lang="fr-FR" sz="1300" b="1" u="none" strike="noStrike" dirty="0">
                          <a:effectLst/>
                        </a:rPr>
                        <a:t> (µm)</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50 / 200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300 / 500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100 / 500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i="0" u="none" strike="noStrike" dirty="0">
                          <a:solidFill>
                            <a:srgbClr val="000000"/>
                          </a:solidFill>
                          <a:effectLst/>
                          <a:latin typeface="Calibri" panose="020F0502020204030204" pitchFamily="34" charset="0"/>
                        </a:rPr>
                        <a:t>100</a:t>
                      </a:r>
                    </a:p>
                  </a:txBody>
                  <a:tcPr marL="4910" marR="4910" marT="4910" marB="0">
                    <a:solidFill>
                      <a:srgbClr val="F0EBE8"/>
                    </a:solidFill>
                  </a:tcPr>
                </a:tc>
                <a:tc>
                  <a:txBody>
                    <a:bodyPr/>
                    <a:lstStyle/>
                    <a:p>
                      <a:pPr algn="ctr" fontAlgn="ctr"/>
                      <a:r>
                        <a:rPr lang="fr-FR" sz="1300" b="1" u="none" strike="noStrike" dirty="0">
                          <a:effectLst/>
                        </a:rPr>
                        <a:t>50 / 100</a:t>
                      </a:r>
                      <a:endParaRPr lang="fr-FR" sz="1300" b="1" i="0" u="none" strike="noStrike" dirty="0">
                        <a:solidFill>
                          <a:srgbClr val="000000"/>
                        </a:solidFill>
                        <a:effectLst/>
                        <a:latin typeface="Calibri" panose="020F0502020204030204" pitchFamily="34" charset="0"/>
                      </a:endParaRPr>
                    </a:p>
                  </a:txBody>
                  <a:tcPr marL="4910" marR="4910" marT="4910" marB="0" anchor="ctr">
                    <a:solidFill>
                      <a:srgbClr val="F0EBE8"/>
                    </a:solidFill>
                  </a:tcPr>
                </a:tc>
                <a:tc>
                  <a:txBody>
                    <a:bodyPr/>
                    <a:lstStyle/>
                    <a:p>
                      <a:pPr algn="ctr" fontAlgn="ctr"/>
                      <a:r>
                        <a:rPr lang="fr-FR" sz="1300" b="1" u="none" strike="noStrike" dirty="0">
                          <a:effectLst/>
                        </a:rPr>
                        <a:t>100</a:t>
                      </a:r>
                      <a:endParaRPr lang="fr-FR" sz="1300" b="1" i="0" u="none" strike="noStrike" dirty="0">
                        <a:solidFill>
                          <a:srgbClr val="000000"/>
                        </a:solidFill>
                        <a:effectLst/>
                        <a:latin typeface="Calibri" panose="020F0502020204030204" pitchFamily="34" charset="0"/>
                      </a:endParaRPr>
                    </a:p>
                  </a:txBody>
                  <a:tcPr marL="4910" marR="4910" marT="4910" marB="0" anchor="ctr">
                    <a:solidFill>
                      <a:srgbClr val="F0EBE8"/>
                    </a:solidFill>
                  </a:tcPr>
                </a:tc>
                <a:tc>
                  <a:txBody>
                    <a:bodyPr/>
                    <a:lstStyle/>
                    <a:p>
                      <a:pPr algn="ctr" fontAlgn="t"/>
                      <a:r>
                        <a:rPr lang="fr-FR" sz="1300" b="1" u="none" strike="noStrike" dirty="0">
                          <a:effectLst/>
                        </a:rPr>
                        <a:t>60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gridSpan="2">
                  <a:txBody>
                    <a:bodyPr/>
                    <a:lstStyle/>
                    <a:p>
                      <a:pPr algn="ctr" rtl="0" fontAlgn="t"/>
                      <a:r>
                        <a:rPr lang="fr-FR" sz="1300" b="1" u="none" strike="noStrike" dirty="0">
                          <a:effectLst/>
                        </a:rPr>
                        <a:t>50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3602216168"/>
                  </a:ext>
                </a:extLst>
              </a:tr>
              <a:tr h="222254">
                <a:tc>
                  <a:txBody>
                    <a:bodyPr/>
                    <a:lstStyle/>
                    <a:p>
                      <a:pPr algn="l" rtl="0" fontAlgn="t"/>
                      <a:r>
                        <a:rPr lang="fr-FR" sz="1300" b="1" u="none" strike="noStrike" dirty="0">
                          <a:effectLst/>
                        </a:rPr>
                        <a:t> Pitch/</a:t>
                      </a:r>
                      <a:r>
                        <a:rPr lang="fr-FR" sz="1300" b="1" u="none" strike="noStrike" dirty="0" err="1">
                          <a:effectLst/>
                        </a:rPr>
                        <a:t>cell</a:t>
                      </a:r>
                      <a:r>
                        <a:rPr lang="fr-FR" sz="1300" b="1" u="none" strike="noStrike" dirty="0">
                          <a:effectLst/>
                        </a:rPr>
                        <a:t> size (µm x µm)</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25 x 25</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30 x 30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20 x 20</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28 x 28 </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30 x 300 </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ctr"/>
                      <a:r>
                        <a:rPr lang="fr-FR" sz="1300" b="1" u="none" strike="noStrike">
                          <a:effectLst/>
                        </a:rPr>
                        <a:t>36 x 36 </a:t>
                      </a:r>
                      <a:endParaRPr lang="fr-FR" sz="1300" b="1" i="0" u="none" strike="noStrike">
                        <a:solidFill>
                          <a:srgbClr val="000000"/>
                        </a:solidFill>
                        <a:effectLst/>
                        <a:latin typeface="Calibri" panose="020F0502020204030204" pitchFamily="34" charset="0"/>
                      </a:endParaRPr>
                    </a:p>
                  </a:txBody>
                  <a:tcPr marL="4910" marR="4910" marT="4910" marB="0" anchor="ctr">
                    <a:solidFill>
                      <a:srgbClr val="F0EBE8"/>
                    </a:solidFill>
                  </a:tcPr>
                </a:tc>
                <a:tc>
                  <a:txBody>
                    <a:bodyPr/>
                    <a:lstStyle/>
                    <a:p>
                      <a:pPr algn="ctr" fontAlgn="ctr"/>
                      <a:r>
                        <a:rPr lang="fr-FR" sz="1300" b="1" u="none" strike="noStrike">
                          <a:effectLst/>
                        </a:rPr>
                        <a:t>40 x 130</a:t>
                      </a:r>
                      <a:endParaRPr lang="fr-FR" sz="1300" b="1" i="0" u="none" strike="noStrike">
                        <a:solidFill>
                          <a:srgbClr val="000000"/>
                        </a:solidFill>
                        <a:effectLst/>
                        <a:latin typeface="Calibri" panose="020F0502020204030204" pitchFamily="34" charset="0"/>
                      </a:endParaRPr>
                    </a:p>
                  </a:txBody>
                  <a:tcPr marL="4910" marR="4910" marT="4910" marB="0" anchor="ctr">
                    <a:solidFill>
                      <a:srgbClr val="F0EBE8"/>
                    </a:solidFill>
                  </a:tcPr>
                </a:tc>
                <a:tc gridSpan="2">
                  <a:txBody>
                    <a:bodyPr/>
                    <a:lstStyle/>
                    <a:p>
                      <a:pPr algn="ctr" rtl="0" fontAlgn="t"/>
                      <a:r>
                        <a:rPr lang="fr-FR" sz="1300" b="1" u="none" strike="noStrike">
                          <a:effectLst/>
                        </a:rPr>
                        <a:t>25 x 25</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rtl="0"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4118600812"/>
                  </a:ext>
                </a:extLst>
              </a:tr>
              <a:tr h="222254">
                <a:tc>
                  <a:txBody>
                    <a:bodyPr/>
                    <a:lstStyle/>
                    <a:p>
                      <a:pPr algn="l" rtl="0" fontAlgn="t"/>
                      <a:r>
                        <a:rPr lang="fr-FR" sz="1300" b="1" u="none" strike="noStrike" dirty="0">
                          <a:effectLst/>
                        </a:rPr>
                        <a:t> Hit </a:t>
                      </a:r>
                      <a:r>
                        <a:rPr lang="fr-FR" sz="1300" b="1" u="none" strike="noStrike" dirty="0" err="1">
                          <a:effectLst/>
                        </a:rPr>
                        <a:t>resolution</a:t>
                      </a:r>
                      <a:r>
                        <a:rPr lang="fr-FR" sz="1300" b="1" u="none" strike="noStrike" dirty="0">
                          <a:effectLst/>
                        </a:rPr>
                        <a:t> (µm)</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9 / 3.5</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a:effectLst/>
                        </a:rPr>
                        <a:t>5/2</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rtl="0" fontAlgn="t"/>
                      <a:r>
                        <a:rPr lang="fr-FR" sz="1300" b="1" i="0" u="none" strike="noStrike" dirty="0">
                          <a:solidFill>
                            <a:srgbClr val="000000"/>
                          </a:solidFill>
                          <a:effectLst/>
                          <a:latin typeface="Calibri" panose="020F0502020204030204" pitchFamily="34" charset="0"/>
                        </a:rPr>
                        <a:t>4</a:t>
                      </a:r>
                    </a:p>
                  </a:txBody>
                  <a:tcPr marL="4910" marR="4910" marT="4910" marB="0">
                    <a:solidFill>
                      <a:srgbClr val="F0EBE8"/>
                    </a:solidFill>
                  </a:tcPr>
                </a:tc>
                <a:tc>
                  <a:txBody>
                    <a:bodyPr/>
                    <a:lstStyle/>
                    <a:p>
                      <a:pPr algn="ctr" fontAlgn="ctr"/>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4910" marR="4910" marT="4910" marB="0" vert="vert270" anchor="ctr">
                    <a:solidFill>
                      <a:srgbClr val="F0EBE8"/>
                    </a:solidFill>
                  </a:tcPr>
                </a:tc>
                <a:tc>
                  <a:txBody>
                    <a:bodyPr/>
                    <a:lstStyle/>
                    <a:p>
                      <a:pPr algn="ctr" fontAlgn="ctr"/>
                      <a:r>
                        <a:rPr lang="fr-FR" sz="1300" b="1" u="none" strike="noStrike">
                          <a:effectLst/>
                        </a:rPr>
                        <a:t>4</a:t>
                      </a:r>
                      <a:endParaRPr lang="fr-FR" sz="1300" b="1" i="0" u="none" strike="noStrike">
                        <a:solidFill>
                          <a:srgbClr val="000000"/>
                        </a:solidFill>
                        <a:effectLst/>
                        <a:latin typeface="Calibri" panose="020F0502020204030204" pitchFamily="34" charset="0"/>
                      </a:endParaRPr>
                    </a:p>
                  </a:txBody>
                  <a:tcPr marL="4910" marR="4910" marT="4910" marB="0" anchor="ctr">
                    <a:solidFill>
                      <a:srgbClr val="F0EBE8"/>
                    </a:solidFill>
                  </a:tcPr>
                </a:tc>
                <a:tc>
                  <a:txBody>
                    <a:bodyPr/>
                    <a:lstStyle/>
                    <a:p>
                      <a:pPr algn="ctr" fontAlgn="ctr"/>
                      <a:r>
                        <a:rPr lang="fr-FR" sz="1300" b="1" u="none" strike="noStrike" dirty="0">
                          <a:effectLst/>
                        </a:rPr>
                        <a:t>12</a:t>
                      </a:r>
                      <a:endParaRPr lang="fr-FR" sz="1300" b="1" i="0" u="none" strike="noStrike" dirty="0">
                        <a:solidFill>
                          <a:srgbClr val="000000"/>
                        </a:solidFill>
                        <a:effectLst/>
                        <a:latin typeface="Calibri" panose="020F0502020204030204" pitchFamily="34" charset="0"/>
                      </a:endParaRPr>
                    </a:p>
                  </a:txBody>
                  <a:tcPr marL="4910" marR="4910" marT="4910" marB="0" anchor="ctr">
                    <a:solidFill>
                      <a:srgbClr val="F0EBE8"/>
                    </a:solidFill>
                  </a:tcPr>
                </a:tc>
                <a:tc gridSpan="2">
                  <a:txBody>
                    <a:bodyPr/>
                    <a:lstStyle/>
                    <a:p>
                      <a:pPr algn="ctr" rtl="0" fontAlgn="t"/>
                      <a:r>
                        <a:rPr lang="fr-FR" sz="1300" b="1" i="0" u="none" strike="noStrike" dirty="0">
                          <a:solidFill>
                            <a:srgbClr val="000000"/>
                          </a:solidFill>
                          <a:effectLst/>
                          <a:latin typeface="Calibri" panose="020F0502020204030204" pitchFamily="34" charset="0"/>
                        </a:rPr>
                        <a:t>7</a:t>
                      </a:r>
                    </a:p>
                  </a:txBody>
                  <a:tcPr marL="4910" marR="4910" marT="4910" marB="0">
                    <a:solidFill>
                      <a:srgbClr val="F0EBE8"/>
                    </a:solidFill>
                  </a:tcPr>
                </a:tc>
                <a:tc hMerge="1">
                  <a:txBody>
                    <a:bodyPr/>
                    <a:lstStyle/>
                    <a:p>
                      <a:pPr algn="ctr" rtl="0"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2468989432"/>
                  </a:ext>
                </a:extLst>
              </a:tr>
              <a:tr h="222254">
                <a:tc>
                  <a:txBody>
                    <a:bodyPr/>
                    <a:lstStyle/>
                    <a:p>
                      <a:pPr algn="l" fontAlgn="t"/>
                      <a:r>
                        <a:rPr lang="fr-FR" sz="1300" b="1" u="none" strike="noStrike" dirty="0">
                          <a:effectLst/>
                        </a:rPr>
                        <a:t> Time </a:t>
                      </a:r>
                      <a:r>
                        <a:rPr lang="fr-FR" sz="1300" b="1" u="none" strike="noStrike" dirty="0" err="1">
                          <a:effectLst/>
                        </a:rPr>
                        <a:t>resolution</a:t>
                      </a:r>
                      <a:r>
                        <a:rPr lang="fr-FR" sz="1300" b="1" u="none" strike="noStrike" dirty="0">
                          <a:effectLst/>
                        </a:rPr>
                        <a:t> (ns)</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a:effectLst/>
                        </a:rPr>
                        <a:t> </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a:effectLst/>
                        </a:rPr>
                        <a:t> </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i="0" u="none" strike="noStrike" dirty="0">
                          <a:solidFill>
                            <a:srgbClr val="000000"/>
                          </a:solidFill>
                          <a:effectLst/>
                          <a:latin typeface="Calibri" panose="020F0502020204030204" pitchFamily="34" charset="0"/>
                        </a:rPr>
                        <a:t>6</a:t>
                      </a:r>
                    </a:p>
                  </a:txBody>
                  <a:tcPr marL="4910" marR="4910" marT="4910" marB="0">
                    <a:solidFill>
                      <a:srgbClr val="F0EBE8"/>
                    </a:solidFill>
                  </a:tcPr>
                </a:tc>
                <a:tc>
                  <a:txBody>
                    <a:bodyPr/>
                    <a:lstStyle/>
                    <a:p>
                      <a:pPr algn="ctr" fontAlgn="t"/>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&lt; 10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i="0" u="none" strike="noStrike" dirty="0">
                          <a:solidFill>
                            <a:srgbClr val="000000"/>
                          </a:solidFill>
                          <a:effectLst/>
                          <a:latin typeface="Calibri" panose="020F0502020204030204" pitchFamily="34" charset="0"/>
                        </a:rPr>
                        <a:t>5</a:t>
                      </a:r>
                    </a:p>
                  </a:txBody>
                  <a:tcPr marL="4910" marR="4910" marT="4910" marB="0">
                    <a:solidFill>
                      <a:srgbClr val="F0EBE8"/>
                    </a:solidFill>
                  </a:tcPr>
                </a:tc>
                <a:tc gridSpan="2">
                  <a:txBody>
                    <a:bodyPr/>
                    <a:lstStyle/>
                    <a:p>
                      <a:pPr algn="ctr" fontAlgn="t"/>
                      <a:r>
                        <a:rPr lang="fr-FR" sz="1300" b="1" u="none" strike="noStrike">
                          <a:effectLst/>
                        </a:rPr>
                        <a:t>7</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fontAlgn="t"/>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1633156963"/>
                  </a:ext>
                </a:extLst>
              </a:tr>
              <a:tr h="222254">
                <a:tc>
                  <a:txBody>
                    <a:bodyPr/>
                    <a:lstStyle/>
                    <a:p>
                      <a:pPr algn="l" fontAlgn="t"/>
                      <a:r>
                        <a:rPr lang="fr-FR" sz="1300" b="1" u="none" strike="noStrike" dirty="0">
                          <a:effectLst/>
                        </a:rPr>
                        <a:t> Max NIEL (1 MeV </a:t>
                      </a:r>
                      <a:r>
                        <a:rPr lang="fr-FR" sz="1300" b="1" u="none" strike="noStrike" dirty="0" err="1">
                          <a:effectLst/>
                        </a:rPr>
                        <a:t>neq</a:t>
                      </a:r>
                      <a:r>
                        <a:rPr lang="fr-FR" sz="1300" b="1" u="none" strike="noStrike" dirty="0">
                          <a:effectLst/>
                        </a:rPr>
                        <a:t>/cm2)/TID (</a:t>
                      </a:r>
                      <a:r>
                        <a:rPr lang="fr-FR" sz="1300" b="1" u="none" strike="noStrike" dirty="0" err="1">
                          <a:effectLst/>
                        </a:rPr>
                        <a:t>Mrad</a:t>
                      </a:r>
                      <a:r>
                        <a:rPr lang="fr-FR" sz="1300" b="1" u="none" strike="noStrike" dirty="0">
                          <a:effectLst/>
                        </a:rPr>
                        <a:t>)</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a:effectLst/>
                        </a:rPr>
                        <a:t>O(10</a:t>
                      </a:r>
                      <a:r>
                        <a:rPr lang="fr-FR" sz="1300" b="1" u="none" strike="noStrike" baseline="30000">
                          <a:effectLst/>
                        </a:rPr>
                        <a:t>16</a:t>
                      </a:r>
                      <a:r>
                        <a:rPr lang="fr-FR" sz="1300" b="1" u="none" strike="noStrike">
                          <a:effectLst/>
                        </a:rPr>
                        <a:t>)/Grad</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a:effectLst/>
                        </a:rPr>
                        <a:t> </a:t>
                      </a:r>
                      <a:endParaRPr lang="fr-FR" sz="1300" b="1" i="0" u="none" strike="noStrike">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O(10</a:t>
                      </a:r>
                      <a:r>
                        <a:rPr lang="fr-FR" sz="1300" b="1" u="none" strike="noStrike" baseline="30000" dirty="0">
                          <a:effectLst/>
                        </a:rPr>
                        <a:t>15</a:t>
                      </a:r>
                      <a:r>
                        <a:rPr lang="fr-FR" sz="1300" b="1" u="none" strike="noStrike" dirty="0">
                          <a:effectLst/>
                        </a:rPr>
                        <a:t>)/300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a:txBody>
                    <a:bodyPr/>
                    <a:lstStyle/>
                    <a:p>
                      <a:pPr algn="ctr" fontAlgn="t"/>
                      <a:r>
                        <a:rPr lang="fr-FR" sz="1300" b="1" u="none" strike="noStrike" dirty="0">
                          <a:effectLst/>
                        </a:rPr>
                        <a:t>O(10</a:t>
                      </a:r>
                      <a:r>
                        <a:rPr lang="fr-FR" sz="1300" b="1" u="none" strike="noStrike" baseline="30000" dirty="0">
                          <a:effectLst/>
                        </a:rPr>
                        <a:t>15</a:t>
                      </a:r>
                      <a:r>
                        <a:rPr lang="fr-FR" sz="1300" b="1" u="none" strike="noStrike" dirty="0">
                          <a:effectLst/>
                        </a:rPr>
                        <a:t>)/100</a:t>
                      </a:r>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gridSpan="2">
                  <a:txBody>
                    <a:bodyPr/>
                    <a:lstStyle/>
                    <a:p>
                      <a:pPr algn="ctr"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tc hMerge="1">
                  <a:txBody>
                    <a:bodyPr/>
                    <a:lstStyle/>
                    <a:p>
                      <a:pPr algn="ctr" fontAlgn="t"/>
                      <a:endParaRPr lang="fr-FR" sz="1300" b="1" i="0" u="none" strike="noStrike" dirty="0">
                        <a:solidFill>
                          <a:srgbClr val="000000"/>
                        </a:solidFill>
                        <a:effectLst/>
                        <a:latin typeface="Calibri" panose="020F0502020204030204" pitchFamily="34" charset="0"/>
                      </a:endParaRPr>
                    </a:p>
                  </a:txBody>
                  <a:tcPr marL="4910" marR="4910" marT="4910" marB="0">
                    <a:solidFill>
                      <a:srgbClr val="F0EBE8"/>
                    </a:solidFill>
                  </a:tcPr>
                </a:tc>
                <a:extLst>
                  <a:ext uri="{0D108BD9-81ED-4DB2-BD59-A6C34878D82A}">
                    <a16:rowId xmlns:a16="http://schemas.microsoft.com/office/drawing/2014/main" val="3512037188"/>
                  </a:ext>
                </a:extLst>
              </a:tr>
            </a:tbl>
          </a:graphicData>
        </a:graphic>
      </p:graphicFrame>
      <p:grpSp>
        <p:nvGrpSpPr>
          <p:cNvPr id="22" name="Groupe 21">
            <a:extLst>
              <a:ext uri="{FF2B5EF4-FFF2-40B4-BE49-F238E27FC236}">
                <a16:creationId xmlns:a16="http://schemas.microsoft.com/office/drawing/2014/main" id="{0CD74617-7A76-044E-9ED2-3E6500E7CC04}"/>
              </a:ext>
            </a:extLst>
          </p:cNvPr>
          <p:cNvGrpSpPr/>
          <p:nvPr/>
        </p:nvGrpSpPr>
        <p:grpSpPr>
          <a:xfrm>
            <a:off x="50590" y="582136"/>
            <a:ext cx="11901923" cy="2253550"/>
            <a:chOff x="50590" y="947896"/>
            <a:chExt cx="11901923" cy="2253550"/>
          </a:xfrm>
        </p:grpSpPr>
        <p:pic>
          <p:nvPicPr>
            <p:cNvPr id="101" name="Image 100">
              <a:extLst>
                <a:ext uri="{FF2B5EF4-FFF2-40B4-BE49-F238E27FC236}">
                  <a16:creationId xmlns:a16="http://schemas.microsoft.com/office/drawing/2014/main" id="{63E411FC-A702-7E4A-93E7-C9D62CA6D613}"/>
                </a:ext>
              </a:extLst>
            </p:cNvPr>
            <p:cNvPicPr>
              <a:picLocks noChangeAspect="1"/>
            </p:cNvPicPr>
            <p:nvPr/>
          </p:nvPicPr>
          <p:blipFill>
            <a:blip r:embed="rId11"/>
            <a:stretch>
              <a:fillRect/>
            </a:stretch>
          </p:blipFill>
          <p:spPr>
            <a:xfrm>
              <a:off x="2402648" y="1727943"/>
              <a:ext cx="2318108" cy="1452967"/>
            </a:xfrm>
            <a:prstGeom prst="rect">
              <a:avLst/>
            </a:prstGeom>
            <a:noFill/>
          </p:spPr>
        </p:pic>
        <p:pic>
          <p:nvPicPr>
            <p:cNvPr id="102" name="Image 101">
              <a:extLst>
                <a:ext uri="{FF2B5EF4-FFF2-40B4-BE49-F238E27FC236}">
                  <a16:creationId xmlns:a16="http://schemas.microsoft.com/office/drawing/2014/main" id="{1D81599A-C1C8-4945-9592-6F2C26A25097}"/>
                </a:ext>
              </a:extLst>
            </p:cNvPr>
            <p:cNvPicPr>
              <a:picLocks noChangeAspect="1"/>
            </p:cNvPicPr>
            <p:nvPr/>
          </p:nvPicPr>
          <p:blipFill rotWithShape="1">
            <a:blip r:embed="rId12"/>
            <a:srcRect l="37256" r="32346" b="15968"/>
            <a:stretch/>
          </p:blipFill>
          <p:spPr>
            <a:xfrm>
              <a:off x="7243636" y="1731698"/>
              <a:ext cx="2150271" cy="1399147"/>
            </a:xfrm>
            <a:prstGeom prst="rect">
              <a:avLst/>
            </a:prstGeom>
            <a:noFill/>
          </p:spPr>
        </p:pic>
        <p:pic>
          <p:nvPicPr>
            <p:cNvPr id="103" name="Image 102">
              <a:extLst>
                <a:ext uri="{FF2B5EF4-FFF2-40B4-BE49-F238E27FC236}">
                  <a16:creationId xmlns:a16="http://schemas.microsoft.com/office/drawing/2014/main" id="{AFB88409-1CAA-F546-B123-1937FDB47FC5}"/>
                </a:ext>
              </a:extLst>
            </p:cNvPr>
            <p:cNvPicPr>
              <a:picLocks noChangeAspect="1"/>
            </p:cNvPicPr>
            <p:nvPr/>
          </p:nvPicPr>
          <p:blipFill rotWithShape="1">
            <a:blip r:embed="rId12"/>
            <a:srcRect l="67706" b="16680"/>
            <a:stretch/>
          </p:blipFill>
          <p:spPr>
            <a:xfrm>
              <a:off x="9616083" y="1715273"/>
              <a:ext cx="2284432" cy="1387294"/>
            </a:xfrm>
            <a:prstGeom prst="rect">
              <a:avLst/>
            </a:prstGeom>
            <a:noFill/>
          </p:spPr>
        </p:pic>
        <p:sp>
          <p:nvSpPr>
            <p:cNvPr id="104" name="ZoneTexte 103">
              <a:extLst>
                <a:ext uri="{FF2B5EF4-FFF2-40B4-BE49-F238E27FC236}">
                  <a16:creationId xmlns:a16="http://schemas.microsoft.com/office/drawing/2014/main" id="{F9527F67-BA32-E84B-896F-6F83EF3CA983}"/>
                </a:ext>
              </a:extLst>
            </p:cNvPr>
            <p:cNvSpPr txBox="1"/>
            <p:nvPr/>
          </p:nvSpPr>
          <p:spPr>
            <a:xfrm>
              <a:off x="9424155" y="947896"/>
              <a:ext cx="2528358" cy="584775"/>
            </a:xfrm>
            <a:prstGeom prst="rect">
              <a:avLst/>
            </a:prstGeom>
            <a:noFill/>
          </p:spPr>
          <p:txBody>
            <a:bodyPr wrap="square" rtlCol="0">
              <a:spAutoFit/>
            </a:bodyPr>
            <a:lstStyle/>
            <a:p>
              <a:pPr algn="ctr"/>
              <a:r>
                <a:rPr lang="en-US" sz="1600" dirty="0"/>
                <a:t>Modified HR-CMOS </a:t>
              </a:r>
            </a:p>
            <a:p>
              <a:pPr algn="ctr"/>
              <a:r>
                <a:rPr lang="en-US" sz="1600" dirty="0"/>
                <a:t>depletion (6V)</a:t>
              </a:r>
            </a:p>
          </p:txBody>
        </p:sp>
        <p:sp>
          <p:nvSpPr>
            <p:cNvPr id="105" name="ZoneTexte 104">
              <a:extLst>
                <a:ext uri="{FF2B5EF4-FFF2-40B4-BE49-F238E27FC236}">
                  <a16:creationId xmlns:a16="http://schemas.microsoft.com/office/drawing/2014/main" id="{E28B0B4E-04E4-6946-B1F5-76826400E61A}"/>
                </a:ext>
              </a:extLst>
            </p:cNvPr>
            <p:cNvSpPr txBox="1"/>
            <p:nvPr/>
          </p:nvSpPr>
          <p:spPr>
            <a:xfrm>
              <a:off x="7017161" y="947896"/>
              <a:ext cx="2490462" cy="584775"/>
            </a:xfrm>
            <a:prstGeom prst="rect">
              <a:avLst/>
            </a:prstGeom>
            <a:noFill/>
          </p:spPr>
          <p:txBody>
            <a:bodyPr wrap="square" rtlCol="0">
              <a:spAutoFit/>
            </a:bodyPr>
            <a:lstStyle/>
            <a:p>
              <a:pPr algn="ctr"/>
              <a:r>
                <a:rPr lang="en-US" sz="1600" dirty="0"/>
                <a:t>Modified HV-CMOS</a:t>
              </a:r>
            </a:p>
            <a:p>
              <a:pPr algn="ctr"/>
              <a:r>
                <a:rPr lang="en-US" sz="1600" dirty="0"/>
                <a:t>depletion (&lt; 100 V)</a:t>
              </a:r>
            </a:p>
          </p:txBody>
        </p:sp>
        <p:sp>
          <p:nvSpPr>
            <p:cNvPr id="106" name="ZoneTexte 105">
              <a:extLst>
                <a:ext uri="{FF2B5EF4-FFF2-40B4-BE49-F238E27FC236}">
                  <a16:creationId xmlns:a16="http://schemas.microsoft.com/office/drawing/2014/main" id="{EB72205E-8C8D-6749-B8FA-FE83FFAB42DD}"/>
                </a:ext>
              </a:extLst>
            </p:cNvPr>
            <p:cNvSpPr txBox="1"/>
            <p:nvPr/>
          </p:nvSpPr>
          <p:spPr>
            <a:xfrm>
              <a:off x="2071137" y="947896"/>
              <a:ext cx="2670723" cy="830997"/>
            </a:xfrm>
            <a:prstGeom prst="rect">
              <a:avLst/>
            </a:prstGeom>
            <a:noFill/>
          </p:spPr>
          <p:txBody>
            <a:bodyPr wrap="square" rtlCol="0">
              <a:spAutoFit/>
            </a:bodyPr>
            <a:lstStyle/>
            <a:p>
              <a:pPr algn="ctr"/>
              <a:r>
                <a:rPr lang="en-US" sz="1600" dirty="0" err="1"/>
                <a:t>SoI</a:t>
              </a:r>
              <a:r>
                <a:rPr lang="en-US" sz="1600" dirty="0"/>
                <a:t> process </a:t>
              </a:r>
            </a:p>
            <a:p>
              <a:pPr algn="ctr"/>
              <a:r>
                <a:rPr lang="en-US" sz="1600" dirty="0"/>
                <a:t>Si/ASIC wafers connected </a:t>
              </a:r>
            </a:p>
            <a:p>
              <a:pPr algn="ctr"/>
              <a:r>
                <a:rPr lang="en-US" sz="1600" dirty="0"/>
                <a:t>through Insulator </a:t>
              </a:r>
              <a:r>
                <a:rPr lang="en-US" sz="1600" dirty="0" err="1"/>
                <a:t>Oxyde</a:t>
              </a:r>
              <a:r>
                <a:rPr lang="en-US" sz="1600" dirty="0"/>
                <a:t> layer </a:t>
              </a:r>
            </a:p>
          </p:txBody>
        </p:sp>
        <p:pic>
          <p:nvPicPr>
            <p:cNvPr id="107" name="Image 106">
              <a:extLst>
                <a:ext uri="{FF2B5EF4-FFF2-40B4-BE49-F238E27FC236}">
                  <a16:creationId xmlns:a16="http://schemas.microsoft.com/office/drawing/2014/main" id="{C6126F6B-4CE6-4A42-A9CC-B8B905DA2637}"/>
                </a:ext>
              </a:extLst>
            </p:cNvPr>
            <p:cNvPicPr>
              <a:picLocks noChangeAspect="1"/>
            </p:cNvPicPr>
            <p:nvPr/>
          </p:nvPicPr>
          <p:blipFill>
            <a:blip r:embed="rId13"/>
            <a:stretch>
              <a:fillRect/>
            </a:stretch>
          </p:blipFill>
          <p:spPr>
            <a:xfrm>
              <a:off x="4860135" y="1791662"/>
              <a:ext cx="2125184" cy="1339183"/>
            </a:xfrm>
            <a:prstGeom prst="rect">
              <a:avLst/>
            </a:prstGeom>
            <a:noFill/>
          </p:spPr>
        </p:pic>
        <p:sp>
          <p:nvSpPr>
            <p:cNvPr id="108" name="ZoneTexte 107">
              <a:extLst>
                <a:ext uri="{FF2B5EF4-FFF2-40B4-BE49-F238E27FC236}">
                  <a16:creationId xmlns:a16="http://schemas.microsoft.com/office/drawing/2014/main" id="{B83C214C-C7EA-C249-B8B3-C0C4F43E8808}"/>
                </a:ext>
              </a:extLst>
            </p:cNvPr>
            <p:cNvSpPr txBox="1"/>
            <p:nvPr/>
          </p:nvSpPr>
          <p:spPr>
            <a:xfrm>
              <a:off x="50590" y="947896"/>
              <a:ext cx="2045881" cy="830997"/>
            </a:xfrm>
            <a:prstGeom prst="rect">
              <a:avLst/>
            </a:prstGeom>
            <a:noFill/>
          </p:spPr>
          <p:txBody>
            <a:bodyPr wrap="square" rtlCol="0">
              <a:spAutoFit/>
            </a:bodyPr>
            <a:lstStyle/>
            <a:p>
              <a:pPr algn="ctr"/>
              <a:r>
                <a:rPr lang="en-US" sz="1600" dirty="0"/>
                <a:t>Smaller pitch and thinner planar and 3D sensors for resolution</a:t>
              </a:r>
            </a:p>
          </p:txBody>
        </p:sp>
        <p:sp>
          <p:nvSpPr>
            <p:cNvPr id="109" name="ZoneTexte 108">
              <a:extLst>
                <a:ext uri="{FF2B5EF4-FFF2-40B4-BE49-F238E27FC236}">
                  <a16:creationId xmlns:a16="http://schemas.microsoft.com/office/drawing/2014/main" id="{CDEB0130-F263-BB4C-889A-AD1DCB988D52}"/>
                </a:ext>
              </a:extLst>
            </p:cNvPr>
            <p:cNvSpPr txBox="1"/>
            <p:nvPr/>
          </p:nvSpPr>
          <p:spPr>
            <a:xfrm>
              <a:off x="4522745" y="947896"/>
              <a:ext cx="2449802" cy="830997"/>
            </a:xfrm>
            <a:prstGeom prst="rect">
              <a:avLst/>
            </a:prstGeom>
            <a:noFill/>
          </p:spPr>
          <p:txBody>
            <a:bodyPr wrap="square" rtlCol="0">
              <a:spAutoFit/>
            </a:bodyPr>
            <a:lstStyle/>
            <a:p>
              <a:pPr algn="ctr"/>
              <a:r>
                <a:rPr lang="en-US" sz="1600" dirty="0"/>
                <a:t>Capacitive Coupling of HV CMOS design to ASIC through insulating glue</a:t>
              </a:r>
            </a:p>
          </p:txBody>
        </p:sp>
        <p:pic>
          <p:nvPicPr>
            <p:cNvPr id="110" name="Image 109">
              <a:extLst>
                <a:ext uri="{FF2B5EF4-FFF2-40B4-BE49-F238E27FC236}">
                  <a16:creationId xmlns:a16="http://schemas.microsoft.com/office/drawing/2014/main" id="{8F0E6B17-9385-7642-B2FC-55A2746CD71D}"/>
                </a:ext>
              </a:extLst>
            </p:cNvPr>
            <p:cNvPicPr>
              <a:picLocks noChangeAspect="1"/>
            </p:cNvPicPr>
            <p:nvPr/>
          </p:nvPicPr>
          <p:blipFill>
            <a:blip r:embed="rId14"/>
            <a:stretch>
              <a:fillRect/>
            </a:stretch>
          </p:blipFill>
          <p:spPr>
            <a:xfrm>
              <a:off x="303478" y="1759807"/>
              <a:ext cx="2066059" cy="1441639"/>
            </a:xfrm>
            <a:prstGeom prst="rect">
              <a:avLst/>
            </a:prstGeom>
            <a:noFill/>
          </p:spPr>
        </p:pic>
        <p:sp>
          <p:nvSpPr>
            <p:cNvPr id="111" name="Rectangle 110">
              <a:extLst>
                <a:ext uri="{FF2B5EF4-FFF2-40B4-BE49-F238E27FC236}">
                  <a16:creationId xmlns:a16="http://schemas.microsoft.com/office/drawing/2014/main" id="{95DEBBC4-6FE9-9642-BBF6-B549C08E75A3}"/>
                </a:ext>
              </a:extLst>
            </p:cNvPr>
            <p:cNvSpPr/>
            <p:nvPr/>
          </p:nvSpPr>
          <p:spPr>
            <a:xfrm>
              <a:off x="7459261" y="1445350"/>
              <a:ext cx="4129207" cy="338554"/>
            </a:xfrm>
            <a:prstGeom prst="rect">
              <a:avLst/>
            </a:prstGeom>
            <a:noFill/>
          </p:spPr>
          <p:txBody>
            <a:bodyPr wrap="none">
              <a:spAutoFit/>
            </a:bodyPr>
            <a:lstStyle/>
            <a:p>
              <a:r>
                <a:rPr lang="en-US" sz="1600" dirty="0"/>
                <a:t>with faster and higher rate readout capabilities </a:t>
              </a:r>
              <a:endParaRPr lang="fr-FR" sz="1600" dirty="0"/>
            </a:p>
          </p:txBody>
        </p:sp>
      </p:grpSp>
      <p:cxnSp>
        <p:nvCxnSpPr>
          <p:cNvPr id="112" name="Connecteur droit avec flèche 111">
            <a:extLst>
              <a:ext uri="{FF2B5EF4-FFF2-40B4-BE49-F238E27FC236}">
                <a16:creationId xmlns:a16="http://schemas.microsoft.com/office/drawing/2014/main" id="{62BE502D-C063-1149-94FB-1B6338E35B0F}"/>
              </a:ext>
            </a:extLst>
          </p:cNvPr>
          <p:cNvCxnSpPr>
            <a:cxnSpLocks/>
          </p:cNvCxnSpPr>
          <p:nvPr/>
        </p:nvCxnSpPr>
        <p:spPr>
          <a:xfrm>
            <a:off x="5286010" y="2832055"/>
            <a:ext cx="0" cy="151873"/>
          </a:xfrm>
          <a:prstGeom prst="straightConnector1">
            <a:avLst/>
          </a:prstGeom>
          <a:noFill/>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74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7</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Silicon technologies for tracking, status</a:t>
            </a:r>
          </a:p>
        </p:txBody>
      </p:sp>
      <p:sp>
        <p:nvSpPr>
          <p:cNvPr id="2" name="ZoneTexte 1">
            <a:extLst>
              <a:ext uri="{FF2B5EF4-FFF2-40B4-BE49-F238E27FC236}">
                <a16:creationId xmlns:a16="http://schemas.microsoft.com/office/drawing/2014/main" id="{73E17FB8-35CF-1F4C-9E9C-314033644F5C}"/>
              </a:ext>
            </a:extLst>
          </p:cNvPr>
          <p:cNvSpPr txBox="1"/>
          <p:nvPr/>
        </p:nvSpPr>
        <p:spPr>
          <a:xfrm>
            <a:off x="190500" y="991567"/>
            <a:ext cx="11811000" cy="50629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solidFill>
                  <a:schemeClr val="accent1"/>
                </a:solidFill>
              </a:rPr>
              <a:t>Hit resolution is driven by charge sharing between pixels</a:t>
            </a:r>
          </a:p>
          <a:p>
            <a:pPr marL="742950" lvl="1" indent="-285750">
              <a:buFont typeface="Arial" panose="020B0604020202020204" pitchFamily="34" charset="0"/>
              <a:buChar char="•"/>
            </a:pPr>
            <a:r>
              <a:rPr lang="en-US" sz="2000" dirty="0"/>
              <a:t>3 µm precision for vertex not yet achieved with 50 µm thick, 25 x 25 µm</a:t>
            </a:r>
            <a:r>
              <a:rPr lang="en-US" sz="2000" baseline="30000" dirty="0"/>
              <a:t>2 </a:t>
            </a:r>
            <a:r>
              <a:rPr lang="en-US" sz="2000" dirty="0"/>
              <a:t>neither in binary/digital readout</a:t>
            </a:r>
          </a:p>
          <a:p>
            <a:pPr marL="1200150" lvl="2" indent="-285750">
              <a:buFont typeface="Arial" panose="020B0604020202020204" pitchFamily="34" charset="0"/>
              <a:buChar char="•"/>
            </a:pPr>
            <a:r>
              <a:rPr lang="en-US" dirty="0"/>
              <a:t>Should be achievable with smaller pitch: 10/15 for binary/digital readout?</a:t>
            </a:r>
          </a:p>
          <a:p>
            <a:pPr marL="1200150" lvl="2" indent="-285750">
              <a:buFont typeface="Arial" panose="020B0604020202020204" pitchFamily="34" charset="0"/>
              <a:buChar char="•"/>
            </a:pPr>
            <a:r>
              <a:rPr lang="en-US" dirty="0"/>
              <a:t>And/or thicker sensors: 100 µm thick (0.1% X</a:t>
            </a:r>
            <a:r>
              <a:rPr lang="en-US" baseline="-25000" dirty="0"/>
              <a:t>0</a:t>
            </a:r>
            <a:r>
              <a:rPr lang="en-US" dirty="0"/>
              <a:t>) and 20 x 20 µm</a:t>
            </a:r>
            <a:r>
              <a:rPr lang="en-US" baseline="30000" dirty="0"/>
              <a:t>2</a:t>
            </a:r>
            <a:r>
              <a:rPr lang="en-US" dirty="0"/>
              <a:t>?</a:t>
            </a:r>
          </a:p>
          <a:p>
            <a:pPr marL="742950" lvl="1" indent="-285750">
              <a:spcAft>
                <a:spcPts val="300"/>
              </a:spcAft>
              <a:buFont typeface="Arial" panose="020B0604020202020204" pitchFamily="34" charset="0"/>
              <a:buChar char="•"/>
            </a:pPr>
            <a:r>
              <a:rPr lang="en-US" sz="2000" dirty="0"/>
              <a:t>7 µm for outer tracker seems to require more than 200 µm thickness for 50 µm pitch?</a:t>
            </a:r>
          </a:p>
          <a:p>
            <a:pPr marL="742950" lvl="1" indent="-285750">
              <a:spcAft>
                <a:spcPts val="1200"/>
              </a:spcAft>
              <a:buFont typeface="Wingdings" pitchFamily="2" charset="2"/>
              <a:buChar char="à"/>
            </a:pPr>
            <a:r>
              <a:rPr lang="en-US" sz="2000" dirty="0">
                <a:solidFill>
                  <a:schemeClr val="accent6">
                    <a:lumMod val="50000"/>
                  </a:schemeClr>
                </a:solidFill>
                <a:sym typeface="Wingdings" pitchFamily="2" charset="2"/>
              </a:rPr>
              <a:t>Optimization issue (simulation can help to avoid several prototypes although there are subtle process effects), overall balance between benefit of hit resolution versus sensor thickness in track resolution should be considered (particularly for FCC-</a:t>
            </a:r>
            <a:r>
              <a:rPr lang="en-US" sz="2000" dirty="0" err="1">
                <a:solidFill>
                  <a:schemeClr val="accent6">
                    <a:lumMod val="50000"/>
                  </a:schemeClr>
                </a:solidFill>
                <a:sym typeface="Wingdings" pitchFamily="2" charset="2"/>
              </a:rPr>
              <a:t>hh</a:t>
            </a:r>
            <a:r>
              <a:rPr lang="en-US" sz="2000" dirty="0">
                <a:solidFill>
                  <a:schemeClr val="accent6">
                    <a:lumMod val="50000"/>
                  </a:schemeClr>
                </a:solidFill>
                <a:sym typeface="Wingdings" pitchFamily="2" charset="2"/>
              </a:rPr>
              <a:t> where cooling/readout contribution will be higher)</a:t>
            </a:r>
          </a:p>
          <a:p>
            <a:pPr marL="285750" indent="-285750">
              <a:spcAft>
                <a:spcPts val="600"/>
              </a:spcAft>
              <a:buFont typeface="Arial" panose="020B0604020202020204" pitchFamily="34" charset="0"/>
              <a:buChar char="•"/>
            </a:pPr>
            <a:r>
              <a:rPr lang="en-US" sz="2200" dirty="0">
                <a:solidFill>
                  <a:schemeClr val="accent1"/>
                </a:solidFill>
              </a:rPr>
              <a:t>Radiation tolerance</a:t>
            </a:r>
          </a:p>
          <a:p>
            <a:pPr marL="742950" lvl="1" indent="-285750">
              <a:spcAft>
                <a:spcPts val="300"/>
              </a:spcAft>
              <a:buFont typeface="Arial" panose="020B0604020202020204" pitchFamily="34" charset="0"/>
              <a:buChar char="•"/>
            </a:pPr>
            <a:r>
              <a:rPr lang="en-US" sz="2000" dirty="0"/>
              <a:t>HV-HR CMOS MAPs have increased radiation tolerance, but are a priori not strictly needed for FCC-</a:t>
            </a:r>
            <a:r>
              <a:rPr lang="en-US" sz="2000" dirty="0" err="1"/>
              <a:t>ee</a:t>
            </a:r>
            <a:r>
              <a:rPr lang="en-US" sz="2000" dirty="0"/>
              <a:t> and still marginally at the level required for a FCC-</a:t>
            </a:r>
            <a:r>
              <a:rPr lang="en-US" sz="2000" dirty="0" err="1"/>
              <a:t>hh</a:t>
            </a:r>
            <a:r>
              <a:rPr lang="en-US" sz="2000" dirty="0"/>
              <a:t> outer tracker external layer</a:t>
            </a:r>
          </a:p>
          <a:p>
            <a:pPr marL="742950" lvl="1" indent="-285750">
              <a:buFont typeface="Arial" panose="020B0604020202020204" pitchFamily="34" charset="0"/>
              <a:buChar char="•"/>
            </a:pPr>
            <a:r>
              <a:rPr lang="en-US" sz="2000" dirty="0"/>
              <a:t>High depletion voltage sensors of hybrid designs remain the most radiation tolerant, as of today applicable at ≳ 30 cm at FCC-</a:t>
            </a:r>
            <a:r>
              <a:rPr lang="en-US" sz="2000" dirty="0" err="1"/>
              <a:t>hh</a:t>
            </a:r>
            <a:r>
              <a:rPr lang="en-US" sz="2000" dirty="0"/>
              <a:t>, also considering the readout ASIC</a:t>
            </a:r>
          </a:p>
          <a:p>
            <a:pPr marL="742950" lvl="1" indent="-285750">
              <a:buFont typeface="Wingdings" pitchFamily="2" charset="2"/>
              <a:buChar char="à"/>
            </a:pPr>
            <a:r>
              <a:rPr lang="en-US" sz="2000" dirty="0">
                <a:solidFill>
                  <a:schemeClr val="accent6">
                    <a:lumMod val="50000"/>
                  </a:schemeClr>
                </a:solidFill>
                <a:sym typeface="Wingdings" pitchFamily="2" charset="2"/>
              </a:rPr>
              <a:t>Radiation tolerance remains a major issue to be achieved both for sensors (fluence) and readout (dose)</a:t>
            </a:r>
          </a:p>
          <a:p>
            <a:pPr marL="1200150" lvl="2" indent="-285750">
              <a:buFont typeface="Arial" panose="020B0604020202020204" pitchFamily="34" charset="0"/>
              <a:buChar char="•"/>
            </a:pPr>
            <a:r>
              <a:rPr lang="en-US" dirty="0">
                <a:sym typeface="Wingdings" pitchFamily="2" charset="2"/>
              </a:rPr>
              <a:t>So far having similar limits with integrated luminosity?</a:t>
            </a:r>
            <a:endParaRPr lang="en-US" dirty="0"/>
          </a:p>
        </p:txBody>
      </p:sp>
    </p:spTree>
    <p:extLst>
      <p:ext uri="{BB962C8B-B14F-4D97-AF65-F5344CB8AC3E}">
        <p14:creationId xmlns:p14="http://schemas.microsoft.com/office/powerpoint/2010/main" val="44745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8</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Silicon technologies for tracking, status</a:t>
            </a:r>
          </a:p>
        </p:txBody>
      </p:sp>
      <p:sp>
        <p:nvSpPr>
          <p:cNvPr id="2" name="ZoneTexte 1">
            <a:extLst>
              <a:ext uri="{FF2B5EF4-FFF2-40B4-BE49-F238E27FC236}">
                <a16:creationId xmlns:a16="http://schemas.microsoft.com/office/drawing/2014/main" id="{73E17FB8-35CF-1F4C-9E9C-314033644F5C}"/>
              </a:ext>
            </a:extLst>
          </p:cNvPr>
          <p:cNvSpPr txBox="1"/>
          <p:nvPr/>
        </p:nvSpPr>
        <p:spPr>
          <a:xfrm>
            <a:off x="268499" y="707420"/>
            <a:ext cx="11672751" cy="261610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chemeClr val="accent1"/>
                </a:solidFill>
              </a:rPr>
              <a:t>Rates </a:t>
            </a:r>
          </a:p>
          <a:p>
            <a:pPr marL="742950" lvl="1" indent="-285750">
              <a:buFont typeface="Arial" panose="020B0604020202020204" pitchFamily="34" charset="0"/>
              <a:buChar char="•"/>
            </a:pPr>
            <a:r>
              <a:rPr lang="en-US" sz="2000" dirty="0"/>
              <a:t>In CMOS MAPs 200 MHz/cm</a:t>
            </a:r>
            <a:r>
              <a:rPr lang="en-US" sz="2000" baseline="30000" dirty="0"/>
              <a:t>2 </a:t>
            </a:r>
            <a:r>
              <a:rPr lang="en-US" sz="2000" dirty="0"/>
              <a:t>rate and ≃ 5 ns precision readout has been achieved, it is a priori not needed at FCC-</a:t>
            </a:r>
            <a:r>
              <a:rPr lang="en-US" sz="2000" dirty="0" err="1"/>
              <a:t>ee</a:t>
            </a:r>
            <a:r>
              <a:rPr lang="en-US" sz="2000" dirty="0"/>
              <a:t> *, it would work for external layers at FCC-</a:t>
            </a:r>
            <a:r>
              <a:rPr lang="en-US" sz="2000" dirty="0" err="1"/>
              <a:t>hh</a:t>
            </a:r>
            <a:endParaRPr lang="en-US" sz="2000" dirty="0"/>
          </a:p>
          <a:p>
            <a:pPr marL="1200150" lvl="2" indent="-285750">
              <a:spcAft>
                <a:spcPts val="600"/>
              </a:spcAft>
              <a:buFont typeface="Wingdings" pitchFamily="2" charset="2"/>
              <a:buChar char="à"/>
            </a:pPr>
            <a:r>
              <a:rPr lang="en-US" dirty="0">
                <a:solidFill>
                  <a:schemeClr val="accent6">
                    <a:lumMod val="50000"/>
                  </a:schemeClr>
                </a:solidFill>
              </a:rPr>
              <a:t>Need deeper sub-micron technology than present 130-180 nm for the higher rate regions?</a:t>
            </a:r>
          </a:p>
          <a:p>
            <a:pPr marL="742950" lvl="1" indent="-285750">
              <a:buFont typeface="Wingdings" pitchFamily="2" charset="2"/>
              <a:buChar char="à"/>
            </a:pPr>
            <a:r>
              <a:rPr lang="en-US" sz="2000" dirty="0">
                <a:solidFill>
                  <a:schemeClr val="accent6">
                    <a:lumMod val="50000"/>
                  </a:schemeClr>
                </a:solidFill>
              </a:rPr>
              <a:t>3D interconnection is a complementary option, applicable to hybrid and MAP designs </a:t>
            </a:r>
          </a:p>
          <a:p>
            <a:pPr marL="1200150" lvl="2" indent="-285750">
              <a:buFont typeface="Arial" panose="020B0604020202020204" pitchFamily="34" charset="0"/>
              <a:buChar char="•"/>
            </a:pPr>
            <a:r>
              <a:rPr lang="en-US" dirty="0"/>
              <a:t>Can reduce high cost and small pitch limitation? in bump-bonding of pixel hybrid designs</a:t>
            </a:r>
            <a:endParaRPr lang="en-US" baseline="-25000" dirty="0"/>
          </a:p>
          <a:p>
            <a:pPr marL="1200150" lvl="2" indent="-285750">
              <a:buFont typeface="Arial" panose="020B0604020202020204" pitchFamily="34" charset="0"/>
              <a:buChar char="•"/>
            </a:pPr>
            <a:r>
              <a:rPr lang="en-US" dirty="0"/>
              <a:t>Allow separating analog and digital functions to release density issues for high rates </a:t>
            </a:r>
          </a:p>
          <a:p>
            <a:pPr marL="1200150" lvl="2" indent="-285750">
              <a:spcAft>
                <a:spcPts val="1200"/>
              </a:spcAft>
              <a:buFont typeface="Arial" panose="020B0604020202020204" pitchFamily="34" charset="0"/>
              <a:buChar char="•"/>
            </a:pPr>
            <a:r>
              <a:rPr lang="en-US" dirty="0"/>
              <a:t>Allow in some techniques to mix technologies according to specific specs, ex. voltage, power dissipation…</a:t>
            </a:r>
          </a:p>
        </p:txBody>
      </p:sp>
      <p:pic>
        <p:nvPicPr>
          <p:cNvPr id="5" name="Image 4">
            <a:extLst>
              <a:ext uri="{FF2B5EF4-FFF2-40B4-BE49-F238E27FC236}">
                <a16:creationId xmlns:a16="http://schemas.microsoft.com/office/drawing/2014/main" id="{AED38F65-A06B-FD48-9449-F884849EEAB3}"/>
              </a:ext>
            </a:extLst>
          </p:cNvPr>
          <p:cNvPicPr>
            <a:picLocks noChangeAspect="1"/>
          </p:cNvPicPr>
          <p:nvPr/>
        </p:nvPicPr>
        <p:blipFill>
          <a:blip r:embed="rId3"/>
          <a:stretch>
            <a:fillRect/>
          </a:stretch>
        </p:blipFill>
        <p:spPr>
          <a:xfrm>
            <a:off x="547083" y="3474155"/>
            <a:ext cx="6155142" cy="2762615"/>
          </a:xfrm>
          <a:prstGeom prst="rect">
            <a:avLst/>
          </a:prstGeom>
        </p:spPr>
      </p:pic>
      <p:sp>
        <p:nvSpPr>
          <p:cNvPr id="7" name="Rectangle 6">
            <a:extLst>
              <a:ext uri="{FF2B5EF4-FFF2-40B4-BE49-F238E27FC236}">
                <a16:creationId xmlns:a16="http://schemas.microsoft.com/office/drawing/2014/main" id="{F33E7D61-7737-5245-9567-802349E14971}"/>
              </a:ext>
            </a:extLst>
          </p:cNvPr>
          <p:cNvSpPr/>
          <p:nvPr/>
        </p:nvSpPr>
        <p:spPr>
          <a:xfrm>
            <a:off x="6901133" y="6001519"/>
            <a:ext cx="5131558" cy="523220"/>
          </a:xfrm>
          <a:prstGeom prst="rect">
            <a:avLst/>
          </a:prstGeom>
        </p:spPr>
        <p:txBody>
          <a:bodyPr wrap="square">
            <a:spAutoFit/>
          </a:bodyPr>
          <a:lstStyle/>
          <a:p>
            <a:pPr algn="ctr"/>
            <a:r>
              <a:rPr lang="fr-FR" sz="1200" dirty="0">
                <a:hlinkClick r:id="rId4"/>
              </a:rPr>
              <a:t>https://cds.cern.ch/record/2669397/files/AIDA-2020-SLIDE-2019-019.pdf</a:t>
            </a:r>
            <a:endParaRPr lang="fr-FR" sz="1200" dirty="0"/>
          </a:p>
          <a:p>
            <a:r>
              <a:rPr lang="en-US" sz="1600" dirty="0"/>
              <a:t>+ integrated antenna on top for inter-layer communication?</a:t>
            </a:r>
            <a:r>
              <a:rPr lang="fr-FR" sz="1600" dirty="0"/>
              <a:t> </a:t>
            </a:r>
          </a:p>
        </p:txBody>
      </p:sp>
      <p:grpSp>
        <p:nvGrpSpPr>
          <p:cNvPr id="12" name="Groupe 11">
            <a:extLst>
              <a:ext uri="{FF2B5EF4-FFF2-40B4-BE49-F238E27FC236}">
                <a16:creationId xmlns:a16="http://schemas.microsoft.com/office/drawing/2014/main" id="{4324FD74-9777-1041-A890-C85A7273472E}"/>
              </a:ext>
            </a:extLst>
          </p:cNvPr>
          <p:cNvGrpSpPr/>
          <p:nvPr/>
        </p:nvGrpSpPr>
        <p:grpSpPr>
          <a:xfrm>
            <a:off x="7462786" y="3673856"/>
            <a:ext cx="4008252" cy="2281324"/>
            <a:chOff x="7578867" y="4397991"/>
            <a:chExt cx="3530600" cy="1828800"/>
          </a:xfrm>
        </p:grpSpPr>
        <p:pic>
          <p:nvPicPr>
            <p:cNvPr id="10" name="Image 9">
              <a:extLst>
                <a:ext uri="{FF2B5EF4-FFF2-40B4-BE49-F238E27FC236}">
                  <a16:creationId xmlns:a16="http://schemas.microsoft.com/office/drawing/2014/main" id="{337F2477-927A-684A-97CF-EC1CB3BB156C}"/>
                </a:ext>
              </a:extLst>
            </p:cNvPr>
            <p:cNvPicPr>
              <a:picLocks noChangeAspect="1"/>
            </p:cNvPicPr>
            <p:nvPr/>
          </p:nvPicPr>
          <p:blipFill>
            <a:blip r:embed="rId5"/>
            <a:stretch>
              <a:fillRect/>
            </a:stretch>
          </p:blipFill>
          <p:spPr>
            <a:xfrm>
              <a:off x="7578867" y="4397991"/>
              <a:ext cx="3530600" cy="1828800"/>
            </a:xfrm>
            <a:prstGeom prst="rect">
              <a:avLst/>
            </a:prstGeom>
          </p:spPr>
        </p:pic>
        <p:sp>
          <p:nvSpPr>
            <p:cNvPr id="11" name="Rectangle 10">
              <a:extLst>
                <a:ext uri="{FF2B5EF4-FFF2-40B4-BE49-F238E27FC236}">
                  <a16:creationId xmlns:a16="http://schemas.microsoft.com/office/drawing/2014/main" id="{B31BED12-0FA7-2540-96D7-46A9FAE4F539}"/>
                </a:ext>
              </a:extLst>
            </p:cNvPr>
            <p:cNvSpPr/>
            <p:nvPr/>
          </p:nvSpPr>
          <p:spPr>
            <a:xfrm>
              <a:off x="7578867" y="4926225"/>
              <a:ext cx="491320" cy="1228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4DB3D02D-D8FC-9E4A-8508-3AAE61161474}"/>
              </a:ext>
            </a:extLst>
          </p:cNvPr>
          <p:cNvSpPr txBox="1"/>
          <p:nvPr/>
        </p:nvSpPr>
        <p:spPr>
          <a:xfrm>
            <a:off x="22171" y="6509499"/>
            <a:ext cx="3281796" cy="338554"/>
          </a:xfrm>
          <a:prstGeom prst="rect">
            <a:avLst/>
          </a:prstGeom>
          <a:noFill/>
        </p:spPr>
        <p:txBody>
          <a:bodyPr wrap="none" rtlCol="0">
            <a:spAutoFit/>
          </a:bodyPr>
          <a:lstStyle/>
          <a:p>
            <a:r>
              <a:rPr lang="en-US" sz="1600" i="1" dirty="0"/>
              <a:t>* CLIC needs 6 GHz/cm2 with for CLIC</a:t>
            </a:r>
          </a:p>
        </p:txBody>
      </p:sp>
    </p:spTree>
    <p:extLst>
      <p:ext uri="{BB962C8B-B14F-4D97-AF65-F5344CB8AC3E}">
        <p14:creationId xmlns:p14="http://schemas.microsoft.com/office/powerpoint/2010/main" val="277303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A62D5A-175C-0146-8DFE-850ADA1B8FDC}" type="slidenum">
              <a:rPr lang="en-US" smtClean="0"/>
              <a:pPr/>
              <a:t>9</a:t>
            </a:fld>
            <a:endParaRPr lang="en-US"/>
          </a:p>
        </p:txBody>
      </p:sp>
      <p:sp>
        <p:nvSpPr>
          <p:cNvPr id="8" name="TextBox 7"/>
          <p:cNvSpPr txBox="1"/>
          <p:nvPr/>
        </p:nvSpPr>
        <p:spPr>
          <a:xfrm>
            <a:off x="2273300" y="2575894"/>
            <a:ext cx="184666"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9B5AA0F1-CC6C-0245-8540-24E088E254D1}"/>
              </a:ext>
            </a:extLst>
          </p:cNvPr>
          <p:cNvSpPr/>
          <p:nvPr/>
        </p:nvSpPr>
        <p:spPr>
          <a:xfrm>
            <a:off x="113611" y="9057"/>
            <a:ext cx="10800000" cy="646331"/>
          </a:xfrm>
          <a:prstGeom prst="rect">
            <a:avLst/>
          </a:prstGeom>
        </p:spPr>
        <p:txBody>
          <a:bodyPr wrap="square">
            <a:spAutoFit/>
          </a:bodyPr>
          <a:lstStyle/>
          <a:p>
            <a:r>
              <a:rPr lang="en-US" sz="3600" dirty="0">
                <a:solidFill>
                  <a:schemeClr val="accent1"/>
                </a:solidFill>
              </a:rPr>
              <a:t>Silicon technologies for FCC-</a:t>
            </a:r>
            <a:r>
              <a:rPr lang="en-US" sz="3600" dirty="0" err="1">
                <a:solidFill>
                  <a:schemeClr val="accent1"/>
                </a:solidFill>
              </a:rPr>
              <a:t>ee</a:t>
            </a:r>
            <a:r>
              <a:rPr lang="en-US" sz="3600" dirty="0">
                <a:solidFill>
                  <a:schemeClr val="accent1"/>
                </a:solidFill>
              </a:rPr>
              <a:t> and FCC-</a:t>
            </a:r>
            <a:r>
              <a:rPr lang="en-US" sz="3600" dirty="0" err="1">
                <a:solidFill>
                  <a:schemeClr val="accent1"/>
                </a:solidFill>
              </a:rPr>
              <a:t>hh</a:t>
            </a:r>
            <a:r>
              <a:rPr lang="en-US" sz="3600" dirty="0">
                <a:solidFill>
                  <a:schemeClr val="accent1"/>
                </a:solidFill>
              </a:rPr>
              <a:t>, summary</a:t>
            </a:r>
          </a:p>
        </p:txBody>
      </p:sp>
      <p:sp>
        <p:nvSpPr>
          <p:cNvPr id="2" name="ZoneTexte 1">
            <a:extLst>
              <a:ext uri="{FF2B5EF4-FFF2-40B4-BE49-F238E27FC236}">
                <a16:creationId xmlns:a16="http://schemas.microsoft.com/office/drawing/2014/main" id="{73E17FB8-35CF-1F4C-9E9C-314033644F5C}"/>
              </a:ext>
            </a:extLst>
          </p:cNvPr>
          <p:cNvSpPr txBox="1"/>
          <p:nvPr/>
        </p:nvSpPr>
        <p:spPr>
          <a:xfrm>
            <a:off x="308658" y="1121806"/>
            <a:ext cx="11574684" cy="4693593"/>
          </a:xfrm>
          <a:prstGeom prst="rect">
            <a:avLst/>
          </a:prstGeom>
          <a:noFill/>
        </p:spPr>
        <p:txBody>
          <a:bodyPr wrap="square" rtlCol="0">
            <a:spAutoFit/>
          </a:bodyPr>
          <a:lstStyle/>
          <a:p>
            <a:pPr marL="342000" indent="-342000">
              <a:buFont typeface="Arial" panose="020B0604020202020204" pitchFamily="34" charset="0"/>
              <a:buChar char="•"/>
            </a:pPr>
            <a:r>
              <a:rPr lang="en-US" sz="2200" dirty="0">
                <a:solidFill>
                  <a:schemeClr val="accent1"/>
                </a:solidFill>
              </a:rPr>
              <a:t> FCC-</a:t>
            </a:r>
            <a:r>
              <a:rPr lang="en-US" sz="2200" dirty="0" err="1">
                <a:solidFill>
                  <a:schemeClr val="accent1"/>
                </a:solidFill>
              </a:rPr>
              <a:t>ee</a:t>
            </a:r>
            <a:r>
              <a:rPr lang="en-US" sz="2200" dirty="0">
                <a:solidFill>
                  <a:schemeClr val="accent1"/>
                </a:solidFill>
              </a:rPr>
              <a:t> needs can be fulfilled with relatively standard MAPs and some work on hit resolution</a:t>
            </a:r>
          </a:p>
          <a:p>
            <a:pPr marL="799200" lvl="1" indent="-342000">
              <a:buFont typeface="Arial" panose="020B0604020202020204" pitchFamily="34" charset="0"/>
              <a:buChar char="•"/>
            </a:pPr>
            <a:r>
              <a:rPr lang="en-US" sz="2000" dirty="0"/>
              <a:t>Other recent progress may also be beneficial </a:t>
            </a:r>
          </a:p>
          <a:p>
            <a:pPr marL="799200" lvl="1" indent="-342000">
              <a:spcAft>
                <a:spcPts val="1200"/>
              </a:spcAft>
              <a:buFont typeface="Arial" panose="020B0604020202020204" pitchFamily="34" charset="0"/>
              <a:buChar char="•"/>
            </a:pPr>
            <a:r>
              <a:rPr lang="en-US" sz="2000" dirty="0"/>
              <a:t>Cylindrical mechanical designs could allow to further reduce material</a:t>
            </a:r>
          </a:p>
          <a:p>
            <a:pPr marL="342000" indent="-342000">
              <a:buFont typeface="Arial" panose="020B0604020202020204" pitchFamily="34" charset="0"/>
              <a:buChar char="•"/>
            </a:pPr>
            <a:r>
              <a:rPr lang="en-US" sz="2200" dirty="0">
                <a:solidFill>
                  <a:schemeClr val="accent1"/>
                </a:solidFill>
              </a:rPr>
              <a:t>For FCC-</a:t>
            </a:r>
            <a:r>
              <a:rPr lang="en-US" sz="2200" dirty="0" err="1">
                <a:solidFill>
                  <a:schemeClr val="accent1"/>
                </a:solidFill>
              </a:rPr>
              <a:t>hh</a:t>
            </a:r>
            <a:r>
              <a:rPr lang="en-US" sz="2200" dirty="0">
                <a:solidFill>
                  <a:schemeClr val="accent1"/>
                </a:solidFill>
              </a:rPr>
              <a:t>, evolving toward deeper submicron technologies and 3D integration are relevant steps toward increased rates and radiation tolerance*</a:t>
            </a:r>
          </a:p>
          <a:p>
            <a:pPr marL="742950" lvl="1" indent="-285750">
              <a:spcAft>
                <a:spcPts val="600"/>
              </a:spcAft>
              <a:buFont typeface="Arial" panose="020B0604020202020204" pitchFamily="34" charset="0"/>
              <a:buChar char="•"/>
            </a:pPr>
            <a:r>
              <a:rPr lang="en-US" sz="2000" dirty="0"/>
              <a:t>Planar/3D high depletion voltage sensors remain best option at this stage (still far from ultimate needs)</a:t>
            </a:r>
          </a:p>
          <a:p>
            <a:pPr marL="799200" lvl="1" indent="-342000"/>
            <a:r>
              <a:rPr lang="en-US" sz="2000" dirty="0">
                <a:solidFill>
                  <a:schemeClr val="accent6">
                    <a:lumMod val="50000"/>
                  </a:schemeClr>
                </a:solidFill>
                <a:sym typeface="Wingdings" pitchFamily="2" charset="2"/>
              </a:rPr>
              <a:t> </a:t>
            </a:r>
            <a:r>
              <a:rPr lang="en-US" sz="2000" dirty="0">
                <a:solidFill>
                  <a:schemeClr val="accent6">
                    <a:lumMod val="50000"/>
                  </a:schemeClr>
                </a:solidFill>
              </a:rPr>
              <a:t>Diamond is a potential alternative to Silicon for highest radiation tolerance (RD42)</a:t>
            </a:r>
          </a:p>
          <a:p>
            <a:pPr marL="1200150" lvl="2" indent="-285750">
              <a:buFont typeface="Arial" panose="020B0604020202020204" pitchFamily="34" charset="0"/>
              <a:buChar char="•"/>
            </a:pPr>
            <a:r>
              <a:rPr lang="en-US" dirty="0"/>
              <a:t>First small prototypes of 3D (2.5 µm columns) with 4000 pixels 50 x 50 µm</a:t>
            </a:r>
            <a:r>
              <a:rPr lang="en-US" baseline="30000" dirty="0"/>
              <a:t>2</a:t>
            </a:r>
            <a:r>
              <a:rPr lang="en-US" dirty="0"/>
              <a:t> produced:  </a:t>
            </a:r>
            <a:r>
              <a:rPr lang="en-US" sz="1600" dirty="0">
                <a:hlinkClick r:id="rId3"/>
              </a:rPr>
              <a:t>http://rd42.web.cern.ch/rd42/lhcc-talks/RD42-LHCC-OpenSession2019posted.pdf</a:t>
            </a:r>
            <a:r>
              <a:rPr lang="en-US" sz="1600" dirty="0"/>
              <a:t> </a:t>
            </a:r>
          </a:p>
          <a:p>
            <a:pPr marL="1200150" lvl="2" indent="-285750">
              <a:spcAft>
                <a:spcPts val="600"/>
              </a:spcAft>
              <a:buFont typeface="Arial" panose="020B0604020202020204" pitchFamily="34" charset="0"/>
              <a:buChar char="•"/>
            </a:pPr>
            <a:r>
              <a:rPr lang="en-US" dirty="0"/>
              <a:t>Radiation tolerance tests to be pursued to higher fluence (both with neutrons and protons) </a:t>
            </a:r>
          </a:p>
          <a:p>
            <a:pPr marL="800100" lvl="1" indent="-342900">
              <a:buFont typeface="Wingdings" pitchFamily="2" charset="2"/>
              <a:buChar char="à"/>
            </a:pPr>
            <a:r>
              <a:rPr lang="en-US" sz="2000" dirty="0">
                <a:solidFill>
                  <a:schemeClr val="accent6">
                    <a:lumMod val="50000"/>
                  </a:schemeClr>
                </a:solidFill>
              </a:rPr>
              <a:t>Cooling optimization is relevant</a:t>
            </a:r>
          </a:p>
          <a:p>
            <a:pPr marL="1200150" lvl="2" indent="-285750">
              <a:buFont typeface="Arial" panose="020B0604020202020204" pitchFamily="34" charset="0"/>
              <a:buChar char="•"/>
            </a:pPr>
            <a:r>
              <a:rPr lang="en-US" dirty="0"/>
              <a:t>Lower temperature than current to increase radiation tolerance (leakage current decreases by 2 every 7</a:t>
            </a:r>
            <a:r>
              <a:rPr lang="en-US" baseline="30000" dirty="0"/>
              <a:t>∘</a:t>
            </a:r>
            <a:r>
              <a:rPr lang="en-US" dirty="0"/>
              <a:t>)</a:t>
            </a:r>
            <a:endParaRPr lang="en-US" baseline="30000" dirty="0"/>
          </a:p>
          <a:p>
            <a:pPr marL="1200150" lvl="2" indent="-285750">
              <a:spcAft>
                <a:spcPts val="600"/>
              </a:spcAft>
              <a:buFont typeface="Arial" panose="020B0604020202020204" pitchFamily="34" charset="0"/>
              <a:buChar char="•"/>
            </a:pPr>
            <a:r>
              <a:rPr lang="en-US" dirty="0"/>
              <a:t>Micro-channel cooling embedded in Silicon (</a:t>
            </a:r>
            <a:r>
              <a:rPr lang="en-US" dirty="0" err="1"/>
              <a:t>LHCb</a:t>
            </a:r>
            <a:r>
              <a:rPr lang="en-US" dirty="0"/>
              <a:t> VELO), possible in thin sensors, to be balanced for %X</a:t>
            </a:r>
            <a:r>
              <a:rPr lang="en-US" baseline="-25000" dirty="0"/>
              <a:t>0</a:t>
            </a:r>
            <a:r>
              <a:rPr lang="en-US" dirty="0"/>
              <a:t>?</a:t>
            </a:r>
            <a:endParaRPr lang="en-US" baseline="-25000" dirty="0"/>
          </a:p>
          <a:p>
            <a:pPr marL="799200" lvl="1" indent="-342000">
              <a:spcAft>
                <a:spcPts val="600"/>
              </a:spcAft>
              <a:buFont typeface="Wingdings" pitchFamily="2" charset="2"/>
              <a:buChar char="à"/>
            </a:pPr>
            <a:r>
              <a:rPr lang="en-US" sz="2000" dirty="0">
                <a:solidFill>
                  <a:schemeClr val="accent6">
                    <a:lumMod val="50000"/>
                  </a:schemeClr>
                </a:solidFill>
              </a:rPr>
              <a:t>Adjusting technologies according to radius may be needed for performance and/or cost optimization</a:t>
            </a:r>
          </a:p>
        </p:txBody>
      </p:sp>
      <p:sp>
        <p:nvSpPr>
          <p:cNvPr id="3" name="ZoneTexte 2">
            <a:extLst>
              <a:ext uri="{FF2B5EF4-FFF2-40B4-BE49-F238E27FC236}">
                <a16:creationId xmlns:a16="http://schemas.microsoft.com/office/drawing/2014/main" id="{C2660B04-5B4C-9249-8866-F8E98934C810}"/>
              </a:ext>
            </a:extLst>
          </p:cNvPr>
          <p:cNvSpPr txBox="1"/>
          <p:nvPr/>
        </p:nvSpPr>
        <p:spPr>
          <a:xfrm>
            <a:off x="22171" y="6476957"/>
            <a:ext cx="11280332" cy="400110"/>
          </a:xfrm>
          <a:prstGeom prst="rect">
            <a:avLst/>
          </a:prstGeom>
          <a:noFill/>
        </p:spPr>
        <p:txBody>
          <a:bodyPr wrap="none" rtlCol="0">
            <a:spAutoFit/>
          </a:bodyPr>
          <a:lstStyle/>
          <a:p>
            <a:r>
              <a:rPr lang="en-US" i="1" dirty="0"/>
              <a:t>* ALICE project for ITS3 upgrade at HL-LHC with MAPs in 65 nm, </a:t>
            </a:r>
            <a:r>
              <a:rPr lang="en-US" i="1" dirty="0">
                <a:sym typeface="Wingdings"/>
              </a:rPr>
              <a:t>10</a:t>
            </a:r>
            <a:r>
              <a:rPr lang="en-US" i="1" dirty="0"/>
              <a:t> x 10 µm</a:t>
            </a:r>
            <a:r>
              <a:rPr lang="en-US" i="1" baseline="30000" dirty="0"/>
              <a:t>2 </a:t>
            </a:r>
            <a:r>
              <a:rPr lang="en-US" i="1" dirty="0"/>
              <a:t>pixels,</a:t>
            </a:r>
            <a:r>
              <a:rPr lang="en-US" sz="2000" i="1" dirty="0">
                <a:sym typeface="Wingdings" pitchFamily="2" charset="2"/>
              </a:rPr>
              <a:t> </a:t>
            </a:r>
            <a:r>
              <a:rPr lang="en-US" i="1" dirty="0">
                <a:sym typeface="Wingdings"/>
              </a:rPr>
              <a:t>≃ 20 µm thick sensors for 0.05% X</a:t>
            </a:r>
            <a:r>
              <a:rPr lang="en-US" i="1" baseline="-25000" dirty="0">
                <a:sym typeface="Wingdings"/>
              </a:rPr>
              <a:t>0</a:t>
            </a:r>
            <a:r>
              <a:rPr lang="en-US" i="1" dirty="0"/>
              <a:t>  </a:t>
            </a:r>
          </a:p>
        </p:txBody>
      </p:sp>
    </p:spTree>
    <p:extLst>
      <p:ext uri="{BB962C8B-B14F-4D97-AF65-F5344CB8AC3E}">
        <p14:creationId xmlns:p14="http://schemas.microsoft.com/office/powerpoint/2010/main" val="219471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234289</TotalTime>
  <Words>3980</Words>
  <Application>Microsoft Macintosh PowerPoint</Application>
  <PresentationFormat>Grand écran</PresentationFormat>
  <Paragraphs>488</Paragraphs>
  <Slides>28</Slides>
  <Notes>27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Arial</vt:lpstr>
      <vt:lpstr>Calibri</vt:lpstr>
      <vt:lpstr>Courier New</vt:lpstr>
      <vt:lpstr>Geneva</vt:lpstr>
      <vt:lpstr>Helvetica</vt:lpstr>
      <vt:lpstr>Lucida Grande</vt:lpstr>
      <vt:lpstr>Symbol</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dc:creator>
  <cp:lastModifiedBy>Utilisateur Microsoft Office</cp:lastModifiedBy>
  <cp:revision>11815</cp:revision>
  <cp:lastPrinted>2019-06-29T10:07:35Z</cp:lastPrinted>
  <dcterms:created xsi:type="dcterms:W3CDTF">2015-10-09T13:44:56Z</dcterms:created>
  <dcterms:modified xsi:type="dcterms:W3CDTF">2019-11-15T06:34:18Z</dcterms:modified>
</cp:coreProperties>
</file>