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78" r:id="rId4"/>
    <p:sldMasterId id="2147483685" r:id="rId5"/>
  </p:sldMasterIdLst>
  <p:notesMasterIdLst>
    <p:notesMasterId r:id="rId66"/>
  </p:notesMasterIdLst>
  <p:sldIdLst>
    <p:sldId id="279" r:id="rId6"/>
    <p:sldId id="374" r:id="rId7"/>
    <p:sldId id="379" r:id="rId8"/>
    <p:sldId id="380" r:id="rId9"/>
    <p:sldId id="381" r:id="rId10"/>
    <p:sldId id="387" r:id="rId11"/>
    <p:sldId id="368" r:id="rId12"/>
    <p:sldId id="366" r:id="rId13"/>
    <p:sldId id="375" r:id="rId14"/>
    <p:sldId id="398" r:id="rId15"/>
    <p:sldId id="376" r:id="rId16"/>
    <p:sldId id="386" r:id="rId17"/>
    <p:sldId id="385" r:id="rId18"/>
    <p:sldId id="321" r:id="rId19"/>
    <p:sldId id="372" r:id="rId20"/>
    <p:sldId id="317" r:id="rId21"/>
    <p:sldId id="337" r:id="rId22"/>
    <p:sldId id="323" r:id="rId23"/>
    <p:sldId id="322" r:id="rId24"/>
    <p:sldId id="395" r:id="rId25"/>
    <p:sldId id="346" r:id="rId26"/>
    <p:sldId id="350" r:id="rId27"/>
    <p:sldId id="392" r:id="rId28"/>
    <p:sldId id="393" r:id="rId29"/>
    <p:sldId id="394" r:id="rId30"/>
    <p:sldId id="397" r:id="rId31"/>
    <p:sldId id="363" r:id="rId32"/>
    <p:sldId id="373" r:id="rId33"/>
    <p:sldId id="280" r:id="rId34"/>
    <p:sldId id="359" r:id="rId35"/>
    <p:sldId id="281" r:id="rId36"/>
    <p:sldId id="293" r:id="rId37"/>
    <p:sldId id="299" r:id="rId38"/>
    <p:sldId id="296" r:id="rId39"/>
    <p:sldId id="300" r:id="rId40"/>
    <p:sldId id="297" r:id="rId41"/>
    <p:sldId id="283" r:id="rId42"/>
    <p:sldId id="257" r:id="rId43"/>
    <p:sldId id="284" r:id="rId44"/>
    <p:sldId id="286" r:id="rId45"/>
    <p:sldId id="287" r:id="rId46"/>
    <p:sldId id="306" r:id="rId47"/>
    <p:sldId id="305" r:id="rId48"/>
    <p:sldId id="301" r:id="rId49"/>
    <p:sldId id="302" r:id="rId50"/>
    <p:sldId id="303" r:id="rId51"/>
    <p:sldId id="262" r:id="rId52"/>
    <p:sldId id="271" r:id="rId53"/>
    <p:sldId id="272" r:id="rId54"/>
    <p:sldId id="263" r:id="rId55"/>
    <p:sldId id="259" r:id="rId56"/>
    <p:sldId id="274" r:id="rId57"/>
    <p:sldId id="256" r:id="rId58"/>
    <p:sldId id="260" r:id="rId59"/>
    <p:sldId id="270" r:id="rId60"/>
    <p:sldId id="261" r:id="rId61"/>
    <p:sldId id="273" r:id="rId62"/>
    <p:sldId id="275" r:id="rId63"/>
    <p:sldId id="382" r:id="rId64"/>
    <p:sldId id="383" r:id="rId65"/>
  </p:sldIdLst>
  <p:sldSz cx="9144000" cy="5143500" type="screen16x9"/>
  <p:notesSz cx="7099300" cy="10234613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6E10AA0-7D87-4C3B-8DDE-20157E03136D}">
          <p14:sldIdLst>
            <p14:sldId id="279"/>
            <p14:sldId id="374"/>
            <p14:sldId id="379"/>
            <p14:sldId id="380"/>
            <p14:sldId id="381"/>
            <p14:sldId id="387"/>
            <p14:sldId id="368"/>
            <p14:sldId id="366"/>
            <p14:sldId id="375"/>
            <p14:sldId id="398"/>
            <p14:sldId id="376"/>
            <p14:sldId id="386"/>
            <p14:sldId id="385"/>
            <p14:sldId id="321"/>
            <p14:sldId id="372"/>
            <p14:sldId id="317"/>
            <p14:sldId id="337"/>
            <p14:sldId id="323"/>
            <p14:sldId id="322"/>
            <p14:sldId id="395"/>
            <p14:sldId id="346"/>
            <p14:sldId id="350"/>
            <p14:sldId id="392"/>
            <p14:sldId id="393"/>
            <p14:sldId id="394"/>
            <p14:sldId id="397"/>
            <p14:sldId id="363"/>
            <p14:sldId id="373"/>
            <p14:sldId id="280"/>
            <p14:sldId id="359"/>
            <p14:sldId id="281"/>
            <p14:sldId id="293"/>
            <p14:sldId id="299"/>
            <p14:sldId id="296"/>
            <p14:sldId id="300"/>
            <p14:sldId id="297"/>
            <p14:sldId id="283"/>
            <p14:sldId id="257"/>
            <p14:sldId id="284"/>
            <p14:sldId id="286"/>
            <p14:sldId id="287"/>
            <p14:sldId id="306"/>
            <p14:sldId id="305"/>
            <p14:sldId id="301"/>
            <p14:sldId id="302"/>
            <p14:sldId id="303"/>
            <p14:sldId id="262"/>
            <p14:sldId id="271"/>
            <p14:sldId id="272"/>
            <p14:sldId id="263"/>
            <p14:sldId id="259"/>
            <p14:sldId id="274"/>
            <p14:sldId id="256"/>
            <p14:sldId id="260"/>
            <p14:sldId id="270"/>
            <p14:sldId id="261"/>
            <p14:sldId id="273"/>
            <p14:sldId id="275"/>
            <p14:sldId id="382"/>
            <p14:sldId id="3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022" autoAdjust="0"/>
  </p:normalViewPr>
  <p:slideViewPr>
    <p:cSldViewPr>
      <p:cViewPr>
        <p:scale>
          <a:sx n="74" d="100"/>
          <a:sy n="74" d="100"/>
        </p:scale>
        <p:origin x="-800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F94CC-9923-4023-B7E2-780715DF873C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7931-D729-4765-BF2A-4A0DACF8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8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5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B86AA-71E7-4E98-AE4D-D29FD22C48C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377B-9895-4A7A-97A1-D79138EDB550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7931-D729-4765-BF2A-4A0DACF8F1D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514350"/>
            <a:ext cx="7721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914651"/>
            <a:ext cx="6400800" cy="1328738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30200" y="-385761"/>
            <a:ext cx="1930400" cy="38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/>
              <a:t>http://alephwww.cern.ch/~bdl/lepc/lepc.ppt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2" y="4672015"/>
            <a:ext cx="2844800" cy="38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/>
              <a:t>Fabio Cerutti - Tampere HEP-EPS'99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4672015"/>
            <a:ext cx="1828800" cy="38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8F061D22-3EF6-49C9-A5A2-4521111B5F41}" type="slidenum">
              <a:rPr lang="en-US"/>
              <a:pPr eaLnBrk="0" fontAlgn="base" hangingPunct="0"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3079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71603"/>
            <a:ext cx="8229600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51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3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642937"/>
            <a:ext cx="4013200" cy="4071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2937"/>
            <a:ext cx="4013200" cy="4071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6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87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2" y="2"/>
            <a:ext cx="2044700" cy="471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"/>
            <a:ext cx="5981700" cy="471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28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642937"/>
            <a:ext cx="4013200" cy="4071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642941"/>
            <a:ext cx="4013200" cy="1978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2736060"/>
            <a:ext cx="4013200" cy="1978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28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642937"/>
            <a:ext cx="4013200" cy="4071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2937"/>
            <a:ext cx="4013200" cy="4071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9987-5878-486E-BDAD-85A023D58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3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EPOL at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2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89A1-A151-44A6-91C2-AB9A6021B8C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13.11.2019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9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4767264"/>
            <a:ext cx="2133600" cy="273844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0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F87A-FA81-477F-8F6F-AD90B335F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1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21A-AE02-4C19-B9C1-E2435D5902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53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7E6F-47E7-41F0-A851-B71BA50C21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09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C9811EC-70A8-4418-B3FC-C459225CCFC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83957"/>
            <a:ext cx="2133600" cy="15954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3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E930-CFFA-4797-BAA7-4591B118B6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4983957"/>
            <a:ext cx="2133600" cy="15954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F4908-AB2B-46FD-965E-42A94C125A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50" y="4983957"/>
            <a:ext cx="2133600" cy="114299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75F68EC-B96E-47DD-B7A5-EE317D081C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25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584489E-BFB6-4DAE-8EF6-1C64364599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28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8772FC5-6155-4B74-98A1-2F81D8FF11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C98C0C9-2FCF-4742-BB89-ABB2BBD9790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A9BE98-9D9A-45E2-B956-F61503B4FC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00952DB-4E29-430F-A8BA-6F1CA1BC89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9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F76739E-2611-408E-BD5A-C58E5B0DC9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68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E2DFEB-03D0-4AFE-9BE1-F3A97E77BF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7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A751-9AD4-433F-BFE7-0667A93943F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9805-0389-4B27-85CB-B782F1F9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6553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2" y="642937"/>
            <a:ext cx="8178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2" y="125018"/>
            <a:ext cx="74613" cy="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CC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118100" y="4812508"/>
            <a:ext cx="4025900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5E574E"/>
                </a:solidFill>
                <a:latin typeface="Helvetica" pitchFamily="34" charset="0"/>
              </a:rPr>
              <a:t>Alain Blondel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5E574E"/>
                </a:solidFill>
                <a:latin typeface="Helvetica" pitchFamily="34" charset="0"/>
              </a:rPr>
              <a:t>WIN 05 June 2005</a:t>
            </a:r>
            <a:endParaRPr lang="en-US" sz="2000" b="1">
              <a:solidFill>
                <a:srgbClr val="FFFFCC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262438" y="233958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CC"/>
              </a:solidFill>
            </a:endParaRPr>
          </a:p>
        </p:txBody>
      </p:sp>
      <p:pic>
        <p:nvPicPr>
          <p:cNvPr id="2066" name="Picture 18" descr="unige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6929" y="4598194"/>
            <a:ext cx="727075" cy="545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864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6pPr>
      <a:lvl7pPr marL="914333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2915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080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246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411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578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8744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5909" indent="-228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223C-FEA1-407E-B2D1-B899734B9A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4785996"/>
            <a:ext cx="3464024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" y="24888"/>
            <a:ext cx="1355598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4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08B56B-296E-45F3-8481-FC73239179E3}" type="datetime1">
              <a:rPr lang="fr-FR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13/11/2019</a:t>
            </a:fld>
            <a:endParaRPr lang="fr-CH" b="1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4781550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16929" y="4598194"/>
            <a:ext cx="727075" cy="545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40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83957"/>
            <a:ext cx="2895600" cy="1142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8E40BCC-A421-4A31-8D22-22DDE97E61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13/11/2019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hep-ex/0509008v3" TargetMode="External"/><Relationship Id="rId7" Type="http://schemas.openxmlformats.org/officeDocument/2006/relationships/hyperlink" Target="https://indico.cern.ch/event/669194/" TargetMode="External"/><Relationship Id="rId2" Type="http://schemas.openxmlformats.org/officeDocument/2006/relationships/hyperlink" Target="http://dx.doi.org/10.1063/1.1384062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arxiv.org/abs/1705.03003" TargetMode="External"/><Relationship Id="rId5" Type="http://schemas.openxmlformats.org/officeDocument/2006/relationships/hyperlink" Target="https://arxiv.org/abs/1506.00933" TargetMode="External"/><Relationship Id="rId4" Type="http://schemas.openxmlformats.org/officeDocument/2006/relationships/hyperlink" Target="http://dx.doi.org/10.1007/JHEP01(2014)1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6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hep-ex/0509008v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1" y="6466"/>
            <a:ext cx="697577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GB" sz="3200" dirty="0"/>
              <a:t>FCC-</a:t>
            </a:r>
            <a:r>
              <a:rPr lang="en-GB" sz="3200" dirty="0" err="1"/>
              <a:t>ee</a:t>
            </a:r>
            <a:r>
              <a:rPr lang="en-GB" sz="3200" dirty="0"/>
              <a:t> beam polarization and </a:t>
            </a:r>
          </a:p>
          <a:p>
            <a:pPr algn="ctr"/>
            <a:r>
              <a:rPr lang="en-GB" sz="3200" dirty="0"/>
              <a:t>centre-of-mass energy </a:t>
            </a:r>
            <a:r>
              <a:rPr lang="en-GB" sz="3200" dirty="0" smtClean="0"/>
              <a:t>calibration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6" y="1083683"/>
            <a:ext cx="71723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7275" y="4747117"/>
            <a:ext cx="2044149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lvl="0"/>
            <a:r>
              <a:rPr lang="en-US" altLang="en-US" b="1" dirty="0" smtClean="0">
                <a:latin typeface="Arial" charset="0"/>
                <a:cs typeface="Arial" charset="0"/>
              </a:rPr>
              <a:t>arXiv:1909.12245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996575"/>
            <a:ext cx="8442270" cy="2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5196017">
            <a:off x="8161584" y="2296715"/>
            <a:ext cx="405045" cy="38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0800000">
            <a:off x="5022215" y="3554146"/>
            <a:ext cx="405045" cy="38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29647" y="2391730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71701" y="4785996"/>
            <a:ext cx="3464024" cy="273844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Physics at the FCCs  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0641" y="90267"/>
            <a:ext cx="4296862" cy="4588651"/>
            <a:chOff x="5359744" y="2366308"/>
            <a:chExt cx="6208980" cy="6747118"/>
          </a:xfrm>
        </p:grpSpPr>
        <p:grpSp>
          <p:nvGrpSpPr>
            <p:cNvPr id="6" name="Group 241"/>
            <p:cNvGrpSpPr>
              <a:grpSpLocks noChangeAspect="1"/>
            </p:cNvGrpSpPr>
            <p:nvPr/>
          </p:nvGrpSpPr>
          <p:grpSpPr>
            <a:xfrm>
              <a:off x="5359744" y="2866183"/>
              <a:ext cx="6208980" cy="6192931"/>
              <a:chOff x="0" y="-3"/>
              <a:chExt cx="8182126" cy="8160976"/>
            </a:xfrm>
          </p:grpSpPr>
          <p:grpSp>
            <p:nvGrpSpPr>
              <p:cNvPr id="33" name="Group 213"/>
              <p:cNvGrpSpPr/>
              <p:nvPr/>
            </p:nvGrpSpPr>
            <p:grpSpPr>
              <a:xfrm>
                <a:off x="0" y="-3"/>
                <a:ext cx="4200584" cy="8160975"/>
                <a:chOff x="0" y="-2"/>
                <a:chExt cx="4200583" cy="8160973"/>
              </a:xfrm>
            </p:grpSpPr>
            <p:sp>
              <p:nvSpPr>
                <p:cNvPr id="61" name="Shape 187"/>
                <p:cNvSpPr/>
                <p:nvPr/>
              </p:nvSpPr>
              <p:spPr>
                <a:xfrm flipV="1">
                  <a:off x="217840" y="3508400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sp>
              <p:nvSpPr>
                <p:cNvPr id="62" name="Shape 188"/>
                <p:cNvSpPr/>
                <p:nvPr/>
              </p:nvSpPr>
              <p:spPr>
                <a:xfrm>
                  <a:off x="217840" y="4291872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grpSp>
              <p:nvGrpSpPr>
                <p:cNvPr id="63" name="Group 199"/>
                <p:cNvGrpSpPr/>
                <p:nvPr/>
              </p:nvGrpSpPr>
              <p:grpSpPr>
                <a:xfrm>
                  <a:off x="217077" y="-2"/>
                  <a:ext cx="3983506" cy="3525473"/>
                  <a:chOff x="0" y="-1"/>
                  <a:chExt cx="3983505" cy="3525471"/>
                </a:xfrm>
              </p:grpSpPr>
              <p:grpSp>
                <p:nvGrpSpPr>
                  <p:cNvPr id="77" name="Group 192"/>
                  <p:cNvGrpSpPr/>
                  <p:nvPr/>
                </p:nvGrpSpPr>
                <p:grpSpPr>
                  <a:xfrm>
                    <a:off x="0" y="315920"/>
                    <a:ext cx="2339442" cy="3209550"/>
                    <a:chOff x="0" y="0"/>
                    <a:chExt cx="2339441" cy="3209549"/>
                  </a:xfrm>
                </p:grpSpPr>
                <p:sp>
                  <p:nvSpPr>
                    <p:cNvPr id="84" name="Shape 189"/>
                    <p:cNvSpPr/>
                    <p:nvPr/>
                  </p:nvSpPr>
                  <p:spPr>
                    <a:xfrm>
                      <a:off x="0" y="870001"/>
                      <a:ext cx="1041543" cy="23395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06" y="19380"/>
                            <a:pt x="869" y="17174"/>
                            <a:pt x="1983" y="15008"/>
                          </a:cubicBezTo>
                          <a:cubicBezTo>
                            <a:pt x="3148" y="12744"/>
                            <a:pt x="4801" y="10532"/>
                            <a:pt x="7097" y="8445"/>
                          </a:cubicBezTo>
                          <a:cubicBezTo>
                            <a:pt x="9125" y="6602"/>
                            <a:pt x="11638" y="4873"/>
                            <a:pt x="14547" y="3281"/>
                          </a:cubicBezTo>
                          <a:cubicBezTo>
                            <a:pt x="16697" y="2105"/>
                            <a:pt x="19055" y="1008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300"/>
                    </a:p>
                  </p:txBody>
                </p:sp>
                <p:sp>
                  <p:nvSpPr>
                    <p:cNvPr id="85" name="Shape 190"/>
                    <p:cNvSpPr/>
                    <p:nvPr/>
                  </p:nvSpPr>
                  <p:spPr>
                    <a:xfrm>
                      <a:off x="1314709" y="0"/>
                      <a:ext cx="1024733" cy="6312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424" y="18137"/>
                            <a:pt x="4982" y="14932"/>
                            <a:pt x="7660" y="12004"/>
                          </a:cubicBezTo>
                          <a:cubicBezTo>
                            <a:pt x="12034" y="7220"/>
                            <a:pt x="16707" y="3197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300"/>
                    </a:p>
                  </p:txBody>
                </p:sp>
                <p:sp>
                  <p:nvSpPr>
                    <p:cNvPr id="86" name="Shape 191"/>
                    <p:cNvSpPr/>
                    <p:nvPr/>
                  </p:nvSpPr>
                  <p:spPr>
                    <a:xfrm flipV="1">
                      <a:off x="1034004" y="620297"/>
                      <a:ext cx="292697" cy="25712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414141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300"/>
                    </a:p>
                  </p:txBody>
                </p:sp>
              </p:grpSp>
              <p:sp>
                <p:nvSpPr>
                  <p:cNvPr id="78" name="Shape 193"/>
                  <p:cNvSpPr/>
                  <p:nvPr/>
                </p:nvSpPr>
                <p:spPr>
                  <a:xfrm>
                    <a:off x="2333871" y="-1"/>
                    <a:ext cx="1649634" cy="3130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9" name="Shape 194"/>
                  <p:cNvSpPr/>
                  <p:nvPr/>
                </p:nvSpPr>
                <p:spPr>
                  <a:xfrm>
                    <a:off x="107559" y="1256129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80" name="Shape 195"/>
                  <p:cNvSpPr/>
                  <p:nvPr/>
                </p:nvSpPr>
                <p:spPr>
                  <a:xfrm>
                    <a:off x="1382815" y="41223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81" name="Shape 196"/>
                  <p:cNvSpPr/>
                  <p:nvPr/>
                </p:nvSpPr>
                <p:spPr>
                  <a:xfrm flipV="1">
                    <a:off x="1110534" y="1013918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82" name="Shape 197"/>
                  <p:cNvSpPr/>
                  <p:nvPr/>
                </p:nvSpPr>
                <p:spPr>
                  <a:xfrm rot="10800000" flipH="1">
                    <a:off x="2371040" y="5033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</p:grpSp>
            <p:grpSp>
              <p:nvGrpSpPr>
                <p:cNvPr id="64" name="Group 209"/>
                <p:cNvGrpSpPr/>
                <p:nvPr/>
              </p:nvGrpSpPr>
              <p:grpSpPr>
                <a:xfrm>
                  <a:off x="217077" y="4635500"/>
                  <a:ext cx="3983506" cy="3525471"/>
                  <a:chOff x="0" y="0"/>
                  <a:chExt cx="3983505" cy="3525470"/>
                </a:xfrm>
              </p:grpSpPr>
              <p:sp>
                <p:nvSpPr>
                  <p:cNvPr id="68" name="Shape 200"/>
                  <p:cNvSpPr/>
                  <p:nvPr/>
                </p:nvSpPr>
                <p:spPr>
                  <a:xfrm rot="10800000" flipH="1">
                    <a:off x="0" y="0"/>
                    <a:ext cx="1041543" cy="2339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69" name="Shape 201"/>
                  <p:cNvSpPr/>
                  <p:nvPr/>
                </p:nvSpPr>
                <p:spPr>
                  <a:xfrm rot="10800000" flipH="1">
                    <a:off x="1314709" y="2578327"/>
                    <a:ext cx="1024733" cy="631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0" name="Shape 202"/>
                  <p:cNvSpPr/>
                  <p:nvPr/>
                </p:nvSpPr>
                <p:spPr>
                  <a:xfrm>
                    <a:off x="1034004" y="2332123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1" name="Shape 203"/>
                  <p:cNvSpPr/>
                  <p:nvPr/>
                </p:nvSpPr>
                <p:spPr>
                  <a:xfrm rot="10800000" flipH="1">
                    <a:off x="2333871" y="3212464"/>
                    <a:ext cx="1649634" cy="3130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2" name="Shape 204"/>
                  <p:cNvSpPr/>
                  <p:nvPr/>
                </p:nvSpPr>
                <p:spPr>
                  <a:xfrm rot="10800000" flipH="1">
                    <a:off x="107559" y="0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3" name="Shape 205"/>
                  <p:cNvSpPr/>
                  <p:nvPr/>
                </p:nvSpPr>
                <p:spPr>
                  <a:xfrm rot="10800000" flipH="1">
                    <a:off x="1382815" y="250095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4" name="Shape 206"/>
                  <p:cNvSpPr/>
                  <p:nvPr/>
                </p:nvSpPr>
                <p:spPr>
                  <a:xfrm>
                    <a:off x="1110534" y="2262139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75" name="Shape 207"/>
                  <p:cNvSpPr/>
                  <p:nvPr/>
                </p:nvSpPr>
                <p:spPr>
                  <a:xfrm>
                    <a:off x="2371040" y="311535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</p:grpSp>
            <p:sp>
              <p:nvSpPr>
                <p:cNvPr id="65" name="Shape 210"/>
                <p:cNvSpPr/>
                <p:nvPr/>
              </p:nvSpPr>
              <p:spPr>
                <a:xfrm>
                  <a:off x="0" y="3844423"/>
                  <a:ext cx="404376" cy="472124"/>
                </a:xfrm>
                <a:prstGeom prst="rect">
                  <a:avLst/>
                </a:prstGeom>
                <a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effectLst>
                        <a:outerShdw blurRad="25400" dist="33948" dir="2700000" rotWithShape="0">
                          <a:srgbClr val="3B3936"/>
                        </a:outerShdw>
                      </a:effectLst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sp>
              <p:nvSpPr>
                <p:cNvPr id="66" name="Shape 211"/>
                <p:cNvSpPr/>
                <p:nvPr/>
              </p:nvSpPr>
              <p:spPr>
                <a:xfrm>
                  <a:off x="217840" y="3512819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sp>
              <p:nvSpPr>
                <p:cNvPr id="67" name="Shape 212"/>
                <p:cNvSpPr/>
                <p:nvPr/>
              </p:nvSpPr>
              <p:spPr>
                <a:xfrm flipV="1">
                  <a:off x="217840" y="4291752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</p:grpSp>
          <p:grpSp>
            <p:nvGrpSpPr>
              <p:cNvPr id="34" name="Group 240"/>
              <p:cNvGrpSpPr/>
              <p:nvPr/>
            </p:nvGrpSpPr>
            <p:grpSpPr>
              <a:xfrm rot="10800000">
                <a:off x="4198618" y="-2"/>
                <a:ext cx="3983508" cy="8160975"/>
                <a:chOff x="217077" y="-2"/>
                <a:chExt cx="3983506" cy="8160973"/>
              </a:xfrm>
            </p:grpSpPr>
            <p:sp>
              <p:nvSpPr>
                <p:cNvPr id="35" name="Shape 214"/>
                <p:cNvSpPr/>
                <p:nvPr/>
              </p:nvSpPr>
              <p:spPr>
                <a:xfrm flipV="1">
                  <a:off x="217840" y="3508400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sp>
              <p:nvSpPr>
                <p:cNvPr id="36" name="Shape 215"/>
                <p:cNvSpPr/>
                <p:nvPr/>
              </p:nvSpPr>
              <p:spPr>
                <a:xfrm>
                  <a:off x="217840" y="4291872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grpSp>
              <p:nvGrpSpPr>
                <p:cNvPr id="37" name="Group 226"/>
                <p:cNvGrpSpPr/>
                <p:nvPr/>
              </p:nvGrpSpPr>
              <p:grpSpPr>
                <a:xfrm>
                  <a:off x="217077" y="-2"/>
                  <a:ext cx="3983506" cy="3525473"/>
                  <a:chOff x="0" y="-1"/>
                  <a:chExt cx="3983505" cy="3525471"/>
                </a:xfrm>
              </p:grpSpPr>
              <p:grpSp>
                <p:nvGrpSpPr>
                  <p:cNvPr id="51" name="Group 219"/>
                  <p:cNvGrpSpPr/>
                  <p:nvPr/>
                </p:nvGrpSpPr>
                <p:grpSpPr>
                  <a:xfrm>
                    <a:off x="0" y="315920"/>
                    <a:ext cx="2339442" cy="3209550"/>
                    <a:chOff x="0" y="0"/>
                    <a:chExt cx="2339441" cy="3209549"/>
                  </a:xfrm>
                </p:grpSpPr>
                <p:sp>
                  <p:nvSpPr>
                    <p:cNvPr id="58" name="Shape 216"/>
                    <p:cNvSpPr/>
                    <p:nvPr/>
                  </p:nvSpPr>
                  <p:spPr>
                    <a:xfrm>
                      <a:off x="0" y="870001"/>
                      <a:ext cx="1041543" cy="23395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06" y="19380"/>
                            <a:pt x="869" y="17174"/>
                            <a:pt x="1983" y="15008"/>
                          </a:cubicBezTo>
                          <a:cubicBezTo>
                            <a:pt x="3148" y="12744"/>
                            <a:pt x="4801" y="10532"/>
                            <a:pt x="7097" y="8445"/>
                          </a:cubicBezTo>
                          <a:cubicBezTo>
                            <a:pt x="9125" y="6602"/>
                            <a:pt x="11638" y="4873"/>
                            <a:pt x="14547" y="3281"/>
                          </a:cubicBezTo>
                          <a:cubicBezTo>
                            <a:pt x="16697" y="2105"/>
                            <a:pt x="19055" y="1008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300"/>
                    </a:p>
                  </p:txBody>
                </p:sp>
                <p:sp>
                  <p:nvSpPr>
                    <p:cNvPr id="59" name="Shape 217"/>
                    <p:cNvSpPr/>
                    <p:nvPr/>
                  </p:nvSpPr>
                  <p:spPr>
                    <a:xfrm>
                      <a:off x="1314709" y="0"/>
                      <a:ext cx="1024733" cy="6312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424" y="18137"/>
                            <a:pt x="4982" y="14932"/>
                            <a:pt x="7660" y="12004"/>
                          </a:cubicBezTo>
                          <a:cubicBezTo>
                            <a:pt x="12034" y="7220"/>
                            <a:pt x="16707" y="3197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300"/>
                    </a:p>
                  </p:txBody>
                </p:sp>
                <p:sp>
                  <p:nvSpPr>
                    <p:cNvPr id="60" name="Shape 218"/>
                    <p:cNvSpPr/>
                    <p:nvPr/>
                  </p:nvSpPr>
                  <p:spPr>
                    <a:xfrm flipV="1">
                      <a:off x="1034004" y="620297"/>
                      <a:ext cx="292697" cy="25712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414141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300"/>
                    </a:p>
                  </p:txBody>
                </p:sp>
              </p:grpSp>
              <p:sp>
                <p:nvSpPr>
                  <p:cNvPr id="52" name="Shape 220"/>
                  <p:cNvSpPr/>
                  <p:nvPr/>
                </p:nvSpPr>
                <p:spPr>
                  <a:xfrm>
                    <a:off x="2333871" y="-1"/>
                    <a:ext cx="1649634" cy="3130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53" name="Shape 221"/>
                  <p:cNvSpPr/>
                  <p:nvPr/>
                </p:nvSpPr>
                <p:spPr>
                  <a:xfrm>
                    <a:off x="107559" y="1256129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54" name="Shape 222"/>
                  <p:cNvSpPr/>
                  <p:nvPr/>
                </p:nvSpPr>
                <p:spPr>
                  <a:xfrm>
                    <a:off x="1382815" y="41223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55" name="Shape 223"/>
                  <p:cNvSpPr/>
                  <p:nvPr/>
                </p:nvSpPr>
                <p:spPr>
                  <a:xfrm flipV="1">
                    <a:off x="1110534" y="1013918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56" name="Shape 224"/>
                  <p:cNvSpPr/>
                  <p:nvPr/>
                </p:nvSpPr>
                <p:spPr>
                  <a:xfrm rot="10800000" flipH="1">
                    <a:off x="2371040" y="5033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</p:grpSp>
            <p:grpSp>
              <p:nvGrpSpPr>
                <p:cNvPr id="38" name="Group 236"/>
                <p:cNvGrpSpPr/>
                <p:nvPr/>
              </p:nvGrpSpPr>
              <p:grpSpPr>
                <a:xfrm>
                  <a:off x="217077" y="4635500"/>
                  <a:ext cx="3983506" cy="3525471"/>
                  <a:chOff x="0" y="0"/>
                  <a:chExt cx="3983505" cy="3525470"/>
                </a:xfrm>
              </p:grpSpPr>
              <p:sp>
                <p:nvSpPr>
                  <p:cNvPr id="42" name="Shape 227"/>
                  <p:cNvSpPr/>
                  <p:nvPr/>
                </p:nvSpPr>
                <p:spPr>
                  <a:xfrm rot="10800000" flipH="1">
                    <a:off x="0" y="0"/>
                    <a:ext cx="1041543" cy="2339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3" name="Shape 228"/>
                  <p:cNvSpPr/>
                  <p:nvPr/>
                </p:nvSpPr>
                <p:spPr>
                  <a:xfrm rot="10800000" flipH="1">
                    <a:off x="1314709" y="2578327"/>
                    <a:ext cx="1024733" cy="631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4" name="Shape 229"/>
                  <p:cNvSpPr/>
                  <p:nvPr/>
                </p:nvSpPr>
                <p:spPr>
                  <a:xfrm>
                    <a:off x="1034004" y="2332123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5" name="Shape 230"/>
                  <p:cNvSpPr/>
                  <p:nvPr/>
                </p:nvSpPr>
                <p:spPr>
                  <a:xfrm rot="10800000" flipH="1">
                    <a:off x="2333871" y="3212464"/>
                    <a:ext cx="1649634" cy="3130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6" name="Shape 231"/>
                  <p:cNvSpPr/>
                  <p:nvPr/>
                </p:nvSpPr>
                <p:spPr>
                  <a:xfrm rot="10800000" flipH="1">
                    <a:off x="107559" y="0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7" name="Shape 232"/>
                  <p:cNvSpPr/>
                  <p:nvPr/>
                </p:nvSpPr>
                <p:spPr>
                  <a:xfrm rot="10800000" flipH="1">
                    <a:off x="1382815" y="250095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8" name="Shape 233"/>
                  <p:cNvSpPr/>
                  <p:nvPr/>
                </p:nvSpPr>
                <p:spPr>
                  <a:xfrm>
                    <a:off x="1110534" y="2262139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  <p:sp>
                <p:nvSpPr>
                  <p:cNvPr id="49" name="Shape 234"/>
                  <p:cNvSpPr/>
                  <p:nvPr/>
                </p:nvSpPr>
                <p:spPr>
                  <a:xfrm>
                    <a:off x="2371040" y="311535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300"/>
                  </a:p>
                </p:txBody>
              </p:sp>
            </p:grpSp>
            <p:sp>
              <p:nvSpPr>
                <p:cNvPr id="40" name="Shape 238"/>
                <p:cNvSpPr/>
                <p:nvPr/>
              </p:nvSpPr>
              <p:spPr>
                <a:xfrm>
                  <a:off x="217840" y="3512819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  <p:sp>
              <p:nvSpPr>
                <p:cNvPr id="41" name="Shape 239"/>
                <p:cNvSpPr/>
                <p:nvPr/>
              </p:nvSpPr>
              <p:spPr>
                <a:xfrm flipV="1">
                  <a:off x="217840" y="4291752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300"/>
                </a:p>
              </p:txBody>
            </p:sp>
          </p:grpSp>
        </p:grpSp>
        <p:sp>
          <p:nvSpPr>
            <p:cNvPr id="7" name="Shape 242"/>
            <p:cNvSpPr/>
            <p:nvPr/>
          </p:nvSpPr>
          <p:spPr>
            <a:xfrm>
              <a:off x="8916949" y="2844384"/>
              <a:ext cx="44755" cy="9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extrusionOk="0">
                  <a:moveTo>
                    <a:pt x="0" y="0"/>
                  </a:moveTo>
                  <a:cubicBezTo>
                    <a:pt x="12398" y="538"/>
                    <a:pt x="21600" y="6189"/>
                    <a:pt x="20071" y="12370"/>
                  </a:cubicBezTo>
                  <a:cubicBezTo>
                    <a:pt x="18833" y="17379"/>
                    <a:pt x="10642" y="21233"/>
                    <a:pt x="610" y="21600"/>
                  </a:cubicBezTo>
                </a:path>
              </a:pathLst>
            </a:custGeom>
            <a:ln w="25400">
              <a:solidFill>
                <a:srgbClr val="414141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300"/>
            </a:p>
          </p:txBody>
        </p:sp>
        <p:sp>
          <p:nvSpPr>
            <p:cNvPr id="11" name="Shape 246"/>
            <p:cNvSpPr/>
            <p:nvPr/>
          </p:nvSpPr>
          <p:spPr>
            <a:xfrm>
              <a:off x="9051561" y="2514719"/>
              <a:ext cx="1366645" cy="4228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0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lang="en-GB" sz="1400" dirty="0">
                  <a:sym typeface="Symbol"/>
                </a:rPr>
                <a:t>=</a:t>
              </a:r>
              <a:r>
                <a:rPr sz="1400" dirty="0"/>
                <a:t>30 </a:t>
              </a:r>
              <a:r>
                <a:rPr sz="1400" dirty="0" err="1"/>
                <a:t>mrad</a:t>
              </a:r>
              <a:endParaRPr sz="1400" dirty="0"/>
            </a:p>
          </p:txBody>
        </p:sp>
        <p:sp>
          <p:nvSpPr>
            <p:cNvPr id="12" name="Shape 247"/>
            <p:cNvSpPr/>
            <p:nvPr/>
          </p:nvSpPr>
          <p:spPr>
            <a:xfrm>
              <a:off x="8539304" y="2494757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300"/>
            </a:p>
          </p:txBody>
        </p:sp>
        <p:sp>
          <p:nvSpPr>
            <p:cNvPr id="19" name="Shape 257"/>
            <p:cNvSpPr/>
            <p:nvPr/>
          </p:nvSpPr>
          <p:spPr>
            <a:xfrm>
              <a:off x="8558906" y="2366308"/>
              <a:ext cx="548974" cy="4681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600" b="1" dirty="0"/>
                <a:t>IP</a:t>
              </a:r>
              <a:r>
                <a:rPr lang="fr-CH" sz="1600" b="1" dirty="0"/>
                <a:t>1</a:t>
              </a:r>
              <a:endParaRPr sz="1600" b="1" dirty="0"/>
            </a:p>
          </p:txBody>
        </p:sp>
        <p:sp>
          <p:nvSpPr>
            <p:cNvPr id="20" name="Shape 258"/>
            <p:cNvSpPr/>
            <p:nvPr/>
          </p:nvSpPr>
          <p:spPr>
            <a:xfrm>
              <a:off x="8371145" y="8482488"/>
              <a:ext cx="548974" cy="4681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600" b="1" dirty="0"/>
                <a:t>IP</a:t>
              </a:r>
              <a:r>
                <a:rPr lang="fr-CH" sz="1600" b="1" dirty="0"/>
                <a:t>2</a:t>
              </a:r>
              <a:endParaRPr sz="1600" b="1" dirty="0"/>
            </a:p>
          </p:txBody>
        </p:sp>
        <p:sp>
          <p:nvSpPr>
            <p:cNvPr id="21" name="Shape 260"/>
            <p:cNvSpPr/>
            <p:nvPr/>
          </p:nvSpPr>
          <p:spPr>
            <a:xfrm flipH="1">
              <a:off x="7074338" y="2973754"/>
              <a:ext cx="347333" cy="101632"/>
            </a:xfrm>
            <a:prstGeom prst="line">
              <a:avLst/>
            </a:prstGeom>
            <a:ln w="25400">
              <a:solidFill>
                <a:srgbClr val="FF27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300"/>
            </a:p>
          </p:txBody>
        </p:sp>
        <p:sp>
          <p:nvSpPr>
            <p:cNvPr id="22" name="Shape 261"/>
            <p:cNvSpPr/>
            <p:nvPr/>
          </p:nvSpPr>
          <p:spPr>
            <a:xfrm>
              <a:off x="9654006" y="2973754"/>
              <a:ext cx="347334" cy="101632"/>
            </a:xfrm>
            <a:prstGeom prst="line">
              <a:avLst/>
            </a:prstGeom>
            <a:ln w="25400">
              <a:solidFill>
                <a:srgbClr val="0433FF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300"/>
            </a:p>
          </p:txBody>
        </p:sp>
        <p:sp>
          <p:nvSpPr>
            <p:cNvPr id="23" name="Shape 262"/>
            <p:cNvSpPr/>
            <p:nvPr/>
          </p:nvSpPr>
          <p:spPr>
            <a:xfrm flipH="1" flipV="1">
              <a:off x="7553634" y="9011793"/>
              <a:ext cx="347333" cy="101633"/>
            </a:xfrm>
            <a:prstGeom prst="line">
              <a:avLst/>
            </a:prstGeom>
            <a:ln w="25400">
              <a:solidFill>
                <a:srgbClr val="0433FF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300"/>
            </a:p>
          </p:txBody>
        </p:sp>
        <p:sp>
          <p:nvSpPr>
            <p:cNvPr id="24" name="Shape 263"/>
            <p:cNvSpPr/>
            <p:nvPr/>
          </p:nvSpPr>
          <p:spPr>
            <a:xfrm flipV="1">
              <a:off x="9269819" y="9003848"/>
              <a:ext cx="347334" cy="101633"/>
            </a:xfrm>
            <a:prstGeom prst="line">
              <a:avLst/>
            </a:prstGeom>
            <a:ln w="25400">
              <a:solidFill>
                <a:srgbClr val="FF27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300"/>
            </a:p>
          </p:txBody>
        </p:sp>
      </p:grpSp>
      <p:sp>
        <p:nvSpPr>
          <p:cNvPr id="87" name="Shape 262"/>
          <p:cNvSpPr/>
          <p:nvPr/>
        </p:nvSpPr>
        <p:spPr>
          <a:xfrm flipH="1">
            <a:off x="8506601" y="2338240"/>
            <a:ext cx="60900" cy="484298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35716" tIns="35716" rIns="35716" bIns="35716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300"/>
          </a:p>
        </p:txBody>
      </p:sp>
      <p:sp>
        <p:nvSpPr>
          <p:cNvPr id="89" name="TextBox 88"/>
          <p:cNvSpPr txBox="1"/>
          <p:nvPr/>
        </p:nvSpPr>
        <p:spPr>
          <a:xfrm>
            <a:off x="161513" y="928343"/>
            <a:ext cx="4229363" cy="120032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Energy</a:t>
            </a:r>
            <a:r>
              <a:rPr lang="fr-CH" dirty="0" smtClean="0"/>
              <a:t> gain (RF) = </a:t>
            </a:r>
            <a:r>
              <a:rPr lang="fr-CH" dirty="0" err="1" smtClean="0"/>
              <a:t>losses</a:t>
            </a:r>
            <a:r>
              <a:rPr lang="fr-CH" dirty="0" smtClean="0"/>
              <a:t> in the </a:t>
            </a:r>
            <a:r>
              <a:rPr lang="fr-CH" dirty="0" err="1" smtClean="0"/>
              <a:t>storage</a:t>
            </a:r>
            <a:r>
              <a:rPr lang="fr-CH" dirty="0" smtClean="0"/>
              <a:t> ring</a:t>
            </a:r>
          </a:p>
          <a:p>
            <a:r>
              <a:rPr lang="fr-CH" dirty="0" smtClean="0"/>
              <a:t>Synchrotron radiation (SR)</a:t>
            </a:r>
          </a:p>
          <a:p>
            <a:r>
              <a:rPr lang="fr-CH" dirty="0" err="1" smtClean="0"/>
              <a:t>beamstrahlung</a:t>
            </a:r>
            <a:r>
              <a:rPr lang="fr-CH" dirty="0" smtClean="0"/>
              <a:t> (BS)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84223"/>
            <a:ext cx="2295594" cy="39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64596" y="1797373"/>
            <a:ext cx="2777235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GB" dirty="0" smtClean="0">
                <a:sym typeface="Symbol"/>
              </a:rPr>
              <a:t> </a:t>
            </a:r>
            <a:r>
              <a:rPr lang="en-GB" baseline="-25000" dirty="0" smtClean="0">
                <a:sym typeface="Symbol"/>
              </a:rPr>
              <a:t>RF</a:t>
            </a:r>
            <a:r>
              <a:rPr lang="en-GB" dirty="0" smtClean="0">
                <a:sym typeface="Symbol"/>
              </a:rPr>
              <a:t> = 2</a:t>
            </a:r>
            <a:r>
              <a:rPr lang="en-GB" baseline="-25000" dirty="0" smtClean="0">
                <a:sym typeface="Symbol"/>
              </a:rPr>
              <a:t>SRi </a:t>
            </a:r>
            <a:r>
              <a:rPr lang="en-GB" dirty="0" smtClean="0">
                <a:sym typeface="Symbol"/>
              </a:rPr>
              <a:t>+</a:t>
            </a:r>
            <a:r>
              <a:rPr lang="en-GB" dirty="0">
                <a:sym typeface="Symbol"/>
              </a:rPr>
              <a:t> 2</a:t>
            </a:r>
            <a:r>
              <a:rPr lang="en-GB" baseline="-25000" dirty="0" smtClean="0">
                <a:sym typeface="Symbol"/>
              </a:rPr>
              <a:t>SRe</a:t>
            </a:r>
            <a:r>
              <a:rPr lang="en-GB" dirty="0" smtClean="0">
                <a:sym typeface="Symbol"/>
              </a:rPr>
              <a:t> + </a:t>
            </a:r>
            <a:r>
              <a:rPr lang="en-GB" dirty="0">
                <a:sym typeface="Symbol"/>
              </a:rPr>
              <a:t>2</a:t>
            </a:r>
            <a:r>
              <a:rPr lang="en-GB" dirty="0" smtClean="0">
                <a:sym typeface="Symbol"/>
              </a:rPr>
              <a:t></a:t>
            </a:r>
            <a:r>
              <a:rPr lang="en-GB" baseline="-25000" dirty="0" smtClean="0">
                <a:sym typeface="Symbol"/>
              </a:rPr>
              <a:t>BS </a:t>
            </a:r>
            <a:r>
              <a:rPr lang="en-GB" dirty="0" smtClean="0">
                <a:sym typeface="Symbol"/>
              </a:rPr>
              <a:t>  </a:t>
            </a:r>
            <a:r>
              <a:rPr lang="en-GB" baseline="-25000" dirty="0" smtClean="0">
                <a:sym typeface="Symbol"/>
              </a:rPr>
              <a:t>  </a:t>
            </a:r>
            <a:endParaRPr lang="en-GB" dirty="0"/>
          </a:p>
        </p:txBody>
      </p:sp>
      <p:sp>
        <p:nvSpPr>
          <p:cNvPr id="98" name="Shape 262"/>
          <p:cNvSpPr/>
          <p:nvPr/>
        </p:nvSpPr>
        <p:spPr>
          <a:xfrm flipH="1" flipV="1">
            <a:off x="8516545" y="2312479"/>
            <a:ext cx="60900" cy="484298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35716" tIns="35716" rIns="35716" bIns="35716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300"/>
          </a:p>
        </p:txBody>
      </p:sp>
      <p:sp>
        <p:nvSpPr>
          <p:cNvPr id="95" name="TextBox 94"/>
          <p:cNvSpPr txBox="1"/>
          <p:nvPr/>
        </p:nvSpPr>
        <p:spPr>
          <a:xfrm>
            <a:off x="4887038" y="1032289"/>
            <a:ext cx="550151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GB" baseline="-25000" dirty="0" err="1">
                <a:solidFill>
                  <a:srgbClr val="0000FF"/>
                </a:solidFill>
                <a:sym typeface="Symbol"/>
              </a:rPr>
              <a:t>SRi</a:t>
            </a:r>
            <a:r>
              <a:rPr lang="en-GB" baseline="-25000" dirty="0">
                <a:solidFill>
                  <a:srgbClr val="0000FF"/>
                </a:solidFill>
                <a:sym typeface="Symbol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344465" y="728731"/>
            <a:ext cx="606769" cy="36933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en-GB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GB" baseline="-25000" dirty="0" err="1">
                <a:solidFill>
                  <a:srgbClr val="FF0000"/>
                </a:solidFill>
                <a:sym typeface="Symbol"/>
              </a:rPr>
              <a:t>SRe</a:t>
            </a:r>
            <a:r>
              <a:rPr lang="en-GB" dirty="0">
                <a:solidFill>
                  <a:srgbClr val="FF0000"/>
                </a:solidFill>
                <a:sym typeface="Symbol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4437" y="2337433"/>
            <a:ext cx="532518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GB" dirty="0">
                <a:sym typeface="Symbol"/>
              </a:rPr>
              <a:t></a:t>
            </a:r>
            <a:r>
              <a:rPr lang="en-GB" baseline="-25000" dirty="0">
                <a:sym typeface="Symbol"/>
              </a:rPr>
              <a:t>RF</a:t>
            </a:r>
            <a:r>
              <a:rPr lang="en-GB" dirty="0">
                <a:sym typeface="Symbol"/>
              </a:rPr>
              <a:t> 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296525" y="2166708"/>
            <a:ext cx="4340547" cy="31393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at the Z (O of </a:t>
            </a:r>
            <a:r>
              <a:rPr lang="fr-CH" dirty="0" err="1" smtClean="0"/>
              <a:t>mag</a:t>
            </a:r>
            <a:r>
              <a:rPr lang="fr-CH" dirty="0" smtClean="0"/>
              <a:t>.): </a:t>
            </a:r>
          </a:p>
          <a:p>
            <a:r>
              <a:rPr lang="en-GB" dirty="0" smtClean="0">
                <a:sym typeface="Symbol"/>
              </a:rPr>
              <a:t></a:t>
            </a:r>
            <a:r>
              <a:rPr lang="en-GB" baseline="-25000" dirty="0" smtClean="0">
                <a:sym typeface="Symbol"/>
              </a:rPr>
              <a:t>SR</a:t>
            </a:r>
            <a:r>
              <a:rPr lang="en-GB" dirty="0" smtClean="0">
                <a:sym typeface="Symbol"/>
              </a:rPr>
              <a:t> = </a:t>
            </a:r>
            <a:r>
              <a:rPr lang="en-GB" dirty="0">
                <a:sym typeface="Symbol"/>
              </a:rPr>
              <a:t>2</a:t>
            </a:r>
            <a:r>
              <a:rPr lang="en-GB" baseline="-25000" dirty="0">
                <a:sym typeface="Symbol"/>
              </a:rPr>
              <a:t>SRi </a:t>
            </a:r>
            <a:r>
              <a:rPr lang="en-GB" dirty="0">
                <a:sym typeface="Symbol"/>
              </a:rPr>
              <a:t>+ 2</a:t>
            </a:r>
            <a:r>
              <a:rPr lang="en-GB" baseline="-25000" dirty="0">
                <a:sym typeface="Symbol"/>
              </a:rPr>
              <a:t>SRe</a:t>
            </a: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     =36 MeV</a:t>
            </a:r>
          </a:p>
          <a:p>
            <a:r>
              <a:rPr lang="en-GB" dirty="0" smtClean="0">
                <a:sym typeface="Symbol"/>
              </a:rPr>
              <a:t></a:t>
            </a:r>
            <a:r>
              <a:rPr lang="en-GB" baseline="-25000" dirty="0" err="1" smtClean="0">
                <a:sym typeface="Symbol"/>
              </a:rPr>
              <a:t>SRe</a:t>
            </a:r>
            <a:r>
              <a:rPr lang="en-GB" baseline="-25000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- </a:t>
            </a:r>
            <a:r>
              <a:rPr lang="en-GB" baseline="-25000" dirty="0" err="1" smtClean="0">
                <a:sym typeface="Symbol"/>
              </a:rPr>
              <a:t>SRi</a:t>
            </a:r>
            <a:r>
              <a:rPr lang="en-GB" baseline="-25000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 /2 </a:t>
            </a:r>
            <a:r>
              <a:rPr lang="en-GB" dirty="0">
                <a:sym typeface="Symbol"/>
              </a:rPr>
              <a:t></a:t>
            </a:r>
            <a:r>
              <a:rPr lang="en-GB" baseline="-25000" dirty="0">
                <a:sym typeface="Symbol"/>
              </a:rPr>
              <a:t>SR</a:t>
            </a: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=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0.17 MeV</a:t>
            </a:r>
          </a:p>
          <a:p>
            <a:r>
              <a:rPr lang="en-GB" dirty="0">
                <a:sym typeface="Symbol"/>
              </a:rPr>
              <a:t></a:t>
            </a:r>
            <a:r>
              <a:rPr lang="en-GB" baseline="-25000" dirty="0" smtClean="0">
                <a:sym typeface="Symbol"/>
              </a:rPr>
              <a:t>BS                               </a:t>
            </a:r>
            <a:r>
              <a:rPr lang="en-GB" dirty="0" smtClean="0">
                <a:sym typeface="Symbol"/>
              </a:rPr>
              <a:t>= 0  up to </a:t>
            </a:r>
            <a:r>
              <a:rPr lang="fr-CH" dirty="0" smtClean="0">
                <a:sym typeface="Symbol"/>
              </a:rPr>
              <a:t>0.62 MeV </a:t>
            </a:r>
            <a:endParaRPr lang="en-GB" dirty="0" smtClean="0">
              <a:sym typeface="Symbol"/>
            </a:endParaRPr>
          </a:p>
          <a:p>
            <a:endParaRPr lang="fr-CH" dirty="0"/>
          </a:p>
          <a:p>
            <a:r>
              <a:rPr lang="fr-CH" dirty="0" smtClean="0"/>
              <a:t>the </a:t>
            </a:r>
            <a:r>
              <a:rPr lang="fr-CH" dirty="0" err="1" smtClean="0"/>
              <a:t>average</a:t>
            </a:r>
            <a:r>
              <a:rPr lang="fr-CH" dirty="0" smtClean="0"/>
              <a:t> </a:t>
            </a:r>
            <a:r>
              <a:rPr lang="fr-CH" dirty="0" err="1" smtClean="0"/>
              <a:t>energies</a:t>
            </a:r>
            <a:r>
              <a:rPr lang="fr-CH" dirty="0" smtClean="0"/>
              <a:t> E</a:t>
            </a:r>
            <a:r>
              <a:rPr lang="fr-CH" baseline="-25000" dirty="0" smtClean="0"/>
              <a:t>0 </a:t>
            </a:r>
            <a:r>
              <a:rPr lang="fr-CH" dirty="0" err="1" smtClean="0"/>
              <a:t>around</a:t>
            </a:r>
            <a:r>
              <a:rPr lang="fr-CH" dirty="0" smtClean="0"/>
              <a:t> the ring </a:t>
            </a:r>
          </a:p>
          <a:p>
            <a:r>
              <a:rPr lang="fr-CH" dirty="0" smtClean="0"/>
              <a:t>are </a:t>
            </a:r>
            <a:r>
              <a:rPr lang="fr-CH" dirty="0" err="1" smtClean="0"/>
              <a:t>determined</a:t>
            </a:r>
            <a:r>
              <a:rPr lang="fr-CH" dirty="0" smtClean="0"/>
              <a:t> by the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 </a:t>
            </a:r>
          </a:p>
          <a:p>
            <a:r>
              <a:rPr lang="fr-CH" u="sng" dirty="0" smtClean="0">
                <a:sym typeface="Wingdings" panose="05000000000000000000" pitchFamily="2" charset="2"/>
              </a:rPr>
              <a:t></a:t>
            </a:r>
            <a:r>
              <a:rPr lang="fr-CH" u="sng" dirty="0" err="1" smtClean="0"/>
              <a:t>same</a:t>
            </a:r>
            <a:r>
              <a:rPr lang="fr-CH" u="sng" dirty="0" smtClean="0"/>
              <a:t> for </a:t>
            </a:r>
            <a:r>
              <a:rPr lang="fr-CH" u="sng" dirty="0" err="1" smtClean="0"/>
              <a:t>colliding</a:t>
            </a:r>
            <a:r>
              <a:rPr lang="fr-CH" u="sng" dirty="0" smtClean="0"/>
              <a:t> or non-</a:t>
            </a:r>
            <a:r>
              <a:rPr lang="fr-CH" u="sng" dirty="0" err="1" smtClean="0"/>
              <a:t>colliding</a:t>
            </a:r>
            <a:r>
              <a:rPr lang="fr-CH" u="sng" dirty="0" smtClean="0"/>
              <a:t> </a:t>
            </a:r>
            <a:r>
              <a:rPr lang="fr-CH" u="sng" dirty="0" err="1" smtClean="0"/>
              <a:t>beams</a:t>
            </a:r>
            <a:r>
              <a:rPr lang="fr-CH" u="sng" dirty="0" smtClean="0"/>
              <a:t>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measured</a:t>
            </a:r>
            <a:r>
              <a:rPr lang="fr-CH" dirty="0" smtClean="0"/>
              <a:t> by </a:t>
            </a:r>
            <a:r>
              <a:rPr lang="fr-CH" dirty="0" err="1" smtClean="0"/>
              <a:t>resonant</a:t>
            </a:r>
            <a:r>
              <a:rPr lang="fr-CH" dirty="0" smtClean="0"/>
              <a:t> </a:t>
            </a:r>
            <a:r>
              <a:rPr lang="fr-CH" dirty="0" err="1" smtClean="0"/>
              <a:t>depolarization</a:t>
            </a:r>
            <a:r>
              <a:rPr lang="fr-CH" dirty="0" smtClean="0"/>
              <a:t>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for e</a:t>
            </a:r>
            <a:r>
              <a:rPr lang="fr-CH" baseline="30000" dirty="0" smtClean="0"/>
              <a:t>+</a:t>
            </a:r>
            <a:r>
              <a:rPr lang="fr-CH" dirty="0" smtClean="0"/>
              <a:t> and e</a:t>
            </a:r>
            <a:r>
              <a:rPr lang="fr-CH" baseline="30000" dirty="0" smtClean="0"/>
              <a:t>-    </a:t>
            </a:r>
          </a:p>
          <a:p>
            <a:endParaRPr lang="fr-CH" dirty="0"/>
          </a:p>
        </p:txBody>
      </p:sp>
      <p:sp>
        <p:nvSpPr>
          <p:cNvPr id="101" name="TextBox 100"/>
          <p:cNvSpPr txBox="1"/>
          <p:nvPr/>
        </p:nvSpPr>
        <p:spPr>
          <a:xfrm>
            <a:off x="4821159" y="1356618"/>
            <a:ext cx="3271276" cy="830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E+ </a:t>
            </a:r>
            <a:r>
              <a:rPr lang="fr-CH" sz="1600" dirty="0"/>
              <a:t>= E</a:t>
            </a:r>
            <a:r>
              <a:rPr lang="fr-CH" sz="1600" baseline="-25000" dirty="0"/>
              <a:t>0</a:t>
            </a:r>
            <a:r>
              <a:rPr lang="fr-CH" sz="1600" baseline="30000" dirty="0"/>
              <a:t>+ </a:t>
            </a:r>
            <a:r>
              <a:rPr lang="fr-CH" sz="1600" dirty="0"/>
              <a:t>+</a:t>
            </a:r>
            <a:r>
              <a:rPr lang="en-GB" sz="1600" dirty="0">
                <a:sym typeface="Symbol"/>
              </a:rPr>
              <a:t> 0.5</a:t>
            </a:r>
            <a:r>
              <a:rPr lang="en-GB" sz="1600" baseline="-25000" dirty="0">
                <a:sym typeface="Symbol"/>
              </a:rPr>
              <a:t>RF</a:t>
            </a:r>
            <a:r>
              <a:rPr lang="fr-CH" sz="1600" dirty="0"/>
              <a:t> -</a:t>
            </a:r>
            <a:r>
              <a:rPr lang="en-GB" sz="1600" dirty="0">
                <a:sym typeface="Symbol"/>
              </a:rPr>
              <a:t>2</a:t>
            </a:r>
            <a:r>
              <a:rPr lang="en-GB" sz="1600" baseline="-25000" dirty="0">
                <a:sym typeface="Symbol"/>
              </a:rPr>
              <a:t>SRi </a:t>
            </a:r>
            <a:r>
              <a:rPr lang="en-GB" sz="1600" dirty="0">
                <a:sym typeface="Symbol"/>
              </a:rPr>
              <a:t>- </a:t>
            </a:r>
            <a:r>
              <a:rPr lang="en-GB" sz="1600" baseline="-25000" dirty="0" err="1">
                <a:sym typeface="Symbol"/>
              </a:rPr>
              <a:t>SRe</a:t>
            </a:r>
            <a:r>
              <a:rPr lang="en-GB" sz="1600" dirty="0">
                <a:sym typeface="Symbol"/>
              </a:rPr>
              <a:t> – 1.5</a:t>
            </a:r>
            <a:r>
              <a:rPr lang="en-GB" sz="1600" baseline="-25000" dirty="0">
                <a:sym typeface="Symbol"/>
              </a:rPr>
              <a:t>BS  </a:t>
            </a:r>
          </a:p>
          <a:p>
            <a:r>
              <a:rPr lang="fr-CH" sz="1600" dirty="0">
                <a:solidFill>
                  <a:srgbClr val="0000FF"/>
                </a:solidFill>
              </a:rPr>
              <a:t>E</a:t>
            </a:r>
            <a:r>
              <a:rPr lang="fr-CH" sz="1600" baseline="30000" dirty="0">
                <a:solidFill>
                  <a:srgbClr val="0000FF"/>
                </a:solidFill>
              </a:rPr>
              <a:t>-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/>
              <a:t>=  E</a:t>
            </a:r>
            <a:r>
              <a:rPr lang="fr-CH" sz="1600" baseline="-25000" dirty="0"/>
              <a:t>0</a:t>
            </a:r>
            <a:r>
              <a:rPr lang="fr-CH" sz="1600" baseline="30000" dirty="0"/>
              <a:t>- </a:t>
            </a:r>
            <a:r>
              <a:rPr lang="fr-CH" sz="1600" dirty="0"/>
              <a:t> -  0.5</a:t>
            </a:r>
            <a:r>
              <a:rPr lang="en-GB" sz="1600" dirty="0">
                <a:sym typeface="Symbol"/>
              </a:rPr>
              <a:t></a:t>
            </a:r>
            <a:r>
              <a:rPr lang="en-GB" sz="1600" baseline="-25000" dirty="0">
                <a:sym typeface="Symbol"/>
              </a:rPr>
              <a:t>RF</a:t>
            </a:r>
            <a:r>
              <a:rPr lang="fr-CH" sz="1600" dirty="0">
                <a:sym typeface="Symbol"/>
              </a:rPr>
              <a:t> </a:t>
            </a:r>
            <a:r>
              <a:rPr lang="fr-CH" sz="1600" dirty="0"/>
              <a:t>- </a:t>
            </a:r>
            <a:r>
              <a:rPr lang="en-GB" sz="1600" dirty="0">
                <a:sym typeface="Symbol"/>
              </a:rPr>
              <a:t></a:t>
            </a:r>
            <a:r>
              <a:rPr lang="en-GB" sz="1600" baseline="-25000" dirty="0" err="1">
                <a:sym typeface="Symbol"/>
              </a:rPr>
              <a:t>SRi</a:t>
            </a:r>
            <a:r>
              <a:rPr lang="en-GB" sz="1600" dirty="0">
                <a:sym typeface="Symbol"/>
              </a:rPr>
              <a:t> – 0.5</a:t>
            </a:r>
            <a:r>
              <a:rPr lang="en-GB" sz="1600" baseline="-25000" dirty="0">
                <a:sym typeface="Symbol"/>
              </a:rPr>
              <a:t>BS</a:t>
            </a:r>
            <a:r>
              <a:rPr lang="fr-CH" sz="1600" dirty="0"/>
              <a:t> </a:t>
            </a:r>
          </a:p>
          <a:p>
            <a:r>
              <a:rPr lang="fr-CH" sz="1600" dirty="0">
                <a:sym typeface="Wingdings" panose="05000000000000000000" pitchFamily="2" charset="2"/>
              </a:rPr>
              <a:t> </a:t>
            </a:r>
            <a:r>
              <a:rPr lang="fr-CH" sz="1600" dirty="0"/>
              <a:t>E</a:t>
            </a:r>
            <a:r>
              <a:rPr lang="fr-CH" sz="1600" baseline="30000" dirty="0"/>
              <a:t>+</a:t>
            </a:r>
            <a:r>
              <a:rPr lang="fr-CH" sz="1600" dirty="0"/>
              <a:t> + E</a:t>
            </a:r>
            <a:r>
              <a:rPr lang="fr-CH" sz="1600" baseline="30000" dirty="0"/>
              <a:t>-</a:t>
            </a:r>
            <a:r>
              <a:rPr lang="fr-CH" sz="1600" dirty="0"/>
              <a:t> = E</a:t>
            </a:r>
            <a:r>
              <a:rPr lang="fr-CH" sz="1600" baseline="-25000" dirty="0"/>
              <a:t>0</a:t>
            </a:r>
            <a:r>
              <a:rPr lang="fr-CH" sz="1600" baseline="30000" dirty="0"/>
              <a:t>-</a:t>
            </a:r>
            <a:r>
              <a:rPr lang="fr-CH" sz="1600" dirty="0"/>
              <a:t>+ E</a:t>
            </a:r>
            <a:r>
              <a:rPr lang="fr-CH" sz="1600" baseline="-25000" dirty="0"/>
              <a:t>0   </a:t>
            </a:r>
            <a:r>
              <a:rPr lang="fr-CH" sz="1600" dirty="0"/>
              <a:t>(+</a:t>
            </a:r>
            <a:r>
              <a:rPr lang="en-GB" sz="1600" dirty="0">
                <a:sym typeface="Symbol"/>
              </a:rPr>
              <a:t> </a:t>
            </a:r>
            <a:r>
              <a:rPr lang="en-GB" sz="1600" baseline="-25000" dirty="0" err="1">
                <a:sym typeface="Symbol"/>
              </a:rPr>
              <a:t>SRe</a:t>
            </a:r>
            <a:r>
              <a:rPr lang="en-GB" sz="1600" baseline="-25000" dirty="0">
                <a:sym typeface="Symbol"/>
              </a:rPr>
              <a:t> </a:t>
            </a:r>
            <a:r>
              <a:rPr lang="en-GB" sz="1600" dirty="0">
                <a:sym typeface="Symbol"/>
              </a:rPr>
              <a:t>- </a:t>
            </a:r>
            <a:r>
              <a:rPr lang="en-GB" sz="1600" baseline="-25000" dirty="0" err="1">
                <a:sym typeface="Symbol"/>
              </a:rPr>
              <a:t>SRi</a:t>
            </a:r>
            <a:r>
              <a:rPr lang="fr-CH" sz="1600" baseline="-25000" dirty="0"/>
              <a:t> </a:t>
            </a:r>
            <a:r>
              <a:rPr lang="fr-CH" sz="1600" dirty="0"/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531589" y="2346727"/>
            <a:ext cx="156754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Wingdings" panose="05000000000000000000" pitchFamily="2" charset="2"/>
              </a:rPr>
              <a:t></a:t>
            </a:r>
            <a:r>
              <a:rPr lang="fr-CH" dirty="0" smtClean="0"/>
              <a:t>E</a:t>
            </a:r>
            <a:r>
              <a:rPr lang="fr-CH" baseline="-25000" dirty="0" smtClean="0"/>
              <a:t>0 </a:t>
            </a:r>
            <a:r>
              <a:rPr lang="fr-CH" dirty="0" smtClean="0"/>
              <a:t> at </a:t>
            </a:r>
            <a:r>
              <a:rPr lang="fr-CH" dirty="0" err="1" smtClean="0"/>
              <a:t>half</a:t>
            </a:r>
            <a:r>
              <a:rPr lang="fr-CH" dirty="0" smtClean="0"/>
              <a:t> RF</a:t>
            </a:r>
            <a:endParaRPr lang="en-GB" baseline="-25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4842030" y="2751773"/>
            <a:ext cx="3202155" cy="1323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600" dirty="0"/>
              <a:t>single RF system </a:t>
            </a:r>
            <a:r>
              <a:rPr lang="fr-CH" sz="1600" dirty="0">
                <a:sym typeface="Wingdings" panose="05000000000000000000" pitchFamily="2" charset="2"/>
              </a:rPr>
              <a:t> </a:t>
            </a:r>
            <a:r>
              <a:rPr lang="fr-CH" sz="1600" dirty="0"/>
              <a:t>E</a:t>
            </a:r>
            <a:r>
              <a:rPr lang="fr-CH" sz="1600" baseline="30000" dirty="0"/>
              <a:t>+</a:t>
            </a:r>
            <a:r>
              <a:rPr lang="fr-CH" sz="1600" dirty="0"/>
              <a:t> + E</a:t>
            </a:r>
            <a:r>
              <a:rPr lang="fr-CH" sz="1600" baseline="30000" dirty="0"/>
              <a:t>- </a:t>
            </a:r>
            <a:r>
              <a:rPr lang="fr-CH" sz="1600" dirty="0"/>
              <a:t> constant </a:t>
            </a:r>
          </a:p>
          <a:p>
            <a:r>
              <a:rPr lang="fr-CH" sz="1600" dirty="0"/>
              <a:t>if e+, e- </a:t>
            </a:r>
            <a:r>
              <a:rPr lang="fr-CH" sz="1600" dirty="0" err="1"/>
              <a:t>energy</a:t>
            </a:r>
            <a:r>
              <a:rPr lang="fr-CH" sz="1600" dirty="0"/>
              <a:t> </a:t>
            </a:r>
            <a:r>
              <a:rPr lang="fr-CH" sz="1600" dirty="0" err="1"/>
              <a:t>losses</a:t>
            </a:r>
            <a:r>
              <a:rPr lang="fr-CH" sz="1600" dirty="0"/>
              <a:t> are the </a:t>
            </a:r>
            <a:r>
              <a:rPr lang="fr-CH" sz="1600" dirty="0" err="1"/>
              <a:t>same</a:t>
            </a:r>
            <a:endParaRPr lang="fr-CH" sz="1600" dirty="0"/>
          </a:p>
          <a:p>
            <a:r>
              <a:rPr lang="fr-CH" sz="1600" dirty="0"/>
              <a:t>(</a:t>
            </a:r>
            <a:r>
              <a:rPr lang="fr-CH" sz="1600" dirty="0" err="1"/>
              <a:t>mod</a:t>
            </a:r>
            <a:r>
              <a:rPr lang="fr-CH" sz="1600" dirty="0"/>
              <a:t> </a:t>
            </a:r>
            <a:r>
              <a:rPr lang="fr-CH" sz="1600" dirty="0" err="1"/>
              <a:t>higher</a:t>
            </a:r>
            <a:r>
              <a:rPr lang="fr-CH" sz="1600" dirty="0"/>
              <a:t> </a:t>
            </a:r>
            <a:r>
              <a:rPr lang="fr-CH" sz="1600" dirty="0" err="1"/>
              <a:t>order</a:t>
            </a:r>
            <a:r>
              <a:rPr lang="fr-CH" sz="1600" dirty="0"/>
              <a:t> corrections)</a:t>
            </a:r>
          </a:p>
          <a:p>
            <a:r>
              <a:rPr lang="fr-CH" sz="1600" b="1" dirty="0"/>
              <a:t>cross-</a:t>
            </a:r>
            <a:r>
              <a:rPr lang="fr-CH" sz="1600" b="1" dirty="0" err="1"/>
              <a:t>checks</a:t>
            </a:r>
            <a:r>
              <a:rPr lang="fr-CH" sz="1600" b="1" dirty="0"/>
              <a:t>: </a:t>
            </a:r>
            <a:r>
              <a:rPr lang="fr-CH" sz="1600" dirty="0"/>
              <a:t>E</a:t>
            </a:r>
            <a:r>
              <a:rPr lang="fr-CH" sz="1600" baseline="30000" dirty="0"/>
              <a:t>+</a:t>
            </a:r>
            <a:r>
              <a:rPr lang="fr-CH" sz="1600" dirty="0"/>
              <a:t> - E</a:t>
            </a:r>
            <a:r>
              <a:rPr lang="fr-CH" sz="1600" baseline="30000" dirty="0"/>
              <a:t>-</a:t>
            </a:r>
            <a:r>
              <a:rPr lang="fr-CH" sz="1600" dirty="0"/>
              <a:t> (</a:t>
            </a:r>
            <a:r>
              <a:rPr lang="fr-CH" sz="1600" dirty="0" err="1"/>
              <a:t>boost</a:t>
            </a:r>
            <a:r>
              <a:rPr lang="fr-CH" sz="1600" dirty="0"/>
              <a:t> of CM), </a:t>
            </a:r>
          </a:p>
          <a:p>
            <a:r>
              <a:rPr lang="fr-CH" sz="1600" dirty="0"/>
              <a:t>             + </a:t>
            </a:r>
            <a:r>
              <a:rPr lang="fr-CH" sz="1600" dirty="0" err="1"/>
              <a:t>measured</a:t>
            </a:r>
            <a:r>
              <a:rPr lang="fr-CH" sz="1600" dirty="0"/>
              <a:t> Z masses!</a:t>
            </a:r>
            <a:endParaRPr lang="fr-CH" sz="1600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681792" y="501520"/>
            <a:ext cx="1093569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GB" dirty="0" smtClean="0">
                <a:sym typeface="Symbol"/>
              </a:rPr>
              <a:t> </a:t>
            </a:r>
            <a:r>
              <a:rPr lang="en-GB" dirty="0" err="1" smtClean="0">
                <a:sym typeface="Symbol"/>
              </a:rPr>
              <a:t>E</a:t>
            </a:r>
            <a:r>
              <a:rPr lang="en-GB" baseline="30000" dirty="0" err="1" smtClean="0">
                <a:sym typeface="Symbol"/>
              </a:rPr>
              <a:t>+</a:t>
            </a:r>
            <a:r>
              <a:rPr lang="en-GB" baseline="-25000" dirty="0" err="1" smtClean="0">
                <a:sym typeface="Symbol"/>
              </a:rPr>
              <a:t>b</a:t>
            </a:r>
            <a:r>
              <a:rPr lang="en-GB" dirty="0" smtClean="0">
                <a:sym typeface="Symbol"/>
              </a:rPr>
              <a:t> + E</a:t>
            </a:r>
            <a:r>
              <a:rPr lang="en-GB" baseline="30000" dirty="0" smtClean="0">
                <a:sym typeface="Symbol"/>
              </a:rPr>
              <a:t>-</a:t>
            </a:r>
            <a:r>
              <a:rPr lang="en-GB" baseline="-25000" dirty="0" smtClean="0">
                <a:sym typeface="Symbol"/>
              </a:rPr>
              <a:t>b</a:t>
            </a:r>
            <a:endParaRPr lang="en-GB" baseline="30000" dirty="0"/>
          </a:p>
        </p:txBody>
      </p:sp>
      <p:cxnSp>
        <p:nvCxnSpPr>
          <p:cNvPr id="106" name="Straight Arrow Connector 105"/>
          <p:cNvCxnSpPr>
            <a:stCxn id="101" idx="0"/>
          </p:cNvCxnSpPr>
          <p:nvPr/>
        </p:nvCxnSpPr>
        <p:spPr>
          <a:xfrm flipV="1">
            <a:off x="6456799" y="501523"/>
            <a:ext cx="19789" cy="85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421650" y="-5150"/>
            <a:ext cx="3377066" cy="46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400" b="1" dirty="0" err="1"/>
              <a:t>F</a:t>
            </a:r>
            <a:r>
              <a:rPr lang="fr-CH" sz="2400" b="1" dirty="0" err="1" smtClean="0"/>
              <a:t>rom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beam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energy</a:t>
            </a:r>
            <a:r>
              <a:rPr lang="fr-CH" sz="2400" b="1" dirty="0" smtClean="0"/>
              <a:t> to E</a:t>
            </a:r>
            <a:r>
              <a:rPr lang="fr-CH" sz="2000" b="1" baseline="-25000" dirty="0" smtClean="0"/>
              <a:t>CM</a:t>
            </a:r>
            <a:endParaRPr lang="en-GB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637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-24136"/>
            <a:ext cx="5081550" cy="48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47275" y="4747117"/>
            <a:ext cx="2044149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lvl="0"/>
            <a:r>
              <a:rPr lang="en-US" altLang="en-US" b="1" dirty="0" smtClean="0">
                <a:latin typeface="Arial" charset="0"/>
                <a:cs typeface="Arial" charset="0"/>
              </a:rPr>
              <a:t>arXiv:1909.12245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660" y="19879"/>
            <a:ext cx="63947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400" b="1" dirty="0"/>
              <a:t>FCC-</a:t>
            </a:r>
            <a:r>
              <a:rPr lang="fr-CH" sz="2400" b="1" dirty="0" err="1"/>
              <a:t>ee</a:t>
            </a:r>
            <a:r>
              <a:rPr lang="fr-CH" sz="2400" b="1" dirty="0"/>
              <a:t> </a:t>
            </a:r>
            <a:r>
              <a:rPr lang="fr-CH" sz="2400" b="1" dirty="0" err="1"/>
              <a:t>Beam</a:t>
            </a:r>
            <a:r>
              <a:rPr lang="fr-CH" sz="2400" b="1" dirty="0"/>
              <a:t> </a:t>
            </a:r>
            <a:r>
              <a:rPr lang="fr-CH" sz="2400" b="1" dirty="0" err="1"/>
              <a:t>Polarization</a:t>
            </a:r>
            <a:r>
              <a:rPr lang="fr-CH" sz="2400" b="1" dirty="0"/>
              <a:t> and </a:t>
            </a:r>
            <a:r>
              <a:rPr lang="fr-CH" sz="2400" b="1" dirty="0" err="1"/>
              <a:t>Energy</a:t>
            </a:r>
            <a:r>
              <a:rPr lang="fr-CH" sz="2400" b="1" dirty="0"/>
              <a:t> Calibration</a:t>
            </a:r>
            <a:endParaRPr lang="en-GB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18510" y="453721"/>
                <a:ext cx="9364090" cy="35991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91434" tIns="45717" rIns="91434" bIns="45717" rtlCol="0">
                <a:spAutoFit/>
              </a:bodyPr>
              <a:lstStyle/>
              <a:p>
                <a:r>
                  <a:rPr lang="fr-CH" dirty="0" smtClean="0"/>
                  <a:t>3. </a:t>
                </a:r>
                <a:r>
                  <a:rPr lang="fr-CH" b="1" dirty="0" err="1" smtClean="0"/>
                  <a:t>From</a:t>
                </a:r>
                <a:r>
                  <a:rPr lang="fr-CH" b="1" dirty="0" smtClean="0"/>
                  <a:t> spin tune </a:t>
                </a:r>
                <a:r>
                  <a:rPr lang="fr-CH" b="1" dirty="0" err="1" smtClean="0"/>
                  <a:t>measurement</a:t>
                </a:r>
                <a:r>
                  <a:rPr lang="fr-CH" b="1" dirty="0" smtClean="0"/>
                  <a:t>  to center-of-mass </a:t>
                </a:r>
                <a:r>
                  <a:rPr lang="fr-CH" b="1" dirty="0" err="1" smtClean="0"/>
                  <a:t>determination</a:t>
                </a:r>
                <a:r>
                  <a:rPr lang="fr-CH" b="1" dirty="0" smtClean="0"/>
                  <a:t> </a:t>
                </a:r>
                <a:r>
                  <a:rPr lang="fr-CH" dirty="0">
                    <a:sym typeface="Symbol"/>
                  </a:rPr>
                  <a:t></a:t>
                </a:r>
                <a:r>
                  <a:rPr lang="fr-CH" baseline="-25000" dirty="0">
                    <a:sym typeface="Symbol"/>
                  </a:rPr>
                  <a:t>s </a:t>
                </a:r>
                <a:r>
                  <a:rPr lang="fr-CH" dirty="0">
                    <a:sym typeface="Symbol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𝑔</m:t>
                        </m:r>
                        <m:r>
                          <a:rPr lang="fr-CH" i="1" dirty="0">
                            <a:latin typeface="Cambria Math"/>
                            <a:sym typeface="Symbol"/>
                          </a:rPr>
                          <m:t>−2</m:t>
                        </m:r>
                      </m:num>
                      <m:den>
                        <m:r>
                          <a:rPr lang="fr-CH" i="1" dirty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𝐸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𝑒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 </m:t>
                        </m:r>
                      </m:den>
                    </m:f>
                    <m:r>
                      <a:rPr lang="fr-CH" i="1" dirty="0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𝐸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fr-CH" i="1" dirty="0">
                            <a:latin typeface="Cambria Math"/>
                            <a:sym typeface="Symbol"/>
                          </a:rPr>
                          <m:t>0.4406486(1)</m:t>
                        </m:r>
                      </m:den>
                    </m:f>
                  </m:oMath>
                </a14:m>
                <a:r>
                  <a:rPr lang="fr-CH" dirty="0"/>
                  <a:t> </a:t>
                </a:r>
                <a:endParaRPr lang="fr-CH" dirty="0" smtClean="0"/>
              </a:p>
              <a:p>
                <a:pPr lvl="1"/>
                <a:r>
                  <a:rPr lang="fr-CH" dirty="0"/>
                  <a:t>3.1 Synchrotron Radiation </a:t>
                </a:r>
                <a:r>
                  <a:rPr lang="fr-CH" dirty="0" err="1"/>
                  <a:t>energy</a:t>
                </a:r>
                <a:r>
                  <a:rPr lang="fr-CH" dirty="0"/>
                  <a:t> </a:t>
                </a:r>
                <a:r>
                  <a:rPr lang="fr-CH" dirty="0" err="1"/>
                  <a:t>loss</a:t>
                </a:r>
                <a:r>
                  <a:rPr lang="fr-CH" dirty="0"/>
                  <a:t> (9 MeV @Z  in </a:t>
                </a:r>
                <a:r>
                  <a:rPr lang="fr-CH" dirty="0" smtClean="0"/>
                  <a:t>4 </a:t>
                </a:r>
                <a:r>
                  <a:rPr lang="fr-CH" dirty="0"/>
                  <a:t>‘arcs’) calculable to </a:t>
                </a:r>
                <a:r>
                  <a:rPr lang="fr-CH" dirty="0" smtClean="0"/>
                  <a:t>&lt; </a:t>
                </a:r>
                <a:r>
                  <a:rPr lang="fr-CH" dirty="0" err="1" smtClean="0"/>
                  <a:t>permil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accuracy</a:t>
                </a:r>
                <a:endParaRPr lang="fr-CH" dirty="0" smtClean="0"/>
              </a:p>
              <a:p>
                <a:pPr lvl="1"/>
                <a:r>
                  <a:rPr lang="fr-CH" dirty="0" smtClean="0"/>
                  <a:t>3.3 </a:t>
                </a:r>
                <a:r>
                  <a:rPr lang="fr-CH" dirty="0" err="1" smtClean="0"/>
                  <a:t>Beamstrahlung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energy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loss</a:t>
                </a:r>
                <a:r>
                  <a:rPr lang="fr-CH" dirty="0" smtClean="0"/>
                  <a:t> (0.62 MeV per </a:t>
                </a:r>
                <a:r>
                  <a:rPr lang="fr-CH" dirty="0" err="1" smtClean="0"/>
                  <a:t>beam</a:t>
                </a:r>
                <a:r>
                  <a:rPr lang="fr-CH" dirty="0" smtClean="0"/>
                  <a:t> at Z pole), </a:t>
                </a:r>
                <a:r>
                  <a:rPr lang="fr-CH" dirty="0" err="1" smtClean="0"/>
                  <a:t>compensated</a:t>
                </a:r>
                <a:r>
                  <a:rPr lang="fr-CH" dirty="0" smtClean="0"/>
                  <a:t> by RF </a:t>
                </a:r>
                <a:r>
                  <a:rPr lang="fr-CH" dirty="0"/>
                  <a:t>(</a:t>
                </a:r>
                <a:r>
                  <a:rPr lang="fr-CH" dirty="0" err="1" smtClean="0"/>
                  <a:t>Shatilov</a:t>
                </a:r>
                <a:r>
                  <a:rPr lang="fr-CH" dirty="0" smtClean="0"/>
                  <a:t>)</a:t>
                </a:r>
              </a:p>
              <a:p>
                <a:pPr lvl="1"/>
                <a:r>
                  <a:rPr lang="fr-CH" dirty="0" smtClean="0"/>
                  <a:t>3.4 </a:t>
                </a:r>
                <a:r>
                  <a:rPr lang="fr-CH" dirty="0" err="1" smtClean="0"/>
                  <a:t>layout</a:t>
                </a:r>
                <a:r>
                  <a:rPr lang="fr-CH" dirty="0" smtClean="0"/>
                  <a:t> of </a:t>
                </a:r>
                <a:r>
                  <a:rPr lang="fr-CH" dirty="0" err="1" smtClean="0"/>
                  <a:t>accelerator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IPs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between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two</a:t>
                </a:r>
                <a:r>
                  <a:rPr lang="fr-CH" dirty="0" smtClean="0"/>
                  <a:t> arcs </a:t>
                </a:r>
                <a:r>
                  <a:rPr lang="fr-CH" dirty="0" err="1" smtClean="0"/>
                  <a:t>well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separated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from</a:t>
                </a:r>
                <a:r>
                  <a:rPr lang="fr-CH" dirty="0" smtClean="0"/>
                  <a:t> </a:t>
                </a:r>
                <a:r>
                  <a:rPr lang="fr-CH" dirty="0" smtClean="0"/>
                  <a:t>single RF section</a:t>
                </a:r>
                <a:endParaRPr lang="fr-CH" dirty="0" smtClean="0"/>
              </a:p>
              <a:p>
                <a:r>
                  <a:rPr lang="fr-CH" dirty="0" smtClean="0"/>
                  <a:t>         3.5 </a:t>
                </a:r>
                <a:r>
                  <a:rPr lang="fr-CH" dirty="0" err="1"/>
                  <a:t>E</a:t>
                </a:r>
                <a:r>
                  <a:rPr lang="fr-CH" baseline="-25000" dirty="0" err="1"/>
                  <a:t>b</a:t>
                </a:r>
                <a:r>
                  <a:rPr lang="fr-CH" baseline="30000" dirty="0"/>
                  <a:t>+</a:t>
                </a:r>
                <a:r>
                  <a:rPr lang="fr-CH" dirty="0"/>
                  <a:t> </a:t>
                </a:r>
                <a:r>
                  <a:rPr lang="fr-CH" dirty="0" smtClean="0"/>
                  <a:t>vs </a:t>
                </a:r>
                <a:r>
                  <a:rPr lang="fr-CH" dirty="0" err="1" smtClean="0"/>
                  <a:t>E</a:t>
                </a:r>
                <a:r>
                  <a:rPr lang="fr-CH" baseline="-25000" dirty="0" err="1" smtClean="0"/>
                  <a:t>b</a:t>
                </a:r>
                <a:r>
                  <a:rPr lang="fr-CH" baseline="30000" dirty="0" smtClean="0"/>
                  <a:t>-</a:t>
                </a:r>
                <a:r>
                  <a:rPr lang="fr-CH" baseline="-25000" dirty="0" smtClean="0"/>
                  <a:t> </a:t>
                </a:r>
                <a:r>
                  <a:rPr lang="fr-CH" dirty="0" err="1" smtClean="0"/>
                  <a:t>asymmetries</a:t>
                </a:r>
                <a:r>
                  <a:rPr lang="fr-CH" dirty="0" smtClean="0"/>
                  <a:t> </a:t>
                </a:r>
                <a:r>
                  <a:rPr lang="fr-CH" dirty="0"/>
                  <a:t>and </a:t>
                </a:r>
                <a:r>
                  <a:rPr lang="fr-CH" dirty="0" err="1"/>
                  <a:t>energy</a:t>
                </a:r>
                <a:r>
                  <a:rPr lang="fr-CH" dirty="0"/>
                  <a:t> spread </a:t>
                </a:r>
                <a:r>
                  <a:rPr lang="fr-CH" dirty="0" err="1"/>
                  <a:t>can</a:t>
                </a:r>
                <a:r>
                  <a:rPr lang="fr-CH" dirty="0"/>
                  <a:t> </a:t>
                </a:r>
                <a:r>
                  <a:rPr lang="fr-CH" dirty="0" err="1"/>
                  <a:t>be</a:t>
                </a:r>
                <a:r>
                  <a:rPr lang="fr-CH" dirty="0"/>
                  <a:t> </a:t>
                </a:r>
                <a:r>
                  <a:rPr lang="fr-CH" dirty="0" err="1"/>
                  <a:t>measured</a:t>
                </a:r>
                <a:r>
                  <a:rPr lang="fr-CH" dirty="0"/>
                  <a:t>/</a:t>
                </a:r>
                <a:r>
                  <a:rPr lang="fr-CH" dirty="0" err="1"/>
                  <a:t>monitored</a:t>
                </a:r>
                <a:r>
                  <a:rPr lang="fr-CH" dirty="0"/>
                  <a:t> in </a:t>
                </a:r>
                <a:r>
                  <a:rPr lang="fr-CH" dirty="0" err="1"/>
                  <a:t>expt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</a:t>
                </a:r>
                <a:r>
                  <a:rPr lang="fr-CH" dirty="0" smtClean="0"/>
                  <a:t>                        </a:t>
                </a:r>
                <a:r>
                  <a:rPr lang="fr-CH" dirty="0" err="1" smtClean="0"/>
                  <a:t>e+e</a:t>
                </a:r>
                <a:r>
                  <a:rPr lang="fr-CH" dirty="0" smtClean="0"/>
                  <a:t>- </a:t>
                </a:r>
                <a:r>
                  <a:rPr lang="fr-CH" dirty="0" smtClean="0">
                    <a:sym typeface="Symbol"/>
                  </a:rPr>
                  <a:t> + - longitudinal </a:t>
                </a:r>
                <a:r>
                  <a:rPr lang="fr-CH" dirty="0" err="1" smtClean="0">
                    <a:sym typeface="Symbol"/>
                  </a:rPr>
                  <a:t>momentum</a:t>
                </a:r>
                <a:r>
                  <a:rPr lang="fr-CH" dirty="0"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shift and spread   (</a:t>
                </a:r>
                <a:r>
                  <a:rPr lang="fr-CH" dirty="0" err="1" smtClean="0">
                    <a:sym typeface="Symbol"/>
                  </a:rPr>
                  <a:t>Janot</a:t>
                </a:r>
                <a:r>
                  <a:rPr lang="fr-CH" dirty="0" smtClean="0">
                    <a:sym typeface="Symbol"/>
                  </a:rPr>
                  <a:t>)</a:t>
                </a:r>
              </a:p>
              <a:p>
                <a:endParaRPr lang="fr-CH" dirty="0" smtClean="0">
                  <a:sym typeface="Symbol"/>
                </a:endParaRPr>
              </a:p>
              <a:p>
                <a:endParaRPr lang="fr-CH" dirty="0" smtClean="0">
                  <a:sym typeface="Symbol"/>
                </a:endParaRPr>
              </a:p>
              <a:p>
                <a:endParaRPr lang="fr-CH" dirty="0">
                  <a:sym typeface="Symbol"/>
                </a:endParaRPr>
              </a:p>
              <a:p>
                <a:endParaRPr lang="fr-CH" dirty="0">
                  <a:sym typeface="Symbol"/>
                </a:endParaRPr>
              </a:p>
              <a:p>
                <a:endParaRPr lang="fr-CH" sz="1000" dirty="0">
                  <a:sym typeface="Symbol"/>
                </a:endParaRPr>
              </a:p>
              <a:p>
                <a:endParaRPr lang="fr-CH" sz="1000" dirty="0">
                  <a:sym typeface="Symbol"/>
                </a:endParaRPr>
              </a:p>
              <a:p>
                <a:endParaRPr lang="fr-CH" dirty="0" smtClean="0">
                  <a:sym typeface="Symbol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10" y="453721"/>
                <a:ext cx="9364090" cy="3599121"/>
              </a:xfrm>
              <a:prstGeom prst="rect">
                <a:avLst/>
              </a:prstGeom>
              <a:blipFill rotWithShape="1">
                <a:blip r:embed="rId2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8" y="2346725"/>
            <a:ext cx="4665408" cy="27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510" y="4011910"/>
            <a:ext cx="4452141" cy="1200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dirty="0" smtClean="0"/>
              <a:t>P. </a:t>
            </a:r>
            <a:r>
              <a:rPr lang="fr-CH" dirty="0" err="1" smtClean="0"/>
              <a:t>Janot</a:t>
            </a:r>
            <a:r>
              <a:rPr lang="fr-CH" dirty="0" smtClean="0"/>
              <a:t>: </a:t>
            </a:r>
            <a:r>
              <a:rPr lang="fr-CH" dirty="0" smtClean="0"/>
              <a:t>5 min/</a:t>
            </a:r>
            <a:r>
              <a:rPr lang="fr-CH" dirty="0" err="1" smtClean="0"/>
              <a:t>exp</a:t>
            </a:r>
            <a:r>
              <a:rPr lang="fr-CH" dirty="0" smtClean="0"/>
              <a:t> </a:t>
            </a:r>
            <a:r>
              <a:rPr lang="fr-CH" dirty="0" smtClean="0"/>
              <a:t>@Z </a:t>
            </a:r>
            <a:r>
              <a:rPr lang="fr-CH" dirty="0" smtClean="0">
                <a:sym typeface="Wingdings" panose="05000000000000000000" pitchFamily="2" charset="2"/>
              </a:rPr>
              <a:t>  </a:t>
            </a:r>
            <a:r>
              <a:rPr lang="fr-CH" dirty="0" smtClean="0">
                <a:sym typeface="Wingdings" panose="05000000000000000000" pitchFamily="2" charset="2"/>
              </a:rPr>
              <a:t>10</a:t>
            </a:r>
            <a:r>
              <a:rPr lang="fr-CH" baseline="30000" dirty="0" smtClean="0">
                <a:sym typeface="Wingdings" panose="05000000000000000000" pitchFamily="2" charset="2"/>
              </a:rPr>
              <a:t>6 </a:t>
            </a:r>
            <a:r>
              <a:rPr lang="fr-CH" dirty="0">
                <a:sym typeface="Symbol"/>
              </a:rPr>
              <a:t>+ - </a:t>
            </a:r>
            <a:r>
              <a:rPr lang="fr-CH" dirty="0" smtClean="0">
                <a:sym typeface="Symbol"/>
              </a:rPr>
              <a:t>/</a:t>
            </a:r>
            <a:r>
              <a:rPr lang="fr-CH" dirty="0" err="1" smtClean="0">
                <a:sym typeface="Symbol"/>
              </a:rPr>
              <a:t>expt</a:t>
            </a:r>
            <a:r>
              <a:rPr lang="fr-CH" dirty="0" smtClean="0">
                <a:sym typeface="Symbol"/>
              </a:rPr>
              <a:t>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endParaRPr lang="fr-CH" dirty="0">
              <a:sym typeface="Symbol"/>
            </a:endParaRPr>
          </a:p>
          <a:p>
            <a:pPr marL="285729" indent="-285729">
              <a:buFont typeface="Wingdings"/>
              <a:buChar char="à"/>
            </a:pPr>
            <a:r>
              <a:rPr lang="fr-CH" dirty="0" smtClean="0">
                <a:sym typeface="Wingdings" panose="05000000000000000000" pitchFamily="2" charset="2"/>
              </a:rPr>
              <a:t>50 </a:t>
            </a:r>
            <a:r>
              <a:rPr lang="fr-CH" dirty="0" err="1" smtClean="0">
                <a:sym typeface="Wingdings" panose="05000000000000000000" pitchFamily="2" charset="2"/>
              </a:rPr>
              <a:t>keV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meast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both</a:t>
            </a:r>
            <a:r>
              <a:rPr lang="fr-CH" dirty="0" smtClean="0">
                <a:sym typeface="Wingdings" panose="05000000000000000000" pitchFamily="2" charset="2"/>
              </a:rPr>
              <a:t> on </a:t>
            </a:r>
            <a:r>
              <a:rPr lang="fr-CH" dirty="0" smtClean="0">
                <a:sym typeface="Symbol"/>
              </a:rPr>
              <a:t></a:t>
            </a:r>
            <a:r>
              <a:rPr lang="fr-CH" baseline="-25000" dirty="0" smtClean="0">
                <a:sym typeface="Symbol"/>
              </a:rPr>
              <a:t>ECM</a:t>
            </a:r>
            <a:r>
              <a:rPr lang="fr-CH" dirty="0" smtClean="0">
                <a:sym typeface="Symbol"/>
              </a:rPr>
              <a:t>  </a:t>
            </a:r>
            <a:r>
              <a:rPr lang="fr-CH" dirty="0" smtClean="0">
                <a:sym typeface="Symbol"/>
              </a:rPr>
              <a:t>and E</a:t>
            </a:r>
            <a:r>
              <a:rPr lang="fr-CH" baseline="30000" dirty="0" smtClean="0">
                <a:sym typeface="Symbol"/>
              </a:rPr>
              <a:t>+</a:t>
            </a:r>
            <a:r>
              <a:rPr lang="fr-CH" dirty="0" smtClean="0">
                <a:sym typeface="Symbol"/>
              </a:rPr>
              <a:t> - E</a:t>
            </a:r>
            <a:r>
              <a:rPr lang="fr-CH" baseline="30000" dirty="0" smtClean="0">
                <a:sym typeface="Symbol"/>
              </a:rPr>
              <a:t>- </a:t>
            </a:r>
          </a:p>
          <a:p>
            <a:pPr marL="285729" indent="-285729">
              <a:buFont typeface="Wingdings"/>
              <a:buChar char="à"/>
            </a:pPr>
            <a:r>
              <a:rPr lang="fr-CH" dirty="0" smtClean="0">
                <a:sym typeface="Symbol"/>
              </a:rPr>
              <a:t>and </a:t>
            </a:r>
            <a:r>
              <a:rPr lang="fr-CH" dirty="0" err="1" smtClean="0">
                <a:sym typeface="Symbol"/>
              </a:rPr>
              <a:t>beam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crossing</a:t>
            </a:r>
            <a:r>
              <a:rPr lang="fr-CH" dirty="0" smtClean="0">
                <a:sym typeface="Symbol"/>
              </a:rPr>
              <a:t> angle   (</a:t>
            </a:r>
            <a:r>
              <a:rPr lang="fr-CH" dirty="0" err="1" smtClean="0">
                <a:sym typeface="Symbol"/>
              </a:rPr>
              <a:t>error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negl</a:t>
            </a:r>
            <a:r>
              <a:rPr lang="fr-CH" dirty="0" smtClean="0">
                <a:sym typeface="Symbol"/>
              </a:rPr>
              <a:t>.) </a:t>
            </a:r>
            <a:r>
              <a:rPr lang="fr-CH" dirty="0" smtClean="0">
                <a:sym typeface="Symbol"/>
              </a:rPr>
              <a:t>  </a:t>
            </a:r>
          </a:p>
          <a:p>
            <a:pPr marL="285729" indent="-285729">
              <a:buFont typeface="Wingdings"/>
              <a:buChar char="à"/>
            </a:pPr>
            <a:r>
              <a:rPr lang="fr-CH" dirty="0" err="1" smtClean="0">
                <a:sym typeface="Symbol"/>
              </a:rPr>
              <a:t>also</a:t>
            </a:r>
            <a:r>
              <a:rPr lang="fr-CH" dirty="0" smtClean="0">
                <a:sym typeface="Symbol"/>
              </a:rPr>
              <a:t> monitor relative ECM </a:t>
            </a:r>
            <a:r>
              <a:rPr lang="fr-CH" dirty="0" smtClean="0">
                <a:sym typeface="Symbol"/>
              </a:rPr>
              <a:t> (</a:t>
            </a:r>
            <a:r>
              <a:rPr lang="fr-CH" dirty="0" err="1" smtClean="0">
                <a:sym typeface="Symbol"/>
              </a:rPr>
              <a:t>ptp</a:t>
            </a:r>
            <a:r>
              <a:rPr lang="fr-CH" dirty="0" smtClean="0">
                <a:sym typeface="Symbol"/>
              </a:rPr>
              <a:t>!)           </a:t>
            </a:r>
            <a:endParaRPr lang="fr-CH" dirty="0" smtClean="0">
              <a:sym typeface="Symbo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87036" y="4822000"/>
            <a:ext cx="30603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2342" y="2755752"/>
            <a:ext cx="858568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/>
              <a:t>z</a:t>
            </a:r>
            <a:r>
              <a:rPr lang="fr-CH" dirty="0" smtClean="0"/>
              <a:t> </a:t>
            </a:r>
            <a:r>
              <a:rPr lang="fr-CH" dirty="0" err="1" smtClean="0"/>
              <a:t>boost</a:t>
            </a:r>
            <a:r>
              <a:rPr lang="fr-CH" baseline="-25000" dirty="0" smtClean="0"/>
              <a:t/>
            </a:r>
            <a:br>
              <a:rPr lang="fr-CH" baseline="-25000" dirty="0" smtClean="0"/>
            </a:br>
            <a:r>
              <a:rPr lang="fr-CH" dirty="0" smtClean="0"/>
              <a:t> </a:t>
            </a:r>
            <a:endParaRPr lang="en-GB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2346725"/>
            <a:ext cx="2966976" cy="16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8507" y="2489577"/>
            <a:ext cx="159441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D. </a:t>
            </a:r>
            <a:r>
              <a:rPr lang="fr-CH" dirty="0" err="1" smtClean="0"/>
              <a:t>Shatilov</a:t>
            </a:r>
            <a:r>
              <a:rPr lang="fr-CH" dirty="0"/>
              <a:t>:</a:t>
            </a:r>
            <a:endParaRPr lang="fr-CH" dirty="0" smtClean="0"/>
          </a:p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endParaRPr lang="fr-CH" dirty="0" smtClean="0"/>
          </a:p>
          <a:p>
            <a:r>
              <a:rPr lang="fr-CH" dirty="0" err="1" smtClean="0"/>
              <a:t>spectrum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without</a:t>
            </a:r>
            <a:r>
              <a:rPr lang="fr-CH" dirty="0" smtClean="0"/>
              <a:t>/</a:t>
            </a:r>
            <a:r>
              <a:rPr lang="fr-CH" dirty="0" err="1" smtClean="0"/>
              <a:t>with</a:t>
            </a:r>
            <a:endParaRPr lang="fr-CH" dirty="0" smtClean="0"/>
          </a:p>
          <a:p>
            <a:r>
              <a:rPr lang="fr-CH" dirty="0" err="1" smtClean="0"/>
              <a:t>beamstrahlung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4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1" y="-8817"/>
            <a:ext cx="7200800" cy="584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fr-CH" dirty="0"/>
              <a:t>Hardware </a:t>
            </a:r>
            <a:r>
              <a:rPr lang="fr-CH" dirty="0" err="1" smtClean="0"/>
              <a:t>requirements</a:t>
            </a:r>
            <a:r>
              <a:rPr lang="fr-CH" dirty="0" smtClean="0"/>
              <a:t>: </a:t>
            </a:r>
            <a:r>
              <a:rPr lang="fr-CH" dirty="0" err="1" smtClean="0"/>
              <a:t>wigglers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4553" y="1311612"/>
            <a:ext cx="8769448" cy="34470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Polarization</a:t>
            </a:r>
            <a:r>
              <a:rPr lang="fr-CH" b="1" dirty="0" smtClean="0"/>
              <a:t> </a:t>
            </a:r>
            <a:r>
              <a:rPr lang="fr-CH" b="1" dirty="0" err="1" smtClean="0"/>
              <a:t>wigglers</a:t>
            </a:r>
            <a:r>
              <a:rPr lang="fr-CH" b="1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</a:t>
            </a:r>
            <a:r>
              <a:rPr lang="fr-CH" sz="1600" b="1" dirty="0"/>
              <a:t>8 </a:t>
            </a:r>
            <a:r>
              <a:rPr lang="fr-CH" sz="1600" b="1" dirty="0" err="1"/>
              <a:t>units</a:t>
            </a:r>
            <a:r>
              <a:rPr lang="fr-CH" sz="1600" b="1" dirty="0"/>
              <a:t> per </a:t>
            </a:r>
            <a:r>
              <a:rPr lang="fr-CH" sz="1600" b="1" dirty="0" err="1"/>
              <a:t>beam</a:t>
            </a:r>
            <a:r>
              <a:rPr lang="fr-CH" sz="1600" b="1" dirty="0"/>
              <a:t>, </a:t>
            </a:r>
            <a:r>
              <a:rPr lang="fr-CH" sz="1600" dirty="0"/>
              <a:t>as </a:t>
            </a:r>
            <a:r>
              <a:rPr lang="fr-CH" sz="1600" dirty="0" err="1"/>
              <a:t>specified</a:t>
            </a:r>
            <a:r>
              <a:rPr lang="fr-CH" sz="1600" dirty="0"/>
              <a:t> by </a:t>
            </a:r>
            <a:r>
              <a:rPr lang="fr-CH" sz="1600" i="1" dirty="0" err="1"/>
              <a:t>Eliana</a:t>
            </a:r>
            <a:r>
              <a:rPr lang="fr-CH" sz="1600" i="1" dirty="0"/>
              <a:t> </a:t>
            </a:r>
            <a:r>
              <a:rPr lang="fr-CH" sz="1600" i="1" dirty="0" err="1"/>
              <a:t>Gianfelice</a:t>
            </a:r>
            <a:r>
              <a:rPr lang="fr-CH" sz="1600" i="1" dirty="0"/>
              <a:t> </a:t>
            </a:r>
          </a:p>
          <a:p>
            <a:r>
              <a:rPr lang="fr-CH" sz="1400" dirty="0"/>
              <a:t>          B+=0.7 T  L+ = 43cm L-/L+ = B+/B- = 6 </a:t>
            </a:r>
          </a:p>
          <a:p>
            <a:r>
              <a:rPr lang="fr-CH" sz="1400" dirty="0"/>
              <a:t> </a:t>
            </a:r>
            <a:r>
              <a:rPr lang="fr-CH" sz="1400" dirty="0"/>
              <a:t>        at </a:t>
            </a:r>
            <a:r>
              <a:rPr lang="fr-CH" sz="1400" dirty="0" err="1"/>
              <a:t>Eb</a:t>
            </a:r>
            <a:r>
              <a:rPr lang="fr-CH" sz="1400" dirty="0"/>
              <a:t>= 45.6 </a:t>
            </a:r>
            <a:r>
              <a:rPr lang="fr-CH" sz="1400" dirty="0" err="1"/>
              <a:t>GeV</a:t>
            </a:r>
            <a:r>
              <a:rPr lang="fr-CH" sz="1400" dirty="0"/>
              <a:t>  and B+= 0.67 T </a:t>
            </a:r>
          </a:p>
          <a:p>
            <a:r>
              <a:rPr lang="fr-CH" sz="1400" dirty="0"/>
              <a:t>          =&gt;  P=10% in 1.8H </a:t>
            </a:r>
            <a:r>
              <a:rPr lang="fr-CH" sz="1400" dirty="0">
                <a:sym typeface="Symbol"/>
              </a:rPr>
              <a:t></a:t>
            </a:r>
            <a:r>
              <a:rPr lang="fr-CH" sz="1400" baseline="-25000" dirty="0" err="1">
                <a:sym typeface="Symbol"/>
              </a:rPr>
              <a:t>Eb</a:t>
            </a:r>
            <a:r>
              <a:rPr lang="fr-CH" sz="1400" dirty="0">
                <a:sym typeface="Symbol"/>
              </a:rPr>
              <a:t> = 60 MeV  E</a:t>
            </a:r>
            <a:r>
              <a:rPr lang="fr-CH" sz="1400" baseline="-25000" dirty="0">
                <a:sym typeface="Symbol"/>
              </a:rPr>
              <a:t>crit</a:t>
            </a:r>
            <a:r>
              <a:rPr lang="fr-CH" sz="1400" dirty="0">
                <a:sym typeface="Symbol"/>
              </a:rPr>
              <a:t>=902 </a:t>
            </a:r>
            <a:r>
              <a:rPr lang="fr-CH" sz="1400" dirty="0" err="1">
                <a:sym typeface="Symbol"/>
              </a:rPr>
              <a:t>keV</a:t>
            </a:r>
            <a:r>
              <a:rPr lang="fr-CH" sz="1400" dirty="0">
                <a:sym typeface="Symbol"/>
              </a:rPr>
              <a:t> </a:t>
            </a:r>
          </a:p>
          <a:p>
            <a:r>
              <a:rPr lang="fr-CH" sz="1400" dirty="0">
                <a:sym typeface="Symbol"/>
              </a:rPr>
              <a:t>         </a:t>
            </a:r>
          </a:p>
          <a:p>
            <a:endParaRPr lang="fr-CH" sz="1400" dirty="0">
              <a:sym typeface="Symbol"/>
            </a:endParaRPr>
          </a:p>
          <a:p>
            <a:endParaRPr lang="fr-CH" sz="1400" dirty="0">
              <a:sym typeface="Symbol"/>
            </a:endParaRPr>
          </a:p>
          <a:p>
            <a:endParaRPr lang="fr-CH" sz="1400" dirty="0">
              <a:sym typeface="Symbol"/>
            </a:endParaRPr>
          </a:p>
          <a:p>
            <a:r>
              <a:rPr lang="fr-CH" sz="1400" dirty="0">
                <a:sym typeface="Symbol"/>
              </a:rPr>
              <a:t>                                            </a:t>
            </a:r>
          </a:p>
          <a:p>
            <a:endParaRPr lang="fr-CH" sz="1400" dirty="0">
              <a:sym typeface="Symbol"/>
            </a:endParaRPr>
          </a:p>
          <a:p>
            <a:endParaRPr lang="fr-CH" sz="1400" dirty="0">
              <a:sym typeface="Symbol"/>
            </a:endParaRPr>
          </a:p>
          <a:p>
            <a:r>
              <a:rPr lang="fr-CH" sz="1400" dirty="0">
                <a:sym typeface="Symbol"/>
              </a:rPr>
              <a:t> </a:t>
            </a:r>
            <a:r>
              <a:rPr lang="fr-CH" sz="1400" dirty="0">
                <a:sym typeface="Symbol"/>
              </a:rPr>
              <a:t>                                                                                                        </a:t>
            </a:r>
            <a:r>
              <a:rPr lang="fr-CH" sz="1400" dirty="0">
                <a:sym typeface="Symbol"/>
              </a:rPr>
              <a:t> </a:t>
            </a:r>
            <a:r>
              <a:rPr lang="fr-CH" sz="1400" dirty="0">
                <a:sym typeface="Symbol"/>
              </a:rPr>
              <a:t>      </a:t>
            </a:r>
            <a:r>
              <a:rPr lang="fr-CH" sz="1400" b="1" dirty="0" err="1">
                <a:sym typeface="Symbol"/>
              </a:rPr>
              <a:t>placed</a:t>
            </a:r>
            <a:r>
              <a:rPr lang="fr-CH" sz="1400" b="1" dirty="0">
                <a:sym typeface="Symbol"/>
              </a:rPr>
              <a:t> </a:t>
            </a:r>
            <a:r>
              <a:rPr lang="fr-CH" sz="1400" b="1" dirty="0" err="1">
                <a:sym typeface="Symbol"/>
              </a:rPr>
              <a:t>e.g</a:t>
            </a:r>
            <a:r>
              <a:rPr lang="fr-CH" sz="1400" b="1" dirty="0">
                <a:sym typeface="Symbol"/>
              </a:rPr>
              <a:t>. in dispersion-free straight section H and/or F </a:t>
            </a:r>
          </a:p>
          <a:p>
            <a:endParaRPr lang="fr-CH" sz="1400" dirty="0">
              <a:sym typeface="Symbol"/>
            </a:endParaRPr>
          </a:p>
          <a:p>
            <a:r>
              <a:rPr lang="fr-CH" sz="1400" dirty="0">
                <a:sym typeface="Symbol"/>
              </a:rPr>
              <a:t>        </a:t>
            </a:r>
            <a:endParaRPr lang="en-GB" sz="1400" baseline="-25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7" y="2661760"/>
            <a:ext cx="3838490" cy="2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ayout_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603" y="1368690"/>
            <a:ext cx="2263976" cy="2586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540" y="681543"/>
            <a:ext cx="6216189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/>
              <a:t>Given</a:t>
            </a:r>
            <a:r>
              <a:rPr lang="fr-CH" dirty="0"/>
              <a:t> the long </a:t>
            </a:r>
            <a:r>
              <a:rPr lang="fr-CH" dirty="0" err="1"/>
              <a:t>polarization</a:t>
            </a:r>
            <a:r>
              <a:rPr lang="fr-CH" dirty="0"/>
              <a:t> time at Z, </a:t>
            </a:r>
            <a:r>
              <a:rPr lang="fr-CH" dirty="0" err="1"/>
              <a:t>wigglers</a:t>
            </a:r>
            <a:r>
              <a:rPr lang="fr-CH" dirty="0"/>
              <a:t>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necessary</a:t>
            </a:r>
            <a:r>
              <a:rPr lang="fr-CH" dirty="0"/>
              <a:t>. </a:t>
            </a:r>
          </a:p>
          <a:p>
            <a:r>
              <a:rPr lang="fr-CH" dirty="0"/>
              <a:t>An agreement </a:t>
            </a:r>
            <a:r>
              <a:rPr lang="fr-CH" dirty="0" err="1"/>
              <a:t>was</a:t>
            </a:r>
            <a:r>
              <a:rPr lang="fr-CH" dirty="0"/>
              <a:t> </a:t>
            </a:r>
            <a:r>
              <a:rPr lang="fr-CH" dirty="0" err="1"/>
              <a:t>reached</a:t>
            </a:r>
            <a:r>
              <a:rPr lang="fr-CH" dirty="0"/>
              <a:t> on a set of </a:t>
            </a:r>
            <a:r>
              <a:rPr lang="fr-CH" b="1" dirty="0"/>
              <a:t>8 </a:t>
            </a:r>
            <a:r>
              <a:rPr lang="fr-CH" b="1" dirty="0" err="1"/>
              <a:t>wiggler</a:t>
            </a:r>
            <a:r>
              <a:rPr lang="fr-CH" b="1" dirty="0"/>
              <a:t> </a:t>
            </a:r>
            <a:r>
              <a:rPr lang="fr-CH" b="1" dirty="0" err="1"/>
              <a:t>units</a:t>
            </a:r>
            <a:r>
              <a:rPr lang="fr-CH" b="1" dirty="0"/>
              <a:t> per </a:t>
            </a:r>
            <a:r>
              <a:rPr lang="fr-CH" b="1" dirty="0" err="1" smtClean="0"/>
              <a:t>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59A0-3DC2-48C0-A52D-31A153E83E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415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sz="2800" kern="0" dirty="0">
                <a:solidFill>
                  <a:srgbClr val="0033CC"/>
                </a:solidFill>
                <a:latin typeface="Calibri" panose="020F0502020204030204" pitchFamily="34" charset="0"/>
              </a:rPr>
              <a:t>F</a:t>
            </a:r>
            <a:r>
              <a:rPr lang="en-GB" sz="2800" kern="0" dirty="0">
                <a:solidFill>
                  <a:srgbClr val="0033CC"/>
                </a:solidFill>
                <a:latin typeface="Calibri" panose="020F0502020204030204" pitchFamily="34" charset="0"/>
              </a:rPr>
              <a:t>irst single pole magnetic concept, keeps some of the ideas of the LEP design, in particular the “floating” poles</a:t>
            </a:r>
            <a:endParaRPr lang="en-GB" sz="2800" kern="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286648" y="4458709"/>
            <a:ext cx="257070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kern="0" dirty="0">
                <a:latin typeface="Calibri" panose="020F0502020204030204" pitchFamily="34" charset="0"/>
              </a:rPr>
              <a:t>mass ≈ 4 tons</a:t>
            </a:r>
            <a:endParaRPr lang="en-GB" sz="18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8610" y="1297696"/>
            <a:ext cx="8608523" cy="2820565"/>
            <a:chOff x="22859" y="1487188"/>
            <a:chExt cx="8608523" cy="3760753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22859" y="3607368"/>
              <a:ext cx="3518014" cy="535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kern="0" dirty="0">
                  <a:solidFill>
                    <a:srgbClr val="FF9900"/>
                  </a:solidFill>
                  <a:latin typeface="Calibri" panose="020F0502020204030204" pitchFamily="34" charset="0"/>
                </a:rPr>
                <a:t>beam</a:t>
              </a:r>
              <a:endParaRPr lang="en-GB" sz="1800" kern="0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18" y="2277079"/>
              <a:ext cx="7813964" cy="2282779"/>
            </a:xfrm>
            <a:prstGeom prst="rect">
              <a:avLst/>
            </a:prstGeom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5891785" y="1506347"/>
              <a:ext cx="25707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kern="0" dirty="0">
                  <a:latin typeface="Calibri" panose="020F0502020204030204" pitchFamily="34" charset="0"/>
                </a:rPr>
                <a:t>central main coils</a:t>
              </a:r>
              <a:endParaRPr lang="en-GB" sz="18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4995025" y="1913607"/>
              <a:ext cx="989215" cy="988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5721535" y="1951839"/>
              <a:ext cx="524050" cy="19307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1295780" y="4194746"/>
              <a:ext cx="472440" cy="728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389456" y="3956523"/>
              <a:ext cx="472440" cy="7457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1781867" y="4712807"/>
              <a:ext cx="3518014" cy="535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kern="0" dirty="0">
                  <a:latin typeface="Calibri" panose="020F0502020204030204" pitchFamily="34" charset="0"/>
                </a:rPr>
                <a:t>side trim coils</a:t>
              </a:r>
              <a:endParaRPr lang="en-GB" sz="18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5540543" y="4743885"/>
              <a:ext cx="25707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GB" kern="0" dirty="0">
                  <a:latin typeface="Calibri" panose="020F0502020204030204" pitchFamily="34" charset="0"/>
                </a:rPr>
                <a:t>wider (300 mm) central pole</a:t>
              </a:r>
              <a:endParaRPr lang="en-GB" sz="18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4905521" y="3616222"/>
              <a:ext cx="816013" cy="13064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1768220" y="2407608"/>
              <a:ext cx="325931" cy="14749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320377" y="1487188"/>
              <a:ext cx="2922979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GB" kern="0" dirty="0">
                  <a:latin typeface="Calibri" panose="020F0502020204030204" pitchFamily="34" charset="0"/>
                </a:rPr>
                <a:t>narrower (200 mm) lateral poles</a:t>
              </a:r>
              <a:endParaRPr lang="en-GB" sz="18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102033" y="3998598"/>
              <a:ext cx="865465" cy="1256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sm" len="lg"/>
              <a:tailEnd type="triangle" w="med" len="lg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7234863" y="4774168"/>
            <a:ext cx="1285673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i="1" dirty="0"/>
              <a:t>A</a:t>
            </a:r>
            <a:r>
              <a:rPr lang="fr-CH" i="1" dirty="0" smtClean="0"/>
              <a:t>. </a:t>
            </a:r>
            <a:r>
              <a:rPr lang="fr-CH" i="1" dirty="0" err="1" smtClean="0"/>
              <a:t>Milanese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27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1" y="-8817"/>
            <a:ext cx="7200800" cy="584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fr-CH" dirty="0"/>
              <a:t>Hardware </a:t>
            </a:r>
            <a:r>
              <a:rPr lang="fr-CH" dirty="0" err="1" smtClean="0"/>
              <a:t>requirements</a:t>
            </a:r>
            <a:r>
              <a:rPr lang="fr-CH" dirty="0" smtClean="0"/>
              <a:t>: </a:t>
            </a:r>
            <a:r>
              <a:rPr lang="fr-CH" dirty="0" err="1" smtClean="0"/>
              <a:t>polarimeters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8508" y="591533"/>
            <a:ext cx="9354997" cy="120032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smtClean="0"/>
              <a:t>2 </a:t>
            </a:r>
            <a:r>
              <a:rPr lang="fr-CH" b="1" dirty="0" err="1" smtClean="0"/>
              <a:t>Polarimeters</a:t>
            </a:r>
            <a:r>
              <a:rPr lang="fr-CH" b="1" dirty="0" smtClean="0"/>
              <a:t>, one for  </a:t>
            </a:r>
            <a:r>
              <a:rPr lang="fr-CH" b="1" dirty="0" err="1" smtClean="0"/>
              <a:t>each</a:t>
            </a:r>
            <a:r>
              <a:rPr lang="fr-CH" b="1" dirty="0" smtClean="0"/>
              <a:t> </a:t>
            </a:r>
            <a:r>
              <a:rPr lang="fr-CH" b="1" dirty="0" err="1" smtClean="0"/>
              <a:t>beam</a:t>
            </a:r>
            <a:r>
              <a:rPr lang="fr-CH" b="1" dirty="0"/>
              <a:t> </a:t>
            </a:r>
            <a:endParaRPr lang="fr-CH" b="1" dirty="0" smtClean="0"/>
          </a:p>
          <a:p>
            <a:r>
              <a:rPr lang="fr-CH" dirty="0" err="1" smtClean="0"/>
              <a:t>Backscattered</a:t>
            </a:r>
            <a:r>
              <a:rPr lang="fr-CH" dirty="0" smtClean="0"/>
              <a:t> Compton </a:t>
            </a:r>
            <a:r>
              <a:rPr lang="fr-CH" b="1" dirty="0" smtClean="0">
                <a:solidFill>
                  <a:srgbClr val="00B050"/>
                </a:solidFill>
                <a:sym typeface="Symbol"/>
              </a:rPr>
              <a:t></a:t>
            </a:r>
            <a:r>
              <a:rPr lang="fr-CH" dirty="0" smtClean="0">
                <a:sym typeface="Symbol"/>
              </a:rPr>
              <a:t> +e  </a:t>
            </a:r>
            <a:r>
              <a:rPr lang="fr-CH" b="1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fr-CH" dirty="0" smtClean="0">
                <a:sym typeface="Symbol"/>
              </a:rPr>
              <a:t> + </a:t>
            </a:r>
            <a:r>
              <a:rPr lang="fr-CH" dirty="0" smtClean="0">
                <a:solidFill>
                  <a:srgbClr val="00B0F0"/>
                </a:solidFill>
                <a:sym typeface="Symbol"/>
              </a:rPr>
              <a:t>e</a:t>
            </a:r>
            <a:r>
              <a:rPr lang="fr-CH" dirty="0" smtClean="0">
                <a:sym typeface="Symbol"/>
              </a:rPr>
              <a:t>   </a:t>
            </a:r>
            <a:r>
              <a:rPr lang="fr-CH" b="1" dirty="0" smtClean="0">
                <a:solidFill>
                  <a:srgbClr val="00B050"/>
                </a:solidFill>
                <a:sym typeface="Symbol"/>
              </a:rPr>
              <a:t>532 nm (2.33 eV) laser</a:t>
            </a:r>
            <a:r>
              <a:rPr lang="fr-CH" b="1" dirty="0" smtClean="0">
                <a:sym typeface="Symbol"/>
              </a:rPr>
              <a:t>;  </a:t>
            </a:r>
            <a:r>
              <a:rPr lang="fr-CH" b="1" dirty="0" err="1" smtClean="0">
                <a:sym typeface="Symbol"/>
              </a:rPr>
              <a:t>detection</a:t>
            </a:r>
            <a:r>
              <a:rPr lang="fr-CH" b="1" dirty="0" smtClean="0">
                <a:sym typeface="Symbol"/>
              </a:rPr>
              <a:t> of</a:t>
            </a:r>
            <a:r>
              <a:rPr lang="fr-CH" b="1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srgbClr val="FF0000"/>
                </a:solidFill>
                <a:sym typeface="Symbol"/>
              </a:rPr>
              <a:t>photon</a:t>
            </a:r>
            <a:r>
              <a:rPr lang="fr-CH" b="1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CH" b="1" dirty="0" smtClean="0">
                <a:sym typeface="Symbol"/>
              </a:rPr>
              <a:t>and </a:t>
            </a:r>
            <a:r>
              <a:rPr lang="fr-CH" b="1" dirty="0" err="1" smtClean="0">
                <a:solidFill>
                  <a:srgbClr val="00B0F0"/>
                </a:solidFill>
                <a:sym typeface="Symbol"/>
              </a:rPr>
              <a:t>electron</a:t>
            </a:r>
            <a:r>
              <a:rPr lang="fr-CH" b="1" dirty="0" smtClean="0">
                <a:solidFill>
                  <a:srgbClr val="00B0F0"/>
                </a:solidFill>
                <a:sym typeface="Symbol"/>
              </a:rPr>
              <a:t>.</a:t>
            </a:r>
            <a:r>
              <a:rPr lang="fr-CH" b="1" dirty="0" smtClean="0">
                <a:solidFill>
                  <a:srgbClr val="00B050"/>
                </a:solidFill>
                <a:sym typeface="Symbol"/>
              </a:rPr>
              <a:t> </a:t>
            </a:r>
          </a:p>
          <a:p>
            <a:r>
              <a:rPr lang="fr-CH" b="1" dirty="0" smtClean="0">
                <a:sym typeface="Symbol"/>
              </a:rPr>
              <a:t>Change </a:t>
            </a:r>
            <a:r>
              <a:rPr lang="fr-CH" b="1" dirty="0" err="1" smtClean="0">
                <a:sym typeface="Symbol"/>
              </a:rPr>
              <a:t>upon</a:t>
            </a:r>
            <a:r>
              <a:rPr lang="fr-CH" b="1" dirty="0" smtClean="0">
                <a:sym typeface="Symbol"/>
              </a:rPr>
              <a:t> flip of laser </a:t>
            </a:r>
            <a:r>
              <a:rPr lang="fr-CH" b="1" dirty="0" err="1" smtClean="0">
                <a:sym typeface="Symbol"/>
              </a:rPr>
              <a:t>circular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polarization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beam</a:t>
            </a:r>
            <a:r>
              <a:rPr lang="fr-CH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Polarization</a:t>
            </a:r>
            <a:r>
              <a:rPr lang="fr-CH" b="1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fr-CH" b="1" dirty="0" smtClean="0">
                <a:sym typeface="Symbol"/>
              </a:rPr>
              <a:t>0.01 per second </a:t>
            </a:r>
          </a:p>
          <a:p>
            <a:r>
              <a:rPr lang="fr-CH" b="1" dirty="0" smtClean="0">
                <a:sym typeface="Symbol"/>
              </a:rPr>
              <a:t>End point of </a:t>
            </a:r>
            <a:r>
              <a:rPr lang="fr-CH" b="1" dirty="0" err="1" smtClean="0">
                <a:sym typeface="Symbol"/>
              </a:rPr>
              <a:t>recoil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electron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beam</a:t>
            </a:r>
            <a:r>
              <a:rPr lang="fr-CH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energy</a:t>
            </a:r>
            <a:r>
              <a:rPr lang="fr-CH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monitoring </a:t>
            </a:r>
            <a:r>
              <a:rPr lang="fr-CH" b="1" dirty="0" smtClean="0">
                <a:sym typeface="Symbol"/>
              </a:rPr>
              <a:t> 4 MeV per second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5" y="1947839"/>
            <a:ext cx="4455495" cy="30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87038" y="1761661"/>
            <a:ext cx="4005445" cy="3230498"/>
            <a:chOff x="105908" y="38032"/>
            <a:chExt cx="9074604" cy="534203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08" y="519522"/>
              <a:ext cx="9074604" cy="4860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4326357" y="1761660"/>
              <a:ext cx="2232248" cy="1242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358" y="87474"/>
              <a:ext cx="45719" cy="2916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499992" y="141480"/>
              <a:ext cx="1800200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Arrow 16"/>
            <p:cNvSpPr/>
            <p:nvPr/>
          </p:nvSpPr>
          <p:spPr>
            <a:xfrm rot="18141857">
              <a:off x="6014265" y="1938523"/>
              <a:ext cx="571852" cy="21602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25098" y="2382729"/>
              <a:ext cx="1435253" cy="610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laser</a:t>
              </a:r>
              <a:endParaRPr lang="en-GB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948264" y="1221600"/>
              <a:ext cx="360040" cy="21602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27512" y="951570"/>
              <a:ext cx="679856" cy="61073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rgbClr val="00B050"/>
                  </a:solidFill>
                </a:rPr>
                <a:t>e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16015" y="38032"/>
              <a:ext cx="810597" cy="61073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rgbClr val="00B050"/>
                  </a:solidFill>
                </a:rPr>
                <a:t>e’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1921" y="2865300"/>
              <a:ext cx="632646" cy="61073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rgbClr val="00B050"/>
                  </a:solidFill>
                  <a:sym typeface="Symbol"/>
                </a:rPr>
                <a:t>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77045" y="4461963"/>
            <a:ext cx="3930628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err="1" smtClean="0"/>
              <a:t>install</a:t>
            </a:r>
            <a:r>
              <a:rPr lang="fr-CH" b="1" dirty="0" smtClean="0"/>
              <a:t> photon-</a:t>
            </a:r>
            <a:r>
              <a:rPr lang="fr-CH" b="1" dirty="0" err="1" smtClean="0"/>
              <a:t>electron</a:t>
            </a:r>
            <a:r>
              <a:rPr lang="fr-CH" b="1" dirty="0" smtClean="0"/>
              <a:t> IP on </a:t>
            </a:r>
            <a:r>
              <a:rPr lang="fr-CH" b="1" dirty="0" err="1" smtClean="0"/>
              <a:t>inner</a:t>
            </a:r>
            <a:r>
              <a:rPr lang="fr-CH" b="1" dirty="0" smtClean="0"/>
              <a:t> ring 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          in </a:t>
            </a:r>
            <a:r>
              <a:rPr lang="fr-CH" b="1" dirty="0"/>
              <a:t>points H and F </a:t>
            </a:r>
            <a:r>
              <a:rPr lang="fr-CH" b="1" dirty="0" smtClean="0"/>
              <a:t>  </a:t>
            </a:r>
            <a:r>
              <a:rPr lang="fr-CH" i="1" dirty="0" smtClean="0"/>
              <a:t>(</a:t>
            </a:r>
            <a:r>
              <a:rPr lang="fr-CH" i="1" dirty="0" err="1" smtClean="0"/>
              <a:t>Oide</a:t>
            </a:r>
            <a:r>
              <a:rPr lang="fr-CH" i="1" dirty="0" smtClean="0"/>
              <a:t>)</a:t>
            </a:r>
            <a:endParaRPr lang="en-GB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81790" y="4822000"/>
            <a:ext cx="1191736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i="1" dirty="0" err="1" smtClean="0"/>
              <a:t>Munchnoy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329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88107"/>
              </p:ext>
            </p:extLst>
          </p:nvPr>
        </p:nvGraphicFramePr>
        <p:xfrm>
          <a:off x="398517" y="1279252"/>
          <a:ext cx="8229599" cy="1431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6240"/>
                <a:gridCol w="818217"/>
                <a:gridCol w="770784"/>
                <a:gridCol w="569194"/>
                <a:gridCol w="569194"/>
                <a:gridCol w="569194"/>
                <a:gridCol w="569194"/>
                <a:gridCol w="569194"/>
                <a:gridCol w="569194"/>
                <a:gridCol w="569194"/>
              </a:tblGrid>
              <a:tr h="130177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laser (eV)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beam (GeV)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mc2(MeV)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 field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LM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theta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true beam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45.6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0.511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0.013451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11300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24.119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0.002134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45.60005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nominal kappa = 4. E_laser.Ebeam_nom/mc2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1.627567296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true kappa  = 4. E_laser.Ebeam_true/mc2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1.627568924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nominal Emin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17.35445561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true </a:t>
                      </a:r>
                      <a:r>
                        <a:rPr lang="en-GB" sz="800" u="none" strike="noStrike" dirty="0" err="1">
                          <a:effectLst/>
                        </a:rPr>
                        <a:t>Emin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17.35446221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position of photons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nominal position of beam (m)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0.239182573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true position of beam (m)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0.239182334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2.39182E-07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nominal position of min (m)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0.628468308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  <a:tr h="130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true position of min (m)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0.628468069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2.39182E-07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4447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1570" y="502974"/>
            <a:ext cx="8630920" cy="7502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fr-CH" sz="1400" dirty="0" err="1"/>
              <a:t>Using</a:t>
            </a:r>
            <a:r>
              <a:rPr lang="fr-CH" sz="1400" dirty="0"/>
              <a:t> the dispersion </a:t>
            </a:r>
            <a:r>
              <a:rPr lang="fr-CH" sz="1400" dirty="0" err="1"/>
              <a:t>suppressor</a:t>
            </a:r>
            <a:r>
              <a:rPr lang="fr-CH" sz="1400" dirty="0"/>
              <a:t> </a:t>
            </a:r>
            <a:r>
              <a:rPr lang="fr-CH" sz="1400" dirty="0" err="1"/>
              <a:t>dipole</a:t>
            </a:r>
            <a:r>
              <a:rPr lang="fr-CH" sz="1400" dirty="0"/>
              <a:t>  </a:t>
            </a:r>
            <a:r>
              <a:rPr lang="fr-CH" sz="1400" dirty="0" err="1"/>
              <a:t>with</a:t>
            </a:r>
            <a:r>
              <a:rPr lang="fr-CH" sz="1400" dirty="0"/>
              <a:t>  a lever-arm of </a:t>
            </a:r>
            <a:r>
              <a:rPr lang="fr-CH" sz="1400" b="1" dirty="0">
                <a:solidFill>
                  <a:srgbClr val="00B050"/>
                </a:solidFill>
              </a:rPr>
              <a:t>100m </a:t>
            </a:r>
            <a:r>
              <a:rPr lang="fr-CH" sz="1400" dirty="0" err="1"/>
              <a:t>from</a:t>
            </a:r>
            <a:r>
              <a:rPr lang="fr-CH" sz="1400" dirty="0"/>
              <a:t> the end of the </a:t>
            </a:r>
            <a:r>
              <a:rPr lang="fr-CH" sz="1400" dirty="0" err="1"/>
              <a:t>dipole</a:t>
            </a:r>
            <a:r>
              <a:rPr lang="fr-CH" sz="1400" dirty="0"/>
              <a:t>, one </a:t>
            </a:r>
            <a:r>
              <a:rPr lang="fr-CH" sz="1400" dirty="0" err="1"/>
              <a:t>finds</a:t>
            </a:r>
            <a:endParaRPr lang="fr-CH" sz="1400" dirty="0"/>
          </a:p>
          <a:p>
            <a:r>
              <a:rPr lang="fr-CH" sz="1400" dirty="0"/>
              <a:t>-- minimum </a:t>
            </a:r>
            <a:r>
              <a:rPr lang="fr-CH" sz="1400" dirty="0" err="1"/>
              <a:t>compton</a:t>
            </a:r>
            <a:r>
              <a:rPr lang="fr-CH" sz="1400" dirty="0"/>
              <a:t> </a:t>
            </a:r>
            <a:r>
              <a:rPr lang="fr-CH" sz="1400" dirty="0" err="1"/>
              <a:t>scattering</a:t>
            </a:r>
            <a:r>
              <a:rPr lang="fr-CH" sz="1400" dirty="0"/>
              <a:t> </a:t>
            </a:r>
            <a:r>
              <a:rPr lang="fr-CH" sz="1400" dirty="0" err="1"/>
              <a:t>energy</a:t>
            </a:r>
            <a:r>
              <a:rPr lang="fr-CH" sz="1400" dirty="0"/>
              <a:t> at 45.6 </a:t>
            </a:r>
            <a:r>
              <a:rPr lang="fr-CH" sz="1400" dirty="0" err="1"/>
              <a:t>GeV</a:t>
            </a:r>
            <a:r>
              <a:rPr lang="fr-CH" sz="1400" dirty="0"/>
              <a:t> </a:t>
            </a:r>
            <a:r>
              <a:rPr lang="fr-CH" sz="1400" dirty="0" err="1"/>
              <a:t>is</a:t>
            </a:r>
            <a:r>
              <a:rPr lang="fr-CH" sz="1400" dirty="0"/>
              <a:t> 17.354 </a:t>
            </a:r>
            <a:r>
              <a:rPr lang="fr-CH" sz="1400" dirty="0" err="1"/>
              <a:t>GeV</a:t>
            </a:r>
            <a:endParaRPr lang="fr-CH" sz="1400" dirty="0"/>
          </a:p>
          <a:p>
            <a:r>
              <a:rPr lang="fr-CH" sz="1400" dirty="0"/>
              <a:t>-- distance </a:t>
            </a:r>
            <a:r>
              <a:rPr lang="fr-CH" sz="1400" dirty="0" err="1"/>
              <a:t>from</a:t>
            </a:r>
            <a:r>
              <a:rPr lang="fr-CH" sz="1400" dirty="0"/>
              <a:t> photon </a:t>
            </a:r>
            <a:r>
              <a:rPr lang="fr-CH" sz="1400" dirty="0" err="1"/>
              <a:t>recoil</a:t>
            </a:r>
            <a:r>
              <a:rPr lang="fr-CH" sz="1400" dirty="0"/>
              <a:t> to Emin </a:t>
            </a:r>
            <a:r>
              <a:rPr lang="fr-CH" sz="1400" dirty="0" err="1"/>
              <a:t>electron</a:t>
            </a:r>
            <a:r>
              <a:rPr lang="fr-CH" sz="1400" dirty="0"/>
              <a:t> </a:t>
            </a:r>
            <a:r>
              <a:rPr lang="fr-CH" sz="1400" dirty="0" err="1"/>
              <a:t>is</a:t>
            </a:r>
            <a:r>
              <a:rPr lang="fr-CH" sz="1400" dirty="0"/>
              <a:t>          0.628m 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24413" y="1"/>
            <a:ext cx="58959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polarimeter-spectrometer</a:t>
            </a:r>
            <a:r>
              <a:rPr lang="fr-CH" dirty="0" smtClean="0"/>
              <a:t> </a:t>
            </a:r>
            <a:r>
              <a:rPr lang="fr-CH" dirty="0" err="1" smtClean="0"/>
              <a:t>situated</a:t>
            </a:r>
            <a:r>
              <a:rPr lang="fr-CH" dirty="0" smtClean="0"/>
              <a:t> 100m </a:t>
            </a:r>
            <a:r>
              <a:rPr lang="fr-CH" dirty="0" err="1" smtClean="0"/>
              <a:t>from</a:t>
            </a:r>
            <a:r>
              <a:rPr lang="fr-CH" dirty="0" smtClean="0"/>
              <a:t> end of </a:t>
            </a:r>
            <a:r>
              <a:rPr lang="fr-CH" dirty="0" err="1" smtClean="0"/>
              <a:t>dipole</a:t>
            </a:r>
            <a:r>
              <a:rPr lang="fr-CH" dirty="0" smtClean="0"/>
              <a:t>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932041" y="1653649"/>
            <a:ext cx="416331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mouvement of </a:t>
            </a:r>
            <a:r>
              <a:rPr lang="fr-CH" dirty="0" err="1" smtClean="0"/>
              <a:t>beam</a:t>
            </a:r>
            <a:r>
              <a:rPr lang="fr-CH" dirty="0" smtClean="0"/>
              <a:t> and end point </a:t>
            </a:r>
          </a:p>
          <a:p>
            <a:r>
              <a:rPr lang="fr-CH" dirty="0" smtClean="0"/>
              <a:t>are the </a:t>
            </a:r>
            <a:r>
              <a:rPr lang="fr-CH" dirty="0" err="1" smtClean="0"/>
              <a:t>same</a:t>
            </a:r>
            <a:r>
              <a:rPr lang="fr-CH" dirty="0" smtClean="0"/>
              <a:t>:  </a:t>
            </a:r>
          </a:p>
          <a:p>
            <a:r>
              <a:rPr lang="fr-CH" dirty="0" smtClean="0"/>
              <a:t>0.24microns for  </a:t>
            </a:r>
            <a:r>
              <a:rPr lang="fr-CH" dirty="0">
                <a:sym typeface="Symbol"/>
              </a:rPr>
              <a:t></a:t>
            </a:r>
            <a:r>
              <a:rPr lang="fr-CH" dirty="0" err="1" smtClean="0"/>
              <a:t>Eb</a:t>
            </a:r>
            <a:r>
              <a:rPr lang="fr-CH" dirty="0" smtClean="0"/>
              <a:t>/</a:t>
            </a:r>
            <a:r>
              <a:rPr lang="fr-CH" dirty="0" err="1" smtClean="0"/>
              <a:t>Eb</a:t>
            </a:r>
            <a:r>
              <a:rPr lang="fr-CH" dirty="0" smtClean="0"/>
              <a:t>=10</a:t>
            </a:r>
            <a:r>
              <a:rPr lang="fr-CH" baseline="30000" dirty="0" smtClean="0"/>
              <a:t>-6  </a:t>
            </a:r>
            <a:r>
              <a:rPr lang="fr-CH" dirty="0" smtClean="0"/>
              <a:t>(</a:t>
            </a:r>
            <a:r>
              <a:rPr lang="fr-CH" dirty="0">
                <a:sym typeface="Symbol"/>
              </a:rPr>
              <a:t></a:t>
            </a:r>
            <a:r>
              <a:rPr lang="fr-CH" dirty="0" err="1" smtClean="0"/>
              <a:t>Eb</a:t>
            </a:r>
            <a:r>
              <a:rPr lang="fr-CH" dirty="0" smtClean="0"/>
              <a:t>=45keV)</a:t>
            </a:r>
            <a:endParaRPr lang="en-GB" baseline="30000" dirty="0"/>
          </a:p>
        </p:txBody>
      </p:sp>
      <p:sp>
        <p:nvSpPr>
          <p:cNvPr id="6" name="Right Arrow 5"/>
          <p:cNvSpPr/>
          <p:nvPr/>
        </p:nvSpPr>
        <p:spPr>
          <a:xfrm rot="15763222">
            <a:off x="8376396" y="1680825"/>
            <a:ext cx="284051" cy="173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071650" y="336793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760284" y="3655968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40302" y="307990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68094" y="307990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67595" y="3835988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744058" y="3511058"/>
            <a:ext cx="648072" cy="6480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215666" y="3745978"/>
            <a:ext cx="3600400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287674" y="3799984"/>
            <a:ext cx="378042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87674" y="3151912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84218" y="4479417"/>
            <a:ext cx="1490344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ctr"/>
            <a:r>
              <a:rPr lang="fr-CH" dirty="0" err="1" smtClean="0">
                <a:solidFill>
                  <a:srgbClr val="00B050"/>
                </a:solidFill>
              </a:rPr>
              <a:t>recoil</a:t>
            </a:r>
            <a:r>
              <a:rPr lang="fr-CH" dirty="0" smtClean="0">
                <a:solidFill>
                  <a:srgbClr val="00B050"/>
                </a:solidFill>
              </a:rPr>
              <a:t> photon </a:t>
            </a:r>
          </a:p>
          <a:p>
            <a:pPr algn="ctr"/>
            <a:r>
              <a:rPr lang="fr-CH" dirty="0" smtClean="0">
                <a:solidFill>
                  <a:srgbClr val="00B050"/>
                </a:solidFill>
              </a:rPr>
              <a:t>spot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1579" y="4580717"/>
            <a:ext cx="1233030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ctr"/>
            <a:r>
              <a:rPr lang="fr-CH" dirty="0" err="1" smtClean="0"/>
              <a:t>beam</a:t>
            </a:r>
            <a:r>
              <a:rPr lang="fr-CH" dirty="0" smtClean="0"/>
              <a:t> spot </a:t>
            </a:r>
          </a:p>
          <a:p>
            <a:pPr algn="ctr"/>
            <a:r>
              <a:rPr lang="fr-CH" dirty="0" smtClean="0"/>
              <a:t>and BPM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913789" y="4481158"/>
            <a:ext cx="2223173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elliptic</a:t>
            </a:r>
            <a:r>
              <a:rPr lang="fr-CH" dirty="0" smtClean="0"/>
              <a:t> distribution </a:t>
            </a:r>
          </a:p>
          <a:p>
            <a:r>
              <a:rPr lang="fr-CH" dirty="0" smtClean="0"/>
              <a:t>of </a:t>
            </a:r>
            <a:r>
              <a:rPr lang="fr-CH" dirty="0" err="1" smtClean="0"/>
              <a:t>scattered</a:t>
            </a:r>
            <a:r>
              <a:rPr lang="fr-CH" dirty="0" smtClean="0"/>
              <a:t> </a:t>
            </a:r>
            <a:r>
              <a:rPr lang="fr-CH" dirty="0" err="1" smtClean="0"/>
              <a:t>electrons</a:t>
            </a:r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6877590" y="3782993"/>
            <a:ext cx="125424" cy="10420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790504" y="3427648"/>
            <a:ext cx="1412118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FCC-</a:t>
            </a:r>
            <a:r>
              <a:rPr lang="fr-CH" dirty="0" err="1" smtClean="0"/>
              <a:t>ee</a:t>
            </a:r>
            <a:r>
              <a:rPr lang="fr-CH" dirty="0" smtClean="0"/>
              <a:t> plane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42749" y="4556740"/>
            <a:ext cx="1089850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end point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287674" y="3079904"/>
            <a:ext cx="56417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60282" y="2751223"/>
            <a:ext cx="301686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0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816069" y="2751223"/>
            <a:ext cx="904415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239mm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1039985" y="2751223"/>
            <a:ext cx="904415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628mm</a:t>
            </a:r>
            <a:endParaRPr lang="en-GB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83618" y="3511058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1572" y="3511060"/>
            <a:ext cx="787395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70mm</a:t>
            </a:r>
            <a:endParaRPr lang="en-GB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7862224" y="3836064"/>
            <a:ext cx="1245992" cy="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987824" y="3327286"/>
            <a:ext cx="0" cy="490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987824" y="3908422"/>
            <a:ext cx="0" cy="290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99795" y="3039256"/>
            <a:ext cx="849913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Symbol"/>
              </a:rPr>
              <a:t></a:t>
            </a:r>
            <a:r>
              <a:rPr lang="fr-CH" dirty="0" smtClean="0"/>
              <a:t> 1mm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62225" y="4802581"/>
            <a:ext cx="1074077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i="1" dirty="0" err="1" smtClean="0"/>
              <a:t>A.Blondel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49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61206"/>
            <a:ext cx="8372120" cy="50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62010" y="1086585"/>
            <a:ext cx="0" cy="81009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19865" y="1306965"/>
            <a:ext cx="675180" cy="3116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sym typeface="Symbol"/>
              </a:rPr>
              <a:t>1mm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87035" y="2571750"/>
            <a:ext cx="279031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162" y="2288817"/>
            <a:ext cx="760541" cy="3116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sym typeface="Symbol"/>
              </a:rPr>
              <a:t>350mm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62110" y="2870248"/>
            <a:ext cx="1866756" cy="1530967"/>
          </a:xfrm>
          <a:custGeom>
            <a:avLst/>
            <a:gdLst>
              <a:gd name="connsiteX0" fmla="*/ 0 w 1866756"/>
              <a:gd name="connsiteY0" fmla="*/ 1508523 h 1530967"/>
              <a:gd name="connsiteX1" fmla="*/ 69011 w 1866756"/>
              <a:gd name="connsiteY1" fmla="*/ 1491270 h 1530967"/>
              <a:gd name="connsiteX2" fmla="*/ 100066 w 1866756"/>
              <a:gd name="connsiteY2" fmla="*/ 1429160 h 1530967"/>
              <a:gd name="connsiteX3" fmla="*/ 234638 w 1866756"/>
              <a:gd name="connsiteY3" fmla="*/ 328430 h 1530967"/>
              <a:gd name="connsiteX4" fmla="*/ 286397 w 1866756"/>
              <a:gd name="connsiteY4" fmla="*/ 152451 h 1530967"/>
              <a:gd name="connsiteX5" fmla="*/ 393364 w 1866756"/>
              <a:gd name="connsiteY5" fmla="*/ 626 h 1530967"/>
              <a:gd name="connsiteX6" fmla="*/ 507233 w 1866756"/>
              <a:gd name="connsiteY6" fmla="*/ 211110 h 1530967"/>
              <a:gd name="connsiteX7" fmla="*/ 614201 w 1866756"/>
              <a:gd name="connsiteY7" fmla="*/ 342232 h 1530967"/>
              <a:gd name="connsiteX8" fmla="*/ 793630 w 1866756"/>
              <a:gd name="connsiteY8" fmla="*/ 407793 h 1530967"/>
              <a:gd name="connsiteX9" fmla="*/ 1031719 w 1866756"/>
              <a:gd name="connsiteY9" fmla="*/ 414694 h 1530967"/>
              <a:gd name="connsiteX10" fmla="*/ 1231852 w 1866756"/>
              <a:gd name="connsiteY10" fmla="*/ 287023 h 1530967"/>
              <a:gd name="connsiteX11" fmla="*/ 1300863 w 1866756"/>
              <a:gd name="connsiteY11" fmla="*/ 117945 h 1530967"/>
              <a:gd name="connsiteX12" fmla="*/ 1356072 w 1866756"/>
              <a:gd name="connsiteY12" fmla="*/ 59286 h 1530967"/>
              <a:gd name="connsiteX13" fmla="*/ 1380226 w 1866756"/>
              <a:gd name="connsiteY13" fmla="*/ 59286 h 1530967"/>
              <a:gd name="connsiteX14" fmla="*/ 1456139 w 1866756"/>
              <a:gd name="connsiteY14" fmla="*/ 142099 h 1530967"/>
              <a:gd name="connsiteX15" fmla="*/ 1518249 w 1866756"/>
              <a:gd name="connsiteY15" fmla="*/ 335331 h 1530967"/>
              <a:gd name="connsiteX16" fmla="*/ 1635568 w 1866756"/>
              <a:gd name="connsiteY16" fmla="*/ 1291138 h 1530967"/>
              <a:gd name="connsiteX17" fmla="*/ 1683876 w 1866756"/>
              <a:gd name="connsiteY17" fmla="*/ 1453314 h 1530967"/>
              <a:gd name="connsiteX18" fmla="*/ 1756338 w 1866756"/>
              <a:gd name="connsiteY18" fmla="*/ 1511974 h 1530967"/>
              <a:gd name="connsiteX19" fmla="*/ 1866756 w 1866756"/>
              <a:gd name="connsiteY19" fmla="*/ 1505073 h 153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6756" h="1530967">
                <a:moveTo>
                  <a:pt x="0" y="1508523"/>
                </a:moveTo>
                <a:cubicBezTo>
                  <a:pt x="26166" y="1506510"/>
                  <a:pt x="52333" y="1504497"/>
                  <a:pt x="69011" y="1491270"/>
                </a:cubicBezTo>
                <a:cubicBezTo>
                  <a:pt x="85689" y="1478043"/>
                  <a:pt x="72462" y="1622967"/>
                  <a:pt x="100066" y="1429160"/>
                </a:cubicBezTo>
                <a:cubicBezTo>
                  <a:pt x="127670" y="1235353"/>
                  <a:pt x="203583" y="541215"/>
                  <a:pt x="234638" y="328430"/>
                </a:cubicBezTo>
                <a:cubicBezTo>
                  <a:pt x="265693" y="115645"/>
                  <a:pt x="259943" y="207085"/>
                  <a:pt x="286397" y="152451"/>
                </a:cubicBezTo>
                <a:cubicBezTo>
                  <a:pt x="312851" y="97817"/>
                  <a:pt x="356558" y="-9150"/>
                  <a:pt x="393364" y="626"/>
                </a:cubicBezTo>
                <a:cubicBezTo>
                  <a:pt x="430170" y="10402"/>
                  <a:pt x="470427" y="154176"/>
                  <a:pt x="507233" y="211110"/>
                </a:cubicBezTo>
                <a:cubicBezTo>
                  <a:pt x="544039" y="268044"/>
                  <a:pt x="566468" y="309452"/>
                  <a:pt x="614201" y="342232"/>
                </a:cubicBezTo>
                <a:cubicBezTo>
                  <a:pt x="661934" y="375012"/>
                  <a:pt x="724044" y="395716"/>
                  <a:pt x="793630" y="407793"/>
                </a:cubicBezTo>
                <a:cubicBezTo>
                  <a:pt x="863216" y="419870"/>
                  <a:pt x="958682" y="434822"/>
                  <a:pt x="1031719" y="414694"/>
                </a:cubicBezTo>
                <a:cubicBezTo>
                  <a:pt x="1104756" y="394566"/>
                  <a:pt x="1186995" y="336481"/>
                  <a:pt x="1231852" y="287023"/>
                </a:cubicBezTo>
                <a:cubicBezTo>
                  <a:pt x="1276709" y="237565"/>
                  <a:pt x="1280160" y="155901"/>
                  <a:pt x="1300863" y="117945"/>
                </a:cubicBezTo>
                <a:cubicBezTo>
                  <a:pt x="1321566" y="79989"/>
                  <a:pt x="1342845" y="69062"/>
                  <a:pt x="1356072" y="59286"/>
                </a:cubicBezTo>
                <a:cubicBezTo>
                  <a:pt x="1369299" y="49510"/>
                  <a:pt x="1363548" y="45484"/>
                  <a:pt x="1380226" y="59286"/>
                </a:cubicBezTo>
                <a:cubicBezTo>
                  <a:pt x="1396904" y="73088"/>
                  <a:pt x="1433135" y="96091"/>
                  <a:pt x="1456139" y="142099"/>
                </a:cubicBezTo>
                <a:cubicBezTo>
                  <a:pt x="1479143" y="188107"/>
                  <a:pt x="1488344" y="143825"/>
                  <a:pt x="1518249" y="335331"/>
                </a:cubicBezTo>
                <a:cubicBezTo>
                  <a:pt x="1548154" y="526837"/>
                  <a:pt x="1607964" y="1104808"/>
                  <a:pt x="1635568" y="1291138"/>
                </a:cubicBezTo>
                <a:cubicBezTo>
                  <a:pt x="1663172" y="1477468"/>
                  <a:pt x="1663748" y="1416508"/>
                  <a:pt x="1683876" y="1453314"/>
                </a:cubicBezTo>
                <a:cubicBezTo>
                  <a:pt x="1704004" y="1490120"/>
                  <a:pt x="1725858" y="1503347"/>
                  <a:pt x="1756338" y="1511974"/>
                </a:cubicBezTo>
                <a:cubicBezTo>
                  <a:pt x="1786818" y="1520601"/>
                  <a:pt x="1826787" y="1512837"/>
                  <a:pt x="1866756" y="15050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5457450" y="2870247"/>
            <a:ext cx="1866756" cy="1530967"/>
          </a:xfrm>
          <a:custGeom>
            <a:avLst/>
            <a:gdLst>
              <a:gd name="connsiteX0" fmla="*/ 0 w 1866756"/>
              <a:gd name="connsiteY0" fmla="*/ 1508523 h 1530967"/>
              <a:gd name="connsiteX1" fmla="*/ 69011 w 1866756"/>
              <a:gd name="connsiteY1" fmla="*/ 1491270 h 1530967"/>
              <a:gd name="connsiteX2" fmla="*/ 100066 w 1866756"/>
              <a:gd name="connsiteY2" fmla="*/ 1429160 h 1530967"/>
              <a:gd name="connsiteX3" fmla="*/ 234638 w 1866756"/>
              <a:gd name="connsiteY3" fmla="*/ 328430 h 1530967"/>
              <a:gd name="connsiteX4" fmla="*/ 286397 w 1866756"/>
              <a:gd name="connsiteY4" fmla="*/ 152451 h 1530967"/>
              <a:gd name="connsiteX5" fmla="*/ 393364 w 1866756"/>
              <a:gd name="connsiteY5" fmla="*/ 626 h 1530967"/>
              <a:gd name="connsiteX6" fmla="*/ 507233 w 1866756"/>
              <a:gd name="connsiteY6" fmla="*/ 211110 h 1530967"/>
              <a:gd name="connsiteX7" fmla="*/ 614201 w 1866756"/>
              <a:gd name="connsiteY7" fmla="*/ 342232 h 1530967"/>
              <a:gd name="connsiteX8" fmla="*/ 793630 w 1866756"/>
              <a:gd name="connsiteY8" fmla="*/ 407793 h 1530967"/>
              <a:gd name="connsiteX9" fmla="*/ 1031719 w 1866756"/>
              <a:gd name="connsiteY9" fmla="*/ 414694 h 1530967"/>
              <a:gd name="connsiteX10" fmla="*/ 1231852 w 1866756"/>
              <a:gd name="connsiteY10" fmla="*/ 287023 h 1530967"/>
              <a:gd name="connsiteX11" fmla="*/ 1300863 w 1866756"/>
              <a:gd name="connsiteY11" fmla="*/ 117945 h 1530967"/>
              <a:gd name="connsiteX12" fmla="*/ 1356072 w 1866756"/>
              <a:gd name="connsiteY12" fmla="*/ 59286 h 1530967"/>
              <a:gd name="connsiteX13" fmla="*/ 1380226 w 1866756"/>
              <a:gd name="connsiteY13" fmla="*/ 59286 h 1530967"/>
              <a:gd name="connsiteX14" fmla="*/ 1456139 w 1866756"/>
              <a:gd name="connsiteY14" fmla="*/ 142099 h 1530967"/>
              <a:gd name="connsiteX15" fmla="*/ 1518249 w 1866756"/>
              <a:gd name="connsiteY15" fmla="*/ 335331 h 1530967"/>
              <a:gd name="connsiteX16" fmla="*/ 1635568 w 1866756"/>
              <a:gd name="connsiteY16" fmla="*/ 1291138 h 1530967"/>
              <a:gd name="connsiteX17" fmla="*/ 1683876 w 1866756"/>
              <a:gd name="connsiteY17" fmla="*/ 1453314 h 1530967"/>
              <a:gd name="connsiteX18" fmla="*/ 1756338 w 1866756"/>
              <a:gd name="connsiteY18" fmla="*/ 1511974 h 1530967"/>
              <a:gd name="connsiteX19" fmla="*/ 1866756 w 1866756"/>
              <a:gd name="connsiteY19" fmla="*/ 1505073 h 153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6756" h="1530967">
                <a:moveTo>
                  <a:pt x="0" y="1508523"/>
                </a:moveTo>
                <a:cubicBezTo>
                  <a:pt x="26166" y="1506510"/>
                  <a:pt x="52333" y="1504497"/>
                  <a:pt x="69011" y="1491270"/>
                </a:cubicBezTo>
                <a:cubicBezTo>
                  <a:pt x="85689" y="1478043"/>
                  <a:pt x="72462" y="1622967"/>
                  <a:pt x="100066" y="1429160"/>
                </a:cubicBezTo>
                <a:cubicBezTo>
                  <a:pt x="127670" y="1235353"/>
                  <a:pt x="203583" y="541215"/>
                  <a:pt x="234638" y="328430"/>
                </a:cubicBezTo>
                <a:cubicBezTo>
                  <a:pt x="265693" y="115645"/>
                  <a:pt x="259943" y="207085"/>
                  <a:pt x="286397" y="152451"/>
                </a:cubicBezTo>
                <a:cubicBezTo>
                  <a:pt x="312851" y="97817"/>
                  <a:pt x="356558" y="-9150"/>
                  <a:pt x="393364" y="626"/>
                </a:cubicBezTo>
                <a:cubicBezTo>
                  <a:pt x="430170" y="10402"/>
                  <a:pt x="470427" y="154176"/>
                  <a:pt x="507233" y="211110"/>
                </a:cubicBezTo>
                <a:cubicBezTo>
                  <a:pt x="544039" y="268044"/>
                  <a:pt x="566468" y="309452"/>
                  <a:pt x="614201" y="342232"/>
                </a:cubicBezTo>
                <a:cubicBezTo>
                  <a:pt x="661934" y="375012"/>
                  <a:pt x="724044" y="395716"/>
                  <a:pt x="793630" y="407793"/>
                </a:cubicBezTo>
                <a:cubicBezTo>
                  <a:pt x="863216" y="419870"/>
                  <a:pt x="958682" y="434822"/>
                  <a:pt x="1031719" y="414694"/>
                </a:cubicBezTo>
                <a:cubicBezTo>
                  <a:pt x="1104756" y="394566"/>
                  <a:pt x="1186995" y="336481"/>
                  <a:pt x="1231852" y="287023"/>
                </a:cubicBezTo>
                <a:cubicBezTo>
                  <a:pt x="1276709" y="237565"/>
                  <a:pt x="1280160" y="155901"/>
                  <a:pt x="1300863" y="117945"/>
                </a:cubicBezTo>
                <a:cubicBezTo>
                  <a:pt x="1321566" y="79989"/>
                  <a:pt x="1342845" y="69062"/>
                  <a:pt x="1356072" y="59286"/>
                </a:cubicBezTo>
                <a:cubicBezTo>
                  <a:pt x="1369299" y="49510"/>
                  <a:pt x="1363548" y="45484"/>
                  <a:pt x="1380226" y="59286"/>
                </a:cubicBezTo>
                <a:cubicBezTo>
                  <a:pt x="1396904" y="73088"/>
                  <a:pt x="1433135" y="96091"/>
                  <a:pt x="1456139" y="142099"/>
                </a:cubicBezTo>
                <a:cubicBezTo>
                  <a:pt x="1479143" y="188107"/>
                  <a:pt x="1488344" y="143825"/>
                  <a:pt x="1518249" y="335331"/>
                </a:cubicBezTo>
                <a:cubicBezTo>
                  <a:pt x="1548154" y="526837"/>
                  <a:pt x="1607964" y="1104808"/>
                  <a:pt x="1635568" y="1291138"/>
                </a:cubicBezTo>
                <a:cubicBezTo>
                  <a:pt x="1663172" y="1477468"/>
                  <a:pt x="1663748" y="1416508"/>
                  <a:pt x="1683876" y="1453314"/>
                </a:cubicBezTo>
                <a:cubicBezTo>
                  <a:pt x="1704004" y="1490120"/>
                  <a:pt x="1725858" y="1503347"/>
                  <a:pt x="1756338" y="1511974"/>
                </a:cubicBezTo>
                <a:cubicBezTo>
                  <a:pt x="1786818" y="1520601"/>
                  <a:pt x="1826787" y="1512837"/>
                  <a:pt x="1866756" y="1505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57065" y="4776997"/>
            <a:ext cx="1141659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i="1" dirty="0" err="1" smtClean="0"/>
              <a:t>Munchnoi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705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/>
          <a:stretch/>
        </p:blipFill>
        <p:spPr bwMode="auto">
          <a:xfrm>
            <a:off x="1331641" y="759544"/>
            <a:ext cx="6720260" cy="43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1" y="-8817"/>
            <a:ext cx="7200800" cy="584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fr-CH" dirty="0" smtClean="0"/>
              <a:t>Compton </a:t>
            </a:r>
            <a:r>
              <a:rPr lang="fr-CH" dirty="0" err="1" smtClean="0"/>
              <a:t>Polarimeter</a:t>
            </a:r>
            <a:r>
              <a:rPr lang="fr-CH" dirty="0" smtClean="0"/>
              <a:t>:  </a:t>
            </a:r>
            <a:r>
              <a:rPr lang="fr-CH" dirty="0"/>
              <a:t>R</a:t>
            </a:r>
            <a:r>
              <a:rPr lang="fr-CH" dirty="0" smtClean="0"/>
              <a:t>ates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95" y="501520"/>
            <a:ext cx="963107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r>
              <a:rPr lang="fr-CH" b="1" dirty="0" err="1" smtClean="0"/>
              <a:t>Some</a:t>
            </a:r>
            <a:r>
              <a:rPr lang="fr-CH" b="1" dirty="0" smtClean="0"/>
              <a:t> </a:t>
            </a:r>
            <a:r>
              <a:rPr lang="fr-CH" b="1" dirty="0" err="1" smtClean="0"/>
              <a:t>references</a:t>
            </a:r>
            <a:r>
              <a:rPr lang="fr-CH" b="1" dirty="0" smtClean="0"/>
              <a:t> (not a </a:t>
            </a:r>
            <a:r>
              <a:rPr lang="fr-CH" b="1" dirty="0" err="1" smtClean="0"/>
              <a:t>complete</a:t>
            </a:r>
            <a:r>
              <a:rPr lang="fr-CH" b="1" dirty="0" smtClean="0"/>
              <a:t> set!):</a:t>
            </a:r>
          </a:p>
          <a:p>
            <a:r>
              <a:rPr lang="fr-CH" sz="1600" dirty="0"/>
              <a:t>B. </a:t>
            </a:r>
            <a:r>
              <a:rPr lang="fr-CH" sz="1600" dirty="0" err="1"/>
              <a:t>Montague</a:t>
            </a:r>
            <a:r>
              <a:rPr lang="fr-CH" sz="1600" dirty="0"/>
              <a:t>, </a:t>
            </a:r>
            <a:r>
              <a:rPr lang="en-GB" sz="1600" dirty="0" err="1"/>
              <a:t>Phys.Rept</a:t>
            </a:r>
            <a:r>
              <a:rPr lang="en-GB" sz="1600" dirty="0"/>
              <a:t>. 113 (1984) </a:t>
            </a:r>
            <a:r>
              <a:rPr lang="en-GB" sz="1600" dirty="0"/>
              <a:t>1-96;  </a:t>
            </a:r>
          </a:p>
          <a:p>
            <a:r>
              <a:rPr lang="en-GB" sz="1600" dirty="0"/>
              <a:t>Polarization at LEP, CERN </a:t>
            </a:r>
            <a:r>
              <a:rPr lang="en-GB" sz="1600" dirty="0"/>
              <a:t>Yellow Report </a:t>
            </a:r>
            <a:r>
              <a:rPr lang="en-GB" sz="1600" i="1" dirty="0"/>
              <a:t>88-02; </a:t>
            </a:r>
            <a:r>
              <a:rPr lang="en-GB" sz="1600" dirty="0"/>
              <a:t> </a:t>
            </a:r>
          </a:p>
          <a:p>
            <a:r>
              <a:rPr lang="en-GB" sz="1600" dirty="0"/>
              <a:t>Beam Polarization in </a:t>
            </a:r>
            <a:r>
              <a:rPr lang="en-GB" sz="1600" dirty="0" err="1"/>
              <a:t>e+e</a:t>
            </a:r>
            <a:r>
              <a:rPr lang="en-GB" sz="1600" dirty="0"/>
              <a:t>-, AB, </a:t>
            </a:r>
            <a:r>
              <a:rPr lang="en-GB" sz="1600" dirty="0"/>
              <a:t>CERN-PPE-93-125 </a:t>
            </a:r>
            <a:r>
              <a:rPr lang="en-GB" sz="1600" dirty="0" err="1"/>
              <a:t>Adv.Ser.Direct.High</a:t>
            </a:r>
            <a:r>
              <a:rPr lang="en-GB" sz="1600" dirty="0"/>
              <a:t> Energy Phys. 14 (1995) 277-324</a:t>
            </a:r>
            <a:r>
              <a:rPr lang="en-GB" sz="1600" dirty="0"/>
              <a:t>; </a:t>
            </a:r>
          </a:p>
          <a:p>
            <a:r>
              <a:rPr lang="en-GB" sz="1600" dirty="0"/>
              <a:t>L. </a:t>
            </a:r>
            <a:r>
              <a:rPr lang="en-GB" sz="1600" dirty="0" err="1"/>
              <a:t>Arnaudon</a:t>
            </a:r>
            <a:r>
              <a:rPr lang="en-GB" sz="1600" dirty="0"/>
              <a:t> et al., </a:t>
            </a:r>
            <a:r>
              <a:rPr lang="en-GB" sz="1600" dirty="0"/>
              <a:t>Accurate </a:t>
            </a:r>
            <a:r>
              <a:rPr lang="en-GB" sz="1600" dirty="0"/>
              <a:t>Determination of the LEP Beam Energy by resonant depolarization</a:t>
            </a:r>
            <a:r>
              <a:rPr lang="en-GB" sz="1600" dirty="0"/>
              <a:t>, </a:t>
            </a:r>
            <a:br>
              <a:rPr lang="en-GB" sz="1600" dirty="0"/>
            </a:br>
            <a:r>
              <a:rPr lang="en-GB" sz="1600" dirty="0"/>
              <a:t>Z</a:t>
            </a:r>
            <a:r>
              <a:rPr lang="en-GB" sz="1600" dirty="0"/>
              <a:t>. Phys. C 66, 45-62 (1995). </a:t>
            </a:r>
            <a:endParaRPr lang="fr-CH" sz="1600" dirty="0"/>
          </a:p>
          <a:p>
            <a:r>
              <a:rPr lang="fr-CH" sz="1600" dirty="0"/>
              <a:t>Spin Dynamics in LEP </a:t>
            </a:r>
            <a:r>
              <a:rPr lang="fr-CH" sz="1600" dirty="0">
                <a:solidFill>
                  <a:srgbClr val="FFFF00"/>
                </a:solidFill>
                <a:hlinkClick r:id="rId2"/>
              </a:rPr>
              <a:t>http://dx.doi.org/10.1063/1.1384062</a:t>
            </a:r>
            <a:r>
              <a:rPr lang="fr-CH" sz="1600" dirty="0">
                <a:solidFill>
                  <a:srgbClr val="FFFF00"/>
                </a:solidFill>
              </a:rPr>
              <a:t> </a:t>
            </a:r>
            <a:endParaRPr lang="en-GB" sz="1600" dirty="0"/>
          </a:p>
          <a:p>
            <a:r>
              <a:rPr lang="fr-CH" sz="1600" dirty="0" err="1"/>
              <a:t>Precision</a:t>
            </a:r>
            <a:r>
              <a:rPr lang="fr-CH" sz="1600" dirty="0"/>
              <a:t> EW </a:t>
            </a:r>
            <a:r>
              <a:rPr lang="fr-CH" sz="1600" dirty="0" err="1"/>
              <a:t>Measts</a:t>
            </a:r>
            <a:r>
              <a:rPr lang="fr-CH" sz="1600" dirty="0"/>
              <a:t> </a:t>
            </a:r>
            <a:r>
              <a:rPr lang="fr-CH" sz="1600" dirty="0"/>
              <a:t>on the </a:t>
            </a:r>
            <a:r>
              <a:rPr lang="fr-CH" sz="1600" dirty="0"/>
              <a:t>Z Phys.Rept.427:257-454,2006  </a:t>
            </a:r>
            <a:r>
              <a:rPr lang="fr-CH" sz="1600" dirty="0">
                <a:hlinkClick r:id="rId3"/>
              </a:rPr>
              <a:t>arXiv:0509008v3</a:t>
            </a:r>
            <a:r>
              <a:rPr lang="fr-CH" sz="1600" dirty="0"/>
              <a:t> </a:t>
            </a:r>
          </a:p>
          <a:p>
            <a:r>
              <a:rPr lang="en-GB" sz="1600" dirty="0"/>
              <a:t>D.P. Barber and G. </a:t>
            </a:r>
            <a:r>
              <a:rPr lang="en-GB" sz="1600" dirty="0"/>
              <a:t>Ripken</a:t>
            </a:r>
            <a:r>
              <a:rPr lang="en-GB" sz="1600" dirty="0"/>
              <a:t> </a:t>
            </a:r>
            <a:r>
              <a:rPr lang="en-GB" sz="1600" dirty="0"/>
              <a:t>``</a:t>
            </a:r>
            <a:r>
              <a:rPr lang="en-GB" sz="1600" dirty="0"/>
              <a:t>Handbook of Accelerator Physics and </a:t>
            </a:r>
            <a:r>
              <a:rPr lang="en-GB" sz="1600" dirty="0"/>
              <a:t>Engineering” World </a:t>
            </a:r>
            <a:r>
              <a:rPr lang="en-GB" sz="1600" dirty="0"/>
              <a:t>Scientific (2006</a:t>
            </a:r>
            <a:r>
              <a:rPr lang="en-GB" sz="1600" dirty="0"/>
              <a:t>), (2013)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D.P</a:t>
            </a:r>
            <a:r>
              <a:rPr lang="en-GB" sz="1600" dirty="0"/>
              <a:t>. Barber and G. Ripken, Radiative Polarization, Computer Algorithms and Spin Matching in Electron Storage </a:t>
            </a:r>
            <a:r>
              <a:rPr lang="en-GB" sz="1600" dirty="0"/>
              <a:t>Rings </a:t>
            </a:r>
            <a:r>
              <a:rPr lang="en-GB" sz="1600" dirty="0" err="1"/>
              <a:t>arXiv:physics</a:t>
            </a:r>
            <a:r>
              <a:rPr lang="en-GB" sz="1600" dirty="0"/>
              <a:t>/9907034 </a:t>
            </a:r>
            <a:endParaRPr lang="fr-CH" sz="1600" dirty="0"/>
          </a:p>
          <a:p>
            <a:r>
              <a:rPr lang="fr-CH" sz="1600" b="1" dirty="0"/>
              <a:t>for FCC-</a:t>
            </a:r>
            <a:r>
              <a:rPr lang="fr-CH" sz="1600" b="1" dirty="0" err="1"/>
              <a:t>ee</a:t>
            </a:r>
            <a:r>
              <a:rPr lang="fr-CH" sz="1600" b="1" dirty="0"/>
              <a:t>:  </a:t>
            </a:r>
          </a:p>
          <a:p>
            <a:r>
              <a:rPr lang="fr-CH" sz="1600" dirty="0"/>
              <a:t>First look at the </a:t>
            </a:r>
            <a:r>
              <a:rPr lang="fr-CH" sz="1600" dirty="0" err="1"/>
              <a:t>physics</a:t>
            </a:r>
            <a:r>
              <a:rPr lang="fr-CH" sz="1600" dirty="0"/>
              <a:t> case of TLEP  </a:t>
            </a:r>
            <a:r>
              <a:rPr lang="en-GB" sz="1600" dirty="0"/>
              <a:t>arXiv:1308.6176, </a:t>
            </a:r>
            <a:r>
              <a:rPr lang="en-GB" sz="1600" b="1" dirty="0"/>
              <a:t>JHEP 1401 (2014) 164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DOI: </a:t>
            </a:r>
            <a:r>
              <a:rPr lang="en-GB" sz="1600" dirty="0">
                <a:hlinkClick r:id="rId4"/>
              </a:rPr>
              <a:t>10.1007/JHEP01(2014)164</a:t>
            </a:r>
            <a:r>
              <a:rPr lang="fr-CH" sz="1600" dirty="0"/>
              <a:t>  </a:t>
            </a:r>
          </a:p>
          <a:p>
            <a:r>
              <a:rPr lang="en-GB" sz="1600" dirty="0"/>
              <a:t>M. </a:t>
            </a:r>
            <a:r>
              <a:rPr lang="en-GB" sz="1600" dirty="0" err="1"/>
              <a:t>Koratzinos</a:t>
            </a:r>
            <a:r>
              <a:rPr lang="en-GB" sz="1600" dirty="0"/>
              <a:t>  FCC-</a:t>
            </a:r>
            <a:r>
              <a:rPr lang="en-GB" sz="1600" dirty="0" err="1"/>
              <a:t>ee</a:t>
            </a:r>
            <a:r>
              <a:rPr lang="en-GB" sz="1600" dirty="0"/>
              <a:t>: Energy </a:t>
            </a:r>
            <a:r>
              <a:rPr lang="en-GB" sz="1600" dirty="0"/>
              <a:t>calibration </a:t>
            </a:r>
            <a:r>
              <a:rPr lang="en-GB" sz="1600" dirty="0"/>
              <a:t>IPAC'15 </a:t>
            </a:r>
            <a:r>
              <a:rPr lang="en-GB" sz="1600" dirty="0"/>
              <a:t> </a:t>
            </a:r>
            <a:r>
              <a:rPr lang="en-GB" sz="1600" dirty="0">
                <a:hlinkClick r:id="rId5"/>
              </a:rPr>
              <a:t>arXiv:1506.00933</a:t>
            </a:r>
            <a:r>
              <a:rPr lang="en-GB" sz="1600" dirty="0"/>
              <a:t>  </a:t>
            </a:r>
          </a:p>
          <a:p>
            <a:r>
              <a:rPr lang="en-GB" sz="1600" dirty="0"/>
              <a:t>E. </a:t>
            </a:r>
            <a:r>
              <a:rPr lang="en-GB" sz="1600" dirty="0" err="1"/>
              <a:t>Gianfelice</a:t>
            </a:r>
            <a:r>
              <a:rPr lang="en-GB" sz="1600" dirty="0"/>
              <a:t>-Wendt: Investigation </a:t>
            </a:r>
            <a:r>
              <a:rPr lang="en-GB" sz="1600" dirty="0"/>
              <a:t>of beam self-polarization in the </a:t>
            </a:r>
            <a:r>
              <a:rPr lang="en-GB" sz="1600" dirty="0"/>
              <a:t>FCC-</a:t>
            </a:r>
            <a:r>
              <a:rPr lang="en-GB" sz="1600" dirty="0" err="1"/>
              <a:t>ee</a:t>
            </a:r>
            <a:r>
              <a:rPr lang="en-GB" sz="1600" dirty="0"/>
              <a:t> </a:t>
            </a:r>
            <a:r>
              <a:rPr lang="en-GB" sz="1600" dirty="0">
                <a:hlinkClick r:id="rId6"/>
              </a:rPr>
              <a:t>arXiv:1705.03003</a:t>
            </a:r>
            <a:r>
              <a:rPr lang="en-GB" sz="1600" dirty="0"/>
              <a:t> </a:t>
            </a:r>
          </a:p>
          <a:p>
            <a:r>
              <a:rPr lang="en-GB" sz="1600" dirty="0"/>
              <a:t>October 2017 EPOL workshop: </a:t>
            </a:r>
            <a:r>
              <a:rPr lang="en-GB" sz="1600" dirty="0">
                <a:hlinkClick r:id="rId7"/>
              </a:rPr>
              <a:t>https://indico.cern.ch/event/669194/</a:t>
            </a:r>
            <a:endParaRPr lang="en-GB" sz="1600" dirty="0"/>
          </a:p>
          <a:p>
            <a:pPr lvl="0"/>
            <a:r>
              <a:rPr lang="fr-CH" sz="1600" dirty="0"/>
              <a:t>AB, P. </a:t>
            </a:r>
            <a:r>
              <a:rPr lang="fr-CH" sz="1600" dirty="0" err="1"/>
              <a:t>Janot</a:t>
            </a:r>
            <a:r>
              <a:rPr lang="fr-CH" sz="1600" dirty="0"/>
              <a:t>, J. </a:t>
            </a:r>
            <a:r>
              <a:rPr lang="fr-CH" sz="1600" dirty="0" err="1"/>
              <a:t>Wenninger</a:t>
            </a:r>
            <a:r>
              <a:rPr lang="fr-CH" sz="1600" dirty="0"/>
              <a:t> et al </a:t>
            </a:r>
            <a:r>
              <a:rPr lang="en-GB" sz="1600" dirty="0"/>
              <a:t>Polarization &amp; Centre-of-mass Energy Calibration @ FCC-</a:t>
            </a:r>
            <a:r>
              <a:rPr lang="en-GB" sz="1600" dirty="0" err="1"/>
              <a:t>ee</a:t>
            </a:r>
            <a:r>
              <a:rPr lang="en-GB" sz="1600" dirty="0"/>
              <a:t> </a:t>
            </a:r>
            <a:r>
              <a:rPr lang="en-US" altLang="en-US" sz="1600" b="1" baseline="-25000" dirty="0">
                <a:latin typeface="Arial" charset="0"/>
                <a:cs typeface="Arial" charset="0"/>
              </a:rPr>
              <a:t>arXiv:1909.12245</a:t>
            </a:r>
          </a:p>
        </p:txBody>
      </p:sp>
    </p:spTree>
    <p:extLst>
      <p:ext uri="{BB962C8B-B14F-4D97-AF65-F5344CB8AC3E}">
        <p14:creationId xmlns:p14="http://schemas.microsoft.com/office/powerpoint/2010/main" val="32129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05" y="816554"/>
            <a:ext cx="34468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polarimeter-spectrometer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</a:p>
          <a:p>
            <a:r>
              <a:rPr lang="fr-CH" dirty="0" err="1" smtClean="0"/>
              <a:t>beautiful</a:t>
            </a:r>
            <a:r>
              <a:rPr lang="fr-CH" dirty="0" smtClean="0"/>
              <a:t> </a:t>
            </a:r>
            <a:r>
              <a:rPr lang="fr-CH" dirty="0" err="1" smtClean="0"/>
              <a:t>device</a:t>
            </a:r>
            <a:r>
              <a:rPr lang="fr-CH" dirty="0" smtClean="0"/>
              <a:t>… </a:t>
            </a:r>
          </a:p>
          <a:p>
            <a:r>
              <a:rPr lang="fr-CH" b="1" dirty="0" smtClean="0"/>
              <a:t>                  </a:t>
            </a:r>
          </a:p>
          <a:p>
            <a:endParaRPr lang="fr-CH" b="1" dirty="0"/>
          </a:p>
          <a:p>
            <a:r>
              <a:rPr lang="fr-CH" b="1" dirty="0" smtClean="0"/>
              <a:t>IN2P3 </a:t>
            </a:r>
            <a:r>
              <a:rPr lang="fr-CH" b="1" dirty="0" err="1" smtClean="0"/>
              <a:t>provided</a:t>
            </a:r>
            <a:r>
              <a:rPr lang="fr-CH" b="1" dirty="0" smtClean="0"/>
              <a:t> the laser system </a:t>
            </a:r>
          </a:p>
          <a:p>
            <a:r>
              <a:rPr lang="fr-CH" b="1" dirty="0" smtClean="0"/>
              <a:t>(and </a:t>
            </a:r>
            <a:r>
              <a:rPr lang="fr-CH" b="1" dirty="0" err="1" smtClean="0"/>
              <a:t>optical</a:t>
            </a:r>
            <a:r>
              <a:rPr lang="fr-CH" b="1" dirty="0" smtClean="0"/>
              <a:t> box)  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          for the LEP </a:t>
            </a:r>
            <a:r>
              <a:rPr lang="fr-CH" b="1" dirty="0" err="1" smtClean="0"/>
              <a:t>polarimeter</a:t>
            </a:r>
            <a:r>
              <a:rPr lang="fr-CH" b="1" dirty="0" smtClean="0"/>
              <a:t>:</a:t>
            </a:r>
            <a:endParaRPr lang="en-GB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77">
            <a:off x="3865782" y="-604026"/>
            <a:ext cx="3870415" cy="39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117">
            <a:off x="4282331" y="2211710"/>
            <a:ext cx="4790169" cy="28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 rot="21074510">
            <a:off x="4662010" y="3426845"/>
            <a:ext cx="4320480" cy="1125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5762" y="96475"/>
            <a:ext cx="15838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err="1" smtClean="0"/>
              <a:t>Depolarization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" y="591531"/>
            <a:ext cx="3303405" cy="1754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not-</a:t>
            </a:r>
            <a:r>
              <a:rPr lang="fr-CH" dirty="0" err="1" smtClean="0"/>
              <a:t>so</a:t>
            </a:r>
            <a:r>
              <a:rPr lang="fr-CH" dirty="0" smtClean="0"/>
              <a:t> trivial in FCC-</a:t>
            </a:r>
            <a:r>
              <a:rPr lang="fr-CH" dirty="0" err="1" smtClean="0"/>
              <a:t>ee</a:t>
            </a:r>
            <a:r>
              <a:rPr lang="fr-CH" dirty="0" smtClean="0"/>
              <a:t>! </a:t>
            </a:r>
          </a:p>
          <a:p>
            <a:r>
              <a:rPr lang="fr-CH" dirty="0" smtClean="0"/>
              <a:t>16700 </a:t>
            </a:r>
            <a:r>
              <a:rPr lang="fr-CH" dirty="0" err="1" smtClean="0"/>
              <a:t>bunches</a:t>
            </a:r>
            <a:r>
              <a:rPr lang="fr-CH" dirty="0" smtClean="0"/>
              <a:t> </a:t>
            </a:r>
            <a:r>
              <a:rPr lang="fr-CH" dirty="0" err="1" smtClean="0"/>
              <a:t>circulate</a:t>
            </a:r>
            <a:r>
              <a:rPr lang="fr-CH" dirty="0" smtClean="0"/>
              <a:t> </a:t>
            </a:r>
          </a:p>
          <a:p>
            <a:r>
              <a:rPr lang="fr-CH" dirty="0" smtClean="0"/>
              <a:t>time-</a:t>
            </a:r>
            <a:r>
              <a:rPr lang="fr-CH" dirty="0" err="1" smtClean="0"/>
              <a:t>between</a:t>
            </a:r>
            <a:r>
              <a:rPr lang="fr-CH" dirty="0" smtClean="0"/>
              <a:t>-</a:t>
            </a:r>
            <a:r>
              <a:rPr lang="fr-CH" dirty="0" err="1" smtClean="0"/>
              <a:t>bunches</a:t>
            </a:r>
            <a:r>
              <a:rPr lang="fr-CH" dirty="0" smtClean="0"/>
              <a:t> = 19ns, </a:t>
            </a:r>
          </a:p>
          <a:p>
            <a:r>
              <a:rPr lang="fr-CH" dirty="0" err="1" smtClean="0"/>
              <a:t>depolarize</a:t>
            </a:r>
            <a:r>
              <a:rPr lang="fr-CH" dirty="0" smtClean="0"/>
              <a:t> one-and-</a:t>
            </a:r>
            <a:r>
              <a:rPr lang="fr-CH" dirty="0" err="1" smtClean="0"/>
              <a:t>only</a:t>
            </a:r>
            <a:r>
              <a:rPr lang="fr-CH" dirty="0" smtClean="0"/>
              <a:t>-one </a:t>
            </a:r>
          </a:p>
          <a:p>
            <a:r>
              <a:rPr lang="fr-CH" dirty="0" smtClean="0"/>
              <a:t>of </a:t>
            </a:r>
            <a:r>
              <a:rPr lang="fr-CH" dirty="0" err="1" smtClean="0"/>
              <a:t>them</a:t>
            </a:r>
            <a:r>
              <a:rPr lang="fr-CH" dirty="0" smtClean="0"/>
              <a:t>. </a:t>
            </a:r>
          </a:p>
          <a:p>
            <a:r>
              <a:rPr lang="fr-CH" dirty="0" smtClean="0"/>
              <a:t>Kicker must have </a:t>
            </a:r>
            <a:r>
              <a:rPr lang="fr-CH" dirty="0" err="1" smtClean="0"/>
              <a:t>fast</a:t>
            </a:r>
            <a:r>
              <a:rPr lang="fr-CH" dirty="0" smtClean="0"/>
              <a:t> (&lt;9ns) </a:t>
            </a:r>
            <a:r>
              <a:rPr lang="fr-CH" dirty="0" err="1" smtClean="0"/>
              <a:t>rise</a:t>
            </a:r>
            <a:r>
              <a:rPr lang="fr-CH" dirty="0" smtClean="0"/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70" y="538537"/>
            <a:ext cx="5005730" cy="46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97" y="2596720"/>
            <a:ext cx="3941930" cy="2585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LHC TF system </a:t>
            </a:r>
            <a:r>
              <a:rPr lang="en-GB" dirty="0" smtClean="0"/>
              <a:t>works essentially on a bunch by bunch basis for 25ns. </a:t>
            </a:r>
            <a:br>
              <a:rPr lang="en-GB" dirty="0" smtClean="0"/>
            </a:br>
            <a:r>
              <a:rPr lang="en-GB" dirty="0" smtClean="0"/>
              <a:t>They would </a:t>
            </a:r>
            <a:r>
              <a:rPr lang="en-GB" dirty="0"/>
              <a:t>provide a transverse kick of up to ~20 </a:t>
            </a:r>
            <a:r>
              <a:rPr lang="en-GB" dirty="0" err="1" smtClean="0"/>
              <a:t>mrad</a:t>
            </a:r>
            <a:r>
              <a:rPr lang="en-GB" dirty="0" smtClean="0"/>
              <a:t> at </a:t>
            </a:r>
            <a:r>
              <a:rPr lang="en-GB" dirty="0"/>
              <a:t>the Z peak with ~10 MHz bandwidth. This is 10x more than what we may </a:t>
            </a:r>
            <a:r>
              <a:rPr lang="en-GB" dirty="0" smtClean="0"/>
              <a:t>need-  </a:t>
            </a:r>
          </a:p>
          <a:p>
            <a:pPr marL="285729" indent="-285729">
              <a:buFont typeface="Wingdings" pitchFamily="2" charset="2"/>
              <a:buChar char="è"/>
            </a:pPr>
            <a:r>
              <a:rPr lang="en-GB" b="1" dirty="0" smtClean="0"/>
              <a:t>a priori OK !</a:t>
            </a:r>
          </a:p>
          <a:p>
            <a:pPr marL="285729" indent="-285729">
              <a:buFont typeface="Wingdings" pitchFamily="2" charset="2"/>
              <a:buChar char="è"/>
            </a:pPr>
            <a:endParaRPr lang="fr-CH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6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691" y="51473"/>
            <a:ext cx="54777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resonant</a:t>
            </a:r>
            <a:r>
              <a:rPr lang="fr-CH" b="1" dirty="0" smtClean="0"/>
              <a:t> </a:t>
            </a:r>
            <a:r>
              <a:rPr lang="fr-CH" b="1" dirty="0" err="1" smtClean="0"/>
              <a:t>depolarization</a:t>
            </a:r>
            <a:r>
              <a:rPr lang="fr-CH" b="1" dirty="0" smtClean="0"/>
              <a:t> to Center-of-mass </a:t>
            </a:r>
            <a:r>
              <a:rPr lang="fr-CH" b="1" dirty="0" err="1" smtClean="0"/>
              <a:t>energy</a:t>
            </a:r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           -- 1. </a:t>
            </a:r>
            <a:r>
              <a:rPr lang="fr-CH" b="1" dirty="0" err="1" smtClean="0"/>
              <a:t>from</a:t>
            </a:r>
            <a:r>
              <a:rPr lang="fr-CH" b="1" dirty="0" smtClean="0"/>
              <a:t> spin tune to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energy</a:t>
            </a:r>
            <a:r>
              <a:rPr lang="fr-CH" b="1" dirty="0" smtClean="0"/>
              <a:t>--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1586" y="681541"/>
            <a:ext cx="8339975" cy="92333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/>
              <a:t>T</a:t>
            </a:r>
            <a:r>
              <a:rPr lang="fr-CH" dirty="0" smtClean="0"/>
              <a:t>he spin tune </a:t>
            </a:r>
            <a:r>
              <a:rPr lang="fr-CH" dirty="0" err="1" smtClean="0"/>
              <a:t>may</a:t>
            </a:r>
            <a:r>
              <a:rPr lang="fr-CH" dirty="0" smtClean="0"/>
              <a:t> not </a:t>
            </a:r>
            <a:r>
              <a:rPr lang="fr-CH" dirty="0" err="1" smtClean="0"/>
              <a:t>be</a:t>
            </a:r>
            <a:r>
              <a:rPr lang="fr-CH" dirty="0" smtClean="0"/>
              <a:t> en exact </a:t>
            </a:r>
            <a:r>
              <a:rPr lang="fr-CH" dirty="0" err="1" smtClean="0"/>
              <a:t>measurement</a:t>
            </a:r>
            <a:r>
              <a:rPr lang="fr-CH" dirty="0" smtClean="0"/>
              <a:t> of the </a:t>
            </a:r>
            <a:r>
              <a:rPr lang="fr-CH" dirty="0" err="1" smtClean="0"/>
              <a:t>average</a:t>
            </a:r>
            <a:r>
              <a:rPr lang="fr-CH" dirty="0" smtClean="0"/>
              <a:t> of the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along</a:t>
            </a:r>
            <a:r>
              <a:rPr lang="fr-CH" dirty="0" smtClean="0"/>
              <a:t> the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trajectory</a:t>
            </a:r>
            <a:r>
              <a:rPr lang="fr-CH" dirty="0" smtClean="0"/>
              <a:t> of </a:t>
            </a:r>
            <a:r>
              <a:rPr lang="fr-CH" dirty="0" err="1" smtClean="0"/>
              <a:t>particles</a:t>
            </a:r>
            <a:r>
              <a:rPr lang="fr-CH" dirty="0" smtClean="0"/>
              <a:t>. </a:t>
            </a:r>
            <a:r>
              <a:rPr lang="fr-CH" dirty="0" err="1" smtClean="0"/>
              <a:t>Additional</a:t>
            </a:r>
            <a:r>
              <a:rPr lang="fr-CH" dirty="0" smtClean="0"/>
              <a:t> spin rotations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bias</a:t>
            </a:r>
            <a:r>
              <a:rPr lang="fr-CH" dirty="0" smtClean="0"/>
              <a:t> the issue. </a:t>
            </a:r>
          </a:p>
          <a:p>
            <a:r>
              <a:rPr lang="fr-CH" i="1" dirty="0" smtClean="0"/>
              <a:t>Anton </a:t>
            </a:r>
            <a:r>
              <a:rPr lang="fr-CH" i="1" dirty="0" err="1" smtClean="0"/>
              <a:t>Bogomyagkov</a:t>
            </a:r>
            <a:r>
              <a:rPr lang="fr-CH" i="1" dirty="0" smtClean="0"/>
              <a:t> </a:t>
            </a:r>
            <a:r>
              <a:rPr lang="fr-CH" dirty="0" smtClean="0"/>
              <a:t>and </a:t>
            </a:r>
            <a:r>
              <a:rPr lang="fr-CH" i="1" dirty="0" err="1" smtClean="0"/>
              <a:t>Eliana</a:t>
            </a:r>
            <a:r>
              <a:rPr lang="fr-CH" i="1" dirty="0" smtClean="0"/>
              <a:t> </a:t>
            </a:r>
            <a:r>
              <a:rPr lang="fr-CH" i="1" dirty="0" err="1" smtClean="0"/>
              <a:t>Gianfelice</a:t>
            </a:r>
            <a:r>
              <a:rPr lang="fr-CH" i="1" dirty="0" smtClean="0"/>
              <a:t> </a:t>
            </a:r>
            <a:r>
              <a:rPr lang="fr-CH" dirty="0" smtClean="0"/>
              <a:t>have made </a:t>
            </a:r>
            <a:r>
              <a:rPr lang="fr-CH" dirty="0" err="1" smtClean="0"/>
              <a:t>many</a:t>
            </a:r>
            <a:r>
              <a:rPr lang="fr-CH" dirty="0" smtClean="0"/>
              <a:t>  </a:t>
            </a:r>
            <a:r>
              <a:rPr lang="fr-CH" dirty="0" err="1" smtClean="0"/>
              <a:t>estimates</a:t>
            </a:r>
            <a:r>
              <a:rPr lang="fr-CH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115" y="1613577"/>
            <a:ext cx="665829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en-GB" dirty="0"/>
              <a:t>synchrotron </a:t>
            </a:r>
            <a:r>
              <a:rPr lang="en-GB" dirty="0" smtClean="0"/>
              <a:t>oscillations                                        </a:t>
            </a:r>
            <a:r>
              <a:rPr lang="en-GB" dirty="0" smtClean="0">
                <a:sym typeface="Symbol"/>
              </a:rPr>
              <a:t>E/E           -2 10</a:t>
            </a:r>
            <a:r>
              <a:rPr lang="en-GB" baseline="30000" dirty="0" smtClean="0">
                <a:sym typeface="Symbol"/>
              </a:rPr>
              <a:t>-14</a:t>
            </a:r>
            <a:r>
              <a:rPr lang="en-GB" dirty="0" smtClean="0"/>
              <a:t>        </a:t>
            </a:r>
          </a:p>
          <a:p>
            <a:r>
              <a:rPr lang="en-GB" dirty="0" smtClean="0"/>
              <a:t>Energy dependent momentum compaction     </a:t>
            </a:r>
            <a:r>
              <a:rPr lang="en-GB" dirty="0"/>
              <a:t> </a:t>
            </a:r>
            <a:r>
              <a:rPr lang="en-GB" dirty="0">
                <a:sym typeface="Symbol"/>
              </a:rPr>
              <a:t>E/E </a:t>
            </a:r>
            <a:r>
              <a:rPr lang="en-GB" dirty="0" smtClean="0">
                <a:sym typeface="Symbol"/>
              </a:rPr>
              <a:t>              10</a:t>
            </a:r>
            <a:r>
              <a:rPr lang="en-GB" baseline="30000" dirty="0" smtClean="0">
                <a:sym typeface="Symbol"/>
              </a:rPr>
              <a:t>-7</a:t>
            </a:r>
          </a:p>
          <a:p>
            <a:r>
              <a:rPr lang="fr-CH" dirty="0" err="1" smtClean="0">
                <a:sym typeface="Symbol"/>
              </a:rPr>
              <a:t>Solenoid</a:t>
            </a:r>
            <a:r>
              <a:rPr lang="fr-CH" dirty="0" smtClean="0">
                <a:sym typeface="Symbol"/>
              </a:rPr>
              <a:t> compensation                                                              2 </a:t>
            </a:r>
            <a:r>
              <a:rPr lang="en-GB" dirty="0" smtClean="0">
                <a:sym typeface="Symbol"/>
              </a:rPr>
              <a:t>10</a:t>
            </a:r>
            <a:r>
              <a:rPr lang="en-GB" baseline="30000" dirty="0" smtClean="0">
                <a:sym typeface="Symbol"/>
              </a:rPr>
              <a:t>-11</a:t>
            </a:r>
          </a:p>
          <a:p>
            <a:r>
              <a:rPr lang="en-GB" dirty="0" smtClean="0">
                <a:sym typeface="Symbol"/>
              </a:rPr>
              <a:t>Horizontal </a:t>
            </a:r>
            <a:r>
              <a:rPr lang="en-GB" dirty="0" err="1" smtClean="0">
                <a:sym typeface="Symbol"/>
              </a:rPr>
              <a:t>betatron</a:t>
            </a:r>
            <a:r>
              <a:rPr lang="en-GB" dirty="0" smtClean="0">
                <a:sym typeface="Symbol"/>
              </a:rPr>
              <a:t> oscillations </a:t>
            </a:r>
            <a:r>
              <a:rPr lang="en-GB" baseline="30000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                    </a:t>
            </a:r>
            <a:r>
              <a:rPr lang="en-GB" dirty="0" smtClean="0"/>
              <a:t>     </a:t>
            </a:r>
            <a:r>
              <a:rPr lang="en-GB" dirty="0">
                <a:sym typeface="Symbol"/>
              </a:rPr>
              <a:t>E/E         </a:t>
            </a:r>
            <a:r>
              <a:rPr lang="en-GB" dirty="0" smtClean="0">
                <a:sym typeface="Symbol"/>
              </a:rPr>
              <a:t>2.5 10</a:t>
            </a:r>
            <a:r>
              <a:rPr lang="en-GB" baseline="30000" dirty="0" smtClean="0">
                <a:sym typeface="Symbol"/>
              </a:rPr>
              <a:t>-7</a:t>
            </a:r>
            <a:endParaRPr lang="en-GB" baseline="30000" dirty="0">
              <a:sym typeface="Symbol"/>
            </a:endParaRPr>
          </a:p>
          <a:p>
            <a:r>
              <a:rPr lang="fr-CH" dirty="0" smtClean="0">
                <a:sym typeface="Symbol"/>
              </a:rPr>
              <a:t>Horizontal correctors*)  </a:t>
            </a:r>
            <a:r>
              <a:rPr lang="fr-CH" dirty="0" smtClean="0">
                <a:solidFill>
                  <a:srgbClr val="FF0000"/>
                </a:solidFill>
                <a:sym typeface="Symbol"/>
              </a:rPr>
              <a:t>		             </a:t>
            </a:r>
            <a:r>
              <a:rPr lang="en-GB" dirty="0" smtClean="0">
                <a:sym typeface="Symbol"/>
              </a:rPr>
              <a:t></a:t>
            </a:r>
            <a:r>
              <a:rPr lang="en-GB" dirty="0">
                <a:sym typeface="Symbol"/>
              </a:rPr>
              <a:t>E/E  </a:t>
            </a:r>
            <a:r>
              <a:rPr lang="en-GB" dirty="0" smtClean="0">
                <a:sym typeface="Symbol"/>
              </a:rPr>
              <a:t>       2.5 10</a:t>
            </a:r>
            <a:r>
              <a:rPr lang="en-GB" baseline="30000" dirty="0" smtClean="0">
                <a:sym typeface="Symbol"/>
              </a:rPr>
              <a:t>-7</a:t>
            </a:r>
          </a:p>
          <a:p>
            <a:r>
              <a:rPr lang="fr-CH" dirty="0" smtClean="0">
                <a:sym typeface="Symbol"/>
              </a:rPr>
              <a:t>Vertical </a:t>
            </a:r>
            <a:r>
              <a:rPr lang="fr-CH" dirty="0" err="1" smtClean="0">
                <a:sym typeface="Symbol"/>
              </a:rPr>
              <a:t>betatron</a:t>
            </a:r>
            <a:r>
              <a:rPr lang="fr-CH" dirty="0" smtClean="0">
                <a:sym typeface="Symbol"/>
              </a:rPr>
              <a:t> oscillations **)                          </a:t>
            </a:r>
            <a:r>
              <a:rPr lang="en-GB" dirty="0" smtClean="0">
                <a:sym typeface="Symbol"/>
              </a:rPr>
              <a:t></a:t>
            </a:r>
            <a:r>
              <a:rPr lang="en-GB" dirty="0">
                <a:sym typeface="Symbol"/>
              </a:rPr>
              <a:t>E/E         2.5 10</a:t>
            </a:r>
            <a:r>
              <a:rPr lang="en-GB" baseline="30000" dirty="0">
                <a:sym typeface="Symbol"/>
              </a:rPr>
              <a:t>-7</a:t>
            </a:r>
            <a:endParaRPr lang="en-GB" dirty="0">
              <a:sym typeface="Symbol"/>
            </a:endParaRPr>
          </a:p>
          <a:p>
            <a:r>
              <a:rPr lang="fr-CH" dirty="0" err="1" smtClean="0">
                <a:sym typeface="Symbol"/>
              </a:rPr>
              <a:t>Uncertainty</a:t>
            </a:r>
            <a:r>
              <a:rPr lang="fr-CH" dirty="0" smtClean="0">
                <a:sym typeface="Symbol"/>
              </a:rPr>
              <a:t> in </a:t>
            </a:r>
            <a:r>
              <a:rPr lang="fr-CH" dirty="0" err="1" smtClean="0">
                <a:sym typeface="Symbol"/>
              </a:rPr>
              <a:t>chromaticity</a:t>
            </a:r>
            <a:r>
              <a:rPr lang="fr-CH" dirty="0" smtClean="0">
                <a:sym typeface="Symbol"/>
              </a:rPr>
              <a:t> correction  O(10</a:t>
            </a:r>
            <a:r>
              <a:rPr lang="fr-CH" baseline="30000" dirty="0" smtClean="0">
                <a:sym typeface="Symbol"/>
              </a:rPr>
              <a:t>-6</a:t>
            </a:r>
            <a:r>
              <a:rPr lang="fr-CH" dirty="0" smtClean="0">
                <a:sym typeface="Symbol"/>
              </a:rPr>
              <a:t> ) </a:t>
            </a:r>
            <a:r>
              <a:rPr lang="en-GB" dirty="0">
                <a:sym typeface="Symbol"/>
              </a:rPr>
              <a:t>E/E</a:t>
            </a:r>
            <a:r>
              <a:rPr lang="fr-CH" dirty="0" smtClean="0">
                <a:sym typeface="Symbol"/>
              </a:rPr>
              <a:t>         5 </a:t>
            </a:r>
            <a:r>
              <a:rPr lang="en-GB" dirty="0" smtClean="0">
                <a:sym typeface="Symbol"/>
              </a:rPr>
              <a:t> 10</a:t>
            </a:r>
            <a:r>
              <a:rPr lang="en-GB" baseline="30000" dirty="0" smtClean="0">
                <a:sym typeface="Symbol"/>
              </a:rPr>
              <a:t>-8</a:t>
            </a:r>
            <a:endParaRPr lang="en-GB" baseline="30000" dirty="0">
              <a:sym typeface="Symbol"/>
            </a:endParaRPr>
          </a:p>
          <a:p>
            <a:r>
              <a:rPr lang="fr-CH" dirty="0" smtClean="0"/>
              <a:t>invariant mass shift due to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potential</a:t>
            </a:r>
            <a:r>
              <a:rPr lang="fr-CH" dirty="0" smtClean="0"/>
              <a:t>                           4 10</a:t>
            </a:r>
            <a:r>
              <a:rPr lang="fr-CH" baseline="30000" dirty="0" smtClean="0"/>
              <a:t>-10</a:t>
            </a:r>
            <a:r>
              <a:rPr lang="fr-CH" dirty="0" smtClean="0"/>
              <a:t>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0954" y="4163767"/>
            <a:ext cx="8020653" cy="750203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en-GB" sz="1400" dirty="0">
                <a:sym typeface="Symbol"/>
              </a:rPr>
              <a:t>*) 2.5 10</a:t>
            </a:r>
            <a:r>
              <a:rPr lang="en-GB" sz="1400" baseline="30000" dirty="0">
                <a:sym typeface="Symbol"/>
              </a:rPr>
              <a:t>-6</a:t>
            </a:r>
            <a:r>
              <a:rPr lang="en-GB" sz="1400" dirty="0">
                <a:sym typeface="Symbol"/>
              </a:rPr>
              <a:t> </a:t>
            </a:r>
            <a:r>
              <a:rPr lang="fr-CH" sz="1400" dirty="0">
                <a:sym typeface="Symbol"/>
              </a:rPr>
              <a:t>if </a:t>
            </a:r>
            <a:r>
              <a:rPr lang="fr-CH" sz="1400" dirty="0">
                <a:sym typeface="Symbol"/>
              </a:rPr>
              <a:t>horizontal </a:t>
            </a:r>
            <a:r>
              <a:rPr lang="fr-CH" sz="1400" dirty="0" err="1">
                <a:sym typeface="Symbol"/>
              </a:rPr>
              <a:t>orbit</a:t>
            </a:r>
            <a:r>
              <a:rPr lang="fr-CH" sz="1400" dirty="0">
                <a:sym typeface="Symbol"/>
              </a:rPr>
              <a:t> change by &gt;0.8mm </a:t>
            </a:r>
            <a:r>
              <a:rPr lang="fr-CH" sz="1400" dirty="0" err="1">
                <a:sym typeface="Symbol"/>
              </a:rPr>
              <a:t>between</a:t>
            </a:r>
            <a:r>
              <a:rPr lang="fr-CH" sz="1400" dirty="0">
                <a:sym typeface="Symbol"/>
              </a:rPr>
              <a:t> calibration </a:t>
            </a:r>
            <a:r>
              <a:rPr lang="fr-CH" sz="1400" dirty="0" err="1">
                <a:sym typeface="Symbol"/>
              </a:rPr>
              <a:t>is</a:t>
            </a:r>
            <a:r>
              <a:rPr lang="fr-CH" sz="1400" dirty="0">
                <a:sym typeface="Symbol"/>
              </a:rPr>
              <a:t> </a:t>
            </a:r>
            <a:r>
              <a:rPr lang="fr-CH" sz="1400" dirty="0" err="1">
                <a:sym typeface="Symbol"/>
              </a:rPr>
              <a:t>unnoticed</a:t>
            </a:r>
            <a:endParaRPr lang="en-GB" sz="1400" dirty="0">
              <a:sym typeface="Symbol"/>
            </a:endParaRPr>
          </a:p>
          <a:p>
            <a:r>
              <a:rPr lang="fr-CH" sz="1400" dirty="0">
                <a:sym typeface="Symbol"/>
              </a:rPr>
              <a:t>or if </a:t>
            </a:r>
            <a:r>
              <a:rPr lang="fr-CH" sz="1400" dirty="0" err="1">
                <a:sym typeface="Symbol"/>
              </a:rPr>
              <a:t>quadrupole</a:t>
            </a:r>
            <a:r>
              <a:rPr lang="fr-CH" sz="1400" dirty="0">
                <a:sym typeface="Symbol"/>
              </a:rPr>
              <a:t> </a:t>
            </a:r>
            <a:r>
              <a:rPr lang="fr-CH" sz="1400" dirty="0" err="1">
                <a:sym typeface="Symbol"/>
              </a:rPr>
              <a:t>stability</a:t>
            </a:r>
            <a:r>
              <a:rPr lang="fr-CH" sz="1400" dirty="0">
                <a:sym typeface="Symbol"/>
              </a:rPr>
              <a:t> </a:t>
            </a:r>
            <a:r>
              <a:rPr lang="fr-CH" sz="1400" dirty="0" err="1">
                <a:sym typeface="Symbol"/>
              </a:rPr>
              <a:t>worse</a:t>
            </a:r>
            <a:r>
              <a:rPr lang="fr-CH" sz="1400" dirty="0">
                <a:sym typeface="Symbol"/>
              </a:rPr>
              <a:t> </a:t>
            </a:r>
            <a:r>
              <a:rPr lang="fr-CH" sz="1400" dirty="0" err="1">
                <a:sym typeface="Symbol"/>
              </a:rPr>
              <a:t>than</a:t>
            </a:r>
            <a:r>
              <a:rPr lang="fr-CH" sz="1400" dirty="0">
                <a:sym typeface="Symbol"/>
              </a:rPr>
              <a:t> 5 microns over </a:t>
            </a:r>
            <a:r>
              <a:rPr lang="fr-CH" sz="1400" dirty="0" err="1">
                <a:sym typeface="Symbol"/>
              </a:rPr>
              <a:t>that</a:t>
            </a:r>
            <a:r>
              <a:rPr lang="fr-CH" sz="1400" dirty="0">
                <a:sym typeface="Symbol"/>
              </a:rPr>
              <a:t> time.   </a:t>
            </a:r>
            <a:r>
              <a:rPr lang="fr-CH" sz="1400" dirty="0" err="1">
                <a:solidFill>
                  <a:srgbClr val="FF0000"/>
                </a:solidFill>
                <a:sym typeface="Symbol"/>
              </a:rPr>
              <a:t>consider</a:t>
            </a:r>
            <a:r>
              <a:rPr lang="fr-CH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sz="1400" dirty="0" err="1">
                <a:solidFill>
                  <a:srgbClr val="FF0000"/>
                </a:solidFill>
                <a:sym typeface="Symbol"/>
              </a:rPr>
              <a:t>that</a:t>
            </a:r>
            <a:r>
              <a:rPr lang="fr-CH" sz="1400" dirty="0">
                <a:solidFill>
                  <a:srgbClr val="FF0000"/>
                </a:solidFill>
                <a:sym typeface="Symbol"/>
              </a:rPr>
              <a:t> 0.2 mm </a:t>
            </a:r>
            <a:r>
              <a:rPr lang="fr-CH" sz="1400" dirty="0" err="1">
                <a:solidFill>
                  <a:srgbClr val="FF0000"/>
                </a:solidFill>
                <a:sym typeface="Symbol"/>
              </a:rPr>
              <a:t>orbit</a:t>
            </a:r>
            <a:r>
              <a:rPr lang="fr-CH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sz="1400" dirty="0" err="1">
                <a:solidFill>
                  <a:srgbClr val="FF0000"/>
                </a:solidFill>
                <a:sym typeface="Symbol"/>
              </a:rPr>
              <a:t>will</a:t>
            </a:r>
            <a:r>
              <a:rPr lang="fr-CH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sz="1400" dirty="0" err="1">
                <a:solidFill>
                  <a:srgbClr val="FF0000"/>
                </a:solidFill>
                <a:sym typeface="Symbol"/>
              </a:rPr>
              <a:t>be</a:t>
            </a:r>
            <a:r>
              <a:rPr lang="fr-CH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sz="1400" dirty="0" err="1">
                <a:solidFill>
                  <a:srgbClr val="FF0000"/>
                </a:solidFill>
                <a:sym typeface="Symbol"/>
              </a:rPr>
              <a:t>noticed</a:t>
            </a:r>
            <a:endParaRPr lang="fr-CH" sz="1400" dirty="0">
              <a:solidFill>
                <a:srgbClr val="FF0000"/>
              </a:solidFill>
              <a:sym typeface="Symbol"/>
            </a:endParaRPr>
          </a:p>
          <a:p>
            <a:r>
              <a:rPr lang="fr-CH" sz="1400" dirty="0">
                <a:sym typeface="Symbol"/>
              </a:rPr>
              <a:t>**) </a:t>
            </a:r>
            <a:r>
              <a:rPr lang="en-GB" sz="1400" dirty="0">
                <a:sym typeface="Symbol"/>
              </a:rPr>
              <a:t>2.5 10</a:t>
            </a:r>
            <a:r>
              <a:rPr lang="en-GB" sz="1400" baseline="30000" dirty="0">
                <a:sym typeface="Symbol"/>
              </a:rPr>
              <a:t>-6</a:t>
            </a:r>
            <a:r>
              <a:rPr lang="en-GB" sz="1400" dirty="0">
                <a:sym typeface="Symbol"/>
              </a:rPr>
              <a:t> </a:t>
            </a:r>
            <a:r>
              <a:rPr lang="en-GB" sz="1400" dirty="0">
                <a:sym typeface="Symbol"/>
              </a:rPr>
              <a:t>for vertical excursion of 1mm. Consider orbit can be corrected better than 0.3 mm. </a:t>
            </a:r>
            <a:endParaRPr lang="fr-CH" sz="1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59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72100" y="830679"/>
            <a:ext cx="3600450" cy="3116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Experience from LEP – Vernier scans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Koratzinos, FCC week 2019 Brussels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14" y="2140202"/>
            <a:ext cx="3195375" cy="282155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7151" y="742382"/>
            <a:ext cx="3457317" cy="1715069"/>
            <a:chOff x="76200" y="989842"/>
            <a:chExt cx="4609756" cy="2286758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1574664"/>
              <a:ext cx="1937087" cy="1701936"/>
              <a:chOff x="472513" y="1485898"/>
              <a:chExt cx="1937087" cy="1701936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609600" y="1485898"/>
                <a:ext cx="1260000" cy="216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609600" y="1782558"/>
                <a:ext cx="1440000" cy="216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609600" y="2087358"/>
                <a:ext cx="1620000" cy="216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609600" y="2392158"/>
                <a:ext cx="1800000" cy="216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72513" y="2692698"/>
                    <a:ext cx="1894174" cy="4951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defTabSz="685783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GB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513" y="2692698"/>
                    <a:ext cx="1894174" cy="4951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2380956" y="989842"/>
              <a:ext cx="1937087" cy="1688873"/>
              <a:chOff x="2558713" y="4254727"/>
              <a:chExt cx="1937087" cy="1688873"/>
            </a:xfrm>
          </p:grpSpPr>
          <p:grpSp>
            <p:nvGrpSpPr>
              <p:cNvPr id="17" name="Group 16"/>
              <p:cNvGrpSpPr/>
              <p:nvPr/>
            </p:nvGrpSpPr>
            <p:grpSpPr>
              <a:xfrm flipH="1" flipV="1">
                <a:off x="2558713" y="4821340"/>
                <a:ext cx="1800000" cy="1122260"/>
                <a:chOff x="609600" y="1485898"/>
                <a:chExt cx="1800000" cy="1122260"/>
              </a:xfrm>
              <a:solidFill>
                <a:schemeClr val="accent1"/>
              </a:solidFill>
            </p:grpSpPr>
            <p:sp>
              <p:nvSpPr>
                <p:cNvPr id="18" name="Right Arrow 17"/>
                <p:cNvSpPr/>
                <p:nvPr/>
              </p:nvSpPr>
              <p:spPr>
                <a:xfrm>
                  <a:off x="609600" y="1485898"/>
                  <a:ext cx="1260000" cy="216000"/>
                </a:xfrm>
                <a:prstGeom prst="rightArrow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en-GB" sz="1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Right Arrow 18"/>
                <p:cNvSpPr/>
                <p:nvPr/>
              </p:nvSpPr>
              <p:spPr>
                <a:xfrm>
                  <a:off x="609600" y="1782558"/>
                  <a:ext cx="1440000" cy="216000"/>
                </a:xfrm>
                <a:prstGeom prst="rightArrow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en-GB" sz="1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>
                  <a:off x="609600" y="2087358"/>
                  <a:ext cx="1620000" cy="216000"/>
                </a:xfrm>
                <a:prstGeom prst="rightArrow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en-GB" sz="1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609600" y="2392158"/>
                  <a:ext cx="1800000" cy="216000"/>
                </a:xfrm>
                <a:prstGeom prst="rightArrow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en-GB" sz="1400">
                    <a:solidFill>
                      <a:prstClr val="white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601626" y="4254727"/>
                    <a:ext cx="1894174" cy="492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defTabSz="685783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4F81BD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4F81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4F81BD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GB" sz="2400" dirty="0">
                      <a:solidFill>
                        <a:srgbClr val="4F81BD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1626" y="4254727"/>
                    <a:ext cx="1894174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Connector 25"/>
            <p:cNvCxnSpPr/>
            <p:nvPr/>
          </p:nvCxnSpPr>
          <p:spPr>
            <a:xfrm>
              <a:off x="213287" y="2129856"/>
              <a:ext cx="4472669" cy="0"/>
            </a:xfrm>
            <a:prstGeom prst="line">
              <a:avLst/>
            </a:prstGeom>
            <a:ln w="57150">
              <a:solidFill>
                <a:srgbClr val="FDB60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82748" y="1213302"/>
                <a:ext cx="2896485" cy="1179266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/>
              <a:p>
                <a:pPr defTabSz="685783"/>
                <a:r>
                  <a:rPr lang="en-US" sz="2400" dirty="0">
                    <a:solidFill>
                      <a:prstClr val="black"/>
                    </a:solidFill>
                  </a:rPr>
                  <a:t>No effect.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𝐸𝐶𝑀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defTabSz="685783"/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31" y="1617735"/>
                <a:ext cx="3861980" cy="1572354"/>
              </a:xfrm>
              <a:prstGeom prst="rect">
                <a:avLst/>
              </a:prstGeom>
              <a:blipFill>
                <a:blip r:embed="rId6"/>
                <a:stretch>
                  <a:fillRect l="-4107" t="-5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7152" y="3238398"/>
            <a:ext cx="1452815" cy="1276452"/>
            <a:chOff x="472513" y="1485898"/>
            <a:chExt cx="1937087" cy="1701936"/>
          </a:xfrm>
        </p:grpSpPr>
        <p:sp>
          <p:nvSpPr>
            <p:cNvPr id="40" name="Right Arrow 39"/>
            <p:cNvSpPr/>
            <p:nvPr/>
          </p:nvSpPr>
          <p:spPr>
            <a:xfrm>
              <a:off x="609600" y="1485898"/>
              <a:ext cx="1260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09600" y="1782558"/>
              <a:ext cx="1440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609600" y="2087358"/>
              <a:ext cx="1620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609600" y="2392158"/>
              <a:ext cx="1800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72513" y="2692698"/>
                  <a:ext cx="1894174" cy="4951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8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13" y="2692698"/>
                  <a:ext cx="1894174" cy="495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85719" y="2571751"/>
            <a:ext cx="1452815" cy="1266655"/>
            <a:chOff x="2558713" y="3950685"/>
            <a:chExt cx="1937087" cy="1688873"/>
          </a:xfrm>
        </p:grpSpPr>
        <p:grpSp>
          <p:nvGrpSpPr>
            <p:cNvPr id="34" name="Group 33"/>
            <p:cNvGrpSpPr/>
            <p:nvPr/>
          </p:nvGrpSpPr>
          <p:grpSpPr>
            <a:xfrm flipH="1" flipV="1">
              <a:off x="2558713" y="4517298"/>
              <a:ext cx="1800000" cy="1122260"/>
              <a:chOff x="609600" y="1789940"/>
              <a:chExt cx="1800000" cy="1122260"/>
            </a:xfrm>
            <a:solidFill>
              <a:schemeClr val="accent1"/>
            </a:solidFill>
          </p:grpSpPr>
          <p:sp>
            <p:nvSpPr>
              <p:cNvPr id="36" name="Right Arrow 35"/>
              <p:cNvSpPr/>
              <p:nvPr/>
            </p:nvSpPr>
            <p:spPr>
              <a:xfrm>
                <a:off x="609600" y="1789940"/>
                <a:ext cx="1260000" cy="216000"/>
              </a:xfrm>
              <a:prstGeom prst="rightArrow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609600" y="2086600"/>
                <a:ext cx="1440000" cy="216000"/>
              </a:xfrm>
              <a:prstGeom prst="rightArrow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609600" y="2391400"/>
                <a:ext cx="1620000" cy="216000"/>
              </a:xfrm>
              <a:prstGeom prst="rightArrow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609600" y="2696200"/>
                <a:ext cx="1800000" cy="216000"/>
              </a:xfrm>
              <a:prstGeom prst="rightArrow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GB" sz="140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601626" y="3950685"/>
                  <a:ext cx="189417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8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rgbClr val="4F81BD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4F81BD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4F81BD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rgbClr val="4F81BD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626" y="3950685"/>
                  <a:ext cx="1894174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Connector 32"/>
          <p:cNvCxnSpPr/>
          <p:nvPr/>
        </p:nvCxnSpPr>
        <p:spPr>
          <a:xfrm>
            <a:off x="159966" y="3657600"/>
            <a:ext cx="3354502" cy="0"/>
          </a:xfrm>
          <a:prstGeom prst="line">
            <a:avLst/>
          </a:prstGeom>
          <a:ln w="57150">
            <a:solidFill>
              <a:srgbClr val="FDB6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14468" y="3149795"/>
                <a:ext cx="2296633" cy="809933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/>
              <a:p>
                <a:pPr defTabSz="685783"/>
                <a:r>
                  <a:rPr lang="en-US" sz="2400" dirty="0">
                    <a:solidFill>
                      <a:prstClr val="black"/>
                    </a:solidFill>
                  </a:rPr>
                  <a:t>ECM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55" y="4199724"/>
                <a:ext cx="3062177" cy="1079911"/>
              </a:xfrm>
              <a:prstGeom prst="rect">
                <a:avLst/>
              </a:prstGeom>
              <a:blipFill>
                <a:blip r:embed="rId8"/>
                <a:stretch>
                  <a:fillRect l="-5179" t="-7345" r="-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6279233" y="1484494"/>
            <a:ext cx="2498416" cy="805309"/>
            <a:chOff x="8372311" y="1979324"/>
            <a:chExt cx="3331221" cy="1073745"/>
          </a:xfrm>
        </p:grpSpPr>
        <p:sp>
          <p:nvSpPr>
            <p:cNvPr id="9" name="Right Arrow 8"/>
            <p:cNvSpPr/>
            <p:nvPr/>
          </p:nvSpPr>
          <p:spPr>
            <a:xfrm rot="2082817">
              <a:off x="10095562" y="2841674"/>
              <a:ext cx="1482370" cy="2113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72311" y="1979324"/>
              <a:ext cx="3331221" cy="615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685783"/>
              <a:r>
                <a:rPr lang="en-US" sz="1200" dirty="0">
                  <a:solidFill>
                    <a:prstClr val="black"/>
                  </a:solidFill>
                </a:rPr>
                <a:t>Relative position of beams measured to 80 nanometers from one scan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11562" r="30656"/>
          <a:stretch/>
        </p:blipFill>
        <p:spPr bwMode="auto">
          <a:xfrm>
            <a:off x="2655273" y="4154509"/>
            <a:ext cx="3141349" cy="7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781691" y="51473"/>
            <a:ext cx="54777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resonant</a:t>
            </a:r>
            <a:r>
              <a:rPr lang="fr-CH" b="1" dirty="0" smtClean="0"/>
              <a:t> </a:t>
            </a:r>
            <a:r>
              <a:rPr lang="fr-CH" b="1" dirty="0" err="1" smtClean="0"/>
              <a:t>depolarization</a:t>
            </a:r>
            <a:r>
              <a:rPr lang="fr-CH" b="1" dirty="0" smtClean="0"/>
              <a:t> to Center-of-mass </a:t>
            </a:r>
            <a:r>
              <a:rPr lang="fr-CH" b="1" dirty="0" err="1" smtClean="0"/>
              <a:t>energy</a:t>
            </a:r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           </a:t>
            </a:r>
            <a:r>
              <a:rPr lang="fr-CH" b="1" dirty="0" smtClean="0"/>
              <a:t> 2.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energy</a:t>
            </a:r>
            <a:r>
              <a:rPr lang="fr-CH" b="1" dirty="0"/>
              <a:t> </a:t>
            </a:r>
            <a:r>
              <a:rPr lang="fr-CH" b="1" dirty="0" smtClean="0"/>
              <a:t>to E</a:t>
            </a:r>
            <a:r>
              <a:rPr lang="fr-CH" b="1" baseline="-25000" dirty="0" smtClean="0"/>
              <a:t>CM</a:t>
            </a:r>
            <a:r>
              <a:rPr lang="fr-CH" b="1" baseline="-25000" dirty="0" smtClean="0"/>
              <a:t> </a:t>
            </a:r>
            <a:endParaRPr lang="en-GB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9981" y="1149420"/>
            <a:ext cx="20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Van Der </a:t>
            </a:r>
            <a:r>
              <a:rPr lang="fr-CH" i="1" dirty="0" err="1" smtClean="0"/>
              <a:t>Meer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636535"/>
            <a:ext cx="4733991" cy="37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14837" y="321500"/>
                <a:ext cx="4429163" cy="4201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 smtClean="0"/>
                  <a:t>For FCC-</a:t>
                </a:r>
                <a:r>
                  <a:rPr lang="en-GB" sz="2000" dirty="0" err="1" smtClean="0"/>
                  <a:t>ee</a:t>
                </a:r>
                <a:r>
                  <a:rPr lang="en-GB" sz="2000" dirty="0" smtClean="0"/>
                  <a:t> at the Z we have in vertical direction:</a:t>
                </a:r>
              </a:p>
              <a:p>
                <a:r>
                  <a:rPr lang="en-GB" sz="2000" dirty="0" smtClean="0"/>
                  <a:t>Parasitic dispersion of e+ and e- beams at IP  </a:t>
                </a:r>
                <a:r>
                  <a:rPr lang="en-GB" sz="2000" dirty="0">
                    <a:solidFill>
                      <a:srgbClr val="FF0000"/>
                    </a:solidFill>
                  </a:rPr>
                  <a:t>1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0um</a:t>
                </a:r>
                <a:r>
                  <a:rPr lang="en-GB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         the difference is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2000" b="0" i="1" smtClean="0">
                        <a:latin typeface="Cambria Math"/>
                      </a:rPr>
                      <m:t>14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 err="1" smtClean="0"/>
                  <a:t>Sigma_y</a:t>
                </a:r>
                <a:r>
                  <a:rPr lang="en-GB" sz="2000" dirty="0" smtClean="0"/>
                  <a:t> is 28nm</a:t>
                </a:r>
              </a:p>
              <a:p>
                <a:r>
                  <a:rPr lang="en-GB" sz="2000" dirty="0" err="1" smtClean="0"/>
                  <a:t>Sigma_E</a:t>
                </a:r>
                <a:r>
                  <a:rPr lang="en-GB" sz="2000" dirty="0" smtClean="0"/>
                  <a:t> is 0.132%*45000MeV=60MeV</a:t>
                </a:r>
                <a:endParaRPr lang="en-GB" sz="2000" b="1" dirty="0" smtClean="0"/>
              </a:p>
              <a:p>
                <a:r>
                  <a:rPr lang="en-GB" sz="2000" b="1" dirty="0" err="1" smtClean="0"/>
                  <a:t>Delta_ECM</a:t>
                </a:r>
                <a:r>
                  <a:rPr lang="en-GB" sz="2000" b="1" dirty="0" smtClean="0"/>
                  <a:t> is therefore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1.4MeV</a:t>
                </a:r>
                <a:r>
                  <a:rPr lang="en-GB" sz="2000" b="1" dirty="0" smtClean="0"/>
                  <a:t> for a 1nm offset</a:t>
                </a:r>
                <a:r>
                  <a:rPr lang="en-GB" sz="2000" dirty="0" smtClean="0"/>
                  <a:t> </a:t>
                </a:r>
              </a:p>
              <a:p>
                <a:r>
                  <a:rPr lang="en-GB" sz="2000" dirty="0" smtClean="0"/>
                  <a:t>Note that we cannot perform Vernier scans like at LEP, we can only displace the two beams by ~10%sigma_y </a:t>
                </a:r>
              </a:p>
              <a:p>
                <a:r>
                  <a:rPr lang="en-GB" sz="2000" dirty="0" smtClean="0"/>
                  <a:t>Assume each Vernier scan </a:t>
                </a:r>
                <a:r>
                  <a:rPr lang="en-GB" sz="2000" dirty="0" smtClean="0"/>
                  <a:t>is accurate </a:t>
                </a:r>
                <a:r>
                  <a:rPr lang="en-GB" sz="2000" dirty="0" smtClean="0"/>
                  <a:t>to 1% </a:t>
                </a:r>
                <a:r>
                  <a:rPr lang="en-GB" sz="2000" dirty="0" err="1" smtClean="0"/>
                  <a:t>sigma_y</a:t>
                </a:r>
                <a:r>
                  <a:rPr lang="en-GB" sz="2000" dirty="0" smtClean="0"/>
                  <a:t>, </a:t>
                </a:r>
                <a:br>
                  <a:rPr lang="en-GB" sz="2000" dirty="0" smtClean="0"/>
                </a:br>
                <a:r>
                  <a:rPr lang="en-GB" sz="2000" dirty="0" smtClean="0"/>
                  <a:t>we get a precision of 400 keV. </a:t>
                </a:r>
              </a:p>
              <a:p>
                <a:pPr marL="0" indent="0">
                  <a:buNone/>
                </a:pPr>
                <a:r>
                  <a:rPr lang="fr-CH" sz="2000" dirty="0" smtClean="0"/>
                  <a:t>         </a:t>
                </a:r>
                <a:r>
                  <a:rPr lang="fr-CH" sz="2000" b="1" dirty="0" smtClean="0"/>
                  <a:t>the </a:t>
                </a:r>
                <a:r>
                  <a:rPr lang="fr-CH" sz="2000" b="1" dirty="0" err="1" smtClean="0"/>
                  <a:t>process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should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be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simulated</a:t>
                </a:r>
                <a:r>
                  <a:rPr lang="fr-CH" sz="2000" b="1" dirty="0" smtClean="0"/>
                  <a:t/>
                </a:r>
                <a:br>
                  <a:rPr lang="fr-CH" sz="2000" b="1" dirty="0" smtClean="0"/>
                </a:br>
                <a:endParaRPr lang="en-GB" sz="2000" b="1" dirty="0" smtClean="0"/>
              </a:p>
              <a:p>
                <a:r>
                  <a:rPr lang="en-GB" sz="2000" dirty="0"/>
                  <a:t>w</a:t>
                </a:r>
                <a:r>
                  <a:rPr lang="en-GB" sz="2000" dirty="0" smtClean="0"/>
                  <a:t>e need </a:t>
                </a:r>
                <a:r>
                  <a:rPr lang="en-GB" sz="2000" dirty="0"/>
                  <a:t>1</a:t>
                </a:r>
                <a:r>
                  <a:rPr lang="en-GB" sz="2000" dirty="0" smtClean="0"/>
                  <a:t>00 </a:t>
                </a:r>
                <a:r>
                  <a:rPr lang="en-GB" sz="2000" dirty="0" smtClean="0"/>
                  <a:t>beams </a:t>
                </a:r>
                <a:r>
                  <a:rPr lang="en-GB" sz="2000" dirty="0" smtClean="0"/>
                  <a:t>scans to get an E</a:t>
                </a:r>
                <a:r>
                  <a:rPr lang="en-GB" sz="2000" baseline="-25000" dirty="0" smtClean="0"/>
                  <a:t>CM</a:t>
                </a:r>
                <a:r>
                  <a:rPr lang="en-GB" sz="2000" dirty="0" smtClean="0"/>
                  <a:t> accuracy of </a:t>
                </a:r>
                <a:r>
                  <a:rPr lang="en-GB" sz="2000" dirty="0"/>
                  <a:t>4</a:t>
                </a:r>
                <a:r>
                  <a:rPr lang="en-GB" sz="2000" dirty="0" smtClean="0"/>
                  <a:t>0keV – suggestion: </a:t>
                </a:r>
                <a:r>
                  <a:rPr lang="en-GB" sz="2000" dirty="0" err="1" smtClean="0"/>
                  <a:t>vernier</a:t>
                </a:r>
                <a:r>
                  <a:rPr lang="en-GB" sz="2000" dirty="0" smtClean="0"/>
                  <a:t> scan every hour or more. </a:t>
                </a:r>
              </a:p>
              <a:p>
                <a:r>
                  <a:rPr lang="en-GB" sz="2000" dirty="0" smtClean="0"/>
                  <a:t>It is likely that </a:t>
                </a:r>
                <a:r>
                  <a:rPr lang="en-GB" sz="2000" dirty="0" smtClean="0"/>
                  <a:t>Vernier scans </a:t>
                </a:r>
                <a:r>
                  <a:rPr lang="en-GB" sz="2000" dirty="0" smtClean="0"/>
                  <a:t>will be performed regularly at least once per hour or more. (</a:t>
                </a:r>
                <a:r>
                  <a:rPr lang="en-GB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GB" sz="2000" dirty="0" smtClean="0"/>
                  <a:t>100 per week) we </a:t>
                </a:r>
                <a:r>
                  <a:rPr lang="en-GB" sz="2000" dirty="0"/>
                  <a:t>e</a:t>
                </a:r>
                <a:r>
                  <a:rPr lang="en-GB" sz="2000" dirty="0" smtClean="0"/>
                  <a:t>nd up with an uncertainty of ~10keV </a:t>
                </a:r>
                <a:r>
                  <a:rPr lang="en-GB" sz="2000" dirty="0" smtClean="0"/>
                  <a:t> </a:t>
                </a:r>
                <a:r>
                  <a:rPr lang="fr-CH" sz="2000" dirty="0" smtClean="0"/>
                  <a:t>over </a:t>
                </a:r>
                <a:r>
                  <a:rPr lang="fr-CH" sz="2000" dirty="0" smtClean="0"/>
                  <a:t>the </a:t>
                </a:r>
                <a:r>
                  <a:rPr lang="fr-CH" sz="2000" dirty="0" err="1" smtClean="0"/>
                  <a:t>whole</a:t>
                </a:r>
                <a:r>
                  <a:rPr lang="fr-CH" sz="2000" dirty="0" smtClean="0"/>
                  <a:t> running </a:t>
                </a:r>
                <a:r>
                  <a:rPr lang="fr-CH" sz="2000" dirty="0" err="1" smtClean="0"/>
                  <a:t>period</a:t>
                </a:r>
                <a:r>
                  <a:rPr lang="fr-CH" sz="2000" dirty="0" smtClean="0"/>
                  <a:t>. </a:t>
                </a:r>
                <a:br>
                  <a:rPr lang="fr-CH" sz="2000" dirty="0" smtClean="0"/>
                </a:br>
                <a:endParaRPr lang="en-GB" sz="2000" dirty="0" smtClean="0"/>
              </a:p>
              <a:p>
                <a:r>
                  <a:rPr lang="fr-CH" sz="2000" b="1" dirty="0" smtClean="0"/>
                  <a:t>The dispersion must </a:t>
                </a:r>
                <a:r>
                  <a:rPr lang="fr-CH" sz="2000" b="1" dirty="0" err="1" smtClean="0"/>
                  <a:t>be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measured</a:t>
                </a:r>
                <a:r>
                  <a:rPr lang="fr-CH" sz="2000" b="1" dirty="0" smtClean="0"/>
                  <a:t> as </a:t>
                </a:r>
                <a:r>
                  <a:rPr lang="fr-CH" sz="2000" b="1" dirty="0" err="1" smtClean="0"/>
                  <a:t>well</a:t>
                </a:r>
                <a:r>
                  <a:rPr lang="fr-CH" sz="2000" b="1" dirty="0" smtClean="0"/>
                  <a:t>; </a:t>
                </a:r>
                <a:r>
                  <a:rPr lang="fr-CH" sz="2000" b="1" dirty="0" err="1" smtClean="0"/>
                  <a:t>this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can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be</a:t>
                </a:r>
                <a:r>
                  <a:rPr lang="fr-CH" sz="2000" b="1" dirty="0" smtClean="0"/>
                  <a:t> </a:t>
                </a:r>
                <a:r>
                  <a:rPr lang="fr-CH" sz="2000" b="1" dirty="0" err="1" smtClean="0"/>
                  <a:t>done</a:t>
                </a:r>
                <a:r>
                  <a:rPr lang="fr-CH" sz="2000" b="1" dirty="0" smtClean="0"/>
                  <a:t> by </a:t>
                </a:r>
                <a:r>
                  <a:rPr lang="fr-CH" sz="2000" b="1" dirty="0" err="1" smtClean="0"/>
                  <a:t>using</a:t>
                </a:r>
                <a:r>
                  <a:rPr lang="fr-CH" sz="2000" b="1" dirty="0" smtClean="0"/>
                  <a:t> the vernier scans </a:t>
                </a:r>
                <a:r>
                  <a:rPr lang="fr-CH" sz="2000" b="1" dirty="0" err="1" smtClean="0"/>
                  <a:t>with</a:t>
                </a:r>
                <a:r>
                  <a:rPr lang="fr-CH" sz="2000" b="1" dirty="0"/>
                  <a:t> </a:t>
                </a:r>
                <a:r>
                  <a:rPr lang="fr-CH" sz="2000" b="1" dirty="0" smtClean="0"/>
                  <a:t>offset </a:t>
                </a:r>
                <a:r>
                  <a:rPr lang="fr-CH" sz="2000" b="1" dirty="0" smtClean="0"/>
                  <a:t>RF </a:t>
                </a:r>
                <a:r>
                  <a:rPr lang="fr-CH" sz="2000" b="1" dirty="0" err="1" smtClean="0"/>
                  <a:t>frequency</a:t>
                </a:r>
                <a:endParaRPr lang="fr-CH" sz="2000" b="1" dirty="0" smtClean="0"/>
              </a:p>
              <a:p>
                <a:pPr marL="0" indent="0">
                  <a:buNone/>
                </a:pPr>
                <a:endParaRPr lang="fr-CH" sz="2000" dirty="0" smtClean="0"/>
              </a:p>
              <a:p>
                <a:endParaRPr lang="en-GB" sz="2000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37" y="321500"/>
                <a:ext cx="4429163" cy="4201893"/>
              </a:xfrm>
              <a:prstGeom prst="rect">
                <a:avLst/>
              </a:prstGeom>
              <a:blipFill rotWithShape="1">
                <a:blip r:embed="rId3"/>
                <a:stretch>
                  <a:fillRect l="-138" t="-871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6505" y="4523394"/>
            <a:ext cx="85472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critical</a:t>
            </a:r>
            <a:r>
              <a:rPr lang="fr-CH" b="1" i="1" dirty="0" smtClean="0"/>
              <a:t> </a:t>
            </a:r>
            <a:r>
              <a:rPr lang="fr-CH" b="1" i="1" dirty="0" err="1" smtClean="0"/>
              <a:t>effect</a:t>
            </a:r>
            <a:r>
              <a:rPr lang="fr-CH" b="1" i="1" dirty="0" smtClean="0"/>
              <a:t> </a:t>
            </a:r>
            <a:r>
              <a:rPr lang="fr-CH" b="1" i="1" dirty="0" err="1" smtClean="0"/>
              <a:t>is</a:t>
            </a:r>
            <a:r>
              <a:rPr lang="fr-CH" b="1" i="1" dirty="0" smtClean="0"/>
              <a:t> in the vertical plane, but horizontal plane </a:t>
            </a:r>
            <a:r>
              <a:rPr lang="fr-CH" b="1" i="1" dirty="0" err="1" smtClean="0"/>
              <a:t>should</a:t>
            </a:r>
            <a:r>
              <a:rPr lang="fr-CH" b="1" i="1" dirty="0" smtClean="0"/>
              <a:t> </a:t>
            </a:r>
            <a:r>
              <a:rPr lang="fr-CH" b="1" i="1" dirty="0" err="1" smtClean="0"/>
              <a:t>be</a:t>
            </a:r>
            <a:r>
              <a:rPr lang="fr-CH" b="1" i="1" dirty="0" smtClean="0"/>
              <a:t> </a:t>
            </a:r>
            <a:r>
              <a:rPr lang="fr-CH" b="1" i="1" dirty="0" err="1" smtClean="0"/>
              <a:t>investigated</a:t>
            </a:r>
            <a:r>
              <a:rPr lang="fr-CH" b="1" i="1" dirty="0" smtClean="0"/>
              <a:t> as </a:t>
            </a:r>
            <a:r>
              <a:rPr lang="fr-CH" b="1" i="1" dirty="0" err="1" smtClean="0"/>
              <a:t>well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6552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51470"/>
            <a:ext cx="9037923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At full </a:t>
            </a:r>
            <a:r>
              <a:rPr lang="fr-CH" b="1" dirty="0" err="1" smtClean="0"/>
              <a:t>luminosity</a:t>
            </a:r>
            <a:r>
              <a:rPr lang="fr-CH" b="1" dirty="0" smtClean="0"/>
              <a:t>, a vernier scan </a:t>
            </a:r>
            <a:r>
              <a:rPr lang="fr-CH" b="1" dirty="0" err="1" smtClean="0"/>
              <a:t>is</a:t>
            </a:r>
            <a:r>
              <a:rPr lang="fr-CH" b="1" dirty="0" smtClean="0"/>
              <a:t> a </a:t>
            </a:r>
            <a:r>
              <a:rPr lang="fr-CH" b="1" dirty="0" err="1" smtClean="0"/>
              <a:t>tricky</a:t>
            </a:r>
            <a:r>
              <a:rPr lang="fr-CH" b="1" dirty="0" smtClean="0"/>
              <a:t> </a:t>
            </a:r>
            <a:r>
              <a:rPr lang="fr-CH" b="1" dirty="0" err="1" smtClean="0"/>
              <a:t>operation</a:t>
            </a:r>
            <a:r>
              <a:rPr lang="fr-CH" b="1" dirty="0" smtClean="0"/>
              <a:t> and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blow</a:t>
            </a:r>
            <a:r>
              <a:rPr lang="fr-CH" b="1" dirty="0" smtClean="0"/>
              <a:t> up </a:t>
            </a:r>
            <a:r>
              <a:rPr lang="fr-CH" b="1" dirty="0" err="1" smtClean="0"/>
              <a:t>effects</a:t>
            </a:r>
            <a:endParaRPr lang="fr-CH" b="1" dirty="0" smtClean="0"/>
          </a:p>
          <a:p>
            <a:r>
              <a:rPr lang="fr-CH" b="1" dirty="0" err="1" smtClean="0"/>
              <a:t>might</a:t>
            </a:r>
            <a:r>
              <a:rPr lang="fr-CH" b="1" dirty="0" smtClean="0"/>
              <a:t> affect the </a:t>
            </a:r>
            <a:r>
              <a:rPr lang="fr-CH" b="1" dirty="0" err="1" smtClean="0"/>
              <a:t>result</a:t>
            </a:r>
            <a:r>
              <a:rPr lang="fr-CH" b="1" dirty="0" smtClean="0"/>
              <a:t>  </a:t>
            </a:r>
          </a:p>
          <a:p>
            <a:endParaRPr lang="fr-CH" dirty="0"/>
          </a:p>
          <a:p>
            <a:r>
              <a:rPr lang="fr-CH" b="1" dirty="0" err="1" smtClean="0"/>
              <a:t>Therefore</a:t>
            </a:r>
            <a:r>
              <a:rPr lang="fr-CH" b="1" dirty="0" smtClean="0"/>
              <a:t> a </a:t>
            </a:r>
            <a:r>
              <a:rPr lang="fr-CH" b="1" dirty="0" err="1" smtClean="0"/>
              <a:t>beamstrahlung</a:t>
            </a:r>
            <a:r>
              <a:rPr lang="fr-CH" b="1" dirty="0"/>
              <a:t> </a:t>
            </a:r>
            <a:r>
              <a:rPr lang="fr-CH" b="1" dirty="0" smtClean="0"/>
              <a:t>or radiative </a:t>
            </a:r>
            <a:r>
              <a:rPr lang="fr-CH" b="1" dirty="0" err="1" smtClean="0"/>
              <a:t>bhabha</a:t>
            </a:r>
            <a:r>
              <a:rPr lang="fr-CH" b="1" dirty="0" smtClean="0"/>
              <a:t> monitor </a:t>
            </a:r>
            <a:r>
              <a:rPr lang="fr-CH" dirty="0" err="1" smtClean="0"/>
              <a:t>seeems</a:t>
            </a:r>
            <a:r>
              <a:rPr lang="fr-CH" dirty="0" smtClean="0"/>
              <a:t> </a:t>
            </a:r>
            <a:r>
              <a:rPr lang="fr-CH" dirty="0" err="1" smtClean="0"/>
              <a:t>highly</a:t>
            </a:r>
            <a:r>
              <a:rPr lang="fr-CH" dirty="0" smtClean="0"/>
              <a:t> </a:t>
            </a:r>
            <a:r>
              <a:rPr lang="fr-CH" dirty="0" err="1" smtClean="0"/>
              <a:t>worthwhile</a:t>
            </a:r>
            <a:r>
              <a:rPr lang="fr-CH" dirty="0" smtClean="0"/>
              <a:t> as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</a:p>
          <a:p>
            <a:r>
              <a:rPr lang="fr-CH" dirty="0" smtClean="0"/>
              <a:t>information on the direction of the </a:t>
            </a:r>
            <a:r>
              <a:rPr lang="fr-CH" dirty="0" err="1" smtClean="0"/>
              <a:t>interacting</a:t>
            </a:r>
            <a:r>
              <a:rPr lang="fr-CH" dirty="0" smtClean="0"/>
              <a:t> </a:t>
            </a:r>
            <a:r>
              <a:rPr lang="fr-CH" dirty="0" err="1" smtClean="0"/>
              <a:t>particles</a:t>
            </a:r>
            <a:r>
              <a:rPr lang="fr-CH" dirty="0" smtClean="0"/>
              <a:t>. </a:t>
            </a:r>
          </a:p>
          <a:p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detects</a:t>
            </a:r>
            <a:r>
              <a:rPr lang="fr-CH" dirty="0" smtClean="0"/>
              <a:t> </a:t>
            </a:r>
          </a:p>
          <a:p>
            <a:r>
              <a:rPr lang="fr-CH" dirty="0" smtClean="0"/>
              <a:t>the hard photons </a:t>
            </a:r>
            <a:r>
              <a:rPr lang="fr-CH" dirty="0" err="1" smtClean="0"/>
              <a:t>emmitted</a:t>
            </a:r>
            <a:r>
              <a:rPr lang="fr-CH" dirty="0" smtClean="0"/>
              <a:t> in </a:t>
            </a:r>
            <a:r>
              <a:rPr lang="fr-CH" dirty="0" err="1" smtClean="0"/>
              <a:t>either</a:t>
            </a:r>
            <a:r>
              <a:rPr lang="fr-CH" dirty="0" smtClean="0"/>
              <a:t> </a:t>
            </a:r>
            <a:r>
              <a:rPr lang="fr-CH" dirty="0" err="1" smtClean="0"/>
              <a:t>e+e</a:t>
            </a:r>
            <a:r>
              <a:rPr lang="fr-CH" dirty="0" smtClean="0"/>
              <a:t>-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>
                <a:sym typeface="Wingdings" panose="05000000000000000000" pitchFamily="2" charset="2"/>
              </a:rPr>
              <a:t>e+e</a:t>
            </a:r>
            <a:r>
              <a:rPr lang="fr-CH" dirty="0" smtClean="0">
                <a:sym typeface="Wingdings" panose="05000000000000000000" pitchFamily="2" charset="2"/>
              </a:rPr>
              <a:t>- </a:t>
            </a:r>
            <a:r>
              <a:rPr lang="fr-CH" dirty="0" smtClean="0">
                <a:sym typeface="Symbol"/>
              </a:rPr>
              <a:t> </a:t>
            </a:r>
          </a:p>
          <a:p>
            <a:r>
              <a:rPr lang="fr-CH" dirty="0" smtClean="0">
                <a:sym typeface="Symbol"/>
              </a:rPr>
              <a:t>or </a:t>
            </a:r>
          </a:p>
          <a:p>
            <a:r>
              <a:rPr lang="fr-CH" dirty="0" smtClean="0">
                <a:sym typeface="Symbol"/>
              </a:rPr>
              <a:t>the hard </a:t>
            </a:r>
            <a:r>
              <a:rPr lang="fr-CH" dirty="0" err="1" smtClean="0">
                <a:sym typeface="Symbol"/>
              </a:rPr>
              <a:t>beamstrahlung</a:t>
            </a:r>
            <a:r>
              <a:rPr lang="fr-CH" dirty="0" smtClean="0">
                <a:sym typeface="Symbol"/>
              </a:rPr>
              <a:t> </a:t>
            </a:r>
            <a:r>
              <a:rPr lang="fr-CH" dirty="0" smtClean="0"/>
              <a:t> photons </a:t>
            </a:r>
          </a:p>
          <a:p>
            <a:endParaRPr lang="fr-CH" dirty="0" smtClean="0"/>
          </a:p>
          <a:p>
            <a:r>
              <a:rPr lang="fr-CH" dirty="0" smtClean="0"/>
              <a:t>Photons </a:t>
            </a:r>
            <a:r>
              <a:rPr lang="fr-CH" dirty="0" smtClean="0"/>
              <a:t>are not </a:t>
            </a:r>
            <a:r>
              <a:rPr lang="fr-CH" dirty="0" err="1" smtClean="0"/>
              <a:t>affected</a:t>
            </a:r>
            <a:r>
              <a:rPr lang="fr-CH" dirty="0" smtClean="0"/>
              <a:t> by the IR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. </a:t>
            </a:r>
          </a:p>
          <a:p>
            <a:r>
              <a:rPr lang="fr-CH" dirty="0" smtClean="0"/>
              <a:t>The </a:t>
            </a:r>
            <a:r>
              <a:rPr lang="fr-CH" dirty="0" err="1" smtClean="0"/>
              <a:t>beam-beam</a:t>
            </a:r>
            <a:r>
              <a:rPr lang="fr-CH" dirty="0" smtClean="0"/>
              <a:t> offset leads to a shift in the </a:t>
            </a:r>
            <a:r>
              <a:rPr lang="fr-CH" dirty="0" err="1" smtClean="0"/>
              <a:t>beamstrahlung</a:t>
            </a:r>
            <a:r>
              <a:rPr lang="fr-CH" dirty="0" smtClean="0"/>
              <a:t> photon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</a:p>
          <a:p>
            <a:r>
              <a:rPr lang="fr-CH" b="1" dirty="0" err="1" smtClean="0"/>
              <a:t>proportional</a:t>
            </a:r>
            <a:r>
              <a:rPr lang="fr-CH" dirty="0" smtClean="0"/>
              <a:t> to the offset (and to the charge of the opposite  </a:t>
            </a:r>
            <a:r>
              <a:rPr lang="fr-CH" dirty="0" err="1" smtClean="0"/>
              <a:t>beam</a:t>
            </a:r>
            <a:r>
              <a:rPr lang="fr-CH" dirty="0" smtClean="0"/>
              <a:t>) for </a:t>
            </a:r>
            <a:r>
              <a:rPr lang="fr-CH" dirty="0" err="1" smtClean="0"/>
              <a:t>small</a:t>
            </a:r>
            <a:r>
              <a:rPr lang="fr-CH" dirty="0" smtClean="0"/>
              <a:t> offsets. </a:t>
            </a:r>
            <a:br>
              <a:rPr lang="fr-CH" dirty="0" smtClean="0"/>
            </a:br>
            <a:r>
              <a:rPr lang="fr-CH" b="1" dirty="0" smtClean="0"/>
              <a:t>the </a:t>
            </a:r>
            <a:r>
              <a:rPr lang="fr-CH" b="1" dirty="0" err="1" smtClean="0"/>
              <a:t>measurement</a:t>
            </a:r>
            <a:r>
              <a:rPr lang="fr-CH" b="1" dirty="0" smtClean="0"/>
              <a:t> </a:t>
            </a:r>
            <a:r>
              <a:rPr lang="fr-CH" b="1" u="sng" dirty="0" err="1" smtClean="0"/>
              <a:t>is</a:t>
            </a:r>
            <a:r>
              <a:rPr lang="fr-CH" b="1" u="sng" dirty="0" smtClean="0"/>
              <a:t> passive </a:t>
            </a:r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b="1" dirty="0" smtClean="0"/>
              <a:t>the </a:t>
            </a:r>
            <a:r>
              <a:rPr lang="fr-CH" b="1" dirty="0" err="1" smtClean="0"/>
              <a:t>zero</a:t>
            </a:r>
            <a:r>
              <a:rPr lang="fr-CH" b="1" dirty="0" smtClean="0"/>
              <a:t> position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operationally</a:t>
            </a:r>
            <a:r>
              <a:rPr lang="fr-CH" b="1" dirty="0" smtClean="0"/>
              <a:t> </a:t>
            </a:r>
            <a:r>
              <a:rPr lang="fr-CH" b="1" dirty="0" err="1" smtClean="0"/>
              <a:t>established</a:t>
            </a:r>
            <a:r>
              <a:rPr lang="fr-CH" b="1" dirty="0" smtClean="0"/>
              <a:t> by </a:t>
            </a:r>
            <a:r>
              <a:rPr lang="fr-CH" b="1" dirty="0" err="1" smtClean="0"/>
              <a:t>colliding</a:t>
            </a:r>
            <a:r>
              <a:rPr lang="fr-CH" b="1" dirty="0" smtClean="0"/>
              <a:t> </a:t>
            </a:r>
            <a:r>
              <a:rPr lang="fr-CH" b="1" dirty="0" err="1" smtClean="0"/>
              <a:t>beams</a:t>
            </a:r>
            <a:r>
              <a:rPr lang="fr-CH" b="1" dirty="0" smtClean="0"/>
              <a:t> at </a:t>
            </a:r>
            <a:r>
              <a:rPr lang="fr-CH" b="1" dirty="0" err="1" smtClean="0"/>
              <a:t>lower</a:t>
            </a:r>
            <a:r>
              <a:rPr lang="fr-CH" b="1" dirty="0" smtClean="0"/>
              <a:t> </a:t>
            </a:r>
            <a:r>
              <a:rPr lang="fr-CH" b="1" dirty="0" err="1" smtClean="0"/>
              <a:t>intensity</a:t>
            </a:r>
            <a:endParaRPr lang="fr-CH" b="1" dirty="0" smtClean="0"/>
          </a:p>
          <a:p>
            <a:r>
              <a:rPr lang="fr-CH" b="1" dirty="0" err="1" smtClean="0"/>
              <a:t>where</a:t>
            </a:r>
            <a:r>
              <a:rPr lang="fr-CH" b="1" dirty="0"/>
              <a:t> </a:t>
            </a:r>
            <a:r>
              <a:rPr lang="fr-CH" b="1" dirty="0" smtClean="0"/>
              <a:t>large vernier scan amplitude </a:t>
            </a:r>
            <a:r>
              <a:rPr lang="fr-CH" b="1" dirty="0" err="1" smtClean="0"/>
              <a:t>is</a:t>
            </a:r>
            <a:r>
              <a:rPr lang="fr-CH" b="1" dirty="0" smtClean="0"/>
              <a:t> possible. </a:t>
            </a:r>
          </a:p>
          <a:p>
            <a:endParaRPr lang="fr-CH" dirty="0" smtClean="0"/>
          </a:p>
          <a:p>
            <a:r>
              <a:rPr lang="fr-CH" dirty="0" smtClean="0"/>
              <a:t>An </a:t>
            </a:r>
            <a:r>
              <a:rPr lang="fr-CH" dirty="0" err="1" smtClean="0"/>
              <a:t>angular</a:t>
            </a:r>
            <a:r>
              <a:rPr lang="fr-CH" dirty="0" smtClean="0"/>
              <a:t> kick of up to 0.18 </a:t>
            </a:r>
            <a:r>
              <a:rPr lang="fr-CH" dirty="0" err="1" smtClean="0"/>
              <a:t>mrad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expected</a:t>
            </a:r>
            <a:r>
              <a:rPr lang="fr-CH" dirty="0" smtClean="0"/>
              <a:t> in the horizontal plane due to EM attraction.  </a:t>
            </a:r>
          </a:p>
        </p:txBody>
      </p:sp>
    </p:spTree>
    <p:extLst>
      <p:ext uri="{BB962C8B-B14F-4D97-AF65-F5344CB8AC3E}">
        <p14:creationId xmlns:p14="http://schemas.microsoft.com/office/powerpoint/2010/main" val="18148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3" y="1041580"/>
            <a:ext cx="8757014" cy="26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Koratzinos</a:t>
            </a:r>
            <a:r>
              <a:rPr lang="en-US" dirty="0" smtClean="0"/>
              <a:t>, FCC week 2019 Brussels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1650" y="695331"/>
            <a:ext cx="4686300" cy="34624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9777" y="2"/>
            <a:ext cx="22044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3200" b="1" dirty="0"/>
              <a:t>Conclusions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080" y="861560"/>
            <a:ext cx="90370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had</a:t>
            </a:r>
            <a:r>
              <a:rPr lang="fr-CH" dirty="0" smtClean="0"/>
              <a:t> a first look at the </a:t>
            </a:r>
            <a:r>
              <a:rPr lang="fr-CH" dirty="0" err="1" smtClean="0"/>
              <a:t>determination</a:t>
            </a:r>
            <a:r>
              <a:rPr lang="fr-CH" dirty="0" smtClean="0"/>
              <a:t> of centre of mass </a:t>
            </a:r>
            <a:r>
              <a:rPr lang="fr-CH" dirty="0" err="1" smtClean="0"/>
              <a:t>energy</a:t>
            </a:r>
            <a:r>
              <a:rPr lang="fr-CH" dirty="0" smtClean="0"/>
              <a:t> and </a:t>
            </a:r>
            <a:r>
              <a:rPr lang="fr-CH" dirty="0" err="1" smtClean="0"/>
              <a:t>energy</a:t>
            </a:r>
            <a:r>
              <a:rPr lang="fr-CH" dirty="0" smtClean="0"/>
              <a:t> spread in FCC-</a:t>
            </a:r>
            <a:r>
              <a:rPr lang="fr-CH" dirty="0" err="1" smtClean="0"/>
              <a:t>ee</a:t>
            </a:r>
            <a:endParaRPr lang="fr-CH" dirty="0"/>
          </a:p>
          <a:p>
            <a:r>
              <a:rPr lang="fr-CH" dirty="0" err="1" smtClean="0"/>
              <a:t>Results</a:t>
            </a:r>
            <a:r>
              <a:rPr lang="fr-CH" dirty="0" smtClean="0"/>
              <a:t> look </a:t>
            </a:r>
            <a:r>
              <a:rPr lang="fr-CH" dirty="0" err="1" smtClean="0"/>
              <a:t>extremely</a:t>
            </a:r>
            <a:r>
              <a:rPr lang="fr-CH" dirty="0" smtClean="0"/>
              <a:t> </a:t>
            </a:r>
            <a:r>
              <a:rPr lang="fr-CH" dirty="0" err="1" smtClean="0"/>
              <a:t>promising</a:t>
            </a:r>
            <a:r>
              <a:rPr lang="fr-CH" dirty="0" smtClean="0"/>
              <a:t> of </a:t>
            </a:r>
            <a:r>
              <a:rPr lang="fr-CH" dirty="0" err="1" smtClean="0"/>
              <a:t>extraordinary</a:t>
            </a:r>
            <a:r>
              <a:rPr lang="fr-CH" dirty="0" smtClean="0"/>
              <a:t>, </a:t>
            </a:r>
            <a:r>
              <a:rPr lang="fr-CH" dirty="0" err="1" smtClean="0"/>
              <a:t>historical</a:t>
            </a:r>
            <a:r>
              <a:rPr lang="fr-CH" dirty="0" smtClean="0"/>
              <a:t>  </a:t>
            </a:r>
            <a:r>
              <a:rPr lang="fr-CH" dirty="0" err="1" smtClean="0"/>
              <a:t>measurements</a:t>
            </a:r>
            <a:r>
              <a:rPr lang="fr-CH" dirty="0" smtClean="0"/>
              <a:t> </a:t>
            </a:r>
          </a:p>
          <a:p>
            <a:r>
              <a:rPr lang="fr-CH" dirty="0" smtClean="0"/>
              <a:t>This must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r>
              <a:rPr lang="fr-CH" dirty="0" smtClean="0"/>
              <a:t> and </a:t>
            </a:r>
            <a:r>
              <a:rPr lang="fr-CH" dirty="0" err="1" smtClean="0"/>
              <a:t>secured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.  </a:t>
            </a:r>
          </a:p>
          <a:p>
            <a:endParaRPr lang="fr-CH" dirty="0" smtClean="0"/>
          </a:p>
          <a:p>
            <a:r>
              <a:rPr lang="fr-CH" dirty="0" err="1" smtClean="0"/>
              <a:t>there</a:t>
            </a:r>
            <a:r>
              <a:rPr lang="fr-CH" dirty="0" smtClean="0"/>
              <a:t> are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ways</a:t>
            </a:r>
            <a:r>
              <a:rPr lang="fr-CH" dirty="0" smtClean="0"/>
              <a:t> in </a:t>
            </a:r>
            <a:r>
              <a:rPr lang="fr-CH" dirty="0" err="1" smtClean="0"/>
              <a:t>which</a:t>
            </a:r>
            <a:r>
              <a:rPr lang="fr-CH" dirty="0" smtClean="0"/>
              <a:t> the program </a:t>
            </a:r>
            <a:r>
              <a:rPr lang="fr-CH" dirty="0" err="1" smtClean="0"/>
              <a:t>should</a:t>
            </a:r>
            <a:r>
              <a:rPr lang="fr-CH" dirty="0" smtClean="0"/>
              <a:t> move </a:t>
            </a:r>
            <a:r>
              <a:rPr lang="fr-CH" dirty="0" err="1" smtClean="0"/>
              <a:t>forward</a:t>
            </a:r>
            <a:r>
              <a:rPr lang="fr-CH" dirty="0" smtClean="0"/>
              <a:t>. </a:t>
            </a:r>
          </a:p>
          <a:p>
            <a:r>
              <a:rPr lang="fr-CH" dirty="0" smtClean="0"/>
              <a:t>-1- </a:t>
            </a:r>
            <a:r>
              <a:rPr lang="fr-CH" dirty="0" err="1" smtClean="0"/>
              <a:t>unify</a:t>
            </a:r>
            <a:r>
              <a:rPr lang="fr-CH" dirty="0" smtClean="0"/>
              <a:t> the set of codes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simulate</a:t>
            </a:r>
            <a:r>
              <a:rPr lang="fr-CH" dirty="0" smtClean="0"/>
              <a:t> the machine and </a:t>
            </a:r>
            <a:r>
              <a:rPr lang="fr-CH" dirty="0" err="1" smtClean="0"/>
              <a:t>verify</a:t>
            </a:r>
            <a:r>
              <a:rPr lang="fr-CH" dirty="0" smtClean="0"/>
              <a:t> (</a:t>
            </a:r>
            <a:r>
              <a:rPr lang="fr-CH" dirty="0" err="1" smtClean="0"/>
              <a:t>spurious</a:t>
            </a:r>
            <a:r>
              <a:rPr lang="fr-CH" dirty="0" smtClean="0"/>
              <a:t>) </a:t>
            </a:r>
            <a:r>
              <a:rPr lang="fr-CH" dirty="0" err="1" smtClean="0"/>
              <a:t>energy</a:t>
            </a:r>
            <a:r>
              <a:rPr lang="fr-CH" dirty="0" smtClean="0"/>
              <a:t> shifts </a:t>
            </a:r>
          </a:p>
          <a:p>
            <a:r>
              <a:rPr lang="fr-CH" dirty="0" smtClean="0"/>
              <a:t>-2- </a:t>
            </a:r>
            <a:r>
              <a:rPr lang="fr-CH" dirty="0" err="1" smtClean="0"/>
              <a:t>simulate</a:t>
            </a:r>
            <a:r>
              <a:rPr lang="fr-CH" dirty="0" smtClean="0"/>
              <a:t> and </a:t>
            </a:r>
            <a:r>
              <a:rPr lang="fr-CH" dirty="0" err="1" smtClean="0"/>
              <a:t>improve</a:t>
            </a:r>
            <a:r>
              <a:rPr lang="fr-CH" dirty="0" smtClean="0"/>
              <a:t> the </a:t>
            </a:r>
            <a:r>
              <a:rPr lang="fr-CH" dirty="0" err="1" smtClean="0"/>
              <a:t>polarimeter</a:t>
            </a:r>
            <a:r>
              <a:rPr lang="fr-CH" dirty="0" smtClean="0"/>
              <a:t>/</a:t>
            </a:r>
            <a:r>
              <a:rPr lang="fr-CH" dirty="0" err="1" smtClean="0"/>
              <a:t>spectrometer</a:t>
            </a:r>
            <a:r>
              <a:rPr lang="fr-CH" dirty="0" smtClean="0"/>
              <a:t> in </a:t>
            </a:r>
            <a:r>
              <a:rPr lang="fr-CH" dirty="0" err="1" smtClean="0"/>
              <a:t>both</a:t>
            </a:r>
            <a:r>
              <a:rPr lang="fr-CH" dirty="0" smtClean="0"/>
              <a:t> </a:t>
            </a:r>
            <a:r>
              <a:rPr lang="fr-CH" dirty="0" err="1" smtClean="0"/>
              <a:t>functions</a:t>
            </a:r>
            <a:endParaRPr lang="fr-CH" dirty="0"/>
          </a:p>
          <a:p>
            <a:r>
              <a:rPr lang="fr-CH" dirty="0" smtClean="0"/>
              <a:t>-3- </a:t>
            </a:r>
            <a:r>
              <a:rPr lang="fr-CH" dirty="0" err="1" smtClean="0"/>
              <a:t>completely</a:t>
            </a:r>
            <a:r>
              <a:rPr lang="fr-CH" dirty="0" smtClean="0"/>
              <a:t> </a:t>
            </a:r>
            <a:r>
              <a:rPr lang="fr-CH" dirty="0" err="1" smtClean="0"/>
              <a:t>re-think</a:t>
            </a:r>
            <a:r>
              <a:rPr lang="fr-CH" dirty="0" smtClean="0"/>
              <a:t> the IP collision monitoring and </a:t>
            </a:r>
            <a:r>
              <a:rPr lang="fr-CH" dirty="0" err="1" smtClean="0"/>
              <a:t>necessary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-- vernier scans,  </a:t>
            </a:r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 err="1" smtClean="0"/>
              <a:t>lumi</a:t>
            </a:r>
            <a:r>
              <a:rPr lang="fr-CH" dirty="0" smtClean="0"/>
              <a:t> monitor, </a:t>
            </a:r>
          </a:p>
          <a:p>
            <a:r>
              <a:rPr lang="fr-CH" dirty="0"/>
              <a:t> </a:t>
            </a:r>
            <a:r>
              <a:rPr lang="fr-CH" dirty="0" smtClean="0"/>
              <a:t>        -- </a:t>
            </a:r>
            <a:r>
              <a:rPr lang="fr-CH" dirty="0" err="1" smtClean="0"/>
              <a:t>beam-beam</a:t>
            </a:r>
            <a:r>
              <a:rPr lang="fr-CH" dirty="0" smtClean="0"/>
              <a:t> </a:t>
            </a:r>
            <a:r>
              <a:rPr lang="fr-CH" dirty="0" err="1" smtClean="0"/>
              <a:t>deflection</a:t>
            </a:r>
            <a:r>
              <a:rPr lang="fr-CH" dirty="0" smtClean="0"/>
              <a:t> monitor, </a:t>
            </a:r>
          </a:p>
          <a:p>
            <a:r>
              <a:rPr lang="fr-CH" dirty="0"/>
              <a:t> </a:t>
            </a:r>
            <a:r>
              <a:rPr lang="fr-CH" dirty="0" smtClean="0"/>
              <a:t>        -- </a:t>
            </a:r>
            <a:r>
              <a:rPr lang="fr-CH" dirty="0" err="1" smtClean="0"/>
              <a:t>beamstrahlung</a:t>
            </a:r>
            <a:r>
              <a:rPr lang="fr-CH" dirty="0" smtClean="0"/>
              <a:t> monitor etc…      </a:t>
            </a:r>
          </a:p>
          <a:p>
            <a:r>
              <a:rPr lang="fr-CH" dirty="0" smtClean="0"/>
              <a:t>4. devise </a:t>
            </a:r>
            <a:r>
              <a:rPr lang="fr-CH" dirty="0" err="1" smtClean="0"/>
              <a:t>means</a:t>
            </a:r>
            <a:r>
              <a:rPr lang="fr-CH" dirty="0" smtClean="0"/>
              <a:t> to </a:t>
            </a:r>
            <a:r>
              <a:rPr lang="fr-CH" dirty="0" err="1" smtClean="0"/>
              <a:t>make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all </a:t>
            </a:r>
            <a:r>
              <a:rPr lang="fr-CH" dirty="0" err="1" smtClean="0"/>
              <a:t>automatic</a:t>
            </a:r>
            <a:r>
              <a:rPr lang="fr-CH" dirty="0" smtClean="0"/>
              <a:t> (RD, Verniers, Dispersion, etc…) </a:t>
            </a:r>
          </a:p>
          <a:p>
            <a:endParaRPr lang="fr-CH" dirty="0"/>
          </a:p>
          <a:p>
            <a:r>
              <a:rPr lang="fr-CH" dirty="0" smtClean="0"/>
              <a:t>and more…. </a:t>
            </a:r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2810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75"/>
            <a:ext cx="8229600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34" tIns="45717" rIns="91434" bIns="45717" rtlCol="0" anchor="ctr">
            <a:noAutofit/>
          </a:bodyPr>
          <a:lstStyle/>
          <a:p>
            <a:r>
              <a:rPr lang="en-GB" sz="3200" b="1" dirty="0"/>
              <a:t>Measure vertical dispersion at the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According to Katsunobu Oide:</a:t>
            </a:r>
          </a:p>
          <a:p>
            <a:r>
              <a:rPr lang="en-GB" dirty="0" smtClean="0"/>
              <a:t>Use BPMs at the high beta points on both sides of the IP</a:t>
            </a:r>
          </a:p>
          <a:p>
            <a:r>
              <a:rPr lang="en-GB" dirty="0" smtClean="0"/>
              <a:t>If  relative BPM resolution is 1 um, then resolution on dispersion is 1um/(</a:t>
            </a:r>
            <a:r>
              <a:rPr lang="en-GB" dirty="0" err="1" smtClean="0"/>
              <a:t>dp</a:t>
            </a:r>
            <a:r>
              <a:rPr lang="en-GB" dirty="0" smtClean="0"/>
              <a:t>/p)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dp</a:t>
            </a:r>
            <a:r>
              <a:rPr lang="en-GB" dirty="0" smtClean="0"/>
              <a:t>/p) (achieved through change of RF frequency) cannot be more than 1% to avoid non-</a:t>
            </a:r>
            <a:r>
              <a:rPr lang="en-GB" dirty="0" err="1" smtClean="0"/>
              <a:t>linearities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leading to a resolution on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y</a:t>
            </a:r>
            <a:r>
              <a:rPr lang="en-GB" dirty="0" smtClean="0"/>
              <a:t> of 100um on both sides of the IP</a:t>
            </a:r>
          </a:p>
          <a:p>
            <a:r>
              <a:rPr lang="en-GB" dirty="0" smtClean="0"/>
              <a:t>The dispersion at the IP is the sum of the dispersions on both sides of the IP, which have opposite signs as they are about 180 degrees apart. </a:t>
            </a:r>
          </a:p>
          <a:p>
            <a:r>
              <a:rPr lang="en-GB" dirty="0" smtClean="0"/>
              <a:t>Thus the dispersion at the IP is the subtraction of two big numbers, so relative cross calibration of the two BPMs is also important</a:t>
            </a:r>
          </a:p>
          <a:p>
            <a:r>
              <a:rPr lang="en-GB" dirty="0" smtClean="0"/>
              <a:t>knowing the optics it may be possible to perform a fit to the dispersion function…  </a:t>
            </a:r>
          </a:p>
          <a:p>
            <a:r>
              <a:rPr lang="en-GB" dirty="0" smtClean="0"/>
              <a:t>More work is needed here. The required resolution (around 5um) is not yet there.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3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5" y="6467"/>
            <a:ext cx="9154406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provide</a:t>
            </a:r>
            <a:r>
              <a:rPr lang="fr-CH" b="1" dirty="0" smtClean="0"/>
              <a:t> main </a:t>
            </a:r>
            <a:r>
              <a:rPr lang="fr-CH" b="1" dirty="0" err="1" smtClean="0"/>
              <a:t>ingredient</a:t>
            </a:r>
            <a:r>
              <a:rPr lang="fr-CH" b="1" dirty="0" smtClean="0"/>
              <a:t> to </a:t>
            </a:r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Measurements</a:t>
            </a:r>
            <a:endParaRPr lang="fr-CH" b="1" dirty="0" smtClean="0"/>
          </a:p>
          <a:p>
            <a:endParaRPr lang="fr-CH" dirty="0"/>
          </a:p>
          <a:p>
            <a:pPr marL="342875" indent="-342875">
              <a:buAutoNum type="arabicPeriod"/>
            </a:pPr>
            <a:r>
              <a:rPr lang="fr-CH" b="1" dirty="0" smtClean="0">
                <a:solidFill>
                  <a:srgbClr val="C00000"/>
                </a:solidFill>
              </a:rPr>
              <a:t>Transverse </a:t>
            </a:r>
            <a:r>
              <a:rPr lang="fr-CH" b="1" dirty="0" err="1" smtClean="0">
                <a:solidFill>
                  <a:srgbClr val="C00000"/>
                </a:solidFill>
              </a:rPr>
              <a:t>beam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polarization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provides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beam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energy</a:t>
            </a:r>
            <a:r>
              <a:rPr lang="fr-CH" b="1" dirty="0" smtClean="0">
                <a:solidFill>
                  <a:srgbClr val="C00000"/>
                </a:solidFill>
              </a:rPr>
              <a:t> calibration </a:t>
            </a:r>
          </a:p>
          <a:p>
            <a:r>
              <a:rPr lang="fr-CH" dirty="0" smtClean="0"/>
              <a:t>       </a:t>
            </a:r>
            <a:r>
              <a:rPr lang="fr-CH" b="1" dirty="0" smtClean="0">
                <a:solidFill>
                  <a:srgbClr val="C00000"/>
                </a:solidFill>
              </a:rPr>
              <a:t>by </a:t>
            </a:r>
            <a:r>
              <a:rPr lang="fr-CH" b="1" dirty="0" err="1" smtClean="0">
                <a:solidFill>
                  <a:srgbClr val="C00000"/>
                </a:solidFill>
              </a:rPr>
              <a:t>resonant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depolarization</a:t>
            </a:r>
            <a:r>
              <a:rPr lang="fr-CH" b="1" dirty="0" smtClean="0">
                <a:solidFill>
                  <a:srgbClr val="C00000"/>
                </a:solidFill>
              </a:rPr>
              <a:t>      </a:t>
            </a:r>
          </a:p>
          <a:p>
            <a:r>
              <a:rPr lang="fr-CH" dirty="0"/>
              <a:t> </a:t>
            </a:r>
            <a:r>
              <a:rPr lang="fr-CH" dirty="0" smtClean="0"/>
              <a:t>       </a:t>
            </a:r>
            <a:r>
              <a:rPr lang="fr-CH" dirty="0"/>
              <a:t> </a:t>
            </a:r>
            <a:r>
              <a:rPr lang="fr-CH" dirty="0" smtClean="0"/>
              <a:t> 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(~10%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sufficient</a:t>
            </a:r>
            <a:r>
              <a:rPr lang="fr-CH" dirty="0" smtClean="0"/>
              <a:t>)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at Z &amp; W pair </a:t>
            </a:r>
            <a:r>
              <a:rPr lang="fr-CH" dirty="0" err="1" smtClean="0">
                <a:sym typeface="Wingdings" panose="05000000000000000000" pitchFamily="2" charset="2"/>
              </a:rPr>
              <a:t>threshold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comes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naturally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at Z use of </a:t>
            </a:r>
            <a:r>
              <a:rPr lang="fr-CH" dirty="0" err="1" smtClean="0">
                <a:sym typeface="Wingdings" panose="05000000000000000000" pitchFamily="2" charset="2"/>
              </a:rPr>
              <a:t>asymmetric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wigglers</a:t>
            </a:r>
            <a:r>
              <a:rPr lang="fr-CH" dirty="0" smtClean="0">
                <a:sym typeface="Wingdings" panose="05000000000000000000" pitchFamily="2" charset="2"/>
              </a:rPr>
              <a:t> at </a:t>
            </a:r>
            <a:r>
              <a:rPr lang="fr-CH" dirty="0" err="1" smtClean="0">
                <a:sym typeface="Wingdings" panose="05000000000000000000" pitchFamily="2" charset="2"/>
              </a:rPr>
              <a:t>beginning</a:t>
            </a:r>
            <a:r>
              <a:rPr lang="fr-CH" dirty="0" smtClean="0">
                <a:sym typeface="Wingdings" panose="05000000000000000000" pitchFamily="2" charset="2"/>
              </a:rPr>
              <a:t> of </a:t>
            </a:r>
            <a:r>
              <a:rPr lang="fr-CH" dirty="0" err="1" smtClean="0">
                <a:sym typeface="Wingdings" panose="05000000000000000000" pitchFamily="2" charset="2"/>
              </a:rPr>
              <a:t>fills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/>
            </a:r>
            <a:br>
              <a:rPr lang="fr-CH" dirty="0" smtClean="0">
                <a:sym typeface="Wingdings" panose="05000000000000000000" pitchFamily="2" charset="2"/>
              </a:rPr>
            </a:br>
            <a:r>
              <a:rPr lang="fr-CH" dirty="0" smtClean="0">
                <a:sym typeface="Wingdings" panose="05000000000000000000" pitchFamily="2" charset="2"/>
              </a:rPr>
              <a:t>	</a:t>
            </a:r>
            <a:r>
              <a:rPr lang="fr-CH" dirty="0" err="1" smtClean="0">
                <a:sym typeface="Wingdings" panose="05000000000000000000" pitchFamily="2" charset="2"/>
              </a:rPr>
              <a:t>since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polarization</a:t>
            </a:r>
            <a:r>
              <a:rPr lang="fr-CH" dirty="0" smtClean="0">
                <a:sym typeface="Wingdings" panose="05000000000000000000" pitchFamily="2" charset="2"/>
              </a:rPr>
              <a:t> time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otherwise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very</a:t>
            </a:r>
            <a:r>
              <a:rPr lang="fr-CH" dirty="0" smtClean="0">
                <a:sym typeface="Wingdings" panose="05000000000000000000" pitchFamily="2" charset="2"/>
              </a:rPr>
              <a:t> long.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</a:t>
            </a:r>
            <a:r>
              <a:rPr lang="fr-CH" dirty="0" err="1" smtClean="0">
                <a:sym typeface="Wingdings" panose="05000000000000000000" pitchFamily="2" charset="2"/>
              </a:rPr>
              <a:t>could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used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also</a:t>
            </a:r>
            <a:r>
              <a:rPr lang="fr-CH" dirty="0" smtClean="0">
                <a:sym typeface="Wingdings" panose="05000000000000000000" pitchFamily="2" charset="2"/>
              </a:rPr>
              <a:t> at </a:t>
            </a:r>
            <a:r>
              <a:rPr lang="fr-CH" dirty="0" err="1" smtClean="0">
                <a:sym typeface="Wingdings" panose="05000000000000000000" pitchFamily="2" charset="2"/>
              </a:rPr>
              <a:t>ee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 </a:t>
            </a:r>
            <a:r>
              <a:rPr lang="fr-CH" dirty="0" smtClean="0">
                <a:sym typeface="Wingdings" panose="05000000000000000000" pitchFamily="2" charset="2"/>
              </a:rPr>
              <a:t>H(126) (</a:t>
            </a:r>
            <a:r>
              <a:rPr lang="fr-CH" dirty="0" err="1" smtClean="0">
                <a:sym typeface="Wingdings" panose="05000000000000000000" pitchFamily="2" charset="2"/>
              </a:rPr>
              <a:t>depending</a:t>
            </a:r>
            <a:r>
              <a:rPr lang="fr-CH" dirty="0" smtClean="0">
                <a:sym typeface="Wingdings" panose="05000000000000000000" pitchFamily="2" charset="2"/>
              </a:rPr>
              <a:t> on exact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H</a:t>
            </a:r>
            <a:r>
              <a:rPr lang="fr-CH" dirty="0" smtClean="0">
                <a:sym typeface="Wingdings" panose="05000000000000000000" pitchFamily="2" charset="2"/>
              </a:rPr>
              <a:t> !)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use ‘single’ non-</a:t>
            </a:r>
            <a:r>
              <a:rPr lang="fr-CH" dirty="0" err="1" smtClean="0">
                <a:sym typeface="Wingdings" panose="05000000000000000000" pitchFamily="2" charset="2"/>
              </a:rPr>
              <a:t>colliding</a:t>
            </a:r>
            <a:r>
              <a:rPr lang="fr-CH" dirty="0" smtClean="0">
                <a:sym typeface="Wingdings" panose="05000000000000000000" pitchFamily="2" charset="2"/>
              </a:rPr>
              <a:t>  </a:t>
            </a:r>
            <a:r>
              <a:rPr lang="fr-CH" dirty="0" err="1" smtClean="0">
                <a:sym typeface="Wingdings" panose="05000000000000000000" pitchFamily="2" charset="2"/>
              </a:rPr>
              <a:t>bunches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/>
              <a:t>calibrate</a:t>
            </a:r>
            <a:r>
              <a:rPr lang="fr-CH" dirty="0" smtClean="0"/>
              <a:t> </a:t>
            </a:r>
            <a:r>
              <a:rPr lang="fr-CH" dirty="0" err="1" smtClean="0"/>
              <a:t>continuously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fills</a:t>
            </a:r>
            <a:r>
              <a:rPr lang="fr-CH" dirty="0" smtClean="0"/>
              <a:t> to </a:t>
            </a:r>
            <a:r>
              <a:rPr lang="fr-CH" dirty="0" err="1" smtClean="0"/>
              <a:t>avoid</a:t>
            </a:r>
            <a:r>
              <a:rPr lang="fr-CH" dirty="0" smtClean="0"/>
              <a:t> issues </a:t>
            </a:r>
            <a:r>
              <a:rPr lang="fr-CH" dirty="0" err="1" smtClean="0"/>
              <a:t>encountered</a:t>
            </a:r>
            <a:r>
              <a:rPr lang="fr-CH" dirty="0" smtClean="0"/>
              <a:t> at LEP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>
                <a:sym typeface="Wingdings" panose="05000000000000000000" pitchFamily="2" charset="2"/>
              </a:rPr>
              <a:t>this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possible </a:t>
            </a:r>
            <a:r>
              <a:rPr lang="fr-CH" dirty="0" err="1" smtClean="0">
                <a:sym typeface="Wingdings" panose="05000000000000000000" pitchFamily="2" charset="2"/>
              </a:rPr>
              <a:t>with</a:t>
            </a:r>
            <a:r>
              <a:rPr lang="fr-CH" dirty="0" smtClean="0">
                <a:sym typeface="Wingdings" panose="05000000000000000000" pitchFamily="2" charset="2"/>
              </a:rPr>
              <a:t> e+ and e- Compton </a:t>
            </a:r>
            <a:r>
              <a:rPr lang="fr-CH" dirty="0" err="1" smtClean="0">
                <a:sym typeface="Wingdings" panose="05000000000000000000" pitchFamily="2" charset="2"/>
              </a:rPr>
              <a:t>polarimeter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(commercial laser) </a:t>
            </a:r>
            <a:endParaRPr lang="fr-CH" dirty="0" smtClean="0"/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calibrate</a:t>
            </a:r>
            <a:r>
              <a:rPr lang="fr-CH" dirty="0"/>
              <a:t> at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corresponding</a:t>
            </a:r>
            <a:r>
              <a:rPr lang="fr-CH" dirty="0"/>
              <a:t> to </a:t>
            </a:r>
            <a:r>
              <a:rPr lang="fr-CH" dirty="0" err="1"/>
              <a:t>half-integer</a:t>
            </a:r>
            <a:r>
              <a:rPr lang="fr-CH" dirty="0"/>
              <a:t> spin tune</a:t>
            </a:r>
          </a:p>
          <a:p>
            <a:r>
              <a:rPr lang="fr-CH" dirty="0" smtClean="0"/>
              <a:t>         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</a:t>
            </a:r>
            <a:r>
              <a:rPr lang="fr-CH" dirty="0"/>
              <a:t>must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complemented</a:t>
            </a:r>
            <a:r>
              <a:rPr lang="fr-CH" dirty="0"/>
              <a:t> by </a:t>
            </a:r>
            <a:r>
              <a:rPr lang="fr-CH" dirty="0" err="1"/>
              <a:t>analysis</a:t>
            </a:r>
            <a:r>
              <a:rPr lang="fr-CH" dirty="0"/>
              <a:t> of «</a:t>
            </a:r>
            <a:r>
              <a:rPr lang="fr-CH" dirty="0" err="1"/>
              <a:t>average</a:t>
            </a:r>
            <a:r>
              <a:rPr lang="fr-CH" dirty="0"/>
              <a:t> </a:t>
            </a:r>
            <a:r>
              <a:rPr lang="fr-CH" dirty="0" err="1"/>
              <a:t>E_beam</a:t>
            </a:r>
            <a:r>
              <a:rPr lang="fr-CH" dirty="0"/>
              <a:t>» to E_CM </a:t>
            </a:r>
            <a:r>
              <a:rPr lang="fr-CH" dirty="0" err="1"/>
              <a:t>relationship</a:t>
            </a:r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For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higher</a:t>
            </a:r>
            <a:r>
              <a:rPr lang="fr-CH" dirty="0"/>
              <a:t> </a:t>
            </a:r>
            <a:r>
              <a:rPr lang="fr-CH" dirty="0" err="1"/>
              <a:t>than</a:t>
            </a:r>
            <a:r>
              <a:rPr lang="fr-CH" dirty="0"/>
              <a:t> ~90 </a:t>
            </a:r>
            <a:r>
              <a:rPr lang="fr-CH" dirty="0" err="1"/>
              <a:t>GeV</a:t>
            </a:r>
            <a:r>
              <a:rPr lang="fr-CH" dirty="0"/>
              <a:t> 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/>
              <a:t>use </a:t>
            </a:r>
            <a:r>
              <a:rPr lang="fr-CH" dirty="0" err="1"/>
              <a:t>ee</a:t>
            </a:r>
            <a:r>
              <a:rPr lang="fr-CH" dirty="0">
                <a:sym typeface="Symbol"/>
              </a:rPr>
              <a:t>  </a:t>
            </a:r>
            <a:r>
              <a:rPr lang="fr-CH" dirty="0">
                <a:sym typeface="Wingdings" panose="05000000000000000000" pitchFamily="2" charset="2"/>
              </a:rPr>
              <a:t>Z </a:t>
            </a:r>
            <a:r>
              <a:rPr lang="fr-CH" dirty="0">
                <a:sym typeface="Symbol"/>
              </a:rPr>
              <a:t>  or </a:t>
            </a:r>
            <a:r>
              <a:rPr lang="fr-CH" dirty="0" err="1">
                <a:sym typeface="Symbol"/>
              </a:rPr>
              <a:t>ee</a:t>
            </a:r>
            <a:r>
              <a:rPr lang="fr-CH" dirty="0">
                <a:sym typeface="Symbol"/>
              </a:rPr>
              <a:t>  </a:t>
            </a:r>
            <a:r>
              <a:rPr lang="fr-CH" dirty="0" smtClean="0">
                <a:sym typeface="Wingdings" panose="05000000000000000000" pitchFamily="2" charset="2"/>
              </a:rPr>
              <a:t>WW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to </a:t>
            </a:r>
            <a:r>
              <a:rPr lang="fr-CH" dirty="0" err="1">
                <a:sym typeface="Wingdings" panose="05000000000000000000" pitchFamily="2" charset="2"/>
              </a:rPr>
              <a:t>calibrate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E</a:t>
            </a:r>
            <a:r>
              <a:rPr lang="fr-CH" baseline="-25000" dirty="0" smtClean="0">
                <a:sym typeface="Wingdings" panose="05000000000000000000" pitchFamily="2" charset="2"/>
              </a:rPr>
              <a:t>CM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at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</a:t>
            </a:r>
            <a:r>
              <a:rPr lang="fr-CH" dirty="0" smtClean="0">
                <a:sym typeface="Wingdings" panose="05000000000000000000" pitchFamily="2" charset="2"/>
              </a:rPr>
              <a:t>2-4 </a:t>
            </a:r>
            <a:r>
              <a:rPr lang="fr-CH" dirty="0">
                <a:sym typeface="Wingdings" panose="05000000000000000000" pitchFamily="2" charset="2"/>
              </a:rPr>
              <a:t>MeV </a:t>
            </a:r>
            <a:r>
              <a:rPr lang="fr-CH" dirty="0" err="1" smtClean="0">
                <a:sym typeface="Wingdings" panose="05000000000000000000" pitchFamily="2" charset="2"/>
              </a:rPr>
              <a:t>level</a:t>
            </a:r>
            <a:r>
              <a:rPr lang="fr-CH" dirty="0" smtClean="0">
                <a:sym typeface="Wingdings" panose="05000000000000000000" pitchFamily="2" charset="2"/>
              </a:rPr>
              <a:t>: matches </a:t>
            </a:r>
            <a:r>
              <a:rPr lang="fr-CH" dirty="0" err="1" smtClean="0">
                <a:sym typeface="Wingdings" panose="05000000000000000000" pitchFamily="2" charset="2"/>
              </a:rPr>
              <a:t>requirements</a:t>
            </a:r>
            <a:r>
              <a:rPr lang="fr-CH" dirty="0" smtClean="0">
                <a:sym typeface="Wingdings" panose="05000000000000000000" pitchFamily="2" charset="2"/>
              </a:rPr>
              <a:t> for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H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top</a:t>
            </a:r>
            <a:r>
              <a:rPr lang="fr-CH" baseline="-25000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measts</a:t>
            </a:r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3" y="366506"/>
            <a:ext cx="2445229" cy="2565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3966907"/>
            <a:ext cx="9143999" cy="369332"/>
          </a:xfrm>
          <a:prstGeom prst="rect">
            <a:avLst/>
          </a:prstGeom>
          <a:solidFill>
            <a:srgbClr val="FFFF00"/>
          </a:solidFill>
          <a:ln w="47625" cmpd="tri">
            <a:solidFill>
              <a:srgbClr val="FF00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r>
              <a:rPr lang="fr-CH" dirty="0" err="1" smtClean="0"/>
              <a:t>Aim</a:t>
            </a:r>
            <a:r>
              <a:rPr lang="fr-CH" dirty="0" smtClean="0"/>
              <a:t>: Z mass &amp; </a:t>
            </a:r>
            <a:r>
              <a:rPr lang="fr-CH" dirty="0" err="1" smtClean="0"/>
              <a:t>width</a:t>
            </a:r>
            <a:r>
              <a:rPr lang="fr-CH" dirty="0" smtClean="0"/>
              <a:t> to ~100 </a:t>
            </a:r>
            <a:r>
              <a:rPr lang="fr-CH" dirty="0" err="1"/>
              <a:t>k</a:t>
            </a:r>
            <a:r>
              <a:rPr lang="fr-CH" dirty="0" err="1" smtClean="0"/>
              <a:t>eV</a:t>
            </a:r>
            <a:r>
              <a:rPr lang="fr-CH" dirty="0" smtClean="0"/>
              <a:t> (stat: 10 </a:t>
            </a:r>
            <a:r>
              <a:rPr lang="fr-CH" dirty="0" err="1"/>
              <a:t>k</a:t>
            </a:r>
            <a:r>
              <a:rPr lang="fr-CH" dirty="0" err="1" smtClean="0"/>
              <a:t>eV</a:t>
            </a:r>
            <a:r>
              <a:rPr lang="fr-CH" dirty="0" smtClean="0"/>
              <a:t>)  W mass </a:t>
            </a:r>
            <a:r>
              <a:rPr lang="fr-CH" dirty="0"/>
              <a:t>&amp;</a:t>
            </a:r>
            <a:r>
              <a:rPr lang="fr-CH" dirty="0" smtClean="0"/>
              <a:t> </a:t>
            </a:r>
            <a:r>
              <a:rPr lang="fr-CH" dirty="0" err="1" smtClean="0"/>
              <a:t>width</a:t>
            </a:r>
            <a:r>
              <a:rPr lang="fr-CH" dirty="0" smtClean="0"/>
              <a:t> to ~500 </a:t>
            </a:r>
            <a:r>
              <a:rPr lang="fr-CH" dirty="0" err="1"/>
              <a:t>k</a:t>
            </a:r>
            <a:r>
              <a:rPr lang="fr-CH" dirty="0" err="1" smtClean="0"/>
              <a:t>eV</a:t>
            </a:r>
            <a:r>
              <a:rPr lang="fr-CH" dirty="0" smtClean="0"/>
              <a:t> (stat : 300 </a:t>
            </a:r>
            <a:r>
              <a:rPr lang="fr-CH" dirty="0" err="1" smtClean="0"/>
              <a:t>keV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5" y="6465"/>
            <a:ext cx="9154406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provide</a:t>
            </a:r>
            <a:r>
              <a:rPr lang="fr-CH" b="1" dirty="0" smtClean="0"/>
              <a:t> </a:t>
            </a:r>
            <a:r>
              <a:rPr lang="fr-CH" b="1" dirty="0" err="1" smtClean="0"/>
              <a:t>two</a:t>
            </a:r>
            <a:r>
              <a:rPr lang="fr-CH" b="1" dirty="0" smtClean="0"/>
              <a:t> main </a:t>
            </a:r>
            <a:r>
              <a:rPr lang="fr-CH" b="1" dirty="0" err="1" smtClean="0"/>
              <a:t>ingredients</a:t>
            </a:r>
            <a:r>
              <a:rPr lang="fr-CH" b="1" dirty="0" smtClean="0"/>
              <a:t> to </a:t>
            </a:r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Measurements</a:t>
            </a:r>
            <a:endParaRPr lang="fr-CH" b="1" dirty="0" smtClean="0"/>
          </a:p>
          <a:p>
            <a:endParaRPr lang="fr-CH" dirty="0"/>
          </a:p>
          <a:p>
            <a:pPr marL="342875" indent="-342875">
              <a:buAutoNum type="arabicPeriod"/>
            </a:pPr>
            <a:r>
              <a:rPr lang="fr-CH" b="1" dirty="0" smtClean="0">
                <a:solidFill>
                  <a:srgbClr val="C00000"/>
                </a:solidFill>
              </a:rPr>
              <a:t>Transverse </a:t>
            </a:r>
            <a:r>
              <a:rPr lang="fr-CH" b="1" dirty="0" err="1" smtClean="0">
                <a:solidFill>
                  <a:srgbClr val="C00000"/>
                </a:solidFill>
              </a:rPr>
              <a:t>beam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polarization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provides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beam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energy</a:t>
            </a:r>
            <a:r>
              <a:rPr lang="fr-CH" b="1" dirty="0" smtClean="0">
                <a:solidFill>
                  <a:srgbClr val="C00000"/>
                </a:solidFill>
              </a:rPr>
              <a:t> calibration </a:t>
            </a:r>
          </a:p>
          <a:p>
            <a:r>
              <a:rPr lang="fr-CH" dirty="0" smtClean="0"/>
              <a:t>       </a:t>
            </a:r>
            <a:r>
              <a:rPr lang="fr-CH" b="1" dirty="0" smtClean="0">
                <a:solidFill>
                  <a:srgbClr val="C00000"/>
                </a:solidFill>
              </a:rPr>
              <a:t>by </a:t>
            </a:r>
            <a:r>
              <a:rPr lang="fr-CH" b="1" dirty="0" err="1" smtClean="0">
                <a:solidFill>
                  <a:srgbClr val="C00000"/>
                </a:solidFill>
              </a:rPr>
              <a:t>resonant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depolarization</a:t>
            </a:r>
            <a:r>
              <a:rPr lang="fr-CH" b="1" dirty="0" smtClean="0">
                <a:solidFill>
                  <a:srgbClr val="C00000"/>
                </a:solidFill>
              </a:rPr>
              <a:t>      </a:t>
            </a:r>
          </a:p>
          <a:p>
            <a:r>
              <a:rPr lang="fr-CH" dirty="0"/>
              <a:t> </a:t>
            </a:r>
            <a:r>
              <a:rPr lang="fr-CH" dirty="0" smtClean="0"/>
              <a:t>       </a:t>
            </a:r>
            <a:r>
              <a:rPr lang="fr-CH" dirty="0"/>
              <a:t> </a:t>
            </a:r>
            <a:r>
              <a:rPr lang="fr-CH" dirty="0" smtClean="0"/>
              <a:t> 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(~10%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sufficient</a:t>
            </a:r>
            <a:r>
              <a:rPr lang="fr-CH" dirty="0" smtClean="0"/>
              <a:t>)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at Z &amp; W pair </a:t>
            </a:r>
            <a:r>
              <a:rPr lang="fr-CH" dirty="0" err="1" smtClean="0">
                <a:sym typeface="Wingdings" panose="05000000000000000000" pitchFamily="2" charset="2"/>
              </a:rPr>
              <a:t>threshold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comes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naturally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b="1" i="1" dirty="0">
                <a:solidFill>
                  <a:srgbClr val="008080"/>
                </a:solidFill>
                <a:sym typeface="Symbol"/>
              </a:rPr>
              <a:t></a:t>
            </a:r>
            <a:r>
              <a:rPr lang="fr-CH" b="1" i="1" baseline="-25000" dirty="0">
                <a:solidFill>
                  <a:srgbClr val="008080"/>
                </a:solidFill>
                <a:sym typeface="Symbol"/>
              </a:rPr>
              <a:t>E</a:t>
            </a:r>
            <a:r>
              <a:rPr lang="fr-CH" b="1" i="1" dirty="0">
                <a:solidFill>
                  <a:srgbClr val="008080"/>
                </a:solidFill>
                <a:sym typeface="Symbol"/>
              </a:rPr>
              <a:t>  E</a:t>
            </a:r>
            <a:r>
              <a:rPr lang="fr-CH" b="1" i="1" baseline="30000" dirty="0">
                <a:solidFill>
                  <a:srgbClr val="008080"/>
                </a:solidFill>
                <a:sym typeface="Symbol"/>
              </a:rPr>
              <a:t>2</a:t>
            </a:r>
            <a:r>
              <a:rPr lang="fr-CH" b="1" i="1" dirty="0">
                <a:solidFill>
                  <a:srgbClr val="008080"/>
                </a:solidFill>
                <a:sym typeface="Symbol"/>
              </a:rPr>
              <a:t>/ </a:t>
            </a:r>
            <a:endParaRPr lang="fr-CH" b="1" dirty="0" smtClean="0"/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at Z use of </a:t>
            </a:r>
            <a:r>
              <a:rPr lang="fr-CH" dirty="0" err="1" smtClean="0">
                <a:sym typeface="Wingdings" panose="05000000000000000000" pitchFamily="2" charset="2"/>
              </a:rPr>
              <a:t>asymmetric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wigglers</a:t>
            </a:r>
            <a:r>
              <a:rPr lang="fr-CH" dirty="0" smtClean="0">
                <a:sym typeface="Wingdings" panose="05000000000000000000" pitchFamily="2" charset="2"/>
              </a:rPr>
              <a:t> at </a:t>
            </a:r>
            <a:r>
              <a:rPr lang="fr-CH" dirty="0" err="1" smtClean="0">
                <a:sym typeface="Wingdings" panose="05000000000000000000" pitchFamily="2" charset="2"/>
              </a:rPr>
              <a:t>beginning</a:t>
            </a:r>
            <a:r>
              <a:rPr lang="fr-CH" dirty="0" smtClean="0">
                <a:sym typeface="Wingdings" panose="05000000000000000000" pitchFamily="2" charset="2"/>
              </a:rPr>
              <a:t> of </a:t>
            </a:r>
            <a:r>
              <a:rPr lang="fr-CH" dirty="0" err="1" smtClean="0">
                <a:sym typeface="Wingdings" panose="05000000000000000000" pitchFamily="2" charset="2"/>
              </a:rPr>
              <a:t>fills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/>
            </a:r>
            <a:br>
              <a:rPr lang="fr-CH" dirty="0" smtClean="0">
                <a:sym typeface="Wingdings" panose="05000000000000000000" pitchFamily="2" charset="2"/>
              </a:rPr>
            </a:br>
            <a:r>
              <a:rPr lang="fr-CH" dirty="0" smtClean="0">
                <a:sym typeface="Wingdings" panose="05000000000000000000" pitchFamily="2" charset="2"/>
              </a:rPr>
              <a:t>	</a:t>
            </a:r>
            <a:r>
              <a:rPr lang="fr-CH" dirty="0" err="1" smtClean="0">
                <a:sym typeface="Wingdings" panose="05000000000000000000" pitchFamily="2" charset="2"/>
              </a:rPr>
              <a:t>since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polarization</a:t>
            </a:r>
            <a:r>
              <a:rPr lang="fr-CH" dirty="0" smtClean="0">
                <a:sym typeface="Wingdings" panose="05000000000000000000" pitchFamily="2" charset="2"/>
              </a:rPr>
              <a:t> time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otherwise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very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long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(250h ~1h)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</a:t>
            </a:r>
            <a:r>
              <a:rPr lang="fr-CH" dirty="0" err="1" smtClean="0">
                <a:sym typeface="Wingdings" panose="05000000000000000000" pitchFamily="2" charset="2"/>
              </a:rPr>
              <a:t>could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used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also</a:t>
            </a:r>
            <a:r>
              <a:rPr lang="fr-CH" dirty="0" smtClean="0">
                <a:sym typeface="Wingdings" panose="05000000000000000000" pitchFamily="2" charset="2"/>
              </a:rPr>
              <a:t> at </a:t>
            </a:r>
            <a:r>
              <a:rPr lang="fr-CH" dirty="0" err="1" smtClean="0">
                <a:sym typeface="Wingdings" panose="05000000000000000000" pitchFamily="2" charset="2"/>
              </a:rPr>
              <a:t>ee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 </a:t>
            </a:r>
            <a:r>
              <a:rPr lang="fr-CH" dirty="0" smtClean="0">
                <a:sym typeface="Wingdings" panose="05000000000000000000" pitchFamily="2" charset="2"/>
              </a:rPr>
              <a:t>H(126) 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Wingdings" panose="05000000000000000000" pitchFamily="2" charset="2"/>
              </a:rPr>
              <a:t>use ‘single’ non-</a:t>
            </a:r>
            <a:r>
              <a:rPr lang="fr-CH" dirty="0" err="1" smtClean="0">
                <a:sym typeface="Wingdings" panose="05000000000000000000" pitchFamily="2" charset="2"/>
              </a:rPr>
              <a:t>colliding</a:t>
            </a:r>
            <a:r>
              <a:rPr lang="fr-CH" dirty="0" smtClean="0">
                <a:sym typeface="Wingdings" panose="05000000000000000000" pitchFamily="2" charset="2"/>
              </a:rPr>
              <a:t>  </a:t>
            </a:r>
            <a:r>
              <a:rPr lang="fr-CH" dirty="0" err="1" smtClean="0">
                <a:sym typeface="Wingdings" panose="05000000000000000000" pitchFamily="2" charset="2"/>
              </a:rPr>
              <a:t>bunches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/>
              <a:t>calibrate</a:t>
            </a:r>
            <a:r>
              <a:rPr lang="fr-CH" dirty="0" smtClean="0"/>
              <a:t> </a:t>
            </a:r>
            <a:r>
              <a:rPr lang="fr-CH" dirty="0" err="1" smtClean="0"/>
              <a:t>continuously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fills</a:t>
            </a:r>
            <a:r>
              <a:rPr lang="fr-CH" dirty="0" smtClean="0"/>
              <a:t> to </a:t>
            </a:r>
            <a:r>
              <a:rPr lang="fr-CH" dirty="0" err="1" smtClean="0"/>
              <a:t>avoid</a:t>
            </a:r>
            <a:r>
              <a:rPr lang="fr-CH" dirty="0" smtClean="0"/>
              <a:t> issues </a:t>
            </a:r>
            <a:r>
              <a:rPr lang="fr-CH" dirty="0" err="1" smtClean="0"/>
              <a:t>encountered</a:t>
            </a:r>
            <a:r>
              <a:rPr lang="fr-CH" dirty="0" smtClean="0"/>
              <a:t> at </a:t>
            </a:r>
            <a:r>
              <a:rPr lang="fr-CH" dirty="0" smtClean="0"/>
              <a:t>LEP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Wingdings" panose="05000000000000000000" pitchFamily="2" charset="2"/>
              </a:rPr>
              <a:t>Compton </a:t>
            </a:r>
            <a:r>
              <a:rPr lang="fr-CH" dirty="0" err="1" smtClean="0">
                <a:sym typeface="Wingdings" panose="05000000000000000000" pitchFamily="2" charset="2"/>
              </a:rPr>
              <a:t>polarimeter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for </a:t>
            </a:r>
            <a:r>
              <a:rPr lang="fr-CH" dirty="0" err="1" smtClean="0">
                <a:sym typeface="Wingdings" panose="05000000000000000000" pitchFamily="2" charset="2"/>
              </a:rPr>
              <a:t>both</a:t>
            </a:r>
            <a:r>
              <a:rPr lang="fr-CH" dirty="0">
                <a:sym typeface="Wingdings" panose="05000000000000000000" pitchFamily="2" charset="2"/>
              </a:rPr>
              <a:t> e+ and e-</a:t>
            </a:r>
            <a:endParaRPr lang="fr-CH" dirty="0" smtClean="0"/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calibrate</a:t>
            </a:r>
            <a:r>
              <a:rPr lang="fr-CH" dirty="0"/>
              <a:t> at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corresponding</a:t>
            </a:r>
            <a:r>
              <a:rPr lang="fr-CH" dirty="0"/>
              <a:t> to </a:t>
            </a:r>
            <a:r>
              <a:rPr lang="fr-CH" dirty="0" err="1"/>
              <a:t>half-integer</a:t>
            </a:r>
            <a:r>
              <a:rPr lang="fr-CH" dirty="0"/>
              <a:t> spin tune</a:t>
            </a:r>
          </a:p>
          <a:p>
            <a:r>
              <a:rPr lang="fr-CH" dirty="0" smtClean="0"/>
              <a:t>         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</a:t>
            </a:r>
            <a:r>
              <a:rPr lang="fr-CH" dirty="0"/>
              <a:t>must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complemented</a:t>
            </a:r>
            <a:r>
              <a:rPr lang="fr-CH" dirty="0"/>
              <a:t> by </a:t>
            </a:r>
            <a:r>
              <a:rPr lang="fr-CH" dirty="0" err="1"/>
              <a:t>analysis</a:t>
            </a:r>
            <a:r>
              <a:rPr lang="fr-CH" dirty="0"/>
              <a:t> of «</a:t>
            </a:r>
            <a:r>
              <a:rPr lang="fr-CH" dirty="0" err="1"/>
              <a:t>average</a:t>
            </a:r>
            <a:r>
              <a:rPr lang="fr-CH" dirty="0"/>
              <a:t> </a:t>
            </a:r>
            <a:r>
              <a:rPr lang="fr-CH" dirty="0" err="1"/>
              <a:t>E_beam</a:t>
            </a:r>
            <a:r>
              <a:rPr lang="fr-CH" dirty="0"/>
              <a:t>» to E_CM </a:t>
            </a:r>
            <a:r>
              <a:rPr lang="fr-CH" dirty="0" err="1"/>
              <a:t>relationship</a:t>
            </a:r>
            <a:endParaRPr lang="fr-CH" dirty="0"/>
          </a:p>
          <a:p>
            <a:r>
              <a:rPr lang="fr-CH" dirty="0" smtClean="0"/>
              <a:t>    </a:t>
            </a:r>
            <a:endParaRPr lang="fr-CH" dirty="0"/>
          </a:p>
          <a:p>
            <a:r>
              <a:rPr lang="fr-CH" dirty="0" smtClean="0"/>
              <a:t>For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higher</a:t>
            </a:r>
            <a:r>
              <a:rPr lang="fr-CH" dirty="0"/>
              <a:t> </a:t>
            </a:r>
            <a:r>
              <a:rPr lang="fr-CH" dirty="0" err="1"/>
              <a:t>than</a:t>
            </a:r>
            <a:r>
              <a:rPr lang="fr-CH" dirty="0"/>
              <a:t> ~90 </a:t>
            </a:r>
            <a:r>
              <a:rPr lang="fr-CH" dirty="0" err="1"/>
              <a:t>GeV</a:t>
            </a:r>
            <a:r>
              <a:rPr lang="fr-CH" dirty="0"/>
              <a:t> 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/>
              <a:t>use </a:t>
            </a:r>
            <a:r>
              <a:rPr lang="fr-CH" dirty="0" err="1"/>
              <a:t>ee</a:t>
            </a:r>
            <a:r>
              <a:rPr lang="fr-CH" dirty="0">
                <a:sym typeface="Symbol"/>
              </a:rPr>
              <a:t>  </a:t>
            </a:r>
            <a:r>
              <a:rPr lang="fr-CH" dirty="0">
                <a:sym typeface="Wingdings" panose="05000000000000000000" pitchFamily="2" charset="2"/>
              </a:rPr>
              <a:t>Z </a:t>
            </a:r>
            <a:r>
              <a:rPr lang="fr-CH" dirty="0">
                <a:sym typeface="Symbol"/>
              </a:rPr>
              <a:t>  or </a:t>
            </a:r>
            <a:r>
              <a:rPr lang="fr-CH" dirty="0" err="1">
                <a:sym typeface="Symbol"/>
              </a:rPr>
              <a:t>ee</a:t>
            </a:r>
            <a:r>
              <a:rPr lang="fr-CH" dirty="0">
                <a:sym typeface="Symbol"/>
              </a:rPr>
              <a:t>  </a:t>
            </a:r>
            <a:r>
              <a:rPr lang="fr-CH" dirty="0" smtClean="0">
                <a:sym typeface="Wingdings" panose="05000000000000000000" pitchFamily="2" charset="2"/>
              </a:rPr>
              <a:t>WW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to </a:t>
            </a:r>
            <a:r>
              <a:rPr lang="fr-CH" dirty="0" err="1">
                <a:sym typeface="Wingdings" panose="05000000000000000000" pitchFamily="2" charset="2"/>
              </a:rPr>
              <a:t>calibrate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E</a:t>
            </a:r>
            <a:r>
              <a:rPr lang="fr-CH" baseline="-25000" dirty="0" smtClean="0">
                <a:sym typeface="Wingdings" panose="05000000000000000000" pitchFamily="2" charset="2"/>
              </a:rPr>
              <a:t>CM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at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</a:t>
            </a:r>
            <a:r>
              <a:rPr lang="fr-CH" dirty="0" smtClean="0">
                <a:sym typeface="Wingdings" panose="05000000000000000000" pitchFamily="2" charset="2"/>
              </a:rPr>
              <a:t>1</a:t>
            </a:r>
            <a:r>
              <a:rPr lang="fr-CH" dirty="0" smtClean="0">
                <a:sym typeface="Wingdings" panose="05000000000000000000" pitchFamily="2" charset="2"/>
              </a:rPr>
              <a:t>-5 </a:t>
            </a:r>
            <a:r>
              <a:rPr lang="fr-CH" dirty="0">
                <a:sym typeface="Wingdings" panose="05000000000000000000" pitchFamily="2" charset="2"/>
              </a:rPr>
              <a:t>MeV </a:t>
            </a:r>
            <a:r>
              <a:rPr lang="fr-CH" dirty="0" err="1" smtClean="0">
                <a:sym typeface="Wingdings" panose="05000000000000000000" pitchFamily="2" charset="2"/>
              </a:rPr>
              <a:t>level</a:t>
            </a:r>
            <a:r>
              <a:rPr lang="fr-CH" dirty="0" smtClean="0">
                <a:sym typeface="Wingdings" panose="05000000000000000000" pitchFamily="2" charset="2"/>
              </a:rPr>
              <a:t>: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>
                <a:sym typeface="Wingdings" panose="05000000000000000000" pitchFamily="2" charset="2"/>
              </a:rPr>
              <a:t>5 </a:t>
            </a:r>
            <a:r>
              <a:rPr lang="fr-CH" dirty="0" smtClean="0">
                <a:sym typeface="Wingdings" panose="05000000000000000000" pitchFamily="2" charset="2"/>
              </a:rPr>
              <a:t>MeV) </a:t>
            </a:r>
            <a:r>
              <a:rPr lang="fr-CH" dirty="0">
                <a:sym typeface="Wingdings" panose="05000000000000000000" pitchFamily="2" charset="2"/>
              </a:rPr>
              <a:t>and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top</a:t>
            </a:r>
            <a:r>
              <a:rPr lang="fr-CH" baseline="-25000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>
                <a:sym typeface="Wingdings" panose="05000000000000000000" pitchFamily="2" charset="2"/>
              </a:rPr>
              <a:t>20 </a:t>
            </a:r>
            <a:r>
              <a:rPr lang="fr-CH" dirty="0" smtClean="0">
                <a:sym typeface="Wingdings" panose="05000000000000000000" pitchFamily="2" charset="2"/>
              </a:rPr>
              <a:t>MeV) </a:t>
            </a:r>
            <a:r>
              <a:rPr lang="fr-CH" dirty="0" err="1" smtClean="0">
                <a:sym typeface="Wingdings" panose="05000000000000000000" pitchFamily="2" charset="2"/>
              </a:rPr>
              <a:t>measts</a:t>
            </a:r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3" y="366506"/>
            <a:ext cx="2445229" cy="25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80975"/>
            <a:ext cx="61055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549" y="9653"/>
            <a:ext cx="916755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provide</a:t>
            </a:r>
            <a:r>
              <a:rPr lang="fr-CH" b="1" dirty="0" smtClean="0"/>
              <a:t> </a:t>
            </a:r>
            <a:r>
              <a:rPr lang="fr-CH" b="1" dirty="0" err="1" smtClean="0"/>
              <a:t>two</a:t>
            </a:r>
            <a:r>
              <a:rPr lang="fr-CH" b="1" dirty="0" smtClean="0"/>
              <a:t> main </a:t>
            </a:r>
            <a:r>
              <a:rPr lang="fr-CH" b="1" dirty="0" err="1" smtClean="0"/>
              <a:t>ingredients</a:t>
            </a:r>
            <a:r>
              <a:rPr lang="fr-CH" b="1" dirty="0" smtClean="0"/>
              <a:t> to </a:t>
            </a:r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Measurements</a:t>
            </a:r>
            <a:endParaRPr lang="fr-CH" b="1" dirty="0" smtClean="0"/>
          </a:p>
          <a:p>
            <a:endParaRPr lang="fr-CH" dirty="0"/>
          </a:p>
          <a:p>
            <a:r>
              <a:rPr lang="fr-CH" b="1" dirty="0" smtClean="0"/>
              <a:t>2. Longitudinal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 smtClean="0"/>
              <a:t> </a:t>
            </a:r>
            <a:r>
              <a:rPr lang="fr-CH" b="1" dirty="0" err="1" smtClean="0"/>
              <a:t>provides</a:t>
            </a:r>
            <a:r>
              <a:rPr lang="fr-CH" b="1" dirty="0" smtClean="0"/>
              <a:t> chiral </a:t>
            </a:r>
            <a:r>
              <a:rPr lang="fr-CH" b="1" dirty="0" err="1" smtClean="0"/>
              <a:t>e+e</a:t>
            </a:r>
            <a:r>
              <a:rPr lang="fr-CH" b="1" dirty="0" smtClean="0"/>
              <a:t>- system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-- High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(&gt;40% ) </a:t>
            </a:r>
          </a:p>
          <a:p>
            <a:r>
              <a:rPr lang="fr-CH" dirty="0"/>
              <a:t> </a:t>
            </a:r>
            <a:r>
              <a:rPr lang="fr-CH" dirty="0" smtClean="0"/>
              <a:t>       -- Must compare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natural</a:t>
            </a:r>
            <a:r>
              <a:rPr lang="fr-CH" dirty="0" smtClean="0"/>
              <a:t> </a:t>
            </a:r>
            <a:r>
              <a:rPr lang="fr-CH" dirty="0" err="1" smtClean="0"/>
              <a:t>e+e</a:t>
            </a:r>
            <a:r>
              <a:rPr lang="fr-CH" dirty="0" smtClean="0"/>
              <a:t>- </a:t>
            </a:r>
            <a:r>
              <a:rPr lang="fr-CH" dirty="0" err="1" smtClean="0"/>
              <a:t>polarization</a:t>
            </a:r>
            <a:r>
              <a:rPr lang="fr-CH" dirty="0" smtClean="0"/>
              <a:t> due to chiral </a:t>
            </a:r>
            <a:r>
              <a:rPr lang="fr-CH" dirty="0" err="1" smtClean="0"/>
              <a:t>couplings</a:t>
            </a:r>
            <a:r>
              <a:rPr lang="fr-CH" dirty="0" smtClean="0"/>
              <a:t> of </a:t>
            </a:r>
            <a:r>
              <a:rPr lang="fr-CH" dirty="0" err="1" smtClean="0"/>
              <a:t>electrons</a:t>
            </a:r>
            <a:r>
              <a:rPr lang="fr-CH" dirty="0" smtClean="0"/>
              <a:t> (15%)</a:t>
            </a:r>
          </a:p>
          <a:p>
            <a:r>
              <a:rPr lang="fr-CH" dirty="0"/>
              <a:t> </a:t>
            </a:r>
            <a:r>
              <a:rPr lang="fr-CH" dirty="0" smtClean="0"/>
              <a:t>           or </a:t>
            </a:r>
            <a:r>
              <a:rPr lang="fr-CH" dirty="0" err="1" smtClean="0"/>
              <a:t>with</a:t>
            </a:r>
            <a:r>
              <a:rPr lang="fr-CH" dirty="0" smtClean="0"/>
              <a:t> final state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for CC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decays</a:t>
            </a:r>
            <a:r>
              <a:rPr lang="fr-CH" dirty="0" smtClean="0"/>
              <a:t> (100% </a:t>
            </a:r>
            <a:r>
              <a:rPr lang="fr-CH" dirty="0" err="1" smtClean="0"/>
              <a:t>polarized</a:t>
            </a:r>
            <a:r>
              <a:rPr lang="fr-CH" dirty="0" smtClean="0"/>
              <a:t>) (tau and top)</a:t>
            </a:r>
          </a:p>
          <a:p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-- </a:t>
            </a:r>
            <a:r>
              <a:rPr lang="fr-CH" dirty="0" err="1" smtClean="0"/>
              <a:t>Physics</a:t>
            </a:r>
            <a:r>
              <a:rPr lang="fr-CH" dirty="0" smtClean="0"/>
              <a:t> case for Z </a:t>
            </a:r>
            <a:r>
              <a:rPr lang="fr-CH" dirty="0" err="1" smtClean="0"/>
              <a:t>peak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studied</a:t>
            </a:r>
            <a:r>
              <a:rPr lang="fr-CH" dirty="0" smtClean="0"/>
              <a:t> and </a:t>
            </a:r>
            <a:r>
              <a:rPr lang="fr-CH" dirty="0" err="1" smtClean="0"/>
              <a:t>motivated</a:t>
            </a:r>
            <a:r>
              <a:rPr lang="fr-CH" dirty="0" smtClean="0"/>
              <a:t>:  </a:t>
            </a:r>
            <a:br>
              <a:rPr lang="fr-CH" dirty="0" smtClean="0"/>
            </a:br>
            <a:r>
              <a:rPr lang="fr-CH" dirty="0" smtClean="0"/>
              <a:t>                               A</a:t>
            </a:r>
            <a:r>
              <a:rPr lang="fr-CH" baseline="-25000" dirty="0" smtClean="0"/>
              <a:t>LR</a:t>
            </a:r>
            <a:r>
              <a:rPr lang="fr-CH" dirty="0" smtClean="0"/>
              <a:t>  , </a:t>
            </a:r>
            <a:r>
              <a:rPr lang="fr-CH" dirty="0" err="1" smtClean="0"/>
              <a:t>A</a:t>
            </a:r>
            <a:r>
              <a:rPr lang="fr-CH" baseline="-25000" dirty="0" err="1" smtClean="0"/>
              <a:t>FB</a:t>
            </a:r>
            <a:r>
              <a:rPr lang="fr-CH" baseline="30000" dirty="0" err="1" smtClean="0"/>
              <a:t>Pol</a:t>
            </a:r>
            <a:r>
              <a:rPr lang="fr-CH" dirty="0" smtClean="0"/>
              <a:t>(f) etc… (CERN Y.R. 88-06)</a:t>
            </a:r>
          </a:p>
          <a:p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</a:rPr>
              <a:t>             figure of </a:t>
            </a:r>
            <a:r>
              <a:rPr lang="fr-CH" b="1" dirty="0" err="1" smtClean="0">
                <a:solidFill>
                  <a:srgbClr val="FF0000"/>
                </a:solidFill>
              </a:rPr>
              <a:t>merit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is</a:t>
            </a:r>
            <a:r>
              <a:rPr lang="fr-CH" b="1" dirty="0" smtClean="0">
                <a:solidFill>
                  <a:srgbClr val="FF0000"/>
                </a:solidFill>
              </a:rPr>
              <a:t> L.P</a:t>
            </a:r>
            <a:r>
              <a:rPr lang="fr-CH" b="1" baseline="30000" dirty="0" smtClean="0">
                <a:solidFill>
                  <a:srgbClr val="FF0000"/>
                </a:solidFill>
              </a:rPr>
              <a:t>2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--&gt; must not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lose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more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than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factor ~10 in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lumi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endParaRPr lang="fr-CH" b="1" dirty="0" smtClean="0">
              <a:solidFill>
                <a:srgbClr val="FF0000"/>
              </a:solidFill>
            </a:endParaRPr>
          </a:p>
          <a:p>
            <a:r>
              <a:rPr lang="fr-CH" dirty="0"/>
              <a:t> </a:t>
            </a:r>
            <a:r>
              <a:rPr lang="fr-CH" dirty="0" smtClean="0"/>
              <a:t>           self </a:t>
            </a:r>
            <a:r>
              <a:rPr lang="fr-CH" dirty="0" err="1" smtClean="0"/>
              <a:t>calibrating</a:t>
            </a:r>
            <a:r>
              <a:rPr lang="fr-CH" dirty="0" smtClean="0"/>
              <a:t>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 *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</a:t>
            </a:r>
            <a:r>
              <a:rPr lang="fr-CH" dirty="0" err="1" smtClean="0"/>
              <a:t>spares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       --  uses : </a:t>
            </a:r>
            <a:r>
              <a:rPr lang="fr-CH" dirty="0" err="1" smtClean="0"/>
              <a:t>enhance</a:t>
            </a:r>
            <a:r>
              <a:rPr lang="fr-CH" dirty="0" smtClean="0"/>
              <a:t> </a:t>
            </a:r>
            <a:r>
              <a:rPr lang="fr-CH" dirty="0" err="1" smtClean="0"/>
              <a:t>Higgs</a:t>
            </a:r>
            <a:r>
              <a:rPr lang="fr-CH" dirty="0" smtClean="0"/>
              <a:t> cross section (by 30%) </a:t>
            </a:r>
          </a:p>
          <a:p>
            <a:r>
              <a:rPr lang="fr-CH" dirty="0" smtClean="0"/>
              <a:t>                        top quark </a:t>
            </a:r>
            <a:r>
              <a:rPr lang="fr-CH" dirty="0" err="1" smtClean="0"/>
              <a:t>couplings</a:t>
            </a:r>
            <a:r>
              <a:rPr lang="fr-CH" dirty="0" smtClean="0"/>
              <a:t>? final state </a:t>
            </a:r>
            <a:r>
              <a:rPr lang="fr-CH" dirty="0" err="1" smtClean="0"/>
              <a:t>analysis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as </a:t>
            </a:r>
            <a:r>
              <a:rPr lang="fr-CH" dirty="0" err="1" smtClean="0"/>
              <a:t>well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Janot</a:t>
            </a:r>
            <a:r>
              <a:rPr lang="fr-CH" dirty="0" smtClean="0"/>
              <a:t> </a:t>
            </a:r>
            <a:r>
              <a:rPr lang="en-GB" b="1" dirty="0" smtClean="0"/>
              <a:t>arXiv:1503.01325)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</a:t>
            </a:r>
            <a:r>
              <a:rPr lang="fr-CH" dirty="0" err="1" smtClean="0"/>
              <a:t>enhance</a:t>
            </a:r>
            <a:r>
              <a:rPr lang="fr-CH" dirty="0" smtClean="0"/>
              <a:t> signal, </a:t>
            </a:r>
            <a:r>
              <a:rPr lang="fr-CH" dirty="0" err="1" smtClean="0"/>
              <a:t>subtract</a:t>
            </a:r>
            <a:r>
              <a:rPr lang="fr-CH" dirty="0" smtClean="0"/>
              <a:t>/monitor  backgrounds, for </a:t>
            </a:r>
            <a:r>
              <a:rPr lang="fr-CH" dirty="0" err="1" smtClean="0"/>
              <a:t>ee</a:t>
            </a:r>
            <a:r>
              <a:rPr lang="fr-CH" dirty="0" err="1" smtClean="0">
                <a:sym typeface="Symbol"/>
              </a:rPr>
              <a:t>WW</a:t>
            </a:r>
            <a:r>
              <a:rPr lang="fr-CH" dirty="0" smtClean="0">
                <a:sym typeface="Symbol"/>
              </a:rPr>
              <a:t> , </a:t>
            </a:r>
            <a:r>
              <a:rPr lang="fr-CH" dirty="0" err="1" smtClean="0">
                <a:sym typeface="Symbol"/>
              </a:rPr>
              <a:t>ee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H </a:t>
            </a:r>
          </a:p>
          <a:p>
            <a:r>
              <a:rPr lang="fr-CH" dirty="0" smtClean="0">
                <a:sym typeface="Symbol"/>
              </a:rPr>
              <a:t>        -- </a:t>
            </a:r>
            <a:r>
              <a:rPr lang="fr-CH" dirty="0" err="1" smtClean="0">
                <a:sym typeface="Symbol"/>
              </a:rPr>
              <a:t>requires</a:t>
            </a:r>
            <a:r>
              <a:rPr lang="fr-CH" dirty="0" smtClean="0">
                <a:sym typeface="Symbol"/>
              </a:rPr>
              <a:t> High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level</a:t>
            </a:r>
            <a:r>
              <a:rPr lang="fr-CH" dirty="0" smtClean="0">
                <a:sym typeface="Symbol"/>
              </a:rPr>
              <a:t> and </a:t>
            </a:r>
            <a:r>
              <a:rPr lang="fr-CH" dirty="0" err="1" smtClean="0">
                <a:sym typeface="Symbol"/>
              </a:rPr>
              <a:t>often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both</a:t>
            </a:r>
            <a:r>
              <a:rPr lang="fr-CH" dirty="0" smtClean="0">
                <a:sym typeface="Symbol"/>
              </a:rPr>
              <a:t> e- and e+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                                                                         </a:t>
            </a:r>
            <a:r>
              <a:rPr lang="fr-CH" dirty="0" smtClean="0"/>
              <a:t>  </a:t>
            </a:r>
          </a:p>
          <a:p>
            <a:r>
              <a:rPr lang="fr-CH" dirty="0"/>
              <a:t> </a:t>
            </a:r>
            <a:r>
              <a:rPr lang="fr-CH" dirty="0" smtClean="0"/>
              <a:t>           </a:t>
            </a:r>
            <a:r>
              <a:rPr lang="fr-CH" b="1" dirty="0" smtClean="0">
                <a:sym typeface="Wingdings" panose="05000000000000000000" pitchFamily="2" charset="2"/>
              </a:rPr>
              <a:t> not </a:t>
            </a:r>
            <a:r>
              <a:rPr lang="fr-CH" b="1" dirty="0" err="1" smtClean="0">
                <a:sym typeface="Wingdings" panose="05000000000000000000" pitchFamily="2" charset="2"/>
              </a:rPr>
              <a:t>interesting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smtClean="0"/>
              <a:t>If </a:t>
            </a:r>
            <a:r>
              <a:rPr lang="fr-CH" b="1" dirty="0" err="1" smtClean="0"/>
              <a:t>loss</a:t>
            </a:r>
            <a:r>
              <a:rPr lang="fr-CH" b="1" dirty="0" smtClean="0"/>
              <a:t> of </a:t>
            </a:r>
            <a:r>
              <a:rPr lang="fr-CH" b="1" dirty="0" err="1" smtClean="0"/>
              <a:t>luminosity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too</a:t>
            </a:r>
            <a:r>
              <a:rPr lang="fr-CH" b="1" dirty="0" smtClean="0"/>
              <a:t> high </a:t>
            </a:r>
            <a:endParaRPr lang="fr-CH" dirty="0" smtClean="0"/>
          </a:p>
          <a:p>
            <a:r>
              <a:rPr lang="fr-CH" dirty="0" smtClean="0"/>
              <a:t>        -- </a:t>
            </a:r>
            <a:r>
              <a:rPr lang="fr-CH" dirty="0" err="1" smtClean="0"/>
              <a:t>Obtaining</a:t>
            </a:r>
            <a:r>
              <a:rPr lang="fr-CH" dirty="0" smtClean="0"/>
              <a:t> high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in high </a:t>
            </a:r>
            <a:r>
              <a:rPr lang="fr-CH" dirty="0" err="1" smtClean="0"/>
              <a:t>luminosity</a:t>
            </a:r>
            <a:r>
              <a:rPr lang="fr-CH" dirty="0" smtClean="0"/>
              <a:t> collisions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delicate</a:t>
            </a:r>
            <a:r>
              <a:rPr lang="fr-CH" dirty="0" smtClean="0"/>
              <a:t> in </a:t>
            </a:r>
            <a:r>
              <a:rPr lang="fr-CH" dirty="0" err="1" smtClean="0"/>
              <a:t>top-up</a:t>
            </a:r>
            <a:r>
              <a:rPr lang="fr-CH" dirty="0" smtClean="0"/>
              <a:t>  mode    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50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58" y="542926"/>
            <a:ext cx="4623042" cy="28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"/>
            <a:ext cx="4552312" cy="272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4" y="238125"/>
            <a:ext cx="947695" cy="4001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45 </a:t>
            </a:r>
            <a:r>
              <a:rPr lang="fr-CH" sz="2000" dirty="0" err="1">
                <a:latin typeface="+mj-lt"/>
              </a:rPr>
              <a:t>GeV</a:t>
            </a:r>
            <a:endParaRPr lang="en-GB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3" y="266655"/>
            <a:ext cx="947695" cy="4001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80 </a:t>
            </a:r>
            <a:r>
              <a:rPr lang="fr-CH" sz="2000" dirty="0" err="1">
                <a:latin typeface="+mj-lt"/>
              </a:rPr>
              <a:t>GeV</a:t>
            </a:r>
            <a:endParaRPr lang="en-GB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01" y="3419083"/>
            <a:ext cx="4592167" cy="102720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At the Z </a:t>
            </a:r>
            <a:r>
              <a:rPr lang="fr-CH" sz="2000" dirty="0" err="1">
                <a:latin typeface="+mj-lt"/>
              </a:rPr>
              <a:t>obtain</a:t>
            </a:r>
            <a:r>
              <a:rPr lang="fr-CH" sz="2000" dirty="0">
                <a:latin typeface="+mj-lt"/>
              </a:rPr>
              <a:t> excellent </a:t>
            </a:r>
            <a:r>
              <a:rPr lang="fr-CH" sz="2000" dirty="0" err="1">
                <a:latin typeface="+mj-lt"/>
              </a:rPr>
              <a:t>polarization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level</a:t>
            </a:r>
            <a:endParaRPr lang="fr-CH" sz="2000" dirty="0">
              <a:latin typeface="+mj-lt"/>
            </a:endParaRPr>
          </a:p>
          <a:p>
            <a:r>
              <a:rPr lang="fr-CH" sz="2000" dirty="0">
                <a:latin typeface="+mj-lt"/>
              </a:rPr>
              <a:t>but </a:t>
            </a:r>
            <a:r>
              <a:rPr lang="fr-CH" sz="2000" dirty="0" err="1">
                <a:latin typeface="+mj-lt"/>
              </a:rPr>
              <a:t>too</a:t>
            </a:r>
            <a:r>
              <a:rPr lang="fr-CH" sz="2000" dirty="0">
                <a:latin typeface="+mj-lt"/>
              </a:rPr>
              <a:t> slow for </a:t>
            </a:r>
            <a:r>
              <a:rPr lang="fr-CH" sz="2000" dirty="0" err="1">
                <a:latin typeface="+mj-lt"/>
              </a:rPr>
              <a:t>polarization</a:t>
            </a:r>
            <a:r>
              <a:rPr lang="fr-CH" sz="2000" dirty="0">
                <a:latin typeface="+mj-lt"/>
              </a:rPr>
              <a:t> in </a:t>
            </a:r>
            <a:r>
              <a:rPr lang="fr-CH" sz="2000" dirty="0" err="1">
                <a:latin typeface="+mj-lt"/>
              </a:rPr>
              <a:t>physics</a:t>
            </a:r>
            <a:endParaRPr lang="fr-CH" sz="2000" dirty="0">
              <a:latin typeface="+mj-lt"/>
            </a:endParaRPr>
          </a:p>
          <a:p>
            <a:r>
              <a:rPr lang="fr-CH" sz="2000" dirty="0" err="1">
                <a:latin typeface="+mj-lt"/>
              </a:rPr>
              <a:t>need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wigglers</a:t>
            </a:r>
            <a:r>
              <a:rPr lang="fr-CH" sz="2000" dirty="0">
                <a:latin typeface="+mj-lt"/>
              </a:rPr>
              <a:t> for </a:t>
            </a:r>
            <a:r>
              <a:rPr lang="fr-CH" sz="2000" dirty="0" err="1">
                <a:latin typeface="+mj-lt"/>
              </a:rPr>
              <a:t>Energy</a:t>
            </a:r>
            <a:r>
              <a:rPr lang="fr-CH" sz="2000" dirty="0">
                <a:latin typeface="+mj-lt"/>
              </a:rPr>
              <a:t> calibration</a:t>
            </a:r>
            <a:endParaRPr lang="en-GB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400" y="3572972"/>
            <a:ext cx="4328200" cy="715577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At the W expectation </a:t>
            </a:r>
            <a:r>
              <a:rPr lang="fr-CH" sz="2000" dirty="0" err="1">
                <a:latin typeface="+mj-lt"/>
              </a:rPr>
              <a:t>similar</a:t>
            </a:r>
            <a:r>
              <a:rPr lang="fr-CH" sz="2000" dirty="0">
                <a:latin typeface="+mj-lt"/>
              </a:rPr>
              <a:t> to LEP at Z</a:t>
            </a:r>
          </a:p>
          <a:p>
            <a:r>
              <a:rPr lang="fr-CH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2000" dirty="0" err="1">
                <a:latin typeface="+mj-lt"/>
              </a:rPr>
              <a:t>enough</a:t>
            </a:r>
            <a:r>
              <a:rPr lang="fr-CH" sz="2000" dirty="0">
                <a:latin typeface="+mj-lt"/>
              </a:rPr>
              <a:t> for </a:t>
            </a:r>
            <a:r>
              <a:rPr lang="fr-CH" sz="2000" dirty="0" err="1">
                <a:latin typeface="+mj-lt"/>
              </a:rPr>
              <a:t>energy</a:t>
            </a:r>
            <a:r>
              <a:rPr lang="fr-CH" sz="2000" dirty="0">
                <a:latin typeface="+mj-lt"/>
              </a:rPr>
              <a:t> calibration</a:t>
            </a:r>
            <a:endParaRPr lang="en-GB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6777" y="4724895"/>
            <a:ext cx="3562257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Simulations by </a:t>
            </a:r>
            <a:r>
              <a:rPr lang="fr-CH" sz="2000" dirty="0" err="1">
                <a:latin typeface="+mj-lt"/>
              </a:rPr>
              <a:t>Eliana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Gianfelice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7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1" y="71438"/>
            <a:ext cx="7134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" y="180977"/>
            <a:ext cx="6641407" cy="470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2" y="9529"/>
            <a:ext cx="3576698" cy="27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" y="3559268"/>
            <a:ext cx="5305425" cy="257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3" y="97609"/>
            <a:ext cx="3779561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LEP </a:t>
            </a:r>
            <a:r>
              <a:rPr lang="fr-CH" sz="2000" dirty="0" err="1">
                <a:latin typeface="+mj-lt"/>
              </a:rPr>
              <a:t>Resonant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depolarization</a:t>
            </a:r>
            <a:r>
              <a:rPr lang="fr-CH" sz="2000" dirty="0">
                <a:latin typeface="+mj-lt"/>
              </a:rPr>
              <a:t>, 1991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9580" y="2818642"/>
            <a:ext cx="2824808" cy="1027202"/>
          </a:xfrm>
          <a:prstGeom prst="rect">
            <a:avLst/>
          </a:prstGeom>
          <a:solidFill>
            <a:schemeClr val="bg1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variation of RF </a:t>
            </a:r>
            <a:r>
              <a:rPr lang="fr-CH" sz="2000" dirty="0" err="1">
                <a:latin typeface="+mj-lt"/>
              </a:rPr>
              <a:t>frequency</a:t>
            </a:r>
            <a:endParaRPr lang="fr-CH" sz="2000" dirty="0">
              <a:latin typeface="+mj-lt"/>
            </a:endParaRPr>
          </a:p>
          <a:p>
            <a:r>
              <a:rPr lang="fr-CH" sz="2000" dirty="0">
                <a:latin typeface="+mj-lt"/>
              </a:rPr>
              <a:t>to </a:t>
            </a:r>
            <a:r>
              <a:rPr lang="fr-CH" sz="2000" dirty="0" err="1">
                <a:latin typeface="+mj-lt"/>
              </a:rPr>
              <a:t>eliminate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half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integer</a:t>
            </a:r>
            <a:r>
              <a:rPr lang="fr-CH" sz="2000" dirty="0">
                <a:latin typeface="+mj-lt"/>
              </a:rPr>
              <a:t> </a:t>
            </a:r>
          </a:p>
          <a:p>
            <a:r>
              <a:rPr lang="fr-CH" sz="2000" dirty="0" err="1">
                <a:latin typeface="+mj-lt"/>
              </a:rPr>
              <a:t>ambiguity</a:t>
            </a:r>
            <a:r>
              <a:rPr lang="fr-CH" sz="2000" dirty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540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18510" y="555"/>
            <a:ext cx="3419646" cy="44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45" y="96477"/>
            <a:ext cx="6068191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3" y="3606865"/>
            <a:ext cx="5607817" cy="14773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 </a:t>
            </a:r>
            <a:r>
              <a:rPr lang="fr-CH" dirty="0" err="1" smtClean="0"/>
              <a:t>spoil</a:t>
            </a:r>
            <a:r>
              <a:rPr lang="fr-CH" dirty="0" smtClean="0"/>
              <a:t> the calibration if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performed</a:t>
            </a:r>
            <a:endParaRPr lang="fr-CH" dirty="0" smtClean="0"/>
          </a:p>
          <a:p>
            <a:r>
              <a:rPr lang="fr-CH" dirty="0" err="1" smtClean="0"/>
              <a:t>outside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time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tides</a:t>
            </a:r>
            <a:r>
              <a:rPr lang="fr-CH" dirty="0"/>
              <a:t> </a:t>
            </a:r>
            <a:r>
              <a:rPr lang="fr-CH" dirty="0" smtClean="0"/>
              <a:t>and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ground</a:t>
            </a:r>
            <a:r>
              <a:rPr lang="fr-CH" dirty="0" smtClean="0"/>
              <a:t> motion</a:t>
            </a:r>
          </a:p>
          <a:p>
            <a:r>
              <a:rPr lang="fr-CH" dirty="0" smtClean="0"/>
              <a:t>-- RF </a:t>
            </a:r>
            <a:r>
              <a:rPr lang="fr-CH" dirty="0" err="1" smtClean="0"/>
              <a:t>cavity</a:t>
            </a:r>
            <a:r>
              <a:rPr lang="fr-CH" dirty="0" smtClean="0"/>
              <a:t> phases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histeresis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 and </a:t>
            </a:r>
            <a:r>
              <a:rPr lang="fr-CH" dirty="0" err="1" smtClean="0"/>
              <a:t>environmental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 (trains…</a:t>
            </a:r>
            <a:r>
              <a:rPr lang="fr-CH" dirty="0" err="1" smtClean="0"/>
              <a:t>etc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3" y="186488"/>
            <a:ext cx="7880191" cy="39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604" y="4162426"/>
            <a:ext cx="6686297" cy="102720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latin typeface="+mj-lt"/>
              </a:rPr>
              <a:t>by 1999 </a:t>
            </a:r>
            <a:r>
              <a:rPr lang="fr-CH" sz="2000" dirty="0" err="1">
                <a:latin typeface="+mj-lt"/>
              </a:rPr>
              <a:t>we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had</a:t>
            </a:r>
            <a:r>
              <a:rPr lang="fr-CH" sz="2000" dirty="0">
                <a:latin typeface="+mj-lt"/>
              </a:rPr>
              <a:t> an excellent model of the </a:t>
            </a:r>
            <a:r>
              <a:rPr lang="fr-CH" sz="2000" dirty="0" err="1">
                <a:latin typeface="+mj-lt"/>
              </a:rPr>
              <a:t>energy</a:t>
            </a:r>
            <a:r>
              <a:rPr lang="fr-CH" sz="2000" dirty="0">
                <a:latin typeface="+mj-lt"/>
              </a:rPr>
              <a:t> variations…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>
                <a:latin typeface="+mj-lt"/>
              </a:rPr>
              <a:t> but </a:t>
            </a:r>
            <a:r>
              <a:rPr lang="fr-CH" sz="2000" dirty="0" err="1">
                <a:latin typeface="+mj-lt"/>
              </a:rPr>
              <a:t>we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were</a:t>
            </a:r>
            <a:r>
              <a:rPr lang="fr-CH" sz="2000" dirty="0">
                <a:latin typeface="+mj-lt"/>
              </a:rPr>
              <a:t> not </a:t>
            </a:r>
            <a:r>
              <a:rPr lang="fr-CH" sz="2000" dirty="0" err="1">
                <a:latin typeface="+mj-lt"/>
              </a:rPr>
              <a:t>measuring</a:t>
            </a:r>
            <a:r>
              <a:rPr lang="fr-CH" sz="2000" dirty="0">
                <a:latin typeface="+mj-lt"/>
              </a:rPr>
              <a:t> the Z mass and </a:t>
            </a:r>
            <a:r>
              <a:rPr lang="fr-CH" sz="2000" dirty="0" err="1">
                <a:latin typeface="+mj-lt"/>
              </a:rPr>
              <a:t>width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anymore</a:t>
            </a:r>
            <a:r>
              <a:rPr lang="fr-CH" sz="2000" dirty="0">
                <a:latin typeface="+mj-lt"/>
              </a:rPr>
              <a:t>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>
                <a:latin typeface="+mj-lt"/>
              </a:rPr>
              <a:t>                                      – </a:t>
            </a:r>
            <a:r>
              <a:rPr lang="fr-CH" sz="2000" dirty="0" err="1">
                <a:latin typeface="+mj-lt"/>
              </a:rPr>
              <a:t>we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were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hunting</a:t>
            </a:r>
            <a:r>
              <a:rPr lang="fr-CH" sz="2000" dirty="0">
                <a:latin typeface="+mj-lt"/>
              </a:rPr>
              <a:t> for the </a:t>
            </a:r>
            <a:r>
              <a:rPr lang="fr-CH" sz="2000" dirty="0" err="1">
                <a:latin typeface="+mj-lt"/>
              </a:rPr>
              <a:t>Higgs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>
                <a:latin typeface="+mj-lt"/>
              </a:rPr>
              <a:t>boson! </a:t>
            </a:r>
          </a:p>
        </p:txBody>
      </p:sp>
    </p:spTree>
    <p:extLst>
      <p:ext uri="{BB962C8B-B14F-4D97-AF65-F5344CB8AC3E}">
        <p14:creationId xmlns:p14="http://schemas.microsoft.com/office/powerpoint/2010/main" val="565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" y="-22725"/>
            <a:ext cx="86677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813" y="713680"/>
            <a:ext cx="1070742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PAC 1995</a:t>
            </a:r>
            <a:endParaRPr lang="fr-CH" b="1" i="1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27" y="858335"/>
            <a:ext cx="4866896" cy="345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08" y="1023642"/>
            <a:ext cx="4563210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54" y="2137513"/>
            <a:ext cx="4670320" cy="10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6" y="3111813"/>
            <a:ext cx="388843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</a:rPr>
              <a:t>LEP: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This </a:t>
            </a:r>
            <a:r>
              <a:rPr lang="fr-CH" dirty="0" err="1">
                <a:solidFill>
                  <a:prstClr val="black"/>
                </a:solidFill>
              </a:rPr>
              <a:t>w</a:t>
            </a:r>
            <a:r>
              <a:rPr lang="fr-CH" dirty="0" err="1" smtClean="0">
                <a:solidFill>
                  <a:prstClr val="black"/>
                </a:solidFill>
              </a:rPr>
              <a:t>as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only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tried</a:t>
            </a:r>
            <a:r>
              <a:rPr lang="fr-CH" dirty="0" smtClean="0">
                <a:solidFill>
                  <a:prstClr val="black"/>
                </a:solidFill>
              </a:rPr>
              <a:t> 3 times!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Best </a:t>
            </a:r>
            <a:r>
              <a:rPr lang="fr-CH" dirty="0" err="1" smtClean="0">
                <a:solidFill>
                  <a:prstClr val="black"/>
                </a:solidFill>
              </a:rPr>
              <a:t>result</a:t>
            </a:r>
            <a:r>
              <a:rPr lang="fr-CH" dirty="0" smtClean="0">
                <a:solidFill>
                  <a:prstClr val="black"/>
                </a:solidFill>
              </a:rPr>
              <a:t>: P = 40%  ,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</a:t>
            </a:r>
            <a:r>
              <a:rPr lang="fr-CH" baseline="30000" dirty="0" smtClean="0">
                <a:solidFill>
                  <a:prstClr val="black"/>
                </a:solidFill>
                <a:sym typeface="Symbol"/>
              </a:rPr>
              <a:t>*</a:t>
            </a:r>
            <a:r>
              <a:rPr lang="fr-CH" baseline="-25000" dirty="0" smtClean="0">
                <a:solidFill>
                  <a:prstClr val="black"/>
                </a:solidFill>
                <a:sym typeface="Symbol"/>
              </a:rPr>
              <a:t>y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= 0.04  , one IP</a:t>
            </a:r>
          </a:p>
          <a:p>
            <a:endParaRPr lang="fr-CH" dirty="0" smtClean="0">
              <a:solidFill>
                <a:prstClr val="black"/>
              </a:solidFill>
              <a:sym typeface="Symbol"/>
            </a:endParaRPr>
          </a:p>
          <a:p>
            <a:r>
              <a:rPr lang="fr-CH" dirty="0" smtClean="0">
                <a:solidFill>
                  <a:prstClr val="black"/>
                </a:solidFill>
                <a:sym typeface="Symbol"/>
              </a:rPr>
              <a:t>FCC-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ee</a:t>
            </a:r>
            <a:endParaRPr lang="fr-CH" dirty="0">
              <a:solidFill>
                <a:prstClr val="black"/>
              </a:solidFill>
              <a:sym typeface="Symbol"/>
            </a:endParaRPr>
          </a:p>
          <a:p>
            <a:r>
              <a:rPr lang="fr-CH" dirty="0" err="1" smtClean="0">
                <a:solidFill>
                  <a:prstClr val="black"/>
                </a:solidFill>
                <a:sym typeface="Symbol"/>
              </a:rPr>
              <a:t>Assuming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2 IP and </a:t>
            </a:r>
            <a:r>
              <a:rPr lang="fr-CH" dirty="0">
                <a:solidFill>
                  <a:prstClr val="black"/>
                </a:solidFill>
                <a:sym typeface="Symbol"/>
              </a:rPr>
              <a:t></a:t>
            </a:r>
            <a:r>
              <a:rPr lang="fr-CH" baseline="30000" dirty="0">
                <a:solidFill>
                  <a:prstClr val="black"/>
                </a:solidFill>
                <a:sym typeface="Symbol"/>
              </a:rPr>
              <a:t>*</a:t>
            </a:r>
            <a:r>
              <a:rPr lang="fr-CH" baseline="-25000" dirty="0">
                <a:solidFill>
                  <a:prstClr val="black"/>
                </a:solidFill>
                <a:sym typeface="Symbol"/>
              </a:rPr>
              <a:t>y</a:t>
            </a:r>
            <a:r>
              <a:rPr lang="fr-CH" dirty="0">
                <a:solidFill>
                  <a:prstClr val="black"/>
                </a:solidFill>
                <a:sym typeface="Symbol"/>
              </a:rPr>
              <a:t>=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0.01 </a:t>
            </a:r>
            <a:r>
              <a:rPr lang="fr-CH" dirty="0" smtClean="0">
                <a:solidFill>
                  <a:prstClr val="black"/>
                </a:solidFill>
                <a:sym typeface="Wingdings" pitchFamily="2" charset="2"/>
              </a:rPr>
              <a:t> </a:t>
            </a:r>
            <a:endParaRPr lang="fr-CH" b="1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b="1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sym typeface="Wingdings" pitchFamily="2" charset="2"/>
              </a:rPr>
              <a:t>luminosity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b="1" baseline="30000" dirty="0" smtClean="0">
                <a:solidFill>
                  <a:srgbClr val="0000FF"/>
                </a:solidFill>
                <a:sym typeface="Wingdings" pitchFamily="2" charset="2"/>
              </a:rPr>
              <a:t>10 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Z @ P~30%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28FF-C840-47AA-845B-B542740BFA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34" y="310249"/>
            <a:ext cx="8604407" cy="338554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32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fr-CH" sz="3200" b="1" dirty="0">
                <a:solidFill>
                  <a:schemeClr val="accent1">
                    <a:lumMod val="75000"/>
                  </a:schemeClr>
                </a:solidFill>
              </a:rPr>
              <a:t>ongitudinal </a:t>
            </a:r>
            <a:r>
              <a:rPr lang="fr-CH" sz="3200" b="1" dirty="0" err="1">
                <a:solidFill>
                  <a:schemeClr val="accent1">
                    <a:lumMod val="75000"/>
                  </a:schemeClr>
                </a:solidFill>
              </a:rPr>
              <a:t>polarization</a:t>
            </a:r>
            <a:r>
              <a:rPr lang="fr-CH" sz="3200" b="1" dirty="0">
                <a:solidFill>
                  <a:schemeClr val="accent1">
                    <a:lumMod val="75000"/>
                  </a:schemeClr>
                </a:solidFill>
              </a:rPr>
              <a:t> at FCC-Z?</a:t>
            </a:r>
          </a:p>
          <a:p>
            <a:endParaRPr lang="fr-CH" sz="2000" dirty="0"/>
          </a:p>
          <a:p>
            <a:r>
              <a:rPr lang="fr-CH" dirty="0" smtClean="0"/>
              <a:t>Main </a:t>
            </a:r>
            <a:r>
              <a:rPr lang="fr-CH" dirty="0" err="1" smtClean="0"/>
              <a:t>interest</a:t>
            </a:r>
            <a:r>
              <a:rPr lang="fr-CH" dirty="0" smtClean="0"/>
              <a:t>: </a:t>
            </a:r>
            <a:r>
              <a:rPr lang="fr-CH" dirty="0" err="1" smtClean="0"/>
              <a:t>measure</a:t>
            </a:r>
            <a:r>
              <a:rPr lang="fr-CH" dirty="0" smtClean="0"/>
              <a:t> EW </a:t>
            </a:r>
            <a:r>
              <a:rPr lang="fr-CH" dirty="0" err="1" smtClean="0"/>
              <a:t>couplings</a:t>
            </a:r>
            <a:r>
              <a:rPr lang="fr-CH" dirty="0" smtClean="0"/>
              <a:t> at the Z </a:t>
            </a:r>
            <a:r>
              <a:rPr lang="fr-CH" dirty="0" err="1" smtClean="0"/>
              <a:t>peak</a:t>
            </a:r>
            <a:r>
              <a:rPr lang="fr-CH" dirty="0" smtClean="0"/>
              <a:t> </a:t>
            </a:r>
            <a:r>
              <a:rPr lang="fr-CH" dirty="0" err="1" smtClean="0"/>
              <a:t>most</a:t>
            </a:r>
            <a:r>
              <a:rPr lang="fr-CH" dirty="0" smtClean="0"/>
              <a:t> of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provide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</a:t>
            </a:r>
          </a:p>
          <a:p>
            <a:r>
              <a:rPr lang="fr-CH" dirty="0" smtClean="0"/>
              <a:t>of  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sin</a:t>
            </a:r>
            <a:r>
              <a:rPr lang="fr-CH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</a:t>
            </a:r>
            <a:r>
              <a:rPr lang="fr-CH" b="1" baseline="30000" dirty="0" smtClean="0">
                <a:solidFill>
                  <a:srgbClr val="FF0000"/>
                </a:solidFill>
                <a:latin typeface="Script MT Bold"/>
                <a:sym typeface="Symbol"/>
              </a:rPr>
              <a:t>lept</a:t>
            </a:r>
            <a:r>
              <a:rPr lang="fr-CH" b="1" baseline="-25000" dirty="0" smtClean="0">
                <a:solidFill>
                  <a:srgbClr val="FF0000"/>
                </a:solidFill>
                <a:latin typeface="+mj-lt"/>
                <a:sym typeface="Symbol"/>
              </a:rPr>
              <a:t>W</a:t>
            </a:r>
            <a:r>
              <a:rPr lang="fr-CH" baseline="-25000" dirty="0" smtClean="0">
                <a:latin typeface="+mj-lt"/>
                <a:sym typeface="Symbol"/>
              </a:rPr>
              <a:t> </a:t>
            </a:r>
            <a:r>
              <a:rPr lang="fr-CH" dirty="0" smtClean="0">
                <a:latin typeface="+mj-lt"/>
                <a:sym typeface="Symbol"/>
              </a:rPr>
              <a:t>= e</a:t>
            </a:r>
            <a:r>
              <a:rPr lang="fr-CH" baseline="30000" dirty="0" smtClean="0">
                <a:latin typeface="+mj-lt"/>
                <a:sym typeface="Symbol"/>
              </a:rPr>
              <a:t>2</a:t>
            </a:r>
            <a:r>
              <a:rPr lang="fr-CH" dirty="0" smtClean="0">
                <a:latin typeface="+mj-lt"/>
                <a:sym typeface="Symbol"/>
              </a:rPr>
              <a:t>/g</a:t>
            </a:r>
            <a:r>
              <a:rPr lang="fr-CH" baseline="30000" dirty="0" smtClean="0">
                <a:latin typeface="+mj-lt"/>
                <a:sym typeface="Symbol"/>
              </a:rPr>
              <a:t>2  </a:t>
            </a:r>
            <a:r>
              <a:rPr lang="fr-CH" dirty="0" smtClean="0">
                <a:latin typeface="+mj-lt"/>
                <a:sym typeface="Symbol"/>
              </a:rPr>
              <a:t>(</a:t>
            </a:r>
            <a:r>
              <a:rPr lang="fr-CH" dirty="0" err="1" smtClean="0">
                <a:latin typeface="+mj-lt"/>
                <a:sym typeface="Symbol"/>
              </a:rPr>
              <a:t>m</a:t>
            </a:r>
            <a:r>
              <a:rPr lang="fr-CH" baseline="-25000" dirty="0" err="1" smtClean="0">
                <a:latin typeface="+mj-lt"/>
                <a:sym typeface="Symbol"/>
              </a:rPr>
              <a:t>z</a:t>
            </a:r>
            <a:r>
              <a:rPr lang="fr-CH" dirty="0" smtClean="0">
                <a:latin typeface="+mj-lt"/>
                <a:sym typeface="Symbol"/>
              </a:rPr>
              <a:t>)   </a:t>
            </a:r>
          </a:p>
          <a:p>
            <a:r>
              <a:rPr lang="fr-CH" dirty="0" smtClean="0">
                <a:latin typeface="+mj-lt"/>
                <a:sym typeface="Symbol"/>
              </a:rPr>
              <a:t>(-- not to </a:t>
            </a:r>
            <a:r>
              <a:rPr lang="fr-CH" dirty="0" err="1" smtClean="0">
                <a:latin typeface="+mj-lt"/>
                <a:sym typeface="Symbol"/>
              </a:rPr>
              <a:t>be</a:t>
            </a:r>
            <a:r>
              <a:rPr lang="fr-CH" dirty="0" smtClean="0">
                <a:latin typeface="+mj-lt"/>
                <a:sym typeface="Symbol"/>
              </a:rPr>
              <a:t> </a:t>
            </a:r>
            <a:r>
              <a:rPr lang="fr-CH" dirty="0" err="1" smtClean="0">
                <a:latin typeface="+mj-lt"/>
                <a:sym typeface="Symbol"/>
              </a:rPr>
              <a:t>confused</a:t>
            </a:r>
            <a:r>
              <a:rPr lang="fr-CH" dirty="0" smtClean="0">
                <a:latin typeface="+mj-lt"/>
                <a:sym typeface="Symbol"/>
              </a:rPr>
              <a:t> </a:t>
            </a:r>
            <a:r>
              <a:rPr lang="fr-CH" dirty="0" err="1" smtClean="0">
                <a:latin typeface="+mj-lt"/>
                <a:sym typeface="Symbol"/>
              </a:rPr>
              <a:t>with</a:t>
            </a:r>
            <a:r>
              <a:rPr lang="fr-CH" dirty="0" smtClean="0">
                <a:latin typeface="+mj-lt"/>
                <a:sym typeface="Symbol"/>
              </a:rPr>
              <a:t> --  sin</a:t>
            </a:r>
            <a:r>
              <a:rPr lang="fr-CH" baseline="30000" dirty="0" smtClean="0">
                <a:latin typeface="+mj-lt"/>
                <a:sym typeface="Symbol"/>
              </a:rPr>
              <a:t>2</a:t>
            </a:r>
            <a:r>
              <a:rPr lang="fr-CH" dirty="0" smtClean="0">
                <a:latin typeface="+mj-lt"/>
                <a:sym typeface="Symbol"/>
              </a:rPr>
              <a:t></a:t>
            </a:r>
            <a:r>
              <a:rPr lang="fr-CH" baseline="-25000" dirty="0" smtClean="0">
                <a:latin typeface="+mj-lt"/>
                <a:sym typeface="Symbol"/>
              </a:rPr>
              <a:t>W  </a:t>
            </a:r>
            <a:r>
              <a:rPr lang="fr-CH" dirty="0" smtClean="0">
                <a:latin typeface="+mj-lt"/>
                <a:sym typeface="Symbol"/>
              </a:rPr>
              <a:t>= 1-</a:t>
            </a:r>
            <a:r>
              <a:rPr lang="fr-CH" dirty="0" smtClean="0">
                <a:sym typeface="Symbol"/>
              </a:rPr>
              <a:t> m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baseline="30000" dirty="0" smtClean="0">
                <a:sym typeface="Symbol"/>
              </a:rPr>
              <a:t>2</a:t>
            </a:r>
            <a:r>
              <a:rPr lang="fr-CH" dirty="0" smtClean="0">
                <a:sym typeface="Symbol"/>
              </a:rPr>
              <a:t>/m</a:t>
            </a:r>
            <a:r>
              <a:rPr lang="fr-CH" baseline="-25000" dirty="0" smtClean="0">
                <a:sym typeface="Symbol"/>
              </a:rPr>
              <a:t>z</a:t>
            </a:r>
            <a:r>
              <a:rPr lang="fr-CH" baseline="30000" dirty="0" smtClean="0">
                <a:sym typeface="Symbol"/>
              </a:rPr>
              <a:t>2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Useful</a:t>
            </a:r>
            <a:r>
              <a:rPr lang="fr-CH" dirty="0" smtClean="0"/>
              <a:t> </a:t>
            </a:r>
            <a:r>
              <a:rPr lang="fr-CH" dirty="0" err="1"/>
              <a:t>r</a:t>
            </a:r>
            <a:r>
              <a:rPr lang="fr-CH" dirty="0" err="1" smtClean="0"/>
              <a:t>eferences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the </a:t>
            </a:r>
            <a:r>
              <a:rPr lang="fr-CH" dirty="0" err="1" smtClean="0"/>
              <a:t>past</a:t>
            </a:r>
            <a:r>
              <a:rPr lang="fr-CH" dirty="0" smtClean="0"/>
              <a:t>: </a:t>
            </a:r>
          </a:p>
          <a:p>
            <a:r>
              <a:rPr lang="fr-CH" dirty="0" smtClean="0"/>
              <a:t>«</a:t>
            </a:r>
            <a:r>
              <a:rPr lang="fr-CH" dirty="0" err="1" smtClean="0"/>
              <a:t>polarization</a:t>
            </a:r>
            <a:r>
              <a:rPr lang="fr-CH" dirty="0" smtClean="0"/>
              <a:t> at LEP» CERN Yellow Report  88-02</a:t>
            </a:r>
            <a:endParaRPr lang="fr-CH" dirty="0"/>
          </a:p>
          <a:p>
            <a:r>
              <a:rPr lang="fr-CH" dirty="0" err="1"/>
              <a:t>Precision</a:t>
            </a:r>
            <a:r>
              <a:rPr lang="fr-CH" dirty="0"/>
              <a:t> </a:t>
            </a:r>
            <a:r>
              <a:rPr lang="fr-CH" dirty="0" err="1"/>
              <a:t>Electroweak</a:t>
            </a:r>
            <a:r>
              <a:rPr lang="fr-CH" dirty="0"/>
              <a:t> </a:t>
            </a:r>
            <a:r>
              <a:rPr lang="fr-CH" dirty="0" err="1" smtClean="0"/>
              <a:t>Measurements</a:t>
            </a:r>
            <a:r>
              <a:rPr lang="fr-CH" dirty="0"/>
              <a:t> </a:t>
            </a:r>
            <a:r>
              <a:rPr lang="fr-CH" dirty="0" smtClean="0"/>
              <a:t>on </a:t>
            </a:r>
            <a:r>
              <a:rPr lang="fr-CH" dirty="0"/>
              <a:t>the Z </a:t>
            </a:r>
            <a:r>
              <a:rPr lang="fr-CH" dirty="0" err="1" smtClean="0"/>
              <a:t>Resonance</a:t>
            </a:r>
            <a:r>
              <a:rPr lang="fr-CH" dirty="0"/>
              <a:t> </a:t>
            </a:r>
            <a:r>
              <a:rPr lang="fr-CH" dirty="0" smtClean="0"/>
              <a:t> </a:t>
            </a:r>
          </a:p>
          <a:p>
            <a:r>
              <a:rPr lang="fr-CH" dirty="0" smtClean="0"/>
              <a:t>Phys.Rept.427:257-454,2006  </a:t>
            </a:r>
            <a:r>
              <a:rPr lang="fr-CH" dirty="0" smtClean="0">
                <a:hlinkClick r:id="rId2"/>
              </a:rPr>
              <a:t>http</a:t>
            </a:r>
            <a:r>
              <a:rPr lang="fr-CH" dirty="0">
                <a:hlinkClick r:id="rId2"/>
              </a:rPr>
              <a:t>://</a:t>
            </a:r>
            <a:r>
              <a:rPr lang="fr-CH" dirty="0" smtClean="0">
                <a:hlinkClick r:id="rId2"/>
              </a:rPr>
              <a:t>arxiv.org/abs/hep-ex/0509008v3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GigaZ</a:t>
            </a:r>
            <a:r>
              <a:rPr lang="fr-CH" dirty="0" smtClean="0"/>
              <a:t> @ ILC by K. </a:t>
            </a:r>
            <a:r>
              <a:rPr lang="fr-CH" dirty="0" err="1" smtClean="0"/>
              <a:t>Moenig</a:t>
            </a:r>
            <a:r>
              <a:rPr lang="fr-CH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1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5" y="357504"/>
            <a:ext cx="8619283" cy="4001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Longitudinal </a:t>
            </a:r>
            <a:r>
              <a:rPr lang="fr-CH" sz="2000" b="1" dirty="0" err="1">
                <a:solidFill>
                  <a:prstClr val="black"/>
                </a:solidFill>
              </a:rPr>
              <a:t>polarization</a:t>
            </a:r>
            <a:r>
              <a:rPr lang="fr-CH" sz="2000" b="1" dirty="0">
                <a:solidFill>
                  <a:prstClr val="black"/>
                </a:solidFill>
              </a:rPr>
              <a:t>: </a:t>
            </a:r>
            <a:r>
              <a:rPr lang="fr-CH" sz="2000" b="1" dirty="0" err="1">
                <a:solidFill>
                  <a:prstClr val="black"/>
                </a:solidFill>
              </a:rPr>
              <a:t>r</a:t>
            </a:r>
            <a:r>
              <a:rPr lang="fr-CH" sz="2000" b="1" dirty="0" err="1">
                <a:solidFill>
                  <a:prstClr val="black"/>
                </a:solidFill>
              </a:rPr>
              <a:t>eduction</a:t>
            </a:r>
            <a:r>
              <a:rPr lang="fr-CH" sz="2000" b="1" dirty="0">
                <a:solidFill>
                  <a:prstClr val="black"/>
                </a:solidFill>
              </a:rPr>
              <a:t> of </a:t>
            </a:r>
            <a:r>
              <a:rPr lang="fr-CH" sz="2000" b="1" dirty="0" err="1">
                <a:solidFill>
                  <a:prstClr val="black"/>
                </a:solidFill>
              </a:rPr>
              <a:t>polarization</a:t>
            </a:r>
            <a:r>
              <a:rPr lang="fr-CH" sz="2000" b="1" dirty="0">
                <a:solidFill>
                  <a:prstClr val="black"/>
                </a:solidFill>
              </a:rPr>
              <a:t> due to </a:t>
            </a:r>
            <a:r>
              <a:rPr lang="fr-CH" sz="2000" b="1" dirty="0" err="1">
                <a:solidFill>
                  <a:prstClr val="black"/>
                </a:solidFill>
              </a:rPr>
              <a:t>continuous</a:t>
            </a:r>
            <a:r>
              <a:rPr lang="fr-CH" sz="2000" b="1" dirty="0">
                <a:solidFill>
                  <a:prstClr val="black"/>
                </a:solidFill>
              </a:rPr>
              <a:t> injection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64" y="843560"/>
            <a:ext cx="8461639" cy="1962073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The </a:t>
            </a:r>
            <a:r>
              <a:rPr lang="fr-CH" sz="2000" dirty="0" err="1">
                <a:solidFill>
                  <a:prstClr val="black"/>
                </a:solidFill>
              </a:rPr>
              <a:t>colliding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bunches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will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lose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intensity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continuously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>
                <a:solidFill>
                  <a:prstClr val="black"/>
                </a:solidFill>
              </a:rPr>
              <a:t>due to collisions.</a:t>
            </a:r>
          </a:p>
          <a:p>
            <a:r>
              <a:rPr lang="fr-CH" sz="2000" dirty="0">
                <a:solidFill>
                  <a:prstClr val="black"/>
                </a:solidFill>
              </a:rPr>
              <a:t>In FCC-</a:t>
            </a:r>
            <a:r>
              <a:rPr lang="fr-CH" sz="2000" dirty="0" err="1">
                <a:solidFill>
                  <a:prstClr val="black"/>
                </a:solidFill>
              </a:rPr>
              <a:t>ee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with</a:t>
            </a:r>
            <a:r>
              <a:rPr lang="fr-CH" sz="2000" dirty="0">
                <a:solidFill>
                  <a:prstClr val="black"/>
                </a:solidFill>
              </a:rPr>
              <a:t> 4 </a:t>
            </a:r>
            <a:r>
              <a:rPr lang="fr-CH" sz="2000" dirty="0" err="1">
                <a:solidFill>
                  <a:prstClr val="black"/>
                </a:solidFill>
              </a:rPr>
              <a:t>IPs</a:t>
            </a:r>
            <a:r>
              <a:rPr lang="fr-CH" sz="2000" dirty="0">
                <a:solidFill>
                  <a:prstClr val="black"/>
                </a:solidFill>
              </a:rPr>
              <a:t>, L= 28 10</a:t>
            </a:r>
            <a:r>
              <a:rPr lang="fr-CH" sz="2000" baseline="30000" dirty="0">
                <a:solidFill>
                  <a:prstClr val="black"/>
                </a:solidFill>
              </a:rPr>
              <a:t>34</a:t>
            </a:r>
            <a:r>
              <a:rPr lang="fr-CH" sz="2000" dirty="0">
                <a:solidFill>
                  <a:prstClr val="black"/>
                </a:solidFill>
              </a:rPr>
              <a:t>/cm2/s </a:t>
            </a:r>
            <a:r>
              <a:rPr lang="fr-CH" sz="2000" dirty="0" err="1">
                <a:solidFill>
                  <a:prstClr val="black"/>
                </a:solidFill>
              </a:rPr>
              <a:t>beam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lifetime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is</a:t>
            </a:r>
            <a:r>
              <a:rPr lang="fr-CH" sz="2000" dirty="0">
                <a:solidFill>
                  <a:prstClr val="black"/>
                </a:solidFill>
              </a:rPr>
              <a:t> 213 minutes</a:t>
            </a:r>
          </a:p>
          <a:p>
            <a:r>
              <a:rPr lang="fr-CH" sz="2000" dirty="0">
                <a:solidFill>
                  <a:prstClr val="black"/>
                </a:solidFill>
              </a:rPr>
              <a:t>In FCC-</a:t>
            </a:r>
            <a:r>
              <a:rPr lang="fr-CH" sz="2000" dirty="0" err="1">
                <a:solidFill>
                  <a:prstClr val="black"/>
                </a:solidFill>
              </a:rPr>
              <a:t>ee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with</a:t>
            </a:r>
            <a:r>
              <a:rPr lang="fr-CH" sz="2000" dirty="0">
                <a:solidFill>
                  <a:prstClr val="black"/>
                </a:solidFill>
              </a:rPr>
              <a:t> 2 </a:t>
            </a:r>
            <a:r>
              <a:rPr lang="fr-CH" sz="2000" dirty="0" err="1">
                <a:solidFill>
                  <a:prstClr val="black"/>
                </a:solidFill>
              </a:rPr>
              <a:t>IPs</a:t>
            </a:r>
            <a:r>
              <a:rPr lang="fr-CH" sz="2000" dirty="0">
                <a:solidFill>
                  <a:prstClr val="black"/>
                </a:solidFill>
              </a:rPr>
              <a:t>, </a:t>
            </a:r>
            <a:r>
              <a:rPr lang="fr-CH" sz="2000" dirty="0">
                <a:solidFill>
                  <a:prstClr val="black"/>
                </a:solidFill>
              </a:rPr>
              <a:t>L= </a:t>
            </a:r>
            <a:r>
              <a:rPr lang="fr-CH" sz="2000" dirty="0">
                <a:solidFill>
                  <a:prstClr val="black"/>
                </a:solidFill>
              </a:rPr>
              <a:t>1.4 10</a:t>
            </a:r>
            <a:r>
              <a:rPr lang="fr-CH" sz="2000" baseline="30000" dirty="0">
                <a:solidFill>
                  <a:prstClr val="black"/>
                </a:solidFill>
              </a:rPr>
              <a:t>36</a:t>
            </a:r>
            <a:r>
              <a:rPr lang="fr-CH" sz="2000" dirty="0">
                <a:solidFill>
                  <a:prstClr val="black"/>
                </a:solidFill>
              </a:rPr>
              <a:t>/cm2/s </a:t>
            </a:r>
            <a:r>
              <a:rPr lang="fr-CH" sz="2000" dirty="0" err="1">
                <a:solidFill>
                  <a:prstClr val="black"/>
                </a:solidFill>
              </a:rPr>
              <a:t>beam</a:t>
            </a:r>
            <a:r>
              <a:rPr lang="fr-CH" sz="2000" dirty="0">
                <a:solidFill>
                  <a:prstClr val="black"/>
                </a:solidFill>
              </a:rPr>
              <a:t> life time </a:t>
            </a:r>
            <a:r>
              <a:rPr lang="fr-CH" sz="2000" dirty="0" err="1">
                <a:solidFill>
                  <a:prstClr val="black"/>
                </a:solidFill>
              </a:rPr>
              <a:t>is</a:t>
            </a:r>
            <a:r>
              <a:rPr lang="fr-CH" sz="2000" dirty="0">
                <a:solidFill>
                  <a:prstClr val="black"/>
                </a:solidFill>
              </a:rPr>
              <a:t> 55minutes</a:t>
            </a:r>
          </a:p>
          <a:p>
            <a:endParaRPr lang="fr-CH" sz="2000" dirty="0">
              <a:solidFill>
                <a:prstClr val="black"/>
              </a:solidFill>
            </a:endParaRPr>
          </a:p>
          <a:p>
            <a:r>
              <a:rPr lang="fr-CH" sz="2000" dirty="0" err="1">
                <a:solidFill>
                  <a:prstClr val="black"/>
                </a:solidFill>
              </a:rPr>
              <a:t>Luminosity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scales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inversely</a:t>
            </a:r>
            <a:r>
              <a:rPr lang="fr-CH" sz="2000" dirty="0">
                <a:solidFill>
                  <a:prstClr val="black"/>
                </a:solidFill>
              </a:rPr>
              <a:t> to </a:t>
            </a:r>
            <a:r>
              <a:rPr lang="fr-CH" sz="2000" dirty="0" err="1">
                <a:solidFill>
                  <a:prstClr val="black"/>
                </a:solidFill>
              </a:rPr>
              <a:t>beam</a:t>
            </a:r>
            <a:r>
              <a:rPr lang="fr-CH" sz="2000" dirty="0">
                <a:solidFill>
                  <a:prstClr val="black"/>
                </a:solidFill>
              </a:rPr>
              <a:t> life time. </a:t>
            </a:r>
          </a:p>
          <a:p>
            <a:r>
              <a:rPr lang="fr-CH" sz="2000" dirty="0">
                <a:solidFill>
                  <a:prstClr val="black"/>
                </a:solidFill>
              </a:rPr>
              <a:t>The </a:t>
            </a:r>
            <a:r>
              <a:rPr lang="fr-CH" sz="2000" dirty="0" err="1">
                <a:solidFill>
                  <a:prstClr val="black"/>
                </a:solidFill>
              </a:rPr>
              <a:t>injected</a:t>
            </a:r>
            <a:r>
              <a:rPr lang="fr-CH" sz="2000" dirty="0">
                <a:solidFill>
                  <a:prstClr val="black"/>
                </a:solidFill>
              </a:rPr>
              <a:t> e+ and e- are not </a:t>
            </a:r>
            <a:r>
              <a:rPr lang="fr-CH" sz="2000" dirty="0" err="1">
                <a:solidFill>
                  <a:prstClr val="black"/>
                </a:solidFill>
              </a:rPr>
              <a:t>polarized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CH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asymptotic</a:t>
            </a:r>
            <a:r>
              <a:rPr lang="fr-CH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polarization</a:t>
            </a:r>
            <a:r>
              <a:rPr lang="fr-CH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is</a:t>
            </a:r>
            <a:r>
              <a:rPr lang="fr-CH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reduced</a:t>
            </a:r>
            <a:r>
              <a:rPr lang="fr-CH" sz="2000" dirty="0">
                <a:solidFill>
                  <a:prstClr val="black"/>
                </a:solidFill>
                <a:sym typeface="Wingdings" panose="05000000000000000000" pitchFamily="2" charset="2"/>
              </a:rPr>
              <a:t>. </a:t>
            </a:r>
            <a:endParaRPr lang="fr-CH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3" y="2679763"/>
            <a:ext cx="7013984" cy="102720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Assume </a:t>
            </a:r>
            <a:r>
              <a:rPr lang="fr-CH" sz="2000" dirty="0" err="1">
                <a:solidFill>
                  <a:prstClr val="black"/>
                </a:solidFill>
              </a:rPr>
              <a:t>here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that</a:t>
            </a:r>
            <a:r>
              <a:rPr lang="fr-CH" sz="2000" dirty="0">
                <a:solidFill>
                  <a:prstClr val="black"/>
                </a:solidFill>
              </a:rPr>
              <a:t> machine has been </a:t>
            </a:r>
            <a:r>
              <a:rPr lang="fr-CH" sz="2000" dirty="0" err="1">
                <a:solidFill>
                  <a:prstClr val="black"/>
                </a:solidFill>
              </a:rPr>
              <a:t>well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corrected</a:t>
            </a:r>
            <a:r>
              <a:rPr lang="fr-CH" sz="2000" dirty="0">
                <a:solidFill>
                  <a:prstClr val="black"/>
                </a:solidFill>
              </a:rPr>
              <a:t> and </a:t>
            </a:r>
            <a:r>
              <a:rPr lang="fr-CH" sz="2000" dirty="0" err="1">
                <a:solidFill>
                  <a:prstClr val="black"/>
                </a:solidFill>
              </a:rPr>
              <a:t>beams</a:t>
            </a:r>
            <a:endParaRPr lang="fr-CH" sz="2000" dirty="0">
              <a:solidFill>
                <a:prstClr val="black"/>
              </a:solidFill>
            </a:endParaRPr>
          </a:p>
          <a:p>
            <a:r>
              <a:rPr lang="fr-CH" sz="2000" dirty="0">
                <a:solidFill>
                  <a:prstClr val="black"/>
                </a:solidFill>
              </a:rPr>
              <a:t>(no collisions, no injection) </a:t>
            </a:r>
            <a:r>
              <a:rPr lang="fr-CH" sz="2000" dirty="0" err="1">
                <a:solidFill>
                  <a:prstClr val="black"/>
                </a:solidFill>
              </a:rPr>
              <a:t>can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be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polarized</a:t>
            </a:r>
            <a:r>
              <a:rPr lang="fr-CH" sz="2000" dirty="0">
                <a:solidFill>
                  <a:prstClr val="black"/>
                </a:solidFill>
              </a:rPr>
              <a:t> to </a:t>
            </a:r>
            <a:r>
              <a:rPr lang="fr-CH" sz="2000" dirty="0" err="1">
                <a:solidFill>
                  <a:prstClr val="black"/>
                </a:solidFill>
              </a:rPr>
              <a:t>nearly</a:t>
            </a:r>
            <a:r>
              <a:rPr lang="fr-CH" sz="2000" dirty="0">
                <a:solidFill>
                  <a:prstClr val="black"/>
                </a:solidFill>
              </a:rPr>
              <a:t> maximum. </a:t>
            </a:r>
          </a:p>
          <a:p>
            <a:r>
              <a:rPr lang="fr-CH" sz="2000" dirty="0">
                <a:solidFill>
                  <a:prstClr val="black"/>
                </a:solidFill>
              </a:rPr>
              <a:t>(</a:t>
            </a:r>
            <a:r>
              <a:rPr lang="fr-CH" sz="2000" b="1" i="1" dirty="0" err="1">
                <a:solidFill>
                  <a:srgbClr val="00B050"/>
                </a:solidFill>
              </a:rPr>
              <a:t>Eliana</a:t>
            </a:r>
            <a:r>
              <a:rPr lang="fr-CH" sz="2000" b="1" i="1" dirty="0">
                <a:solidFill>
                  <a:srgbClr val="00B050"/>
                </a:solidFill>
              </a:rPr>
              <a:t> </a:t>
            </a:r>
            <a:r>
              <a:rPr lang="fr-CH" sz="2000" b="1" i="1" dirty="0" err="1">
                <a:solidFill>
                  <a:srgbClr val="00B050"/>
                </a:solidFill>
              </a:rPr>
              <a:t>Gianfelice</a:t>
            </a:r>
            <a:r>
              <a:rPr lang="fr-CH" sz="2000" b="1" i="1" dirty="0">
                <a:solidFill>
                  <a:srgbClr val="00B050"/>
                </a:solidFill>
              </a:rPr>
              <a:t> in Rome talk</a:t>
            </a:r>
            <a:r>
              <a:rPr lang="fr-CH" sz="20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7" y="3597865"/>
            <a:ext cx="5907955" cy="12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9" y="3921900"/>
            <a:ext cx="2782941" cy="4001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(</a:t>
            </a:r>
            <a:r>
              <a:rPr lang="fr-CH" sz="2000" dirty="0" err="1">
                <a:solidFill>
                  <a:prstClr val="black"/>
                </a:solidFill>
              </a:rPr>
              <a:t>polarization</a:t>
            </a:r>
            <a:r>
              <a:rPr lang="fr-CH" sz="2000" dirty="0">
                <a:solidFill>
                  <a:prstClr val="black"/>
                </a:solidFill>
              </a:rPr>
              <a:t> time </a:t>
            </a:r>
            <a:r>
              <a:rPr lang="fr-CH" sz="2000" dirty="0" err="1">
                <a:solidFill>
                  <a:prstClr val="black"/>
                </a:solidFill>
              </a:rPr>
              <a:t>is</a:t>
            </a:r>
            <a:r>
              <a:rPr lang="fr-CH" sz="2000" dirty="0">
                <a:solidFill>
                  <a:prstClr val="black"/>
                </a:solidFill>
              </a:rPr>
              <a:t> 26h)</a:t>
            </a:r>
          </a:p>
        </p:txBody>
      </p:sp>
    </p:spTree>
    <p:extLst>
      <p:ext uri="{BB962C8B-B14F-4D97-AF65-F5344CB8AC3E}">
        <p14:creationId xmlns:p14="http://schemas.microsoft.com/office/powerpoint/2010/main" val="17784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549" y="9653"/>
            <a:ext cx="916755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provide</a:t>
            </a:r>
            <a:r>
              <a:rPr lang="fr-CH" b="1" dirty="0" smtClean="0"/>
              <a:t> </a:t>
            </a:r>
            <a:r>
              <a:rPr lang="fr-CH" b="1" dirty="0" err="1" smtClean="0"/>
              <a:t>two</a:t>
            </a:r>
            <a:r>
              <a:rPr lang="fr-CH" b="1" dirty="0" smtClean="0"/>
              <a:t> main </a:t>
            </a:r>
            <a:r>
              <a:rPr lang="fr-CH" b="1" dirty="0" err="1" smtClean="0"/>
              <a:t>ingredients</a:t>
            </a:r>
            <a:r>
              <a:rPr lang="fr-CH" b="1" dirty="0" smtClean="0"/>
              <a:t> to </a:t>
            </a:r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Measurements</a:t>
            </a:r>
            <a:endParaRPr lang="fr-CH" b="1" dirty="0" smtClean="0"/>
          </a:p>
          <a:p>
            <a:endParaRPr lang="fr-CH" dirty="0"/>
          </a:p>
          <a:p>
            <a:r>
              <a:rPr lang="fr-CH" b="1" dirty="0" smtClean="0"/>
              <a:t>2. Longitudinal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 smtClean="0"/>
              <a:t> </a:t>
            </a:r>
            <a:r>
              <a:rPr lang="fr-CH" b="1" dirty="0" err="1" smtClean="0"/>
              <a:t>provides</a:t>
            </a:r>
            <a:r>
              <a:rPr lang="fr-CH" b="1" dirty="0" smtClean="0"/>
              <a:t> chiral </a:t>
            </a:r>
            <a:r>
              <a:rPr lang="fr-CH" b="1" dirty="0" err="1" smtClean="0"/>
              <a:t>e+e</a:t>
            </a:r>
            <a:r>
              <a:rPr lang="fr-CH" b="1" dirty="0" smtClean="0"/>
              <a:t>- system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-- High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(&gt;40% ) </a:t>
            </a:r>
          </a:p>
          <a:p>
            <a:r>
              <a:rPr lang="fr-CH" dirty="0"/>
              <a:t> </a:t>
            </a:r>
            <a:r>
              <a:rPr lang="fr-CH" dirty="0" smtClean="0"/>
              <a:t>       -- Must compare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natural</a:t>
            </a:r>
            <a:r>
              <a:rPr lang="fr-CH" dirty="0" smtClean="0"/>
              <a:t> </a:t>
            </a:r>
            <a:r>
              <a:rPr lang="fr-CH" dirty="0" err="1" smtClean="0"/>
              <a:t>e+e</a:t>
            </a:r>
            <a:r>
              <a:rPr lang="fr-CH" dirty="0" smtClean="0"/>
              <a:t>- </a:t>
            </a:r>
            <a:r>
              <a:rPr lang="fr-CH" dirty="0" err="1" smtClean="0"/>
              <a:t>polarization</a:t>
            </a:r>
            <a:r>
              <a:rPr lang="fr-CH" dirty="0" smtClean="0"/>
              <a:t> due to chiral </a:t>
            </a:r>
            <a:r>
              <a:rPr lang="fr-CH" dirty="0" err="1" smtClean="0"/>
              <a:t>couplings</a:t>
            </a:r>
            <a:r>
              <a:rPr lang="fr-CH" dirty="0" smtClean="0"/>
              <a:t> of </a:t>
            </a:r>
            <a:r>
              <a:rPr lang="fr-CH" dirty="0" err="1" smtClean="0"/>
              <a:t>electrons</a:t>
            </a:r>
            <a:r>
              <a:rPr lang="fr-CH" dirty="0" smtClean="0"/>
              <a:t> (15%)</a:t>
            </a:r>
          </a:p>
          <a:p>
            <a:r>
              <a:rPr lang="fr-CH" dirty="0"/>
              <a:t> </a:t>
            </a:r>
            <a:r>
              <a:rPr lang="fr-CH" dirty="0" smtClean="0"/>
              <a:t>           or </a:t>
            </a:r>
            <a:r>
              <a:rPr lang="fr-CH" dirty="0" err="1" smtClean="0"/>
              <a:t>with</a:t>
            </a:r>
            <a:r>
              <a:rPr lang="fr-CH" dirty="0" smtClean="0"/>
              <a:t> final state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for CC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decays</a:t>
            </a:r>
            <a:r>
              <a:rPr lang="fr-CH" dirty="0" smtClean="0"/>
              <a:t> (100% </a:t>
            </a:r>
            <a:r>
              <a:rPr lang="fr-CH" dirty="0" err="1" smtClean="0"/>
              <a:t>polarized</a:t>
            </a:r>
            <a:r>
              <a:rPr lang="fr-CH" dirty="0" smtClean="0"/>
              <a:t>) (tau and top</a:t>
            </a:r>
            <a:r>
              <a:rPr lang="fr-CH" dirty="0" smtClean="0"/>
              <a:t>)</a:t>
            </a:r>
            <a:endParaRPr lang="fr-CH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 -- </a:t>
            </a:r>
            <a:r>
              <a:rPr lang="fr-CH" b="1" dirty="0" err="1" smtClean="0"/>
              <a:t>Physics</a:t>
            </a:r>
            <a:r>
              <a:rPr lang="fr-CH" b="1" dirty="0" smtClean="0"/>
              <a:t> case </a:t>
            </a:r>
            <a:r>
              <a:rPr lang="fr-CH" dirty="0" smtClean="0"/>
              <a:t>for Z </a:t>
            </a:r>
            <a:r>
              <a:rPr lang="fr-CH" dirty="0" err="1" smtClean="0"/>
              <a:t>peak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studied</a:t>
            </a:r>
            <a:r>
              <a:rPr lang="fr-CH" dirty="0" smtClean="0"/>
              <a:t> and </a:t>
            </a:r>
            <a:r>
              <a:rPr lang="fr-CH" dirty="0" err="1" smtClean="0"/>
              <a:t>motivated</a:t>
            </a:r>
            <a:r>
              <a:rPr lang="fr-CH" dirty="0" smtClean="0"/>
              <a:t>:  </a:t>
            </a:r>
            <a:br>
              <a:rPr lang="fr-CH" dirty="0" smtClean="0"/>
            </a:br>
            <a:r>
              <a:rPr lang="fr-CH" dirty="0" smtClean="0"/>
              <a:t>                               </a:t>
            </a:r>
            <a:r>
              <a:rPr lang="fr-CH" dirty="0" smtClean="0"/>
              <a:t>A</a:t>
            </a:r>
            <a:r>
              <a:rPr lang="fr-CH" baseline="-25000" dirty="0" smtClean="0"/>
              <a:t>LR </a:t>
            </a:r>
            <a:r>
              <a:rPr lang="fr-CH" dirty="0" smtClean="0"/>
              <a:t>= </a:t>
            </a:r>
            <a:r>
              <a:rPr lang="fr-CH" dirty="0" err="1" smtClean="0"/>
              <a:t>A</a:t>
            </a:r>
            <a:r>
              <a:rPr lang="fr-CH" baseline="-25000" dirty="0" err="1" smtClean="0"/>
              <a:t>e</a:t>
            </a:r>
            <a:r>
              <a:rPr lang="fr-CH" dirty="0" smtClean="0"/>
              <a:t> </a:t>
            </a:r>
            <a:r>
              <a:rPr lang="fr-CH" dirty="0" smtClean="0"/>
              <a:t>, </a:t>
            </a:r>
            <a:r>
              <a:rPr lang="fr-CH" dirty="0" err="1" smtClean="0"/>
              <a:t>A</a:t>
            </a:r>
            <a:r>
              <a:rPr lang="fr-CH" baseline="-25000" dirty="0" err="1" smtClean="0"/>
              <a:t>FB</a:t>
            </a:r>
            <a:r>
              <a:rPr lang="fr-CH" baseline="30000" dirty="0" err="1" smtClean="0"/>
              <a:t>Pol</a:t>
            </a:r>
            <a:r>
              <a:rPr lang="fr-CH" dirty="0" smtClean="0"/>
              <a:t>(f) etc… (CERN Y.R. 88-06</a:t>
            </a:r>
            <a:r>
              <a:rPr lang="fr-CH" dirty="0" smtClean="0"/>
              <a:t>) </a:t>
            </a:r>
            <a:endParaRPr lang="fr-CH" dirty="0" smtClean="0"/>
          </a:p>
          <a:p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</a:rPr>
              <a:t>             figure of </a:t>
            </a:r>
            <a:r>
              <a:rPr lang="fr-CH" b="1" dirty="0" err="1" smtClean="0">
                <a:solidFill>
                  <a:srgbClr val="FF0000"/>
                </a:solidFill>
              </a:rPr>
              <a:t>merit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is</a:t>
            </a:r>
            <a:r>
              <a:rPr lang="fr-CH" b="1" dirty="0" smtClean="0">
                <a:solidFill>
                  <a:srgbClr val="FF0000"/>
                </a:solidFill>
              </a:rPr>
              <a:t> L.P</a:t>
            </a:r>
            <a:r>
              <a:rPr lang="fr-CH" b="1" baseline="30000" dirty="0" smtClean="0">
                <a:solidFill>
                  <a:srgbClr val="FF0000"/>
                </a:solidFill>
              </a:rPr>
              <a:t>2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--&gt; must not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lose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more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than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factor ~10 in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lumi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endParaRPr lang="fr-CH" b="1" dirty="0" smtClean="0">
              <a:solidFill>
                <a:srgbClr val="FF0000"/>
              </a:solidFill>
            </a:endParaRPr>
          </a:p>
          <a:p>
            <a:r>
              <a:rPr lang="fr-CH" dirty="0"/>
              <a:t> </a:t>
            </a:r>
            <a:r>
              <a:rPr lang="fr-CH" dirty="0" smtClean="0"/>
              <a:t>           self </a:t>
            </a:r>
            <a:r>
              <a:rPr lang="fr-CH" dirty="0" err="1" smtClean="0"/>
              <a:t>calibrating</a:t>
            </a:r>
            <a:r>
              <a:rPr lang="fr-CH" dirty="0" smtClean="0"/>
              <a:t>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</a:t>
            </a:r>
            <a:r>
              <a:rPr lang="fr-CH" dirty="0" err="1" smtClean="0"/>
              <a:t>requires</a:t>
            </a:r>
            <a:r>
              <a:rPr lang="fr-CH" dirty="0"/>
              <a:t> </a:t>
            </a:r>
            <a:r>
              <a:rPr lang="fr-CH" dirty="0" err="1" smtClean="0"/>
              <a:t>controlled</a:t>
            </a:r>
            <a:r>
              <a:rPr lang="fr-CH" dirty="0" smtClean="0"/>
              <a:t> </a:t>
            </a:r>
            <a:r>
              <a:rPr lang="fr-CH" dirty="0" smtClean="0"/>
              <a:t>e+ and e- </a:t>
            </a:r>
            <a:r>
              <a:rPr lang="fr-CH" dirty="0" err="1" smtClean="0"/>
              <a:t>polarization</a:t>
            </a:r>
            <a:endParaRPr lang="fr-CH" dirty="0" smtClean="0"/>
          </a:p>
          <a:p>
            <a:r>
              <a:rPr lang="fr-CH" dirty="0" smtClean="0"/>
              <a:t>            </a:t>
            </a:r>
            <a:r>
              <a:rPr lang="fr-CH" i="1" dirty="0" smtClean="0"/>
              <a:t>at high </a:t>
            </a:r>
            <a:r>
              <a:rPr lang="fr-CH" i="1" dirty="0" err="1" smtClean="0"/>
              <a:t>statistics</a:t>
            </a:r>
            <a:r>
              <a:rPr lang="fr-CH" i="1" dirty="0" smtClean="0"/>
              <a:t>  </a:t>
            </a:r>
            <a:r>
              <a:rPr lang="fr-CH" i="1" dirty="0" err="1" smtClean="0"/>
              <a:t>A</a:t>
            </a:r>
            <a:r>
              <a:rPr lang="fr-CH" i="1" baseline="-25000" dirty="0" err="1" smtClean="0"/>
              <a:t>FB</a:t>
            </a:r>
            <a:r>
              <a:rPr lang="fr-CH" i="1" baseline="30000" dirty="0" err="1" smtClean="0"/>
              <a:t>Pol</a:t>
            </a:r>
            <a:r>
              <a:rPr lang="fr-CH" i="1" baseline="30000" dirty="0" smtClean="0"/>
              <a:t>  </a:t>
            </a:r>
            <a:r>
              <a:rPr lang="fr-CH" i="1" dirty="0" smtClean="0"/>
              <a:t>=  </a:t>
            </a:r>
            <a:r>
              <a:rPr lang="fr-CH" i="1" dirty="0" err="1" smtClean="0"/>
              <a:t>A</a:t>
            </a:r>
            <a:r>
              <a:rPr lang="fr-CH" i="1" baseline="-25000" dirty="0" err="1" smtClean="0"/>
              <a:t>e</a:t>
            </a:r>
            <a:r>
              <a:rPr lang="fr-CH" i="1" baseline="-25000" dirty="0" smtClean="0"/>
              <a:t>   </a:t>
            </a:r>
            <a:r>
              <a:rPr lang="fr-CH" i="1" baseline="-25000" dirty="0"/>
              <a:t> </a:t>
            </a:r>
            <a:r>
              <a:rPr lang="fr-CH" i="1" dirty="0" err="1" smtClean="0"/>
              <a:t>plays</a:t>
            </a:r>
            <a:r>
              <a:rPr lang="fr-CH" i="1" dirty="0" smtClean="0"/>
              <a:t> the </a:t>
            </a:r>
            <a:r>
              <a:rPr lang="fr-CH" i="1" dirty="0" err="1" smtClean="0"/>
              <a:t>role</a:t>
            </a:r>
            <a:r>
              <a:rPr lang="fr-CH" i="1" dirty="0" smtClean="0"/>
              <a:t> of A</a:t>
            </a:r>
            <a:r>
              <a:rPr lang="fr-CH" i="1" baseline="-25000" dirty="0" smtClean="0"/>
              <a:t>LR</a:t>
            </a:r>
            <a:r>
              <a:rPr lang="fr-CH" i="1" dirty="0" smtClean="0"/>
              <a:t>  (</a:t>
            </a:r>
            <a:r>
              <a:rPr lang="fr-CH" i="1" dirty="0" err="1" smtClean="0"/>
              <a:t>Tenchini</a:t>
            </a:r>
            <a:r>
              <a:rPr lang="fr-CH" i="1" dirty="0" smtClean="0"/>
              <a:t>) </a:t>
            </a:r>
            <a:endParaRPr lang="fr-CH" i="1" baseline="-25000" dirty="0" smtClean="0"/>
          </a:p>
          <a:p>
            <a:r>
              <a:rPr lang="fr-CH" dirty="0" smtClean="0"/>
              <a:t>        --  </a:t>
            </a:r>
            <a:r>
              <a:rPr lang="fr-CH" dirty="0" err="1" smtClean="0"/>
              <a:t>enhance</a:t>
            </a:r>
            <a:r>
              <a:rPr lang="fr-CH" dirty="0" smtClean="0"/>
              <a:t> </a:t>
            </a:r>
            <a:r>
              <a:rPr lang="fr-CH" dirty="0" err="1" smtClean="0"/>
              <a:t>Higgs</a:t>
            </a:r>
            <a:r>
              <a:rPr lang="fr-CH" dirty="0" smtClean="0"/>
              <a:t> cross section (</a:t>
            </a:r>
            <a:r>
              <a:rPr lang="fr-CH" dirty="0" smtClean="0"/>
              <a:t>by up to ~30</a:t>
            </a:r>
            <a:r>
              <a:rPr lang="fr-CH" dirty="0" smtClean="0"/>
              <a:t>%) </a:t>
            </a:r>
          </a:p>
          <a:p>
            <a:r>
              <a:rPr lang="fr-CH" dirty="0" smtClean="0"/>
              <a:t>                        top quark </a:t>
            </a:r>
            <a:r>
              <a:rPr lang="fr-CH" dirty="0" err="1" smtClean="0"/>
              <a:t>couplings</a:t>
            </a:r>
            <a:r>
              <a:rPr lang="fr-CH" dirty="0" smtClean="0"/>
              <a:t>? final state </a:t>
            </a:r>
            <a:r>
              <a:rPr lang="fr-CH" dirty="0" err="1" smtClean="0"/>
              <a:t>analysis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as </a:t>
            </a:r>
            <a:r>
              <a:rPr lang="fr-CH" dirty="0" err="1" smtClean="0"/>
              <a:t>well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Janot</a:t>
            </a:r>
            <a:r>
              <a:rPr lang="fr-CH" dirty="0" smtClean="0"/>
              <a:t> </a:t>
            </a:r>
            <a:r>
              <a:rPr lang="en-GB" b="1" dirty="0" smtClean="0"/>
              <a:t>arXiv:1503.01325</a:t>
            </a:r>
            <a:r>
              <a:rPr lang="en-GB" b="1" dirty="0" smtClean="0"/>
              <a:t>)        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</a:t>
            </a:r>
            <a:r>
              <a:rPr lang="fr-CH" dirty="0" err="1" smtClean="0"/>
              <a:t>enhance</a:t>
            </a:r>
            <a:r>
              <a:rPr lang="fr-CH" dirty="0" smtClean="0"/>
              <a:t> signal, </a:t>
            </a:r>
            <a:r>
              <a:rPr lang="fr-CH" dirty="0" err="1" smtClean="0"/>
              <a:t>subtract</a:t>
            </a:r>
            <a:r>
              <a:rPr lang="fr-CH" dirty="0" smtClean="0"/>
              <a:t>/monitor  backgrounds, for </a:t>
            </a:r>
            <a:r>
              <a:rPr lang="fr-CH" dirty="0" err="1" smtClean="0"/>
              <a:t>ee</a:t>
            </a:r>
            <a:r>
              <a:rPr lang="fr-CH" dirty="0" err="1" smtClean="0">
                <a:sym typeface="Symbol"/>
              </a:rPr>
              <a:t>WW</a:t>
            </a:r>
            <a:r>
              <a:rPr lang="fr-CH" dirty="0" smtClean="0">
                <a:sym typeface="Symbol"/>
              </a:rPr>
              <a:t> , </a:t>
            </a:r>
            <a:r>
              <a:rPr lang="fr-CH" dirty="0" err="1" smtClean="0">
                <a:sym typeface="Symbol"/>
              </a:rPr>
              <a:t>ee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H </a:t>
            </a:r>
          </a:p>
          <a:p>
            <a:r>
              <a:rPr lang="fr-CH" dirty="0" smtClean="0">
                <a:sym typeface="Symbol"/>
              </a:rPr>
              <a:t>        -- </a:t>
            </a:r>
            <a:r>
              <a:rPr lang="fr-CH" dirty="0" err="1" smtClean="0">
                <a:sym typeface="Symbol"/>
              </a:rPr>
              <a:t>requires</a:t>
            </a:r>
            <a:r>
              <a:rPr lang="fr-CH" dirty="0" smtClean="0">
                <a:sym typeface="Symbol"/>
              </a:rPr>
              <a:t> High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level</a:t>
            </a:r>
            <a:r>
              <a:rPr lang="fr-CH" dirty="0" smtClean="0">
                <a:sym typeface="Symbol"/>
              </a:rPr>
              <a:t> and </a:t>
            </a:r>
            <a:r>
              <a:rPr lang="fr-CH" dirty="0" err="1" smtClean="0">
                <a:sym typeface="Symbol"/>
              </a:rPr>
              <a:t>often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both</a:t>
            </a:r>
            <a:r>
              <a:rPr lang="fr-CH" dirty="0" smtClean="0">
                <a:sym typeface="Symbol"/>
              </a:rPr>
              <a:t> e- and e+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                                                                         </a:t>
            </a:r>
            <a:r>
              <a:rPr lang="fr-CH" dirty="0" smtClean="0"/>
              <a:t>  </a:t>
            </a:r>
          </a:p>
          <a:p>
            <a:r>
              <a:rPr lang="fr-CH" dirty="0"/>
              <a:t> </a:t>
            </a:r>
            <a:r>
              <a:rPr lang="fr-CH" dirty="0" smtClean="0"/>
              <a:t>           </a:t>
            </a:r>
            <a:r>
              <a:rPr lang="fr-CH" b="1" dirty="0" smtClean="0">
                <a:sym typeface="Wingdings" panose="05000000000000000000" pitchFamily="2" charset="2"/>
              </a:rPr>
              <a:t> not </a:t>
            </a:r>
            <a:r>
              <a:rPr lang="fr-CH" b="1" dirty="0" err="1" smtClean="0">
                <a:sym typeface="Wingdings" panose="05000000000000000000" pitchFamily="2" charset="2"/>
              </a:rPr>
              <a:t>interesting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smtClean="0"/>
              <a:t>If </a:t>
            </a:r>
            <a:r>
              <a:rPr lang="fr-CH" b="1" dirty="0" err="1" smtClean="0"/>
              <a:t>loss</a:t>
            </a:r>
            <a:r>
              <a:rPr lang="fr-CH" b="1" dirty="0" smtClean="0"/>
              <a:t> of </a:t>
            </a:r>
            <a:r>
              <a:rPr lang="fr-CH" b="1" dirty="0" err="1" smtClean="0"/>
              <a:t>luminosity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too</a:t>
            </a:r>
            <a:r>
              <a:rPr lang="fr-CH" b="1" dirty="0" smtClean="0"/>
              <a:t> high </a:t>
            </a:r>
            <a:endParaRPr lang="fr-CH" dirty="0" smtClean="0"/>
          </a:p>
          <a:p>
            <a:r>
              <a:rPr lang="fr-CH" dirty="0" smtClean="0"/>
              <a:t>        -- </a:t>
            </a:r>
            <a:r>
              <a:rPr lang="fr-CH" dirty="0" err="1" smtClean="0"/>
              <a:t>Obtaining</a:t>
            </a:r>
            <a:r>
              <a:rPr lang="fr-CH" dirty="0" smtClean="0"/>
              <a:t> high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in high </a:t>
            </a:r>
            <a:r>
              <a:rPr lang="fr-CH" dirty="0" err="1" smtClean="0"/>
              <a:t>luminosity</a:t>
            </a:r>
            <a:r>
              <a:rPr lang="fr-CH" dirty="0" smtClean="0"/>
              <a:t> collisions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delicate</a:t>
            </a:r>
            <a:r>
              <a:rPr lang="fr-CH" dirty="0" smtClean="0"/>
              <a:t> in </a:t>
            </a:r>
            <a:r>
              <a:rPr lang="fr-CH" dirty="0" err="1" smtClean="0"/>
              <a:t>top-up</a:t>
            </a:r>
            <a:r>
              <a:rPr lang="fr-CH" dirty="0" smtClean="0"/>
              <a:t>  </a:t>
            </a:r>
            <a:r>
              <a:rPr lang="fr-CH" dirty="0" smtClean="0"/>
              <a:t>mode</a:t>
            </a:r>
          </a:p>
          <a:p>
            <a:r>
              <a:rPr lang="fr-CH" dirty="0"/>
              <a:t> </a:t>
            </a:r>
            <a:r>
              <a:rPr lang="fr-CH" dirty="0" smtClean="0"/>
              <a:t>            </a:t>
            </a:r>
            <a:r>
              <a:rPr lang="fr-CH" b="1" dirty="0" smtClean="0"/>
              <a:t>DECIDED to FOCUS ON TRANSERSE POLARIZATION FOR ENERGY CALIBRATION</a:t>
            </a:r>
            <a:r>
              <a:rPr lang="fr-CH" b="1" dirty="0" smtClean="0"/>
              <a:t>     </a:t>
            </a:r>
            <a:endParaRPr lang="fr-CH" b="1" dirty="0"/>
          </a:p>
        </p:txBody>
      </p:sp>
      <p:sp>
        <p:nvSpPr>
          <p:cNvPr id="5" name="TextBox 4"/>
          <p:cNvSpPr txBox="1"/>
          <p:nvPr/>
        </p:nvSpPr>
        <p:spPr>
          <a:xfrm rot="19896332">
            <a:off x="109651" y="2044471"/>
            <a:ext cx="8901155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As far as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check, 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longitudinal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, </a:t>
            </a:r>
            <a:r>
              <a:rPr lang="fr-CH" dirty="0" err="1" smtClean="0"/>
              <a:t>given</a:t>
            </a:r>
            <a:r>
              <a:rPr lang="fr-CH" dirty="0" smtClean="0"/>
              <a:t> </a:t>
            </a:r>
            <a:r>
              <a:rPr lang="fr-CH" dirty="0" err="1" smtClean="0"/>
              <a:t>enough</a:t>
            </a:r>
            <a:r>
              <a:rPr lang="fr-CH" dirty="0" smtClean="0"/>
              <a:t> </a:t>
            </a:r>
            <a:r>
              <a:rPr lang="fr-CH" dirty="0" err="1" smtClean="0"/>
              <a:t>luminosity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6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791" y="6467"/>
            <a:ext cx="6840763" cy="165044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 err="1">
                <a:solidFill>
                  <a:prstClr val="black"/>
                </a:solidFill>
              </a:rPr>
              <a:t>We</a:t>
            </a:r>
            <a:r>
              <a:rPr lang="fr-CH" sz="2000" dirty="0">
                <a:solidFill>
                  <a:prstClr val="black"/>
                </a:solidFill>
              </a:rPr>
              <a:t> have </a:t>
            </a:r>
            <a:r>
              <a:rPr lang="fr-CH" sz="2000" dirty="0" err="1">
                <a:solidFill>
                  <a:prstClr val="black"/>
                </a:solidFill>
              </a:rPr>
              <a:t>simulated</a:t>
            </a:r>
            <a:r>
              <a:rPr lang="fr-CH" sz="2000" dirty="0">
                <a:solidFill>
                  <a:prstClr val="black"/>
                </a:solidFill>
              </a:rPr>
              <a:t> the </a:t>
            </a:r>
            <a:r>
              <a:rPr lang="fr-CH" sz="2000" dirty="0" err="1">
                <a:solidFill>
                  <a:prstClr val="black"/>
                </a:solidFill>
              </a:rPr>
              <a:t>simultaneous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effect</a:t>
            </a:r>
            <a:r>
              <a:rPr lang="fr-CH" sz="2000" dirty="0">
                <a:solidFill>
                  <a:prstClr val="black"/>
                </a:solidFill>
              </a:rPr>
              <a:t> of </a:t>
            </a:r>
          </a:p>
          <a:p>
            <a:r>
              <a:rPr lang="fr-CH" sz="2000" dirty="0">
                <a:solidFill>
                  <a:prstClr val="black"/>
                </a:solidFill>
              </a:rPr>
              <a:t>-- </a:t>
            </a:r>
            <a:r>
              <a:rPr lang="fr-CH" sz="2000" dirty="0" err="1">
                <a:solidFill>
                  <a:prstClr val="black"/>
                </a:solidFill>
              </a:rPr>
              <a:t>natural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polarization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endParaRPr lang="fr-CH" sz="2000" dirty="0">
              <a:solidFill>
                <a:prstClr val="black"/>
              </a:solidFill>
            </a:endParaRPr>
          </a:p>
          <a:p>
            <a:r>
              <a:rPr lang="fr-CH" sz="2000" dirty="0">
                <a:solidFill>
                  <a:prstClr val="black"/>
                </a:solidFill>
              </a:rPr>
              <a:t>-- </a:t>
            </a:r>
            <a:r>
              <a:rPr lang="fr-CH" sz="2000" dirty="0" err="1">
                <a:solidFill>
                  <a:prstClr val="black"/>
                </a:solidFill>
              </a:rPr>
              <a:t>beam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consumption</a:t>
            </a:r>
            <a:r>
              <a:rPr lang="fr-CH" sz="2000" dirty="0">
                <a:solidFill>
                  <a:prstClr val="black"/>
                </a:solidFill>
              </a:rPr>
              <a:t> by </a:t>
            </a:r>
            <a:r>
              <a:rPr lang="fr-CH" sz="2000" dirty="0" err="1">
                <a:solidFill>
                  <a:prstClr val="black"/>
                </a:solidFill>
              </a:rPr>
              <a:t>e+e</a:t>
            </a:r>
            <a:r>
              <a:rPr lang="fr-CH" sz="2000" dirty="0">
                <a:solidFill>
                  <a:prstClr val="black"/>
                </a:solidFill>
              </a:rPr>
              <a:t>- interactions </a:t>
            </a:r>
          </a:p>
          <a:p>
            <a:r>
              <a:rPr lang="fr-CH" sz="2000" dirty="0">
                <a:solidFill>
                  <a:prstClr val="black"/>
                </a:solidFill>
              </a:rPr>
              <a:t>-- </a:t>
            </a:r>
            <a:r>
              <a:rPr lang="fr-CH" sz="2000" dirty="0" err="1">
                <a:solidFill>
                  <a:prstClr val="black"/>
                </a:solidFill>
              </a:rPr>
              <a:t>replenishment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with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unpolarized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beams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</a:p>
          <a:p>
            <a:r>
              <a:rPr lang="fr-CH" sz="2000" dirty="0" err="1">
                <a:solidFill>
                  <a:prstClr val="black"/>
                </a:solidFill>
              </a:rPr>
              <a:t>assuming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b="1" i="1" dirty="0" err="1">
                <a:solidFill>
                  <a:prstClr val="black"/>
                </a:solidFill>
              </a:rPr>
              <a:t>optimistically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dirty="0">
                <a:solidFill>
                  <a:prstClr val="black"/>
                </a:solidFill>
              </a:rPr>
              <a:t>a maximal 90% </a:t>
            </a:r>
            <a:r>
              <a:rPr lang="fr-CH" sz="2000" dirty="0" err="1">
                <a:solidFill>
                  <a:prstClr val="black"/>
                </a:solidFill>
              </a:rPr>
              <a:t>asymptotic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polarization</a:t>
            </a:r>
            <a:endParaRPr lang="fr-CH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3" y="1707657"/>
            <a:ext cx="2874100" cy="715577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Running at full </a:t>
            </a:r>
            <a:r>
              <a:rPr lang="fr-CH" sz="2000" dirty="0" err="1">
                <a:solidFill>
                  <a:prstClr val="black"/>
                </a:solidFill>
              </a:rPr>
              <a:t>luminosity</a:t>
            </a:r>
            <a:endParaRPr lang="fr-CH" sz="2000" dirty="0">
              <a:solidFill>
                <a:prstClr val="black"/>
              </a:solidFill>
            </a:endParaRPr>
          </a:p>
          <a:p>
            <a:r>
              <a:rPr lang="fr-CH" sz="2000" dirty="0" err="1">
                <a:solidFill>
                  <a:prstClr val="black"/>
                </a:solidFill>
              </a:rPr>
              <a:t>P_max</a:t>
            </a:r>
            <a:r>
              <a:rPr lang="fr-CH" sz="2000" dirty="0">
                <a:solidFill>
                  <a:prstClr val="black"/>
                </a:solidFill>
              </a:rPr>
              <a:t>=0.03! </a:t>
            </a:r>
            <a:r>
              <a:rPr lang="fr-CH" sz="2000" dirty="0" err="1">
                <a:solidFill>
                  <a:prstClr val="black"/>
                </a:solidFill>
              </a:rPr>
              <a:t>P_eff</a:t>
            </a:r>
            <a:r>
              <a:rPr lang="fr-CH" sz="2000" dirty="0">
                <a:solidFill>
                  <a:prstClr val="black"/>
                </a:solidFill>
              </a:rPr>
              <a:t>=0.03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7" y="1707654"/>
            <a:ext cx="2710282" cy="707880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>
            <a:defPPr>
              <a:defRPr lang="fr-FR"/>
            </a:defPPr>
            <a:lvl1pPr>
              <a:defRPr sz="2000">
                <a:latin typeface="+mj-lt"/>
              </a:defRPr>
            </a:lvl1pPr>
          </a:lstStyle>
          <a:p>
            <a:r>
              <a:rPr lang="fr-CH" dirty="0">
                <a:solidFill>
                  <a:prstClr val="black"/>
                </a:solidFill>
              </a:rPr>
              <a:t>Running at 10% </a:t>
            </a:r>
            <a:r>
              <a:rPr lang="fr-CH" dirty="0" err="1" smtClean="0">
                <a:solidFill>
                  <a:prstClr val="black"/>
                </a:solidFill>
              </a:rPr>
              <a:t>Lumi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err="1">
                <a:solidFill>
                  <a:prstClr val="black"/>
                </a:solidFill>
              </a:rPr>
              <a:t>P_max</a:t>
            </a:r>
            <a:r>
              <a:rPr lang="fr-CH" dirty="0">
                <a:solidFill>
                  <a:prstClr val="black"/>
                </a:solidFill>
              </a:rPr>
              <a:t>=0.24, </a:t>
            </a:r>
            <a:r>
              <a:rPr lang="fr-CH" dirty="0" err="1">
                <a:solidFill>
                  <a:prstClr val="black"/>
                </a:solidFill>
              </a:rPr>
              <a:t>P_eff</a:t>
            </a:r>
            <a:r>
              <a:rPr lang="fr-CH" dirty="0">
                <a:solidFill>
                  <a:prstClr val="black"/>
                </a:solidFill>
              </a:rPr>
              <a:t>=0.21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0" t="37689" r="17815" b="14481"/>
          <a:stretch/>
        </p:blipFill>
        <p:spPr bwMode="auto">
          <a:xfrm>
            <a:off x="3347865" y="2459169"/>
            <a:ext cx="2520280" cy="20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8185" y="1707654"/>
            <a:ext cx="2580438" cy="707880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>
            <a:defPPr>
              <a:defRPr lang="fr-FR"/>
            </a:defPPr>
            <a:lvl1pPr>
              <a:defRPr sz="2000">
                <a:latin typeface="+mj-lt"/>
              </a:defRPr>
            </a:lvl1pPr>
          </a:lstStyle>
          <a:p>
            <a:r>
              <a:rPr lang="fr-CH" dirty="0">
                <a:solidFill>
                  <a:prstClr val="black"/>
                </a:solidFill>
              </a:rPr>
              <a:t>Running at 1% </a:t>
            </a:r>
            <a:r>
              <a:rPr lang="fr-CH" dirty="0" err="1" smtClean="0">
                <a:solidFill>
                  <a:prstClr val="black"/>
                </a:solidFill>
              </a:rPr>
              <a:t>Lumi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err="1" smtClean="0">
                <a:solidFill>
                  <a:prstClr val="black"/>
                </a:solidFill>
              </a:rPr>
              <a:t>P_max</a:t>
            </a:r>
            <a:r>
              <a:rPr lang="fr-CH" dirty="0" smtClean="0">
                <a:solidFill>
                  <a:prstClr val="black"/>
                </a:solidFill>
              </a:rPr>
              <a:t>=0.66, </a:t>
            </a:r>
            <a:r>
              <a:rPr lang="fr-CH" dirty="0" err="1">
                <a:solidFill>
                  <a:prstClr val="black"/>
                </a:solidFill>
              </a:rPr>
              <a:t>P_eff</a:t>
            </a:r>
            <a:r>
              <a:rPr lang="fr-CH" dirty="0">
                <a:solidFill>
                  <a:prstClr val="black"/>
                </a:solidFill>
              </a:rPr>
              <a:t>=0.5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1" t="38817" r="17620" b="15898"/>
          <a:stretch/>
        </p:blipFill>
        <p:spPr bwMode="auto">
          <a:xfrm>
            <a:off x="6165070" y="2517744"/>
            <a:ext cx="2643566" cy="192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38361" r="17837" b="15385"/>
          <a:stretch/>
        </p:blipFill>
        <p:spPr bwMode="auto">
          <a:xfrm>
            <a:off x="404790" y="2459167"/>
            <a:ext cx="2511029" cy="19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-36512" y="1716655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35092"/>
              </p:ext>
            </p:extLst>
          </p:nvPr>
        </p:nvGraphicFramePr>
        <p:xfrm>
          <a:off x="2321752" y="141480"/>
          <a:ext cx="4455494" cy="3554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769"/>
                <a:gridCol w="712879"/>
                <a:gridCol w="1247538"/>
                <a:gridCol w="1122785"/>
                <a:gridCol w="748523"/>
              </a:tblGrid>
              <a:tr h="657225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Lumi</a:t>
                      </a:r>
                      <a:r>
                        <a:rPr lang="fr-CH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H" sz="14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loss</a:t>
                      </a:r>
                      <a:r>
                        <a:rPr lang="fr-CH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factor            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L.10^34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1" u="none" strike="noStrike" dirty="0" smtClean="0">
                          <a:effectLst/>
                        </a:rPr>
                        <a:t>Figure of </a:t>
                      </a:r>
                      <a:r>
                        <a:rPr lang="fr-CH" sz="1400" b="1" u="none" strike="noStrike" dirty="0" err="1" smtClean="0">
                          <a:effectLst/>
                        </a:rPr>
                        <a:t>merit</a:t>
                      </a:r>
                      <a:r>
                        <a:rPr lang="fr-CH" sz="1400" b="1" u="none" strike="noStrike" dirty="0" smtClean="0">
                          <a:effectLst/>
                        </a:rPr>
                        <a:t>: </a:t>
                      </a:r>
                      <a:r>
                        <a:rPr lang="fr-CH" sz="1400" b="1" u="none" strike="noStrike" dirty="0" err="1" smtClean="0">
                          <a:effectLst/>
                        </a:rPr>
                        <a:t>sum</a:t>
                      </a:r>
                      <a:r>
                        <a:rPr lang="fr-CH" sz="1400" b="1" u="none" strike="noStrike" dirty="0" smtClean="0">
                          <a:effectLst/>
                        </a:rPr>
                        <a:t>(P</a:t>
                      </a:r>
                      <a:r>
                        <a:rPr lang="fr-CH" sz="1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fr-CH" sz="1400" b="1" u="none" strike="noStrike" dirty="0" smtClean="0">
                          <a:effectLst/>
                        </a:rPr>
                        <a:t>L</a:t>
                      </a:r>
                      <a:r>
                        <a:rPr lang="fr-CH" sz="1400" b="1" u="none" strike="noStrike" dirty="0">
                          <a:effectLst/>
                        </a:rPr>
                        <a:t>)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 err="1" smtClean="0">
                          <a:effectLst/>
                        </a:rPr>
                        <a:t>Peff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 err="1">
                          <a:effectLst/>
                        </a:rPr>
                        <a:t>Pmax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220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0.195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0.03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0.03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110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0.367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0.059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0.06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55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0.627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0.1078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0.11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37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0.805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0.149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0.16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8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 smtClean="0">
                          <a:effectLst/>
                        </a:rPr>
                        <a:t>27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0.924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0.184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10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1.003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0.214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0.24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1.053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0.24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0.27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15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 smtClean="0">
                          <a:effectLst/>
                        </a:rPr>
                        <a:t>15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1.09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0.27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0.32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1" u="none" strike="noStrike" dirty="0">
                          <a:effectLst/>
                        </a:rPr>
                        <a:t>18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 smtClean="0">
                          <a:effectLst/>
                        </a:rPr>
                        <a:t>12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1" u="none" strike="noStrike" dirty="0">
                          <a:effectLst/>
                        </a:rPr>
                        <a:t>1.101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0.3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0.35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solidFill>
                      <a:srgbClr val="FFC00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1.088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0.33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 smtClean="0">
                          <a:effectLst/>
                        </a:rPr>
                        <a:t>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1.059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0.354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0.43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30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 smtClean="0">
                          <a:effectLst/>
                        </a:rPr>
                        <a:t>7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1.023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0.37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0.46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22885"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40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 smtClean="0">
                          <a:effectLst/>
                        </a:rPr>
                        <a:t>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effectLst/>
                        </a:rPr>
                        <a:t>0.92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0.41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0.52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550" y="3801694"/>
            <a:ext cx="752327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O</a:t>
            </a:r>
            <a:r>
              <a:rPr lang="fr-CH" dirty="0" smtClean="0">
                <a:solidFill>
                  <a:prstClr val="black"/>
                </a:solidFill>
              </a:rPr>
              <a:t>ptimum </a:t>
            </a:r>
            <a:r>
              <a:rPr lang="fr-CH" dirty="0" err="1" smtClean="0">
                <a:solidFill>
                  <a:prstClr val="black"/>
                </a:solidFill>
              </a:rPr>
              <a:t>around</a:t>
            </a:r>
            <a:r>
              <a:rPr lang="fr-CH" dirty="0" smtClean="0">
                <a:solidFill>
                  <a:prstClr val="black"/>
                </a:solidFill>
              </a:rPr>
              <a:t> a </a:t>
            </a:r>
            <a:r>
              <a:rPr lang="fr-CH" dirty="0" err="1" smtClean="0">
                <a:solidFill>
                  <a:prstClr val="black"/>
                </a:solidFill>
              </a:rPr>
              <a:t>reduction</a:t>
            </a:r>
            <a:r>
              <a:rPr lang="fr-CH" dirty="0" smtClean="0">
                <a:solidFill>
                  <a:prstClr val="black"/>
                </a:solidFill>
              </a:rPr>
              <a:t> of </a:t>
            </a:r>
            <a:r>
              <a:rPr lang="fr-CH" dirty="0" err="1" smtClean="0">
                <a:solidFill>
                  <a:prstClr val="black"/>
                </a:solidFill>
              </a:rPr>
              <a:t>luminosity</a:t>
            </a:r>
            <a:r>
              <a:rPr lang="fr-CH" dirty="0" smtClean="0">
                <a:solidFill>
                  <a:prstClr val="black"/>
                </a:solidFill>
              </a:rPr>
              <a:t> by a factor 18. </a:t>
            </a:r>
          </a:p>
          <a:p>
            <a:endParaRPr lang="fr-CH" dirty="0" smtClean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This </a:t>
            </a:r>
            <a:r>
              <a:rPr lang="fr-CH" dirty="0" err="1" smtClean="0">
                <a:solidFill>
                  <a:prstClr val="black"/>
                </a:solidFill>
              </a:rPr>
              <a:t>is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still</a:t>
            </a:r>
            <a:r>
              <a:rPr lang="fr-CH" dirty="0" smtClean="0">
                <a:solidFill>
                  <a:prstClr val="black"/>
                </a:solidFill>
              </a:rPr>
              <a:t> a </a:t>
            </a:r>
            <a:r>
              <a:rPr lang="fr-CH" dirty="0" err="1" smtClean="0">
                <a:solidFill>
                  <a:prstClr val="black"/>
                </a:solidFill>
              </a:rPr>
              <a:t>luminosity</a:t>
            </a:r>
            <a:r>
              <a:rPr lang="fr-CH" dirty="0" smtClean="0">
                <a:solidFill>
                  <a:prstClr val="black"/>
                </a:solidFill>
              </a:rPr>
              <a:t> of ~10</a:t>
            </a:r>
            <a:r>
              <a:rPr lang="fr-CH" baseline="30000" dirty="0" smtClean="0">
                <a:solidFill>
                  <a:prstClr val="black"/>
                </a:solidFill>
              </a:rPr>
              <a:t>35</a:t>
            </a:r>
            <a:r>
              <a:rPr lang="fr-CH" dirty="0" smtClean="0">
                <a:solidFill>
                  <a:prstClr val="black"/>
                </a:solidFill>
              </a:rPr>
              <a:t> per IP… and </a:t>
            </a:r>
            <a:r>
              <a:rPr lang="fr-CH" dirty="0">
                <a:solidFill>
                  <a:prstClr val="black"/>
                </a:solidFill>
              </a:rPr>
              <a:t>t</a:t>
            </a:r>
            <a:r>
              <a:rPr lang="fr-CH" dirty="0" smtClean="0">
                <a:solidFill>
                  <a:prstClr val="black"/>
                </a:solidFill>
              </a:rPr>
              <a:t>he effective </a:t>
            </a:r>
            <a:r>
              <a:rPr lang="fr-CH" dirty="0" err="1" smtClean="0">
                <a:solidFill>
                  <a:prstClr val="black"/>
                </a:solidFill>
              </a:rPr>
              <a:t>polarization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is</a:t>
            </a:r>
            <a:r>
              <a:rPr lang="fr-CH" dirty="0" smtClean="0">
                <a:solidFill>
                  <a:prstClr val="black"/>
                </a:solidFill>
              </a:rPr>
              <a:t> 30%. 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This </a:t>
            </a:r>
            <a:r>
              <a:rPr lang="fr-CH" dirty="0" err="1" smtClean="0">
                <a:solidFill>
                  <a:prstClr val="black"/>
                </a:solidFill>
              </a:rPr>
              <a:t>is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equivalent</a:t>
            </a:r>
            <a:r>
              <a:rPr lang="fr-CH" dirty="0" smtClean="0">
                <a:solidFill>
                  <a:prstClr val="black"/>
                </a:solidFill>
              </a:rPr>
              <a:t> to a 100% </a:t>
            </a:r>
            <a:r>
              <a:rPr lang="fr-CH" dirty="0" err="1" smtClean="0">
                <a:solidFill>
                  <a:prstClr val="black"/>
                </a:solidFill>
              </a:rPr>
              <a:t>polarization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expt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with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luminosity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reduced</a:t>
            </a:r>
            <a:r>
              <a:rPr lang="fr-CH" dirty="0" smtClean="0">
                <a:solidFill>
                  <a:prstClr val="black"/>
                </a:solidFill>
              </a:rPr>
              <a:t> by 180.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86635" y="2558618"/>
            <a:ext cx="504056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5" y="423525"/>
            <a:ext cx="2096921" cy="33855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600" dirty="0">
                <a:solidFill>
                  <a:prstClr val="black"/>
                </a:solidFill>
                <a:sym typeface="Symbol"/>
              </a:rPr>
              <a:t></a:t>
            </a:r>
            <a:r>
              <a:rPr lang="fr-CH" sz="1600" dirty="0">
                <a:solidFill>
                  <a:prstClr val="black"/>
                </a:solidFill>
              </a:rPr>
              <a:t> A</a:t>
            </a:r>
            <a:r>
              <a:rPr lang="fr-CH" sz="1600" baseline="-25000" dirty="0">
                <a:solidFill>
                  <a:prstClr val="black"/>
                </a:solidFill>
              </a:rPr>
              <a:t>LR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scales</a:t>
            </a:r>
            <a:r>
              <a:rPr lang="fr-CH" sz="1600" dirty="0">
                <a:solidFill>
                  <a:prstClr val="black"/>
                </a:solidFill>
              </a:rPr>
              <a:t> as 1/</a:t>
            </a:r>
            <a:r>
              <a:rPr lang="fr-CH" sz="1600" dirty="0">
                <a:solidFill>
                  <a:prstClr val="black"/>
                </a:solidFill>
                <a:sym typeface="Symbol"/>
              </a:rPr>
              <a:t>(</a:t>
            </a:r>
            <a:r>
              <a:rPr lang="fr-CH" sz="1600" dirty="0">
                <a:solidFill>
                  <a:prstClr val="black"/>
                </a:solidFill>
              </a:rPr>
              <a:t>P</a:t>
            </a:r>
            <a:r>
              <a:rPr lang="fr-CH" sz="1600" baseline="30000" dirty="0">
                <a:solidFill>
                  <a:prstClr val="black"/>
                </a:solidFill>
              </a:rPr>
              <a:t>2</a:t>
            </a:r>
            <a:r>
              <a:rPr lang="fr-CH" sz="1600" dirty="0">
                <a:solidFill>
                  <a:prstClr val="black"/>
                </a:solidFill>
              </a:rPr>
              <a:t>L)</a:t>
            </a:r>
            <a:endParaRPr lang="fr-CH" sz="1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6748" y="141481"/>
            <a:ext cx="4545505" cy="3510390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763290"/>
                  </p:ext>
                </p:extLst>
              </p:nvPr>
            </p:nvGraphicFramePr>
            <p:xfrm>
              <a:off x="2" y="37282"/>
              <a:ext cx="9092487" cy="49136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036"/>
                    <a:gridCol w="1275375"/>
                    <a:gridCol w="1027424"/>
                    <a:gridCol w="1394647"/>
                    <a:gridCol w="1606080"/>
                    <a:gridCol w="1499773"/>
                    <a:gridCol w="1505152"/>
                  </a:tblGrid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000" dirty="0" smtClean="0">
                              <a:solidFill>
                                <a:schemeClr val="tx2"/>
                              </a:solidFill>
                            </a:rPr>
                            <a:t>observable</a:t>
                          </a:r>
                          <a:endParaRPr lang="fr-CH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500" dirty="0" err="1" smtClean="0">
                              <a:solidFill>
                                <a:schemeClr val="tx2"/>
                              </a:solidFill>
                            </a:rPr>
                            <a:t>Physics</a:t>
                          </a:r>
                          <a:endParaRPr lang="fr-CH" sz="15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dirty="0" err="1" smtClean="0">
                              <a:solidFill>
                                <a:schemeClr val="tx2"/>
                              </a:solidFill>
                            </a:rPr>
                            <a:t>Present</a:t>
                          </a:r>
                          <a:r>
                            <a:rPr lang="fr-CH" sz="12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200" dirty="0" err="1" smtClean="0">
                              <a:solidFill>
                                <a:schemeClr val="tx2"/>
                              </a:solidFill>
                            </a:rPr>
                            <a:t>precision</a:t>
                          </a:r>
                          <a:endParaRPr lang="fr-CH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 sz="1400" dirty="0"/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FCC-</a:t>
                          </a:r>
                          <a:r>
                            <a:rPr lang="fr-CH" sz="1400" dirty="0" err="1" smtClean="0">
                              <a:solidFill>
                                <a:schemeClr val="tx2"/>
                              </a:solidFill>
                            </a:rPr>
                            <a:t>ee</a:t>
                          </a:r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400" dirty="0" smtClean="0">
                              <a:solidFill>
                                <a:srgbClr val="0000FF"/>
                              </a:solidFill>
                            </a:rPr>
                            <a:t>stat</a:t>
                          </a:r>
                        </a:p>
                        <a:p>
                          <a:r>
                            <a:rPr lang="fr-CH" sz="1400" dirty="0" err="1" smtClean="0">
                              <a:solidFill>
                                <a:srgbClr val="FF0000"/>
                              </a:solidFill>
                            </a:rPr>
                            <a:t>Syst</a:t>
                          </a:r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400" dirty="0" err="1" smtClean="0">
                              <a:solidFill>
                                <a:schemeClr val="tx2"/>
                              </a:solidFill>
                            </a:rPr>
                            <a:t>Precision</a:t>
                          </a:r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endParaRPr lang="fr-CH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aseline="0" dirty="0" smtClean="0">
                              <a:solidFill>
                                <a:schemeClr val="tx2"/>
                              </a:solidFill>
                            </a:rPr>
                            <a:t>FCC-</a:t>
                          </a:r>
                          <a:r>
                            <a:rPr lang="fr-CH" sz="1400" baseline="0" dirty="0" err="1" smtClean="0">
                              <a:solidFill>
                                <a:schemeClr val="tx2"/>
                              </a:solidFill>
                            </a:rPr>
                            <a:t>ee</a:t>
                          </a:r>
                          <a:r>
                            <a:rPr lang="fr-CH" sz="1400" baseline="0" dirty="0" smtClean="0">
                              <a:solidFill>
                                <a:schemeClr val="tx2"/>
                              </a:solidFill>
                            </a:rPr>
                            <a:t> key</a:t>
                          </a:r>
                          <a:endParaRPr lang="fr-CH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Challenge</a:t>
                          </a:r>
                          <a:endParaRPr lang="fr-CH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</a:tr>
                  <a:tr h="537975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M</a:t>
                          </a:r>
                          <a:r>
                            <a:rPr lang="fr-CH" sz="1500" b="1" baseline="-25000" dirty="0" smtClean="0"/>
                            <a:t>Z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9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lang="fr-CH" sz="1100" b="1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/>
                            <a:t>Input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91187.5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2.1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Line </a:t>
                          </a:r>
                          <a:r>
                            <a:rPr lang="fr-CH" sz="1400" dirty="0" err="1" smtClean="0"/>
                            <a:t>shape</a:t>
                          </a:r>
                          <a:r>
                            <a:rPr lang="fr-CH" sz="1400" dirty="0" smtClean="0"/>
                            <a:t> scan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0.005</a:t>
                          </a:r>
                          <a:r>
                            <a:rPr lang="fr-CH" sz="1400" b="1" baseline="0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 MeV</a:t>
                          </a:r>
                          <a:endParaRPr lang="fr-CH" sz="1400" b="1" dirty="0" smtClean="0">
                            <a:solidFill>
                              <a:srgbClr val="0000FF"/>
                            </a:solidFill>
                            <a:sym typeface="Symbol"/>
                          </a:endParaRPr>
                        </a:p>
                        <a:p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  <a:sym typeface="Symbol"/>
                            </a:rPr>
                            <a:t>&lt;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r>
                            <a:rPr lang="fr-CH" sz="1400" b="1" baseline="0" dirty="0" smtClean="0">
                              <a:solidFill>
                                <a:srgbClr val="FF0000"/>
                              </a:solidFill>
                            </a:rPr>
                            <a:t> MeV</a:t>
                          </a:r>
                          <a:endParaRPr lang="fr-CH" sz="1100" b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 corrections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37975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>
                              <a:sym typeface="Symbol"/>
                            </a:rPr>
                            <a:t></a:t>
                          </a:r>
                          <a:r>
                            <a:rPr lang="fr-CH" sz="1500" b="1" baseline="-25000" dirty="0" smtClean="0">
                              <a:sym typeface="Symbol"/>
                            </a:rPr>
                            <a:t>Z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kumimoji="0" lang="fr-CH" sz="11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 (T)</a:t>
                          </a:r>
                        </a:p>
                        <a:p>
                          <a:r>
                            <a:rPr lang="fr-CH" sz="12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(no !)</a:t>
                          </a:r>
                          <a:endParaRPr lang="fr-CH" sz="12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2495.2 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2.3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Line </a:t>
                          </a:r>
                          <a:r>
                            <a:rPr lang="fr-CH" sz="1400" dirty="0" err="1" smtClean="0"/>
                            <a:t>shape</a:t>
                          </a:r>
                          <a:r>
                            <a:rPr lang="fr-CH" sz="1400" dirty="0" smtClean="0"/>
                            <a:t> scan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0.008</a:t>
                          </a:r>
                          <a:r>
                            <a:rPr lang="fr-CH" sz="1400" b="1" baseline="0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 MeV</a:t>
                          </a:r>
                          <a:endParaRPr lang="fr-CH" sz="1400" b="1" dirty="0" smtClean="0">
                            <a:solidFill>
                              <a:srgbClr val="0000FF"/>
                            </a:solidFill>
                            <a:sym typeface="Symbol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  <a:sym typeface="Symbol"/>
                            </a:rPr>
                            <a:t>&lt;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r>
                            <a:rPr lang="fr-CH" sz="1400" b="1" baseline="0" dirty="0" smtClean="0">
                              <a:solidFill>
                                <a:srgbClr val="FF0000"/>
                              </a:solidFill>
                            </a:rPr>
                            <a:t> MeV</a:t>
                          </a:r>
                          <a:endParaRPr lang="fr-CH" sz="1100" b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 corrections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23045">
                    <a:tc>
                      <a:txBody>
                        <a:bodyPr/>
                        <a:lstStyle/>
                        <a:p>
                          <a:pPr lv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dirty="0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fr-CH" sz="1400" b="1" i="1" baseline="-25000" dirty="0" err="1" smtClean="0">
                                    <a:latin typeface="Cambria Math"/>
                                  </a:rPr>
                                  <m:t>𝒍</m:t>
                                </m:r>
                                <m:r>
                                  <a:rPr lang="fr-CH" sz="1400" b="1" i="1" baseline="-2500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CH" sz="1400" b="1" i="1" baseline="0" dirty="0" smtClean="0">
                                    <a:latin typeface="Cambria Math"/>
                                    <a:sym typeface="Symbol"/>
                                  </a:rPr>
                                  <m:t></m:t>
                                </m:r>
                                <m:box>
                                  <m:boxPr>
                                    <m:ctrlPr>
                                      <a:rPr lang="fr-CH" sz="1400" b="1" i="1" baseline="0" dirty="0" smtClean="0">
                                        <a:latin typeface="Cambria Math"/>
                                        <a:sym typeface="Symbol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fr-CH" sz="1400" b="1" i="1" baseline="0" dirty="0" smtClean="0">
                                            <a:latin typeface="Cambria Math"/>
                                            <a:sym typeface="Symbol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CH" sz="1400" b="1" i="1" baseline="0" dirty="0" smtClean="0">
                                                <a:latin typeface="Cambria Math"/>
                                                <a:sym typeface="Symbo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b="1" i="1" baseline="0" dirty="0" smtClean="0">
                                                <a:latin typeface="Cambria Math"/>
                                                <a:sym typeface="Symbol"/>
                                              </a:rPr>
                                              <m:t>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b="1" i="1" baseline="0" dirty="0" smtClean="0">
                                                <a:latin typeface="Cambria Math"/>
                                                <a:sym typeface="Symbol"/>
                                              </a:rPr>
                                              <m:t>𝒉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CH" sz="1400" b="1" i="1" baseline="0" dirty="0" smtClean="0">
                                                <a:latin typeface="Cambria Math"/>
                                                <a:sym typeface="Symbo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b="1" i="1" baseline="0" dirty="0" smtClean="0">
                                                <a:latin typeface="Cambria Math"/>
                                                <a:sym typeface="Symbol"/>
                                              </a:rPr>
                                              <m:t>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b="1" i="1" baseline="0" dirty="0" smtClean="0">
                                                <a:latin typeface="Cambria Math"/>
                                                <a:sym typeface="Symbol"/>
                                              </a:rPr>
                                              <m:t>𝒍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fr-CH" sz="1400" b="1" baseline="-250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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s ,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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b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  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20.767 </a:t>
                          </a:r>
                          <a:r>
                            <a:rPr lang="fr-CH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(25)</a:t>
                          </a:r>
                          <a:endParaRPr lang="fr-CH" sz="1400" b="0" i="0" u="none" strike="noStrike" kern="1200" baseline="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err="1" smtClean="0"/>
                            <a:t>Peak</a:t>
                          </a:r>
                          <a:r>
                            <a:rPr lang="fr-CH" sz="1400" dirty="0" smtClean="0"/>
                            <a:t> 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i="0" u="none" strike="noStrike" kern="1200" baseline="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0.0001 </a:t>
                          </a:r>
                          <a:r>
                            <a:rPr lang="fr-CH" sz="14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 (2-20)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</a:t>
                          </a:r>
                          <a:r>
                            <a:rPr lang="fr-CH" sz="1400" baseline="0" dirty="0" smtClean="0"/>
                            <a:t> corrections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N</a:t>
                          </a:r>
                          <a:r>
                            <a:rPr lang="fr-CH" sz="1500" b="1" baseline="-25000" dirty="0" smtClean="0">
                              <a:sym typeface="Symbol"/>
                            </a:rPr>
                            <a:t>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err="1" smtClean="0"/>
                            <a:t>Unitarity</a:t>
                          </a:r>
                          <a:r>
                            <a:rPr lang="fr-CH" sz="1200" b="1" baseline="0" dirty="0" smtClean="0"/>
                            <a:t> of PMNS, </a:t>
                          </a:r>
                          <a:r>
                            <a:rPr lang="fr-CH" sz="1200" b="1" baseline="0" dirty="0" err="1" smtClean="0"/>
                            <a:t>sterile</a:t>
                          </a:r>
                          <a:r>
                            <a:rPr lang="fr-CH" sz="1200" b="1" baseline="0" dirty="0" smtClean="0"/>
                            <a:t> </a:t>
                          </a:r>
                          <a:r>
                            <a:rPr lang="fr-CH" sz="1200" b="1" baseline="0" dirty="0" smtClean="0">
                              <a:sym typeface="Symbol"/>
                            </a:rPr>
                            <a:t>’s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2.984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0.008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Peak</a:t>
                          </a:r>
                        </a:p>
                        <a:p>
                          <a:r>
                            <a:rPr lang="fr-CH" sz="1400" dirty="0" smtClean="0"/>
                            <a:t>Z+</a:t>
                          </a:r>
                          <a:r>
                            <a:rPr lang="fr-CH" sz="1400" dirty="0" smtClean="0">
                              <a:sym typeface="Symbol"/>
                            </a:rPr>
                            <a:t></a:t>
                          </a:r>
                          <a:r>
                            <a:rPr lang="fr-CH" sz="1200" dirty="0" smtClean="0">
                              <a:sym typeface="Symbol"/>
                            </a:rPr>
                            <a:t>(161</a:t>
                          </a:r>
                          <a:r>
                            <a:rPr lang="fr-CH" sz="1200" baseline="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200" dirty="0" err="1" smtClean="0">
                              <a:sym typeface="Symbol"/>
                            </a:rPr>
                            <a:t>GeV</a:t>
                          </a:r>
                          <a:r>
                            <a:rPr lang="fr-CH" sz="1200" dirty="0" smtClean="0">
                              <a:sym typeface="Symbol"/>
                            </a:rPr>
                            <a:t>)</a:t>
                          </a:r>
                          <a:r>
                            <a:rPr lang="fr-CH" sz="1200" dirty="0" smtClean="0"/>
                            <a:t> 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i="0" u="none" strike="noStrike" kern="1200" baseline="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0.00008 </a:t>
                          </a:r>
                          <a:r>
                            <a:rPr lang="fr-CH" sz="14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(40)</a:t>
                          </a:r>
                        </a:p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0.001 </a:t>
                          </a:r>
                          <a:endParaRPr lang="fr-CH" sz="14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-&gt;</a:t>
                          </a:r>
                          <a:r>
                            <a:rPr lang="fr-CH" sz="1400" dirty="0" err="1" smtClean="0"/>
                            <a:t>lumi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aseline="0" dirty="0" err="1" smtClean="0"/>
                            <a:t>meast</a:t>
                          </a:r>
                          <a:endParaRPr lang="fr-CH" sz="1400" baseline="0" dirty="0" smtClean="0"/>
                        </a:p>
                        <a:p>
                          <a:r>
                            <a:rPr lang="fr-CH" sz="1400" baseline="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chemeClr val="tx2"/>
                              </a:solidFill>
                            </a:rPr>
                            <a:t>QED corrections to </a:t>
                          </a:r>
                          <a:r>
                            <a:rPr lang="fr-CH" sz="1400" b="1" dirty="0" err="1" smtClean="0">
                              <a:solidFill>
                                <a:schemeClr val="tx2"/>
                              </a:solidFill>
                            </a:rPr>
                            <a:t>Bhabha</a:t>
                          </a:r>
                          <a:r>
                            <a:rPr lang="fr-CH" sz="1400" b="1" dirty="0" smtClean="0">
                              <a:solidFill>
                                <a:schemeClr val="tx2"/>
                              </a:solidFill>
                            </a:rPr>
                            <a:t> scat.</a:t>
                          </a:r>
                          <a:endParaRPr lang="fr-CH" sz="1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R</a:t>
                          </a:r>
                          <a:r>
                            <a:rPr lang="fr-CH" sz="1500" b="1" baseline="-25000" dirty="0" smtClean="0"/>
                            <a:t>b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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b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 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0.21629  </a:t>
                          </a:r>
                          <a:r>
                            <a:rPr lang="fr-CH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(66)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err="1" smtClean="0"/>
                            <a:t>Peak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0.000003 (20-60)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Statistics</a:t>
                          </a:r>
                          <a:r>
                            <a:rPr lang="fr-CH" sz="1400" dirty="0" smtClean="0"/>
                            <a:t>, </a:t>
                          </a:r>
                          <a:r>
                            <a:rPr lang="fr-CH" sz="1400" dirty="0" err="1" smtClean="0"/>
                            <a:t>small</a:t>
                          </a:r>
                          <a:r>
                            <a:rPr lang="fr-CH" sz="1400" baseline="0" dirty="0" smtClean="0"/>
                            <a:t> IP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Hem. </a:t>
                          </a:r>
                          <a:r>
                            <a:rPr lang="fr-CH" sz="1400" baseline="0" dirty="0" err="1" smtClean="0"/>
                            <a:t>correlations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A</a:t>
                          </a:r>
                          <a:r>
                            <a:rPr lang="fr-CH" sz="1500" b="1" baseline="-25000" dirty="0" smtClean="0"/>
                            <a:t>LR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, 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3 ,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</a:t>
                          </a:r>
                        </a:p>
                        <a:p>
                          <a:r>
                            <a:rPr lang="fr-CH" sz="1200" b="1" dirty="0" smtClean="0">
                              <a:sym typeface="Symbol"/>
                            </a:rPr>
                            <a:t>(T, S )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100" b="1" dirty="0" smtClean="0"/>
                            <a:t>sin</a:t>
                          </a:r>
                          <a:r>
                            <a:rPr lang="fr-CH" sz="1100" b="1" baseline="30000" dirty="0" smtClean="0"/>
                            <a:t>2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100" b="1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100" b="1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 </a:t>
                          </a:r>
                          <a:endParaRPr lang="fr-CH" sz="1100" b="1" dirty="0" smtClean="0"/>
                        </a:p>
                        <a:p>
                          <a:r>
                            <a:rPr lang="en-GB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0.23098</a:t>
                          </a:r>
                          <a:r>
                            <a:rPr lang="en-GB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(26)</a:t>
                          </a:r>
                          <a:endParaRPr lang="fr-CH" sz="900" b="0" dirty="0" smtClean="0">
                            <a:solidFill>
                              <a:srgbClr val="FF0000"/>
                            </a:solidFill>
                            <a:sym typeface="Symbol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err="1" smtClean="0"/>
                            <a:t>peak</a:t>
                          </a:r>
                          <a:r>
                            <a:rPr lang="fr-CH" sz="1400" dirty="0" smtClean="0"/>
                            <a:t>,</a:t>
                          </a:r>
                          <a:r>
                            <a:rPr lang="fr-CH" sz="1400" baseline="0" dirty="0" smtClean="0"/>
                            <a:t> </a:t>
                          </a:r>
                        </a:p>
                        <a:p>
                          <a:r>
                            <a:rPr lang="fr-CH" sz="1400" b="1" baseline="0" dirty="0" smtClean="0">
                              <a:solidFill>
                                <a:srgbClr val="C00000"/>
                              </a:solidFill>
                            </a:rPr>
                            <a:t>Long.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="1" dirty="0" err="1" smtClean="0">
                              <a:solidFill>
                                <a:srgbClr val="C00000"/>
                              </a:solidFill>
                            </a:rPr>
                            <a:t>polarized</a:t>
                          </a:r>
                          <a:endParaRPr lang="fr-CH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0" dirty="0" smtClean="0"/>
                            <a:t>sin</a:t>
                          </a:r>
                          <a:r>
                            <a:rPr lang="fr-CH" sz="1400" b="0" baseline="30000" dirty="0" smtClean="0"/>
                            <a:t>2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400" b="0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400" b="0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 </a:t>
                          </a:r>
                          <a:endParaRPr lang="fr-CH" sz="1400" b="1" dirty="0" smtClean="0">
                            <a:solidFill>
                              <a:srgbClr val="FF0000"/>
                            </a:solidFill>
                            <a:sym typeface="Symbol"/>
                          </a:endParaRPr>
                        </a:p>
                        <a:p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0.000006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4 </a:t>
                          </a:r>
                          <a:r>
                            <a:rPr lang="fr-CH" sz="1400" dirty="0" err="1" smtClean="0"/>
                            <a:t>bunch</a:t>
                          </a:r>
                          <a:r>
                            <a:rPr lang="fr-CH" sz="1400" dirty="0" smtClean="0"/>
                            <a:t> </a:t>
                          </a:r>
                          <a:r>
                            <a:rPr lang="fr-CH" sz="1400" dirty="0" err="1" smtClean="0"/>
                            <a:t>scheme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Design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aseline="0" dirty="0" err="1" smtClean="0"/>
                            <a:t>experiment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500" b="1" dirty="0" err="1" smtClean="0"/>
                            <a:t>A</a:t>
                          </a:r>
                          <a:r>
                            <a:rPr lang="fr-CH" sz="1500" b="1" baseline="-25000" dirty="0" err="1" smtClean="0"/>
                            <a:t>FB</a:t>
                          </a:r>
                          <a:r>
                            <a:rPr lang="fr-CH" sz="1500" b="1" baseline="30000" dirty="0" err="1" smtClean="0">
                              <a:sym typeface="Symbol"/>
                            </a:rPr>
                            <a:t>lept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, 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3 ,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</a:t>
                          </a:r>
                        </a:p>
                        <a:p>
                          <a:r>
                            <a:rPr lang="fr-CH" sz="1200" b="1" dirty="0" smtClean="0">
                              <a:sym typeface="Symbol"/>
                            </a:rPr>
                            <a:t>(T, S )</a:t>
                          </a:r>
                          <a:endParaRPr lang="fr-CH" sz="1200" b="1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100" b="1" dirty="0" smtClean="0"/>
                            <a:t>sin</a:t>
                          </a:r>
                          <a:r>
                            <a:rPr lang="fr-CH" sz="1100" b="1" baseline="30000" dirty="0" smtClean="0"/>
                            <a:t>2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100" b="1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100" b="1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 </a:t>
                          </a:r>
                          <a:endParaRPr lang="fr-CH" sz="1100" b="1" dirty="0" smtClean="0"/>
                        </a:p>
                        <a:p>
                          <a:r>
                            <a:rPr lang="en-GB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0.23099</a:t>
                          </a:r>
                          <a:r>
                            <a:rPr lang="en-GB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(53)</a:t>
                          </a:r>
                          <a:endParaRPr lang="fr-CH" sz="900" b="0" dirty="0" smtClean="0">
                            <a:solidFill>
                              <a:srgbClr val="FF0000"/>
                            </a:solidFill>
                            <a:sym typeface="Symbol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fr-CH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0" dirty="0" smtClean="0"/>
                            <a:t>sin</a:t>
                          </a:r>
                          <a:r>
                            <a:rPr lang="fr-CH" sz="1400" b="0" baseline="30000" dirty="0" smtClean="0"/>
                            <a:t>2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400" b="0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400" b="0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 </a:t>
                          </a:r>
                          <a:endParaRPr lang="fr-CH" sz="14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0.000006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fr-CH" sz="1400" dirty="0" smtClean="0"/>
                            <a:t>&amp;</a:t>
                          </a:r>
                        </a:p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M</a:t>
                          </a:r>
                          <a:r>
                            <a:rPr lang="fr-CH" sz="1500" b="1" baseline="-25000" dirty="0" smtClean="0"/>
                            <a:t>W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kumimoji="0" lang="fr-CH" sz="11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200" b="1" dirty="0" smtClean="0">
                              <a:sym typeface="Symbol"/>
                            </a:rPr>
                            <a:t>, 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3 ,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2,</a:t>
                          </a:r>
                          <a:r>
                            <a:rPr lang="fr-CH" sz="1200" b="1" baseline="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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200" b="1" dirty="0" smtClean="0">
                              <a:sym typeface="Symbol"/>
                            </a:rPr>
                            <a:t>(T, S,</a:t>
                          </a:r>
                          <a:r>
                            <a:rPr lang="fr-CH" sz="1200" b="1" baseline="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U) </a:t>
                          </a:r>
                          <a:endParaRPr lang="fr-CH" sz="1200" b="1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80385</a:t>
                          </a:r>
                        </a:p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±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Threshold</a:t>
                          </a:r>
                          <a:r>
                            <a:rPr lang="fr-CH" sz="1400" dirty="0" smtClean="0"/>
                            <a:t> (161 </a:t>
                          </a:r>
                          <a:r>
                            <a:rPr lang="fr-CH" sz="1400" dirty="0" err="1" smtClean="0"/>
                            <a:t>GeV</a:t>
                          </a:r>
                          <a:r>
                            <a:rPr lang="fr-CH" sz="1400" dirty="0" smtClean="0"/>
                            <a:t>)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0.3 MeV</a:t>
                          </a:r>
                        </a:p>
                        <a:p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&lt;0.5 MeV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fr-CH" sz="1400" dirty="0" smtClean="0"/>
                            <a:t>&amp;</a:t>
                          </a:r>
                        </a:p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 </a:t>
                          </a:r>
                          <a:r>
                            <a:rPr lang="fr-CH" sz="1400" dirty="0" err="1" smtClean="0"/>
                            <a:t>corections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500" b="1" dirty="0" err="1" smtClean="0"/>
                            <a:t>m</a:t>
                          </a:r>
                          <a:r>
                            <a:rPr lang="fr-CH" sz="1500" b="1" baseline="-25000" dirty="0" err="1" smtClean="0"/>
                            <a:t>top</a:t>
                          </a:r>
                          <a:endParaRPr lang="fr-CH" sz="1500" b="1" baseline="-250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kumimoji="0" lang="fr-CH" sz="11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/>
                            <a:t>Input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173200</a:t>
                          </a:r>
                        </a:p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±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900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Threshold</a:t>
                          </a:r>
                          <a:r>
                            <a:rPr lang="fr-CH" sz="1400" dirty="0" smtClean="0"/>
                            <a:t> scan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~10 MeV</a:t>
                          </a:r>
                          <a:endParaRPr lang="fr-CH" sz="14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r>
                            <a:rPr lang="fr-CH" sz="1400" dirty="0" smtClean="0"/>
                            <a:t> &amp;</a:t>
                          </a:r>
                        </a:p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Theory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aseline="0" dirty="0" err="1" smtClean="0"/>
                            <a:t>limit</a:t>
                          </a:r>
                          <a:r>
                            <a:rPr lang="fr-CH" sz="1400" baseline="0" dirty="0" smtClean="0"/>
                            <a:t> at 50 MeV?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763290"/>
                  </p:ext>
                </p:extLst>
              </p:nvPr>
            </p:nvGraphicFramePr>
            <p:xfrm>
              <a:off x="0" y="37281"/>
              <a:ext cx="9092487" cy="489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036"/>
                    <a:gridCol w="1275375"/>
                    <a:gridCol w="1027424"/>
                    <a:gridCol w="1394647"/>
                    <a:gridCol w="1606080"/>
                    <a:gridCol w="1499773"/>
                    <a:gridCol w="1505152"/>
                  </a:tblGrid>
                  <a:tr h="500441">
                    <a:tc>
                      <a:txBody>
                        <a:bodyPr/>
                        <a:lstStyle/>
                        <a:p>
                          <a:r>
                            <a:rPr lang="fr-CH" sz="1000" dirty="0" smtClean="0">
                              <a:solidFill>
                                <a:schemeClr val="tx2"/>
                              </a:solidFill>
                            </a:rPr>
                            <a:t>observable</a:t>
                          </a:r>
                          <a:endParaRPr lang="fr-CH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500" dirty="0" err="1" smtClean="0">
                              <a:solidFill>
                                <a:schemeClr val="tx2"/>
                              </a:solidFill>
                            </a:rPr>
                            <a:t>Physics</a:t>
                          </a:r>
                          <a:endParaRPr lang="fr-CH" sz="15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dirty="0" err="1" smtClean="0">
                              <a:solidFill>
                                <a:schemeClr val="tx2"/>
                              </a:solidFill>
                            </a:rPr>
                            <a:t>Present</a:t>
                          </a:r>
                          <a:r>
                            <a:rPr lang="fr-CH" sz="12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200" dirty="0" err="1" smtClean="0">
                              <a:solidFill>
                                <a:schemeClr val="tx2"/>
                              </a:solidFill>
                            </a:rPr>
                            <a:t>precision</a:t>
                          </a:r>
                          <a:endParaRPr lang="fr-CH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H" sz="1400" dirty="0"/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FCC-</a:t>
                          </a:r>
                          <a:r>
                            <a:rPr lang="fr-CH" sz="1400" dirty="0" err="1" smtClean="0">
                              <a:solidFill>
                                <a:schemeClr val="tx2"/>
                              </a:solidFill>
                            </a:rPr>
                            <a:t>ee</a:t>
                          </a:r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400" dirty="0" smtClean="0">
                              <a:solidFill>
                                <a:srgbClr val="0000FF"/>
                              </a:solidFill>
                            </a:rPr>
                            <a:t>stat</a:t>
                          </a:r>
                        </a:p>
                        <a:p>
                          <a:r>
                            <a:rPr lang="fr-CH" sz="1400" dirty="0" err="1" smtClean="0">
                              <a:solidFill>
                                <a:srgbClr val="FF0000"/>
                              </a:solidFill>
                            </a:rPr>
                            <a:t>Syst</a:t>
                          </a:r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400" dirty="0" err="1" smtClean="0">
                              <a:solidFill>
                                <a:schemeClr val="tx2"/>
                              </a:solidFill>
                            </a:rPr>
                            <a:t>Precision</a:t>
                          </a:r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endParaRPr lang="fr-CH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aseline="0" dirty="0" smtClean="0">
                              <a:solidFill>
                                <a:schemeClr val="tx2"/>
                              </a:solidFill>
                            </a:rPr>
                            <a:t>FCC-</a:t>
                          </a:r>
                          <a:r>
                            <a:rPr lang="fr-CH" sz="1400" baseline="0" dirty="0" err="1" smtClean="0">
                              <a:solidFill>
                                <a:schemeClr val="tx2"/>
                              </a:solidFill>
                            </a:rPr>
                            <a:t>ee</a:t>
                          </a:r>
                          <a:r>
                            <a:rPr lang="fr-CH" sz="1400" baseline="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fr-CH" sz="1400" baseline="0" dirty="0" smtClean="0">
                              <a:solidFill>
                                <a:schemeClr val="tx2"/>
                              </a:solidFill>
                            </a:rPr>
                            <a:t>key</a:t>
                          </a:r>
                          <a:endParaRPr lang="fr-CH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olidFill>
                                <a:schemeClr val="tx2"/>
                              </a:solidFill>
                            </a:rPr>
                            <a:t>Challenge</a:t>
                          </a:r>
                          <a:endParaRPr lang="fr-CH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 anchor="ctr">
                        <a:solidFill>
                          <a:srgbClr val="EDF6F9"/>
                        </a:solidFill>
                      </a:tcPr>
                    </a:tc>
                  </a:tr>
                  <a:tr h="537975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M</a:t>
                          </a:r>
                          <a:r>
                            <a:rPr lang="fr-CH" sz="1500" b="1" baseline="-25000" dirty="0" smtClean="0"/>
                            <a:t>Z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9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lang="fr-CH" sz="1100" b="1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/>
                            <a:t>Input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91187.5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2.1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Line </a:t>
                          </a:r>
                          <a:r>
                            <a:rPr lang="fr-CH" sz="1400" dirty="0" err="1" smtClean="0"/>
                            <a:t>shape</a:t>
                          </a:r>
                          <a:r>
                            <a:rPr lang="fr-CH" sz="1400" dirty="0" smtClean="0"/>
                            <a:t> scan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0.005</a:t>
                          </a:r>
                          <a:r>
                            <a:rPr lang="fr-CH" sz="1400" b="1" baseline="0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 MeV</a:t>
                          </a:r>
                          <a:endParaRPr lang="fr-CH" sz="1400" b="1" dirty="0" smtClean="0">
                            <a:solidFill>
                              <a:srgbClr val="0000FF"/>
                            </a:solidFill>
                            <a:sym typeface="Symbol"/>
                          </a:endParaRPr>
                        </a:p>
                        <a:p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  <a:sym typeface="Symbol"/>
                            </a:rPr>
                            <a:t>&lt;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r>
                            <a:rPr lang="fr-CH" sz="1400" b="1" baseline="0" dirty="0" smtClean="0">
                              <a:solidFill>
                                <a:srgbClr val="FF0000"/>
                              </a:solidFill>
                            </a:rPr>
                            <a:t> MeV</a:t>
                          </a:r>
                          <a:endParaRPr lang="fr-CH" sz="1100" b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 corrections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37975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>
                              <a:sym typeface="Symbol"/>
                            </a:rPr>
                            <a:t></a:t>
                          </a:r>
                          <a:r>
                            <a:rPr lang="fr-CH" sz="1500" b="1" baseline="-25000" dirty="0" smtClean="0">
                              <a:sym typeface="Symbol"/>
                            </a:rPr>
                            <a:t>Z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kumimoji="0" lang="fr-CH" sz="11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 (T)</a:t>
                          </a:r>
                        </a:p>
                        <a:p>
                          <a:r>
                            <a:rPr lang="fr-CH" sz="12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(no !)</a:t>
                          </a:r>
                          <a:endParaRPr lang="fr-CH" sz="12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2495.2 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2.3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Line </a:t>
                          </a:r>
                          <a:r>
                            <a:rPr lang="fr-CH" sz="1400" dirty="0" err="1" smtClean="0"/>
                            <a:t>shape</a:t>
                          </a:r>
                          <a:r>
                            <a:rPr lang="fr-CH" sz="1400" dirty="0" smtClean="0"/>
                            <a:t> scan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0.008</a:t>
                          </a:r>
                          <a:r>
                            <a:rPr lang="fr-CH" sz="1400" b="1" baseline="0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 MeV</a:t>
                          </a:r>
                          <a:endParaRPr lang="fr-CH" sz="1400" b="1" dirty="0" smtClean="0">
                            <a:solidFill>
                              <a:srgbClr val="0000FF"/>
                            </a:solidFill>
                            <a:sym typeface="Symbol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  <a:sym typeface="Symbol"/>
                            </a:rPr>
                            <a:t>&lt;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r>
                            <a:rPr lang="fr-CH" sz="1400" b="1" baseline="0" dirty="0" smtClean="0">
                              <a:solidFill>
                                <a:srgbClr val="FF0000"/>
                              </a:solidFill>
                            </a:rPr>
                            <a:t> MeV</a:t>
                          </a:r>
                          <a:endParaRPr lang="fr-CH" sz="1100" b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 corrections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23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t="-307059" r="-1056589" b="-5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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s ,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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b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  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20.767 </a:t>
                          </a:r>
                          <a:r>
                            <a:rPr lang="fr-CH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(25)</a:t>
                          </a:r>
                          <a:endParaRPr lang="fr-CH" sz="1400" b="0" i="0" u="none" strike="noStrike" kern="1200" baseline="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err="1" smtClean="0"/>
                            <a:t>Peak</a:t>
                          </a:r>
                          <a:r>
                            <a:rPr lang="fr-CH" sz="1400" dirty="0" smtClean="0"/>
                            <a:t> 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i="0" u="none" strike="noStrike" kern="1200" baseline="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0.0001 </a:t>
                          </a:r>
                          <a:r>
                            <a:rPr lang="fr-CH" sz="14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 (2-20)</a:t>
                          </a:r>
                          <a:endParaRPr lang="fr-CH" sz="1400" b="1" i="0" u="none" strike="noStrike" kern="1200" baseline="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  <a:sym typeface="Symbol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</a:t>
                          </a:r>
                          <a:r>
                            <a:rPr lang="fr-CH" sz="1400" baseline="0" dirty="0" smtClean="0"/>
                            <a:t> corrections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N</a:t>
                          </a:r>
                          <a:r>
                            <a:rPr lang="fr-CH" sz="1500" b="1" baseline="-25000" dirty="0" smtClean="0">
                              <a:sym typeface="Symbol"/>
                            </a:rPr>
                            <a:t>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err="1" smtClean="0"/>
                            <a:t>Unitarity</a:t>
                          </a:r>
                          <a:r>
                            <a:rPr lang="fr-CH" sz="1200" b="1" baseline="0" dirty="0" smtClean="0"/>
                            <a:t> of PMNS, </a:t>
                          </a:r>
                          <a:r>
                            <a:rPr lang="fr-CH" sz="1200" b="1" baseline="0" dirty="0" err="1" smtClean="0"/>
                            <a:t>sterile</a:t>
                          </a:r>
                          <a:r>
                            <a:rPr lang="fr-CH" sz="1200" b="1" baseline="0" dirty="0" smtClean="0"/>
                            <a:t> </a:t>
                          </a:r>
                          <a:r>
                            <a:rPr lang="fr-CH" sz="1200" b="1" baseline="0" dirty="0" smtClean="0">
                              <a:sym typeface="Symbol"/>
                            </a:rPr>
                            <a:t>’s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2.984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0.008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smtClean="0"/>
                            <a:t>Peak</a:t>
                          </a:r>
                          <a:endParaRPr lang="fr-CH" sz="1400" dirty="0" smtClean="0"/>
                        </a:p>
                        <a:p>
                          <a:r>
                            <a:rPr lang="fr-CH" sz="1400" dirty="0" smtClean="0"/>
                            <a:t>Z+</a:t>
                          </a:r>
                          <a:r>
                            <a:rPr lang="fr-CH" sz="1400" dirty="0" smtClean="0">
                              <a:sym typeface="Symbol"/>
                            </a:rPr>
                            <a:t></a:t>
                          </a:r>
                          <a:r>
                            <a:rPr lang="fr-CH" sz="1200" dirty="0" smtClean="0">
                              <a:sym typeface="Symbol"/>
                            </a:rPr>
                            <a:t>(161</a:t>
                          </a:r>
                          <a:r>
                            <a:rPr lang="fr-CH" sz="1200" baseline="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200" dirty="0" err="1" smtClean="0">
                              <a:sym typeface="Symbol"/>
                            </a:rPr>
                            <a:t>GeV</a:t>
                          </a:r>
                          <a:r>
                            <a:rPr lang="fr-CH" sz="1200" dirty="0" smtClean="0">
                              <a:sym typeface="Symbol"/>
                            </a:rPr>
                            <a:t>)</a:t>
                          </a:r>
                          <a:r>
                            <a:rPr lang="fr-CH" sz="1200" dirty="0" smtClean="0"/>
                            <a:t> 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i="0" u="none" strike="noStrike" kern="1200" baseline="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0.00008 </a:t>
                          </a:r>
                          <a:r>
                            <a:rPr lang="fr-CH" sz="14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(40)</a:t>
                          </a:r>
                          <a:endParaRPr lang="fr-CH" sz="1400" b="1" i="0" u="none" strike="noStrike" kern="1200" baseline="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  <a:sym typeface="Symbol"/>
                          </a:endParaRPr>
                        </a:p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0.001 </a:t>
                          </a:r>
                          <a:endParaRPr lang="fr-CH" sz="14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-&gt;</a:t>
                          </a:r>
                          <a:r>
                            <a:rPr lang="fr-CH" sz="1400" dirty="0" err="1" smtClean="0"/>
                            <a:t>lumi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aseline="0" dirty="0" err="1" smtClean="0"/>
                            <a:t>meast</a:t>
                          </a:r>
                          <a:endParaRPr lang="fr-CH" sz="1400" baseline="0" dirty="0" smtClean="0"/>
                        </a:p>
                        <a:p>
                          <a:r>
                            <a:rPr lang="fr-CH" sz="1400" baseline="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chemeClr val="tx2"/>
                              </a:solidFill>
                            </a:rPr>
                            <a:t>QED corrections to </a:t>
                          </a:r>
                          <a:r>
                            <a:rPr lang="fr-CH" sz="1400" b="1" dirty="0" err="1" smtClean="0">
                              <a:solidFill>
                                <a:schemeClr val="tx2"/>
                              </a:solidFill>
                            </a:rPr>
                            <a:t>Bhabha</a:t>
                          </a:r>
                          <a:r>
                            <a:rPr lang="fr-CH" sz="1400" b="1" dirty="0" smtClean="0">
                              <a:solidFill>
                                <a:schemeClr val="tx2"/>
                              </a:solidFill>
                            </a:rPr>
                            <a:t> scat.</a:t>
                          </a:r>
                          <a:endParaRPr lang="fr-CH" sz="1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R</a:t>
                          </a:r>
                          <a:r>
                            <a:rPr lang="fr-CH" sz="1500" b="1" baseline="-25000" dirty="0" smtClean="0"/>
                            <a:t>b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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b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 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0.21629  </a:t>
                          </a:r>
                          <a:r>
                            <a:rPr lang="fr-CH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(66)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err="1" smtClean="0"/>
                            <a:t>Peak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  <a:sym typeface="Symbol"/>
                            </a:rPr>
                            <a:t>0.000003 (20-60)</a:t>
                          </a:r>
                          <a:endParaRPr lang="fr-CH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Statistics</a:t>
                          </a:r>
                          <a:r>
                            <a:rPr lang="fr-CH" sz="1400" dirty="0" smtClean="0"/>
                            <a:t>, </a:t>
                          </a:r>
                          <a:r>
                            <a:rPr lang="fr-CH" sz="1400" dirty="0" err="1" smtClean="0"/>
                            <a:t>small</a:t>
                          </a:r>
                          <a:r>
                            <a:rPr lang="fr-CH" sz="1400" baseline="0" dirty="0" smtClean="0"/>
                            <a:t> IP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Hem. </a:t>
                          </a:r>
                          <a:r>
                            <a:rPr lang="fr-CH" sz="1400" baseline="0" dirty="0" err="1" smtClean="0"/>
                            <a:t>correlations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0441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A</a:t>
                          </a:r>
                          <a:r>
                            <a:rPr lang="fr-CH" sz="1500" b="1" baseline="-25000" dirty="0" smtClean="0"/>
                            <a:t>LR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, 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3 ,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</a:t>
                          </a:r>
                        </a:p>
                        <a:p>
                          <a:r>
                            <a:rPr lang="fr-CH" sz="1200" b="1" dirty="0" smtClean="0">
                              <a:sym typeface="Symbol"/>
                            </a:rPr>
                            <a:t>(T, S )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100" b="1" dirty="0" smtClean="0"/>
                            <a:t>sin</a:t>
                          </a:r>
                          <a:r>
                            <a:rPr lang="fr-CH" sz="1100" b="1" baseline="30000" dirty="0" smtClean="0"/>
                            <a:t>2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100" b="1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100" b="1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 </a:t>
                          </a:r>
                          <a:endParaRPr lang="fr-CH" sz="1100" b="1" dirty="0" smtClean="0"/>
                        </a:p>
                        <a:p>
                          <a:r>
                            <a:rPr lang="en-GB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0.23098</a:t>
                          </a:r>
                          <a:r>
                            <a:rPr lang="en-GB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(26)</a:t>
                          </a:r>
                          <a:endParaRPr lang="fr-CH" sz="900" b="0" dirty="0" smtClean="0">
                            <a:solidFill>
                              <a:srgbClr val="FF0000"/>
                            </a:solidFill>
                            <a:sym typeface="Symbol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Z </a:t>
                          </a:r>
                          <a:r>
                            <a:rPr lang="fr-CH" sz="1400" dirty="0" err="1" smtClean="0"/>
                            <a:t>peak</a:t>
                          </a:r>
                          <a:r>
                            <a:rPr lang="fr-CH" sz="1400" dirty="0" smtClean="0"/>
                            <a:t>,</a:t>
                          </a:r>
                          <a:r>
                            <a:rPr lang="fr-CH" sz="1400" baseline="0" dirty="0" smtClean="0"/>
                            <a:t> </a:t>
                          </a:r>
                          <a:endParaRPr lang="fr-CH" sz="1400" baseline="0" dirty="0" smtClean="0"/>
                        </a:p>
                        <a:p>
                          <a:r>
                            <a:rPr lang="fr-CH" sz="1400" b="1" baseline="0" dirty="0" smtClean="0">
                              <a:solidFill>
                                <a:srgbClr val="C00000"/>
                              </a:solidFill>
                            </a:rPr>
                            <a:t>Long.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="1" dirty="0" err="1" smtClean="0">
                              <a:solidFill>
                                <a:srgbClr val="C00000"/>
                              </a:solidFill>
                            </a:rPr>
                            <a:t>polarized</a:t>
                          </a:r>
                          <a:endParaRPr lang="fr-CH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0" dirty="0" smtClean="0"/>
                            <a:t>sin</a:t>
                          </a:r>
                          <a:r>
                            <a:rPr lang="fr-CH" sz="1400" b="0" baseline="30000" dirty="0" smtClean="0"/>
                            <a:t>2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400" b="0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400" b="0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 </a:t>
                          </a:r>
                          <a:endParaRPr lang="fr-CH" sz="1400" b="1" dirty="0" smtClean="0">
                            <a:solidFill>
                              <a:srgbClr val="FF0000"/>
                            </a:solidFill>
                            <a:sym typeface="Symbol"/>
                          </a:endParaRPr>
                        </a:p>
                        <a:p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0.000006</a:t>
                          </a:r>
                          <a:endParaRPr lang="fr-CH" sz="1400" b="1" kern="1200" dirty="0" smtClean="0">
                            <a:solidFill>
                              <a:srgbClr val="00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4 </a:t>
                          </a:r>
                          <a:r>
                            <a:rPr lang="fr-CH" sz="1400" dirty="0" err="1" smtClean="0"/>
                            <a:t>bunch</a:t>
                          </a:r>
                          <a:r>
                            <a:rPr lang="fr-CH" sz="1400" dirty="0" smtClean="0"/>
                            <a:t> </a:t>
                          </a:r>
                          <a:r>
                            <a:rPr lang="fr-CH" sz="1400" dirty="0" err="1" smtClean="0"/>
                            <a:t>scheme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Design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aseline="0" dirty="0" err="1" smtClean="0"/>
                            <a:t>experiment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0441">
                    <a:tc>
                      <a:txBody>
                        <a:bodyPr/>
                        <a:lstStyle/>
                        <a:p>
                          <a:r>
                            <a:rPr lang="fr-CH" sz="1500" b="1" dirty="0" err="1" smtClean="0"/>
                            <a:t>A</a:t>
                          </a:r>
                          <a:r>
                            <a:rPr lang="fr-CH" sz="1500" b="1" baseline="-25000" dirty="0" err="1" smtClean="0"/>
                            <a:t>FB</a:t>
                          </a:r>
                          <a:r>
                            <a:rPr lang="fr-CH" sz="1500" b="1" baseline="30000" dirty="0" err="1" smtClean="0">
                              <a:sym typeface="Symbol"/>
                            </a:rPr>
                            <a:t>lept</a:t>
                          </a:r>
                          <a:endParaRPr lang="fr-CH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>
                              <a:sym typeface="Symbol"/>
                            </a:rPr>
                            <a:t>, 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3 ,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</a:t>
                          </a:r>
                        </a:p>
                        <a:p>
                          <a:r>
                            <a:rPr lang="fr-CH" sz="1200" b="1" dirty="0" smtClean="0">
                              <a:sym typeface="Symbol"/>
                            </a:rPr>
                            <a:t>(T, S )</a:t>
                          </a:r>
                          <a:endParaRPr lang="fr-CH" sz="1200" b="1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100" b="1" dirty="0" smtClean="0"/>
                            <a:t>sin</a:t>
                          </a:r>
                          <a:r>
                            <a:rPr lang="fr-CH" sz="1100" b="1" baseline="30000" dirty="0" smtClean="0"/>
                            <a:t>2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100" b="1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100" b="1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100" b="1" baseline="0" dirty="0" smtClean="0">
                              <a:sym typeface="Symbol"/>
                            </a:rPr>
                            <a:t> </a:t>
                          </a:r>
                          <a:endParaRPr lang="fr-CH" sz="1100" b="1" dirty="0" smtClean="0"/>
                        </a:p>
                        <a:p>
                          <a:r>
                            <a:rPr lang="en-GB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0.23099</a:t>
                          </a:r>
                          <a:r>
                            <a:rPr lang="en-GB" sz="12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(53)</a:t>
                          </a:r>
                          <a:endParaRPr lang="fr-CH" sz="900" b="0" dirty="0" smtClean="0">
                            <a:solidFill>
                              <a:srgbClr val="FF0000"/>
                            </a:solidFill>
                            <a:sym typeface="Symbol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fr-CH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0" dirty="0" smtClean="0"/>
                            <a:t>sin</a:t>
                          </a:r>
                          <a:r>
                            <a:rPr lang="fr-CH" sz="1400" b="0" baseline="30000" dirty="0" smtClean="0"/>
                            <a:t>2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</a:t>
                          </a:r>
                          <a:r>
                            <a:rPr lang="fr-CH" sz="1400" b="0" baseline="-25000" dirty="0" smtClean="0">
                              <a:sym typeface="Symbol"/>
                            </a:rPr>
                            <a:t>w</a:t>
                          </a:r>
                          <a:r>
                            <a:rPr lang="fr-CH" sz="1400" b="0" baseline="30000" dirty="0" smtClean="0">
                              <a:sym typeface="Symbol"/>
                            </a:rPr>
                            <a:t>eff</a:t>
                          </a:r>
                          <a:r>
                            <a:rPr lang="fr-CH" sz="1400" b="0" baseline="0" dirty="0" smtClean="0">
                              <a:sym typeface="Symbol"/>
                            </a:rPr>
                            <a:t> </a:t>
                          </a:r>
                          <a:endParaRPr lang="fr-CH" sz="14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</a:t>
                          </a:r>
                          <a:r>
                            <a:rPr lang="fr-CH" sz="1400" b="1" kern="1200" dirty="0" smtClean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0.000006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fr-CH" sz="1400" dirty="0" smtClean="0"/>
                            <a:t>&amp;</a:t>
                          </a:r>
                        </a:p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0441">
                    <a:tc>
                      <a:txBody>
                        <a:bodyPr/>
                        <a:lstStyle/>
                        <a:p>
                          <a:r>
                            <a:rPr lang="fr-CH" sz="1500" b="1" dirty="0" smtClean="0"/>
                            <a:t>M</a:t>
                          </a:r>
                          <a:r>
                            <a:rPr lang="fr-CH" sz="1500" b="1" baseline="-25000" dirty="0" smtClean="0"/>
                            <a:t>W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kumimoji="0" lang="fr-CH" sz="11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200" b="1" dirty="0" smtClean="0">
                              <a:sym typeface="Symbol"/>
                            </a:rPr>
                            <a:t>, 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3 ,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</a:t>
                          </a:r>
                          <a:r>
                            <a:rPr lang="fr-CH" sz="1200" b="1" baseline="-25000" dirty="0" smtClean="0">
                              <a:sym typeface="Symbol"/>
                            </a:rPr>
                            <a:t>2,</a:t>
                          </a:r>
                          <a:r>
                            <a:rPr lang="fr-CH" sz="1200" b="1" baseline="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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200" b="1" dirty="0" smtClean="0">
                              <a:sym typeface="Symbol"/>
                            </a:rPr>
                            <a:t>(T, S,</a:t>
                          </a:r>
                          <a:r>
                            <a:rPr lang="fr-CH" sz="1200" b="1" baseline="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200" b="1" dirty="0" smtClean="0">
                              <a:sym typeface="Symbol"/>
                            </a:rPr>
                            <a:t>U) </a:t>
                          </a:r>
                          <a:endParaRPr lang="fr-CH" sz="1200" b="1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80385</a:t>
                          </a:r>
                        </a:p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±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Threshold</a:t>
                          </a:r>
                          <a:r>
                            <a:rPr lang="fr-CH" sz="1400" dirty="0" smtClean="0"/>
                            <a:t> (161 </a:t>
                          </a:r>
                          <a:r>
                            <a:rPr lang="fr-CH" sz="1400" dirty="0" err="1" smtClean="0"/>
                            <a:t>GeV</a:t>
                          </a:r>
                          <a:r>
                            <a:rPr lang="fr-CH" sz="1400" dirty="0" smtClean="0"/>
                            <a:t>)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0.3 MeV</a:t>
                          </a:r>
                        </a:p>
                        <a:p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&lt;0.5 MeV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r>
                            <a:rPr lang="fr-CH" sz="14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fr-CH" sz="1400" dirty="0" smtClean="0"/>
                            <a:t>&amp;</a:t>
                          </a:r>
                        </a:p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QED </a:t>
                          </a:r>
                          <a:r>
                            <a:rPr lang="fr-CH" sz="1400" dirty="0" err="1" smtClean="0"/>
                            <a:t>corections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  <a:tr h="500441">
                    <a:tc>
                      <a:txBody>
                        <a:bodyPr/>
                        <a:lstStyle/>
                        <a:p>
                          <a:r>
                            <a:rPr lang="fr-CH" sz="1500" b="1" dirty="0" err="1" smtClean="0"/>
                            <a:t>m</a:t>
                          </a:r>
                          <a:r>
                            <a:rPr lang="fr-CH" sz="1500" b="1" baseline="-25000" dirty="0" err="1" smtClean="0"/>
                            <a:t>top</a:t>
                          </a:r>
                          <a:endParaRPr lang="fr-CH" sz="1500" b="1" baseline="-250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MeV/c2</a:t>
                          </a:r>
                          <a:endParaRPr kumimoji="0" lang="fr-CH" sz="11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200" b="1" dirty="0" smtClean="0"/>
                            <a:t>Input</a:t>
                          </a:r>
                          <a:endParaRPr lang="fr-CH" sz="12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173200</a:t>
                          </a:r>
                        </a:p>
                        <a:p>
                          <a:r>
                            <a:rPr lang="fr-CH" sz="1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± </a:t>
                          </a:r>
                          <a:r>
                            <a:rPr lang="fr-CH" sz="14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900</a:t>
                          </a:r>
                          <a:endParaRPr lang="fr-CH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Threshold</a:t>
                          </a:r>
                          <a:r>
                            <a:rPr lang="fr-CH" sz="1400" dirty="0" smtClean="0"/>
                            <a:t> scan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~10 </a:t>
                          </a:r>
                          <a:r>
                            <a:rPr lang="fr-CH" sz="1400" b="1" dirty="0" smtClean="0">
                              <a:solidFill>
                                <a:srgbClr val="0000FF"/>
                              </a:solidFill>
                            </a:rPr>
                            <a:t>MeV</a:t>
                          </a:r>
                          <a:endParaRPr lang="fr-CH" sz="14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b="1" dirty="0" err="1" smtClean="0">
                              <a:solidFill>
                                <a:srgbClr val="FF0000"/>
                              </a:solidFill>
                            </a:rPr>
                            <a:t>E_cal</a:t>
                          </a:r>
                          <a:r>
                            <a:rPr lang="fr-CH" sz="1400" dirty="0" smtClean="0"/>
                            <a:t> &amp;</a:t>
                          </a:r>
                        </a:p>
                        <a:p>
                          <a:r>
                            <a:rPr lang="fr-CH" sz="1400" dirty="0" err="1" smtClean="0"/>
                            <a:t>Statistics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Theory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baseline="0" dirty="0" err="1" smtClean="0"/>
                            <a:t>limit</a:t>
                          </a:r>
                          <a:r>
                            <a:rPr lang="fr-CH" sz="1400" baseline="0" dirty="0" smtClean="0"/>
                            <a:t> at </a:t>
                          </a:r>
                          <a:r>
                            <a:rPr lang="fr-CH" sz="1400" baseline="0" dirty="0" smtClean="0"/>
                            <a:t>50 </a:t>
                          </a:r>
                          <a:r>
                            <a:rPr lang="fr-CH" sz="1400" baseline="0" dirty="0" smtClean="0"/>
                            <a:t>MeV?</a:t>
                          </a:r>
                          <a:endParaRPr lang="fr-CH" sz="1400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EDE5-CFD7-439F-8F1B-588D8418A7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1991" y="546526"/>
            <a:ext cx="306034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81990" y="3426845"/>
            <a:ext cx="3105345" cy="1485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46528"/>
            <a:ext cx="791580" cy="1035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2909289"/>
            <a:ext cx="791580" cy="5175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26846"/>
            <a:ext cx="791580" cy="517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3921900"/>
            <a:ext cx="791580" cy="517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86837" y="2909289"/>
            <a:ext cx="1395155" cy="5175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-3068" y="0"/>
            <a:ext cx="2571537" cy="22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srgbClr val="000000"/>
                </a:solidFill>
              </a:rPr>
              <a:t>Measuring</a:t>
            </a:r>
            <a:r>
              <a:rPr lang="fr-CH" sz="1600" b="1" dirty="0">
                <a:solidFill>
                  <a:srgbClr val="000000"/>
                </a:solidFill>
              </a:rPr>
              <a:t> sin</a:t>
            </a:r>
            <a:r>
              <a:rPr lang="fr-CH" sz="1600" b="1" baseline="30000" dirty="0">
                <a:solidFill>
                  <a:srgbClr val="000000"/>
                </a:solidFill>
              </a:rPr>
              <a:t>2</a:t>
            </a:r>
            <a:r>
              <a:rPr lang="fr-CH" sz="1600" b="1" dirty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fr-CH" sz="1600" b="1" baseline="-25000" dirty="0">
                <a:solidFill>
                  <a:srgbClr val="000000"/>
                </a:solidFill>
              </a:rPr>
              <a:t>W</a:t>
            </a:r>
            <a:r>
              <a:rPr lang="fr-CH" sz="1600" b="1" baseline="30000" dirty="0">
                <a:solidFill>
                  <a:srgbClr val="000000"/>
                </a:solidFill>
              </a:rPr>
              <a:t>eff</a:t>
            </a:r>
            <a:r>
              <a:rPr lang="fr-CH" sz="1600" b="1" dirty="0">
                <a:solidFill>
                  <a:srgbClr val="000000"/>
                </a:solidFill>
              </a:rPr>
              <a:t> (</a:t>
            </a:r>
            <a:r>
              <a:rPr lang="fr-CH" sz="1600" b="1" dirty="0" err="1">
                <a:solidFill>
                  <a:srgbClr val="000000"/>
                </a:solidFill>
              </a:rPr>
              <a:t>m</a:t>
            </a:r>
            <a:r>
              <a:rPr lang="fr-CH" sz="1600" b="1" baseline="-25000" dirty="0" err="1">
                <a:solidFill>
                  <a:srgbClr val="000000"/>
                </a:solidFill>
              </a:rPr>
              <a:t>Z</a:t>
            </a:r>
            <a:r>
              <a:rPr lang="fr-CH" sz="1600" b="1" dirty="0">
                <a:solidFill>
                  <a:srgbClr val="000000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6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</a:rPr>
              <a:t>sin</a:t>
            </a:r>
            <a:r>
              <a:rPr lang="fr-CH" sz="1600" b="1" baseline="30000" dirty="0">
                <a:solidFill>
                  <a:srgbClr val="000000"/>
                </a:solidFill>
              </a:rPr>
              <a:t>2</a:t>
            </a:r>
            <a:r>
              <a:rPr lang="fr-CH" sz="1600" b="1" dirty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fr-CH" sz="1600" b="1" baseline="-25000" dirty="0">
                <a:solidFill>
                  <a:srgbClr val="000000"/>
                </a:solidFill>
              </a:rPr>
              <a:t>W</a:t>
            </a:r>
            <a:r>
              <a:rPr lang="fr-CH" sz="1600" b="1" baseline="30000" dirty="0">
                <a:solidFill>
                  <a:srgbClr val="000000"/>
                </a:solidFill>
              </a:rPr>
              <a:t>eff </a:t>
            </a:r>
            <a:r>
              <a:rPr lang="fr-CH" sz="1600" b="1" dirty="0">
                <a:solidFill>
                  <a:srgbClr val="000000"/>
                </a:solidFill>
                <a:sym typeface="Symbol" pitchFamily="18" charset="2"/>
              </a:rPr>
              <a:t> ¼ (1- </a:t>
            </a:r>
            <a:r>
              <a:rPr lang="fr-CH" sz="1600" b="1" dirty="0" err="1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000000"/>
                </a:solidFill>
                <a:sym typeface="Symbol" pitchFamily="18" charset="2"/>
              </a:rPr>
              <a:t>V</a:t>
            </a:r>
            <a:r>
              <a:rPr lang="fr-CH" sz="1600" b="1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fr-CH" sz="1600" b="1" dirty="0" err="1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fr-CH" sz="1600" b="1" dirty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000000"/>
                </a:solidFill>
                <a:sym typeface="Symbol" pitchFamily="18" charset="2"/>
              </a:rPr>
              <a:t>V</a:t>
            </a:r>
            <a:r>
              <a:rPr lang="fr-CH" sz="1600" b="1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CH" sz="1600" b="1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fr-CH" sz="1600" b="1" dirty="0" err="1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fr-CH" sz="1600" b="1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CH" sz="1600" b="1" dirty="0">
                <a:solidFill>
                  <a:srgbClr val="000000"/>
                </a:solidFill>
                <a:sym typeface="Symbol" pitchFamily="18" charset="2"/>
              </a:rPr>
              <a:t>+ </a:t>
            </a:r>
            <a:r>
              <a:rPr lang="fr-CH" sz="1600" b="1" dirty="0" err="1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000000"/>
                </a:solidFill>
                <a:sym typeface="Symbol" pitchFamily="18" charset="2"/>
              </a:rPr>
              <a:t>R</a:t>
            </a:r>
            <a:endParaRPr lang="fr-CH" sz="1600" b="1" baseline="-25000" dirty="0">
              <a:solidFill>
                <a:srgbClr val="000000"/>
              </a:solidFill>
              <a:sym typeface="Symbol" pitchFamily="18" charset="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600" b="1" baseline="-25000" dirty="0">
              <a:solidFill>
                <a:srgbClr val="FFFFCC"/>
              </a:solidFill>
              <a:sym typeface="Symbol" pitchFamily="18" charset="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srgbClr val="FFFFCC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FFFFCC"/>
                </a:solidFill>
                <a:sym typeface="Symbol" pitchFamily="18" charset="2"/>
              </a:rPr>
              <a:t>A</a:t>
            </a:r>
            <a:r>
              <a:rPr lang="fr-CH" sz="1600" b="1" baseline="-25000" dirty="0">
                <a:solidFill>
                  <a:srgbClr val="FFFFCC"/>
                </a:solidFill>
                <a:sym typeface="Symbol" pitchFamily="18" charset="2"/>
              </a:rPr>
              <a:t> </a:t>
            </a:r>
            <a:r>
              <a:rPr lang="fr-CH" sz="1600" b="1" dirty="0">
                <a:solidFill>
                  <a:srgbClr val="FFFFCC"/>
                </a:solidFill>
                <a:sym typeface="Symbol" pitchFamily="18" charset="2"/>
              </a:rPr>
              <a:t>= </a:t>
            </a:r>
            <a:r>
              <a:rPr lang="fr-CH" sz="1600" b="1" dirty="0" err="1">
                <a:solidFill>
                  <a:srgbClr val="FFFFCC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FFFFCC"/>
                </a:solidFill>
                <a:sym typeface="Symbol" pitchFamily="18" charset="2"/>
              </a:rPr>
              <a:t>L</a:t>
            </a:r>
            <a:r>
              <a:rPr lang="fr-CH" sz="1600" b="1" baseline="-25000" dirty="0">
                <a:solidFill>
                  <a:srgbClr val="FFFFCC"/>
                </a:solidFill>
                <a:sym typeface="Symbol" pitchFamily="18" charset="2"/>
              </a:rPr>
              <a:t> </a:t>
            </a:r>
            <a:r>
              <a:rPr lang="fr-CH" sz="1600" b="1" dirty="0">
                <a:solidFill>
                  <a:srgbClr val="FFFFCC"/>
                </a:solidFill>
                <a:sym typeface="Symbol" pitchFamily="18" charset="2"/>
              </a:rPr>
              <a:t>- </a:t>
            </a:r>
            <a:r>
              <a:rPr lang="fr-CH" sz="1600" b="1" dirty="0" err="1">
                <a:solidFill>
                  <a:srgbClr val="FFFFCC"/>
                </a:solidFill>
                <a:sym typeface="Symbol" pitchFamily="18" charset="2"/>
              </a:rPr>
              <a:t>g</a:t>
            </a:r>
            <a:r>
              <a:rPr lang="fr-CH" sz="1600" b="1" baseline="-25000" dirty="0" err="1">
                <a:solidFill>
                  <a:srgbClr val="FFFFCC"/>
                </a:solidFill>
                <a:sym typeface="Symbol" pitchFamily="18" charset="2"/>
              </a:rPr>
              <a:t>R</a:t>
            </a:r>
            <a:endParaRPr lang="fr-CH" sz="1600" b="1" baseline="-25000" dirty="0">
              <a:solidFill>
                <a:srgbClr val="FFFFCC"/>
              </a:solidFill>
              <a:sym typeface="Symbol" pitchFamily="18" charset="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600" b="1" dirty="0">
              <a:solidFill>
                <a:srgbClr val="FFFF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FFFFCC"/>
              </a:solidFill>
            </a:endParaRPr>
          </a:p>
        </p:txBody>
      </p:sp>
      <p:pic>
        <p:nvPicPr>
          <p:cNvPr id="617475" name="Picture 3" descr="R:\alain\electroweak\talk-blois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584" y="6465"/>
            <a:ext cx="4983162" cy="5143500"/>
          </a:xfrm>
          <a:prstGeom prst="rect">
            <a:avLst/>
          </a:prstGeom>
          <a:noFill/>
        </p:spPr>
      </p:pic>
      <p:pic>
        <p:nvPicPr>
          <p:cNvPr id="617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421609"/>
            <a:ext cx="3848100" cy="370046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81156" y="2433253"/>
                <a:ext cx="781689" cy="369332"/>
              </a:xfrm>
              <a:prstGeom prst="rect">
                <a:avLst/>
              </a:prstGeom>
            </p:spPr>
            <p:txBody>
              <a:bodyPr wrap="none" lIns="91434" tIns="45717" rIns="91434" bIns="4571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i="1">
                              <a:solidFill>
                                <a:srgbClr val="FFFF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CH" i="1">
                                  <a:solidFill>
                                    <a:srgbClr val="FFFF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H" i="1">
                                  <a:solidFill>
                                    <a:srgbClr val="FFFFCC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CH" i="1" baseline="30000">
                                  <a:solidFill>
                                    <a:srgbClr val="FFFFCC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CH" i="1">
                                  <a:solidFill>
                                    <a:srgbClr val="FFFF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fr-CH" dirty="0">
                  <a:solidFill>
                    <a:srgbClr val="FFFFCC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55" y="3244334"/>
                <a:ext cx="7816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68472" y="1113831"/>
            <a:ext cx="1294340" cy="311621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fr-CH" sz="1400" dirty="0">
                <a:solidFill>
                  <a:prstClr val="black"/>
                </a:solidFill>
                <a:latin typeface="Calibri"/>
              </a:rPr>
              <a:t>arXiv:0509008 </a:t>
            </a:r>
            <a:endParaRPr lang="fr-CH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4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6" y="212153"/>
            <a:ext cx="6308598" cy="429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225662"/>
                  </p:ext>
                </p:extLst>
              </p:nvPr>
            </p:nvGraphicFramePr>
            <p:xfrm>
              <a:off x="926595" y="208988"/>
              <a:ext cx="7650850" cy="2937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0170"/>
                    <a:gridCol w="1755195"/>
                    <a:gridCol w="1305145"/>
                    <a:gridCol w="1530170"/>
                    <a:gridCol w="1530170"/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 @ FCC-</a:t>
                          </a:r>
                          <a:r>
                            <a:rPr lang="fr-CH" sz="1400" dirty="0" err="1" smtClean="0"/>
                            <a:t>ee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 </a:t>
                          </a:r>
                          <a:r>
                            <a:rPr lang="fr-CH" sz="1400" baseline="0" dirty="0" smtClean="0"/>
                            <a:t>@ ILC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 </a:t>
                          </a:r>
                          <a:r>
                            <a:rPr lang="fr-CH" sz="1400" baseline="0" dirty="0" smtClean="0"/>
                            <a:t>@ FCC-</a:t>
                          </a:r>
                          <a:r>
                            <a:rPr lang="fr-CH" sz="1400" baseline="0" dirty="0" err="1" smtClean="0"/>
                            <a:t>ee</a:t>
                          </a:r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visible</a:t>
                          </a:r>
                          <a:r>
                            <a:rPr lang="fr-CH" sz="1400" baseline="0" dirty="0" smtClean="0"/>
                            <a:t> Z </a:t>
                          </a:r>
                          <a:r>
                            <a:rPr lang="fr-CH" sz="1400" baseline="0" dirty="0" err="1" smtClean="0"/>
                            <a:t>decays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10</a:t>
                          </a:r>
                          <a:r>
                            <a:rPr lang="fr-CH" sz="1400" baseline="30000" dirty="0" smtClean="0"/>
                            <a:t>12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visible Z </a:t>
                          </a:r>
                          <a:r>
                            <a:rPr lang="fr-CH" sz="1400" dirty="0" err="1" smtClean="0"/>
                            <a:t>decays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10</a:t>
                          </a:r>
                          <a:r>
                            <a:rPr lang="fr-CH" sz="1400" baseline="30000" dirty="0" smtClean="0"/>
                            <a:t>9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5.10</a:t>
                          </a:r>
                          <a:r>
                            <a:rPr lang="en-US" sz="1400" baseline="30000" dirty="0" smtClean="0"/>
                            <a:t>10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muon pairs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 10</a:t>
                          </a:r>
                          <a:r>
                            <a:rPr lang="fr-CH" sz="1400" baseline="30000" dirty="0" smtClean="0"/>
                            <a:t>11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beam</a:t>
                          </a:r>
                          <a:r>
                            <a:rPr lang="fr-CH" sz="1400" dirty="0" smtClean="0"/>
                            <a:t> </a:t>
                          </a:r>
                          <a:r>
                            <a:rPr lang="fr-CH" sz="1400" dirty="0" err="1" smtClean="0"/>
                            <a:t>polarization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90%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30%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 (stat)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aseline="0" dirty="0" smtClean="0"/>
                            <a:t>3 10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</a:t>
                          </a:r>
                          <a:r>
                            <a:rPr lang="fr-CH" sz="1400" dirty="0" smtClean="0"/>
                            <a:t>  (stat)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4.2 10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4.5 10</a:t>
                          </a:r>
                          <a:r>
                            <a:rPr lang="en-US" sz="1400" baseline="30000" dirty="0" smtClean="0"/>
                            <a:t>-5</a:t>
                          </a:r>
                          <a:endParaRPr lang="en-US" sz="1400" baseline="30000" dirty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 </a:t>
                          </a:r>
                          <a:r>
                            <a:rPr lang="fr-CH" sz="1400" dirty="0" err="1" smtClean="0">
                              <a:sym typeface="Symbol"/>
                            </a:rPr>
                            <a:t>E</a:t>
                          </a:r>
                          <a:r>
                            <a:rPr lang="fr-CH" sz="1400" baseline="-25000" dirty="0" err="1" smtClean="0">
                              <a:sym typeface="Symbol"/>
                            </a:rPr>
                            <a:t>cm</a:t>
                          </a:r>
                          <a:r>
                            <a:rPr lang="fr-CH" sz="1400" baseline="-2500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400" baseline="0" dirty="0" smtClean="0">
                              <a:sym typeface="Symbol"/>
                            </a:rPr>
                            <a:t>(MeV)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0.1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2.2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 (E</a:t>
                          </a:r>
                          <a:r>
                            <a:rPr lang="fr-CH" sz="1400" baseline="-25000" dirty="0" smtClean="0"/>
                            <a:t>CM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dirty="0" smtClean="0"/>
                            <a:t>)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/>
                            <a:t>9.2</a:t>
                          </a:r>
                          <a:r>
                            <a:rPr lang="fr-CH" sz="1400" baseline="0" dirty="0" smtClean="0"/>
                            <a:t> 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</a:t>
                          </a:r>
                          <a:r>
                            <a:rPr lang="fr-CH" sz="1400" dirty="0" smtClean="0"/>
                            <a:t>  (E</a:t>
                          </a:r>
                          <a:r>
                            <a:rPr lang="fr-CH" sz="1400" baseline="-25000" dirty="0" smtClean="0"/>
                            <a:t>CM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dirty="0" smtClean="0"/>
                            <a:t>)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/>
                            <a:t>4.1 10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1.0 10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</a:t>
                          </a:r>
                          <a:r>
                            <a:rPr lang="fr-CH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5.9 10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ym typeface="Symbol"/>
                            </a:rPr>
                            <a:t>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CH" sz="1400" dirty="0" smtClean="0">
                                  <a:sym typeface="Symbol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fr-CH" sz="1400" baseline="30000" dirty="0" smtClean="0">
                                  <a:sym typeface="Symbol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fr-CH" sz="1400" dirty="0" smtClean="0">
                                  <a:sym typeface="Symbol"/>
                                </a:rPr>
                                <m:t></m:t>
                              </m:r>
                              <m:r>
                                <m:rPr>
                                  <m:nor/>
                                </m:rPr>
                                <a:rPr lang="fr-CH" sz="1400" baseline="30000" dirty="0" smtClean="0">
                                  <a:sym typeface="Symbol"/>
                                </a:rPr>
                                <m:t>lept</m:t>
                              </m:r>
                              <m:r>
                                <m:rPr>
                                  <m:nor/>
                                </m:rPr>
                                <a:rPr lang="fr-CH" sz="1400" baseline="-25000" dirty="0" smtClean="0">
                                  <a:sym typeface="Symbol"/>
                                </a:rPr>
                                <m:t>W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5.9 </a:t>
                          </a:r>
                          <a:r>
                            <a:rPr lang="fr-CH" sz="1400" baseline="0" dirty="0" smtClean="0"/>
                            <a:t>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7.5 </a:t>
                          </a:r>
                          <a:r>
                            <a:rPr lang="fr-CH" sz="1400" baseline="0" dirty="0" smtClean="0"/>
                            <a:t>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6 10</a:t>
                          </a:r>
                          <a:r>
                            <a:rPr lang="fr-CH" sz="1400" baseline="30000" dirty="0" smtClean="0"/>
                            <a:t>-6  </a:t>
                          </a:r>
                          <a:r>
                            <a:rPr lang="fr-CH" sz="1400" baseline="0" dirty="0" smtClean="0">
                              <a:solidFill>
                                <a:srgbClr val="FF0000"/>
                              </a:solidFill>
                            </a:rPr>
                            <a:t>+?</a:t>
                          </a:r>
                          <a:endParaRPr lang="en-US" sz="14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636155"/>
                  </p:ext>
                </p:extLst>
              </p:nvPr>
            </p:nvGraphicFramePr>
            <p:xfrm>
              <a:off x="926595" y="278650"/>
              <a:ext cx="7650850" cy="3774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0170"/>
                    <a:gridCol w="1755195"/>
                    <a:gridCol w="1305145"/>
                    <a:gridCol w="1530170"/>
                    <a:gridCol w="153017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 @ FCC-</a:t>
                          </a:r>
                          <a:r>
                            <a:rPr lang="fr-CH" dirty="0" err="1" smtClean="0"/>
                            <a:t>ee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 </a:t>
                          </a:r>
                          <a:r>
                            <a:rPr lang="fr-CH" baseline="0" dirty="0" smtClean="0"/>
                            <a:t>@ ILC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 </a:t>
                          </a:r>
                          <a:r>
                            <a:rPr lang="fr-CH" baseline="0" dirty="0" smtClean="0"/>
                            <a:t>@ FCC-</a:t>
                          </a:r>
                          <a:r>
                            <a:rPr lang="fr-CH" baseline="0" dirty="0" err="1" smtClean="0"/>
                            <a:t>ee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visible</a:t>
                          </a:r>
                          <a:r>
                            <a:rPr lang="fr-CH" baseline="0" dirty="0" smtClean="0"/>
                            <a:t> Z </a:t>
                          </a:r>
                          <a:r>
                            <a:rPr lang="fr-CH" baseline="0" dirty="0" err="1" smtClean="0"/>
                            <a:t>decays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10</a:t>
                          </a:r>
                          <a:r>
                            <a:rPr lang="fr-CH" baseline="30000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visible Z </a:t>
                          </a:r>
                          <a:r>
                            <a:rPr lang="fr-CH" dirty="0" err="1" smtClean="0"/>
                            <a:t>decays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10</a:t>
                          </a:r>
                          <a:r>
                            <a:rPr lang="fr-CH" baseline="30000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5.10</a:t>
                          </a:r>
                          <a:r>
                            <a:rPr lang="en-US" baseline="30000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muon pairs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 10</a:t>
                          </a:r>
                          <a:r>
                            <a:rPr lang="fr-CH" baseline="30000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 smtClean="0"/>
                            <a:t>beam</a:t>
                          </a:r>
                          <a:r>
                            <a:rPr lang="fr-CH" dirty="0" smtClean="0"/>
                            <a:t> </a:t>
                          </a:r>
                          <a:r>
                            <a:rPr lang="fr-CH" dirty="0" err="1" smtClean="0"/>
                            <a:t>polarization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90%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 (stat)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baseline="0" dirty="0" smtClean="0"/>
                            <a:t>3 10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</a:t>
                          </a:r>
                          <a:r>
                            <a:rPr lang="fr-CH" dirty="0" smtClean="0"/>
                            <a:t>  (stat)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4.2 10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4.5 10</a:t>
                          </a:r>
                          <a:r>
                            <a:rPr lang="en-US" baseline="30000" dirty="0" smtClean="0"/>
                            <a:t>-5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 </a:t>
                          </a:r>
                          <a:r>
                            <a:rPr lang="fr-CH" dirty="0" err="1" smtClean="0">
                              <a:sym typeface="Symbol"/>
                            </a:rPr>
                            <a:t>E</a:t>
                          </a:r>
                          <a:r>
                            <a:rPr lang="fr-CH" baseline="-25000" dirty="0" err="1" smtClean="0">
                              <a:sym typeface="Symbol"/>
                            </a:rPr>
                            <a:t>cm</a:t>
                          </a:r>
                          <a:r>
                            <a:rPr lang="fr-CH" baseline="-25000" dirty="0" smtClean="0">
                              <a:sym typeface="Symbol"/>
                            </a:rPr>
                            <a:t> </a:t>
                          </a:r>
                          <a:r>
                            <a:rPr lang="fr-CH" baseline="0" dirty="0" smtClean="0">
                              <a:sym typeface="Symbol"/>
                            </a:rPr>
                            <a:t>(MeV)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 (E</a:t>
                          </a:r>
                          <a:r>
                            <a:rPr lang="fr-CH" baseline="-25000" dirty="0" smtClean="0"/>
                            <a:t>CM</a:t>
                          </a:r>
                          <a:r>
                            <a:rPr lang="fr-CH" baseline="0" dirty="0" smtClean="0"/>
                            <a:t> </a:t>
                          </a:r>
                          <a:r>
                            <a:rPr lang="fr-CH" dirty="0" smtClean="0"/>
                            <a:t>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/>
                            <a:t>9.2</a:t>
                          </a:r>
                          <a:r>
                            <a:rPr lang="fr-CH" baseline="0" dirty="0" smtClean="0"/>
                            <a:t> 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</a:t>
                          </a:r>
                          <a:r>
                            <a:rPr lang="fr-CH" dirty="0" smtClean="0"/>
                            <a:t>  (E</a:t>
                          </a:r>
                          <a:r>
                            <a:rPr lang="fr-CH" baseline="-25000" dirty="0" smtClean="0"/>
                            <a:t>CM</a:t>
                          </a:r>
                          <a:r>
                            <a:rPr lang="fr-CH" baseline="0" dirty="0" smtClean="0"/>
                            <a:t> </a:t>
                          </a:r>
                          <a:r>
                            <a:rPr lang="fr-CH" dirty="0" smtClean="0"/>
                            <a:t>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/>
                            <a:t>4.1 10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1.0 10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</a:t>
                          </a:r>
                          <a:r>
                            <a:rPr lang="fr-CH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5.9 10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922951" r="-4003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5.9 </a:t>
                          </a:r>
                          <a:r>
                            <a:rPr lang="fr-CH" baseline="0" dirty="0" smtClean="0"/>
                            <a:t>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7.5 </a:t>
                          </a:r>
                          <a:r>
                            <a:rPr lang="fr-CH" baseline="0" dirty="0" smtClean="0"/>
                            <a:t>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6 10</a:t>
                          </a:r>
                          <a:r>
                            <a:rPr lang="fr-CH" baseline="30000" dirty="0" smtClean="0"/>
                            <a:t>-6  </a:t>
                          </a:r>
                          <a:r>
                            <a:rPr lang="fr-CH" baseline="0" dirty="0" smtClean="0">
                              <a:solidFill>
                                <a:srgbClr val="FF0000"/>
                              </a:solidFill>
                            </a:rPr>
                            <a:t>+?</a:t>
                          </a:r>
                          <a:endParaRPr lang="en-US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135028" y="4019200"/>
            <a:ext cx="9117492" cy="92333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fr-CH" dirty="0"/>
              <a:t>All  </a:t>
            </a:r>
            <a:r>
              <a:rPr lang="fr-CH" dirty="0" err="1"/>
              <a:t>exceeds</a:t>
            </a:r>
            <a:r>
              <a:rPr lang="fr-CH" dirty="0"/>
              <a:t> the </a:t>
            </a:r>
            <a:r>
              <a:rPr lang="fr-CH" dirty="0" err="1"/>
              <a:t>theoretical</a:t>
            </a:r>
            <a:r>
              <a:rPr lang="fr-CH" dirty="0"/>
              <a:t> </a:t>
            </a:r>
            <a:r>
              <a:rPr lang="fr-CH" dirty="0" err="1"/>
              <a:t>precision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>
                <a:sym typeface="Symbol"/>
              </a:rPr>
              <a:t>(</a:t>
            </a:r>
            <a:r>
              <a:rPr lang="fr-CH" dirty="0" err="1">
                <a:sym typeface="Symbol"/>
              </a:rPr>
              <a:t>m</a:t>
            </a:r>
            <a:r>
              <a:rPr lang="fr-CH" baseline="-25000" dirty="0" err="1">
                <a:sym typeface="Symbol"/>
              </a:rPr>
              <a:t>Z</a:t>
            </a:r>
            <a:r>
              <a:rPr lang="fr-CH" dirty="0">
                <a:sym typeface="Symbol"/>
              </a:rPr>
              <a:t>) </a:t>
            </a:r>
            <a:r>
              <a:rPr lang="fr-CH" dirty="0" smtClean="0">
                <a:sym typeface="Symbol"/>
              </a:rPr>
              <a:t>(310</a:t>
            </a:r>
            <a:r>
              <a:rPr lang="fr-CH" baseline="30000" dirty="0" smtClean="0">
                <a:sym typeface="Symbol"/>
              </a:rPr>
              <a:t>-5</a:t>
            </a:r>
            <a:r>
              <a:rPr lang="fr-CH" dirty="0" smtClean="0">
                <a:sym typeface="Symbol"/>
              </a:rPr>
              <a:t>) or </a:t>
            </a:r>
            <a:r>
              <a:rPr lang="fr-CH" dirty="0">
                <a:sym typeface="Symbol"/>
              </a:rPr>
              <a:t>the </a:t>
            </a:r>
            <a:r>
              <a:rPr lang="fr-CH" dirty="0" err="1">
                <a:sym typeface="Symbol"/>
              </a:rPr>
              <a:t>comparison</a:t>
            </a:r>
            <a:r>
              <a:rPr lang="fr-CH" dirty="0">
                <a:sym typeface="Symbol"/>
              </a:rPr>
              <a:t> </a:t>
            </a:r>
            <a:r>
              <a:rPr lang="fr-CH" dirty="0" err="1">
                <a:sym typeface="Symbol"/>
              </a:rPr>
              <a:t>with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m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dirty="0" smtClean="0">
                <a:sym typeface="Symbol"/>
              </a:rPr>
              <a:t> (500keV)</a:t>
            </a:r>
            <a:r>
              <a:rPr lang="fr-CH" baseline="-25000" dirty="0" smtClean="0">
                <a:sym typeface="Symbol"/>
              </a:rPr>
              <a:t> </a:t>
            </a:r>
            <a:endParaRPr lang="fr-CH" dirty="0"/>
          </a:p>
          <a:p>
            <a:endParaRPr lang="fr-CH" b="1" dirty="0" smtClean="0">
              <a:solidFill>
                <a:srgbClr val="0070C0"/>
              </a:solidFill>
            </a:endParaRPr>
          </a:p>
          <a:p>
            <a:r>
              <a:rPr lang="fr-CH" b="1" dirty="0" smtClean="0">
                <a:solidFill>
                  <a:srgbClr val="0070C0"/>
                </a:solidFill>
              </a:rPr>
              <a:t>But </a:t>
            </a:r>
            <a:r>
              <a:rPr lang="fr-CH" b="1" dirty="0" err="1">
                <a:solidFill>
                  <a:srgbClr val="0070C0"/>
                </a:solidFill>
              </a:rPr>
              <a:t>this</a:t>
            </a:r>
            <a:r>
              <a:rPr lang="fr-CH" b="1" dirty="0">
                <a:solidFill>
                  <a:srgbClr val="0070C0"/>
                </a:solidFill>
              </a:rPr>
              <a:t> </a:t>
            </a:r>
            <a:r>
              <a:rPr lang="fr-CH" b="1" dirty="0" err="1">
                <a:solidFill>
                  <a:srgbClr val="0070C0"/>
                </a:solidFill>
              </a:rPr>
              <a:t>precision</a:t>
            </a:r>
            <a:r>
              <a:rPr lang="fr-CH" b="1" dirty="0">
                <a:solidFill>
                  <a:srgbClr val="0070C0"/>
                </a:solidFill>
              </a:rPr>
              <a:t> on 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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sin</a:t>
            </a:r>
            <a:r>
              <a:rPr lang="fr-CH" b="1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</a:t>
            </a:r>
            <a:r>
              <a:rPr lang="fr-CH" b="1" baseline="30000" dirty="0">
                <a:solidFill>
                  <a:srgbClr val="0070C0"/>
                </a:solidFill>
                <a:latin typeface="Script MT Bold"/>
                <a:sym typeface="Symbol"/>
              </a:rPr>
              <a:t>lept</a:t>
            </a:r>
            <a:r>
              <a:rPr lang="fr-CH" b="1" baseline="-25000" dirty="0">
                <a:solidFill>
                  <a:srgbClr val="0070C0"/>
                </a:solidFill>
                <a:sym typeface="Symbol"/>
              </a:rPr>
              <a:t>W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can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only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be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exploited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at FCC-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ee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!</a:t>
            </a:r>
            <a:endParaRPr lang="fr-C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7" y="3213073"/>
            <a:ext cx="7866623" cy="185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99" y="31355"/>
            <a:ext cx="5333961" cy="32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25" y="310249"/>
            <a:ext cx="386214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forward</a:t>
            </a:r>
            <a:r>
              <a:rPr lang="fr-CH" dirty="0" smtClean="0"/>
              <a:t> </a:t>
            </a:r>
            <a:r>
              <a:rPr lang="fr-CH" dirty="0" err="1" smtClean="0"/>
              <a:t>backward</a:t>
            </a:r>
            <a:r>
              <a:rPr lang="fr-CH" dirty="0" smtClean="0"/>
              <a:t> tau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asymmetry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clean. </a:t>
            </a:r>
          </a:p>
          <a:p>
            <a:r>
              <a:rPr lang="fr-CH" dirty="0" err="1" smtClean="0"/>
              <a:t>Dependence</a:t>
            </a:r>
            <a:r>
              <a:rPr lang="fr-CH" dirty="0" smtClean="0"/>
              <a:t> on E</a:t>
            </a:r>
            <a:r>
              <a:rPr lang="fr-CH" baseline="-25000" dirty="0" smtClean="0"/>
              <a:t>CM </a:t>
            </a:r>
            <a:r>
              <a:rPr lang="fr-CH" dirty="0" err="1" smtClean="0"/>
              <a:t>same</a:t>
            </a:r>
            <a:r>
              <a:rPr lang="fr-CH" dirty="0" smtClean="0"/>
              <a:t> as A</a:t>
            </a:r>
            <a:r>
              <a:rPr lang="fr-CH" baseline="-25000" dirty="0" smtClean="0"/>
              <a:t>LR </a:t>
            </a:r>
            <a:r>
              <a:rPr lang="fr-CH" dirty="0" smtClean="0"/>
              <a:t> </a:t>
            </a:r>
            <a:r>
              <a:rPr lang="fr-CH" dirty="0" err="1" smtClean="0"/>
              <a:t>negl</a:t>
            </a:r>
            <a:r>
              <a:rPr lang="fr-CH" dirty="0" smtClean="0"/>
              <a:t>. </a:t>
            </a:r>
            <a:endParaRPr lang="fr-CH" baseline="-25000" dirty="0" smtClean="0"/>
          </a:p>
          <a:p>
            <a:r>
              <a:rPr lang="fr-CH" dirty="0" smtClean="0"/>
              <a:t>At FCC-</a:t>
            </a:r>
            <a:r>
              <a:rPr lang="fr-CH" dirty="0" err="1" smtClean="0"/>
              <a:t>ee</a:t>
            </a:r>
            <a:endParaRPr lang="fr-CH" dirty="0"/>
          </a:p>
          <a:p>
            <a:r>
              <a:rPr lang="fr-CH" dirty="0" smtClean="0"/>
              <a:t>ALEPH data 160 pb</a:t>
            </a:r>
            <a:r>
              <a:rPr lang="fr-CH" baseline="30000" dirty="0" smtClean="0"/>
              <a:t>-1 </a:t>
            </a:r>
            <a:r>
              <a:rPr lang="fr-CH" dirty="0" smtClean="0"/>
              <a:t> (80 s @ FCC-</a:t>
            </a:r>
            <a:r>
              <a:rPr lang="fr-CH" dirty="0" err="1" smtClean="0"/>
              <a:t>ee</a:t>
            </a:r>
            <a:r>
              <a:rPr lang="fr-CH" dirty="0" smtClean="0"/>
              <a:t> !)</a:t>
            </a:r>
            <a:endParaRPr lang="fr-CH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71342" y="1862925"/>
            <a:ext cx="3742884" cy="1200329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syst</a:t>
            </a:r>
            <a:r>
              <a:rPr lang="fr-CH" dirty="0" smtClean="0"/>
              <a:t>. </a:t>
            </a:r>
            <a:r>
              <a:rPr lang="fr-CH" dirty="0" err="1" smtClean="0"/>
              <a:t>level</a:t>
            </a:r>
            <a:r>
              <a:rPr lang="fr-CH" dirty="0" smtClean="0"/>
              <a:t> of 6 10</a:t>
            </a:r>
            <a:r>
              <a:rPr lang="fr-CH" baseline="30000" dirty="0" smtClean="0"/>
              <a:t>-5</a:t>
            </a:r>
            <a:r>
              <a:rPr lang="fr-CH" dirty="0" smtClean="0"/>
              <a:t>on sin</a:t>
            </a:r>
            <a:r>
              <a:rPr lang="fr-CH" baseline="30000" dirty="0" smtClean="0"/>
              <a:t>2</a:t>
            </a:r>
            <a:r>
              <a:rPr lang="fr-CH" dirty="0" smtClean="0">
                <a:sym typeface="Symbol"/>
              </a:rPr>
              <a:t></a:t>
            </a:r>
            <a:r>
              <a:rPr lang="fr-CH" baseline="30000" dirty="0" smtClean="0">
                <a:sym typeface="Symbol"/>
              </a:rPr>
              <a:t>eff</a:t>
            </a:r>
            <a:r>
              <a:rPr lang="fr-CH" baseline="-25000" dirty="0" smtClean="0">
                <a:sym typeface="Symbol"/>
              </a:rPr>
              <a:t>W</a:t>
            </a:r>
            <a:endParaRPr lang="fr-CH" dirty="0" smtClean="0"/>
          </a:p>
          <a:p>
            <a:r>
              <a:rPr lang="fr-CH" dirty="0" err="1" smtClean="0"/>
              <a:t>much</a:t>
            </a:r>
            <a:r>
              <a:rPr lang="fr-CH" dirty="0" smtClean="0"/>
              <a:t> </a:t>
            </a:r>
            <a:r>
              <a:rPr lang="fr-CH" dirty="0" err="1" smtClean="0"/>
              <a:t>improvement</a:t>
            </a:r>
            <a:r>
              <a:rPr lang="fr-CH" dirty="0" smtClean="0"/>
              <a:t> possible </a:t>
            </a:r>
          </a:p>
          <a:p>
            <a:r>
              <a:rPr lang="fr-CH" dirty="0"/>
              <a:t>b</a:t>
            </a:r>
            <a:r>
              <a:rPr lang="fr-CH" dirty="0" smtClean="0"/>
              <a:t>y </a:t>
            </a:r>
            <a:r>
              <a:rPr lang="fr-CH" dirty="0" err="1" smtClean="0"/>
              <a:t>using</a:t>
            </a:r>
            <a:r>
              <a:rPr lang="fr-CH" dirty="0" smtClean="0"/>
              <a:t> </a:t>
            </a:r>
            <a:r>
              <a:rPr lang="fr-CH" dirty="0" err="1" smtClean="0"/>
              <a:t>dedicated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e.g</a:t>
            </a:r>
            <a:r>
              <a:rPr lang="fr-CH" dirty="0" smtClean="0"/>
              <a:t>. tau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Symbol"/>
              </a:rPr>
              <a:t></a:t>
            </a:r>
            <a:r>
              <a:rPr lang="fr-CH" dirty="0" smtClean="0">
                <a:sym typeface="Wingdings" panose="05000000000000000000" pitchFamily="2" charset="2"/>
              </a:rPr>
              <a:t> v  to </a:t>
            </a:r>
            <a:r>
              <a:rPr lang="fr-CH" dirty="0" err="1" smtClean="0">
                <a:sym typeface="Wingdings" panose="05000000000000000000" pitchFamily="2" charset="2"/>
              </a:rPr>
              <a:t>avoid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had</a:t>
            </a:r>
            <a:r>
              <a:rPr lang="fr-CH" dirty="0" smtClean="0">
                <a:sym typeface="Wingdings" panose="05000000000000000000" pitchFamily="2" charset="2"/>
              </a:rPr>
              <a:t>. model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3480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29" y="231492"/>
            <a:ext cx="8602163" cy="483209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000" b="1" dirty="0" err="1">
                <a:solidFill>
                  <a:srgbClr val="0070C0"/>
                </a:solidFill>
              </a:rPr>
              <a:t>Concluding</a:t>
            </a:r>
            <a:r>
              <a:rPr lang="fr-CH" sz="2000" b="1" dirty="0">
                <a:solidFill>
                  <a:srgbClr val="0070C0"/>
                </a:solidFill>
              </a:rPr>
              <a:t> </a:t>
            </a:r>
            <a:r>
              <a:rPr lang="fr-CH" sz="2000" b="1" dirty="0" err="1">
                <a:solidFill>
                  <a:srgbClr val="0070C0"/>
                </a:solidFill>
              </a:rPr>
              <a:t>remarks</a:t>
            </a:r>
            <a:endParaRPr lang="fr-CH" dirty="0"/>
          </a:p>
          <a:p>
            <a:pPr marL="342875" indent="-342875">
              <a:buAutoNum type="arabicPeriod"/>
            </a:pPr>
            <a:r>
              <a:rPr lang="fr-CH" dirty="0" smtClean="0"/>
              <a:t>There are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strong</a:t>
            </a:r>
            <a:r>
              <a:rPr lang="fr-CH" dirty="0" smtClean="0"/>
              <a:t> arguments for </a:t>
            </a:r>
            <a:r>
              <a:rPr lang="fr-CH" dirty="0" err="1" smtClean="0"/>
              <a:t>precision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calibration </a:t>
            </a:r>
            <a:r>
              <a:rPr lang="fr-CH" dirty="0" err="1" smtClean="0"/>
              <a:t>with</a:t>
            </a:r>
            <a:r>
              <a:rPr lang="fr-CH" dirty="0" smtClean="0"/>
              <a:t> transverse </a:t>
            </a:r>
          </a:p>
          <a:p>
            <a:r>
              <a:rPr lang="fr-CH" dirty="0"/>
              <a:t> </a:t>
            </a:r>
            <a:r>
              <a:rPr lang="fr-CH" dirty="0" smtClean="0"/>
              <a:t>      </a:t>
            </a:r>
            <a:r>
              <a:rPr lang="fr-CH" dirty="0" err="1" smtClean="0"/>
              <a:t>polarization</a:t>
            </a:r>
            <a:r>
              <a:rPr lang="fr-CH" dirty="0" smtClean="0"/>
              <a:t> at the Z </a:t>
            </a:r>
            <a:r>
              <a:rPr lang="fr-CH" dirty="0" err="1" smtClean="0"/>
              <a:t>peak</a:t>
            </a:r>
            <a:r>
              <a:rPr lang="fr-CH" dirty="0" smtClean="0"/>
              <a:t> and W </a:t>
            </a:r>
            <a:r>
              <a:rPr lang="fr-CH" dirty="0" err="1" smtClean="0"/>
              <a:t>threshold</a:t>
            </a:r>
            <a:r>
              <a:rPr lang="fr-CH" dirty="0" smtClean="0"/>
              <a:t>. </a:t>
            </a:r>
          </a:p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2.   </a:t>
            </a:r>
            <a:r>
              <a:rPr lang="fr-CH" dirty="0" err="1" smtClean="0"/>
              <a:t>Given</a:t>
            </a:r>
            <a:r>
              <a:rPr lang="fr-CH" dirty="0" smtClean="0"/>
              <a:t> the </a:t>
            </a:r>
            <a:r>
              <a:rPr lang="fr-CH" dirty="0" err="1" smtClean="0"/>
              <a:t>likely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r>
              <a:rPr lang="fr-CH" dirty="0" smtClean="0"/>
              <a:t> in </a:t>
            </a:r>
            <a:r>
              <a:rPr lang="fr-CH" dirty="0" err="1" smtClean="0"/>
              <a:t>luminosity</a:t>
            </a:r>
            <a:r>
              <a:rPr lang="fr-CH" dirty="0" smtClean="0"/>
              <a:t>, and the </a:t>
            </a:r>
            <a:r>
              <a:rPr lang="fr-CH" dirty="0" err="1" smtClean="0"/>
              <a:t>intrinsic</a:t>
            </a:r>
            <a:r>
              <a:rPr lang="fr-CH" dirty="0" smtClean="0"/>
              <a:t> </a:t>
            </a:r>
            <a:r>
              <a:rPr lang="fr-CH" dirty="0" err="1" smtClean="0"/>
              <a:t>uncertainties</a:t>
            </a:r>
            <a:r>
              <a:rPr lang="fr-CH" dirty="0" smtClean="0"/>
              <a:t> in the extraction of </a:t>
            </a:r>
          </a:p>
          <a:p>
            <a:r>
              <a:rPr lang="fr-CH" dirty="0" smtClean="0"/>
              <a:t>        the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couplings</a:t>
            </a:r>
            <a:r>
              <a:rPr lang="fr-CH" dirty="0" smtClean="0"/>
              <a:t>, the case for longitudinal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limited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b="1" dirty="0" err="1"/>
              <a:t>We</a:t>
            </a:r>
            <a:r>
              <a:rPr lang="fr-CH" b="1" dirty="0"/>
              <a:t> have </a:t>
            </a:r>
            <a:r>
              <a:rPr lang="fr-CH" b="1" dirty="0" err="1"/>
              <a:t>concluded</a:t>
            </a:r>
            <a:r>
              <a:rPr lang="fr-CH" b="1" dirty="0"/>
              <a:t> </a:t>
            </a:r>
            <a:r>
              <a:rPr lang="fr-CH" b="1" dirty="0" err="1"/>
              <a:t>that</a:t>
            </a:r>
            <a:r>
              <a:rPr lang="fr-CH" b="1" dirty="0"/>
              <a:t> first </a:t>
            </a:r>
            <a:r>
              <a:rPr lang="fr-CH" b="1" dirty="0" err="1"/>
              <a:t>priority</a:t>
            </a:r>
            <a:r>
              <a:rPr lang="fr-CH" b="1" dirty="0"/>
              <a:t> </a:t>
            </a:r>
            <a:r>
              <a:rPr lang="fr-CH" b="1" dirty="0" err="1"/>
              <a:t>is</a:t>
            </a:r>
            <a:r>
              <a:rPr lang="fr-CH" b="1" dirty="0"/>
              <a:t> to </a:t>
            </a:r>
            <a:r>
              <a:rPr lang="fr-CH" b="1" dirty="0" err="1"/>
              <a:t>achieve</a:t>
            </a:r>
            <a:r>
              <a:rPr lang="fr-CH" b="1" dirty="0"/>
              <a:t> transverse </a:t>
            </a:r>
            <a:r>
              <a:rPr lang="fr-CH" b="1" dirty="0" err="1"/>
              <a:t>polarization</a:t>
            </a:r>
            <a:r>
              <a:rPr lang="fr-CH" b="1" dirty="0"/>
              <a:t> </a:t>
            </a:r>
          </a:p>
          <a:p>
            <a:r>
              <a:rPr lang="fr-CH" dirty="0"/>
              <a:t>in a </a:t>
            </a:r>
            <a:r>
              <a:rPr lang="fr-CH" dirty="0" err="1"/>
              <a:t>way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allows</a:t>
            </a:r>
            <a:r>
              <a:rPr lang="fr-CH" dirty="0"/>
              <a:t> </a:t>
            </a:r>
            <a:r>
              <a:rPr lang="fr-CH" dirty="0" err="1"/>
              <a:t>continuous</a:t>
            </a:r>
            <a:r>
              <a:rPr lang="fr-CH" dirty="0"/>
              <a:t> </a:t>
            </a:r>
            <a:r>
              <a:rPr lang="fr-CH" dirty="0" err="1"/>
              <a:t>beam</a:t>
            </a:r>
            <a:r>
              <a:rPr lang="fr-CH" dirty="0"/>
              <a:t> calibration by </a:t>
            </a:r>
            <a:r>
              <a:rPr lang="fr-CH" dirty="0" err="1"/>
              <a:t>resoenant</a:t>
            </a:r>
            <a:r>
              <a:rPr lang="fr-CH" dirty="0"/>
              <a:t> </a:t>
            </a:r>
            <a:r>
              <a:rPr lang="fr-CH" dirty="0" err="1"/>
              <a:t>depolarization</a:t>
            </a:r>
            <a:endParaRPr lang="fr-CH" dirty="0"/>
          </a:p>
          <a:p>
            <a:endParaRPr lang="fr-CH" dirty="0" smtClean="0"/>
          </a:p>
          <a:p>
            <a:r>
              <a:rPr lang="fr-CH" dirty="0" smtClean="0"/>
              <a:t>   </a:t>
            </a:r>
            <a:r>
              <a:rPr lang="fr-CH" dirty="0"/>
              <a:t>-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/>
              <a:t>is</a:t>
            </a:r>
            <a:r>
              <a:rPr lang="fr-CH" dirty="0"/>
              <a:t> all possible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very</a:t>
            </a:r>
            <a:r>
              <a:rPr lang="fr-CH" dirty="0" smtClean="0"/>
              <a:t> high </a:t>
            </a:r>
            <a:r>
              <a:rPr lang="fr-CH" dirty="0" err="1" smtClean="0"/>
              <a:t>precision</a:t>
            </a:r>
            <a:r>
              <a:rPr lang="fr-CH" dirty="0" smtClean="0"/>
              <a:t>, </a:t>
            </a:r>
            <a:r>
              <a:rPr lang="fr-CH" dirty="0" err="1" smtClean="0"/>
              <a:t>both</a:t>
            </a:r>
            <a:r>
              <a:rPr lang="fr-CH" dirty="0" smtClean="0"/>
              <a:t> at the Z and the W. </a:t>
            </a:r>
          </a:p>
          <a:p>
            <a:r>
              <a:rPr lang="fr-CH" dirty="0" smtClean="0"/>
              <a:t>     calibration at </a:t>
            </a:r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energies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made </a:t>
            </a:r>
            <a:r>
              <a:rPr lang="fr-CH" dirty="0" err="1" smtClean="0"/>
              <a:t>from</a:t>
            </a:r>
            <a:r>
              <a:rPr lang="fr-CH" dirty="0" smtClean="0"/>
              <a:t> the data </a:t>
            </a:r>
            <a:r>
              <a:rPr lang="fr-CH" dirty="0" err="1" smtClean="0"/>
              <a:t>themselves</a:t>
            </a:r>
            <a:r>
              <a:rPr lang="fr-CH" dirty="0" smtClean="0"/>
              <a:t> at </a:t>
            </a:r>
            <a:r>
              <a:rPr lang="fr-CH" dirty="0" err="1" smtClean="0"/>
              <a:t>sufficient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.</a:t>
            </a:r>
            <a:endParaRPr lang="fr-CH" dirty="0"/>
          </a:p>
          <a:p>
            <a:r>
              <a:rPr lang="fr-CH" dirty="0"/>
              <a:t> 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</a:t>
            </a:r>
            <a:r>
              <a:rPr lang="fr-CH" dirty="0"/>
              <a:t>- the question of the </a:t>
            </a:r>
            <a:r>
              <a:rPr lang="fr-CH" dirty="0" err="1"/>
              <a:t>residual</a:t>
            </a:r>
            <a:r>
              <a:rPr lang="fr-CH" dirty="0"/>
              <a:t> </a:t>
            </a:r>
            <a:r>
              <a:rPr lang="fr-CH" dirty="0" err="1"/>
              <a:t>systematic</a:t>
            </a:r>
            <a:r>
              <a:rPr lang="fr-CH" dirty="0"/>
              <a:t> </a:t>
            </a:r>
            <a:r>
              <a:rPr lang="fr-CH" dirty="0" err="1"/>
              <a:t>error</a:t>
            </a:r>
            <a:r>
              <a:rPr lang="fr-CH" dirty="0"/>
              <a:t> </a:t>
            </a:r>
            <a:r>
              <a:rPr lang="fr-CH" dirty="0" err="1"/>
              <a:t>requires</a:t>
            </a:r>
            <a:r>
              <a:rPr lang="fr-CH" dirty="0"/>
              <a:t> </a:t>
            </a:r>
            <a:r>
              <a:rPr lang="fr-CH" dirty="0" err="1"/>
              <a:t>further</a:t>
            </a:r>
            <a:r>
              <a:rPr lang="fr-CH" dirty="0"/>
              <a:t> </a:t>
            </a:r>
            <a:r>
              <a:rPr lang="fr-CH" dirty="0" err="1"/>
              <a:t>studies</a:t>
            </a:r>
            <a:r>
              <a:rPr lang="fr-CH" dirty="0"/>
              <a:t> of the </a:t>
            </a:r>
          </a:p>
          <a:p>
            <a:r>
              <a:rPr lang="fr-CH" dirty="0"/>
              <a:t>      </a:t>
            </a:r>
            <a:r>
              <a:rPr lang="fr-CH" dirty="0" err="1"/>
              <a:t>relationship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beam</a:t>
            </a:r>
            <a:r>
              <a:rPr lang="fr-CH" dirty="0"/>
              <a:t> </a:t>
            </a:r>
            <a:r>
              <a:rPr lang="fr-CH" dirty="0" err="1"/>
              <a:t>energy</a:t>
            </a:r>
            <a:r>
              <a:rPr lang="fr-CH" dirty="0"/>
              <a:t> and center-of-mass </a:t>
            </a:r>
            <a:r>
              <a:rPr lang="fr-CH" dirty="0" err="1" smtClean="0"/>
              <a:t>energy</a:t>
            </a:r>
            <a:r>
              <a:rPr lang="fr-CH" dirty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    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aim</a:t>
            </a:r>
            <a:r>
              <a:rPr lang="fr-CH" dirty="0" smtClean="0"/>
              <a:t> of </a:t>
            </a:r>
            <a:r>
              <a:rPr lang="fr-CH" dirty="0" err="1" smtClean="0"/>
              <a:t>achieving</a:t>
            </a:r>
            <a:r>
              <a:rPr lang="fr-CH" dirty="0" smtClean="0"/>
              <a:t>  a </a:t>
            </a:r>
            <a:r>
              <a:rPr lang="fr-CH" dirty="0" err="1" smtClean="0"/>
              <a:t>precision</a:t>
            </a:r>
            <a:r>
              <a:rPr lang="fr-CH" dirty="0" smtClean="0"/>
              <a:t> of O(100 </a:t>
            </a:r>
            <a:r>
              <a:rPr lang="fr-CH" dirty="0" err="1" smtClean="0"/>
              <a:t>keV</a:t>
            </a:r>
            <a:r>
              <a:rPr lang="fr-CH" dirty="0" smtClean="0"/>
              <a:t>) on E_CM </a:t>
            </a:r>
            <a:endParaRPr lang="fr-CH" dirty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4947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 descr="R:\alain\electroweak\talk-blois\41.jpg"/>
          <p:cNvPicPr>
            <a:picLocks noChangeAspect="1" noChangeArrowheads="1"/>
          </p:cNvPicPr>
          <p:nvPr/>
        </p:nvPicPr>
        <p:blipFill>
          <a:blip r:embed="rId2" cstate="print"/>
          <a:srcRect t="20200" r="2876"/>
          <a:stretch>
            <a:fillRect/>
          </a:stretch>
        </p:blipFill>
        <p:spPr bwMode="auto">
          <a:xfrm>
            <a:off x="22229" y="0"/>
            <a:ext cx="5897563" cy="5143500"/>
          </a:xfrm>
          <a:prstGeom prst="rect">
            <a:avLst/>
          </a:prstGeom>
          <a:noFill/>
        </p:spPr>
      </p:pic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536579" y="3254961"/>
            <a:ext cx="5254625" cy="338554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34" tIns="45717" rIns="91434" bIns="45717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CC"/>
              </a:solidFill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6034622" y="394100"/>
            <a:ext cx="2894539" cy="6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>
                <a:solidFill>
                  <a:srgbClr val="FFFFCC"/>
                </a:solidFill>
              </a:rPr>
              <a:t>relations to the well measured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>
                <a:solidFill>
                  <a:srgbClr val="FFFFCC"/>
                </a:solidFill>
              </a:rPr>
              <a:t> </a:t>
            </a:r>
            <a:r>
              <a:rPr lang="fr-CH" sz="2400" b="1">
                <a:solidFill>
                  <a:srgbClr val="FFFFCC"/>
                </a:solidFill>
              </a:rPr>
              <a:t>G</a:t>
            </a:r>
            <a:r>
              <a:rPr lang="fr-CH" sz="2400" b="1" baseline="-25000">
                <a:solidFill>
                  <a:srgbClr val="FFFFCC"/>
                </a:solidFill>
              </a:rPr>
              <a:t>F</a:t>
            </a:r>
            <a:r>
              <a:rPr lang="fr-CH" sz="2400" b="1">
                <a:solidFill>
                  <a:srgbClr val="FFFFCC"/>
                </a:solidFill>
              </a:rPr>
              <a:t> m</a:t>
            </a:r>
            <a:r>
              <a:rPr lang="fr-CH" sz="2400" b="1" baseline="-25000">
                <a:solidFill>
                  <a:srgbClr val="FFFFCC"/>
                </a:solidFill>
              </a:rPr>
              <a:t>Z </a:t>
            </a:r>
            <a:r>
              <a:rPr lang="fr-CH" sz="2400" b="1">
                <a:solidFill>
                  <a:srgbClr val="FFFFCC"/>
                </a:solidFill>
                <a:latin typeface="Symbol" pitchFamily="18" charset="2"/>
              </a:rPr>
              <a:t>a</a:t>
            </a:r>
            <a:r>
              <a:rPr lang="fr-CH" sz="2400" b="1" baseline="-25000">
                <a:solidFill>
                  <a:srgbClr val="FFFFCC"/>
                </a:solidFill>
              </a:rPr>
              <a:t>QED</a:t>
            </a:r>
            <a:endParaRPr lang="en-GB" sz="2400" b="1">
              <a:solidFill>
                <a:srgbClr val="FFFFCC"/>
              </a:solidFill>
            </a:endParaRP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6294439" y="1420418"/>
            <a:ext cx="2587568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>
                <a:solidFill>
                  <a:srgbClr val="FF7C80"/>
                </a:solidFill>
                <a:latin typeface="Symbol" pitchFamily="18" charset="2"/>
              </a:rPr>
              <a:t>Dr </a:t>
            </a:r>
            <a:r>
              <a:rPr lang="fr-CH" sz="1600" b="1">
                <a:solidFill>
                  <a:srgbClr val="FF7C80"/>
                </a:solidFill>
              </a:rPr>
              <a:t>= </a:t>
            </a:r>
            <a:r>
              <a:rPr lang="fr-CH" sz="1600" b="1">
                <a:solidFill>
                  <a:srgbClr val="FF7C80"/>
                </a:solidFill>
                <a:latin typeface="Symbol" pitchFamily="18" charset="2"/>
              </a:rPr>
              <a:t>a /p  (</a:t>
            </a:r>
            <a:r>
              <a:rPr lang="fr-CH" sz="1600" b="1">
                <a:solidFill>
                  <a:srgbClr val="FF7C80"/>
                </a:solidFill>
              </a:rPr>
              <a:t>m</a:t>
            </a:r>
            <a:r>
              <a:rPr lang="fr-CH" sz="1600" b="1" baseline="-25000">
                <a:solidFill>
                  <a:srgbClr val="FF7C80"/>
                </a:solidFill>
              </a:rPr>
              <a:t>top</a:t>
            </a:r>
            <a:r>
              <a:rPr lang="fr-CH" sz="1600" b="1">
                <a:solidFill>
                  <a:srgbClr val="FF7C80"/>
                </a:solidFill>
              </a:rPr>
              <a:t>/m</a:t>
            </a:r>
            <a:r>
              <a:rPr lang="fr-CH" sz="1600" b="1" baseline="-25000">
                <a:solidFill>
                  <a:srgbClr val="FF7C80"/>
                </a:solidFill>
              </a:rPr>
              <a:t>Z</a:t>
            </a:r>
            <a:r>
              <a:rPr lang="fr-CH" sz="1600" b="1">
                <a:solidFill>
                  <a:srgbClr val="FF7C80"/>
                </a:solidFill>
              </a:rPr>
              <a:t>)</a:t>
            </a:r>
            <a:r>
              <a:rPr lang="fr-CH" sz="1600" b="1" baseline="30000">
                <a:solidFill>
                  <a:srgbClr val="FF7C8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baseline="30000">
                <a:solidFill>
                  <a:srgbClr val="FF7C8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baseline="30000">
                <a:solidFill>
                  <a:srgbClr val="FF7C80"/>
                </a:solidFill>
              </a:rPr>
              <a:t>      </a:t>
            </a:r>
            <a:r>
              <a:rPr lang="fr-CH" sz="1600" b="1">
                <a:solidFill>
                  <a:srgbClr val="FF7C80"/>
                </a:solidFill>
              </a:rPr>
              <a:t>- </a:t>
            </a:r>
            <a:r>
              <a:rPr lang="fr-CH" sz="1600" b="1">
                <a:solidFill>
                  <a:srgbClr val="FF7C80"/>
                </a:solidFill>
                <a:latin typeface="Symbol" pitchFamily="18" charset="2"/>
              </a:rPr>
              <a:t>a /4p  </a:t>
            </a:r>
            <a:r>
              <a:rPr lang="fr-CH" sz="1600" b="1">
                <a:solidFill>
                  <a:srgbClr val="FF7C80"/>
                </a:solidFill>
              </a:rPr>
              <a:t>log </a:t>
            </a:r>
            <a:r>
              <a:rPr lang="fr-CH" sz="1600" b="1">
                <a:solidFill>
                  <a:srgbClr val="FF7C80"/>
                </a:solidFill>
                <a:latin typeface="Symbol" pitchFamily="18" charset="2"/>
              </a:rPr>
              <a:t>(</a:t>
            </a:r>
            <a:r>
              <a:rPr lang="fr-CH" sz="1600" b="1">
                <a:solidFill>
                  <a:srgbClr val="FF7C80"/>
                </a:solidFill>
              </a:rPr>
              <a:t>m</a:t>
            </a:r>
            <a:r>
              <a:rPr lang="fr-CH" sz="1600" b="1" baseline="-25000">
                <a:solidFill>
                  <a:srgbClr val="FF7C80"/>
                </a:solidFill>
              </a:rPr>
              <a:t>h</a:t>
            </a:r>
            <a:r>
              <a:rPr lang="fr-CH" sz="1600" b="1">
                <a:solidFill>
                  <a:srgbClr val="FF7C80"/>
                </a:solidFill>
              </a:rPr>
              <a:t>/m</a:t>
            </a:r>
            <a:r>
              <a:rPr lang="fr-CH" sz="1600" b="1" baseline="-25000">
                <a:solidFill>
                  <a:srgbClr val="FF7C80"/>
                </a:solidFill>
              </a:rPr>
              <a:t>Z</a:t>
            </a:r>
            <a:r>
              <a:rPr lang="fr-CH" sz="1600" b="1">
                <a:solidFill>
                  <a:srgbClr val="FF7C80"/>
                </a:solidFill>
              </a:rPr>
              <a:t>)</a:t>
            </a:r>
            <a:r>
              <a:rPr lang="fr-CH" sz="1600" b="1" baseline="30000">
                <a:solidFill>
                  <a:srgbClr val="FF7C80"/>
                </a:solidFill>
              </a:rPr>
              <a:t>2</a:t>
            </a:r>
            <a:r>
              <a:rPr lang="fr-CH" sz="1600" b="1">
                <a:solidFill>
                  <a:srgbClr val="FFFFCC"/>
                </a:solidFill>
              </a:rPr>
              <a:t> </a:t>
            </a:r>
            <a:endParaRPr lang="en-GB" sz="1600" b="1">
              <a:solidFill>
                <a:srgbClr val="FFFFCC"/>
              </a:solidFill>
            </a:endParaRP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6511929" y="897732"/>
            <a:ext cx="16626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>
                <a:solidFill>
                  <a:srgbClr val="FFFFCC"/>
                </a:solidFill>
              </a:rPr>
              <a:t>at first order:</a:t>
            </a:r>
            <a:endParaRPr lang="en-GB" sz="1600" b="1">
              <a:solidFill>
                <a:srgbClr val="FFFFCC"/>
              </a:solidFill>
            </a:endParaRPr>
          </a:p>
        </p:txBody>
      </p:sp>
      <p:sp>
        <p:nvSpPr>
          <p:cNvPr id="616458" name="Text Box 10"/>
          <p:cNvSpPr txBox="1">
            <a:spLocks noChangeArrowheads="1"/>
          </p:cNvSpPr>
          <p:nvPr/>
        </p:nvSpPr>
        <p:spPr bwMode="auto">
          <a:xfrm>
            <a:off x="5886454" y="2324100"/>
            <a:ext cx="3300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>
                <a:solidFill>
                  <a:srgbClr val="3399FF"/>
                </a:solidFill>
                <a:latin typeface="Symbol" pitchFamily="18" charset="2"/>
              </a:rPr>
              <a:t>e</a:t>
            </a:r>
            <a:r>
              <a:rPr lang="fr-CH" sz="1600" b="1" baseline="-25000">
                <a:solidFill>
                  <a:srgbClr val="3399FF"/>
                </a:solidFill>
                <a:latin typeface="Symbol" pitchFamily="18" charset="2"/>
              </a:rPr>
              <a:t>3  </a:t>
            </a:r>
            <a:r>
              <a:rPr lang="fr-CH" sz="1600" b="1">
                <a:solidFill>
                  <a:srgbClr val="3399FF"/>
                </a:solidFill>
              </a:rPr>
              <a:t>= cos</a:t>
            </a:r>
            <a:r>
              <a:rPr lang="fr-CH" sz="1600" b="1" baseline="30000">
                <a:solidFill>
                  <a:srgbClr val="3399FF"/>
                </a:solidFill>
              </a:rPr>
              <a:t>2</a:t>
            </a:r>
            <a:r>
              <a:rPr lang="fr-CH" sz="1600" b="1">
                <a:solidFill>
                  <a:srgbClr val="3399FF"/>
                </a:solidFill>
                <a:latin typeface="Symbol" pitchFamily="18" charset="2"/>
              </a:rPr>
              <a:t>q</a:t>
            </a:r>
            <a:r>
              <a:rPr lang="fr-CH" sz="1600" b="1" baseline="-25000">
                <a:solidFill>
                  <a:srgbClr val="3399FF"/>
                </a:solidFill>
              </a:rPr>
              <a:t>w</a:t>
            </a:r>
            <a:r>
              <a:rPr lang="fr-CH" sz="1600" b="1">
                <a:solidFill>
                  <a:srgbClr val="3399FF"/>
                </a:solidFill>
              </a:rPr>
              <a:t> </a:t>
            </a:r>
            <a:r>
              <a:rPr lang="fr-CH" sz="1600" b="1">
                <a:solidFill>
                  <a:srgbClr val="3399FF"/>
                </a:solidFill>
                <a:latin typeface="Symbol" pitchFamily="18" charset="2"/>
              </a:rPr>
              <a:t>a /9p  </a:t>
            </a:r>
            <a:r>
              <a:rPr lang="fr-CH" sz="1600" b="1">
                <a:solidFill>
                  <a:srgbClr val="3399FF"/>
                </a:solidFill>
              </a:rPr>
              <a:t>log </a:t>
            </a:r>
            <a:r>
              <a:rPr lang="fr-CH" sz="1600" b="1">
                <a:solidFill>
                  <a:srgbClr val="3399FF"/>
                </a:solidFill>
                <a:latin typeface="Symbol" pitchFamily="18" charset="2"/>
              </a:rPr>
              <a:t>(</a:t>
            </a:r>
            <a:r>
              <a:rPr lang="fr-CH" sz="1600" b="1">
                <a:solidFill>
                  <a:srgbClr val="3399FF"/>
                </a:solidFill>
              </a:rPr>
              <a:t>m</a:t>
            </a:r>
            <a:r>
              <a:rPr lang="fr-CH" sz="1600" b="1" baseline="-25000">
                <a:solidFill>
                  <a:srgbClr val="3399FF"/>
                </a:solidFill>
              </a:rPr>
              <a:t>h</a:t>
            </a:r>
            <a:r>
              <a:rPr lang="fr-CH" sz="1600" b="1">
                <a:solidFill>
                  <a:srgbClr val="3399FF"/>
                </a:solidFill>
              </a:rPr>
              <a:t>/m</a:t>
            </a:r>
            <a:r>
              <a:rPr lang="fr-CH" sz="1600" b="1" baseline="-25000">
                <a:solidFill>
                  <a:srgbClr val="3399FF"/>
                </a:solidFill>
              </a:rPr>
              <a:t>Z</a:t>
            </a:r>
            <a:r>
              <a:rPr lang="fr-CH" sz="1600" b="1">
                <a:solidFill>
                  <a:srgbClr val="3399FF"/>
                </a:solidFill>
              </a:rPr>
              <a:t>)</a:t>
            </a:r>
            <a:r>
              <a:rPr lang="fr-CH" sz="1600" b="1" baseline="30000">
                <a:solidFill>
                  <a:srgbClr val="3399FF"/>
                </a:solidFill>
              </a:rPr>
              <a:t>2</a:t>
            </a:r>
            <a:r>
              <a:rPr lang="fr-CH" sz="1600" b="1">
                <a:solidFill>
                  <a:srgbClr val="FFFFCC"/>
                </a:solidFill>
              </a:rPr>
              <a:t>  </a:t>
            </a:r>
            <a:endParaRPr lang="en-GB" sz="1600" b="1">
              <a:solidFill>
                <a:srgbClr val="FFFFCC"/>
              </a:solidFill>
            </a:endParaRPr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6280151" y="2922986"/>
            <a:ext cx="27190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>
                <a:solidFill>
                  <a:srgbClr val="00CC66"/>
                </a:solidFill>
                <a:latin typeface="Symbol" pitchFamily="18" charset="2"/>
              </a:rPr>
              <a:t>d</a:t>
            </a:r>
            <a:r>
              <a:rPr lang="fr-CH" sz="1600" b="1" baseline="-25000">
                <a:solidFill>
                  <a:srgbClr val="00CC66"/>
                </a:solidFill>
                <a:latin typeface="Symbol" pitchFamily="18" charset="2"/>
              </a:rPr>
              <a:t>n</a:t>
            </a:r>
            <a:r>
              <a:rPr lang="fr-CH" sz="1600" b="1" baseline="-25000">
                <a:solidFill>
                  <a:srgbClr val="00CC66"/>
                </a:solidFill>
              </a:rPr>
              <a:t>b</a:t>
            </a:r>
            <a:r>
              <a:rPr lang="fr-CH" sz="1600" b="1">
                <a:solidFill>
                  <a:srgbClr val="00CC66"/>
                </a:solidFill>
                <a:latin typeface="Symbol" pitchFamily="18" charset="2"/>
              </a:rPr>
              <a:t> </a:t>
            </a:r>
            <a:r>
              <a:rPr lang="fr-CH" sz="1600" b="1">
                <a:solidFill>
                  <a:srgbClr val="00CC66"/>
                </a:solidFill>
              </a:rPr>
              <a:t>=20/13 </a:t>
            </a:r>
            <a:r>
              <a:rPr lang="fr-CH" sz="1600" b="1">
                <a:solidFill>
                  <a:srgbClr val="00CC66"/>
                </a:solidFill>
                <a:latin typeface="Symbol" pitchFamily="18" charset="2"/>
              </a:rPr>
              <a:t>a /p  (</a:t>
            </a:r>
            <a:r>
              <a:rPr lang="fr-CH" sz="1600" b="1">
                <a:solidFill>
                  <a:srgbClr val="00CC66"/>
                </a:solidFill>
              </a:rPr>
              <a:t>m</a:t>
            </a:r>
            <a:r>
              <a:rPr lang="fr-CH" sz="1600" b="1" baseline="-25000">
                <a:solidFill>
                  <a:srgbClr val="00CC66"/>
                </a:solidFill>
              </a:rPr>
              <a:t>top</a:t>
            </a:r>
            <a:r>
              <a:rPr lang="fr-CH" sz="1600" b="1">
                <a:solidFill>
                  <a:srgbClr val="00CC66"/>
                </a:solidFill>
              </a:rPr>
              <a:t>/m</a:t>
            </a:r>
            <a:r>
              <a:rPr lang="fr-CH" sz="1600" b="1" baseline="-25000">
                <a:solidFill>
                  <a:srgbClr val="00CC66"/>
                </a:solidFill>
              </a:rPr>
              <a:t>Z</a:t>
            </a:r>
            <a:r>
              <a:rPr lang="fr-CH" sz="1600" b="1">
                <a:solidFill>
                  <a:srgbClr val="00CC66"/>
                </a:solidFill>
              </a:rPr>
              <a:t>)</a:t>
            </a:r>
            <a:r>
              <a:rPr lang="fr-CH" sz="1600" b="1" baseline="30000">
                <a:solidFill>
                  <a:srgbClr val="00CC66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>
              <a:solidFill>
                <a:srgbClr val="FFFFCC"/>
              </a:solidFill>
            </a:endParaRPr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6062666" y="3477819"/>
            <a:ext cx="32672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srgbClr val="FFFFCC"/>
                </a:solidFill>
              </a:rPr>
              <a:t>complete</a:t>
            </a:r>
            <a:r>
              <a:rPr lang="fr-CH" sz="1600" b="1" dirty="0">
                <a:solidFill>
                  <a:srgbClr val="FFFFCC"/>
                </a:solidFill>
              </a:rPr>
              <a:t> </a:t>
            </a:r>
            <a:r>
              <a:rPr lang="fr-CH" sz="1600" b="1" dirty="0" err="1">
                <a:solidFill>
                  <a:srgbClr val="FFFFCC"/>
                </a:solidFill>
              </a:rPr>
              <a:t>formulae</a:t>
            </a:r>
            <a:r>
              <a:rPr lang="fr-CH" sz="1600" b="1" dirty="0">
                <a:solidFill>
                  <a:srgbClr val="FFFFCC"/>
                </a:solidFill>
              </a:rPr>
              <a:t> </a:t>
            </a:r>
            <a:r>
              <a:rPr lang="fr-CH" sz="1600" b="1" dirty="0" err="1">
                <a:solidFill>
                  <a:srgbClr val="FFFFCC"/>
                </a:solidFill>
              </a:rPr>
              <a:t>at</a:t>
            </a:r>
            <a:r>
              <a:rPr lang="fr-CH" sz="1600" b="1" dirty="0">
                <a:solidFill>
                  <a:srgbClr val="FFFFCC"/>
                </a:solidFill>
              </a:rPr>
              <a:t> 2d </a:t>
            </a:r>
            <a:r>
              <a:rPr lang="fr-CH" sz="1600" b="1" dirty="0" err="1">
                <a:solidFill>
                  <a:srgbClr val="FFFFCC"/>
                </a:solidFill>
              </a:rPr>
              <a:t>order</a:t>
            </a:r>
            <a:endParaRPr lang="fr-CH" sz="1600" b="1" dirty="0">
              <a:solidFill>
                <a:srgbClr val="FFFF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srgbClr val="FFFFCC"/>
                </a:solidFill>
              </a:rPr>
              <a:t>including</a:t>
            </a:r>
            <a:r>
              <a:rPr lang="fr-CH" sz="1600" b="1" dirty="0">
                <a:solidFill>
                  <a:srgbClr val="FFFFCC"/>
                </a:solidFill>
              </a:rPr>
              <a:t> </a:t>
            </a:r>
            <a:r>
              <a:rPr lang="fr-CH" sz="1600" b="1" dirty="0" err="1">
                <a:solidFill>
                  <a:srgbClr val="FFFFCC"/>
                </a:solidFill>
              </a:rPr>
              <a:t>strong</a:t>
            </a:r>
            <a:r>
              <a:rPr lang="fr-CH" sz="1600" b="1" dirty="0">
                <a:solidFill>
                  <a:srgbClr val="FFFFCC"/>
                </a:solidFill>
              </a:rPr>
              <a:t> corrections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FFFFCC"/>
                </a:solidFill>
              </a:rPr>
              <a:t>are </a:t>
            </a:r>
            <a:r>
              <a:rPr lang="fr-CH" sz="1600" b="1" dirty="0" err="1">
                <a:solidFill>
                  <a:srgbClr val="FFFFCC"/>
                </a:solidFill>
              </a:rPr>
              <a:t>available</a:t>
            </a:r>
            <a:r>
              <a:rPr lang="fr-CH" sz="1600" b="1" dirty="0">
                <a:solidFill>
                  <a:srgbClr val="FFFFCC"/>
                </a:solidFill>
              </a:rPr>
              <a:t> in </a:t>
            </a:r>
            <a:r>
              <a:rPr lang="fr-CH" sz="1600" b="1" dirty="0" err="1">
                <a:solidFill>
                  <a:srgbClr val="FFFFCC"/>
                </a:solidFill>
              </a:rPr>
              <a:t>fitting</a:t>
            </a:r>
            <a:r>
              <a:rPr lang="fr-CH" sz="1600" b="1" dirty="0">
                <a:solidFill>
                  <a:srgbClr val="FFFFCC"/>
                </a:solidFill>
              </a:rPr>
              <a:t> codes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600" b="1" dirty="0">
              <a:solidFill>
                <a:srgbClr val="FFFF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srgbClr val="FFFFCC"/>
                </a:solidFill>
              </a:rPr>
              <a:t>e.g</a:t>
            </a:r>
            <a:r>
              <a:rPr lang="fr-CH" sz="1600" b="1" dirty="0">
                <a:solidFill>
                  <a:srgbClr val="FFFFCC"/>
                </a:solidFill>
              </a:rPr>
              <a:t>. ZFITTER </a:t>
            </a:r>
            <a:r>
              <a:rPr lang="fr-CH" sz="1600" b="1" dirty="0">
                <a:solidFill>
                  <a:srgbClr val="FFFFCC"/>
                </a:solidFill>
              </a:rPr>
              <a:t>, GFITTER</a:t>
            </a:r>
            <a:endParaRPr lang="en-GB" sz="1600" b="1" dirty="0">
              <a:solidFill>
                <a:srgbClr val="FFFFCC"/>
              </a:solidFill>
            </a:endParaRPr>
          </a:p>
        </p:txBody>
      </p: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6599239" y="0"/>
            <a:ext cx="1409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>
                <a:solidFill>
                  <a:srgbClr val="FFFFCC"/>
                </a:solidFill>
              </a:rPr>
              <a:t>EWRCs</a:t>
            </a:r>
            <a:endParaRPr lang="en-GB" sz="2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2" y="344002"/>
            <a:ext cx="5027145" cy="70788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800" b="1" dirty="0" err="1"/>
              <a:t>Extracting</a:t>
            </a:r>
            <a:r>
              <a:rPr lang="fr-CH" sz="2800" b="1" dirty="0"/>
              <a:t> </a:t>
            </a:r>
            <a:r>
              <a:rPr lang="fr-CH" sz="2800" b="1" dirty="0" err="1"/>
              <a:t>physics</a:t>
            </a:r>
            <a:r>
              <a:rPr lang="fr-CH" sz="2800" b="1" dirty="0"/>
              <a:t> </a:t>
            </a:r>
            <a:r>
              <a:rPr lang="fr-CH" sz="2800" b="1" dirty="0" err="1"/>
              <a:t>from</a:t>
            </a:r>
            <a:r>
              <a:rPr lang="fr-CH" sz="2800" b="1" dirty="0"/>
              <a:t> </a:t>
            </a:r>
            <a:r>
              <a:rPr lang="fr-CH" sz="2800" b="1" dirty="0">
                <a:solidFill>
                  <a:srgbClr val="FF0000"/>
                </a:solidFill>
                <a:sym typeface="Symbol"/>
              </a:rPr>
              <a:t>sin</a:t>
            </a:r>
            <a:r>
              <a:rPr lang="fr-CH" sz="2800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fr-CH" sz="2800" b="1" dirty="0">
                <a:solidFill>
                  <a:srgbClr val="FF0000"/>
                </a:solidFill>
                <a:sym typeface="Symbol"/>
              </a:rPr>
              <a:t></a:t>
            </a:r>
            <a:r>
              <a:rPr lang="fr-CH" sz="2800" b="1" baseline="30000" dirty="0">
                <a:solidFill>
                  <a:srgbClr val="FF0000"/>
                </a:solidFill>
                <a:latin typeface="Script MT Bold"/>
                <a:sym typeface="Symbol"/>
              </a:rPr>
              <a:t>lept</a:t>
            </a:r>
            <a:r>
              <a:rPr lang="fr-CH" sz="2800" b="1" baseline="-25000" dirty="0">
                <a:solidFill>
                  <a:srgbClr val="FF0000"/>
                </a:solidFill>
                <a:sym typeface="Symbol"/>
              </a:rPr>
              <a:t>W</a:t>
            </a:r>
          </a:p>
          <a:p>
            <a:endParaRPr lang="fr-CH" b="1" baseline="-25000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3" name="Picture 3" descr="R:\alain\electroweak\talk-blois\41.jpg"/>
          <p:cNvPicPr>
            <a:picLocks noChangeAspect="1" noChangeArrowheads="1"/>
          </p:cNvPicPr>
          <p:nvPr/>
        </p:nvPicPr>
        <p:blipFill rotWithShape="1">
          <a:blip r:embed="rId2" cstate="print"/>
          <a:srcRect l="9225" t="30126" r="-48" b="57951"/>
          <a:stretch/>
        </p:blipFill>
        <p:spPr bwMode="auto">
          <a:xfrm>
            <a:off x="881591" y="1225751"/>
            <a:ext cx="5514951" cy="768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16606" y="1994221"/>
            <a:ext cx="7695855" cy="92333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fr-CH" dirty="0" err="1" smtClean="0">
                <a:solidFill>
                  <a:srgbClr val="002060"/>
                </a:solidFill>
              </a:rPr>
              <a:t>Uncertainties</a:t>
            </a:r>
            <a:r>
              <a:rPr lang="fr-CH" dirty="0" smtClean="0">
                <a:solidFill>
                  <a:srgbClr val="002060"/>
                </a:solidFill>
              </a:rPr>
              <a:t> in </a:t>
            </a:r>
            <a:r>
              <a:rPr lang="fr-CH" dirty="0" err="1" smtClean="0">
                <a:solidFill>
                  <a:srgbClr val="002060"/>
                </a:solidFill>
              </a:rPr>
              <a:t>m</a:t>
            </a:r>
            <a:r>
              <a:rPr lang="fr-CH" baseline="-25000" dirty="0" err="1" smtClean="0">
                <a:solidFill>
                  <a:srgbClr val="002060"/>
                </a:solidFill>
              </a:rPr>
              <a:t>top</a:t>
            </a:r>
            <a:r>
              <a:rPr lang="fr-CH" baseline="-25000" dirty="0" smtClean="0">
                <a:solidFill>
                  <a:srgbClr val="002060"/>
                </a:solidFill>
              </a:rPr>
              <a:t> </a:t>
            </a:r>
            <a:r>
              <a:rPr lang="fr-CH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(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rgbClr val="002060"/>
                </a:solidFill>
                <a:sym typeface="Symbol"/>
              </a:rPr>
              <a:t>z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) ,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rgbClr val="002060"/>
                </a:solidFill>
                <a:sym typeface="Symbol"/>
              </a:rPr>
              <a:t>H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,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etc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…. </a:t>
            </a:r>
          </a:p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</a:t>
            </a:r>
            <a:r>
              <a:rPr lang="fr-CH" b="1" dirty="0">
                <a:solidFill>
                  <a:srgbClr val="002060"/>
                </a:solidFill>
                <a:sym typeface="Symbol"/>
              </a:rPr>
              <a:t>sin</a:t>
            </a:r>
            <a:r>
              <a:rPr lang="fr-CH" b="1" baseline="30000" dirty="0">
                <a:solidFill>
                  <a:srgbClr val="002060"/>
                </a:solidFill>
                <a:sym typeface="Symbol"/>
              </a:rPr>
              <a:t>2</a:t>
            </a:r>
            <a:r>
              <a:rPr lang="fr-CH" b="1" dirty="0">
                <a:solidFill>
                  <a:srgbClr val="002060"/>
                </a:solidFill>
                <a:sym typeface="Symbol"/>
              </a:rPr>
              <a:t></a:t>
            </a:r>
            <a:r>
              <a:rPr lang="fr-CH" b="1" baseline="30000" dirty="0" smtClean="0">
                <a:solidFill>
                  <a:srgbClr val="002060"/>
                </a:solidFill>
                <a:latin typeface="Script MT Bold"/>
                <a:sym typeface="Symbol"/>
              </a:rPr>
              <a:t>lept</a:t>
            </a:r>
            <a:r>
              <a:rPr lang="fr-CH" b="1" baseline="-25000" dirty="0" smtClean="0">
                <a:solidFill>
                  <a:srgbClr val="002060"/>
                </a:solidFill>
                <a:sym typeface="Symbol"/>
              </a:rPr>
              <a:t>W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~  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(</a:t>
            </a:r>
            <a:r>
              <a:rPr lang="en-US" b="1" dirty="0" err="1">
                <a:solidFill>
                  <a:srgbClr val="002060"/>
                </a:solidFill>
                <a:sym typeface="Symbol"/>
              </a:rPr>
              <a:t>m</a:t>
            </a:r>
            <a:r>
              <a:rPr lang="en-US" b="1" baseline="-25000" dirty="0" err="1">
                <a:solidFill>
                  <a:srgbClr val="002060"/>
                </a:solidFill>
                <a:sym typeface="Symbol"/>
              </a:rPr>
              <a:t>z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) /3           =   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10</a:t>
            </a:r>
            <a:r>
              <a:rPr lang="fr-CH" b="1" baseline="30000" dirty="0" smtClean="0">
                <a:solidFill>
                  <a:srgbClr val="002060"/>
                </a:solidFill>
                <a:sym typeface="Symbol"/>
              </a:rPr>
              <a:t>-5  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   if </a:t>
            </a:r>
            <a:r>
              <a:rPr lang="fr-CH" b="1" dirty="0" err="1" smtClean="0">
                <a:solidFill>
                  <a:srgbClr val="002060"/>
                </a:solidFill>
                <a:sym typeface="Symbol"/>
              </a:rPr>
              <a:t>we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srgbClr val="002060"/>
                </a:solidFill>
                <a:sym typeface="Symbol"/>
              </a:rPr>
              <a:t>can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srgbClr val="002060"/>
                </a:solidFill>
                <a:sym typeface="Symbol"/>
              </a:rPr>
              <a:t>reduce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(</a:t>
            </a:r>
            <a:r>
              <a:rPr lang="en-US" b="1" dirty="0" err="1">
                <a:solidFill>
                  <a:srgbClr val="002060"/>
                </a:solidFill>
                <a:sym typeface="Symbol"/>
              </a:rPr>
              <a:t>m</a:t>
            </a:r>
            <a:r>
              <a:rPr lang="en-US" b="1" baseline="-25000" dirty="0" err="1">
                <a:solidFill>
                  <a:srgbClr val="002060"/>
                </a:solidFill>
                <a:sym typeface="Symbol"/>
              </a:rPr>
              <a:t>z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) (see P. 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Janot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)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 </a:t>
            </a:r>
            <a:endParaRPr lang="fr-CH" dirty="0"/>
          </a:p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6606" y="2605504"/>
                <a:ext cx="6985887" cy="1774268"/>
              </a:xfrm>
              <a:prstGeom prst="rect">
                <a:avLst/>
              </a:prstGeom>
              <a:noFill/>
            </p:spPr>
            <p:txBody>
              <a:bodyPr wrap="none" lIns="91434" tIns="45717" rIns="91434" bIns="45717" rtlCol="0">
                <a:spAutoFit/>
              </a:bodyPr>
              <a:lstStyle/>
              <a:p>
                <a:r>
                  <a:rPr lang="fr-CH" b="1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fr-CH" b="1" dirty="0" smtClean="0">
                    <a:solidFill>
                      <a:srgbClr val="FF0000"/>
                    </a:solidFill>
                    <a:sym typeface="Symbol"/>
                  </a:rPr>
                  <a:t>. </a:t>
                </a:r>
                <a:r>
                  <a:rPr lang="fr-CH" b="1" dirty="0" err="1">
                    <a:solidFill>
                      <a:srgbClr val="FF0000"/>
                    </a:solidFill>
                    <a:sym typeface="Symbol"/>
                  </a:rPr>
                  <a:t>C</a:t>
                </a:r>
                <a:r>
                  <a:rPr lang="fr-CH" b="1" dirty="0" err="1" smtClean="0">
                    <a:solidFill>
                      <a:srgbClr val="FF0000"/>
                    </a:solidFill>
                    <a:sym typeface="Symbol"/>
                  </a:rPr>
                  <a:t>omparison</a:t>
                </a:r>
                <a:r>
                  <a:rPr lang="fr-CH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CH" b="1" dirty="0" err="1">
                    <a:solidFill>
                      <a:srgbClr val="FF0000"/>
                    </a:solidFill>
                    <a:sym typeface="Symbol"/>
                  </a:rPr>
                  <a:t>with</a:t>
                </a:r>
                <a:r>
                  <a:rPr lang="fr-CH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CH" b="1" dirty="0" err="1" smtClean="0">
                    <a:solidFill>
                      <a:srgbClr val="FF0000"/>
                    </a:solidFill>
                    <a:sym typeface="Symbol"/>
                  </a:rPr>
                  <a:t>m</a:t>
                </a:r>
                <a:r>
                  <a:rPr lang="fr-CH" b="1" baseline="-25000" dirty="0" err="1" smtClean="0">
                    <a:solidFill>
                      <a:srgbClr val="FF0000"/>
                    </a:solidFill>
                    <a:sym typeface="Symbol"/>
                  </a:rPr>
                  <a:t>w</a:t>
                </a:r>
                <a:r>
                  <a:rPr lang="fr-CH" b="1" dirty="0" smtClean="0">
                    <a:solidFill>
                      <a:srgbClr val="FF0000"/>
                    </a:solidFill>
                    <a:sym typeface="Symbol"/>
                  </a:rPr>
                  <a:t>/</a:t>
                </a:r>
                <a:r>
                  <a:rPr lang="fr-CH" b="1" dirty="0" err="1" smtClean="0">
                    <a:solidFill>
                      <a:srgbClr val="FF0000"/>
                    </a:solidFill>
                    <a:sym typeface="Symbol"/>
                  </a:rPr>
                  <a:t>m</a:t>
                </a:r>
                <a:r>
                  <a:rPr lang="fr-CH" b="1" baseline="-25000" dirty="0" err="1" smtClean="0">
                    <a:solidFill>
                      <a:srgbClr val="FF0000"/>
                    </a:solidFill>
                    <a:sym typeface="Symbol"/>
                  </a:rPr>
                  <a:t>Z</a:t>
                </a:r>
                <a:r>
                  <a:rPr lang="fr-CH" b="1" dirty="0" smtClean="0">
                    <a:solidFill>
                      <a:srgbClr val="FF0000"/>
                    </a:solidFill>
                    <a:sym typeface="Symbol"/>
                  </a:rPr>
                  <a:t>   </a:t>
                </a:r>
                <a:r>
                  <a:rPr lang="fr-CH" dirty="0" smtClean="0"/>
                  <a:t> </a:t>
                </a:r>
              </a:p>
              <a:p>
                <a:r>
                  <a:rPr lang="fr-CH" dirty="0" smtClean="0"/>
                  <a:t>Compare </a:t>
                </a:r>
                <a:r>
                  <a:rPr lang="fr-CH" dirty="0" err="1" smtClean="0"/>
                  <a:t>above</a:t>
                </a:r>
                <a:r>
                  <a:rPr lang="fr-CH" dirty="0" smtClean="0"/>
                  <a:t> formula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similar</a:t>
                </a:r>
                <a:r>
                  <a:rPr lang="fr-CH" dirty="0" smtClean="0"/>
                  <a:t> one: </a:t>
                </a:r>
              </a:p>
              <a:p>
                <a:endParaRPr lang="fr-CH" dirty="0"/>
              </a:p>
              <a:p>
                <a:r>
                  <a:rPr lang="fr-CH" dirty="0" smtClean="0"/>
                  <a:t>sin</a:t>
                </a:r>
                <a:r>
                  <a:rPr lang="fr-CH" baseline="30000" dirty="0" smtClean="0"/>
                  <a:t>2</a:t>
                </a:r>
                <a:r>
                  <a:rPr lang="fr-CH" dirty="0" smtClean="0">
                    <a:sym typeface="Symbol"/>
                  </a:rPr>
                  <a:t></a:t>
                </a:r>
                <a:r>
                  <a:rPr lang="fr-CH" baseline="-25000" dirty="0" smtClean="0">
                    <a:sym typeface="Symbol"/>
                  </a:rPr>
                  <a:t>W  </a:t>
                </a:r>
                <a:r>
                  <a:rPr lang="fr-CH" dirty="0" smtClean="0">
                    <a:sym typeface="Symbol"/>
                  </a:rPr>
                  <a:t>cos</a:t>
                </a:r>
                <a:r>
                  <a:rPr lang="fr-CH" baseline="30000" dirty="0" smtClean="0"/>
                  <a:t>2</a:t>
                </a:r>
                <a:r>
                  <a:rPr lang="fr-CH" dirty="0">
                    <a:sym typeface="Symbol"/>
                  </a:rPr>
                  <a:t></a:t>
                </a:r>
                <a:r>
                  <a:rPr lang="fr-CH" baseline="-25000" dirty="0">
                    <a:sym typeface="Symbol"/>
                  </a:rPr>
                  <a:t>W  </a:t>
                </a:r>
                <a:r>
                  <a:rPr lang="fr-CH" dirty="0" smtClean="0">
                    <a:sym typeface="Symbol"/>
                  </a:rPr>
                  <a:t>=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800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sz="2800" i="1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fr-CH" sz="2800" i="1">
                            <a:latin typeface="Cambria Math"/>
                            <a:sym typeface="Symbol"/>
                          </a:rPr>
                          <m:t>1−(                                                  ) </m:t>
                        </m:r>
                      </m:den>
                    </m:f>
                  </m:oMath>
                </a14:m>
                <a:endParaRPr lang="fr-CH" dirty="0"/>
              </a:p>
              <a:p>
                <a:endParaRPr lang="fr-CH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05" y="3474005"/>
                <a:ext cx="6985887" cy="1774268"/>
              </a:xfrm>
              <a:prstGeom prst="rect">
                <a:avLst/>
              </a:prstGeom>
              <a:blipFill rotWithShape="1">
                <a:blip r:embed="rId3"/>
                <a:stretch>
                  <a:fillRect l="-785" t="-171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R:\alain\electroweak\talk-blois\41.jpg"/>
          <p:cNvPicPr>
            <a:picLocks noChangeAspect="1" noChangeArrowheads="1"/>
          </p:cNvPicPr>
          <p:nvPr/>
        </p:nvPicPr>
        <p:blipFill rotWithShape="1">
          <a:blip r:embed="rId2" cstate="print"/>
          <a:srcRect l="37162" t="29849" r="38263" b="58228"/>
          <a:stretch/>
        </p:blipFill>
        <p:spPr bwMode="auto">
          <a:xfrm>
            <a:off x="2559039" y="3310812"/>
            <a:ext cx="1492228" cy="768468"/>
          </a:xfrm>
          <a:prstGeom prst="rect">
            <a:avLst/>
          </a:prstGeom>
          <a:noFill/>
        </p:spPr>
      </p:pic>
      <p:pic>
        <p:nvPicPr>
          <p:cNvPr id="8" name="Picture 3" descr="R:\alain\electroweak\talk-blois\41.jpg"/>
          <p:cNvPicPr>
            <a:picLocks noChangeAspect="1" noChangeArrowheads="1"/>
          </p:cNvPicPr>
          <p:nvPr/>
        </p:nvPicPr>
        <p:blipFill rotWithShape="1">
          <a:blip r:embed="rId2" cstate="print"/>
          <a:srcRect l="42179" t="92614" r="2876" b="775"/>
          <a:stretch/>
        </p:blipFill>
        <p:spPr bwMode="auto">
          <a:xfrm>
            <a:off x="4842030" y="3835548"/>
            <a:ext cx="2790310" cy="3563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54158" y="4225684"/>
            <a:ext cx="5561459" cy="92333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>
                <a:solidFill>
                  <a:srgbClr val="002060"/>
                </a:solidFill>
              </a:rPr>
              <a:t>Where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it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can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be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seen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that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(</a:t>
            </a:r>
            <a:r>
              <a:rPr lang="en-US" b="1" dirty="0" err="1">
                <a:solidFill>
                  <a:srgbClr val="002060"/>
                </a:solidFill>
                <a:sym typeface="Symbol"/>
              </a:rPr>
              <a:t>m</a:t>
            </a:r>
            <a:r>
              <a:rPr lang="en-US" b="1" baseline="-25000" dirty="0" err="1">
                <a:solidFill>
                  <a:srgbClr val="002060"/>
                </a:solidFill>
                <a:sym typeface="Symbol"/>
              </a:rPr>
              <a:t>z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cancels in the relation.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The limiting error is the error on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rgbClr val="002060"/>
                </a:solidFill>
                <a:sym typeface="Symbol"/>
              </a:rPr>
              <a:t>W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.  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For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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m</a:t>
            </a:r>
            <a:r>
              <a:rPr lang="en-US" b="1" baseline="-25000" dirty="0" err="1" smtClean="0">
                <a:solidFill>
                  <a:srgbClr val="002060"/>
                </a:solidFill>
                <a:sym typeface="Symbol"/>
              </a:rPr>
              <a:t>W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 0.5 MeV this corresponds to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</a:t>
            </a:r>
            <a:r>
              <a:rPr lang="fr-CH" b="1" dirty="0">
                <a:solidFill>
                  <a:srgbClr val="002060"/>
                </a:solidFill>
                <a:sym typeface="Symbol"/>
              </a:rPr>
              <a:t>sin</a:t>
            </a:r>
            <a:r>
              <a:rPr lang="fr-CH" b="1" baseline="30000" dirty="0">
                <a:solidFill>
                  <a:srgbClr val="002060"/>
                </a:solidFill>
                <a:sym typeface="Symbol"/>
              </a:rPr>
              <a:t>2</a:t>
            </a:r>
            <a:r>
              <a:rPr lang="fr-CH" b="1" dirty="0">
                <a:solidFill>
                  <a:srgbClr val="002060"/>
                </a:solidFill>
                <a:sym typeface="Symbol"/>
              </a:rPr>
              <a:t></a:t>
            </a:r>
            <a:r>
              <a:rPr lang="fr-CH" b="1" baseline="30000" dirty="0">
                <a:solidFill>
                  <a:srgbClr val="002060"/>
                </a:solidFill>
                <a:latin typeface="Script MT Bold"/>
                <a:sym typeface="Symbol"/>
              </a:rPr>
              <a:t>lept</a:t>
            </a:r>
            <a:r>
              <a:rPr lang="fr-CH" b="1" baseline="-25000" dirty="0">
                <a:solidFill>
                  <a:srgbClr val="002060"/>
                </a:solidFill>
                <a:sym typeface="Symbol"/>
              </a:rPr>
              <a:t>W</a:t>
            </a:r>
            <a:r>
              <a:rPr lang="fr-CH" b="1" dirty="0">
                <a:solidFill>
                  <a:srgbClr val="002060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srgbClr val="002060"/>
                </a:solidFill>
                <a:sym typeface="Symbol"/>
              </a:rPr>
              <a:t>= 10</a:t>
            </a:r>
            <a:r>
              <a:rPr lang="fr-CH" b="1" baseline="30000" dirty="0" smtClean="0">
                <a:solidFill>
                  <a:srgbClr val="002060"/>
                </a:solidFill>
                <a:sym typeface="Symbol"/>
              </a:rPr>
              <a:t>-5</a:t>
            </a:r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1151622" y="874918"/>
            <a:ext cx="3064750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  <a:sym typeface="Symbol"/>
              </a:rPr>
              <a:t>1. Direct </a:t>
            </a:r>
            <a:r>
              <a:rPr lang="fr-CH" b="1" dirty="0" err="1">
                <a:solidFill>
                  <a:srgbClr val="FF0000"/>
                </a:solidFill>
                <a:sym typeface="Symbol"/>
              </a:rPr>
              <a:t>comparison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FF0000"/>
                </a:solidFill>
                <a:sym typeface="Symbol"/>
              </a:rPr>
              <a:t>with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FF0000"/>
                </a:solidFill>
                <a:sym typeface="Symbol"/>
              </a:rPr>
              <a:t>m</a:t>
            </a:r>
            <a:r>
              <a:rPr lang="fr-CH" b="1" baseline="-25000" dirty="0" err="1">
                <a:solidFill>
                  <a:srgbClr val="FF0000"/>
                </a:solidFill>
                <a:sym typeface="Symbol"/>
              </a:rPr>
              <a:t>Z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r="42278" b="16311"/>
          <a:stretch/>
        </p:blipFill>
        <p:spPr bwMode="auto">
          <a:xfrm>
            <a:off x="71503" y="726545"/>
            <a:ext cx="3735415" cy="18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01" y="2524330"/>
            <a:ext cx="3414909" cy="14773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Symbol"/>
              </a:rPr>
              <a:t>spin </a:t>
            </a:r>
            <a:r>
              <a:rPr lang="fr-CH" dirty="0" err="1" smtClean="0">
                <a:sym typeface="Symbol"/>
              </a:rPr>
              <a:t>precession</a:t>
            </a:r>
            <a:r>
              <a:rPr lang="fr-CH" dirty="0" smtClean="0">
                <a:sym typeface="Symbol"/>
              </a:rPr>
              <a:t> (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the </a:t>
            </a:r>
            <a:r>
              <a:rPr lang="fr-CH" i="1" dirty="0" smtClean="0">
                <a:sym typeface="Symbol"/>
              </a:rPr>
              <a:t>spin tune</a:t>
            </a:r>
            <a:r>
              <a:rPr lang="fr-CH" dirty="0" smtClean="0">
                <a:sym typeface="Symbol"/>
              </a:rPr>
              <a:t>)</a:t>
            </a:r>
          </a:p>
          <a:p>
            <a:r>
              <a:rPr lang="fr-CH" dirty="0" smtClean="0">
                <a:sym typeface="Symbol"/>
              </a:rPr>
              <a:t> </a:t>
            </a:r>
            <a:r>
              <a:rPr lang="fr-CH" dirty="0">
                <a:sym typeface="Symbol"/>
              </a:rPr>
              <a:t></a:t>
            </a:r>
            <a:r>
              <a:rPr lang="fr-CH" baseline="-25000" dirty="0">
                <a:sym typeface="Symbol"/>
              </a:rPr>
              <a:t>spin</a:t>
            </a:r>
            <a:r>
              <a:rPr lang="fr-CH" dirty="0">
                <a:sym typeface="Symbol"/>
              </a:rPr>
              <a:t> = (g-2)/2  .  E/m </a:t>
            </a:r>
            <a:r>
              <a:rPr lang="fr-CH" dirty="0" smtClean="0">
                <a:sym typeface="Symbol"/>
              </a:rPr>
              <a:t></a:t>
            </a:r>
            <a:r>
              <a:rPr lang="fr-CH" baseline="-25000" dirty="0" err="1">
                <a:sym typeface="Symbol"/>
              </a:rPr>
              <a:t>trajectory</a:t>
            </a:r>
            <a:r>
              <a:rPr lang="fr-CH" dirty="0"/>
              <a:t> </a:t>
            </a:r>
            <a:r>
              <a:rPr lang="fr-CH" dirty="0" smtClean="0"/>
              <a:t> </a:t>
            </a:r>
          </a:p>
          <a:p>
            <a:r>
              <a:rPr lang="fr-CH" dirty="0" smtClean="0"/>
              <a:t>           = </a:t>
            </a:r>
            <a:r>
              <a:rPr lang="fr-CH" dirty="0">
                <a:sym typeface="Symbol"/>
              </a:rPr>
              <a:t> </a:t>
            </a:r>
            <a:r>
              <a:rPr lang="fr-CH" dirty="0" smtClean="0">
                <a:sym typeface="Symbol"/>
              </a:rPr>
              <a:t>. </a:t>
            </a:r>
            <a:r>
              <a:rPr lang="fr-CH" baseline="-25000" dirty="0" err="1">
                <a:sym typeface="Symbol"/>
              </a:rPr>
              <a:t>trajectory</a:t>
            </a:r>
            <a:r>
              <a:rPr lang="fr-CH" dirty="0" smtClean="0"/>
              <a:t> </a:t>
            </a:r>
          </a:p>
          <a:p>
            <a:r>
              <a:rPr lang="fr-CH" dirty="0" smtClean="0"/>
              <a:t> </a:t>
            </a:r>
            <a:r>
              <a:rPr lang="fr-CH" dirty="0">
                <a:sym typeface="Symbol"/>
              </a:rPr>
              <a:t> </a:t>
            </a:r>
            <a:r>
              <a:rPr lang="fr-CH" dirty="0" smtClean="0">
                <a:sym typeface="Symbol"/>
              </a:rPr>
              <a:t>       = </a:t>
            </a:r>
            <a:r>
              <a:rPr lang="fr-CH" dirty="0" err="1" smtClean="0"/>
              <a:t>E</a:t>
            </a:r>
            <a:r>
              <a:rPr lang="fr-CH" baseline="-25000" dirty="0" err="1" smtClean="0"/>
              <a:t>beam</a:t>
            </a:r>
            <a:r>
              <a:rPr lang="fr-CH" baseline="-25000" dirty="0" smtClean="0"/>
              <a:t> </a:t>
            </a:r>
            <a:r>
              <a:rPr lang="fr-CH" dirty="0" smtClean="0"/>
              <a:t>/ 0.4406486  </a:t>
            </a:r>
          </a:p>
          <a:p>
            <a:r>
              <a:rPr lang="fr-CH" dirty="0" smtClean="0"/>
              <a:t>           = 103.5 at the Z </a:t>
            </a:r>
            <a:r>
              <a:rPr lang="fr-CH" dirty="0" err="1" smtClean="0"/>
              <a:t>peak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41833" y="186487"/>
            <a:ext cx="2977675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smtClean="0"/>
              <a:t>RESONANT DEPOLARIZATION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89007" y="842904"/>
            <a:ext cx="4401001" cy="14773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/>
              <a:t>O</a:t>
            </a:r>
            <a:r>
              <a:rPr lang="fr-CH" dirty="0" smtClean="0"/>
              <a:t>nce the </a:t>
            </a:r>
            <a:r>
              <a:rPr lang="fr-CH" dirty="0" err="1" smtClean="0"/>
              <a:t>beams</a:t>
            </a:r>
            <a:r>
              <a:rPr lang="fr-CH" dirty="0" smtClean="0"/>
              <a:t> are </a:t>
            </a:r>
            <a:r>
              <a:rPr lang="fr-CH" dirty="0" err="1" smtClean="0"/>
              <a:t>polarized</a:t>
            </a:r>
            <a:r>
              <a:rPr lang="fr-CH" dirty="0" smtClean="0"/>
              <a:t>,  </a:t>
            </a:r>
          </a:p>
          <a:p>
            <a:r>
              <a:rPr lang="fr-CH" dirty="0" smtClean="0"/>
              <a:t>an RF kicker at the spin </a:t>
            </a:r>
            <a:r>
              <a:rPr lang="fr-CH" dirty="0" err="1" smtClean="0"/>
              <a:t>precession</a:t>
            </a:r>
            <a:r>
              <a:rPr lang="fr-CH" dirty="0" smtClean="0"/>
              <a:t> </a:t>
            </a:r>
            <a:r>
              <a:rPr lang="fr-CH" dirty="0" err="1" smtClean="0"/>
              <a:t>frequencv</a:t>
            </a:r>
            <a:endParaRPr lang="fr-CH" dirty="0" smtClean="0"/>
          </a:p>
          <a:p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provoke</a:t>
            </a:r>
            <a:r>
              <a:rPr lang="fr-CH" dirty="0" smtClean="0"/>
              <a:t> a spin flip and </a:t>
            </a:r>
            <a:r>
              <a:rPr lang="fr-CH" dirty="0" err="1" smtClean="0"/>
              <a:t>complete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depolarization</a:t>
            </a:r>
            <a:endParaRPr lang="fr-CH" dirty="0" smtClean="0"/>
          </a:p>
          <a:p>
            <a:r>
              <a:rPr lang="fr-CH" dirty="0"/>
              <a:t>S</a:t>
            </a:r>
            <a:r>
              <a:rPr lang="fr-CH" dirty="0" smtClean="0"/>
              <a:t>imulation of FCC-</a:t>
            </a:r>
            <a:r>
              <a:rPr lang="fr-CH" dirty="0" err="1" smtClean="0"/>
              <a:t>ee</a:t>
            </a:r>
            <a:r>
              <a:rPr lang="fr-CH" dirty="0" smtClean="0"/>
              <a:t> by I. </a:t>
            </a:r>
            <a:r>
              <a:rPr lang="fr-CH" dirty="0" err="1" smtClean="0"/>
              <a:t>Kopp</a:t>
            </a:r>
            <a:r>
              <a:rPr lang="fr-CH" dirty="0" smtClean="0"/>
              <a:t>: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3" y="2511019"/>
            <a:ext cx="5148715" cy="244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70" y="937393"/>
            <a:ext cx="8153514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smtClean="0"/>
              <a:t>Will </a:t>
            </a:r>
            <a:r>
              <a:rPr lang="fr-CH" b="1" dirty="0" err="1" smtClean="0"/>
              <a:t>consider</a:t>
            </a:r>
            <a:r>
              <a:rPr lang="fr-CH" b="1" dirty="0" smtClean="0"/>
              <a:t> </a:t>
            </a:r>
            <a:r>
              <a:rPr lang="fr-CH" b="1" dirty="0" err="1" smtClean="0"/>
              <a:t>today</a:t>
            </a:r>
            <a:r>
              <a:rPr lang="fr-CH" b="1" dirty="0" smtClean="0"/>
              <a:t> the contribution of the Center-of-mass </a:t>
            </a:r>
            <a:r>
              <a:rPr lang="fr-CH" b="1" dirty="0" err="1" smtClean="0"/>
              <a:t>energy</a:t>
            </a:r>
            <a:r>
              <a:rPr lang="fr-CH" b="1" dirty="0" smtClean="0"/>
              <a:t> </a:t>
            </a:r>
            <a:r>
              <a:rPr lang="fr-CH" b="1" dirty="0" err="1" smtClean="0"/>
              <a:t>systematic</a:t>
            </a:r>
            <a:r>
              <a:rPr lang="fr-CH" b="1" dirty="0" smtClean="0"/>
              <a:t> </a:t>
            </a:r>
            <a:r>
              <a:rPr lang="fr-CH" b="1" dirty="0" err="1" smtClean="0"/>
              <a:t>errors</a:t>
            </a:r>
            <a:endParaRPr lang="fr-CH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560" y="1913881"/>
                <a:ext cx="6246440" cy="1200329"/>
              </a:xfrm>
              <a:prstGeom prst="rect">
                <a:avLst/>
              </a:prstGeom>
            </p:spPr>
            <p:txBody>
              <a:bodyPr wrap="square" lIns="91434" tIns="45717" rIns="91434" bIns="45717">
                <a:spAutoFit/>
              </a:bodyPr>
              <a:lstStyle/>
              <a:p>
                <a:r>
                  <a:rPr lang="fr-CH" b="1" dirty="0" err="1" smtClean="0">
                    <a:sym typeface="Symbol"/>
                  </a:rPr>
                  <a:t>Today</a:t>
                </a:r>
                <a:r>
                  <a:rPr lang="fr-CH" b="1" dirty="0">
                    <a:sym typeface="Symbol"/>
                  </a:rPr>
                  <a:t>: </a:t>
                </a:r>
                <a:r>
                  <a:rPr lang="fr-CH" b="1" dirty="0" err="1">
                    <a:sym typeface="Symbol"/>
                  </a:rPr>
                  <a:t>step</a:t>
                </a:r>
                <a:r>
                  <a:rPr lang="fr-CH" b="1" dirty="0">
                    <a:sym typeface="Symbol"/>
                  </a:rPr>
                  <a:t> I, compare</a:t>
                </a:r>
              </a:p>
              <a:p>
                <a:r>
                  <a:rPr lang="fr-CH" dirty="0">
                    <a:sym typeface="Symbol"/>
                  </a:rPr>
                  <a:t>ILC </a:t>
                </a:r>
                <a:r>
                  <a:rPr lang="fr-CH" dirty="0" err="1">
                    <a:sym typeface="Symbol"/>
                  </a:rPr>
                  <a:t>measurement</a:t>
                </a:r>
                <a:r>
                  <a:rPr lang="fr-CH" dirty="0">
                    <a:sym typeface="Symbol"/>
                  </a:rPr>
                  <a:t> of </a:t>
                </a:r>
                <a:r>
                  <a:rPr lang="fr-CH" dirty="0"/>
                  <a:t>A</a:t>
                </a:r>
                <a:r>
                  <a:rPr lang="fr-CH" baseline="-25000" dirty="0"/>
                  <a:t>LR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10</a:t>
                </a:r>
                <a:r>
                  <a:rPr lang="fr-CH" baseline="30000" dirty="0"/>
                  <a:t>9 </a:t>
                </a:r>
                <a:r>
                  <a:rPr lang="fr-CH" dirty="0"/>
                  <a:t>Z </a:t>
                </a:r>
                <a:r>
                  <a:rPr lang="fr-CH" dirty="0" smtClean="0"/>
                  <a:t>and </a:t>
                </a:r>
                <a:r>
                  <a:rPr lang="fr-CH" dirty="0" err="1"/>
                  <a:t>P</a:t>
                </a:r>
                <a:r>
                  <a:rPr lang="fr-CH" baseline="-25000" dirty="0" err="1"/>
                  <a:t>e</a:t>
                </a:r>
                <a:r>
                  <a:rPr lang="fr-CH" b="1" baseline="-25000" dirty="0"/>
                  <a:t>-</a:t>
                </a:r>
                <a:r>
                  <a:rPr lang="fr-CH" baseline="-25000" dirty="0"/>
                  <a:t> </a:t>
                </a:r>
                <a:r>
                  <a:rPr lang="fr-CH" dirty="0"/>
                  <a:t>=80%, </a:t>
                </a:r>
                <a:r>
                  <a:rPr lang="fr-CH" dirty="0" err="1"/>
                  <a:t>P</a:t>
                </a:r>
                <a:r>
                  <a:rPr lang="fr-CH" baseline="-25000" dirty="0" err="1"/>
                  <a:t>e</a:t>
                </a:r>
                <a:r>
                  <a:rPr lang="fr-CH" baseline="-25000" dirty="0"/>
                  <a:t>+ </a:t>
                </a:r>
                <a:r>
                  <a:rPr lang="fr-CH" dirty="0"/>
                  <a:t>=30</a:t>
                </a:r>
                <a:r>
                  <a:rPr lang="fr-CH" dirty="0" smtClean="0"/>
                  <a:t>%  </a:t>
                </a:r>
              </a:p>
              <a:p>
                <a:endParaRPr lang="fr-CH" dirty="0"/>
              </a:p>
              <a:p>
                <a:r>
                  <a:rPr lang="fr-CH" dirty="0"/>
                  <a:t>FCC-</a:t>
                </a:r>
                <a:r>
                  <a:rPr lang="fr-CH" dirty="0" err="1"/>
                  <a:t>ee</a:t>
                </a:r>
                <a:r>
                  <a:rPr lang="fr-CH" dirty="0"/>
                  <a:t> </a:t>
                </a:r>
                <a:r>
                  <a:rPr lang="fr-CH" dirty="0" err="1"/>
                  <a:t>measurement</a:t>
                </a:r>
                <a:r>
                  <a:rPr lang="fr-CH" dirty="0"/>
                  <a:t> of A</a:t>
                </a:r>
                <a:r>
                  <a:rPr lang="fr-CH" baseline="-25000" dirty="0"/>
                  <a:t>FB</a:t>
                </a:r>
                <a:r>
                  <a:rPr lang="fr-CH" baseline="30000" dirty="0">
                    <a:sym typeface="Symbol"/>
                  </a:rPr>
                  <a:t> </a:t>
                </a:r>
                <a:r>
                  <a:rPr lang="fr-CH" dirty="0" smtClean="0">
                    <a:sym typeface="Symbol"/>
                  </a:rPr>
                  <a:t>and  </a:t>
                </a:r>
                <a:r>
                  <a:rPr lang="fr-CH" dirty="0" err="1" smtClean="0">
                    <a:sym typeface="Symbol"/>
                  </a:rPr>
                  <a:t>A</a:t>
                </a:r>
                <a:r>
                  <a:rPr lang="fr-CH" baseline="-25000" dirty="0" err="1" smtClean="0">
                    <a:sym typeface="Symbol"/>
                  </a:rPr>
                  <a:t>FB</a:t>
                </a:r>
                <a:r>
                  <a:rPr lang="fr-CH" baseline="30000" dirty="0" err="1" smtClean="0">
                    <a:sym typeface="Symbol"/>
                  </a:rPr>
                  <a:t>Pol</a:t>
                </a:r>
                <a:r>
                  <a:rPr lang="fr-CH" baseline="30000" dirty="0" smtClean="0"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/>
                        <a:sym typeface="Symbol"/>
                      </a:rPr>
                      <m:t></m:t>
                    </m:r>
                  </m:oMath>
                </a14:m>
                <a:r>
                  <a:rPr lang="fr-CH" dirty="0" smtClean="0">
                    <a:sym typeface="Symbol"/>
                  </a:rPr>
                  <a:t>)  </a:t>
                </a:r>
                <a:r>
                  <a:rPr lang="fr-CH" dirty="0" err="1" smtClean="0">
                    <a:sym typeface="Symbol"/>
                  </a:rPr>
                  <a:t>with</a:t>
                </a:r>
                <a:r>
                  <a:rPr lang="fr-CH" dirty="0" smtClean="0">
                    <a:sym typeface="Symbol"/>
                  </a:rPr>
                  <a:t> 2.10</a:t>
                </a:r>
                <a:r>
                  <a:rPr lang="fr-CH" baseline="30000" dirty="0" smtClean="0">
                    <a:sym typeface="Symbol"/>
                  </a:rPr>
                  <a:t>12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>
                    <a:sym typeface="Symbol"/>
                  </a:rPr>
                  <a:t>Z </a:t>
                </a:r>
                <a:endParaRPr lang="fr-CH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51837"/>
                <a:ext cx="624644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780" t="-2538" b="-710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7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529" y="141481"/>
                <a:ext cx="8788175" cy="6402074"/>
              </a:xfrm>
              <a:prstGeom prst="rect">
                <a:avLst/>
              </a:prstGeom>
              <a:noFill/>
            </p:spPr>
            <p:txBody>
              <a:bodyPr wrap="none" lIns="91434" tIns="45717" rIns="91434" bIns="45717" rtlCol="0">
                <a:spAutoFit/>
              </a:bodyPr>
              <a:lstStyle/>
              <a:p>
                <a:r>
                  <a:rPr lang="fr-CH" sz="2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Comparing</a:t>
                </a:r>
                <a:r>
                  <a:rPr lang="fr-CH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A</a:t>
                </a:r>
                <a:r>
                  <a:rPr lang="fr-CH" sz="2800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LR</a:t>
                </a:r>
                <a:r>
                  <a:rPr lang="fr-CH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(P) and A</a:t>
                </a:r>
                <a:r>
                  <a:rPr lang="fr-CH" sz="2800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FB </a:t>
                </a:r>
                <a:r>
                  <a:rPr lang="fr-CH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fr-CH" sz="2800" b="1" dirty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)</a:t>
                </a:r>
                <a:endParaRPr lang="fr-CH" sz="2800" b="1" baseline="-25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fr-CH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fr-CH" sz="28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fr-CH" dirty="0" err="1" smtClean="0"/>
                  <a:t>Both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measure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weak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mixing</a:t>
                </a:r>
                <a:r>
                  <a:rPr lang="fr-CH" dirty="0" smtClean="0"/>
                  <a:t> angle as </a:t>
                </a:r>
                <a:r>
                  <a:rPr lang="fr-CH" b="1" u="sng" dirty="0" err="1" smtClean="0"/>
                  <a:t>defined</a:t>
                </a:r>
                <a:r>
                  <a:rPr lang="fr-CH" b="1" dirty="0"/>
                  <a:t> </a:t>
                </a:r>
                <a:r>
                  <a:rPr lang="fr-CH" dirty="0" smtClean="0"/>
                  <a:t>by the relation   A</a:t>
                </a:r>
                <a:r>
                  <a:rPr lang="fr-CH" baseline="-25000" dirty="0" smtClean="0">
                    <a:latin typeface="Script MT Bold"/>
                  </a:rPr>
                  <a:t>l</a:t>
                </a:r>
                <a:r>
                  <a:rPr lang="fr-CH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b="0" i="1" baseline="30000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b="0" i="1" baseline="30000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b="0" i="1" baseline="30000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b="0" i="1" baseline="30000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CH" b="1" u="sng" baseline="30000" dirty="0" smtClean="0"/>
              </a:p>
              <a:p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fr-CH" b="0" i="1" baseline="30000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/>
                              </a:rPr>
                              <m:t>𝐿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CH" dirty="0" smtClean="0"/>
                  <a:t> = ½ -</a:t>
                </a:r>
                <a:r>
                  <a:rPr lang="fr-CH" dirty="0" smtClean="0">
                    <a:sym typeface="Symbol"/>
                  </a:rPr>
                  <a:t>sin</a:t>
                </a:r>
                <a:r>
                  <a:rPr lang="fr-CH" baseline="30000" dirty="0" smtClean="0">
                    <a:sym typeface="Symbol"/>
                  </a:rPr>
                  <a:t>2</a:t>
                </a:r>
                <a:r>
                  <a:rPr lang="fr-CH" dirty="0" smtClean="0">
                    <a:sym typeface="Symbol"/>
                  </a:rPr>
                  <a:t></a:t>
                </a:r>
                <a:r>
                  <a:rPr lang="fr-CH" baseline="30000" dirty="0" smtClean="0">
                    <a:latin typeface="Script MT Bold"/>
                    <a:sym typeface="Symbol"/>
                  </a:rPr>
                  <a:t>lept</a:t>
                </a:r>
                <a:r>
                  <a:rPr lang="fr-CH" baseline="-25000" dirty="0" smtClean="0">
                    <a:sym typeface="Symbol"/>
                  </a:rPr>
                  <a:t>W  </a:t>
                </a:r>
                <a:r>
                  <a:rPr lang="fr-CH" dirty="0" smtClean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fr-CH" b="0" i="1" baseline="30000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CH" dirty="0" smtClean="0"/>
                  <a:t> = -</a:t>
                </a:r>
                <a:r>
                  <a:rPr lang="fr-CH" dirty="0" smtClean="0">
                    <a:sym typeface="Symbol"/>
                  </a:rPr>
                  <a:t>sin</a:t>
                </a:r>
                <a:r>
                  <a:rPr lang="fr-CH" baseline="30000" dirty="0" smtClean="0">
                    <a:sym typeface="Symbol"/>
                  </a:rPr>
                  <a:t>2</a:t>
                </a:r>
                <a:r>
                  <a:rPr lang="fr-CH" dirty="0" smtClean="0">
                    <a:sym typeface="Symbol"/>
                  </a:rPr>
                  <a:t></a:t>
                </a:r>
                <a:r>
                  <a:rPr lang="fr-CH" baseline="30000" dirty="0" smtClean="0">
                    <a:latin typeface="Script MT Bold"/>
                    <a:sym typeface="Symbol"/>
                  </a:rPr>
                  <a:t>lept</a:t>
                </a:r>
                <a:r>
                  <a:rPr lang="fr-CH" baseline="-25000" dirty="0" smtClean="0">
                    <a:sym typeface="Symbol"/>
                  </a:rPr>
                  <a:t>W     </a:t>
                </a:r>
                <a:r>
                  <a:rPr lang="fr-CH" dirty="0" smtClean="0">
                    <a:sym typeface="Symbol"/>
                  </a:rPr>
                  <a:t>A</a:t>
                </a:r>
                <a:r>
                  <a:rPr lang="fr-CH" baseline="-25000" dirty="0" smtClean="0">
                    <a:latin typeface="Script MT Bold"/>
                    <a:sym typeface="Symbol"/>
                  </a:rPr>
                  <a:t>l  </a:t>
                </a:r>
                <a:r>
                  <a:rPr lang="fr-CH" dirty="0" smtClean="0">
                    <a:latin typeface="Script MT Bold"/>
                    <a:sym typeface="Symbol"/>
                  </a:rPr>
                  <a:t> </a:t>
                </a:r>
                <a:r>
                  <a:rPr lang="fr-CH" dirty="0" smtClean="0">
                    <a:latin typeface="+mj-lt"/>
                    <a:sym typeface="Symbol"/>
                  </a:rPr>
                  <a:t>8(1/4 -sin</a:t>
                </a:r>
                <a:r>
                  <a:rPr lang="fr-CH" baseline="30000" dirty="0" smtClean="0">
                    <a:latin typeface="+mj-lt"/>
                    <a:sym typeface="Symbol"/>
                  </a:rPr>
                  <a:t>2</a:t>
                </a:r>
                <a:r>
                  <a:rPr lang="fr-CH" dirty="0" smtClean="0">
                    <a:latin typeface="+mj-lt"/>
                    <a:sym typeface="Symbol"/>
                  </a:rPr>
                  <a:t></a:t>
                </a:r>
                <a:r>
                  <a:rPr lang="fr-CH" baseline="30000" dirty="0" smtClean="0">
                    <a:latin typeface="+mj-lt"/>
                    <a:sym typeface="Symbol"/>
                  </a:rPr>
                  <a:t>lept</a:t>
                </a:r>
                <a:r>
                  <a:rPr lang="fr-CH" baseline="-25000" dirty="0" smtClean="0">
                    <a:latin typeface="+mj-lt"/>
                    <a:sym typeface="Symbol"/>
                  </a:rPr>
                  <a:t>W </a:t>
                </a:r>
                <a:r>
                  <a:rPr lang="fr-CH" dirty="0" smtClean="0">
                    <a:latin typeface="+mj-lt"/>
                    <a:sym typeface="Symbol"/>
                  </a:rPr>
                  <a:t>)</a:t>
                </a:r>
              </a:p>
              <a:p>
                <a:endParaRPr lang="fr-CH" baseline="-25000" dirty="0">
                  <a:sym typeface="Symbol"/>
                </a:endParaRPr>
              </a:p>
              <a:p>
                <a:r>
                  <a:rPr lang="fr-CH" dirty="0" smtClean="0">
                    <a:sym typeface="Symbol"/>
                  </a:rPr>
                  <a:t>A</a:t>
                </a:r>
                <a:r>
                  <a:rPr lang="fr-CH" baseline="-25000" dirty="0" smtClean="0">
                    <a:sym typeface="Symbol"/>
                  </a:rPr>
                  <a:t>LR</a:t>
                </a:r>
                <a:r>
                  <a:rPr lang="fr-CH" dirty="0" smtClean="0">
                    <a:sym typeface="Symbol"/>
                  </a:rPr>
                  <a:t> = </a:t>
                </a:r>
                <a:r>
                  <a:rPr lang="fr-CH" dirty="0" err="1" smtClean="0">
                    <a:sym typeface="Symbol"/>
                  </a:rPr>
                  <a:t>A</a:t>
                </a:r>
                <a:r>
                  <a:rPr lang="fr-CH" baseline="-25000" dirty="0" err="1" smtClean="0">
                    <a:latin typeface="+mj-lt"/>
                    <a:sym typeface="Symbol"/>
                  </a:rPr>
                  <a:t>e</a:t>
                </a:r>
                <a:endParaRPr lang="fr-CH" dirty="0">
                  <a:latin typeface="+mj-lt"/>
                  <a:sym typeface="Symbol"/>
                </a:endParaRPr>
              </a:p>
              <a:p>
                <a:r>
                  <a:rPr lang="fr-CH" dirty="0" smtClean="0"/>
                  <a:t>A</a:t>
                </a:r>
                <a:r>
                  <a:rPr lang="fr-CH" baseline="-25000" dirty="0" smtClean="0"/>
                  <a:t>FB</a:t>
                </a:r>
                <a:r>
                  <a:rPr lang="fr-CH" baseline="30000" dirty="0" smtClean="0">
                    <a:sym typeface="Symbol"/>
                  </a:rPr>
                  <a:t></a:t>
                </a:r>
                <a:r>
                  <a:rPr lang="fr-CH" dirty="0" smtClean="0">
                    <a:sym typeface="Symbol"/>
                  </a:rPr>
                  <a:t>= ¾ </a:t>
                </a:r>
                <a:r>
                  <a:rPr lang="fr-CH" dirty="0" err="1" smtClean="0">
                    <a:sym typeface="Symbol"/>
                  </a:rPr>
                  <a:t>A</a:t>
                </a:r>
                <a:r>
                  <a:rPr lang="fr-CH" baseline="-25000" dirty="0" err="1" smtClean="0">
                    <a:sym typeface="Symbol"/>
                  </a:rPr>
                  <a:t>e</a:t>
                </a:r>
                <a:r>
                  <a:rPr lang="fr-CH" baseline="-25000" dirty="0" smtClean="0"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A</a:t>
                </a:r>
                <a:r>
                  <a:rPr lang="fr-CH" baseline="-25000" dirty="0" smtClean="0">
                    <a:sym typeface="Symbol"/>
                  </a:rPr>
                  <a:t> </a:t>
                </a:r>
                <a:r>
                  <a:rPr lang="fr-CH" dirty="0" smtClean="0">
                    <a:sym typeface="Symbol"/>
                  </a:rPr>
                  <a:t>= ¾ A</a:t>
                </a:r>
                <a:r>
                  <a:rPr lang="fr-CH" baseline="-25000" dirty="0" smtClean="0">
                    <a:latin typeface="Script MT Bold"/>
                    <a:sym typeface="Symbol"/>
                  </a:rPr>
                  <a:t>l</a:t>
                </a:r>
                <a:r>
                  <a:rPr lang="fr-CH" baseline="30000" dirty="0" smtClean="0">
                    <a:latin typeface="Script MT Bold"/>
                    <a:sym typeface="Symbol"/>
                  </a:rPr>
                  <a:t>2</a:t>
                </a:r>
                <a:endParaRPr lang="fr-CH" dirty="0" smtClean="0"/>
              </a:p>
              <a:p>
                <a:endParaRPr lang="fr-CH" dirty="0" smtClean="0"/>
              </a:p>
              <a:p>
                <a:r>
                  <a:rPr lang="fr-CH" dirty="0" smtClean="0"/>
                  <a:t>-- </a:t>
                </a:r>
                <a:r>
                  <a:rPr lang="fr-CH" b="1" dirty="0" smtClean="0"/>
                  <a:t>A</a:t>
                </a:r>
                <a:r>
                  <a:rPr lang="fr-CH" b="1" baseline="-25000" dirty="0" smtClean="0"/>
                  <a:t>FB</a:t>
                </a:r>
                <a:r>
                  <a:rPr lang="fr-CH" b="1" baseline="30000" dirty="0" smtClean="0">
                    <a:sym typeface="Symbol"/>
                  </a:rPr>
                  <a:t></a:t>
                </a:r>
                <a:r>
                  <a:rPr lang="fr-CH" b="1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measured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using</a:t>
                </a:r>
                <a:r>
                  <a:rPr lang="fr-CH" dirty="0" smtClean="0"/>
                  <a:t> muon pairs   (5% of visible Z </a:t>
                </a:r>
                <a:r>
                  <a:rPr lang="fr-CH" dirty="0" err="1" smtClean="0"/>
                  <a:t>decays</a:t>
                </a:r>
                <a:r>
                  <a:rPr lang="fr-CH" dirty="0" smtClean="0"/>
                  <a:t>)  and </a:t>
                </a:r>
                <a:r>
                  <a:rPr lang="fr-CH" dirty="0" err="1" smtClean="0"/>
                  <a:t>unpolarized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beams</a:t>
                </a:r>
                <a:r>
                  <a:rPr lang="fr-CH" dirty="0" smtClean="0"/>
                  <a:t> </a:t>
                </a:r>
              </a:p>
              <a:p>
                <a:r>
                  <a:rPr lang="fr-CH" dirty="0" smtClean="0"/>
                  <a:t>-- </a:t>
                </a:r>
                <a:r>
                  <a:rPr lang="fr-CH" b="1" dirty="0" smtClean="0"/>
                  <a:t>A</a:t>
                </a:r>
                <a:r>
                  <a:rPr lang="fr-CH" b="1" baseline="-25000" dirty="0" smtClean="0"/>
                  <a:t>LR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measured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using</a:t>
                </a:r>
                <a:r>
                  <a:rPr lang="fr-CH" dirty="0" smtClean="0"/>
                  <a:t> all </a:t>
                </a:r>
                <a:r>
                  <a:rPr lang="fr-CH" dirty="0" err="1" smtClean="0"/>
                  <a:t>statistics</a:t>
                </a:r>
                <a:r>
                  <a:rPr lang="fr-CH" dirty="0" smtClean="0"/>
                  <a:t> of visible Z </a:t>
                </a:r>
                <a:r>
                  <a:rPr lang="fr-CH" dirty="0" err="1" smtClean="0"/>
                  <a:t>decays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beams</a:t>
                </a:r>
                <a:r>
                  <a:rPr lang="fr-CH" dirty="0" smtClean="0"/>
                  <a:t> of </a:t>
                </a:r>
              </a:p>
              <a:p>
                <a:r>
                  <a:rPr lang="fr-CH" dirty="0"/>
                  <a:t> </a:t>
                </a:r>
                <a:r>
                  <a:rPr lang="fr-CH" dirty="0" smtClean="0"/>
                  <a:t>         </a:t>
                </a:r>
                <a:r>
                  <a:rPr lang="fr-CH" dirty="0" err="1" smtClean="0"/>
                  <a:t>alternating</a:t>
                </a:r>
                <a:r>
                  <a:rPr lang="fr-CH" dirty="0" smtClean="0"/>
                  <a:t> longitudinal </a:t>
                </a:r>
                <a:r>
                  <a:rPr lang="fr-CH" dirty="0" err="1" smtClean="0"/>
                  <a:t>polarization</a:t>
                </a:r>
                <a:r>
                  <a:rPr lang="fr-CH" dirty="0" smtClean="0"/>
                  <a:t> </a:t>
                </a:r>
              </a:p>
              <a:p>
                <a:r>
                  <a:rPr lang="fr-CH" dirty="0"/>
                  <a:t> </a:t>
                </a:r>
                <a:r>
                  <a:rPr lang="fr-CH" dirty="0" smtClean="0"/>
                  <a:t>   </a:t>
                </a:r>
                <a:r>
                  <a:rPr lang="fr-CH" dirty="0" err="1" smtClean="0"/>
                  <a:t>both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very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small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experimental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systematics</a:t>
                </a:r>
                <a:r>
                  <a:rPr lang="fr-CH" dirty="0" smtClean="0"/>
                  <a:t> </a:t>
                </a:r>
                <a:endParaRPr lang="fr-CH" dirty="0"/>
              </a:p>
              <a:p>
                <a:endParaRPr lang="fr-CH" dirty="0"/>
              </a:p>
              <a:p>
                <a:r>
                  <a:rPr lang="fr-CH" dirty="0" smtClean="0"/>
                  <a:t>-- </a:t>
                </a:r>
                <a:r>
                  <a:rPr lang="fr-CH" b="1" dirty="0" err="1" smtClean="0">
                    <a:solidFill>
                      <a:srgbClr val="C00000"/>
                    </a:solidFill>
                  </a:rPr>
                  <a:t>parametric</a:t>
                </a:r>
                <a:r>
                  <a:rPr lang="fr-CH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CH" b="1" dirty="0" err="1" smtClean="0">
                    <a:solidFill>
                      <a:srgbClr val="C00000"/>
                    </a:solidFill>
                  </a:rPr>
                  <a:t>sensitivity</a:t>
                </a:r>
                <a:r>
                  <a:rPr lang="fr-CH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fr-CH" dirty="0" smtClean="0"/>
                          <m:t>A</m:t>
                        </m:r>
                        <m:r>
                          <m:rPr>
                            <m:nor/>
                          </m:rPr>
                          <a:rPr lang="fr-CH" baseline="-25000" dirty="0" smtClean="0"/>
                          <m:t>FB</m:t>
                        </m:r>
                        <m:r>
                          <m:rPr>
                            <m:nor/>
                          </m:rPr>
                          <a:rPr lang="fr-CH" baseline="30000" dirty="0" smtClean="0">
                            <a:sym typeface="Symbol"/>
                          </a:rPr>
                          <m:t></m:t>
                        </m:r>
                      </m:num>
                      <m:den>
                        <m:r>
                          <a:rPr lang="fr-CH" i="1" smtClean="0"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fr-CH" dirty="0">
                            <a:sym typeface="Symbol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fr-CH" baseline="30000" dirty="0">
                            <a:sym typeface="Symbo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CH" dirty="0">
                            <a:sym typeface="Symbol"/>
                          </a:rPr>
                          <m:t></m:t>
                        </m:r>
                        <m:r>
                          <m:rPr>
                            <m:nor/>
                          </m:rPr>
                          <a:rPr lang="fr-CH" baseline="30000" dirty="0">
                            <a:sym typeface="Symbol"/>
                          </a:rPr>
                          <m:t>lept</m:t>
                        </m:r>
                        <m:r>
                          <m:rPr>
                            <m:nor/>
                          </m:rPr>
                          <a:rPr lang="fr-CH" baseline="-25000" dirty="0">
                            <a:sym typeface="Symbol"/>
                          </a:rPr>
                          <m:t>W</m:t>
                        </m:r>
                      </m:den>
                    </m:f>
                  </m:oMath>
                </a14:m>
                <a:r>
                  <a:rPr lang="fr-CH" dirty="0" smtClean="0"/>
                  <a:t> = 1.73   </a:t>
                </a:r>
                <a:r>
                  <a:rPr lang="fr-CH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vs</a:t>
                </a:r>
                <a:r>
                  <a:rPr lang="fr-CH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fr-CH" dirty="0" smtClean="0"/>
                          <m:t>A</m:t>
                        </m:r>
                        <m:r>
                          <m:rPr>
                            <m:nor/>
                          </m:rPr>
                          <a:rPr lang="fr-CH" baseline="-25000" dirty="0" smtClean="0"/>
                          <m:t>LR</m:t>
                        </m:r>
                      </m:num>
                      <m:den>
                        <m:r>
                          <a:rPr lang="fr-CH" i="1" smtClean="0"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fr-CH" dirty="0">
                            <a:sym typeface="Symbol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fr-CH" baseline="30000" dirty="0">
                            <a:sym typeface="Symbo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CH" dirty="0">
                            <a:sym typeface="Symbol"/>
                          </a:rPr>
                          <m:t></m:t>
                        </m:r>
                        <m:r>
                          <m:rPr>
                            <m:nor/>
                          </m:rPr>
                          <a:rPr lang="fr-CH" baseline="30000" dirty="0">
                            <a:sym typeface="Symbol"/>
                          </a:rPr>
                          <m:t>lept</m:t>
                        </m:r>
                        <m:r>
                          <m:rPr>
                            <m:nor/>
                          </m:rPr>
                          <a:rPr lang="fr-CH" baseline="-25000" dirty="0">
                            <a:sym typeface="Symbol"/>
                          </a:rPr>
                          <m:t>W</m:t>
                        </m:r>
                      </m:den>
                    </m:f>
                  </m:oMath>
                </a14:m>
                <a:r>
                  <a:rPr lang="fr-CH" dirty="0" smtClean="0"/>
                  <a:t> = 7.9 </a:t>
                </a:r>
              </a:p>
              <a:p>
                <a:r>
                  <a:rPr lang="fr-CH" dirty="0"/>
                  <a:t> </a:t>
                </a:r>
                <a:r>
                  <a:rPr lang="fr-CH" dirty="0" smtClean="0"/>
                  <a:t>   </a:t>
                </a:r>
              </a:p>
              <a:p>
                <a:r>
                  <a:rPr lang="fr-CH" dirty="0" smtClean="0"/>
                  <a:t>-- </a:t>
                </a:r>
                <a:r>
                  <a:rPr lang="fr-CH" b="1" dirty="0" err="1" smtClean="0">
                    <a:solidFill>
                      <a:srgbClr val="C00000"/>
                    </a:solidFill>
                  </a:rPr>
                  <a:t>sensitivity</a:t>
                </a:r>
                <a:r>
                  <a:rPr lang="fr-CH" b="1" dirty="0" smtClean="0">
                    <a:solidFill>
                      <a:srgbClr val="C00000"/>
                    </a:solidFill>
                  </a:rPr>
                  <a:t> to center-of-mass </a:t>
                </a:r>
                <a:r>
                  <a:rPr lang="fr-CH" b="1" dirty="0" err="1" smtClean="0">
                    <a:solidFill>
                      <a:srgbClr val="C00000"/>
                    </a:solidFill>
                  </a:rPr>
                  <a:t>energy</a:t>
                </a:r>
                <a:r>
                  <a:rPr lang="fr-CH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fr-CH" dirty="0" smtClean="0"/>
                  <a:t>(w.r.t. </a:t>
                </a:r>
                <a:r>
                  <a:rPr lang="fr-CH" dirty="0" err="1" smtClean="0"/>
                  <a:t>m</a:t>
                </a:r>
                <a:r>
                  <a:rPr lang="fr-CH" baseline="-25000" dirty="0" err="1" smtClean="0"/>
                  <a:t>Z</a:t>
                </a:r>
                <a:r>
                  <a:rPr lang="fr-CH" dirty="0" smtClean="0"/>
                  <a:t> )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larger</a:t>
                </a:r>
                <a:r>
                  <a:rPr lang="fr-CH" dirty="0" smtClean="0"/>
                  <a:t> for A</a:t>
                </a:r>
                <a:r>
                  <a:rPr lang="fr-CH" baseline="-25000" dirty="0" smtClean="0"/>
                  <a:t>FB</a:t>
                </a:r>
                <a:r>
                  <a:rPr lang="fr-CH" baseline="30000" dirty="0" smtClean="0">
                    <a:sym typeface="Symbol"/>
                  </a:rPr>
                  <a:t></a:t>
                </a:r>
                <a:r>
                  <a:rPr lang="fr-CH" dirty="0" smtClean="0"/>
                  <a:t>   </a:t>
                </a:r>
              </a:p>
              <a:p>
                <a:r>
                  <a:rPr lang="fr-CH" dirty="0"/>
                  <a:t> </a:t>
                </a:r>
                <a:r>
                  <a:rPr lang="fr-CH" dirty="0" smtClean="0"/>
                  <a:t>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i="1" smtClean="0">
                            <a:latin typeface="Cambria Math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fr-CH" dirty="0" smtClean="0"/>
                          <m:t>A</m:t>
                        </m:r>
                        <m:r>
                          <m:rPr>
                            <m:nor/>
                          </m:rPr>
                          <a:rPr lang="fr-CH" baseline="-25000" dirty="0" smtClean="0"/>
                          <m:t>FB</m:t>
                        </m:r>
                        <m:r>
                          <m:rPr>
                            <m:nor/>
                          </m:rPr>
                          <a:rPr lang="fr-CH" baseline="30000" dirty="0" smtClean="0">
                            <a:sym typeface="Symbol"/>
                          </a:rPr>
                          <m:t></m:t>
                        </m:r>
                      </m:num>
                      <m:den>
                        <m:r>
                          <a:rPr lang="fr-CH" i="1" smtClean="0">
                            <a:latin typeface="Cambria Math"/>
                          </a:rPr>
                          <m:t>𝜕</m:t>
                        </m:r>
                        <m:rad>
                          <m:radPr>
                            <m:degHide m:val="on"/>
                            <m:ctrlPr>
                              <a:rPr lang="fr-CH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den>
                    </m:f>
                  </m:oMath>
                </a14:m>
                <a:r>
                  <a:rPr lang="fr-CH" dirty="0" smtClean="0"/>
                  <a:t> = 0.09/</a:t>
                </a:r>
                <a:r>
                  <a:rPr lang="fr-CH" dirty="0" err="1" smtClean="0"/>
                  <a:t>GeV</a:t>
                </a:r>
                <a:r>
                  <a:rPr lang="fr-CH" dirty="0" smtClean="0"/>
                  <a:t>  </a:t>
                </a:r>
                <a:r>
                  <a:rPr lang="fr-CH" b="1" dirty="0">
                    <a:solidFill>
                      <a:schemeClr val="accent6">
                        <a:lumMod val="75000"/>
                      </a:schemeClr>
                    </a:solidFill>
                  </a:rPr>
                  <a:t>vs </a:t>
                </a:r>
                <a:r>
                  <a:rPr lang="fr-CH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i="1" smtClean="0">
                            <a:latin typeface="Cambria Math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fr-CH" dirty="0" smtClean="0"/>
                          <m:t>A</m:t>
                        </m:r>
                        <m:r>
                          <m:rPr>
                            <m:nor/>
                          </m:rPr>
                          <a:rPr lang="fr-CH" baseline="-25000" dirty="0" smtClean="0"/>
                          <m:t>LR</m:t>
                        </m:r>
                      </m:num>
                      <m:den>
                        <m:r>
                          <a:rPr lang="fr-CH" i="1" smtClean="0">
                            <a:latin typeface="Cambria Math"/>
                          </a:rPr>
                          <m:t>𝜕</m:t>
                        </m:r>
                        <m:rad>
                          <m:radPr>
                            <m:degHide m:val="on"/>
                            <m:ctrlPr>
                              <a:rPr lang="fr-CH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den>
                    </m:f>
                  </m:oMath>
                </a14:m>
                <a:r>
                  <a:rPr lang="fr-CH" dirty="0" smtClean="0"/>
                  <a:t> = 0.019/</a:t>
                </a:r>
                <a:r>
                  <a:rPr lang="fr-CH" dirty="0" err="1" smtClean="0"/>
                  <a:t>GeV</a:t>
                </a:r>
                <a:endParaRPr lang="fr-CH" dirty="0" smtClean="0"/>
              </a:p>
              <a:p>
                <a:r>
                  <a:rPr lang="en-US" dirty="0" smtClean="0"/>
                  <a:t>“an </a:t>
                </a:r>
                <a:r>
                  <a:rPr lang="en-US" dirty="0"/>
                  <a:t>80 MeV uncertainty in </a:t>
                </a:r>
                <a:r>
                  <a:rPr lang="en-US" dirty="0" err="1"/>
                  <a:t>Ecm</a:t>
                </a:r>
                <a:r>
                  <a:rPr lang="en-US" dirty="0"/>
                  <a:t> corresponds to a 1% error </a:t>
                </a:r>
                <a:r>
                  <a:rPr lang="en-US" dirty="0" smtClean="0"/>
                  <a:t>on</a:t>
                </a:r>
                <a:r>
                  <a:rPr lang="fr-CH" dirty="0" smtClean="0"/>
                  <a:t> A</a:t>
                </a:r>
                <a:r>
                  <a:rPr lang="fr-CH" baseline="-25000" dirty="0" smtClean="0"/>
                  <a:t>LR</a:t>
                </a:r>
                <a:r>
                  <a:rPr lang="fr-CH" dirty="0" smtClean="0"/>
                  <a:t>’’ (relative </a:t>
                </a:r>
                <a:r>
                  <a:rPr lang="fr-CH" dirty="0" err="1" smtClean="0"/>
                  <a:t>error</a:t>
                </a:r>
                <a:r>
                  <a:rPr lang="fr-CH" dirty="0" smtClean="0"/>
                  <a:t>)</a:t>
                </a:r>
                <a:endParaRPr lang="fr-CH" baseline="-25000" dirty="0" smtClean="0"/>
              </a:p>
              <a:p>
                <a:endParaRPr lang="fr-CH" dirty="0" smtClean="0"/>
              </a:p>
              <a:p>
                <a:r>
                  <a:rPr lang="fr-CH" dirty="0" smtClean="0"/>
                  <a:t>But of course A</a:t>
                </a:r>
                <a:r>
                  <a:rPr lang="fr-CH" baseline="-25000" dirty="0" smtClean="0"/>
                  <a:t>FB</a:t>
                </a:r>
                <a:r>
                  <a:rPr lang="fr-CH" baseline="30000" dirty="0" smtClean="0">
                    <a:sym typeface="Symbol"/>
                  </a:rPr>
                  <a:t>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benefits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from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much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larger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statistics</a:t>
                </a:r>
                <a:r>
                  <a:rPr lang="fr-CH" dirty="0" smtClean="0"/>
                  <a:t> and </a:t>
                </a:r>
                <a:r>
                  <a:rPr lang="fr-CH" dirty="0" err="1" smtClean="0"/>
                  <a:t>Ecm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precision</a:t>
                </a:r>
                <a:r>
                  <a:rPr lang="fr-CH" dirty="0" smtClean="0"/>
                  <a:t> of </a:t>
                </a:r>
                <a:r>
                  <a:rPr lang="fr-CH" dirty="0" err="1" smtClean="0"/>
                  <a:t>circular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collider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188640"/>
                <a:ext cx="8788175" cy="6402074"/>
              </a:xfrm>
              <a:prstGeom prst="rect">
                <a:avLst/>
              </a:prstGeom>
              <a:blipFill rotWithShape="1">
                <a:blip r:embed="rId2"/>
                <a:stretch>
                  <a:fillRect l="-1457" t="-1143" b="-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1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41" y="715294"/>
            <a:ext cx="5670630" cy="16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768" y="272142"/>
            <a:ext cx="2775183" cy="46166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2400" b="1" dirty="0" err="1"/>
              <a:t>Measurement</a:t>
            </a:r>
            <a:r>
              <a:rPr lang="fr-CH" sz="2400" b="1" dirty="0"/>
              <a:t> of A</a:t>
            </a:r>
            <a:r>
              <a:rPr lang="fr-CH" sz="2400" b="1" baseline="-25000" dirty="0"/>
              <a:t>LR</a:t>
            </a:r>
            <a:endParaRPr lang="fr-CH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77" y="2315180"/>
            <a:ext cx="6255695" cy="13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4" y="4103722"/>
            <a:ext cx="3825425" cy="24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9398" y="4347650"/>
            <a:ext cx="6447727" cy="120032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Symbol"/>
              </a:rPr>
              <a:t>A</a:t>
            </a:r>
            <a:r>
              <a:rPr lang="fr-CH" baseline="-25000" dirty="0" smtClean="0">
                <a:sym typeface="Symbol"/>
              </a:rPr>
              <a:t>LR  </a:t>
            </a:r>
            <a:r>
              <a:rPr lang="fr-CH" dirty="0" smtClean="0">
                <a:sym typeface="Symbol"/>
              </a:rPr>
              <a:t>= 0.000045   </a:t>
            </a:r>
            <a:r>
              <a:rPr lang="fr-CH" dirty="0" err="1" smtClean="0">
                <a:sym typeface="Symbol"/>
              </a:rPr>
              <a:t>with</a:t>
            </a:r>
            <a:r>
              <a:rPr lang="fr-CH" dirty="0" smtClean="0">
                <a:sym typeface="Symbol"/>
              </a:rPr>
              <a:t>   5.10</a:t>
            </a:r>
            <a:r>
              <a:rPr lang="fr-CH" baseline="30000" dirty="0" smtClean="0">
                <a:sym typeface="Symbol"/>
              </a:rPr>
              <a:t>10</a:t>
            </a:r>
            <a:r>
              <a:rPr lang="fr-CH" dirty="0" smtClean="0">
                <a:sym typeface="Symbol"/>
              </a:rPr>
              <a:t> Z  and 30%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in collisions.</a:t>
            </a:r>
          </a:p>
          <a:p>
            <a:endParaRPr lang="fr-CH" dirty="0" smtClean="0">
              <a:sym typeface="Symbol"/>
            </a:endParaRPr>
          </a:p>
          <a:p>
            <a:r>
              <a:rPr lang="fr-CH" b="1" dirty="0" smtClean="0">
                <a:solidFill>
                  <a:srgbClr val="0000FF"/>
                </a:solidFill>
                <a:sym typeface="Symbol"/>
              </a:rPr>
              <a:t>sin</a:t>
            </a:r>
            <a:r>
              <a:rPr lang="fr-CH" b="1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l-GR" b="1" dirty="0" smtClean="0">
                <a:solidFill>
                  <a:srgbClr val="0000FF"/>
                </a:solidFill>
                <a:sym typeface="Symbol"/>
              </a:rPr>
              <a:t>θ</a:t>
            </a:r>
            <a:r>
              <a:rPr lang="fr-CH" b="1" baseline="-25000" dirty="0" err="1" smtClean="0">
                <a:solidFill>
                  <a:srgbClr val="0000FF"/>
                </a:solidFill>
                <a:sym typeface="Symbol"/>
              </a:rPr>
              <a:t>W</a:t>
            </a:r>
            <a:r>
              <a:rPr lang="fr-CH" b="1" baseline="30000" dirty="0" err="1" smtClean="0">
                <a:solidFill>
                  <a:srgbClr val="0000FF"/>
                </a:solidFill>
                <a:sym typeface="Symbol"/>
              </a:rPr>
              <a:t>eff</a:t>
            </a:r>
            <a:r>
              <a:rPr lang="fr-CH" b="1" baseline="30000" dirty="0" smtClean="0">
                <a:solidFill>
                  <a:srgbClr val="0000FF"/>
                </a:solidFill>
                <a:sym typeface="Symbol"/>
              </a:rPr>
              <a:t>   </a:t>
            </a:r>
            <a:r>
              <a:rPr lang="fr-CH" b="1" dirty="0" smtClean="0">
                <a:solidFill>
                  <a:srgbClr val="0000FF"/>
                </a:solidFill>
                <a:sym typeface="Symbol"/>
              </a:rPr>
              <a:t>(stat) = O(2.10</a:t>
            </a:r>
            <a:r>
              <a:rPr lang="fr-CH" b="1" baseline="30000" dirty="0" smtClean="0">
                <a:solidFill>
                  <a:srgbClr val="0000FF"/>
                </a:solidFill>
                <a:sym typeface="Symbol"/>
              </a:rPr>
              <a:t>-6</a:t>
            </a:r>
            <a:r>
              <a:rPr lang="fr-CH" b="1" dirty="0" smtClean="0">
                <a:solidFill>
                  <a:srgbClr val="0000FF"/>
                </a:solidFill>
                <a:sym typeface="Symbol"/>
              </a:rPr>
              <a:t>)</a:t>
            </a:r>
          </a:p>
          <a:p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2366756" y="4078477"/>
            <a:ext cx="845103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Symbol"/>
              </a:rPr>
              <a:t>A</a:t>
            </a:r>
            <a:r>
              <a:rPr lang="fr-CH" baseline="-25000" dirty="0" smtClean="0">
                <a:sym typeface="Symbol"/>
              </a:rPr>
              <a:t>LR  </a:t>
            </a:r>
            <a:r>
              <a:rPr lang="fr-CH" dirty="0" smtClean="0">
                <a:sym typeface="Symbol"/>
              </a:rPr>
              <a:t>= </a:t>
            </a:r>
          </a:p>
          <a:p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521554" y="4225684"/>
            <a:ext cx="988925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statistics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1466659" y="3685624"/>
            <a:ext cx="6989477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b="1" dirty="0" err="1" smtClean="0"/>
              <a:t>Verifies</a:t>
            </a:r>
            <a:r>
              <a:rPr lang="fr-CH" b="1" dirty="0" smtClean="0"/>
              <a:t> </a:t>
            </a:r>
            <a:r>
              <a:rPr lang="fr-CH" b="1" dirty="0" err="1" smtClean="0"/>
              <a:t>polarimeter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experimentally</a:t>
            </a:r>
            <a:r>
              <a:rPr lang="fr-CH" b="1" dirty="0" smtClean="0"/>
              <a:t> </a:t>
            </a:r>
            <a:r>
              <a:rPr lang="fr-CH" b="1" dirty="0" err="1" smtClean="0"/>
              <a:t>measured</a:t>
            </a:r>
            <a:r>
              <a:rPr lang="fr-CH" b="1" dirty="0" smtClean="0"/>
              <a:t> cross-section ratios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3120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6" y="212153"/>
            <a:ext cx="6308598" cy="429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636155"/>
                  </p:ext>
                </p:extLst>
              </p:nvPr>
            </p:nvGraphicFramePr>
            <p:xfrm>
              <a:off x="926595" y="208988"/>
              <a:ext cx="7650850" cy="2937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0170"/>
                    <a:gridCol w="1755195"/>
                    <a:gridCol w="1305145"/>
                    <a:gridCol w="1530170"/>
                    <a:gridCol w="1530170"/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 @ FCC-</a:t>
                          </a:r>
                          <a:r>
                            <a:rPr lang="fr-CH" sz="1400" dirty="0" err="1" smtClean="0"/>
                            <a:t>ee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 </a:t>
                          </a:r>
                          <a:r>
                            <a:rPr lang="fr-CH" sz="1400" baseline="0" dirty="0" smtClean="0"/>
                            <a:t>@ ILC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 </a:t>
                          </a:r>
                          <a:r>
                            <a:rPr lang="fr-CH" sz="1400" baseline="0" dirty="0" smtClean="0"/>
                            <a:t>@ FCC-</a:t>
                          </a:r>
                          <a:r>
                            <a:rPr lang="fr-CH" sz="1400" baseline="0" dirty="0" err="1" smtClean="0"/>
                            <a:t>ee</a:t>
                          </a:r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visible</a:t>
                          </a:r>
                          <a:r>
                            <a:rPr lang="fr-CH" sz="1400" baseline="0" dirty="0" smtClean="0"/>
                            <a:t> Z </a:t>
                          </a:r>
                          <a:r>
                            <a:rPr lang="fr-CH" sz="1400" baseline="0" dirty="0" err="1" smtClean="0"/>
                            <a:t>decays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10</a:t>
                          </a:r>
                          <a:r>
                            <a:rPr lang="fr-CH" sz="1400" baseline="30000" dirty="0" smtClean="0"/>
                            <a:t>12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visible Z </a:t>
                          </a:r>
                          <a:r>
                            <a:rPr lang="fr-CH" sz="1400" dirty="0" err="1" smtClean="0"/>
                            <a:t>decays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10</a:t>
                          </a:r>
                          <a:r>
                            <a:rPr lang="fr-CH" sz="1400" baseline="30000" dirty="0" smtClean="0"/>
                            <a:t>9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5.10</a:t>
                          </a:r>
                          <a:r>
                            <a:rPr lang="en-US" sz="1400" baseline="30000" dirty="0" smtClean="0"/>
                            <a:t>10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muon pairs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 10</a:t>
                          </a:r>
                          <a:r>
                            <a:rPr lang="fr-CH" sz="1400" baseline="30000" dirty="0" smtClean="0"/>
                            <a:t>11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beam</a:t>
                          </a:r>
                          <a:r>
                            <a:rPr lang="fr-CH" sz="1400" dirty="0" smtClean="0"/>
                            <a:t> </a:t>
                          </a:r>
                          <a:r>
                            <a:rPr lang="fr-CH" sz="1400" dirty="0" err="1" smtClean="0"/>
                            <a:t>polarization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90%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30%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 (stat)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baseline="0" dirty="0" smtClean="0"/>
                            <a:t>3 10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</a:t>
                          </a:r>
                          <a:r>
                            <a:rPr lang="fr-CH" sz="1400" dirty="0" smtClean="0"/>
                            <a:t>  (stat)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4.2 10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4.5 10</a:t>
                          </a:r>
                          <a:r>
                            <a:rPr lang="en-US" sz="1400" baseline="30000" dirty="0" smtClean="0"/>
                            <a:t>-5</a:t>
                          </a:r>
                          <a:endParaRPr lang="en-US" sz="1400" baseline="30000" dirty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 </a:t>
                          </a:r>
                          <a:r>
                            <a:rPr lang="fr-CH" sz="1400" dirty="0" err="1" smtClean="0">
                              <a:sym typeface="Symbol"/>
                            </a:rPr>
                            <a:t>E</a:t>
                          </a:r>
                          <a:r>
                            <a:rPr lang="fr-CH" sz="1400" baseline="-25000" dirty="0" err="1" smtClean="0">
                              <a:sym typeface="Symbol"/>
                            </a:rPr>
                            <a:t>cm</a:t>
                          </a:r>
                          <a:r>
                            <a:rPr lang="fr-CH" sz="1400" baseline="-25000" dirty="0" smtClean="0">
                              <a:sym typeface="Symbol"/>
                            </a:rPr>
                            <a:t> </a:t>
                          </a:r>
                          <a:r>
                            <a:rPr lang="fr-CH" sz="1400" baseline="0" dirty="0" smtClean="0">
                              <a:sym typeface="Symbol"/>
                            </a:rPr>
                            <a:t>(MeV)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0.1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2.2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 (E</a:t>
                          </a:r>
                          <a:r>
                            <a:rPr lang="fr-CH" sz="1400" baseline="-25000" dirty="0" smtClean="0"/>
                            <a:t>CM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dirty="0" smtClean="0"/>
                            <a:t>)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/>
                            <a:t>9.2</a:t>
                          </a:r>
                          <a:r>
                            <a:rPr lang="fr-CH" sz="1400" baseline="0" dirty="0" smtClean="0"/>
                            <a:t> 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</a:t>
                          </a:r>
                          <a:r>
                            <a:rPr lang="fr-CH" sz="1400" dirty="0" smtClean="0"/>
                            <a:t>  (E</a:t>
                          </a:r>
                          <a:r>
                            <a:rPr lang="fr-CH" sz="1400" baseline="-25000" dirty="0" smtClean="0"/>
                            <a:t>CM</a:t>
                          </a:r>
                          <a:r>
                            <a:rPr lang="fr-CH" sz="1400" baseline="0" dirty="0" smtClean="0"/>
                            <a:t> </a:t>
                          </a:r>
                          <a:r>
                            <a:rPr lang="fr-CH" sz="1400" dirty="0" smtClean="0"/>
                            <a:t>)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400" dirty="0" smtClean="0"/>
                            <a:t>4.1 10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FB</a:t>
                          </a:r>
                          <a:r>
                            <a:rPr lang="fr-CH" sz="1400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1.0 10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>
                              <a:sym typeface="Symbol"/>
                            </a:rPr>
                            <a:t></a:t>
                          </a:r>
                          <a:r>
                            <a:rPr lang="fr-CH" sz="1400" dirty="0" smtClean="0"/>
                            <a:t>A</a:t>
                          </a:r>
                          <a:r>
                            <a:rPr lang="fr-CH" sz="1400" baseline="-25000" dirty="0" smtClean="0"/>
                            <a:t>LR</a:t>
                          </a:r>
                          <a:r>
                            <a:rPr lang="fr-CH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5.9 10</a:t>
                          </a:r>
                          <a:r>
                            <a:rPr lang="fr-CH" sz="1400" baseline="30000" dirty="0" smtClean="0"/>
                            <a:t>-5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ym typeface="Symbol"/>
                            </a:rPr>
                            <a:t>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CH" sz="1400" dirty="0" smtClean="0">
                                  <a:sym typeface="Symbol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fr-CH" sz="1400" baseline="30000" dirty="0" smtClean="0">
                                  <a:sym typeface="Symbol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fr-CH" sz="1400" dirty="0" smtClean="0">
                                  <a:sym typeface="Symbol"/>
                                </a:rPr>
                                <m:t></m:t>
                              </m:r>
                              <m:r>
                                <m:rPr>
                                  <m:nor/>
                                </m:rPr>
                                <a:rPr lang="fr-CH" sz="1400" baseline="30000" dirty="0" smtClean="0">
                                  <a:sym typeface="Symbol"/>
                                </a:rPr>
                                <m:t>lept</m:t>
                              </m:r>
                              <m:r>
                                <m:rPr>
                                  <m:nor/>
                                </m:rPr>
                                <a:rPr lang="fr-CH" sz="1400" baseline="-25000" dirty="0" smtClean="0">
                                  <a:sym typeface="Symbol"/>
                                </a:rPr>
                                <m:t>W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5.9 </a:t>
                          </a:r>
                          <a:r>
                            <a:rPr lang="fr-CH" sz="1400" baseline="0" dirty="0" smtClean="0"/>
                            <a:t>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400" dirty="0" smtClean="0"/>
                            <a:t>7.5 </a:t>
                          </a:r>
                          <a:r>
                            <a:rPr lang="fr-CH" sz="1400" baseline="0" dirty="0" smtClean="0"/>
                            <a:t>10</a:t>
                          </a:r>
                          <a:r>
                            <a:rPr lang="fr-CH" sz="1400" baseline="30000" dirty="0" smtClean="0"/>
                            <a:t>-6</a:t>
                          </a:r>
                          <a:endParaRPr lang="en-US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6 10</a:t>
                          </a:r>
                          <a:r>
                            <a:rPr lang="fr-CH" sz="1400" baseline="30000" dirty="0" smtClean="0"/>
                            <a:t>-6  </a:t>
                          </a:r>
                          <a:r>
                            <a:rPr lang="fr-CH" sz="1400" baseline="0" dirty="0" smtClean="0">
                              <a:solidFill>
                                <a:srgbClr val="FF0000"/>
                              </a:solidFill>
                            </a:rPr>
                            <a:t>+?</a:t>
                          </a:r>
                          <a:endParaRPr lang="en-US" sz="14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636155"/>
                  </p:ext>
                </p:extLst>
              </p:nvPr>
            </p:nvGraphicFramePr>
            <p:xfrm>
              <a:off x="926595" y="278650"/>
              <a:ext cx="7650850" cy="3774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0170"/>
                    <a:gridCol w="1755195"/>
                    <a:gridCol w="1305145"/>
                    <a:gridCol w="1530170"/>
                    <a:gridCol w="153017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 @ FCC-</a:t>
                          </a:r>
                          <a:r>
                            <a:rPr lang="fr-CH" dirty="0" err="1" smtClean="0"/>
                            <a:t>ee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 </a:t>
                          </a:r>
                          <a:r>
                            <a:rPr lang="fr-CH" baseline="0" dirty="0" smtClean="0"/>
                            <a:t>@ ILC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 </a:t>
                          </a:r>
                          <a:r>
                            <a:rPr lang="fr-CH" baseline="0" dirty="0" smtClean="0"/>
                            <a:t>@ FCC-</a:t>
                          </a:r>
                          <a:r>
                            <a:rPr lang="fr-CH" baseline="0" dirty="0" err="1" smtClean="0"/>
                            <a:t>ee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visible</a:t>
                          </a:r>
                          <a:r>
                            <a:rPr lang="fr-CH" baseline="0" dirty="0" smtClean="0"/>
                            <a:t> Z </a:t>
                          </a:r>
                          <a:r>
                            <a:rPr lang="fr-CH" baseline="0" dirty="0" err="1" smtClean="0"/>
                            <a:t>decays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10</a:t>
                          </a:r>
                          <a:r>
                            <a:rPr lang="fr-CH" baseline="30000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visible Z </a:t>
                          </a:r>
                          <a:r>
                            <a:rPr lang="fr-CH" dirty="0" err="1" smtClean="0"/>
                            <a:t>decays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10</a:t>
                          </a:r>
                          <a:r>
                            <a:rPr lang="fr-CH" baseline="30000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5.10</a:t>
                          </a:r>
                          <a:r>
                            <a:rPr lang="en-US" baseline="30000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muon pairs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 10</a:t>
                          </a:r>
                          <a:r>
                            <a:rPr lang="fr-CH" baseline="30000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 smtClean="0"/>
                            <a:t>beam</a:t>
                          </a:r>
                          <a:r>
                            <a:rPr lang="fr-CH" dirty="0" smtClean="0"/>
                            <a:t> </a:t>
                          </a:r>
                          <a:r>
                            <a:rPr lang="fr-CH" dirty="0" err="1" smtClean="0"/>
                            <a:t>polarization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90%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 (stat)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baseline="0" dirty="0" smtClean="0"/>
                            <a:t>3 10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</a:t>
                          </a:r>
                          <a:r>
                            <a:rPr lang="fr-CH" dirty="0" smtClean="0"/>
                            <a:t>  (stat)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4.2 10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4.5 10</a:t>
                          </a:r>
                          <a:r>
                            <a:rPr lang="en-US" baseline="30000" dirty="0" smtClean="0"/>
                            <a:t>-5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 </a:t>
                          </a:r>
                          <a:r>
                            <a:rPr lang="fr-CH" dirty="0" err="1" smtClean="0">
                              <a:sym typeface="Symbol"/>
                            </a:rPr>
                            <a:t>E</a:t>
                          </a:r>
                          <a:r>
                            <a:rPr lang="fr-CH" baseline="-25000" dirty="0" err="1" smtClean="0">
                              <a:sym typeface="Symbol"/>
                            </a:rPr>
                            <a:t>cm</a:t>
                          </a:r>
                          <a:r>
                            <a:rPr lang="fr-CH" baseline="-25000" dirty="0" smtClean="0">
                              <a:sym typeface="Symbol"/>
                            </a:rPr>
                            <a:t> </a:t>
                          </a:r>
                          <a:r>
                            <a:rPr lang="fr-CH" baseline="0" dirty="0" smtClean="0">
                              <a:sym typeface="Symbol"/>
                            </a:rPr>
                            <a:t>(MeV)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 (E</a:t>
                          </a:r>
                          <a:r>
                            <a:rPr lang="fr-CH" baseline="-25000" dirty="0" smtClean="0"/>
                            <a:t>CM</a:t>
                          </a:r>
                          <a:r>
                            <a:rPr lang="fr-CH" baseline="0" dirty="0" smtClean="0"/>
                            <a:t> </a:t>
                          </a:r>
                          <a:r>
                            <a:rPr lang="fr-CH" dirty="0" smtClean="0"/>
                            <a:t>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/>
                            <a:t>9.2</a:t>
                          </a:r>
                          <a:r>
                            <a:rPr lang="fr-CH" baseline="0" dirty="0" smtClean="0"/>
                            <a:t> 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</a:t>
                          </a:r>
                          <a:r>
                            <a:rPr lang="fr-CH" dirty="0" smtClean="0"/>
                            <a:t>  (E</a:t>
                          </a:r>
                          <a:r>
                            <a:rPr lang="fr-CH" baseline="-25000" dirty="0" smtClean="0"/>
                            <a:t>CM</a:t>
                          </a:r>
                          <a:r>
                            <a:rPr lang="fr-CH" baseline="0" dirty="0" smtClean="0"/>
                            <a:t> </a:t>
                          </a:r>
                          <a:r>
                            <a:rPr lang="fr-CH" dirty="0" smtClean="0"/>
                            <a:t>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 smtClean="0"/>
                            <a:t>4.1 10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FB</a:t>
                          </a:r>
                          <a:r>
                            <a:rPr lang="fr-CH" baseline="30000" dirty="0" smtClean="0">
                              <a:sym typeface="Symbol"/>
                            </a:rPr>
                            <a:t></a:t>
                          </a:r>
                          <a:r>
                            <a:rPr lang="fr-CH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1.0 10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>
                              <a:sym typeface="Symbol"/>
                            </a:rPr>
                            <a:t></a:t>
                          </a:r>
                          <a:r>
                            <a:rPr lang="fr-CH" dirty="0" smtClean="0"/>
                            <a:t>A</a:t>
                          </a:r>
                          <a:r>
                            <a:rPr lang="fr-CH" baseline="-25000" dirty="0" smtClean="0"/>
                            <a:t>LR</a:t>
                          </a:r>
                          <a:r>
                            <a:rPr lang="fr-CH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5.9 10</a:t>
                          </a:r>
                          <a:r>
                            <a:rPr lang="fr-CH" baseline="30000" dirty="0" smtClean="0"/>
                            <a:t>-5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922951" r="-4003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5.9 </a:t>
                          </a:r>
                          <a:r>
                            <a:rPr lang="fr-CH" baseline="0" dirty="0" smtClean="0"/>
                            <a:t>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7.5 </a:t>
                          </a:r>
                          <a:r>
                            <a:rPr lang="fr-CH" baseline="0" dirty="0" smtClean="0"/>
                            <a:t>10</a:t>
                          </a:r>
                          <a:r>
                            <a:rPr lang="fr-CH" baseline="30000" dirty="0" smtClean="0"/>
                            <a:t>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6 10</a:t>
                          </a:r>
                          <a:r>
                            <a:rPr lang="fr-CH" baseline="30000" dirty="0" smtClean="0"/>
                            <a:t>-6  </a:t>
                          </a:r>
                          <a:r>
                            <a:rPr lang="fr-CH" baseline="0" dirty="0" smtClean="0">
                              <a:solidFill>
                                <a:srgbClr val="FF0000"/>
                              </a:solidFill>
                            </a:rPr>
                            <a:t>+?</a:t>
                          </a:r>
                          <a:endParaRPr lang="en-US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135028" y="4019200"/>
            <a:ext cx="9117492" cy="92333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fr-CH" dirty="0"/>
              <a:t>All  </a:t>
            </a:r>
            <a:r>
              <a:rPr lang="fr-CH" dirty="0" err="1"/>
              <a:t>exceeds</a:t>
            </a:r>
            <a:r>
              <a:rPr lang="fr-CH" dirty="0"/>
              <a:t> the </a:t>
            </a:r>
            <a:r>
              <a:rPr lang="fr-CH" dirty="0" err="1"/>
              <a:t>theoretical</a:t>
            </a:r>
            <a:r>
              <a:rPr lang="fr-CH" dirty="0"/>
              <a:t> </a:t>
            </a:r>
            <a:r>
              <a:rPr lang="fr-CH" dirty="0" err="1"/>
              <a:t>precision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>
                <a:sym typeface="Symbol"/>
              </a:rPr>
              <a:t>(</a:t>
            </a:r>
            <a:r>
              <a:rPr lang="fr-CH" dirty="0" err="1">
                <a:sym typeface="Symbol"/>
              </a:rPr>
              <a:t>m</a:t>
            </a:r>
            <a:r>
              <a:rPr lang="fr-CH" baseline="-25000" dirty="0" err="1">
                <a:sym typeface="Symbol"/>
              </a:rPr>
              <a:t>Z</a:t>
            </a:r>
            <a:r>
              <a:rPr lang="fr-CH" dirty="0">
                <a:sym typeface="Symbol"/>
              </a:rPr>
              <a:t>) </a:t>
            </a:r>
            <a:r>
              <a:rPr lang="fr-CH" dirty="0" smtClean="0">
                <a:sym typeface="Symbol"/>
              </a:rPr>
              <a:t>(310</a:t>
            </a:r>
            <a:r>
              <a:rPr lang="fr-CH" baseline="30000" dirty="0" smtClean="0">
                <a:sym typeface="Symbol"/>
              </a:rPr>
              <a:t>-5</a:t>
            </a:r>
            <a:r>
              <a:rPr lang="fr-CH" dirty="0" smtClean="0">
                <a:sym typeface="Symbol"/>
              </a:rPr>
              <a:t>) or </a:t>
            </a:r>
            <a:r>
              <a:rPr lang="fr-CH" dirty="0">
                <a:sym typeface="Symbol"/>
              </a:rPr>
              <a:t>the </a:t>
            </a:r>
            <a:r>
              <a:rPr lang="fr-CH" dirty="0" err="1">
                <a:sym typeface="Symbol"/>
              </a:rPr>
              <a:t>comparison</a:t>
            </a:r>
            <a:r>
              <a:rPr lang="fr-CH" dirty="0">
                <a:sym typeface="Symbol"/>
              </a:rPr>
              <a:t> </a:t>
            </a:r>
            <a:r>
              <a:rPr lang="fr-CH" dirty="0" err="1">
                <a:sym typeface="Symbol"/>
              </a:rPr>
              <a:t>with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m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dirty="0" smtClean="0">
                <a:sym typeface="Symbol"/>
              </a:rPr>
              <a:t> (500keV)</a:t>
            </a:r>
            <a:r>
              <a:rPr lang="fr-CH" baseline="-25000" dirty="0" smtClean="0">
                <a:sym typeface="Symbol"/>
              </a:rPr>
              <a:t> </a:t>
            </a:r>
            <a:endParaRPr lang="fr-CH" dirty="0"/>
          </a:p>
          <a:p>
            <a:endParaRPr lang="fr-CH" b="1" dirty="0" smtClean="0">
              <a:solidFill>
                <a:srgbClr val="0070C0"/>
              </a:solidFill>
            </a:endParaRPr>
          </a:p>
          <a:p>
            <a:r>
              <a:rPr lang="fr-CH" b="1" dirty="0" smtClean="0">
                <a:solidFill>
                  <a:srgbClr val="0070C0"/>
                </a:solidFill>
              </a:rPr>
              <a:t>But </a:t>
            </a:r>
            <a:r>
              <a:rPr lang="fr-CH" b="1" dirty="0" err="1">
                <a:solidFill>
                  <a:srgbClr val="0070C0"/>
                </a:solidFill>
              </a:rPr>
              <a:t>this</a:t>
            </a:r>
            <a:r>
              <a:rPr lang="fr-CH" b="1" dirty="0">
                <a:solidFill>
                  <a:srgbClr val="0070C0"/>
                </a:solidFill>
              </a:rPr>
              <a:t> </a:t>
            </a:r>
            <a:r>
              <a:rPr lang="fr-CH" b="1" dirty="0" err="1">
                <a:solidFill>
                  <a:srgbClr val="0070C0"/>
                </a:solidFill>
              </a:rPr>
              <a:t>precision</a:t>
            </a:r>
            <a:r>
              <a:rPr lang="fr-CH" b="1" dirty="0">
                <a:solidFill>
                  <a:srgbClr val="0070C0"/>
                </a:solidFill>
              </a:rPr>
              <a:t> on 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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sin</a:t>
            </a:r>
            <a:r>
              <a:rPr lang="fr-CH" b="1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</a:t>
            </a:r>
            <a:r>
              <a:rPr lang="fr-CH" b="1" baseline="30000" dirty="0">
                <a:solidFill>
                  <a:srgbClr val="0070C0"/>
                </a:solidFill>
                <a:latin typeface="Script MT Bold"/>
                <a:sym typeface="Symbol"/>
              </a:rPr>
              <a:t>lept</a:t>
            </a:r>
            <a:r>
              <a:rPr lang="fr-CH" b="1" baseline="-25000" dirty="0">
                <a:solidFill>
                  <a:srgbClr val="0070C0"/>
                </a:solidFill>
                <a:sym typeface="Symbol"/>
              </a:rPr>
              <a:t>W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can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only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be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exploited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 at FCC-</a:t>
            </a:r>
            <a:r>
              <a:rPr lang="fr-CH" b="1" dirty="0" err="1">
                <a:solidFill>
                  <a:srgbClr val="0070C0"/>
                </a:solidFill>
                <a:sym typeface="Symbol"/>
              </a:rPr>
              <a:t>ee</a:t>
            </a:r>
            <a:r>
              <a:rPr lang="fr-CH" b="1" dirty="0">
                <a:solidFill>
                  <a:srgbClr val="0070C0"/>
                </a:solidFill>
                <a:sym typeface="Symbol"/>
              </a:rPr>
              <a:t>!</a:t>
            </a:r>
            <a:endParaRPr lang="fr-C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7" y="3213073"/>
            <a:ext cx="7866623" cy="185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99" y="31355"/>
            <a:ext cx="5333961" cy="32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25" y="310251"/>
            <a:ext cx="386214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forward</a:t>
            </a:r>
            <a:r>
              <a:rPr lang="fr-CH" dirty="0" smtClean="0"/>
              <a:t> </a:t>
            </a:r>
            <a:r>
              <a:rPr lang="fr-CH" dirty="0" err="1" smtClean="0"/>
              <a:t>backward</a:t>
            </a:r>
            <a:r>
              <a:rPr lang="fr-CH" dirty="0" smtClean="0"/>
              <a:t> tau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asymmetry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clean. </a:t>
            </a:r>
          </a:p>
          <a:p>
            <a:r>
              <a:rPr lang="fr-CH" dirty="0" err="1" smtClean="0"/>
              <a:t>Dependence</a:t>
            </a:r>
            <a:r>
              <a:rPr lang="fr-CH" dirty="0" smtClean="0"/>
              <a:t> on E</a:t>
            </a:r>
            <a:r>
              <a:rPr lang="fr-CH" baseline="-25000" dirty="0" smtClean="0"/>
              <a:t>CM </a:t>
            </a:r>
            <a:r>
              <a:rPr lang="fr-CH" dirty="0" err="1" smtClean="0"/>
              <a:t>same</a:t>
            </a:r>
            <a:r>
              <a:rPr lang="fr-CH" dirty="0" smtClean="0"/>
              <a:t> as A</a:t>
            </a:r>
            <a:r>
              <a:rPr lang="fr-CH" baseline="-25000" dirty="0" smtClean="0"/>
              <a:t>LR </a:t>
            </a:r>
            <a:r>
              <a:rPr lang="fr-CH" dirty="0" smtClean="0"/>
              <a:t> </a:t>
            </a:r>
            <a:r>
              <a:rPr lang="fr-CH" dirty="0" err="1" smtClean="0"/>
              <a:t>negl</a:t>
            </a:r>
            <a:r>
              <a:rPr lang="fr-CH" dirty="0" smtClean="0"/>
              <a:t>. </a:t>
            </a:r>
            <a:endParaRPr lang="fr-CH" baseline="-25000" dirty="0" smtClean="0"/>
          </a:p>
          <a:p>
            <a:r>
              <a:rPr lang="fr-CH" dirty="0" smtClean="0"/>
              <a:t>At FCC-</a:t>
            </a:r>
            <a:r>
              <a:rPr lang="fr-CH" dirty="0" err="1" smtClean="0"/>
              <a:t>ee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ALEPH data 160 pb</a:t>
            </a:r>
            <a:r>
              <a:rPr lang="fr-CH" baseline="30000" dirty="0" smtClean="0"/>
              <a:t>-1 </a:t>
            </a:r>
            <a:r>
              <a:rPr lang="fr-CH" dirty="0" smtClean="0"/>
              <a:t> (80 s @ FCC-</a:t>
            </a:r>
            <a:r>
              <a:rPr lang="fr-CH" dirty="0" err="1" smtClean="0"/>
              <a:t>ee</a:t>
            </a:r>
            <a:r>
              <a:rPr lang="fr-CH" dirty="0" smtClean="0"/>
              <a:t> !)</a:t>
            </a:r>
            <a:endParaRPr lang="fr-CH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71342" y="1862925"/>
            <a:ext cx="3742884" cy="1200329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syst</a:t>
            </a:r>
            <a:r>
              <a:rPr lang="fr-CH" dirty="0" smtClean="0"/>
              <a:t>. </a:t>
            </a:r>
            <a:r>
              <a:rPr lang="fr-CH" dirty="0" err="1" smtClean="0"/>
              <a:t>level</a:t>
            </a:r>
            <a:r>
              <a:rPr lang="fr-CH" dirty="0" smtClean="0"/>
              <a:t> of 6 10</a:t>
            </a:r>
            <a:r>
              <a:rPr lang="fr-CH" baseline="30000" dirty="0" smtClean="0"/>
              <a:t>-5</a:t>
            </a:r>
            <a:r>
              <a:rPr lang="fr-CH" dirty="0" smtClean="0"/>
              <a:t>on sin</a:t>
            </a:r>
            <a:r>
              <a:rPr lang="fr-CH" baseline="30000" dirty="0" smtClean="0"/>
              <a:t>2</a:t>
            </a:r>
            <a:r>
              <a:rPr lang="fr-CH" dirty="0" smtClean="0">
                <a:sym typeface="Symbol"/>
              </a:rPr>
              <a:t></a:t>
            </a:r>
            <a:r>
              <a:rPr lang="fr-CH" baseline="30000" dirty="0" smtClean="0">
                <a:sym typeface="Symbol"/>
              </a:rPr>
              <a:t>eff</a:t>
            </a:r>
            <a:r>
              <a:rPr lang="fr-CH" baseline="-25000" dirty="0" smtClean="0">
                <a:sym typeface="Symbol"/>
              </a:rPr>
              <a:t>W</a:t>
            </a:r>
            <a:endParaRPr lang="fr-CH" dirty="0" smtClean="0"/>
          </a:p>
          <a:p>
            <a:r>
              <a:rPr lang="fr-CH" dirty="0" err="1" smtClean="0"/>
              <a:t>much</a:t>
            </a:r>
            <a:r>
              <a:rPr lang="fr-CH" dirty="0" smtClean="0"/>
              <a:t> </a:t>
            </a:r>
            <a:r>
              <a:rPr lang="fr-CH" dirty="0" err="1" smtClean="0"/>
              <a:t>improvement</a:t>
            </a:r>
            <a:r>
              <a:rPr lang="fr-CH" dirty="0" smtClean="0"/>
              <a:t> possible </a:t>
            </a:r>
          </a:p>
          <a:p>
            <a:r>
              <a:rPr lang="fr-CH" dirty="0"/>
              <a:t>b</a:t>
            </a:r>
            <a:r>
              <a:rPr lang="fr-CH" dirty="0" smtClean="0"/>
              <a:t>y </a:t>
            </a:r>
            <a:r>
              <a:rPr lang="fr-CH" dirty="0" err="1" smtClean="0"/>
              <a:t>using</a:t>
            </a:r>
            <a:r>
              <a:rPr lang="fr-CH" dirty="0" smtClean="0"/>
              <a:t> </a:t>
            </a:r>
            <a:r>
              <a:rPr lang="fr-CH" dirty="0" err="1" smtClean="0"/>
              <a:t>dedicated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e.g</a:t>
            </a:r>
            <a:r>
              <a:rPr lang="fr-CH" dirty="0" smtClean="0"/>
              <a:t>. tau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Symbol"/>
              </a:rPr>
              <a:t></a:t>
            </a:r>
            <a:r>
              <a:rPr lang="fr-CH" dirty="0" smtClean="0">
                <a:sym typeface="Wingdings" panose="05000000000000000000" pitchFamily="2" charset="2"/>
              </a:rPr>
              <a:t> v  to </a:t>
            </a:r>
            <a:r>
              <a:rPr lang="fr-CH" dirty="0" err="1" smtClean="0">
                <a:sym typeface="Wingdings" panose="05000000000000000000" pitchFamily="2" charset="2"/>
              </a:rPr>
              <a:t>avoid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had</a:t>
            </a:r>
            <a:r>
              <a:rPr lang="fr-CH" dirty="0" smtClean="0">
                <a:sym typeface="Wingdings" panose="05000000000000000000" pitchFamily="2" charset="2"/>
              </a:rPr>
              <a:t>. model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1350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7515"/>
            <a:ext cx="66230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581890" y="390676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445264"/>
            <a:ext cx="6057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0693" y="1752896"/>
            <a:ext cx="6885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65" y="208990"/>
            <a:ext cx="3079946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Going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the observables</a:t>
            </a:r>
            <a:endParaRPr lang="fr-CH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2" y="2841782"/>
            <a:ext cx="2250742" cy="175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2578474"/>
            <a:ext cx="3998056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3" y="3719380"/>
            <a:ext cx="3592206" cy="10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528" y="2031691"/>
            <a:ext cx="470000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Or 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0097" y="556197"/>
                <a:ext cx="7517289" cy="2680990"/>
              </a:xfrm>
              <a:prstGeom prst="rect">
                <a:avLst/>
              </a:prstGeom>
            </p:spPr>
            <p:txBody>
              <a:bodyPr wrap="square" lIns="91434" tIns="45717" rIns="91434" bIns="45717">
                <a:spAutoFit/>
              </a:bodyPr>
              <a:lstStyle/>
              <a:p>
                <a:r>
                  <a:rPr lang="fr-CH" dirty="0" smtClean="0"/>
                  <a:t>the </a:t>
                </a:r>
                <a:r>
                  <a:rPr lang="fr-CH" dirty="0" err="1"/>
                  <a:t>weak</a:t>
                </a:r>
                <a:r>
                  <a:rPr lang="fr-CH" dirty="0"/>
                  <a:t> </a:t>
                </a:r>
                <a:r>
                  <a:rPr lang="fr-CH" dirty="0" err="1"/>
                  <a:t>mixing</a:t>
                </a:r>
                <a:r>
                  <a:rPr lang="fr-CH" dirty="0"/>
                  <a:t> angle as </a:t>
                </a:r>
                <a:r>
                  <a:rPr lang="fr-CH" b="1" u="sng" dirty="0" err="1"/>
                  <a:t>defined</a:t>
                </a:r>
                <a:r>
                  <a:rPr lang="fr-CH" b="1" dirty="0"/>
                  <a:t> </a:t>
                </a:r>
                <a:r>
                  <a:rPr lang="fr-CH" dirty="0"/>
                  <a:t>by the relation   </a:t>
                </a:r>
                <a:endParaRPr lang="fr-CH" dirty="0" smtClean="0"/>
              </a:p>
              <a:p>
                <a:r>
                  <a:rPr lang="fr-CH" dirty="0" smtClean="0"/>
                  <a:t>A</a:t>
                </a:r>
                <a:r>
                  <a:rPr lang="fr-CH" baseline="-25000" dirty="0" smtClean="0">
                    <a:latin typeface="Script MT Bold"/>
                  </a:rPr>
                  <a:t>l</a:t>
                </a:r>
                <a:r>
                  <a:rPr lang="fr-CH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/>
                              </a:rPr>
                              <m:t>𝑔</m:t>
                            </m:r>
                            <m:r>
                              <a:rPr lang="fr-CH" i="1" baseline="3000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/>
                              </a:rPr>
                              <m:t>𝑔</m:t>
                            </m:r>
                            <m:r>
                              <a:rPr lang="fr-CH" i="1" baseline="3000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</m:sSubSup>
                      </m:num>
                      <m:den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i="1" baseline="3000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𝑉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i="1" baseline="30000">
                            <a:latin typeface="Cambria Math"/>
                          </a:rPr>
                          <m:t>2</m:t>
                        </m:r>
                        <m:r>
                          <a:rPr lang="fr-CH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i="1" baseline="3000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i="1" baseline="30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CH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i="1" baseline="3000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𝐿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i="1" baseline="30000">
                            <a:latin typeface="Cambria Math"/>
                          </a:rPr>
                          <m:t>2</m:t>
                        </m:r>
                        <m:r>
                          <a:rPr lang="fr-CH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i="1" baseline="3000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𝑅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i="1" baseline="3000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i="1" baseline="3000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𝐿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i="1" baseline="30000">
                            <a:latin typeface="Cambria Math"/>
                          </a:rPr>
                          <m:t>2</m:t>
                        </m:r>
                        <m:r>
                          <a:rPr lang="fr-CH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CH" i="1" baseline="3000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𝑅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i="1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CH" b="1" u="sng" baseline="30000" dirty="0"/>
              </a:p>
              <a:p>
                <a:r>
                  <a:rPr lang="fr-CH" dirty="0" err="1"/>
                  <a:t>with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/>
                              </a:rPr>
                              <m:t>𝑔</m:t>
                            </m:r>
                            <m:r>
                              <a:rPr lang="fr-CH" i="1" baseline="3000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𝐿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CH" dirty="0"/>
                  <a:t> = ½ -</a:t>
                </a:r>
                <a:r>
                  <a:rPr lang="fr-CH" dirty="0">
                    <a:sym typeface="Symbol"/>
                  </a:rPr>
                  <a:t>sin</a:t>
                </a:r>
                <a:r>
                  <a:rPr lang="fr-CH" baseline="30000" dirty="0">
                    <a:sym typeface="Symbol"/>
                  </a:rPr>
                  <a:t>2</a:t>
                </a:r>
                <a:r>
                  <a:rPr lang="fr-CH" dirty="0">
                    <a:sym typeface="Symbol"/>
                  </a:rPr>
                  <a:t></a:t>
                </a:r>
                <a:r>
                  <a:rPr lang="fr-CH" baseline="30000" dirty="0">
                    <a:latin typeface="Script MT Bold"/>
                    <a:sym typeface="Symbol"/>
                  </a:rPr>
                  <a:t>lept</a:t>
                </a:r>
                <a:r>
                  <a:rPr lang="fr-CH" baseline="-25000" dirty="0">
                    <a:sym typeface="Symbol"/>
                  </a:rPr>
                  <a:t>W  </a:t>
                </a:r>
                <a:r>
                  <a:rPr lang="fr-CH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/>
                              </a:rPr>
                              <m:t>𝑔</m:t>
                            </m:r>
                            <m:r>
                              <a:rPr lang="fr-CH" i="1" baseline="3000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CH" dirty="0"/>
                  <a:t> = -</a:t>
                </a:r>
                <a:r>
                  <a:rPr lang="fr-CH" dirty="0">
                    <a:sym typeface="Symbol"/>
                  </a:rPr>
                  <a:t>sin</a:t>
                </a:r>
                <a:r>
                  <a:rPr lang="fr-CH" baseline="30000" dirty="0">
                    <a:sym typeface="Symbol"/>
                  </a:rPr>
                  <a:t>2</a:t>
                </a:r>
                <a:r>
                  <a:rPr lang="fr-CH" dirty="0">
                    <a:sym typeface="Symbol"/>
                  </a:rPr>
                  <a:t></a:t>
                </a:r>
                <a:r>
                  <a:rPr lang="fr-CH" baseline="30000" dirty="0" smtClean="0">
                    <a:latin typeface="Script MT Bold"/>
                    <a:sym typeface="Symbol"/>
                  </a:rPr>
                  <a:t>lept</a:t>
                </a:r>
                <a:r>
                  <a:rPr lang="fr-CH" baseline="-25000" dirty="0" smtClean="0">
                    <a:sym typeface="Symbol"/>
                  </a:rPr>
                  <a:t>W       </a:t>
                </a:r>
              </a:p>
              <a:p>
                <a:r>
                  <a:rPr lang="fr-CH" dirty="0" smtClean="0">
                    <a:sym typeface="Symbol"/>
                  </a:rPr>
                  <a:t>A</a:t>
                </a:r>
                <a:r>
                  <a:rPr lang="fr-CH" baseline="-25000" dirty="0" smtClean="0">
                    <a:latin typeface="Script MT Bold"/>
                    <a:sym typeface="Symbol"/>
                  </a:rPr>
                  <a:t>l  </a:t>
                </a:r>
                <a:r>
                  <a:rPr lang="fr-CH" dirty="0">
                    <a:latin typeface="Script MT Bold"/>
                    <a:sym typeface="Symbol"/>
                  </a:rPr>
                  <a:t> </a:t>
                </a:r>
                <a:r>
                  <a:rPr lang="fr-CH" dirty="0">
                    <a:sym typeface="Symbol"/>
                  </a:rPr>
                  <a:t>8(1/4 -sin</a:t>
                </a:r>
                <a:r>
                  <a:rPr lang="fr-CH" baseline="30000" dirty="0">
                    <a:sym typeface="Symbol"/>
                  </a:rPr>
                  <a:t>2</a:t>
                </a:r>
                <a:r>
                  <a:rPr lang="fr-CH" dirty="0">
                    <a:sym typeface="Symbol"/>
                  </a:rPr>
                  <a:t></a:t>
                </a:r>
                <a:r>
                  <a:rPr lang="fr-CH" baseline="30000" dirty="0">
                    <a:sym typeface="Symbol"/>
                  </a:rPr>
                  <a:t>lept</a:t>
                </a:r>
                <a:r>
                  <a:rPr lang="fr-CH" baseline="-25000" dirty="0">
                    <a:sym typeface="Symbol"/>
                  </a:rPr>
                  <a:t>W </a:t>
                </a:r>
                <a:r>
                  <a:rPr lang="fr-CH" dirty="0" smtClean="0">
                    <a:sym typeface="Symbol"/>
                  </a:rPr>
                  <a:t>)   </a:t>
                </a:r>
                <a:r>
                  <a:rPr lang="fr-CH" dirty="0" err="1" smtClean="0">
                    <a:sym typeface="Symbol"/>
                  </a:rPr>
                  <a:t>very</a:t>
                </a:r>
                <a:r>
                  <a:rPr lang="fr-CH" dirty="0" smtClean="0">
                    <a:sym typeface="Symbol"/>
                  </a:rPr>
                  <a:t> sensitive to </a:t>
                </a:r>
                <a:r>
                  <a:rPr lang="fr-CH" dirty="0">
                    <a:sym typeface="Symbol"/>
                  </a:rPr>
                  <a:t>sin</a:t>
                </a:r>
                <a:r>
                  <a:rPr lang="fr-CH" baseline="30000" dirty="0">
                    <a:sym typeface="Symbol"/>
                  </a:rPr>
                  <a:t>2</a:t>
                </a:r>
                <a:r>
                  <a:rPr lang="fr-CH" dirty="0">
                    <a:sym typeface="Symbol"/>
                  </a:rPr>
                  <a:t></a:t>
                </a:r>
                <a:r>
                  <a:rPr lang="fr-CH" baseline="30000" dirty="0">
                    <a:sym typeface="Symbol"/>
                  </a:rPr>
                  <a:t>lept</a:t>
                </a:r>
                <a:r>
                  <a:rPr lang="fr-CH" baseline="-25000" dirty="0">
                    <a:sym typeface="Symbol"/>
                  </a:rPr>
                  <a:t>W </a:t>
                </a:r>
                <a:r>
                  <a:rPr lang="fr-CH" baseline="-25000" dirty="0" smtClean="0"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!</a:t>
                </a:r>
                <a:endParaRPr lang="fr-CH" dirty="0">
                  <a:sym typeface="Symbol"/>
                </a:endParaRPr>
              </a:p>
              <a:p>
                <a:endParaRPr lang="fr-CH" baseline="-25000" dirty="0">
                  <a:sym typeface="Symbol"/>
                </a:endParaRPr>
              </a:p>
              <a:p>
                <a:r>
                  <a:rPr lang="fr-CH" dirty="0">
                    <a:sym typeface="Symbol"/>
                  </a:rPr>
                  <a:t>A</a:t>
                </a:r>
                <a:r>
                  <a:rPr lang="fr-CH" baseline="-25000" dirty="0">
                    <a:sym typeface="Symbol"/>
                  </a:rPr>
                  <a:t>LR</a:t>
                </a:r>
                <a:r>
                  <a:rPr lang="fr-CH" dirty="0">
                    <a:sym typeface="Symbol"/>
                  </a:rPr>
                  <a:t> = </a:t>
                </a:r>
                <a:r>
                  <a:rPr lang="fr-CH" dirty="0" err="1" smtClean="0">
                    <a:sym typeface="Symbol"/>
                  </a:rPr>
                  <a:t>A</a:t>
                </a:r>
                <a:r>
                  <a:rPr lang="fr-CH" baseline="-25000" dirty="0" err="1" smtClean="0">
                    <a:sym typeface="Symbol"/>
                  </a:rPr>
                  <a:t>e</a:t>
                </a:r>
                <a:r>
                  <a:rPr lang="fr-CH" baseline="-25000" dirty="0" smtClean="0">
                    <a:sym typeface="Symbol"/>
                  </a:rPr>
                  <a:t>   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measured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from</a:t>
                </a:r>
                <a:r>
                  <a:rPr lang="fr-CH" dirty="0" smtClean="0">
                    <a:sym typeface="Symbol"/>
                  </a:rPr>
                  <a:t> (</a:t>
                </a:r>
                <a:r>
                  <a:rPr lang="fr-CH" baseline="-25000" dirty="0" smtClean="0">
                    <a:sym typeface="Symbol"/>
                  </a:rPr>
                  <a:t>vis ,L - </a:t>
                </a:r>
                <a:r>
                  <a:rPr lang="fr-CH" dirty="0" smtClean="0">
                    <a:sym typeface="Symbol"/>
                  </a:rPr>
                  <a:t></a:t>
                </a:r>
                <a:r>
                  <a:rPr lang="fr-CH" baseline="-25000" dirty="0">
                    <a:sym typeface="Symbol"/>
                  </a:rPr>
                  <a:t>vis </a:t>
                </a:r>
                <a:r>
                  <a:rPr lang="fr-CH" baseline="-25000" dirty="0" smtClean="0">
                    <a:sym typeface="Symbol"/>
                  </a:rPr>
                  <a:t>,R </a:t>
                </a:r>
                <a:r>
                  <a:rPr lang="fr-CH" dirty="0" smtClean="0">
                    <a:sym typeface="Symbol"/>
                  </a:rPr>
                  <a:t>) /</a:t>
                </a:r>
                <a:r>
                  <a:rPr lang="fr-CH" dirty="0">
                    <a:sym typeface="Symbol"/>
                  </a:rPr>
                  <a:t> (</a:t>
                </a:r>
                <a:r>
                  <a:rPr lang="fr-CH" baseline="-25000" dirty="0">
                    <a:sym typeface="Symbol"/>
                  </a:rPr>
                  <a:t>vis ,L - </a:t>
                </a:r>
                <a:r>
                  <a:rPr lang="fr-CH" dirty="0">
                    <a:sym typeface="Symbol"/>
                  </a:rPr>
                  <a:t></a:t>
                </a:r>
                <a:r>
                  <a:rPr lang="fr-CH" baseline="-25000" dirty="0">
                    <a:sym typeface="Symbol"/>
                  </a:rPr>
                  <a:t>vis ,R </a:t>
                </a:r>
                <a:r>
                  <a:rPr lang="fr-CH" dirty="0" smtClean="0">
                    <a:sym typeface="Symbol"/>
                  </a:rPr>
                  <a:t>) </a:t>
                </a:r>
              </a:p>
              <a:p>
                <a:r>
                  <a:rPr lang="fr-CH" dirty="0" smtClean="0">
                    <a:sym typeface="Symbol"/>
                  </a:rPr>
                  <a:t>( total visible cross-section </a:t>
                </a:r>
                <a:r>
                  <a:rPr lang="fr-CH" dirty="0" err="1" smtClean="0">
                    <a:sym typeface="Symbol"/>
                  </a:rPr>
                  <a:t>had</a:t>
                </a:r>
                <a:r>
                  <a:rPr lang="fr-CH" dirty="0" smtClean="0">
                    <a:sym typeface="Symbol"/>
                  </a:rPr>
                  <a:t> +  +   (35 nb) for 100% </a:t>
                </a:r>
                <a:r>
                  <a:rPr lang="fr-CH" dirty="0" err="1" smtClean="0">
                    <a:sym typeface="Symbol"/>
                  </a:rPr>
                  <a:t>Left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Polarization</a:t>
                </a:r>
                <a:r>
                  <a:rPr lang="fr-CH" dirty="0" smtClean="0">
                    <a:sym typeface="Symbol"/>
                  </a:rPr>
                  <a:t>  </a:t>
                </a:r>
                <a:endParaRPr lang="fr-CH" baseline="-25000" dirty="0" smtClean="0">
                  <a:sym typeface="Symbol"/>
                </a:endParaRPr>
              </a:p>
              <a:p>
                <a:endParaRPr lang="fr-CH" dirty="0">
                  <a:sym typeface="Symbol"/>
                </a:endParaRPr>
              </a:p>
              <a:p>
                <a:r>
                  <a:rPr lang="fr-CH" dirty="0"/>
                  <a:t>A</a:t>
                </a:r>
                <a:r>
                  <a:rPr lang="fr-CH" baseline="-25000" dirty="0"/>
                  <a:t>FB</a:t>
                </a:r>
                <a:r>
                  <a:rPr lang="fr-CH" baseline="30000" dirty="0">
                    <a:sym typeface="Symbol"/>
                  </a:rPr>
                  <a:t></a:t>
                </a:r>
                <a:r>
                  <a:rPr lang="fr-CH" dirty="0">
                    <a:sym typeface="Symbol"/>
                  </a:rPr>
                  <a:t>= ¾ </a:t>
                </a:r>
                <a:r>
                  <a:rPr lang="fr-CH" dirty="0" err="1">
                    <a:sym typeface="Symbol"/>
                  </a:rPr>
                  <a:t>A</a:t>
                </a:r>
                <a:r>
                  <a:rPr lang="fr-CH" baseline="-25000" dirty="0" err="1">
                    <a:sym typeface="Symbol"/>
                  </a:rPr>
                  <a:t>e</a:t>
                </a:r>
                <a:r>
                  <a:rPr lang="fr-CH" baseline="-25000" dirty="0">
                    <a:sym typeface="Symbol"/>
                  </a:rPr>
                  <a:t> </a:t>
                </a:r>
                <a:r>
                  <a:rPr lang="fr-CH" dirty="0">
                    <a:sym typeface="Symbol"/>
                  </a:rPr>
                  <a:t>A</a:t>
                </a:r>
                <a:r>
                  <a:rPr lang="fr-CH" baseline="-25000" dirty="0">
                    <a:sym typeface="Symbol"/>
                  </a:rPr>
                  <a:t> </a:t>
                </a:r>
                <a:r>
                  <a:rPr lang="fr-CH" dirty="0">
                    <a:sym typeface="Symbol"/>
                  </a:rPr>
                  <a:t>= ¾ A</a:t>
                </a:r>
                <a:r>
                  <a:rPr lang="fr-CH" baseline="-25000" dirty="0">
                    <a:latin typeface="Script MT Bold"/>
                    <a:sym typeface="Symbol"/>
                  </a:rPr>
                  <a:t>l</a:t>
                </a:r>
                <a:r>
                  <a:rPr lang="fr-CH" baseline="30000" dirty="0">
                    <a:latin typeface="Script MT Bold"/>
                    <a:sym typeface="Symbol"/>
                  </a:rPr>
                  <a:t>2</a:t>
                </a:r>
                <a:endParaRPr lang="fr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5" y="741594"/>
                <a:ext cx="7517289" cy="2680990"/>
              </a:xfrm>
              <a:prstGeom prst="rect">
                <a:avLst/>
              </a:prstGeom>
              <a:blipFill rotWithShape="1">
                <a:blip r:embed="rId5"/>
                <a:stretch>
                  <a:fillRect l="-649" t="-1139" b="-296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00" y="726545"/>
            <a:ext cx="7771358" cy="43396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  <a:latin typeface="Calibri"/>
              </a:rPr>
              <a:t>Precise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               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            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LEP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 </a:t>
            </a:r>
            <a:endParaRPr lang="fr-CH" b="0" i="1" dirty="0">
              <a:solidFill>
                <a:srgbClr val="008080"/>
              </a:solidFill>
              <a:latin typeface="Calibri"/>
            </a:endParaRPr>
          </a:p>
          <a:p>
            <a:endParaRPr lang="fr-CH" sz="1400" dirty="0">
              <a:solidFill>
                <a:prstClr val="black"/>
              </a:solidFill>
              <a:latin typeface="Calibri"/>
            </a:endParaRPr>
          </a:p>
          <a:p>
            <a:r>
              <a:rPr lang="fr-CH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.</a:t>
            </a:r>
            <a:endParaRPr lang="fr-CH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b="0" i="1" dirty="0">
                <a:solidFill>
                  <a:srgbClr val="008080"/>
                </a:solidFill>
                <a:latin typeface="Calibri"/>
              </a:rPr>
              <a:t>but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only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performed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at the end of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fills</a:t>
            </a:r>
            <a:r>
              <a:rPr lang="fr-CH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i="1" dirty="0" smtClean="0">
                <a:solidFill>
                  <a:srgbClr val="008080"/>
                </a:solidFill>
                <a:latin typeface="Calibri"/>
              </a:rPr>
              <a:t>(and </a:t>
            </a:r>
            <a:r>
              <a:rPr lang="fr-CH" i="1" dirty="0" err="1" smtClean="0">
                <a:solidFill>
                  <a:srgbClr val="008080"/>
                </a:solidFill>
                <a:latin typeface="Calibri"/>
              </a:rPr>
              <a:t>only</a:t>
            </a:r>
            <a:r>
              <a:rPr lang="fr-CH" i="1" dirty="0" smtClean="0">
                <a:solidFill>
                  <a:srgbClr val="008080"/>
                </a:solidFill>
                <a:latin typeface="Calibri"/>
              </a:rPr>
              <a:t> for e-!)</a:t>
            </a:r>
            <a:endParaRPr lang="fr-CH" b="0" i="1" dirty="0" smtClean="0">
              <a:solidFill>
                <a:srgbClr val="008080"/>
              </a:solidFill>
              <a:latin typeface="Calibri"/>
            </a:endParaRPr>
          </a:p>
          <a:p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lots of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effects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(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tides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, trains,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lake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level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,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rain</a:t>
            </a:r>
            <a:r>
              <a:rPr lang="fr-CH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i="1" dirty="0" smtClean="0">
                <a:solidFill>
                  <a:srgbClr val="008080"/>
                </a:solidFill>
                <a:latin typeface="Calibri"/>
              </a:rPr>
              <a:t>(…and </a:t>
            </a:r>
            <a:r>
              <a:rPr lang="fr-CH" i="1" dirty="0" err="1" smtClean="0">
                <a:solidFill>
                  <a:srgbClr val="008080"/>
                </a:solidFill>
                <a:latin typeface="Calibri"/>
              </a:rPr>
              <a:t>tears</a:t>
            </a:r>
            <a:r>
              <a:rPr lang="fr-CH" i="1" dirty="0" smtClean="0">
                <a:solidFill>
                  <a:srgbClr val="008080"/>
                </a:solidFill>
                <a:latin typeface="Calibri"/>
              </a:rPr>
              <a:t>)  in data vs </a:t>
            </a:r>
            <a:r>
              <a:rPr lang="fr-CH" i="1" dirty="0" err="1" smtClean="0">
                <a:solidFill>
                  <a:srgbClr val="008080"/>
                </a:solidFill>
                <a:latin typeface="Calibri"/>
              </a:rPr>
              <a:t>calib</a:t>
            </a:r>
            <a:r>
              <a:rPr lang="fr-CH" i="1" dirty="0" smtClean="0">
                <a:solidFill>
                  <a:srgbClr val="008080"/>
                </a:solidFill>
                <a:latin typeface="Calibri"/>
              </a:rPr>
              <a:t>!</a:t>
            </a:r>
            <a:endParaRPr lang="fr-CH" b="0" i="1" dirty="0" smtClean="0">
              <a:solidFill>
                <a:srgbClr val="008080"/>
              </a:solidFill>
              <a:latin typeface="Calibri"/>
            </a:endParaRPr>
          </a:p>
          <a:p>
            <a:endParaRPr lang="fr-CH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(40% at BBTS = 0.04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)</a:t>
            </a:r>
            <a:endParaRPr lang="fr-CH" b="0" i="1" dirty="0">
              <a:solidFill>
                <a:srgbClr val="008080"/>
              </a:solidFill>
              <a:latin typeface="Calibri"/>
            </a:endParaRPr>
          </a:p>
          <a:p>
            <a:endParaRPr lang="fr-CH" sz="1400" dirty="0">
              <a:solidFill>
                <a:prstClr val="black"/>
              </a:solidFill>
              <a:latin typeface="Calibri"/>
            </a:endParaRPr>
          </a:p>
          <a:p>
            <a:r>
              <a:rPr lang="fr-CH" dirty="0" smtClean="0">
                <a:solidFill>
                  <a:prstClr val="black"/>
                </a:solidFill>
                <a:latin typeface="Calibri"/>
              </a:rPr>
              <a:t>At LEP a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spread </a:t>
            </a:r>
            <a:r>
              <a:rPr lang="fr-CH" b="0" i="1" dirty="0">
                <a:latin typeface="Calibri"/>
                <a:sym typeface="Symbol"/>
              </a:rPr>
              <a:t></a:t>
            </a:r>
            <a:r>
              <a:rPr lang="fr-CH" b="0" i="1" baseline="-25000" dirty="0">
                <a:latin typeface="Calibri"/>
                <a:sym typeface="Symbol"/>
              </a:rPr>
              <a:t>E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&gt; 55 MeV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61 </a:t>
            </a:r>
            <a:r>
              <a:rPr lang="fr-CH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b="0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b="0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At FCC-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ee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transverse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up to &gt; 81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  (WW </a:t>
            </a:r>
            <a:r>
              <a:rPr lang="fr-CH" b="0" i="1" dirty="0" err="1" smtClean="0">
                <a:solidFill>
                  <a:srgbClr val="008080"/>
                </a:solidFill>
                <a:latin typeface="Calibri"/>
              </a:rPr>
              <a:t>threshold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)</a:t>
            </a:r>
          </a:p>
          <a:p>
            <a:endParaRPr lang="fr-CH" sz="1400" i="1" dirty="0">
              <a:solidFill>
                <a:srgbClr val="008080"/>
              </a:solidFill>
              <a:latin typeface="Calibri"/>
            </a:endParaRPr>
          </a:p>
          <a:p>
            <a:r>
              <a:rPr lang="fr-CH" dirty="0" smtClean="0">
                <a:solidFill>
                  <a:srgbClr val="FF0000"/>
                </a:solidFill>
                <a:latin typeface="Calibri"/>
              </a:rPr>
              <a:t>FCC-</a:t>
            </a:r>
            <a:r>
              <a:rPr lang="fr-CH" dirty="0" err="1" smtClean="0">
                <a:solidFill>
                  <a:srgbClr val="FF0000"/>
                </a:solidFill>
                <a:latin typeface="Calibri"/>
              </a:rPr>
              <a:t>ee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: use ‘single’ 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pilot </a:t>
            </a:r>
            <a:r>
              <a:rPr lang="fr-CH" dirty="0" err="1" smtClean="0">
                <a:solidFill>
                  <a:srgbClr val="FF0000"/>
                </a:solidFill>
                <a:latin typeface="Calibri"/>
              </a:rPr>
              <a:t>bunches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to </a:t>
            </a:r>
            <a:r>
              <a:rPr lang="fr-CH" dirty="0" err="1" smtClean="0">
                <a:solidFill>
                  <a:srgbClr val="FF0000"/>
                </a:solidFill>
                <a:latin typeface="Calibri"/>
              </a:rPr>
              <a:t>measure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 the </a:t>
            </a:r>
            <a:r>
              <a:rPr lang="fr-CH" dirty="0" err="1" smtClean="0">
                <a:solidFill>
                  <a:srgbClr val="FF0000"/>
                </a:solidFill>
                <a:latin typeface="Calibri"/>
              </a:rPr>
              <a:t>beam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srgbClr val="FF0000"/>
                </a:solidFill>
                <a:latin typeface="Calibri"/>
              </a:rPr>
              <a:t>energy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dirty="0" err="1" smtClean="0">
                <a:solidFill>
                  <a:srgbClr val="FF0000"/>
                </a:solidFill>
                <a:latin typeface="Calibri"/>
              </a:rPr>
              <a:t>continuously</a:t>
            </a:r>
            <a:r>
              <a:rPr lang="fr-CH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b="0" i="1" dirty="0">
                <a:solidFill>
                  <a:srgbClr val="008080"/>
                </a:solidFill>
                <a:latin typeface="Calibri"/>
              </a:rPr>
              <a:t> motion or trains etc</a:t>
            </a:r>
            <a:r>
              <a:rPr lang="fr-CH" b="0" i="1" dirty="0" smtClean="0">
                <a:solidFill>
                  <a:srgbClr val="008080"/>
                </a:solidFill>
                <a:latin typeface="Calibri"/>
              </a:rPr>
              <a:t>…</a:t>
            </a:r>
            <a:r>
              <a:rPr lang="fr-CH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  </a:t>
            </a:r>
            <a:r>
              <a:rPr lang="fr-CH" b="0" i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    </a:t>
            </a:r>
            <a:r>
              <a:rPr lang="fr-CH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 </a:t>
            </a:r>
            <a:endParaRPr lang="fr-CH" sz="1200" i="1" dirty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dirty="0">
                <a:solidFill>
                  <a:srgbClr val="FF0000"/>
                </a:solidFill>
                <a:sym typeface="Symbol"/>
              </a:rPr>
              <a:t> </a:t>
            </a:r>
            <a:r>
              <a:rPr lang="fr-CH" dirty="0" smtClean="0">
                <a:solidFill>
                  <a:srgbClr val="FF0000"/>
                </a:solidFill>
                <a:sym typeface="Symbol"/>
              </a:rPr>
              <a:t>&lt; </a:t>
            </a:r>
            <a:r>
              <a:rPr lang="fr-CH" dirty="0" smtClean="0">
                <a:solidFill>
                  <a:srgbClr val="FF0000"/>
                </a:solidFill>
                <a:latin typeface="Calibri"/>
                <a:sym typeface="Symbol"/>
              </a:rPr>
              <a:t>0.1 </a:t>
            </a:r>
            <a:r>
              <a:rPr lang="fr-CH" dirty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dirty="0" smtClean="0">
                <a:solidFill>
                  <a:srgbClr val="FF0000"/>
                </a:solidFill>
                <a:latin typeface="Calibri"/>
                <a:sym typeface="Symbol"/>
              </a:rPr>
              <a:t> ~ 0.5 </a:t>
            </a:r>
            <a:r>
              <a:rPr lang="fr-CH" dirty="0" smtClean="0">
                <a:solidFill>
                  <a:srgbClr val="FF0000"/>
                </a:solidFill>
                <a:latin typeface="Calibri"/>
                <a:sym typeface="Symbol"/>
              </a:rPr>
              <a:t>MeV </a:t>
            </a:r>
            <a:endParaRPr lang="fr-CH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21" y="583680"/>
            <a:ext cx="2124081" cy="19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3541"/>
            <a:ext cx="9144000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FFFF00"/>
                </a:solidFill>
                <a:latin typeface="Calibri"/>
              </a:defRPr>
            </a:lvl1pPr>
          </a:lstStyle>
          <a:p>
            <a:r>
              <a:rPr lang="fr-CH" dirty="0" err="1">
                <a:solidFill>
                  <a:schemeClr val="tx2"/>
                </a:solidFill>
              </a:rPr>
              <a:t>Beam</a:t>
            </a:r>
            <a:r>
              <a:rPr lang="fr-CH" dirty="0">
                <a:solidFill>
                  <a:schemeClr val="tx2"/>
                </a:solidFill>
              </a:rPr>
              <a:t> </a:t>
            </a:r>
            <a:r>
              <a:rPr lang="fr-CH" dirty="0" err="1">
                <a:solidFill>
                  <a:schemeClr val="tx2"/>
                </a:solidFill>
              </a:rPr>
              <a:t>polarization</a:t>
            </a:r>
            <a:r>
              <a:rPr lang="fr-CH" dirty="0">
                <a:solidFill>
                  <a:schemeClr val="tx2"/>
                </a:solidFill>
              </a:rPr>
              <a:t> and </a:t>
            </a:r>
            <a:r>
              <a:rPr lang="fr-CH" dirty="0" smtClean="0">
                <a:solidFill>
                  <a:schemeClr val="tx2"/>
                </a:solidFill>
              </a:rPr>
              <a:t>E-calibration</a:t>
            </a:r>
            <a:endParaRPr lang="fr-C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8" y="6466"/>
            <a:ext cx="5624292" cy="24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21" y="6466"/>
            <a:ext cx="2113354" cy="208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572" y="2325818"/>
            <a:ext cx="9215087" cy="830997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600" dirty="0"/>
              <a:t>long </a:t>
            </a:r>
            <a:r>
              <a:rPr lang="fr-CH" sz="1600" dirty="0" err="1"/>
              <a:t>sweep</a:t>
            </a:r>
            <a:r>
              <a:rPr lang="fr-CH" sz="1600" dirty="0"/>
              <a:t> </a:t>
            </a:r>
            <a:r>
              <a:rPr lang="fr-CH" sz="1600" dirty="0" err="1"/>
              <a:t>works</a:t>
            </a:r>
            <a:r>
              <a:rPr lang="fr-CH" sz="1600" dirty="0"/>
              <a:t> </a:t>
            </a:r>
            <a:r>
              <a:rPr lang="fr-CH" sz="1600" dirty="0" err="1"/>
              <a:t>well</a:t>
            </a:r>
            <a:r>
              <a:rPr lang="fr-CH" sz="1600" dirty="0"/>
              <a:t> at the Z. </a:t>
            </a:r>
            <a:r>
              <a:rPr lang="fr-CH" sz="1600" dirty="0" err="1"/>
              <a:t>Several</a:t>
            </a:r>
            <a:r>
              <a:rPr lang="fr-CH" sz="1600" dirty="0"/>
              <a:t> </a:t>
            </a:r>
            <a:r>
              <a:rPr lang="fr-CH" sz="1600" dirty="0" err="1"/>
              <a:t>depolarizations</a:t>
            </a:r>
            <a:r>
              <a:rPr lang="fr-CH" sz="1600" dirty="0"/>
              <a:t> </a:t>
            </a:r>
            <a:r>
              <a:rPr lang="fr-CH" sz="1600" dirty="0" err="1"/>
              <a:t>needed</a:t>
            </a:r>
            <a:r>
              <a:rPr lang="fr-CH" sz="1600" dirty="0"/>
              <a:t>:</a:t>
            </a:r>
            <a:r>
              <a:rPr lang="fr-CH" sz="1600" dirty="0"/>
              <a:t> </a:t>
            </a:r>
            <a:r>
              <a:rPr lang="fr-CH" sz="1600" dirty="0" err="1"/>
              <a:t>eliminate</a:t>
            </a:r>
            <a:r>
              <a:rPr lang="fr-CH" sz="1600" dirty="0"/>
              <a:t> </a:t>
            </a:r>
            <a:r>
              <a:rPr lang="fr-CH" sz="1600" dirty="0" err="1"/>
              <a:t>Qs</a:t>
            </a:r>
            <a:r>
              <a:rPr lang="fr-CH" sz="1600" dirty="0"/>
              <a:t> </a:t>
            </a:r>
            <a:r>
              <a:rPr lang="fr-CH" sz="1600" dirty="0" err="1"/>
              <a:t>side</a:t>
            </a:r>
            <a:r>
              <a:rPr lang="fr-CH" sz="1600" dirty="0"/>
              <a:t> band and 0.5 </a:t>
            </a:r>
            <a:r>
              <a:rPr lang="fr-CH" sz="1600" dirty="0" err="1"/>
              <a:t>ambiguity</a:t>
            </a:r>
            <a:endParaRPr lang="fr-CH" sz="1600" dirty="0"/>
          </a:p>
          <a:p>
            <a:r>
              <a:rPr lang="fr-CH" sz="1600" dirty="0" err="1"/>
              <a:t>Less</a:t>
            </a:r>
            <a:r>
              <a:rPr lang="fr-CH" sz="1600" dirty="0"/>
              <a:t> </a:t>
            </a:r>
            <a:r>
              <a:rPr lang="fr-CH" sz="1600" dirty="0" err="1"/>
              <a:t>well</a:t>
            </a:r>
            <a:r>
              <a:rPr lang="fr-CH" sz="1600" dirty="0"/>
              <a:t> at the W: the </a:t>
            </a:r>
            <a:r>
              <a:rPr lang="fr-CH" sz="1600" dirty="0" err="1"/>
              <a:t>Qs</a:t>
            </a:r>
            <a:r>
              <a:rPr lang="fr-CH" sz="1600" dirty="0"/>
              <a:t> </a:t>
            </a:r>
            <a:r>
              <a:rPr lang="fr-CH" sz="1600" dirty="0" err="1"/>
              <a:t>side</a:t>
            </a:r>
            <a:r>
              <a:rPr lang="fr-CH" sz="1600" dirty="0"/>
              <a:t> bands are </a:t>
            </a:r>
            <a:r>
              <a:rPr lang="fr-CH" sz="1600" dirty="0" err="1"/>
              <a:t>much</a:t>
            </a:r>
            <a:r>
              <a:rPr lang="fr-CH" sz="1600" dirty="0"/>
              <a:t> more </a:t>
            </a:r>
            <a:r>
              <a:rPr lang="fr-CH" sz="1600" dirty="0" err="1"/>
              <a:t>excited</a:t>
            </a:r>
            <a:r>
              <a:rPr lang="fr-CH" sz="1600" dirty="0"/>
              <a:t> </a:t>
            </a:r>
            <a:r>
              <a:rPr lang="fr-CH" sz="1600" dirty="0" err="1"/>
              <a:t>because</a:t>
            </a:r>
            <a:r>
              <a:rPr lang="fr-CH" sz="1600" dirty="0"/>
              <a:t> of </a:t>
            </a:r>
            <a:r>
              <a:rPr lang="fr-CH" sz="1600" dirty="0" err="1"/>
              <a:t>energy</a:t>
            </a:r>
            <a:r>
              <a:rPr lang="fr-CH" sz="1600" dirty="0"/>
              <a:t> spread, </a:t>
            </a:r>
            <a:r>
              <a:rPr lang="fr-CH" sz="1600" dirty="0" err="1"/>
              <a:t>need</a:t>
            </a:r>
            <a:r>
              <a:rPr lang="fr-CH" sz="1600" dirty="0"/>
              <a:t> </a:t>
            </a:r>
            <a:r>
              <a:rPr lang="fr-CH" sz="1600" dirty="0" err="1"/>
              <a:t>iterations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</a:t>
            </a:r>
          </a:p>
          <a:p>
            <a:r>
              <a:rPr lang="fr-CH" sz="1600" dirty="0" err="1"/>
              <a:t>smaller</a:t>
            </a:r>
            <a:r>
              <a:rPr lang="fr-CH" sz="1600" dirty="0"/>
              <a:t> and </a:t>
            </a:r>
            <a:r>
              <a:rPr lang="fr-CH" sz="1600" dirty="0" err="1"/>
              <a:t>smaller</a:t>
            </a:r>
            <a:r>
              <a:rPr lang="fr-CH" sz="1600" dirty="0"/>
              <a:t> </a:t>
            </a:r>
            <a:r>
              <a:rPr lang="fr-CH" sz="1600" dirty="0" err="1"/>
              <a:t>sweeps</a:t>
            </a:r>
            <a:r>
              <a:rPr lang="fr-CH" sz="1600" dirty="0"/>
              <a:t> </a:t>
            </a:r>
            <a:r>
              <a:rPr lang="fr-CH" sz="1600" dirty="0"/>
              <a:t>– </a:t>
            </a:r>
            <a:r>
              <a:rPr lang="fr-CH" sz="1600" dirty="0" err="1"/>
              <a:t>work</a:t>
            </a:r>
            <a:r>
              <a:rPr lang="fr-CH" sz="1600" dirty="0"/>
              <a:t> in </a:t>
            </a:r>
            <a:r>
              <a:rPr lang="fr-CH" sz="1600" dirty="0" err="1"/>
              <a:t>progress</a:t>
            </a:r>
            <a:r>
              <a:rPr lang="fr-CH" sz="1600" dirty="0"/>
              <a:t>.  </a:t>
            </a:r>
            <a:r>
              <a:rPr lang="fr-CH" sz="1600" dirty="0" err="1"/>
              <a:t>see</a:t>
            </a:r>
            <a:r>
              <a:rPr lang="fr-CH" sz="1600" dirty="0"/>
              <a:t> </a:t>
            </a:r>
            <a:r>
              <a:rPr lang="fr-CH" sz="1600" i="1" dirty="0"/>
              <a:t>I. </a:t>
            </a:r>
            <a:r>
              <a:rPr lang="fr-CH" sz="1600" i="1" dirty="0" err="1"/>
              <a:t>Koop</a:t>
            </a:r>
            <a:r>
              <a:rPr lang="fr-CH" sz="1600" i="1" dirty="0"/>
              <a:t> </a:t>
            </a:r>
            <a:r>
              <a:rPr lang="fr-CH" sz="1600" dirty="0" err="1"/>
              <a:t>presentation</a:t>
            </a:r>
            <a:r>
              <a:rPr lang="fr-CH" sz="1600" dirty="0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94" y="3215579"/>
            <a:ext cx="2854464" cy="19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6" y="3188864"/>
            <a:ext cx="3105345" cy="19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07315" y="951571"/>
            <a:ext cx="513282" cy="369332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LEP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87238" y="3336835"/>
            <a:ext cx="810991" cy="369332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FCC-W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41833" y="3291833"/>
            <a:ext cx="2980111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Wingdings" panose="05000000000000000000" pitchFamily="2" charset="2"/>
              </a:rPr>
              <a:t> </a:t>
            </a:r>
            <a:r>
              <a:rPr lang="fr-CH" dirty="0">
                <a:sym typeface="Wingdings" panose="05000000000000000000" pitchFamily="2" charset="2"/>
              </a:rPr>
              <a:t>F</a:t>
            </a:r>
            <a:r>
              <a:rPr lang="fr-CH" dirty="0" smtClean="0"/>
              <a:t>ourier </a:t>
            </a:r>
            <a:r>
              <a:rPr lang="fr-CH" dirty="0" err="1" smtClean="0"/>
              <a:t>analysis</a:t>
            </a:r>
            <a:r>
              <a:rPr lang="fr-CH" dirty="0" smtClean="0"/>
              <a:t> shows the </a:t>
            </a:r>
          </a:p>
          <a:p>
            <a:r>
              <a:rPr lang="fr-CH" dirty="0" err="1" smtClean="0"/>
              <a:t>side</a:t>
            </a:r>
            <a:r>
              <a:rPr lang="fr-CH" dirty="0" smtClean="0"/>
              <a:t> band situation at W.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06915" y="3943675"/>
            <a:ext cx="2184252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First </a:t>
            </a:r>
            <a:r>
              <a:rPr lang="fr-CH" dirty="0" err="1" smtClean="0"/>
              <a:t>attempt</a:t>
            </a:r>
            <a:r>
              <a:rPr lang="fr-CH" dirty="0" smtClean="0"/>
              <a:t> at ‘LEP’ </a:t>
            </a:r>
          </a:p>
          <a:p>
            <a:r>
              <a:rPr lang="fr-CH" dirty="0" smtClean="0"/>
              <a:t>multiple </a:t>
            </a:r>
            <a:r>
              <a:rPr lang="fr-CH" dirty="0" err="1" smtClean="0"/>
              <a:t>sweep</a:t>
            </a:r>
            <a:r>
              <a:rPr lang="fr-CH" dirty="0" smtClean="0"/>
              <a:t> </a:t>
            </a:r>
          </a:p>
          <a:p>
            <a:r>
              <a:rPr lang="fr-CH" dirty="0" smtClean="0"/>
              <a:t>technique          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6698" y="3606152"/>
            <a:ext cx="585065" cy="50008"/>
            <a:chOff x="5787135" y="1310896"/>
            <a:chExt cx="405045" cy="45719"/>
          </a:xfrm>
          <a:solidFill>
            <a:srgbClr val="0000FF"/>
          </a:solidFill>
        </p:grpSpPr>
        <p:cxnSp>
          <p:nvCxnSpPr>
            <p:cNvPr id="20" name="Straight Connector 19"/>
            <p:cNvCxnSpPr/>
            <p:nvPr/>
          </p:nvCxnSpPr>
          <p:spPr>
            <a:xfrm>
              <a:off x="5787135" y="1320902"/>
              <a:ext cx="405045" cy="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967155" y="1310896"/>
              <a:ext cx="45719" cy="45719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500" y="3434106"/>
            <a:ext cx="1700942" cy="3116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400" b="1" dirty="0" err="1">
                <a:solidFill>
                  <a:srgbClr val="0000FF"/>
                </a:solidFill>
              </a:rPr>
              <a:t>spectrometer</a:t>
            </a:r>
            <a:r>
              <a:rPr lang="fr-CH" sz="1400" b="1" dirty="0">
                <a:solidFill>
                  <a:srgbClr val="0000FF"/>
                </a:solidFill>
              </a:rPr>
              <a:t> </a:t>
            </a:r>
            <a:r>
              <a:rPr lang="fr-CH" sz="1400" b="1" dirty="0">
                <a:solidFill>
                  <a:srgbClr val="0000FF"/>
                </a:solidFill>
                <a:sym typeface="Symbol"/>
              </a:rPr>
              <a:t>1/s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3606868"/>
            <a:ext cx="2430270" cy="585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6505" y="366508"/>
                <a:ext cx="9292416" cy="4676345"/>
              </a:xfrm>
              <a:prstGeom prst="rect">
                <a:avLst/>
              </a:prstGeom>
              <a:noFill/>
            </p:spPr>
            <p:txBody>
              <a:bodyPr wrap="none" lIns="91434" tIns="45717" rIns="91434" bIns="45717" rtlCol="0">
                <a:spAutoFit/>
              </a:bodyPr>
              <a:lstStyle/>
              <a:p>
                <a:endParaRPr lang="fr-CH" b="1" dirty="0" smtClean="0"/>
              </a:p>
              <a:p>
                <a:pPr marL="342875" indent="-342875">
                  <a:buAutoNum type="arabicPeriod"/>
                </a:pPr>
                <a:r>
                  <a:rPr lang="fr-CH" dirty="0" smtClean="0"/>
                  <a:t>Center-of-mass </a:t>
                </a:r>
                <a:r>
                  <a:rPr lang="fr-CH" dirty="0" err="1" smtClean="0"/>
                  <a:t>energy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determination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precision</a:t>
                </a:r>
                <a:r>
                  <a:rPr lang="fr-CH" dirty="0" smtClean="0"/>
                  <a:t> of </a:t>
                </a:r>
                <a:r>
                  <a:rPr lang="fr-CH" dirty="0" smtClean="0">
                    <a:sym typeface="Symbol"/>
                  </a:rPr>
                  <a:t> 100 </a:t>
                </a:r>
                <a:r>
                  <a:rPr lang="fr-CH" dirty="0" err="1" smtClean="0">
                    <a:sym typeface="Symbol"/>
                  </a:rPr>
                  <a:t>keV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around</a:t>
                </a:r>
                <a:r>
                  <a:rPr lang="fr-CH" dirty="0" smtClean="0">
                    <a:sym typeface="Symbol"/>
                  </a:rPr>
                  <a:t>  the Z </a:t>
                </a:r>
                <a:r>
                  <a:rPr lang="fr-CH" dirty="0" err="1" smtClean="0">
                    <a:sym typeface="Symbol"/>
                  </a:rPr>
                  <a:t>peak</a:t>
                </a:r>
                <a:endParaRPr lang="fr-CH" dirty="0" smtClean="0">
                  <a:sym typeface="Symbol"/>
                </a:endParaRPr>
              </a:p>
              <a:p>
                <a:pPr marL="342875" indent="-342875">
                  <a:buFontTx/>
                  <a:buAutoNum type="arabicPeriod"/>
                </a:pPr>
                <a:r>
                  <a:rPr lang="fr-CH" dirty="0"/>
                  <a:t>Center-of-mass </a:t>
                </a:r>
                <a:r>
                  <a:rPr lang="fr-CH" dirty="0" err="1"/>
                  <a:t>energy</a:t>
                </a:r>
                <a:r>
                  <a:rPr lang="fr-CH" dirty="0"/>
                  <a:t> </a:t>
                </a:r>
                <a:r>
                  <a:rPr lang="fr-CH" dirty="0" err="1"/>
                  <a:t>determination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</a:t>
                </a:r>
                <a:r>
                  <a:rPr lang="fr-CH" dirty="0" err="1"/>
                  <a:t>precision</a:t>
                </a:r>
                <a:r>
                  <a:rPr lang="fr-CH" dirty="0"/>
                  <a:t> of </a:t>
                </a:r>
                <a:r>
                  <a:rPr lang="fr-CH" dirty="0">
                    <a:sym typeface="Symbol"/>
                  </a:rPr>
                  <a:t> </a:t>
                </a:r>
                <a:r>
                  <a:rPr lang="fr-CH" dirty="0" smtClean="0">
                    <a:sym typeface="Symbol"/>
                  </a:rPr>
                  <a:t>300 </a:t>
                </a:r>
                <a:r>
                  <a:rPr lang="fr-CH" dirty="0" err="1">
                    <a:sym typeface="Symbol"/>
                  </a:rPr>
                  <a:t>keV</a:t>
                </a:r>
                <a:r>
                  <a:rPr lang="fr-CH" dirty="0"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at W pair </a:t>
                </a:r>
                <a:r>
                  <a:rPr lang="fr-CH" dirty="0" err="1" smtClean="0">
                    <a:sym typeface="Symbol"/>
                  </a:rPr>
                  <a:t>threshold</a:t>
                </a:r>
                <a:endParaRPr lang="fr-CH" dirty="0" smtClean="0"/>
              </a:p>
              <a:p>
                <a:r>
                  <a:rPr lang="fr-CH" dirty="0" smtClean="0"/>
                  <a:t>3.  </a:t>
                </a:r>
                <a:r>
                  <a:rPr lang="fr-CH" dirty="0" smtClean="0"/>
                  <a:t>  </a:t>
                </a:r>
                <a:r>
                  <a:rPr lang="fr-CH" dirty="0" smtClean="0">
                    <a:sym typeface="Symbol"/>
                  </a:rPr>
                  <a:t>For </a:t>
                </a:r>
                <a:r>
                  <a:rPr lang="fr-CH" dirty="0" smtClean="0">
                    <a:sym typeface="Symbol"/>
                  </a:rPr>
                  <a:t>the Z </a:t>
                </a:r>
                <a:r>
                  <a:rPr lang="fr-CH" dirty="0" err="1" smtClean="0">
                    <a:sym typeface="Symbol"/>
                  </a:rPr>
                  <a:t>peak</a:t>
                </a:r>
                <a:r>
                  <a:rPr lang="fr-CH" dirty="0">
                    <a:sym typeface="Symbol"/>
                  </a:rPr>
                  <a:t>-</a:t>
                </a:r>
                <a:r>
                  <a:rPr lang="fr-CH" dirty="0" smtClean="0">
                    <a:sym typeface="Symbol"/>
                  </a:rPr>
                  <a:t>cross-section and </a:t>
                </a:r>
                <a:r>
                  <a:rPr lang="fr-CH" dirty="0" err="1" smtClean="0">
                    <a:sym typeface="Symbol"/>
                  </a:rPr>
                  <a:t>width</a:t>
                </a:r>
                <a:r>
                  <a:rPr lang="fr-CH" dirty="0" smtClean="0">
                    <a:sym typeface="Symbol"/>
                  </a:rPr>
                  <a:t>, </a:t>
                </a:r>
                <a:r>
                  <a:rPr lang="fr-CH" dirty="0" err="1" smtClean="0">
                    <a:sym typeface="Symbol"/>
                  </a:rPr>
                  <a:t>require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energy</a:t>
                </a:r>
                <a:r>
                  <a:rPr lang="fr-CH" dirty="0" smtClean="0">
                    <a:sym typeface="Symbol"/>
                  </a:rPr>
                  <a:t> spread </a:t>
                </a:r>
                <a:r>
                  <a:rPr lang="fr-CH" dirty="0" err="1" smtClean="0">
                    <a:sym typeface="Symbol"/>
                  </a:rPr>
                  <a:t>uncertainty</a:t>
                </a:r>
                <a:r>
                  <a:rPr lang="fr-CH" dirty="0" smtClean="0">
                    <a:sym typeface="Symbol"/>
                  </a:rPr>
                  <a:t> </a:t>
                </a:r>
                <a:r>
                  <a:rPr lang="fr-CH" baseline="-25000" dirty="0" smtClean="0">
                    <a:sym typeface="Symbol"/>
                  </a:rPr>
                  <a:t>E</a:t>
                </a:r>
                <a:r>
                  <a:rPr lang="fr-CH" dirty="0" smtClean="0">
                    <a:sym typeface="Symbol"/>
                  </a:rPr>
                  <a:t>/</a:t>
                </a:r>
                <a:r>
                  <a:rPr lang="fr-CH" baseline="-25000" dirty="0" smtClean="0">
                    <a:sym typeface="Symbol"/>
                  </a:rPr>
                  <a:t>E </a:t>
                </a:r>
                <a:r>
                  <a:rPr lang="fr-CH" dirty="0" smtClean="0">
                    <a:sym typeface="Symbol"/>
                  </a:rPr>
                  <a:t>=0.2%</a:t>
                </a:r>
                <a:endParaRPr lang="fr-CH" baseline="-25000" dirty="0" smtClean="0">
                  <a:sym typeface="Symbol"/>
                </a:endParaRPr>
              </a:p>
              <a:p>
                <a:endParaRPr lang="fr-CH" b="1" dirty="0" smtClean="0">
                  <a:sym typeface="Symbol"/>
                </a:endParaRPr>
              </a:p>
              <a:p>
                <a:r>
                  <a:rPr lang="fr-CH" dirty="0" smtClean="0">
                    <a:sym typeface="Symbol"/>
                  </a:rPr>
                  <a:t>NB: at 2.3 10</a:t>
                </a:r>
                <a:r>
                  <a:rPr lang="fr-CH" baseline="30000" dirty="0" smtClean="0">
                    <a:sym typeface="Symbol"/>
                  </a:rPr>
                  <a:t>36</a:t>
                </a:r>
                <a:r>
                  <a:rPr lang="fr-CH" dirty="0" smtClean="0">
                    <a:sym typeface="Symbol"/>
                  </a:rPr>
                  <a:t>/cm</a:t>
                </a:r>
                <a:r>
                  <a:rPr lang="fr-CH" baseline="30000" dirty="0" smtClean="0">
                    <a:sym typeface="Symbol"/>
                  </a:rPr>
                  <a:t>2</a:t>
                </a:r>
                <a:r>
                  <a:rPr lang="fr-CH" dirty="0" smtClean="0">
                    <a:sym typeface="Symbol"/>
                  </a:rPr>
                  <a:t>/s/IP : </a:t>
                </a:r>
                <a:r>
                  <a:rPr lang="fr-CH" b="1" dirty="0" smtClean="0">
                    <a:solidFill>
                      <a:srgbClr val="C00000"/>
                    </a:solidFill>
                    <a:sym typeface="Symbol"/>
                  </a:rPr>
                  <a:t>full LEP </a:t>
                </a:r>
                <a:r>
                  <a:rPr lang="fr-CH" b="1" dirty="0" err="1" smtClean="0">
                    <a:solidFill>
                      <a:srgbClr val="C00000"/>
                    </a:solidFill>
                    <a:sym typeface="Symbol"/>
                  </a:rPr>
                  <a:t>statistics</a:t>
                </a:r>
                <a:r>
                  <a:rPr lang="fr-CH" b="1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10</a:t>
                </a:r>
                <a:r>
                  <a:rPr lang="fr-CH" baseline="30000" dirty="0" smtClean="0">
                    <a:sym typeface="Symbol"/>
                  </a:rPr>
                  <a:t>6</a:t>
                </a:r>
                <a:r>
                  <a:rPr lang="fr-CH" dirty="0" smtClean="0">
                    <a:sym typeface="Symbol"/>
                  </a:rPr>
                  <a:t>  2.10</a:t>
                </a:r>
                <a:r>
                  <a:rPr lang="fr-CH" baseline="30000" dirty="0" smtClean="0">
                    <a:sym typeface="Symbol"/>
                  </a:rPr>
                  <a:t>7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qq</a:t>
                </a:r>
                <a:r>
                  <a:rPr lang="fr-CH" dirty="0" smtClean="0">
                    <a:sym typeface="Symbol"/>
                  </a:rPr>
                  <a:t>  </a:t>
                </a:r>
                <a:r>
                  <a:rPr lang="fr-CH" dirty="0" smtClean="0">
                    <a:solidFill>
                      <a:srgbClr val="C00000"/>
                    </a:solidFill>
                    <a:sym typeface="Symbol"/>
                  </a:rPr>
                  <a:t>in </a:t>
                </a:r>
                <a:r>
                  <a:rPr lang="fr-CH" b="1" dirty="0">
                    <a:solidFill>
                      <a:srgbClr val="C00000"/>
                    </a:solidFill>
                    <a:sym typeface="Symbol"/>
                  </a:rPr>
                  <a:t>6</a:t>
                </a:r>
                <a:r>
                  <a:rPr lang="fr-CH" b="1" dirty="0" smtClean="0">
                    <a:solidFill>
                      <a:srgbClr val="C00000"/>
                    </a:solidFill>
                    <a:sym typeface="Symbol"/>
                  </a:rPr>
                  <a:t> minutes </a:t>
                </a:r>
                <a:r>
                  <a:rPr lang="fr-CH" dirty="0" smtClean="0">
                    <a:sym typeface="Symbol"/>
                  </a:rPr>
                  <a:t>in </a:t>
                </a:r>
                <a:r>
                  <a:rPr lang="fr-CH" dirty="0" err="1" smtClean="0">
                    <a:sym typeface="Symbol"/>
                  </a:rPr>
                  <a:t>each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expt</a:t>
                </a:r>
                <a:r>
                  <a:rPr lang="fr-CH" dirty="0">
                    <a:sym typeface="Symbol"/>
                  </a:rPr>
                  <a:t> </a:t>
                </a:r>
                <a:endParaRPr lang="fr-CH" dirty="0" smtClean="0">
                  <a:sym typeface="Symbol"/>
                </a:endParaRPr>
              </a:p>
              <a:p>
                <a:endParaRPr lang="fr-CH" dirty="0">
                  <a:sym typeface="Symbol"/>
                </a:endParaRPr>
              </a:p>
              <a:p>
                <a:r>
                  <a:rPr lang="fr-CH" dirty="0" smtClean="0">
                    <a:sym typeface="Symbol"/>
                  </a:rPr>
                  <a:t>-- use </a:t>
                </a:r>
                <a:r>
                  <a:rPr lang="fr-CH" dirty="0" err="1" smtClean="0">
                    <a:sym typeface="Symbol"/>
                  </a:rPr>
                  <a:t>resonant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depolarization</a:t>
                </a:r>
                <a:r>
                  <a:rPr lang="fr-CH" dirty="0" smtClean="0">
                    <a:sym typeface="Symbol"/>
                  </a:rPr>
                  <a:t> as main </a:t>
                </a:r>
                <a:r>
                  <a:rPr lang="fr-CH" dirty="0" err="1" smtClean="0">
                    <a:sym typeface="Symbol"/>
                  </a:rPr>
                  <a:t>measuring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method</a:t>
                </a:r>
                <a:endParaRPr lang="fr-CH" dirty="0" smtClean="0">
                  <a:sym typeface="Symbol"/>
                </a:endParaRPr>
              </a:p>
              <a:p>
                <a:r>
                  <a:rPr lang="fr-CH" dirty="0" smtClean="0">
                    <a:sym typeface="Symbol"/>
                  </a:rPr>
                  <a:t>-- use pilot </a:t>
                </a:r>
                <a:r>
                  <a:rPr lang="fr-CH" dirty="0" err="1" smtClean="0">
                    <a:sym typeface="Symbol"/>
                  </a:rPr>
                  <a:t>bunches</a:t>
                </a:r>
                <a:r>
                  <a:rPr lang="fr-CH" dirty="0" smtClean="0">
                    <a:sym typeface="Symbol"/>
                  </a:rPr>
                  <a:t> to </a:t>
                </a:r>
                <a:r>
                  <a:rPr lang="fr-CH" dirty="0" err="1" smtClean="0">
                    <a:sym typeface="Symbol"/>
                  </a:rPr>
                  <a:t>calibrate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during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physics</a:t>
                </a:r>
                <a:r>
                  <a:rPr lang="fr-CH" dirty="0" smtClean="0">
                    <a:sym typeface="Symbol"/>
                  </a:rPr>
                  <a:t> data </a:t>
                </a:r>
                <a:r>
                  <a:rPr lang="fr-CH" dirty="0" err="1" smtClean="0">
                    <a:sym typeface="Symbol"/>
                  </a:rPr>
                  <a:t>taking</a:t>
                </a:r>
                <a:r>
                  <a:rPr lang="fr-CH" dirty="0" smtClean="0">
                    <a:sym typeface="Symbol"/>
                  </a:rPr>
                  <a:t>: 100 calibrations per </a:t>
                </a:r>
                <a:r>
                  <a:rPr lang="fr-CH" dirty="0" err="1" smtClean="0">
                    <a:sym typeface="Symbol"/>
                  </a:rPr>
                  <a:t>day</a:t>
                </a:r>
                <a:r>
                  <a:rPr lang="fr-CH" dirty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each</a:t>
                </a:r>
                <a:r>
                  <a:rPr lang="fr-CH" dirty="0" smtClean="0">
                    <a:sym typeface="Symbol"/>
                  </a:rPr>
                  <a:t> 10</a:t>
                </a:r>
                <a:r>
                  <a:rPr lang="fr-CH" baseline="30000" dirty="0" smtClean="0">
                    <a:sym typeface="Symbol"/>
                  </a:rPr>
                  <a:t>-6</a:t>
                </a:r>
                <a:r>
                  <a:rPr lang="fr-CH" dirty="0" smtClean="0">
                    <a:sym typeface="Symbol"/>
                  </a:rPr>
                  <a:t> </a:t>
                </a:r>
                <a:r>
                  <a:rPr lang="fr-CH" dirty="0" err="1" smtClean="0">
                    <a:sym typeface="Symbol"/>
                  </a:rPr>
                  <a:t>rel</a:t>
                </a:r>
                <a:r>
                  <a:rPr lang="fr-CH" dirty="0" smtClean="0">
                    <a:sym typeface="Symbol"/>
                  </a:rPr>
                  <a:t>. </a:t>
                </a:r>
              </a:p>
              <a:p>
                <a:r>
                  <a:rPr lang="fr-CH" dirty="0" smtClean="0">
                    <a:sym typeface="Symbol"/>
                  </a:rPr>
                  <a:t>-- long </a:t>
                </a:r>
                <a:r>
                  <a:rPr lang="fr-CH" dirty="0" err="1" smtClean="0">
                    <a:sym typeface="Symbol"/>
                  </a:rPr>
                  <a:t>lifetime</a:t>
                </a:r>
                <a:r>
                  <a:rPr lang="fr-CH" dirty="0" smtClean="0">
                    <a:sym typeface="Symbol"/>
                  </a:rPr>
                  <a:t> at Z </a:t>
                </a:r>
                <a:r>
                  <a:rPr lang="fr-CH" dirty="0" err="1" smtClean="0">
                    <a:sym typeface="Symbol"/>
                  </a:rPr>
                  <a:t>requires</a:t>
                </a:r>
                <a:r>
                  <a:rPr lang="fr-CH" dirty="0" smtClean="0">
                    <a:sym typeface="Symbol"/>
                  </a:rPr>
                  <a:t> the use of </a:t>
                </a:r>
                <a:r>
                  <a:rPr lang="fr-CH" dirty="0" err="1" smtClean="0">
                    <a:sym typeface="Symbol"/>
                  </a:rPr>
                  <a:t>wigglers</a:t>
                </a:r>
                <a:r>
                  <a:rPr lang="fr-CH" dirty="0" smtClean="0">
                    <a:sym typeface="Symbol"/>
                  </a:rPr>
                  <a:t> at </a:t>
                </a:r>
                <a:r>
                  <a:rPr lang="fr-CH" dirty="0" err="1" smtClean="0">
                    <a:sym typeface="Symbol"/>
                  </a:rPr>
                  <a:t>beginning</a:t>
                </a:r>
                <a:r>
                  <a:rPr lang="fr-CH" dirty="0" smtClean="0">
                    <a:sym typeface="Symbol"/>
                  </a:rPr>
                  <a:t> of </a:t>
                </a:r>
                <a:r>
                  <a:rPr lang="fr-CH" dirty="0" err="1" smtClean="0">
                    <a:sym typeface="Symbol"/>
                  </a:rPr>
                  <a:t>fills</a:t>
                </a:r>
                <a:r>
                  <a:rPr lang="fr-CH" dirty="0">
                    <a:sym typeface="Symbol"/>
                  </a:rPr>
                  <a:t> </a:t>
                </a:r>
                <a:r>
                  <a:rPr lang="fr-CH" dirty="0" smtClean="0">
                    <a:sym typeface="Symbol"/>
                  </a:rPr>
                  <a:t> </a:t>
                </a:r>
              </a:p>
              <a:p>
                <a:pPr marL="285729" indent="-285729">
                  <a:buFont typeface="Wingdings"/>
                  <a:buChar char="è"/>
                </a:pPr>
                <a:r>
                  <a:rPr lang="fr-CH" dirty="0" err="1" smtClean="0"/>
                  <a:t>take</a:t>
                </a:r>
                <a:r>
                  <a:rPr lang="fr-CH" dirty="0" smtClean="0"/>
                  <a:t> </a:t>
                </a:r>
                <a:r>
                  <a:rPr lang="fr-CH" dirty="0"/>
                  <a:t>data at points </a:t>
                </a:r>
                <a:r>
                  <a:rPr lang="fr-CH" dirty="0" err="1"/>
                  <a:t>where</a:t>
                </a:r>
                <a:r>
                  <a:rPr lang="fr-CH" dirty="0"/>
                  <a:t> self </a:t>
                </a:r>
                <a:r>
                  <a:rPr lang="fr-CH" dirty="0" err="1"/>
                  <a:t>polarization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expected</a:t>
                </a:r>
                <a:r>
                  <a:rPr lang="fr-CH" dirty="0"/>
                  <a:t> </a:t>
                </a:r>
                <a:endParaRPr lang="fr-CH" dirty="0" smtClean="0"/>
              </a:p>
              <a:p>
                <a:pPr marL="285729" indent="-285729">
                  <a:buFont typeface="Wingdings"/>
                  <a:buChar char="è"/>
                </a:pPr>
                <a:endParaRPr lang="fr-CH" dirty="0"/>
              </a:p>
              <a:p>
                <a:r>
                  <a:rPr lang="fr-CH" dirty="0">
                    <a:sym typeface="Symbol"/>
                  </a:rPr>
                  <a:t>  </a:t>
                </a:r>
                <a:r>
                  <a:rPr lang="fr-CH" baseline="-25000" dirty="0">
                    <a:sym typeface="Symbol"/>
                  </a:rPr>
                  <a:t>s </a:t>
                </a:r>
                <a:r>
                  <a:rPr lang="fr-CH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𝑔</m:t>
                        </m:r>
                        <m:r>
                          <a:rPr lang="fr-CH" i="1" dirty="0">
                            <a:latin typeface="Cambria Math"/>
                            <a:sym typeface="Symbol"/>
                          </a:rPr>
                          <m:t>−2</m:t>
                        </m:r>
                      </m:num>
                      <m:den>
                        <m:r>
                          <a:rPr lang="fr-CH" i="1" dirty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𝐸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𝑒</m:t>
                        </m:r>
                      </m:den>
                    </m:f>
                    <m:r>
                      <a:rPr lang="fr-CH" i="1" dirty="0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𝐸</m:t>
                        </m:r>
                        <m:r>
                          <a:rPr lang="fr-CH" i="1" baseline="-25000" dirty="0">
                            <a:latin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fr-CH" i="1" dirty="0">
                            <a:latin typeface="Cambria Math"/>
                            <a:sym typeface="Symbol"/>
                          </a:rPr>
                          <m:t>0.4406486(1)</m:t>
                        </m:r>
                      </m:den>
                    </m:f>
                    <m:r>
                      <a:rPr lang="fr-CH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fr-CH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fr-CH" dirty="0">
                        <a:latin typeface="Cambria Math"/>
                        <a:sym typeface="Symbol"/>
                      </a:rPr>
                      <m:t></m:t>
                    </m:r>
                    <m:r>
                      <a:rPr lang="fr-CH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fr-CH" i="1" dirty="0">
                        <a:latin typeface="Cambria Math"/>
                        <a:sym typeface="Symbol"/>
                      </a:rPr>
                      <m:t>𝑁</m:t>
                    </m:r>
                    <m:r>
                      <a:rPr lang="fr-CH" i="1" dirty="0">
                        <a:latin typeface="Cambria Math"/>
                        <a:sym typeface="Symbol"/>
                      </a:rPr>
                      <m:t>+</m:t>
                    </m:r>
                    <m:d>
                      <m:d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CH" i="1" dirty="0">
                            <a:latin typeface="Cambria Math"/>
                            <a:sym typeface="Symbol"/>
                          </a:rPr>
                          <m:t>0.50.1</m:t>
                        </m:r>
                      </m:e>
                    </m:d>
                    <m:r>
                      <a:rPr lang="fr-CH" b="0" i="1" dirty="0" smtClean="0">
                        <a:latin typeface="Cambria Math"/>
                        <a:sym typeface="Symbol"/>
                      </a:rPr>
                      <m:t>       </m:t>
                    </m:r>
                  </m:oMath>
                </a14:m>
                <a:r>
                  <a:rPr lang="fr-CH" b="1" dirty="0" smtClean="0"/>
                  <a:t>E</a:t>
                </a:r>
                <a:r>
                  <a:rPr lang="fr-CH" b="1" baseline="-25000" dirty="0" smtClean="0"/>
                  <a:t>CM </a:t>
                </a:r>
                <a:r>
                  <a:rPr lang="fr-CH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CH" i="1" dirty="0">
                            <a:latin typeface="Cambria Math"/>
                            <a:sym typeface="Symbol"/>
                          </a:rPr>
                          <m:t>𝑁</m:t>
                        </m:r>
                        <m:r>
                          <a:rPr lang="fr-CH" i="1" dirty="0">
                            <a:latin typeface="Cambria Math"/>
                            <a:sym typeface="Symbol"/>
                          </a:rPr>
                          <m:t>+</m:t>
                        </m:r>
                        <m:d>
                          <m:dPr>
                            <m:ctrlPr>
                              <a:rPr lang="fr-CH" i="1" dirty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fr-CH" i="1" dirty="0">
                                <a:latin typeface="Cambria Math"/>
                                <a:sym typeface="Symbol"/>
                              </a:rPr>
                              <m:t>0.50.1</m:t>
                            </m:r>
                          </m:e>
                        </m:d>
                      </m:e>
                    </m:d>
                  </m:oMath>
                </a14:m>
                <a:r>
                  <a:rPr lang="fr-CH" dirty="0">
                    <a:sym typeface="Symbol"/>
                  </a:rPr>
                  <a:t> x 0.8812972 </a:t>
                </a:r>
                <a:r>
                  <a:rPr lang="fr-CH" dirty="0" err="1"/>
                  <a:t>GeV</a:t>
                </a:r>
                <a:r>
                  <a:rPr lang="fr-CH" dirty="0"/>
                  <a:t> </a:t>
                </a:r>
              </a:p>
              <a:p>
                <a:r>
                  <a:rPr lang="fr-CH" dirty="0"/>
                  <a:t> </a:t>
                </a:r>
              </a:p>
              <a:p>
                <a:r>
                  <a:rPr lang="fr-CH" dirty="0" err="1" smtClean="0"/>
                  <a:t>Given</a:t>
                </a:r>
                <a:r>
                  <a:rPr lang="fr-CH" dirty="0" smtClean="0"/>
                  <a:t> </a:t>
                </a:r>
                <a:r>
                  <a:rPr lang="fr-CH" dirty="0"/>
                  <a:t>the Z and W </a:t>
                </a:r>
                <a:r>
                  <a:rPr lang="fr-CH" dirty="0" err="1"/>
                  <a:t>widths</a:t>
                </a:r>
                <a:r>
                  <a:rPr lang="fr-CH" dirty="0"/>
                  <a:t> of 2 </a:t>
                </a:r>
                <a:r>
                  <a:rPr lang="fr-CH" dirty="0" err="1"/>
                  <a:t>GeV</a:t>
                </a:r>
                <a:r>
                  <a:rPr lang="fr-CH" dirty="0"/>
                  <a:t>, </a:t>
                </a:r>
                <a:r>
                  <a:rPr lang="fr-CH" dirty="0" err="1"/>
                  <a:t>this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easy</a:t>
                </a:r>
                <a:r>
                  <a:rPr lang="fr-CH" dirty="0"/>
                  <a:t> to </a:t>
                </a:r>
                <a:r>
                  <a:rPr lang="fr-CH" dirty="0" err="1" smtClean="0"/>
                  <a:t>accommodate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little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loss</a:t>
                </a:r>
                <a:r>
                  <a:rPr lang="fr-CH" dirty="0" smtClean="0"/>
                  <a:t> of </a:t>
                </a:r>
                <a:r>
                  <a:rPr lang="fr-CH" dirty="0" err="1" smtClean="0"/>
                  <a:t>statistics</a:t>
                </a:r>
                <a:r>
                  <a:rPr lang="fr-CH" dirty="0" smtClean="0"/>
                  <a:t>.</a:t>
                </a:r>
              </a:p>
              <a:p>
                <a:r>
                  <a:rPr lang="fr-CH" i="1" u="sng" dirty="0" smtClean="0"/>
                  <a:t>It </a:t>
                </a:r>
                <a:r>
                  <a:rPr lang="fr-CH" i="1" u="sng" dirty="0" err="1"/>
                  <a:t>might</a:t>
                </a:r>
                <a:r>
                  <a:rPr lang="fr-CH" i="1" u="sng" dirty="0"/>
                  <a:t> </a:t>
                </a:r>
                <a:r>
                  <a:rPr lang="fr-CH" i="1" u="sng" dirty="0" err="1"/>
                  <a:t>be</a:t>
                </a:r>
                <a:r>
                  <a:rPr lang="fr-CH" i="1" u="sng" dirty="0"/>
                  <a:t> more </a:t>
                </a:r>
                <a:r>
                  <a:rPr lang="fr-CH" i="1" u="sng" dirty="0" err="1"/>
                  <a:t>difficult</a:t>
                </a:r>
                <a:r>
                  <a:rPr lang="fr-CH" i="1" u="sng" dirty="0"/>
                  <a:t> for the </a:t>
                </a:r>
                <a:r>
                  <a:rPr lang="fr-CH" i="1" u="sng" dirty="0" err="1"/>
                  <a:t>Higgs</a:t>
                </a:r>
                <a:r>
                  <a:rPr lang="fr-CH" i="1" u="sng" dirty="0"/>
                  <a:t> 125.09+-0.2 corresponds to v</a:t>
                </a:r>
                <a:r>
                  <a:rPr lang="fr-CH" i="1" u="sng" baseline="-25000" dirty="0"/>
                  <a:t>s</a:t>
                </a:r>
                <a:r>
                  <a:rPr lang="fr-CH" i="1" u="sng" dirty="0"/>
                  <a:t> = </a:t>
                </a:r>
                <a:r>
                  <a:rPr lang="en-GB" i="1" u="sng" dirty="0"/>
                  <a:t>141.94+-</a:t>
                </a:r>
                <a:r>
                  <a:rPr lang="en-GB" i="1" u="sng" dirty="0" smtClean="0"/>
                  <a:t>022</a:t>
                </a:r>
                <a:endParaRPr lang="en-GB" i="1" u="sng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366508"/>
                <a:ext cx="9292416" cy="4676345"/>
              </a:xfrm>
              <a:prstGeom prst="rect">
                <a:avLst/>
              </a:prstGeom>
              <a:blipFill rotWithShape="1">
                <a:blip r:embed="rId2"/>
                <a:stretch>
                  <a:fillRect l="-525" b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6695" y="51473"/>
            <a:ext cx="4893648" cy="584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fr-CH" dirty="0" err="1"/>
              <a:t>Requirements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physics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65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076696"/>
            <a:ext cx="4455495" cy="31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1986685"/>
            <a:ext cx="4761934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712" y="2976796"/>
            <a:ext cx="89749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at the Z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42231" y="2847247"/>
            <a:ext cx="995272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at the W</a:t>
            </a:r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69335"/>
            <a:ext cx="4500500" cy="166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" y="1"/>
            <a:ext cx="4803623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Simulations of </a:t>
            </a:r>
            <a:r>
              <a:rPr lang="fr-CH" dirty="0" smtClean="0"/>
              <a:t>self-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SITROS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6515" y="4773454"/>
            <a:ext cx="89241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Excellent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at the Z (</a:t>
            </a:r>
            <a:r>
              <a:rPr lang="fr-CH" dirty="0" err="1" smtClean="0"/>
              <a:t>even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wigglers</a:t>
            </a:r>
            <a:r>
              <a:rPr lang="fr-CH" dirty="0" smtClean="0"/>
              <a:t>) and </a:t>
            </a:r>
            <a:r>
              <a:rPr lang="fr-CH" dirty="0" err="1" smtClean="0"/>
              <a:t>sufficient</a:t>
            </a:r>
            <a:r>
              <a:rPr lang="fr-CH" dirty="0" smtClean="0"/>
              <a:t> at the </a:t>
            </a:r>
            <a:r>
              <a:rPr lang="fr-CH" dirty="0" smtClean="0"/>
              <a:t>W </a:t>
            </a:r>
            <a:r>
              <a:rPr lang="fr-CH" u="sng" dirty="0" smtClean="0"/>
              <a:t> </a:t>
            </a:r>
            <a:r>
              <a:rPr lang="fr-CH" u="sng" dirty="0" smtClean="0">
                <a:sym typeface="Symbol"/>
              </a:rPr>
              <a:t></a:t>
            </a:r>
            <a:r>
              <a:rPr lang="fr-CH" u="sng" baseline="-25000" dirty="0" smtClean="0">
                <a:sym typeface="Symbol"/>
              </a:rPr>
              <a:t>E</a:t>
            </a:r>
            <a:r>
              <a:rPr lang="fr-CH" u="sng" dirty="0" smtClean="0">
                <a:sym typeface="Symbol"/>
              </a:rPr>
              <a:t>   E</a:t>
            </a:r>
            <a:r>
              <a:rPr lang="fr-CH" u="sng" baseline="30000" dirty="0" smtClean="0">
                <a:sym typeface="Symbol"/>
              </a:rPr>
              <a:t>2</a:t>
            </a:r>
            <a:r>
              <a:rPr lang="fr-CH" u="sng" dirty="0">
                <a:sym typeface="Symbol"/>
              </a:rPr>
              <a:t>/</a:t>
            </a:r>
            <a:r>
              <a:rPr lang="fr-CH" u="sng" dirty="0" smtClean="0">
                <a:sym typeface="Symbol"/>
              </a:rPr>
              <a:t></a:t>
            </a:r>
            <a:r>
              <a:rPr lang="fr-CH" u="sng" dirty="0" smtClean="0"/>
              <a:t> 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794115" y="14285"/>
            <a:ext cx="4366260" cy="2031325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pPr marL="342875" indent="-342875">
              <a:buAutoNum type="arabicPeriod"/>
            </a:pPr>
            <a:r>
              <a:rPr lang="fr-CH" dirty="0" err="1" smtClean="0"/>
              <a:t>orbit</a:t>
            </a:r>
            <a:r>
              <a:rPr lang="fr-CH" dirty="0" smtClean="0"/>
              <a:t> and </a:t>
            </a:r>
            <a:r>
              <a:rPr lang="fr-CH" dirty="0" err="1" smtClean="0"/>
              <a:t>emittance</a:t>
            </a:r>
            <a:r>
              <a:rPr lang="fr-CH" dirty="0" smtClean="0"/>
              <a:t> corrections </a:t>
            </a:r>
            <a:r>
              <a:rPr lang="fr-CH" dirty="0" err="1" smtClean="0"/>
              <a:t>needed</a:t>
            </a:r>
            <a:r>
              <a:rPr lang="fr-CH" dirty="0" smtClean="0"/>
              <a:t> </a:t>
            </a:r>
          </a:p>
          <a:p>
            <a:r>
              <a:rPr lang="fr-CH" dirty="0" smtClean="0"/>
              <a:t>for the FCC-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err="1" smtClean="0"/>
              <a:t>seem</a:t>
            </a:r>
            <a:r>
              <a:rPr lang="fr-CH" dirty="0" smtClean="0"/>
              <a:t> </a:t>
            </a:r>
            <a:r>
              <a:rPr lang="fr-CH" dirty="0" err="1" smtClean="0"/>
              <a:t>sufficient</a:t>
            </a:r>
            <a:r>
              <a:rPr lang="fr-CH" dirty="0" smtClean="0"/>
              <a:t> to </a:t>
            </a:r>
          </a:p>
          <a:p>
            <a:r>
              <a:rPr lang="fr-CH" dirty="0" err="1" smtClean="0"/>
              <a:t>ensure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 </a:t>
            </a:r>
            <a:r>
              <a:rPr lang="fr-CH" dirty="0" err="1" smtClean="0"/>
              <a:t>levels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endParaRPr lang="fr-CH" b="1" dirty="0" smtClean="0"/>
          </a:p>
          <a:p>
            <a:r>
              <a:rPr lang="fr-CH" b="1" dirty="0" smtClean="0"/>
              <a:t>2. HOWEVER: </a:t>
            </a:r>
            <a:r>
              <a:rPr lang="fr-CH" b="1" dirty="0" err="1" smtClean="0"/>
              <a:t>same</a:t>
            </a:r>
            <a:r>
              <a:rPr lang="fr-CH" b="1" dirty="0" smtClean="0"/>
              <a:t> simulation </a:t>
            </a:r>
            <a:r>
              <a:rPr lang="fr-CH" b="1" dirty="0" err="1" smtClean="0"/>
              <a:t>does</a:t>
            </a:r>
            <a:r>
              <a:rPr lang="fr-CH" b="1" dirty="0" smtClean="0"/>
              <a:t> not </a:t>
            </a:r>
          </a:p>
          <a:p>
            <a:r>
              <a:rPr lang="fr-CH" b="1" dirty="0" err="1" smtClean="0"/>
              <a:t>produce</a:t>
            </a:r>
            <a:r>
              <a:rPr lang="fr-CH" b="1" dirty="0" smtClean="0"/>
              <a:t> </a:t>
            </a:r>
            <a:r>
              <a:rPr lang="fr-CH" b="1" dirty="0" err="1" smtClean="0"/>
              <a:t>luminosity</a:t>
            </a:r>
            <a:r>
              <a:rPr lang="fr-CH" b="1" dirty="0" smtClean="0"/>
              <a:t> and </a:t>
            </a:r>
            <a:r>
              <a:rPr lang="fr-CH" b="1" dirty="0" err="1" smtClean="0"/>
              <a:t>polarization</a:t>
            </a:r>
            <a:r>
              <a:rPr lang="fr-CH" b="1" dirty="0" smtClean="0"/>
              <a:t>, </a:t>
            </a:r>
          </a:p>
          <a:p>
            <a:pPr marL="285729" indent="-285729">
              <a:buFont typeface="Wingdings"/>
              <a:buChar char="è"/>
            </a:pPr>
            <a:r>
              <a:rPr lang="fr-CH" b="1" dirty="0" err="1" smtClean="0"/>
              <a:t>effect</a:t>
            </a:r>
            <a:r>
              <a:rPr lang="fr-CH" b="1" dirty="0" smtClean="0"/>
              <a:t> of </a:t>
            </a:r>
            <a:r>
              <a:rPr lang="fr-CH" b="1" dirty="0" err="1" smtClean="0"/>
              <a:t>simultaneous</a:t>
            </a:r>
            <a:r>
              <a:rPr lang="fr-CH" b="1" dirty="0" smtClean="0"/>
              <a:t> </a:t>
            </a:r>
            <a:r>
              <a:rPr lang="fr-CH" b="1" dirty="0" err="1" smtClean="0"/>
              <a:t>optimization</a:t>
            </a:r>
            <a:r>
              <a:rPr lang="fr-CH" b="1" dirty="0" smtClean="0"/>
              <a:t> </a:t>
            </a:r>
          </a:p>
          <a:p>
            <a:r>
              <a:rPr lang="fr-CH" b="1" dirty="0" smtClean="0"/>
              <a:t>                             </a:t>
            </a:r>
            <a:r>
              <a:rPr lang="fr-CH" b="1" dirty="0" err="1" smtClean="0"/>
              <a:t>could</a:t>
            </a:r>
            <a:r>
              <a:rPr lang="fr-CH" b="1" dirty="0" smtClean="0"/>
              <a:t> not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simulated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3842" y="591532"/>
            <a:ext cx="1336520" cy="369332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i="1" dirty="0" smtClean="0"/>
              <a:t>E. </a:t>
            </a:r>
            <a:r>
              <a:rPr lang="fr-CH" i="1" dirty="0" err="1" smtClean="0"/>
              <a:t>Gianfelice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910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2" y="145592"/>
            <a:ext cx="3643593" cy="27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8" y="377081"/>
            <a:ext cx="382628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96" r="3561"/>
          <a:stretch/>
        </p:blipFill>
        <p:spPr>
          <a:xfrm>
            <a:off x="19938" y="2897363"/>
            <a:ext cx="5760640" cy="22461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1"/>
          <a:stretch/>
        </p:blipFill>
        <p:spPr bwMode="auto">
          <a:xfrm>
            <a:off x="5780580" y="2898717"/>
            <a:ext cx="3371239" cy="22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3915" y="-4312"/>
            <a:ext cx="2823902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scan points for </a:t>
            </a:r>
            <a:r>
              <a:rPr lang="fr-CH" dirty="0" err="1" smtClean="0"/>
              <a:t>m</a:t>
            </a:r>
            <a:r>
              <a:rPr lang="fr-CH" baseline="-25000" dirty="0" err="1" smtClean="0"/>
              <a:t>Z</a:t>
            </a:r>
            <a:r>
              <a:rPr lang="fr-CH" dirty="0" smtClean="0"/>
              <a:t>  and m</a:t>
            </a:r>
            <a:r>
              <a:rPr lang="fr-CH" baseline="-25000" dirty="0" smtClean="0"/>
              <a:t>W</a:t>
            </a:r>
            <a:r>
              <a:rPr lang="fr-CH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0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02760"/>
            <a:ext cx="263487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statistial</a:t>
            </a:r>
            <a:r>
              <a:rPr lang="fr-CH" dirty="0" smtClean="0"/>
              <a:t> </a:t>
            </a:r>
            <a:r>
              <a:rPr lang="fr-CH" dirty="0" err="1" smtClean="0"/>
              <a:t>precision</a:t>
            </a:r>
            <a:r>
              <a:rPr lang="fr-CH" dirty="0" smtClean="0"/>
              <a:t> at the Z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2" y="456515"/>
            <a:ext cx="8872079" cy="33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510" y="3876898"/>
            <a:ext cx="877597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4" tIns="45717" rIns="91434" bIns="45717" rtlCol="0">
            <a:spAutoFit/>
          </a:bodyPr>
          <a:lstStyle/>
          <a:p>
            <a:r>
              <a:rPr lang="en-US" dirty="0" smtClean="0"/>
              <a:t>Three categories: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dirty="0" smtClean="0"/>
              <a:t>Absolute dominate for Z and W mass)</a:t>
            </a:r>
            <a:endParaRPr lang="en-US" dirty="0" smtClean="0"/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dirty="0" smtClean="0"/>
              <a:t>Point-to-point </a:t>
            </a:r>
            <a:r>
              <a:rPr lang="en-US" dirty="0" smtClean="0"/>
              <a:t>dominate for 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&amp; A</a:t>
            </a:r>
            <a:r>
              <a:rPr lang="en-US" baseline="-25000" dirty="0" smtClean="0">
                <a:sym typeface="Symbol"/>
              </a:rPr>
              <a:t>FB</a:t>
            </a:r>
            <a:r>
              <a:rPr lang="en-US" baseline="30000" dirty="0" smtClean="0">
                <a:sym typeface="Symbol"/>
              </a:rPr>
              <a:t></a:t>
            </a:r>
            <a:r>
              <a:rPr lang="en-US" dirty="0" smtClean="0">
                <a:sym typeface="Symbol"/>
              </a:rPr>
              <a:t> (peak and off-peak) </a:t>
            </a:r>
            <a:endParaRPr lang="en-US" baseline="30000" dirty="0" smtClean="0"/>
          </a:p>
          <a:p>
            <a:pPr marL="285729" indent="-285729">
              <a:buFont typeface="Arial" panose="020B0604020202020204" pitchFamily="34" charset="0"/>
              <a:buChar char="•"/>
              <a:tabLst>
                <a:tab pos="3495413" algn="l"/>
              </a:tabLst>
            </a:pPr>
            <a:r>
              <a:rPr lang="en-US" dirty="0" smtClean="0"/>
              <a:t>Due to </a:t>
            </a:r>
            <a:r>
              <a:rPr lang="en-US" dirty="0" smtClean="0"/>
              <a:t>sampling – turns out to be negligible for 1meast /(15 min= 1000s) </a:t>
            </a:r>
            <a:r>
              <a:rPr lang="en-US" dirty="0" smtClean="0">
                <a:sym typeface="Wingdings" panose="05000000000000000000" pitchFamily="2" charset="2"/>
              </a:rPr>
              <a:t> 10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measts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01740" y="3381840"/>
            <a:ext cx="410053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port">
  <a:themeElements>
    <a:clrScheme name="Contport 1">
      <a:dk1>
        <a:srgbClr val="5E574E"/>
      </a:dk1>
      <a:lt1>
        <a:srgbClr val="FFFFCC"/>
      </a:lt1>
      <a:dk2>
        <a:srgbClr val="000000"/>
      </a:dk2>
      <a:lt2>
        <a:srgbClr val="FFCC00"/>
      </a:lt2>
      <a:accent1>
        <a:srgbClr val="CC9900"/>
      </a:accent1>
      <a:accent2>
        <a:srgbClr val="FF6600"/>
      </a:accent2>
      <a:accent3>
        <a:srgbClr val="AAAAAA"/>
      </a:accent3>
      <a:accent4>
        <a:srgbClr val="DADAAE"/>
      </a:accent4>
      <a:accent5>
        <a:srgbClr val="E2CAAA"/>
      </a:accent5>
      <a:accent6>
        <a:srgbClr val="E75C00"/>
      </a:accent6>
      <a:hlink>
        <a:srgbClr val="FF0000"/>
      </a:hlink>
      <a:folHlink>
        <a:srgbClr val="FFFFCC"/>
      </a:folHlink>
    </a:clrScheme>
    <a:fontScheme name="Contport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8">
        <a:dk1>
          <a:srgbClr val="009999"/>
        </a:dk1>
        <a:lt1>
          <a:srgbClr val="FFCC00"/>
        </a:lt1>
        <a:dk2>
          <a:srgbClr val="339933"/>
        </a:dk2>
        <a:lt2>
          <a:srgbClr val="FFFF00"/>
        </a:lt2>
        <a:accent1>
          <a:srgbClr val="FF6600"/>
        </a:accent1>
        <a:accent2>
          <a:srgbClr val="FFCC00"/>
        </a:accent2>
        <a:accent3>
          <a:srgbClr val="ADCAAD"/>
        </a:accent3>
        <a:accent4>
          <a:srgbClr val="DAAE00"/>
        </a:accent4>
        <a:accent5>
          <a:srgbClr val="FFB8AA"/>
        </a:accent5>
        <a:accent6>
          <a:srgbClr val="E7B900"/>
        </a:accent6>
        <a:hlink>
          <a:srgbClr val="FF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36163</TotalTime>
  <Words>4512</Words>
  <Application>Microsoft Office PowerPoint</Application>
  <PresentationFormat>On-screen Show (16:9)</PresentationFormat>
  <Paragraphs>931</Paragraphs>
  <Slides>60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Office Theme</vt:lpstr>
      <vt:lpstr>2_Contport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vertical dispersion at the 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211</cp:revision>
  <cp:lastPrinted>2017-04-20T12:21:29Z</cp:lastPrinted>
  <dcterms:created xsi:type="dcterms:W3CDTF">2015-02-28T06:55:35Z</dcterms:created>
  <dcterms:modified xsi:type="dcterms:W3CDTF">2019-11-14T14:06:56Z</dcterms:modified>
</cp:coreProperties>
</file>