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56" r:id="rId1"/>
  </p:sldMasterIdLst>
  <p:notesMasterIdLst>
    <p:notesMasterId r:id="rId9"/>
  </p:notesMasterIdLst>
  <p:sldIdLst>
    <p:sldId id="1010" r:id="rId2"/>
    <p:sldId id="1107" r:id="rId3"/>
    <p:sldId id="2173" r:id="rId4"/>
    <p:sldId id="1106" r:id="rId5"/>
    <p:sldId id="1102" r:id="rId6"/>
    <p:sldId id="958" r:id="rId7"/>
    <p:sldId id="2174" r:id="rId8"/>
  </p:sldIdLst>
  <p:sldSz cx="9144000" cy="6858000" type="screen4x3"/>
  <p:notesSz cx="6718300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2400" b="1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2A6"/>
    <a:srgbClr val="AB070C"/>
    <a:srgbClr val="347736"/>
    <a:srgbClr val="B8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/>
    <p:restoredTop sz="95946" autoAdjust="0"/>
  </p:normalViewPr>
  <p:slideViewPr>
    <p:cSldViewPr snapToGrid="0" snapToObjects="1">
      <p:cViewPr varScale="1">
        <p:scale>
          <a:sx n="106" d="100"/>
          <a:sy n="106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E18F-DE90-DB4C-9487-A337AACB1ADF}" type="datetimeFigureOut">
              <a:rPr lang="fr-FR" smtClean="0"/>
              <a:t>06/06/2023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50FD3-9FBD-5646-958B-8A1D54FA6E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8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50FD3-9FBD-5646-958B-8A1D54FA6ED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9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50FD3-9FBD-5646-958B-8A1D54FA6ED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4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486" y="281548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6372" y="35416"/>
            <a:ext cx="7886700" cy="68184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CE468B5-9F38-3E4D-981D-4B9F60D7F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072" y="655550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F253C-77F0-C045-AF9A-01FE70783AF5}"/>
              </a:ext>
            </a:extLst>
          </p:cNvPr>
          <p:cNvSpPr/>
          <p:nvPr userDrawn="1"/>
        </p:nvSpPr>
        <p:spPr>
          <a:xfrm>
            <a:off x="3942770" y="6661821"/>
            <a:ext cx="47414" cy="23107"/>
          </a:xfrm>
          <a:prstGeom prst="rect">
            <a:avLst/>
          </a:prstGeom>
          <a:solidFill>
            <a:srgbClr val="FA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space réservé du pied de page 8">
            <a:extLst>
              <a:ext uri="{FF2B5EF4-FFF2-40B4-BE49-F238E27FC236}">
                <a16:creationId xmlns:a16="http://schemas.microsoft.com/office/drawing/2014/main" id="{3D5D2BAC-D9A6-FE48-8B26-C28632AD3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" y="65555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</p:spTree>
    <p:extLst>
      <p:ext uri="{BB962C8B-B14F-4D97-AF65-F5344CB8AC3E}">
        <p14:creationId xmlns:p14="http://schemas.microsoft.com/office/powerpoint/2010/main" val="265869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28600" y="35415"/>
            <a:ext cx="8695944" cy="9906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23"/>
          <p:cNvGrpSpPr>
            <a:grpSpLocks noChangeAspect="1"/>
          </p:cNvGrpSpPr>
          <p:nvPr userDrawn="1"/>
        </p:nvGrpSpPr>
        <p:grpSpPr bwMode="hidden">
          <a:xfrm>
            <a:off x="211665" y="688433"/>
            <a:ext cx="8723376" cy="470665"/>
            <a:chOff x="-3905250" y="4294188"/>
            <a:chExt cx="13011150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Immagine 3" descr="Senza titol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82" y="40190"/>
            <a:ext cx="1194735" cy="4480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A29032-74BA-B04F-8D41-EFA6853DA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798" y="34166"/>
            <a:ext cx="1418734" cy="47291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B3A44F7-A44D-1140-85EB-FFF80386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72" y="35416"/>
            <a:ext cx="7886700" cy="68184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03F0421-349B-774E-8764-A96D2BF4B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072" y="655550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2" name="Espace réservé du pied de page 8">
            <a:extLst>
              <a:ext uri="{FF2B5EF4-FFF2-40B4-BE49-F238E27FC236}">
                <a16:creationId xmlns:a16="http://schemas.microsoft.com/office/drawing/2014/main" id="{997F1B03-C2B4-AA4E-811B-FC317B8E8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" y="65555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</p:spTree>
    <p:extLst>
      <p:ext uri="{BB962C8B-B14F-4D97-AF65-F5344CB8AC3E}">
        <p14:creationId xmlns:p14="http://schemas.microsoft.com/office/powerpoint/2010/main" val="32043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9" name="Rounded Rectangle 14"/>
          <p:cNvSpPr/>
          <p:nvPr userDrawn="1"/>
        </p:nvSpPr>
        <p:spPr>
          <a:xfrm>
            <a:off x="228600" y="35415"/>
            <a:ext cx="8695944" cy="9906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23"/>
          <p:cNvGrpSpPr>
            <a:grpSpLocks noChangeAspect="1"/>
          </p:cNvGrpSpPr>
          <p:nvPr userDrawn="1"/>
        </p:nvGrpSpPr>
        <p:grpSpPr bwMode="hidden">
          <a:xfrm>
            <a:off x="211665" y="688433"/>
            <a:ext cx="8723376" cy="470665"/>
            <a:chOff x="-3905250" y="4294188"/>
            <a:chExt cx="13011150" cy="1892300"/>
          </a:xfrm>
        </p:grpSpPr>
        <p:sp>
          <p:nvSpPr>
            <p:cNvPr id="2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3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2" name="Immagine 3" descr="Senza titol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82" y="40190"/>
            <a:ext cx="1194735" cy="44802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0687" y="-9403"/>
            <a:ext cx="8229600" cy="80290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GB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E2FB428-065D-2847-A5FF-1E3721B6E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798" y="34166"/>
            <a:ext cx="1418734" cy="472911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87ED043-3D0B-A342-B098-25233B87B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072" y="655550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2B8860-C272-414A-89A4-EC7A10347EAD}"/>
              </a:ext>
            </a:extLst>
          </p:cNvPr>
          <p:cNvSpPr/>
          <p:nvPr userDrawn="1"/>
        </p:nvSpPr>
        <p:spPr>
          <a:xfrm>
            <a:off x="3942770" y="6661821"/>
            <a:ext cx="47414" cy="23107"/>
          </a:xfrm>
          <a:prstGeom prst="rect">
            <a:avLst/>
          </a:prstGeom>
          <a:solidFill>
            <a:srgbClr val="FA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space réservé du pied de page 8">
            <a:extLst>
              <a:ext uri="{FF2B5EF4-FFF2-40B4-BE49-F238E27FC236}">
                <a16:creationId xmlns:a16="http://schemas.microsoft.com/office/drawing/2014/main" id="{D5D8A1D9-4075-5943-93A3-8237CA052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" y="65555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</p:spTree>
    <p:extLst>
      <p:ext uri="{BB962C8B-B14F-4D97-AF65-F5344CB8AC3E}">
        <p14:creationId xmlns:p14="http://schemas.microsoft.com/office/powerpoint/2010/main" val="385476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57B925-E2F4-BC41-AC62-237EEFA95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072" y="655550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17288-CD06-9D42-8D6A-FB581EAC7DC9}"/>
              </a:ext>
            </a:extLst>
          </p:cNvPr>
          <p:cNvSpPr/>
          <p:nvPr userDrawn="1"/>
        </p:nvSpPr>
        <p:spPr>
          <a:xfrm>
            <a:off x="3942770" y="6661821"/>
            <a:ext cx="47414" cy="23107"/>
          </a:xfrm>
          <a:prstGeom prst="rect">
            <a:avLst/>
          </a:prstGeom>
          <a:solidFill>
            <a:srgbClr val="FA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92D1FD0C-C159-F544-967A-23C3CAE7B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" y="65555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</p:spTree>
    <p:extLst>
      <p:ext uri="{BB962C8B-B14F-4D97-AF65-F5344CB8AC3E}">
        <p14:creationId xmlns:p14="http://schemas.microsoft.com/office/powerpoint/2010/main" val="22705813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8B82829-FA5B-7241-B09D-5E945E34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072" y="655550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BB6CCC-4257-4A4F-B4D6-8768257A9A74}"/>
              </a:ext>
            </a:extLst>
          </p:cNvPr>
          <p:cNvSpPr/>
          <p:nvPr userDrawn="1"/>
        </p:nvSpPr>
        <p:spPr>
          <a:xfrm>
            <a:off x="3942770" y="6661821"/>
            <a:ext cx="47414" cy="23107"/>
          </a:xfrm>
          <a:prstGeom prst="rect">
            <a:avLst/>
          </a:prstGeom>
          <a:solidFill>
            <a:srgbClr val="FA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space réservé du pied de page 8">
            <a:extLst>
              <a:ext uri="{FF2B5EF4-FFF2-40B4-BE49-F238E27FC236}">
                <a16:creationId xmlns:a16="http://schemas.microsoft.com/office/drawing/2014/main" id="{CEC3306A-575F-294A-B6A5-ED208F510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" y="65555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</p:spTree>
    <p:extLst>
      <p:ext uri="{BB962C8B-B14F-4D97-AF65-F5344CB8AC3E}">
        <p14:creationId xmlns:p14="http://schemas.microsoft.com/office/powerpoint/2010/main" val="18815502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2910" y="1122480"/>
            <a:ext cx="685746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02B675-1DDD-DA4C-BF3C-69CCE7DA2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072" y="655550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A7525-61A3-AB4F-8BEE-F9E4B48FB96F}"/>
              </a:ext>
            </a:extLst>
          </p:cNvPr>
          <p:cNvSpPr/>
          <p:nvPr userDrawn="1"/>
        </p:nvSpPr>
        <p:spPr>
          <a:xfrm>
            <a:off x="3942770" y="6661821"/>
            <a:ext cx="47414" cy="23107"/>
          </a:xfrm>
          <a:prstGeom prst="rect">
            <a:avLst/>
          </a:prstGeom>
          <a:solidFill>
            <a:srgbClr val="FA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space réservé du pied de page 8">
            <a:extLst>
              <a:ext uri="{FF2B5EF4-FFF2-40B4-BE49-F238E27FC236}">
                <a16:creationId xmlns:a16="http://schemas.microsoft.com/office/drawing/2014/main" id="{658D3EFE-DD18-9040-AE3F-D6990B251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" y="65555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</p:spTree>
    <p:extLst>
      <p:ext uri="{BB962C8B-B14F-4D97-AF65-F5344CB8AC3E}">
        <p14:creationId xmlns:p14="http://schemas.microsoft.com/office/powerpoint/2010/main" val="319531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98981-EDDD-544F-995F-D42EC4CE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DDC4CF-AB2A-5C47-9849-61FA36E0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7616" y="6623546"/>
            <a:ext cx="606384" cy="234454"/>
          </a:xfrm>
          <a:prstGeom prst="rect">
            <a:avLst/>
          </a:prstGeom>
        </p:spPr>
        <p:txBody>
          <a:bodyPr/>
          <a:lstStyle/>
          <a:p>
            <a:fld id="{D92FEF9A-3CA1-FF40-B462-9EEF95B6CD94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Espace réservé du pied de page 32">
            <a:extLst>
              <a:ext uri="{FF2B5EF4-FFF2-40B4-BE49-F238E27FC236}">
                <a16:creationId xmlns:a16="http://schemas.microsoft.com/office/drawing/2014/main" id="{A252E9E8-73D2-9742-883D-75A6EC7EA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609036"/>
            <a:ext cx="1852551" cy="234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Marek Lewitowicz </a:t>
            </a:r>
          </a:p>
        </p:txBody>
      </p:sp>
    </p:spTree>
    <p:extLst>
      <p:ext uri="{BB962C8B-B14F-4D97-AF65-F5344CB8AC3E}">
        <p14:creationId xmlns:p14="http://schemas.microsoft.com/office/powerpoint/2010/main" val="231800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072" y="655550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Rounded Rectangle 14"/>
          <p:cNvSpPr/>
          <p:nvPr userDrawn="1"/>
        </p:nvSpPr>
        <p:spPr>
          <a:xfrm>
            <a:off x="228600" y="35415"/>
            <a:ext cx="8695944" cy="9906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3"/>
          <p:cNvGrpSpPr>
            <a:grpSpLocks noChangeAspect="1"/>
          </p:cNvGrpSpPr>
          <p:nvPr userDrawn="1"/>
        </p:nvGrpSpPr>
        <p:grpSpPr bwMode="hidden">
          <a:xfrm>
            <a:off x="211665" y="688433"/>
            <a:ext cx="8723376" cy="470665"/>
            <a:chOff x="-3905250" y="4294188"/>
            <a:chExt cx="13011150" cy="1892300"/>
          </a:xfrm>
        </p:grpSpPr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Immagine 3" descr="Senza titolo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82" y="17888"/>
            <a:ext cx="1194735" cy="4480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074EAE-F6AF-6C4D-A881-EF444F2FDB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614" y="39350"/>
            <a:ext cx="1418734" cy="472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3C9047-360C-4647-A3C9-8A436A6EEDBF}"/>
              </a:ext>
            </a:extLst>
          </p:cNvPr>
          <p:cNvSpPr/>
          <p:nvPr userDrawn="1"/>
        </p:nvSpPr>
        <p:spPr>
          <a:xfrm>
            <a:off x="3942770" y="6661821"/>
            <a:ext cx="47414" cy="23107"/>
          </a:xfrm>
          <a:prstGeom prst="rect">
            <a:avLst/>
          </a:prstGeom>
          <a:solidFill>
            <a:srgbClr val="FA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12BF7C-B5BE-E142-8B84-D120B09440D8}"/>
              </a:ext>
            </a:extLst>
          </p:cNvPr>
          <p:cNvSpPr txBox="1"/>
          <p:nvPr userDrawn="1"/>
        </p:nvSpPr>
        <p:spPr>
          <a:xfrm>
            <a:off x="3817353" y="659956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9/06/2023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C267569-7B74-7F4E-8AC8-49533C361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" y="65555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  <p:sp>
        <p:nvSpPr>
          <p:cNvPr id="10" name="Espace réservé du titre 9">
            <a:extLst>
              <a:ext uri="{FF2B5EF4-FFF2-40B4-BE49-F238E27FC236}">
                <a16:creationId xmlns:a16="http://schemas.microsoft.com/office/drawing/2014/main" id="{757BF236-1E7B-2C47-9FD1-A7248B69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995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8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nupecc.org/lrp2016/Documents/lrp201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upecc.org/?display=support/con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A56E80-FFE3-1649-8DA9-EB5CF283E4DB}"/>
              </a:ext>
            </a:extLst>
          </p:cNvPr>
          <p:cNvSpPr txBox="1"/>
          <p:nvPr/>
        </p:nvSpPr>
        <p:spPr>
          <a:xfrm>
            <a:off x="382458" y="1407021"/>
            <a:ext cx="8379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  <a:p>
            <a:pPr algn="ctr"/>
            <a:endParaRPr lang="en-GB" sz="2800" i="1" dirty="0"/>
          </a:p>
          <a:p>
            <a:pPr algn="ctr"/>
            <a:r>
              <a:rPr lang="en-GB" sz="3600" i="1" dirty="0"/>
              <a:t>NUPECC poster prize giving</a:t>
            </a:r>
          </a:p>
          <a:p>
            <a:pPr algn="ctr"/>
            <a:endParaRPr lang="en-GB" sz="3600" i="1" dirty="0"/>
          </a:p>
          <a:p>
            <a:pPr algn="ctr"/>
            <a:r>
              <a:rPr lang="en-GB" sz="3600" i="1" dirty="0"/>
              <a:t>ARIS 2023</a:t>
            </a:r>
          </a:p>
          <a:p>
            <a:pPr algn="ctr"/>
            <a:r>
              <a:rPr lang="en-GB" sz="3600" i="1" dirty="0"/>
              <a:t>Avignon, France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6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82300" y="-150385"/>
            <a:ext cx="7596554" cy="11561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ＭＳ Ｐゴシック" charset="0"/>
                <a:sym typeface="Arial" charset="0"/>
              </a:rPr>
              <a:t>What is NuPECC ?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DC1855-D689-734A-91AE-E95996385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9646" y="6575952"/>
            <a:ext cx="1072662" cy="337038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lvl1pPr algn="ctr">
              <a:defRPr sz="923">
                <a:solidFill>
                  <a:schemeClr val="tx2"/>
                </a:solidFill>
              </a:defRPr>
            </a:lvl1pPr>
          </a:lstStyle>
          <a:p>
            <a:pPr algn="r" defTabSz="844083">
              <a:defRPr/>
            </a:pPr>
            <a:fld id="{687D7A59-36E2-48B9-B146-C1E59501F63F}" type="slidenum">
              <a:rPr lang="en-US">
                <a:solidFill>
                  <a:srgbClr val="073E87"/>
                </a:solidFill>
                <a:cs typeface="+mn-cs"/>
              </a:rPr>
              <a:pPr algn="r" defTabSz="844083">
                <a:defRPr/>
              </a:pPr>
              <a:t>2</a:t>
            </a:fld>
            <a:endParaRPr lang="en-US" dirty="0">
              <a:solidFill>
                <a:srgbClr val="073E87"/>
              </a:solidFill>
              <a:cs typeface="+mn-cs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40180" y="843448"/>
            <a:ext cx="8673933" cy="111492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44083">
              <a:defRPr/>
            </a:pPr>
            <a:r>
              <a:rPr lang="en-US" sz="2215" dirty="0">
                <a:solidFill>
                  <a:prstClr val="black"/>
                </a:solidFill>
                <a:latin typeface="Candara"/>
              </a:rPr>
              <a:t>Nuclear Physics European Collaboration Committee (NuPECC)</a:t>
            </a:r>
          </a:p>
          <a:p>
            <a:pPr algn="ctr" defTabSz="844083">
              <a:defRPr/>
            </a:pPr>
            <a:r>
              <a:rPr lang="en-US" sz="2215" dirty="0">
                <a:solidFill>
                  <a:prstClr val="black"/>
                </a:solidFill>
                <a:latin typeface="Candara"/>
              </a:rPr>
              <a:t>Is the European Expert Board for Nuclear Physics</a:t>
            </a:r>
          </a:p>
          <a:p>
            <a:pPr algn="ctr" defTabSz="844083">
              <a:defRPr/>
            </a:pPr>
            <a:r>
              <a:rPr lang="en-US" sz="2215" dirty="0">
                <a:solidFill>
                  <a:prstClr val="black"/>
                </a:solidFill>
                <a:latin typeface="Candara"/>
              </a:rPr>
              <a:t>hosted by European Science Foundation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13C66-85A7-C648-B9F6-897D7994A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71" y="1771788"/>
            <a:ext cx="11684340" cy="4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>
              <a:defRPr/>
            </a:pPr>
            <a:endParaRPr lang="en-GB" sz="2215"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0E44C4A-53AB-AA45-8826-BD1148B80938}"/>
              </a:ext>
            </a:extLst>
          </p:cNvPr>
          <p:cNvSpPr txBox="1"/>
          <p:nvPr/>
        </p:nvSpPr>
        <p:spPr>
          <a:xfrm>
            <a:off x="240180" y="1960839"/>
            <a:ext cx="3559452" cy="3973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>
              <a:defRPr/>
            </a:pPr>
            <a:r>
              <a:rPr lang="en-US" sz="1846" dirty="0">
                <a:solidFill>
                  <a:srgbClr val="7030A0"/>
                </a:solidFill>
                <a:latin typeface="Candara"/>
              </a:rPr>
              <a:t>Representing</a:t>
            </a:r>
            <a:r>
              <a:rPr lang="en-US" sz="1846" dirty="0">
                <a:solidFill>
                  <a:prstClr val="black"/>
                </a:solidFill>
                <a:latin typeface="Candara"/>
              </a:rPr>
              <a:t> </a:t>
            </a:r>
          </a:p>
          <a:p>
            <a:pPr defTabSz="422041">
              <a:defRPr/>
            </a:pPr>
            <a:r>
              <a:rPr lang="en-US" sz="1846" dirty="0">
                <a:solidFill>
                  <a:prstClr val="black"/>
                </a:solidFill>
                <a:latin typeface="Candara"/>
              </a:rPr>
              <a:t>about 6000 scientists</a:t>
            </a:r>
          </a:p>
          <a:p>
            <a:pPr defTabSz="422041">
              <a:defRPr/>
            </a:pPr>
            <a:r>
              <a:rPr lang="en-US" sz="1846" dirty="0">
                <a:solidFill>
                  <a:srgbClr val="7030A0"/>
                </a:solidFill>
                <a:latin typeface="Candara"/>
              </a:rPr>
              <a:t>Composition:  </a:t>
            </a:r>
          </a:p>
          <a:p>
            <a:pPr marL="316531" indent="-316531" defTabSz="422041">
              <a:buFont typeface="Arial" panose="020B0604020202020204" pitchFamily="34" charset="0"/>
              <a:buChar char="•"/>
              <a:defRPr/>
            </a:pPr>
            <a:r>
              <a:rPr lang="en-US" sz="1662" dirty="0">
                <a:solidFill>
                  <a:srgbClr val="00B050"/>
                </a:solidFill>
                <a:latin typeface="Candara"/>
              </a:rPr>
              <a:t>34</a:t>
            </a:r>
            <a:r>
              <a:rPr lang="en-US" sz="1662" dirty="0">
                <a:solidFill>
                  <a:prstClr val="black"/>
                </a:solidFill>
                <a:latin typeface="Candara"/>
              </a:rPr>
              <a:t> representatives from </a:t>
            </a:r>
            <a:r>
              <a:rPr lang="en-US" sz="1662" dirty="0">
                <a:solidFill>
                  <a:srgbClr val="00B050"/>
                </a:solidFill>
                <a:latin typeface="Candara"/>
              </a:rPr>
              <a:t>22 </a:t>
            </a:r>
            <a:r>
              <a:rPr lang="en-US" sz="1662" dirty="0">
                <a:solidFill>
                  <a:prstClr val="black"/>
                </a:solidFill>
              </a:rPr>
              <a:t>countries </a:t>
            </a:r>
            <a:r>
              <a:rPr lang="en-US" sz="1662" dirty="0">
                <a:solidFill>
                  <a:srgbClr val="00B050"/>
                </a:solidFill>
                <a:latin typeface="Candara"/>
              </a:rPr>
              <a:t>(new member Ukraine)</a:t>
            </a:r>
            <a:r>
              <a:rPr lang="en-US" sz="1662" dirty="0">
                <a:solidFill>
                  <a:prstClr val="black"/>
                </a:solidFill>
                <a:latin typeface="Candara"/>
              </a:rPr>
              <a:t>, 3 ESFRI NP Infrastructures &amp; ECT*</a:t>
            </a:r>
          </a:p>
          <a:p>
            <a:pPr defTabSz="422041">
              <a:defRPr/>
            </a:pPr>
            <a:r>
              <a:rPr lang="en-US" sz="1400" i="1" dirty="0">
                <a:solidFill>
                  <a:srgbClr val="00B050"/>
                </a:solidFill>
              </a:rPr>
              <a:t>	JINR Dubna – suspended in March 2022</a:t>
            </a:r>
            <a:endParaRPr lang="en-US" sz="1400" i="1" dirty="0">
              <a:solidFill>
                <a:srgbClr val="00B050"/>
              </a:solidFill>
              <a:latin typeface="Candara"/>
            </a:endParaRPr>
          </a:p>
          <a:p>
            <a:pPr marL="316531" indent="-316531" defTabSz="422041">
              <a:buFont typeface="Arial" panose="020B0604020202020204" pitchFamily="34" charset="0"/>
              <a:buChar char="•"/>
              <a:defRPr/>
            </a:pPr>
            <a:r>
              <a:rPr lang="en-US" sz="1662" dirty="0">
                <a:solidFill>
                  <a:srgbClr val="00B050"/>
                </a:solidFill>
                <a:latin typeface="Candara"/>
              </a:rPr>
              <a:t>4 </a:t>
            </a:r>
            <a:r>
              <a:rPr lang="en-US" sz="1662" dirty="0">
                <a:solidFill>
                  <a:prstClr val="black"/>
                </a:solidFill>
                <a:latin typeface="Candara"/>
              </a:rPr>
              <a:t>associated members </a:t>
            </a:r>
          </a:p>
          <a:p>
            <a:pPr marL="773731" lvl="1" indent="-316531" defTabSz="422041">
              <a:buFont typeface="Arial" panose="020B0604020202020204" pitchFamily="34" charset="0"/>
              <a:buChar char="•"/>
              <a:defRPr/>
            </a:pPr>
            <a:r>
              <a:rPr lang="en-US" sz="1662" dirty="0">
                <a:solidFill>
                  <a:prstClr val="black"/>
                </a:solidFill>
                <a:latin typeface="Candara"/>
              </a:rPr>
              <a:t>CERN </a:t>
            </a:r>
          </a:p>
          <a:p>
            <a:pPr marL="773731" lvl="1" indent="-316531" defTabSz="422041">
              <a:buFont typeface="Arial" panose="020B0604020202020204" pitchFamily="34" charset="0"/>
              <a:buChar char="•"/>
              <a:defRPr/>
            </a:pPr>
            <a:r>
              <a:rPr lang="en-US" sz="1662" dirty="0">
                <a:solidFill>
                  <a:prstClr val="black"/>
                </a:solidFill>
                <a:latin typeface="Candara"/>
              </a:rPr>
              <a:t>Israel </a:t>
            </a:r>
          </a:p>
          <a:p>
            <a:pPr marL="773731" lvl="1" indent="-316531" defTabSz="422041">
              <a:buFont typeface="Arial" panose="020B0604020202020204" pitchFamily="34" charset="0"/>
              <a:buChar char="•"/>
              <a:defRPr/>
            </a:pPr>
            <a:r>
              <a:rPr lang="en-US" sz="1662" dirty="0">
                <a:solidFill>
                  <a:prstClr val="black"/>
                </a:solidFill>
                <a:latin typeface="Candara"/>
              </a:rPr>
              <a:t>iThemba Labs</a:t>
            </a:r>
          </a:p>
          <a:p>
            <a:pPr marL="773731" lvl="1" indent="-316531" defTabSz="422041">
              <a:buFont typeface="Arial" panose="020B0604020202020204" pitchFamily="34" charset="0"/>
              <a:buChar char="•"/>
              <a:defRPr/>
            </a:pPr>
            <a:r>
              <a:rPr lang="en-US" sz="1662" dirty="0">
                <a:solidFill>
                  <a:prstClr val="black"/>
                </a:solidFill>
                <a:latin typeface="Candara"/>
              </a:rPr>
              <a:t>Nishina Center </a:t>
            </a:r>
          </a:p>
          <a:p>
            <a:pPr marL="316531" indent="-316531" defTabSz="422041">
              <a:buFont typeface="Arial" panose="020B0604020202020204" pitchFamily="34" charset="0"/>
              <a:buChar char="•"/>
              <a:defRPr/>
            </a:pPr>
            <a:r>
              <a:rPr lang="en-US" sz="1662" dirty="0">
                <a:solidFill>
                  <a:prstClr val="black"/>
                </a:solidFill>
                <a:latin typeface="Candara"/>
              </a:rPr>
              <a:t>9 observers (ESF, </a:t>
            </a:r>
            <a:r>
              <a:rPr lang="fr-FR" sz="1662" dirty="0">
                <a:solidFill>
                  <a:prstClr val="black"/>
                </a:solidFill>
                <a:latin typeface="Candara"/>
              </a:rPr>
              <a:t>NPD/EPS, ECFA, NSAC, ANPhA, ALAFNA, CINP, IAEA, APPEC)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7B8832-BFDA-AB41-B984-87CA52A3D702}"/>
              </a:ext>
            </a:extLst>
          </p:cNvPr>
          <p:cNvSpPr txBox="1"/>
          <p:nvPr/>
        </p:nvSpPr>
        <p:spPr>
          <a:xfrm>
            <a:off x="320844" y="6175817"/>
            <a:ext cx="3419635" cy="37638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en-GB" sz="1846" dirty="0">
                <a:solidFill>
                  <a:prstClr val="black"/>
                </a:solidFill>
                <a:latin typeface="Candara"/>
              </a:rPr>
              <a:t>3 regular Committee meetings/y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F35FDA-D1D4-9E4C-B85C-D559F5FFAD05}"/>
              </a:ext>
            </a:extLst>
          </p:cNvPr>
          <p:cNvSpPr txBox="1"/>
          <p:nvPr/>
        </p:nvSpPr>
        <p:spPr>
          <a:xfrm>
            <a:off x="4771783" y="5880705"/>
            <a:ext cx="3149837" cy="37638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GB" sz="1846" dirty="0">
                <a:solidFill>
                  <a:prstClr val="black"/>
                </a:solidFill>
                <a:latin typeface="Candara"/>
              </a:rPr>
              <a:t>34 Years of NuPECC activities </a:t>
            </a:r>
          </a:p>
        </p:txBody>
      </p:sp>
      <p:sp>
        <p:nvSpPr>
          <p:cNvPr id="11" name="Espace réservé du pied de page 32">
            <a:extLst>
              <a:ext uri="{FF2B5EF4-FFF2-40B4-BE49-F238E27FC236}">
                <a16:creationId xmlns:a16="http://schemas.microsoft.com/office/drawing/2014/main" id="{7EA7E111-444B-B24A-8E78-DBC65CD92F51}"/>
              </a:ext>
            </a:extLst>
          </p:cNvPr>
          <p:cNvSpPr txBox="1">
            <a:spLocks/>
          </p:cNvSpPr>
          <p:nvPr/>
        </p:nvSpPr>
        <p:spPr>
          <a:xfrm>
            <a:off x="152400" y="6571138"/>
            <a:ext cx="7799294" cy="280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r>
              <a:rPr lang="en-GB" dirty="0"/>
              <a:t>Marek Lewitowicz  		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325E44-F708-872C-F2B4-A48829CE7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32" y="1958369"/>
            <a:ext cx="5094141" cy="38479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BFD872-8C78-448B-89ED-F4455F1177C7}"/>
              </a:ext>
            </a:extLst>
          </p:cNvPr>
          <p:cNvSpPr txBox="1"/>
          <p:nvPr/>
        </p:nvSpPr>
        <p:spPr>
          <a:xfrm>
            <a:off x="5167456" y="6249729"/>
            <a:ext cx="2194832" cy="40011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https://</a:t>
            </a:r>
            <a:r>
              <a:rPr lang="en-GB" sz="2000" dirty="0" err="1"/>
              <a:t>nupecc.org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06617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538" y="59629"/>
            <a:ext cx="6757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Towards NuPECC Long Range Plan 2024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28544" y="5624424"/>
            <a:ext cx="3022952" cy="83099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https://</a:t>
            </a:r>
            <a:r>
              <a:rPr lang="en-US" sz="1600" u="sng" dirty="0" err="1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nupecc.org</a:t>
            </a:r>
            <a:r>
              <a:rPr lang="en-US" sz="1600" u="sng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/2017_LRP_Assessment_of_Implementation_final.pdf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0" name="Immagine 1">
            <a:extLst>
              <a:ext uri="{FF2B5EF4-FFF2-40B4-BE49-F238E27FC236}">
                <a16:creationId xmlns:a16="http://schemas.microsoft.com/office/drawing/2014/main" id="{64943BCA-3A1F-A64E-9452-32FBA9201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83" y="2814298"/>
            <a:ext cx="1436080" cy="2083105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5BE5CE-9FBB-B34D-AE6B-F1A40F603813}"/>
              </a:ext>
            </a:extLst>
          </p:cNvPr>
          <p:cNvSpPr txBox="1"/>
          <p:nvPr/>
        </p:nvSpPr>
        <p:spPr>
          <a:xfrm>
            <a:off x="130437" y="5077710"/>
            <a:ext cx="246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NuPECC LRP 2017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1126E0-93AD-C944-8B95-9A1920896D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890" y="3019231"/>
            <a:ext cx="3391606" cy="16732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B37472-848E-6F47-8A7F-B44FC353606A}"/>
              </a:ext>
            </a:extLst>
          </p:cNvPr>
          <p:cNvSpPr txBox="1"/>
          <p:nvPr/>
        </p:nvSpPr>
        <p:spPr>
          <a:xfrm>
            <a:off x="3531945" y="5077710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February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9FF784-586C-D145-BEA7-8026A524FD76}"/>
              </a:ext>
            </a:extLst>
          </p:cNvPr>
          <p:cNvSpPr/>
          <p:nvPr/>
        </p:nvSpPr>
        <p:spPr>
          <a:xfrm>
            <a:off x="135584" y="5747535"/>
            <a:ext cx="2872705" cy="5847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https://www.nupecc.org/lrp2016/Documents/lrp2017.pdf</a:t>
            </a:r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C7E245-9116-8340-AEBE-4BD1075022D9}"/>
              </a:ext>
            </a:extLst>
          </p:cNvPr>
          <p:cNvSpPr/>
          <p:nvPr/>
        </p:nvSpPr>
        <p:spPr>
          <a:xfrm>
            <a:off x="7297620" y="2803799"/>
            <a:ext cx="1413894" cy="2104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6F6F174-BE1F-F64A-AE48-DD7BBE0F4A6C}"/>
              </a:ext>
            </a:extLst>
          </p:cNvPr>
          <p:cNvSpPr txBox="1"/>
          <p:nvPr/>
        </p:nvSpPr>
        <p:spPr>
          <a:xfrm>
            <a:off x="6543865" y="5077710"/>
            <a:ext cx="246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NuPECC LRP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5CF6C8-AF1F-4540-92DF-4518DE82A55E}"/>
              </a:ext>
            </a:extLst>
          </p:cNvPr>
          <p:cNvSpPr txBox="1"/>
          <p:nvPr/>
        </p:nvSpPr>
        <p:spPr>
          <a:xfrm>
            <a:off x="6537446" y="5624424"/>
            <a:ext cx="2409205" cy="8309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Launched in May 2022 in Madrid  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37D232E6-8B75-9A47-AE4F-1FAC5ABC1615}"/>
              </a:ext>
            </a:extLst>
          </p:cNvPr>
          <p:cNvSpPr/>
          <p:nvPr/>
        </p:nvSpPr>
        <p:spPr>
          <a:xfrm>
            <a:off x="1996965" y="3523478"/>
            <a:ext cx="709813" cy="66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èche vers la droite 46">
            <a:extLst>
              <a:ext uri="{FF2B5EF4-FFF2-40B4-BE49-F238E27FC236}">
                <a16:creationId xmlns:a16="http://schemas.microsoft.com/office/drawing/2014/main" id="{87522494-0765-F244-AFDB-6E04D03808F7}"/>
              </a:ext>
            </a:extLst>
          </p:cNvPr>
          <p:cNvSpPr/>
          <p:nvPr/>
        </p:nvSpPr>
        <p:spPr>
          <a:xfrm>
            <a:off x="6413473" y="3523478"/>
            <a:ext cx="709813" cy="66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4B003BC6-FE44-6C4C-9417-9AA558D4FFFF}"/>
              </a:ext>
            </a:extLst>
          </p:cNvPr>
          <p:cNvSpPr txBox="1"/>
          <p:nvPr/>
        </p:nvSpPr>
        <p:spPr>
          <a:xfrm>
            <a:off x="-55258" y="851391"/>
            <a:ext cx="88994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dirty="0">
                <a:ln w="11430"/>
                <a:solidFill>
                  <a:srgbClr val="0000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1400" b="1" dirty="0">
                <a:ln w="11430"/>
                <a:solidFill>
                  <a:srgbClr val="0000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1991  </a:t>
            </a:r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25CF2751-1C2B-1C4D-B933-CCFB713C74F6}"/>
              </a:ext>
            </a:extLst>
          </p:cNvPr>
          <p:cNvSpPr txBox="1"/>
          <p:nvPr/>
        </p:nvSpPr>
        <p:spPr>
          <a:xfrm>
            <a:off x="748405" y="851391"/>
            <a:ext cx="77931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b="1" dirty="0">
                <a:ln w="11430"/>
                <a:solidFill>
                  <a:srgbClr val="0000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1997</a:t>
            </a:r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ED96AD9F-D508-5842-BC0B-6A7CD2297E2D}"/>
              </a:ext>
            </a:extLst>
          </p:cNvPr>
          <p:cNvSpPr txBox="1"/>
          <p:nvPr/>
        </p:nvSpPr>
        <p:spPr>
          <a:xfrm>
            <a:off x="1362602" y="85139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b="1" dirty="0">
                <a:ln w="11430"/>
                <a:solidFill>
                  <a:srgbClr val="0000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5BCFE254-F2D8-C64E-A6A1-05A140B5F8CF}"/>
              </a:ext>
            </a:extLst>
          </p:cNvPr>
          <p:cNvSpPr txBox="1"/>
          <p:nvPr/>
        </p:nvSpPr>
        <p:spPr>
          <a:xfrm>
            <a:off x="2176528" y="85139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400" b="1" dirty="0">
                <a:ln w="11430"/>
                <a:solidFill>
                  <a:srgbClr val="00009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20" name="Immagine 7" descr="Senza titolo.jpg">
            <a:extLst>
              <a:ext uri="{FF2B5EF4-FFF2-40B4-BE49-F238E27FC236}">
                <a16:creationId xmlns:a16="http://schemas.microsoft.com/office/drawing/2014/main" id="{055BC885-5143-C74D-B822-1E85D35605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40" y="1151855"/>
            <a:ext cx="2754549" cy="1502532"/>
          </a:xfrm>
          <a:prstGeom prst="rect">
            <a:avLst/>
          </a:prstGeom>
        </p:spPr>
      </p:pic>
      <p:sp>
        <p:nvSpPr>
          <p:cNvPr id="21" name="CasellaDiTesto 1">
            <a:extLst>
              <a:ext uri="{FF2B5EF4-FFF2-40B4-BE49-F238E27FC236}">
                <a16:creationId xmlns:a16="http://schemas.microsoft.com/office/drawing/2014/main" id="{C53E4B1F-41AB-9047-98C7-E22AA8475B06}"/>
              </a:ext>
            </a:extLst>
          </p:cNvPr>
          <p:cNvSpPr txBox="1"/>
          <p:nvPr/>
        </p:nvSpPr>
        <p:spPr>
          <a:xfrm>
            <a:off x="3114024" y="984880"/>
            <a:ext cx="587691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1800">
                <a:solidFill>
                  <a:schemeClr val="tx1"/>
                </a:solidFill>
              </a:rPr>
              <a:t>The LRP </a:t>
            </a:r>
            <a:r>
              <a:rPr lang="en-GB" sz="1800" b="1" dirty="0">
                <a:solidFill>
                  <a:schemeClr val="tx1"/>
                </a:solidFill>
              </a:rPr>
              <a:t>identifies opportunities </a:t>
            </a:r>
            <a:r>
              <a:rPr lang="en-GB" sz="1800" dirty="0">
                <a:solidFill>
                  <a:schemeClr val="tx1"/>
                </a:solidFill>
              </a:rPr>
              <a:t>and priorities for the nuclear science in Europe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 LRP </a:t>
            </a:r>
            <a:r>
              <a:rPr lang="en-GB" sz="1800" b="1" dirty="0">
                <a:solidFill>
                  <a:schemeClr val="tx1"/>
                </a:solidFill>
              </a:rPr>
              <a:t>provides</a:t>
            </a:r>
            <a:r>
              <a:rPr lang="en-GB" sz="1800" dirty="0">
                <a:solidFill>
                  <a:schemeClr val="tx1"/>
                </a:solidFill>
              </a:rPr>
              <a:t> national funding agencies, ESFRI and European Commission with a </a:t>
            </a:r>
            <a:r>
              <a:rPr lang="en-GB" sz="1800" b="1" dirty="0">
                <a:solidFill>
                  <a:schemeClr val="tx1"/>
                </a:solidFill>
              </a:rPr>
              <a:t>framework for coordinated advances </a:t>
            </a:r>
            <a:r>
              <a:rPr lang="en-GB" sz="1800" dirty="0">
                <a:solidFill>
                  <a:schemeClr val="tx1"/>
                </a:solidFill>
              </a:rPr>
              <a:t>in nuclear science in Europe</a:t>
            </a:r>
          </a:p>
        </p:txBody>
      </p:sp>
      <p:sp>
        <p:nvSpPr>
          <p:cNvPr id="22" name="Espace réservé du numéro de diapositive 1">
            <a:extLst>
              <a:ext uri="{FF2B5EF4-FFF2-40B4-BE49-F238E27FC236}">
                <a16:creationId xmlns:a16="http://schemas.microsoft.com/office/drawing/2014/main" id="{65786865-1637-CD44-9926-083B10405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5" name="Espace réservé du pied de page 32">
            <a:extLst>
              <a:ext uri="{FF2B5EF4-FFF2-40B4-BE49-F238E27FC236}">
                <a16:creationId xmlns:a16="http://schemas.microsoft.com/office/drawing/2014/main" id="{65FAB55F-C5E6-9A47-9677-41FD5B3230BA}"/>
              </a:ext>
            </a:extLst>
          </p:cNvPr>
          <p:cNvSpPr txBox="1">
            <a:spLocks/>
          </p:cNvSpPr>
          <p:nvPr/>
        </p:nvSpPr>
        <p:spPr>
          <a:xfrm>
            <a:off x="152400" y="6571138"/>
            <a:ext cx="7799294" cy="280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r>
              <a:rPr lang="en-GB" dirty="0"/>
              <a:t>Marek Lewitowicz  			</a:t>
            </a:r>
          </a:p>
        </p:txBody>
      </p:sp>
    </p:spTree>
    <p:extLst>
      <p:ext uri="{BB962C8B-B14F-4D97-AF65-F5344CB8AC3E}">
        <p14:creationId xmlns:p14="http://schemas.microsoft.com/office/powerpoint/2010/main" val="175270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B2D0911-5272-B845-90C0-B9E247E0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814" y="857092"/>
            <a:ext cx="7452685" cy="5277007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51BD21-CEA5-854B-B99E-4F1D2F36D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D7A59-36E2-48B9-B146-C1E59501F63F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67E53-BA9B-9044-AD74-8A2386E4C81D}"/>
              </a:ext>
            </a:extLst>
          </p:cNvPr>
          <p:cNvSpPr txBox="1"/>
          <p:nvPr/>
        </p:nvSpPr>
        <p:spPr>
          <a:xfrm>
            <a:off x="1472562" y="85921"/>
            <a:ext cx="7378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NuPECC LRP 2024 – Contributions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				of the community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06A2C7-E983-5443-B76D-73FC7CA4FB63}"/>
              </a:ext>
            </a:extLst>
          </p:cNvPr>
          <p:cNvSpPr txBox="1"/>
          <p:nvPr/>
        </p:nvSpPr>
        <p:spPr>
          <a:xfrm>
            <a:off x="0" y="1037691"/>
            <a:ext cx="2390503" cy="421653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LRP Contributions: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159 contributions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submitted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by &gt; 400 </a:t>
            </a:r>
          </a:p>
          <a:p>
            <a:pPr marL="323850" marR="0" lvl="0" indent="-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GB" sz="2000" dirty="0"/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individual scientists, collaborations,</a:t>
            </a:r>
            <a:endParaRPr lang="en-GB" sz="2000" dirty="0"/>
          </a:p>
          <a:p>
            <a:pPr marL="323850" marR="0" lvl="0" indent="-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	infrastructures, </a:t>
            </a:r>
          </a:p>
          <a:p>
            <a:pPr marL="323850" marR="0" lvl="0" indent="-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	and research institutions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in Europe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1" name="Espace réservé du pied de page 32">
            <a:extLst>
              <a:ext uri="{FF2B5EF4-FFF2-40B4-BE49-F238E27FC236}">
                <a16:creationId xmlns:a16="http://schemas.microsoft.com/office/drawing/2014/main" id="{5A8042D1-65C8-F744-A9E6-FE0FE82415B8}"/>
              </a:ext>
            </a:extLst>
          </p:cNvPr>
          <p:cNvSpPr txBox="1">
            <a:spLocks/>
          </p:cNvSpPr>
          <p:nvPr/>
        </p:nvSpPr>
        <p:spPr>
          <a:xfrm>
            <a:off x="152400" y="6571138"/>
            <a:ext cx="7799294" cy="280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9pPr>
          </a:lstStyle>
          <a:p>
            <a:r>
              <a:rPr lang="en-GB" dirty="0"/>
              <a:t>Marek Lewitowicz  			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BBF2DA-A61C-EBEC-9828-7C322F41A513}"/>
              </a:ext>
            </a:extLst>
          </p:cNvPr>
          <p:cNvSpPr txBox="1"/>
          <p:nvPr/>
        </p:nvSpPr>
        <p:spPr>
          <a:xfrm>
            <a:off x="1352200" y="6138216"/>
            <a:ext cx="6809878" cy="46166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https://</a:t>
            </a:r>
            <a:r>
              <a:rPr lang="en-GB" dirty="0" err="1"/>
              <a:t>nupecc.org</a:t>
            </a:r>
            <a:r>
              <a:rPr lang="en-GB" dirty="0"/>
              <a:t>/?display=lrp2024/</a:t>
            </a:r>
            <a:r>
              <a:rPr lang="en-GB" dirty="0" err="1"/>
              <a:t>call_for_input</a:t>
            </a:r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43EC36-416A-6F63-B00E-17479DDC990D}"/>
              </a:ext>
            </a:extLst>
          </p:cNvPr>
          <p:cNvSpPr txBox="1"/>
          <p:nvPr/>
        </p:nvSpPr>
        <p:spPr>
          <a:xfrm>
            <a:off x="4052047" y="878425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/>
              <a:t>Contributions per topic</a:t>
            </a:r>
          </a:p>
        </p:txBody>
      </p:sp>
    </p:spTree>
    <p:extLst>
      <p:ext uri="{BB962C8B-B14F-4D97-AF65-F5344CB8AC3E}">
        <p14:creationId xmlns:p14="http://schemas.microsoft.com/office/powerpoint/2010/main" val="160113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5555D-2FB1-EA4F-86A6-E530D836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TWG coordinators and SC liaisons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1690CB-9562-0740-85CE-BD3D3E2BD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0C66F-DE60-7E49-A473-3FB982AD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Marek </a:t>
            </a:r>
            <a:r>
              <a:rPr lang="en-GB" noProof="0" dirty="0"/>
              <a:t>Lewitowcz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D8876D-3DB7-E748-B39D-7C05C3B95EFF}"/>
              </a:ext>
            </a:extLst>
          </p:cNvPr>
          <p:cNvSpPr txBox="1"/>
          <p:nvPr/>
        </p:nvSpPr>
        <p:spPr>
          <a:xfrm>
            <a:off x="121896" y="844777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Theory</a:t>
            </a:r>
            <a:r>
              <a:rPr lang="en-GB" sz="1600" dirty="0"/>
              <a:t>/</a:t>
            </a:r>
            <a:r>
              <a:rPr lang="en-GB" sz="1600" dirty="0">
                <a:solidFill>
                  <a:srgbClr val="0070C0"/>
                </a:solidFill>
              </a:rPr>
              <a:t>Exp.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EDE616-ED2C-9246-B4A8-BA364AE5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21" y="1626739"/>
            <a:ext cx="12711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39524D-14D2-C31E-0764-A671864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" y="1333273"/>
            <a:ext cx="8935907" cy="443687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F81323B-1114-AE49-87B0-F2E86326C739}"/>
              </a:ext>
            </a:extLst>
          </p:cNvPr>
          <p:cNvSpPr txBox="1"/>
          <p:nvPr/>
        </p:nvSpPr>
        <p:spPr>
          <a:xfrm>
            <a:off x="1795875" y="5920093"/>
            <a:ext cx="5824031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Over 200 members of TWGs; &gt; 25 meetings</a:t>
            </a:r>
          </a:p>
        </p:txBody>
      </p:sp>
    </p:spTree>
    <p:extLst>
      <p:ext uri="{BB962C8B-B14F-4D97-AF65-F5344CB8AC3E}">
        <p14:creationId xmlns:p14="http://schemas.microsoft.com/office/powerpoint/2010/main" val="399367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flèche vers le bas 4">
            <a:extLst>
              <a:ext uri="{FF2B5EF4-FFF2-40B4-BE49-F238E27FC236}">
                <a16:creationId xmlns:a16="http://schemas.microsoft.com/office/drawing/2014/main" id="{A7C8F109-B391-BAB0-C0BD-981001EB4429}"/>
              </a:ext>
            </a:extLst>
          </p:cNvPr>
          <p:cNvSpPr/>
          <p:nvPr/>
        </p:nvSpPr>
        <p:spPr>
          <a:xfrm>
            <a:off x="5246055" y="1565729"/>
            <a:ext cx="696677" cy="19648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312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</a:rPr>
              <a:t>Secondreport</a:t>
            </a:r>
            <a:r>
              <a:rPr lang="en-GB" sz="1200" dirty="0">
                <a:solidFill>
                  <a:schemeClr val="tx1"/>
                </a:solidFill>
              </a:rPr>
              <a:t> TWGs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Sept.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1E8AB-F436-E34B-B771-0459E71E3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D7A59-36E2-48B9-B146-C1E59501F63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8DB012-B956-7949-A57C-28658232A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Marek Lewitowcz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D6B06-74BF-9648-A5CE-B1164000B2B9}"/>
              </a:ext>
            </a:extLst>
          </p:cNvPr>
          <p:cNvSpPr/>
          <p:nvPr/>
        </p:nvSpPr>
        <p:spPr>
          <a:xfrm>
            <a:off x="112667" y="3505347"/>
            <a:ext cx="1260000" cy="34438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1AE87-EE33-AD46-9018-5DC724BFF35B}"/>
              </a:ext>
            </a:extLst>
          </p:cNvPr>
          <p:cNvSpPr/>
          <p:nvPr/>
        </p:nvSpPr>
        <p:spPr>
          <a:xfrm>
            <a:off x="1409738" y="3505348"/>
            <a:ext cx="2520000" cy="34438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D624E7-ADA8-7C45-9CF7-A25FDF3A101F}"/>
              </a:ext>
            </a:extLst>
          </p:cNvPr>
          <p:cNvSpPr/>
          <p:nvPr/>
        </p:nvSpPr>
        <p:spPr>
          <a:xfrm>
            <a:off x="3954959" y="3505347"/>
            <a:ext cx="2520000" cy="34438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13A7AE-2CE3-3749-9523-E1835BEC2EB8}"/>
              </a:ext>
            </a:extLst>
          </p:cNvPr>
          <p:cNvSpPr/>
          <p:nvPr/>
        </p:nvSpPr>
        <p:spPr>
          <a:xfrm>
            <a:off x="6500181" y="3505347"/>
            <a:ext cx="2520000" cy="34438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07C48C4-AEF3-EB49-A570-4BE5B595C8C0}"/>
              </a:ext>
            </a:extLst>
          </p:cNvPr>
          <p:cNvSpPr txBox="1"/>
          <p:nvPr/>
        </p:nvSpPr>
        <p:spPr>
          <a:xfrm>
            <a:off x="2314947" y="29511"/>
            <a:ext cx="41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 charset="0"/>
              </a:rPr>
              <a:t>LRP2024 Timeline</a:t>
            </a:r>
          </a:p>
        </p:txBody>
      </p:sp>
      <p:sp>
        <p:nvSpPr>
          <p:cNvPr id="13" name="Rectangle avec flèche vers le haut 12">
            <a:extLst>
              <a:ext uri="{FF2B5EF4-FFF2-40B4-BE49-F238E27FC236}">
                <a16:creationId xmlns:a16="http://schemas.microsoft.com/office/drawing/2014/main" id="{3E606D31-E9FD-4E47-9772-D0A85D355A6E}"/>
              </a:ext>
            </a:extLst>
          </p:cNvPr>
          <p:cNvSpPr/>
          <p:nvPr/>
        </p:nvSpPr>
        <p:spPr>
          <a:xfrm>
            <a:off x="1627107" y="3872491"/>
            <a:ext cx="1246964" cy="1090166"/>
          </a:xfrm>
          <a:prstGeom prst="upArrowCallou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LRP  2024 launched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Call for inputs</a:t>
            </a:r>
          </a:p>
        </p:txBody>
      </p:sp>
      <p:sp>
        <p:nvSpPr>
          <p:cNvPr id="15" name="Rectangle avec flèche vers le bas 14">
            <a:extLst>
              <a:ext uri="{FF2B5EF4-FFF2-40B4-BE49-F238E27FC236}">
                <a16:creationId xmlns:a16="http://schemas.microsoft.com/office/drawing/2014/main" id="{6F7CB454-0F45-CE4D-B282-A7DFFD0678A1}"/>
              </a:ext>
            </a:extLst>
          </p:cNvPr>
          <p:cNvSpPr/>
          <p:nvPr/>
        </p:nvSpPr>
        <p:spPr>
          <a:xfrm>
            <a:off x="766121" y="2574280"/>
            <a:ext cx="1644908" cy="946333"/>
          </a:xfrm>
          <a:prstGeom prst="downArrowCallou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Assessment of the implementation of the 2017 LRP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</p:txBody>
      </p:sp>
      <p:sp>
        <p:nvSpPr>
          <p:cNvPr id="16" name="Rectangle avec flèche vers le bas 15">
            <a:extLst>
              <a:ext uri="{FF2B5EF4-FFF2-40B4-BE49-F238E27FC236}">
                <a16:creationId xmlns:a16="http://schemas.microsoft.com/office/drawing/2014/main" id="{FCCCA9DC-E520-9445-AF0F-F4C4574317BD}"/>
              </a:ext>
            </a:extLst>
          </p:cNvPr>
          <p:cNvSpPr/>
          <p:nvPr/>
        </p:nvSpPr>
        <p:spPr>
          <a:xfrm>
            <a:off x="2510389" y="2561923"/>
            <a:ext cx="1700663" cy="946333"/>
          </a:xfrm>
          <a:prstGeom prst="downArrowCallou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0" dirty="0">
              <a:solidFill>
                <a:prstClr val="black"/>
              </a:solidFill>
              <a:latin typeface="Candara"/>
            </a:endParaRPr>
          </a:p>
          <a:p>
            <a:pPr algn="ctr"/>
            <a:r>
              <a:rPr lang="en-GB" sz="1400" b="0" dirty="0">
                <a:solidFill>
                  <a:prstClr val="black"/>
                </a:solidFill>
                <a:latin typeface="Candara"/>
              </a:rPr>
              <a:t>Call for inputs dead-line 28/10/2022</a:t>
            </a:r>
          </a:p>
          <a:p>
            <a:pPr algn="ctr"/>
            <a:endParaRPr lang="en-GB" sz="1400" b="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7" name="Rectangle avec flèche vers le haut 16">
            <a:extLst>
              <a:ext uri="{FF2B5EF4-FFF2-40B4-BE49-F238E27FC236}">
                <a16:creationId xmlns:a16="http://schemas.microsoft.com/office/drawing/2014/main" id="{13E85EC4-514F-6B4C-8EB0-252CC4ACA15A}"/>
              </a:ext>
            </a:extLst>
          </p:cNvPr>
          <p:cNvSpPr/>
          <p:nvPr/>
        </p:nvSpPr>
        <p:spPr>
          <a:xfrm>
            <a:off x="3798915" y="3872491"/>
            <a:ext cx="1417743" cy="1090166"/>
          </a:xfrm>
          <a:prstGeom prst="upArrowCallou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Kick-off meetings of Working Groups</a:t>
            </a:r>
          </a:p>
        </p:txBody>
      </p:sp>
      <p:sp>
        <p:nvSpPr>
          <p:cNvPr id="19" name="Rectangle avec flèche vers le bas 18">
            <a:extLst>
              <a:ext uri="{FF2B5EF4-FFF2-40B4-BE49-F238E27FC236}">
                <a16:creationId xmlns:a16="http://schemas.microsoft.com/office/drawing/2014/main" id="{E7E6FBEC-64C9-8040-BF00-7A8C898DB62D}"/>
              </a:ext>
            </a:extLst>
          </p:cNvPr>
          <p:cNvSpPr/>
          <p:nvPr/>
        </p:nvSpPr>
        <p:spPr>
          <a:xfrm>
            <a:off x="5100562" y="2584271"/>
            <a:ext cx="1644908" cy="946333"/>
          </a:xfrm>
          <a:prstGeom prst="downArrowCallou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Recommendations drafting session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dirty="0">
                <a:solidFill>
                  <a:prstClr val="black"/>
                </a:solidFill>
                <a:latin typeface="Candara"/>
              </a:rPr>
              <a:t>GSI 30-31/10/2023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</p:txBody>
      </p:sp>
      <p:sp>
        <p:nvSpPr>
          <p:cNvPr id="20" name="Rectangle avec flèche vers le haut 19">
            <a:extLst>
              <a:ext uri="{FF2B5EF4-FFF2-40B4-BE49-F238E27FC236}">
                <a16:creationId xmlns:a16="http://schemas.microsoft.com/office/drawing/2014/main" id="{EB9C9717-CA5C-DD43-8743-5C966A0EBD5E}"/>
              </a:ext>
            </a:extLst>
          </p:cNvPr>
          <p:cNvSpPr/>
          <p:nvPr/>
        </p:nvSpPr>
        <p:spPr>
          <a:xfrm>
            <a:off x="6025350" y="3805374"/>
            <a:ext cx="2093039" cy="145290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781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Town meeting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Presentation and community feedback on the draft of LRP 2024</a:t>
            </a:r>
          </a:p>
        </p:txBody>
      </p:sp>
      <p:sp>
        <p:nvSpPr>
          <p:cNvPr id="21" name="Rectangle avec flèche vers le bas 20">
            <a:extLst>
              <a:ext uri="{FF2B5EF4-FFF2-40B4-BE49-F238E27FC236}">
                <a16:creationId xmlns:a16="http://schemas.microsoft.com/office/drawing/2014/main" id="{62FC47EC-6000-304D-8B86-ACDE2DB492A7}"/>
              </a:ext>
            </a:extLst>
          </p:cNvPr>
          <p:cNvSpPr/>
          <p:nvPr/>
        </p:nvSpPr>
        <p:spPr>
          <a:xfrm>
            <a:off x="7351297" y="2389799"/>
            <a:ext cx="1730202" cy="114080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310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Arial" charset="0"/>
              </a:rPr>
              <a:t>Approval and official  presentation of LRP 2024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  <a:sym typeface="Arial" charset="0"/>
            </a:endParaRPr>
          </a:p>
        </p:txBody>
      </p:sp>
      <p:sp>
        <p:nvSpPr>
          <p:cNvPr id="2" name="Rectangle avec flèche vers le bas 1">
            <a:extLst>
              <a:ext uri="{FF2B5EF4-FFF2-40B4-BE49-F238E27FC236}">
                <a16:creationId xmlns:a16="http://schemas.microsoft.com/office/drawing/2014/main" id="{CA8BED7B-AD75-94AB-8BB8-20DFBB08C3B9}"/>
              </a:ext>
            </a:extLst>
          </p:cNvPr>
          <p:cNvSpPr/>
          <p:nvPr/>
        </p:nvSpPr>
        <p:spPr>
          <a:xfrm>
            <a:off x="4312653" y="1565729"/>
            <a:ext cx="846077" cy="196487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141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First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report TWGs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9&amp;12 May 2023</a:t>
            </a:r>
          </a:p>
        </p:txBody>
      </p:sp>
    </p:spTree>
    <p:extLst>
      <p:ext uri="{BB962C8B-B14F-4D97-AF65-F5344CB8AC3E}">
        <p14:creationId xmlns:p14="http://schemas.microsoft.com/office/powerpoint/2010/main" val="262061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F5EC18-29BE-1108-E161-7E0FBD04E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C0B824-8569-CFC4-EB51-A4448FB52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Marek </a:t>
            </a:r>
            <a:r>
              <a:rPr lang="en-GB" noProof="0"/>
              <a:t>Lewitowcz</a:t>
            </a:r>
            <a:endParaRPr lang="en-GB" noProof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62A93F-50E0-9D14-BD29-F0DE5447C4B4}"/>
              </a:ext>
            </a:extLst>
          </p:cNvPr>
          <p:cNvSpPr txBox="1"/>
          <p:nvPr/>
        </p:nvSpPr>
        <p:spPr>
          <a:xfrm>
            <a:off x="1088856" y="1011669"/>
            <a:ext cx="6966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NuPECC Support for nuclear physics conferences and schools (new) in Europe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BC6D03-F6F1-7572-815D-9AF18DEC537C}"/>
              </a:ext>
            </a:extLst>
          </p:cNvPr>
          <p:cNvSpPr txBox="1"/>
          <p:nvPr/>
        </p:nvSpPr>
        <p:spPr>
          <a:xfrm>
            <a:off x="657657" y="3440072"/>
            <a:ext cx="7904747" cy="267765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Call for proposals for 2024 conferences and schools is opened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See </a:t>
            </a:r>
            <a:r>
              <a:rPr lang="en-GB" sz="2800" dirty="0">
                <a:hlinkClick r:id="rId2"/>
              </a:rPr>
              <a:t>https://nupecc.org/?display=support/conf</a:t>
            </a:r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Dead-line </a:t>
            </a:r>
            <a:r>
              <a:rPr lang="en-GB" sz="2800" u="sng" dirty="0"/>
              <a:t>October 1</a:t>
            </a:r>
            <a:r>
              <a:rPr lang="en-GB" sz="2800" u="sng" baseline="30000" dirty="0"/>
              <a:t>st</a:t>
            </a:r>
            <a:r>
              <a:rPr lang="en-GB" sz="2800" u="sng" dirty="0"/>
              <a:t> ,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A7B924-9D25-28AA-C562-E66B9327910B}"/>
              </a:ext>
            </a:extLst>
          </p:cNvPr>
          <p:cNvSpPr txBox="1"/>
          <p:nvPr/>
        </p:nvSpPr>
        <p:spPr>
          <a:xfrm>
            <a:off x="1164921" y="2493704"/>
            <a:ext cx="6890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Typically 10-15 conference and schools supported/year</a:t>
            </a:r>
          </a:p>
        </p:txBody>
      </p:sp>
    </p:spTree>
    <p:extLst>
      <p:ext uri="{BB962C8B-B14F-4D97-AF65-F5344CB8AC3E}">
        <p14:creationId xmlns:p14="http://schemas.microsoft.com/office/powerpoint/2010/main" val="382556460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NAS">
  <a:themeElements>
    <a:clrScheme name="Oscilloscop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scilloscop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312868</TotalTime>
  <Words>420</Words>
  <Application>Microsoft Macintosh PowerPoint</Application>
  <PresentationFormat>Affichage à l'écran (4:3)</PresentationFormat>
  <Paragraphs>96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Candara</vt:lpstr>
      <vt:lpstr>Symbol</vt:lpstr>
      <vt:lpstr>JENAS</vt:lpstr>
      <vt:lpstr>Présentation PowerPoint</vt:lpstr>
      <vt:lpstr>What is NuPECC ?</vt:lpstr>
      <vt:lpstr>Présentation PowerPoint</vt:lpstr>
      <vt:lpstr>Présentation PowerPoint</vt:lpstr>
      <vt:lpstr>TWG coordinators and SC liaisons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Marek</dc:creator>
  <cp:lastModifiedBy>Marek Lewitowicz</cp:lastModifiedBy>
  <cp:revision>1434</cp:revision>
  <cp:lastPrinted>2022-11-17T10:00:03Z</cp:lastPrinted>
  <dcterms:created xsi:type="dcterms:W3CDTF">2017-05-13T09:16:29Z</dcterms:created>
  <dcterms:modified xsi:type="dcterms:W3CDTF">2023-06-09T07:13:48Z</dcterms:modified>
</cp:coreProperties>
</file>