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86" r:id="rId2"/>
    <p:sldId id="534" r:id="rId3"/>
    <p:sldId id="480" r:id="rId4"/>
    <p:sldId id="345" r:id="rId5"/>
    <p:sldId id="380" r:id="rId6"/>
    <p:sldId id="334" r:id="rId7"/>
    <p:sldId id="528" r:id="rId8"/>
    <p:sldId id="529" r:id="rId9"/>
    <p:sldId id="449" r:id="rId10"/>
    <p:sldId id="450" r:id="rId11"/>
    <p:sldId id="348" r:id="rId12"/>
    <p:sldId id="486" r:id="rId13"/>
    <p:sldId id="339" r:id="rId14"/>
    <p:sldId id="340" r:id="rId15"/>
    <p:sldId id="439" r:id="rId16"/>
    <p:sldId id="342" r:id="rId17"/>
    <p:sldId id="371" r:id="rId18"/>
    <p:sldId id="343" r:id="rId19"/>
    <p:sldId id="432" r:id="rId20"/>
    <p:sldId id="361" r:id="rId21"/>
    <p:sldId id="527" r:id="rId22"/>
    <p:sldId id="524" r:id="rId23"/>
    <p:sldId id="504" r:id="rId24"/>
    <p:sldId id="535" r:id="rId25"/>
    <p:sldId id="490" r:id="rId26"/>
    <p:sldId id="53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66"/>
    <a:srgbClr val="92D050"/>
    <a:srgbClr val="FFFF00"/>
    <a:srgbClr val="FF8500"/>
    <a:srgbClr val="FFC000"/>
    <a:srgbClr val="FF9900"/>
    <a:srgbClr val="FA240E"/>
    <a:srgbClr val="7D030F"/>
    <a:srgbClr val="7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3065" autoAdjust="0"/>
  </p:normalViewPr>
  <p:slideViewPr>
    <p:cSldViewPr>
      <p:cViewPr>
        <p:scale>
          <a:sx n="66" d="100"/>
          <a:sy n="66" d="100"/>
        </p:scale>
        <p:origin x="1266" y="13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-25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9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9B28CCE-3B67-490F-BA4D-2B6E21C7E3D5}" type="datetimeFigureOut">
              <a:rPr lang="en-US"/>
              <a:pPr>
                <a:defRPr/>
              </a:pPr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FC2796-6E68-4A11-B2FC-0734E5795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C2796-6E68-4A11-B2FC-0734E5795F8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33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Very small </a:t>
            </a:r>
            <a:r>
              <a:rPr lang="en-US" altLang="en-US" dirty="0" err="1" smtClean="0"/>
              <a:t>xsection</a:t>
            </a:r>
            <a:r>
              <a:rPr lang="en-US" altLang="en-US" dirty="0" smtClean="0"/>
              <a:t> and large background</a:t>
            </a:r>
          </a:p>
          <a:p>
            <a:r>
              <a:rPr lang="en-US" altLang="en-US" dirty="0" smtClean="0"/>
              <a:t>Very short 104Te lifetime</a:t>
            </a:r>
          </a:p>
          <a:p>
            <a:r>
              <a:rPr lang="en-US" altLang="en-US" dirty="0" smtClean="0"/>
              <a:t>Recoil decay tagging</a:t>
            </a:r>
          </a:p>
          <a:p>
            <a:r>
              <a:rPr lang="en-US" altLang="en-US" dirty="0" smtClean="0"/>
              <a:t>Distinct</a:t>
            </a:r>
            <a:r>
              <a:rPr lang="en-US" altLang="en-US" baseline="0" dirty="0" smtClean="0"/>
              <a:t> decay signature</a:t>
            </a:r>
          </a:p>
          <a:p>
            <a:r>
              <a:rPr lang="en-US" altLang="en-US" baseline="0" dirty="0" smtClean="0"/>
              <a:t>Si box</a:t>
            </a:r>
          </a:p>
          <a:p>
            <a:r>
              <a:rPr lang="en-US" altLang="en-US" baseline="0" dirty="0" smtClean="0"/>
              <a:t>Digital </a:t>
            </a:r>
            <a:r>
              <a:rPr lang="en-US" altLang="en-US" baseline="0" dirty="0" err="1" smtClean="0"/>
              <a:t>daq</a:t>
            </a: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86DCBF-9810-43FA-BC14-038DA0D9D02C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9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C2796-6E68-4A11-B2FC-0734E5795F8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16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C2796-6E68-4A11-B2FC-0734E5795F8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06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oe_bl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itle header_gray_4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itle footer_gray_4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52E36-15EF-42A1-BF47-451BE60D3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35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69B5-0F54-430B-83EE-168FB0FF9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95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C7F9-ECDA-4737-BA83-B93B5B3AF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31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49C28-089B-4420-9D07-01BA43401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1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1BEF-1D42-4FC9-928F-1BDECC307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80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81D67-A351-453A-8AB7-7744783D20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3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7499A-D928-4B1A-84B2-983E9DADA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2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9BB10-039D-4784-98BF-D925F4F09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1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BE30-CF9A-4E23-B87A-0FC90275A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8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6D419-F3E9-4A4B-BDB5-2ECE8D166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80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lide footer_gray_417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 descr="slide footer_green_378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1C1303-37BC-4A39-955A-37E572BBE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3" name="Picture 4" descr="slide header_gray_417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Font typeface="Arial" panose="020B0604020202020204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1219200"/>
          </a:xfrm>
        </p:spPr>
        <p:txBody>
          <a:bodyPr/>
          <a:lstStyle/>
          <a:p>
            <a:pPr algn="ctr" eaLnBrk="1" hangingPunct="1"/>
            <a:r>
              <a:rPr lang="en-US" altLang="en-US" sz="2400" dirty="0" err="1" smtClean="0"/>
              <a:t>Superallowed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latin typeface="Symbol" panose="05050102010706020507" pitchFamily="18" charset="2"/>
              </a:rPr>
              <a:t>a</a:t>
            </a:r>
            <a:r>
              <a:rPr lang="en-US" altLang="en-US" sz="2400" dirty="0" smtClean="0"/>
              <a:t> decay to doubly magic </a:t>
            </a:r>
            <a:r>
              <a:rPr lang="en-US" altLang="en-US" sz="2400" baseline="30000" dirty="0" smtClean="0"/>
              <a:t>100</a:t>
            </a:r>
            <a:r>
              <a:rPr lang="en-US" altLang="en-US" sz="2400" dirty="0" smtClean="0"/>
              <a:t>Sn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81200"/>
            <a:ext cx="7620000" cy="1295400"/>
          </a:xfrm>
        </p:spPr>
        <p:txBody>
          <a:bodyPr/>
          <a:lstStyle/>
          <a:p>
            <a:pPr algn="ctr" eaLnBrk="1" hangingPunct="1"/>
            <a:r>
              <a:rPr lang="en-GB" altLang="en-US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Darek</a:t>
            </a:r>
            <a:r>
              <a:rPr lang="en-GB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Seweryniak</a:t>
            </a:r>
          </a:p>
          <a:p>
            <a:pPr algn="ctr" eaLnBrk="1" hangingPunct="1"/>
            <a:r>
              <a:rPr lang="en-GB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Argonne National Laboratory</a:t>
            </a:r>
          </a:p>
          <a:p>
            <a:pPr algn="ctr" eaLnBrk="1" hangingPunct="1"/>
            <a:endParaRPr lang="en-GB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GB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GB" altLang="en-US" sz="2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GB" altLang="en-US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819400"/>
            <a:ext cx="484505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59436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/>
            <a:r>
              <a:rPr lang="en-US" sz="2000" dirty="0"/>
              <a:t>4th International Conference on Advances in Radioactive Isotope </a:t>
            </a:r>
            <a:r>
              <a:rPr lang="en-US" sz="2000" dirty="0" smtClean="0"/>
              <a:t>Science</a:t>
            </a:r>
            <a:r>
              <a:rPr lang="en-US" sz="2000" dirty="0"/>
              <a:t> </a:t>
            </a:r>
            <a:endParaRPr lang="en-US" sz="2000" dirty="0" smtClean="0"/>
          </a:p>
          <a:p>
            <a:pPr algn="ctr" eaLnBrk="1" hangingPunct="1"/>
            <a:r>
              <a:rPr lang="en-US" sz="2000" dirty="0" err="1" smtClean="0"/>
              <a:t>Palais</a:t>
            </a:r>
            <a:r>
              <a:rPr lang="en-US" sz="2000" dirty="0" smtClean="0"/>
              <a:t> des </a:t>
            </a:r>
            <a:r>
              <a:rPr lang="en-US" sz="2000" dirty="0" err="1" smtClean="0"/>
              <a:t>Papes</a:t>
            </a:r>
            <a:r>
              <a:rPr lang="en-US" sz="2000" dirty="0" smtClean="0"/>
              <a:t>, Avignon, France, June 4-9, </a:t>
            </a:r>
            <a:r>
              <a:rPr lang="en-US" sz="2000" dirty="0" smtClean="0"/>
              <a:t>2023</a:t>
            </a:r>
            <a:endParaRPr lang="en-GB" altLang="en-US" sz="2000" kern="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00400" y="3657600"/>
            <a:ext cx="457200" cy="457200"/>
          </a:xfrm>
          <a:prstGeom prst="rect">
            <a:avLst/>
          </a:prstGeom>
          <a:solidFill>
            <a:srgbClr val="008000">
              <a:alpha val="10196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3" descr="Wide upward diagonal"/>
          <p:cNvSpPr>
            <a:spLocks noChangeArrowheads="1"/>
          </p:cNvSpPr>
          <p:nvPr/>
        </p:nvSpPr>
        <p:spPr bwMode="auto">
          <a:xfrm>
            <a:off x="1379538" y="4564063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Rectangle 4" descr="Wide upward diagonal"/>
          <p:cNvSpPr>
            <a:spLocks noChangeArrowheads="1"/>
          </p:cNvSpPr>
          <p:nvPr/>
        </p:nvSpPr>
        <p:spPr bwMode="auto">
          <a:xfrm>
            <a:off x="2265363" y="3649663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346200" y="5502275"/>
            <a:ext cx="457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346200" y="5041900"/>
            <a:ext cx="457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806575" y="5041900"/>
            <a:ext cx="457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954713" y="1355725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494338" y="2276475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415088" y="1355725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7337425" y="893763"/>
            <a:ext cx="457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6877050" y="893763"/>
            <a:ext cx="457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6415088" y="893763"/>
            <a:ext cx="457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415088" y="1816100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954713" y="1816100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5494338" y="1816100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032375" y="27384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5032375" y="1816100"/>
            <a:ext cx="457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032375" y="2276475"/>
            <a:ext cx="457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572000" y="3198813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4572000" y="27384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4111625" y="2738438"/>
            <a:ext cx="457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title"/>
          </p:nvPr>
        </p:nvSpPr>
        <p:spPr>
          <a:xfrm>
            <a:off x="1230313" y="203200"/>
            <a:ext cx="6465887" cy="43021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Charged-particle emitters near </a:t>
            </a:r>
            <a:r>
              <a:rPr lang="en-US" altLang="en-US" sz="2800" baseline="30000" dirty="0" smtClean="0"/>
              <a:t>100</a:t>
            </a:r>
            <a:r>
              <a:rPr lang="en-US" altLang="en-US" sz="2800" dirty="0" smtClean="0"/>
              <a:t>Sn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193675" y="3748088"/>
            <a:ext cx="652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Arial Unicode MS" pitchFamily="34" charset="-128"/>
              </a:rPr>
              <a:t>Z=50</a:t>
            </a: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3652838" y="27384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4110038" y="27384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2738438" y="27384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3195638" y="27384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1824038" y="27384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2281238" y="27384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909638" y="27384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1366838" y="27384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65" name="Rectangle 34"/>
          <p:cNvSpPr>
            <a:spLocks noChangeArrowheads="1"/>
          </p:cNvSpPr>
          <p:nvPr/>
        </p:nvSpPr>
        <p:spPr bwMode="auto">
          <a:xfrm>
            <a:off x="4110038" y="3195638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66" name="Rectangle 35"/>
          <p:cNvSpPr>
            <a:spLocks noChangeArrowheads="1"/>
          </p:cNvSpPr>
          <p:nvPr/>
        </p:nvSpPr>
        <p:spPr bwMode="auto">
          <a:xfrm>
            <a:off x="2738438" y="31956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67" name="Rectangle 36"/>
          <p:cNvSpPr>
            <a:spLocks noChangeArrowheads="1"/>
          </p:cNvSpPr>
          <p:nvPr/>
        </p:nvSpPr>
        <p:spPr bwMode="auto">
          <a:xfrm>
            <a:off x="3195638" y="31956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68" name="Rectangle 37"/>
          <p:cNvSpPr>
            <a:spLocks noChangeArrowheads="1"/>
          </p:cNvSpPr>
          <p:nvPr/>
        </p:nvSpPr>
        <p:spPr bwMode="auto">
          <a:xfrm>
            <a:off x="1824038" y="31956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69" name="Rectangle 38"/>
          <p:cNvSpPr>
            <a:spLocks noChangeArrowheads="1"/>
          </p:cNvSpPr>
          <p:nvPr/>
        </p:nvSpPr>
        <p:spPr bwMode="auto">
          <a:xfrm>
            <a:off x="2281238" y="31956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70" name="Rectangle 39"/>
          <p:cNvSpPr>
            <a:spLocks noChangeArrowheads="1"/>
          </p:cNvSpPr>
          <p:nvPr/>
        </p:nvSpPr>
        <p:spPr bwMode="auto">
          <a:xfrm>
            <a:off x="909638" y="31956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71" name="Rectangle 40"/>
          <p:cNvSpPr>
            <a:spLocks noChangeArrowheads="1"/>
          </p:cNvSpPr>
          <p:nvPr/>
        </p:nvSpPr>
        <p:spPr bwMode="auto">
          <a:xfrm>
            <a:off x="1366838" y="31956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72" name="Rectangle 41"/>
          <p:cNvSpPr>
            <a:spLocks noChangeArrowheads="1"/>
          </p:cNvSpPr>
          <p:nvPr/>
        </p:nvSpPr>
        <p:spPr bwMode="auto">
          <a:xfrm>
            <a:off x="3652838" y="36528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73" name="Rectangle 42"/>
          <p:cNvSpPr>
            <a:spLocks noChangeArrowheads="1"/>
          </p:cNvSpPr>
          <p:nvPr/>
        </p:nvSpPr>
        <p:spPr bwMode="auto">
          <a:xfrm>
            <a:off x="4110038" y="36528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74" name="Rectangle 43"/>
          <p:cNvSpPr>
            <a:spLocks noChangeArrowheads="1"/>
          </p:cNvSpPr>
          <p:nvPr/>
        </p:nvSpPr>
        <p:spPr bwMode="auto">
          <a:xfrm>
            <a:off x="1824038" y="36528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75" name="Rectangle 44"/>
          <p:cNvSpPr>
            <a:spLocks noChangeArrowheads="1"/>
          </p:cNvSpPr>
          <p:nvPr/>
        </p:nvSpPr>
        <p:spPr bwMode="auto">
          <a:xfrm>
            <a:off x="2281238" y="36528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76" name="Rectangle 45"/>
          <p:cNvSpPr>
            <a:spLocks noChangeArrowheads="1"/>
          </p:cNvSpPr>
          <p:nvPr/>
        </p:nvSpPr>
        <p:spPr bwMode="auto">
          <a:xfrm>
            <a:off x="909638" y="36528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77" name="Rectangle 46"/>
          <p:cNvSpPr>
            <a:spLocks noChangeArrowheads="1"/>
          </p:cNvSpPr>
          <p:nvPr/>
        </p:nvSpPr>
        <p:spPr bwMode="auto">
          <a:xfrm>
            <a:off x="1366838" y="36528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78" name="Rectangle 47"/>
          <p:cNvSpPr>
            <a:spLocks noChangeArrowheads="1"/>
          </p:cNvSpPr>
          <p:nvPr/>
        </p:nvSpPr>
        <p:spPr bwMode="auto">
          <a:xfrm>
            <a:off x="3652838" y="41100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79" name="Rectangle 48"/>
          <p:cNvSpPr>
            <a:spLocks noChangeArrowheads="1"/>
          </p:cNvSpPr>
          <p:nvPr/>
        </p:nvSpPr>
        <p:spPr bwMode="auto">
          <a:xfrm>
            <a:off x="4110038" y="41100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80" name="Rectangle 49"/>
          <p:cNvSpPr>
            <a:spLocks noChangeArrowheads="1"/>
          </p:cNvSpPr>
          <p:nvPr/>
        </p:nvSpPr>
        <p:spPr bwMode="auto">
          <a:xfrm>
            <a:off x="2738438" y="4110038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81" name="Rectangle 50"/>
          <p:cNvSpPr>
            <a:spLocks noChangeArrowheads="1"/>
          </p:cNvSpPr>
          <p:nvPr/>
        </p:nvSpPr>
        <p:spPr bwMode="auto">
          <a:xfrm>
            <a:off x="3195638" y="4110038"/>
            <a:ext cx="457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82" name="Rectangle 51"/>
          <p:cNvSpPr>
            <a:spLocks noChangeArrowheads="1"/>
          </p:cNvSpPr>
          <p:nvPr/>
        </p:nvSpPr>
        <p:spPr bwMode="auto">
          <a:xfrm>
            <a:off x="1824038" y="41100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83" name="Rectangle 52"/>
          <p:cNvSpPr>
            <a:spLocks noChangeArrowheads="1"/>
          </p:cNvSpPr>
          <p:nvPr/>
        </p:nvSpPr>
        <p:spPr bwMode="auto">
          <a:xfrm>
            <a:off x="2281238" y="4110038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84" name="Rectangle 53"/>
          <p:cNvSpPr>
            <a:spLocks noChangeArrowheads="1"/>
          </p:cNvSpPr>
          <p:nvPr/>
        </p:nvSpPr>
        <p:spPr bwMode="auto">
          <a:xfrm>
            <a:off x="909638" y="41100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85" name="Rectangle 54"/>
          <p:cNvSpPr>
            <a:spLocks noChangeArrowheads="1"/>
          </p:cNvSpPr>
          <p:nvPr/>
        </p:nvSpPr>
        <p:spPr bwMode="auto">
          <a:xfrm>
            <a:off x="1366838" y="41100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86" name="Rectangle 55"/>
          <p:cNvSpPr>
            <a:spLocks noChangeArrowheads="1"/>
          </p:cNvSpPr>
          <p:nvPr/>
        </p:nvSpPr>
        <p:spPr bwMode="auto">
          <a:xfrm>
            <a:off x="3652838" y="45672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87" name="Rectangle 56"/>
          <p:cNvSpPr>
            <a:spLocks noChangeArrowheads="1"/>
          </p:cNvSpPr>
          <p:nvPr/>
        </p:nvSpPr>
        <p:spPr bwMode="auto">
          <a:xfrm>
            <a:off x="4110038" y="45672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88" name="Rectangle 57"/>
          <p:cNvSpPr>
            <a:spLocks noChangeArrowheads="1"/>
          </p:cNvSpPr>
          <p:nvPr/>
        </p:nvSpPr>
        <p:spPr bwMode="auto">
          <a:xfrm>
            <a:off x="2738438" y="45672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89" name="Rectangle 58"/>
          <p:cNvSpPr>
            <a:spLocks noChangeArrowheads="1"/>
          </p:cNvSpPr>
          <p:nvPr/>
        </p:nvSpPr>
        <p:spPr bwMode="auto">
          <a:xfrm>
            <a:off x="3195638" y="45672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90" name="Rectangle 59"/>
          <p:cNvSpPr>
            <a:spLocks noChangeArrowheads="1"/>
          </p:cNvSpPr>
          <p:nvPr/>
        </p:nvSpPr>
        <p:spPr bwMode="auto">
          <a:xfrm>
            <a:off x="1824038" y="4567238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91" name="Rectangle 60"/>
          <p:cNvSpPr>
            <a:spLocks noChangeArrowheads="1"/>
          </p:cNvSpPr>
          <p:nvPr/>
        </p:nvSpPr>
        <p:spPr bwMode="auto">
          <a:xfrm>
            <a:off x="2281238" y="4567238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92" name="Rectangle 61"/>
          <p:cNvSpPr>
            <a:spLocks noChangeArrowheads="1"/>
          </p:cNvSpPr>
          <p:nvPr/>
        </p:nvSpPr>
        <p:spPr bwMode="auto">
          <a:xfrm>
            <a:off x="909638" y="45672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93" name="Rectangle 62"/>
          <p:cNvSpPr>
            <a:spLocks noChangeArrowheads="1"/>
          </p:cNvSpPr>
          <p:nvPr/>
        </p:nvSpPr>
        <p:spPr bwMode="auto">
          <a:xfrm>
            <a:off x="1366838" y="45672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94" name="Rectangle 63"/>
          <p:cNvSpPr>
            <a:spLocks noChangeArrowheads="1"/>
          </p:cNvSpPr>
          <p:nvPr/>
        </p:nvSpPr>
        <p:spPr bwMode="auto">
          <a:xfrm>
            <a:off x="3652838" y="50244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95" name="Rectangle 64"/>
          <p:cNvSpPr>
            <a:spLocks noChangeArrowheads="1"/>
          </p:cNvSpPr>
          <p:nvPr/>
        </p:nvSpPr>
        <p:spPr bwMode="auto">
          <a:xfrm>
            <a:off x="4110038" y="50244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96" name="Rectangle 65"/>
          <p:cNvSpPr>
            <a:spLocks noChangeArrowheads="1"/>
          </p:cNvSpPr>
          <p:nvPr/>
        </p:nvSpPr>
        <p:spPr bwMode="auto">
          <a:xfrm>
            <a:off x="2738438" y="50244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97" name="Rectangle 66"/>
          <p:cNvSpPr>
            <a:spLocks noChangeArrowheads="1"/>
          </p:cNvSpPr>
          <p:nvPr/>
        </p:nvSpPr>
        <p:spPr bwMode="auto">
          <a:xfrm>
            <a:off x="3195638" y="50244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98" name="Rectangle 67"/>
          <p:cNvSpPr>
            <a:spLocks noChangeArrowheads="1"/>
          </p:cNvSpPr>
          <p:nvPr/>
        </p:nvSpPr>
        <p:spPr bwMode="auto">
          <a:xfrm>
            <a:off x="2281238" y="50244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99" name="Rectangle 68"/>
          <p:cNvSpPr>
            <a:spLocks noChangeArrowheads="1"/>
          </p:cNvSpPr>
          <p:nvPr/>
        </p:nvSpPr>
        <p:spPr bwMode="auto">
          <a:xfrm>
            <a:off x="909638" y="50244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00" name="Rectangle 69"/>
          <p:cNvSpPr>
            <a:spLocks noChangeArrowheads="1"/>
          </p:cNvSpPr>
          <p:nvPr/>
        </p:nvSpPr>
        <p:spPr bwMode="auto">
          <a:xfrm>
            <a:off x="3652838" y="54816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01" name="Rectangle 70"/>
          <p:cNvSpPr>
            <a:spLocks noChangeArrowheads="1"/>
          </p:cNvSpPr>
          <p:nvPr/>
        </p:nvSpPr>
        <p:spPr bwMode="auto">
          <a:xfrm>
            <a:off x="4110038" y="54816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02" name="Rectangle 71"/>
          <p:cNvSpPr>
            <a:spLocks noChangeArrowheads="1"/>
          </p:cNvSpPr>
          <p:nvPr/>
        </p:nvSpPr>
        <p:spPr bwMode="auto">
          <a:xfrm>
            <a:off x="2738438" y="54816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03" name="Rectangle 72"/>
          <p:cNvSpPr>
            <a:spLocks noChangeArrowheads="1"/>
          </p:cNvSpPr>
          <p:nvPr/>
        </p:nvSpPr>
        <p:spPr bwMode="auto">
          <a:xfrm>
            <a:off x="3195638" y="54816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04" name="Rectangle 73"/>
          <p:cNvSpPr>
            <a:spLocks noChangeArrowheads="1"/>
          </p:cNvSpPr>
          <p:nvPr/>
        </p:nvSpPr>
        <p:spPr bwMode="auto">
          <a:xfrm>
            <a:off x="1824038" y="54816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05" name="Rectangle 74"/>
          <p:cNvSpPr>
            <a:spLocks noChangeArrowheads="1"/>
          </p:cNvSpPr>
          <p:nvPr/>
        </p:nvSpPr>
        <p:spPr bwMode="auto">
          <a:xfrm>
            <a:off x="2281238" y="54816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06" name="Rectangle 75"/>
          <p:cNvSpPr>
            <a:spLocks noChangeArrowheads="1"/>
          </p:cNvSpPr>
          <p:nvPr/>
        </p:nvSpPr>
        <p:spPr bwMode="auto">
          <a:xfrm>
            <a:off x="909638" y="5481638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07" name="Text Box 76"/>
          <p:cNvSpPr txBox="1">
            <a:spLocks noChangeArrowheads="1"/>
          </p:cNvSpPr>
          <p:nvPr/>
        </p:nvSpPr>
        <p:spPr bwMode="auto">
          <a:xfrm>
            <a:off x="3124200" y="3733800"/>
            <a:ext cx="550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101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Sn</a:t>
            </a:r>
          </a:p>
        </p:txBody>
      </p:sp>
      <p:sp>
        <p:nvSpPr>
          <p:cNvPr id="18508" name="Text Box 77"/>
          <p:cNvSpPr txBox="1">
            <a:spLocks noChangeArrowheads="1"/>
          </p:cNvSpPr>
          <p:nvPr/>
        </p:nvSpPr>
        <p:spPr bwMode="auto">
          <a:xfrm>
            <a:off x="3592513" y="3716338"/>
            <a:ext cx="5508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102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Sn</a:t>
            </a:r>
          </a:p>
        </p:txBody>
      </p:sp>
      <p:sp>
        <p:nvSpPr>
          <p:cNvPr id="18509" name="Text Box 78"/>
          <p:cNvSpPr txBox="1">
            <a:spLocks noChangeArrowheads="1"/>
          </p:cNvSpPr>
          <p:nvPr/>
        </p:nvSpPr>
        <p:spPr bwMode="auto">
          <a:xfrm>
            <a:off x="4057650" y="3730625"/>
            <a:ext cx="550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103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Sn</a:t>
            </a:r>
          </a:p>
        </p:txBody>
      </p:sp>
      <p:sp>
        <p:nvSpPr>
          <p:cNvPr id="18510" name="Text Box 79"/>
          <p:cNvSpPr txBox="1">
            <a:spLocks noChangeArrowheads="1"/>
          </p:cNvSpPr>
          <p:nvPr/>
        </p:nvSpPr>
        <p:spPr bwMode="auto">
          <a:xfrm>
            <a:off x="4067175" y="4159250"/>
            <a:ext cx="492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102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In</a:t>
            </a:r>
          </a:p>
        </p:txBody>
      </p:sp>
      <p:sp>
        <p:nvSpPr>
          <p:cNvPr id="18511" name="Text Box 80"/>
          <p:cNvSpPr txBox="1">
            <a:spLocks noChangeArrowheads="1"/>
          </p:cNvSpPr>
          <p:nvPr/>
        </p:nvSpPr>
        <p:spPr bwMode="auto">
          <a:xfrm>
            <a:off x="3638550" y="4149725"/>
            <a:ext cx="492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101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In</a:t>
            </a:r>
          </a:p>
        </p:txBody>
      </p:sp>
      <p:sp>
        <p:nvSpPr>
          <p:cNvPr id="18512" name="Text Box 81"/>
          <p:cNvSpPr txBox="1">
            <a:spLocks noChangeArrowheads="1"/>
          </p:cNvSpPr>
          <p:nvPr/>
        </p:nvSpPr>
        <p:spPr bwMode="auto">
          <a:xfrm>
            <a:off x="2714625" y="4149725"/>
            <a:ext cx="434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99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In</a:t>
            </a:r>
          </a:p>
        </p:txBody>
      </p:sp>
      <p:sp>
        <p:nvSpPr>
          <p:cNvPr id="18513" name="Text Box 82"/>
          <p:cNvSpPr txBox="1">
            <a:spLocks noChangeArrowheads="1"/>
          </p:cNvSpPr>
          <p:nvPr/>
        </p:nvSpPr>
        <p:spPr bwMode="auto">
          <a:xfrm>
            <a:off x="3171825" y="4159250"/>
            <a:ext cx="492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100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In</a:t>
            </a:r>
          </a:p>
        </p:txBody>
      </p:sp>
      <p:sp>
        <p:nvSpPr>
          <p:cNvPr id="18514" name="Text Box 83"/>
          <p:cNvSpPr txBox="1">
            <a:spLocks noChangeArrowheads="1"/>
          </p:cNvSpPr>
          <p:nvPr/>
        </p:nvSpPr>
        <p:spPr bwMode="auto">
          <a:xfrm>
            <a:off x="2238375" y="4140200"/>
            <a:ext cx="434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98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In</a:t>
            </a:r>
          </a:p>
        </p:txBody>
      </p:sp>
      <p:sp>
        <p:nvSpPr>
          <p:cNvPr id="18515" name="Text Box 84"/>
          <p:cNvSpPr txBox="1">
            <a:spLocks noChangeArrowheads="1"/>
          </p:cNvSpPr>
          <p:nvPr/>
        </p:nvSpPr>
        <p:spPr bwMode="auto">
          <a:xfrm>
            <a:off x="4057650" y="4625975"/>
            <a:ext cx="55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101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Cd</a:t>
            </a:r>
          </a:p>
        </p:txBody>
      </p:sp>
      <p:sp>
        <p:nvSpPr>
          <p:cNvPr id="18516" name="Text Box 85"/>
          <p:cNvSpPr txBox="1">
            <a:spLocks noChangeArrowheads="1"/>
          </p:cNvSpPr>
          <p:nvPr/>
        </p:nvSpPr>
        <p:spPr bwMode="auto">
          <a:xfrm>
            <a:off x="3629025" y="507365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99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Ag</a:t>
            </a:r>
          </a:p>
        </p:txBody>
      </p:sp>
      <p:sp>
        <p:nvSpPr>
          <p:cNvPr id="18517" name="Text Box 86"/>
          <p:cNvSpPr txBox="1">
            <a:spLocks noChangeArrowheads="1"/>
          </p:cNvSpPr>
          <p:nvPr/>
        </p:nvSpPr>
        <p:spPr bwMode="auto">
          <a:xfrm>
            <a:off x="4067175" y="5054600"/>
            <a:ext cx="55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100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Ag</a:t>
            </a:r>
          </a:p>
        </p:txBody>
      </p:sp>
      <p:sp>
        <p:nvSpPr>
          <p:cNvPr id="18518" name="Text Box 87"/>
          <p:cNvSpPr txBox="1">
            <a:spLocks noChangeArrowheads="1"/>
          </p:cNvSpPr>
          <p:nvPr/>
        </p:nvSpPr>
        <p:spPr bwMode="auto">
          <a:xfrm>
            <a:off x="4057650" y="5549900"/>
            <a:ext cx="493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99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Pd</a:t>
            </a:r>
          </a:p>
        </p:txBody>
      </p:sp>
      <p:sp>
        <p:nvSpPr>
          <p:cNvPr id="18519" name="Text Box 88"/>
          <p:cNvSpPr txBox="1">
            <a:spLocks noChangeArrowheads="1"/>
          </p:cNvSpPr>
          <p:nvPr/>
        </p:nvSpPr>
        <p:spPr bwMode="auto">
          <a:xfrm>
            <a:off x="4057650" y="3282950"/>
            <a:ext cx="550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104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Sb</a:t>
            </a:r>
          </a:p>
        </p:txBody>
      </p:sp>
      <p:sp>
        <p:nvSpPr>
          <p:cNvPr id="18520" name="Text Box 89"/>
          <p:cNvSpPr txBox="1">
            <a:spLocks noChangeArrowheads="1"/>
          </p:cNvSpPr>
          <p:nvPr/>
        </p:nvSpPr>
        <p:spPr bwMode="auto">
          <a:xfrm>
            <a:off x="4057650" y="2797175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105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Te</a:t>
            </a:r>
          </a:p>
        </p:txBody>
      </p:sp>
      <p:sp>
        <p:nvSpPr>
          <p:cNvPr id="18521" name="Text Box 91"/>
          <p:cNvSpPr txBox="1">
            <a:spLocks noChangeArrowheads="1"/>
          </p:cNvSpPr>
          <p:nvPr/>
        </p:nvSpPr>
        <p:spPr bwMode="auto">
          <a:xfrm>
            <a:off x="3133725" y="4645025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99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Cd</a:t>
            </a:r>
          </a:p>
        </p:txBody>
      </p:sp>
      <p:sp>
        <p:nvSpPr>
          <p:cNvPr id="18522" name="Text Box 92"/>
          <p:cNvSpPr txBox="1">
            <a:spLocks noChangeArrowheads="1"/>
          </p:cNvSpPr>
          <p:nvPr/>
        </p:nvSpPr>
        <p:spPr bwMode="auto">
          <a:xfrm>
            <a:off x="3609975" y="4625975"/>
            <a:ext cx="55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100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Cd</a:t>
            </a:r>
          </a:p>
        </p:txBody>
      </p:sp>
      <p:sp>
        <p:nvSpPr>
          <p:cNvPr id="18523" name="Text Box 93"/>
          <p:cNvSpPr txBox="1">
            <a:spLocks noChangeArrowheads="1"/>
          </p:cNvSpPr>
          <p:nvPr/>
        </p:nvSpPr>
        <p:spPr bwMode="auto">
          <a:xfrm>
            <a:off x="2695575" y="463550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98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Cd</a:t>
            </a:r>
          </a:p>
        </p:txBody>
      </p:sp>
      <p:sp>
        <p:nvSpPr>
          <p:cNvPr id="18524" name="Text Box 94"/>
          <p:cNvSpPr txBox="1">
            <a:spLocks noChangeArrowheads="1"/>
          </p:cNvSpPr>
          <p:nvPr/>
        </p:nvSpPr>
        <p:spPr bwMode="auto">
          <a:xfrm>
            <a:off x="2238375" y="463550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97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Cd</a:t>
            </a:r>
          </a:p>
        </p:txBody>
      </p:sp>
      <p:sp>
        <p:nvSpPr>
          <p:cNvPr id="18525" name="Text Box 95"/>
          <p:cNvSpPr txBox="1">
            <a:spLocks noChangeArrowheads="1"/>
          </p:cNvSpPr>
          <p:nvPr/>
        </p:nvSpPr>
        <p:spPr bwMode="auto">
          <a:xfrm>
            <a:off x="1771650" y="4625975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96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Cd</a:t>
            </a:r>
          </a:p>
        </p:txBody>
      </p:sp>
      <p:sp>
        <p:nvSpPr>
          <p:cNvPr id="18526" name="Text Box 96"/>
          <p:cNvSpPr txBox="1">
            <a:spLocks noChangeArrowheads="1"/>
          </p:cNvSpPr>
          <p:nvPr/>
        </p:nvSpPr>
        <p:spPr bwMode="auto">
          <a:xfrm>
            <a:off x="1806575" y="509905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95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Ag</a:t>
            </a:r>
          </a:p>
        </p:txBody>
      </p:sp>
      <p:sp>
        <p:nvSpPr>
          <p:cNvPr id="18527" name="Text Box 97"/>
          <p:cNvSpPr txBox="1">
            <a:spLocks noChangeArrowheads="1"/>
          </p:cNvSpPr>
          <p:nvPr/>
        </p:nvSpPr>
        <p:spPr bwMode="auto">
          <a:xfrm>
            <a:off x="1346200" y="509905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94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Ag</a:t>
            </a:r>
          </a:p>
        </p:txBody>
      </p:sp>
      <p:sp>
        <p:nvSpPr>
          <p:cNvPr id="18528" name="Text Box 98"/>
          <p:cNvSpPr txBox="1">
            <a:spLocks noChangeArrowheads="1"/>
          </p:cNvSpPr>
          <p:nvPr/>
        </p:nvSpPr>
        <p:spPr bwMode="auto">
          <a:xfrm>
            <a:off x="2257425" y="5054600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96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Ag</a:t>
            </a:r>
          </a:p>
        </p:txBody>
      </p:sp>
      <p:sp>
        <p:nvSpPr>
          <p:cNvPr id="18529" name="Text Box 99"/>
          <p:cNvSpPr txBox="1">
            <a:spLocks noChangeArrowheads="1"/>
          </p:cNvSpPr>
          <p:nvPr/>
        </p:nvSpPr>
        <p:spPr bwMode="auto">
          <a:xfrm>
            <a:off x="2705100" y="5064125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97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Ag</a:t>
            </a:r>
          </a:p>
        </p:txBody>
      </p:sp>
      <p:sp>
        <p:nvSpPr>
          <p:cNvPr id="18530" name="Text Box 100"/>
          <p:cNvSpPr txBox="1">
            <a:spLocks noChangeArrowheads="1"/>
          </p:cNvSpPr>
          <p:nvPr/>
        </p:nvSpPr>
        <p:spPr bwMode="auto">
          <a:xfrm>
            <a:off x="3162300" y="5064125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98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Ag</a:t>
            </a:r>
          </a:p>
        </p:txBody>
      </p:sp>
      <p:sp>
        <p:nvSpPr>
          <p:cNvPr id="18531" name="Text Box 101"/>
          <p:cNvSpPr txBox="1">
            <a:spLocks noChangeArrowheads="1"/>
          </p:cNvSpPr>
          <p:nvPr/>
        </p:nvSpPr>
        <p:spPr bwMode="auto">
          <a:xfrm>
            <a:off x="1790700" y="5530850"/>
            <a:ext cx="493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94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Pd</a:t>
            </a:r>
          </a:p>
        </p:txBody>
      </p:sp>
      <p:sp>
        <p:nvSpPr>
          <p:cNvPr id="18532" name="Text Box 102"/>
          <p:cNvSpPr txBox="1">
            <a:spLocks noChangeArrowheads="1"/>
          </p:cNvSpPr>
          <p:nvPr/>
        </p:nvSpPr>
        <p:spPr bwMode="auto">
          <a:xfrm>
            <a:off x="2276475" y="5521325"/>
            <a:ext cx="493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95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Pd</a:t>
            </a:r>
          </a:p>
        </p:txBody>
      </p:sp>
      <p:sp>
        <p:nvSpPr>
          <p:cNvPr id="18533" name="Text Box 103"/>
          <p:cNvSpPr txBox="1">
            <a:spLocks noChangeArrowheads="1"/>
          </p:cNvSpPr>
          <p:nvPr/>
        </p:nvSpPr>
        <p:spPr bwMode="auto">
          <a:xfrm>
            <a:off x="2714625" y="5540375"/>
            <a:ext cx="493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96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Pd</a:t>
            </a:r>
          </a:p>
        </p:txBody>
      </p:sp>
      <p:sp>
        <p:nvSpPr>
          <p:cNvPr id="18534" name="Text Box 104"/>
          <p:cNvSpPr txBox="1">
            <a:spLocks noChangeArrowheads="1"/>
          </p:cNvSpPr>
          <p:nvPr/>
        </p:nvSpPr>
        <p:spPr bwMode="auto">
          <a:xfrm>
            <a:off x="3171825" y="5530850"/>
            <a:ext cx="493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97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Pd</a:t>
            </a:r>
          </a:p>
        </p:txBody>
      </p:sp>
      <p:sp>
        <p:nvSpPr>
          <p:cNvPr id="18535" name="Text Box 105"/>
          <p:cNvSpPr txBox="1">
            <a:spLocks noChangeArrowheads="1"/>
          </p:cNvSpPr>
          <p:nvPr/>
        </p:nvSpPr>
        <p:spPr bwMode="auto">
          <a:xfrm>
            <a:off x="3629025" y="5540375"/>
            <a:ext cx="493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98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Pd</a:t>
            </a:r>
          </a:p>
        </p:txBody>
      </p:sp>
      <p:sp>
        <p:nvSpPr>
          <p:cNvPr id="18536" name="Text Box 106"/>
          <p:cNvSpPr txBox="1">
            <a:spLocks noChangeArrowheads="1"/>
          </p:cNvSpPr>
          <p:nvPr/>
        </p:nvSpPr>
        <p:spPr bwMode="auto">
          <a:xfrm>
            <a:off x="1343025" y="5521325"/>
            <a:ext cx="493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93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Pd</a:t>
            </a:r>
          </a:p>
        </p:txBody>
      </p:sp>
      <p:sp>
        <p:nvSpPr>
          <p:cNvPr id="18537" name="Text Box 107"/>
          <p:cNvSpPr txBox="1">
            <a:spLocks noChangeArrowheads="1"/>
          </p:cNvSpPr>
          <p:nvPr/>
        </p:nvSpPr>
        <p:spPr bwMode="auto">
          <a:xfrm>
            <a:off x="885825" y="5549900"/>
            <a:ext cx="493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92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Pd</a:t>
            </a:r>
          </a:p>
        </p:txBody>
      </p:sp>
      <p:sp>
        <p:nvSpPr>
          <p:cNvPr id="18538" name="Line 108"/>
          <p:cNvSpPr>
            <a:spLocks noChangeShapeType="1"/>
          </p:cNvSpPr>
          <p:nvPr/>
        </p:nvSpPr>
        <p:spPr bwMode="auto">
          <a:xfrm flipH="1">
            <a:off x="3571875" y="3059113"/>
            <a:ext cx="657225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" name="Rectangle 109"/>
          <p:cNvSpPr>
            <a:spLocks noChangeArrowheads="1"/>
          </p:cNvSpPr>
          <p:nvPr/>
        </p:nvSpPr>
        <p:spPr bwMode="auto">
          <a:xfrm>
            <a:off x="4111625" y="2276475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8540" name="Rectangle 110"/>
          <p:cNvSpPr>
            <a:spLocks noChangeArrowheads="1"/>
          </p:cNvSpPr>
          <p:nvPr/>
        </p:nvSpPr>
        <p:spPr bwMode="auto">
          <a:xfrm>
            <a:off x="4572000" y="2276475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41" name="Rectangle 111"/>
          <p:cNvSpPr>
            <a:spLocks noChangeArrowheads="1"/>
          </p:cNvSpPr>
          <p:nvPr/>
        </p:nvSpPr>
        <p:spPr bwMode="auto">
          <a:xfrm>
            <a:off x="4572000" y="1816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42" name="Rectangle 112"/>
          <p:cNvSpPr>
            <a:spLocks noChangeArrowheads="1"/>
          </p:cNvSpPr>
          <p:nvPr/>
        </p:nvSpPr>
        <p:spPr bwMode="auto">
          <a:xfrm>
            <a:off x="5032375" y="2276475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43" name="Rectangle 113"/>
          <p:cNvSpPr>
            <a:spLocks noChangeArrowheads="1"/>
          </p:cNvSpPr>
          <p:nvPr/>
        </p:nvSpPr>
        <p:spPr bwMode="auto">
          <a:xfrm>
            <a:off x="5032375" y="1816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44" name="Rectangle 114"/>
          <p:cNvSpPr>
            <a:spLocks noChangeArrowheads="1"/>
          </p:cNvSpPr>
          <p:nvPr/>
        </p:nvSpPr>
        <p:spPr bwMode="auto">
          <a:xfrm>
            <a:off x="5032375" y="1355725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45" name="Rectangle 115"/>
          <p:cNvSpPr>
            <a:spLocks noChangeArrowheads="1"/>
          </p:cNvSpPr>
          <p:nvPr/>
        </p:nvSpPr>
        <p:spPr bwMode="auto">
          <a:xfrm>
            <a:off x="5494338" y="1355725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46" name="Rectangle 116"/>
          <p:cNvSpPr>
            <a:spLocks noChangeArrowheads="1"/>
          </p:cNvSpPr>
          <p:nvPr/>
        </p:nvSpPr>
        <p:spPr bwMode="auto">
          <a:xfrm>
            <a:off x="4572000" y="27384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47" name="Text Box 117"/>
          <p:cNvSpPr txBox="1">
            <a:spLocks noChangeArrowheads="1"/>
          </p:cNvSpPr>
          <p:nvPr/>
        </p:nvSpPr>
        <p:spPr bwMode="auto">
          <a:xfrm>
            <a:off x="4514850" y="2795588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106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Te</a:t>
            </a:r>
          </a:p>
        </p:txBody>
      </p:sp>
      <p:sp>
        <p:nvSpPr>
          <p:cNvPr id="18548" name="Text Box 118"/>
          <p:cNvSpPr txBox="1">
            <a:spLocks noChangeArrowheads="1"/>
          </p:cNvSpPr>
          <p:nvPr/>
        </p:nvSpPr>
        <p:spPr bwMode="auto">
          <a:xfrm>
            <a:off x="5032375" y="2335213"/>
            <a:ext cx="398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108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I</a:t>
            </a:r>
          </a:p>
        </p:txBody>
      </p:sp>
      <p:sp>
        <p:nvSpPr>
          <p:cNvPr id="18549" name="Text Box 119"/>
          <p:cNvSpPr txBox="1">
            <a:spLocks noChangeArrowheads="1"/>
          </p:cNvSpPr>
          <p:nvPr/>
        </p:nvSpPr>
        <p:spPr bwMode="auto">
          <a:xfrm>
            <a:off x="4975225" y="1873250"/>
            <a:ext cx="541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109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Xe</a:t>
            </a:r>
          </a:p>
        </p:txBody>
      </p:sp>
      <p:sp>
        <p:nvSpPr>
          <p:cNvPr id="18550" name="Rectangle 120"/>
          <p:cNvSpPr>
            <a:spLocks noChangeArrowheads="1"/>
          </p:cNvSpPr>
          <p:nvPr/>
        </p:nvSpPr>
        <p:spPr bwMode="auto">
          <a:xfrm>
            <a:off x="5954713" y="1355725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51" name="Rectangle 121"/>
          <p:cNvSpPr>
            <a:spLocks noChangeArrowheads="1"/>
          </p:cNvSpPr>
          <p:nvPr/>
        </p:nvSpPr>
        <p:spPr bwMode="auto">
          <a:xfrm>
            <a:off x="5954713" y="893763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52" name="Text Box 122"/>
          <p:cNvSpPr txBox="1">
            <a:spLocks noChangeArrowheads="1"/>
          </p:cNvSpPr>
          <p:nvPr/>
        </p:nvSpPr>
        <p:spPr bwMode="auto">
          <a:xfrm>
            <a:off x="5897563" y="1470025"/>
            <a:ext cx="549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112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Cs</a:t>
            </a:r>
          </a:p>
        </p:txBody>
      </p:sp>
      <p:sp>
        <p:nvSpPr>
          <p:cNvPr id="18553" name="Text Box 123"/>
          <p:cNvSpPr txBox="1">
            <a:spLocks noChangeArrowheads="1"/>
          </p:cNvSpPr>
          <p:nvPr/>
        </p:nvSpPr>
        <p:spPr bwMode="auto">
          <a:xfrm>
            <a:off x="6357938" y="952500"/>
            <a:ext cx="549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114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Ba</a:t>
            </a:r>
          </a:p>
        </p:txBody>
      </p:sp>
      <p:sp>
        <p:nvSpPr>
          <p:cNvPr id="18554" name="Rectangle 124"/>
          <p:cNvSpPr>
            <a:spLocks noChangeArrowheads="1"/>
          </p:cNvSpPr>
          <p:nvPr/>
        </p:nvSpPr>
        <p:spPr bwMode="auto">
          <a:xfrm>
            <a:off x="6415088" y="893763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55" name="Rectangle 125"/>
          <p:cNvSpPr>
            <a:spLocks noChangeArrowheads="1"/>
          </p:cNvSpPr>
          <p:nvPr/>
        </p:nvSpPr>
        <p:spPr bwMode="auto">
          <a:xfrm>
            <a:off x="6415088" y="1355725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56" name="Text Box 126"/>
          <p:cNvSpPr txBox="1">
            <a:spLocks noChangeArrowheads="1"/>
          </p:cNvSpPr>
          <p:nvPr/>
        </p:nvSpPr>
        <p:spPr bwMode="auto">
          <a:xfrm>
            <a:off x="6357938" y="1470025"/>
            <a:ext cx="549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113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Cs</a:t>
            </a:r>
          </a:p>
        </p:txBody>
      </p:sp>
      <p:sp>
        <p:nvSpPr>
          <p:cNvPr id="18557" name="Rectangle 127"/>
          <p:cNvSpPr>
            <a:spLocks noChangeArrowheads="1"/>
          </p:cNvSpPr>
          <p:nvPr/>
        </p:nvSpPr>
        <p:spPr bwMode="auto">
          <a:xfrm>
            <a:off x="5494338" y="2276475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58" name="Text Box 128"/>
          <p:cNvSpPr txBox="1">
            <a:spLocks noChangeArrowheads="1"/>
          </p:cNvSpPr>
          <p:nvPr/>
        </p:nvSpPr>
        <p:spPr bwMode="auto">
          <a:xfrm>
            <a:off x="5494338" y="2335213"/>
            <a:ext cx="3984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109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I</a:t>
            </a:r>
          </a:p>
        </p:txBody>
      </p:sp>
      <p:sp>
        <p:nvSpPr>
          <p:cNvPr id="18559" name="Rectangle 129"/>
          <p:cNvSpPr>
            <a:spLocks noChangeArrowheads="1"/>
          </p:cNvSpPr>
          <p:nvPr/>
        </p:nvSpPr>
        <p:spPr bwMode="auto">
          <a:xfrm>
            <a:off x="4572000" y="3198813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60" name="Text Box 130"/>
          <p:cNvSpPr txBox="1">
            <a:spLocks noChangeArrowheads="1"/>
          </p:cNvSpPr>
          <p:nvPr/>
        </p:nvSpPr>
        <p:spPr bwMode="auto">
          <a:xfrm>
            <a:off x="4514850" y="3255963"/>
            <a:ext cx="550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105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Sb</a:t>
            </a:r>
          </a:p>
        </p:txBody>
      </p:sp>
      <p:sp>
        <p:nvSpPr>
          <p:cNvPr id="18561" name="Rectangle 131"/>
          <p:cNvSpPr>
            <a:spLocks noChangeArrowheads="1"/>
          </p:cNvSpPr>
          <p:nvPr/>
        </p:nvSpPr>
        <p:spPr bwMode="auto">
          <a:xfrm>
            <a:off x="4572000" y="365918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62" name="Rectangle 132"/>
          <p:cNvSpPr>
            <a:spLocks noChangeArrowheads="1"/>
          </p:cNvSpPr>
          <p:nvPr/>
        </p:nvSpPr>
        <p:spPr bwMode="auto">
          <a:xfrm>
            <a:off x="5494338" y="27384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63" name="Line 134"/>
          <p:cNvSpPr>
            <a:spLocks noChangeShapeType="1"/>
          </p:cNvSpPr>
          <p:nvPr/>
        </p:nvSpPr>
        <p:spPr bwMode="auto">
          <a:xfrm flipH="1">
            <a:off x="5724525" y="2622550"/>
            <a:ext cx="0" cy="1730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4" name="Line 135"/>
          <p:cNvSpPr>
            <a:spLocks noChangeShapeType="1"/>
          </p:cNvSpPr>
          <p:nvPr/>
        </p:nvSpPr>
        <p:spPr bwMode="auto">
          <a:xfrm flipH="1">
            <a:off x="6184900" y="1700213"/>
            <a:ext cx="0" cy="231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" name="Line 136"/>
          <p:cNvSpPr>
            <a:spLocks noChangeShapeType="1"/>
          </p:cNvSpPr>
          <p:nvPr/>
        </p:nvSpPr>
        <p:spPr bwMode="auto">
          <a:xfrm flipH="1">
            <a:off x="6645275" y="1700213"/>
            <a:ext cx="0" cy="231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6" name="Rectangle 137"/>
          <p:cNvSpPr>
            <a:spLocks noChangeArrowheads="1"/>
          </p:cNvSpPr>
          <p:nvPr/>
        </p:nvSpPr>
        <p:spPr bwMode="auto">
          <a:xfrm>
            <a:off x="5032375" y="27384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67" name="Rectangle 138"/>
          <p:cNvSpPr>
            <a:spLocks noChangeArrowheads="1"/>
          </p:cNvSpPr>
          <p:nvPr/>
        </p:nvSpPr>
        <p:spPr bwMode="auto">
          <a:xfrm>
            <a:off x="5494338" y="273843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68" name="Rectangle 139"/>
          <p:cNvSpPr>
            <a:spLocks noChangeArrowheads="1"/>
          </p:cNvSpPr>
          <p:nvPr/>
        </p:nvSpPr>
        <p:spPr bwMode="auto">
          <a:xfrm>
            <a:off x="5954713" y="1816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69" name="Rectangle 140"/>
          <p:cNvSpPr>
            <a:spLocks noChangeArrowheads="1"/>
          </p:cNvSpPr>
          <p:nvPr/>
        </p:nvSpPr>
        <p:spPr bwMode="auto">
          <a:xfrm>
            <a:off x="6415088" y="18161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70" name="Text Box 141"/>
          <p:cNvSpPr txBox="1">
            <a:spLocks noChangeArrowheads="1"/>
          </p:cNvSpPr>
          <p:nvPr/>
        </p:nvSpPr>
        <p:spPr bwMode="auto">
          <a:xfrm>
            <a:off x="5032375" y="2795588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107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Te</a:t>
            </a:r>
          </a:p>
        </p:txBody>
      </p:sp>
      <p:sp>
        <p:nvSpPr>
          <p:cNvPr id="18571" name="Text Box 142"/>
          <p:cNvSpPr txBox="1">
            <a:spLocks noChangeArrowheads="1"/>
          </p:cNvSpPr>
          <p:nvPr/>
        </p:nvSpPr>
        <p:spPr bwMode="auto">
          <a:xfrm>
            <a:off x="5435600" y="2795588"/>
            <a:ext cx="533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108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Te</a:t>
            </a:r>
          </a:p>
        </p:txBody>
      </p:sp>
      <p:sp>
        <p:nvSpPr>
          <p:cNvPr id="18572" name="Text Box 143"/>
          <p:cNvSpPr txBox="1">
            <a:spLocks noChangeArrowheads="1"/>
          </p:cNvSpPr>
          <p:nvPr/>
        </p:nvSpPr>
        <p:spPr bwMode="auto">
          <a:xfrm>
            <a:off x="5435600" y="1873250"/>
            <a:ext cx="541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110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Xe</a:t>
            </a:r>
          </a:p>
        </p:txBody>
      </p:sp>
      <p:sp>
        <p:nvSpPr>
          <p:cNvPr id="18573" name="Text Box 144"/>
          <p:cNvSpPr txBox="1">
            <a:spLocks noChangeArrowheads="1"/>
          </p:cNvSpPr>
          <p:nvPr/>
        </p:nvSpPr>
        <p:spPr bwMode="auto">
          <a:xfrm>
            <a:off x="5897563" y="1873250"/>
            <a:ext cx="5413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111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Xe</a:t>
            </a:r>
          </a:p>
        </p:txBody>
      </p:sp>
      <p:sp>
        <p:nvSpPr>
          <p:cNvPr id="18574" name="Text Box 145"/>
          <p:cNvSpPr txBox="1">
            <a:spLocks noChangeArrowheads="1"/>
          </p:cNvSpPr>
          <p:nvPr/>
        </p:nvSpPr>
        <p:spPr bwMode="auto">
          <a:xfrm>
            <a:off x="6357938" y="1873250"/>
            <a:ext cx="5413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112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Xe</a:t>
            </a:r>
          </a:p>
        </p:txBody>
      </p:sp>
      <p:sp>
        <p:nvSpPr>
          <p:cNvPr id="18575" name="Line 146"/>
          <p:cNvSpPr>
            <a:spLocks noChangeShapeType="1"/>
          </p:cNvSpPr>
          <p:nvPr/>
        </p:nvSpPr>
        <p:spPr bwMode="auto">
          <a:xfrm flipH="1">
            <a:off x="4514850" y="3082925"/>
            <a:ext cx="657225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" name="Line 147"/>
          <p:cNvSpPr>
            <a:spLocks noChangeShapeType="1"/>
          </p:cNvSpPr>
          <p:nvPr/>
        </p:nvSpPr>
        <p:spPr bwMode="auto">
          <a:xfrm flipH="1">
            <a:off x="4052888" y="3082925"/>
            <a:ext cx="657225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7" name="Rectangle 148"/>
          <p:cNvSpPr>
            <a:spLocks noChangeArrowheads="1"/>
          </p:cNvSpPr>
          <p:nvPr/>
        </p:nvSpPr>
        <p:spPr bwMode="auto">
          <a:xfrm>
            <a:off x="6877050" y="893763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78" name="Rectangle 149"/>
          <p:cNvSpPr>
            <a:spLocks noChangeArrowheads="1"/>
          </p:cNvSpPr>
          <p:nvPr/>
        </p:nvSpPr>
        <p:spPr bwMode="auto">
          <a:xfrm>
            <a:off x="7337425" y="893763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79" name="Rectangle 150"/>
          <p:cNvSpPr>
            <a:spLocks noChangeArrowheads="1"/>
          </p:cNvSpPr>
          <p:nvPr/>
        </p:nvSpPr>
        <p:spPr bwMode="auto">
          <a:xfrm>
            <a:off x="4572000" y="3659188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80" name="Text Box 151"/>
          <p:cNvSpPr txBox="1">
            <a:spLocks noChangeArrowheads="1"/>
          </p:cNvSpPr>
          <p:nvPr/>
        </p:nvSpPr>
        <p:spPr bwMode="auto">
          <a:xfrm>
            <a:off x="4514850" y="3716338"/>
            <a:ext cx="550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104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Sn</a:t>
            </a:r>
          </a:p>
        </p:txBody>
      </p:sp>
      <p:sp>
        <p:nvSpPr>
          <p:cNvPr id="18581" name="Text Box 152"/>
          <p:cNvSpPr txBox="1">
            <a:spLocks noChangeArrowheads="1"/>
          </p:cNvSpPr>
          <p:nvPr/>
        </p:nvSpPr>
        <p:spPr bwMode="auto">
          <a:xfrm>
            <a:off x="6818313" y="952500"/>
            <a:ext cx="549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115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Ba</a:t>
            </a:r>
          </a:p>
        </p:txBody>
      </p:sp>
      <p:sp>
        <p:nvSpPr>
          <p:cNvPr id="18582" name="Text Box 153"/>
          <p:cNvSpPr txBox="1">
            <a:spLocks noChangeArrowheads="1"/>
          </p:cNvSpPr>
          <p:nvPr/>
        </p:nvSpPr>
        <p:spPr bwMode="auto">
          <a:xfrm>
            <a:off x="7280275" y="952500"/>
            <a:ext cx="549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116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Ba</a:t>
            </a:r>
          </a:p>
        </p:txBody>
      </p:sp>
      <p:sp>
        <p:nvSpPr>
          <p:cNvPr id="18583" name="Rectangle 154"/>
          <p:cNvSpPr>
            <a:spLocks noChangeArrowheads="1"/>
          </p:cNvSpPr>
          <p:nvPr/>
        </p:nvSpPr>
        <p:spPr bwMode="auto">
          <a:xfrm>
            <a:off x="2728913" y="3659188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84" name="Text Box 155"/>
          <p:cNvSpPr txBox="1">
            <a:spLocks noChangeArrowheads="1"/>
          </p:cNvSpPr>
          <p:nvPr/>
        </p:nvSpPr>
        <p:spPr bwMode="auto">
          <a:xfrm>
            <a:off x="2670175" y="3716338"/>
            <a:ext cx="550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100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Sn</a:t>
            </a:r>
          </a:p>
        </p:txBody>
      </p:sp>
      <p:sp>
        <p:nvSpPr>
          <p:cNvPr id="18585" name="Text Box 156"/>
          <p:cNvSpPr txBox="1">
            <a:spLocks noChangeArrowheads="1"/>
          </p:cNvSpPr>
          <p:nvPr/>
        </p:nvSpPr>
        <p:spPr bwMode="auto">
          <a:xfrm>
            <a:off x="6934200" y="3768725"/>
            <a:ext cx="17002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Excited states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Fusion-evaporation</a:t>
            </a:r>
          </a:p>
        </p:txBody>
      </p:sp>
      <p:sp>
        <p:nvSpPr>
          <p:cNvPr id="18586" name="Text Box 157"/>
          <p:cNvSpPr txBox="1">
            <a:spLocks noChangeArrowheads="1"/>
          </p:cNvSpPr>
          <p:nvPr/>
        </p:nvSpPr>
        <p:spPr bwMode="auto">
          <a:xfrm>
            <a:off x="6950075" y="4332288"/>
            <a:ext cx="17002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Decay properties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Fusion-evaporation</a:t>
            </a:r>
          </a:p>
        </p:txBody>
      </p:sp>
      <p:sp>
        <p:nvSpPr>
          <p:cNvPr id="18587" name="Text Box 158"/>
          <p:cNvSpPr txBox="1">
            <a:spLocks noChangeArrowheads="1"/>
          </p:cNvSpPr>
          <p:nvPr/>
        </p:nvSpPr>
        <p:spPr bwMode="auto">
          <a:xfrm>
            <a:off x="6907213" y="4868863"/>
            <a:ext cx="152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Decay properties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Existence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Fragmentation</a:t>
            </a:r>
          </a:p>
        </p:txBody>
      </p:sp>
      <p:sp>
        <p:nvSpPr>
          <p:cNvPr id="18588" name="Rectangle 159"/>
          <p:cNvSpPr>
            <a:spLocks noChangeArrowheads="1"/>
          </p:cNvSpPr>
          <p:nvPr/>
        </p:nvSpPr>
        <p:spPr bwMode="auto">
          <a:xfrm>
            <a:off x="6253163" y="5018088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89" name="Rectangle 160"/>
          <p:cNvSpPr>
            <a:spLocks noChangeArrowheads="1"/>
          </p:cNvSpPr>
          <p:nvPr/>
        </p:nvSpPr>
        <p:spPr bwMode="auto">
          <a:xfrm>
            <a:off x="6242050" y="4383088"/>
            <a:ext cx="457200" cy="457200"/>
          </a:xfrm>
          <a:prstGeom prst="rect">
            <a:avLst/>
          </a:prstGeom>
          <a:solidFill>
            <a:srgbClr val="FFFF99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90" name="Rectangle 161"/>
          <p:cNvSpPr>
            <a:spLocks noChangeArrowheads="1"/>
          </p:cNvSpPr>
          <p:nvPr/>
        </p:nvSpPr>
        <p:spPr bwMode="auto">
          <a:xfrm>
            <a:off x="6242050" y="37798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591" name="Line 163"/>
          <p:cNvSpPr>
            <a:spLocks noChangeShapeType="1"/>
          </p:cNvSpPr>
          <p:nvPr/>
        </p:nvSpPr>
        <p:spPr bwMode="auto">
          <a:xfrm flipH="1">
            <a:off x="5897563" y="1182688"/>
            <a:ext cx="657225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2" name="Line 164"/>
          <p:cNvSpPr>
            <a:spLocks noChangeShapeType="1"/>
          </p:cNvSpPr>
          <p:nvPr/>
        </p:nvSpPr>
        <p:spPr bwMode="auto">
          <a:xfrm flipH="1">
            <a:off x="4918075" y="2162175"/>
            <a:ext cx="657225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3" name="Line 165"/>
          <p:cNvSpPr>
            <a:spLocks noChangeShapeType="1"/>
          </p:cNvSpPr>
          <p:nvPr/>
        </p:nvSpPr>
        <p:spPr bwMode="auto">
          <a:xfrm flipH="1">
            <a:off x="5378450" y="2162175"/>
            <a:ext cx="657225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4" name="Text Box 166"/>
          <p:cNvSpPr txBox="1">
            <a:spLocks noChangeArrowheads="1"/>
          </p:cNvSpPr>
          <p:nvPr/>
        </p:nvSpPr>
        <p:spPr bwMode="auto">
          <a:xfrm>
            <a:off x="2901950" y="4811713"/>
            <a:ext cx="368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latin typeface="Arial" panose="020B0604020202020204" pitchFamily="34" charset="0"/>
                <a:ea typeface="Arial Unicode MS" pitchFamily="34" charset="-128"/>
              </a:rPr>
              <a:t>CN</a:t>
            </a:r>
          </a:p>
        </p:txBody>
      </p:sp>
      <p:sp>
        <p:nvSpPr>
          <p:cNvPr id="18595" name="Text Box 167"/>
          <p:cNvSpPr txBox="1">
            <a:spLocks noChangeArrowheads="1"/>
          </p:cNvSpPr>
          <p:nvPr/>
        </p:nvSpPr>
        <p:spPr bwMode="auto">
          <a:xfrm>
            <a:off x="5665788" y="2968625"/>
            <a:ext cx="368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latin typeface="Arial" panose="020B0604020202020204" pitchFamily="34" charset="0"/>
                <a:ea typeface="Arial Unicode MS" pitchFamily="34" charset="-128"/>
              </a:rPr>
              <a:t>CN</a:t>
            </a:r>
          </a:p>
        </p:txBody>
      </p:sp>
      <p:sp>
        <p:nvSpPr>
          <p:cNvPr id="18596" name="Text Box 168"/>
          <p:cNvSpPr txBox="1">
            <a:spLocks noChangeArrowheads="1"/>
          </p:cNvSpPr>
          <p:nvPr/>
        </p:nvSpPr>
        <p:spPr bwMode="auto">
          <a:xfrm>
            <a:off x="7510463" y="1123950"/>
            <a:ext cx="368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latin typeface="Arial" panose="020B0604020202020204" pitchFamily="34" charset="0"/>
                <a:ea typeface="Arial Unicode MS" pitchFamily="34" charset="-128"/>
              </a:rPr>
              <a:t>CN</a:t>
            </a:r>
          </a:p>
        </p:txBody>
      </p:sp>
      <p:sp>
        <p:nvSpPr>
          <p:cNvPr id="18597" name="Text Box 169"/>
          <p:cNvSpPr txBox="1">
            <a:spLocks noChangeArrowheads="1"/>
          </p:cNvSpPr>
          <p:nvPr/>
        </p:nvSpPr>
        <p:spPr bwMode="auto">
          <a:xfrm>
            <a:off x="4745038" y="3889375"/>
            <a:ext cx="368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latin typeface="Arial" panose="020B0604020202020204" pitchFamily="34" charset="0"/>
                <a:ea typeface="Arial Unicode MS" pitchFamily="34" charset="-128"/>
              </a:rPr>
              <a:t>CN</a:t>
            </a:r>
          </a:p>
        </p:txBody>
      </p:sp>
      <p:sp>
        <p:nvSpPr>
          <p:cNvPr id="18598" name="Text Box 170"/>
          <p:cNvSpPr txBox="1">
            <a:spLocks noChangeArrowheads="1"/>
          </p:cNvSpPr>
          <p:nvPr/>
        </p:nvSpPr>
        <p:spPr bwMode="auto">
          <a:xfrm>
            <a:off x="6588125" y="2046288"/>
            <a:ext cx="368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latin typeface="Arial" panose="020B0604020202020204" pitchFamily="34" charset="0"/>
                <a:ea typeface="Arial Unicode MS" pitchFamily="34" charset="-128"/>
              </a:rPr>
              <a:t>CN</a:t>
            </a:r>
          </a:p>
        </p:txBody>
      </p:sp>
      <p:sp>
        <p:nvSpPr>
          <p:cNvPr id="18599" name="Rectangle 171"/>
          <p:cNvSpPr>
            <a:spLocks noChangeArrowheads="1"/>
          </p:cNvSpPr>
          <p:nvPr/>
        </p:nvSpPr>
        <p:spPr bwMode="auto">
          <a:xfrm>
            <a:off x="4572000" y="4119563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00" name="Text Box 172"/>
          <p:cNvSpPr txBox="1">
            <a:spLocks noChangeArrowheads="1"/>
          </p:cNvSpPr>
          <p:nvPr/>
        </p:nvSpPr>
        <p:spPr bwMode="auto">
          <a:xfrm>
            <a:off x="4572000" y="4119563"/>
            <a:ext cx="4921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103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In</a:t>
            </a:r>
          </a:p>
        </p:txBody>
      </p:sp>
      <p:sp>
        <p:nvSpPr>
          <p:cNvPr id="18601" name="Text Box 173"/>
          <p:cNvSpPr txBox="1">
            <a:spLocks noChangeArrowheads="1"/>
          </p:cNvSpPr>
          <p:nvPr/>
        </p:nvSpPr>
        <p:spPr bwMode="auto">
          <a:xfrm>
            <a:off x="4745038" y="4351338"/>
            <a:ext cx="368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latin typeface="Arial" panose="020B0604020202020204" pitchFamily="34" charset="0"/>
                <a:ea typeface="Arial Unicode MS" pitchFamily="34" charset="-128"/>
              </a:rPr>
              <a:t>CN</a:t>
            </a:r>
          </a:p>
        </p:txBody>
      </p:sp>
      <p:sp>
        <p:nvSpPr>
          <p:cNvPr id="18602" name="Text Box 174"/>
          <p:cNvSpPr txBox="1">
            <a:spLocks noChangeArrowheads="1"/>
          </p:cNvSpPr>
          <p:nvPr/>
        </p:nvSpPr>
        <p:spPr bwMode="auto">
          <a:xfrm>
            <a:off x="1979613" y="5734050"/>
            <a:ext cx="368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latin typeface="Arial" panose="020B0604020202020204" pitchFamily="34" charset="0"/>
                <a:ea typeface="Arial Unicode MS" pitchFamily="34" charset="-128"/>
              </a:rPr>
              <a:t>CN</a:t>
            </a:r>
          </a:p>
        </p:txBody>
      </p:sp>
      <p:sp>
        <p:nvSpPr>
          <p:cNvPr id="18603" name="AutoShape 175"/>
          <p:cNvSpPr>
            <a:spLocks noChangeArrowheads="1"/>
          </p:cNvSpPr>
          <p:nvPr/>
        </p:nvSpPr>
        <p:spPr bwMode="auto">
          <a:xfrm rot="-5400000">
            <a:off x="3478213" y="3948113"/>
            <a:ext cx="173037" cy="173037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04" name="AutoShape 176"/>
          <p:cNvSpPr>
            <a:spLocks noChangeArrowheads="1"/>
          </p:cNvSpPr>
          <p:nvPr/>
        </p:nvSpPr>
        <p:spPr bwMode="auto">
          <a:xfrm rot="-5400000">
            <a:off x="2555875" y="4868863"/>
            <a:ext cx="173037" cy="173038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05" name="AutoShape 177"/>
          <p:cNvSpPr>
            <a:spLocks noChangeArrowheads="1"/>
          </p:cNvSpPr>
          <p:nvPr/>
        </p:nvSpPr>
        <p:spPr bwMode="auto">
          <a:xfrm rot="-5400000">
            <a:off x="3478213" y="4408488"/>
            <a:ext cx="173037" cy="173037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06" name="AutoShape 178"/>
          <p:cNvSpPr>
            <a:spLocks noChangeArrowheads="1"/>
          </p:cNvSpPr>
          <p:nvPr/>
        </p:nvSpPr>
        <p:spPr bwMode="auto">
          <a:xfrm rot="-5400000">
            <a:off x="3016250" y="4408488"/>
            <a:ext cx="173037" cy="173038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07" name="AutoShape 179"/>
          <p:cNvSpPr>
            <a:spLocks noChangeArrowheads="1"/>
          </p:cNvSpPr>
          <p:nvPr/>
        </p:nvSpPr>
        <p:spPr bwMode="auto">
          <a:xfrm rot="-5400000">
            <a:off x="1633538" y="5330825"/>
            <a:ext cx="173038" cy="173037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08" name="AutoShape 180"/>
          <p:cNvSpPr>
            <a:spLocks noChangeArrowheads="1"/>
          </p:cNvSpPr>
          <p:nvPr/>
        </p:nvSpPr>
        <p:spPr bwMode="auto">
          <a:xfrm rot="-5400000">
            <a:off x="2555875" y="3948113"/>
            <a:ext cx="173037" cy="173038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09" name="AutoShape 181"/>
          <p:cNvSpPr>
            <a:spLocks noChangeArrowheads="1"/>
          </p:cNvSpPr>
          <p:nvPr/>
        </p:nvSpPr>
        <p:spPr bwMode="auto">
          <a:xfrm rot="-5400000">
            <a:off x="1633538" y="4868863"/>
            <a:ext cx="173037" cy="173037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10" name="AutoShape 182"/>
          <p:cNvSpPr>
            <a:spLocks noChangeArrowheads="1"/>
          </p:cNvSpPr>
          <p:nvPr/>
        </p:nvSpPr>
        <p:spPr bwMode="auto">
          <a:xfrm rot="-5400000">
            <a:off x="4398963" y="3948113"/>
            <a:ext cx="173037" cy="173037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11" name="Text Box 183"/>
          <p:cNvSpPr txBox="1">
            <a:spLocks noChangeArrowheads="1"/>
          </p:cNvSpPr>
          <p:nvPr/>
        </p:nvSpPr>
        <p:spPr bwMode="auto">
          <a:xfrm>
            <a:off x="2266950" y="3716338"/>
            <a:ext cx="493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99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Sn</a:t>
            </a:r>
          </a:p>
        </p:txBody>
      </p:sp>
      <p:sp>
        <p:nvSpPr>
          <p:cNvPr id="18612" name="Text Box 184"/>
          <p:cNvSpPr txBox="1">
            <a:spLocks noChangeArrowheads="1"/>
          </p:cNvSpPr>
          <p:nvPr/>
        </p:nvSpPr>
        <p:spPr bwMode="auto">
          <a:xfrm>
            <a:off x="1346200" y="4638675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95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Cd</a:t>
            </a:r>
          </a:p>
        </p:txBody>
      </p:sp>
      <p:sp>
        <p:nvSpPr>
          <p:cNvPr id="18613" name="AutoShape 185"/>
          <p:cNvSpPr>
            <a:spLocks noChangeArrowheads="1"/>
          </p:cNvSpPr>
          <p:nvPr/>
        </p:nvSpPr>
        <p:spPr bwMode="auto">
          <a:xfrm rot="-5400000">
            <a:off x="2095500" y="5330825"/>
            <a:ext cx="173038" cy="173038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14" name="AutoShape 186"/>
          <p:cNvSpPr>
            <a:spLocks noChangeArrowheads="1"/>
          </p:cNvSpPr>
          <p:nvPr/>
        </p:nvSpPr>
        <p:spPr bwMode="auto">
          <a:xfrm rot="-5400000">
            <a:off x="1633538" y="5791200"/>
            <a:ext cx="173038" cy="173037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15" name="AutoShape 187"/>
          <p:cNvSpPr>
            <a:spLocks noChangeArrowheads="1"/>
          </p:cNvSpPr>
          <p:nvPr/>
        </p:nvSpPr>
        <p:spPr bwMode="auto">
          <a:xfrm rot="-5400000">
            <a:off x="2555875" y="4408488"/>
            <a:ext cx="173037" cy="173038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16" name="Text Box 188"/>
          <p:cNvSpPr txBox="1">
            <a:spLocks noChangeArrowheads="1"/>
          </p:cNvSpPr>
          <p:nvPr/>
        </p:nvSpPr>
        <p:spPr bwMode="auto">
          <a:xfrm>
            <a:off x="2613025" y="2276475"/>
            <a:ext cx="674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latin typeface="Arial" panose="020B0604020202020204" pitchFamily="34" charset="0"/>
                <a:ea typeface="Arial Unicode MS" pitchFamily="34" charset="-128"/>
              </a:rPr>
              <a:t>N=50</a:t>
            </a:r>
          </a:p>
        </p:txBody>
      </p:sp>
      <p:sp>
        <p:nvSpPr>
          <p:cNvPr id="18617" name="AutoShape 189"/>
          <p:cNvSpPr>
            <a:spLocks noChangeArrowheads="1"/>
          </p:cNvSpPr>
          <p:nvPr/>
        </p:nvSpPr>
        <p:spPr bwMode="auto">
          <a:xfrm rot="-5400000">
            <a:off x="6481763" y="3394075"/>
            <a:ext cx="173038" cy="173037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18" name="Text Box 190"/>
          <p:cNvSpPr txBox="1">
            <a:spLocks noChangeArrowheads="1"/>
          </p:cNvSpPr>
          <p:nvPr/>
        </p:nvSpPr>
        <p:spPr bwMode="auto">
          <a:xfrm>
            <a:off x="6905625" y="3021013"/>
            <a:ext cx="17907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ea typeface="Arial Unicode MS" pitchFamily="34" charset="-128"/>
              </a:rPr>
              <a:t>b</a:t>
            </a: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-delayed protons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with sizeable branch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Observed/expected</a:t>
            </a:r>
          </a:p>
        </p:txBody>
      </p:sp>
      <p:sp>
        <p:nvSpPr>
          <p:cNvPr id="18619" name="Rectangle 191" descr="Wide upward diagonal"/>
          <p:cNvSpPr>
            <a:spLocks noChangeArrowheads="1"/>
          </p:cNvSpPr>
          <p:nvPr/>
        </p:nvSpPr>
        <p:spPr bwMode="auto">
          <a:xfrm>
            <a:off x="901700" y="5027613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3200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18620" name="Rectangle 192" descr="Wide upward diagonal"/>
          <p:cNvSpPr>
            <a:spLocks noChangeArrowheads="1"/>
          </p:cNvSpPr>
          <p:nvPr/>
        </p:nvSpPr>
        <p:spPr bwMode="auto">
          <a:xfrm>
            <a:off x="1814513" y="4129088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21" name="Text Box 193"/>
          <p:cNvSpPr txBox="1">
            <a:spLocks noChangeArrowheads="1"/>
          </p:cNvSpPr>
          <p:nvPr/>
        </p:nvSpPr>
        <p:spPr bwMode="auto">
          <a:xfrm>
            <a:off x="1825625" y="4149725"/>
            <a:ext cx="434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97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In</a:t>
            </a:r>
          </a:p>
        </p:txBody>
      </p:sp>
      <p:sp>
        <p:nvSpPr>
          <p:cNvPr id="18622" name="Text Box 194"/>
          <p:cNvSpPr txBox="1">
            <a:spLocks noChangeArrowheads="1"/>
          </p:cNvSpPr>
          <p:nvPr/>
        </p:nvSpPr>
        <p:spPr bwMode="auto">
          <a:xfrm>
            <a:off x="898525" y="5095875"/>
            <a:ext cx="501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93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Ag</a:t>
            </a:r>
          </a:p>
        </p:txBody>
      </p:sp>
      <p:sp>
        <p:nvSpPr>
          <p:cNvPr id="18623" name="AutoShape 195"/>
          <p:cNvSpPr>
            <a:spLocks noChangeArrowheads="1"/>
          </p:cNvSpPr>
          <p:nvPr/>
        </p:nvSpPr>
        <p:spPr bwMode="auto">
          <a:xfrm rot="-5400000">
            <a:off x="2100263" y="4840288"/>
            <a:ext cx="173037" cy="173037"/>
          </a:xfrm>
          <a:prstGeom prst="rtTriangle">
            <a:avLst/>
          </a:prstGeom>
          <a:solidFill>
            <a:srgbClr val="FFCC99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24" name="Line 196"/>
          <p:cNvSpPr>
            <a:spLocks noChangeShapeType="1"/>
          </p:cNvSpPr>
          <p:nvPr/>
        </p:nvSpPr>
        <p:spPr bwMode="auto">
          <a:xfrm>
            <a:off x="2952750" y="2733675"/>
            <a:ext cx="0" cy="695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5" name="Line 197"/>
          <p:cNvSpPr>
            <a:spLocks noChangeShapeType="1"/>
          </p:cNvSpPr>
          <p:nvPr/>
        </p:nvSpPr>
        <p:spPr bwMode="auto">
          <a:xfrm flipV="1">
            <a:off x="904875" y="3886200"/>
            <a:ext cx="695325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" name="Rectangle 198"/>
          <p:cNvSpPr>
            <a:spLocks noChangeArrowheads="1"/>
          </p:cNvSpPr>
          <p:nvPr/>
        </p:nvSpPr>
        <p:spPr bwMode="auto">
          <a:xfrm>
            <a:off x="4572000" y="4557713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27" name="Rectangle 199"/>
          <p:cNvSpPr>
            <a:spLocks noChangeArrowheads="1"/>
          </p:cNvSpPr>
          <p:nvPr/>
        </p:nvSpPr>
        <p:spPr bwMode="auto">
          <a:xfrm>
            <a:off x="4572000" y="5021263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28" name="Text Box 200"/>
          <p:cNvSpPr txBox="1">
            <a:spLocks noChangeArrowheads="1"/>
          </p:cNvSpPr>
          <p:nvPr/>
        </p:nvSpPr>
        <p:spPr bwMode="auto">
          <a:xfrm>
            <a:off x="4527550" y="4619625"/>
            <a:ext cx="55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100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Cd</a:t>
            </a:r>
          </a:p>
        </p:txBody>
      </p:sp>
      <p:sp>
        <p:nvSpPr>
          <p:cNvPr id="18629" name="Text Box 201"/>
          <p:cNvSpPr txBox="1">
            <a:spLocks noChangeArrowheads="1"/>
          </p:cNvSpPr>
          <p:nvPr/>
        </p:nvSpPr>
        <p:spPr bwMode="auto">
          <a:xfrm>
            <a:off x="4543425" y="5054600"/>
            <a:ext cx="558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101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Ag</a:t>
            </a:r>
          </a:p>
        </p:txBody>
      </p:sp>
      <p:sp>
        <p:nvSpPr>
          <p:cNvPr id="18630" name="Rectangle 202"/>
          <p:cNvSpPr>
            <a:spLocks noChangeArrowheads="1"/>
          </p:cNvSpPr>
          <p:nvPr/>
        </p:nvSpPr>
        <p:spPr bwMode="auto">
          <a:xfrm>
            <a:off x="4567238" y="5024438"/>
            <a:ext cx="457200" cy="457200"/>
          </a:xfrm>
          <a:prstGeom prst="rect">
            <a:avLst/>
          </a:prstGeom>
          <a:solidFill>
            <a:srgbClr val="008000">
              <a:alpha val="74901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31" name="Rectangle 203"/>
          <p:cNvSpPr>
            <a:spLocks noChangeArrowheads="1"/>
          </p:cNvSpPr>
          <p:nvPr/>
        </p:nvSpPr>
        <p:spPr bwMode="auto">
          <a:xfrm>
            <a:off x="4110038" y="4567238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32" name="Rectangle 204"/>
          <p:cNvSpPr>
            <a:spLocks noChangeArrowheads="1"/>
          </p:cNvSpPr>
          <p:nvPr/>
        </p:nvSpPr>
        <p:spPr bwMode="auto">
          <a:xfrm>
            <a:off x="3646488" y="4103688"/>
            <a:ext cx="457200" cy="457200"/>
          </a:xfrm>
          <a:prstGeom prst="rect">
            <a:avLst/>
          </a:prstGeom>
          <a:solidFill>
            <a:srgbClr val="008000">
              <a:alpha val="25098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33" name="Rectangle 205"/>
          <p:cNvSpPr>
            <a:spLocks noChangeArrowheads="1"/>
          </p:cNvSpPr>
          <p:nvPr/>
        </p:nvSpPr>
        <p:spPr bwMode="auto">
          <a:xfrm>
            <a:off x="4573588" y="4560888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34" name="Rectangle 206"/>
          <p:cNvSpPr>
            <a:spLocks noChangeArrowheads="1"/>
          </p:cNvSpPr>
          <p:nvPr/>
        </p:nvSpPr>
        <p:spPr bwMode="auto">
          <a:xfrm>
            <a:off x="4116388" y="4116388"/>
            <a:ext cx="457200" cy="457200"/>
          </a:xfrm>
          <a:prstGeom prst="rect">
            <a:avLst/>
          </a:prstGeom>
          <a:solidFill>
            <a:srgbClr val="008000">
              <a:alpha val="25098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35" name="Rectangle 207"/>
          <p:cNvSpPr>
            <a:spLocks noChangeArrowheads="1"/>
          </p:cNvSpPr>
          <p:nvPr/>
        </p:nvSpPr>
        <p:spPr bwMode="auto">
          <a:xfrm>
            <a:off x="4103688" y="5018088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36" name="Rectangle 208"/>
          <p:cNvSpPr>
            <a:spLocks noChangeArrowheads="1"/>
          </p:cNvSpPr>
          <p:nvPr/>
        </p:nvSpPr>
        <p:spPr bwMode="auto">
          <a:xfrm>
            <a:off x="3646488" y="4560888"/>
            <a:ext cx="457200" cy="457200"/>
          </a:xfrm>
          <a:prstGeom prst="rect">
            <a:avLst/>
          </a:prstGeom>
          <a:solidFill>
            <a:srgbClr val="008000">
              <a:alpha val="25098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37" name="Rectangle 209"/>
          <p:cNvSpPr>
            <a:spLocks noChangeArrowheads="1"/>
          </p:cNvSpPr>
          <p:nvPr/>
        </p:nvSpPr>
        <p:spPr bwMode="auto">
          <a:xfrm>
            <a:off x="3659188" y="3652838"/>
            <a:ext cx="457200" cy="457200"/>
          </a:xfrm>
          <a:prstGeom prst="rect">
            <a:avLst/>
          </a:prstGeom>
          <a:solidFill>
            <a:srgbClr val="008000">
              <a:alpha val="10196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38" name="Rectangle 210"/>
          <p:cNvSpPr>
            <a:spLocks noChangeArrowheads="1"/>
          </p:cNvSpPr>
          <p:nvPr/>
        </p:nvSpPr>
        <p:spPr bwMode="auto">
          <a:xfrm>
            <a:off x="4573588" y="5481638"/>
            <a:ext cx="457200" cy="457200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39" name="Text Box 211"/>
          <p:cNvSpPr txBox="1">
            <a:spLocks noChangeArrowheads="1"/>
          </p:cNvSpPr>
          <p:nvPr/>
        </p:nvSpPr>
        <p:spPr bwMode="auto">
          <a:xfrm>
            <a:off x="4540250" y="5524500"/>
            <a:ext cx="550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100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Pd</a:t>
            </a:r>
          </a:p>
        </p:txBody>
      </p:sp>
      <p:sp>
        <p:nvSpPr>
          <p:cNvPr id="18640" name="Rectangle 212"/>
          <p:cNvSpPr>
            <a:spLocks noChangeArrowheads="1"/>
          </p:cNvSpPr>
          <p:nvPr/>
        </p:nvSpPr>
        <p:spPr bwMode="auto">
          <a:xfrm>
            <a:off x="4567238" y="5494338"/>
            <a:ext cx="457200" cy="457200"/>
          </a:xfrm>
          <a:prstGeom prst="rect">
            <a:avLst/>
          </a:prstGeom>
          <a:solidFill>
            <a:srgbClr val="008000">
              <a:alpha val="25098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41" name="Oval 213"/>
          <p:cNvSpPr>
            <a:spLocks noChangeArrowheads="1"/>
          </p:cNvSpPr>
          <p:nvPr/>
        </p:nvSpPr>
        <p:spPr bwMode="auto">
          <a:xfrm>
            <a:off x="4826000" y="3911600"/>
            <a:ext cx="203200" cy="190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42" name="Line 214"/>
          <p:cNvSpPr>
            <a:spLocks noChangeShapeType="1"/>
          </p:cNvSpPr>
          <p:nvPr/>
        </p:nvSpPr>
        <p:spPr bwMode="auto">
          <a:xfrm flipH="1">
            <a:off x="6188075" y="2386013"/>
            <a:ext cx="657225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3" name="Line 215"/>
          <p:cNvSpPr>
            <a:spLocks noChangeShapeType="1"/>
          </p:cNvSpPr>
          <p:nvPr/>
        </p:nvSpPr>
        <p:spPr bwMode="auto">
          <a:xfrm flipH="1">
            <a:off x="6807200" y="2792413"/>
            <a:ext cx="0" cy="231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4" name="Text Box 216"/>
          <p:cNvSpPr txBox="1">
            <a:spLocks noChangeArrowheads="1"/>
          </p:cNvSpPr>
          <p:nvPr/>
        </p:nvSpPr>
        <p:spPr bwMode="auto">
          <a:xfrm>
            <a:off x="6969125" y="2297113"/>
            <a:ext cx="819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ea typeface="Arial Unicode MS" pitchFamily="34" charset="-128"/>
              </a:rPr>
              <a:t>a</a:t>
            </a: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 decay</a:t>
            </a:r>
          </a:p>
        </p:txBody>
      </p:sp>
      <p:sp>
        <p:nvSpPr>
          <p:cNvPr id="18645" name="Text Box 217"/>
          <p:cNvSpPr txBox="1">
            <a:spLocks noChangeArrowheads="1"/>
          </p:cNvSpPr>
          <p:nvPr/>
        </p:nvSpPr>
        <p:spPr bwMode="auto">
          <a:xfrm>
            <a:off x="6956425" y="2681288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proton decay</a:t>
            </a:r>
          </a:p>
        </p:txBody>
      </p:sp>
      <p:sp>
        <p:nvSpPr>
          <p:cNvPr id="18646" name="Line 218"/>
          <p:cNvSpPr>
            <a:spLocks noChangeShapeType="1"/>
          </p:cNvSpPr>
          <p:nvPr/>
        </p:nvSpPr>
        <p:spPr bwMode="auto">
          <a:xfrm flipH="1">
            <a:off x="4443413" y="2174875"/>
            <a:ext cx="657225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47" name="Text Box 219"/>
          <p:cNvSpPr txBox="1">
            <a:spLocks noChangeArrowheads="1"/>
          </p:cNvSpPr>
          <p:nvPr/>
        </p:nvSpPr>
        <p:spPr bwMode="auto">
          <a:xfrm>
            <a:off x="3587750" y="2822575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104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Te</a:t>
            </a:r>
          </a:p>
        </p:txBody>
      </p:sp>
      <p:sp>
        <p:nvSpPr>
          <p:cNvPr id="18648" name="Text Box 220"/>
          <p:cNvSpPr txBox="1">
            <a:spLocks noChangeArrowheads="1"/>
          </p:cNvSpPr>
          <p:nvPr/>
        </p:nvSpPr>
        <p:spPr bwMode="auto">
          <a:xfrm>
            <a:off x="4502150" y="1895475"/>
            <a:ext cx="5413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 dirty="0">
                <a:latin typeface="Arial" panose="020B0604020202020204" pitchFamily="34" charset="0"/>
                <a:ea typeface="Arial Unicode MS" pitchFamily="34" charset="-128"/>
              </a:rPr>
              <a:t>108</a:t>
            </a:r>
            <a:r>
              <a:rPr lang="en-US" altLang="en-US" sz="1200" b="1" dirty="0">
                <a:latin typeface="Arial" panose="020B0604020202020204" pitchFamily="34" charset="0"/>
                <a:ea typeface="Arial Unicode MS" pitchFamily="34" charset="-128"/>
              </a:rPr>
              <a:t>Xe</a:t>
            </a:r>
          </a:p>
        </p:txBody>
      </p:sp>
      <p:sp>
        <p:nvSpPr>
          <p:cNvPr id="18649" name="Rectangle 114"/>
          <p:cNvSpPr>
            <a:spLocks noChangeArrowheads="1"/>
          </p:cNvSpPr>
          <p:nvPr/>
        </p:nvSpPr>
        <p:spPr bwMode="auto">
          <a:xfrm>
            <a:off x="5500688" y="887413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50" name="Text Box 220"/>
          <p:cNvSpPr txBox="1">
            <a:spLocks noChangeArrowheads="1"/>
          </p:cNvSpPr>
          <p:nvPr/>
        </p:nvSpPr>
        <p:spPr bwMode="auto">
          <a:xfrm>
            <a:off x="5453063" y="979488"/>
            <a:ext cx="549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112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Ba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 dirty="0"/>
          </a:p>
        </p:txBody>
      </p:sp>
      <p:sp>
        <p:nvSpPr>
          <p:cNvPr id="18652" name="Rectangle 159"/>
          <p:cNvSpPr>
            <a:spLocks noChangeArrowheads="1"/>
          </p:cNvSpPr>
          <p:nvPr/>
        </p:nvSpPr>
        <p:spPr bwMode="auto">
          <a:xfrm>
            <a:off x="1365250" y="4113213"/>
            <a:ext cx="457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53" name="Rectangle 159"/>
          <p:cNvSpPr>
            <a:spLocks noChangeArrowheads="1"/>
          </p:cNvSpPr>
          <p:nvPr/>
        </p:nvSpPr>
        <p:spPr bwMode="auto">
          <a:xfrm>
            <a:off x="454025" y="5018088"/>
            <a:ext cx="457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54" name="Rectangle 159"/>
          <p:cNvSpPr>
            <a:spLocks noChangeArrowheads="1"/>
          </p:cNvSpPr>
          <p:nvPr/>
        </p:nvSpPr>
        <p:spPr bwMode="auto">
          <a:xfrm>
            <a:off x="9525" y="5481638"/>
            <a:ext cx="457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55" name="Rectangle 159"/>
          <p:cNvSpPr>
            <a:spLocks noChangeArrowheads="1"/>
          </p:cNvSpPr>
          <p:nvPr/>
        </p:nvSpPr>
        <p:spPr bwMode="auto">
          <a:xfrm>
            <a:off x="920750" y="4554538"/>
            <a:ext cx="457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56" name="Rectangle 159"/>
          <p:cNvSpPr>
            <a:spLocks noChangeArrowheads="1"/>
          </p:cNvSpPr>
          <p:nvPr/>
        </p:nvSpPr>
        <p:spPr bwMode="auto">
          <a:xfrm>
            <a:off x="452438" y="5478463"/>
            <a:ext cx="457200" cy="4572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57" name="Line 215"/>
          <p:cNvSpPr>
            <a:spLocks noChangeShapeType="1"/>
          </p:cNvSpPr>
          <p:nvPr/>
        </p:nvSpPr>
        <p:spPr bwMode="auto">
          <a:xfrm flipH="1">
            <a:off x="1130300" y="5362575"/>
            <a:ext cx="0" cy="231775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58" name="Text Box 222"/>
          <p:cNvSpPr txBox="1">
            <a:spLocks noChangeArrowheads="1"/>
          </p:cNvSpPr>
          <p:nvPr/>
        </p:nvSpPr>
        <p:spPr bwMode="auto">
          <a:xfrm>
            <a:off x="1365250" y="4186238"/>
            <a:ext cx="438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96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In</a:t>
            </a:r>
          </a:p>
        </p:txBody>
      </p:sp>
      <p:sp>
        <p:nvSpPr>
          <p:cNvPr id="18659" name="Text Box 222"/>
          <p:cNvSpPr txBox="1">
            <a:spLocks noChangeArrowheads="1"/>
          </p:cNvSpPr>
          <p:nvPr/>
        </p:nvSpPr>
        <p:spPr bwMode="auto">
          <a:xfrm>
            <a:off x="895350" y="4649788"/>
            <a:ext cx="504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94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Cd</a:t>
            </a:r>
          </a:p>
        </p:txBody>
      </p:sp>
      <p:sp>
        <p:nvSpPr>
          <p:cNvPr id="18660" name="Text Box 222"/>
          <p:cNvSpPr txBox="1">
            <a:spLocks noChangeArrowheads="1"/>
          </p:cNvSpPr>
          <p:nvPr/>
        </p:nvSpPr>
        <p:spPr bwMode="auto">
          <a:xfrm>
            <a:off x="441325" y="5114925"/>
            <a:ext cx="5048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92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Ag</a:t>
            </a:r>
          </a:p>
        </p:txBody>
      </p:sp>
      <p:sp>
        <p:nvSpPr>
          <p:cNvPr id="18661" name="Text Box 222"/>
          <p:cNvSpPr txBox="1">
            <a:spLocks noChangeArrowheads="1"/>
          </p:cNvSpPr>
          <p:nvPr/>
        </p:nvSpPr>
        <p:spPr bwMode="auto">
          <a:xfrm>
            <a:off x="436563" y="5567363"/>
            <a:ext cx="4984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91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Pd</a:t>
            </a:r>
          </a:p>
        </p:txBody>
      </p:sp>
      <p:sp>
        <p:nvSpPr>
          <p:cNvPr id="18662" name="Text Box 222"/>
          <p:cNvSpPr txBox="1">
            <a:spLocks noChangeArrowheads="1"/>
          </p:cNvSpPr>
          <p:nvPr/>
        </p:nvSpPr>
        <p:spPr bwMode="auto">
          <a:xfrm>
            <a:off x="-31750" y="5568950"/>
            <a:ext cx="4984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90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Pd</a:t>
            </a:r>
          </a:p>
        </p:txBody>
      </p:sp>
      <p:sp>
        <p:nvSpPr>
          <p:cNvPr id="18663" name="Line 218"/>
          <p:cNvSpPr>
            <a:spLocks noChangeShapeType="1"/>
          </p:cNvSpPr>
          <p:nvPr/>
        </p:nvSpPr>
        <p:spPr bwMode="auto">
          <a:xfrm flipH="1">
            <a:off x="3070225" y="3136900"/>
            <a:ext cx="657225" cy="6858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4" name="Line 218"/>
          <p:cNvSpPr>
            <a:spLocks noChangeShapeType="1"/>
          </p:cNvSpPr>
          <p:nvPr/>
        </p:nvSpPr>
        <p:spPr bwMode="auto">
          <a:xfrm flipH="1">
            <a:off x="4011613" y="2174875"/>
            <a:ext cx="657225" cy="6858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6" name="Line 214"/>
          <p:cNvSpPr>
            <a:spLocks noChangeShapeType="1"/>
          </p:cNvSpPr>
          <p:nvPr/>
        </p:nvSpPr>
        <p:spPr bwMode="auto">
          <a:xfrm flipH="1">
            <a:off x="4440238" y="2565400"/>
            <a:ext cx="657225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67" name="Rectangle 159"/>
          <p:cNvSpPr>
            <a:spLocks noChangeArrowheads="1"/>
          </p:cNvSpPr>
          <p:nvPr/>
        </p:nvSpPr>
        <p:spPr bwMode="auto">
          <a:xfrm>
            <a:off x="1831975" y="3652838"/>
            <a:ext cx="457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68" name="Text Box 222"/>
          <p:cNvSpPr txBox="1">
            <a:spLocks noChangeArrowheads="1"/>
          </p:cNvSpPr>
          <p:nvPr/>
        </p:nvSpPr>
        <p:spPr bwMode="auto">
          <a:xfrm>
            <a:off x="1857375" y="3714750"/>
            <a:ext cx="4968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98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Sn</a:t>
            </a:r>
          </a:p>
        </p:txBody>
      </p:sp>
      <p:sp>
        <p:nvSpPr>
          <p:cNvPr id="18669" name="Rectangle 159"/>
          <p:cNvSpPr>
            <a:spLocks noChangeArrowheads="1"/>
          </p:cNvSpPr>
          <p:nvPr/>
        </p:nvSpPr>
        <p:spPr bwMode="auto">
          <a:xfrm>
            <a:off x="6272213" y="5643563"/>
            <a:ext cx="4572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670" name="Text Box 158"/>
          <p:cNvSpPr txBox="1">
            <a:spLocks noChangeArrowheads="1"/>
          </p:cNvSpPr>
          <p:nvPr/>
        </p:nvSpPr>
        <p:spPr bwMode="auto">
          <a:xfrm>
            <a:off x="6978650" y="5662613"/>
            <a:ext cx="13366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Existence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Fragmentation</a:t>
            </a:r>
          </a:p>
        </p:txBody>
      </p:sp>
      <p:sp>
        <p:nvSpPr>
          <p:cNvPr id="18671" name="Line 218"/>
          <p:cNvSpPr>
            <a:spLocks noChangeShapeType="1"/>
          </p:cNvSpPr>
          <p:nvPr/>
        </p:nvSpPr>
        <p:spPr bwMode="auto">
          <a:xfrm flipH="1">
            <a:off x="3429000" y="3059113"/>
            <a:ext cx="0" cy="69215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72" name="Text Box 219"/>
          <p:cNvSpPr txBox="1">
            <a:spLocks noChangeArrowheads="1"/>
          </p:cNvSpPr>
          <p:nvPr/>
        </p:nvSpPr>
        <p:spPr bwMode="auto">
          <a:xfrm>
            <a:off x="3168650" y="2792413"/>
            <a:ext cx="52546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b="1" baseline="30000">
                <a:latin typeface="Arial" panose="020B0604020202020204" pitchFamily="34" charset="0"/>
                <a:ea typeface="Arial Unicode MS" pitchFamily="34" charset="-128"/>
              </a:rPr>
              <a:t>103</a:t>
            </a:r>
            <a:r>
              <a:rPr lang="en-US" altLang="en-US" sz="1200" b="1">
                <a:latin typeface="Arial" panose="020B0604020202020204" pitchFamily="34" charset="0"/>
                <a:ea typeface="Arial Unicode MS" pitchFamily="34" charset="-128"/>
              </a:rPr>
              <a:t>Te</a:t>
            </a:r>
          </a:p>
        </p:txBody>
      </p:sp>
      <p:sp>
        <p:nvSpPr>
          <p:cNvPr id="241" name="Line 215"/>
          <p:cNvSpPr>
            <a:spLocks noChangeShapeType="1"/>
          </p:cNvSpPr>
          <p:nvPr/>
        </p:nvSpPr>
        <p:spPr bwMode="auto">
          <a:xfrm flipH="1">
            <a:off x="5257800" y="2590800"/>
            <a:ext cx="0" cy="231775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0847" y="866775"/>
            <a:ext cx="363913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a"/>
            </a:pPr>
            <a:r>
              <a:rPr lang="en-US" dirty="0" smtClean="0"/>
              <a:t>and p decay island NE of </a:t>
            </a:r>
            <a:r>
              <a:rPr lang="en-US" baseline="30000" dirty="0" smtClean="0"/>
              <a:t>100</a:t>
            </a:r>
            <a:r>
              <a:rPr lang="en-US" dirty="0" smtClean="0"/>
              <a:t>Sn</a:t>
            </a:r>
          </a:p>
          <a:p>
            <a:pPr marL="285750" indent="-285750">
              <a:buFont typeface="Symbol" panose="05050102010706020507" pitchFamily="18" charset="2"/>
              <a:buChar char="a"/>
            </a:pPr>
            <a:endParaRPr lang="en-US" dirty="0" smtClean="0"/>
          </a:p>
          <a:p>
            <a:r>
              <a:rPr lang="en-US" sz="1400" dirty="0"/>
              <a:t>f</a:t>
            </a:r>
            <a:r>
              <a:rPr lang="en-US" sz="1400" dirty="0" smtClean="0"/>
              <a:t>usion-evaporation reactions</a:t>
            </a:r>
          </a:p>
          <a:p>
            <a:r>
              <a:rPr lang="en-US" sz="1400" dirty="0" smtClean="0"/>
              <a:t>tiny cross sections</a:t>
            </a:r>
          </a:p>
          <a:p>
            <a:r>
              <a:rPr lang="en-US" sz="1400" dirty="0" smtClean="0"/>
              <a:t>large background</a:t>
            </a: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 rot="19839013">
            <a:off x="2540464" y="909882"/>
            <a:ext cx="5381383" cy="3060700"/>
          </a:xfrm>
          <a:prstGeom prst="ellipse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31518" y="1796257"/>
            <a:ext cx="541338" cy="519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4987926" y="2253457"/>
            <a:ext cx="541338" cy="519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4074319" y="2711451"/>
            <a:ext cx="541338" cy="519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859631" y="4984750"/>
            <a:ext cx="541338" cy="519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615532" y="2724944"/>
            <a:ext cx="541338" cy="519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Argonne Fragment Mass Analyzer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1946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7015163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8"/>
          <p:cNvSpPr txBox="1">
            <a:spLocks noChangeArrowheads="1"/>
          </p:cNvSpPr>
          <p:nvPr/>
        </p:nvSpPr>
        <p:spPr bwMode="auto">
          <a:xfrm>
            <a:off x="6781800" y="1773238"/>
            <a:ext cx="6604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Q2</a:t>
            </a: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3911600" y="1695450"/>
            <a:ext cx="660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MD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5913438" y="1754188"/>
            <a:ext cx="56356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ED</a:t>
            </a:r>
          </a:p>
        </p:txBody>
      </p:sp>
      <p:sp>
        <p:nvSpPr>
          <p:cNvPr id="19464" name="TextBox 11"/>
          <p:cNvSpPr txBox="1">
            <a:spLocks noChangeArrowheads="1"/>
          </p:cNvSpPr>
          <p:nvPr/>
        </p:nvSpPr>
        <p:spPr bwMode="auto">
          <a:xfrm>
            <a:off x="2211388" y="1757363"/>
            <a:ext cx="531812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ED</a:t>
            </a:r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1447800" y="1754188"/>
            <a:ext cx="6604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/>
              <a:t>Q2</a:t>
            </a:r>
          </a:p>
        </p:txBody>
      </p:sp>
      <p:pic>
        <p:nvPicPr>
          <p:cNvPr id="10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r="9859"/>
          <a:stretch>
            <a:fillRect/>
          </a:stretch>
        </p:blipFill>
        <p:spPr bwMode="auto">
          <a:xfrm>
            <a:off x="218282" y="4318853"/>
            <a:ext cx="2284412" cy="198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32" r="985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442200" y="2356870"/>
            <a:ext cx="761999" cy="304800"/>
          </a:xfrm>
          <a:prstGeom prst="straightConnector1">
            <a:avLst/>
          </a:prstGeom>
          <a:ln w="635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9000000">
            <a:off x="7215830" y="2596500"/>
            <a:ext cx="144209" cy="367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2" y="95251"/>
            <a:ext cx="8224838" cy="571500"/>
          </a:xfrm>
        </p:spPr>
        <p:txBody>
          <a:bodyPr/>
          <a:lstStyle/>
          <a:p>
            <a:r>
              <a:rPr lang="en-US" altLang="en-US" dirty="0" smtClean="0"/>
              <a:t>Super-allowed </a:t>
            </a:r>
            <a:r>
              <a:rPr lang="en-US" altLang="en-US" dirty="0" smtClean="0">
                <a:latin typeface="Symbol" panose="05050102010706020507" pitchFamily="18" charset="2"/>
              </a:rPr>
              <a:t>a</a:t>
            </a:r>
            <a:r>
              <a:rPr lang="en-US" altLang="en-US" dirty="0" smtClean="0"/>
              <a:t> decay </a:t>
            </a:r>
            <a:r>
              <a:rPr lang="en-US" altLang="en-US" baseline="30000" dirty="0" smtClean="0"/>
              <a:t>108</a:t>
            </a:r>
            <a:r>
              <a:rPr lang="en-US" altLang="en-US" dirty="0" smtClean="0"/>
              <a:t>X</a:t>
            </a:r>
            <a:r>
              <a:rPr lang="en-US" altLang="en-US" cap="none" dirty="0" smtClean="0"/>
              <a:t>e</a:t>
            </a:r>
            <a:r>
              <a:rPr lang="en-US" altLang="en-US" dirty="0" smtClean="0"/>
              <a:t>-</a:t>
            </a:r>
            <a:r>
              <a:rPr lang="en-US" altLang="en-US" baseline="30000" dirty="0" smtClean="0"/>
              <a:t>104</a:t>
            </a:r>
            <a:r>
              <a:rPr lang="en-US" altLang="en-US" dirty="0" smtClean="0"/>
              <a:t>T</a:t>
            </a:r>
            <a:r>
              <a:rPr lang="en-US" altLang="en-US" cap="none" dirty="0" smtClean="0"/>
              <a:t>e-</a:t>
            </a:r>
            <a:r>
              <a:rPr lang="en-US" altLang="en-US" cap="none" baseline="30000" dirty="0" smtClean="0"/>
              <a:t>100</a:t>
            </a:r>
            <a:r>
              <a:rPr lang="en-US" altLang="en-US" cap="none" dirty="0" smtClean="0"/>
              <a:t>Sn</a:t>
            </a:r>
            <a:endParaRPr lang="en-US" altLang="en-US" sz="1800" cap="none" dirty="0" smtClean="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6438220" y="4187923"/>
            <a:ext cx="25471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Digital DAQ </a:t>
            </a:r>
            <a:r>
              <a:rPr lang="en-US" alt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to detect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Symbol" panose="05050102010706020507" pitchFamily="18" charset="2"/>
                <a:ea typeface="Arial Unicode MS" pitchFamily="34" charset="-128"/>
                <a:cs typeface="Arial" panose="020B0604020202020204" pitchFamily="34" charset="0"/>
              </a:rPr>
              <a:t>a</a:t>
            </a:r>
            <a:r>
              <a:rPr lang="en-US" altLang="en-US" baseline="300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108</a:t>
            </a:r>
            <a:r>
              <a:rPr lang="en-US" alt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Xe-</a:t>
            </a:r>
            <a:r>
              <a:rPr lang="en-US" altLang="en-US" dirty="0" smtClean="0">
                <a:latin typeface="Symbol" panose="05050102010706020507" pitchFamily="18" charset="2"/>
                <a:ea typeface="Arial Unicode MS" pitchFamily="34" charset="-128"/>
                <a:cs typeface="Arial" panose="020B0604020202020204" pitchFamily="34" charset="0"/>
              </a:rPr>
              <a:t>a</a:t>
            </a:r>
            <a:r>
              <a:rPr lang="en-US" altLang="en-US" baseline="300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104</a:t>
            </a:r>
            <a:r>
              <a:rPr lang="en-US" alt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 pileup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Si box </a:t>
            </a:r>
            <a:r>
              <a:rPr lang="en-US" alt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to catch 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escaping alphas</a:t>
            </a:r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354012" y="1917700"/>
            <a:ext cx="40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1065212" y="1917700"/>
            <a:ext cx="40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1573212" y="1617662"/>
            <a:ext cx="203200" cy="6000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1878012" y="1617662"/>
            <a:ext cx="203200" cy="6000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5738812" y="1617662"/>
            <a:ext cx="203200" cy="6000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6043612" y="1617662"/>
            <a:ext cx="203200" cy="6000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90" name="Oval 13"/>
          <p:cNvSpPr>
            <a:spLocks noChangeArrowheads="1"/>
          </p:cNvSpPr>
          <p:nvPr/>
        </p:nvSpPr>
        <p:spPr bwMode="auto">
          <a:xfrm>
            <a:off x="2284412" y="1417637"/>
            <a:ext cx="1117600" cy="1100138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91" name="Oval 14"/>
          <p:cNvSpPr>
            <a:spLocks noChangeArrowheads="1"/>
          </p:cNvSpPr>
          <p:nvPr/>
        </p:nvSpPr>
        <p:spPr bwMode="auto">
          <a:xfrm>
            <a:off x="4519612" y="1417637"/>
            <a:ext cx="1117600" cy="1100138"/>
          </a:xfrm>
          <a:prstGeom prst="ellips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92" name="AutoShape 15"/>
          <p:cNvSpPr>
            <a:spLocks noChangeArrowheads="1"/>
          </p:cNvSpPr>
          <p:nvPr/>
        </p:nvSpPr>
        <p:spPr bwMode="auto">
          <a:xfrm rot="10800000">
            <a:off x="3300412" y="1717675"/>
            <a:ext cx="1320800" cy="10001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1065212" y="2017712"/>
            <a:ext cx="406400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 flipV="1">
            <a:off x="1065212" y="1717675"/>
            <a:ext cx="406400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>
            <a:off x="7326312" y="1928812"/>
            <a:ext cx="40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9"/>
          <p:cNvSpPr>
            <a:spLocks noChangeShapeType="1"/>
          </p:cNvSpPr>
          <p:nvPr/>
        </p:nvSpPr>
        <p:spPr bwMode="auto">
          <a:xfrm flipV="1">
            <a:off x="7326312" y="2028825"/>
            <a:ext cx="406400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20"/>
          <p:cNvSpPr>
            <a:spLocks noChangeShapeType="1"/>
          </p:cNvSpPr>
          <p:nvPr/>
        </p:nvSpPr>
        <p:spPr bwMode="auto">
          <a:xfrm>
            <a:off x="7326312" y="1728787"/>
            <a:ext cx="406400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22"/>
          <p:cNvSpPr>
            <a:spLocks noChangeShapeType="1"/>
          </p:cNvSpPr>
          <p:nvPr/>
        </p:nvSpPr>
        <p:spPr bwMode="auto">
          <a:xfrm>
            <a:off x="963612" y="1717675"/>
            <a:ext cx="0" cy="4000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Text Box 23"/>
          <p:cNvSpPr txBox="1">
            <a:spLocks noChangeArrowheads="1"/>
          </p:cNvSpPr>
          <p:nvPr/>
        </p:nvSpPr>
        <p:spPr bwMode="auto">
          <a:xfrm>
            <a:off x="5942012" y="2217737"/>
            <a:ext cx="303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Q</a:t>
            </a:r>
          </a:p>
        </p:txBody>
      </p:sp>
      <p:sp>
        <p:nvSpPr>
          <p:cNvPr id="20500" name="Text Box 24"/>
          <p:cNvSpPr txBox="1">
            <a:spLocks noChangeArrowheads="1"/>
          </p:cNvSpPr>
          <p:nvPr/>
        </p:nvSpPr>
        <p:spPr bwMode="auto">
          <a:xfrm>
            <a:off x="1471612" y="2217737"/>
            <a:ext cx="303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Q</a:t>
            </a:r>
          </a:p>
        </p:txBody>
      </p:sp>
      <p:sp>
        <p:nvSpPr>
          <p:cNvPr id="20501" name="Text Box 25"/>
          <p:cNvSpPr txBox="1">
            <a:spLocks noChangeArrowheads="1"/>
          </p:cNvSpPr>
          <p:nvPr/>
        </p:nvSpPr>
        <p:spPr bwMode="auto">
          <a:xfrm>
            <a:off x="1776412" y="2217737"/>
            <a:ext cx="303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Q</a:t>
            </a:r>
          </a:p>
        </p:txBody>
      </p:sp>
      <p:sp>
        <p:nvSpPr>
          <p:cNvPr id="20502" name="Text Box 26"/>
          <p:cNvSpPr txBox="1">
            <a:spLocks noChangeArrowheads="1"/>
          </p:cNvSpPr>
          <p:nvPr/>
        </p:nvSpPr>
        <p:spPr bwMode="auto">
          <a:xfrm>
            <a:off x="5637212" y="2217737"/>
            <a:ext cx="303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Q</a:t>
            </a:r>
          </a:p>
        </p:txBody>
      </p:sp>
      <p:sp>
        <p:nvSpPr>
          <p:cNvPr id="20503" name="Text Box 31"/>
          <p:cNvSpPr txBox="1">
            <a:spLocks noChangeArrowheads="1"/>
          </p:cNvSpPr>
          <p:nvPr/>
        </p:nvSpPr>
        <p:spPr bwMode="auto">
          <a:xfrm>
            <a:off x="3808412" y="2117725"/>
            <a:ext cx="2936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0504" name="Text Box 32"/>
          <p:cNvSpPr txBox="1">
            <a:spLocks noChangeArrowheads="1"/>
          </p:cNvSpPr>
          <p:nvPr/>
        </p:nvSpPr>
        <p:spPr bwMode="auto">
          <a:xfrm>
            <a:off x="4926012" y="1817687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0505" name="Text Box 33"/>
          <p:cNvSpPr txBox="1">
            <a:spLocks noChangeArrowheads="1"/>
          </p:cNvSpPr>
          <p:nvPr/>
        </p:nvSpPr>
        <p:spPr bwMode="auto">
          <a:xfrm>
            <a:off x="2690812" y="1817687"/>
            <a:ext cx="28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0506" name="Rectangle 34"/>
          <p:cNvSpPr>
            <a:spLocks noChangeArrowheads="1"/>
          </p:cNvSpPr>
          <p:nvPr/>
        </p:nvSpPr>
        <p:spPr bwMode="auto">
          <a:xfrm>
            <a:off x="8142287" y="1441450"/>
            <a:ext cx="914400" cy="8778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507" name="Line 35"/>
          <p:cNvSpPr>
            <a:spLocks noChangeShapeType="1"/>
          </p:cNvSpPr>
          <p:nvPr/>
        </p:nvSpPr>
        <p:spPr bwMode="auto">
          <a:xfrm>
            <a:off x="8320087" y="1419225"/>
            <a:ext cx="0" cy="900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Line 36"/>
          <p:cNvSpPr>
            <a:spLocks noChangeShapeType="1"/>
          </p:cNvSpPr>
          <p:nvPr/>
        </p:nvSpPr>
        <p:spPr bwMode="auto">
          <a:xfrm flipH="1">
            <a:off x="8129587" y="1592262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Line 37"/>
          <p:cNvSpPr>
            <a:spLocks noChangeShapeType="1"/>
          </p:cNvSpPr>
          <p:nvPr/>
        </p:nvSpPr>
        <p:spPr bwMode="auto">
          <a:xfrm>
            <a:off x="8891587" y="1419225"/>
            <a:ext cx="0" cy="900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Line 38"/>
          <p:cNvSpPr>
            <a:spLocks noChangeShapeType="1"/>
          </p:cNvSpPr>
          <p:nvPr/>
        </p:nvSpPr>
        <p:spPr bwMode="auto">
          <a:xfrm flipH="1">
            <a:off x="8142287" y="21590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Text Box 39"/>
          <p:cNvSpPr txBox="1">
            <a:spLocks noChangeArrowheads="1"/>
          </p:cNvSpPr>
          <p:nvPr/>
        </p:nvSpPr>
        <p:spPr bwMode="auto">
          <a:xfrm>
            <a:off x="7781925" y="1470025"/>
            <a:ext cx="282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Symbol" panose="05050102010706020507" pitchFamily="18" charset="2"/>
                <a:ea typeface="Arial Unicode MS" pitchFamily="34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512" name="Line 40"/>
          <p:cNvSpPr>
            <a:spLocks noChangeShapeType="1"/>
          </p:cNvSpPr>
          <p:nvPr/>
        </p:nvSpPr>
        <p:spPr bwMode="auto">
          <a:xfrm flipH="1" flipV="1">
            <a:off x="8021637" y="1544637"/>
            <a:ext cx="346075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Text Box 41"/>
          <p:cNvSpPr txBox="1">
            <a:spLocks noChangeArrowheads="1"/>
          </p:cNvSpPr>
          <p:nvPr/>
        </p:nvSpPr>
        <p:spPr bwMode="auto">
          <a:xfrm>
            <a:off x="2868612" y="947737"/>
            <a:ext cx="28947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Fragment Mass Analyzer</a:t>
            </a:r>
          </a:p>
        </p:txBody>
      </p:sp>
      <p:sp>
        <p:nvSpPr>
          <p:cNvPr id="20514" name="Text Box 42"/>
          <p:cNvSpPr txBox="1">
            <a:spLocks noChangeArrowheads="1"/>
          </p:cNvSpPr>
          <p:nvPr/>
        </p:nvSpPr>
        <p:spPr bwMode="auto">
          <a:xfrm>
            <a:off x="684212" y="2330450"/>
            <a:ext cx="571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Target</a:t>
            </a:r>
          </a:p>
        </p:txBody>
      </p:sp>
      <p:sp>
        <p:nvSpPr>
          <p:cNvPr id="20515" name="Text Box 43"/>
          <p:cNvSpPr txBox="1">
            <a:spLocks noChangeArrowheads="1"/>
          </p:cNvSpPr>
          <p:nvPr/>
        </p:nvSpPr>
        <p:spPr bwMode="auto">
          <a:xfrm>
            <a:off x="263525" y="1544637"/>
            <a:ext cx="528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Beam</a:t>
            </a:r>
          </a:p>
        </p:txBody>
      </p:sp>
      <p:sp>
        <p:nvSpPr>
          <p:cNvPr id="20516" name="Rectangle 45"/>
          <p:cNvSpPr>
            <a:spLocks noChangeArrowheads="1"/>
          </p:cNvSpPr>
          <p:nvPr/>
        </p:nvSpPr>
        <p:spPr bwMode="auto">
          <a:xfrm>
            <a:off x="6856412" y="1617662"/>
            <a:ext cx="101600" cy="6000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517" name="Text Box 46"/>
          <p:cNvSpPr txBox="1">
            <a:spLocks noChangeArrowheads="1"/>
          </p:cNvSpPr>
          <p:nvPr/>
        </p:nvSpPr>
        <p:spPr bwMode="auto">
          <a:xfrm>
            <a:off x="6627812" y="1263650"/>
            <a:ext cx="538163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PPAC</a:t>
            </a:r>
          </a:p>
        </p:txBody>
      </p:sp>
      <p:sp>
        <p:nvSpPr>
          <p:cNvPr id="20518" name="Text Box 47"/>
          <p:cNvSpPr txBox="1">
            <a:spLocks noChangeArrowheads="1"/>
          </p:cNvSpPr>
          <p:nvPr/>
        </p:nvSpPr>
        <p:spPr bwMode="auto">
          <a:xfrm>
            <a:off x="7996237" y="2611437"/>
            <a:ext cx="1084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160X160 DSSD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E,t</a:t>
            </a:r>
            <a:endParaRPr lang="en-US" altLang="en-US" sz="1000" b="1" baseline="-2500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20519" name="Line 48"/>
          <p:cNvSpPr>
            <a:spLocks noChangeShapeType="1"/>
          </p:cNvSpPr>
          <p:nvPr/>
        </p:nvSpPr>
        <p:spPr bwMode="auto">
          <a:xfrm>
            <a:off x="6348412" y="1717675"/>
            <a:ext cx="40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Line 49"/>
          <p:cNvSpPr>
            <a:spLocks noChangeShapeType="1"/>
          </p:cNvSpPr>
          <p:nvPr/>
        </p:nvSpPr>
        <p:spPr bwMode="auto">
          <a:xfrm>
            <a:off x="6348412" y="1917700"/>
            <a:ext cx="40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Line 50"/>
          <p:cNvSpPr>
            <a:spLocks noChangeShapeType="1"/>
          </p:cNvSpPr>
          <p:nvPr/>
        </p:nvSpPr>
        <p:spPr bwMode="auto">
          <a:xfrm>
            <a:off x="6348412" y="2117725"/>
            <a:ext cx="40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2" name="Text Box 51"/>
          <p:cNvSpPr txBox="1">
            <a:spLocks noChangeArrowheads="1"/>
          </p:cNvSpPr>
          <p:nvPr/>
        </p:nvSpPr>
        <p:spPr bwMode="auto">
          <a:xfrm>
            <a:off x="6653212" y="2317750"/>
            <a:ext cx="78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M/Q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Mass slits</a:t>
            </a:r>
          </a:p>
        </p:txBody>
      </p:sp>
      <p:sp>
        <p:nvSpPr>
          <p:cNvPr id="20523" name="Oval 52"/>
          <p:cNvSpPr>
            <a:spLocks noChangeArrowheads="1"/>
          </p:cNvSpPr>
          <p:nvPr/>
        </p:nvSpPr>
        <p:spPr bwMode="auto">
          <a:xfrm>
            <a:off x="8429625" y="1714500"/>
            <a:ext cx="152400" cy="1524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524" name="Oval 53"/>
          <p:cNvSpPr>
            <a:spLocks noChangeArrowheads="1"/>
          </p:cNvSpPr>
          <p:nvPr/>
        </p:nvSpPr>
        <p:spPr bwMode="auto">
          <a:xfrm>
            <a:off x="7866062" y="1385887"/>
            <a:ext cx="130175" cy="13493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525" name="Oval 54"/>
          <p:cNvSpPr>
            <a:spLocks noChangeArrowheads="1"/>
          </p:cNvSpPr>
          <p:nvPr/>
        </p:nvSpPr>
        <p:spPr bwMode="auto">
          <a:xfrm>
            <a:off x="8707437" y="1944687"/>
            <a:ext cx="139700" cy="127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526" name="Line 55"/>
          <p:cNvSpPr>
            <a:spLocks noChangeShapeType="1"/>
          </p:cNvSpPr>
          <p:nvPr/>
        </p:nvSpPr>
        <p:spPr bwMode="auto">
          <a:xfrm>
            <a:off x="8585200" y="1897062"/>
            <a:ext cx="90487" cy="9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7" name="Text Box 56"/>
          <p:cNvSpPr txBox="1">
            <a:spLocks noChangeArrowheads="1"/>
          </p:cNvSpPr>
          <p:nvPr/>
        </p:nvSpPr>
        <p:spPr bwMode="auto">
          <a:xfrm>
            <a:off x="8594725" y="1682750"/>
            <a:ext cx="2825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Symbol" panose="05050102010706020507" pitchFamily="18" charset="2"/>
                <a:ea typeface="Arial Unicode MS" pitchFamily="34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0612" y="1230312"/>
            <a:ext cx="688975" cy="1397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451725" y="2381250"/>
            <a:ext cx="688975" cy="1397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Connector 3"/>
          <p:cNvCxnSpPr>
            <a:stCxn id="2" idx="0"/>
            <a:endCxn id="2" idx="2"/>
          </p:cNvCxnSpPr>
          <p:nvPr/>
        </p:nvCxnSpPr>
        <p:spPr>
          <a:xfrm>
            <a:off x="7785100" y="1230312"/>
            <a:ext cx="0" cy="13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777162" y="2393950"/>
            <a:ext cx="0" cy="139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3" name="Text Box 47"/>
          <p:cNvSpPr txBox="1">
            <a:spLocks noChangeArrowheads="1"/>
          </p:cNvSpPr>
          <p:nvPr/>
        </p:nvSpPr>
        <p:spPr bwMode="auto">
          <a:xfrm>
            <a:off x="7359650" y="736600"/>
            <a:ext cx="863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4X7 Si SSD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E,t</a:t>
            </a:r>
            <a:endParaRPr lang="en-US" altLang="en-US" sz="1000" b="1" baseline="-2500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205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5717"/>
          <a:stretch>
            <a:fillRect/>
          </a:stretch>
        </p:blipFill>
        <p:spPr bwMode="auto">
          <a:xfrm>
            <a:off x="3197225" y="3581400"/>
            <a:ext cx="304800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Straight Arrow Connector 92"/>
          <p:cNvCxnSpPr/>
          <p:nvPr/>
        </p:nvCxnSpPr>
        <p:spPr bwMode="auto">
          <a:xfrm flipV="1">
            <a:off x="3460750" y="5102225"/>
            <a:ext cx="1201738" cy="3619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6" name="TextBox 8"/>
          <p:cNvSpPr txBox="1">
            <a:spLocks noChangeArrowheads="1"/>
          </p:cNvSpPr>
          <p:nvPr/>
        </p:nvSpPr>
        <p:spPr bwMode="auto">
          <a:xfrm>
            <a:off x="4113213" y="5407025"/>
            <a:ext cx="123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aseline="30000">
                <a:solidFill>
                  <a:schemeClr val="bg1"/>
                </a:solidFill>
                <a:latin typeface="Arial" panose="020B0604020202020204" pitchFamily="34" charset="0"/>
              </a:rPr>
              <a:t>108</a:t>
            </a: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Xe</a:t>
            </a:r>
            <a:r>
              <a:rPr lang="en-US" altLang="en-US" baseline="30000">
                <a:solidFill>
                  <a:schemeClr val="bg1"/>
                </a:solidFill>
                <a:latin typeface="Arial" panose="020B0604020202020204" pitchFamily="34" charset="0"/>
              </a:rPr>
              <a:t>+26,27</a:t>
            </a: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from FMA</a:t>
            </a:r>
          </a:p>
        </p:txBody>
      </p:sp>
      <p:cxnSp>
        <p:nvCxnSpPr>
          <p:cNvPr id="95" name="Straight Arrow Connector 94"/>
          <p:cNvCxnSpPr/>
          <p:nvPr/>
        </p:nvCxnSpPr>
        <p:spPr bwMode="auto">
          <a:xfrm flipV="1">
            <a:off x="4752975" y="4797425"/>
            <a:ext cx="52388" cy="1190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 bwMode="auto">
          <a:xfrm flipH="1" flipV="1">
            <a:off x="4235450" y="4843462"/>
            <a:ext cx="377825" cy="106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 bwMode="auto">
          <a:xfrm>
            <a:off x="4787900" y="4670425"/>
            <a:ext cx="90488" cy="936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/>
          <p:cNvSpPr/>
          <p:nvPr/>
        </p:nvSpPr>
        <p:spPr bwMode="auto">
          <a:xfrm>
            <a:off x="4656138" y="4973637"/>
            <a:ext cx="157162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/>
          <p:cNvSpPr/>
          <p:nvPr/>
        </p:nvSpPr>
        <p:spPr bwMode="auto">
          <a:xfrm>
            <a:off x="3707717" y="4733577"/>
            <a:ext cx="92075" cy="92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42" name="TextBox 14"/>
          <p:cNvSpPr txBox="1">
            <a:spLocks noChangeArrowheads="1"/>
          </p:cNvSpPr>
          <p:nvPr/>
        </p:nvSpPr>
        <p:spPr bwMode="auto">
          <a:xfrm>
            <a:off x="3482975" y="4806950"/>
            <a:ext cx="830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altLang="en-US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104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</a:p>
        </p:txBody>
      </p:sp>
      <p:sp>
        <p:nvSpPr>
          <p:cNvPr id="20543" name="TextBox 15"/>
          <p:cNvSpPr txBox="1">
            <a:spLocks noChangeArrowheads="1"/>
          </p:cNvSpPr>
          <p:nvPr/>
        </p:nvSpPr>
        <p:spPr bwMode="auto">
          <a:xfrm>
            <a:off x="4235450" y="4279900"/>
            <a:ext cx="866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altLang="en-US" baseline="30000">
                <a:solidFill>
                  <a:schemeClr val="bg1"/>
                </a:solidFill>
                <a:latin typeface="Arial" panose="020B0604020202020204" pitchFamily="34" charset="0"/>
              </a:rPr>
              <a:t>108</a:t>
            </a:r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Xe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9219" y="3213354"/>
            <a:ext cx="631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aseline="30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58</a:t>
            </a:r>
            <a:r>
              <a:rPr lang="en-US" altLang="en-US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Ni(</a:t>
            </a:r>
            <a:r>
              <a:rPr lang="en-US" altLang="en-US" baseline="30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54</a:t>
            </a:r>
            <a:r>
              <a:rPr lang="en-US" altLang="en-US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Fe,4n)</a:t>
            </a:r>
            <a:r>
              <a:rPr lang="en-US" altLang="en-US" baseline="30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108</a:t>
            </a:r>
            <a:r>
              <a:rPr lang="en-US" altLang="en-US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Xe </a:t>
            </a:r>
            <a:r>
              <a:rPr lang="en-US" altLang="en-US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reaction, </a:t>
            </a:r>
            <a:r>
              <a:rPr lang="en-US" altLang="en-US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</a:t>
            </a:r>
            <a:r>
              <a:rPr lang="en-US" altLang="en-US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ross </a:t>
            </a:r>
            <a:r>
              <a:rPr lang="en-US" altLang="en-US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section </a:t>
            </a:r>
            <a:r>
              <a:rPr lang="en-US" altLang="en-US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~1 </a:t>
            </a:r>
            <a:r>
              <a:rPr lang="en-US" altLang="en-US" b="1" dirty="0" err="1">
                <a:ea typeface="Arial Unicode MS" pitchFamily="34" charset="-128"/>
                <a:cs typeface="Arial" panose="020B0604020202020204" pitchFamily="34" charset="0"/>
              </a:rPr>
              <a:t>n</a:t>
            </a:r>
            <a:r>
              <a:rPr lang="en-US" altLang="en-US" b="1" dirty="0" err="1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</a:t>
            </a:r>
            <a:r>
              <a:rPr lang="en-US" altLang="en-US" b="1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out of 1b!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6952" y="2812943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Implant-decay spatial and time correlations in DSSD</a:t>
            </a:r>
          </a:p>
        </p:txBody>
      </p:sp>
      <p:cxnSp>
        <p:nvCxnSpPr>
          <p:cNvPr id="89" name="Straight Connector 88"/>
          <p:cNvCxnSpPr/>
          <p:nvPr/>
        </p:nvCxnSpPr>
        <p:spPr>
          <a:xfrm>
            <a:off x="1402671" y="3970390"/>
            <a:ext cx="675745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542927" y="4971451"/>
            <a:ext cx="675745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679186" y="6091092"/>
            <a:ext cx="675745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00507" y="3772805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108</a:t>
            </a:r>
            <a:r>
              <a:rPr lang="en-US" dirty="0" smtClean="0"/>
              <a:t>Xe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686211" y="4807658"/>
            <a:ext cx="68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104</a:t>
            </a:r>
            <a:r>
              <a:rPr lang="en-US" dirty="0" smtClean="0"/>
              <a:t>Te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821265" y="586248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100</a:t>
            </a:r>
            <a:r>
              <a:rPr lang="en-US" dirty="0" smtClean="0"/>
              <a:t>Sn</a:t>
            </a:r>
            <a:endParaRPr lang="en-US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1710672" y="3970390"/>
            <a:ext cx="154781" cy="1038583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865453" y="5008973"/>
            <a:ext cx="160841" cy="1082119"/>
          </a:xfrm>
          <a:prstGeom prst="line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356659" y="422477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486328" y="523916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127257" y="3777722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~100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2214431" y="481344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~10 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15822" y="4238517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~4.5 </a:t>
            </a:r>
            <a:r>
              <a:rPr lang="en-US" dirty="0" smtClean="0"/>
              <a:t>MeV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5513" y="5269385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Recoil-decay correlations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697290"/>
            <a:ext cx="73660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"/>
          <p:cNvSpPr txBox="1">
            <a:spLocks noChangeArrowheads="1"/>
          </p:cNvSpPr>
          <p:nvPr/>
        </p:nvSpPr>
        <p:spPr bwMode="auto">
          <a:xfrm flipH="1">
            <a:off x="838199" y="5036443"/>
            <a:ext cx="89947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/>
              <a:t>TWO</a:t>
            </a:r>
            <a:r>
              <a:rPr lang="en-US" altLang="en-US" sz="2000" dirty="0"/>
              <a:t> fast high energy decay events </a:t>
            </a:r>
          </a:p>
          <a:p>
            <a:r>
              <a:rPr lang="en-US" altLang="en-US" sz="2000" dirty="0"/>
              <a:t>Expected </a:t>
            </a:r>
            <a:r>
              <a:rPr lang="en-US" altLang="en-US" sz="2000" b="1" dirty="0"/>
              <a:t>0.09</a:t>
            </a:r>
            <a:r>
              <a:rPr lang="en-US" altLang="en-US" sz="2000" dirty="0"/>
              <a:t> random </a:t>
            </a:r>
            <a:r>
              <a:rPr lang="en-US" altLang="en-US" sz="2000" dirty="0" smtClean="0"/>
              <a:t>events</a:t>
            </a:r>
          </a:p>
          <a:p>
            <a:r>
              <a:rPr lang="en-US" altLang="en-US" sz="2000" b="1" dirty="0" smtClean="0"/>
              <a:t>BOTH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events where  in coincidence with the Si </a:t>
            </a:r>
            <a:r>
              <a:rPr lang="en-US" altLang="en-US" sz="2000" dirty="0" smtClean="0"/>
              <a:t>box (1 out of 400) </a:t>
            </a:r>
            <a:endParaRPr lang="en-US" altLang="en-US" sz="2000" dirty="0"/>
          </a:p>
          <a:p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DSSD-Si box coincidences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 dirty="0"/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602413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 flipH="1">
            <a:off x="1219200" y="4877068"/>
            <a:ext cx="69580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same total </a:t>
            </a:r>
            <a:r>
              <a:rPr lang="en-US" altLang="en-US" sz="2000" dirty="0" smtClean="0"/>
              <a:t>energy for both events - </a:t>
            </a:r>
            <a:r>
              <a:rPr lang="en-US" altLang="en-US" sz="2000" b="1" dirty="0" smtClean="0">
                <a:latin typeface="Symbol" panose="05050102010706020507" pitchFamily="18" charset="2"/>
              </a:rPr>
              <a:t>S</a:t>
            </a:r>
            <a:r>
              <a:rPr lang="en-US" altLang="en-US" sz="2000" b="1" dirty="0" smtClean="0"/>
              <a:t>E</a:t>
            </a:r>
            <a:r>
              <a:rPr lang="en-US" altLang="en-US" sz="2000" b="1" baseline="-25000" dirty="0" smtClean="0">
                <a:latin typeface="Symbol" panose="05050102010706020507" pitchFamily="18" charset="2"/>
              </a:rPr>
              <a:t>a</a:t>
            </a:r>
            <a:r>
              <a:rPr lang="en-US" altLang="en-US" sz="2000" b="1" dirty="0" smtClean="0"/>
              <a:t>=9.3(1) MeV</a:t>
            </a:r>
            <a:endParaRPr lang="en-US" alt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Compared to </a:t>
            </a:r>
            <a:r>
              <a:rPr lang="en-US" altLang="en-US" sz="2000" dirty="0">
                <a:latin typeface="Symbol" panose="05050102010706020507" pitchFamily="18" charset="2"/>
              </a:rPr>
              <a:t>a</a:t>
            </a:r>
            <a:r>
              <a:rPr lang="en-US" altLang="en-US" sz="2000" dirty="0"/>
              <a:t> emitters different energy </a:t>
            </a:r>
            <a:r>
              <a:rPr lang="en-US" altLang="en-US" sz="2000" dirty="0" smtClean="0"/>
              <a:t>split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     </a:t>
            </a:r>
            <a:r>
              <a:rPr lang="en-US" altLang="en-US" sz="2000" b="1" dirty="0" smtClean="0"/>
              <a:t>E</a:t>
            </a:r>
            <a:r>
              <a:rPr lang="en-US" altLang="en-US" sz="2000" b="1" baseline="-25000" dirty="0" smtClean="0">
                <a:latin typeface="Symbol" panose="05050102010706020507" pitchFamily="18" charset="2"/>
              </a:rPr>
              <a:t>a</a:t>
            </a:r>
            <a:r>
              <a:rPr lang="en-US" altLang="en-US" sz="2000" b="1" dirty="0" smtClean="0"/>
              <a:t>(</a:t>
            </a:r>
            <a:r>
              <a:rPr lang="en-US" altLang="en-US" sz="2000" b="1" baseline="30000" dirty="0" smtClean="0"/>
              <a:t>104</a:t>
            </a:r>
            <a:r>
              <a:rPr lang="en-US" altLang="en-US" sz="2000" b="1" dirty="0" smtClean="0"/>
              <a:t>Te</a:t>
            </a:r>
            <a:r>
              <a:rPr lang="en-US" altLang="en-US" sz="2000" b="1" dirty="0"/>
              <a:t>)=4.9(2) </a:t>
            </a:r>
            <a:r>
              <a:rPr lang="en-US" altLang="en-US" sz="2000" b="1" dirty="0" smtClean="0"/>
              <a:t>MeV, E</a:t>
            </a:r>
            <a:r>
              <a:rPr lang="en-US" altLang="en-US" sz="2000" b="1" baseline="-25000" dirty="0" smtClean="0">
                <a:latin typeface="Symbol" panose="05050102010706020507" pitchFamily="18" charset="2"/>
              </a:rPr>
              <a:t>a</a:t>
            </a:r>
            <a:r>
              <a:rPr lang="en-US" altLang="en-US" sz="2000" b="1" dirty="0" smtClean="0"/>
              <a:t>(</a:t>
            </a:r>
            <a:r>
              <a:rPr lang="en-US" altLang="en-US" sz="2000" b="1" baseline="30000" dirty="0" smtClean="0"/>
              <a:t>108</a:t>
            </a:r>
            <a:r>
              <a:rPr lang="en-US" altLang="en-US" sz="2000" b="1" dirty="0" smtClean="0"/>
              <a:t>Xe</a:t>
            </a:r>
            <a:r>
              <a:rPr lang="en-US" altLang="en-US" sz="2000" b="1" dirty="0"/>
              <a:t>)=4.4(2) </a:t>
            </a:r>
            <a:r>
              <a:rPr lang="en-US" altLang="en-US" sz="2000" b="1" dirty="0" smtClean="0"/>
              <a:t>MeV</a:t>
            </a:r>
            <a:endParaRPr lang="en-US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900"/>
          </a:xfrm>
        </p:spPr>
        <p:txBody>
          <a:bodyPr/>
          <a:lstStyle/>
          <a:p>
            <a:r>
              <a:rPr lang="en-US" altLang="en-US" dirty="0" smtClean="0"/>
              <a:t>DSSD traces for the </a:t>
            </a:r>
            <a:r>
              <a:rPr lang="en-US" altLang="en-US" baseline="30000" dirty="0" smtClean="0"/>
              <a:t>108</a:t>
            </a:r>
            <a:r>
              <a:rPr lang="en-US" altLang="en-US" dirty="0" smtClean="0"/>
              <a:t>Xe-</a:t>
            </a:r>
            <a:r>
              <a:rPr lang="en-US" altLang="en-US" baseline="30000" dirty="0" smtClean="0"/>
              <a:t>104</a:t>
            </a:r>
            <a:r>
              <a:rPr lang="en-US" altLang="en-US" dirty="0" smtClean="0"/>
              <a:t>Te pile-up events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4" y="1275335"/>
            <a:ext cx="7059612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341005" y="5510785"/>
            <a:ext cx="7359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/>
              <a:t>NO noticeable delay</a:t>
            </a:r>
          </a:p>
          <a:p>
            <a:r>
              <a:rPr lang="en-US" altLang="en-US" sz="2000" dirty="0"/>
              <a:t>TWO decays faster than 20 ns each imply </a:t>
            </a:r>
            <a:r>
              <a:rPr lang="en-US" altLang="en-US" sz="2000" b="1" dirty="0" smtClean="0"/>
              <a:t>T</a:t>
            </a:r>
            <a:r>
              <a:rPr lang="en-US" altLang="en-US" sz="2000" b="1" baseline="-25000" dirty="0" smtClean="0"/>
              <a:t>1/2</a:t>
            </a:r>
            <a:r>
              <a:rPr lang="en-US" altLang="en-US" sz="2000" b="1" dirty="0" smtClean="0"/>
              <a:t>&lt;18 </a:t>
            </a:r>
            <a:r>
              <a:rPr lang="en-US" altLang="en-US" sz="2000" b="1" dirty="0"/>
              <a:t>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7520" y="936337"/>
            <a:ext cx="3299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Doubly differentiated traces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24172" y="3320533"/>
            <a:ext cx="173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18702" y="17331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Alpha-decay Q value systematics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4313"/>
            <a:ext cx="7326313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2982913" y="2682875"/>
            <a:ext cx="850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aseline="30000"/>
              <a:t>104</a:t>
            </a:r>
            <a:r>
              <a:rPr lang="en-US" altLang="en-US" sz="2400"/>
              <a:t>Te</a:t>
            </a:r>
          </a:p>
        </p:txBody>
      </p:sp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4260850" y="2833688"/>
            <a:ext cx="903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aseline="30000" dirty="0"/>
              <a:t>108</a:t>
            </a:r>
            <a:r>
              <a:rPr lang="en-US" altLang="en-US" sz="2400" dirty="0"/>
              <a:t>Xe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7025" y="3967163"/>
            <a:ext cx="24225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Q</a:t>
            </a:r>
            <a:r>
              <a:rPr lang="en-US" baseline="-25000" dirty="0" err="1">
                <a:latin typeface="Symbol" panose="05050102010706020507" pitchFamily="18" charset="2"/>
              </a:rPr>
              <a:t>a</a:t>
            </a:r>
            <a:r>
              <a:rPr lang="en-US" dirty="0"/>
              <a:t>(</a:t>
            </a:r>
            <a:r>
              <a:rPr lang="en-US" baseline="30000" dirty="0"/>
              <a:t>104</a:t>
            </a:r>
            <a:r>
              <a:rPr lang="en-US" dirty="0"/>
              <a:t>Te)=5.1(2) MeV</a:t>
            </a:r>
          </a:p>
          <a:p>
            <a:pPr>
              <a:defRPr/>
            </a:pPr>
            <a:r>
              <a:rPr lang="en-US" dirty="0" err="1"/>
              <a:t>Q</a:t>
            </a:r>
            <a:r>
              <a:rPr lang="en-US" baseline="-25000" dirty="0" err="1">
                <a:latin typeface="Symbol" panose="05050102010706020507" pitchFamily="18" charset="2"/>
              </a:rPr>
              <a:t>a</a:t>
            </a:r>
            <a:r>
              <a:rPr lang="en-US" dirty="0">
                <a:latin typeface="+mn-lt"/>
              </a:rPr>
              <a:t>(</a:t>
            </a:r>
            <a:r>
              <a:rPr lang="en-US" baseline="30000" dirty="0"/>
              <a:t>108</a:t>
            </a:r>
            <a:r>
              <a:rPr lang="en-US" dirty="0"/>
              <a:t>Xe)=4.6(2) MeV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9000" y="2386834"/>
            <a:ext cx="479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</a:t>
            </a:r>
          </a:p>
          <a:p>
            <a:r>
              <a:rPr lang="en-US" dirty="0" smtClean="0"/>
              <a:t>Po</a:t>
            </a:r>
          </a:p>
          <a:p>
            <a:r>
              <a:rPr lang="en-US" dirty="0" err="1" smtClean="0"/>
              <a:t>Pb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336925" y="3238500"/>
            <a:ext cx="142876" cy="1333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72000" y="3402012"/>
            <a:ext cx="142876" cy="1333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altLang="en-US" dirty="0" smtClean="0"/>
              <a:t>Comparison with mass models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2662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1743642"/>
            <a:ext cx="635317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607564" y="3343842"/>
            <a:ext cx="142876" cy="1333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05628" y="3721794"/>
            <a:ext cx="142876" cy="1333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aseline="30000" smtClean="0"/>
              <a:t>108</a:t>
            </a:r>
            <a:r>
              <a:rPr lang="en-US" altLang="en-US" smtClean="0"/>
              <a:t>Xe-</a:t>
            </a:r>
            <a:r>
              <a:rPr lang="en-US" altLang="en-US" baseline="30000" smtClean="0"/>
              <a:t>104</a:t>
            </a:r>
            <a:r>
              <a:rPr lang="en-US" altLang="en-US" smtClean="0"/>
              <a:t>Te reduced width limits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830263"/>
            <a:ext cx="741362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4788486" y="5346770"/>
            <a:ext cx="36215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 err="1" smtClean="0"/>
              <a:t>W</a:t>
            </a:r>
            <a:r>
              <a:rPr lang="en-US" altLang="en-US" sz="2000" b="1" baseline="-25000" dirty="0" err="1" smtClean="0">
                <a:latin typeface="Symbol" panose="05050102010706020507" pitchFamily="18" charset="2"/>
              </a:rPr>
              <a:t>a</a:t>
            </a:r>
            <a:r>
              <a:rPr lang="en-US" altLang="en-US" sz="2000" b="1" dirty="0" smtClean="0"/>
              <a:t>(</a:t>
            </a:r>
            <a:r>
              <a:rPr lang="en-US" altLang="en-US" sz="2000" b="1" baseline="30000" dirty="0" smtClean="0"/>
              <a:t>104</a:t>
            </a:r>
            <a:r>
              <a:rPr lang="en-US" altLang="en-US" sz="2000" b="1" dirty="0" smtClean="0"/>
              <a:t>Te)</a:t>
            </a:r>
            <a:r>
              <a:rPr lang="en-US" altLang="en-US" sz="2000" b="1" dirty="0" err="1" smtClean="0"/>
              <a:t>W</a:t>
            </a:r>
            <a:r>
              <a:rPr lang="en-US" altLang="en-US" sz="2000" b="1" baseline="-25000" dirty="0" err="1" smtClean="0">
                <a:latin typeface="Symbol" panose="05050102010706020507" pitchFamily="18" charset="2"/>
              </a:rPr>
              <a:t>a</a:t>
            </a:r>
            <a:r>
              <a:rPr lang="en-US" altLang="en-US" sz="2000" b="1" dirty="0" smtClean="0"/>
              <a:t>(</a:t>
            </a:r>
            <a:r>
              <a:rPr lang="en-US" altLang="en-US" sz="2000" b="1" baseline="30000" dirty="0" smtClean="0"/>
              <a:t>108</a:t>
            </a:r>
            <a:r>
              <a:rPr lang="en-US" altLang="en-US" sz="2000" b="1" dirty="0" smtClean="0"/>
              <a:t>Xe)&gt;25</a:t>
            </a:r>
          </a:p>
          <a:p>
            <a:r>
              <a:rPr lang="en-US" altLang="en-US" sz="2000" dirty="0" smtClean="0"/>
              <a:t>At </a:t>
            </a:r>
            <a:r>
              <a:rPr lang="en-US" altLang="en-US" sz="2000" dirty="0"/>
              <a:t>least one </a:t>
            </a:r>
            <a:r>
              <a:rPr lang="en-US" altLang="en-US" sz="2000" dirty="0" err="1"/>
              <a:t>W</a:t>
            </a:r>
            <a:r>
              <a:rPr lang="en-US" altLang="en-US" sz="2000" baseline="-25000" dirty="0" err="1">
                <a:latin typeface="Symbol" panose="05050102010706020507" pitchFamily="18" charset="2"/>
              </a:rPr>
              <a:t>a</a:t>
            </a:r>
            <a:r>
              <a:rPr lang="en-US" altLang="en-US" sz="2000" dirty="0"/>
              <a:t> greater than </a:t>
            </a:r>
            <a:r>
              <a:rPr lang="en-US" altLang="en-US" sz="2000" dirty="0" smtClean="0"/>
              <a:t>5</a:t>
            </a:r>
            <a:endParaRPr lang="en-US" alt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892" y="1202201"/>
            <a:ext cx="2243522" cy="8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158" y="109479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=4.5/4.8 MeV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3663621"/>
            <a:ext cx="206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=4.3/5.0 MeV</a:t>
            </a:r>
            <a:endParaRPr lang="en-US" dirty="0"/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923925" y="5094288"/>
            <a:ext cx="27815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 smtClean="0"/>
              <a:t>W</a:t>
            </a:r>
            <a:r>
              <a:rPr lang="en-US" altLang="en-US" baseline="-25000" dirty="0" err="1" smtClean="0">
                <a:latin typeface="Symbol" panose="05050102010706020507" pitchFamily="18" charset="2"/>
              </a:rPr>
              <a:t>a</a:t>
            </a:r>
            <a:r>
              <a:rPr lang="en-US" altLang="en-US" dirty="0" smtClean="0"/>
              <a:t>(</a:t>
            </a:r>
            <a:r>
              <a:rPr lang="en-US" altLang="en-US" baseline="30000" dirty="0" smtClean="0"/>
              <a:t>104</a:t>
            </a:r>
            <a:r>
              <a:rPr lang="en-US" altLang="en-US" dirty="0" smtClean="0"/>
              <a:t>Te)&lt;13.1</a:t>
            </a:r>
            <a:endParaRPr lang="en-US" altLang="en-US" dirty="0"/>
          </a:p>
          <a:p>
            <a:r>
              <a:rPr lang="en-US" altLang="en-US" dirty="0" err="1"/>
              <a:t>W</a:t>
            </a:r>
            <a:r>
              <a:rPr lang="en-US" altLang="en-US" baseline="-25000" dirty="0" err="1">
                <a:latin typeface="Symbol" panose="05050102010706020507" pitchFamily="18" charset="2"/>
              </a:rPr>
              <a:t>a</a:t>
            </a:r>
            <a:r>
              <a:rPr lang="en-US" altLang="en-US" dirty="0"/>
              <a:t>(</a:t>
            </a:r>
            <a:r>
              <a:rPr lang="en-US" altLang="en-US" baseline="30000" dirty="0"/>
              <a:t>104</a:t>
            </a:r>
            <a:r>
              <a:rPr lang="en-US" altLang="en-US" dirty="0"/>
              <a:t>Te)&gt;1.9</a:t>
            </a:r>
          </a:p>
          <a:p>
            <a:r>
              <a:rPr lang="en-US" altLang="en-US" dirty="0" err="1"/>
              <a:t>W</a:t>
            </a:r>
            <a:r>
              <a:rPr lang="en-US" altLang="en-US" baseline="-25000" dirty="0" err="1">
                <a:latin typeface="Symbol" panose="05050102010706020507" pitchFamily="18" charset="2"/>
              </a:rPr>
              <a:t>a</a:t>
            </a:r>
            <a:r>
              <a:rPr lang="en-US" altLang="en-US" dirty="0"/>
              <a:t>(</a:t>
            </a:r>
            <a:r>
              <a:rPr lang="en-US" altLang="en-US" baseline="30000" dirty="0"/>
              <a:t>108</a:t>
            </a:r>
            <a:r>
              <a:rPr lang="en-US" altLang="en-US" dirty="0"/>
              <a:t>Xe)=3.7(-3.5+41.6)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Reduced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-decay widths near </a:t>
            </a:r>
            <a:r>
              <a:rPr lang="en-US" baseline="30000" dirty="0" smtClean="0"/>
              <a:t>100</a:t>
            </a:r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84" y="1673200"/>
            <a:ext cx="4157832" cy="351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4292" y="3415145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108</a:t>
            </a:r>
            <a:r>
              <a:rPr lang="en-US" dirty="0" smtClean="0"/>
              <a:t>Xe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2700" y="2590800"/>
            <a:ext cx="68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104</a:t>
            </a:r>
            <a:r>
              <a:rPr lang="en-US" dirty="0" smtClean="0"/>
              <a:t>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7313" y="5515629"/>
            <a:ext cx="735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/>
              <a:t>If </a:t>
            </a:r>
            <a:r>
              <a:rPr lang="en-US" altLang="en-US" b="1" dirty="0" err="1" smtClean="0"/>
              <a:t>W</a:t>
            </a:r>
            <a:r>
              <a:rPr lang="en-US" altLang="en-US" b="1" baseline="-25000" dirty="0" err="1" smtClean="0">
                <a:latin typeface="Symbol" panose="05050102010706020507" pitchFamily="18" charset="2"/>
              </a:rPr>
              <a:t>a</a:t>
            </a:r>
            <a:r>
              <a:rPr lang="en-US" altLang="en-US" b="1" dirty="0" smtClean="0"/>
              <a:t>(</a:t>
            </a:r>
            <a:r>
              <a:rPr lang="en-US" altLang="en-US" b="1" dirty="0" err="1" smtClean="0"/>
              <a:t>Te</a:t>
            </a:r>
            <a:r>
              <a:rPr lang="en-US" altLang="en-US" b="1" dirty="0"/>
              <a:t>)/</a:t>
            </a:r>
            <a:r>
              <a:rPr lang="en-US" altLang="en-US" b="1" dirty="0" err="1" smtClean="0"/>
              <a:t>W</a:t>
            </a:r>
            <a:r>
              <a:rPr lang="en-US" altLang="en-US" b="1" baseline="-25000" dirty="0" err="1" smtClean="0">
                <a:latin typeface="Symbol" panose="05050102010706020507" pitchFamily="18" charset="2"/>
              </a:rPr>
              <a:t>a</a:t>
            </a:r>
            <a:r>
              <a:rPr lang="en-US" altLang="en-US" b="1" dirty="0" smtClean="0"/>
              <a:t>(</a:t>
            </a:r>
            <a:r>
              <a:rPr lang="en-US" altLang="en-US" b="1" dirty="0" err="1" smtClean="0"/>
              <a:t>Xe</a:t>
            </a:r>
            <a:r>
              <a:rPr lang="en-US" altLang="en-US" b="1" dirty="0"/>
              <a:t>)~2 </a:t>
            </a:r>
            <a:r>
              <a:rPr lang="en-US" altLang="en-US" dirty="0"/>
              <a:t>as for </a:t>
            </a:r>
            <a:r>
              <a:rPr lang="en-US" altLang="en-US" baseline="30000" dirty="0"/>
              <a:t>106</a:t>
            </a:r>
            <a:r>
              <a:rPr lang="en-US" altLang="en-US" dirty="0"/>
              <a:t>Te/</a:t>
            </a:r>
            <a:r>
              <a:rPr lang="en-US" altLang="en-US" baseline="30000" dirty="0"/>
              <a:t>110</a:t>
            </a:r>
            <a:r>
              <a:rPr lang="en-US" altLang="en-US" dirty="0"/>
              <a:t>Xe pair: </a:t>
            </a:r>
            <a:r>
              <a:rPr lang="en-US" altLang="en-US" b="1" dirty="0" err="1"/>
              <a:t>W</a:t>
            </a:r>
            <a:r>
              <a:rPr lang="en-US" altLang="en-US" b="1" baseline="-25000" dirty="0" err="1">
                <a:latin typeface="Symbol" panose="05050102010706020507" pitchFamily="18" charset="2"/>
              </a:rPr>
              <a:t>a</a:t>
            </a:r>
            <a:r>
              <a:rPr lang="en-US" altLang="en-US" b="1" dirty="0"/>
              <a:t>(</a:t>
            </a:r>
            <a:r>
              <a:rPr lang="en-US" altLang="en-US" b="1" baseline="30000" dirty="0"/>
              <a:t>104</a:t>
            </a:r>
            <a:r>
              <a:rPr lang="en-US" altLang="en-US" b="1" dirty="0"/>
              <a:t>Te)&gt;6, </a:t>
            </a:r>
            <a:r>
              <a:rPr lang="en-US" altLang="en-US" b="1" dirty="0" err="1"/>
              <a:t>W</a:t>
            </a:r>
            <a:r>
              <a:rPr lang="en-US" altLang="en-US" b="1" baseline="-25000" dirty="0" err="1">
                <a:latin typeface="Symbol" panose="05050102010706020507" pitchFamily="18" charset="2"/>
              </a:rPr>
              <a:t>a</a:t>
            </a:r>
            <a:r>
              <a:rPr lang="en-US" altLang="en-US" b="1" dirty="0"/>
              <a:t>(</a:t>
            </a:r>
            <a:r>
              <a:rPr lang="en-US" altLang="en-US" b="1" baseline="30000" dirty="0"/>
              <a:t>108</a:t>
            </a:r>
            <a:r>
              <a:rPr lang="en-US" altLang="en-US" b="1" dirty="0"/>
              <a:t>Xe)&gt;3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0" y="4648200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4558145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429000" y="2590800"/>
            <a:ext cx="2438400" cy="13891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4" y="609600"/>
            <a:ext cx="8788911" cy="365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L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63" y="5502331"/>
            <a:ext cx="1337432" cy="502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54612" y="5444040"/>
            <a:ext cx="573115" cy="573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27" y="5537015"/>
            <a:ext cx="489025" cy="415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86" y="5519219"/>
            <a:ext cx="409508" cy="412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07" y="5470148"/>
            <a:ext cx="537890" cy="547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17" y="5519219"/>
            <a:ext cx="491762" cy="432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14" y="5462100"/>
            <a:ext cx="572463" cy="4920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96" y="5744160"/>
            <a:ext cx="824365" cy="2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dirty="0" smtClean="0"/>
              <a:t>Reduced </a:t>
            </a:r>
            <a:r>
              <a:rPr lang="en-US" altLang="en-US" dirty="0" smtClean="0">
                <a:latin typeface="Symbol" panose="05050102010706020507" pitchFamily="18" charset="2"/>
              </a:rPr>
              <a:t>a</a:t>
            </a:r>
            <a:r>
              <a:rPr lang="en-US" altLang="en-US" dirty="0" smtClean="0"/>
              <a:t>-decay width global systematics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20" y="1100882"/>
            <a:ext cx="4405872" cy="320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1173713" y="5120577"/>
            <a:ext cx="7287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aseline="30000" dirty="0" smtClean="0">
                <a:latin typeface="+mn-lt"/>
              </a:rPr>
              <a:t>        </a:t>
            </a:r>
            <a:r>
              <a:rPr lang="en-US" altLang="en-US" sz="2000" baseline="30000" dirty="0" smtClean="0">
                <a:cs typeface="Arial" panose="020B0604020202020204" pitchFamily="34" charset="0"/>
              </a:rPr>
              <a:t>104</a:t>
            </a:r>
            <a:r>
              <a:rPr lang="en-US" altLang="en-US" sz="2000" dirty="0" smtClean="0">
                <a:cs typeface="Arial" panose="020B0604020202020204" pitchFamily="34" charset="0"/>
              </a:rPr>
              <a:t>Te, </a:t>
            </a:r>
            <a:r>
              <a:rPr lang="en-US" altLang="en-US" sz="2000" dirty="0" smtClean="0">
                <a:latin typeface="Symbol" panose="05050102010706020507" pitchFamily="18" charset="2"/>
              </a:rPr>
              <a:t>r</a:t>
            </a:r>
            <a:r>
              <a:rPr lang="en-US" altLang="en-US" sz="2000" dirty="0" smtClean="0"/>
              <a:t>’~50, 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log</a:t>
            </a:r>
            <a:r>
              <a:rPr lang="en-US" altLang="en-US" sz="2000" baseline="-25000" dirty="0" smtClean="0"/>
              <a:t>10</a:t>
            </a:r>
            <a:r>
              <a:rPr lang="en-US" altLang="en-US" sz="2000" dirty="0" smtClean="0"/>
              <a:t>|R F(R)|</a:t>
            </a:r>
            <a:r>
              <a:rPr lang="en-US" altLang="en-US" sz="2000" baseline="30000" dirty="0" smtClean="0"/>
              <a:t>2</a:t>
            </a:r>
            <a:r>
              <a:rPr lang="en-US" altLang="en-US" sz="2000" dirty="0" smtClean="0"/>
              <a:t>&gt;-1.3 (</a:t>
            </a:r>
            <a:r>
              <a:rPr lang="en-US" altLang="en-US" sz="2000" dirty="0" err="1" smtClean="0"/>
              <a:t>W</a:t>
            </a:r>
            <a:r>
              <a:rPr lang="en-US" altLang="en-US" sz="2000" dirty="0" err="1" smtClean="0">
                <a:latin typeface="Symbol" panose="05050102010706020507" pitchFamily="18" charset="2"/>
              </a:rPr>
              <a:t>a</a:t>
            </a:r>
            <a:r>
              <a:rPr lang="en-US" altLang="en-US" sz="2000" dirty="0" smtClean="0"/>
              <a:t>&gt;5)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Enhancement beyond pairing after size taken into </a:t>
            </a:r>
            <a:r>
              <a:rPr lang="en-US" altLang="en-US" sz="2000" dirty="0" smtClean="0"/>
              <a:t>account?</a:t>
            </a:r>
            <a:endParaRPr lang="en-US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35232" y="4628840"/>
            <a:ext cx="3673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1" u="none" strike="noStrike" baseline="0" dirty="0" smtClean="0">
                <a:latin typeface="Times-Roman"/>
              </a:rPr>
              <a:t>C. Qi et al., Phys.</a:t>
            </a:r>
            <a:r>
              <a:rPr lang="en-US" sz="1400" b="0" i="1" u="none" strike="noStrike" dirty="0" smtClean="0">
                <a:latin typeface="Times-Roman"/>
              </a:rPr>
              <a:t> Rev.</a:t>
            </a:r>
            <a:r>
              <a:rPr lang="en-US" sz="1400" b="0" i="1" u="none" strike="noStrike" baseline="0" dirty="0" smtClean="0">
                <a:latin typeface="Times-Roman"/>
              </a:rPr>
              <a:t> C </a:t>
            </a:r>
            <a:r>
              <a:rPr lang="en-US" sz="1400" b="1" i="1" u="none" strike="noStrike" baseline="0" dirty="0" smtClean="0">
                <a:latin typeface="Times-Bold"/>
              </a:rPr>
              <a:t>81</a:t>
            </a:r>
            <a:r>
              <a:rPr lang="en-US" sz="1400" b="0" i="1" u="none" strike="noStrike" baseline="0" dirty="0" smtClean="0">
                <a:latin typeface="Times-Roman"/>
              </a:rPr>
              <a:t>, 064319 (2010)</a:t>
            </a:r>
            <a:endParaRPr lang="en-US" sz="1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647" y="3922753"/>
            <a:ext cx="2017853" cy="623024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0" name="Straight Arrow Connector 9"/>
          <p:cNvCxnSpPr/>
          <p:nvPr/>
        </p:nvCxnSpPr>
        <p:spPr>
          <a:xfrm>
            <a:off x="3523093" y="2440187"/>
            <a:ext cx="1016250" cy="81070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4210896" y="3232488"/>
            <a:ext cx="114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212</a:t>
            </a:r>
            <a:r>
              <a:rPr lang="en-US" sz="2400" b="1" dirty="0" smtClean="0"/>
              <a:t>Po</a:t>
            </a:r>
            <a:endParaRPr lang="en-US" sz="2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11361" y="1064850"/>
            <a:ext cx="1014752" cy="580382"/>
            <a:chOff x="311361" y="1064850"/>
            <a:chExt cx="1014752" cy="580382"/>
          </a:xfrm>
        </p:grpSpPr>
        <p:sp>
          <p:nvSpPr>
            <p:cNvPr id="7" name="Oval 6"/>
            <p:cNvSpPr/>
            <p:nvPr/>
          </p:nvSpPr>
          <p:spPr>
            <a:xfrm>
              <a:off x="1173713" y="1492832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>
              <a:stCxn id="7" idx="0"/>
            </p:cNvCxnSpPr>
            <p:nvPr/>
          </p:nvCxnSpPr>
          <p:spPr>
            <a:xfrm flipV="1">
              <a:off x="1249913" y="1212206"/>
              <a:ext cx="0" cy="28062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11361" y="1064850"/>
              <a:ext cx="862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baseline="30000" dirty="0" smtClean="0">
                  <a:solidFill>
                    <a:srgbClr val="00B050"/>
                  </a:solidFill>
                </a:rPr>
                <a:t>104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>Te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399" y="1140193"/>
            <a:ext cx="2880401" cy="3338358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8003929" y="1782219"/>
            <a:ext cx="149471" cy="4658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8153400" y="1597967"/>
            <a:ext cx="114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/>
              <a:t>212</a:t>
            </a:r>
            <a:r>
              <a:rPr lang="en-US" sz="2400" b="1" dirty="0" smtClean="0"/>
              <a:t>Po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0737" y="4628840"/>
            <a:ext cx="3723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A.N. Andreev et al., PRL </a:t>
            </a:r>
            <a:r>
              <a:rPr lang="en-US" sz="1400" i="1" dirty="0"/>
              <a:t>110, 242502 (2013)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11361" y="1925858"/>
            <a:ext cx="1462268" cy="216328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3753"/>
          </a:xfrm>
        </p:spPr>
        <p:txBody>
          <a:bodyPr/>
          <a:lstStyle/>
          <a:p>
            <a:r>
              <a:rPr lang="en-US" dirty="0" smtClean="0"/>
              <a:t>Superfluid Tunneling Model</a:t>
            </a:r>
            <a:r>
              <a:rPr lang="en-US" dirty="0"/>
              <a:t/>
            </a:r>
            <a:br>
              <a:rPr lang="en-US" dirty="0"/>
            </a:br>
            <a:r>
              <a:rPr lang="en-US" sz="1400" dirty="0" smtClean="0"/>
              <a:t>F. </a:t>
            </a:r>
            <a:r>
              <a:rPr lang="en-US" sz="1400" dirty="0" err="1" smtClean="0"/>
              <a:t>Barranco</a:t>
            </a:r>
            <a:r>
              <a:rPr lang="en-US" sz="1400" dirty="0" smtClean="0"/>
              <a:t>, R.A. </a:t>
            </a:r>
            <a:r>
              <a:rPr lang="en-US" sz="1400" dirty="0" err="1" smtClean="0"/>
              <a:t>Broglia</a:t>
            </a:r>
            <a:r>
              <a:rPr lang="en-US" sz="1400" dirty="0" smtClean="0"/>
              <a:t> and G.F. </a:t>
            </a:r>
            <a:r>
              <a:rPr lang="en-US" sz="1400" dirty="0" err="1" smtClean="0"/>
              <a:t>Bertsch</a:t>
            </a:r>
            <a:r>
              <a:rPr lang="en-US" sz="1400" dirty="0" smtClean="0"/>
              <a:t>, PRL 60, 507 (1988)</a:t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38" y="2890563"/>
            <a:ext cx="4080164" cy="35215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09" y="3650127"/>
            <a:ext cx="4931229" cy="2581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37" y="1865506"/>
            <a:ext cx="2579914" cy="810181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6565850" y="4422756"/>
            <a:ext cx="258762" cy="2286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73" y="1165593"/>
            <a:ext cx="2633535" cy="26397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01788" y="6241011"/>
            <a:ext cx="632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R.M. Clark et al., Phys. Rev. C 101, 034313 (2020)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1371" y="1239365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from spherical ground state to the scission point mediated by pairing followed by barrier penetration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71218" y="3841673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x-Po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3330" y="3856720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x-N=134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6966" y="207975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Pairing gap: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95516" y="2663958"/>
            <a:ext cx="5819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-Roman"/>
              </a:rPr>
              <a:t>P. Vogel, B. Jonson, and P. G. </a:t>
            </a:r>
            <a:r>
              <a:rPr lang="en-US" sz="1400" dirty="0">
                <a:latin typeface="Times-Roman"/>
              </a:rPr>
              <a:t>Hansen, Phys. Lett. B </a:t>
            </a:r>
            <a:r>
              <a:rPr lang="en-US" sz="1400" b="1" dirty="0">
                <a:latin typeface="Times-Bold"/>
              </a:rPr>
              <a:t>139</a:t>
            </a:r>
            <a:r>
              <a:rPr lang="en-US" sz="1400" dirty="0">
                <a:latin typeface="Times-Roman"/>
              </a:rPr>
              <a:t>, </a:t>
            </a:r>
            <a:r>
              <a:rPr lang="en-US" sz="1400" dirty="0" smtClean="0">
                <a:latin typeface="Times-Roman"/>
              </a:rPr>
              <a:t>227 (1984)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63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calculations for </a:t>
            </a:r>
            <a:r>
              <a:rPr lang="en-US" baseline="30000" dirty="0" smtClean="0"/>
              <a:t>104</a:t>
            </a:r>
            <a:r>
              <a:rPr lang="en-US" dirty="0" smtClean="0"/>
              <a:t>Te/</a:t>
            </a:r>
            <a:r>
              <a:rPr lang="en-US" baseline="30000" dirty="0" smtClean="0"/>
              <a:t>108</a:t>
            </a:r>
            <a:r>
              <a:rPr lang="en-US" dirty="0" smtClean="0"/>
              <a:t>Xe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304800" y="714613"/>
            <a:ext cx="7772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Density-dependent cluster model plus </a:t>
            </a:r>
            <a:r>
              <a:rPr lang="en-US" dirty="0" smtClean="0"/>
              <a:t>two-potential </a:t>
            </a:r>
            <a:r>
              <a:rPr lang="en-US" dirty="0"/>
              <a:t>approach</a:t>
            </a:r>
          </a:p>
          <a:p>
            <a:r>
              <a:rPr lang="en-US" sz="1400" i="1" dirty="0"/>
              <a:t>Dong Bai and </a:t>
            </a:r>
            <a:r>
              <a:rPr lang="en-US" sz="1400" i="1" dirty="0" err="1"/>
              <a:t>Zhongzhou</a:t>
            </a:r>
            <a:r>
              <a:rPr lang="en-US" sz="1400" i="1" dirty="0"/>
              <a:t> Ren, Eur. Phys. J. A 54, 220 (2018</a:t>
            </a:r>
            <a:r>
              <a:rPr lang="en-US" sz="1400" i="1" dirty="0" smtClean="0"/>
              <a:t>)</a:t>
            </a:r>
            <a:endParaRPr lang="en-US" sz="1400" i="1" dirty="0"/>
          </a:p>
          <a:p>
            <a:r>
              <a:rPr lang="en-US" sz="1400" b="1" dirty="0">
                <a:latin typeface="Times-Roman"/>
              </a:rPr>
              <a:t>T</a:t>
            </a:r>
            <a:r>
              <a:rPr lang="en-US" sz="1400" b="1" baseline="-25000" dirty="0">
                <a:latin typeface="Times-Roman"/>
              </a:rPr>
              <a:t>1/2</a:t>
            </a:r>
            <a:r>
              <a:rPr lang="en-US" sz="1400" b="1" dirty="0">
                <a:latin typeface="Times-Roman"/>
              </a:rPr>
              <a:t>(</a:t>
            </a:r>
            <a:r>
              <a:rPr lang="en-US" sz="1400" b="1" baseline="30000" dirty="0">
                <a:latin typeface="Times-Roman"/>
              </a:rPr>
              <a:t>108</a:t>
            </a:r>
            <a:r>
              <a:rPr lang="en-US" sz="1400" b="1" dirty="0">
                <a:latin typeface="Times-Roman"/>
              </a:rPr>
              <a:t>Xe</a:t>
            </a:r>
            <a:r>
              <a:rPr lang="en-US" sz="1400" b="1" dirty="0" smtClean="0">
                <a:latin typeface="Times-Roman"/>
              </a:rPr>
              <a:t>)=4-213 </a:t>
            </a:r>
            <a:r>
              <a:rPr lang="en-US" sz="1400" b="1" dirty="0" err="1"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latin typeface="Times-Roman"/>
              </a:rPr>
              <a:t>s</a:t>
            </a:r>
            <a:r>
              <a:rPr lang="en-US" sz="1400" b="1" dirty="0">
                <a:latin typeface="Times-Roman"/>
              </a:rPr>
              <a:t>, T</a:t>
            </a:r>
            <a:r>
              <a:rPr lang="en-US" sz="1400" b="1" baseline="-25000" dirty="0">
                <a:latin typeface="Times-Roman"/>
              </a:rPr>
              <a:t>1/2</a:t>
            </a:r>
            <a:r>
              <a:rPr lang="en-US" sz="1400" b="1" dirty="0">
                <a:latin typeface="Times-Roman"/>
              </a:rPr>
              <a:t>(</a:t>
            </a:r>
            <a:r>
              <a:rPr lang="en-US" sz="1400" b="1" baseline="30000" dirty="0">
                <a:latin typeface="Times-Roman"/>
              </a:rPr>
              <a:t>104</a:t>
            </a:r>
            <a:r>
              <a:rPr lang="en-US" sz="1400" b="1" dirty="0">
                <a:latin typeface="Times-Roman"/>
              </a:rPr>
              <a:t>Te</a:t>
            </a:r>
            <a:r>
              <a:rPr lang="en-US" sz="1400" b="1" dirty="0" smtClean="0">
                <a:latin typeface="Times-Roman"/>
              </a:rPr>
              <a:t>)=7-166 ns</a:t>
            </a:r>
          </a:p>
          <a:p>
            <a:pPr lvl="0"/>
            <a:r>
              <a:rPr lang="en-US" dirty="0" smtClean="0">
                <a:solidFill>
                  <a:srgbClr val="404040"/>
                </a:solidFill>
              </a:rPr>
              <a:t>The </a:t>
            </a:r>
            <a:r>
              <a:rPr lang="en-US" dirty="0">
                <a:solidFill>
                  <a:srgbClr val="404040"/>
                </a:solidFill>
              </a:rPr>
              <a:t>super-fluid tunneling model</a:t>
            </a:r>
          </a:p>
          <a:p>
            <a:pPr lvl="0"/>
            <a:r>
              <a:rPr lang="en-US" sz="1400" i="1" dirty="0">
                <a:solidFill>
                  <a:srgbClr val="404040"/>
                </a:solidFill>
              </a:rPr>
              <a:t>R.M. Clark et al., Phys. Rev. C 101, 034313 (2020</a:t>
            </a:r>
            <a:r>
              <a:rPr lang="en-US" sz="1400" i="1" dirty="0" smtClean="0">
                <a:solidFill>
                  <a:srgbClr val="404040"/>
                </a:solidFill>
              </a:rPr>
              <a:t>)</a:t>
            </a:r>
            <a:endParaRPr lang="en-US" i="1" dirty="0" smtClean="0">
              <a:latin typeface="Times-Roman"/>
            </a:endParaRPr>
          </a:p>
          <a:p>
            <a:r>
              <a:rPr lang="en-US" dirty="0" smtClean="0">
                <a:latin typeface="Times-Roman"/>
              </a:rPr>
              <a:t>Relativistic </a:t>
            </a:r>
            <a:r>
              <a:rPr lang="en-US" dirty="0" smtClean="0">
                <a:latin typeface="Times-Roman"/>
              </a:rPr>
              <a:t>Density Functional DD-PC1+separable pairing of finite range</a:t>
            </a:r>
          </a:p>
          <a:p>
            <a:r>
              <a:rPr lang="en-US" dirty="0" smtClean="0">
                <a:latin typeface="Times-Roman"/>
              </a:rPr>
              <a:t>Dynamical least-action paths from equilibrium deformation to scission</a:t>
            </a:r>
          </a:p>
          <a:p>
            <a:r>
              <a:rPr lang="en-US" sz="1400" i="1" dirty="0" smtClean="0">
                <a:latin typeface="Times-Roman"/>
              </a:rPr>
              <a:t>F</a:t>
            </a:r>
            <a:r>
              <a:rPr lang="en-US" sz="1400" i="1" dirty="0" smtClean="0">
                <a:latin typeface="Times-Roman"/>
              </a:rPr>
              <a:t>. Mercier et al., Phys. Rev. C </a:t>
            </a:r>
            <a:r>
              <a:rPr lang="en-US" sz="1400" b="1" i="1" dirty="0">
                <a:latin typeface="Times-Bold"/>
              </a:rPr>
              <a:t>102</a:t>
            </a:r>
            <a:r>
              <a:rPr lang="en-US" sz="1400" i="1" dirty="0">
                <a:latin typeface="Times-Roman"/>
              </a:rPr>
              <a:t>, 011301(R) (2020</a:t>
            </a:r>
            <a:r>
              <a:rPr lang="en-US" sz="1400" i="1" dirty="0" smtClean="0">
                <a:latin typeface="Times-Roman"/>
              </a:rPr>
              <a:t>)</a:t>
            </a:r>
          </a:p>
          <a:p>
            <a:r>
              <a:rPr lang="en-US" sz="1400" b="1" dirty="0">
                <a:latin typeface="Times-Roman"/>
              </a:rPr>
              <a:t>T</a:t>
            </a:r>
            <a:r>
              <a:rPr lang="en-US" sz="1400" b="1" baseline="-25000" dirty="0">
                <a:latin typeface="Times-Roman"/>
              </a:rPr>
              <a:t>1/2</a:t>
            </a:r>
            <a:r>
              <a:rPr lang="en-US" sz="1400" b="1" dirty="0">
                <a:latin typeface="Times-Roman"/>
              </a:rPr>
              <a:t>(</a:t>
            </a:r>
            <a:r>
              <a:rPr lang="en-US" sz="1400" b="1" baseline="30000" dirty="0">
                <a:latin typeface="Times-Roman"/>
              </a:rPr>
              <a:t>108</a:t>
            </a:r>
            <a:r>
              <a:rPr lang="en-US" sz="1400" b="1" dirty="0">
                <a:latin typeface="Times-Roman"/>
              </a:rPr>
              <a:t>Xe)=50 </a:t>
            </a:r>
            <a:r>
              <a:rPr lang="en-US" sz="1400" b="1" dirty="0" err="1" smtClean="0">
                <a:latin typeface="Symbol" panose="05050102010706020507" pitchFamily="18" charset="2"/>
              </a:rPr>
              <a:t>m</a:t>
            </a:r>
            <a:r>
              <a:rPr lang="en-US" sz="1400" b="1" dirty="0" err="1" smtClean="0">
                <a:latin typeface="Times-Roman"/>
              </a:rPr>
              <a:t>s</a:t>
            </a:r>
            <a:r>
              <a:rPr lang="en-US" sz="1400" b="1" dirty="0" smtClean="0">
                <a:latin typeface="Times-Roman"/>
              </a:rPr>
              <a:t>, </a:t>
            </a:r>
            <a:r>
              <a:rPr lang="en-US" sz="1400" b="1" dirty="0">
                <a:latin typeface="Times-Roman"/>
              </a:rPr>
              <a:t>T</a:t>
            </a:r>
            <a:r>
              <a:rPr lang="en-US" sz="1400" b="1" baseline="-25000" dirty="0">
                <a:latin typeface="Times-Roman"/>
              </a:rPr>
              <a:t>1/2</a:t>
            </a:r>
            <a:r>
              <a:rPr lang="en-US" sz="1400" b="1" dirty="0">
                <a:latin typeface="Times-Roman"/>
              </a:rPr>
              <a:t>(</a:t>
            </a:r>
            <a:r>
              <a:rPr lang="en-US" sz="1400" b="1" baseline="30000" dirty="0">
                <a:latin typeface="Times-Roman"/>
              </a:rPr>
              <a:t>104</a:t>
            </a:r>
            <a:r>
              <a:rPr lang="en-US" sz="1400" b="1" dirty="0">
                <a:latin typeface="Times-Roman"/>
              </a:rPr>
              <a:t>Te)=</a:t>
            </a:r>
            <a:r>
              <a:rPr lang="en-US" sz="1400" b="1" dirty="0" smtClean="0">
                <a:latin typeface="Times-Roman"/>
              </a:rPr>
              <a:t>197 ns</a:t>
            </a:r>
            <a:endParaRPr lang="en-US" dirty="0" smtClean="0">
              <a:latin typeface="Times-Roman"/>
            </a:endParaRPr>
          </a:p>
          <a:p>
            <a:r>
              <a:rPr lang="en-US" dirty="0" err="1" smtClean="0">
                <a:latin typeface="Times-Roman"/>
              </a:rPr>
              <a:t>Quartetting</a:t>
            </a:r>
            <a:r>
              <a:rPr lang="en-US" dirty="0" smtClean="0">
                <a:latin typeface="Times-Roman"/>
              </a:rPr>
              <a:t> </a:t>
            </a:r>
            <a:r>
              <a:rPr lang="en-US" dirty="0" smtClean="0">
                <a:latin typeface="Times-Roman"/>
              </a:rPr>
              <a:t>wave function approach</a:t>
            </a:r>
          </a:p>
          <a:p>
            <a:r>
              <a:rPr lang="en-US" sz="1400" i="1" dirty="0" err="1" smtClean="0"/>
              <a:t>Shuo</a:t>
            </a:r>
            <a:r>
              <a:rPr lang="en-US" sz="1400" i="1" dirty="0" smtClean="0"/>
              <a:t> </a:t>
            </a:r>
            <a:r>
              <a:rPr lang="en-US" sz="1400" i="1" dirty="0" smtClean="0"/>
              <a:t>Yang et al., Phys. Rev. </a:t>
            </a:r>
            <a:r>
              <a:rPr lang="en-US" sz="1400" i="1" dirty="0"/>
              <a:t>C 101, 024316 (2020</a:t>
            </a:r>
            <a:r>
              <a:rPr lang="en-US" sz="1400" i="1" dirty="0" smtClean="0"/>
              <a:t>)</a:t>
            </a:r>
          </a:p>
          <a:p>
            <a:r>
              <a:rPr lang="en-US" sz="1400" b="1" dirty="0">
                <a:latin typeface="Times-Roman"/>
              </a:rPr>
              <a:t>T</a:t>
            </a:r>
            <a:r>
              <a:rPr lang="en-US" sz="1400" b="1" baseline="-25000" dirty="0">
                <a:latin typeface="Times-Roman"/>
              </a:rPr>
              <a:t>1/2</a:t>
            </a:r>
            <a:r>
              <a:rPr lang="en-US" sz="1400" b="1" dirty="0">
                <a:latin typeface="Times-Roman"/>
              </a:rPr>
              <a:t>(</a:t>
            </a:r>
            <a:r>
              <a:rPr lang="en-US" sz="1400" b="1" baseline="30000" dirty="0">
                <a:latin typeface="Times-Roman"/>
              </a:rPr>
              <a:t>104</a:t>
            </a:r>
            <a:r>
              <a:rPr lang="en-US" sz="1400" b="1" dirty="0">
                <a:latin typeface="Times-Roman"/>
              </a:rPr>
              <a:t>Te)=</a:t>
            </a:r>
            <a:r>
              <a:rPr lang="en-US" sz="1400" b="1" dirty="0" smtClean="0">
                <a:latin typeface="Times-Roman"/>
              </a:rPr>
              <a:t>18 ns</a:t>
            </a:r>
            <a:endParaRPr lang="en-US" sz="1400" dirty="0" smtClean="0"/>
          </a:p>
          <a:p>
            <a:r>
              <a:rPr lang="en-US" dirty="0" smtClean="0"/>
              <a:t>Cluster-Formation </a:t>
            </a:r>
            <a:r>
              <a:rPr lang="en-US" dirty="0" err="1" smtClean="0"/>
              <a:t>Model+DDCM</a:t>
            </a:r>
            <a:endParaRPr lang="en-US" dirty="0"/>
          </a:p>
          <a:p>
            <a:r>
              <a:rPr lang="en-US" sz="1400" i="1" dirty="0" err="1" smtClean="0"/>
              <a:t>Niu</a:t>
            </a:r>
            <a:r>
              <a:rPr lang="en-US" sz="1400" i="1" dirty="0" smtClean="0"/>
              <a:t> Wan and </a:t>
            </a:r>
            <a:r>
              <a:rPr lang="en-US" sz="1400" i="1" dirty="0" err="1" smtClean="0"/>
              <a:t>Jingya</a:t>
            </a:r>
            <a:r>
              <a:rPr lang="en-US" sz="1400" i="1" dirty="0" smtClean="0"/>
              <a:t> Fan, Phys. Rev. </a:t>
            </a:r>
            <a:r>
              <a:rPr lang="en-US" sz="1400" i="1" dirty="0"/>
              <a:t>C </a:t>
            </a:r>
            <a:r>
              <a:rPr lang="en-US" sz="1400" b="1" i="1" dirty="0"/>
              <a:t>104</a:t>
            </a:r>
            <a:r>
              <a:rPr lang="en-US" sz="1400" i="1" dirty="0"/>
              <a:t>, 064320 (2021</a:t>
            </a:r>
            <a:r>
              <a:rPr lang="en-US" sz="1400" i="1" dirty="0" smtClean="0"/>
              <a:t>)</a:t>
            </a:r>
          </a:p>
          <a:p>
            <a:r>
              <a:rPr lang="en-US" sz="1400" b="1" dirty="0">
                <a:latin typeface="Times-Roman"/>
              </a:rPr>
              <a:t>T</a:t>
            </a:r>
            <a:r>
              <a:rPr lang="en-US" sz="1400" b="1" baseline="-25000" dirty="0">
                <a:latin typeface="Times-Roman"/>
              </a:rPr>
              <a:t>1/2</a:t>
            </a:r>
            <a:r>
              <a:rPr lang="en-US" sz="1400" b="1" dirty="0">
                <a:latin typeface="Times-Roman"/>
              </a:rPr>
              <a:t>(</a:t>
            </a:r>
            <a:r>
              <a:rPr lang="en-US" sz="1400" b="1" baseline="30000" dirty="0">
                <a:latin typeface="Times-Roman"/>
              </a:rPr>
              <a:t>108</a:t>
            </a:r>
            <a:r>
              <a:rPr lang="en-US" sz="1400" b="1" dirty="0">
                <a:latin typeface="Times-Roman"/>
              </a:rPr>
              <a:t>Xe</a:t>
            </a:r>
            <a:r>
              <a:rPr lang="en-US" sz="1400" b="1" dirty="0" smtClean="0">
                <a:latin typeface="Times-Roman"/>
              </a:rPr>
              <a:t>)=43 </a:t>
            </a:r>
            <a:r>
              <a:rPr lang="en-US" sz="1400" b="1" dirty="0" err="1">
                <a:latin typeface="Symbol" panose="05050102010706020507" pitchFamily="18" charset="2"/>
              </a:rPr>
              <a:t>m</a:t>
            </a:r>
            <a:r>
              <a:rPr lang="en-US" sz="1400" b="1" dirty="0" err="1">
                <a:latin typeface="Times-Roman"/>
              </a:rPr>
              <a:t>s</a:t>
            </a:r>
            <a:r>
              <a:rPr lang="en-US" sz="1400" b="1" dirty="0">
                <a:latin typeface="Times-Roman"/>
              </a:rPr>
              <a:t>, T</a:t>
            </a:r>
            <a:r>
              <a:rPr lang="en-US" sz="1400" b="1" baseline="-25000" dirty="0">
                <a:latin typeface="Times-Roman"/>
              </a:rPr>
              <a:t>1/2</a:t>
            </a:r>
            <a:r>
              <a:rPr lang="en-US" sz="1400" b="1" dirty="0">
                <a:latin typeface="Times-Roman"/>
              </a:rPr>
              <a:t>(</a:t>
            </a:r>
            <a:r>
              <a:rPr lang="en-US" sz="1400" b="1" baseline="30000" dirty="0">
                <a:latin typeface="Times-Roman"/>
              </a:rPr>
              <a:t>104</a:t>
            </a:r>
            <a:r>
              <a:rPr lang="en-US" sz="1400" b="1" dirty="0">
                <a:latin typeface="Times-Roman"/>
              </a:rPr>
              <a:t>Te</a:t>
            </a:r>
            <a:r>
              <a:rPr lang="en-US" sz="1400" b="1" dirty="0" smtClean="0">
                <a:latin typeface="Times-Roman"/>
              </a:rPr>
              <a:t>)=54 ns</a:t>
            </a:r>
            <a:endParaRPr lang="en-US" sz="1400" dirty="0">
              <a:solidFill>
                <a:srgbClr val="404040"/>
              </a:solidFill>
            </a:endParaRPr>
          </a:p>
          <a:p>
            <a:pPr lvl="0"/>
            <a:r>
              <a:rPr lang="en-US" dirty="0" smtClean="0">
                <a:solidFill>
                  <a:srgbClr val="404040"/>
                </a:solidFill>
              </a:rPr>
              <a:t>Double-folding </a:t>
            </a:r>
            <a:r>
              <a:rPr lang="en-US" dirty="0">
                <a:solidFill>
                  <a:srgbClr val="404040"/>
                </a:solidFill>
              </a:rPr>
              <a:t>potentials from chiral effective theory</a:t>
            </a:r>
          </a:p>
          <a:p>
            <a:pPr lvl="0"/>
            <a:r>
              <a:rPr lang="en-US" sz="1400" i="1" dirty="0">
                <a:solidFill>
                  <a:srgbClr val="404040"/>
                </a:solidFill>
              </a:rPr>
              <a:t>Dong Bai and </a:t>
            </a:r>
            <a:r>
              <a:rPr lang="en-US" sz="1400" i="1" dirty="0" err="1">
                <a:solidFill>
                  <a:srgbClr val="404040"/>
                </a:solidFill>
              </a:rPr>
              <a:t>Zhongzhou</a:t>
            </a:r>
            <a:r>
              <a:rPr lang="en-US" sz="1400" i="1" dirty="0">
                <a:solidFill>
                  <a:srgbClr val="404040"/>
                </a:solidFill>
              </a:rPr>
              <a:t> Ren, Phys. Rev. C 103, 044316 (2021)</a:t>
            </a:r>
          </a:p>
          <a:p>
            <a:pPr lvl="0"/>
            <a:r>
              <a:rPr lang="en-US" sz="1400" b="1" dirty="0" smtClean="0">
                <a:solidFill>
                  <a:srgbClr val="404040"/>
                </a:solidFill>
                <a:latin typeface="Times-Roman"/>
              </a:rPr>
              <a:t>T</a:t>
            </a:r>
            <a:r>
              <a:rPr lang="en-US" sz="1400" b="1" baseline="-25000" dirty="0" smtClean="0">
                <a:solidFill>
                  <a:srgbClr val="404040"/>
                </a:solidFill>
                <a:latin typeface="Times-Roman"/>
              </a:rPr>
              <a:t>1/2</a:t>
            </a:r>
            <a:r>
              <a:rPr lang="en-US" sz="1400" b="1" dirty="0" smtClean="0">
                <a:solidFill>
                  <a:srgbClr val="404040"/>
                </a:solidFill>
                <a:latin typeface="Times-Roman"/>
              </a:rPr>
              <a:t>(</a:t>
            </a:r>
            <a:r>
              <a:rPr lang="en-US" sz="1400" b="1" baseline="30000" dirty="0" smtClean="0">
                <a:solidFill>
                  <a:srgbClr val="404040"/>
                </a:solidFill>
                <a:latin typeface="Times-Roman"/>
              </a:rPr>
              <a:t>104</a:t>
            </a:r>
            <a:r>
              <a:rPr lang="en-US" sz="1400" b="1" dirty="0" smtClean="0">
                <a:solidFill>
                  <a:srgbClr val="404040"/>
                </a:solidFill>
                <a:latin typeface="Times-Roman"/>
              </a:rPr>
              <a:t>Te)&gt;30ns</a:t>
            </a:r>
            <a:endParaRPr lang="en-US" sz="1400" dirty="0">
              <a:solidFill>
                <a:srgbClr val="404040"/>
              </a:solidFill>
            </a:endParaRPr>
          </a:p>
          <a:p>
            <a:pPr lvl="0"/>
            <a:r>
              <a:rPr lang="en-US" dirty="0" smtClean="0">
                <a:solidFill>
                  <a:srgbClr val="404040"/>
                </a:solidFill>
              </a:rPr>
              <a:t>Improved </a:t>
            </a:r>
            <a:r>
              <a:rPr lang="en-US" dirty="0">
                <a:solidFill>
                  <a:srgbClr val="404040"/>
                </a:solidFill>
              </a:rPr>
              <a:t>density-dependent cluster model</a:t>
            </a:r>
          </a:p>
          <a:p>
            <a:pPr lvl="0"/>
            <a:r>
              <a:rPr lang="en-US" sz="1400" i="1" dirty="0">
                <a:solidFill>
                  <a:srgbClr val="404040"/>
                </a:solidFill>
              </a:rPr>
              <a:t>Zhen Wang, Dong Bai and </a:t>
            </a:r>
            <a:r>
              <a:rPr lang="en-US" sz="1400" i="1" dirty="0" err="1">
                <a:solidFill>
                  <a:srgbClr val="404040"/>
                </a:solidFill>
              </a:rPr>
              <a:t>Zhongzhou</a:t>
            </a:r>
            <a:r>
              <a:rPr lang="en-US" sz="1400" i="1" dirty="0">
                <a:solidFill>
                  <a:srgbClr val="404040"/>
                </a:solidFill>
              </a:rPr>
              <a:t> Ren, Phys. Rev. C 105, 024327 (2022</a:t>
            </a:r>
            <a:r>
              <a:rPr lang="en-US" sz="1400" i="1" dirty="0" smtClean="0">
                <a:solidFill>
                  <a:srgbClr val="404040"/>
                </a:solidFill>
              </a:rPr>
              <a:t>)</a:t>
            </a:r>
            <a:endParaRPr lang="en-US" sz="1400" i="1" dirty="0" smtClean="0"/>
          </a:p>
          <a:p>
            <a:pPr lvl="0"/>
            <a:r>
              <a:rPr lang="en-US" sz="1400" b="1" dirty="0" smtClean="0">
                <a:solidFill>
                  <a:srgbClr val="404040"/>
                </a:solidFill>
                <a:latin typeface="Times-Roman"/>
              </a:rPr>
              <a:t>T</a:t>
            </a:r>
            <a:r>
              <a:rPr lang="en-US" sz="1400" b="1" baseline="-25000" dirty="0" smtClean="0">
                <a:solidFill>
                  <a:srgbClr val="404040"/>
                </a:solidFill>
                <a:latin typeface="Times-Roman"/>
              </a:rPr>
              <a:t>1/2</a:t>
            </a:r>
            <a:r>
              <a:rPr lang="en-US" sz="1400" b="1" dirty="0" smtClean="0">
                <a:solidFill>
                  <a:srgbClr val="404040"/>
                </a:solidFill>
                <a:latin typeface="Times-Roman"/>
              </a:rPr>
              <a:t>(</a:t>
            </a:r>
            <a:r>
              <a:rPr lang="en-US" sz="1400" b="1" baseline="30000" dirty="0" smtClean="0">
                <a:solidFill>
                  <a:srgbClr val="404040"/>
                </a:solidFill>
                <a:latin typeface="Times-Roman"/>
              </a:rPr>
              <a:t>108</a:t>
            </a:r>
            <a:r>
              <a:rPr lang="en-US" sz="1400" b="1" dirty="0" smtClean="0">
                <a:solidFill>
                  <a:srgbClr val="404040"/>
                </a:solidFill>
                <a:latin typeface="Times-Roman"/>
              </a:rPr>
              <a:t>Xe)=62 </a:t>
            </a:r>
            <a:r>
              <a:rPr lang="en-US" sz="1400" b="1" dirty="0" err="1" smtClean="0">
                <a:solidFill>
                  <a:srgbClr val="404040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err="1" smtClean="0">
                <a:solidFill>
                  <a:srgbClr val="404040"/>
                </a:solidFill>
                <a:latin typeface="Times-Roman"/>
              </a:rPr>
              <a:t>s</a:t>
            </a:r>
            <a:r>
              <a:rPr lang="en-US" sz="1400" b="1" dirty="0" smtClean="0">
                <a:solidFill>
                  <a:srgbClr val="404040"/>
                </a:solidFill>
                <a:latin typeface="Times-Roman"/>
              </a:rPr>
              <a:t>, T</a:t>
            </a:r>
            <a:r>
              <a:rPr lang="en-US" sz="1400" b="1" baseline="-25000" dirty="0" smtClean="0">
                <a:solidFill>
                  <a:srgbClr val="404040"/>
                </a:solidFill>
                <a:latin typeface="Times-Roman"/>
              </a:rPr>
              <a:t>1/2</a:t>
            </a:r>
            <a:r>
              <a:rPr lang="en-US" sz="1400" b="1" dirty="0" smtClean="0">
                <a:solidFill>
                  <a:srgbClr val="404040"/>
                </a:solidFill>
                <a:latin typeface="Times-Roman"/>
              </a:rPr>
              <a:t>(</a:t>
            </a:r>
            <a:r>
              <a:rPr lang="en-US" sz="1400" b="1" baseline="30000" dirty="0" smtClean="0">
                <a:solidFill>
                  <a:srgbClr val="404040"/>
                </a:solidFill>
                <a:latin typeface="Times-Roman"/>
              </a:rPr>
              <a:t>104</a:t>
            </a:r>
            <a:r>
              <a:rPr lang="en-US" sz="1400" b="1" dirty="0" smtClean="0">
                <a:solidFill>
                  <a:srgbClr val="404040"/>
                </a:solidFill>
                <a:latin typeface="Times-Roman"/>
              </a:rPr>
              <a:t>Te)=92 ns</a:t>
            </a:r>
            <a:endParaRPr lang="en-US" sz="1400" b="1" dirty="0">
              <a:solidFill>
                <a:srgbClr val="404040"/>
              </a:solidFill>
              <a:latin typeface="Times-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942" y="2599233"/>
            <a:ext cx="3065094" cy="236220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979356">
            <a:off x="4957700" y="2898154"/>
            <a:ext cx="6858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87973" y="4961433"/>
            <a:ext cx="2805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-Roman"/>
              </a:rPr>
              <a:t>Talk by Elias Khan yesterday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40081" y="5925761"/>
            <a:ext cx="896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FF0000"/>
                </a:solidFill>
              </a:rPr>
              <a:t>108</a:t>
            </a:r>
            <a:r>
              <a:rPr lang="en-US" b="1" dirty="0" smtClean="0">
                <a:solidFill>
                  <a:srgbClr val="FF0000"/>
                </a:solidFill>
              </a:rPr>
              <a:t>Xe reproduced well, </a:t>
            </a:r>
            <a:r>
              <a:rPr lang="en-US" b="1" baseline="30000" dirty="0" smtClean="0">
                <a:solidFill>
                  <a:srgbClr val="FF0000"/>
                </a:solidFill>
              </a:rPr>
              <a:t>104</a:t>
            </a:r>
            <a:r>
              <a:rPr lang="en-US" b="1" dirty="0" smtClean="0">
                <a:solidFill>
                  <a:srgbClr val="FF0000"/>
                </a:solidFill>
              </a:rPr>
              <a:t>Te lifetimes longer (enhanced preformation, higher </a:t>
            </a:r>
            <a:r>
              <a:rPr lang="en-US" b="1" dirty="0" err="1" smtClean="0">
                <a:solidFill>
                  <a:srgbClr val="FF0000"/>
                </a:solidFill>
              </a:rPr>
              <a:t>Q</a:t>
            </a:r>
            <a:r>
              <a:rPr lang="en-US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74638"/>
            <a:ext cx="8766174" cy="1143000"/>
          </a:xfrm>
        </p:spPr>
        <p:txBody>
          <a:bodyPr/>
          <a:lstStyle/>
          <a:p>
            <a:r>
              <a:rPr lang="en-US" dirty="0" smtClean="0"/>
              <a:t>Search for </a:t>
            </a:r>
            <a:r>
              <a:rPr lang="en-US" baseline="30000" dirty="0" smtClean="0"/>
              <a:t>108</a:t>
            </a:r>
            <a:r>
              <a:rPr lang="en-US" dirty="0" smtClean="0"/>
              <a:t>Xe-</a:t>
            </a:r>
            <a:r>
              <a:rPr lang="en-US" baseline="30000" dirty="0" smtClean="0"/>
              <a:t>104</a:t>
            </a:r>
            <a:r>
              <a:rPr lang="en-US" dirty="0" smtClean="0"/>
              <a:t>Te-</a:t>
            </a:r>
            <a:r>
              <a:rPr lang="en-US" baseline="30000" dirty="0" smtClean="0"/>
              <a:t>100</a:t>
            </a:r>
            <a:r>
              <a:rPr lang="en-US" dirty="0" smtClean="0"/>
              <a:t>Sn with segmented scintillator</a:t>
            </a:r>
            <a:br>
              <a:rPr lang="en-US" dirty="0" smtClean="0"/>
            </a:br>
            <a:r>
              <a:rPr lang="en-US" sz="2000" dirty="0" smtClean="0"/>
              <a:t>Tandem, Tokai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603" y="2742428"/>
            <a:ext cx="3389313" cy="1315582"/>
          </a:xfrm>
        </p:spPr>
        <p:txBody>
          <a:bodyPr/>
          <a:lstStyle/>
          <a:p>
            <a:r>
              <a:rPr lang="en-US" dirty="0" smtClean="0"/>
              <a:t>YAP scintillator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aster detector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orse energy resolution</a:t>
            </a:r>
          </a:p>
          <a:p>
            <a:pPr lvl="1"/>
            <a:r>
              <a:rPr lang="en-US" dirty="0" smtClean="0"/>
              <a:t>larger random background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838" y="3915994"/>
            <a:ext cx="3352800" cy="2159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490" y="921890"/>
            <a:ext cx="4915816" cy="28492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12785" y="6168638"/>
            <a:ext cx="3389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-Roman"/>
              </a:rPr>
              <a:t>Y. Xiao et al., Phys. Rev. </a:t>
            </a:r>
            <a:r>
              <a:rPr lang="en-US" sz="1200" dirty="0">
                <a:latin typeface="Times-Roman"/>
              </a:rPr>
              <a:t>C </a:t>
            </a:r>
            <a:r>
              <a:rPr lang="en-US" sz="1200" b="1" dirty="0">
                <a:latin typeface="Times-Bold"/>
              </a:rPr>
              <a:t>100</a:t>
            </a:r>
            <a:r>
              <a:rPr lang="en-US" sz="1200" dirty="0">
                <a:latin typeface="Times-Roman"/>
              </a:rPr>
              <a:t>, 034315 (2019)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172" y="1189739"/>
            <a:ext cx="2569091" cy="144169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40249" y="4200025"/>
            <a:ext cx="4419600" cy="153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Two </a:t>
            </a:r>
            <a:r>
              <a:rPr lang="en-US" dirty="0"/>
              <a:t>candidate </a:t>
            </a:r>
            <a:r>
              <a:rPr lang="en-US" dirty="0" smtClean="0"/>
              <a:t>events: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baseline="-25000" dirty="0"/>
              <a:t>1/2</a:t>
            </a:r>
            <a:r>
              <a:rPr lang="en-US" dirty="0"/>
              <a:t>(</a:t>
            </a:r>
            <a:r>
              <a:rPr lang="en-US" baseline="30000" dirty="0"/>
              <a:t>108</a:t>
            </a:r>
            <a:r>
              <a:rPr lang="en-US" dirty="0"/>
              <a:t>Xe)=</a:t>
            </a:r>
            <a:r>
              <a:rPr lang="en-US" dirty="0" smtClean="0"/>
              <a:t>30(+57-12)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baseline="-25000" dirty="0"/>
              <a:t>1/2</a:t>
            </a:r>
            <a:r>
              <a:rPr lang="en-US" dirty="0"/>
              <a:t>(</a:t>
            </a:r>
            <a:r>
              <a:rPr lang="en-US" baseline="30000" dirty="0"/>
              <a:t>104</a:t>
            </a:r>
            <a:r>
              <a:rPr lang="en-US" dirty="0"/>
              <a:t>Te) &lt; 4 </a:t>
            </a:r>
            <a:r>
              <a:rPr lang="en-US" dirty="0" smtClean="0"/>
              <a:t>ns, no pileup observed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dirty="0" smtClean="0"/>
              <a:t>~</a:t>
            </a:r>
            <a:r>
              <a:rPr lang="en-US" dirty="0" smtClean="0"/>
              <a:t>130 </a:t>
            </a:r>
            <a:r>
              <a:rPr lang="en-US" dirty="0" err="1" smtClean="0"/>
              <a:t>pb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approach - rotating stopper with AGFA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1026" name="Picture 2" descr="set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10185" r="23612" b="16667"/>
          <a:stretch/>
        </p:blipFill>
        <p:spPr bwMode="auto">
          <a:xfrm>
            <a:off x="973494" y="874526"/>
            <a:ext cx="26670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6111499"/>
            <a:ext cx="395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Argonne Gas-Filled Analyzer (AGFA)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2185" y="3650380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Higher efficiency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Higher beam intensity</a:t>
            </a:r>
          </a:p>
          <a:p>
            <a:r>
              <a:rPr lang="en-US" dirty="0" smtClean="0">
                <a:solidFill>
                  <a:srgbClr val="92D050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rgbClr val="92D050"/>
                </a:solidFill>
              </a:rPr>
              <a:t>t~1 </a:t>
            </a:r>
            <a:r>
              <a:rPr lang="en-US" dirty="0" smtClean="0">
                <a:solidFill>
                  <a:srgbClr val="92D050"/>
                </a:solidFill>
              </a:rPr>
              <a:t>ns</a:t>
            </a:r>
            <a:endParaRPr lang="en-US" dirty="0" smtClean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610" y="302595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for triple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chains:</a:t>
            </a:r>
          </a:p>
          <a:p>
            <a:r>
              <a:rPr lang="en-US" baseline="30000" dirty="0" smtClean="0"/>
              <a:t>112</a:t>
            </a:r>
            <a:r>
              <a:rPr lang="en-US" dirty="0" smtClean="0"/>
              <a:t>Ba-</a:t>
            </a:r>
            <a:r>
              <a:rPr lang="en-US" baseline="30000" dirty="0" smtClean="0"/>
              <a:t>108</a:t>
            </a:r>
            <a:r>
              <a:rPr lang="en-US" dirty="0" smtClean="0"/>
              <a:t>Xe-</a:t>
            </a:r>
            <a:r>
              <a:rPr lang="en-US" baseline="30000" dirty="0" smtClean="0"/>
              <a:t>104</a:t>
            </a:r>
            <a:r>
              <a:rPr lang="en-US" dirty="0" smtClean="0"/>
              <a:t>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09" y="874526"/>
            <a:ext cx="2964457" cy="2223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4" y="4740267"/>
            <a:ext cx="3730645" cy="15668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t="9488" r="26483" b="37957"/>
          <a:stretch/>
        </p:blipFill>
        <p:spPr bwMode="auto">
          <a:xfrm>
            <a:off x="4738828" y="3293508"/>
            <a:ext cx="3810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786162" y="577847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54</a:t>
            </a:r>
            <a:r>
              <a:rPr lang="en-US" dirty="0" smtClean="0"/>
              <a:t>Fe+</a:t>
            </a:r>
            <a:r>
              <a:rPr lang="en-US" baseline="30000" dirty="0" smtClean="0"/>
              <a:t>58</a:t>
            </a:r>
            <a:r>
              <a:rPr lang="en-US" dirty="0" smtClean="0"/>
              <a:t>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 and Outlook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8229600" cy="3733800"/>
          </a:xfrm>
        </p:spPr>
        <p:txBody>
          <a:bodyPr/>
          <a:lstStyle/>
          <a:p>
            <a:r>
              <a:rPr lang="en-US" altLang="en-US" sz="2400" dirty="0" smtClean="0"/>
              <a:t>First observation of  the </a:t>
            </a:r>
            <a:r>
              <a:rPr lang="en-US" altLang="en-US" sz="2400" baseline="30000" dirty="0" smtClean="0"/>
              <a:t>108</a:t>
            </a:r>
            <a:r>
              <a:rPr lang="en-US" altLang="en-US" sz="2400" dirty="0" smtClean="0"/>
              <a:t>Xe-</a:t>
            </a:r>
            <a:r>
              <a:rPr lang="en-US" altLang="en-US" sz="2400" baseline="30000" dirty="0" smtClean="0"/>
              <a:t>104</a:t>
            </a:r>
            <a:r>
              <a:rPr lang="en-US" altLang="en-US" sz="2400" dirty="0" smtClean="0"/>
              <a:t>Te-</a:t>
            </a:r>
            <a:r>
              <a:rPr lang="en-US" altLang="en-US" sz="2400" baseline="30000" dirty="0" smtClean="0"/>
              <a:t>100</a:t>
            </a:r>
            <a:r>
              <a:rPr lang="en-US" altLang="en-US" sz="2400" dirty="0" smtClean="0"/>
              <a:t>Sn chain</a:t>
            </a:r>
          </a:p>
          <a:p>
            <a:pPr lvl="1"/>
            <a:r>
              <a:rPr lang="en-US" altLang="en-US" sz="2200" dirty="0" smtClean="0"/>
              <a:t>Enhanced alpha preformation compared to </a:t>
            </a:r>
            <a:r>
              <a:rPr lang="en-US" altLang="en-US" sz="2200" baseline="30000" dirty="0" smtClean="0"/>
              <a:t>212</a:t>
            </a:r>
            <a:r>
              <a:rPr lang="en-US" altLang="en-US" sz="2200" dirty="0" smtClean="0"/>
              <a:t>Po</a:t>
            </a:r>
          </a:p>
          <a:p>
            <a:r>
              <a:rPr lang="en-US" altLang="en-US" sz="2400" dirty="0" smtClean="0"/>
              <a:t>Numerous calculations reproduce </a:t>
            </a:r>
            <a:r>
              <a:rPr lang="en-US" altLang="en-US" sz="2400" baseline="30000" dirty="0" smtClean="0"/>
              <a:t>108</a:t>
            </a:r>
            <a:r>
              <a:rPr lang="en-US" altLang="en-US" sz="2400" dirty="0" smtClean="0"/>
              <a:t>Xe lifetimes but predict longer lifetime for </a:t>
            </a:r>
            <a:r>
              <a:rPr lang="en-US" altLang="en-US" sz="2400" baseline="30000" dirty="0" smtClean="0"/>
              <a:t>104</a:t>
            </a:r>
            <a:r>
              <a:rPr lang="en-US" altLang="en-US" sz="2400" dirty="0" smtClean="0"/>
              <a:t>Te</a:t>
            </a:r>
            <a:endParaRPr lang="en-US" altLang="en-US" sz="2400" dirty="0" smtClean="0"/>
          </a:p>
          <a:p>
            <a:r>
              <a:rPr lang="en-US" altLang="en-US" sz="2400" dirty="0" smtClean="0"/>
              <a:t>Future </a:t>
            </a:r>
            <a:r>
              <a:rPr lang="en-US" altLang="en-US" sz="2400" dirty="0" smtClean="0"/>
              <a:t>measurements</a:t>
            </a:r>
          </a:p>
          <a:p>
            <a:pPr lvl="1"/>
            <a:r>
              <a:rPr lang="en-US" altLang="en-US" sz="2200" b="1" dirty="0" smtClean="0"/>
              <a:t>More statistics</a:t>
            </a:r>
          </a:p>
          <a:p>
            <a:pPr lvl="1"/>
            <a:r>
              <a:rPr lang="en-US" altLang="en-US" sz="2200" b="1" baseline="30000" dirty="0" smtClean="0"/>
              <a:t>104</a:t>
            </a:r>
            <a:r>
              <a:rPr lang="en-US" altLang="en-US" sz="2200" b="1" dirty="0" smtClean="0"/>
              <a:t>Te lifetime (~1 ns)</a:t>
            </a:r>
          </a:p>
          <a:p>
            <a:pPr lvl="1"/>
            <a:r>
              <a:rPr lang="en-US" altLang="en-US" sz="2200" dirty="0" smtClean="0"/>
              <a:t>more precise </a:t>
            </a:r>
            <a:r>
              <a:rPr lang="en-US" altLang="en-US" sz="2200" dirty="0" smtClean="0">
                <a:latin typeface="Symbol" panose="05050102010706020507" pitchFamily="18" charset="2"/>
              </a:rPr>
              <a:t>a</a:t>
            </a:r>
            <a:r>
              <a:rPr lang="en-US" altLang="en-US" sz="2200" dirty="0" smtClean="0"/>
              <a:t>-decay widths for </a:t>
            </a:r>
            <a:r>
              <a:rPr lang="en-US" altLang="en-US" sz="2200" baseline="30000" dirty="0" smtClean="0"/>
              <a:t>108</a:t>
            </a:r>
            <a:r>
              <a:rPr lang="en-US" altLang="en-US" sz="2200" dirty="0" smtClean="0"/>
              <a:t>Xe and other N~Z </a:t>
            </a:r>
            <a:r>
              <a:rPr lang="en-US" altLang="en-US" sz="2200" dirty="0" smtClean="0">
                <a:latin typeface="Symbol" panose="05050102010706020507" pitchFamily="18" charset="2"/>
              </a:rPr>
              <a:t>a</a:t>
            </a:r>
            <a:r>
              <a:rPr lang="en-US" altLang="en-US" sz="2200" dirty="0" smtClean="0"/>
              <a:t> emitters</a:t>
            </a:r>
          </a:p>
          <a:p>
            <a:pPr lvl="1"/>
            <a:r>
              <a:rPr lang="en-US" altLang="en-US" sz="2200" baseline="30000" dirty="0" smtClean="0"/>
              <a:t>112</a:t>
            </a:r>
            <a:r>
              <a:rPr lang="en-US" altLang="en-US" sz="2200" dirty="0" smtClean="0"/>
              <a:t>Ba N=Z </a:t>
            </a:r>
            <a:r>
              <a:rPr lang="en-US" altLang="en-US" sz="2200" dirty="0" smtClean="0">
                <a:latin typeface="Symbol" panose="05050102010706020507" pitchFamily="18" charset="2"/>
              </a:rPr>
              <a:t>a</a:t>
            </a:r>
            <a:r>
              <a:rPr lang="en-US" altLang="en-US" sz="2200" dirty="0" smtClean="0"/>
              <a:t> emitter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2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7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35052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/>
              <a:t>Alpha-decay </a:t>
            </a:r>
            <a:r>
              <a:rPr lang="en-US" altLang="en-US" sz="2400" dirty="0" smtClean="0"/>
              <a:t>landscape</a:t>
            </a:r>
          </a:p>
          <a:p>
            <a:pPr>
              <a:defRPr/>
            </a:pPr>
            <a:r>
              <a:rPr lang="en-US" altLang="en-US" sz="2400" dirty="0" smtClean="0"/>
              <a:t>Microscopic description of </a:t>
            </a:r>
            <a:r>
              <a:rPr lang="en-US" altLang="en-US" sz="2400" dirty="0" smtClean="0">
                <a:latin typeface="Symbol" panose="05050102010706020507" pitchFamily="18" charset="2"/>
              </a:rPr>
              <a:t>a</a:t>
            </a:r>
            <a:r>
              <a:rPr lang="en-US" altLang="en-US" sz="2400" dirty="0" smtClean="0"/>
              <a:t> decay</a:t>
            </a:r>
          </a:p>
          <a:p>
            <a:pPr>
              <a:defRPr/>
            </a:pPr>
            <a:r>
              <a:rPr lang="en-US" altLang="en-US" sz="2400" dirty="0" smtClean="0"/>
              <a:t>Doubly-magic </a:t>
            </a:r>
            <a:r>
              <a:rPr lang="en-US" altLang="en-US" sz="2400" baseline="30000" dirty="0" smtClean="0"/>
              <a:t>100</a:t>
            </a:r>
            <a:r>
              <a:rPr lang="en-US" altLang="en-US" sz="2400" dirty="0" smtClean="0"/>
              <a:t>Sn</a:t>
            </a:r>
          </a:p>
          <a:p>
            <a:pPr>
              <a:defRPr/>
            </a:pPr>
            <a:r>
              <a:rPr lang="en-US" altLang="en-US" sz="2400" dirty="0" smtClean="0"/>
              <a:t>Observation of the </a:t>
            </a:r>
            <a:r>
              <a:rPr lang="en-US" altLang="en-US" sz="2400" baseline="30000" dirty="0" smtClean="0"/>
              <a:t>108</a:t>
            </a:r>
            <a:r>
              <a:rPr lang="en-US" altLang="en-US" sz="2400" dirty="0" smtClean="0"/>
              <a:t>Xe-</a:t>
            </a:r>
            <a:r>
              <a:rPr lang="en-US" altLang="en-US" sz="2400" baseline="30000" dirty="0" smtClean="0"/>
              <a:t>104</a:t>
            </a:r>
            <a:r>
              <a:rPr lang="en-US" altLang="en-US" sz="2400" dirty="0" smtClean="0"/>
              <a:t>Te-</a:t>
            </a:r>
            <a:r>
              <a:rPr lang="en-US" altLang="en-US" sz="2400" baseline="30000" dirty="0" smtClean="0"/>
              <a:t>100</a:t>
            </a:r>
            <a:r>
              <a:rPr lang="en-US" altLang="en-US" sz="2400" dirty="0" smtClean="0"/>
              <a:t>Sn </a:t>
            </a:r>
            <a:r>
              <a:rPr lang="en-US" altLang="en-US" sz="2400" dirty="0" smtClean="0">
                <a:latin typeface="Symbol" panose="05050102010706020507" pitchFamily="18" charset="2"/>
              </a:rPr>
              <a:t>a</a:t>
            </a:r>
            <a:r>
              <a:rPr lang="en-US" altLang="en-US" sz="2400" dirty="0" smtClean="0"/>
              <a:t> decay chain</a:t>
            </a:r>
          </a:p>
          <a:p>
            <a:pPr>
              <a:defRPr/>
            </a:pPr>
            <a:r>
              <a:rPr lang="en-US" altLang="en-US" sz="2400" dirty="0" smtClean="0"/>
              <a:t>Discussion of </a:t>
            </a:r>
            <a:r>
              <a:rPr lang="en-US" altLang="en-US" sz="2400" dirty="0" smtClean="0">
                <a:latin typeface="Symbol" panose="05050102010706020507" pitchFamily="18" charset="2"/>
              </a:rPr>
              <a:t>a</a:t>
            </a:r>
            <a:r>
              <a:rPr lang="en-US" altLang="en-US" sz="2400" dirty="0" smtClean="0"/>
              <a:t>-decay reduced widths</a:t>
            </a:r>
          </a:p>
          <a:p>
            <a:pPr lvl="1">
              <a:defRPr/>
            </a:pPr>
            <a:r>
              <a:rPr lang="en-US" altLang="en-US" sz="2000" baseline="30000" dirty="0" smtClean="0"/>
              <a:t>208</a:t>
            </a:r>
            <a:r>
              <a:rPr lang="en-US" altLang="en-US" sz="2000" dirty="0" smtClean="0"/>
              <a:t>Pb region  vs </a:t>
            </a:r>
            <a:r>
              <a:rPr lang="en-US" altLang="en-US" sz="2000" baseline="30000" dirty="0" smtClean="0"/>
              <a:t>100</a:t>
            </a:r>
            <a:r>
              <a:rPr lang="en-US" altLang="en-US" sz="2000" dirty="0" smtClean="0"/>
              <a:t>Sn region</a:t>
            </a:r>
          </a:p>
          <a:p>
            <a:pPr lvl="1">
              <a:defRPr/>
            </a:pPr>
            <a:r>
              <a:rPr lang="en-US" altLang="en-US" sz="2000" dirty="0"/>
              <a:t>t</a:t>
            </a:r>
            <a:r>
              <a:rPr lang="en-US" altLang="en-US" sz="2000" dirty="0" smtClean="0"/>
              <a:t>heoretical calculations for </a:t>
            </a:r>
            <a:r>
              <a:rPr lang="en-US" altLang="en-US" sz="2000" baseline="30000" dirty="0" smtClean="0"/>
              <a:t>104</a:t>
            </a:r>
            <a:r>
              <a:rPr lang="en-US" altLang="en-US" sz="2000" dirty="0" smtClean="0"/>
              <a:t>Te/</a:t>
            </a:r>
            <a:r>
              <a:rPr lang="en-US" altLang="en-US" sz="2000" baseline="30000" dirty="0" smtClean="0"/>
              <a:t>108</a:t>
            </a:r>
            <a:r>
              <a:rPr lang="en-US" altLang="en-US" sz="2000" dirty="0" smtClean="0"/>
              <a:t>Xe</a:t>
            </a:r>
            <a:endParaRPr lang="en-US" altLang="en-US" sz="2200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altLang="en-US" sz="2400" dirty="0" smtClean="0"/>
              <a:t>Summary and Outlook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5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598488"/>
          </a:xfrm>
        </p:spPr>
        <p:txBody>
          <a:bodyPr/>
          <a:lstStyle/>
          <a:p>
            <a:r>
              <a:rPr lang="en-US" altLang="en-US" dirty="0" smtClean="0"/>
              <a:t>Alpha-decay landscape</a:t>
            </a:r>
          </a:p>
        </p:txBody>
      </p:sp>
      <p:pic>
        <p:nvPicPr>
          <p:cNvPr id="717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48" y="689552"/>
            <a:ext cx="669766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 dirty="0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066800" y="2686474"/>
            <a:ext cx="903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aseline="30000" dirty="0"/>
              <a:t>100</a:t>
            </a:r>
            <a:r>
              <a:rPr lang="en-US" altLang="en-US" sz="2400" dirty="0"/>
              <a:t>Sn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3724852" y="1270070"/>
            <a:ext cx="90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aseline="30000" dirty="0"/>
              <a:t>208</a:t>
            </a:r>
            <a:r>
              <a:rPr lang="en-US" altLang="en-US" sz="2400" dirty="0"/>
              <a:t>Pb</a:t>
            </a: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7" t="13593" r="23155" b="26508"/>
          <a:stretch>
            <a:fillRect/>
          </a:stretch>
        </p:blipFill>
        <p:spPr bwMode="auto">
          <a:xfrm>
            <a:off x="5751522" y="1704893"/>
            <a:ext cx="3215022" cy="242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052109" y="1269600"/>
            <a:ext cx="28216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 smtClean="0"/>
              <a:t>Super-Heavy Elements</a:t>
            </a:r>
            <a:endParaRPr lang="en-US" altLang="en-US" sz="2000" dirty="0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601681" y="856187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New proton-rich isotopes</a:t>
            </a:r>
            <a:endParaRPr lang="en-US" altLang="en-US" dirty="0"/>
          </a:p>
          <a:p>
            <a:r>
              <a:rPr lang="en-US" altLang="en-US" dirty="0"/>
              <a:t>Super-heavy nuclei</a:t>
            </a:r>
          </a:p>
          <a:p>
            <a:r>
              <a:rPr lang="en-US" altLang="en-US" dirty="0"/>
              <a:t>Masses</a:t>
            </a:r>
          </a:p>
          <a:p>
            <a:r>
              <a:rPr lang="en-US" altLang="en-US" dirty="0" smtClean="0"/>
              <a:t>Structure</a:t>
            </a:r>
          </a:p>
          <a:p>
            <a:r>
              <a:rPr lang="en-US" altLang="en-US" dirty="0" smtClean="0"/>
              <a:t>Clustering, astrophysics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84606" y="4896567"/>
            <a:ext cx="3813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are many empirical formulas </a:t>
            </a:r>
          </a:p>
          <a:p>
            <a:r>
              <a:rPr lang="en-US" dirty="0" smtClean="0"/>
              <a:t>for calculating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-decay widths</a:t>
            </a:r>
          </a:p>
          <a:p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b="1" dirty="0" smtClean="0"/>
              <a:t>microscopic description</a:t>
            </a:r>
          </a:p>
          <a:p>
            <a:r>
              <a:rPr lang="en-US" dirty="0"/>
              <a:t>o</a:t>
            </a:r>
            <a:r>
              <a:rPr lang="en-US" dirty="0" smtClean="0"/>
              <a:t>f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decay </a:t>
            </a:r>
            <a:r>
              <a:rPr lang="en-US" b="1" dirty="0" smtClean="0"/>
              <a:t>remains challenging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751522" y="1066658"/>
            <a:ext cx="649280" cy="638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99238" y="817563"/>
            <a:ext cx="2367306" cy="887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6367" y="4239520"/>
            <a:ext cx="3720512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FF3300"/>
                </a:solidFill>
                <a:latin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rgbClr val="FF3300"/>
                </a:solidFill>
              </a:rPr>
              <a:t> decay </a:t>
            </a:r>
            <a:r>
              <a:rPr lang="en-US" altLang="en-US" dirty="0">
                <a:solidFill>
                  <a:srgbClr val="FF3300"/>
                </a:solidFill>
              </a:rPr>
              <a:t>of </a:t>
            </a:r>
            <a:r>
              <a:rPr lang="en-US" altLang="en-US" b="1" baseline="30000" dirty="0">
                <a:solidFill>
                  <a:srgbClr val="FF3300"/>
                </a:solidFill>
              </a:rPr>
              <a:t>212</a:t>
            </a:r>
            <a:r>
              <a:rPr lang="en-US" altLang="en-US" b="1" dirty="0">
                <a:solidFill>
                  <a:srgbClr val="FF3300"/>
                </a:solidFill>
              </a:rPr>
              <a:t>Po</a:t>
            </a:r>
            <a:r>
              <a:rPr lang="en-US" altLang="en-US" dirty="0">
                <a:solidFill>
                  <a:srgbClr val="FF3300"/>
                </a:solidFill>
              </a:rPr>
              <a:t> to </a:t>
            </a:r>
            <a:r>
              <a:rPr lang="en-US" altLang="en-US" dirty="0" smtClean="0">
                <a:solidFill>
                  <a:srgbClr val="FF3300"/>
                </a:solidFill>
              </a:rPr>
              <a:t>doubly magic </a:t>
            </a:r>
            <a:r>
              <a:rPr lang="en-US" altLang="en-US" baseline="30000" dirty="0">
                <a:solidFill>
                  <a:srgbClr val="FF3300"/>
                </a:solidFill>
              </a:rPr>
              <a:t>208</a:t>
            </a:r>
            <a:r>
              <a:rPr lang="en-US" altLang="en-US" dirty="0">
                <a:solidFill>
                  <a:srgbClr val="FF3300"/>
                </a:solidFill>
              </a:rPr>
              <a:t>Pb is </a:t>
            </a:r>
            <a:r>
              <a:rPr lang="en-US" altLang="en-US" dirty="0" smtClean="0">
                <a:solidFill>
                  <a:srgbClr val="FF3300"/>
                </a:solidFill>
              </a:rPr>
              <a:t>the simplest case and serves as a benchmark</a:t>
            </a:r>
          </a:p>
          <a:p>
            <a:endParaRPr lang="en-US" altLang="en-US" dirty="0" smtClean="0">
              <a:solidFill>
                <a:srgbClr val="FF3300"/>
              </a:solidFill>
            </a:endParaRPr>
          </a:p>
          <a:p>
            <a:r>
              <a:rPr lang="en-US" altLang="en-US" dirty="0" smtClean="0">
                <a:solidFill>
                  <a:srgbClr val="FF3300"/>
                </a:solidFill>
                <a:latin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rgbClr val="FF3300"/>
                </a:solidFill>
              </a:rPr>
              <a:t> decay of  </a:t>
            </a:r>
            <a:r>
              <a:rPr lang="en-US" altLang="en-US" b="1" baseline="30000" dirty="0" smtClean="0">
                <a:solidFill>
                  <a:srgbClr val="FF3300"/>
                </a:solidFill>
              </a:rPr>
              <a:t>104</a:t>
            </a:r>
            <a:r>
              <a:rPr lang="en-US" altLang="en-US" b="1" dirty="0" smtClean="0">
                <a:solidFill>
                  <a:srgbClr val="FF3300"/>
                </a:solidFill>
              </a:rPr>
              <a:t>Te</a:t>
            </a:r>
            <a:r>
              <a:rPr lang="en-US" altLang="en-US" dirty="0" smtClean="0">
                <a:solidFill>
                  <a:srgbClr val="FF3300"/>
                </a:solidFill>
              </a:rPr>
              <a:t> to </a:t>
            </a:r>
            <a:r>
              <a:rPr lang="en-US" altLang="en-US" dirty="0">
                <a:solidFill>
                  <a:srgbClr val="FF3300"/>
                </a:solidFill>
              </a:rPr>
              <a:t>doubly magic </a:t>
            </a:r>
            <a:r>
              <a:rPr lang="en-US" altLang="en-US" baseline="30000" dirty="0">
                <a:solidFill>
                  <a:srgbClr val="FF3300"/>
                </a:solidFill>
              </a:rPr>
              <a:t>100</a:t>
            </a:r>
            <a:r>
              <a:rPr lang="en-US" altLang="en-US" dirty="0">
                <a:solidFill>
                  <a:srgbClr val="FF3300"/>
                </a:solidFill>
              </a:rPr>
              <a:t>Sn, </a:t>
            </a:r>
            <a:r>
              <a:rPr lang="en-US" altLang="en-US" dirty="0" smtClean="0">
                <a:solidFill>
                  <a:srgbClr val="FF3300"/>
                </a:solidFill>
              </a:rPr>
              <a:t>enhanced </a:t>
            </a:r>
            <a:r>
              <a:rPr lang="en-US" altLang="en-US" dirty="0" smtClean="0">
                <a:solidFill>
                  <a:srgbClr val="FF3300"/>
                </a:solidFill>
                <a:latin typeface="Symbol" panose="05050102010706020507" pitchFamily="18" charset="2"/>
              </a:rPr>
              <a:t>a</a:t>
            </a:r>
            <a:r>
              <a:rPr lang="en-US" altLang="en-US" dirty="0" smtClean="0">
                <a:solidFill>
                  <a:srgbClr val="FF3300"/>
                </a:solidFill>
              </a:rPr>
              <a:t> preformation factor due to strong </a:t>
            </a:r>
            <a:r>
              <a:rPr lang="en-US" altLang="en-US" dirty="0" smtClean="0">
                <a:solidFill>
                  <a:srgbClr val="FF3300"/>
                </a:solidFill>
                <a:latin typeface="Symbol" panose="05050102010706020507" pitchFamily="18" charset="2"/>
              </a:rPr>
              <a:t>p</a:t>
            </a:r>
            <a:r>
              <a:rPr lang="en-US" altLang="en-US" dirty="0" smtClean="0">
                <a:solidFill>
                  <a:srgbClr val="FF3300"/>
                </a:solidFill>
              </a:rPr>
              <a:t>-</a:t>
            </a:r>
            <a:r>
              <a:rPr lang="en-US" altLang="en-US" dirty="0" smtClean="0">
                <a:solidFill>
                  <a:srgbClr val="FF3300"/>
                </a:solidFill>
                <a:latin typeface="Symbol" panose="05050102010706020507" pitchFamily="18" charset="2"/>
                <a:cs typeface="Symath_IV50" panose="00000400000000000000" pitchFamily="2" charset="0"/>
              </a:rPr>
              <a:t>n</a:t>
            </a:r>
            <a:r>
              <a:rPr lang="en-US" altLang="en-US" dirty="0" smtClean="0">
                <a:solidFill>
                  <a:srgbClr val="FF3300"/>
                </a:solidFill>
              </a:rPr>
              <a:t> interaction,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superallowed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smtClean="0">
                <a:solidFill>
                  <a:srgbClr val="FF3300"/>
                </a:solidFill>
                <a:latin typeface="Symbol" panose="05050102010706020507" pitchFamily="18" charset="2"/>
              </a:rPr>
              <a:t>a</a:t>
            </a:r>
            <a:r>
              <a:rPr lang="en-US" altLang="en-US" b="1" dirty="0" smtClean="0">
                <a:solidFill>
                  <a:srgbClr val="FF3300"/>
                </a:solidFill>
              </a:rPr>
              <a:t> decay</a:t>
            </a:r>
            <a:endParaRPr lang="en-US" altLang="en-US" sz="2000" b="1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85952"/>
            <a:ext cx="8229600" cy="657225"/>
          </a:xfrm>
        </p:spPr>
        <p:txBody>
          <a:bodyPr/>
          <a:lstStyle/>
          <a:p>
            <a:r>
              <a:rPr lang="en-US" altLang="en-US" dirty="0" smtClean="0"/>
              <a:t>Gamow alpha-decay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93800" y="1349375"/>
            <a:ext cx="0" cy="42672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60400" y="3848100"/>
            <a:ext cx="3835400" cy="1587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93800" y="3197225"/>
            <a:ext cx="1446213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24"/>
          <p:cNvSpPr txBox="1">
            <a:spLocks noChangeArrowheads="1"/>
          </p:cNvSpPr>
          <p:nvPr/>
        </p:nvSpPr>
        <p:spPr bwMode="auto">
          <a:xfrm>
            <a:off x="4010027" y="3798870"/>
            <a:ext cx="261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</a:p>
        </p:txBody>
      </p:sp>
      <p:sp>
        <p:nvSpPr>
          <p:cNvPr id="9224" name="TextBox 25"/>
          <p:cNvSpPr txBox="1">
            <a:spLocks noChangeArrowheads="1"/>
          </p:cNvSpPr>
          <p:nvPr/>
        </p:nvSpPr>
        <p:spPr bwMode="auto">
          <a:xfrm>
            <a:off x="477838" y="1417638"/>
            <a:ext cx="569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V(r)</a:t>
            </a:r>
          </a:p>
        </p:txBody>
      </p:sp>
      <p:sp>
        <p:nvSpPr>
          <p:cNvPr id="9225" name="TextBox 26"/>
          <p:cNvSpPr txBox="1">
            <a:spLocks noChangeArrowheads="1"/>
          </p:cNvSpPr>
          <p:nvPr/>
        </p:nvSpPr>
        <p:spPr bwMode="auto">
          <a:xfrm flipH="1">
            <a:off x="587375" y="2992438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E</a:t>
            </a:r>
            <a:r>
              <a:rPr lang="en-US" altLang="en-US" dirty="0"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248025" y="3197225"/>
            <a:ext cx="12477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781175" y="3135313"/>
            <a:ext cx="188913" cy="176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8" name="TextBox 29"/>
          <p:cNvSpPr txBox="1">
            <a:spLocks noChangeArrowheads="1"/>
          </p:cNvSpPr>
          <p:nvPr/>
        </p:nvSpPr>
        <p:spPr bwMode="auto">
          <a:xfrm>
            <a:off x="2479675" y="3902075"/>
            <a:ext cx="436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  <a:r>
              <a:rPr lang="en-US" altLang="en-US" baseline="-25000"/>
              <a:t>1</a:t>
            </a:r>
          </a:p>
        </p:txBody>
      </p:sp>
      <p:sp>
        <p:nvSpPr>
          <p:cNvPr id="9229" name="TextBox 30"/>
          <p:cNvSpPr txBox="1">
            <a:spLocks noChangeArrowheads="1"/>
          </p:cNvSpPr>
          <p:nvPr/>
        </p:nvSpPr>
        <p:spPr bwMode="auto">
          <a:xfrm>
            <a:off x="3067050" y="3887788"/>
            <a:ext cx="436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R</a:t>
            </a:r>
            <a:r>
              <a:rPr lang="en-US" altLang="en-US" baseline="-25000"/>
              <a:t>2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640013" y="3197225"/>
            <a:ext cx="60801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94393" y="4535691"/>
            <a:ext cx="26932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l"/>
              <a:defRPr/>
            </a:pPr>
            <a:r>
              <a:rPr lang="en-US" sz="1600" dirty="0"/>
              <a:t>- decay </a:t>
            </a:r>
            <a:r>
              <a:rPr lang="en-US" sz="1600" dirty="0" smtClean="0"/>
              <a:t>constant</a:t>
            </a:r>
          </a:p>
          <a:p>
            <a:pPr>
              <a:defRPr/>
            </a:pPr>
            <a:r>
              <a:rPr lang="en-US" sz="1600" dirty="0" smtClean="0">
                <a:latin typeface="Symbol" panose="05050102010706020507" pitchFamily="18" charset="2"/>
              </a:rPr>
              <a:t>G</a:t>
            </a:r>
            <a:r>
              <a:rPr lang="en-US" sz="1600" dirty="0" smtClean="0"/>
              <a:t> </a:t>
            </a:r>
            <a:r>
              <a:rPr lang="en-US" sz="1600" dirty="0"/>
              <a:t>– decay </a:t>
            </a:r>
            <a:r>
              <a:rPr lang="en-US" sz="1600" dirty="0" smtClean="0"/>
              <a:t>width</a:t>
            </a:r>
            <a:endParaRPr lang="en-US" sz="1600" dirty="0"/>
          </a:p>
          <a:p>
            <a:pPr marL="285750" indent="-285750">
              <a:buFont typeface="Symbol" panose="05050102010706020507" pitchFamily="18" charset="2"/>
              <a:buChar char="n"/>
              <a:defRPr/>
            </a:pPr>
            <a:r>
              <a:rPr lang="en-US" sz="1600" dirty="0" smtClean="0"/>
              <a:t>- assault frequency</a:t>
            </a:r>
          </a:p>
          <a:p>
            <a:pPr>
              <a:defRPr/>
            </a:pPr>
            <a:r>
              <a:rPr lang="en-US" sz="1600" dirty="0" smtClean="0"/>
              <a:t>P – penetration probability </a:t>
            </a:r>
            <a:endParaRPr lang="en-US" sz="1600" dirty="0"/>
          </a:p>
        </p:txBody>
      </p:sp>
      <p:sp>
        <p:nvSpPr>
          <p:cNvPr id="9234" name="TextBox 47"/>
          <p:cNvSpPr txBox="1">
            <a:spLocks noChangeArrowheads="1"/>
          </p:cNvSpPr>
          <p:nvPr/>
        </p:nvSpPr>
        <p:spPr bwMode="auto">
          <a:xfrm>
            <a:off x="482600" y="576387"/>
            <a:ext cx="462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 dirty="0" smtClean="0"/>
              <a:t>G</a:t>
            </a:r>
            <a:r>
              <a:rPr lang="en-US" altLang="en-US" sz="1600" i="1" dirty="0"/>
              <a:t>. Gamow, Z. Phys. 51, 204 (1928</a:t>
            </a:r>
            <a:r>
              <a:rPr lang="en-US" altLang="en-US" sz="1600" i="1" dirty="0" smtClean="0"/>
              <a:t>)</a:t>
            </a:r>
          </a:p>
          <a:p>
            <a:r>
              <a:rPr lang="en-US" altLang="en-US" sz="1600" i="1" dirty="0" smtClean="0"/>
              <a:t>Probabilistic interpretation of quantum mechanics</a:t>
            </a:r>
            <a:endParaRPr lang="en-US" altLang="en-US" sz="1600" i="1" dirty="0"/>
          </a:p>
        </p:txBody>
      </p:sp>
      <p:sp>
        <p:nvSpPr>
          <p:cNvPr id="5" name="Freeform 4"/>
          <p:cNvSpPr/>
          <p:nvPr/>
        </p:nvSpPr>
        <p:spPr>
          <a:xfrm>
            <a:off x="1195388" y="2935288"/>
            <a:ext cx="2767012" cy="2301875"/>
          </a:xfrm>
          <a:custGeom>
            <a:avLst/>
            <a:gdLst>
              <a:gd name="connsiteX0" fmla="*/ 0 w 4248443"/>
              <a:gd name="connsiteY0" fmla="*/ 2297660 h 2301374"/>
              <a:gd name="connsiteX1" fmla="*/ 1463040 w 4248443"/>
              <a:gd name="connsiteY1" fmla="*/ 2086644 h 2301374"/>
              <a:gd name="connsiteX2" fmla="*/ 1969477 w 4248443"/>
              <a:gd name="connsiteY2" fmla="*/ 919026 h 2301374"/>
              <a:gd name="connsiteX3" fmla="*/ 2349304 w 4248443"/>
              <a:gd name="connsiteY3" fmla="*/ 4626 h 2301374"/>
              <a:gd name="connsiteX4" fmla="*/ 3727938 w 4248443"/>
              <a:gd name="connsiteY4" fmla="*/ 567333 h 2301374"/>
              <a:gd name="connsiteX5" fmla="*/ 4248443 w 4248443"/>
              <a:gd name="connsiteY5" fmla="*/ 637672 h 2301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8443" h="2301374">
                <a:moveTo>
                  <a:pt x="0" y="2297660"/>
                </a:moveTo>
                <a:cubicBezTo>
                  <a:pt x="567397" y="2307038"/>
                  <a:pt x="1134794" y="2316416"/>
                  <a:pt x="1463040" y="2086644"/>
                </a:cubicBezTo>
                <a:cubicBezTo>
                  <a:pt x="1791286" y="1856872"/>
                  <a:pt x="1821766" y="1266029"/>
                  <a:pt x="1969477" y="919026"/>
                </a:cubicBezTo>
                <a:cubicBezTo>
                  <a:pt x="2117188" y="572023"/>
                  <a:pt x="2056227" y="63241"/>
                  <a:pt x="2349304" y="4626"/>
                </a:cubicBezTo>
                <a:cubicBezTo>
                  <a:pt x="2642381" y="-53990"/>
                  <a:pt x="3411415" y="461825"/>
                  <a:pt x="3727938" y="567333"/>
                </a:cubicBezTo>
                <a:cubicBezTo>
                  <a:pt x="4044461" y="672841"/>
                  <a:pt x="4146452" y="655256"/>
                  <a:pt x="4248443" y="6376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640013" y="3197225"/>
            <a:ext cx="0" cy="650875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48025" y="3206750"/>
            <a:ext cx="0" cy="649288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8" name="TextBox 9"/>
          <p:cNvSpPr txBox="1">
            <a:spLocks noChangeArrowheads="1"/>
          </p:cNvSpPr>
          <p:nvPr/>
        </p:nvSpPr>
        <p:spPr bwMode="auto">
          <a:xfrm>
            <a:off x="1711325" y="3235325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Symbol" panose="05050102010706020507" pitchFamily="18" charset="2"/>
              </a:rPr>
              <a:t>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382" y="1152359"/>
            <a:ext cx="4328535" cy="1170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971" y="1337533"/>
            <a:ext cx="755970" cy="274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9851" y="5404406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Nuclear</a:t>
            </a:r>
          </a:p>
          <a:p>
            <a:r>
              <a:rPr lang="en-US" dirty="0"/>
              <a:t>p</a:t>
            </a:r>
            <a:r>
              <a:rPr lang="en-US" dirty="0" smtClean="0"/>
              <a:t>otential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63022" y="2511696"/>
            <a:ext cx="334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Coulomb/centrifugal barrier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3682" y="2162312"/>
            <a:ext cx="3275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be readily calculated</a:t>
            </a:r>
          </a:p>
          <a:p>
            <a:r>
              <a:rPr lang="en-US" dirty="0" smtClean="0"/>
              <a:t>Very steep function of Q-value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80251" y="1821934"/>
                <a:ext cx="14523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251" y="1821934"/>
                <a:ext cx="1452321" cy="276999"/>
              </a:xfrm>
              <a:prstGeom prst="rect">
                <a:avLst/>
              </a:prstGeom>
              <a:blipFill>
                <a:blip r:embed="rId4"/>
                <a:stretch>
                  <a:fillRect l="-5882" r="-42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787" y="3262782"/>
            <a:ext cx="960510" cy="3001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647" y="3947849"/>
            <a:ext cx="1163911" cy="616478"/>
          </a:xfrm>
          <a:prstGeom prst="rect">
            <a:avLst/>
          </a:prstGeom>
          <a:solidFill>
            <a:srgbClr val="FF3300">
              <a:alpha val="50000"/>
            </a:srgbClr>
          </a:solidFill>
        </p:spPr>
      </p:pic>
      <p:sp>
        <p:nvSpPr>
          <p:cNvPr id="34" name="TextBox 33"/>
          <p:cNvSpPr txBox="1"/>
          <p:nvPr/>
        </p:nvSpPr>
        <p:spPr>
          <a:xfrm>
            <a:off x="5664407" y="4875478"/>
            <a:ext cx="3617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- reduced </a:t>
            </a:r>
            <a:r>
              <a:rPr lang="en-US" sz="1600" dirty="0" smtClean="0">
                <a:latin typeface="Symbol" panose="05050102010706020507" pitchFamily="18" charset="2"/>
              </a:rPr>
              <a:t>a</a:t>
            </a:r>
            <a:r>
              <a:rPr lang="en-US" sz="1600" dirty="0" smtClean="0"/>
              <a:t> decay width,</a:t>
            </a:r>
          </a:p>
          <a:p>
            <a:pPr>
              <a:defRPr/>
            </a:pPr>
            <a:r>
              <a:rPr lang="en-US" sz="1600" dirty="0"/>
              <a:t> </a:t>
            </a:r>
            <a:r>
              <a:rPr lang="en-US" sz="1600" dirty="0" smtClean="0"/>
              <a:t>            often normalized to </a:t>
            </a:r>
            <a:r>
              <a:rPr lang="en-US" sz="1600" baseline="30000" dirty="0" smtClean="0"/>
              <a:t>212</a:t>
            </a:r>
            <a:r>
              <a:rPr lang="en-US" sz="1600" dirty="0" smtClean="0"/>
              <a:t>Po</a:t>
            </a:r>
          </a:p>
          <a:p>
            <a:pPr>
              <a:defRPr/>
            </a:pPr>
            <a:r>
              <a:rPr lang="en-US" sz="1600" dirty="0"/>
              <a:t> </a:t>
            </a:r>
            <a:r>
              <a:rPr lang="en-US" sz="1600" dirty="0" smtClean="0"/>
              <a:t>            (~</a:t>
            </a:r>
            <a:r>
              <a:rPr lang="en-US" sz="1600" dirty="0" smtClean="0">
                <a:latin typeface="Symbol" panose="05050102010706020507" pitchFamily="18" charset="2"/>
              </a:rPr>
              <a:t>a</a:t>
            </a:r>
            <a:r>
              <a:rPr lang="en-US" sz="1600" dirty="0" smtClean="0"/>
              <a:t> preformation factor)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989445" y="2496394"/>
            <a:ext cx="1222185" cy="11812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41956" y="2496394"/>
            <a:ext cx="1222185" cy="11812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R-matrix expression of the alpha-decay width</a:t>
            </a:r>
            <a:br>
              <a:rPr lang="en-US" altLang="en-US" dirty="0" smtClean="0"/>
            </a:br>
            <a:endParaRPr lang="en-US" alt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3953021"/>
            <a:ext cx="66659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05" y="1202254"/>
            <a:ext cx="3302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267169"/>
            <a:ext cx="35433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387745" y="3354315"/>
            <a:ext cx="2351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Formation </a:t>
            </a:r>
            <a:r>
              <a:rPr lang="en-US" altLang="en-US" dirty="0" smtClean="0"/>
              <a:t>amplitude: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13320" name="TextBox 5"/>
          <p:cNvSpPr txBox="1">
            <a:spLocks noChangeArrowheads="1"/>
          </p:cNvSpPr>
          <p:nvPr/>
        </p:nvSpPr>
        <p:spPr bwMode="auto">
          <a:xfrm>
            <a:off x="4313238" y="1213317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P</a:t>
            </a:r>
            <a:r>
              <a:rPr lang="en-US" altLang="en-US" baseline="-25000" dirty="0"/>
              <a:t>L</a:t>
            </a:r>
            <a:r>
              <a:rPr lang="en-US" altLang="en-US" dirty="0"/>
              <a:t>(R) - penetrability</a:t>
            </a:r>
          </a:p>
          <a:p>
            <a:r>
              <a:rPr lang="en-US" altLang="en-US" dirty="0"/>
              <a:t>R – channel radius (outside of the nucleus)</a:t>
            </a:r>
          </a:p>
        </p:txBody>
      </p:sp>
      <p:sp>
        <p:nvSpPr>
          <p:cNvPr id="13321" name="TextBox 6"/>
          <p:cNvSpPr txBox="1">
            <a:spLocks noChangeArrowheads="1"/>
          </p:cNvSpPr>
          <p:nvPr/>
        </p:nvSpPr>
        <p:spPr bwMode="auto">
          <a:xfrm>
            <a:off x="387745" y="1931715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Reduced width </a:t>
            </a:r>
            <a:r>
              <a:rPr lang="en-US" altLang="en-US" dirty="0" smtClean="0"/>
              <a:t>amplitude:</a:t>
            </a:r>
            <a:endParaRPr lang="en-US" altLang="en-US" dirty="0"/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443345" y="5219015"/>
            <a:ext cx="6615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Overlap between </a:t>
            </a:r>
            <a:r>
              <a:rPr lang="en-US" altLang="en-US" dirty="0">
                <a:solidFill>
                  <a:srgbClr val="FF0000"/>
                </a:solidFill>
              </a:rPr>
              <a:t>parent nucleus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daughter nucleus </a:t>
            </a:r>
            <a:r>
              <a:rPr lang="en-US" altLang="en-US" dirty="0" smtClean="0"/>
              <a:t>+ </a:t>
            </a:r>
            <a:r>
              <a:rPr lang="en-US" altLang="en-US" dirty="0" smtClean="0">
                <a:solidFill>
                  <a:srgbClr val="92D050"/>
                </a:solidFill>
              </a:rPr>
              <a:t>alpha</a:t>
            </a:r>
          </a:p>
          <a:p>
            <a:r>
              <a:rPr lang="en-US" altLang="en-US" dirty="0" smtClean="0"/>
              <a:t> </a:t>
            </a:r>
            <a:r>
              <a:rPr lang="en-US" altLang="en-US" b="1" dirty="0"/>
              <a:t>at </a:t>
            </a:r>
            <a:r>
              <a:rPr lang="en-US" altLang="en-US" b="1" dirty="0" smtClean="0"/>
              <a:t>a distance R outside </a:t>
            </a:r>
            <a:r>
              <a:rPr lang="en-US" altLang="en-US" b="1" dirty="0"/>
              <a:t>of nuclear interactions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3109" y="87998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width: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085944" y="2601476"/>
            <a:ext cx="990600" cy="952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69149" y="2919267"/>
            <a:ext cx="281960" cy="287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57749" y="2601476"/>
            <a:ext cx="990600" cy="952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29299" y="2933860"/>
            <a:ext cx="281960" cy="2878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53149" y="3077800"/>
            <a:ext cx="290395" cy="9217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61920" y="279173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263578" y="2477958"/>
            <a:ext cx="408115" cy="59984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75377" y="2626423"/>
            <a:ext cx="278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15000" y="4953000"/>
            <a:ext cx="15485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64660" y="4949371"/>
            <a:ext cx="740540" cy="3629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09291" y="4949371"/>
            <a:ext cx="703947" cy="1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155382"/>
            <a:ext cx="8229600" cy="1143000"/>
          </a:xfrm>
        </p:spPr>
        <p:txBody>
          <a:bodyPr/>
          <a:lstStyle/>
          <a:p>
            <a:r>
              <a:rPr lang="en-US" altLang="en-US" dirty="0"/>
              <a:t>Complex-energy shell model</a:t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78971" y="2585329"/>
            <a:ext cx="87630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 dirty="0" smtClean="0"/>
              <a:t>R</a:t>
            </a:r>
            <a:r>
              <a:rPr lang="en-US" altLang="en-US" sz="1600" i="1" dirty="0"/>
              <a:t>. Id </a:t>
            </a:r>
            <a:r>
              <a:rPr lang="en-US" altLang="en-US" sz="1600" i="1" dirty="0" err="1"/>
              <a:t>Betan</a:t>
            </a:r>
            <a:r>
              <a:rPr lang="en-US" altLang="en-US" sz="1600" i="1" dirty="0"/>
              <a:t> and W. </a:t>
            </a:r>
            <a:r>
              <a:rPr lang="en-US" altLang="en-US" sz="1600" i="1" dirty="0" err="1"/>
              <a:t>Nazarewicz</a:t>
            </a:r>
            <a:r>
              <a:rPr lang="en-US" altLang="en-US" sz="1600" i="1" dirty="0"/>
              <a:t>, Phys. Rev. C 86, 034338 (2012)</a:t>
            </a:r>
          </a:p>
          <a:p>
            <a:endParaRPr lang="en-US" altLang="en-US" sz="1600" i="1" dirty="0"/>
          </a:p>
          <a:p>
            <a:r>
              <a:rPr lang="en-US" altLang="en-US" b="1" dirty="0"/>
              <a:t>Spectroscopic factor, </a:t>
            </a:r>
            <a:r>
              <a:rPr lang="en-US" altLang="en-US" b="1" dirty="0" smtClean="0"/>
              <a:t>R-matrix</a:t>
            </a:r>
            <a:endParaRPr lang="en-US" altLang="en-US" sz="1600" b="1" i="1" dirty="0"/>
          </a:p>
          <a:p>
            <a:r>
              <a:rPr lang="en-US" altLang="en-US" b="1" baseline="30000" dirty="0"/>
              <a:t>212</a:t>
            </a:r>
            <a:r>
              <a:rPr lang="en-US" altLang="en-US" b="1" dirty="0"/>
              <a:t>Po</a:t>
            </a:r>
            <a:r>
              <a:rPr lang="en-US" altLang="en-US" dirty="0"/>
              <a:t> </a:t>
            </a:r>
          </a:p>
          <a:p>
            <a:r>
              <a:rPr lang="en-US" altLang="en-US" dirty="0" smtClean="0"/>
              <a:t>Half life reproduced </a:t>
            </a:r>
            <a:r>
              <a:rPr lang="en-US" altLang="en-US" dirty="0"/>
              <a:t>(</a:t>
            </a:r>
            <a:r>
              <a:rPr lang="en-US" altLang="en-US" dirty="0" smtClean="0"/>
              <a:t>spectroscopic </a:t>
            </a:r>
            <a:r>
              <a:rPr lang="en-US" altLang="en-US" dirty="0"/>
              <a:t>factor </a:t>
            </a:r>
            <a:r>
              <a:rPr lang="en-US" altLang="en-US" dirty="0" smtClean="0"/>
              <a:t>formulation)</a:t>
            </a:r>
            <a:endParaRPr lang="en-US" altLang="en-US" dirty="0"/>
          </a:p>
          <a:p>
            <a:r>
              <a:rPr lang="en-US" altLang="en-US" dirty="0" smtClean="0"/>
              <a:t>Calculated </a:t>
            </a:r>
            <a:r>
              <a:rPr lang="en-US" altLang="en-US" dirty="0"/>
              <a:t>T</a:t>
            </a:r>
            <a:r>
              <a:rPr lang="en-US" altLang="en-US" baseline="-25000" dirty="0"/>
              <a:t>1/2</a:t>
            </a:r>
            <a:r>
              <a:rPr lang="en-US" altLang="en-US" dirty="0"/>
              <a:t> </a:t>
            </a:r>
            <a:r>
              <a:rPr lang="en-US" altLang="en-US" dirty="0" smtClean="0"/>
              <a:t>is 36 </a:t>
            </a:r>
            <a:r>
              <a:rPr lang="en-US" altLang="en-US" dirty="0"/>
              <a:t>times too long (</a:t>
            </a:r>
            <a:r>
              <a:rPr lang="en-US" altLang="en-US" dirty="0" smtClean="0"/>
              <a:t>R-matrix)</a:t>
            </a:r>
          </a:p>
          <a:p>
            <a:r>
              <a:rPr lang="en-US" altLang="en-US" dirty="0"/>
              <a:t>T</a:t>
            </a:r>
            <a:r>
              <a:rPr lang="en-US" altLang="en-US" dirty="0" smtClean="0"/>
              <a:t>oo </a:t>
            </a:r>
            <a:r>
              <a:rPr lang="en-US" altLang="en-US" dirty="0"/>
              <a:t>small configuration </a:t>
            </a:r>
            <a:r>
              <a:rPr lang="en-US" altLang="en-US" dirty="0" smtClean="0"/>
              <a:t>space</a:t>
            </a:r>
            <a:endParaRPr lang="en-US" altLang="en-US" dirty="0"/>
          </a:p>
          <a:p>
            <a:r>
              <a:rPr lang="en-US" altLang="en-US" b="1" baseline="30000" dirty="0"/>
              <a:t>104</a:t>
            </a:r>
            <a:r>
              <a:rPr lang="en-US" altLang="en-US" b="1" dirty="0"/>
              <a:t>Te</a:t>
            </a:r>
            <a:r>
              <a:rPr lang="en-US" altLang="en-US" dirty="0"/>
              <a:t> </a:t>
            </a:r>
          </a:p>
          <a:p>
            <a:r>
              <a:rPr lang="en-US" altLang="en-US" dirty="0" smtClean="0"/>
              <a:t>No </a:t>
            </a:r>
            <a:r>
              <a:rPr lang="en-US" altLang="en-US" dirty="0"/>
              <a:t>convergence</a:t>
            </a:r>
          </a:p>
          <a:p>
            <a:r>
              <a:rPr lang="en-US" altLang="en-US" dirty="0"/>
              <a:t>T</a:t>
            </a:r>
            <a:r>
              <a:rPr lang="en-US" altLang="en-US" baseline="-25000" dirty="0"/>
              <a:t>1/2</a:t>
            </a:r>
            <a:r>
              <a:rPr lang="en-US" altLang="en-US" dirty="0"/>
              <a:t>&lt;500 </a:t>
            </a:r>
            <a:r>
              <a:rPr lang="en-US" altLang="en-US" dirty="0" smtClean="0"/>
              <a:t>ns, </a:t>
            </a:r>
            <a:r>
              <a:rPr lang="en-US" altLang="en-US" dirty="0"/>
              <a:t>assuming </a:t>
            </a:r>
            <a:r>
              <a:rPr lang="en-US" altLang="en-US" dirty="0" err="1"/>
              <a:t>Q</a:t>
            </a:r>
            <a:r>
              <a:rPr lang="en-US" altLang="en-US" dirty="0" err="1">
                <a:latin typeface="Symbol" panose="05050102010706020507" pitchFamily="18" charset="2"/>
              </a:rPr>
              <a:t>a</a:t>
            </a:r>
            <a:r>
              <a:rPr lang="en-US" altLang="en-US" dirty="0"/>
              <a:t>=5.15 MeV</a:t>
            </a:r>
          </a:p>
          <a:p>
            <a:r>
              <a:rPr lang="en-US" altLang="en-US" dirty="0"/>
              <a:t>Need to add proton-neutron interaction</a:t>
            </a:r>
          </a:p>
          <a:p>
            <a:r>
              <a:rPr lang="en-US" altLang="en-US" dirty="0"/>
              <a:t>Better treatment of </a:t>
            </a:r>
            <a:r>
              <a:rPr lang="en-US" altLang="en-US" dirty="0" smtClean="0"/>
              <a:t>continuum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95701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r>
              <a:rPr lang="en-US" kern="0" dirty="0" smtClean="0">
                <a:latin typeface="Trebuchet MS" panose="020B0603020202020204" pitchFamily="34" charset="0"/>
              </a:rPr>
              <a:t>Locally adjusted double-folding potential</a:t>
            </a:r>
            <a:br>
              <a:rPr lang="en-US" kern="0" dirty="0" smtClean="0">
                <a:latin typeface="Trebuchet MS" panose="020B0603020202020204" pitchFamily="34" charset="0"/>
              </a:rPr>
            </a:br>
            <a:r>
              <a:rPr lang="en-US" sz="1600" b="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P. Mohr, Eur. Phys. J. A 31, 23 (2007)</a:t>
            </a:r>
            <a:br>
              <a:rPr lang="en-US" sz="1600" b="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971" y="1299058"/>
            <a:ext cx="6945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err="1" smtClean="0">
                <a:latin typeface="CMMI9"/>
              </a:rPr>
              <a:t>Q</a:t>
            </a:r>
            <a:r>
              <a:rPr lang="en-US" b="0" i="0" u="none" strike="noStrike" baseline="0" dirty="0" err="1" smtClean="0">
                <a:latin typeface="Symbol" panose="05050102010706020507" pitchFamily="18" charset="2"/>
              </a:rPr>
              <a:t>a</a:t>
            </a:r>
            <a:r>
              <a:rPr lang="en-US" b="0" i="0" u="none" strike="noStrike" baseline="0" dirty="0" smtClean="0">
                <a:latin typeface="CMMI9"/>
              </a:rPr>
              <a:t>(</a:t>
            </a:r>
            <a:r>
              <a:rPr lang="en-US" b="0" i="0" u="none" strike="noStrike" baseline="30000" dirty="0" smtClean="0">
                <a:latin typeface="CMMI9"/>
              </a:rPr>
              <a:t>104</a:t>
            </a:r>
            <a:r>
              <a:rPr lang="en-US" b="0" i="0" u="none" strike="noStrike" baseline="0" dirty="0" smtClean="0">
                <a:latin typeface="CMMI9"/>
              </a:rPr>
              <a:t>Te</a:t>
            </a:r>
            <a:r>
              <a:rPr lang="en-US" b="0" i="0" u="none" strike="noStrike" baseline="0" dirty="0" smtClean="0">
                <a:latin typeface="CMMI9"/>
              </a:rPr>
              <a:t>)</a:t>
            </a:r>
            <a:r>
              <a:rPr lang="en-US" b="0" i="0" u="none" strike="noStrike" baseline="0" dirty="0" smtClean="0">
                <a:latin typeface="CMR9"/>
              </a:rPr>
              <a:t>=5</a:t>
            </a:r>
            <a:r>
              <a:rPr lang="en-US" dirty="0" smtClean="0">
                <a:latin typeface="CMMI9"/>
              </a:rPr>
              <a:t>.</a:t>
            </a:r>
            <a:r>
              <a:rPr lang="en-US" b="0" i="0" u="none" strike="noStrike" baseline="0" dirty="0" smtClean="0">
                <a:latin typeface="CMR9"/>
              </a:rPr>
              <a:t>42(0</a:t>
            </a:r>
            <a:r>
              <a:rPr lang="en-US" dirty="0" smtClean="0">
                <a:latin typeface="CMMI9"/>
              </a:rPr>
              <a:t>.</a:t>
            </a:r>
            <a:r>
              <a:rPr lang="en-US" b="0" i="0" u="none" strike="noStrike" baseline="0" dirty="0" smtClean="0">
                <a:latin typeface="CMR9"/>
              </a:rPr>
              <a:t>07) MeV, </a:t>
            </a:r>
            <a:r>
              <a:rPr lang="en-US" dirty="0" smtClean="0">
                <a:latin typeface="CMMI9"/>
              </a:rPr>
              <a:t>T</a:t>
            </a:r>
            <a:r>
              <a:rPr lang="en-US" baseline="-25000" dirty="0" smtClean="0">
                <a:latin typeface="CMMI9"/>
              </a:rPr>
              <a:t>1/2</a:t>
            </a:r>
            <a:r>
              <a:rPr lang="en-US" dirty="0" smtClean="0">
                <a:latin typeface="CMMI9"/>
              </a:rPr>
              <a:t> (</a:t>
            </a:r>
            <a:r>
              <a:rPr lang="en-US" baseline="30000" dirty="0" smtClean="0">
                <a:latin typeface="CMMI9"/>
              </a:rPr>
              <a:t>104</a:t>
            </a:r>
            <a:r>
              <a:rPr lang="en-US" dirty="0" smtClean="0">
                <a:latin typeface="CMMI9"/>
              </a:rPr>
              <a:t>Te) = </a:t>
            </a:r>
            <a:r>
              <a:rPr lang="en-US" b="0" i="0" u="none" strike="noStrike" baseline="0" dirty="0" smtClean="0">
                <a:latin typeface="CMR9"/>
              </a:rPr>
              <a:t>5 ns (assumed </a:t>
            </a:r>
            <a:r>
              <a:rPr lang="en-US" b="0" i="0" u="none" strike="noStrike" baseline="0" dirty="0" smtClean="0">
                <a:latin typeface="CMR9"/>
              </a:rPr>
              <a:t>P=10</a:t>
            </a:r>
            <a:r>
              <a:rPr lang="en-US" b="0" i="0" u="none" strike="noStrike" baseline="0" dirty="0" smtClean="0">
                <a:latin typeface="CMR9"/>
              </a:rPr>
              <a:t>%)                        </a:t>
            </a:r>
          </a:p>
          <a:p>
            <a:r>
              <a:rPr lang="en-US" b="0" i="0" u="none" strike="noStrike" baseline="0" dirty="0" err="1" smtClean="0">
                <a:latin typeface="CMR9"/>
              </a:rPr>
              <a:t>Q</a:t>
            </a:r>
            <a:r>
              <a:rPr lang="en-US" b="0" i="0" u="none" strike="noStrike" baseline="0" dirty="0" err="1" smtClean="0">
                <a:latin typeface="Symbol" panose="05050102010706020507" pitchFamily="18" charset="2"/>
              </a:rPr>
              <a:t>a</a:t>
            </a:r>
            <a:r>
              <a:rPr lang="en-US" b="0" i="0" u="none" strike="noStrike" baseline="0" dirty="0" smtClean="0">
                <a:latin typeface="CMR9"/>
              </a:rPr>
              <a:t>(</a:t>
            </a:r>
            <a:r>
              <a:rPr lang="en-US" b="0" i="0" u="none" strike="noStrike" baseline="30000" dirty="0" smtClean="0">
                <a:latin typeface="CMR9"/>
              </a:rPr>
              <a:t>108</a:t>
            </a:r>
            <a:r>
              <a:rPr lang="en-US" b="0" i="0" u="none" strike="noStrike" baseline="0" dirty="0" smtClean="0">
                <a:latin typeface="CMR9"/>
              </a:rPr>
              <a:t>Xe)=4</a:t>
            </a:r>
            <a:r>
              <a:rPr lang="en-US" dirty="0" smtClean="0">
                <a:latin typeface="CMMI9"/>
              </a:rPr>
              <a:t>.</a:t>
            </a:r>
            <a:r>
              <a:rPr lang="en-US" b="0" i="0" u="none" strike="noStrike" baseline="0" dirty="0" smtClean="0">
                <a:latin typeface="CMR9"/>
              </a:rPr>
              <a:t>65(0</a:t>
            </a:r>
            <a:r>
              <a:rPr lang="en-US" dirty="0" smtClean="0">
                <a:latin typeface="CMMI9"/>
              </a:rPr>
              <a:t>.</a:t>
            </a:r>
            <a:r>
              <a:rPr lang="en-US" b="0" i="0" u="none" strike="noStrike" baseline="0" dirty="0" smtClean="0">
                <a:latin typeface="CMR9"/>
              </a:rPr>
              <a:t>15</a:t>
            </a:r>
            <a:r>
              <a:rPr lang="en-US" b="0" i="0" u="none" strike="noStrike" baseline="0" dirty="0" smtClean="0">
                <a:latin typeface="CMR9"/>
              </a:rPr>
              <a:t>) MeV,</a:t>
            </a:r>
            <a:r>
              <a:rPr lang="en-US" b="0" i="0" u="none" strike="noStrike" dirty="0" smtClean="0">
                <a:latin typeface="CMR9"/>
              </a:rPr>
              <a:t> </a:t>
            </a:r>
            <a:r>
              <a:rPr lang="en-US" dirty="0" smtClean="0">
                <a:latin typeface="CMMI9"/>
              </a:rPr>
              <a:t>T</a:t>
            </a:r>
            <a:r>
              <a:rPr lang="en-US" baseline="-25000" dirty="0" smtClean="0">
                <a:latin typeface="CMMI9"/>
              </a:rPr>
              <a:t>1/2</a:t>
            </a:r>
            <a:r>
              <a:rPr lang="en-US" dirty="0" smtClean="0">
                <a:latin typeface="CMMI9"/>
              </a:rPr>
              <a:t> (</a:t>
            </a:r>
            <a:r>
              <a:rPr lang="en-US" baseline="30000" dirty="0" smtClean="0">
                <a:latin typeface="CMMI9"/>
              </a:rPr>
              <a:t>108</a:t>
            </a:r>
            <a:r>
              <a:rPr lang="en-US" dirty="0" smtClean="0">
                <a:latin typeface="CMMI9"/>
              </a:rPr>
              <a:t>Xe) = </a:t>
            </a:r>
            <a:r>
              <a:rPr lang="en-US" b="0" i="0" u="none" strike="noStrike" baseline="0" dirty="0" smtClean="0">
                <a:latin typeface="CMR9"/>
              </a:rPr>
              <a:t>60 </a:t>
            </a:r>
            <a:r>
              <a:rPr lang="en-US" dirty="0" err="1" smtClean="0">
                <a:latin typeface="Symbol" panose="05050102010706020507" pitchFamily="18" charset="2"/>
              </a:rPr>
              <a:t>m</a:t>
            </a:r>
            <a:r>
              <a:rPr lang="en-US" b="0" i="0" u="none" strike="noStrike" baseline="0" dirty="0" err="1" smtClean="0">
                <a:latin typeface="CMR9"/>
              </a:rPr>
              <a:t>s</a:t>
            </a:r>
            <a:r>
              <a:rPr lang="en-US" b="0" i="0" u="none" strike="noStrike" baseline="0" dirty="0" smtClean="0">
                <a:latin typeface="CMR9"/>
              </a:rPr>
              <a:t> (assumed </a:t>
            </a:r>
            <a:r>
              <a:rPr lang="en-US" b="0" i="0" u="none" strike="noStrike" baseline="0" dirty="0" smtClean="0">
                <a:latin typeface="CMR9"/>
              </a:rPr>
              <a:t>P=5</a:t>
            </a:r>
            <a:r>
              <a:rPr lang="en-US" b="0" i="0" u="none" strike="noStrike" baseline="0" dirty="0" smtClean="0">
                <a:latin typeface="CMR9"/>
              </a:rPr>
              <a:t>%)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3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533400"/>
          </a:xfrm>
        </p:spPr>
        <p:txBody>
          <a:bodyPr/>
          <a:lstStyle/>
          <a:p>
            <a:r>
              <a:rPr lang="en-US" altLang="en-US" dirty="0"/>
              <a:t>Multistep shell model</a:t>
            </a:r>
            <a:br>
              <a:rPr lang="en-US" altLang="en-US" dirty="0"/>
            </a:br>
            <a:endParaRPr lang="en-US" altLang="en-US" dirty="0" smtClean="0"/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533400" y="914400"/>
            <a:ext cx="8763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i="1" dirty="0" smtClean="0"/>
              <a:t>Monika </a:t>
            </a:r>
            <a:r>
              <a:rPr lang="en-US" altLang="en-US" sz="1600" i="1" dirty="0" err="1"/>
              <a:t>Patial</a:t>
            </a:r>
            <a:r>
              <a:rPr lang="en-US" altLang="en-US" sz="1600" i="1" dirty="0"/>
              <a:t>, R. J. Liotta, and R. Wyss, Phys. Rev. C 93, 054326 (2016)</a:t>
            </a:r>
          </a:p>
          <a:p>
            <a:endParaRPr lang="en-US" altLang="en-US" sz="1600" i="1" dirty="0"/>
          </a:p>
          <a:p>
            <a:r>
              <a:rPr lang="en-US" altLang="en-US" b="1" dirty="0"/>
              <a:t>R-matrix</a:t>
            </a:r>
          </a:p>
          <a:p>
            <a:endParaRPr lang="en-US" altLang="en-US" sz="1600" i="1" dirty="0"/>
          </a:p>
          <a:p>
            <a:r>
              <a:rPr lang="en-US" altLang="en-US" b="1" baseline="30000" dirty="0"/>
              <a:t>212</a:t>
            </a:r>
            <a:r>
              <a:rPr lang="en-US" altLang="en-US" b="1" dirty="0"/>
              <a:t>Po</a:t>
            </a:r>
            <a:r>
              <a:rPr lang="en-US" altLang="en-US" dirty="0"/>
              <a:t> </a:t>
            </a:r>
            <a:endParaRPr lang="en-US" altLang="en-US" dirty="0" smtClean="0"/>
          </a:p>
          <a:p>
            <a:r>
              <a:rPr lang="en-US" altLang="en-US" dirty="0" smtClean="0"/>
              <a:t> Calculated </a:t>
            </a:r>
            <a:r>
              <a:rPr lang="en-US" altLang="en-US" dirty="0"/>
              <a:t>T</a:t>
            </a:r>
            <a:r>
              <a:rPr lang="en-US" altLang="en-US" baseline="-25000" dirty="0"/>
              <a:t>1/2</a:t>
            </a:r>
            <a:r>
              <a:rPr lang="en-US" altLang="en-US" dirty="0"/>
              <a:t>=15 </a:t>
            </a:r>
            <a:r>
              <a:rPr lang="en-US" altLang="en-US" dirty="0" err="1">
                <a:latin typeface="Symbol" panose="05050102010706020507" pitchFamily="18" charset="2"/>
              </a:rPr>
              <a:t>m</a:t>
            </a:r>
            <a:r>
              <a:rPr lang="en-US" altLang="en-US" dirty="0" err="1"/>
              <a:t>s</a:t>
            </a:r>
            <a:r>
              <a:rPr lang="en-US" altLang="en-US" dirty="0"/>
              <a:t>, experiment 298 </a:t>
            </a:r>
            <a:r>
              <a:rPr lang="en-US" altLang="en-US" dirty="0" smtClean="0"/>
              <a:t>ns</a:t>
            </a:r>
          </a:p>
          <a:p>
            <a:endParaRPr lang="en-US" altLang="en-US" dirty="0"/>
          </a:p>
          <a:p>
            <a:r>
              <a:rPr lang="en-US" altLang="en-US" b="1" baseline="30000" dirty="0"/>
              <a:t>104</a:t>
            </a:r>
            <a:r>
              <a:rPr lang="en-US" altLang="en-US" b="1" dirty="0"/>
              <a:t>Te</a:t>
            </a:r>
            <a:r>
              <a:rPr lang="en-US" altLang="en-US" dirty="0"/>
              <a:t> </a:t>
            </a:r>
          </a:p>
          <a:p>
            <a:r>
              <a:rPr lang="en-US" altLang="en-US" dirty="0" smtClean="0"/>
              <a:t>Calculated  </a:t>
            </a:r>
            <a:r>
              <a:rPr lang="en-US" altLang="en-US" dirty="0"/>
              <a:t>T</a:t>
            </a:r>
            <a:r>
              <a:rPr lang="en-US" altLang="en-US" baseline="-25000" dirty="0"/>
              <a:t>1/2</a:t>
            </a:r>
            <a:r>
              <a:rPr lang="en-US" altLang="en-US" dirty="0"/>
              <a:t>=1.5 </a:t>
            </a:r>
            <a:r>
              <a:rPr lang="en-US" altLang="en-US" dirty="0" err="1" smtClean="0">
                <a:latin typeface="Symbol" panose="05050102010706020507" pitchFamily="18" charset="2"/>
              </a:rPr>
              <a:t>m</a:t>
            </a:r>
            <a:r>
              <a:rPr lang="en-US" altLang="en-US" dirty="0" err="1" smtClean="0"/>
              <a:t>s</a:t>
            </a:r>
            <a:r>
              <a:rPr lang="en-US" altLang="en-US" dirty="0"/>
              <a:t>, assuming </a:t>
            </a:r>
            <a:r>
              <a:rPr lang="en-US" altLang="en-US" dirty="0" err="1"/>
              <a:t>Q</a:t>
            </a:r>
            <a:r>
              <a:rPr lang="en-US" altLang="en-US" dirty="0" err="1">
                <a:latin typeface="Symbol" panose="05050102010706020507" pitchFamily="18" charset="2"/>
              </a:rPr>
              <a:t>a</a:t>
            </a:r>
            <a:r>
              <a:rPr lang="en-US" altLang="en-US" dirty="0"/>
              <a:t>=5.06 </a:t>
            </a:r>
            <a:r>
              <a:rPr lang="en-US" altLang="en-US" dirty="0" smtClean="0"/>
              <a:t>MeV </a:t>
            </a:r>
            <a:endParaRPr lang="en-US" altLang="en-US" dirty="0"/>
          </a:p>
          <a:p>
            <a:r>
              <a:rPr lang="en-US" altLang="en-US" dirty="0" smtClean="0">
                <a:latin typeface="Symbol" panose="05050102010706020507" pitchFamily="18" charset="2"/>
              </a:rPr>
              <a:t>a</a:t>
            </a:r>
            <a:r>
              <a:rPr lang="en-US" altLang="en-US" dirty="0" smtClean="0"/>
              <a:t>-particle </a:t>
            </a:r>
            <a:r>
              <a:rPr lang="en-US" altLang="en-US" dirty="0"/>
              <a:t>formation probability </a:t>
            </a:r>
            <a:r>
              <a:rPr lang="en-US" altLang="en-US" b="1" dirty="0"/>
              <a:t>4.85 times larger </a:t>
            </a:r>
            <a:r>
              <a:rPr lang="en-US" altLang="en-US" dirty="0"/>
              <a:t>in </a:t>
            </a:r>
            <a:r>
              <a:rPr lang="en-US" altLang="en-US" baseline="30000" dirty="0"/>
              <a:t>104</a:t>
            </a:r>
            <a:r>
              <a:rPr lang="en-US" altLang="en-US" dirty="0"/>
              <a:t>Te compared to </a:t>
            </a:r>
            <a:r>
              <a:rPr lang="en-US" altLang="en-US" baseline="30000" dirty="0"/>
              <a:t>212</a:t>
            </a:r>
            <a:r>
              <a:rPr lang="en-US" altLang="en-US" dirty="0"/>
              <a:t>Po</a:t>
            </a:r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57" y="3804219"/>
            <a:ext cx="3017158" cy="2286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10000"/>
            <a:ext cx="3098042" cy="228026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2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6415088" y="690563"/>
            <a:ext cx="871537" cy="857250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43013" y="3486150"/>
            <a:ext cx="1887537" cy="67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Self-conjugate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ea typeface="Arial Unicode MS" pitchFamily="34" charset="-128"/>
              </a:rPr>
              <a:t>n-p T=0 pairing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ea typeface="Arial Unicode MS" pitchFamily="34" charset="-128"/>
              </a:rPr>
              <a:t>Isospin non-conservation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 flipV="1">
            <a:off x="876300" y="674688"/>
            <a:ext cx="22225" cy="5611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889000" y="6278563"/>
            <a:ext cx="7600950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86706" y="727256"/>
            <a:ext cx="371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Arial Unicode MS" pitchFamily="34" charset="-128"/>
              </a:rPr>
              <a:t>Z</a:t>
            </a:r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3643313" y="3400425"/>
            <a:ext cx="871537" cy="85725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633788" y="2028825"/>
            <a:ext cx="871537" cy="857250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976688" y="2933700"/>
            <a:ext cx="171450" cy="157163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5067300" y="3438525"/>
            <a:ext cx="871538" cy="857250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4886325" y="3271838"/>
            <a:ext cx="1228725" cy="1185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5981700" y="3524250"/>
            <a:ext cx="171450" cy="157163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6405563" y="3467100"/>
            <a:ext cx="871537" cy="857250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6224588" y="3300413"/>
            <a:ext cx="1228725" cy="1185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7319963" y="3552825"/>
            <a:ext cx="171450" cy="157163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6934200" y="3238500"/>
            <a:ext cx="171450" cy="157163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4568825" y="4260850"/>
            <a:ext cx="590550" cy="630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354388" y="4457700"/>
            <a:ext cx="1312862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super-allowed GT </a:t>
            </a:r>
            <a:r>
              <a:rPr lang="en-US" altLang="en-US" sz="1400">
                <a:latin typeface="Symbol" panose="05050102010706020507" pitchFamily="18" charset="2"/>
                <a:ea typeface="Arial Unicode MS" pitchFamily="34" charset="-128"/>
              </a:rPr>
              <a:t>b</a:t>
            </a: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-decay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 flipH="1">
            <a:off x="4505325" y="1771650"/>
            <a:ext cx="1671638" cy="15954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4522788" y="1360488"/>
            <a:ext cx="12890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super allowed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 </a:t>
            </a:r>
            <a:r>
              <a:rPr lang="en-US" altLang="en-US" sz="1400">
                <a:latin typeface="Symbol" panose="05050102010706020507" pitchFamily="18" charset="2"/>
                <a:ea typeface="Arial Unicode MS" pitchFamily="34" charset="-128"/>
              </a:rPr>
              <a:t>a</a:t>
            </a: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-decay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5294313" y="4495800"/>
            <a:ext cx="4794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spe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506663" y="2844800"/>
            <a:ext cx="1109662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p, 2p decay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6292850" y="4522788"/>
            <a:ext cx="1481138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n-n interactions</a:t>
            </a:r>
          </a:p>
        </p:txBody>
      </p:sp>
      <p:sp>
        <p:nvSpPr>
          <p:cNvPr id="17432" name="Text Box 29"/>
          <p:cNvSpPr txBox="1">
            <a:spLocks noChangeArrowheads="1"/>
          </p:cNvSpPr>
          <p:nvPr/>
        </p:nvSpPr>
        <p:spPr bwMode="auto">
          <a:xfrm>
            <a:off x="3640138" y="3617913"/>
            <a:ext cx="9175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b="1" baseline="30000" dirty="0">
                <a:latin typeface="Arial" panose="020B0604020202020204" pitchFamily="34" charset="0"/>
                <a:ea typeface="Arial Unicode MS" pitchFamily="34" charset="-128"/>
              </a:rPr>
              <a:t>100</a:t>
            </a:r>
            <a:r>
              <a:rPr lang="en-US" altLang="en-US" sz="2400" b="1" dirty="0">
                <a:latin typeface="Arial" panose="020B0604020202020204" pitchFamily="34" charset="0"/>
                <a:ea typeface="Arial Unicode MS" pitchFamily="34" charset="-128"/>
              </a:rPr>
              <a:t>Sn</a:t>
            </a:r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6281738" y="1423988"/>
            <a:ext cx="242887" cy="242887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6443663" y="2066925"/>
            <a:ext cx="871537" cy="857250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6784975" y="1871663"/>
            <a:ext cx="171450" cy="157162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>
            <a:off x="2559050" y="5505450"/>
            <a:ext cx="144463" cy="166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7296150" y="1558925"/>
            <a:ext cx="120015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rp process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end point</a:t>
            </a:r>
          </a:p>
        </p:txBody>
      </p:sp>
      <p:sp>
        <p:nvSpPr>
          <p:cNvPr id="17438" name="Text Box 35"/>
          <p:cNvSpPr txBox="1">
            <a:spLocks noChangeArrowheads="1"/>
          </p:cNvSpPr>
          <p:nvPr/>
        </p:nvSpPr>
        <p:spPr bwMode="auto">
          <a:xfrm>
            <a:off x="8009804" y="5795963"/>
            <a:ext cx="4079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Arial Unicode MS" pitchFamily="34" charset="-128"/>
              </a:rPr>
              <a:t>N</a:t>
            </a:r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4437063" y="4111625"/>
            <a:ext cx="104775" cy="104775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7615238" y="3559175"/>
            <a:ext cx="1279525" cy="493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Doubly-magic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ea typeface="Arial Unicode MS" pitchFamily="34" charset="-128"/>
              </a:rPr>
              <a:t>Shell model</a:t>
            </a:r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5092700" y="4849813"/>
            <a:ext cx="871538" cy="857250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5457825" y="5753100"/>
            <a:ext cx="171450" cy="157163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5773738" y="5729288"/>
            <a:ext cx="3810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Symbol" panose="05050102010706020507" pitchFamily="18" charset="2"/>
                <a:ea typeface="Arial Unicode MS" pitchFamily="34" charset="-128"/>
              </a:rPr>
              <a:t>b</a:t>
            </a: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p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040063" y="5421313"/>
            <a:ext cx="822325" cy="67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ea typeface="Arial Unicode MS" pitchFamily="34" charset="-128"/>
              </a:rPr>
              <a:t>Isomers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ea typeface="Arial Unicode MS" pitchFamily="34" charset="-128"/>
              </a:rPr>
              <a:t>seniority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i="1">
                <a:latin typeface="Arial" panose="020B0604020202020204" pitchFamily="34" charset="0"/>
                <a:ea typeface="Arial Unicode MS" pitchFamily="34" charset="-128"/>
              </a:rPr>
              <a:t>spin-gap</a:t>
            </a:r>
          </a:p>
        </p:txBody>
      </p:sp>
      <p:sp>
        <p:nvSpPr>
          <p:cNvPr id="17445" name="Oval 7"/>
          <p:cNvSpPr>
            <a:spLocks noChangeArrowheads="1"/>
          </p:cNvSpPr>
          <p:nvPr/>
        </p:nvSpPr>
        <p:spPr bwMode="auto">
          <a:xfrm>
            <a:off x="1550988" y="4470400"/>
            <a:ext cx="1228725" cy="1185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22438" y="4641850"/>
            <a:ext cx="871537" cy="857250"/>
          </a:xfrm>
          <a:prstGeom prst="ellipse">
            <a:avLst/>
          </a:prstGeom>
          <a:gradFill rotWithShape="1">
            <a:gsLst>
              <a:gs pos="0">
                <a:srgbClr val="92D05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2232025" y="4394200"/>
            <a:ext cx="171450" cy="157163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455863" y="4503738"/>
            <a:ext cx="171450" cy="1571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9" name="Oval 7"/>
          <p:cNvSpPr>
            <a:spLocks noChangeArrowheads="1"/>
          </p:cNvSpPr>
          <p:nvPr/>
        </p:nvSpPr>
        <p:spPr bwMode="auto">
          <a:xfrm>
            <a:off x="1290638" y="4208463"/>
            <a:ext cx="1728787" cy="172243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1F497D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" name="Oval 21"/>
          <p:cNvSpPr>
            <a:spLocks noChangeArrowheads="1"/>
          </p:cNvSpPr>
          <p:nvPr/>
        </p:nvSpPr>
        <p:spPr bwMode="auto">
          <a:xfrm>
            <a:off x="2681288" y="5646738"/>
            <a:ext cx="171450" cy="157162"/>
          </a:xfrm>
          <a:prstGeom prst="ellipse">
            <a:avLst/>
          </a:prstGeom>
          <a:gradFill rotWithShape="1">
            <a:gsLst>
              <a:gs pos="0">
                <a:srgbClr val="00B0F0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>
            <a:off x="6864350" y="1612900"/>
            <a:ext cx="0" cy="219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33"/>
          <p:cNvSpPr>
            <a:spLocks noChangeShapeType="1"/>
          </p:cNvSpPr>
          <p:nvPr/>
        </p:nvSpPr>
        <p:spPr bwMode="auto">
          <a:xfrm>
            <a:off x="5562600" y="5972947"/>
            <a:ext cx="0" cy="20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>
            <a:off x="4064000" y="3151188"/>
            <a:ext cx="1588" cy="219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23"/>
          <p:cNvSpPr>
            <a:spLocks noGrp="1" noChangeArrowheads="1"/>
          </p:cNvSpPr>
          <p:nvPr>
            <p:ph type="title"/>
          </p:nvPr>
        </p:nvSpPr>
        <p:spPr>
          <a:xfrm>
            <a:off x="1230313" y="120072"/>
            <a:ext cx="6105525" cy="430213"/>
          </a:xfrm>
        </p:spPr>
        <p:txBody>
          <a:bodyPr/>
          <a:lstStyle/>
          <a:p>
            <a:pPr eaLnBrk="1" hangingPunct="1"/>
            <a:r>
              <a:rPr lang="en-US" altLang="en-US" sz="2800" baseline="30000" dirty="0" smtClean="0"/>
              <a:t>100</a:t>
            </a:r>
            <a:r>
              <a:rPr lang="en-US" altLang="en-US" sz="2800" dirty="0" smtClean="0"/>
              <a:t>Sn physics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ARIS 2023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3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gray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ay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68697</TotalTime>
  <Words>1462</Words>
  <Application>Microsoft Office PowerPoint</Application>
  <PresentationFormat>On-screen Show (4:3)</PresentationFormat>
  <Paragraphs>390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 Unicode MS</vt:lpstr>
      <vt:lpstr>Arial</vt:lpstr>
      <vt:lpstr>Calibri</vt:lpstr>
      <vt:lpstr>Cambria Math</vt:lpstr>
      <vt:lpstr>CMMI9</vt:lpstr>
      <vt:lpstr>CMR9</vt:lpstr>
      <vt:lpstr>Symath_IV50</vt:lpstr>
      <vt:lpstr>Symbol</vt:lpstr>
      <vt:lpstr>Times New Roman</vt:lpstr>
      <vt:lpstr>Times-Bold</vt:lpstr>
      <vt:lpstr>Times-Roman</vt:lpstr>
      <vt:lpstr>Trebuchet MS</vt:lpstr>
      <vt:lpstr>Wingdings</vt:lpstr>
      <vt:lpstr>gray_2003</vt:lpstr>
      <vt:lpstr>Superallowed a decay to doubly magic 100Sn  </vt:lpstr>
      <vt:lpstr>PowerPoint Presentation</vt:lpstr>
      <vt:lpstr>Outline</vt:lpstr>
      <vt:lpstr>Alpha-decay landscape</vt:lpstr>
      <vt:lpstr>Gamow alpha-decay model</vt:lpstr>
      <vt:lpstr>R-matrix expression of the alpha-decay width </vt:lpstr>
      <vt:lpstr>Complex-energy shell model </vt:lpstr>
      <vt:lpstr>Multistep shell model </vt:lpstr>
      <vt:lpstr>100Sn physics</vt:lpstr>
      <vt:lpstr>Charged-particle emitters near 100Sn</vt:lpstr>
      <vt:lpstr>Argonne Fragment Mass Analyzer</vt:lpstr>
      <vt:lpstr>Super-allowed a decay 108Xe-104Te-100Sn</vt:lpstr>
      <vt:lpstr>Recoil-decay correlations</vt:lpstr>
      <vt:lpstr>DSSD-Si box coincidences</vt:lpstr>
      <vt:lpstr>DSSD traces for the 108Xe-104Te pile-up events</vt:lpstr>
      <vt:lpstr>Alpha-decay Q value systematics</vt:lpstr>
      <vt:lpstr>Comparison with mass models</vt:lpstr>
      <vt:lpstr>108Xe-104Te reduced width limits</vt:lpstr>
      <vt:lpstr>Reduced a-decay widths near 100Sn</vt:lpstr>
      <vt:lpstr>Reduced a-decay width global systematics</vt:lpstr>
      <vt:lpstr>Superfluid Tunneling Model F. Barranco, R.A. Broglia and G.F. Bertsch, PRL 60, 507 (1988) </vt:lpstr>
      <vt:lpstr>Recent calculations for 104Te/108Xe</vt:lpstr>
      <vt:lpstr>Search for 108Xe-104Te-100Sn with segmented scintillator Tandem, Tokai </vt:lpstr>
      <vt:lpstr>New approach - rotating stopper with AGFA</vt:lpstr>
      <vt:lpstr>Summary and Outlook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Core-excited states in 101Sn</dc:title>
  <dc:creator>Dariusz Seweryniak</dc:creator>
  <cp:lastModifiedBy>Seweryniak, Dariusz</cp:lastModifiedBy>
  <cp:revision>632</cp:revision>
  <dcterms:created xsi:type="dcterms:W3CDTF">2013-02-25T20:46:10Z</dcterms:created>
  <dcterms:modified xsi:type="dcterms:W3CDTF">2023-06-07T08:25:13Z</dcterms:modified>
</cp:coreProperties>
</file>