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311" r:id="rId2"/>
    <p:sldId id="2057" r:id="rId3"/>
    <p:sldId id="2184" r:id="rId4"/>
    <p:sldId id="2129" r:id="rId5"/>
    <p:sldId id="2190" r:id="rId6"/>
    <p:sldId id="929" r:id="rId7"/>
    <p:sldId id="936" r:id="rId8"/>
    <p:sldId id="267" r:id="rId9"/>
    <p:sldId id="2120" r:id="rId10"/>
    <p:sldId id="2183" r:id="rId11"/>
    <p:sldId id="2140" r:id="rId12"/>
    <p:sldId id="2124" r:id="rId13"/>
    <p:sldId id="544" r:id="rId14"/>
    <p:sldId id="2122" r:id="rId15"/>
    <p:sldId id="257" r:id="rId16"/>
    <p:sldId id="258" r:id="rId17"/>
    <p:sldId id="260" r:id="rId18"/>
    <p:sldId id="2189" r:id="rId19"/>
    <p:sldId id="2131" r:id="rId20"/>
    <p:sldId id="2043" r:id="rId21"/>
    <p:sldId id="2130" r:id="rId22"/>
    <p:sldId id="2137" r:id="rId23"/>
    <p:sldId id="2180" r:id="rId24"/>
    <p:sldId id="1503" r:id="rId25"/>
    <p:sldId id="2032" r:id="rId26"/>
    <p:sldId id="2145" r:id="rId27"/>
    <p:sldId id="2185" r:id="rId28"/>
    <p:sldId id="2050" r:id="rId29"/>
    <p:sldId id="2186" r:id="rId30"/>
    <p:sldId id="2028" r:id="rId3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cerf Sabrina" initials="LS" lastIdx="7" clrIdx="0">
    <p:extLst>
      <p:ext uri="{19B8F6BF-5375-455C-9EA6-DF929625EA0E}">
        <p15:presenceInfo xmlns:p15="http://schemas.microsoft.com/office/powerpoint/2012/main" userId="S-1-5-21-4214520284-2192796274-1834499735-16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7C17"/>
    <a:srgbClr val="F6A229"/>
    <a:srgbClr val="F6A133"/>
    <a:srgbClr val="FFA830"/>
    <a:srgbClr val="E1E5E5"/>
    <a:srgbClr val="EEB81F"/>
    <a:srgbClr val="F7BB18"/>
    <a:srgbClr val="00633E"/>
    <a:srgbClr val="0050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02"/>
    <p:restoredTop sz="87814"/>
  </p:normalViewPr>
  <p:slideViewPr>
    <p:cSldViewPr snapToGrid="0" snapToObjects="1" showGuides="1">
      <p:cViewPr varScale="1">
        <p:scale>
          <a:sx n="102" d="100"/>
          <a:sy n="102" d="100"/>
        </p:scale>
        <p:origin x="1184" y="184"/>
      </p:cViewPr>
      <p:guideLst>
        <p:guide orient="horz" pos="218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3" d="100"/>
        <a:sy n="11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4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en-GB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r>
              <a:rPr lang="en-GB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r>
              <a:rPr lang="en-GB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algn="r"/>
            <a:fld id="{3619337B-4207-4EA3-BD8B-A8C2892AA0B4}" type="slidenum">
              <a:rPr lang="en-GB" sz="1400" b="0" strike="noStrike" spc="-1">
                <a:latin typeface="Times New Roman"/>
              </a:rPr>
              <a:t>‹N°›</a:t>
            </a:fld>
            <a:endParaRPr lang="en-GB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619337B-4207-4EA3-BD8B-A8C2892AA0B4}" type="slidenum">
              <a:rPr lang="en-GB" sz="1400" b="0" strike="noStrike" spc="-1" smtClean="0">
                <a:latin typeface="Times New Roman"/>
              </a:rPr>
              <a:t>2</a:t>
            </a:fld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2937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619337B-4207-4EA3-BD8B-A8C2892AA0B4}" type="slidenum">
              <a:rPr lang="en-GB" sz="1400" b="0" strike="noStrike" spc="-1" smtClean="0">
                <a:latin typeface="Times New Roman"/>
              </a:rPr>
              <a:t>25</a:t>
            </a:fld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1256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This is an artist view, but instrumentation is under construction and even under commissioning in different laboratories</a:t>
            </a:r>
          </a:p>
          <a:p>
            <a:r>
              <a:rPr lang="en-FR" dirty="0"/>
              <a:t>High Resolution spectrometer for exceptionaly pure exotic  beams, and even isomeric beams in LP2IB</a:t>
            </a:r>
          </a:p>
          <a:p>
            <a:r>
              <a:rPr lang="en-FR" dirty="0"/>
              <a:t>MLLTRAP for mass measurements in IJCLAB</a:t>
            </a:r>
          </a:p>
          <a:p>
            <a:r>
              <a:rPr lang="en-FR" dirty="0"/>
              <a:t>MORA in Jyvaskyla</a:t>
            </a:r>
          </a:p>
          <a:p>
            <a:r>
              <a:rPr lang="en-FR" dirty="0"/>
              <a:t>…</a:t>
            </a:r>
          </a:p>
          <a:p>
            <a:r>
              <a:rPr lang="en-FR" dirty="0"/>
              <a:t>The room is also exceptionaly large, and ready to host new equipments</a:t>
            </a:r>
          </a:p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619337B-4207-4EA3-BD8B-A8C2892AA0B4}" type="slidenum">
              <a:rPr lang="en-GB" sz="1400" b="0" strike="noStrike" spc="-1" smtClean="0">
                <a:latin typeface="Times New Roman"/>
              </a:rPr>
              <a:t>26</a:t>
            </a:fld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3345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619337B-4207-4EA3-BD8B-A8C2892AA0B4}" type="slidenum">
              <a:rPr lang="en-GB" sz="1400" b="0" strike="noStrike" spc="-1" smtClean="0">
                <a:latin typeface="Times New Roman"/>
              </a:rPr>
              <a:t>10</a:t>
            </a:fld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19456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619337B-4207-4EA3-BD8B-A8C2892AA0B4}" type="slidenum">
              <a:rPr lang="en-GB" sz="1400" b="0" strike="noStrike" spc="-1" smtClean="0">
                <a:latin typeface="Times New Roman"/>
              </a:rPr>
              <a:t>13</a:t>
            </a:fld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76825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619337B-4207-4EA3-BD8B-A8C2892AA0B4}" type="slidenum">
              <a:rPr lang="en-GB" sz="1400" b="0" strike="noStrike" spc="-1" smtClean="0">
                <a:latin typeface="Times New Roman"/>
              </a:rPr>
              <a:t>15</a:t>
            </a:fld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0484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bas: simulation avant manipe. Spectre neutrons plus fort à basse énergie vu avec FALSTAFF, il faudrait chambre à 235U (seuil fission 238U à 1 MeV, neutrons thermiques pour 235U, et on pourrait descendre en changeant la période des </a:t>
            </a:r>
            <a:r>
              <a:rPr lang="fr-FR" dirty="0" err="1"/>
              <a:t>bursts</a:t>
            </a:r>
            <a:r>
              <a:rPr lang="fr-FR" dirty="0"/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619337B-4207-4EA3-BD8B-A8C2892AA0B4}" type="slidenum">
              <a:rPr lang="en-GB" sz="1400" b="0" strike="noStrike" spc="-1" smtClean="0">
                <a:latin typeface="Times New Roman"/>
              </a:rPr>
              <a:t>16</a:t>
            </a:fld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739629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619337B-4207-4EA3-BD8B-A8C2892AA0B4}" type="slidenum">
              <a:rPr lang="en-GB" sz="1400" b="0" strike="noStrike" spc="-1" smtClean="0">
                <a:latin typeface="Times New Roman"/>
              </a:rPr>
              <a:t>17</a:t>
            </a:fld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79811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3619337B-4207-4EA3-BD8B-A8C2892AA0B4}" type="slidenum">
              <a:rPr lang="en-GB" sz="1400" b="0" strike="noStrike" spc="-1" smtClean="0">
                <a:latin typeface="Times New Roman"/>
              </a:rPr>
              <a:t>18</a:t>
            </a:fld>
            <a:endParaRPr lang="en-GB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4514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MR-</a:t>
            </a:r>
            <a:r>
              <a:rPr lang="en-US" dirty="0" err="1"/>
              <a:t>ToF</a:t>
            </a:r>
            <a:r>
              <a:rPr lang="en-US" dirty="0"/>
              <a:t>-MS: multi reflection </a:t>
            </a:r>
            <a:r>
              <a:rPr lang="en-US" dirty="0" err="1"/>
              <a:t>ToF</a:t>
            </a:r>
            <a:r>
              <a:rPr lang="en-US" dirty="0"/>
              <a:t> mass separator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E0B8B-81E8-449E-A33A-28BD0B6264F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5208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08075" y="812800"/>
            <a:ext cx="5343525" cy="4008438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MR-</a:t>
            </a:r>
            <a:r>
              <a:rPr lang="en-US" dirty="0" err="1"/>
              <a:t>ToF</a:t>
            </a:r>
            <a:r>
              <a:rPr lang="en-US" dirty="0"/>
              <a:t>-MS: multi reflection </a:t>
            </a:r>
            <a:r>
              <a:rPr lang="en-US" dirty="0" err="1"/>
              <a:t>ToF</a:t>
            </a:r>
            <a:r>
              <a:rPr lang="en-US" dirty="0"/>
              <a:t> mass separator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CE0B8B-81E8-449E-A33A-28BD0B6264F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358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539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215"/>
            </a:lvl1pPr>
            <a:lvl2pPr marL="422041" indent="0" algn="ctr">
              <a:buNone/>
              <a:defRPr sz="1846"/>
            </a:lvl2pPr>
            <a:lvl3pPr marL="844083" indent="0" algn="ctr">
              <a:buNone/>
              <a:defRPr sz="1662"/>
            </a:lvl3pPr>
            <a:lvl4pPr marL="1266124" indent="0" algn="ctr">
              <a:buNone/>
              <a:defRPr sz="1477"/>
            </a:lvl4pPr>
            <a:lvl5pPr marL="1688165" indent="0" algn="ctr">
              <a:buNone/>
              <a:defRPr sz="1477"/>
            </a:lvl5pPr>
            <a:lvl6pPr marL="2110207" indent="0" algn="ctr">
              <a:buNone/>
              <a:defRPr sz="1477"/>
            </a:lvl6pPr>
            <a:lvl7pPr marL="2532248" indent="0" algn="ctr">
              <a:buNone/>
              <a:defRPr sz="1477"/>
            </a:lvl7pPr>
            <a:lvl8pPr marL="2954289" indent="0" algn="ctr">
              <a:buNone/>
              <a:defRPr sz="1477"/>
            </a:lvl8pPr>
            <a:lvl9pPr marL="3376331" indent="0" algn="ctr">
              <a:buNone/>
              <a:defRPr sz="1477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4AE56-0797-4614-B666-85C9BE2B1B93}" type="datetimeFigureOut">
              <a:rPr lang="fr-FR" smtClean="0"/>
              <a:t>04/06/2023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0EED5-9D2A-4462-8AFA-FE8CB61BEA7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852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
Deuxième niveau
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1C5227-4844-41B7-A911-0C5157344BA3}" type="datetimeFigureOut">
              <a:rPr lang="fr-FR" smtClean="0"/>
              <a:t>04/06/2023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DD172-A836-4DAF-A6AA-5CFFE876771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5489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32240" y="6492875"/>
            <a:ext cx="2133600" cy="36512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fld id="{22A146E4-C4DA-4041-BFC4-8C6E22CEE15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597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F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7"/>
          <p:cNvSpPr>
            <a:spLocks noChangeArrowheads="1"/>
          </p:cNvSpPr>
          <p:nvPr userDrawn="1"/>
        </p:nvSpPr>
        <p:spPr bwMode="auto">
          <a:xfrm>
            <a:off x="323528" y="6561634"/>
            <a:ext cx="5400600" cy="29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endParaRPr lang="en-CA" sz="1200" noProof="0" dirty="0">
              <a:cs typeface="Arial" charset="0"/>
            </a:endParaRPr>
          </a:p>
        </p:txBody>
      </p:sp>
      <p:sp>
        <p:nvSpPr>
          <p:cNvPr id="10" name="Rubrik 15"/>
          <p:cNvSpPr>
            <a:spLocks noGrp="1"/>
          </p:cNvSpPr>
          <p:nvPr>
            <p:ph type="title"/>
          </p:nvPr>
        </p:nvSpPr>
        <p:spPr>
          <a:xfrm>
            <a:off x="2339752" y="188640"/>
            <a:ext cx="4540226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>
                <a:solidFill>
                  <a:srgbClr val="3333F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32240" y="6492877"/>
            <a:ext cx="2133600" cy="365125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fld id="{22A146E4-C4DA-4041-BFC4-8C6E22CEE153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706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stomShape 1"/>
          <p:cNvSpPr/>
          <p:nvPr/>
        </p:nvSpPr>
        <p:spPr>
          <a:xfrm>
            <a:off x="4826160" y="533520"/>
            <a:ext cx="4317480" cy="36000"/>
          </a:xfrm>
          <a:prstGeom prst="rect">
            <a:avLst/>
          </a:prstGeom>
          <a:gradFill rotWithShape="0">
            <a:gsLst>
              <a:gs pos="0">
                <a:srgbClr val="A6A6A6"/>
              </a:gs>
              <a:gs pos="100000">
                <a:srgbClr val="FFFFFF"/>
              </a:gs>
            </a:gsLst>
            <a:lin ang="1080000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CustomShape 2"/>
          <p:cNvSpPr/>
          <p:nvPr/>
        </p:nvSpPr>
        <p:spPr>
          <a:xfrm>
            <a:off x="4826160" y="577800"/>
            <a:ext cx="4317480" cy="3600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502185"/>
              </a:gs>
            </a:gsLst>
            <a:lin ang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lang="en-GB" sz="2400" b="0" strike="noStrike" spc="-1">
              <a:latin typeface="Arial"/>
            </a:endParaRPr>
          </a:p>
        </p:txBody>
      </p:sp>
      <p:sp>
        <p:nvSpPr>
          <p:cNvPr id="2" name="CustomShape 3"/>
          <p:cNvSpPr/>
          <p:nvPr/>
        </p:nvSpPr>
        <p:spPr>
          <a:xfrm>
            <a:off x="0" y="6546960"/>
            <a:ext cx="4317480" cy="36000"/>
          </a:xfrm>
          <a:prstGeom prst="rect">
            <a:avLst/>
          </a:prstGeom>
          <a:gradFill rotWithShape="0">
            <a:gsLst>
              <a:gs pos="0">
                <a:srgbClr val="808080"/>
              </a:gs>
              <a:gs pos="100000">
                <a:srgbClr val="FFFFFF"/>
              </a:gs>
            </a:gsLst>
            <a:lin ang="0"/>
          </a:grad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" name="CustomShape 4"/>
          <p:cNvSpPr/>
          <p:nvPr/>
        </p:nvSpPr>
        <p:spPr>
          <a:xfrm>
            <a:off x="0" y="6593040"/>
            <a:ext cx="4317480" cy="36000"/>
          </a:xfrm>
          <a:prstGeom prst="rect">
            <a:avLst/>
          </a:prstGeom>
          <a:gradFill rotWithShape="0">
            <a:gsLst>
              <a:gs pos="0">
                <a:srgbClr val="502185"/>
              </a:gs>
              <a:gs pos="100000">
                <a:srgbClr val="FFFFFF"/>
              </a:gs>
            </a:gsLst>
            <a:lin ang="0"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" name="Image 2"/>
          <p:cNvPicPr/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308720" y="115920"/>
            <a:ext cx="1757160" cy="396360"/>
          </a:xfrm>
          <a:prstGeom prst="rect">
            <a:avLst/>
          </a:prstGeom>
          <a:ln>
            <a:noFill/>
          </a:ln>
        </p:spPr>
      </p:pic>
      <p:sp>
        <p:nvSpPr>
          <p:cNvPr id="5" name="PlaceHolder 5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fr-FR" sz="44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Cliquez et modifiez le titre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6540CEAC-5A78-9EA4-A611-C26633317BA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924" y="6583936"/>
            <a:ext cx="8970955" cy="274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>
              <a:defRPr/>
            </a:pPr>
            <a:r>
              <a:rPr lang="fr-FR" sz="1200" baseline="0" dirty="0">
                <a:cs typeface="Arial" charset="0"/>
              </a:rPr>
              <a:t>ARIS2023 </a:t>
            </a:r>
            <a:r>
              <a:rPr lang="fr-FR" sz="1200" baseline="0" dirty="0" err="1">
                <a:cs typeface="Arial" charset="0"/>
              </a:rPr>
              <a:t>Conference</a:t>
            </a:r>
            <a:r>
              <a:rPr lang="fr-FR" sz="1200" baseline="0" dirty="0">
                <a:cs typeface="Arial" charset="0"/>
              </a:rPr>
              <a:t> 		                 	Patricia Roussel-</a:t>
            </a:r>
            <a:r>
              <a:rPr lang="fr-FR" sz="1200" baseline="0" dirty="0" err="1">
                <a:cs typeface="Arial" charset="0"/>
              </a:rPr>
              <a:t>Chomaz</a:t>
            </a:r>
            <a:r>
              <a:rPr lang="fr-FR" sz="1200" baseline="0" dirty="0">
                <a:cs typeface="Arial" charset="0"/>
              </a:rPr>
              <a:t>	               	      	 June 5th, 2023	</a:t>
            </a:r>
            <a:endParaRPr lang="en-GB" sz="1200" dirty="0"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8" r:id="rId15"/>
    <p:sldLayoutId id="214748366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jpeg"/><Relationship Id="rId10" Type="http://schemas.openxmlformats.org/officeDocument/2006/relationships/image" Target="../media/image45.png"/><Relationship Id="rId4" Type="http://schemas.openxmlformats.org/officeDocument/2006/relationships/image" Target="../media/image39.jpeg"/><Relationship Id="rId9" Type="http://schemas.openxmlformats.org/officeDocument/2006/relationships/image" Target="../media/image44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emf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jpeg"/><Relationship Id="rId4" Type="http://schemas.openxmlformats.org/officeDocument/2006/relationships/image" Target="../media/image5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3.emf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26" Type="http://schemas.openxmlformats.org/officeDocument/2006/relationships/image" Target="../media/image96.png"/><Relationship Id="rId3" Type="http://schemas.openxmlformats.org/officeDocument/2006/relationships/image" Target="../media/image74.png"/><Relationship Id="rId21" Type="http://schemas.openxmlformats.org/officeDocument/2006/relationships/image" Target="../media/image91.png"/><Relationship Id="rId7" Type="http://schemas.openxmlformats.org/officeDocument/2006/relationships/image" Target="../media/image78.jpeg"/><Relationship Id="rId12" Type="http://schemas.openxmlformats.org/officeDocument/2006/relationships/image" Target="../media/image82.png"/><Relationship Id="rId17" Type="http://schemas.openxmlformats.org/officeDocument/2006/relationships/image" Target="../media/image87.jpeg"/><Relationship Id="rId25" Type="http://schemas.openxmlformats.org/officeDocument/2006/relationships/image" Target="../media/image9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86.jpe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5" Type="http://schemas.openxmlformats.org/officeDocument/2006/relationships/image" Target="../media/image76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28" Type="http://schemas.openxmlformats.org/officeDocument/2006/relationships/image" Target="../media/image47.jpe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75.png"/><Relationship Id="rId9" Type="http://schemas.openxmlformats.org/officeDocument/2006/relationships/image" Target="../media/image69.jpeg"/><Relationship Id="rId14" Type="http://schemas.openxmlformats.org/officeDocument/2006/relationships/image" Target="../media/image84.png"/><Relationship Id="rId22" Type="http://schemas.openxmlformats.org/officeDocument/2006/relationships/image" Target="../media/image92.png"/><Relationship Id="rId27" Type="http://schemas.openxmlformats.org/officeDocument/2006/relationships/image" Target="../media/image9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47.jpeg"/><Relationship Id="rId3" Type="http://schemas.openxmlformats.org/officeDocument/2006/relationships/image" Target="../media/image960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emf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png"/><Relationship Id="rId9" Type="http://schemas.openxmlformats.org/officeDocument/2006/relationships/image" Target="../media/image105.gif"/><Relationship Id="rId14" Type="http://schemas.openxmlformats.org/officeDocument/2006/relationships/image" Target="../media/image10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11.png"/><Relationship Id="rId7" Type="http://schemas.openxmlformats.org/officeDocument/2006/relationships/image" Target="../media/image102.emf"/><Relationship Id="rId12" Type="http://schemas.openxmlformats.org/officeDocument/2006/relationships/image" Target="../media/image47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4.png"/><Relationship Id="rId11" Type="http://schemas.openxmlformats.org/officeDocument/2006/relationships/image" Target="../media/image115.png"/><Relationship Id="rId5" Type="http://schemas.openxmlformats.org/officeDocument/2006/relationships/image" Target="../media/image113.png"/><Relationship Id="rId10" Type="http://schemas.openxmlformats.org/officeDocument/2006/relationships/image" Target="../media/image101.jpeg"/><Relationship Id="rId4" Type="http://schemas.openxmlformats.org/officeDocument/2006/relationships/image" Target="../media/image112.png"/><Relationship Id="rId9" Type="http://schemas.openxmlformats.org/officeDocument/2006/relationships/image" Target="../media/image10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jpe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tiff"/><Relationship Id="rId5" Type="http://schemas.openxmlformats.org/officeDocument/2006/relationships/image" Target="../media/image25.png"/><Relationship Id="rId4" Type="http://schemas.openxmlformats.org/officeDocument/2006/relationships/image" Target="../media/image2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1.tiff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 actuel+desir+newgain">
            <a:extLst>
              <a:ext uri="{FF2B5EF4-FFF2-40B4-BE49-F238E27FC236}">
                <a16:creationId xmlns:a16="http://schemas.microsoft.com/office/drawing/2014/main" id="{63AEEA3B-ADC9-2A43-B2AC-F935D9117B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55" y="688704"/>
            <a:ext cx="8611869" cy="532447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A858989-A38A-913F-5CB2-0DB18CA22D9C}"/>
              </a:ext>
            </a:extLst>
          </p:cNvPr>
          <p:cNvSpPr txBox="1">
            <a:spLocks/>
          </p:cNvSpPr>
          <p:nvPr/>
        </p:nvSpPr>
        <p:spPr>
          <a:xfrm>
            <a:off x="170724" y="5145418"/>
            <a:ext cx="8344239" cy="1447801"/>
          </a:xfrm>
          <a:prstGeom prst="rect">
            <a:avLst/>
          </a:prstGeom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fr-FR" sz="3600" b="1" i="1" kern="0" dirty="0">
                <a:ln>
                  <a:prstDash val="solid"/>
                </a:ln>
                <a:solidFill>
                  <a:srgbClr val="623681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GANIL-SPIRAL2</a:t>
            </a:r>
          </a:p>
          <a:p>
            <a:pPr algn="ctr">
              <a:defRPr/>
            </a:pPr>
            <a:r>
              <a:rPr lang="fr-FR" sz="3600" b="1" i="1" kern="0" dirty="0">
                <a:ln>
                  <a:prstDash val="solid"/>
                </a:ln>
                <a:solidFill>
                  <a:srgbClr val="623681"/>
                </a:solidFill>
                <a:effectLst>
                  <a:outerShdw blurRad="88000" dist="50800" dir="5040000" algn="tl">
                    <a:srgbClr val="4A66AC">
                      <a:tint val="80000"/>
                      <a:satMod val="250000"/>
                      <a:alpha val="45000"/>
                    </a:srgbClr>
                  </a:outerShdw>
                </a:effectLst>
                <a:latin typeface="Arial"/>
                <a:ea typeface="ＭＳ Ｐゴシック"/>
                <a:cs typeface="+mj-cs"/>
              </a:rPr>
              <a:t>Highlights</a:t>
            </a:r>
          </a:p>
        </p:txBody>
      </p:sp>
    </p:spTree>
    <p:extLst>
      <p:ext uri="{BB962C8B-B14F-4D97-AF65-F5344CB8AC3E}">
        <p14:creationId xmlns:p14="http://schemas.microsoft.com/office/powerpoint/2010/main" val="3904990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1">
            <a:extLst>
              <a:ext uri="{FF2B5EF4-FFF2-40B4-BE49-F238E27FC236}">
                <a16:creationId xmlns:a16="http://schemas.microsoft.com/office/drawing/2014/main" id="{22A8274B-8C33-AD3B-8EDB-47DD2B7E040A}"/>
              </a:ext>
            </a:extLst>
          </p:cNvPr>
          <p:cNvSpPr/>
          <p:nvPr/>
        </p:nvSpPr>
        <p:spPr>
          <a:xfrm>
            <a:off x="82080" y="76320"/>
            <a:ext cx="3347624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0" strike="noStrike" spc="-1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Some</a:t>
            </a:r>
            <a:r>
              <a:rPr lang="fr-FR" sz="2800" b="0" strike="noStrike" spc="-1" dirty="0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fr-FR" sz="2800" b="0" strike="noStrike" spc="-1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selected</a:t>
            </a:r>
            <a:r>
              <a:rPr lang="fr-FR" sz="2800" b="0" strike="noStrike" spc="-1" dirty="0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fr-FR" sz="2800" b="0" strike="noStrike" spc="-1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results</a:t>
            </a:r>
            <a:endParaRPr lang="fr-FR" sz="2800" b="0" strike="noStrike" spc="-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CBA319-DE04-2F43-DA8D-CC53A1006C43}"/>
              </a:ext>
            </a:extLst>
          </p:cNvPr>
          <p:cNvSpPr txBox="1"/>
          <p:nvPr/>
        </p:nvSpPr>
        <p:spPr>
          <a:xfrm>
            <a:off x="263233" y="5170713"/>
            <a:ext cx="692349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And </a:t>
            </a:r>
            <a:r>
              <a:rPr lang="fr-FR" sz="1600" dirty="0" err="1"/>
              <a:t>also</a:t>
            </a:r>
            <a:r>
              <a:rPr lang="fr-FR" sz="1600" dirty="0"/>
              <a:t> 	Talk of Jérôme </a:t>
            </a:r>
            <a:r>
              <a:rPr lang="fr-FR" sz="1600" dirty="0" err="1"/>
              <a:t>Giovinazzo</a:t>
            </a:r>
            <a:r>
              <a:rPr lang="fr-FR" sz="1600" dirty="0"/>
              <a:t> Proton </a:t>
            </a:r>
            <a:r>
              <a:rPr lang="fr-FR" sz="1600" dirty="0" err="1"/>
              <a:t>radioactivity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ACTAR TPC</a:t>
            </a:r>
          </a:p>
          <a:p>
            <a:r>
              <a:rPr lang="fr-FR" sz="1600" dirty="0"/>
              <a:t>	Talk of Marius Le </a:t>
            </a:r>
            <a:r>
              <a:rPr lang="fr-FR" sz="1600" dirty="0" err="1"/>
              <a:t>Joubioux</a:t>
            </a:r>
            <a:r>
              <a:rPr lang="fr-FR" sz="1600" dirty="0"/>
              <a:t> </a:t>
            </a:r>
            <a:r>
              <a:rPr lang="fr-FR" sz="1600" dirty="0" err="1"/>
              <a:t>Dark</a:t>
            </a:r>
            <a:r>
              <a:rPr lang="fr-FR" sz="1600" dirty="0"/>
              <a:t> </a:t>
            </a:r>
            <a:r>
              <a:rPr lang="fr-FR" sz="1600" dirty="0" err="1"/>
              <a:t>decay</a:t>
            </a:r>
            <a:r>
              <a:rPr lang="fr-FR" sz="1600" dirty="0"/>
              <a:t> in </a:t>
            </a:r>
            <a:r>
              <a:rPr lang="fr-FR" sz="1600" baseline="30000" dirty="0"/>
              <a:t>6</a:t>
            </a:r>
            <a:r>
              <a:rPr lang="fr-FR" sz="1600" dirty="0"/>
              <a:t>He</a:t>
            </a:r>
          </a:p>
          <a:p>
            <a:r>
              <a:rPr lang="fr-FR" sz="1600" dirty="0"/>
              <a:t>	Poster 351 Tom </a:t>
            </a:r>
            <a:r>
              <a:rPr lang="fr-FR" sz="1600" dirty="0" err="1"/>
              <a:t>Genard</a:t>
            </a:r>
            <a:r>
              <a:rPr lang="fr-FR" sz="1600" dirty="0"/>
              <a:t>, </a:t>
            </a:r>
            <a:r>
              <a:rPr lang="fr-FR" sz="1600" dirty="0" err="1"/>
              <a:t>Xe+Sn</a:t>
            </a:r>
            <a:r>
              <a:rPr lang="fr-FR" sz="1600" dirty="0"/>
              <a:t> collisions</a:t>
            </a:r>
          </a:p>
          <a:p>
            <a:r>
              <a:rPr lang="fr-FR" sz="1600" dirty="0"/>
              <a:t>	Poster 387 François de Oliveira, </a:t>
            </a:r>
            <a:r>
              <a:rPr lang="fr-FR" sz="1600" baseline="30000" dirty="0"/>
              <a:t>22</a:t>
            </a:r>
            <a:r>
              <a:rPr lang="fr-FR" sz="1600" dirty="0"/>
              <a:t>Na in </a:t>
            </a:r>
            <a:r>
              <a:rPr lang="fr-FR" sz="1600" dirty="0" err="1"/>
              <a:t>novae</a:t>
            </a:r>
            <a:endParaRPr lang="fr-FR" sz="1600" dirty="0"/>
          </a:p>
          <a:p>
            <a:r>
              <a:rPr lang="fr-FR" sz="1600" dirty="0"/>
              <a:t>	Poster 577 Mohamad </a:t>
            </a:r>
            <a:r>
              <a:rPr lang="fr-FR" sz="1600" dirty="0" err="1"/>
              <a:t>Kanafani</a:t>
            </a:r>
            <a:r>
              <a:rPr lang="fr-FR" sz="1600" dirty="0"/>
              <a:t>, b-STILED </a:t>
            </a:r>
            <a:r>
              <a:rPr lang="fr-FR" sz="1600" dirty="0" err="1"/>
              <a:t>experiment</a:t>
            </a:r>
            <a:r>
              <a:rPr lang="fr-FR" sz="1600" dirty="0"/>
              <a:t>	</a:t>
            </a:r>
          </a:p>
        </p:txBody>
      </p:sp>
      <p:pic>
        <p:nvPicPr>
          <p:cNvPr id="6" name="56985482-BCF0-49B5-A6E9-16260F0E0557_1" descr="52A63BFA-33C7-46C5-83AF-C0608ABDFA3F">
            <a:extLst>
              <a:ext uri="{FF2B5EF4-FFF2-40B4-BE49-F238E27FC236}">
                <a16:creationId xmlns:a16="http://schemas.microsoft.com/office/drawing/2014/main" id="{38A47A55-F187-4432-AB6A-7DA941847A1B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5800931" y="662806"/>
            <a:ext cx="3291358" cy="1569660"/>
          </a:xfrm>
          <a:prstGeom prst="rect">
            <a:avLst/>
          </a:prstGeom>
          <a:ln w="9360"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80D56C4-4E92-6BB5-C91A-F7DA70CF299A}"/>
              </a:ext>
            </a:extLst>
          </p:cNvPr>
          <p:cNvSpPr txBox="1"/>
          <p:nvPr/>
        </p:nvSpPr>
        <p:spPr>
          <a:xfrm>
            <a:off x="41556" y="595735"/>
            <a:ext cx="5957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Fission </a:t>
            </a:r>
            <a:r>
              <a:rPr lang="fr-FR" sz="1600" dirty="0" err="1"/>
              <a:t>experiment</a:t>
            </a:r>
            <a:r>
              <a:rPr lang="fr-FR" sz="1600" dirty="0"/>
              <a:t> on VAMOS  </a:t>
            </a:r>
            <a:r>
              <a:rPr lang="fr-FR" sz="1600" dirty="0" err="1"/>
              <a:t>starting</a:t>
            </a:r>
            <a:r>
              <a:rPr lang="fr-FR" sz="1600" dirty="0"/>
              <a:t> </a:t>
            </a:r>
            <a:r>
              <a:rPr lang="fr-FR" sz="1600" dirty="0" err="1"/>
              <a:t>next</a:t>
            </a:r>
            <a:r>
              <a:rPr lang="fr-FR" sz="1600" dirty="0"/>
              <a:t> </a:t>
            </a:r>
            <a:r>
              <a:rPr lang="fr-FR" sz="1600" dirty="0" err="1"/>
              <a:t>week</a:t>
            </a:r>
            <a:r>
              <a:rPr lang="fr-FR" sz="1600" dirty="0"/>
              <a:t>, in inverse </a:t>
            </a:r>
            <a:r>
              <a:rPr lang="fr-FR" sz="1600" dirty="0" err="1"/>
              <a:t>kinematics</a:t>
            </a:r>
            <a:r>
              <a:rPr lang="fr-FR" sz="1600" dirty="0"/>
              <a:t> : </a:t>
            </a:r>
            <a:r>
              <a:rPr lang="fr-FR" sz="1600" baseline="30000" dirty="0"/>
              <a:t>238</a:t>
            </a:r>
            <a:r>
              <a:rPr lang="fr-FR" sz="1600" dirty="0"/>
              <a:t>U +</a:t>
            </a:r>
            <a:r>
              <a:rPr lang="fr-FR" sz="1600" baseline="30000" dirty="0"/>
              <a:t>12</a:t>
            </a:r>
            <a:r>
              <a:rPr lang="fr-FR" sz="1600" dirty="0"/>
              <a:t>C</a:t>
            </a:r>
          </a:p>
          <a:p>
            <a:r>
              <a:rPr lang="fr-FR" sz="1600" dirty="0" err="1"/>
              <a:t>Damping</a:t>
            </a:r>
            <a:r>
              <a:rPr lang="fr-FR" sz="1600" dirty="0"/>
              <a:t> of </a:t>
            </a:r>
            <a:r>
              <a:rPr lang="fr-FR" sz="1600" dirty="0" err="1"/>
              <a:t>shell</a:t>
            </a:r>
            <a:r>
              <a:rPr lang="fr-FR" sz="1600" dirty="0"/>
              <a:t> </a:t>
            </a:r>
            <a:r>
              <a:rPr lang="fr-FR" sz="1600" dirty="0" err="1"/>
              <a:t>effects</a:t>
            </a:r>
            <a:r>
              <a:rPr lang="fr-FR" sz="1600" dirty="0"/>
              <a:t> in </a:t>
            </a:r>
            <a:r>
              <a:rPr lang="fr-FR" sz="1600" dirty="0" err="1"/>
              <a:t>nuclear</a:t>
            </a:r>
            <a:r>
              <a:rPr lang="fr-FR" sz="1600" dirty="0"/>
              <a:t> fission</a:t>
            </a:r>
          </a:p>
          <a:p>
            <a:r>
              <a:rPr lang="fr-FR" sz="1600" dirty="0" err="1"/>
              <a:t>Measurement</a:t>
            </a:r>
            <a:r>
              <a:rPr lang="fr-FR" sz="1600" dirty="0"/>
              <a:t> of </a:t>
            </a:r>
            <a:r>
              <a:rPr lang="fr-FR" sz="1600" dirty="0" err="1"/>
              <a:t>isotopic</a:t>
            </a:r>
            <a:r>
              <a:rPr lang="fr-FR" sz="1600" dirty="0"/>
              <a:t> </a:t>
            </a:r>
            <a:r>
              <a:rPr lang="fr-FR" sz="1600" dirty="0" err="1"/>
              <a:t>yields</a:t>
            </a:r>
            <a:r>
              <a:rPr lang="fr-FR" sz="1600" dirty="0"/>
              <a:t> as a </a:t>
            </a:r>
            <a:r>
              <a:rPr lang="fr-FR" sz="1600" dirty="0" err="1"/>
              <a:t>function</a:t>
            </a:r>
            <a:r>
              <a:rPr lang="fr-FR" sz="1600" dirty="0"/>
              <a:t> of E* </a:t>
            </a:r>
            <a:r>
              <a:rPr lang="fr-FR" sz="1600" dirty="0" err="1"/>
              <a:t>with</a:t>
            </a:r>
            <a:r>
              <a:rPr lang="fr-FR" sz="1600" dirty="0"/>
              <a:t> the new PISTA </a:t>
            </a:r>
            <a:r>
              <a:rPr lang="fr-FR" sz="1600" dirty="0" err="1"/>
              <a:t>array</a:t>
            </a:r>
            <a:r>
              <a:rPr lang="fr-FR" sz="1600" dirty="0"/>
              <a:t>  </a:t>
            </a:r>
          </a:p>
          <a:p>
            <a:r>
              <a:rPr lang="fr-FR" sz="1600" dirty="0" err="1"/>
              <a:t>Spokesperson</a:t>
            </a:r>
            <a:r>
              <a:rPr lang="fr-FR" sz="1600" dirty="0"/>
              <a:t>: J. Taieb, CEA/DAM</a:t>
            </a:r>
          </a:p>
        </p:txBody>
      </p:sp>
      <p:sp>
        <p:nvSpPr>
          <p:cNvPr id="8" name="CustomShape 31">
            <a:extLst>
              <a:ext uri="{FF2B5EF4-FFF2-40B4-BE49-F238E27FC236}">
                <a16:creationId xmlns:a16="http://schemas.microsoft.com/office/drawing/2014/main" id="{B8ECB853-6CF8-B47D-24AD-879311E472E8}"/>
              </a:ext>
            </a:extLst>
          </p:cNvPr>
          <p:cNvSpPr/>
          <p:nvPr/>
        </p:nvSpPr>
        <p:spPr>
          <a:xfrm>
            <a:off x="7248512" y="4845584"/>
            <a:ext cx="2742123" cy="3639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4994" rIns="89988" bIns="44994" anchor="ctr">
            <a:noAutofit/>
          </a:bodyPr>
          <a:lstStyle/>
          <a:p>
            <a:pPr algn="r">
              <a:tabLst>
                <a:tab pos="0" algn="l"/>
              </a:tabLst>
            </a:pPr>
            <a:fld id="{25288AE9-7D4E-416D-B779-4172206A2847}" type="slidenum">
              <a:rPr lang="fr-FR" sz="1200" spc="-1">
                <a:solidFill>
                  <a:srgbClr val="FFFFFF"/>
                </a:solidFill>
                <a:latin typeface="Candara"/>
                <a:ea typeface="DejaVu Sans"/>
              </a:rPr>
              <a:pPr algn="r">
                <a:tabLst>
                  <a:tab pos="0" algn="l"/>
                </a:tabLst>
              </a:pPr>
              <a:t>10</a:t>
            </a:fld>
            <a:endParaRPr lang="fr-FR" sz="1200" spc="-1">
              <a:latin typeface="Arial"/>
            </a:endParaRPr>
          </a:p>
        </p:txBody>
      </p:sp>
      <p:pic>
        <p:nvPicPr>
          <p:cNvPr id="9" name="Image 8" descr="Une image contenant machine, acier, ingénierie, métal&#10;&#10;Description générée automatiquement">
            <a:extLst>
              <a:ext uri="{FF2B5EF4-FFF2-40B4-BE49-F238E27FC236}">
                <a16:creationId xmlns:a16="http://schemas.microsoft.com/office/drawing/2014/main" id="{1C0BF0E5-75CC-B711-0D4D-509856A695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127" y="2197291"/>
            <a:ext cx="1959734" cy="2468050"/>
          </a:xfrm>
          <a:prstGeom prst="rect">
            <a:avLst/>
          </a:prstGeom>
        </p:spPr>
      </p:pic>
      <p:pic>
        <p:nvPicPr>
          <p:cNvPr id="10" name="Image 5">
            <a:extLst>
              <a:ext uri="{FF2B5EF4-FFF2-40B4-BE49-F238E27FC236}">
                <a16:creationId xmlns:a16="http://schemas.microsoft.com/office/drawing/2014/main" id="{DED9EC8F-5F03-12A0-FF3F-644DADD84139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2147861" y="2277200"/>
            <a:ext cx="3951464" cy="2468050"/>
          </a:xfrm>
          <a:prstGeom prst="rect">
            <a:avLst/>
          </a:prstGeom>
          <a:ln>
            <a:noFill/>
          </a:ln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C1DB45AE-E61F-E5EB-5C46-89345320DF67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4117" y="2343589"/>
            <a:ext cx="3609856" cy="2360715"/>
          </a:xfrm>
          <a:prstGeom prst="rect">
            <a:avLst/>
          </a:prstGeom>
          <a:ln w="9360">
            <a:noFill/>
          </a:ln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64A4D71-8BE8-25E6-5745-9B7476A22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11" y="2082642"/>
            <a:ext cx="803564" cy="52189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5119D7F1-5C47-C70B-D836-2C1FA7A8F4CB}"/>
              </a:ext>
            </a:extLst>
          </p:cNvPr>
          <p:cNvSpPr txBox="1"/>
          <p:nvPr/>
        </p:nvSpPr>
        <p:spPr>
          <a:xfrm>
            <a:off x="7248512" y="3566831"/>
            <a:ext cx="7609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PISTA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585A487-F720-31A0-4923-15E26A1CE933}"/>
              </a:ext>
            </a:extLst>
          </p:cNvPr>
          <p:cNvSpPr txBox="1"/>
          <p:nvPr/>
        </p:nvSpPr>
        <p:spPr>
          <a:xfrm>
            <a:off x="7220797" y="3123466"/>
            <a:ext cx="946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SPIDER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9F8FF4A-CDE3-9DA6-0BC9-2D16E270FF42}"/>
              </a:ext>
            </a:extLst>
          </p:cNvPr>
          <p:cNvSpPr txBox="1"/>
          <p:nvPr/>
        </p:nvSpPr>
        <p:spPr>
          <a:xfrm>
            <a:off x="309283" y="4679581"/>
            <a:ext cx="3484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Antoine Lemasson, GANIL</a:t>
            </a:r>
          </a:p>
        </p:txBody>
      </p:sp>
    </p:spTree>
    <p:extLst>
      <p:ext uri="{BB962C8B-B14F-4D97-AF65-F5344CB8AC3E}">
        <p14:creationId xmlns:p14="http://schemas.microsoft.com/office/powerpoint/2010/main" val="118777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32775-62F9-86BB-89E5-7FA0A294B4F2}"/>
              </a:ext>
            </a:extLst>
          </p:cNvPr>
          <p:cNvSpPr txBox="1">
            <a:spLocks/>
          </p:cNvSpPr>
          <p:nvPr/>
        </p:nvSpPr>
        <p:spPr>
          <a:xfrm>
            <a:off x="174950" y="556254"/>
            <a:ext cx="7073016" cy="436537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350" dirty="0">
                <a:solidFill>
                  <a:schemeClr val="tx1"/>
                </a:solidFill>
              </a:rPr>
              <a:t>Last 10 years : Cyclotrons maintenance and refurbishment reduced to the strict minimum. GANIL manpower dedicated to  SPIRAL2 building then commissioning. </a:t>
            </a:r>
          </a:p>
          <a:p>
            <a:pPr algn="l"/>
            <a:r>
              <a:rPr lang="en-GB" sz="1500" b="1" dirty="0">
                <a:solidFill>
                  <a:schemeClr val="tx1"/>
                </a:solidFill>
              </a:rPr>
              <a:t>Aging ↗ Reliability ↘ Manpower for curative maintenance ↗</a:t>
            </a:r>
          </a:p>
          <a:p>
            <a:pPr algn="l"/>
            <a:endParaRPr lang="en-GB" sz="1350" b="1" dirty="0">
              <a:solidFill>
                <a:schemeClr val="tx1"/>
              </a:solidFill>
            </a:endParaRPr>
          </a:p>
          <a:p>
            <a:pPr algn="l"/>
            <a:r>
              <a:rPr lang="en-GB" sz="1500" b="1" dirty="0">
                <a:solidFill>
                  <a:schemeClr val="tx1"/>
                </a:solidFill>
              </a:rPr>
              <a:t>Launch of the pre project CYREN : march 2022</a:t>
            </a:r>
            <a:endParaRPr lang="en-GB" sz="1350" b="1" dirty="0">
              <a:solidFill>
                <a:schemeClr val="tx1"/>
              </a:solidFill>
            </a:endParaRPr>
          </a:p>
          <a:p>
            <a:pPr algn="l"/>
            <a:r>
              <a:rPr lang="en-GB" sz="1500" b="1" dirty="0">
                <a:solidFill>
                  <a:schemeClr val="tx1"/>
                </a:solidFill>
              </a:rPr>
              <a:t>1: </a:t>
            </a:r>
            <a:r>
              <a:rPr lang="en-GB" sz="1350" dirty="0">
                <a:solidFill>
                  <a:schemeClr val="tx1"/>
                </a:solidFill>
              </a:rPr>
              <a:t>keep the facility in operational conditions for at least 20 years </a:t>
            </a:r>
          </a:p>
          <a:p>
            <a:pPr algn="l"/>
            <a:r>
              <a:rPr lang="en-GB" sz="1500" b="1" dirty="0">
                <a:solidFill>
                  <a:schemeClr val="tx1"/>
                </a:solidFill>
              </a:rPr>
              <a:t>2 : </a:t>
            </a:r>
            <a:r>
              <a:rPr lang="en-GB" sz="1350" dirty="0">
                <a:solidFill>
                  <a:schemeClr val="tx1"/>
                </a:solidFill>
              </a:rPr>
              <a:t>optimize manpower needed for maintenance after refurbishment</a:t>
            </a:r>
          </a:p>
          <a:p>
            <a:pPr algn="l"/>
            <a:endParaRPr lang="en-GB" sz="1350" dirty="0">
              <a:solidFill>
                <a:schemeClr val="tx1"/>
              </a:solidFill>
            </a:endParaRPr>
          </a:p>
          <a:p>
            <a:pPr algn="l"/>
            <a:r>
              <a:rPr lang="en-GB" sz="1500" b="1" dirty="0">
                <a:solidFill>
                  <a:schemeClr val="tx1"/>
                </a:solidFill>
              </a:rPr>
              <a:t>Scope : full installation</a:t>
            </a:r>
            <a:endParaRPr lang="en-GB" sz="1350" b="1" dirty="0">
              <a:solidFill>
                <a:schemeClr val="tx1"/>
              </a:solidFill>
            </a:endParaRPr>
          </a:p>
          <a:p>
            <a:pPr algn="l"/>
            <a:r>
              <a:rPr lang="en-GB" sz="1500" dirty="0">
                <a:solidFill>
                  <a:schemeClr val="tx1"/>
                </a:solidFill>
              </a:rPr>
              <a:t>Cyclotrons and experimental areas, infrastructure and utilities, safety, security, radioprotection</a:t>
            </a:r>
            <a:endParaRPr lang="en-GB" sz="1350" dirty="0">
              <a:solidFill>
                <a:schemeClr val="tx1"/>
              </a:solidFill>
            </a:endParaRPr>
          </a:p>
          <a:p>
            <a:pPr algn="l"/>
            <a:endParaRPr lang="en-GB" sz="1350" dirty="0">
              <a:solidFill>
                <a:schemeClr val="tx1"/>
              </a:solidFill>
            </a:endParaRPr>
          </a:p>
          <a:p>
            <a:pPr algn="l"/>
            <a:r>
              <a:rPr lang="en-GB" sz="1400" b="1" dirty="0">
                <a:solidFill>
                  <a:schemeClr val="tx1"/>
                </a:solidFill>
              </a:rPr>
              <a:t>Conclusion: 2 scenarios</a:t>
            </a:r>
            <a:endParaRPr lang="en-GB" sz="1200" b="1" dirty="0">
              <a:solidFill>
                <a:schemeClr val="tx1"/>
              </a:solidFill>
            </a:endParaRPr>
          </a:p>
          <a:p>
            <a:pPr algn="l"/>
            <a:r>
              <a:rPr lang="en-GB" sz="1400" dirty="0">
                <a:solidFill>
                  <a:schemeClr val="tx1"/>
                </a:solidFill>
              </a:rPr>
              <a:t>One new accelerating cavity/ 4 new cavities</a:t>
            </a:r>
          </a:p>
          <a:p>
            <a:pPr algn="l"/>
            <a:endParaRPr lang="en-GB" sz="1400" dirty="0">
              <a:solidFill>
                <a:schemeClr val="tx1"/>
              </a:solidFill>
            </a:endParaRPr>
          </a:p>
          <a:p>
            <a:pPr algn="l"/>
            <a:r>
              <a:rPr lang="en-GB" sz="1400" b="1" dirty="0">
                <a:solidFill>
                  <a:schemeClr val="tx1"/>
                </a:solidFill>
              </a:rPr>
              <a:t>Implementation: </a:t>
            </a:r>
          </a:p>
          <a:p>
            <a:pPr algn="l"/>
            <a:r>
              <a:rPr lang="en-GB" sz="1400" dirty="0">
                <a:solidFill>
                  <a:schemeClr val="tx1"/>
                </a:solidFill>
              </a:rPr>
              <a:t>Funding under discussion, 2024-2030, facility available during renovations with </a:t>
            </a:r>
          </a:p>
          <a:p>
            <a:pPr algn="l"/>
            <a:r>
              <a:rPr lang="en-GB" sz="1400" dirty="0">
                <a:solidFill>
                  <a:schemeClr val="tx1"/>
                </a:solidFill>
              </a:rPr>
              <a:t>possible shutdowns during some phases</a:t>
            </a:r>
          </a:p>
          <a:p>
            <a:pPr algn="l"/>
            <a:endParaRPr lang="en-GB" sz="1200" dirty="0">
              <a:solidFill>
                <a:schemeClr val="tx1"/>
              </a:solidFill>
            </a:endParaRPr>
          </a:p>
          <a:p>
            <a:pPr algn="l"/>
            <a:endParaRPr lang="en-GB" sz="1350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B4B8752-DFE2-C0BC-0C9F-007DBC4A69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55448" y="4850687"/>
            <a:ext cx="1863388" cy="14882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AB92E5A-ED3A-39B1-A3E6-E2F6F08C16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79849" y="4663542"/>
            <a:ext cx="1876833" cy="1822248"/>
          </a:xfrm>
          <a:prstGeom prst="rect">
            <a:avLst/>
          </a:prstGeom>
        </p:spPr>
      </p:pic>
      <p:pic>
        <p:nvPicPr>
          <p:cNvPr id="6" name="Espace réservé du contenu 8">
            <a:extLst>
              <a:ext uri="{FF2B5EF4-FFF2-40B4-BE49-F238E27FC236}">
                <a16:creationId xmlns:a16="http://schemas.microsoft.com/office/drawing/2014/main" id="{5EADC038-79BE-CBFF-D89D-B2143B46DD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44149" y="4622800"/>
            <a:ext cx="2895600" cy="1876834"/>
          </a:xfrm>
          <a:prstGeom prst="rect">
            <a:avLst/>
          </a:prstGeom>
          <a:ln w="101600" cmpd="sng">
            <a:solidFill>
              <a:schemeClr val="bg1"/>
            </a:solidFill>
            <a:miter lim="800000"/>
          </a:ln>
        </p:spPr>
      </p:pic>
      <p:sp>
        <p:nvSpPr>
          <p:cNvPr id="7" name="Espace réservé du texte 9">
            <a:extLst>
              <a:ext uri="{FF2B5EF4-FFF2-40B4-BE49-F238E27FC236}">
                <a16:creationId xmlns:a16="http://schemas.microsoft.com/office/drawing/2014/main" id="{C10EC532-77DF-9136-109C-91EDFD24915E}"/>
              </a:ext>
            </a:extLst>
          </p:cNvPr>
          <p:cNvSpPr txBox="1">
            <a:spLocks/>
          </p:cNvSpPr>
          <p:nvPr/>
        </p:nvSpPr>
        <p:spPr>
          <a:xfrm>
            <a:off x="58289" y="-47509"/>
            <a:ext cx="5630418" cy="78091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fr-FR" sz="1400" b="0" i="0" u="none" strike="noStrike" cap="none" dirty="0" smtClean="0">
                <a:solidFill>
                  <a:schemeClr val="accent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fr-FR" sz="1400" b="1" i="0" u="none" strike="noStrike" cap="none" dirty="0" smtClean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2pPr>
            <a:lvl3pPr marR="0" lvl="2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fr-FR" sz="1400" b="1" i="0" u="none" strike="noStrike" cap="none" dirty="0" smtClean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3pPr>
            <a:lvl4pPr marR="0" lvl="3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fr-FR" sz="1400" b="1" i="0" u="none" strike="noStrike" cap="none" dirty="0" smtClean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4pPr>
            <a:lvl5pPr marR="0" lvl="4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lang="fr-FR" sz="1400" b="1" i="0" u="none" strike="noStrike" cap="none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defRPr>
            </a:lvl5pPr>
            <a:lvl6pPr marR="0" lvl="5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8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>
              <a:defRPr/>
            </a:pPr>
            <a:r>
              <a:rPr lang="en-GB" sz="3000" kern="0" dirty="0">
                <a:solidFill>
                  <a:srgbClr val="7030A0"/>
                </a:solidFill>
              </a:rPr>
              <a:t>CYREN – </a:t>
            </a:r>
            <a:r>
              <a:rPr lang="en-GB" sz="3000" u="sng" kern="0" dirty="0">
                <a:solidFill>
                  <a:srgbClr val="7030A0"/>
                </a:solidFill>
              </a:rPr>
              <a:t>Cy</a:t>
            </a:r>
            <a:r>
              <a:rPr lang="en-GB" sz="3000" kern="0" dirty="0">
                <a:solidFill>
                  <a:srgbClr val="7030A0"/>
                </a:solidFill>
              </a:rPr>
              <a:t>clotron </a:t>
            </a:r>
            <a:r>
              <a:rPr lang="en-GB" sz="3000" u="sng" kern="0" dirty="0">
                <a:solidFill>
                  <a:srgbClr val="7030A0"/>
                </a:solidFill>
              </a:rPr>
              <a:t>Ren</a:t>
            </a:r>
            <a:r>
              <a:rPr lang="en-GB" sz="3000" kern="0" dirty="0">
                <a:solidFill>
                  <a:srgbClr val="7030A0"/>
                </a:solidFill>
              </a:rPr>
              <a:t>ovation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0824FE-2F02-D4B9-8BF0-D27D18CCDD83}"/>
              </a:ext>
            </a:extLst>
          </p:cNvPr>
          <p:cNvSpPr/>
          <p:nvPr/>
        </p:nvSpPr>
        <p:spPr>
          <a:xfrm>
            <a:off x="6867601" y="1788696"/>
            <a:ext cx="2013155" cy="1708160"/>
          </a:xfrm>
          <a:prstGeom prst="rect">
            <a:avLst/>
          </a:prstGeom>
          <a:ln w="25400">
            <a:solidFill>
              <a:srgbClr val="D09E00"/>
            </a:solidFill>
          </a:ln>
        </p:spPr>
        <p:txBody>
          <a:bodyPr wrap="square">
            <a:spAutoFit/>
          </a:bodyPr>
          <a:lstStyle/>
          <a:p>
            <a:r>
              <a:rPr lang="en-GB" sz="105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Cyclotrons et experimental rooms</a:t>
            </a:r>
          </a:p>
          <a:p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Power Supplies and Magnets</a:t>
            </a:r>
          </a:p>
          <a:p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RF cavities and systems</a:t>
            </a:r>
          </a:p>
          <a:p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Remote control</a:t>
            </a:r>
          </a:p>
          <a:p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PLCs</a:t>
            </a:r>
          </a:p>
          <a:p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Vacuum systems</a:t>
            </a:r>
          </a:p>
          <a:p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Diagnostics</a:t>
            </a:r>
          </a:p>
          <a:p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Production targets</a:t>
            </a:r>
          </a:p>
          <a:p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Ions Sources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DF83A8-A5D2-4606-8EAA-1551115FDCA5}"/>
              </a:ext>
            </a:extLst>
          </p:cNvPr>
          <p:cNvSpPr/>
          <p:nvPr/>
        </p:nvSpPr>
        <p:spPr>
          <a:xfrm>
            <a:off x="6879837" y="3566124"/>
            <a:ext cx="2020013" cy="1223412"/>
          </a:xfrm>
          <a:prstGeom prst="rect">
            <a:avLst/>
          </a:prstGeom>
          <a:ln w="25400">
            <a:solidFill>
              <a:srgbClr val="D09E00"/>
            </a:solidFill>
          </a:ln>
        </p:spPr>
        <p:txBody>
          <a:bodyPr wrap="square">
            <a:spAutoFit/>
          </a:bodyPr>
          <a:lstStyle/>
          <a:p>
            <a:r>
              <a:rPr lang="en-GB" sz="105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Infrastructures and utilities</a:t>
            </a:r>
          </a:p>
          <a:p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Electricity Distribution</a:t>
            </a:r>
          </a:p>
          <a:p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Cooling systems</a:t>
            </a:r>
          </a:p>
          <a:p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HVAC </a:t>
            </a:r>
          </a:p>
          <a:p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Buildings</a:t>
            </a:r>
          </a:p>
          <a:p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Various networks (water, air, gas)</a:t>
            </a:r>
          </a:p>
          <a:p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Computer Infrastructures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E164CF-4D3C-973B-026F-D52648E08E8F}"/>
              </a:ext>
            </a:extLst>
          </p:cNvPr>
          <p:cNvSpPr/>
          <p:nvPr/>
        </p:nvSpPr>
        <p:spPr>
          <a:xfrm>
            <a:off x="6879838" y="4860866"/>
            <a:ext cx="2020013" cy="1603003"/>
          </a:xfrm>
          <a:prstGeom prst="rect">
            <a:avLst/>
          </a:prstGeom>
          <a:ln w="25400">
            <a:solidFill>
              <a:srgbClr val="D09E00"/>
            </a:solidFill>
          </a:ln>
        </p:spPr>
        <p:txBody>
          <a:bodyPr wrap="square">
            <a:spAutoFit/>
          </a:bodyPr>
          <a:lstStyle/>
          <a:p>
            <a:r>
              <a:rPr lang="en-GB" sz="1050" b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Safety / Security / Radioprotection Systems</a:t>
            </a:r>
          </a:p>
          <a:p>
            <a:pPr>
              <a:spcBef>
                <a:spcPts val="900"/>
              </a:spcBef>
              <a:spcAft>
                <a:spcPts val="225"/>
              </a:spcAft>
            </a:pPr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Radioprotection devices </a:t>
            </a:r>
            <a:r>
              <a:rPr lang="en-GB" sz="1050" i="1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(radiation detectors, active dosimeters, gamma spectrometers, …)</a:t>
            </a:r>
          </a:p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Access Management System</a:t>
            </a:r>
          </a:p>
          <a:p>
            <a:pPr>
              <a:spcBef>
                <a:spcPts val="225"/>
              </a:spcBef>
              <a:spcAft>
                <a:spcPts val="225"/>
              </a:spcAft>
            </a:pPr>
            <a:r>
              <a:rPr lang="en-GB" sz="1050" dirty="0">
                <a:latin typeface="Calibri" panose="020F0502020204030204" pitchFamily="34" charset="0"/>
                <a:cs typeface="Calibri" panose="020F0502020204030204" pitchFamily="34" charset="0"/>
                <a:sym typeface="Wingdings"/>
              </a:rPr>
              <a:t>Fire Safety System</a:t>
            </a:r>
          </a:p>
        </p:txBody>
      </p:sp>
    </p:spTree>
    <p:extLst>
      <p:ext uri="{BB962C8B-B14F-4D97-AF65-F5344CB8AC3E}">
        <p14:creationId xmlns:p14="http://schemas.microsoft.com/office/powerpoint/2010/main" val="15929907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914B044A-5C22-CCF2-B9B2-E85B92DBD157}"/>
              </a:ext>
            </a:extLst>
          </p:cNvPr>
          <p:cNvSpPr/>
          <p:nvPr/>
        </p:nvSpPr>
        <p:spPr>
          <a:xfrm>
            <a:off x="6328715" y="5227449"/>
            <a:ext cx="2753030" cy="13371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A3B0A73E-2916-2CBD-C69A-7733A500ACD6}"/>
              </a:ext>
            </a:extLst>
          </p:cNvPr>
          <p:cNvGrpSpPr/>
          <p:nvPr/>
        </p:nvGrpSpPr>
        <p:grpSpPr>
          <a:xfrm>
            <a:off x="539552" y="828326"/>
            <a:ext cx="8146756" cy="5458960"/>
            <a:chOff x="177903" y="112513"/>
            <a:chExt cx="8947923" cy="6788192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08C3C1C9-353D-FE3E-3043-A36CE87C7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737" y="1586135"/>
              <a:ext cx="5337318" cy="4751238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05FD623-A2E9-8EF1-DC1B-8E54AF27B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07641" y="5081985"/>
              <a:ext cx="2267398" cy="1509681"/>
            </a:xfrm>
            <a:prstGeom prst="rect">
              <a:avLst/>
            </a:prstGeom>
          </p:spPr>
        </p:pic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CAC96EFE-E19C-8138-AF83-67A77497895B}"/>
                </a:ext>
              </a:extLst>
            </p:cNvPr>
            <p:cNvCxnSpPr>
              <a:cxnSpLocks/>
              <a:endCxn id="6" idx="1"/>
            </p:cNvCxnSpPr>
            <p:nvPr/>
          </p:nvCxnSpPr>
          <p:spPr bwMode="auto">
            <a:xfrm>
              <a:off x="3467365" y="5076216"/>
              <a:ext cx="740276" cy="76061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C22D119B-D9F0-F49F-7CD5-409F85D300EB}"/>
                </a:ext>
              </a:extLst>
            </p:cNvPr>
            <p:cNvCxnSpPr>
              <a:cxnSpLocks/>
              <a:endCxn id="11" idx="3"/>
            </p:cNvCxnSpPr>
            <p:nvPr/>
          </p:nvCxnSpPr>
          <p:spPr bwMode="auto">
            <a:xfrm flipH="1" flipV="1">
              <a:off x="2804853" y="3827131"/>
              <a:ext cx="1238646" cy="21228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DC949889-3DAF-F270-2A4A-E228B2822686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1893737" y="2033833"/>
              <a:ext cx="2713944" cy="529306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32E7FEAA-C27B-428B-2BF2-8211C8161F1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13177" y="2924944"/>
              <a:ext cx="794743" cy="828644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6AA9FDC-52FA-B8B5-D43D-CDD058256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7903" y="2951856"/>
              <a:ext cx="2626950" cy="1750549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397B20A6-357B-5594-FF6C-1E4B549FE225}"/>
                </a:ext>
              </a:extLst>
            </p:cNvPr>
            <p:cNvSpPr txBox="1"/>
            <p:nvPr/>
          </p:nvSpPr>
          <p:spPr>
            <a:xfrm>
              <a:off x="269999" y="2013009"/>
              <a:ext cx="1688000" cy="344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Convertor room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20C5113-46FF-46BC-A5A7-DB645F268333}"/>
                </a:ext>
              </a:extLst>
            </p:cNvPr>
            <p:cNvSpPr txBox="1"/>
            <p:nvPr/>
          </p:nvSpPr>
          <p:spPr>
            <a:xfrm>
              <a:off x="240671" y="4702406"/>
              <a:ext cx="2154124" cy="57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1200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en-GB" dirty="0"/>
                <a:t>LINEAR accelerator (LINAC)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D93AC071-05A7-8481-8991-1112FD2FCE36}"/>
                </a:ext>
              </a:extLst>
            </p:cNvPr>
            <p:cNvSpPr txBox="1"/>
            <p:nvPr/>
          </p:nvSpPr>
          <p:spPr>
            <a:xfrm>
              <a:off x="4754214" y="6556258"/>
              <a:ext cx="1559064" cy="344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ION SOURCE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550E4D6-52FC-23C3-1FAA-B0925836D07B}"/>
                </a:ext>
              </a:extLst>
            </p:cNvPr>
            <p:cNvSpPr txBox="1"/>
            <p:nvPr/>
          </p:nvSpPr>
          <p:spPr>
            <a:xfrm>
              <a:off x="6953228" y="4486503"/>
              <a:ext cx="2172598" cy="1033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fr-FR"/>
              </a:defPPr>
              <a:lvl1pPr>
                <a:defRPr sz="1200">
                  <a:solidFill>
                    <a:schemeClr val="bg1">
                      <a:lumMod val="50000"/>
                    </a:schemeClr>
                  </a:solidFill>
                </a:defRPr>
              </a:lvl1pPr>
            </a:lstStyle>
            <a:p>
              <a:r>
                <a:rPr lang="fr-FR" dirty="0"/>
                <a:t>EXPERIMENTAL ROOM S3  </a:t>
              </a:r>
              <a:r>
                <a:rPr lang="en-GB" dirty="0"/>
                <a:t>(SUPER SEPARATOR SPECTROMETER)</a:t>
              </a:r>
              <a:endParaRPr lang="en-GB" baseline="30000" dirty="0"/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108CCBD-9DEE-6591-2C63-0048E85B3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9999" y="659049"/>
              <a:ext cx="2051175" cy="1365313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C01EABED-E6CF-CE22-B24C-F5AA979742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4236">
              <a:off x="6025971" y="1107445"/>
              <a:ext cx="1794766" cy="1601476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012356F5-FE64-9F1F-5D7E-BB82CB778B98}"/>
                </a:ext>
              </a:extLst>
            </p:cNvPr>
            <p:cNvSpPr txBox="1"/>
            <p:nvPr/>
          </p:nvSpPr>
          <p:spPr>
            <a:xfrm>
              <a:off x="827584" y="112513"/>
              <a:ext cx="2520279" cy="574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EXPERIMENTAL ROOM NFS (NEUTRONS FOR SCIENCE)</a:t>
              </a: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5E8C957-4150-5D1C-3952-A52AF846F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50114" y="646896"/>
              <a:ext cx="1915822" cy="1275219"/>
            </a:xfrm>
            <a:prstGeom prst="rect">
              <a:avLst/>
            </a:prstGeom>
          </p:spPr>
        </p:pic>
        <p:cxnSp>
          <p:nvCxnSpPr>
            <p:cNvPr id="21" name="Connecteur droit 20">
              <a:extLst>
                <a:ext uri="{FF2B5EF4-FFF2-40B4-BE49-F238E27FC236}">
                  <a16:creationId xmlns:a16="http://schemas.microsoft.com/office/drawing/2014/main" id="{089165F3-7301-50D1-0D44-DAA487061A20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245307" y="1906508"/>
              <a:ext cx="159371" cy="390007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2D414EB3-CF16-08F5-BDA0-8053FA9FC326}"/>
                </a:ext>
              </a:extLst>
            </p:cNvPr>
            <p:cNvSpPr txBox="1"/>
            <p:nvPr/>
          </p:nvSpPr>
          <p:spPr>
            <a:xfrm>
              <a:off x="2472513" y="1899844"/>
              <a:ext cx="1800200" cy="344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Time of Flight room</a:t>
              </a:r>
            </a:p>
          </p:txBody>
        </p:sp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BB32FA8A-911E-BA77-DEE8-A49D808008A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732240" y="659049"/>
              <a:ext cx="0" cy="904260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A2D0EA3F-3D46-7761-C5F3-5D8F8C8C7D9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0845" y="4553226"/>
            <a:ext cx="471775" cy="47255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218C9766-AB24-1966-E3D8-F8181169CD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536" y="5445224"/>
            <a:ext cx="1753045" cy="821106"/>
          </a:xfrm>
          <a:prstGeom prst="rect">
            <a:avLst/>
          </a:prstGeom>
        </p:spPr>
      </p:pic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B823A0A-0EBE-1074-B780-7FD4A33E4D47}"/>
              </a:ext>
            </a:extLst>
          </p:cNvPr>
          <p:cNvCxnSpPr>
            <a:cxnSpLocks/>
          </p:cNvCxnSpPr>
          <p:nvPr/>
        </p:nvCxnSpPr>
        <p:spPr bwMode="auto">
          <a:xfrm flipV="1">
            <a:off x="1723760" y="4981113"/>
            <a:ext cx="1070240" cy="55745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EB81F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9" name="Image 28">
            <a:extLst>
              <a:ext uri="{FF2B5EF4-FFF2-40B4-BE49-F238E27FC236}">
                <a16:creationId xmlns:a16="http://schemas.microsoft.com/office/drawing/2014/main" id="{5EC2D10A-82AD-716F-17AF-BD70BCA3509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972" y="5577745"/>
            <a:ext cx="471775" cy="472552"/>
          </a:xfrm>
          <a:prstGeom prst="rect">
            <a:avLst/>
          </a:prstGeom>
        </p:spPr>
      </p:pic>
      <p:sp>
        <p:nvSpPr>
          <p:cNvPr id="30" name="CustomShape 1">
            <a:extLst>
              <a:ext uri="{FF2B5EF4-FFF2-40B4-BE49-F238E27FC236}">
                <a16:creationId xmlns:a16="http://schemas.microsoft.com/office/drawing/2014/main" id="{53991E3F-EEFC-3EF8-7D07-FCFEB4D64999}"/>
              </a:ext>
            </a:extLst>
          </p:cNvPr>
          <p:cNvSpPr/>
          <p:nvPr/>
        </p:nvSpPr>
        <p:spPr>
          <a:xfrm>
            <a:off x="82080" y="76320"/>
            <a:ext cx="6207446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400" b="0" strike="noStrike" spc="-1" dirty="0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SPIRAL2 LINAC and the new </a:t>
            </a:r>
            <a:r>
              <a:rPr lang="fr-FR" sz="2400" b="0" strike="noStrike" spc="-1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experimental</a:t>
            </a:r>
            <a:r>
              <a:rPr lang="fr-FR" sz="2400" b="0" strike="noStrike" spc="-1" dirty="0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fr-FR" sz="2400" b="0" strike="noStrike" spc="-1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rooms</a:t>
            </a:r>
            <a:endParaRPr lang="fr-FR" sz="2400" b="0" strike="noStrike" spc="-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487CB742-A8F9-ECD4-D744-38AA5A854D7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128" y="3202294"/>
            <a:ext cx="2192983" cy="111074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C86104CA-5C3F-B327-0D11-916ED6FE5D50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410" y="676532"/>
            <a:ext cx="2593209" cy="1153188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7D754EDE-8DB5-46B3-E497-8A27D47E1950}"/>
              </a:ext>
            </a:extLst>
          </p:cNvPr>
          <p:cNvSpPr txBox="1"/>
          <p:nvPr/>
        </p:nvSpPr>
        <p:spPr>
          <a:xfrm>
            <a:off x="7634788" y="672608"/>
            <a:ext cx="1689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EXPERIMENTAL ROOM DESIR</a:t>
            </a:r>
            <a:br>
              <a:rPr lang="fr-FR" sz="12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Desintegration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Excitation and Storage of Radioactive Ions)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18D30BB7-345A-10A1-C226-C910C1C2512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1972" y="1838855"/>
            <a:ext cx="471775" cy="472552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D130E867-195A-3669-1360-51FD5ACFF98C}"/>
              </a:ext>
            </a:extLst>
          </p:cNvPr>
          <p:cNvSpPr/>
          <p:nvPr/>
        </p:nvSpPr>
        <p:spPr>
          <a:xfrm rot="20767738">
            <a:off x="6026420" y="662510"/>
            <a:ext cx="1092680" cy="737863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A8B06BD2-1E3E-34B1-F747-C54F87E7F852}"/>
              </a:ext>
            </a:extLst>
          </p:cNvPr>
          <p:cNvSpPr txBox="1"/>
          <p:nvPr/>
        </p:nvSpPr>
        <p:spPr>
          <a:xfrm>
            <a:off x="6377833" y="5364293"/>
            <a:ext cx="294643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fr-FR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intensity</a:t>
            </a:r>
            <a:r>
              <a:rPr lang="fr-FR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fr-FR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  <a:endParaRPr lang="fr-FR" sz="1600" b="1" baseline="300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mA, 33 MeV protons</a:t>
            </a:r>
          </a:p>
          <a:p>
            <a:r>
              <a:rPr lang="fr-FR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mA, 40 MeV deutons</a:t>
            </a:r>
          </a:p>
          <a:p>
            <a:r>
              <a:rPr lang="fr-FR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mA, &lt;14,5 MeV/A </a:t>
            </a:r>
            <a:r>
              <a:rPr lang="fr-FR" sz="16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heavy</a:t>
            </a:r>
            <a:r>
              <a:rPr lang="fr-FR" sz="16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ions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382B67-9E92-6E6D-7A45-56DCA33513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9204" y="1829720"/>
            <a:ext cx="562920" cy="55243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22DE5381-B58B-1885-48B0-6B21C58507A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5546" y="4566986"/>
            <a:ext cx="562920" cy="552431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95EA4A5-4254-AEBF-49A9-045226A7C5A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3781" y="5560090"/>
            <a:ext cx="562920" cy="55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931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 idx="4294967295"/>
          </p:nvPr>
        </p:nvSpPr>
        <p:spPr>
          <a:xfrm>
            <a:off x="317769" y="188640"/>
            <a:ext cx="5328592" cy="43204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The Neutrons For Science facility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62712" y="2872168"/>
            <a:ext cx="4393377" cy="325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sz="1400" kern="0" dirty="0">
                <a:latin typeface="Arial" pitchFamily="34" charset="0"/>
                <a:cs typeface="Arial" pitchFamily="34" charset="0"/>
              </a:rPr>
              <a:t>                             </a:t>
            </a:r>
            <a:r>
              <a:rPr lang="en-US" sz="1400" b="1" kern="0" dirty="0">
                <a:latin typeface="Arial" pitchFamily="34" charset="0"/>
                <a:cs typeface="Arial" pitchFamily="34" charset="0"/>
              </a:rPr>
              <a:t>Physics case</a:t>
            </a: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400" kern="0" dirty="0">
                <a:latin typeface="Arial" pitchFamily="34" charset="0"/>
                <a:cs typeface="Arial" pitchFamily="34" charset="0"/>
              </a:rPr>
              <a:t> Fundamental physics</a:t>
            </a: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400" kern="0" dirty="0">
                <a:latin typeface="Arial" pitchFamily="34" charset="0"/>
                <a:cs typeface="Arial" pitchFamily="34" charset="0"/>
              </a:rPr>
              <a:t> Astrophysics</a:t>
            </a: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400" kern="0" dirty="0">
                <a:latin typeface="Arial" pitchFamily="34" charset="0"/>
                <a:cs typeface="Arial" pitchFamily="34" charset="0"/>
              </a:rPr>
              <a:t> New generation of reactor	</a:t>
            </a: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400" kern="0" dirty="0">
                <a:latin typeface="Arial" pitchFamily="34" charset="0"/>
                <a:cs typeface="Arial" pitchFamily="34" charset="0"/>
              </a:rPr>
              <a:t> Fusion technology </a:t>
            </a: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400" kern="0" dirty="0">
                <a:latin typeface="Arial" pitchFamily="34" charset="0"/>
                <a:cs typeface="Arial" pitchFamily="34" charset="0"/>
              </a:rPr>
              <a:t> Radioisotopes production for medical applications</a:t>
            </a: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400" kern="0" dirty="0">
                <a:latin typeface="Arial" pitchFamily="34" charset="0"/>
                <a:cs typeface="Arial" pitchFamily="34" charset="0"/>
              </a:rPr>
              <a:t> Biology (cells irradiation..)</a:t>
            </a: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400" kern="0" dirty="0">
                <a:latin typeface="Arial" pitchFamily="34" charset="0"/>
                <a:cs typeface="Arial" pitchFamily="34" charset="0"/>
              </a:rPr>
              <a:t> Development and characterization of new detectors </a:t>
            </a:r>
          </a:p>
          <a:p>
            <a:pPr>
              <a:lnSpc>
                <a:spcPts val="2500"/>
              </a:lnSpc>
              <a:buFont typeface="Wingdings" pitchFamily="2" charset="2"/>
              <a:buChar char="q"/>
            </a:pPr>
            <a:r>
              <a:rPr lang="en-US" sz="1400" kern="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400" kern="0" dirty="0">
                <a:latin typeface="Arial" pitchFamily="34" charset="0"/>
                <a:cs typeface="Arial" pitchFamily="34" charset="0"/>
              </a:rPr>
              <a:t>Study of the single-event upsets</a:t>
            </a:r>
            <a:endParaRPr lang="en-US" sz="1400" kern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ZoneTexte 13"/>
          <p:cNvSpPr txBox="1">
            <a:spLocks noChangeArrowheads="1"/>
          </p:cNvSpPr>
          <p:nvPr/>
        </p:nvSpPr>
        <p:spPr bwMode="auto">
          <a:xfrm>
            <a:off x="799510" y="779644"/>
            <a:ext cx="7752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1600" b="1" dirty="0">
                <a:solidFill>
                  <a:schemeClr val="tx2"/>
                </a:solidFill>
              </a:rPr>
              <a:t>NFS is the first operational experimental area of SPIRAL2 at GANIL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42611" y="1186976"/>
            <a:ext cx="8064896" cy="1497252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7361" y="1334825"/>
            <a:ext cx="683752" cy="53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9942" y="2102623"/>
            <a:ext cx="323536" cy="55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9839" y="1334825"/>
            <a:ext cx="734952" cy="53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3484" y="2102623"/>
            <a:ext cx="1248414" cy="31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4593" y="2176196"/>
            <a:ext cx="1050022" cy="40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2" descr="IN2P3Filaire-Q_SignV copie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2476" y="1329313"/>
            <a:ext cx="942870" cy="542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1315644" y="1289015"/>
            <a:ext cx="2531462" cy="12931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1600" dirty="0"/>
              <a:t>International collaboration</a:t>
            </a:r>
          </a:p>
          <a:p>
            <a:pPr>
              <a:lnSpc>
                <a:spcPts val="2400"/>
              </a:lnSpc>
            </a:pPr>
            <a:r>
              <a:rPr lang="en-US" sz="1600" dirty="0"/>
              <a:t>50 physicists</a:t>
            </a:r>
          </a:p>
          <a:p>
            <a:pPr>
              <a:lnSpc>
                <a:spcPts val="2400"/>
              </a:lnSpc>
            </a:pPr>
            <a:r>
              <a:rPr lang="en-US" sz="1600" dirty="0"/>
              <a:t>15 laboratories</a:t>
            </a:r>
          </a:p>
          <a:p>
            <a:pPr>
              <a:lnSpc>
                <a:spcPts val="2400"/>
              </a:lnSpc>
            </a:pPr>
            <a:r>
              <a:rPr lang="en-US" sz="1600" dirty="0"/>
              <a:t>6 partners</a:t>
            </a:r>
          </a:p>
        </p:txBody>
      </p:sp>
      <p:pic>
        <p:nvPicPr>
          <p:cNvPr id="4" name="Picture 10" descr="compa_flux_tof">
            <a:extLst>
              <a:ext uri="{FF2B5EF4-FFF2-40B4-BE49-F238E27FC236}">
                <a16:creationId xmlns:a16="http://schemas.microsoft.com/office/drawing/2014/main" id="{F4077079-B758-C160-9039-34EAC1306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90"/>
          <a:stretch>
            <a:fillRect/>
          </a:stretch>
        </p:blipFill>
        <p:spPr bwMode="auto">
          <a:xfrm>
            <a:off x="4456089" y="2757955"/>
            <a:ext cx="4465018" cy="315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220F3D-968F-25F2-C5C1-71021233F7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8404" y="1199947"/>
            <a:ext cx="747240" cy="55528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C489104-1988-F50D-F751-217F5CA28D05}"/>
              </a:ext>
            </a:extLst>
          </p:cNvPr>
          <p:cNvSpPr txBox="1"/>
          <p:nvPr/>
        </p:nvSpPr>
        <p:spPr>
          <a:xfrm>
            <a:off x="5186362" y="5857881"/>
            <a:ext cx="3891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High neutron flux and  good </a:t>
            </a:r>
            <a:r>
              <a:rPr lang="fr-FR" sz="1400" b="1" dirty="0" err="1"/>
              <a:t>complementarity</a:t>
            </a:r>
            <a:r>
              <a:rPr lang="fr-FR" sz="1400" b="1" dirty="0"/>
              <a:t> </a:t>
            </a:r>
            <a:r>
              <a:rPr lang="fr-FR" sz="1400" b="1" dirty="0" err="1"/>
              <a:t>with</a:t>
            </a:r>
            <a:r>
              <a:rPr lang="fr-FR" sz="1400" b="1" dirty="0"/>
              <a:t> </a:t>
            </a:r>
            <a:r>
              <a:rPr lang="fr-FR" sz="1400" b="1" dirty="0" err="1"/>
              <a:t>other</a:t>
            </a:r>
            <a:r>
              <a:rPr lang="fr-FR" sz="1400" b="1" dirty="0"/>
              <a:t> </a:t>
            </a:r>
            <a:r>
              <a:rPr lang="fr-FR" sz="1400" b="1" dirty="0" err="1"/>
              <a:t>facilities</a:t>
            </a: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35295786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A09E68-3C79-3FC3-D640-17E4D151D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A6A8BD3-0C82-1893-1F00-24FBD4AFAA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7" y="503509"/>
            <a:ext cx="9144000" cy="3818313"/>
          </a:xfrm>
          <a:prstGeom prst="rect">
            <a:avLst/>
          </a:prstGeom>
        </p:spPr>
      </p:pic>
      <p:sp>
        <p:nvSpPr>
          <p:cNvPr id="8" name="Text Box 7">
            <a:extLst>
              <a:ext uri="{FF2B5EF4-FFF2-40B4-BE49-F238E27FC236}">
                <a16:creationId xmlns:a16="http://schemas.microsoft.com/office/drawing/2014/main" id="{9CF31F6E-4602-F69D-8E00-183B1BE87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6459" y="3210972"/>
            <a:ext cx="3951171" cy="25163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TOF hall</a:t>
            </a:r>
          </a:p>
          <a:p>
            <a:pPr eaLnBrk="0" hangingPunct="0">
              <a:lnSpc>
                <a:spcPct val="11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● Neutron Beam at 0° </a:t>
            </a:r>
          </a:p>
          <a:p>
            <a:pPr eaLnBrk="0" hangingPunct="0">
              <a:lnSpc>
                <a:spcPct val="11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● Collimator  =&gt;    beam quality</a:t>
            </a:r>
          </a:p>
          <a:p>
            <a:pPr eaLnBrk="0" hangingPunct="0">
              <a:lnSpc>
                <a:spcPct val="11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● Size (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1600" dirty="0" err="1"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ⅹl</a:t>
            </a:r>
            <a:r>
              <a:rPr lang="en-US" sz="1600" dirty="0"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)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≃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(30m </a:t>
            </a:r>
            <a:r>
              <a:rPr lang="en-US" sz="1600" dirty="0">
                <a:latin typeface="Calibri" panose="020F0502020204030204" pitchFamily="34" charset="0"/>
                <a:ea typeface="Arial Unicode MS" pitchFamily="34" charset="-128"/>
                <a:cs typeface="Calibri" panose="020F0502020204030204" pitchFamily="34" charset="0"/>
              </a:rPr>
              <a:t>ⅹ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6m)</a:t>
            </a:r>
          </a:p>
          <a:p>
            <a:pPr eaLnBrk="0" hangingPunct="0">
              <a:lnSpc>
                <a:spcPct val="11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 -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TOF measurements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0" hangingPunct="0">
              <a:lnSpc>
                <a:spcPct val="11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 -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 set-up positions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several experiments can be carried out at the same time, corresponding to different flight paths</a:t>
            </a:r>
          </a:p>
          <a:p>
            <a:pPr eaLnBrk="0" hangingPunct="0">
              <a:lnSpc>
                <a:spcPct val="11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   - </a:t>
            </a:r>
            <a:r>
              <a:rPr lang="en-US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actinide targets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(nuclear ventilation)</a:t>
            </a:r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D197AA7F-AF8C-1A6D-2323-D285D050AF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618" y="4858075"/>
            <a:ext cx="4032448" cy="8888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Converter room</a:t>
            </a:r>
          </a:p>
          <a:p>
            <a:pPr eaLnBrk="0" hangingPunct="0">
              <a:lnSpc>
                <a:spcPct val="11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● Ion and neutron induced reactions</a:t>
            </a:r>
          </a:p>
          <a:p>
            <a:pPr eaLnBrk="0" hangingPunct="0">
              <a:lnSpc>
                <a:spcPct val="110000"/>
              </a:lnSpc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● Irradiation station (n, p, d)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49DCB262-DD2B-B113-36D6-82BB5B902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048" y="928967"/>
            <a:ext cx="1049583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Collimator</a:t>
            </a: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BD63D4F0-CD6F-7CF7-7C53-870E708D6638}"/>
              </a:ext>
            </a:extLst>
          </p:cNvPr>
          <p:cNvCxnSpPr>
            <a:cxnSpLocks/>
          </p:cNvCxnSpPr>
          <p:nvPr/>
        </p:nvCxnSpPr>
        <p:spPr>
          <a:xfrm>
            <a:off x="1481631" y="1291320"/>
            <a:ext cx="1260526" cy="1511685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E194478C-C15E-DE92-C886-675E5B2B84A5}"/>
              </a:ext>
            </a:extLst>
          </p:cNvPr>
          <p:cNvCxnSpPr/>
          <p:nvPr/>
        </p:nvCxnSpPr>
        <p:spPr>
          <a:xfrm flipV="1">
            <a:off x="288031" y="3427151"/>
            <a:ext cx="468000" cy="1440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CA8B9F98-9AD0-F201-A55F-9E696B63FC50}"/>
              </a:ext>
            </a:extLst>
          </p:cNvPr>
          <p:cNvSpPr txBox="1"/>
          <p:nvPr/>
        </p:nvSpPr>
        <p:spPr>
          <a:xfrm>
            <a:off x="0" y="2565680"/>
            <a:ext cx="7282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LINAC </a:t>
            </a:r>
          </a:p>
          <a:p>
            <a:r>
              <a:rPr lang="fr-FR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Beam</a:t>
            </a:r>
            <a:endParaRPr lang="fr-FR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1">
            <a:extLst>
              <a:ext uri="{FF2B5EF4-FFF2-40B4-BE49-F238E27FC236}">
                <a16:creationId xmlns:a16="http://schemas.microsoft.com/office/drawing/2014/main" id="{C0CE29B0-C84D-735D-CC5C-611E18779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1" y="43930"/>
            <a:ext cx="5962945" cy="45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55334" rIns="81638" bIns="40819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 eaLnBrk="1"/>
            <a:r>
              <a:rPr lang="fr-FR" altLang="fr-FR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Layout</a:t>
            </a:r>
            <a:r>
              <a:rPr lang="fr-FR" altLang="fr-FR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NFS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6F43173-ECB2-D59E-74E0-36DE5C7B2791}"/>
              </a:ext>
            </a:extLst>
          </p:cNvPr>
          <p:cNvSpPr txBox="1"/>
          <p:nvPr/>
        </p:nvSpPr>
        <p:spPr>
          <a:xfrm>
            <a:off x="216771" y="6114405"/>
            <a:ext cx="3747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X. Ledoux et al, </a:t>
            </a:r>
            <a:r>
              <a:rPr lang="fr-FR" sz="1400" dirty="0" err="1"/>
              <a:t>Eur</a:t>
            </a:r>
            <a:r>
              <a:rPr lang="fr-FR" sz="1400" dirty="0"/>
              <a:t>. </a:t>
            </a:r>
            <a:r>
              <a:rPr lang="fr-FR" sz="1400" dirty="0" err="1"/>
              <a:t>Phys.J</a:t>
            </a:r>
            <a:r>
              <a:rPr lang="fr-FR" sz="1400" dirty="0"/>
              <a:t>. A (2021) 57:257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74FE702-33DB-E20B-A43D-F12F4C357635}"/>
              </a:ext>
            </a:extLst>
          </p:cNvPr>
          <p:cNvSpPr txBox="1"/>
          <p:nvPr/>
        </p:nvSpPr>
        <p:spPr>
          <a:xfrm>
            <a:off x="4848576" y="6116334"/>
            <a:ext cx="4159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7030A0"/>
                </a:solidFill>
              </a:rPr>
              <a:t>More </a:t>
            </a:r>
            <a:r>
              <a:rPr lang="fr-FR" sz="1400" i="1" dirty="0" err="1">
                <a:solidFill>
                  <a:srgbClr val="7030A0"/>
                </a:solidFill>
              </a:rPr>
              <a:t>details</a:t>
            </a:r>
            <a:r>
              <a:rPr lang="fr-FR" sz="1400" i="1" dirty="0">
                <a:solidFill>
                  <a:srgbClr val="7030A0"/>
                </a:solidFill>
              </a:rPr>
              <a:t> in Marine </a:t>
            </a:r>
            <a:r>
              <a:rPr lang="fr-FR" sz="1400" i="1" dirty="0" err="1">
                <a:solidFill>
                  <a:srgbClr val="7030A0"/>
                </a:solidFill>
              </a:rPr>
              <a:t>Vandebrouck</a:t>
            </a:r>
            <a:r>
              <a:rPr lang="fr-FR" sz="1400" i="1" dirty="0">
                <a:solidFill>
                  <a:srgbClr val="7030A0"/>
                </a:solidFill>
              </a:rPr>
              <a:t> talk </a:t>
            </a:r>
            <a:r>
              <a:rPr lang="fr-FR" sz="1400" i="1" dirty="0" err="1">
                <a:solidFill>
                  <a:srgbClr val="7030A0"/>
                </a:solidFill>
              </a:rPr>
              <a:t>tomorrow</a:t>
            </a:r>
            <a:endParaRPr lang="fr-FR" sz="14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2105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717" y="4126233"/>
            <a:ext cx="3176620" cy="232710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2717" y="1757884"/>
            <a:ext cx="3359761" cy="246126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0" y="2708920"/>
            <a:ext cx="4644008" cy="374441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7"/>
          <p:cNvSpPr txBox="1"/>
          <p:nvPr/>
        </p:nvSpPr>
        <p:spPr>
          <a:xfrm>
            <a:off x="251522" y="1232429"/>
            <a:ext cx="7967246" cy="14437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ct val="35000"/>
              </a:spcBef>
              <a:buFontTx/>
              <a:buChar char="•"/>
              <a:defRPr/>
            </a:pPr>
            <a:r>
              <a:rPr lang="en-US" kern="0" dirty="0">
                <a:latin typeface="Calibri" pitchFamily="34" charset="0"/>
              </a:rPr>
              <a:t>(</a:t>
            </a:r>
            <a:r>
              <a:rPr lang="en-US" kern="0" dirty="0" err="1">
                <a:latin typeface="Calibri" pitchFamily="34" charset="0"/>
              </a:rPr>
              <a:t>n,xn</a:t>
            </a:r>
            <a:r>
              <a:rPr lang="en-US" kern="0" dirty="0">
                <a:latin typeface="Calibri" pitchFamily="34" charset="0"/>
              </a:rPr>
              <a:t>) reactions and fission are most probable processes in the 5-50 MeV range</a:t>
            </a:r>
          </a:p>
          <a:p>
            <a:pPr marL="342900" indent="-342900">
              <a:spcBef>
                <a:spcPct val="35000"/>
              </a:spcBef>
              <a:buFontTx/>
              <a:buChar char="•"/>
              <a:defRPr/>
            </a:pPr>
            <a:r>
              <a:rPr lang="en-US" kern="0" dirty="0">
                <a:latin typeface="Calibri" pitchFamily="34" charset="0"/>
              </a:rPr>
              <a:t>(</a:t>
            </a:r>
            <a:r>
              <a:rPr lang="en-US" kern="0" dirty="0" err="1">
                <a:latin typeface="Calibri" pitchFamily="34" charset="0"/>
              </a:rPr>
              <a:t>n,xn</a:t>
            </a:r>
            <a:r>
              <a:rPr lang="en-US" kern="0" dirty="0">
                <a:latin typeface="Calibri" pitchFamily="34" charset="0"/>
              </a:rPr>
              <a:t>) cross-section measurement of actinide is very difficult:</a:t>
            </a:r>
          </a:p>
          <a:p>
            <a:pPr marL="746125" lvl="1" indent="-285750">
              <a:lnSpc>
                <a:spcPct val="150000"/>
              </a:lnSpc>
              <a:buFontTx/>
              <a:buChar char="–"/>
              <a:defRPr/>
            </a:pPr>
            <a:r>
              <a:rPr lang="en-US" sz="1600" kern="0" dirty="0">
                <a:latin typeface="Calibri" pitchFamily="34" charset="0"/>
              </a:rPr>
              <a:t>radioactive sample</a:t>
            </a:r>
          </a:p>
          <a:p>
            <a:pPr marL="746125" lvl="1" indent="-285750">
              <a:lnSpc>
                <a:spcPct val="150000"/>
              </a:lnSpc>
              <a:buFontTx/>
              <a:buChar char="–"/>
              <a:defRPr/>
            </a:pPr>
            <a:r>
              <a:rPr lang="en-US" sz="1600" kern="0" dirty="0">
                <a:latin typeface="Calibri" pitchFamily="34" charset="0"/>
              </a:rPr>
              <a:t>prompt neutron fission  </a:t>
            </a:r>
          </a:p>
        </p:txBody>
      </p:sp>
      <p:sp>
        <p:nvSpPr>
          <p:cNvPr id="14" name="Titre 13"/>
          <p:cNvSpPr>
            <a:spLocks noGrp="1"/>
          </p:cNvSpPr>
          <p:nvPr>
            <p:ph type="title"/>
          </p:nvPr>
        </p:nvSpPr>
        <p:spPr>
          <a:xfrm>
            <a:off x="149176" y="605667"/>
            <a:ext cx="6768752" cy="43204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Study of the (</a:t>
            </a:r>
            <a:r>
              <a:rPr lang="en-US" sz="2000" dirty="0" err="1">
                <a:solidFill>
                  <a:srgbClr val="7030A0"/>
                </a:solidFill>
              </a:rPr>
              <a:t>n,xn</a:t>
            </a:r>
            <a:r>
              <a:rPr lang="en-US" sz="2000" dirty="0">
                <a:solidFill>
                  <a:srgbClr val="7030A0"/>
                </a:solidFill>
              </a:rPr>
              <a:t>) and (</a:t>
            </a:r>
            <a:r>
              <a:rPr lang="en-US" sz="2000" dirty="0" err="1">
                <a:solidFill>
                  <a:srgbClr val="7030A0"/>
                </a:solidFill>
              </a:rPr>
              <a:t>n,f</a:t>
            </a:r>
            <a:r>
              <a:rPr lang="en-US" sz="2000" dirty="0">
                <a:solidFill>
                  <a:srgbClr val="7030A0"/>
                </a:solidFill>
              </a:rPr>
              <a:t>) reaction for U238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51520" y="975607"/>
            <a:ext cx="26052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Spokesperson : G. </a:t>
            </a:r>
            <a:r>
              <a:rPr lang="en-US" sz="1100" b="1" dirty="0" err="1"/>
              <a:t>Bélier</a:t>
            </a:r>
            <a:r>
              <a:rPr lang="en-US" sz="1100" b="1" dirty="0"/>
              <a:t>, CEA/DAM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51520" y="2924946"/>
            <a:ext cx="299434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Experimental technique :</a:t>
            </a:r>
          </a:p>
          <a:p>
            <a:pPr lvl="1">
              <a:buFont typeface="Wingdings" pitchFamily="2" charset="2"/>
              <a:buChar char="q"/>
            </a:pPr>
            <a:r>
              <a:rPr lang="en-US" sz="1400" dirty="0"/>
              <a:t> Veto fission (fission chamber)</a:t>
            </a:r>
          </a:p>
          <a:p>
            <a:pPr lvl="1">
              <a:buFont typeface="Wingdings" pitchFamily="2" charset="2"/>
              <a:buChar char="q"/>
            </a:pPr>
            <a:r>
              <a:rPr lang="en-US" sz="1400" dirty="0"/>
              <a:t> 4</a:t>
            </a:r>
            <a:r>
              <a:rPr lang="el-GR" sz="1400" dirty="0"/>
              <a:t>π</a:t>
            </a:r>
            <a:r>
              <a:rPr lang="fr-FR" sz="1400" dirty="0"/>
              <a:t> neutron detector SCONE</a:t>
            </a:r>
          </a:p>
          <a:p>
            <a:pPr lvl="1">
              <a:buFont typeface="Wingdings" pitchFamily="2" charset="2"/>
              <a:buChar char="q"/>
            </a:pPr>
            <a:r>
              <a:rPr lang="fr-FR" sz="1400" dirty="0"/>
              <a:t>  6 MeV&lt;En&lt;</a:t>
            </a:r>
            <a:r>
              <a:rPr lang="en-US" sz="1400" dirty="0"/>
              <a:t> 20 </a:t>
            </a:r>
            <a:r>
              <a:rPr lang="en-US" sz="1400" dirty="0" err="1"/>
              <a:t>MeV</a:t>
            </a:r>
            <a:endParaRPr lang="en-US" sz="14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3933056"/>
            <a:ext cx="3659262" cy="2402264"/>
          </a:xfrm>
          <a:prstGeom prst="rect">
            <a:avLst/>
          </a:prstGeom>
        </p:spPr>
      </p:pic>
      <p:sp>
        <p:nvSpPr>
          <p:cNvPr id="7" name="Text Box 1">
            <a:extLst>
              <a:ext uri="{FF2B5EF4-FFF2-40B4-BE49-F238E27FC236}">
                <a16:creationId xmlns:a16="http://schemas.microsoft.com/office/drawing/2014/main" id="{2B44E0BE-C539-9F14-87A6-1107C8CD2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1" y="43930"/>
            <a:ext cx="5962945" cy="45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55334" rIns="81638" bIns="40819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 eaLnBrk="1"/>
            <a:r>
              <a:rPr lang="fr-FR" altLang="fr-FR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NFS </a:t>
            </a:r>
            <a:r>
              <a:rPr lang="fr-FR" altLang="fr-FR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fr-FR" altLang="fr-FR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1671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1" y="1613605"/>
            <a:ext cx="2900726" cy="276197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2280" y="565261"/>
            <a:ext cx="6984776" cy="432048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baseline="30000" dirty="0">
                <a:solidFill>
                  <a:srgbClr val="7030A0"/>
                </a:solidFill>
              </a:rPr>
              <a:t>235</a:t>
            </a:r>
            <a:r>
              <a:rPr lang="en-US" sz="2000" dirty="0">
                <a:solidFill>
                  <a:srgbClr val="7030A0"/>
                </a:solidFill>
              </a:rPr>
              <a:t>U Fission fragment study with FALSTAFF at NFS</a:t>
            </a:r>
            <a:endParaRPr lang="fr-FR" sz="2000" dirty="0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5361" y="1096134"/>
            <a:ext cx="814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Characterization of actinide fission fragments in the fast neutron domain 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618" y="1635980"/>
            <a:ext cx="3980097" cy="251129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9433" y="4506966"/>
            <a:ext cx="4170103" cy="1972177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56" t="6045" r="4773"/>
          <a:stretch/>
        </p:blipFill>
        <p:spPr>
          <a:xfrm>
            <a:off x="600891" y="4467497"/>
            <a:ext cx="3383280" cy="2025380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4399974" y="4108912"/>
            <a:ext cx="4428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chemeClr val="bg2"/>
                </a:solidFill>
              </a:rPr>
              <a:t>As expected, the distribution becomes less asymmetric when the excitation energy increases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018C419-893D-1A14-6A99-67BEB0F08F7D}"/>
              </a:ext>
            </a:extLst>
          </p:cNvPr>
          <p:cNvSpPr txBox="1"/>
          <p:nvPr/>
        </p:nvSpPr>
        <p:spPr>
          <a:xfrm>
            <a:off x="251520" y="867403"/>
            <a:ext cx="28504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Spokesperson : D. </a:t>
            </a:r>
            <a:r>
              <a:rPr lang="en-US" sz="1100" b="1" dirty="0" err="1"/>
              <a:t>Doré</a:t>
            </a:r>
            <a:r>
              <a:rPr lang="en-US" sz="1100" b="1" dirty="0"/>
              <a:t>, CEA/</a:t>
            </a:r>
            <a:r>
              <a:rPr lang="en-US" sz="1100" b="1" dirty="0" err="1"/>
              <a:t>Irfu</a:t>
            </a:r>
            <a:r>
              <a:rPr lang="en-US" sz="1100" b="1" dirty="0"/>
              <a:t>/</a:t>
            </a:r>
            <a:r>
              <a:rPr lang="en-US" sz="1100" b="1" dirty="0" err="1"/>
              <a:t>DPhN</a:t>
            </a:r>
            <a:endParaRPr lang="en-US" sz="11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09CE5921-E1B6-2AC6-7AEF-147026E80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1" y="43930"/>
            <a:ext cx="5962945" cy="45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55334" rIns="81638" bIns="40819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 eaLnBrk="1"/>
            <a:r>
              <a:rPr lang="fr-FR" altLang="fr-FR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NFS </a:t>
            </a:r>
            <a:r>
              <a:rPr lang="fr-FR" altLang="fr-FR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fr-FR" altLang="fr-FR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99185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2015" y="696063"/>
            <a:ext cx="5472608" cy="43204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Radioisotopes for medical applications</a:t>
            </a:r>
          </a:p>
        </p:txBody>
      </p:sp>
      <p:grpSp>
        <p:nvGrpSpPr>
          <p:cNvPr id="10" name="Groupe 14"/>
          <p:cNvGrpSpPr/>
          <p:nvPr/>
        </p:nvGrpSpPr>
        <p:grpSpPr>
          <a:xfrm>
            <a:off x="467544" y="3174216"/>
            <a:ext cx="3672410" cy="2991088"/>
            <a:chOff x="179512" y="2780928"/>
            <a:chExt cx="3960440" cy="3384376"/>
          </a:xfrm>
        </p:grpSpPr>
        <p:sp>
          <p:nvSpPr>
            <p:cNvPr id="13" name="Rectangle à coins arrondis 12"/>
            <p:cNvSpPr/>
            <p:nvPr/>
          </p:nvSpPr>
          <p:spPr>
            <a:xfrm>
              <a:off x="179512" y="2780928"/>
              <a:ext cx="3960440" cy="3384376"/>
            </a:xfrm>
            <a:prstGeom prst="round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Espace réservé du contenu 2"/>
            <p:cNvSpPr txBox="1">
              <a:spLocks/>
            </p:cNvSpPr>
            <p:nvPr/>
          </p:nvSpPr>
          <p:spPr>
            <a:xfrm>
              <a:off x="248762" y="3019166"/>
              <a:ext cx="3846781" cy="1004225"/>
            </a:xfrm>
            <a:prstGeom prst="rect">
              <a:avLst/>
            </a:prstGeom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defRPr/>
              </a:pPr>
              <a:r>
                <a:rPr lang="en-US" sz="1200" b="1" baseline="30000" dirty="0"/>
                <a:t>                                              209</a:t>
              </a:r>
              <a:r>
                <a:rPr lang="en-US" sz="1200" b="1" dirty="0"/>
                <a:t>Bi(</a:t>
              </a:r>
              <a:r>
                <a:rPr lang="el-GR" sz="1200" b="1" dirty="0">
                  <a:solidFill>
                    <a:srgbClr val="FF0000"/>
                  </a:solidFill>
                </a:rPr>
                <a:t>α</a:t>
              </a:r>
              <a:r>
                <a:rPr lang="en-US" sz="1200" b="1" dirty="0"/>
                <a:t>,2n)</a:t>
              </a:r>
              <a:r>
                <a:rPr lang="en-US" sz="1200" b="1" baseline="30000" dirty="0"/>
                <a:t>211</a:t>
              </a:r>
              <a:r>
                <a:rPr lang="en-US" sz="1200" b="1" dirty="0"/>
                <a:t>At</a:t>
              </a:r>
            </a:p>
            <a:p>
              <a:pPr marL="342900" indent="-342900">
                <a:spcBef>
                  <a:spcPct val="20000"/>
                </a:spcBef>
                <a:defRPr/>
              </a:pPr>
              <a:r>
                <a:rPr lang="en-US" sz="1200" dirty="0"/>
                <a:t>Also produce </a:t>
              </a:r>
              <a:r>
                <a:rPr lang="en-US" sz="1200" baseline="30000" dirty="0"/>
                <a:t>210</a:t>
              </a:r>
              <a:r>
                <a:rPr lang="en-US" sz="1200" dirty="0"/>
                <a:t>At (decays to </a:t>
              </a:r>
              <a:r>
                <a:rPr lang="en-US" sz="1200" baseline="30000" dirty="0"/>
                <a:t>210</a:t>
              </a:r>
              <a:r>
                <a:rPr lang="en-US" sz="1200" dirty="0"/>
                <a:t>Po, t</a:t>
              </a:r>
              <a:r>
                <a:rPr lang="en-US" sz="1200" baseline="-25000" dirty="0"/>
                <a:t>1/2</a:t>
              </a:r>
              <a:r>
                <a:rPr lang="en-US" sz="1200" dirty="0"/>
                <a:t> = 138 d)</a:t>
              </a:r>
            </a:p>
            <a:p>
              <a:pPr marL="342900" indent="-342900">
                <a:spcBef>
                  <a:spcPct val="20000"/>
                </a:spcBef>
                <a:defRPr/>
              </a:pPr>
              <a:r>
                <a:rPr lang="en-US" sz="1200" dirty="0"/>
                <a:t>Reduce </a:t>
              </a:r>
              <a:r>
                <a:rPr lang="en-US" sz="1200" baseline="30000" dirty="0"/>
                <a:t>210</a:t>
              </a:r>
              <a:r>
                <a:rPr lang="en-US" sz="1200" dirty="0"/>
                <a:t>At production if </a:t>
              </a:r>
              <a:r>
                <a:rPr lang="en-US" sz="1200" dirty="0" err="1"/>
                <a:t>E</a:t>
              </a:r>
              <a:r>
                <a:rPr lang="en-US" sz="1200" baseline="-25000" dirty="0" err="1"/>
                <a:t>alpha</a:t>
              </a:r>
              <a:r>
                <a:rPr lang="en-US" sz="1200" dirty="0"/>
                <a:t> &lt;30 </a:t>
              </a:r>
              <a:r>
                <a:rPr lang="en-US" sz="1200" dirty="0" err="1"/>
                <a:t>MeV</a:t>
              </a:r>
              <a:endParaRPr lang="en-US" sz="1200" dirty="0"/>
            </a:p>
            <a:p>
              <a:pPr marL="342900" indent="-342900">
                <a:spcBef>
                  <a:spcPct val="20000"/>
                </a:spcBef>
                <a:defRPr/>
              </a:pPr>
              <a:endParaRPr lang="en-US" sz="1200" dirty="0"/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3933056"/>
              <a:ext cx="2947633" cy="201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" name="Espace réservé du contenu 2"/>
          <p:cNvSpPr txBox="1">
            <a:spLocks/>
          </p:cNvSpPr>
          <p:nvPr/>
        </p:nvSpPr>
        <p:spPr>
          <a:xfrm>
            <a:off x="611560" y="6237312"/>
            <a:ext cx="4752528" cy="288032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SzPct val="150000"/>
              <a:defRPr/>
            </a:pPr>
            <a:r>
              <a:rPr lang="en-US" sz="1400" dirty="0">
                <a:solidFill>
                  <a:srgbClr val="990033"/>
                </a:solidFill>
                <a:cs typeface="Times New Roman"/>
              </a:rPr>
              <a:t>Collaboration Caen-Nantes (with ARRONAX)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27315" y="1245516"/>
            <a:ext cx="7927042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  <a:buFont typeface="Wingdings" pitchFamily="2" charset="2"/>
              <a:buChar char="q"/>
            </a:pPr>
            <a:r>
              <a:rPr lang="en-US" sz="1600" dirty="0"/>
              <a:t> Study of alternative route production of several radioisotopes used in medical applications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23528" y="1567150"/>
            <a:ext cx="6221447" cy="16875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100"/>
              </a:lnSpc>
              <a:buFont typeface="Wingdings" pitchFamily="2" charset="2"/>
              <a:buChar char="q"/>
            </a:pPr>
            <a:r>
              <a:rPr lang="en-US" sz="1600" dirty="0"/>
              <a:t> </a:t>
            </a:r>
            <a:r>
              <a:rPr lang="en-US" sz="1600" dirty="0">
                <a:solidFill>
                  <a:srgbClr val="7030A0"/>
                </a:solidFill>
              </a:rPr>
              <a:t>Example : production of </a:t>
            </a:r>
            <a:r>
              <a:rPr lang="en-US" sz="1600" baseline="30000" dirty="0">
                <a:solidFill>
                  <a:srgbClr val="7030A0"/>
                </a:solidFill>
              </a:rPr>
              <a:t>211</a:t>
            </a:r>
            <a:r>
              <a:rPr lang="en-US" sz="1600" dirty="0">
                <a:solidFill>
                  <a:srgbClr val="7030A0"/>
                </a:solidFill>
              </a:rPr>
              <a:t>At (α emitter, T</a:t>
            </a:r>
            <a:r>
              <a:rPr lang="en-US" sz="1600" baseline="-25000" dirty="0">
                <a:solidFill>
                  <a:srgbClr val="7030A0"/>
                </a:solidFill>
              </a:rPr>
              <a:t>1/2</a:t>
            </a:r>
            <a:r>
              <a:rPr lang="en-US" sz="1600" dirty="0">
                <a:solidFill>
                  <a:srgbClr val="7030A0"/>
                </a:solidFill>
              </a:rPr>
              <a:t> = 7.2 h)</a:t>
            </a:r>
          </a:p>
          <a:p>
            <a:pPr>
              <a:lnSpc>
                <a:spcPts val="2100"/>
              </a:lnSpc>
              <a:buFont typeface="Wingdings" pitchFamily="2" charset="2"/>
              <a:buChar char="q"/>
            </a:pPr>
            <a:r>
              <a:rPr lang="en-US" sz="1600" dirty="0"/>
              <a:t> First measurement in Sep 2022 (Subatech, NPI, </a:t>
            </a:r>
            <a:r>
              <a:rPr lang="en-US" sz="1600" dirty="0" err="1"/>
              <a:t>Arronax</a:t>
            </a:r>
            <a:r>
              <a:rPr lang="en-US" sz="1600" dirty="0"/>
              <a:t>, </a:t>
            </a:r>
            <a:r>
              <a:rPr lang="en-US" sz="1600" dirty="0" err="1"/>
              <a:t>Ganil</a:t>
            </a:r>
            <a:r>
              <a:rPr lang="en-US" sz="1600" dirty="0"/>
              <a:t>)</a:t>
            </a:r>
          </a:p>
          <a:p>
            <a:pPr marL="742950" lvl="1" indent="-285750">
              <a:lnSpc>
                <a:spcPts val="2100"/>
              </a:lnSpc>
              <a:buFont typeface="Courier New" panose="02070309020205020404" pitchFamily="49" charset="0"/>
              <a:buChar char="o"/>
            </a:pPr>
            <a:r>
              <a:rPr lang="en-US" sz="1400" baseline="30000" dirty="0"/>
              <a:t>209</a:t>
            </a:r>
            <a:r>
              <a:rPr lang="en-US" sz="1400" dirty="0"/>
              <a:t>Bi(</a:t>
            </a:r>
            <a:r>
              <a:rPr lang="en-US" sz="1400" dirty="0">
                <a:latin typeface="Symbol" pitchFamily="2" charset="2"/>
              </a:rPr>
              <a:t>a</a:t>
            </a:r>
            <a:r>
              <a:rPr lang="en-US" sz="1400" dirty="0"/>
              <a:t>,3n)</a:t>
            </a:r>
            <a:r>
              <a:rPr lang="en-US" sz="1400" baseline="30000" dirty="0"/>
              <a:t>210</a:t>
            </a:r>
            <a:r>
              <a:rPr lang="en-US" sz="1400" dirty="0"/>
              <a:t>At excitation function, then decay to </a:t>
            </a:r>
            <a:r>
              <a:rPr lang="en-US" sz="1400" baseline="30000" dirty="0"/>
              <a:t>210</a:t>
            </a:r>
            <a:r>
              <a:rPr lang="en-US" sz="1400" dirty="0"/>
              <a:t>Po</a:t>
            </a:r>
          </a:p>
          <a:p>
            <a:pPr marL="742950" lvl="1" indent="-285750">
              <a:lnSpc>
                <a:spcPts val="2100"/>
              </a:lnSpc>
              <a:buFont typeface="Courier New" panose="02070309020205020404" pitchFamily="49" charset="0"/>
              <a:buChar char="o"/>
            </a:pPr>
            <a:r>
              <a:rPr lang="en-US" sz="1400" dirty="0"/>
              <a:t>8 energies : </a:t>
            </a:r>
            <a:r>
              <a:rPr lang="fr-FR" sz="1400" dirty="0"/>
              <a:t>27, 28, 28.6, 29, 29.5, 30, 30.5, 31 MeV</a:t>
            </a:r>
            <a:endParaRPr lang="en-US" sz="1400" dirty="0"/>
          </a:p>
          <a:p>
            <a:pPr>
              <a:lnSpc>
                <a:spcPts val="2100"/>
              </a:lnSpc>
              <a:buFont typeface="Wingdings" pitchFamily="2" charset="2"/>
              <a:buChar char="q"/>
            </a:pPr>
            <a:r>
              <a:rPr lang="en-US" sz="1600" dirty="0"/>
              <a:t> Next step : </a:t>
            </a:r>
            <a:r>
              <a:rPr lang="en-US" sz="1600" baseline="30000" dirty="0">
                <a:solidFill>
                  <a:schemeClr val="bg2"/>
                </a:solidFill>
              </a:rPr>
              <a:t>209</a:t>
            </a:r>
            <a:r>
              <a:rPr lang="en-US" sz="1600" dirty="0">
                <a:solidFill>
                  <a:schemeClr val="bg2"/>
                </a:solidFill>
              </a:rPr>
              <a:t>Bi(</a:t>
            </a:r>
            <a:r>
              <a:rPr lang="en-US" sz="1600" dirty="0" err="1">
                <a:solidFill>
                  <a:schemeClr val="bg2"/>
                </a:solidFill>
                <a:latin typeface="Symbol" pitchFamily="2" charset="2"/>
              </a:rPr>
              <a:t>a</a:t>
            </a:r>
            <a:r>
              <a:rPr lang="en-US" sz="1600" dirty="0" err="1">
                <a:solidFill>
                  <a:schemeClr val="bg2"/>
                </a:solidFill>
              </a:rPr>
              <a:t>,xn</a:t>
            </a:r>
            <a:r>
              <a:rPr lang="en-US" sz="1600" dirty="0">
                <a:solidFill>
                  <a:schemeClr val="bg2"/>
                </a:solidFill>
              </a:rPr>
              <a:t>) and </a:t>
            </a:r>
            <a:r>
              <a:rPr lang="en-US" sz="1600" baseline="30000" dirty="0"/>
              <a:t>209</a:t>
            </a:r>
            <a:r>
              <a:rPr lang="en-US" sz="1600" dirty="0"/>
              <a:t>Bi(</a:t>
            </a:r>
            <a:r>
              <a:rPr lang="en-US" sz="1600" baseline="30000" dirty="0"/>
              <a:t>6,7</a:t>
            </a:r>
            <a:r>
              <a:rPr lang="en-US" sz="1600" dirty="0"/>
              <a:t>Li,xn) reaction</a:t>
            </a:r>
          </a:p>
          <a:p>
            <a:pPr lvl="1">
              <a:lnSpc>
                <a:spcPts val="2100"/>
              </a:lnSpc>
            </a:pPr>
            <a:endParaRPr lang="fr-FR" sz="16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8805A5B-A685-DF74-5072-BC7FF26A0C1E}"/>
              </a:ext>
            </a:extLst>
          </p:cNvPr>
          <p:cNvSpPr txBox="1"/>
          <p:nvPr/>
        </p:nvSpPr>
        <p:spPr>
          <a:xfrm>
            <a:off x="251520" y="1050149"/>
            <a:ext cx="28857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Spokesperson : Gilles de France, GANIL</a:t>
            </a:r>
          </a:p>
        </p:txBody>
      </p:sp>
      <p:sp>
        <p:nvSpPr>
          <p:cNvPr id="12" name="Text Box 1">
            <a:extLst>
              <a:ext uri="{FF2B5EF4-FFF2-40B4-BE49-F238E27FC236}">
                <a16:creationId xmlns:a16="http://schemas.microsoft.com/office/drawing/2014/main" id="{19C8148D-DC40-C51D-D2FB-BE5DAB887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1" y="43930"/>
            <a:ext cx="5962945" cy="45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55334" rIns="81638" bIns="40819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 eaLnBrk="1"/>
            <a:r>
              <a:rPr lang="fr-FR" altLang="fr-FR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NFS </a:t>
            </a:r>
            <a:r>
              <a:rPr lang="fr-FR" altLang="fr-FR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fr-FR" altLang="fr-FR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B5AAE13-A6F3-CC24-4CA7-C8A96E18BC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61"/>
          <a:stretch/>
        </p:blipFill>
        <p:spPr>
          <a:xfrm>
            <a:off x="4252853" y="3199351"/>
            <a:ext cx="4418742" cy="30491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B791EDD-1CD7-5660-F5ED-DA0766CA4114}"/>
              </a:ext>
            </a:extLst>
          </p:cNvPr>
          <p:cNvSpPr/>
          <p:nvPr/>
        </p:nvSpPr>
        <p:spPr>
          <a:xfrm>
            <a:off x="7743213" y="5043581"/>
            <a:ext cx="13892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aseline="30000" dirty="0"/>
              <a:t>209</a:t>
            </a:r>
            <a:r>
              <a:rPr lang="en-GB" sz="1400" dirty="0"/>
              <a:t>Bi(α,3n)</a:t>
            </a:r>
            <a:r>
              <a:rPr lang="en-GB" sz="1400" baseline="30000" dirty="0"/>
              <a:t>210</a:t>
            </a:r>
            <a:r>
              <a:rPr lang="en-GB" sz="1400" dirty="0"/>
              <a:t>At</a:t>
            </a:r>
            <a:endParaRPr lang="fr-FR" sz="1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BC9EE2-90C0-B98C-DFAF-65F7AF5325AB}"/>
              </a:ext>
            </a:extLst>
          </p:cNvPr>
          <p:cNvSpPr/>
          <p:nvPr/>
        </p:nvSpPr>
        <p:spPr>
          <a:xfrm>
            <a:off x="6886937" y="2969743"/>
            <a:ext cx="173236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aseline="30000" dirty="0"/>
              <a:t>209</a:t>
            </a:r>
            <a:r>
              <a:rPr lang="en-GB" sz="1400" dirty="0"/>
              <a:t>Bi(α,2n)</a:t>
            </a:r>
            <a:r>
              <a:rPr lang="en-GB" sz="1400" baseline="30000" dirty="0"/>
              <a:t>211</a:t>
            </a:r>
            <a:r>
              <a:rPr lang="en-GB" sz="1400" dirty="0"/>
              <a:t>At</a:t>
            </a:r>
            <a:endParaRPr lang="fr-FR" sz="1400" dirty="0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CB27342B-083B-5B94-F863-C09CDBDEAEC9}"/>
              </a:ext>
            </a:extLst>
          </p:cNvPr>
          <p:cNvCxnSpPr>
            <a:cxnSpLocks/>
          </p:cNvCxnSpPr>
          <p:nvPr/>
        </p:nvCxnSpPr>
        <p:spPr>
          <a:xfrm flipH="1" flipV="1">
            <a:off x="7824269" y="4811289"/>
            <a:ext cx="254611" cy="1889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9134E5AA-8186-311D-85DB-A1746595C6AA}"/>
              </a:ext>
            </a:extLst>
          </p:cNvPr>
          <p:cNvCxnSpPr>
            <a:cxnSpLocks/>
          </p:cNvCxnSpPr>
          <p:nvPr/>
        </p:nvCxnSpPr>
        <p:spPr>
          <a:xfrm flipH="1">
            <a:off x="6832207" y="3298496"/>
            <a:ext cx="95165" cy="4247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3561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">
            <a:extLst>
              <a:ext uri="{FF2B5EF4-FFF2-40B4-BE49-F238E27FC236}">
                <a16:creationId xmlns:a16="http://schemas.microsoft.com/office/drawing/2014/main" id="{C84B9478-E4D9-054C-3387-0655546928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01" y="43930"/>
            <a:ext cx="5962945" cy="459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38" tIns="55334" rIns="81638" bIns="40819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WenQuanYi Zen Hei Sharp" charset="0"/>
                <a:cs typeface="WenQuanYi Zen Hei Sharp" charset="0"/>
              </a:defRPr>
            </a:lvl9pPr>
          </a:lstStyle>
          <a:p>
            <a:pPr eaLnBrk="1"/>
            <a:r>
              <a:rPr lang="fr-FR" altLang="fr-FR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NFS </a:t>
            </a:r>
            <a:r>
              <a:rPr lang="fr-FR" altLang="fr-FR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results</a:t>
            </a:r>
            <a:endParaRPr lang="fr-FR" altLang="fr-FR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0C524ED-74EE-D161-E16C-5E7B4C046E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0044" y="1200712"/>
            <a:ext cx="2018352" cy="151376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1402BCB-35E1-8574-1D22-D5F8FFA58A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1154658"/>
            <a:ext cx="1428750" cy="238125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12D338D-58A5-3FA4-F4DC-C751E4B55B2C}"/>
              </a:ext>
            </a:extLst>
          </p:cNvPr>
          <p:cNvSpPr txBox="1"/>
          <p:nvPr/>
        </p:nvSpPr>
        <p:spPr>
          <a:xfrm>
            <a:off x="6017417" y="2702054"/>
            <a:ext cx="102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MEDLEY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67B675C-1512-09BA-5A69-DC88F214672E}"/>
              </a:ext>
            </a:extLst>
          </p:cNvPr>
          <p:cNvSpPr txBox="1">
            <a:spLocks/>
          </p:cNvSpPr>
          <p:nvPr/>
        </p:nvSpPr>
        <p:spPr>
          <a:xfrm>
            <a:off x="73960" y="782003"/>
            <a:ext cx="7821905" cy="432048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>
                <a:solidFill>
                  <a:srgbClr val="3333F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1800" dirty="0">
                <a:solidFill>
                  <a:srgbClr val="7030A0"/>
                </a:solidFill>
              </a:rPr>
              <a:t>Light ions production with MEDLEY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E9ABF2D-375E-1610-4058-3F5A27DA799C}"/>
              </a:ext>
            </a:extLst>
          </p:cNvPr>
          <p:cNvSpPr txBox="1"/>
          <p:nvPr/>
        </p:nvSpPr>
        <p:spPr>
          <a:xfrm>
            <a:off x="264220" y="1132510"/>
            <a:ext cx="47211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Spokespersons : A. </a:t>
            </a:r>
            <a:r>
              <a:rPr lang="en-US" sz="1100" b="1" dirty="0" err="1"/>
              <a:t>Prokoviev</a:t>
            </a:r>
            <a:r>
              <a:rPr lang="en-US" sz="1100" b="1" dirty="0"/>
              <a:t> and Diego </a:t>
            </a:r>
            <a:r>
              <a:rPr lang="en-US" sz="1100" b="1" dirty="0" err="1"/>
              <a:t>Tarrio</a:t>
            </a:r>
            <a:r>
              <a:rPr lang="en-US" sz="1100" b="1" dirty="0"/>
              <a:t>, Uppsala University</a:t>
            </a:r>
          </a:p>
        </p:txBody>
      </p:sp>
      <p:sp>
        <p:nvSpPr>
          <p:cNvPr id="17" name="Text Box 185">
            <a:extLst>
              <a:ext uri="{FF2B5EF4-FFF2-40B4-BE49-F238E27FC236}">
                <a16:creationId xmlns:a16="http://schemas.microsoft.com/office/drawing/2014/main" id="{9F122FA8-8091-9351-1227-9AC9B4AE4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80" y="1530122"/>
            <a:ext cx="5008420" cy="1293175"/>
          </a:xfrm>
          <a:prstGeom prst="rect">
            <a:avLst/>
          </a:prstGeom>
          <a:solidFill>
            <a:schemeClr val="bg1">
              <a:alpha val="47842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435350">
              <a:lnSpc>
                <a:spcPct val="125000"/>
              </a:lnSpc>
            </a:pPr>
            <a:r>
              <a:rPr lang="en-US" sz="1600" dirty="0"/>
              <a:t>Measurement of double differential cross sections</a:t>
            </a:r>
          </a:p>
          <a:p>
            <a:pPr marL="742950" lvl="1" indent="-285750" defTabSz="3435350">
              <a:lnSpc>
                <a:spcPct val="125000"/>
              </a:lnSpc>
              <a:buFontTx/>
              <a:buChar char="•"/>
            </a:pPr>
            <a:r>
              <a:rPr lang="en-US" sz="1600" dirty="0"/>
              <a:t>reactions on NEA High Priority Request List improvement</a:t>
            </a:r>
          </a:p>
          <a:p>
            <a:pPr marL="742950" lvl="1" indent="-285750" defTabSz="3435350">
              <a:lnSpc>
                <a:spcPct val="125000"/>
              </a:lnSpc>
              <a:buFontTx/>
              <a:buChar char="•"/>
            </a:pPr>
            <a:r>
              <a:rPr lang="en-US" sz="1600" dirty="0"/>
              <a:t>Gas production (H, He) induced by neutrons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64C9A9EF-A262-A6D8-00E1-03A073DB9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1" y="3804602"/>
            <a:ext cx="6278420" cy="581323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rgbClr val="7030A0"/>
                </a:solidFill>
              </a:rPr>
              <a:t>Excitation functions of short-lived isotopes in p- and d-induced reactions on various materials: </a:t>
            </a:r>
            <a:r>
              <a:rPr lang="en-US" sz="1800" baseline="30000" dirty="0" err="1">
                <a:solidFill>
                  <a:srgbClr val="7030A0"/>
                </a:solidFill>
              </a:rPr>
              <a:t>nat</a:t>
            </a:r>
            <a:r>
              <a:rPr lang="en-US" sz="1800" dirty="0" err="1">
                <a:solidFill>
                  <a:srgbClr val="7030A0"/>
                </a:solidFill>
              </a:rPr>
              <a:t>Fe</a:t>
            </a:r>
            <a:r>
              <a:rPr lang="en-US" sz="1800" dirty="0">
                <a:solidFill>
                  <a:srgbClr val="7030A0"/>
                </a:solidFill>
              </a:rPr>
              <a:t>, </a:t>
            </a:r>
            <a:r>
              <a:rPr lang="en-US" sz="1800" baseline="30000" dirty="0" err="1">
                <a:solidFill>
                  <a:srgbClr val="7030A0"/>
                </a:solidFill>
              </a:rPr>
              <a:t>nat</a:t>
            </a:r>
            <a:r>
              <a:rPr lang="en-US" sz="1800" dirty="0" err="1">
                <a:solidFill>
                  <a:srgbClr val="7030A0"/>
                </a:solidFill>
              </a:rPr>
              <a:t>Mo</a:t>
            </a:r>
            <a:endParaRPr lang="en-US" sz="1800" dirty="0">
              <a:solidFill>
                <a:srgbClr val="7030A0"/>
              </a:solidFill>
            </a:endParaRPr>
          </a:p>
        </p:txBody>
      </p:sp>
      <p:sp>
        <p:nvSpPr>
          <p:cNvPr id="21" name="Text Box 185">
            <a:extLst>
              <a:ext uri="{FF2B5EF4-FFF2-40B4-BE49-F238E27FC236}">
                <a16:creationId xmlns:a16="http://schemas.microsoft.com/office/drawing/2014/main" id="{1F0575CD-E8DD-9102-25BD-BC7FD9A15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80" y="4705122"/>
            <a:ext cx="6278420" cy="985398"/>
          </a:xfrm>
          <a:prstGeom prst="rect">
            <a:avLst/>
          </a:prstGeom>
          <a:solidFill>
            <a:schemeClr val="bg1">
              <a:alpha val="47842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3435350">
              <a:lnSpc>
                <a:spcPct val="125000"/>
              </a:lnSpc>
            </a:pPr>
            <a:r>
              <a:rPr lang="en-US" sz="1600" dirty="0"/>
              <a:t>Measurement of reaction cross-sections by activation technique :</a:t>
            </a:r>
          </a:p>
          <a:p>
            <a:pPr marL="742950" lvl="1" indent="-285750" defTabSz="3435350">
              <a:lnSpc>
                <a:spcPct val="125000"/>
              </a:lnSpc>
              <a:buFontTx/>
              <a:buChar char="•"/>
            </a:pPr>
            <a:r>
              <a:rPr lang="en-US" sz="1600" dirty="0"/>
              <a:t>data for IFMIF facility design</a:t>
            </a:r>
          </a:p>
          <a:p>
            <a:pPr marL="742950" lvl="1" indent="-285750" defTabSz="3435350">
              <a:lnSpc>
                <a:spcPct val="125000"/>
              </a:lnSpc>
              <a:buFontTx/>
              <a:buChar char="•"/>
            </a:pPr>
            <a:r>
              <a:rPr lang="en-US" sz="1600" dirty="0"/>
              <a:t>improvement of reaction models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A1621F6-22E4-65E1-9360-FB78979E1E0E}"/>
              </a:ext>
            </a:extLst>
          </p:cNvPr>
          <p:cNvSpPr txBox="1"/>
          <p:nvPr/>
        </p:nvSpPr>
        <p:spPr>
          <a:xfrm>
            <a:off x="162620" y="4409110"/>
            <a:ext cx="29514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Spokesperson : Eva Simeckova, NPI, Rez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CC970E67-60A3-13E9-0694-544E383EDF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76" y="4079426"/>
            <a:ext cx="2837353" cy="212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85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Image 78" descr="S3-logo3_white.jpg">
            <a:extLst>
              <a:ext uri="{FF2B5EF4-FFF2-40B4-BE49-F238E27FC236}">
                <a16:creationId xmlns:a16="http://schemas.microsoft.com/office/drawing/2014/main" id="{17E89526-344C-7846-87D0-FAFE502C1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11" y="73077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Titre 3">
            <a:extLst>
              <a:ext uri="{FF2B5EF4-FFF2-40B4-BE49-F238E27FC236}">
                <a16:creationId xmlns:a16="http://schemas.microsoft.com/office/drawing/2014/main" id="{F4343EA8-5A30-6F0F-5626-2B8ABE799D6E}"/>
              </a:ext>
            </a:extLst>
          </p:cNvPr>
          <p:cNvSpPr txBox="1">
            <a:spLocks/>
          </p:cNvSpPr>
          <p:nvPr/>
        </p:nvSpPr>
        <p:spPr bwMode="auto">
          <a:xfrm>
            <a:off x="102870" y="113484"/>
            <a:ext cx="6312360" cy="3232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38100" tIns="38100" bIns="38100" anchor="ctr"/>
          <a:lstStyle/>
          <a:p>
            <a:pPr>
              <a:defRPr/>
            </a:pPr>
            <a:r>
              <a:rPr lang="en-GB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: the Super Separator Spectrometer</a:t>
            </a:r>
            <a:endParaRPr lang="en-GB" sz="2800" baseline="300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B937159-E386-0FA8-4CB2-01CFAB6C4F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116" y="1328742"/>
            <a:ext cx="8737768" cy="4135350"/>
          </a:xfrm>
          <a:prstGeom prst="rect">
            <a:avLst/>
          </a:prstGeom>
        </p:spPr>
      </p:pic>
      <p:grpSp>
        <p:nvGrpSpPr>
          <p:cNvPr id="12" name="Groupe 11">
            <a:extLst>
              <a:ext uri="{FF2B5EF4-FFF2-40B4-BE49-F238E27FC236}">
                <a16:creationId xmlns:a16="http://schemas.microsoft.com/office/drawing/2014/main" id="{D9A755F1-2EED-F66B-84F9-7CA81CA3E856}"/>
              </a:ext>
            </a:extLst>
          </p:cNvPr>
          <p:cNvGrpSpPr/>
          <p:nvPr/>
        </p:nvGrpSpPr>
        <p:grpSpPr>
          <a:xfrm>
            <a:off x="406400" y="5489863"/>
            <a:ext cx="8377382" cy="671879"/>
            <a:chOff x="755576" y="5454602"/>
            <a:chExt cx="7272808" cy="671879"/>
          </a:xfrm>
        </p:grpSpPr>
        <p:pic>
          <p:nvPicPr>
            <p:cNvPr id="13" name="Image 12" descr="Capture d’écran 2015-10-11 à 15.10.08.png">
              <a:extLst>
                <a:ext uri="{FF2B5EF4-FFF2-40B4-BE49-F238E27FC236}">
                  <a16:creationId xmlns:a16="http://schemas.microsoft.com/office/drawing/2014/main" id="{ED080CCB-0561-7133-B2F7-773584DF59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576" y="5463874"/>
              <a:ext cx="3774391" cy="537903"/>
            </a:xfrm>
            <a:prstGeom prst="rect">
              <a:avLst/>
            </a:prstGeom>
          </p:spPr>
        </p:pic>
        <p:pic>
          <p:nvPicPr>
            <p:cNvPr id="15" name="Image 14" descr="Capture d’écran 2015-10-11 à 15.10.16.png">
              <a:extLst>
                <a:ext uri="{FF2B5EF4-FFF2-40B4-BE49-F238E27FC236}">
                  <a16:creationId xmlns:a16="http://schemas.microsoft.com/office/drawing/2014/main" id="{FFB81520-1F1E-1076-D85D-226313150E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63483" y="5454602"/>
              <a:ext cx="3564901" cy="671879"/>
            </a:xfrm>
            <a:prstGeom prst="rect">
              <a:avLst/>
            </a:prstGeom>
          </p:spPr>
        </p:pic>
        <p:pic>
          <p:nvPicPr>
            <p:cNvPr id="16" name="Image 15" descr="Capture d’écran 2016-05-10 à 16.04.03.png">
              <a:extLst>
                <a:ext uri="{FF2B5EF4-FFF2-40B4-BE49-F238E27FC236}">
                  <a16:creationId xmlns:a16="http://schemas.microsoft.com/office/drawing/2014/main" id="{FD892F30-BFB2-68B2-725B-FCF127926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03639" y="5565182"/>
              <a:ext cx="541533" cy="526605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2C2357E3-B5EF-11CE-C4EF-2AE5FBD608DC}"/>
              </a:ext>
            </a:extLst>
          </p:cNvPr>
          <p:cNvSpPr txBox="1"/>
          <p:nvPr/>
        </p:nvSpPr>
        <p:spPr>
          <a:xfrm>
            <a:off x="532080" y="820962"/>
            <a:ext cx="825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See</a:t>
            </a:r>
            <a:r>
              <a:rPr lang="fr-FR" i="1" dirty="0"/>
              <a:t> Poster 478 Hervé </a:t>
            </a:r>
            <a:r>
              <a:rPr lang="fr-FR" i="1" dirty="0" err="1"/>
              <a:t>Savajols</a:t>
            </a:r>
            <a:r>
              <a:rPr lang="fr-FR" i="1" dirty="0"/>
              <a:t>, and Poster 470 Anjali </a:t>
            </a:r>
            <a:r>
              <a:rPr lang="fr-FR" i="1" dirty="0" err="1"/>
              <a:t>Ajayakumar</a:t>
            </a:r>
            <a:r>
              <a:rPr lang="fr-FR" i="1" dirty="0"/>
              <a:t>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7394C5-3C0D-1BB2-730B-EE65161A40E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924" y="5585179"/>
            <a:ext cx="490383" cy="48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2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EF591AB-27B4-1552-0E38-BFF282CFC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3" y="144033"/>
            <a:ext cx="81617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GANIL-SPIRAL2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2E58B03-2AD3-F487-3492-2A7A1241F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36" y="753032"/>
            <a:ext cx="7486600" cy="54681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7CCA7F-5568-1F14-35B1-51F7B6687D6A}"/>
              </a:ext>
            </a:extLst>
          </p:cNvPr>
          <p:cNvSpPr/>
          <p:nvPr/>
        </p:nvSpPr>
        <p:spPr>
          <a:xfrm>
            <a:off x="1129594" y="5812874"/>
            <a:ext cx="6789764" cy="555645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i="1" dirty="0"/>
              <a:t>40</a:t>
            </a:r>
            <a:r>
              <a:rPr lang="fr-FR" sz="2400" b="1" i="1" dirty="0">
                <a:solidFill>
                  <a:srgbClr val="7030A0"/>
                </a:solidFill>
              </a:rPr>
              <a:t>40</a:t>
            </a:r>
            <a:r>
              <a:rPr lang="fr-FR" sz="2400" b="1" i="1" baseline="30000" dirty="0">
                <a:solidFill>
                  <a:srgbClr val="7030A0"/>
                </a:solidFill>
              </a:rPr>
              <a:t>th</a:t>
            </a:r>
            <a:r>
              <a:rPr lang="fr-FR" sz="2400" b="1" i="1" dirty="0">
                <a:solidFill>
                  <a:srgbClr val="7030A0"/>
                </a:solidFill>
              </a:rPr>
              <a:t> </a:t>
            </a:r>
            <a:r>
              <a:rPr lang="fr-FR" sz="2400" b="1" i="1" dirty="0" err="1">
                <a:solidFill>
                  <a:srgbClr val="7030A0"/>
                </a:solidFill>
              </a:rPr>
              <a:t>Anniversary</a:t>
            </a:r>
            <a:r>
              <a:rPr lang="fr-FR" sz="2400" b="1" i="1" dirty="0">
                <a:solidFill>
                  <a:srgbClr val="7030A0"/>
                </a:solidFill>
              </a:rPr>
              <a:t> of first GANIL </a:t>
            </a:r>
            <a:r>
              <a:rPr lang="fr-FR" sz="2400" b="1" i="1" dirty="0" err="1">
                <a:solidFill>
                  <a:srgbClr val="7030A0"/>
                </a:solidFill>
              </a:rPr>
              <a:t>experiment</a:t>
            </a:r>
            <a:endParaRPr lang="fr-FR" sz="2400" b="1" i="1" dirty="0"/>
          </a:p>
        </p:txBody>
      </p:sp>
    </p:spTree>
    <p:extLst>
      <p:ext uri="{BB962C8B-B14F-4D97-AF65-F5344CB8AC3E}">
        <p14:creationId xmlns:p14="http://schemas.microsoft.com/office/powerpoint/2010/main" val="3429941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1009" y="3393509"/>
            <a:ext cx="3564157" cy="1964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er 4">
            <a:extLst>
              <a:ext uri="{FF2B5EF4-FFF2-40B4-BE49-F238E27FC236}">
                <a16:creationId xmlns:a16="http://schemas.microsoft.com/office/drawing/2014/main" id="{4E6BBB99-87DE-BF48-9ABE-D0631CE99128}"/>
              </a:ext>
            </a:extLst>
          </p:cNvPr>
          <p:cNvGrpSpPr/>
          <p:nvPr/>
        </p:nvGrpSpPr>
        <p:grpSpPr>
          <a:xfrm>
            <a:off x="156118" y="2240041"/>
            <a:ext cx="2820925" cy="1653305"/>
            <a:chOff x="90986" y="3410415"/>
            <a:chExt cx="5092917" cy="2448273"/>
          </a:xfrm>
        </p:grpSpPr>
        <p:sp>
          <p:nvSpPr>
            <p:cNvPr id="19" name="Line 18">
              <a:extLst>
                <a:ext uri="{FF2B5EF4-FFF2-40B4-BE49-F238E27FC236}">
                  <a16:creationId xmlns:a16="http://schemas.microsoft.com/office/drawing/2014/main" id="{A1BC99FE-55B6-B943-A063-E784E71A79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7579" y="4364414"/>
              <a:ext cx="2346324" cy="1229640"/>
            </a:xfrm>
            <a:prstGeom prst="line">
              <a:avLst/>
            </a:prstGeom>
            <a:solidFill>
              <a:srgbClr val="660066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13">
                <a:solidFill>
                  <a:srgbClr val="FFFFFF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EB5EF3-BBEB-6840-89D0-64954CCE873F}"/>
                </a:ext>
              </a:extLst>
            </p:cNvPr>
            <p:cNvSpPr/>
            <p:nvPr/>
          </p:nvSpPr>
          <p:spPr bwMode="auto">
            <a:xfrm>
              <a:off x="107504" y="3410416"/>
              <a:ext cx="2730077" cy="244827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defTabSz="5143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AEE6EA7C-9777-B849-9127-DDEB822876F4}"/>
                </a:ext>
              </a:extLst>
            </p:cNvPr>
            <p:cNvSpPr txBox="1"/>
            <p:nvPr/>
          </p:nvSpPr>
          <p:spPr bwMode="auto">
            <a:xfrm rot="16200000">
              <a:off x="-924777" y="4426178"/>
              <a:ext cx="2448272" cy="416746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00" b="1" dirty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Target system</a:t>
              </a:r>
              <a:endParaRPr lang="en-GB" sz="788" b="1" i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12B9907-78A3-BA46-9FED-22FB64CBCF0F}"/>
                </a:ext>
              </a:extLst>
            </p:cNvPr>
            <p:cNvSpPr/>
            <p:nvPr/>
          </p:nvSpPr>
          <p:spPr>
            <a:xfrm>
              <a:off x="502521" y="5492545"/>
              <a:ext cx="2535788" cy="31628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788" i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High power rotating targets</a:t>
              </a:r>
            </a:p>
          </p:txBody>
        </p:sp>
      </p:grpSp>
      <p:grpSp>
        <p:nvGrpSpPr>
          <p:cNvPr id="26" name="Grouper 5">
            <a:extLst>
              <a:ext uri="{FF2B5EF4-FFF2-40B4-BE49-F238E27FC236}">
                <a16:creationId xmlns:a16="http://schemas.microsoft.com/office/drawing/2014/main" id="{570CCD59-895B-764A-B50C-394B8E46F1AB}"/>
              </a:ext>
            </a:extLst>
          </p:cNvPr>
          <p:cNvGrpSpPr/>
          <p:nvPr/>
        </p:nvGrpSpPr>
        <p:grpSpPr>
          <a:xfrm>
            <a:off x="149758" y="3955762"/>
            <a:ext cx="3704029" cy="1173237"/>
            <a:chOff x="2878800" y="4227599"/>
            <a:chExt cx="6616310" cy="1728195"/>
          </a:xfrm>
        </p:grpSpPr>
        <p:sp>
          <p:nvSpPr>
            <p:cNvPr id="27" name="Line 12">
              <a:extLst>
                <a:ext uri="{FF2B5EF4-FFF2-40B4-BE49-F238E27FC236}">
                  <a16:creationId xmlns:a16="http://schemas.microsoft.com/office/drawing/2014/main" id="{40012761-A3B1-974A-ABA1-30C4F855C7D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1030" y="4563988"/>
              <a:ext cx="4394080" cy="341599"/>
            </a:xfrm>
            <a:prstGeom prst="line">
              <a:avLst/>
            </a:prstGeom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13" b="1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362CBD6-C644-A746-ABD7-BB1073DC312D}"/>
                </a:ext>
              </a:extLst>
            </p:cNvPr>
            <p:cNvSpPr/>
            <p:nvPr/>
          </p:nvSpPr>
          <p:spPr bwMode="auto">
            <a:xfrm>
              <a:off x="2915814" y="4227599"/>
              <a:ext cx="2689157" cy="172819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defTabSz="5143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0" name="ZoneTexte 28">
              <a:extLst>
                <a:ext uri="{FF2B5EF4-FFF2-40B4-BE49-F238E27FC236}">
                  <a16:creationId xmlns:a16="http://schemas.microsoft.com/office/drawing/2014/main" id="{2554DB26-5280-854F-9509-72F8E8A9F9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2236386" y="4870015"/>
              <a:ext cx="1728192" cy="443363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defTabSz="3429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fr-FR" sz="1013" b="1" dirty="0">
                  <a:solidFill>
                    <a:srgbClr val="000000"/>
                  </a:solidFill>
                </a:rPr>
                <a:t>3 × M-</a:t>
              </a:r>
              <a:r>
                <a:rPr lang="fr-FR" sz="1013" b="1" dirty="0" err="1">
                  <a:solidFill>
                    <a:srgbClr val="000000"/>
                  </a:solidFill>
                </a:rPr>
                <a:t>dipoles</a:t>
              </a:r>
              <a:endParaRPr lang="fr-FR" sz="1013" b="1" dirty="0">
                <a:solidFill>
                  <a:srgbClr val="000000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1971B95-18A2-8743-B216-DF59C175F8E1}"/>
                </a:ext>
              </a:extLst>
            </p:cNvPr>
            <p:cNvSpPr/>
            <p:nvPr/>
          </p:nvSpPr>
          <p:spPr>
            <a:xfrm>
              <a:off x="3461058" y="5617749"/>
              <a:ext cx="1761538" cy="31461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788" i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Large H &amp; V gaps</a:t>
              </a:r>
            </a:p>
          </p:txBody>
        </p:sp>
      </p:grpSp>
      <p:grpSp>
        <p:nvGrpSpPr>
          <p:cNvPr id="33" name="Grouper 30">
            <a:extLst>
              <a:ext uri="{FF2B5EF4-FFF2-40B4-BE49-F238E27FC236}">
                <a16:creationId xmlns:a16="http://schemas.microsoft.com/office/drawing/2014/main" id="{6ABECB65-F181-364F-99B8-06F719E083C0}"/>
              </a:ext>
            </a:extLst>
          </p:cNvPr>
          <p:cNvGrpSpPr/>
          <p:nvPr/>
        </p:nvGrpSpPr>
        <p:grpSpPr>
          <a:xfrm>
            <a:off x="163194" y="4564204"/>
            <a:ext cx="3876701" cy="1786661"/>
            <a:chOff x="6656548" y="2126907"/>
            <a:chExt cx="6891910" cy="2382212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5F13A20-7CFF-6B48-861F-EC1AABE78B3B}"/>
                </a:ext>
              </a:extLst>
            </p:cNvPr>
            <p:cNvSpPr/>
            <p:nvPr/>
          </p:nvSpPr>
          <p:spPr bwMode="auto">
            <a:xfrm>
              <a:off x="6660232" y="2948186"/>
              <a:ext cx="2670692" cy="156093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defTabSz="5143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b="1" dirty="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DB76F32E-25DF-D042-B3FE-91D0182C4E49}"/>
                </a:ext>
              </a:extLst>
            </p:cNvPr>
            <p:cNvSpPr txBox="1"/>
            <p:nvPr/>
          </p:nvSpPr>
          <p:spPr bwMode="auto">
            <a:xfrm rot="16200000">
              <a:off x="6081265" y="3523468"/>
              <a:ext cx="1560934" cy="410368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00" b="1" dirty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E-Dipole</a:t>
              </a:r>
            </a:p>
          </p:txBody>
        </p:sp>
        <p:sp>
          <p:nvSpPr>
            <p:cNvPr id="38" name="Line 12">
              <a:extLst>
                <a:ext uri="{FF2B5EF4-FFF2-40B4-BE49-F238E27FC236}">
                  <a16:creationId xmlns:a16="http://schemas.microsoft.com/office/drawing/2014/main" id="{64A16F35-E095-1E4E-96DB-D19F835EB1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369351" y="2126907"/>
              <a:ext cx="4179107" cy="1260986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13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9F10B2B3-D300-8143-9C26-32C5A7F66AFB}"/>
                </a:ext>
              </a:extLst>
            </p:cNvPr>
            <p:cNvSpPr/>
            <p:nvPr/>
          </p:nvSpPr>
          <p:spPr>
            <a:xfrm>
              <a:off x="7066125" y="4050528"/>
              <a:ext cx="2223400" cy="4464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788" i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20 cm gap &amp; +/- 300 kV</a:t>
              </a:r>
            </a:p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788" i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Open slit in the anode</a:t>
              </a:r>
            </a:p>
          </p:txBody>
        </p:sp>
      </p:grpSp>
      <p:pic>
        <p:nvPicPr>
          <p:cNvPr id="40" name="Image 39" descr="Capture d’écran 2017-03-24 à 15.06.06.png">
            <a:extLst>
              <a:ext uri="{FF2B5EF4-FFF2-40B4-BE49-F238E27FC236}">
                <a16:creationId xmlns:a16="http://schemas.microsoft.com/office/drawing/2014/main" id="{3E347F0D-298F-3F4A-B13B-E9D458E281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13" y="5299396"/>
            <a:ext cx="907199" cy="663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2" name="Grouper 33">
            <a:extLst>
              <a:ext uri="{FF2B5EF4-FFF2-40B4-BE49-F238E27FC236}">
                <a16:creationId xmlns:a16="http://schemas.microsoft.com/office/drawing/2014/main" id="{D8DD403E-E516-E046-A6B5-6E0D7F4AD4D0}"/>
              </a:ext>
            </a:extLst>
          </p:cNvPr>
          <p:cNvGrpSpPr/>
          <p:nvPr/>
        </p:nvGrpSpPr>
        <p:grpSpPr>
          <a:xfrm>
            <a:off x="3048878" y="4692909"/>
            <a:ext cx="2646488" cy="1954129"/>
            <a:chOff x="3605365" y="3934065"/>
            <a:chExt cx="4704866" cy="2810387"/>
          </a:xfrm>
        </p:grpSpPr>
        <p:sp>
          <p:nvSpPr>
            <p:cNvPr id="44" name="Line 12">
              <a:extLst>
                <a:ext uri="{FF2B5EF4-FFF2-40B4-BE49-F238E27FC236}">
                  <a16:creationId xmlns:a16="http://schemas.microsoft.com/office/drawing/2014/main" id="{8AB5F910-255F-6C45-9E89-F75ED6055C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932039" y="3934065"/>
              <a:ext cx="804090" cy="1205907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13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145F9A3-DDEA-D540-8285-3369CF556F8F}"/>
                </a:ext>
              </a:extLst>
            </p:cNvPr>
            <p:cNvSpPr/>
            <p:nvPr/>
          </p:nvSpPr>
          <p:spPr bwMode="auto">
            <a:xfrm>
              <a:off x="3635895" y="4868007"/>
              <a:ext cx="4674336" cy="187644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defTabSz="5143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92B6CA93-36D9-B74E-820C-10BE4BD9E448}"/>
                </a:ext>
              </a:extLst>
            </p:cNvPr>
            <p:cNvSpPr txBox="1"/>
            <p:nvPr/>
          </p:nvSpPr>
          <p:spPr bwMode="auto">
            <a:xfrm rot="16200000">
              <a:off x="2872327" y="5601045"/>
              <a:ext cx="1876444" cy="410368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00" b="1" dirty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SC </a:t>
              </a:r>
              <a:r>
                <a:rPr lang="en-GB" sz="900" b="1" dirty="0" err="1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Multipoles</a:t>
              </a:r>
              <a:endParaRPr lang="en-GB" sz="900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</p:grpSp>
      <p:grpSp>
        <p:nvGrpSpPr>
          <p:cNvPr id="60" name="Grouper 38">
            <a:extLst>
              <a:ext uri="{FF2B5EF4-FFF2-40B4-BE49-F238E27FC236}">
                <a16:creationId xmlns:a16="http://schemas.microsoft.com/office/drawing/2014/main" id="{E9362E12-527C-8648-83DC-8248CF58D867}"/>
              </a:ext>
            </a:extLst>
          </p:cNvPr>
          <p:cNvGrpSpPr/>
          <p:nvPr/>
        </p:nvGrpSpPr>
        <p:grpSpPr>
          <a:xfrm>
            <a:off x="2916836" y="2155605"/>
            <a:ext cx="2710606" cy="1737741"/>
            <a:chOff x="3573754" y="763077"/>
            <a:chExt cx="4818857" cy="2316987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36A94D6-6DA1-3E4C-B083-CC6062C0AA8B}"/>
                </a:ext>
              </a:extLst>
            </p:cNvPr>
            <p:cNvSpPr/>
            <p:nvPr/>
          </p:nvSpPr>
          <p:spPr bwMode="auto">
            <a:xfrm>
              <a:off x="3963607" y="764704"/>
              <a:ext cx="4429004" cy="157032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defTabSz="51435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>
                <a:solidFill>
                  <a:srgbClr val="00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65" name="Line 12">
              <a:extLst>
                <a:ext uri="{FF2B5EF4-FFF2-40B4-BE49-F238E27FC236}">
                  <a16:creationId xmlns:a16="http://schemas.microsoft.com/office/drawing/2014/main" id="{E47BCB6E-A624-0445-86F5-3C7638FF02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97158" y="2335024"/>
              <a:ext cx="1087742" cy="745040"/>
            </a:xfrm>
            <a:prstGeom prst="line">
              <a:avLst/>
            </a:prstGeom>
            <a:noFill/>
            <a:ln w="571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013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6" name="ZoneTexte 65">
              <a:extLst>
                <a:ext uri="{FF2B5EF4-FFF2-40B4-BE49-F238E27FC236}">
                  <a16:creationId xmlns:a16="http://schemas.microsoft.com/office/drawing/2014/main" id="{CBBD9566-35A2-8B44-A607-06C05DE634DF}"/>
                </a:ext>
              </a:extLst>
            </p:cNvPr>
            <p:cNvSpPr txBox="1"/>
            <p:nvPr/>
          </p:nvSpPr>
          <p:spPr bwMode="auto">
            <a:xfrm rot="16200000">
              <a:off x="2997483" y="1339348"/>
              <a:ext cx="1562910" cy="410368"/>
            </a:xfrm>
            <a:prstGeom prst="rect">
              <a:avLst/>
            </a:pr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3429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900" b="1" dirty="0">
                  <a:solidFill>
                    <a:srgbClr val="000000"/>
                  </a:solidFill>
                  <a:latin typeface="Arial"/>
                  <a:ea typeface="ＭＳ Ｐゴシック"/>
                  <a:cs typeface="ＭＳ Ｐゴシック"/>
                </a:rPr>
                <a:t>Dispersive zone </a:t>
              </a:r>
            </a:p>
          </p:txBody>
        </p:sp>
      </p:grpSp>
      <p:grpSp>
        <p:nvGrpSpPr>
          <p:cNvPr id="67" name="Groupe 6">
            <a:extLst>
              <a:ext uri="{FF2B5EF4-FFF2-40B4-BE49-F238E27FC236}">
                <a16:creationId xmlns:a16="http://schemas.microsoft.com/office/drawing/2014/main" id="{885C0E83-3EA4-EC48-99F1-63E29D53679A}"/>
              </a:ext>
            </a:extLst>
          </p:cNvPr>
          <p:cNvGrpSpPr>
            <a:grpSpLocks noChangeAspect="1"/>
          </p:cNvGrpSpPr>
          <p:nvPr/>
        </p:nvGrpSpPr>
        <p:grpSpPr>
          <a:xfrm>
            <a:off x="5228961" y="2359218"/>
            <a:ext cx="274914" cy="910043"/>
            <a:chOff x="6300192" y="764704"/>
            <a:chExt cx="2239853" cy="4567495"/>
          </a:xfrm>
        </p:grpSpPr>
        <p:pic>
          <p:nvPicPr>
            <p:cNvPr id="68" name="Picture 2">
              <a:extLst>
                <a:ext uri="{FF2B5EF4-FFF2-40B4-BE49-F238E27FC236}">
                  <a16:creationId xmlns:a16="http://schemas.microsoft.com/office/drawing/2014/main" id="{BA71061E-8E2E-294B-BB51-026BA30CC6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0192" y="764705"/>
              <a:ext cx="1055673" cy="4556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3">
              <a:extLst>
                <a:ext uri="{FF2B5EF4-FFF2-40B4-BE49-F238E27FC236}">
                  <a16:creationId xmlns:a16="http://schemas.microsoft.com/office/drawing/2014/main" id="{E3106BBA-0694-E749-874B-2D4FE520AA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764704"/>
              <a:ext cx="943709" cy="4567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13611486-E10D-2E4D-90B5-48A7FF9AFD63}"/>
              </a:ext>
            </a:extLst>
          </p:cNvPr>
          <p:cNvSpPr/>
          <p:nvPr/>
        </p:nvSpPr>
        <p:spPr>
          <a:xfrm>
            <a:off x="3150562" y="2137117"/>
            <a:ext cx="2465740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88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Open RT magnet &amp; beam dump &amp; Movable fingers</a:t>
            </a:r>
          </a:p>
        </p:txBody>
      </p:sp>
      <p:pic>
        <p:nvPicPr>
          <p:cNvPr id="81" name="Image 80">
            <a:extLst>
              <a:ext uri="{FF2B5EF4-FFF2-40B4-BE49-F238E27FC236}">
                <a16:creationId xmlns:a16="http://schemas.microsoft.com/office/drawing/2014/main" id="{E3FA4E9F-AA43-9640-BD01-F299C9D3389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2613" y="6000507"/>
            <a:ext cx="523983" cy="208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Image 84" descr="Capture d’écran 2018-05-23 à 22.00.03.png">
            <a:extLst>
              <a:ext uri="{FF2B5EF4-FFF2-40B4-BE49-F238E27FC236}">
                <a16:creationId xmlns:a16="http://schemas.microsoft.com/office/drawing/2014/main" id="{17E28AB1-625A-564A-90CB-7CE14F023C0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063" y="4014983"/>
            <a:ext cx="967507" cy="86050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9" name="Image 78" descr="S3-logo3_white.jpg">
            <a:extLst>
              <a:ext uri="{FF2B5EF4-FFF2-40B4-BE49-F238E27FC236}">
                <a16:creationId xmlns:a16="http://schemas.microsoft.com/office/drawing/2014/main" id="{17E89526-344C-7846-87D0-FAFE502C1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24" y="-71005"/>
            <a:ext cx="483269" cy="60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C26D501-AA5D-B041-972A-68FD4FD82BB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3974" y="2320507"/>
            <a:ext cx="1877141" cy="9804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ED3EBD9-7ED7-F447-B049-408611CFD87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440" y="2321650"/>
            <a:ext cx="1122274" cy="12676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8" name="Image 25">
            <a:extLst>
              <a:ext uri="{FF2B5EF4-FFF2-40B4-BE49-F238E27FC236}">
                <a16:creationId xmlns:a16="http://schemas.microsoft.com/office/drawing/2014/main" id="{032BB7B6-534C-9A4E-8A03-29E0F60527D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4054" y="2504025"/>
            <a:ext cx="621839" cy="198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9AFE28A6-E40A-F04F-AB80-A9EAE675FC9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841" y="5751067"/>
            <a:ext cx="350374" cy="2494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8995ED6-30F8-EC40-A9EA-1233728D588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1738" y="5502389"/>
            <a:ext cx="2159906" cy="109399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4">
            <a:extLst>
              <a:ext uri="{FF2B5EF4-FFF2-40B4-BE49-F238E27FC236}">
                <a16:creationId xmlns:a16="http://schemas.microsoft.com/office/drawing/2014/main" id="{5C8E8B1A-2A8B-1E47-B9EE-59A966328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3341" y="2714229"/>
            <a:ext cx="595106" cy="1659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0" name="Picture 4">
            <a:extLst>
              <a:ext uri="{FF2B5EF4-FFF2-40B4-BE49-F238E27FC236}">
                <a16:creationId xmlns:a16="http://schemas.microsoft.com/office/drawing/2014/main" id="{F648955B-9E0B-7647-8B92-5390B885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3676" y="4618437"/>
            <a:ext cx="595106" cy="1659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72" name="Image 25">
            <a:extLst>
              <a:ext uri="{FF2B5EF4-FFF2-40B4-BE49-F238E27FC236}">
                <a16:creationId xmlns:a16="http://schemas.microsoft.com/office/drawing/2014/main" id="{458480C6-CBE2-9B4F-BC95-5A4C4ADA99A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9832" y="2182438"/>
            <a:ext cx="621839" cy="198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Image 25">
            <a:extLst>
              <a:ext uri="{FF2B5EF4-FFF2-40B4-BE49-F238E27FC236}">
                <a16:creationId xmlns:a16="http://schemas.microsoft.com/office/drawing/2014/main" id="{5AF877BB-A271-8046-92A7-108A76236C3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9978" y="5776729"/>
            <a:ext cx="621839" cy="198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" name="Picture 4">
            <a:extLst>
              <a:ext uri="{FF2B5EF4-FFF2-40B4-BE49-F238E27FC236}">
                <a16:creationId xmlns:a16="http://schemas.microsoft.com/office/drawing/2014/main" id="{6C78A484-723C-E848-A88B-F6BC3149C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3344" y="5543865"/>
            <a:ext cx="595106" cy="1659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DE44A462-00BD-874A-A272-BA37B1AF2BA8}"/>
              </a:ext>
            </a:extLst>
          </p:cNvPr>
          <p:cNvSpPr/>
          <p:nvPr/>
        </p:nvSpPr>
        <p:spPr bwMode="auto">
          <a:xfrm>
            <a:off x="6938712" y="2175768"/>
            <a:ext cx="1957034" cy="11777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0" name="ZoneTexte 89">
            <a:extLst>
              <a:ext uri="{FF2B5EF4-FFF2-40B4-BE49-F238E27FC236}">
                <a16:creationId xmlns:a16="http://schemas.microsoft.com/office/drawing/2014/main" id="{CF7D1828-A6B3-7A40-9296-7BC4955E1C51}"/>
              </a:ext>
            </a:extLst>
          </p:cNvPr>
          <p:cNvSpPr txBox="1"/>
          <p:nvPr/>
        </p:nvSpPr>
        <p:spPr bwMode="auto">
          <a:xfrm rot="16200000">
            <a:off x="6248744" y="2645224"/>
            <a:ext cx="1172183" cy="2308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Infra / Interface 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9196208-E6EB-0B43-BAE8-F2059A9ED941}"/>
              </a:ext>
            </a:extLst>
          </p:cNvPr>
          <p:cNvSpPr/>
          <p:nvPr/>
        </p:nvSpPr>
        <p:spPr bwMode="auto">
          <a:xfrm>
            <a:off x="6956919" y="3487099"/>
            <a:ext cx="1957034" cy="14856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5F18A195-ABAA-1840-AA4F-C167234DA03D}"/>
              </a:ext>
            </a:extLst>
          </p:cNvPr>
          <p:cNvSpPr txBox="1"/>
          <p:nvPr/>
        </p:nvSpPr>
        <p:spPr bwMode="auto">
          <a:xfrm rot="16200000">
            <a:off x="6113737" y="4109771"/>
            <a:ext cx="1478613" cy="2308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LEB 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16DA04C-AA25-C24B-A219-FB396787798B}"/>
              </a:ext>
            </a:extLst>
          </p:cNvPr>
          <p:cNvSpPr/>
          <p:nvPr/>
        </p:nvSpPr>
        <p:spPr bwMode="auto">
          <a:xfrm>
            <a:off x="6941395" y="5096866"/>
            <a:ext cx="1972558" cy="148562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51435" tIns="25718" rIns="51435" bIns="25718" numCol="1" rtlCol="0" anchor="t" anchorCtr="0" compatLnSpc="1">
            <a:prstTxWarp prst="textNoShape">
              <a:avLst/>
            </a:prstTxWarp>
          </a:bodyPr>
          <a:lstStyle/>
          <a:p>
            <a:pPr defTabSz="51435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35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6" name="ZoneTexte 95">
            <a:extLst>
              <a:ext uri="{FF2B5EF4-FFF2-40B4-BE49-F238E27FC236}">
                <a16:creationId xmlns:a16="http://schemas.microsoft.com/office/drawing/2014/main" id="{BC4E4793-4E52-C446-9AA8-EA718A635997}"/>
              </a:ext>
            </a:extLst>
          </p:cNvPr>
          <p:cNvSpPr txBox="1"/>
          <p:nvPr/>
        </p:nvSpPr>
        <p:spPr bwMode="auto">
          <a:xfrm rot="16200000">
            <a:off x="6094100" y="5723652"/>
            <a:ext cx="1486841" cy="23083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" b="1" dirty="0">
                <a:solidFill>
                  <a:srgbClr val="000000"/>
                </a:solidFill>
                <a:latin typeface="Arial"/>
                <a:ea typeface="ＭＳ Ｐゴシック"/>
                <a:cs typeface="ＭＳ Ｐゴシック"/>
              </a:rPr>
              <a:t>SIRIUS </a:t>
            </a:r>
          </a:p>
        </p:txBody>
      </p:sp>
      <p:pic>
        <p:nvPicPr>
          <p:cNvPr id="98" name="Image 7">
            <a:extLst>
              <a:ext uri="{FF2B5EF4-FFF2-40B4-BE49-F238E27FC236}">
                <a16:creationId xmlns:a16="http://schemas.microsoft.com/office/drawing/2014/main" id="{2EA04EDA-26C5-BD41-8E76-A91CAF446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53778" y="5293192"/>
            <a:ext cx="938334" cy="1251113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Image 98">
            <a:extLst>
              <a:ext uri="{FF2B5EF4-FFF2-40B4-BE49-F238E27FC236}">
                <a16:creationId xmlns:a16="http://schemas.microsoft.com/office/drawing/2014/main" id="{2517D800-55AC-CB4B-BF7B-3A3F7971ACF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3257" y="5289872"/>
            <a:ext cx="697355" cy="12397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4C27464-6864-C34F-B7D2-100175EDE10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5555" y="3685261"/>
            <a:ext cx="1664931" cy="712178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A750E2B-15CD-A240-9A06-948F484CB92A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5555" y="4426186"/>
            <a:ext cx="1679762" cy="51407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03" name="Image 25">
            <a:extLst>
              <a:ext uri="{FF2B5EF4-FFF2-40B4-BE49-F238E27FC236}">
                <a16:creationId xmlns:a16="http://schemas.microsoft.com/office/drawing/2014/main" id="{6F3ACDD3-F496-A945-8D72-F792B0F3D27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3652" y="5593607"/>
            <a:ext cx="621839" cy="198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" name="Picture 4">
            <a:extLst>
              <a:ext uri="{FF2B5EF4-FFF2-40B4-BE49-F238E27FC236}">
                <a16:creationId xmlns:a16="http://schemas.microsoft.com/office/drawing/2014/main" id="{B9A09494-A606-164C-9201-FBD422717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8653" y="5346680"/>
            <a:ext cx="595106" cy="1659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5" name="Image 104">
            <a:extLst>
              <a:ext uri="{FF2B5EF4-FFF2-40B4-BE49-F238E27FC236}">
                <a16:creationId xmlns:a16="http://schemas.microsoft.com/office/drawing/2014/main" id="{41A78F25-BFF6-DC47-8D86-56A2BA7EAFF4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120" y="5846577"/>
            <a:ext cx="401570" cy="326123"/>
          </a:xfrm>
          <a:prstGeom prst="rect">
            <a:avLst/>
          </a:prstGeom>
        </p:spPr>
      </p:pic>
      <p:pic>
        <p:nvPicPr>
          <p:cNvPr id="107" name="Image 106">
            <a:extLst>
              <a:ext uri="{FF2B5EF4-FFF2-40B4-BE49-F238E27FC236}">
                <a16:creationId xmlns:a16="http://schemas.microsoft.com/office/drawing/2014/main" id="{75FC6AB5-CFDE-584A-8C6C-AA5E7A66645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1518" y="6227555"/>
            <a:ext cx="350374" cy="249440"/>
          </a:xfrm>
          <a:prstGeom prst="rect">
            <a:avLst/>
          </a:prstGeom>
        </p:spPr>
      </p:pic>
      <p:pic>
        <p:nvPicPr>
          <p:cNvPr id="108" name="Picture 4">
            <a:extLst>
              <a:ext uri="{FF2B5EF4-FFF2-40B4-BE49-F238E27FC236}">
                <a16:creationId xmlns:a16="http://schemas.microsoft.com/office/drawing/2014/main" id="{C43F0539-46F9-544C-9F61-243B930E9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0787" y="3512543"/>
            <a:ext cx="595106" cy="1659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D9F5E5C4-628A-C74D-BB05-6944925D4C1C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009" y="3982000"/>
            <a:ext cx="350374" cy="249440"/>
          </a:xfrm>
          <a:prstGeom prst="rect">
            <a:avLst/>
          </a:prstGeom>
        </p:spPr>
      </p:pic>
      <p:grpSp>
        <p:nvGrpSpPr>
          <p:cNvPr id="110" name="Groupe 461">
            <a:extLst>
              <a:ext uri="{FF2B5EF4-FFF2-40B4-BE49-F238E27FC236}">
                <a16:creationId xmlns:a16="http://schemas.microsoft.com/office/drawing/2014/main" id="{80036F0C-2CFD-F44A-B866-3A46089E8DB3}"/>
              </a:ext>
            </a:extLst>
          </p:cNvPr>
          <p:cNvGrpSpPr/>
          <p:nvPr/>
        </p:nvGrpSpPr>
        <p:grpSpPr>
          <a:xfrm>
            <a:off x="6076009" y="3728882"/>
            <a:ext cx="564662" cy="406801"/>
            <a:chOff x="1532844" y="2038303"/>
            <a:chExt cx="1675438" cy="1181093"/>
          </a:xfrm>
        </p:grpSpPr>
        <p:pic>
          <p:nvPicPr>
            <p:cNvPr id="111" name="Image 673" descr="KULEUVEN_CMYK_LOGO.png">
              <a:extLst>
                <a:ext uri="{FF2B5EF4-FFF2-40B4-BE49-F238E27FC236}">
                  <a16:creationId xmlns:a16="http://schemas.microsoft.com/office/drawing/2014/main" id="{FA546E86-338D-4A44-AD13-0C157F339A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2844" y="2038303"/>
              <a:ext cx="1675438" cy="597737"/>
            </a:xfrm>
            <a:prstGeom prst="rect">
              <a:avLst/>
            </a:prstGeom>
          </p:spPr>
        </p:pic>
        <p:sp>
          <p:nvSpPr>
            <p:cNvPr id="112" name="ZoneTexte 677">
              <a:extLst>
                <a:ext uri="{FF2B5EF4-FFF2-40B4-BE49-F238E27FC236}">
                  <a16:creationId xmlns:a16="http://schemas.microsoft.com/office/drawing/2014/main" id="{9B9E566C-04CE-4246-9A64-836470474D2F}"/>
                </a:ext>
              </a:extLst>
            </p:cNvPr>
            <p:cNvSpPr txBox="1"/>
            <p:nvPr/>
          </p:nvSpPr>
          <p:spPr>
            <a:xfrm>
              <a:off x="2179811" y="2616224"/>
              <a:ext cx="548125" cy="6031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800">
                <a:defRPr/>
              </a:pPr>
              <a:endParaRPr lang="en-GB" sz="750" b="1">
                <a:solidFill>
                  <a:prstClr val="black"/>
                </a:solidFill>
                <a:latin typeface="Calibri"/>
                <a:ea typeface="ＭＳ Ｐゴシック"/>
              </a:endParaRPr>
            </a:p>
          </p:txBody>
        </p:sp>
      </p:grpSp>
      <p:pic>
        <p:nvPicPr>
          <p:cNvPr id="113" name="Image 674">
            <a:extLst>
              <a:ext uri="{FF2B5EF4-FFF2-40B4-BE49-F238E27FC236}">
                <a16:creationId xmlns:a16="http://schemas.microsoft.com/office/drawing/2014/main" id="{67FF9D23-1C49-6941-80EE-AEC15047DC3D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619" y="4276890"/>
            <a:ext cx="430370" cy="195436"/>
          </a:xfrm>
          <a:prstGeom prst="rect">
            <a:avLst/>
          </a:prstGeom>
        </p:spPr>
      </p:pic>
      <p:pic>
        <p:nvPicPr>
          <p:cNvPr id="114" name="Picture 17" descr="http://diglin.eu/wp-content/uploads/2013/01/jy_text_500.png">
            <a:extLst>
              <a:ext uri="{FF2B5EF4-FFF2-40B4-BE49-F238E27FC236}">
                <a16:creationId xmlns:a16="http://schemas.microsoft.com/office/drawing/2014/main" id="{35533A9A-3B9E-B74E-B60B-76138B848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3394" y="4515942"/>
            <a:ext cx="406091" cy="231472"/>
          </a:xfrm>
          <a:prstGeom prst="rect">
            <a:avLst/>
          </a:prstGeom>
          <a:noFill/>
        </p:spPr>
      </p:pic>
      <p:pic>
        <p:nvPicPr>
          <p:cNvPr id="115" name="Picture 7">
            <a:extLst>
              <a:ext uri="{FF2B5EF4-FFF2-40B4-BE49-F238E27FC236}">
                <a16:creationId xmlns:a16="http://schemas.microsoft.com/office/drawing/2014/main" id="{E11413C5-055E-6F49-9BA8-A7D9F0C9D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1673" y="4816579"/>
            <a:ext cx="393388" cy="219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" name="Picture 1">
            <a:extLst>
              <a:ext uri="{FF2B5EF4-FFF2-40B4-BE49-F238E27FC236}">
                <a16:creationId xmlns:a16="http://schemas.microsoft.com/office/drawing/2014/main" id="{5658C0B3-10A6-1C49-9AC7-9F272DE7A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5327" y="4843012"/>
            <a:ext cx="433565" cy="129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" name="Line 12">
            <a:extLst>
              <a:ext uri="{FF2B5EF4-FFF2-40B4-BE49-F238E27FC236}">
                <a16:creationId xmlns:a16="http://schemas.microsoft.com/office/drawing/2014/main" id="{96DA409A-1ACA-2843-A5DB-4C10956734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15912" y="3836529"/>
            <a:ext cx="1105778" cy="870124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13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8" name="Line 12">
            <a:extLst>
              <a:ext uri="{FF2B5EF4-FFF2-40B4-BE49-F238E27FC236}">
                <a16:creationId xmlns:a16="http://schemas.microsoft.com/office/drawing/2014/main" id="{DAEE0FB0-907E-EC49-B8A1-A4736644218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26756" y="4820355"/>
            <a:ext cx="1019345" cy="57336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 type="triangle" w="med" len="med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13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9" name="Picture 4">
            <a:extLst>
              <a:ext uri="{FF2B5EF4-FFF2-40B4-BE49-F238E27FC236}">
                <a16:creationId xmlns:a16="http://schemas.microsoft.com/office/drawing/2014/main" id="{885D80D4-2DE4-CB42-8DCA-10C4C3129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0728" y="2232335"/>
            <a:ext cx="595106" cy="1659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05BC21CE-F1E2-E74F-AC56-A5DAA42E9AEA}"/>
              </a:ext>
            </a:extLst>
          </p:cNvPr>
          <p:cNvSpPr/>
          <p:nvPr/>
        </p:nvSpPr>
        <p:spPr>
          <a:xfrm>
            <a:off x="3727804" y="5322162"/>
            <a:ext cx="1406154" cy="2135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88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SMT, PSS, </a:t>
            </a:r>
            <a:r>
              <a:rPr lang="en-GB" sz="788" i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Coldbox</a:t>
            </a:r>
            <a:r>
              <a:rPr lang="en-GB" sz="788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 &amp; LTC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3F893A0C-3DA1-8446-AFEF-E4603E7DC9CD}"/>
              </a:ext>
            </a:extLst>
          </p:cNvPr>
          <p:cNvSpPr/>
          <p:nvPr/>
        </p:nvSpPr>
        <p:spPr>
          <a:xfrm>
            <a:off x="6922161" y="5087847"/>
            <a:ext cx="1991791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88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DSSD, SSD, FEE/BEE, DAQ &amp; </a:t>
            </a:r>
            <a:r>
              <a:rPr lang="en-GB" sz="788" i="1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Diagbox</a:t>
            </a:r>
            <a:endParaRPr lang="en-GB" sz="788" i="1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5F814E4-A925-EF4A-A80C-6E81A676E2D0}"/>
              </a:ext>
            </a:extLst>
          </p:cNvPr>
          <p:cNvSpPr/>
          <p:nvPr/>
        </p:nvSpPr>
        <p:spPr>
          <a:xfrm>
            <a:off x="6931778" y="3486595"/>
            <a:ext cx="1991791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88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LEB @ LPC &amp; GISELE Laser Lab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EC66945-74AA-3345-8C7D-4D3C7771E694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9118" y="2355732"/>
            <a:ext cx="994895" cy="973370"/>
          </a:xfrm>
          <a:prstGeom prst="rect">
            <a:avLst/>
          </a:prstGeom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59567904-96DB-ED42-86BD-0C1C76F5E9E0}"/>
              </a:ext>
            </a:extLst>
          </p:cNvPr>
          <p:cNvSpPr/>
          <p:nvPr/>
        </p:nvSpPr>
        <p:spPr>
          <a:xfrm>
            <a:off x="6912238" y="2155606"/>
            <a:ext cx="1991791" cy="213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788" i="1" dirty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Cooling system, Laser room …</a:t>
            </a:r>
          </a:p>
        </p:txBody>
      </p:sp>
      <p:pic>
        <p:nvPicPr>
          <p:cNvPr id="82" name="Image 81">
            <a:extLst>
              <a:ext uri="{FF2B5EF4-FFF2-40B4-BE49-F238E27FC236}">
                <a16:creationId xmlns:a16="http://schemas.microsoft.com/office/drawing/2014/main" id="{B91075BD-D52B-0947-97A0-D0699798372B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419" y="2355061"/>
            <a:ext cx="725737" cy="967649"/>
          </a:xfrm>
          <a:prstGeom prst="rect">
            <a:avLst/>
          </a:prstGeom>
        </p:spPr>
      </p:pic>
      <p:sp>
        <p:nvSpPr>
          <p:cNvPr id="83" name="Titre 3">
            <a:extLst>
              <a:ext uri="{FF2B5EF4-FFF2-40B4-BE49-F238E27FC236}">
                <a16:creationId xmlns:a16="http://schemas.microsoft.com/office/drawing/2014/main" id="{F4343EA8-5A30-6F0F-5626-2B8ABE799D6E}"/>
              </a:ext>
            </a:extLst>
          </p:cNvPr>
          <p:cNvSpPr txBox="1">
            <a:spLocks/>
          </p:cNvSpPr>
          <p:nvPr/>
        </p:nvSpPr>
        <p:spPr bwMode="auto">
          <a:xfrm>
            <a:off x="102870" y="113484"/>
            <a:ext cx="6312360" cy="32324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38100" tIns="38100" bIns="38100" anchor="ctr"/>
          <a:lstStyle/>
          <a:p>
            <a:pPr>
              <a:defRPr/>
            </a:pPr>
            <a:r>
              <a:rPr lang="en-GB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: the Super Separator Spectrometer</a:t>
            </a:r>
            <a:endParaRPr lang="en-GB" sz="2800" baseline="300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6" name="ZoneTexte 85">
            <a:extLst>
              <a:ext uri="{FF2B5EF4-FFF2-40B4-BE49-F238E27FC236}">
                <a16:creationId xmlns:a16="http://schemas.microsoft.com/office/drawing/2014/main" id="{CA68B31C-7679-02D9-5EA6-877978BC05F0}"/>
              </a:ext>
            </a:extLst>
          </p:cNvPr>
          <p:cNvSpPr txBox="1"/>
          <p:nvPr/>
        </p:nvSpPr>
        <p:spPr>
          <a:xfrm>
            <a:off x="70795" y="695909"/>
            <a:ext cx="9364149" cy="1384995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Fundamental research in </a:t>
            </a:r>
            <a:r>
              <a:rPr lang="en-US" sz="1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Nuclear &amp; Atomic physics</a:t>
            </a:r>
            <a:endParaRPr lang="en-US" sz="1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High selectivity &gt; 10</a:t>
            </a:r>
            <a:r>
              <a:rPr lang="en-US" sz="1400" baseline="300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13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beam rejection</a:t>
            </a:r>
            <a:endParaRPr lang="en-US" sz="1400" baseline="30000" dirty="0">
              <a:solidFill>
                <a:srgbClr val="000000"/>
              </a:solidFill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High efficiency 50% 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Mass resolution &gt; 350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Versatility : high resolution, high transmission, high beam rejection modes…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Unique instrumentation : SIRIUS for p, </a:t>
            </a:r>
            <a:r>
              <a:rPr lang="en-US" sz="1400" dirty="0">
                <a:solidFill>
                  <a:srgbClr val="000000"/>
                </a:solidFill>
                <a:latin typeface="Symbol" pitchFamily="2" charset="2"/>
                <a:ea typeface="ＭＳ Ｐゴシック" charset="-128"/>
                <a:cs typeface="Calibri" panose="020F0502020204030204" pitchFamily="34" charset="0"/>
              </a:rPr>
              <a:t>a,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 electron and </a:t>
            </a:r>
            <a:r>
              <a:rPr lang="en-US" sz="1400" dirty="0">
                <a:solidFill>
                  <a:srgbClr val="000000"/>
                </a:solidFill>
                <a:latin typeface="Symbol" pitchFamily="2" charset="2"/>
                <a:ea typeface="ＭＳ Ｐゴシック" charset="-128"/>
                <a:cs typeface="Calibri" panose="020F0502020204030204" pitchFamily="34" charset="0"/>
              </a:rPr>
              <a:t>g 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spectroscopy, and S3-LEB with gas catcher, RFQ and MR-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ToF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-MS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34DB463-ADAC-FF5C-6B8C-6489746458C7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077" y="770392"/>
            <a:ext cx="562920" cy="552431"/>
          </a:xfrm>
          <a:prstGeom prst="rect">
            <a:avLst/>
          </a:prstGeom>
        </p:spPr>
      </p:pic>
      <p:sp>
        <p:nvSpPr>
          <p:cNvPr id="4" name="Accolade fermante 3">
            <a:extLst>
              <a:ext uri="{FF2B5EF4-FFF2-40B4-BE49-F238E27FC236}">
                <a16:creationId xmlns:a16="http://schemas.microsoft.com/office/drawing/2014/main" id="{0E0BCEE5-B49D-BFBC-9259-56E15165B0D4}"/>
              </a:ext>
            </a:extLst>
          </p:cNvPr>
          <p:cNvSpPr/>
          <p:nvPr/>
        </p:nvSpPr>
        <p:spPr>
          <a:xfrm>
            <a:off x="6192456" y="895367"/>
            <a:ext cx="331533" cy="817686"/>
          </a:xfrm>
          <a:prstGeom prst="rightBrac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0B12392-7F55-093E-AA58-0546B9C3399B}"/>
              </a:ext>
            </a:extLst>
          </p:cNvPr>
          <p:cNvSpPr txBox="1"/>
          <p:nvPr/>
        </p:nvSpPr>
        <p:spPr>
          <a:xfrm>
            <a:off x="6466298" y="857820"/>
            <a:ext cx="28023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solidFill>
                  <a:srgbClr val="7030A0"/>
                </a:solidFill>
              </a:rPr>
              <a:t>Optical </a:t>
            </a:r>
          </a:p>
          <a:p>
            <a:r>
              <a:rPr lang="fr-FR" sz="1400" dirty="0">
                <a:solidFill>
                  <a:srgbClr val="7030A0"/>
                </a:solidFill>
              </a:rPr>
              <a:t>Commissioning </a:t>
            </a:r>
          </a:p>
          <a:p>
            <a:r>
              <a:rPr lang="fr-FR" sz="1400" dirty="0" err="1">
                <a:solidFill>
                  <a:srgbClr val="7030A0"/>
                </a:solidFill>
              </a:rPr>
              <a:t>Planned</a:t>
            </a:r>
            <a:r>
              <a:rPr lang="fr-FR" sz="1400" dirty="0">
                <a:solidFill>
                  <a:srgbClr val="7030A0"/>
                </a:solidFill>
              </a:rPr>
              <a:t> end 2024</a:t>
            </a:r>
          </a:p>
          <a:p>
            <a:r>
              <a:rPr lang="fr-FR" sz="1400" b="1" dirty="0">
                <a:solidFill>
                  <a:srgbClr val="7030A0"/>
                </a:solidFill>
              </a:rPr>
              <a:t>SIRIUS commissioning in 2023</a:t>
            </a:r>
          </a:p>
        </p:txBody>
      </p:sp>
    </p:spTree>
    <p:extLst>
      <p:ext uri="{BB962C8B-B14F-4D97-AF65-F5344CB8AC3E}">
        <p14:creationId xmlns:p14="http://schemas.microsoft.com/office/powerpoint/2010/main" val="136654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 xmlns:p14="http://schemas.microsoft.com/office/powerpoint/2010/main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3FD07382-CF6D-63D8-C06D-CA045B0C45D9}"/>
              </a:ext>
            </a:extLst>
          </p:cNvPr>
          <p:cNvSpPr txBox="1">
            <a:spLocks/>
          </p:cNvSpPr>
          <p:nvPr/>
        </p:nvSpPr>
        <p:spPr>
          <a:xfrm>
            <a:off x="234150" y="163240"/>
            <a:ext cx="5850017" cy="432048"/>
          </a:xfrm>
          <a:prstGeom prst="rect">
            <a:avLst/>
          </a:prstGeom>
        </p:spPr>
        <p:txBody>
          <a:bodyPr lIns="90000" tIns="45000" rIns="90000" bIns="4500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7030A0"/>
                </a:solidFill>
              </a:rPr>
              <a:t>Heavy-ions in SPIRAL2-LINAC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61F95BC-9E31-DEDB-9E40-EB2C54B35D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64" y="2129221"/>
            <a:ext cx="6958549" cy="330888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0AA4D5A-8C82-915F-EDF1-247F3740EC6D}"/>
              </a:ext>
            </a:extLst>
          </p:cNvPr>
          <p:cNvSpPr txBox="1"/>
          <p:nvPr/>
        </p:nvSpPr>
        <p:spPr>
          <a:xfrm>
            <a:off x="234150" y="823382"/>
            <a:ext cx="78163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September</a:t>
            </a:r>
            <a:r>
              <a:rPr lang="fr-FR" sz="2000" dirty="0"/>
              <a:t> 2022 : First </a:t>
            </a:r>
            <a:r>
              <a:rPr lang="fr-FR" sz="2000" dirty="0" err="1"/>
              <a:t>beams</a:t>
            </a:r>
            <a:r>
              <a:rPr lang="fr-FR" sz="2000" dirty="0"/>
              <a:t> of </a:t>
            </a:r>
            <a:r>
              <a:rPr lang="fr-FR" sz="2000" baseline="30000" dirty="0"/>
              <a:t>18</a:t>
            </a:r>
            <a:r>
              <a:rPr lang="fr-FR" sz="2000" dirty="0"/>
              <a:t>O</a:t>
            </a:r>
            <a:r>
              <a:rPr lang="fr-FR" sz="2000" baseline="30000" dirty="0"/>
              <a:t>6+</a:t>
            </a:r>
            <a:r>
              <a:rPr lang="fr-FR" sz="2000" dirty="0"/>
              <a:t> 50</a:t>
            </a:r>
            <a:r>
              <a:rPr lang="fr-FR" sz="2000" dirty="0">
                <a:latin typeface="Symbol" pitchFamily="2" charset="2"/>
              </a:rPr>
              <a:t>m</a:t>
            </a:r>
            <a:r>
              <a:rPr lang="fr-FR" sz="2000" dirty="0"/>
              <a:t>A, 7 MeV/</a:t>
            </a:r>
            <a:r>
              <a:rPr lang="fr-FR" sz="2000" dirty="0" err="1"/>
              <a:t>nucleon</a:t>
            </a:r>
            <a:endParaRPr lang="fr-FR" sz="2000" dirty="0"/>
          </a:p>
          <a:p>
            <a:pPr algn="l"/>
            <a:r>
              <a:rPr lang="fr-FR" sz="1800" dirty="0"/>
              <a:t>LINAC Transmission 98%</a:t>
            </a:r>
          </a:p>
          <a:p>
            <a:pPr algn="l"/>
            <a:r>
              <a:rPr lang="fr-FR" sz="1800" dirty="0"/>
              <a:t>Quasi-</a:t>
            </a:r>
            <a:r>
              <a:rPr lang="fr-FR" sz="1800" dirty="0" err="1"/>
              <a:t>automatic</a:t>
            </a:r>
            <a:r>
              <a:rPr lang="fr-FR" sz="1800" dirty="0"/>
              <a:t> change of </a:t>
            </a:r>
            <a:r>
              <a:rPr lang="fr-FR" sz="1800" dirty="0" err="1"/>
              <a:t>different</a:t>
            </a:r>
            <a:r>
              <a:rPr lang="fr-FR" sz="1800" dirty="0"/>
              <a:t> charge states for </a:t>
            </a:r>
            <a:r>
              <a:rPr lang="fr-FR" sz="1800" dirty="0" err="1"/>
              <a:t>acceleration</a:t>
            </a:r>
            <a:endParaRPr lang="fr-FR" sz="18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A1A761E-B4E6-CF7A-C11A-EDCC0BC43125}"/>
              </a:ext>
            </a:extLst>
          </p:cNvPr>
          <p:cNvSpPr txBox="1"/>
          <p:nvPr/>
        </p:nvSpPr>
        <p:spPr>
          <a:xfrm>
            <a:off x="418664" y="5589780"/>
            <a:ext cx="5480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2000" dirty="0" err="1"/>
              <a:t>November</a:t>
            </a:r>
            <a:r>
              <a:rPr lang="fr-FR" sz="2000" dirty="0"/>
              <a:t> 2022 : </a:t>
            </a:r>
            <a:r>
              <a:rPr lang="fr-FR" sz="2000" baseline="30000" dirty="0"/>
              <a:t>40</a:t>
            </a:r>
            <a:r>
              <a:rPr lang="fr-FR" sz="2000" dirty="0"/>
              <a:t>Ar</a:t>
            </a:r>
            <a:r>
              <a:rPr lang="fr-FR" sz="2000" baseline="30000" dirty="0"/>
              <a:t>14+</a:t>
            </a:r>
            <a:r>
              <a:rPr lang="fr-FR" sz="2000" dirty="0"/>
              <a:t> 80</a:t>
            </a:r>
            <a:r>
              <a:rPr lang="fr-FR" sz="2000" dirty="0">
                <a:latin typeface="Symbol" pitchFamily="2" charset="2"/>
              </a:rPr>
              <a:t>m</a:t>
            </a:r>
            <a:r>
              <a:rPr lang="fr-FR" sz="2000" dirty="0"/>
              <a:t>A, 7 MeV/</a:t>
            </a:r>
            <a:r>
              <a:rPr lang="fr-FR" sz="2000" dirty="0" err="1"/>
              <a:t>nucleon</a:t>
            </a:r>
            <a:endParaRPr lang="fr-FR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F5342B-4E0B-889E-5122-9021071FB3FB}"/>
              </a:ext>
            </a:extLst>
          </p:cNvPr>
          <p:cNvSpPr txBox="1"/>
          <p:nvPr/>
        </p:nvSpPr>
        <p:spPr>
          <a:xfrm>
            <a:off x="954741" y="6034618"/>
            <a:ext cx="4698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rgbClr val="7030A0"/>
                </a:solidFill>
              </a:rPr>
              <a:t>Getting ready for S3 scientific programme …</a:t>
            </a:r>
          </a:p>
        </p:txBody>
      </p:sp>
    </p:spTree>
    <p:extLst>
      <p:ext uri="{BB962C8B-B14F-4D97-AF65-F5344CB8AC3E}">
        <p14:creationId xmlns:p14="http://schemas.microsoft.com/office/powerpoint/2010/main" val="2391001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 10">
            <a:extLst>
              <a:ext uri="{FF2B5EF4-FFF2-40B4-BE49-F238E27FC236}">
                <a16:creationId xmlns:a16="http://schemas.microsoft.com/office/drawing/2014/main" id="{403487A4-3746-8947-9BAA-F709818785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6" y="1493890"/>
            <a:ext cx="5353858" cy="3278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1600" dist="1270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Group 5">
            <a:extLst>
              <a:ext uri="{FF2B5EF4-FFF2-40B4-BE49-F238E27FC236}">
                <a16:creationId xmlns:a16="http://schemas.microsoft.com/office/drawing/2014/main" id="{E50B7F73-870B-154F-8561-3967060E4628}"/>
              </a:ext>
            </a:extLst>
          </p:cNvPr>
          <p:cNvGrpSpPr>
            <a:grpSpLocks/>
          </p:cNvGrpSpPr>
          <p:nvPr/>
        </p:nvGrpSpPr>
        <p:grpSpPr bwMode="auto">
          <a:xfrm>
            <a:off x="892056" y="2763880"/>
            <a:ext cx="7323773" cy="904398"/>
            <a:chOff x="385" y="1661"/>
            <a:chExt cx="5126" cy="633"/>
          </a:xfrm>
        </p:grpSpPr>
        <p:sp>
          <p:nvSpPr>
            <p:cNvPr id="5" name="Line 6">
              <a:extLst>
                <a:ext uri="{FF2B5EF4-FFF2-40B4-BE49-F238E27FC236}">
                  <a16:creationId xmlns:a16="http://schemas.microsoft.com/office/drawing/2014/main" id="{CB877E5B-6297-A347-9032-A2F7A53205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" y="1661"/>
              <a:ext cx="5126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7552">
                <a:defRPr/>
              </a:pPr>
              <a:endParaRPr lang="en-US" sz="1944">
                <a:solidFill>
                  <a:srgbClr val="000000"/>
                </a:solidFill>
              </a:endParaRPr>
            </a:p>
          </p:txBody>
        </p:sp>
        <p:sp>
          <p:nvSpPr>
            <p:cNvPr id="6" name="Line 7">
              <a:extLst>
                <a:ext uri="{FF2B5EF4-FFF2-40B4-BE49-F238E27FC236}">
                  <a16:creationId xmlns:a16="http://schemas.microsoft.com/office/drawing/2014/main" id="{A8C819D0-76AB-F04E-92E1-9209D09A58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" y="2294"/>
              <a:ext cx="5126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7552">
                <a:defRPr/>
              </a:pPr>
              <a:endParaRPr lang="en-US" sz="1944">
                <a:solidFill>
                  <a:srgbClr val="000000"/>
                </a:solidFill>
              </a:endParaRPr>
            </a:p>
          </p:txBody>
        </p:sp>
        <p:sp>
          <p:nvSpPr>
            <p:cNvPr id="7" name="Line 8">
              <a:extLst>
                <a:ext uri="{FF2B5EF4-FFF2-40B4-BE49-F238E27FC236}">
                  <a16:creationId xmlns:a16="http://schemas.microsoft.com/office/drawing/2014/main" id="{972DC9C4-AAA2-2646-9DE4-4DE2E81BBC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" y="1661"/>
              <a:ext cx="0" cy="63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7552">
                <a:defRPr/>
              </a:pPr>
              <a:endParaRPr lang="en-US" sz="1944">
                <a:solidFill>
                  <a:srgbClr val="000000"/>
                </a:solidFill>
              </a:endParaRPr>
            </a:p>
          </p:txBody>
        </p:sp>
        <p:sp>
          <p:nvSpPr>
            <p:cNvPr id="8" name="Line 9">
              <a:extLst>
                <a:ext uri="{FF2B5EF4-FFF2-40B4-BE49-F238E27FC236}">
                  <a16:creationId xmlns:a16="http://schemas.microsoft.com/office/drawing/2014/main" id="{0FA19A56-F089-8047-B009-07488B50D6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11" y="1661"/>
              <a:ext cx="0" cy="63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107763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87552">
                <a:defRPr/>
              </a:pPr>
              <a:endParaRPr lang="en-US" sz="1944">
                <a:solidFill>
                  <a:srgbClr val="000000"/>
                </a:solidFill>
              </a:endParaRPr>
            </a:p>
          </p:txBody>
        </p:sp>
      </p:grpSp>
      <p:sp>
        <p:nvSpPr>
          <p:cNvPr id="9" name="AutoShape 230" descr="W logo">
            <a:extLst>
              <a:ext uri="{FF2B5EF4-FFF2-40B4-BE49-F238E27FC236}">
                <a16:creationId xmlns:a16="http://schemas.microsoft.com/office/drawing/2014/main" id="{C6935064-1ED4-B14B-8A81-EFA0900C52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7218" y="-644367"/>
            <a:ext cx="274320" cy="2743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pPr defTabSz="987552">
              <a:defRPr/>
            </a:pPr>
            <a:endParaRPr lang="en-US" sz="1944">
              <a:solidFill>
                <a:srgbClr val="000000"/>
              </a:solidFill>
            </a:endParaRPr>
          </a:p>
        </p:txBody>
      </p:sp>
      <p:sp>
        <p:nvSpPr>
          <p:cNvPr id="10" name="AutoShape 232" descr="Western Michigan University">
            <a:extLst>
              <a:ext uri="{FF2B5EF4-FFF2-40B4-BE49-F238E27FC236}">
                <a16:creationId xmlns:a16="http://schemas.microsoft.com/office/drawing/2014/main" id="{ADE46712-2D68-F04B-9E64-61711FDB24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4378" y="-507205"/>
            <a:ext cx="274320" cy="2743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2296" tIns="41148" rIns="82296" bIns="41148" numCol="1" anchor="t" anchorCtr="0" compatLnSpc="1">
            <a:prstTxWarp prst="textNoShape">
              <a:avLst/>
            </a:prstTxWarp>
          </a:bodyPr>
          <a:lstStyle/>
          <a:p>
            <a:pPr defTabSz="987552">
              <a:defRPr/>
            </a:pPr>
            <a:endParaRPr lang="en-US" sz="1944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22892D4-C646-B34B-BC9A-CB26CEAC63CA}"/>
                  </a:ext>
                </a:extLst>
              </p:cNvPr>
              <p:cNvSpPr/>
              <p:nvPr/>
            </p:nvSpPr>
            <p:spPr>
              <a:xfrm>
                <a:off x="5629744" y="1627874"/>
                <a:ext cx="3361561" cy="669414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i="1" dirty="0">
                    <a:solidFill>
                      <a:srgbClr val="FF0000"/>
                    </a:solidFill>
                    <a:latin typeface="Calibri" panose="020F0502020204030204"/>
                    <a:cs typeface="+mn-cs"/>
                    <a:sym typeface="Symbol" pitchFamily="18" charset="2"/>
                  </a:rPr>
                  <a:t>beam 	    </a:t>
                </a:r>
                <a:r>
                  <a:rPr lang="en-US" sz="1200" i="1" dirty="0">
                    <a:solidFill>
                      <a:prstClr val="black"/>
                    </a:solidFill>
                    <a:latin typeface="Calibri" panose="020F0502020204030204"/>
                    <a:cs typeface="+mn-cs"/>
                    <a:sym typeface="Symbol" pitchFamily="18" charset="2"/>
                  </a:rPr>
                  <a:t>injector1		            (injector2) </a:t>
                </a:r>
                <a:endParaRPr lang="en-US" sz="1200" i="1" dirty="0">
                  <a:solidFill>
                    <a:srgbClr val="FF0000"/>
                  </a:solidFill>
                  <a:latin typeface="Calibri" panose="020F0502020204030204"/>
                  <a:cs typeface="+mn-cs"/>
                  <a:sym typeface="Symbol" pitchFamily="18" charset="2"/>
                </a:endParaRP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i="1" dirty="0">
                    <a:solidFill>
                      <a:srgbClr val="FF0000"/>
                    </a:solidFill>
                    <a:latin typeface="Calibri" panose="020F0502020204030204"/>
                    <a:cs typeface="+mn-cs"/>
                    <a:sym typeface="Symbol" pitchFamily="18" charset="2"/>
                  </a:rPr>
                  <a:t>intensities</a:t>
                </a:r>
                <a:r>
                  <a:rPr lang="en-US" sz="1200" i="1" dirty="0">
                    <a:solidFill>
                      <a:prstClr val="black"/>
                    </a:solidFill>
                    <a:latin typeface="Calibri" panose="020F0502020204030204"/>
                    <a:cs typeface="+mn-cs"/>
                    <a:sym typeface="Symbol" pitchFamily="18" charset="2"/>
                  </a:rPr>
                  <a:t>	    </a:t>
                </a:r>
                <a:r>
                  <a:rPr lang="en-US" sz="1200" i="1" dirty="0">
                    <a:solidFill>
                      <a:srgbClr val="FF0000"/>
                    </a:solidFill>
                    <a:latin typeface="Calibri" panose="020F0502020204030204"/>
                    <a:cs typeface="+mn-cs"/>
                    <a:sym typeface="Symbol" pitchFamily="18" charset="2"/>
                  </a:rPr>
                  <a:t>2023	         2028	        </a:t>
                </a:r>
                <a14:m>
                  <m:oMath xmlns:m="http://schemas.openxmlformats.org/officeDocument/2006/math">
                    <m:r>
                      <a:rPr lang="en-US" sz="1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  <a:sym typeface="Symbol" pitchFamily="18" charset="2"/>
                      </a:rPr>
                      <m:t>   ≥</m:t>
                    </m:r>
                  </m:oMath>
                </a14:m>
                <a:r>
                  <a:rPr lang="en-US" sz="1200" i="1" dirty="0">
                    <a:solidFill>
                      <a:srgbClr val="FF0000"/>
                    </a:solidFill>
                    <a:latin typeface="Calibri" panose="020F0502020204030204"/>
                    <a:cs typeface="+mn-cs"/>
                    <a:sym typeface="Symbol" pitchFamily="18" charset="2"/>
                  </a:rPr>
                  <a:t> 2030</a:t>
                </a:r>
                <a:endParaRPr lang="en-US" sz="1200" i="1" dirty="0">
                  <a:solidFill>
                    <a:prstClr val="black"/>
                  </a:solidFill>
                  <a:latin typeface="Calibri" panose="020F0502020204030204"/>
                  <a:cs typeface="+mn-cs"/>
                  <a:sym typeface="Symbol" pitchFamily="18" charset="2"/>
                </a:endParaRP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350" dirty="0">
                  <a:solidFill>
                    <a:prstClr val="black"/>
                  </a:solidFill>
                  <a:latin typeface="Calibri" panose="020F0502020204030204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22892D4-C646-B34B-BC9A-CB26CEAC63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744" y="1627874"/>
                <a:ext cx="3361561" cy="66941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2" name="Tableau 4">
            <a:extLst>
              <a:ext uri="{FF2B5EF4-FFF2-40B4-BE49-F238E27FC236}">
                <a16:creationId xmlns:a16="http://schemas.microsoft.com/office/drawing/2014/main" id="{1EC65FCD-8FEB-4B4B-98BE-99BFF3375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276757"/>
              </p:ext>
            </p:extLst>
          </p:nvPr>
        </p:nvGraphicFramePr>
        <p:xfrm>
          <a:off x="4471169" y="5215606"/>
          <a:ext cx="4583117" cy="278130"/>
        </p:xfrm>
        <a:graphic>
          <a:graphicData uri="http://schemas.openxmlformats.org/drawingml/2006/table">
            <a:tbl>
              <a:tblPr firstRow="1" bandRow="1"/>
              <a:tblGrid>
                <a:gridCol w="575900">
                  <a:extLst>
                    <a:ext uri="{9D8B030D-6E8A-4147-A177-3AD203B41FA5}">
                      <a16:colId xmlns:a16="http://schemas.microsoft.com/office/drawing/2014/main" val="738165346"/>
                    </a:ext>
                  </a:extLst>
                </a:gridCol>
                <a:gridCol w="506642">
                  <a:extLst>
                    <a:ext uri="{9D8B030D-6E8A-4147-A177-3AD203B41FA5}">
                      <a16:colId xmlns:a16="http://schemas.microsoft.com/office/drawing/2014/main" val="2349808002"/>
                    </a:ext>
                  </a:extLst>
                </a:gridCol>
                <a:gridCol w="557545">
                  <a:extLst>
                    <a:ext uri="{9D8B030D-6E8A-4147-A177-3AD203B41FA5}">
                      <a16:colId xmlns:a16="http://schemas.microsoft.com/office/drawing/2014/main" val="2523649867"/>
                    </a:ext>
                  </a:extLst>
                </a:gridCol>
                <a:gridCol w="490505">
                  <a:extLst>
                    <a:ext uri="{9D8B030D-6E8A-4147-A177-3AD203B41FA5}">
                      <a16:colId xmlns:a16="http://schemas.microsoft.com/office/drawing/2014/main" val="3442535150"/>
                    </a:ext>
                  </a:extLst>
                </a:gridCol>
                <a:gridCol w="490505">
                  <a:extLst>
                    <a:ext uri="{9D8B030D-6E8A-4147-A177-3AD203B41FA5}">
                      <a16:colId xmlns:a16="http://schemas.microsoft.com/office/drawing/2014/main" val="3653245424"/>
                    </a:ext>
                  </a:extLst>
                </a:gridCol>
                <a:gridCol w="468242">
                  <a:extLst>
                    <a:ext uri="{9D8B030D-6E8A-4147-A177-3AD203B41FA5}">
                      <a16:colId xmlns:a16="http://schemas.microsoft.com/office/drawing/2014/main" val="3571064745"/>
                    </a:ext>
                  </a:extLst>
                </a:gridCol>
                <a:gridCol w="512768">
                  <a:extLst>
                    <a:ext uri="{9D8B030D-6E8A-4147-A177-3AD203B41FA5}">
                      <a16:colId xmlns:a16="http://schemas.microsoft.com/office/drawing/2014/main" val="4007549074"/>
                    </a:ext>
                  </a:extLst>
                </a:gridCol>
                <a:gridCol w="490505">
                  <a:extLst>
                    <a:ext uri="{9D8B030D-6E8A-4147-A177-3AD203B41FA5}">
                      <a16:colId xmlns:a16="http://schemas.microsoft.com/office/drawing/2014/main" val="1249404996"/>
                    </a:ext>
                  </a:extLst>
                </a:gridCol>
                <a:gridCol w="490505">
                  <a:extLst>
                    <a:ext uri="{9D8B030D-6E8A-4147-A177-3AD203B41FA5}">
                      <a16:colId xmlns:a16="http://schemas.microsoft.com/office/drawing/2014/main" val="2764843441"/>
                    </a:ext>
                  </a:extLst>
                </a:gridCol>
              </a:tblGrid>
              <a:tr h="278130">
                <a:tc>
                  <a:txBody>
                    <a:bodyPr/>
                    <a:lstStyle>
                      <a:lvl1pPr marL="0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6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45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27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09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91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7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5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1200" b="0" noProof="0" dirty="0"/>
                        <a:t>2020</a:t>
                      </a:r>
                      <a:endParaRPr lang="en-US" sz="1200" b="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6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45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27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09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91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7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5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0" dirty="0"/>
                        <a:t>2021</a:t>
                      </a:r>
                      <a:endParaRPr lang="en-US" sz="1200" b="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6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45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27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09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91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7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5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0" dirty="0"/>
                        <a:t>2022</a:t>
                      </a:r>
                      <a:endParaRPr lang="en-US" sz="1200" b="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6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45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27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09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91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7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5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noProof="0" dirty="0"/>
                        <a:t>2023</a:t>
                      </a:r>
                      <a:endParaRPr lang="en-US" sz="1200" b="0" dirty="0"/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6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45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27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09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91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7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5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2024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6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45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27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09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91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7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5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2025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6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45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27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09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91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7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5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2026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6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45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27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09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91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7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5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2027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18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36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545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727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5909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091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272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454" algn="l" defTabSz="914364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/>
                        <a:t>2028</a:t>
                      </a:r>
                    </a:p>
                  </a:txBody>
                  <a:tcPr marL="68580" marR="68580" marT="34290" marB="3429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159440"/>
                  </a:ext>
                </a:extLst>
              </a:tr>
            </a:tbl>
          </a:graphicData>
        </a:graphic>
      </p:graphicFrame>
      <p:sp>
        <p:nvSpPr>
          <p:cNvPr id="13" name="ZoneTexte 6">
            <a:extLst>
              <a:ext uri="{FF2B5EF4-FFF2-40B4-BE49-F238E27FC236}">
                <a16:creationId xmlns:a16="http://schemas.microsoft.com/office/drawing/2014/main" id="{36F63D1E-9F9D-EF48-AB1F-CD1A2F2F0F7B}"/>
              </a:ext>
            </a:extLst>
          </p:cNvPr>
          <p:cNvSpPr txBox="1"/>
          <p:nvPr/>
        </p:nvSpPr>
        <p:spPr>
          <a:xfrm>
            <a:off x="8606732" y="5501230"/>
            <a:ext cx="546945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>
            <a:defPPr>
              <a:defRPr lang="fr-FR"/>
            </a:defPPr>
            <a:lvl1pPr>
              <a:defRPr b="1" i="1">
                <a:solidFill>
                  <a:srgbClr val="FF0000"/>
                </a:solidFill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>
                <a:latin typeface="Calibri" panose="020F0502020204030204"/>
                <a:cs typeface="+mn-cs"/>
              </a:rPr>
              <a:t>first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200" dirty="0" err="1">
                <a:latin typeface="Calibri" panose="020F0502020204030204"/>
                <a:cs typeface="+mn-cs"/>
              </a:rPr>
              <a:t>beam</a:t>
            </a:r>
            <a:endParaRPr lang="fr-FR" sz="1200" dirty="0">
              <a:latin typeface="Calibri" panose="020F0502020204030204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4F4D08-64D9-3A42-B01A-46A73EB6BDB6}"/>
              </a:ext>
            </a:extLst>
          </p:cNvPr>
          <p:cNvSpPr/>
          <p:nvPr/>
        </p:nvSpPr>
        <p:spPr>
          <a:xfrm>
            <a:off x="5389359" y="4890093"/>
            <a:ext cx="813043" cy="3000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i="1" dirty="0">
                <a:solidFill>
                  <a:srgbClr val="FF0000"/>
                </a:solidFill>
                <a:latin typeface="Calibri" panose="020F0502020204030204"/>
                <a:cs typeface="+mn-cs"/>
                <a:sym typeface="Symbol" pitchFamily="18" charset="2"/>
              </a:rPr>
              <a:t>time line</a:t>
            </a:r>
          </a:p>
        </p:txBody>
      </p:sp>
      <p:graphicFrame>
        <p:nvGraphicFramePr>
          <p:cNvPr id="15" name="Tableau 17">
            <a:extLst>
              <a:ext uri="{FF2B5EF4-FFF2-40B4-BE49-F238E27FC236}">
                <a16:creationId xmlns:a16="http://schemas.microsoft.com/office/drawing/2014/main" id="{074754E9-D14A-FB47-ADE5-09A76ED575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1943362"/>
              </p:ext>
            </p:extLst>
          </p:nvPr>
        </p:nvGraphicFramePr>
        <p:xfrm>
          <a:off x="5860702" y="2067932"/>
          <a:ext cx="3140103" cy="2559815"/>
        </p:xfrm>
        <a:graphic>
          <a:graphicData uri="http://schemas.openxmlformats.org/drawingml/2006/table">
            <a:tbl>
              <a:tblPr/>
              <a:tblGrid>
                <a:gridCol w="617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7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7564">
                  <a:extLst>
                    <a:ext uri="{9D8B030D-6E8A-4147-A177-3AD203B41FA5}">
                      <a16:colId xmlns:a16="http://schemas.microsoft.com/office/drawing/2014/main" val="782020392"/>
                    </a:ext>
                  </a:extLst>
                </a:gridCol>
                <a:gridCol w="8672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96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Ions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Intensity (</a:t>
                      </a:r>
                      <a:r>
                        <a:rPr lang="en-US" sz="900" b="1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pµA</a:t>
                      </a:r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ctr" fontAlgn="b"/>
                      <a:r>
                        <a:rPr lang="fr-FR" sz="900" b="1" i="0" u="none" strike="noStrike" noProof="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Phoenix</a:t>
                      </a:r>
                      <a:r>
                        <a:rPr lang="fr-FR" sz="9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 V3 </a:t>
                      </a:r>
                    </a:p>
                    <a:p>
                      <a:pPr algn="ctr" fontAlgn="b"/>
                      <a:r>
                        <a:rPr lang="fr-FR" sz="9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 RFQ A/Q</a:t>
                      </a:r>
                      <a:r>
                        <a:rPr lang="en-US" sz="900" dirty="0">
                          <a:solidFill>
                            <a:srgbClr val="C00000"/>
                          </a:solidFill>
                        </a:rPr>
                        <a:t>≤</a:t>
                      </a:r>
                      <a:r>
                        <a:rPr lang="fr-FR" sz="9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n-US" sz="900" b="1" i="0" u="none" strike="noStrike" noProof="0" dirty="0">
                        <a:solidFill>
                          <a:srgbClr val="C00000"/>
                        </a:solidFill>
                        <a:effectLst/>
                        <a:latin typeface="Calibri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Intensity (</a:t>
                      </a:r>
                      <a:r>
                        <a:rPr lang="en-US" sz="900" b="1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pµA</a:t>
                      </a:r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)</a:t>
                      </a:r>
                    </a:p>
                    <a:p>
                      <a:pPr algn="ctr" fontAlgn="b"/>
                      <a:r>
                        <a:rPr lang="fr-FR" sz="900" b="1" i="0" u="none" strike="noStrike" noProof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Phoenix</a:t>
                      </a:r>
                      <a:r>
                        <a:rPr lang="fr-FR" sz="9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V3 </a:t>
                      </a:r>
                    </a:p>
                    <a:p>
                      <a:pPr algn="ctr" fontAlgn="b"/>
                      <a:r>
                        <a:rPr lang="fr-FR" sz="900" b="1" i="0" u="none" strike="noStrike" baseline="0" noProof="0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900" b="1" i="0" u="none" strike="noStrike" baseline="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RFQ A/Q</a:t>
                      </a:r>
                      <a:r>
                        <a:rPr lang="en-US" sz="9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≤</a:t>
                      </a:r>
                      <a:r>
                        <a:rPr lang="fr-FR" sz="900" b="1" i="0" u="none" strike="noStrike" baseline="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900" b="1" i="0" u="none" strike="noStrike" noProof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Intensity  </a:t>
                      </a:r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900" b="1" i="0" u="none" strike="noStrike" noProof="0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pµA</a:t>
                      </a:r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</a:p>
                    <a:p>
                      <a:pPr algn="ctr" fontAlgn="b"/>
                      <a:r>
                        <a:rPr lang="fr-FR" sz="900" b="1" i="0" u="none" strike="noStrike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SC Ion Source</a:t>
                      </a:r>
                      <a:endParaRPr lang="en-US" sz="900" b="1" i="0" u="none" strike="noStrike" noProof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Calibri"/>
                      </a:endParaRPr>
                    </a:p>
                    <a:p>
                      <a:pPr algn="ctr" fontAlgn="b"/>
                      <a:r>
                        <a:rPr lang="fr-FR" sz="900" b="1" i="0" u="none" strike="noStrike" baseline="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RFQ A/Q</a:t>
                      </a:r>
                      <a:r>
                        <a:rPr lang="en-US" sz="900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≤</a:t>
                      </a:r>
                      <a:r>
                        <a:rPr lang="fr-FR" sz="900" b="1" i="0" u="none" strike="noStrike" baseline="0" noProof="0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900" b="1" i="0" u="none" strike="noStrike" noProof="0" dirty="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+mn-lt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18</a:t>
                      </a:r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*</a:t>
                      </a:r>
                      <a:endParaRPr lang="en-US" sz="9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375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4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19</a:t>
                      </a:r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&gt;15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&gt;40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&gt;40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4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36</a:t>
                      </a:r>
                      <a:r>
                        <a:rPr lang="en-US" sz="9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Ar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4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40</a:t>
                      </a:r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Ar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3.6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45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4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36</a:t>
                      </a:r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S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2.3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*</a:t>
                      </a:r>
                      <a:endParaRPr lang="en-US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*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4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40</a:t>
                      </a:r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Ca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2.9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9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9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4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48</a:t>
                      </a:r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Ca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1.2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9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9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4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58</a:t>
                      </a:r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Ni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1.1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8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4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84</a:t>
                      </a:r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Kr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4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139</a:t>
                      </a:r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Xe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0.001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n-US" sz="900" b="0" i="0" u="none" strike="noStrike" noProof="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&gt;10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9455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baseline="30000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238</a:t>
                      </a:r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U</a:t>
                      </a:r>
                    </a:p>
                  </a:txBody>
                  <a:tcPr marL="8200" marR="8200" marT="8197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&lt;&lt;0.001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0.1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1" i="0" u="none" strike="noStrike" noProof="0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200" marR="8200" marT="8197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87B0EC7B-DA5E-0340-9C59-987A6E376AB2}"/>
              </a:ext>
            </a:extLst>
          </p:cNvPr>
          <p:cNvSpPr txBox="1"/>
          <p:nvPr/>
        </p:nvSpPr>
        <p:spPr>
          <a:xfrm>
            <a:off x="7512602" y="4663886"/>
            <a:ext cx="13798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1050" dirty="0">
                <a:solidFill>
                  <a:prstClr val="black"/>
                </a:solidFill>
                <a:latin typeface="Calibri" panose="020F0502020204030204"/>
                <a:cs typeface="+mn-cs"/>
              </a:rPr>
              <a:t>* -&gt; no estimation</a:t>
            </a:r>
            <a:endParaRPr lang="en-US" sz="10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43BCCA-2064-D141-AB4F-412CCE260009}"/>
              </a:ext>
            </a:extLst>
          </p:cNvPr>
          <p:cNvSpPr/>
          <p:nvPr/>
        </p:nvSpPr>
        <p:spPr>
          <a:xfrm>
            <a:off x="6018913" y="4673334"/>
            <a:ext cx="746847" cy="21194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900" dirty="0">
                <a:solidFill>
                  <a:prstClr val="black"/>
                </a:solidFill>
                <a:latin typeface="Calibri" panose="020F0502020204030204"/>
              </a:rPr>
              <a:t>Measured</a:t>
            </a:r>
            <a:endParaRPr lang="en-US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5E51CC-A228-5345-9F9C-2D418ED87F6A}"/>
              </a:ext>
            </a:extLst>
          </p:cNvPr>
          <p:cNvSpPr/>
          <p:nvPr/>
        </p:nvSpPr>
        <p:spPr>
          <a:xfrm>
            <a:off x="6765760" y="4673334"/>
            <a:ext cx="746847" cy="2119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fr-FR" sz="900" dirty="0" err="1">
                <a:solidFill>
                  <a:prstClr val="black"/>
                </a:solidFill>
                <a:latin typeface="Calibri" panose="020F0502020204030204"/>
              </a:rPr>
              <a:t>Estimated</a:t>
            </a:r>
            <a:endParaRPr lang="en-US" sz="9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71CAF23-1B79-DC46-B5EB-B9C28344C77C}"/>
              </a:ext>
            </a:extLst>
          </p:cNvPr>
          <p:cNvSpPr/>
          <p:nvPr/>
        </p:nvSpPr>
        <p:spPr>
          <a:xfrm>
            <a:off x="139646" y="4885348"/>
            <a:ext cx="3884397" cy="5539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i="1" dirty="0">
                <a:solidFill>
                  <a:srgbClr val="FF0000"/>
                </a:solidFill>
                <a:latin typeface="Calibri" panose="020F0502020204030204"/>
                <a:cs typeface="+mn-cs"/>
                <a:sym typeface="Symbol" pitchFamily="18" charset="2"/>
              </a:rPr>
              <a:t>	       White Book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825" i="1" dirty="0">
              <a:solidFill>
                <a:srgbClr val="0432FF"/>
              </a:solidFill>
              <a:latin typeface="Calibri" panose="020F0502020204030204"/>
              <a:cs typeface="+mn-cs"/>
              <a:sym typeface="Symbol" pitchFamily="18" charset="2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i="1" dirty="0">
                <a:solidFill>
                  <a:srgbClr val="0432FF"/>
                </a:solidFill>
                <a:latin typeface="Calibri" panose="020F0502020204030204"/>
                <a:cs typeface="+mn-cs"/>
                <a:sym typeface="Symbol" pitchFamily="18" charset="2"/>
              </a:rPr>
              <a:t>https://www.ganil-spiral2.eu/scientists/ganil-spiral-2-facilities/accelerators/</a:t>
            </a:r>
            <a:r>
              <a:rPr lang="en-US" sz="825" i="1" dirty="0" err="1">
                <a:solidFill>
                  <a:srgbClr val="0432FF"/>
                </a:solidFill>
                <a:latin typeface="Calibri" panose="020F0502020204030204"/>
                <a:cs typeface="+mn-cs"/>
                <a:sym typeface="Symbol" pitchFamily="18" charset="2"/>
              </a:rPr>
              <a:t>newgain</a:t>
            </a:r>
            <a:r>
              <a:rPr lang="en-US" sz="825" i="1" dirty="0">
                <a:solidFill>
                  <a:srgbClr val="0432FF"/>
                </a:solidFill>
                <a:latin typeface="Calibri" panose="020F0502020204030204"/>
                <a:cs typeface="+mn-cs"/>
                <a:sym typeface="Symbol" pitchFamily="18" charset="2"/>
              </a:rPr>
              <a:t>/</a:t>
            </a:r>
            <a:endParaRPr lang="en-GB" sz="825" dirty="0">
              <a:solidFill>
                <a:srgbClr val="0432FF"/>
              </a:solidFill>
              <a:latin typeface="Calibri" panose="020F0502020204030204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C982380-C9FD-A646-95D7-743B1F0F3273}"/>
              </a:ext>
            </a:extLst>
          </p:cNvPr>
          <p:cNvGrpSpPr/>
          <p:nvPr/>
        </p:nvGrpSpPr>
        <p:grpSpPr>
          <a:xfrm>
            <a:off x="4670182" y="5590769"/>
            <a:ext cx="1485251" cy="313423"/>
            <a:chOff x="4467840" y="4"/>
            <a:chExt cx="1625284" cy="417897"/>
          </a:xfrm>
        </p:grpSpPr>
        <p:sp>
          <p:nvSpPr>
            <p:cNvPr id="23" name="Chevron 22">
              <a:extLst>
                <a:ext uri="{FF2B5EF4-FFF2-40B4-BE49-F238E27FC236}">
                  <a16:creationId xmlns:a16="http://schemas.microsoft.com/office/drawing/2014/main" id="{4AC0E44D-9F5A-8B4E-B708-97D5DE627FAF}"/>
                </a:ext>
              </a:extLst>
            </p:cNvPr>
            <p:cNvSpPr/>
            <p:nvPr/>
          </p:nvSpPr>
          <p:spPr>
            <a:xfrm>
              <a:off x="4467840" y="4"/>
              <a:ext cx="1625284" cy="417897"/>
            </a:xfrm>
            <a:prstGeom prst="chevron">
              <a:avLst/>
            </a:pr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4" name="Chevron 4">
              <a:extLst>
                <a:ext uri="{FF2B5EF4-FFF2-40B4-BE49-F238E27FC236}">
                  <a16:creationId xmlns:a16="http://schemas.microsoft.com/office/drawing/2014/main" id="{802A027A-93F5-4F4D-A651-EFC101328C1E}"/>
                </a:ext>
              </a:extLst>
            </p:cNvPr>
            <p:cNvSpPr txBox="1"/>
            <p:nvPr/>
          </p:nvSpPr>
          <p:spPr>
            <a:xfrm>
              <a:off x="4676789" y="4"/>
              <a:ext cx="1207387" cy="4178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335" tIns="6668" rIns="0" bIns="6668" numCol="1" spcCol="1270" anchor="ctr" anchorCtr="0">
              <a:noAutofit/>
            </a:bodyPr>
            <a:lstStyle/>
            <a:p>
              <a:pPr algn="ctr" defTabSz="466725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en-US" sz="1050" dirty="0">
                  <a:solidFill>
                    <a:sysClr val="window" lastClr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Study Phase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7257962-A04D-0548-A7BD-E596F3D728C1}"/>
              </a:ext>
            </a:extLst>
          </p:cNvPr>
          <p:cNvGrpSpPr/>
          <p:nvPr/>
        </p:nvGrpSpPr>
        <p:grpSpPr>
          <a:xfrm>
            <a:off x="6155429" y="5590769"/>
            <a:ext cx="2405146" cy="313783"/>
            <a:chOff x="6075299" y="0"/>
            <a:chExt cx="3206861" cy="418377"/>
          </a:xfrm>
        </p:grpSpPr>
        <p:sp>
          <p:nvSpPr>
            <p:cNvPr id="26" name="Chevron 25">
              <a:extLst>
                <a:ext uri="{FF2B5EF4-FFF2-40B4-BE49-F238E27FC236}">
                  <a16:creationId xmlns:a16="http://schemas.microsoft.com/office/drawing/2014/main" id="{7F0A86B9-0A6E-984E-A6B0-6D9B97E5D91E}"/>
                </a:ext>
              </a:extLst>
            </p:cNvPr>
            <p:cNvSpPr/>
            <p:nvPr/>
          </p:nvSpPr>
          <p:spPr>
            <a:xfrm>
              <a:off x="6075299" y="0"/>
              <a:ext cx="3206861" cy="418377"/>
            </a:xfrm>
            <a:prstGeom prst="chevron">
              <a:avLst/>
            </a:prstGeom>
            <a:solidFill>
              <a:srgbClr val="4472C4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7" name="Chevron 6">
              <a:extLst>
                <a:ext uri="{FF2B5EF4-FFF2-40B4-BE49-F238E27FC236}">
                  <a16:creationId xmlns:a16="http://schemas.microsoft.com/office/drawing/2014/main" id="{DCB7C088-5964-E547-BB03-D5EE59BF9702}"/>
                </a:ext>
              </a:extLst>
            </p:cNvPr>
            <p:cNvSpPr txBox="1"/>
            <p:nvPr/>
          </p:nvSpPr>
          <p:spPr>
            <a:xfrm>
              <a:off x="6284488" y="0"/>
              <a:ext cx="2788484" cy="41837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383" tIns="6191" rIns="0" bIns="6191" numCol="1" spcCol="1270" anchor="ctr" anchorCtr="0">
              <a:noAutofit/>
            </a:bodyPr>
            <a:lstStyle/>
            <a:p>
              <a:pPr algn="ctr" defTabSz="433388" fontAlgn="auto">
                <a:lnSpc>
                  <a:spcPct val="90000"/>
                </a:lnSpc>
                <a:spcAft>
                  <a:spcPct val="35000"/>
                </a:spcAft>
              </a:pPr>
              <a:r>
                <a:rPr lang="en-US" sz="975" dirty="0">
                  <a:solidFill>
                    <a:sysClr val="window" lastClr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Construction Phase</a:t>
              </a:r>
            </a:p>
          </p:txBody>
        </p:sp>
      </p:grpSp>
      <p:pic>
        <p:nvPicPr>
          <p:cNvPr id="28" name="Image 11">
            <a:extLst>
              <a:ext uri="{FF2B5EF4-FFF2-40B4-BE49-F238E27FC236}">
                <a16:creationId xmlns:a16="http://schemas.microsoft.com/office/drawing/2014/main" id="{151629FF-FFC3-8E42-B10E-5FF9B7A47B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6203" y="1661233"/>
            <a:ext cx="871220" cy="219553"/>
          </a:xfrm>
          <a:prstGeom prst="rect">
            <a:avLst/>
          </a:prstGeom>
        </p:spPr>
      </p:pic>
      <p:pic>
        <p:nvPicPr>
          <p:cNvPr id="29" name="Image 11">
            <a:extLst>
              <a:ext uri="{FF2B5EF4-FFF2-40B4-BE49-F238E27FC236}">
                <a16:creationId xmlns:a16="http://schemas.microsoft.com/office/drawing/2014/main" id="{7B484693-DA6C-DD4F-8961-9FDE4A91A4A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6407" y="4961771"/>
            <a:ext cx="871220" cy="219553"/>
          </a:xfrm>
          <a:prstGeom prst="rect">
            <a:avLst/>
          </a:prstGeom>
        </p:spPr>
      </p:pic>
      <p:pic>
        <p:nvPicPr>
          <p:cNvPr id="30" name="Image 11">
            <a:extLst>
              <a:ext uri="{FF2B5EF4-FFF2-40B4-BE49-F238E27FC236}">
                <a16:creationId xmlns:a16="http://schemas.microsoft.com/office/drawing/2014/main" id="{AD9DDAD5-0AAD-1A4C-A481-2FB14C45B63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446" y="4925217"/>
            <a:ext cx="871220" cy="21955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033E7B1-050C-1C40-9B4A-6023F99B4232}"/>
              </a:ext>
            </a:extLst>
          </p:cNvPr>
          <p:cNvSpPr/>
          <p:nvPr/>
        </p:nvSpPr>
        <p:spPr>
          <a:xfrm>
            <a:off x="6466115" y="1575417"/>
            <a:ext cx="838200" cy="305233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009D657-3D04-4B4D-A3A8-258402FDF933}"/>
              </a:ext>
            </a:extLst>
          </p:cNvPr>
          <p:cNvSpPr/>
          <p:nvPr/>
        </p:nvSpPr>
        <p:spPr>
          <a:xfrm>
            <a:off x="7342419" y="1591747"/>
            <a:ext cx="1675383" cy="3052333"/>
          </a:xfrm>
          <a:prstGeom prst="rect">
            <a:avLst/>
          </a:prstGeom>
          <a:noFill/>
          <a:ln w="381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GB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3" name="Picture 8" descr="IPHC Strasbourg (@IPHC_Strasbourg) | Twitter">
            <a:extLst>
              <a:ext uri="{FF2B5EF4-FFF2-40B4-BE49-F238E27FC236}">
                <a16:creationId xmlns:a16="http://schemas.microsoft.com/office/drawing/2014/main" id="{16259BDF-131C-4646-9C61-84DCA5C8E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1398" y="5548495"/>
            <a:ext cx="476862" cy="387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Image 7">
            <a:extLst>
              <a:ext uri="{FF2B5EF4-FFF2-40B4-BE49-F238E27FC236}">
                <a16:creationId xmlns:a16="http://schemas.microsoft.com/office/drawing/2014/main" id="{05E8CF77-AFB8-A844-B291-FFF385C1239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8" y="5617561"/>
            <a:ext cx="1082169" cy="259003"/>
          </a:xfrm>
          <a:prstGeom prst="rect">
            <a:avLst/>
          </a:prstGeom>
        </p:spPr>
      </p:pic>
      <p:pic>
        <p:nvPicPr>
          <p:cNvPr id="35" name="Image 9">
            <a:extLst>
              <a:ext uri="{FF2B5EF4-FFF2-40B4-BE49-F238E27FC236}">
                <a16:creationId xmlns:a16="http://schemas.microsoft.com/office/drawing/2014/main" id="{75E46D01-4A19-2748-83A9-EE1D860340B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117" y="5549779"/>
            <a:ext cx="354811" cy="354811"/>
          </a:xfrm>
          <a:prstGeom prst="rect">
            <a:avLst/>
          </a:prstGeom>
        </p:spPr>
      </p:pic>
      <p:pic>
        <p:nvPicPr>
          <p:cNvPr id="36" name="Picture 2" descr="L'aimant du projet Iseult prêt à prendre son envol">
            <a:extLst>
              <a:ext uri="{FF2B5EF4-FFF2-40B4-BE49-F238E27FC236}">
                <a16:creationId xmlns:a16="http://schemas.microsoft.com/office/drawing/2014/main" id="{6C8EEEAD-031C-A142-A98D-72CAAEB74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9523" y="5572816"/>
            <a:ext cx="332635" cy="33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LPSC">
            <a:extLst>
              <a:ext uri="{FF2B5EF4-FFF2-40B4-BE49-F238E27FC236}">
                <a16:creationId xmlns:a16="http://schemas.microsoft.com/office/drawing/2014/main" id="{A9240050-4103-3E4B-9F64-C644C16A4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8338" y="5588552"/>
            <a:ext cx="627638" cy="31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Plaquette cenbg (Page 1)">
            <a:extLst>
              <a:ext uri="{FF2B5EF4-FFF2-40B4-BE49-F238E27FC236}">
                <a16:creationId xmlns:a16="http://schemas.microsoft.com/office/drawing/2014/main" id="{2EA87B5E-D7A9-9F4F-8556-3DD15CEB5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4412" y="5599375"/>
            <a:ext cx="922354" cy="29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IJCLab">
            <a:extLst>
              <a:ext uri="{FF2B5EF4-FFF2-40B4-BE49-F238E27FC236}">
                <a16:creationId xmlns:a16="http://schemas.microsoft.com/office/drawing/2014/main" id="{64F1684D-EE65-134B-820D-E7647B2E1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2923" y="5598929"/>
            <a:ext cx="405865" cy="28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0D5FB1E4-672E-AC48-AE01-3279C4621ABB}"/>
              </a:ext>
            </a:extLst>
          </p:cNvPr>
          <p:cNvCxnSpPr/>
          <p:nvPr/>
        </p:nvCxnSpPr>
        <p:spPr>
          <a:xfrm>
            <a:off x="47229" y="1520989"/>
            <a:ext cx="9085886" cy="16331"/>
          </a:xfrm>
          <a:prstGeom prst="line">
            <a:avLst/>
          </a:prstGeom>
          <a:ln w="19050"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50800" dir="5400000" sx="1000" sy="1000" algn="ctr" rotWithShape="0">
              <a:srgbClr val="0070C0">
                <a:alpha val="43000"/>
              </a:srgbClr>
            </a:outerShdw>
            <a:reflection stA="45000" endPos="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Image 11">
            <a:extLst>
              <a:ext uri="{FF2B5EF4-FFF2-40B4-BE49-F238E27FC236}">
                <a16:creationId xmlns:a16="http://schemas.microsoft.com/office/drawing/2014/main" id="{0CFD0060-9DED-4148-9ED6-EE94AB9CC5A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394" y="585503"/>
            <a:ext cx="1790225" cy="45114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4C971E8-44AF-D843-8C7D-01EB80D1E6BD}"/>
              </a:ext>
            </a:extLst>
          </p:cNvPr>
          <p:cNvSpPr txBox="1"/>
          <p:nvPr/>
        </p:nvSpPr>
        <p:spPr>
          <a:xfrm>
            <a:off x="23929" y="6220105"/>
            <a:ext cx="3884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/>
              <a:t>Courtesy</a:t>
            </a:r>
            <a:r>
              <a:rPr lang="fr-FR" sz="1400" i="1" dirty="0"/>
              <a:t> of MH </a:t>
            </a:r>
            <a:r>
              <a:rPr lang="fr-FR" sz="1400" i="1" dirty="0" err="1"/>
              <a:t>Moscatello</a:t>
            </a:r>
            <a:r>
              <a:rPr lang="fr-FR" sz="1400" i="1" dirty="0"/>
              <a:t>, D. Ackermann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B9487D6-25F4-3C95-538F-0F1E07D205E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12203" y="45774"/>
            <a:ext cx="8239602" cy="1274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2296" tIns="41148" rIns="82296" bIns="4114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5pPr>
            <a:lvl6pPr marL="380985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6pPr>
            <a:lvl7pPr marL="761970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7pPr>
            <a:lvl8pPr marL="1142954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8pPr>
            <a:lvl9pPr marL="1523939" algn="l" rtl="0" fontAlgn="base">
              <a:spcBef>
                <a:spcPct val="0"/>
              </a:spcBef>
              <a:spcAft>
                <a:spcPct val="0"/>
              </a:spcAft>
              <a:defRPr sz="2333" b="1" i="1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2800" b="0" i="0" dirty="0">
                <a:solidFill>
                  <a:srgbClr val="7030A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New injector for SPIRAL2: NEWGAIN</a:t>
            </a:r>
            <a:br>
              <a:rPr lang="en-GB" sz="1800" i="0" kern="0" dirty="0">
                <a:latin typeface="Optima" panose="02000503060000020004" pitchFamily="2" charset="0"/>
              </a:rPr>
            </a:br>
            <a:r>
              <a:rPr lang="en-GB" sz="2100" i="0" kern="0" dirty="0">
                <a:latin typeface="Optima" panose="02000503060000020004" pitchFamily="2" charset="0"/>
              </a:rPr>
              <a:t>	</a:t>
            </a:r>
            <a:endParaRPr lang="en-GB" sz="2100" i="0" kern="0" dirty="0">
              <a:solidFill>
                <a:srgbClr val="0000CC"/>
              </a:solidFill>
              <a:latin typeface="Optima" panose="02000503060000020004" pitchFamily="2" charset="0"/>
            </a:endParaRPr>
          </a:p>
          <a:p>
            <a:pPr eaLnBrk="1" hangingPunct="1"/>
            <a:endParaRPr lang="en-GB" sz="1800" i="0" kern="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en-GB" sz="1800" i="0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Floorplan, design intensities and time line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517EC6E-6E2E-C7AB-952F-559E00AB3D8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077" y="770392"/>
            <a:ext cx="562920" cy="55243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3A933F2-AD7F-F2EB-8561-965C0017629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721" y="1481349"/>
            <a:ext cx="5425259" cy="337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66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 animBg="1"/>
      <p:bldP spid="18" grpId="0" animBg="1"/>
      <p:bldP spid="31" grpId="0" animBg="1"/>
      <p:bldP spid="3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55">
            <a:extLst>
              <a:ext uri="{FF2B5EF4-FFF2-40B4-BE49-F238E27FC236}">
                <a16:creationId xmlns:a16="http://schemas.microsoft.com/office/drawing/2014/main" id="{E64CD124-B0A6-0752-BB77-BF766E71BB7C}"/>
              </a:ext>
            </a:extLst>
          </p:cNvPr>
          <p:cNvGraphicFramePr>
            <a:graphicFrameLocks noGrp="1"/>
          </p:cNvGraphicFramePr>
          <p:nvPr/>
        </p:nvGraphicFramePr>
        <p:xfrm>
          <a:off x="174943" y="1394260"/>
          <a:ext cx="4529732" cy="4226017"/>
        </p:xfrm>
        <a:graphic>
          <a:graphicData uri="http://schemas.openxmlformats.org/drawingml/2006/table">
            <a:tbl>
              <a:tblPr firstRow="1" firstCol="1" bandRow="1"/>
              <a:tblGrid>
                <a:gridCol w="627352">
                  <a:extLst>
                    <a:ext uri="{9D8B030D-6E8A-4147-A177-3AD203B41FA5}">
                      <a16:colId xmlns:a16="http://schemas.microsoft.com/office/drawing/2014/main" val="3103411975"/>
                    </a:ext>
                  </a:extLst>
                </a:gridCol>
                <a:gridCol w="736884">
                  <a:extLst>
                    <a:ext uri="{9D8B030D-6E8A-4147-A177-3AD203B41FA5}">
                      <a16:colId xmlns:a16="http://schemas.microsoft.com/office/drawing/2014/main" val="3244275621"/>
                    </a:ext>
                  </a:extLst>
                </a:gridCol>
                <a:gridCol w="613463">
                  <a:extLst>
                    <a:ext uri="{9D8B030D-6E8A-4147-A177-3AD203B41FA5}">
                      <a16:colId xmlns:a16="http://schemas.microsoft.com/office/drawing/2014/main" val="2191597837"/>
                    </a:ext>
                  </a:extLst>
                </a:gridCol>
                <a:gridCol w="581437">
                  <a:extLst>
                    <a:ext uri="{9D8B030D-6E8A-4147-A177-3AD203B41FA5}">
                      <a16:colId xmlns:a16="http://schemas.microsoft.com/office/drawing/2014/main" val="218208731"/>
                    </a:ext>
                  </a:extLst>
                </a:gridCol>
                <a:gridCol w="611498">
                  <a:extLst>
                    <a:ext uri="{9D8B030D-6E8A-4147-A177-3AD203B41FA5}">
                      <a16:colId xmlns:a16="http://schemas.microsoft.com/office/drawing/2014/main" val="3678626326"/>
                    </a:ext>
                  </a:extLst>
                </a:gridCol>
                <a:gridCol w="563515">
                  <a:extLst>
                    <a:ext uri="{9D8B030D-6E8A-4147-A177-3AD203B41FA5}">
                      <a16:colId xmlns:a16="http://schemas.microsoft.com/office/drawing/2014/main" val="2820952190"/>
                    </a:ext>
                  </a:extLst>
                </a:gridCol>
                <a:gridCol w="795583">
                  <a:extLst>
                    <a:ext uri="{9D8B030D-6E8A-4147-A177-3AD203B41FA5}">
                      <a16:colId xmlns:a16="http://schemas.microsoft.com/office/drawing/2014/main" val="2627272240"/>
                    </a:ext>
                  </a:extLst>
                </a:gridCol>
              </a:tblGrid>
              <a:tr h="50350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800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Beam intensities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puA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100% enriched</a:t>
                      </a:r>
                      <a:endParaRPr lang="fr-FR" sz="800" b="1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15358" marB="153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SPIRAL2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GANIL, Caen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15358" marB="153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477" marR="20477" marT="20477" marB="2047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SHE factory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FLNR, Dubna**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15358" marB="153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RIKEN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Nishina Center Wako (Tokyo)</a:t>
                      </a:r>
                      <a:endParaRPr lang="fr-FR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15358" marB="153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GSI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Darmstadt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15358" marB="153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616373"/>
                  </a:ext>
                </a:extLst>
              </a:tr>
              <a:tr h="409142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LINAG A/q≤3 Phoenix v3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15358" marB="153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NEWGAIN* A/q</a:t>
                      </a:r>
                      <a:r>
                        <a:rPr lang="en-US" sz="600" b="1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sz="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6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 source</a:t>
                      </a:r>
                      <a:endParaRPr lang="en-US" sz="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DC-280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15358" marB="153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RILAC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15358" marB="153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RRC (RILAC(2) as injector)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15358" marB="153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800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UNILAC***</a:t>
                      </a:r>
                      <a:endParaRPr lang="fr-FR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15358" marB="153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432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573817"/>
                  </a:ext>
                </a:extLst>
              </a:tr>
              <a:tr h="2016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r>
                        <a:rPr lang="en-GB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fr-FR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15358" marB="153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636522"/>
                  </a:ext>
                </a:extLst>
              </a:tr>
              <a:tr h="2016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GB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fr-FR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15358" marB="153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286474"/>
                  </a:ext>
                </a:extLst>
              </a:tr>
              <a:tr h="1988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lang="en-GB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endParaRPr lang="fr-FR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15358" marB="153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****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9099018"/>
                  </a:ext>
                </a:extLst>
              </a:tr>
              <a:tr h="1988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GB" sz="1200" b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  <a:endParaRPr lang="fr-FR" sz="12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15358" marB="153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2.9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****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4120382"/>
                  </a:ext>
                </a:extLst>
              </a:tr>
              <a:tr h="2884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r>
                        <a:rPr lang="en-GB" sz="1200" b="1" dirty="0">
                          <a:solidFill>
                            <a:srgbClr val="0000FF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</a:t>
                      </a:r>
                    </a:p>
                  </a:txBody>
                  <a:tcPr marL="15358" marR="15358" marT="15358" marB="1535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183972"/>
                  </a:ext>
                </a:extLst>
              </a:tr>
              <a:tr h="1988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15358" marB="153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****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****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****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2.2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008634"/>
                  </a:ext>
                </a:extLst>
              </a:tr>
              <a:tr h="2016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r>
                        <a:rPr lang="en-GB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</a:t>
                      </a:r>
                      <a:endParaRPr lang="fr-FR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15358" marB="153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****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****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6532122"/>
                  </a:ext>
                </a:extLst>
              </a:tr>
              <a:tr h="20161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r>
                        <a:rPr lang="en-GB" sz="1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lang="fr-FR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15358" marB="153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&gt;10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2818400"/>
                  </a:ext>
                </a:extLst>
              </a:tr>
              <a:tr h="2188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b="1" baseline="300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  <a:r>
                        <a:rPr lang="en-GB" sz="12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  <a:endParaRPr lang="fr-FR" sz="12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5358" marR="15358" marT="15358" marB="153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&lt;&lt;0.001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4.8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0.008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0.06</a:t>
                      </a:r>
                      <a:r>
                        <a:rPr lang="en-US" sz="1200" b="1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US" sz="1800" baseline="30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6887726"/>
                  </a:ext>
                </a:extLst>
              </a:tr>
              <a:tr h="1116852">
                <a:tc gridSpan="7">
                  <a:txBody>
                    <a:bodyPr/>
                    <a:lstStyle/>
                    <a:p>
                      <a:r>
                        <a:rPr lang="en-US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      80% total transmission assumed</a:t>
                      </a:r>
                      <a:endParaRPr lang="en-US" sz="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**     http://flerovlab.jinr.ru/index.php/2017/03/23/she-factory/</a:t>
                      </a:r>
                      <a:endParaRPr lang="en-US" sz="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***   for the cw-linac project with the assumption of a 50% total transmission, priv. comm. W. Barth et al., GSI</a:t>
                      </a:r>
                      <a:endParaRPr lang="en-US" sz="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**** beams not delivered</a:t>
                      </a:r>
                    </a:p>
                    <a:p>
                      <a:r>
                        <a:rPr lang="en-US" sz="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VARIS ion source, 80% Alvarez-transmission, mode: 2 Hz/0.1 </a:t>
                      </a:r>
                      <a:r>
                        <a:rPr lang="en-US" sz="8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</a:t>
                      </a:r>
                      <a:r>
                        <a:rPr lang="en-US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priv. com. W. Barth et al., GSI</a:t>
                      </a:r>
                    </a:p>
                    <a:p>
                      <a:r>
                        <a:rPr lang="en-US" sz="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-    intensities not provided</a:t>
                      </a:r>
                    </a:p>
                    <a:p>
                      <a:endParaRPr lang="fr-FR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fr-FR" sz="200" b="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lang="fr-FR" sz="200" b="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imes New Roman" panose="02020603050405020304" pitchFamily="18" charset="0"/>
                        </a:rPr>
                        <a:t>Iiiii</a:t>
                      </a:r>
                      <a:endParaRPr lang="en-US" sz="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5358" marR="15358" marT="15358" marB="1535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3819949"/>
                  </a:ext>
                </a:extLst>
              </a:tr>
            </a:tbl>
          </a:graphicData>
        </a:graphic>
      </p:graphicFrame>
      <p:sp>
        <p:nvSpPr>
          <p:cNvPr id="5" name="ZoneTexte 4">
            <a:extLst>
              <a:ext uri="{FF2B5EF4-FFF2-40B4-BE49-F238E27FC236}">
                <a16:creationId xmlns:a16="http://schemas.microsoft.com/office/drawing/2014/main" id="{DDB7BF88-90B2-65A3-0CD1-2AFA361CE790}"/>
              </a:ext>
            </a:extLst>
          </p:cNvPr>
          <p:cNvSpPr txBox="1"/>
          <p:nvPr/>
        </p:nvSpPr>
        <p:spPr>
          <a:xfrm>
            <a:off x="622029" y="5305210"/>
            <a:ext cx="6836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</a:rPr>
              <a:t>Highest</a:t>
            </a:r>
            <a:r>
              <a:rPr lang="fr-FR" sz="1600" b="1" dirty="0">
                <a:solidFill>
                  <a:srgbClr val="C00000"/>
                </a:solidFill>
              </a:rPr>
              <a:t> </a:t>
            </a:r>
            <a:r>
              <a:rPr lang="en-GB" sz="1600" b="1" dirty="0">
                <a:solidFill>
                  <a:srgbClr val="C00000"/>
                </a:solidFill>
              </a:rPr>
              <a:t>intensity</a:t>
            </a:r>
          </a:p>
          <a:p>
            <a:endParaRPr lang="fr-FR" sz="1200" b="1" dirty="0">
              <a:solidFill>
                <a:srgbClr val="0000FF"/>
              </a:solidFill>
            </a:endParaRPr>
          </a:p>
        </p:txBody>
      </p:sp>
      <p:sp>
        <p:nvSpPr>
          <p:cNvPr id="6" name="Espace réservé du numéro de diapositive 1">
            <a:extLst>
              <a:ext uri="{FF2B5EF4-FFF2-40B4-BE49-F238E27FC236}">
                <a16:creationId xmlns:a16="http://schemas.microsoft.com/office/drawing/2014/main" id="{6BCCA19B-5AE4-CC0F-DCC7-08B64C7D506F}"/>
              </a:ext>
            </a:extLst>
          </p:cNvPr>
          <p:cNvSpPr txBox="1">
            <a:spLocks/>
          </p:cNvSpPr>
          <p:nvPr/>
        </p:nvSpPr>
        <p:spPr>
          <a:xfrm>
            <a:off x="8610600" y="6991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F3E394-8C21-47B4-9F7E-C6EA44ECF10E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630D3F-D9B5-0BCD-58D7-BE0635A5E8EA}"/>
              </a:ext>
            </a:extLst>
          </p:cNvPr>
          <p:cNvSpPr/>
          <p:nvPr/>
        </p:nvSpPr>
        <p:spPr>
          <a:xfrm>
            <a:off x="169973" y="63238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NEWGAIN Project – intensity </a:t>
            </a:r>
            <a:endParaRPr lang="en-US" sz="2000" b="1" dirty="0">
              <a:solidFill>
                <a:srgbClr val="C55A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5D9A89D-3F1E-A2A4-AFDE-D2345D07F98C}"/>
              </a:ext>
            </a:extLst>
          </p:cNvPr>
          <p:cNvGrpSpPr/>
          <p:nvPr/>
        </p:nvGrpSpPr>
        <p:grpSpPr>
          <a:xfrm>
            <a:off x="169973" y="629479"/>
            <a:ext cx="4300427" cy="591067"/>
            <a:chOff x="5862645" y="5723442"/>
            <a:chExt cx="5734806" cy="825332"/>
          </a:xfrm>
        </p:grpSpPr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D10F9BE2-DB2B-2140-0D1F-32DE3A2B0440}"/>
                </a:ext>
              </a:extLst>
            </p:cNvPr>
            <p:cNvSpPr/>
            <p:nvPr/>
          </p:nvSpPr>
          <p:spPr>
            <a:xfrm>
              <a:off x="5862645" y="5723442"/>
              <a:ext cx="5734806" cy="784344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3261B8D-2998-93B8-0910-48A6BA93297F}"/>
                </a:ext>
              </a:extLst>
            </p:cNvPr>
            <p:cNvSpPr txBox="1"/>
            <p:nvPr/>
          </p:nvSpPr>
          <p:spPr>
            <a:xfrm>
              <a:off x="6106297" y="5818180"/>
              <a:ext cx="5247503" cy="730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Comparison between different installations relevant to SHE studies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D39C355-D81F-7677-939D-48151C450D4B}"/>
              </a:ext>
            </a:extLst>
          </p:cNvPr>
          <p:cNvSpPr/>
          <p:nvPr/>
        </p:nvSpPr>
        <p:spPr>
          <a:xfrm>
            <a:off x="7033405" y="5451647"/>
            <a:ext cx="1980803" cy="5106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40C847-21ED-B900-D8A7-AE68886F2CB7}"/>
              </a:ext>
            </a:extLst>
          </p:cNvPr>
          <p:cNvSpPr/>
          <p:nvPr/>
        </p:nvSpPr>
        <p:spPr>
          <a:xfrm>
            <a:off x="5217422" y="5451647"/>
            <a:ext cx="1803283" cy="510633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4" name="Tableau 9">
            <a:extLst>
              <a:ext uri="{FF2B5EF4-FFF2-40B4-BE49-F238E27FC236}">
                <a16:creationId xmlns:a16="http://schemas.microsoft.com/office/drawing/2014/main" id="{4C8D99C0-9A18-FBDF-D26B-2A7A9022EED7}"/>
              </a:ext>
            </a:extLst>
          </p:cNvPr>
          <p:cNvGraphicFramePr>
            <a:graphicFrameLocks noGrp="1"/>
          </p:cNvGraphicFramePr>
          <p:nvPr/>
        </p:nvGraphicFramePr>
        <p:xfrm>
          <a:off x="4807559" y="1464221"/>
          <a:ext cx="4285642" cy="33175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4803">
                  <a:extLst>
                    <a:ext uri="{9D8B030D-6E8A-4147-A177-3AD203B41FA5}">
                      <a16:colId xmlns:a16="http://schemas.microsoft.com/office/drawing/2014/main" val="2689269763"/>
                    </a:ext>
                  </a:extLst>
                </a:gridCol>
                <a:gridCol w="766650">
                  <a:extLst>
                    <a:ext uri="{9D8B030D-6E8A-4147-A177-3AD203B41FA5}">
                      <a16:colId xmlns:a16="http://schemas.microsoft.com/office/drawing/2014/main" val="1121487382"/>
                    </a:ext>
                  </a:extLst>
                </a:gridCol>
                <a:gridCol w="766650">
                  <a:extLst>
                    <a:ext uri="{9D8B030D-6E8A-4147-A177-3AD203B41FA5}">
                      <a16:colId xmlns:a16="http://schemas.microsoft.com/office/drawing/2014/main" val="3521875231"/>
                    </a:ext>
                  </a:extLst>
                </a:gridCol>
                <a:gridCol w="672293">
                  <a:extLst>
                    <a:ext uri="{9D8B030D-6E8A-4147-A177-3AD203B41FA5}">
                      <a16:colId xmlns:a16="http://schemas.microsoft.com/office/drawing/2014/main" val="963470413"/>
                    </a:ext>
                  </a:extLst>
                </a:gridCol>
                <a:gridCol w="580545">
                  <a:extLst>
                    <a:ext uri="{9D8B030D-6E8A-4147-A177-3AD203B41FA5}">
                      <a16:colId xmlns:a16="http://schemas.microsoft.com/office/drawing/2014/main" val="987881238"/>
                    </a:ext>
                  </a:extLst>
                </a:gridCol>
                <a:gridCol w="774701">
                  <a:extLst>
                    <a:ext uri="{9D8B030D-6E8A-4147-A177-3AD203B41FA5}">
                      <a16:colId xmlns:a16="http://schemas.microsoft.com/office/drawing/2014/main" val="2454547469"/>
                    </a:ext>
                  </a:extLst>
                </a:gridCol>
              </a:tblGrid>
              <a:tr h="3375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</a:rPr>
                        <a:t>Rates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effectLst/>
                        </a:rPr>
                        <a:t> (</a:t>
                      </a:r>
                      <a:r>
                        <a:rPr lang="en-US" sz="1200" baseline="0" dirty="0" err="1">
                          <a:solidFill>
                            <a:schemeClr val="bg1"/>
                          </a:solidFill>
                          <a:effectLst/>
                        </a:rPr>
                        <a:t>pps</a:t>
                      </a:r>
                      <a:r>
                        <a:rPr lang="en-US" sz="1200" baseline="0" dirty="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S3 LEB (A/Q=3)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S3 LEB (A/Q=7)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FRIB1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FRIB2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dirty="0">
                          <a:effectLst/>
                        </a:rPr>
                        <a:t>FRIB Final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3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5314973"/>
                  </a:ext>
                </a:extLst>
              </a:tr>
              <a:tr h="1846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aseline="30000" dirty="0">
                          <a:solidFill>
                            <a:srgbClr val="FFC000"/>
                          </a:solidFill>
                          <a:effectLst/>
                        </a:rPr>
                        <a:t>100</a:t>
                      </a:r>
                      <a:r>
                        <a:rPr lang="fr-FR" sz="1200" dirty="0">
                          <a:solidFill>
                            <a:srgbClr val="FFC000"/>
                          </a:solidFill>
                          <a:effectLst/>
                        </a:rPr>
                        <a:t>Sn</a:t>
                      </a:r>
                      <a:endParaRPr lang="en-US" sz="11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0.05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522296510"/>
                  </a:ext>
                </a:extLst>
              </a:tr>
              <a:tr h="1846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aseline="30000" dirty="0">
                          <a:effectLst/>
                        </a:rPr>
                        <a:t>101</a:t>
                      </a:r>
                      <a:r>
                        <a:rPr lang="fr-FR" sz="1200" dirty="0">
                          <a:effectLst/>
                        </a:rPr>
                        <a:t>Sn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161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36533514"/>
                  </a:ext>
                </a:extLst>
              </a:tr>
              <a:tr h="1846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aseline="30000" dirty="0">
                          <a:effectLst/>
                        </a:rPr>
                        <a:t>97</a:t>
                      </a:r>
                      <a:r>
                        <a:rPr lang="fr-FR" sz="1200" dirty="0">
                          <a:effectLst/>
                        </a:rPr>
                        <a:t>In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694056137"/>
                  </a:ext>
                </a:extLst>
              </a:tr>
              <a:tr h="1846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aseline="30000" dirty="0">
                          <a:solidFill>
                            <a:srgbClr val="FFC000"/>
                          </a:solidFill>
                          <a:effectLst/>
                        </a:rPr>
                        <a:t>98</a:t>
                      </a:r>
                      <a:r>
                        <a:rPr lang="fr-FR" sz="1200" dirty="0">
                          <a:solidFill>
                            <a:srgbClr val="FFC000"/>
                          </a:solidFill>
                          <a:effectLst/>
                        </a:rPr>
                        <a:t>In</a:t>
                      </a:r>
                      <a:endParaRPr lang="en-US" sz="11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0.09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345709877"/>
                  </a:ext>
                </a:extLst>
              </a:tr>
              <a:tr h="1846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aseline="30000" dirty="0">
                          <a:effectLst/>
                        </a:rPr>
                        <a:t>99</a:t>
                      </a:r>
                      <a:r>
                        <a:rPr lang="fr-FR" sz="1200" dirty="0">
                          <a:effectLst/>
                        </a:rPr>
                        <a:t>In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2.7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316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441506650"/>
                  </a:ext>
                </a:extLst>
              </a:tr>
              <a:tr h="1846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aseline="30000" dirty="0">
                          <a:effectLst/>
                        </a:rPr>
                        <a:t>100</a:t>
                      </a:r>
                      <a:r>
                        <a:rPr lang="fr-FR" sz="1200" dirty="0">
                          <a:effectLst/>
                        </a:rPr>
                        <a:t>In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7400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231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1150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18400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721209789"/>
                  </a:ext>
                </a:extLst>
              </a:tr>
              <a:tr h="1846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aseline="30000" dirty="0">
                          <a:effectLst/>
                        </a:rPr>
                        <a:t>98</a:t>
                      </a:r>
                      <a:r>
                        <a:rPr lang="fr-FR" sz="1200" dirty="0">
                          <a:effectLst/>
                        </a:rPr>
                        <a:t>Cd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3600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18000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505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2520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105000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838189906"/>
                  </a:ext>
                </a:extLst>
              </a:tr>
              <a:tr h="1846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aseline="30000" dirty="0">
                          <a:effectLst/>
                        </a:rPr>
                        <a:t>97</a:t>
                      </a:r>
                      <a:r>
                        <a:rPr lang="fr-FR" sz="1200" dirty="0">
                          <a:effectLst/>
                        </a:rPr>
                        <a:t>Cd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6.4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2030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975111646"/>
                  </a:ext>
                </a:extLst>
              </a:tr>
              <a:tr h="1846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aseline="30000" dirty="0">
                          <a:solidFill>
                            <a:srgbClr val="FFC000"/>
                          </a:solidFill>
                          <a:effectLst/>
                        </a:rPr>
                        <a:t>96</a:t>
                      </a:r>
                      <a:r>
                        <a:rPr lang="fr-FR" sz="1200" dirty="0">
                          <a:solidFill>
                            <a:srgbClr val="FFC000"/>
                          </a:solidFill>
                          <a:effectLst/>
                        </a:rPr>
                        <a:t>Cd</a:t>
                      </a:r>
                      <a:r>
                        <a:rPr lang="fr-FR" sz="1200" dirty="0">
                          <a:solidFill>
                            <a:srgbClr val="FF00FF"/>
                          </a:solidFill>
                          <a:effectLst/>
                        </a:rPr>
                        <a:t> </a:t>
                      </a:r>
                      <a:endParaRPr lang="en-US" sz="1100" dirty="0">
                        <a:solidFill>
                          <a:srgbClr val="FF00FF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0.24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016762550"/>
                  </a:ext>
                </a:extLst>
              </a:tr>
              <a:tr h="1846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aseline="30000" dirty="0">
                          <a:effectLst/>
                        </a:rPr>
                        <a:t>95</a:t>
                      </a:r>
                      <a:r>
                        <a:rPr lang="fr-FR" sz="1200" dirty="0">
                          <a:effectLst/>
                        </a:rPr>
                        <a:t>Cd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0.004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999084516"/>
                  </a:ext>
                </a:extLst>
              </a:tr>
              <a:tr h="1846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aseline="30000" dirty="0">
                          <a:solidFill>
                            <a:srgbClr val="FFC000"/>
                          </a:solidFill>
                          <a:effectLst/>
                        </a:rPr>
                        <a:t>94</a:t>
                      </a:r>
                      <a:r>
                        <a:rPr lang="fr-FR" sz="1200" dirty="0">
                          <a:solidFill>
                            <a:srgbClr val="FFC000"/>
                          </a:solidFill>
                          <a:effectLst/>
                        </a:rPr>
                        <a:t>Ag</a:t>
                      </a:r>
                      <a:endParaRPr lang="en-US" sz="11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136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0.04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617166162"/>
                  </a:ext>
                </a:extLst>
              </a:tr>
              <a:tr h="1846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aseline="30000" dirty="0">
                          <a:effectLst/>
                        </a:rPr>
                        <a:t>95</a:t>
                      </a:r>
                      <a:r>
                        <a:rPr lang="fr-FR" sz="1200" dirty="0">
                          <a:effectLst/>
                        </a:rPr>
                        <a:t>Ag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4350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152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14700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7788392"/>
                  </a:ext>
                </a:extLst>
              </a:tr>
              <a:tr h="1846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aseline="30000" dirty="0">
                          <a:effectLst/>
                        </a:rPr>
                        <a:t>91</a:t>
                      </a:r>
                      <a:r>
                        <a:rPr lang="fr-FR" sz="1200" dirty="0">
                          <a:effectLst/>
                        </a:rPr>
                        <a:t>Pd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405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0.12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688857768"/>
                  </a:ext>
                </a:extLst>
              </a:tr>
              <a:tr h="1846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aseline="30000" dirty="0">
                          <a:solidFill>
                            <a:srgbClr val="FFC000"/>
                          </a:solidFill>
                          <a:effectLst/>
                        </a:rPr>
                        <a:t>92</a:t>
                      </a:r>
                      <a:r>
                        <a:rPr lang="fr-FR" sz="1200" dirty="0">
                          <a:solidFill>
                            <a:srgbClr val="FFC000"/>
                          </a:solidFill>
                          <a:effectLst/>
                        </a:rPr>
                        <a:t>Pd</a:t>
                      </a:r>
                      <a:endParaRPr lang="en-US" sz="11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4050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1.7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1870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26790884"/>
                  </a:ext>
                </a:extLst>
              </a:tr>
              <a:tr h="1934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200" baseline="30000" dirty="0">
                          <a:solidFill>
                            <a:srgbClr val="FFC000"/>
                          </a:solidFill>
                          <a:effectLst/>
                        </a:rPr>
                        <a:t>90</a:t>
                      </a:r>
                      <a:r>
                        <a:rPr lang="fr-FR" sz="1200" dirty="0">
                          <a:solidFill>
                            <a:srgbClr val="FFC000"/>
                          </a:solidFill>
                          <a:effectLst/>
                        </a:rPr>
                        <a:t>Rh</a:t>
                      </a:r>
                      <a:endParaRPr lang="en-US" sz="1100" dirty="0">
                        <a:solidFill>
                          <a:srgbClr val="FFC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solidFill>
                      <a:srgbClr val="3333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1050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0.09</a:t>
                      </a:r>
                      <a:endParaRPr lang="en-US" sz="1200" b="1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en-US" sz="1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43352123"/>
                  </a:ext>
                </a:extLst>
              </a:tr>
            </a:tbl>
          </a:graphicData>
        </a:graphic>
      </p:graphicFrame>
      <p:sp>
        <p:nvSpPr>
          <p:cNvPr id="15" name="ZoneTexte 11">
            <a:extLst>
              <a:ext uri="{FF2B5EF4-FFF2-40B4-BE49-F238E27FC236}">
                <a16:creationId xmlns:a16="http://schemas.microsoft.com/office/drawing/2014/main" id="{AED9E564-3138-2683-16AD-7929E8462091}"/>
              </a:ext>
            </a:extLst>
          </p:cNvPr>
          <p:cNvSpPr txBox="1"/>
          <p:nvPr/>
        </p:nvSpPr>
        <p:spPr>
          <a:xfrm>
            <a:off x="5382961" y="5509127"/>
            <a:ext cx="5348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C000"/>
                </a:solidFill>
              </a:rPr>
              <a:t>N=Z nucleus</a:t>
            </a:r>
            <a:r>
              <a:rPr lang="en-GB" sz="1600" b="1" dirty="0">
                <a:solidFill>
                  <a:srgbClr val="FF00FF"/>
                </a:solidFill>
              </a:rPr>
              <a:t>	</a:t>
            </a:r>
            <a:r>
              <a:rPr lang="en-GB" sz="1600" b="1" dirty="0">
                <a:solidFill>
                  <a:srgbClr val="C00000"/>
                </a:solidFill>
              </a:rPr>
              <a:t>Highest</a:t>
            </a:r>
            <a:r>
              <a:rPr lang="fr-FR" sz="1600" b="1" dirty="0">
                <a:solidFill>
                  <a:srgbClr val="C00000"/>
                </a:solidFill>
              </a:rPr>
              <a:t> </a:t>
            </a:r>
            <a:r>
              <a:rPr lang="en-GB" sz="1600" b="1" dirty="0">
                <a:solidFill>
                  <a:srgbClr val="C00000"/>
                </a:solidFill>
              </a:rPr>
              <a:t>intensity</a:t>
            </a:r>
            <a:r>
              <a:rPr lang="en-GB" sz="1600" b="1" dirty="0">
                <a:solidFill>
                  <a:srgbClr val="FF00FF"/>
                </a:solidFill>
              </a:rPr>
              <a:t> </a:t>
            </a:r>
          </a:p>
          <a:p>
            <a:endParaRPr lang="fr-FR" sz="1200" b="1" dirty="0">
              <a:solidFill>
                <a:srgbClr val="0000FF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9490E12-5BFA-68C4-B633-E1D90B0CEA57}"/>
              </a:ext>
            </a:extLst>
          </p:cNvPr>
          <p:cNvSpPr txBox="1"/>
          <p:nvPr/>
        </p:nvSpPr>
        <p:spPr>
          <a:xfrm>
            <a:off x="290945" y="6109853"/>
            <a:ext cx="2202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</a:t>
            </a:r>
            <a:r>
              <a:rPr lang="fr-FR" sz="1600" i="1" dirty="0" err="1"/>
              <a:t>Iulian</a:t>
            </a:r>
            <a:r>
              <a:rPr lang="fr-FR" sz="1600" i="1" dirty="0"/>
              <a:t> Stefan</a:t>
            </a:r>
          </a:p>
        </p:txBody>
      </p:sp>
    </p:spTree>
    <p:extLst>
      <p:ext uri="{BB962C8B-B14F-4D97-AF65-F5344CB8AC3E}">
        <p14:creationId xmlns:p14="http://schemas.microsoft.com/office/powerpoint/2010/main" val="236478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e 28"/>
          <p:cNvGrpSpPr/>
          <p:nvPr/>
        </p:nvGrpSpPr>
        <p:grpSpPr>
          <a:xfrm>
            <a:off x="251520" y="1283612"/>
            <a:ext cx="5866729" cy="1827541"/>
            <a:chOff x="179512" y="721215"/>
            <a:chExt cx="8679994" cy="2679267"/>
          </a:xfrm>
        </p:grpSpPr>
        <p:pic>
          <p:nvPicPr>
            <p:cNvPr id="30" name="Image 2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512" y="721215"/>
              <a:ext cx="8679994" cy="2679267"/>
            </a:xfrm>
            <a:prstGeom prst="rect">
              <a:avLst/>
            </a:prstGeom>
          </p:spPr>
        </p:pic>
        <p:sp>
          <p:nvSpPr>
            <p:cNvPr id="31" name="ZoneTexte 30"/>
            <p:cNvSpPr txBox="1"/>
            <p:nvPr/>
          </p:nvSpPr>
          <p:spPr>
            <a:xfrm rot="484083">
              <a:off x="1127159" y="2695385"/>
              <a:ext cx="849063" cy="224369"/>
            </a:xfrm>
            <a:prstGeom prst="rect">
              <a:avLst/>
            </a:prstGeom>
            <a:noFill/>
            <a:scene3d>
              <a:camera prst="perspectiveContrastingLeftFacing"/>
              <a:lightRig rig="threePt" dir="t"/>
            </a:scene3d>
          </p:spPr>
          <p:txBody>
            <a:bodyPr wrap="none" rtlCol="0">
              <a:prstTxWarp prst="textCascadeUp">
                <a:avLst/>
              </a:prstTxWarp>
              <a:spAutoFit/>
            </a:bodyPr>
            <a:lstStyle/>
            <a:p>
              <a:r>
                <a:rPr lang="fr-FR" sz="1200" dirty="0">
                  <a:solidFill>
                    <a:srgbClr val="7030A0"/>
                  </a:solidFill>
                </a:rPr>
                <a:t>DESIR</a:t>
              </a:r>
            </a:p>
          </p:txBody>
        </p:sp>
      </p:grpSp>
      <p:pic>
        <p:nvPicPr>
          <p:cNvPr id="9" name="Imag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729" y="3300202"/>
            <a:ext cx="4512691" cy="197984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43D9B03-6242-D65D-4DFB-C08A00E53A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084" y="38100"/>
            <a:ext cx="1690614" cy="51704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5E83BCF-55EE-75EE-787D-9F5D7F402C9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569" y="1283612"/>
            <a:ext cx="2813196" cy="184762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358981F-ECD8-A774-A04F-5B0B865F5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520" y="3300202"/>
            <a:ext cx="4114740" cy="1979843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95FA703B-EF36-3F0E-7943-D985A6C555D2}"/>
              </a:ext>
            </a:extLst>
          </p:cNvPr>
          <p:cNvGrpSpPr/>
          <p:nvPr/>
        </p:nvGrpSpPr>
        <p:grpSpPr>
          <a:xfrm>
            <a:off x="761802" y="746979"/>
            <a:ext cx="3659242" cy="387906"/>
            <a:chOff x="761802" y="880052"/>
            <a:chExt cx="3659242" cy="387906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526EAC16-7DC2-56F6-9C33-43BDBFCC6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802" y="963010"/>
              <a:ext cx="1082169" cy="259003"/>
            </a:xfrm>
            <a:prstGeom prst="rect">
              <a:avLst/>
            </a:prstGeom>
          </p:spPr>
        </p:pic>
        <p:pic>
          <p:nvPicPr>
            <p:cNvPr id="14" name="Picture 10" descr="Plaquette cenbg (Page 1)">
              <a:extLst>
                <a:ext uri="{FF2B5EF4-FFF2-40B4-BE49-F238E27FC236}">
                  <a16:creationId xmlns:a16="http://schemas.microsoft.com/office/drawing/2014/main" id="{A44821BD-FA25-4C03-0B8E-993E534322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0707" y="931471"/>
              <a:ext cx="922354" cy="290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IJCLab">
              <a:extLst>
                <a:ext uri="{FF2B5EF4-FFF2-40B4-BE49-F238E27FC236}">
                  <a16:creationId xmlns:a16="http://schemas.microsoft.com/office/drawing/2014/main" id="{959AD4CA-F3E0-28AE-9A3B-CF349769E0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2176" y="963010"/>
              <a:ext cx="405865" cy="287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 descr="IPHC Strasbourg (@IPHC_Strasbourg) | Twitter">
              <a:extLst>
                <a:ext uri="{FF2B5EF4-FFF2-40B4-BE49-F238E27FC236}">
                  <a16:creationId xmlns:a16="http://schemas.microsoft.com/office/drawing/2014/main" id="{01723127-50D8-74AE-3B6B-CD3D2D35A1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268041" y="880052"/>
              <a:ext cx="476862" cy="3879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Image 674">
              <a:extLst>
                <a:ext uri="{FF2B5EF4-FFF2-40B4-BE49-F238E27FC236}">
                  <a16:creationId xmlns:a16="http://schemas.microsoft.com/office/drawing/2014/main" id="{E88FBE43-8084-6F24-9CCD-CD68F6652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clrChange>
                <a:clrFrom>
                  <a:srgbClr val="FFFEFD"/>
                </a:clrFrom>
                <a:clrTo>
                  <a:srgbClr val="FFFE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51266" y="963139"/>
              <a:ext cx="569778" cy="258744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DD2F81C-3930-4AD1-08E7-77A7C7D08384}"/>
              </a:ext>
            </a:extLst>
          </p:cNvPr>
          <p:cNvSpPr txBox="1"/>
          <p:nvPr/>
        </p:nvSpPr>
        <p:spPr>
          <a:xfrm>
            <a:off x="467545" y="5252481"/>
            <a:ext cx="813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600" dirty="0" err="1"/>
              <a:t>Contracts</a:t>
            </a:r>
            <a:r>
              <a:rPr lang="fr-FR" sz="1600" dirty="0"/>
              <a:t> for construction </a:t>
            </a:r>
            <a:r>
              <a:rPr lang="fr-FR" sz="1600" dirty="0" err="1"/>
              <a:t>signed</a:t>
            </a:r>
            <a:r>
              <a:rPr lang="fr-FR" sz="1600" dirty="0"/>
              <a:t> in </a:t>
            </a:r>
            <a:r>
              <a:rPr lang="fr-FR" sz="1600" dirty="0" err="1"/>
              <a:t>September</a:t>
            </a:r>
            <a:r>
              <a:rPr lang="fr-FR" sz="1600" dirty="0"/>
              <a:t> 2022</a:t>
            </a:r>
          </a:p>
          <a:p>
            <a:pPr algn="l"/>
            <a:r>
              <a:rPr lang="fr-FR" sz="1600" dirty="0" err="1"/>
              <a:t>Authorisation</a:t>
            </a:r>
            <a:r>
              <a:rPr lang="fr-FR" sz="1600" dirty="0"/>
              <a:t> </a:t>
            </a:r>
            <a:r>
              <a:rPr lang="fr-FR" sz="1600" dirty="0" err="1"/>
              <a:t>obtained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Nuclear</a:t>
            </a:r>
            <a:r>
              <a:rPr lang="fr-FR" sz="1600" dirty="0"/>
              <a:t> </a:t>
            </a:r>
            <a:r>
              <a:rPr lang="fr-FR" sz="1600" dirty="0" err="1"/>
              <a:t>Safety</a:t>
            </a:r>
            <a:r>
              <a:rPr lang="fr-FR" sz="1600" dirty="0"/>
              <a:t> </a:t>
            </a:r>
            <a:r>
              <a:rPr lang="fr-FR" sz="1600" dirty="0" err="1"/>
              <a:t>Authority</a:t>
            </a:r>
            <a:r>
              <a:rPr lang="fr-FR" sz="1600" dirty="0"/>
              <a:t> and </a:t>
            </a:r>
            <a:r>
              <a:rPr lang="fr-FR" sz="1600" dirty="0" err="1"/>
              <a:t>Environmental</a:t>
            </a:r>
            <a:r>
              <a:rPr lang="fr-FR" sz="1600" dirty="0"/>
              <a:t> </a:t>
            </a:r>
            <a:r>
              <a:rPr lang="fr-FR" sz="1600" dirty="0" err="1"/>
              <a:t>Authority</a:t>
            </a:r>
            <a:endParaRPr lang="fr-FR" sz="1600" dirty="0"/>
          </a:p>
          <a:p>
            <a:pPr marL="285750" indent="-285750" algn="l">
              <a:buFont typeface="Wingdings" pitchFamily="2" charset="2"/>
              <a:buChar char="Ø"/>
            </a:pPr>
            <a:r>
              <a:rPr lang="fr-FR" sz="1600" dirty="0"/>
              <a:t>public </a:t>
            </a:r>
            <a:r>
              <a:rPr lang="fr-FR" sz="1600" dirty="0" err="1"/>
              <a:t>inquiry</a:t>
            </a:r>
            <a:r>
              <a:rPr lang="fr-FR" sz="1600" dirty="0"/>
              <a:t> April 24-May 26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fr-FR" sz="1600" dirty="0"/>
              <a:t>permit for construction </a:t>
            </a:r>
            <a:r>
              <a:rPr lang="fr-FR" sz="1600" dirty="0" err="1"/>
              <a:t>expected</a:t>
            </a:r>
            <a:r>
              <a:rPr lang="fr-FR" sz="1600" dirty="0"/>
              <a:t> in June, 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fr-FR" sz="1600" dirty="0"/>
              <a:t>First </a:t>
            </a:r>
            <a:r>
              <a:rPr lang="fr-FR" sz="1600" dirty="0" err="1"/>
              <a:t>experiments</a:t>
            </a:r>
            <a:r>
              <a:rPr lang="fr-FR" sz="1600" dirty="0"/>
              <a:t> 2027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927F29-FBCF-F241-FA3A-7BE6C049CA8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04" y="680134"/>
            <a:ext cx="476862" cy="46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62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pied de page 6">
            <a:extLst>
              <a:ext uri="{FF2B5EF4-FFF2-40B4-BE49-F238E27FC236}">
                <a16:creationId xmlns:a16="http://schemas.microsoft.com/office/drawing/2014/main" id="{00667DBD-B8E5-FF80-2373-BD023B804FF8}"/>
              </a:ext>
            </a:extLst>
          </p:cNvPr>
          <p:cNvSpPr txBox="1">
            <a:spLocks/>
          </p:cNvSpPr>
          <p:nvPr/>
        </p:nvSpPr>
        <p:spPr>
          <a:xfrm>
            <a:off x="2158629" y="5340069"/>
            <a:ext cx="4896544" cy="322263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04858"/>
            <a:r>
              <a:rPr lang="fr-FR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Colloque GANIL 2021</a:t>
            </a:r>
            <a:endParaRPr lang="fr-FR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664F9D3-6133-122E-6F55-FD1E115785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793" y="1036995"/>
            <a:ext cx="8054815" cy="3866311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06B85AB7-24F2-9485-EA12-C17BF03A44F5}"/>
              </a:ext>
            </a:extLst>
          </p:cNvPr>
          <p:cNvSpPr/>
          <p:nvPr/>
        </p:nvSpPr>
        <p:spPr>
          <a:xfrm>
            <a:off x="3538347" y="2252942"/>
            <a:ext cx="1338951" cy="1104658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97A90B3-714A-7713-2CAF-352422886DB3}"/>
              </a:ext>
            </a:extLst>
          </p:cNvPr>
          <p:cNvSpPr txBox="1"/>
          <p:nvPr/>
        </p:nvSpPr>
        <p:spPr>
          <a:xfrm>
            <a:off x="2084576" y="4338456"/>
            <a:ext cx="2384563" cy="7452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14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purification </a:t>
            </a:r>
          </a:p>
          <a:p>
            <a:pPr algn="ctr"/>
            <a:r>
              <a:rPr lang="en-GB" sz="1414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preparation</a:t>
            </a:r>
          </a:p>
          <a:p>
            <a:pPr algn="ctr"/>
            <a:r>
              <a:rPr lang="fr-FR" sz="1414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fr-FR" sz="1414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Cooling</a:t>
            </a:r>
            <a:r>
              <a:rPr lang="fr-FR" sz="1414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sz="1414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Bunching</a:t>
            </a:r>
            <a:r>
              <a:rPr lang="fr-FR" sz="1414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r-FR" sz="1414" b="1" dirty="0" err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Trapping</a:t>
            </a:r>
            <a:r>
              <a:rPr lang="fr-FR" sz="1414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1414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D54405AA-5A59-9934-850F-12BC8F9AF006}"/>
              </a:ext>
            </a:extLst>
          </p:cNvPr>
          <p:cNvCxnSpPr>
            <a:stCxn id="16" idx="0"/>
          </p:cNvCxnSpPr>
          <p:nvPr/>
        </p:nvCxnSpPr>
        <p:spPr>
          <a:xfrm flipV="1">
            <a:off x="3276858" y="3357600"/>
            <a:ext cx="681970" cy="98085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Ellipse 17">
            <a:extLst>
              <a:ext uri="{FF2B5EF4-FFF2-40B4-BE49-F238E27FC236}">
                <a16:creationId xmlns:a16="http://schemas.microsoft.com/office/drawing/2014/main" id="{DCC122DE-4E38-C97B-0859-E1A24F7B55B0}"/>
              </a:ext>
            </a:extLst>
          </p:cNvPr>
          <p:cNvSpPr/>
          <p:nvPr/>
        </p:nvSpPr>
        <p:spPr>
          <a:xfrm>
            <a:off x="4446518" y="1621409"/>
            <a:ext cx="1369647" cy="977337"/>
          </a:xfrm>
          <a:prstGeom prst="ellipse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C4C86684-E34D-52B4-E00D-1D9E78282250}"/>
              </a:ext>
            </a:extLst>
          </p:cNvPr>
          <p:cNvCxnSpPr>
            <a:stCxn id="18" idx="1"/>
          </p:cNvCxnSpPr>
          <p:nvPr/>
        </p:nvCxnSpPr>
        <p:spPr>
          <a:xfrm flipH="1" flipV="1">
            <a:off x="4400569" y="1335862"/>
            <a:ext cx="246530" cy="428675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D73CD4A6-4545-7B5B-EA15-5596C1E76159}"/>
              </a:ext>
            </a:extLst>
          </p:cNvPr>
          <p:cNvSpPr txBox="1"/>
          <p:nvPr/>
        </p:nvSpPr>
        <p:spPr>
          <a:xfrm>
            <a:off x="3618612" y="816605"/>
            <a:ext cx="1107226" cy="5275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sz="1414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Ion trapping</a:t>
            </a:r>
          </a:p>
          <a:p>
            <a:pPr algn="ctr"/>
            <a:r>
              <a:rPr lang="en-GB" sz="1414" b="1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DETRAP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19DAC32-51C2-B846-7F90-E665E1AA188B}"/>
              </a:ext>
            </a:extLst>
          </p:cNvPr>
          <p:cNvSpPr/>
          <p:nvPr/>
        </p:nvSpPr>
        <p:spPr>
          <a:xfrm rot="920500">
            <a:off x="5729685" y="2636273"/>
            <a:ext cx="1204695" cy="622582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061FA08-A6C3-80DD-61DF-F90E9EE9EBC7}"/>
              </a:ext>
            </a:extLst>
          </p:cNvPr>
          <p:cNvSpPr txBox="1"/>
          <p:nvPr/>
        </p:nvSpPr>
        <p:spPr>
          <a:xfrm>
            <a:off x="7374544" y="2331031"/>
            <a:ext cx="1184042" cy="74520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4925">
            <a:solidFill>
              <a:schemeClr val="accent6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sz="1414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Laser </a:t>
            </a:r>
          </a:p>
          <a:p>
            <a:pPr algn="ctr"/>
            <a:r>
              <a:rPr lang="en-GB" sz="1414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Spectroscopy</a:t>
            </a:r>
          </a:p>
          <a:p>
            <a:pPr algn="ctr"/>
            <a:r>
              <a:rPr lang="en-GB" sz="1414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LUMIERE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764CA8C-E76E-B040-C41D-77B3750513EB}"/>
              </a:ext>
            </a:extLst>
          </p:cNvPr>
          <p:cNvSpPr/>
          <p:nvPr/>
        </p:nvSpPr>
        <p:spPr>
          <a:xfrm rot="622858">
            <a:off x="4961379" y="3113730"/>
            <a:ext cx="1281729" cy="746495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5D96627-6A5D-1CEA-8D35-C182C5D7CF27}"/>
              </a:ext>
            </a:extLst>
          </p:cNvPr>
          <p:cNvSpPr txBox="1"/>
          <p:nvPr/>
        </p:nvSpPr>
        <p:spPr>
          <a:xfrm>
            <a:off x="4674863" y="4124179"/>
            <a:ext cx="1377250" cy="745204"/>
          </a:xfrm>
          <a:prstGeom prst="rect">
            <a:avLst/>
          </a:prstGeom>
          <a:solidFill>
            <a:srgbClr val="E1E1FF"/>
          </a:solidFill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14" b="1" dirty="0">
                <a:solidFill>
                  <a:srgbClr val="7D4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Decay </a:t>
            </a:r>
          </a:p>
          <a:p>
            <a:pPr algn="ctr"/>
            <a:r>
              <a:rPr lang="en-GB" sz="1414" b="1" dirty="0">
                <a:solidFill>
                  <a:srgbClr val="7D4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Spectroscopy</a:t>
            </a:r>
          </a:p>
          <a:p>
            <a:pPr algn="ctr"/>
            <a:r>
              <a:rPr lang="en-GB" sz="1414" b="1" i="1" dirty="0">
                <a:solidFill>
                  <a:srgbClr val="7D4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BESTIOL</a:t>
            </a: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1B4DC57C-D7E6-9170-2F84-F03398368BDA}"/>
              </a:ext>
            </a:extLst>
          </p:cNvPr>
          <p:cNvCxnSpPr>
            <a:stCxn id="24" idx="0"/>
            <a:endCxn id="23" idx="4"/>
          </p:cNvCxnSpPr>
          <p:nvPr/>
        </p:nvCxnSpPr>
        <p:spPr>
          <a:xfrm flipV="1">
            <a:off x="5363488" y="3854116"/>
            <a:ext cx="171500" cy="27006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DD3AA252-85A8-FD9F-328C-964CB62B16AC}"/>
              </a:ext>
            </a:extLst>
          </p:cNvPr>
          <p:cNvSpPr/>
          <p:nvPr/>
        </p:nvSpPr>
        <p:spPr>
          <a:xfrm>
            <a:off x="1910744" y="1182134"/>
            <a:ext cx="1170824" cy="1412876"/>
          </a:xfrm>
          <a:prstGeom prst="ellips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6E3E2B2B-28A8-1E20-9991-2CF35D8D096A}"/>
              </a:ext>
            </a:extLst>
          </p:cNvPr>
          <p:cNvCxnSpPr>
            <a:stCxn id="16" idx="0"/>
            <a:endCxn id="26" idx="4"/>
          </p:cNvCxnSpPr>
          <p:nvPr/>
        </p:nvCxnSpPr>
        <p:spPr>
          <a:xfrm flipH="1" flipV="1">
            <a:off x="2496156" y="2595010"/>
            <a:ext cx="780702" cy="1743446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61F59B5D-C058-603A-D812-E976448F807B}"/>
              </a:ext>
            </a:extLst>
          </p:cNvPr>
          <p:cNvSpPr/>
          <p:nvPr/>
        </p:nvSpPr>
        <p:spPr>
          <a:xfrm rot="4431649">
            <a:off x="6198667" y="3443942"/>
            <a:ext cx="1204695" cy="412934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67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0D5E51E0-11FD-A991-51A3-21EB25D75EC1}"/>
              </a:ext>
            </a:extLst>
          </p:cNvPr>
          <p:cNvCxnSpPr>
            <a:stCxn id="22" idx="1"/>
            <a:endCxn id="21" idx="7"/>
          </p:cNvCxnSpPr>
          <p:nvPr/>
        </p:nvCxnSpPr>
        <p:spPr>
          <a:xfrm flipH="1">
            <a:off x="6801016" y="2703633"/>
            <a:ext cx="573528" cy="14434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A39B611-8976-49C5-2420-E14A88520734}"/>
              </a:ext>
            </a:extLst>
          </p:cNvPr>
          <p:cNvSpPr/>
          <p:nvPr/>
        </p:nvSpPr>
        <p:spPr>
          <a:xfrm>
            <a:off x="225609" y="1393295"/>
            <a:ext cx="1335622" cy="364267"/>
          </a:xfrm>
          <a:prstGeom prst="rect">
            <a:avLst/>
          </a:prstGeom>
          <a:solidFill>
            <a:srgbClr val="BFBFBF">
              <a:alpha val="69804"/>
            </a:srgbClr>
          </a:solidFill>
        </p:spPr>
        <p:txBody>
          <a:bodyPr wrap="none">
            <a:spAutoFit/>
          </a:bodyPr>
          <a:lstStyle/>
          <a:p>
            <a:r>
              <a:rPr lang="fr-FR" sz="17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fr-FR" sz="1767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17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-LEB beam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139651C-98EA-D91A-ECBE-02B4D85DB890}"/>
              </a:ext>
            </a:extLst>
          </p:cNvPr>
          <p:cNvSpPr/>
          <p:nvPr/>
        </p:nvSpPr>
        <p:spPr>
          <a:xfrm>
            <a:off x="225609" y="4711058"/>
            <a:ext cx="1500732" cy="364267"/>
          </a:xfrm>
          <a:prstGeom prst="rect">
            <a:avLst/>
          </a:prstGeom>
          <a:solidFill>
            <a:srgbClr val="BFBFBF">
              <a:alpha val="69804"/>
            </a:srgbClr>
          </a:solidFill>
        </p:spPr>
        <p:txBody>
          <a:bodyPr wrap="none">
            <a:spAutoFit/>
          </a:bodyPr>
          <a:lstStyle/>
          <a:p>
            <a:r>
              <a:rPr lang="fr-FR" sz="1767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SPIRAL1 beam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CF437846-BF53-B693-36A2-E71E2BF6DDFA}"/>
              </a:ext>
            </a:extLst>
          </p:cNvPr>
          <p:cNvCxnSpPr/>
          <p:nvPr/>
        </p:nvCxnSpPr>
        <p:spPr>
          <a:xfrm>
            <a:off x="545793" y="2110077"/>
            <a:ext cx="1040219" cy="202529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DA5F3F36-3418-732E-EA7B-7338C50FDF9E}"/>
              </a:ext>
            </a:extLst>
          </p:cNvPr>
          <p:cNvCxnSpPr/>
          <p:nvPr/>
        </p:nvCxnSpPr>
        <p:spPr>
          <a:xfrm flipV="1">
            <a:off x="1415246" y="3814198"/>
            <a:ext cx="263968" cy="858328"/>
          </a:xfrm>
          <a:prstGeom prst="straightConnector1">
            <a:avLst/>
          </a:prstGeom>
          <a:ln w="889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FDA83814-2110-C422-D005-B28E0DACFF23}"/>
              </a:ext>
            </a:extLst>
          </p:cNvPr>
          <p:cNvCxnSpPr>
            <a:stCxn id="22" idx="2"/>
            <a:endCxn id="28" idx="0"/>
          </p:cNvCxnSpPr>
          <p:nvPr/>
        </p:nvCxnSpPr>
        <p:spPr>
          <a:xfrm flipH="1">
            <a:off x="6999345" y="3076235"/>
            <a:ext cx="967220" cy="516783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B4AA054D-6FD0-DA43-E22A-926E4E3D062A}"/>
              </a:ext>
            </a:extLst>
          </p:cNvPr>
          <p:cNvSpPr/>
          <p:nvPr/>
        </p:nvSpPr>
        <p:spPr>
          <a:xfrm>
            <a:off x="6274429" y="4058716"/>
            <a:ext cx="2289637" cy="744819"/>
          </a:xfrm>
          <a:prstGeom prst="rect">
            <a:avLst/>
          </a:prstGeom>
          <a:solidFill>
            <a:srgbClr val="E1E1FF"/>
          </a:solidFill>
        </p:spPr>
        <p:txBody>
          <a:bodyPr wrap="square">
            <a:spAutoFit/>
          </a:bodyPr>
          <a:lstStyle/>
          <a:p>
            <a:pPr marL="161313" indent="-161313">
              <a:buFont typeface="Wingdings" panose="05000000000000000000" pitchFamily="2" charset="2"/>
              <a:buChar char="§"/>
            </a:pPr>
            <a:r>
              <a:rPr lang="en-US" sz="1060" b="1" dirty="0">
                <a:solidFill>
                  <a:srgbClr val="7D4D7E"/>
                </a:solidFill>
                <a:latin typeface="Symbol" pitchFamily="2" charset="2"/>
                <a:cs typeface="Calibri" panose="020F0502020204030204" pitchFamily="34" charset="0"/>
              </a:rPr>
              <a:t>b</a:t>
            </a:r>
            <a:r>
              <a:rPr lang="en-US" sz="1060" b="1" dirty="0">
                <a:solidFill>
                  <a:srgbClr val="7D4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-delayed charge part.</a:t>
            </a:r>
          </a:p>
          <a:p>
            <a:pPr marL="161313" indent="-161313">
              <a:buFont typeface="Wingdings" panose="05000000000000000000" pitchFamily="2" charset="2"/>
              <a:buChar char="§"/>
            </a:pPr>
            <a:r>
              <a:rPr lang="en-US" sz="1060" b="1" dirty="0">
                <a:solidFill>
                  <a:srgbClr val="7D4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 absorption spectroscopy</a:t>
            </a:r>
          </a:p>
          <a:p>
            <a:pPr marL="161313" indent="-161313">
              <a:buFont typeface="Wingdings" panose="05000000000000000000" pitchFamily="2" charset="2"/>
              <a:buChar char="§"/>
            </a:pPr>
            <a:r>
              <a:rPr lang="en-US" sz="1060" b="1" dirty="0">
                <a:solidFill>
                  <a:srgbClr val="7D4D7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(Trap/Laser-assisted) decay spectroscopy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CA1CD6-0F16-DDEC-5357-3943255B62CE}"/>
              </a:ext>
            </a:extLst>
          </p:cNvPr>
          <p:cNvSpPr/>
          <p:nvPr/>
        </p:nvSpPr>
        <p:spPr>
          <a:xfrm>
            <a:off x="6332234" y="1652596"/>
            <a:ext cx="2314326" cy="5816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164118" indent="-164118">
              <a:buFont typeface="Wingdings" pitchFamily="2" charset="2"/>
              <a:buChar char="§"/>
            </a:pPr>
            <a:r>
              <a:rPr lang="en-US" sz="106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Collinear laser spectroscopy  </a:t>
            </a:r>
          </a:p>
          <a:p>
            <a:pPr marL="164118" indent="-164118">
              <a:buFont typeface="Wingdings" pitchFamily="2" charset="2"/>
              <a:buChar char="§"/>
            </a:pPr>
            <a:r>
              <a:rPr lang="en-US" sz="106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Laser polarization (decay spectroscopy, </a:t>
            </a:r>
            <a:r>
              <a:rPr lang="en-US" sz="1060" b="1" dirty="0">
                <a:solidFill>
                  <a:schemeClr val="bg1"/>
                </a:solidFill>
                <a:latin typeface="Symbol" pitchFamily="2" charset="2"/>
                <a:cs typeface="Calibri" panose="020F0502020204030204" pitchFamily="34" charset="0"/>
              </a:rPr>
              <a:t>b</a:t>
            </a:r>
            <a:r>
              <a:rPr lang="en-US" sz="106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-NMR, …)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7C4810C-FDA4-33DF-F760-9FE16B278901}"/>
              </a:ext>
            </a:extLst>
          </p:cNvPr>
          <p:cNvSpPr/>
          <p:nvPr/>
        </p:nvSpPr>
        <p:spPr>
          <a:xfrm>
            <a:off x="4932522" y="882411"/>
            <a:ext cx="2411317" cy="5816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161313" indent="-161313">
              <a:buFont typeface="Wingdings" pitchFamily="2" charset="2"/>
              <a:buChar char="§"/>
            </a:pPr>
            <a:r>
              <a:rPr lang="en-US" sz="106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Precise mass measurements</a:t>
            </a:r>
          </a:p>
          <a:p>
            <a:pPr marL="161313" indent="-161313">
              <a:buFont typeface="Wingdings" pitchFamily="2" charset="2"/>
              <a:buChar char="§"/>
            </a:pPr>
            <a:r>
              <a:rPr lang="en-US" sz="106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In-trap decay spectroscopy</a:t>
            </a:r>
          </a:p>
          <a:p>
            <a:pPr marL="161313" indent="-161313">
              <a:buFont typeface="Wingdings" pitchFamily="2" charset="2"/>
              <a:buChar char="§"/>
            </a:pPr>
            <a:r>
              <a:rPr lang="en-US" sz="106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060" b="1" dirty="0">
                <a:solidFill>
                  <a:schemeClr val="accent6">
                    <a:lumMod val="75000"/>
                  </a:schemeClr>
                </a:solidFill>
                <a:latin typeface="Symbol" pitchFamily="2" charset="2"/>
                <a:cs typeface="Calibri" panose="020F0502020204030204" pitchFamily="34" charset="0"/>
              </a:rPr>
              <a:t>b</a:t>
            </a:r>
            <a:r>
              <a:rPr lang="fr-FR" sz="106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-n </a:t>
            </a:r>
            <a:r>
              <a:rPr lang="en-GB" sz="106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angular correlations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C1AC6FF2-43B6-27BB-FF75-90C3F2C2C15A}"/>
              </a:ext>
            </a:extLst>
          </p:cNvPr>
          <p:cNvSpPr txBox="1"/>
          <p:nvPr/>
        </p:nvSpPr>
        <p:spPr>
          <a:xfrm>
            <a:off x="2185693" y="790426"/>
            <a:ext cx="525721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HRS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C1F4ECF4-046E-0390-C520-3B20D09EF2E7}"/>
              </a:ext>
            </a:extLst>
          </p:cNvPr>
          <p:cNvSpPr txBox="1"/>
          <p:nvPr/>
        </p:nvSpPr>
        <p:spPr>
          <a:xfrm>
            <a:off x="3912390" y="3466731"/>
            <a:ext cx="66037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UHRS</a:t>
            </a:r>
          </a:p>
        </p:txBody>
      </p:sp>
      <p:pic>
        <p:nvPicPr>
          <p:cNvPr id="40" name="Image 39">
            <a:extLst>
              <a:ext uri="{FF2B5EF4-FFF2-40B4-BE49-F238E27FC236}">
                <a16:creationId xmlns:a16="http://schemas.microsoft.com/office/drawing/2014/main" id="{58808C63-9A06-D3CE-F40B-806A0F18911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9" y="31199"/>
            <a:ext cx="1802892" cy="557473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EA29D74E-070E-FB38-09A1-B9B6606A4DE7}"/>
              </a:ext>
            </a:extLst>
          </p:cNvPr>
          <p:cNvSpPr txBox="1"/>
          <p:nvPr/>
        </p:nvSpPr>
        <p:spPr>
          <a:xfrm>
            <a:off x="388538" y="5335079"/>
            <a:ext cx="4683780" cy="954107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solidFill>
              <a:srgbClr val="00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Low-energy radioactive-ion-beam facility 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Beams from SPIRAL1 and S</a:t>
            </a:r>
            <a:r>
              <a:rPr lang="en-US" sz="1400" baseline="300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3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7030A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Important beam preparation and purification capabilities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High resolution/precision experiments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E56DD0D-DBB4-59E5-23A7-937D6B8BB7BE}"/>
              </a:ext>
            </a:extLst>
          </p:cNvPr>
          <p:cNvSpPr/>
          <p:nvPr/>
        </p:nvSpPr>
        <p:spPr>
          <a:xfrm>
            <a:off x="4877298" y="59963"/>
            <a:ext cx="457125" cy="4628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AB276BB1-0555-3454-17E8-12177FEB15F0}"/>
              </a:ext>
            </a:extLst>
          </p:cNvPr>
          <p:cNvSpPr txBox="1"/>
          <p:nvPr/>
        </p:nvSpPr>
        <p:spPr>
          <a:xfrm>
            <a:off x="2709483" y="59963"/>
            <a:ext cx="2974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Experimental</a:t>
            </a:r>
            <a:r>
              <a:rPr lang="fr-FR" sz="28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room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7D8F63C7-E44A-D3BB-5888-8E9BE0D495AE}"/>
              </a:ext>
            </a:extLst>
          </p:cNvPr>
          <p:cNvGrpSpPr/>
          <p:nvPr/>
        </p:nvGrpSpPr>
        <p:grpSpPr>
          <a:xfrm>
            <a:off x="5699763" y="4417774"/>
            <a:ext cx="3579267" cy="2481981"/>
            <a:chOff x="1825902" y="1988841"/>
            <a:chExt cx="7554090" cy="4536504"/>
          </a:xfrm>
        </p:grpSpPr>
        <p:pic>
          <p:nvPicPr>
            <p:cNvPr id="62" name="Picture 2" descr="C:\Documents and Settings\thomasjc\Bureau\DESIR\Meetings\2011\Symposium_Fr_Jp\Screen shot 2011-01-03 at 13.29.34.png">
              <a:extLst>
                <a:ext uri="{FF2B5EF4-FFF2-40B4-BE49-F238E27FC236}">
                  <a16:creationId xmlns:a16="http://schemas.microsoft.com/office/drawing/2014/main" id="{B05B16D2-B978-8A1D-A71C-E437013998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0" t="912" r="1544" b="456"/>
            <a:stretch>
              <a:fillRect/>
            </a:stretch>
          </p:blipFill>
          <p:spPr bwMode="auto">
            <a:xfrm>
              <a:off x="1835695" y="1988841"/>
              <a:ext cx="6737383" cy="4536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Ellipse 62">
              <a:extLst>
                <a:ext uri="{FF2B5EF4-FFF2-40B4-BE49-F238E27FC236}">
                  <a16:creationId xmlns:a16="http://schemas.microsoft.com/office/drawing/2014/main" id="{F6185D21-0013-93AB-972A-6DC458B7359A}"/>
                </a:ext>
              </a:extLst>
            </p:cNvPr>
            <p:cNvSpPr/>
            <p:nvPr/>
          </p:nvSpPr>
          <p:spPr bwMode="auto">
            <a:xfrm rot="19631431">
              <a:off x="7152190" y="2200707"/>
              <a:ext cx="1714868" cy="460212"/>
            </a:xfrm>
            <a:prstGeom prst="ellipse">
              <a:avLst/>
            </a:prstGeom>
            <a:solidFill>
              <a:srgbClr val="FF0000">
                <a:alpha val="24000"/>
              </a:srgbClr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64" name="Ellipse 63">
              <a:extLst>
                <a:ext uri="{FF2B5EF4-FFF2-40B4-BE49-F238E27FC236}">
                  <a16:creationId xmlns:a16="http://schemas.microsoft.com/office/drawing/2014/main" id="{6353D14D-D528-1011-D225-90150EBFD15B}"/>
                </a:ext>
              </a:extLst>
            </p:cNvPr>
            <p:cNvSpPr/>
            <p:nvPr/>
          </p:nvSpPr>
          <p:spPr bwMode="auto">
            <a:xfrm rot="19552545">
              <a:off x="3179838" y="4093378"/>
              <a:ext cx="2263155" cy="329982"/>
            </a:xfrm>
            <a:prstGeom prst="ellipse">
              <a:avLst/>
            </a:prstGeom>
            <a:solidFill>
              <a:srgbClr val="FF0000">
                <a:alpha val="24000"/>
              </a:srgbClr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65" name="ZoneTexte 64">
              <a:extLst>
                <a:ext uri="{FF2B5EF4-FFF2-40B4-BE49-F238E27FC236}">
                  <a16:creationId xmlns:a16="http://schemas.microsoft.com/office/drawing/2014/main" id="{18EE70C4-06B7-28F9-4A38-24D6881685BE}"/>
                </a:ext>
              </a:extLst>
            </p:cNvPr>
            <p:cNvSpPr txBox="1"/>
            <p:nvPr/>
          </p:nvSpPr>
          <p:spPr>
            <a:xfrm>
              <a:off x="7632928" y="2906059"/>
              <a:ext cx="715259" cy="562547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  <a:ln w="38100" cmpd="sng">
              <a:solidFill>
                <a:srgbClr val="FF0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US" sz="7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700" b="1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7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-LEB</a:t>
              </a:r>
            </a:p>
          </p:txBody>
        </p:sp>
        <p:sp>
          <p:nvSpPr>
            <p:cNvPr id="66" name="Ellipse 65">
              <a:extLst>
                <a:ext uri="{FF2B5EF4-FFF2-40B4-BE49-F238E27FC236}">
                  <a16:creationId xmlns:a16="http://schemas.microsoft.com/office/drawing/2014/main" id="{A459A76A-1BDA-A781-6691-C06B84E0EB97}"/>
                </a:ext>
              </a:extLst>
            </p:cNvPr>
            <p:cNvSpPr/>
            <p:nvPr/>
          </p:nvSpPr>
          <p:spPr bwMode="auto">
            <a:xfrm rot="19380000">
              <a:off x="1825902" y="5494877"/>
              <a:ext cx="1982235" cy="330142"/>
            </a:xfrm>
            <a:prstGeom prst="ellipse">
              <a:avLst/>
            </a:prstGeom>
            <a:solidFill>
              <a:srgbClr val="00FFFF">
                <a:alpha val="27000"/>
              </a:srgbClr>
            </a:solidFill>
            <a:ln w="38100" cap="flat" cmpd="sng" algn="ctr">
              <a:solidFill>
                <a:srgbClr val="00FF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endParaRPr>
            </a:p>
          </p:txBody>
        </p:sp>
        <p:sp>
          <p:nvSpPr>
            <p:cNvPr id="67" name="ZoneTexte 66">
              <a:extLst>
                <a:ext uri="{FF2B5EF4-FFF2-40B4-BE49-F238E27FC236}">
                  <a16:creationId xmlns:a16="http://schemas.microsoft.com/office/drawing/2014/main" id="{77CF4FCF-7D09-2DA5-74D0-FA9BD268C7B1}"/>
                </a:ext>
              </a:extLst>
            </p:cNvPr>
            <p:cNvSpPr txBox="1"/>
            <p:nvPr/>
          </p:nvSpPr>
          <p:spPr>
            <a:xfrm>
              <a:off x="3145055" y="5608277"/>
              <a:ext cx="2280458" cy="365656"/>
            </a:xfrm>
            <a:prstGeom prst="rect">
              <a:avLst/>
            </a:prstGeom>
            <a:solidFill>
              <a:srgbClr val="00FFFF">
                <a:alpha val="27000"/>
              </a:srgbClr>
            </a:solidFill>
            <a:ln w="38100" cmpd="sng">
              <a:solidFill>
                <a:srgbClr val="3366FF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US" sz="700" b="1" dirty="0">
                  <a:solidFill>
                    <a:srgbClr val="3366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SPIRAL 1 Upgrade</a:t>
              </a:r>
            </a:p>
          </p:txBody>
        </p:sp>
        <p:cxnSp>
          <p:nvCxnSpPr>
            <p:cNvPr id="68" name="Connecteur droit avec flèche 67">
              <a:extLst>
                <a:ext uri="{FF2B5EF4-FFF2-40B4-BE49-F238E27FC236}">
                  <a16:creationId xmlns:a16="http://schemas.microsoft.com/office/drawing/2014/main" id="{47792F3B-C9E7-FEBD-A478-98A31A4ABD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7704" y="4325815"/>
              <a:ext cx="2113311" cy="2055513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3F5E74B-5C94-CA30-88C2-258C998F5D93}"/>
                </a:ext>
              </a:extLst>
            </p:cNvPr>
            <p:cNvSpPr/>
            <p:nvPr/>
          </p:nvSpPr>
          <p:spPr>
            <a:xfrm>
              <a:off x="7108274" y="3334245"/>
              <a:ext cx="2271718" cy="759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1" indent="-266700"/>
              <a:r>
                <a:rPr lang="en-US" sz="700" b="1" dirty="0">
                  <a:solidFill>
                    <a:srgbClr val="FF0000"/>
                  </a:solidFill>
                  <a:latin typeface="Calibri" panose="020F0502020204030204" pitchFamily="34" charset="0"/>
                  <a:ea typeface="Verdana" pitchFamily="34" charset="0"/>
                  <a:cs typeface="Calibri" panose="020F0502020204030204" pitchFamily="34" charset="0"/>
                </a:rPr>
                <a:t>Fusion-evaporation</a:t>
              </a:r>
            </a:p>
            <a:p>
              <a:pPr marL="266700" lvl="1" indent="-266700"/>
              <a:r>
                <a:rPr lang="en-US" sz="700" b="1" dirty="0">
                  <a:solidFill>
                    <a:srgbClr val="FF0000"/>
                  </a:solidFill>
                  <a:latin typeface="Calibri" panose="020F0502020204030204" pitchFamily="34" charset="0"/>
                  <a:ea typeface="Verdana" pitchFamily="34" charset="0"/>
                  <a:cs typeface="Calibri" panose="020F0502020204030204" pitchFamily="34" charset="0"/>
                </a:rPr>
                <a:t>(Multi-)nucleon Transfer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04EBB0AA-FA01-2BC2-E6D0-B824794AF895}"/>
                </a:ext>
              </a:extLst>
            </p:cNvPr>
            <p:cNvSpPr/>
            <p:nvPr/>
          </p:nvSpPr>
          <p:spPr>
            <a:xfrm>
              <a:off x="3315266" y="5969632"/>
              <a:ext cx="3888433" cy="36565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6700" lvl="1" indent="-266700"/>
              <a:r>
                <a:rPr lang="en-US" sz="700" b="1" dirty="0">
                  <a:solidFill>
                    <a:srgbClr val="00B0F0"/>
                  </a:solidFill>
                  <a:latin typeface="Calibri" panose="020F0502020204030204" pitchFamily="34" charset="0"/>
                  <a:ea typeface="Verdana" pitchFamily="34" charset="0"/>
                  <a:cs typeface="Calibri" panose="020F0502020204030204" pitchFamily="34" charset="0"/>
                </a:rPr>
                <a:t>Beam &amp; target fragmentation</a:t>
              </a:r>
            </a:p>
          </p:txBody>
        </p:sp>
        <p:sp>
          <p:nvSpPr>
            <p:cNvPr id="71" name="ZoneTexte 70">
              <a:extLst>
                <a:ext uri="{FF2B5EF4-FFF2-40B4-BE49-F238E27FC236}">
                  <a16:creationId xmlns:a16="http://schemas.microsoft.com/office/drawing/2014/main" id="{5EF20EE6-C50A-B471-6834-3F073224D26D}"/>
                </a:ext>
              </a:extLst>
            </p:cNvPr>
            <p:cNvSpPr txBox="1"/>
            <p:nvPr/>
          </p:nvSpPr>
          <p:spPr>
            <a:xfrm>
              <a:off x="3663384" y="3411156"/>
              <a:ext cx="715259" cy="562547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  <a:ln w="38100" cmpd="sng">
              <a:solidFill>
                <a:srgbClr val="FF0000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r>
                <a:rPr lang="en-US" sz="7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sz="700" b="1" baseline="3000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en-US" sz="7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-LEB</a:t>
              </a:r>
            </a:p>
          </p:txBody>
        </p:sp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id="{C21C70B5-7562-06BC-19AB-748EDC98DB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7222" y="1059646"/>
            <a:ext cx="562920" cy="552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882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6">
            <a:extLst>
              <a:ext uri="{FF2B5EF4-FFF2-40B4-BE49-F238E27FC236}">
                <a16:creationId xmlns:a16="http://schemas.microsoft.com/office/drawing/2014/main" id="{EAD57A89-FDDA-8097-C447-2681780157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692696"/>
            <a:ext cx="8281266" cy="55186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8C9742-A9EB-1D39-7A71-4B7B1172F094}"/>
              </a:ext>
            </a:extLst>
          </p:cNvPr>
          <p:cNvSpPr/>
          <p:nvPr/>
        </p:nvSpPr>
        <p:spPr>
          <a:xfrm>
            <a:off x="1684020" y="6029197"/>
            <a:ext cx="1335622" cy="364267"/>
          </a:xfrm>
          <a:prstGeom prst="rect">
            <a:avLst/>
          </a:prstGeom>
          <a:solidFill>
            <a:srgbClr val="BFBFBF">
              <a:alpha val="69804"/>
            </a:srgbClr>
          </a:solidFill>
        </p:spPr>
        <p:txBody>
          <a:bodyPr wrap="square">
            <a:spAutoFit/>
          </a:bodyPr>
          <a:lstStyle/>
          <a:p>
            <a:r>
              <a:rPr lang="fr-FR" sz="17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fr-FR" sz="1767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fr-FR" sz="1767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-LEB beam</a:t>
            </a:r>
          </a:p>
        </p:txBody>
      </p:sp>
      <p:cxnSp>
        <p:nvCxnSpPr>
          <p:cNvPr id="5" name="Connecteur droit avec flèche 31">
            <a:extLst>
              <a:ext uri="{FF2B5EF4-FFF2-40B4-BE49-F238E27FC236}">
                <a16:creationId xmlns:a16="http://schemas.microsoft.com/office/drawing/2014/main" id="{CF09261F-9581-61EE-7FEF-0011939EBFA0}"/>
              </a:ext>
            </a:extLst>
          </p:cNvPr>
          <p:cNvCxnSpPr>
            <a:cxnSpLocks/>
          </p:cNvCxnSpPr>
          <p:nvPr/>
        </p:nvCxnSpPr>
        <p:spPr>
          <a:xfrm flipV="1">
            <a:off x="2858947" y="6188454"/>
            <a:ext cx="1713053" cy="293369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6D3033E6-0ECC-69E2-21A0-784FD533C979}"/>
              </a:ext>
            </a:extLst>
          </p:cNvPr>
          <p:cNvSpPr/>
          <p:nvPr/>
        </p:nvSpPr>
        <p:spPr>
          <a:xfrm>
            <a:off x="7350028" y="6299689"/>
            <a:ext cx="1500732" cy="364267"/>
          </a:xfrm>
          <a:prstGeom prst="rect">
            <a:avLst/>
          </a:prstGeom>
          <a:solidFill>
            <a:srgbClr val="BFBFBF">
              <a:alpha val="69804"/>
            </a:srgbClr>
          </a:solidFill>
        </p:spPr>
        <p:txBody>
          <a:bodyPr wrap="none">
            <a:spAutoFit/>
          </a:bodyPr>
          <a:lstStyle/>
          <a:p>
            <a:r>
              <a:rPr lang="fr-FR" sz="1767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SPIRAL1 beam</a:t>
            </a:r>
          </a:p>
        </p:txBody>
      </p:sp>
      <p:cxnSp>
        <p:nvCxnSpPr>
          <p:cNvPr id="9" name="Connecteur droit avec flèche 32">
            <a:extLst>
              <a:ext uri="{FF2B5EF4-FFF2-40B4-BE49-F238E27FC236}">
                <a16:creationId xmlns:a16="http://schemas.microsoft.com/office/drawing/2014/main" id="{4D8E0E41-B51A-4A67-76DE-D95808C7A755}"/>
              </a:ext>
            </a:extLst>
          </p:cNvPr>
          <p:cNvCxnSpPr>
            <a:cxnSpLocks/>
          </p:cNvCxnSpPr>
          <p:nvPr/>
        </p:nvCxnSpPr>
        <p:spPr>
          <a:xfrm flipH="1" flipV="1">
            <a:off x="4957951" y="6211330"/>
            <a:ext cx="2238061" cy="406288"/>
          </a:xfrm>
          <a:prstGeom prst="straightConnector1">
            <a:avLst/>
          </a:prstGeom>
          <a:ln w="889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14F7CE-9A24-F089-CA86-61DB3B1BD5CD}"/>
              </a:ext>
            </a:extLst>
          </p:cNvPr>
          <p:cNvGrpSpPr/>
          <p:nvPr/>
        </p:nvGrpSpPr>
        <p:grpSpPr>
          <a:xfrm>
            <a:off x="4131438" y="3490399"/>
            <a:ext cx="5012562" cy="2457850"/>
            <a:chOff x="4131438" y="3490399"/>
            <a:chExt cx="5012562" cy="245785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B4C2F42-AEBC-7165-ECF5-2B893A43F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31438" y="3490399"/>
              <a:ext cx="5012562" cy="2457850"/>
            </a:xfrm>
            <a:prstGeom prst="rect">
              <a:avLst/>
            </a:prstGeom>
          </p:spPr>
        </p:pic>
        <p:pic>
          <p:nvPicPr>
            <p:cNvPr id="2050" name="Picture 2" descr="LP2i Bordeaux">
              <a:extLst>
                <a:ext uri="{FF2B5EF4-FFF2-40B4-BE49-F238E27FC236}">
                  <a16:creationId xmlns:a16="http://schemas.microsoft.com/office/drawing/2014/main" id="{96A44C03-86D0-0924-4FB5-7D1B008D46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94732" y="5361230"/>
              <a:ext cx="981950" cy="52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C8244C3-F116-70F0-0458-9303EA51FBAF}"/>
              </a:ext>
            </a:extLst>
          </p:cNvPr>
          <p:cNvGrpSpPr/>
          <p:nvPr/>
        </p:nvGrpSpPr>
        <p:grpSpPr>
          <a:xfrm>
            <a:off x="-166009" y="2615621"/>
            <a:ext cx="3946121" cy="2548917"/>
            <a:chOff x="-166009" y="2615621"/>
            <a:chExt cx="3946121" cy="2548917"/>
          </a:xfrm>
        </p:grpSpPr>
        <p:pic>
          <p:nvPicPr>
            <p:cNvPr id="13" name="Image 15">
              <a:extLst>
                <a:ext uri="{FF2B5EF4-FFF2-40B4-BE49-F238E27FC236}">
                  <a16:creationId xmlns:a16="http://schemas.microsoft.com/office/drawing/2014/main" id="{0C67DCBC-9B85-B192-DDB0-286393839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6725" y="2627244"/>
              <a:ext cx="1843387" cy="245784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2F6AC1-F0A6-6344-52EA-8B13105DA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615621"/>
              <a:ext cx="1981406" cy="2457851"/>
            </a:xfrm>
            <a:prstGeom prst="rect">
              <a:avLst/>
            </a:prstGeom>
          </p:spPr>
        </p:pic>
        <p:pic>
          <p:nvPicPr>
            <p:cNvPr id="2052" name="Picture 4" descr="IJCLab">
              <a:extLst>
                <a:ext uri="{FF2B5EF4-FFF2-40B4-BE49-F238E27FC236}">
                  <a16:creationId xmlns:a16="http://schemas.microsoft.com/office/drawing/2014/main" id="{338E6CD5-85E2-6095-B382-B3B51B0E1A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66009" y="4392153"/>
              <a:ext cx="1555137" cy="772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349D74-8F79-138E-A1D6-7CF7718B8C3E}"/>
              </a:ext>
            </a:extLst>
          </p:cNvPr>
          <p:cNvGrpSpPr/>
          <p:nvPr/>
        </p:nvGrpSpPr>
        <p:grpSpPr>
          <a:xfrm>
            <a:off x="5633535" y="632451"/>
            <a:ext cx="3510465" cy="2126942"/>
            <a:chOff x="5633535" y="632451"/>
            <a:chExt cx="3510465" cy="2126942"/>
          </a:xfrm>
        </p:grpSpPr>
        <p:pic>
          <p:nvPicPr>
            <p:cNvPr id="17" name="Image 20">
              <a:extLst>
                <a:ext uri="{FF2B5EF4-FFF2-40B4-BE49-F238E27FC236}">
                  <a16:creationId xmlns:a16="http://schemas.microsoft.com/office/drawing/2014/main" id="{3ED683BA-8EEB-BE0F-423A-C99C8ACC3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33535" y="692695"/>
              <a:ext cx="3351219" cy="2066698"/>
            </a:xfrm>
            <a:prstGeom prst="rect">
              <a:avLst/>
            </a:prstGeom>
          </p:spPr>
        </p:pic>
        <p:pic>
          <p:nvPicPr>
            <p:cNvPr id="2054" name="Picture 6" descr="LPCCAEN logo">
              <a:extLst>
                <a:ext uri="{FF2B5EF4-FFF2-40B4-BE49-F238E27FC236}">
                  <a16:creationId xmlns:a16="http://schemas.microsoft.com/office/drawing/2014/main" id="{0AE5AC24-1284-323B-5D6C-2208B54791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9854" y="632451"/>
              <a:ext cx="1224146" cy="640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9AAD3D56-F1A3-582D-604C-A84982D68197}"/>
              </a:ext>
            </a:extLst>
          </p:cNvPr>
          <p:cNvSpPr txBox="1"/>
          <p:nvPr/>
        </p:nvSpPr>
        <p:spPr>
          <a:xfrm>
            <a:off x="33314" y="31246"/>
            <a:ext cx="69770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i="1" dirty="0" err="1"/>
              <a:t>See</a:t>
            </a:r>
            <a:r>
              <a:rPr lang="fr-FR" sz="1400" i="1" dirty="0"/>
              <a:t> Poster 548 Sophie </a:t>
            </a:r>
            <a:r>
              <a:rPr lang="fr-FR" sz="1400" i="1" dirty="0" err="1"/>
              <a:t>Morard</a:t>
            </a:r>
            <a:r>
              <a:rPr lang="fr-FR" sz="1400" i="1" dirty="0"/>
              <a:t> on </a:t>
            </a:r>
            <a:r>
              <a:rPr lang="fr-FR" sz="1400" i="1" dirty="0" err="1"/>
              <a:t>MLLTRAP@IJCLab</a:t>
            </a:r>
            <a:endParaRPr lang="fr-FR" sz="1400" i="1" dirty="0"/>
          </a:p>
          <a:p>
            <a:r>
              <a:rPr lang="fr-FR" sz="1400" i="1" dirty="0"/>
              <a:t>       Poster 378 Mathias </a:t>
            </a:r>
            <a:r>
              <a:rPr lang="fr-FR" sz="1400" i="1" dirty="0" err="1"/>
              <a:t>Gerbaux</a:t>
            </a:r>
            <a:r>
              <a:rPr lang="fr-FR" sz="1400" i="1" dirty="0"/>
              <a:t> on GPIB, Poster 487 Dinko </a:t>
            </a:r>
            <a:r>
              <a:rPr lang="fr-FR" sz="1400" i="1" dirty="0" err="1"/>
              <a:t>Atanasov</a:t>
            </a:r>
            <a:r>
              <a:rPr lang="fr-FR" sz="1400" i="1" dirty="0"/>
              <a:t> on PIPERADE</a:t>
            </a:r>
          </a:p>
          <a:p>
            <a:r>
              <a:rPr lang="fr-FR" sz="1400" i="1" dirty="0"/>
              <a:t>       Poster 306 Sacha </a:t>
            </a:r>
            <a:r>
              <a:rPr lang="fr-FR" sz="1400" i="1" dirty="0" err="1"/>
              <a:t>Daumas</a:t>
            </a:r>
            <a:r>
              <a:rPr lang="fr-FR" sz="1400" i="1" dirty="0"/>
              <a:t> on MORA</a:t>
            </a:r>
          </a:p>
          <a:p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201517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ustomShape 1">
            <a:extLst>
              <a:ext uri="{FF2B5EF4-FFF2-40B4-BE49-F238E27FC236}">
                <a16:creationId xmlns:a16="http://schemas.microsoft.com/office/drawing/2014/main" id="{53991E3F-EEFC-3EF8-7D07-FCFEB4D64999}"/>
              </a:ext>
            </a:extLst>
          </p:cNvPr>
          <p:cNvSpPr/>
          <p:nvPr/>
        </p:nvSpPr>
        <p:spPr>
          <a:xfrm>
            <a:off x="82080" y="76320"/>
            <a:ext cx="3874692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400" b="1" i="1" strike="noStrike" spc="-1" dirty="0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Conclusions and perspectives</a:t>
            </a:r>
            <a:endParaRPr lang="fr-FR" sz="2400" b="1" i="1" strike="noStrike" spc="-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130E867-195A-3669-1360-51FD5ACFF98C}"/>
              </a:ext>
            </a:extLst>
          </p:cNvPr>
          <p:cNvSpPr/>
          <p:nvPr/>
        </p:nvSpPr>
        <p:spPr>
          <a:xfrm rot="20767738">
            <a:off x="6026420" y="662510"/>
            <a:ext cx="1092680" cy="737863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B25D25-257D-7109-BD41-5634E26EBCAA}"/>
              </a:ext>
            </a:extLst>
          </p:cNvPr>
          <p:cNvSpPr txBox="1">
            <a:spLocks/>
          </p:cNvSpPr>
          <p:nvPr/>
        </p:nvSpPr>
        <p:spPr>
          <a:xfrm>
            <a:off x="3089558" y="409388"/>
            <a:ext cx="5943606" cy="60606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FR" sz="24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fr-FR" sz="2400" b="1" dirty="0">
                <a:solidFill>
                  <a:srgbClr val="7030A0"/>
                </a:solidFill>
              </a:rPr>
              <a:t>1983-2023: 40 </a:t>
            </a:r>
            <a:r>
              <a:rPr lang="fr-FR" sz="2400" b="1" dirty="0" err="1">
                <a:solidFill>
                  <a:srgbClr val="7030A0"/>
                </a:solidFill>
              </a:rPr>
              <a:t>years</a:t>
            </a:r>
            <a:r>
              <a:rPr lang="fr-FR" sz="2400" b="1" dirty="0">
                <a:solidFill>
                  <a:srgbClr val="7030A0"/>
                </a:solidFill>
              </a:rPr>
              <a:t> of </a:t>
            </a:r>
            <a:r>
              <a:rPr lang="fr-FR" sz="2400" b="1" dirty="0" err="1">
                <a:solidFill>
                  <a:srgbClr val="7030A0"/>
                </a:solidFill>
              </a:rPr>
              <a:t>research</a:t>
            </a:r>
            <a:r>
              <a:rPr lang="fr-FR" sz="2400" b="1" dirty="0">
                <a:solidFill>
                  <a:srgbClr val="7030A0"/>
                </a:solidFill>
              </a:rPr>
              <a:t> at GANIL </a:t>
            </a:r>
            <a:r>
              <a:rPr lang="fr-FR" sz="2400" b="1" dirty="0" err="1">
                <a:solidFill>
                  <a:srgbClr val="7030A0"/>
                </a:solidFill>
              </a:rPr>
              <a:t>with</a:t>
            </a:r>
            <a:r>
              <a:rPr lang="fr-FR" sz="2400" b="1" dirty="0">
                <a:solidFill>
                  <a:srgbClr val="7030A0"/>
                </a:solidFill>
              </a:rPr>
              <a:t> </a:t>
            </a:r>
            <a:r>
              <a:rPr lang="fr-FR" sz="2400" b="1" dirty="0" err="1">
                <a:solidFill>
                  <a:srgbClr val="7030A0"/>
                </a:solidFill>
              </a:rPr>
              <a:t>many</a:t>
            </a:r>
            <a:r>
              <a:rPr lang="fr-FR" sz="2400" b="1" dirty="0">
                <a:solidFill>
                  <a:srgbClr val="7030A0"/>
                </a:solidFill>
              </a:rPr>
              <a:t> highlights</a:t>
            </a:r>
          </a:p>
          <a:p>
            <a:pPr marL="0" indent="0">
              <a:buNone/>
            </a:pPr>
            <a:endParaRPr lang="fr-FR" sz="24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fr-FR" sz="2400" b="1" dirty="0" err="1">
                <a:solidFill>
                  <a:srgbClr val="7030A0"/>
                </a:solidFill>
              </a:rPr>
              <a:t>Many</a:t>
            </a:r>
            <a:r>
              <a:rPr lang="fr-FR" sz="2400" b="1" dirty="0">
                <a:solidFill>
                  <a:srgbClr val="7030A0"/>
                </a:solidFill>
              </a:rPr>
              <a:t> </a:t>
            </a:r>
            <a:r>
              <a:rPr lang="fr-FR" sz="2400" b="1" dirty="0" err="1">
                <a:solidFill>
                  <a:srgbClr val="7030A0"/>
                </a:solidFill>
              </a:rPr>
              <a:t>results</a:t>
            </a:r>
            <a:r>
              <a:rPr lang="fr-FR" sz="2400" b="1" dirty="0">
                <a:solidFill>
                  <a:srgbClr val="7030A0"/>
                </a:solidFill>
              </a:rPr>
              <a:t> on cyclotrons </a:t>
            </a:r>
            <a:r>
              <a:rPr lang="fr-FR" sz="2400" b="1" dirty="0" err="1">
                <a:solidFill>
                  <a:srgbClr val="7030A0"/>
                </a:solidFill>
              </a:rPr>
              <a:t>experimental</a:t>
            </a:r>
            <a:r>
              <a:rPr lang="fr-FR" sz="2400" b="1" dirty="0">
                <a:solidFill>
                  <a:srgbClr val="7030A0"/>
                </a:solidFill>
              </a:rPr>
              <a:t> areas and NFS </a:t>
            </a:r>
            <a:r>
              <a:rPr lang="fr-FR" sz="2400" b="1" dirty="0" err="1">
                <a:solidFill>
                  <a:srgbClr val="7030A0"/>
                </a:solidFill>
              </a:rPr>
              <a:t>will</a:t>
            </a:r>
            <a:r>
              <a:rPr lang="fr-FR" sz="2400" b="1" dirty="0">
                <a:solidFill>
                  <a:srgbClr val="7030A0"/>
                </a:solidFill>
              </a:rPr>
              <a:t> </a:t>
            </a:r>
            <a:r>
              <a:rPr lang="fr-FR" sz="2400" b="1" dirty="0" err="1">
                <a:solidFill>
                  <a:srgbClr val="7030A0"/>
                </a:solidFill>
              </a:rPr>
              <a:t>be</a:t>
            </a:r>
            <a:r>
              <a:rPr lang="fr-FR" sz="2400" b="1" dirty="0">
                <a:solidFill>
                  <a:srgbClr val="7030A0"/>
                </a:solidFill>
              </a:rPr>
              <a:t> </a:t>
            </a:r>
            <a:r>
              <a:rPr lang="fr-FR" sz="2400" b="1" dirty="0" err="1">
                <a:solidFill>
                  <a:srgbClr val="7030A0"/>
                </a:solidFill>
              </a:rPr>
              <a:t>presented</a:t>
            </a:r>
            <a:r>
              <a:rPr lang="fr-FR" sz="2400" b="1" dirty="0">
                <a:solidFill>
                  <a:srgbClr val="7030A0"/>
                </a:solidFill>
              </a:rPr>
              <a:t> </a:t>
            </a:r>
            <a:r>
              <a:rPr lang="fr-FR" sz="2400" b="1" dirty="0" err="1">
                <a:solidFill>
                  <a:srgbClr val="7030A0"/>
                </a:solidFill>
              </a:rPr>
              <a:t>during</a:t>
            </a:r>
            <a:r>
              <a:rPr lang="fr-FR" sz="2400" b="1" dirty="0">
                <a:solidFill>
                  <a:srgbClr val="7030A0"/>
                </a:solidFill>
              </a:rPr>
              <a:t> ARIS2023</a:t>
            </a:r>
            <a:endParaRPr lang="fr-FR" sz="24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fr-FR" sz="24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fr-FR" sz="2400" b="1" dirty="0">
                <a:solidFill>
                  <a:srgbClr val="7030A0"/>
                </a:solidFill>
              </a:rPr>
              <a:t>S3, DESIR, NEWGAIN </a:t>
            </a:r>
            <a:r>
              <a:rPr lang="fr-FR" sz="2400" b="1" dirty="0" err="1">
                <a:solidFill>
                  <a:srgbClr val="7030A0"/>
                </a:solidFill>
              </a:rPr>
              <a:t>progressing</a:t>
            </a:r>
            <a:r>
              <a:rPr lang="fr-FR" sz="2400" b="1" dirty="0">
                <a:solidFill>
                  <a:srgbClr val="7030A0"/>
                </a:solidFill>
              </a:rPr>
              <a:t> </a:t>
            </a:r>
            <a:r>
              <a:rPr lang="fr-FR" sz="2400" b="1" dirty="0" err="1">
                <a:solidFill>
                  <a:srgbClr val="7030A0"/>
                </a:solidFill>
              </a:rPr>
              <a:t>well</a:t>
            </a:r>
            <a:endParaRPr lang="fr-FR" sz="24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fr-FR" sz="24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fr-FR" sz="2400" b="1" dirty="0" err="1">
                <a:solidFill>
                  <a:srgbClr val="7030A0"/>
                </a:solidFill>
              </a:rPr>
              <a:t>What’s</a:t>
            </a:r>
            <a:r>
              <a:rPr lang="fr-FR" sz="2400" b="1" dirty="0">
                <a:solidFill>
                  <a:srgbClr val="7030A0"/>
                </a:solidFill>
              </a:rPr>
              <a:t> </a:t>
            </a:r>
            <a:r>
              <a:rPr lang="fr-FR" sz="2400" b="1" dirty="0" err="1">
                <a:solidFill>
                  <a:srgbClr val="7030A0"/>
                </a:solidFill>
              </a:rPr>
              <a:t>next</a:t>
            </a:r>
            <a:r>
              <a:rPr lang="fr-FR" sz="2400" b="1" dirty="0">
                <a:solidFill>
                  <a:srgbClr val="7030A0"/>
                </a:solidFill>
              </a:rPr>
              <a:t>???</a:t>
            </a:r>
          </a:p>
          <a:p>
            <a:pPr>
              <a:buFont typeface="Symbol" pitchFamily="2" charset="2"/>
              <a:buChar char="Þ"/>
            </a:pPr>
            <a:r>
              <a:rPr lang="fr-FR" sz="2400" b="1" dirty="0">
                <a:solidFill>
                  <a:srgbClr val="7030A0"/>
                </a:solidFill>
              </a:rPr>
              <a:t>International </a:t>
            </a:r>
            <a:r>
              <a:rPr lang="fr-FR" sz="2400" b="1" dirty="0" err="1">
                <a:solidFill>
                  <a:srgbClr val="7030A0"/>
                </a:solidFill>
              </a:rPr>
              <a:t>Committee</a:t>
            </a:r>
            <a:r>
              <a:rPr lang="fr-FR" sz="2400" b="1" dirty="0">
                <a:solidFill>
                  <a:srgbClr val="7030A0"/>
                </a:solidFill>
              </a:rPr>
              <a:t> report « Vision for the future of GANIL » </a:t>
            </a:r>
            <a:r>
              <a:rPr lang="fr-FR" sz="2400" b="1" dirty="0" err="1">
                <a:solidFill>
                  <a:srgbClr val="7030A0"/>
                </a:solidFill>
              </a:rPr>
              <a:t>will</a:t>
            </a:r>
            <a:r>
              <a:rPr lang="fr-FR" sz="2400" b="1" dirty="0">
                <a:solidFill>
                  <a:srgbClr val="7030A0"/>
                </a:solidFill>
              </a:rPr>
              <a:t> </a:t>
            </a:r>
            <a:r>
              <a:rPr lang="fr-FR" sz="2400" b="1" dirty="0" err="1">
                <a:solidFill>
                  <a:srgbClr val="7030A0"/>
                </a:solidFill>
              </a:rPr>
              <a:t>be</a:t>
            </a:r>
            <a:r>
              <a:rPr lang="fr-FR" sz="2400" b="1" dirty="0">
                <a:solidFill>
                  <a:srgbClr val="7030A0"/>
                </a:solidFill>
              </a:rPr>
              <a:t> </a:t>
            </a:r>
            <a:r>
              <a:rPr lang="fr-FR" sz="2400" b="1" dirty="0" err="1">
                <a:solidFill>
                  <a:srgbClr val="7030A0"/>
                </a:solidFill>
              </a:rPr>
              <a:t>presented</a:t>
            </a:r>
            <a:r>
              <a:rPr lang="fr-FR" sz="2400" b="1" dirty="0">
                <a:solidFill>
                  <a:srgbClr val="7030A0"/>
                </a:solidFill>
              </a:rPr>
              <a:t> by </a:t>
            </a:r>
            <a:r>
              <a:rPr lang="fr-FR" sz="2400" b="1" dirty="0" err="1">
                <a:solidFill>
                  <a:srgbClr val="7030A0"/>
                </a:solidFill>
              </a:rPr>
              <a:t>Stephane</a:t>
            </a:r>
            <a:r>
              <a:rPr lang="fr-FR" sz="2400" b="1" dirty="0">
                <a:solidFill>
                  <a:srgbClr val="7030A0"/>
                </a:solidFill>
              </a:rPr>
              <a:t> Grévy on Friday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7EDE463-CFBC-8FF6-62E3-ED06637077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9999" y="1221050"/>
            <a:ext cx="5764157" cy="407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06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721214D-AC5C-3B6A-C3F1-B7767CE6438A}"/>
              </a:ext>
            </a:extLst>
          </p:cNvPr>
          <p:cNvSpPr txBox="1"/>
          <p:nvPr/>
        </p:nvSpPr>
        <p:spPr>
          <a:xfrm>
            <a:off x="14994" y="59964"/>
            <a:ext cx="3877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Vision for the future of GANIL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1779585-CADE-3AA2-9C1A-AB9C4A70B73B}"/>
              </a:ext>
            </a:extLst>
          </p:cNvPr>
          <p:cNvSpPr txBox="1"/>
          <p:nvPr/>
        </p:nvSpPr>
        <p:spPr>
          <a:xfrm>
            <a:off x="5016129" y="1201857"/>
            <a:ext cx="38277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i="1" dirty="0">
                <a:solidFill>
                  <a:srgbClr val="7030A0"/>
                </a:solidFill>
              </a:rPr>
              <a:t>Talk Stéphane Grévy 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AC531A6C-E259-7318-1249-445706C0D8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3052" y="1938074"/>
            <a:ext cx="9370104" cy="386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42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e 1">
            <a:extLst>
              <a:ext uri="{FF2B5EF4-FFF2-40B4-BE49-F238E27FC236}">
                <a16:creationId xmlns:a16="http://schemas.microsoft.com/office/drawing/2014/main" id="{D130E867-195A-3669-1360-51FD5ACFF98C}"/>
              </a:ext>
            </a:extLst>
          </p:cNvPr>
          <p:cNvSpPr/>
          <p:nvPr/>
        </p:nvSpPr>
        <p:spPr>
          <a:xfrm rot="20767738">
            <a:off x="6026420" y="662510"/>
            <a:ext cx="1092680" cy="737863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14CBCBF-4911-1716-8FAE-3F3733BB8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0850" y="5546435"/>
            <a:ext cx="5702300" cy="8636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C37826E-7944-2A74-A5DE-5F09B0391A64}"/>
              </a:ext>
            </a:extLst>
          </p:cNvPr>
          <p:cNvSpPr txBox="1"/>
          <p:nvPr/>
        </p:nvSpPr>
        <p:spPr>
          <a:xfrm>
            <a:off x="1510145" y="789706"/>
            <a:ext cx="60128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err="1"/>
              <a:t>See</a:t>
            </a:r>
            <a:r>
              <a:rPr lang="fr-FR" sz="2800" dirty="0"/>
              <a:t> </a:t>
            </a:r>
            <a:r>
              <a:rPr lang="fr-FR" sz="2800" dirty="0" err="1"/>
              <a:t>you</a:t>
            </a:r>
            <a:r>
              <a:rPr lang="fr-FR" sz="2800" dirty="0"/>
              <a:t> in Caen for </a:t>
            </a:r>
            <a:r>
              <a:rPr lang="fr-FR" sz="2800" dirty="0" err="1"/>
              <a:t>European</a:t>
            </a:r>
            <a:r>
              <a:rPr lang="fr-FR" sz="2800" dirty="0"/>
              <a:t> </a:t>
            </a:r>
            <a:r>
              <a:rPr lang="fr-FR" sz="2800" dirty="0" err="1"/>
              <a:t>Nuclear</a:t>
            </a:r>
            <a:r>
              <a:rPr lang="fr-FR" sz="2800" dirty="0"/>
              <a:t> </a:t>
            </a:r>
            <a:r>
              <a:rPr lang="fr-FR" sz="2800" dirty="0" err="1"/>
              <a:t>Physics</a:t>
            </a:r>
            <a:r>
              <a:rPr lang="fr-FR" sz="2800" dirty="0"/>
              <a:t> </a:t>
            </a:r>
            <a:r>
              <a:rPr lang="fr-FR" sz="2800" dirty="0" err="1"/>
              <a:t>Conference</a:t>
            </a:r>
            <a:r>
              <a:rPr lang="fr-FR" sz="2800" dirty="0"/>
              <a:t> in 2025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90A8862-6369-B2A0-7AA4-447E1C139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905" y="1962726"/>
            <a:ext cx="1201933" cy="100640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9CEC613-DFD3-3DC7-A223-B4594A366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632" y="3564254"/>
            <a:ext cx="2976131" cy="198218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A83CB22-468E-3000-EB05-3518A50EB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7361" y="1844962"/>
            <a:ext cx="2776105" cy="370147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B4DF4B3-DE06-44A6-E1EC-82D28764A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58504"/>
            <a:ext cx="2926195" cy="252523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A70498C-FF32-BFCA-F5A5-C03804FEE0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4633" y="2096348"/>
            <a:ext cx="3855171" cy="133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39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ustomShape 1">
            <a:extLst>
              <a:ext uri="{FF2B5EF4-FFF2-40B4-BE49-F238E27FC236}">
                <a16:creationId xmlns:a16="http://schemas.microsoft.com/office/drawing/2014/main" id="{53991E3F-EEFC-3EF8-7D07-FCFEB4D64999}"/>
              </a:ext>
            </a:extLst>
          </p:cNvPr>
          <p:cNvSpPr/>
          <p:nvPr/>
        </p:nvSpPr>
        <p:spPr>
          <a:xfrm>
            <a:off x="82080" y="76320"/>
            <a:ext cx="1133044" cy="46021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400" b="1" i="1" strike="noStrike" spc="-1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Outline</a:t>
            </a:r>
            <a:endParaRPr lang="fr-FR" sz="2400" b="1" i="1" strike="noStrike" spc="-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130E867-195A-3669-1360-51FD5ACFF98C}"/>
              </a:ext>
            </a:extLst>
          </p:cNvPr>
          <p:cNvSpPr/>
          <p:nvPr/>
        </p:nvSpPr>
        <p:spPr>
          <a:xfrm rot="20767738">
            <a:off x="6026420" y="662510"/>
            <a:ext cx="1092680" cy="737863"/>
          </a:xfrm>
          <a:prstGeom prst="ellipse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B25D25-257D-7109-BD41-5634E26EBCAA}"/>
              </a:ext>
            </a:extLst>
          </p:cNvPr>
          <p:cNvSpPr txBox="1">
            <a:spLocks/>
          </p:cNvSpPr>
          <p:nvPr/>
        </p:nvSpPr>
        <p:spPr>
          <a:xfrm>
            <a:off x="457200" y="811173"/>
            <a:ext cx="8229600" cy="564341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b="1" dirty="0">
                <a:solidFill>
                  <a:srgbClr val="7030A0"/>
                </a:solidFill>
              </a:rPr>
              <a:t>GANIL Cyclotrons</a:t>
            </a:r>
          </a:p>
          <a:p>
            <a:r>
              <a:rPr lang="fr-FR" sz="2000" dirty="0" err="1">
                <a:solidFill>
                  <a:srgbClr val="7030A0"/>
                </a:solidFill>
              </a:rPr>
              <a:t>Some</a:t>
            </a:r>
            <a:r>
              <a:rPr lang="fr-FR" sz="2000" dirty="0">
                <a:solidFill>
                  <a:srgbClr val="7030A0"/>
                </a:solidFill>
              </a:rPr>
              <a:t> </a:t>
            </a:r>
            <a:r>
              <a:rPr lang="fr-FR" sz="2000" dirty="0" err="1">
                <a:solidFill>
                  <a:srgbClr val="7030A0"/>
                </a:solidFill>
              </a:rPr>
              <a:t>selected</a:t>
            </a:r>
            <a:r>
              <a:rPr lang="fr-FR" sz="2000" dirty="0">
                <a:solidFill>
                  <a:srgbClr val="7030A0"/>
                </a:solidFill>
              </a:rPr>
              <a:t> </a:t>
            </a:r>
            <a:r>
              <a:rPr lang="fr-FR" sz="2000" dirty="0" err="1">
                <a:solidFill>
                  <a:srgbClr val="7030A0"/>
                </a:solidFill>
              </a:rPr>
              <a:t>results</a:t>
            </a:r>
            <a:endParaRPr lang="fr-FR" sz="2000" dirty="0">
              <a:solidFill>
                <a:srgbClr val="7030A0"/>
              </a:solidFill>
            </a:endParaRPr>
          </a:p>
          <a:p>
            <a:r>
              <a:rPr lang="fr-FR" sz="2000" dirty="0">
                <a:solidFill>
                  <a:srgbClr val="7030A0"/>
                </a:solidFill>
              </a:rPr>
              <a:t>Plans for the future</a:t>
            </a:r>
          </a:p>
          <a:p>
            <a:pPr marL="0" indent="0">
              <a:buNone/>
            </a:pPr>
            <a:endParaRPr lang="fr-FR" sz="20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fr-FR" sz="2000" b="1" dirty="0">
                <a:solidFill>
                  <a:srgbClr val="7030A0"/>
                </a:solidFill>
              </a:rPr>
              <a:t>SPIRAL2 new </a:t>
            </a:r>
            <a:r>
              <a:rPr lang="fr-FR" sz="2000" b="1" dirty="0" err="1">
                <a:solidFill>
                  <a:srgbClr val="7030A0"/>
                </a:solidFill>
              </a:rPr>
              <a:t>experimental</a:t>
            </a:r>
            <a:r>
              <a:rPr lang="fr-FR" sz="2000" b="1" dirty="0">
                <a:solidFill>
                  <a:srgbClr val="7030A0"/>
                </a:solidFill>
              </a:rPr>
              <a:t> </a:t>
            </a:r>
            <a:r>
              <a:rPr lang="fr-FR" sz="2000" b="1" dirty="0" err="1">
                <a:solidFill>
                  <a:srgbClr val="7030A0"/>
                </a:solidFill>
              </a:rPr>
              <a:t>rooms</a:t>
            </a:r>
            <a:endParaRPr lang="fr-FR" sz="2000" b="1" dirty="0">
              <a:solidFill>
                <a:srgbClr val="7030A0"/>
              </a:solidFill>
            </a:endParaRPr>
          </a:p>
          <a:p>
            <a:r>
              <a:rPr lang="fr-FR" sz="2000" dirty="0">
                <a:solidFill>
                  <a:srgbClr val="7030A0"/>
                </a:solidFill>
              </a:rPr>
              <a:t>NFS: Neutrons for Science</a:t>
            </a:r>
          </a:p>
          <a:p>
            <a:pPr lvl="1">
              <a:buFont typeface="Wingdings" pitchFamily="2" charset="2"/>
              <a:buChar char="Ø"/>
            </a:pPr>
            <a:r>
              <a:rPr lang="fr-FR" sz="1800" dirty="0">
                <a:solidFill>
                  <a:srgbClr val="7030A0"/>
                </a:solidFill>
              </a:rPr>
              <a:t>NFS first </a:t>
            </a:r>
            <a:r>
              <a:rPr lang="fr-FR" sz="1800" dirty="0" err="1">
                <a:solidFill>
                  <a:srgbClr val="7030A0"/>
                </a:solidFill>
              </a:rPr>
              <a:t>results</a:t>
            </a:r>
            <a:endParaRPr lang="fr-FR" sz="1800" dirty="0">
              <a:solidFill>
                <a:srgbClr val="7030A0"/>
              </a:solidFill>
            </a:endParaRPr>
          </a:p>
          <a:p>
            <a:r>
              <a:rPr lang="fr-FR" sz="2000" dirty="0">
                <a:solidFill>
                  <a:srgbClr val="7030A0"/>
                </a:solidFill>
              </a:rPr>
              <a:t>S3: Super </a:t>
            </a:r>
            <a:r>
              <a:rPr lang="fr-FR" sz="2000" dirty="0" err="1">
                <a:solidFill>
                  <a:srgbClr val="7030A0"/>
                </a:solidFill>
              </a:rPr>
              <a:t>Separator</a:t>
            </a:r>
            <a:r>
              <a:rPr lang="fr-FR" sz="2000" dirty="0">
                <a:solidFill>
                  <a:srgbClr val="7030A0"/>
                </a:solidFill>
              </a:rPr>
              <a:t> </a:t>
            </a:r>
            <a:r>
              <a:rPr lang="fr-FR" sz="2000" dirty="0" err="1">
                <a:solidFill>
                  <a:srgbClr val="7030A0"/>
                </a:solidFill>
              </a:rPr>
              <a:t>Spectrometer</a:t>
            </a:r>
            <a:endParaRPr lang="fr-FR" sz="2000" dirty="0">
              <a:solidFill>
                <a:srgbClr val="7030A0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fr-FR" sz="1800" dirty="0" err="1">
                <a:solidFill>
                  <a:srgbClr val="7030A0"/>
                </a:solidFill>
              </a:rPr>
              <a:t>Status</a:t>
            </a:r>
            <a:r>
              <a:rPr lang="fr-FR" sz="1800" dirty="0">
                <a:solidFill>
                  <a:srgbClr val="7030A0"/>
                </a:solidFill>
              </a:rPr>
              <a:t> of construction</a:t>
            </a:r>
          </a:p>
          <a:p>
            <a:r>
              <a:rPr lang="fr-FR" sz="2000" dirty="0">
                <a:solidFill>
                  <a:srgbClr val="7030A0"/>
                </a:solidFill>
              </a:rPr>
              <a:t>DESIR: </a:t>
            </a:r>
            <a:r>
              <a:rPr lang="fr-FR" sz="2000" dirty="0" err="1">
                <a:solidFill>
                  <a:srgbClr val="7030A0"/>
                </a:solidFill>
              </a:rPr>
              <a:t>Decay</a:t>
            </a:r>
            <a:r>
              <a:rPr lang="fr-FR" sz="2000" dirty="0">
                <a:solidFill>
                  <a:srgbClr val="7030A0"/>
                </a:solidFill>
              </a:rPr>
              <a:t>, Excitation, Storage of Radioactive Ions</a:t>
            </a:r>
          </a:p>
          <a:p>
            <a:pPr lvl="1">
              <a:buFont typeface="Wingdings" pitchFamily="2" charset="2"/>
              <a:buChar char="Ø"/>
            </a:pPr>
            <a:r>
              <a:rPr lang="fr-FR" sz="1800" dirty="0" err="1">
                <a:solidFill>
                  <a:srgbClr val="7030A0"/>
                </a:solidFill>
              </a:rPr>
              <a:t>Status</a:t>
            </a:r>
            <a:r>
              <a:rPr lang="fr-FR" sz="1800" dirty="0">
                <a:solidFill>
                  <a:srgbClr val="7030A0"/>
                </a:solidFill>
              </a:rPr>
              <a:t> of the </a:t>
            </a:r>
            <a:r>
              <a:rPr lang="fr-FR" sz="1800" dirty="0" err="1">
                <a:solidFill>
                  <a:srgbClr val="7030A0"/>
                </a:solidFill>
              </a:rPr>
              <a:t>project</a:t>
            </a:r>
            <a:endParaRPr lang="fr-FR" sz="20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fr-FR" sz="2000" b="1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fr-FR" sz="2000" b="1" dirty="0">
                <a:solidFill>
                  <a:srgbClr val="7030A0"/>
                </a:solidFill>
              </a:rPr>
              <a:t>SPIRAL2 new </a:t>
            </a:r>
            <a:r>
              <a:rPr lang="fr-FR" sz="2000" b="1" dirty="0" err="1">
                <a:solidFill>
                  <a:srgbClr val="7030A0"/>
                </a:solidFill>
              </a:rPr>
              <a:t>injector</a:t>
            </a:r>
            <a:r>
              <a:rPr lang="fr-FR" sz="2000" b="1" dirty="0">
                <a:solidFill>
                  <a:srgbClr val="7030A0"/>
                </a:solidFill>
              </a:rPr>
              <a:t> NEWGAIN</a:t>
            </a:r>
          </a:p>
          <a:p>
            <a:pPr lvl="1">
              <a:buFont typeface="Wingdings" pitchFamily="2" charset="2"/>
              <a:buChar char="Ø"/>
            </a:pPr>
            <a:r>
              <a:rPr lang="fr-FR" sz="1800" dirty="0" err="1">
                <a:solidFill>
                  <a:srgbClr val="7030A0"/>
                </a:solidFill>
              </a:rPr>
              <a:t>Status</a:t>
            </a:r>
            <a:r>
              <a:rPr lang="fr-FR" sz="1800" dirty="0">
                <a:solidFill>
                  <a:srgbClr val="7030A0"/>
                </a:solidFill>
              </a:rPr>
              <a:t> of the </a:t>
            </a:r>
            <a:r>
              <a:rPr lang="fr-FR" sz="1800" dirty="0" err="1">
                <a:solidFill>
                  <a:srgbClr val="7030A0"/>
                </a:solidFill>
              </a:rPr>
              <a:t>project</a:t>
            </a:r>
            <a:endParaRPr lang="fr-FR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fr-FR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509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69E3FD-68FF-49B6-1F29-04D34DBED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for </a:t>
            </a:r>
            <a:r>
              <a:rPr lang="fr-FR" dirty="0" err="1"/>
              <a:t>your</a:t>
            </a:r>
            <a:r>
              <a:rPr lang="fr-FR" dirty="0"/>
              <a:t> attention</a:t>
            </a:r>
          </a:p>
        </p:txBody>
      </p:sp>
    </p:spTree>
    <p:extLst>
      <p:ext uri="{BB962C8B-B14F-4D97-AF65-F5344CB8AC3E}">
        <p14:creationId xmlns:p14="http://schemas.microsoft.com/office/powerpoint/2010/main" val="4049279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D56FCE8F-341E-8040-36FF-FE26989E60C3}"/>
              </a:ext>
            </a:extLst>
          </p:cNvPr>
          <p:cNvGrpSpPr/>
          <p:nvPr/>
        </p:nvGrpSpPr>
        <p:grpSpPr>
          <a:xfrm>
            <a:off x="1843463" y="908720"/>
            <a:ext cx="6649458" cy="5664419"/>
            <a:chOff x="1727620" y="292146"/>
            <a:chExt cx="7517504" cy="676661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79AC54E-7339-B4CB-C758-780A49BAC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71049" y="609116"/>
              <a:ext cx="1672546" cy="1254410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EF77D0D-F621-37B8-7D45-9BF110B3E6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25083" y="1876313"/>
              <a:ext cx="5276410" cy="5182450"/>
            </a:xfrm>
            <a:prstGeom prst="rect">
              <a:avLst/>
            </a:prstGeom>
          </p:spPr>
        </p:pic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90196EE5-7A1D-5582-5B36-3C05413C3AD7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716093" y="2791699"/>
              <a:ext cx="1717704" cy="946985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FC5C1973-7BA2-585D-0075-E98BC89A1FD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977147" y="2202376"/>
              <a:ext cx="1603599" cy="1127052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859C7B08-AEE8-A238-B863-6C766318C8F6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833053" y="2150328"/>
              <a:ext cx="1256674" cy="948364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5D96D1B6-DECA-39FF-2F39-F02AE6B1A0C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047299" y="3195851"/>
              <a:ext cx="432048" cy="776405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7AC51274-1B56-EB8D-14F6-9083FE857EBB}"/>
                </a:ext>
              </a:extLst>
            </p:cNvPr>
            <p:cNvCxnSpPr>
              <a:cxnSpLocks/>
              <a:endCxn id="5" idx="1"/>
            </p:cNvCxnSpPr>
            <p:nvPr/>
          </p:nvCxnSpPr>
          <p:spPr bwMode="auto">
            <a:xfrm flipV="1">
              <a:off x="6043620" y="1236321"/>
              <a:ext cx="927429" cy="1558722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19715E34-8CF7-D1A9-33B9-AB12ABF6F38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03283" y="2674670"/>
              <a:ext cx="1180430" cy="323675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843815A-E570-CC1C-723C-6C582DB26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27620" y="2362128"/>
              <a:ext cx="946754" cy="1421936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9D57DE1-776E-3235-0B07-A88AD6239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57206" y="908444"/>
              <a:ext cx="1031490" cy="1331189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EDB571B-0DDB-0F18-F0D4-B578AF9145F2}"/>
                </a:ext>
              </a:extLst>
            </p:cNvPr>
            <p:cNvSpPr txBox="1"/>
            <p:nvPr/>
          </p:nvSpPr>
          <p:spPr>
            <a:xfrm>
              <a:off x="1810933" y="3793921"/>
              <a:ext cx="824726" cy="3308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VAMOS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8B954121-9471-6EF0-89CE-B79F9F036820}"/>
                </a:ext>
              </a:extLst>
            </p:cNvPr>
            <p:cNvSpPr txBox="1"/>
            <p:nvPr/>
          </p:nvSpPr>
          <p:spPr>
            <a:xfrm>
              <a:off x="1797233" y="598895"/>
              <a:ext cx="11669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EXOGAM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AEACA33A-8BB1-0162-C472-290983630548}"/>
                </a:ext>
              </a:extLst>
            </p:cNvPr>
            <p:cNvSpPr txBox="1"/>
            <p:nvPr/>
          </p:nvSpPr>
          <p:spPr>
            <a:xfrm>
              <a:off x="3062704" y="437073"/>
              <a:ext cx="1286358" cy="33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ACTAR TPC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E392B2C8-4CFE-40D5-2506-6369115E0A36}"/>
                </a:ext>
              </a:extLst>
            </p:cNvPr>
            <p:cNvSpPr txBox="1"/>
            <p:nvPr/>
          </p:nvSpPr>
          <p:spPr>
            <a:xfrm>
              <a:off x="7400864" y="1869204"/>
              <a:ext cx="1106980" cy="33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MUGAST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AA80FFC-BCDA-D5DC-71AA-ED567A2DAF3E}"/>
                </a:ext>
              </a:extLst>
            </p:cNvPr>
            <p:cNvSpPr txBox="1"/>
            <p:nvPr/>
          </p:nvSpPr>
          <p:spPr>
            <a:xfrm>
              <a:off x="7041139" y="3523497"/>
              <a:ext cx="2203985" cy="33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LISE SPECTROMETER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6FCCB05-74FD-1CC5-929E-88D55F04D9A6}"/>
                </a:ext>
              </a:extLst>
            </p:cNvPr>
            <p:cNvSpPr txBox="1"/>
            <p:nvPr/>
          </p:nvSpPr>
          <p:spPr>
            <a:xfrm>
              <a:off x="6690205" y="4945534"/>
              <a:ext cx="14213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INDRA + FAZIA</a:t>
              </a:r>
            </a:p>
          </p:txBody>
        </p: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98D79187-8316-F73A-CF98-7F08958CCAF2}"/>
                </a:ext>
              </a:extLst>
            </p:cNvPr>
            <p:cNvCxnSpPr>
              <a:cxnSpLocks/>
              <a:endCxn id="24" idx="2"/>
            </p:cNvCxnSpPr>
            <p:nvPr/>
          </p:nvCxnSpPr>
          <p:spPr bwMode="auto">
            <a:xfrm flipV="1">
              <a:off x="5460049" y="1973174"/>
              <a:ext cx="10809" cy="543174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102BACA-D95C-F3A7-05B3-5F316F7810D7}"/>
                </a:ext>
              </a:extLst>
            </p:cNvPr>
            <p:cNvSpPr txBox="1"/>
            <p:nvPr/>
          </p:nvSpPr>
          <p:spPr>
            <a:xfrm rot="1616580">
              <a:off x="5111502" y="2263194"/>
              <a:ext cx="1673085" cy="303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fr-FR" sz="1050" b="1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Experimental</a:t>
              </a:r>
              <a:r>
                <a:rPr lang="fr-FR" sz="105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 </a:t>
              </a:r>
              <a:r>
                <a:rPr lang="fr-FR" sz="1050" b="1" dirty="0" err="1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rooms</a:t>
              </a:r>
              <a:endParaRPr lang="fr-FR" sz="105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ＭＳ Ｐゴシック" charset="-128"/>
                <a:cs typeface="Arial" panose="020B0604020202020204" pitchFamily="34" charset="0"/>
              </a:endParaRP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6C16926C-2458-49CE-7395-949E3467914E}"/>
                </a:ext>
              </a:extLst>
            </p:cNvPr>
            <p:cNvSpPr txBox="1"/>
            <p:nvPr/>
          </p:nvSpPr>
          <p:spPr>
            <a:xfrm>
              <a:off x="4532689" y="1421677"/>
              <a:ext cx="1876340" cy="551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Sample holder for irradiation</a:t>
              </a:r>
            </a:p>
          </p:txBody>
        </p:sp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55C8718E-254F-79D7-E481-4A27EF838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1322" y="292146"/>
              <a:ext cx="1566472" cy="1174056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B19D347C-CEB7-128D-21B3-0FD6AB478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17545" y="306399"/>
              <a:ext cx="400472" cy="418403"/>
            </a:xfrm>
            <a:prstGeom prst="rect">
              <a:avLst/>
            </a:prstGeom>
          </p:spPr>
        </p:pic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E69D1607-B587-73F5-E26B-0CD2C7742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59692" y="720466"/>
              <a:ext cx="958089" cy="1437134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B0CE6A50-20FF-D785-8E3C-7059C8047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8890" y="2220971"/>
              <a:ext cx="1946166" cy="1295417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F4E5ED1C-6092-424F-E30B-20FEFC42B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9626" y="3908261"/>
              <a:ext cx="1547664" cy="1030164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B1C911B1-D8A4-8EBF-D335-1262D60742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31088" y="5490244"/>
              <a:ext cx="1933612" cy="1188388"/>
            </a:xfrm>
            <a:prstGeom prst="rect">
              <a:avLst/>
            </a:prstGeom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8564E9A5-05D1-AE0A-8286-6D2900A43ED9}"/>
                </a:ext>
              </a:extLst>
            </p:cNvPr>
            <p:cNvSpPr txBox="1"/>
            <p:nvPr/>
          </p:nvSpPr>
          <p:spPr>
            <a:xfrm>
              <a:off x="2145562" y="5222533"/>
              <a:ext cx="1641600" cy="330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CYCLOTRON</a:t>
              </a:r>
            </a:p>
          </p:txBody>
        </p: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4B28475E-643F-F651-9CD4-74B00446261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257063" y="5589240"/>
              <a:ext cx="1395057" cy="433466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1D69F293-03D7-AA44-E779-FB8372919FF9}"/>
                </a:ext>
              </a:extLst>
            </p:cNvPr>
            <p:cNvSpPr txBox="1"/>
            <p:nvPr/>
          </p:nvSpPr>
          <p:spPr>
            <a:xfrm rot="2025009">
              <a:off x="2366778" y="4965779"/>
              <a:ext cx="3854180" cy="303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fr-FR" sz="1050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ea typeface="ＭＳ Ｐゴシック" charset="-128"/>
                  <a:cs typeface="Arial" panose="020B0604020202020204" pitchFamily="34" charset="0"/>
                </a:rPr>
                <a:t>GANIL CYCLOTRONS</a:t>
              </a:r>
            </a:p>
          </p:txBody>
        </p:sp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2070EDEB-01B2-12C6-FBE6-8372D2292A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50214" y="5551114"/>
              <a:ext cx="1474292" cy="1209845"/>
            </a:xfrm>
            <a:prstGeom prst="rect">
              <a:avLst/>
            </a:prstGeom>
          </p:spPr>
        </p:pic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0BB14D78-4377-51E3-FAD8-960535E4E53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971049" y="5733385"/>
              <a:ext cx="479165" cy="607025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AA00"/>
              </a:solidFill>
              <a:prstDash val="solid"/>
              <a:round/>
              <a:headEnd type="oval" w="med" len="med"/>
              <a:tailEnd type="none" w="med" len="med"/>
            </a:ln>
            <a:effectLst/>
          </p:spPr>
        </p:cxn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FD6DCE6-79C7-9B0E-B81C-CD7E958CF50B}"/>
                </a:ext>
              </a:extLst>
            </p:cNvPr>
            <p:cNvSpPr txBox="1"/>
            <p:nvPr/>
          </p:nvSpPr>
          <p:spPr>
            <a:xfrm>
              <a:off x="7586818" y="5284167"/>
              <a:ext cx="12777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dirty="0">
                  <a:solidFill>
                    <a:schemeClr val="bg1">
                      <a:lumMod val="50000"/>
                    </a:schemeClr>
                  </a:solidFill>
                </a:rPr>
                <a:t>SOURCES</a:t>
              </a:r>
            </a:p>
          </p:txBody>
        </p:sp>
      </p:grpSp>
      <p:sp>
        <p:nvSpPr>
          <p:cNvPr id="38" name="CustomShape 1">
            <a:extLst>
              <a:ext uri="{FF2B5EF4-FFF2-40B4-BE49-F238E27FC236}">
                <a16:creationId xmlns:a16="http://schemas.microsoft.com/office/drawing/2014/main" id="{5393185D-D329-0292-A996-1BEDBCCAD49A}"/>
              </a:ext>
            </a:extLst>
          </p:cNvPr>
          <p:cNvSpPr/>
          <p:nvPr/>
        </p:nvSpPr>
        <p:spPr>
          <a:xfrm>
            <a:off x="82080" y="76320"/>
            <a:ext cx="7188099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GANIL Cyclotrons and </a:t>
            </a:r>
            <a:r>
              <a:rPr lang="fr-FR" sz="2800" b="0" strike="noStrike" spc="-1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experimental</a:t>
            </a:r>
            <a:r>
              <a:rPr lang="fr-FR" sz="2800" b="0" strike="noStrike" spc="-1" dirty="0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fr-FR" sz="2800" b="0" strike="noStrike" spc="-1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equipment</a:t>
            </a:r>
            <a:endParaRPr lang="fr-FR" sz="2800" b="0" strike="noStrike" spc="-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529F4D-0982-D05A-4FEA-03343C819F1D}"/>
              </a:ext>
            </a:extLst>
          </p:cNvPr>
          <p:cNvSpPr txBox="1"/>
          <p:nvPr/>
        </p:nvSpPr>
        <p:spPr>
          <a:xfrm>
            <a:off x="69273" y="4378036"/>
            <a:ext cx="21411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" indent="-10800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</a:t>
            </a:r>
            <a:r>
              <a:rPr lang="fr-FR" sz="16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to U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: </a:t>
            </a: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&lt;1 MeV up to 95MeV/</a:t>
            </a: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nucleon</a:t>
            </a:r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 to 4 </a:t>
            </a: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r>
              <a:rPr lang="fr-FR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fr-FR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parallel</a:t>
            </a:r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Exotic</a:t>
            </a:r>
            <a:r>
              <a:rPr lang="fr-FR" sz="1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beams</a:t>
            </a:r>
            <a:r>
              <a:rPr lang="fr-FR" sz="1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sz="16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SPIRAL1</a:t>
            </a:r>
          </a:p>
          <a:p>
            <a:pPr marL="108000" indent="-108000"/>
            <a:endParaRPr lang="fr-FR" sz="1600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5A00BEF-F7D0-EE47-9FFB-C791ECDDC94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250" y="2799404"/>
            <a:ext cx="1051312" cy="811561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61044293-3DE5-577E-5861-4BC531AAAB5E}"/>
              </a:ext>
            </a:extLst>
          </p:cNvPr>
          <p:cNvSpPr txBox="1"/>
          <p:nvPr/>
        </p:nvSpPr>
        <p:spPr>
          <a:xfrm>
            <a:off x="912089" y="3622108"/>
            <a:ext cx="6844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>
                    <a:lumMod val="50000"/>
                  </a:schemeClr>
                </a:solidFill>
              </a:rPr>
              <a:t>AGATA</a:t>
            </a:r>
          </a:p>
        </p:txBody>
      </p:sp>
    </p:spTree>
    <p:extLst>
      <p:ext uri="{BB962C8B-B14F-4D97-AF65-F5344CB8AC3E}">
        <p14:creationId xmlns:p14="http://schemas.microsoft.com/office/powerpoint/2010/main" val="1253155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>
            <a:extLst>
              <a:ext uri="{FF2B5EF4-FFF2-40B4-BE49-F238E27FC236}">
                <a16:creationId xmlns:a16="http://schemas.microsoft.com/office/drawing/2014/main" id="{5393185D-D329-0292-A996-1BEDBCCAD49A}"/>
              </a:ext>
            </a:extLst>
          </p:cNvPr>
          <p:cNvSpPr/>
          <p:nvPr/>
        </p:nvSpPr>
        <p:spPr>
          <a:xfrm>
            <a:off x="82080" y="76320"/>
            <a:ext cx="2642688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0" strike="noStrike" spc="-1" dirty="0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SPIRAL1 upgrade</a:t>
            </a:r>
            <a:endParaRPr lang="fr-FR" sz="2800" b="0" strike="noStrike" spc="-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E3049A6-4B25-526B-32DB-8A4FD34F54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9" y="3031159"/>
            <a:ext cx="5638800" cy="33401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F64AF3E-99F2-120D-0061-071F6A1B6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2" y="767247"/>
            <a:ext cx="5528369" cy="188318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F8C421C-007F-B3F4-E135-39EEED9B5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542" y="772768"/>
            <a:ext cx="3033154" cy="1877667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4D1CD261-7365-CAD3-E28E-95329F4A0083}"/>
              </a:ext>
            </a:extLst>
          </p:cNvPr>
          <p:cNvSpPr txBox="1"/>
          <p:nvPr/>
        </p:nvSpPr>
        <p:spPr>
          <a:xfrm>
            <a:off x="6167993" y="3429000"/>
            <a:ext cx="29760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50 new isomers/isotopes</a:t>
            </a:r>
          </a:p>
          <a:p>
            <a:r>
              <a:rPr lang="en-AU" dirty="0"/>
              <a:t>With intensities suitable for acceleration</a:t>
            </a:r>
          </a:p>
          <a:p>
            <a:endParaRPr lang="en-AU" dirty="0"/>
          </a:p>
          <a:p>
            <a:endParaRPr lang="en-AU" dirty="0"/>
          </a:p>
          <a:p>
            <a:r>
              <a:rPr lang="en-AU" dirty="0"/>
              <a:t>See PAC call  for </a:t>
            </a:r>
          </a:p>
          <a:p>
            <a:r>
              <a:rPr lang="en-AU" dirty="0"/>
              <a:t>further details </a:t>
            </a:r>
          </a:p>
          <a:p>
            <a:r>
              <a:rPr lang="en-AU" dirty="0"/>
              <a:t> </a:t>
            </a:r>
          </a:p>
          <a:p>
            <a:r>
              <a:rPr lang="en-AU" dirty="0"/>
              <a:t>deadline September 28</a:t>
            </a:r>
            <a:r>
              <a:rPr lang="en-AU" baseline="30000" dirty="0"/>
              <a:t>th</a:t>
            </a:r>
          </a:p>
        </p:txBody>
      </p:sp>
    </p:spTree>
    <p:extLst>
      <p:ext uri="{BB962C8B-B14F-4D97-AF65-F5344CB8AC3E}">
        <p14:creationId xmlns:p14="http://schemas.microsoft.com/office/powerpoint/2010/main" val="2075329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pectroscopy of light nuclei beyond proton drip line"/>
          <p:cNvSpPr txBox="1">
            <a:spLocks noGrp="1"/>
          </p:cNvSpPr>
          <p:nvPr>
            <p:ph type="ctrTitle"/>
          </p:nvPr>
        </p:nvSpPr>
        <p:spPr>
          <a:xfrm>
            <a:off x="57673" y="729725"/>
            <a:ext cx="8682909" cy="344265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537463">
              <a:defRPr sz="3680"/>
            </a:lvl1pPr>
          </a:lstStyle>
          <a:p>
            <a:r>
              <a:rPr lang="fr-FR" sz="2100" dirty="0" err="1">
                <a:solidFill>
                  <a:srgbClr val="7030A0"/>
                </a:solidFill>
                <a:latin typeface="Calibri" panose="020F0502020204030204"/>
              </a:rPr>
              <a:t>Study</a:t>
            </a:r>
            <a:r>
              <a:rPr lang="fr-FR" sz="2100" dirty="0">
                <a:solidFill>
                  <a:srgbClr val="7030A0"/>
                </a:solidFill>
                <a:latin typeface="Calibri" panose="020F0502020204030204"/>
              </a:rPr>
              <a:t> of  </a:t>
            </a:r>
            <a:r>
              <a:rPr lang="fr-FR" sz="2100" dirty="0" err="1">
                <a:solidFill>
                  <a:srgbClr val="7030A0"/>
                </a:solidFill>
                <a:latin typeface="Calibri" panose="020F0502020204030204"/>
              </a:rPr>
              <a:t>mirror</a:t>
            </a:r>
            <a:r>
              <a:rPr lang="fr-FR" sz="2100" dirty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fr-FR" sz="2100" dirty="0" err="1">
                <a:solidFill>
                  <a:srgbClr val="7030A0"/>
                </a:solidFill>
                <a:latin typeface="Calibri" panose="020F0502020204030204"/>
              </a:rPr>
              <a:t>symmetries</a:t>
            </a:r>
            <a:r>
              <a:rPr lang="fr-FR" sz="2100" dirty="0">
                <a:solidFill>
                  <a:srgbClr val="7030A0"/>
                </a:solidFill>
                <a:latin typeface="Calibri" panose="020F0502020204030204"/>
              </a:rPr>
              <a:t>  at </a:t>
            </a:r>
            <a:r>
              <a:rPr lang="fr-FR" sz="2100" dirty="0" err="1">
                <a:solidFill>
                  <a:srgbClr val="7030A0"/>
                </a:solidFill>
                <a:latin typeface="Calibri" panose="020F0502020204030204"/>
              </a:rPr>
              <a:t>both</a:t>
            </a:r>
            <a:r>
              <a:rPr lang="fr-FR" sz="2100" dirty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fr-FR" sz="2100" dirty="0" err="1">
                <a:solidFill>
                  <a:srgbClr val="7030A0"/>
                </a:solidFill>
                <a:latin typeface="Calibri" panose="020F0502020204030204"/>
              </a:rPr>
              <a:t>edges</a:t>
            </a:r>
            <a:r>
              <a:rPr lang="fr-FR" sz="2100" dirty="0">
                <a:solidFill>
                  <a:srgbClr val="7030A0"/>
                </a:solidFill>
                <a:latin typeface="Calibri" panose="020F0502020204030204"/>
              </a:rPr>
              <a:t> of the </a:t>
            </a:r>
            <a:r>
              <a:rPr lang="fr-FR" sz="2100" dirty="0" err="1">
                <a:solidFill>
                  <a:srgbClr val="7030A0"/>
                </a:solidFill>
                <a:latin typeface="Calibri" panose="020F0502020204030204"/>
              </a:rPr>
              <a:t>valley</a:t>
            </a:r>
            <a:r>
              <a:rPr lang="fr-FR" sz="2100" dirty="0">
                <a:solidFill>
                  <a:srgbClr val="7030A0"/>
                </a:solidFill>
                <a:latin typeface="Calibri" panose="020F0502020204030204"/>
              </a:rPr>
              <a:t> of </a:t>
            </a:r>
            <a:r>
              <a:rPr lang="fr-FR" sz="2100" dirty="0" err="1">
                <a:solidFill>
                  <a:srgbClr val="7030A0"/>
                </a:solidFill>
                <a:latin typeface="Calibri" panose="020F0502020204030204"/>
              </a:rPr>
              <a:t>stability</a:t>
            </a:r>
            <a:r>
              <a:rPr lang="fr-FR" sz="2100" dirty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fr-FR" sz="2100" baseline="30000" dirty="0">
                <a:solidFill>
                  <a:srgbClr val="7030A0"/>
                </a:solidFill>
                <a:latin typeface="Calibri" panose="020F0502020204030204"/>
              </a:rPr>
              <a:t>8</a:t>
            </a:r>
            <a:r>
              <a:rPr lang="fr-FR" sz="2100" dirty="0">
                <a:solidFill>
                  <a:srgbClr val="7030A0"/>
                </a:solidFill>
                <a:latin typeface="Calibri" panose="020F0502020204030204"/>
              </a:rPr>
              <a:t>C - </a:t>
            </a:r>
            <a:r>
              <a:rPr lang="fr-FR" sz="2100" baseline="30000" dirty="0">
                <a:solidFill>
                  <a:srgbClr val="7030A0"/>
                </a:solidFill>
                <a:latin typeface="Calibri" panose="020F0502020204030204"/>
              </a:rPr>
              <a:t>8</a:t>
            </a:r>
            <a:r>
              <a:rPr lang="fr-FR" sz="2100" dirty="0">
                <a:solidFill>
                  <a:srgbClr val="7030A0"/>
                </a:solidFill>
                <a:latin typeface="Calibri" panose="020F0502020204030204"/>
              </a:rPr>
              <a:t>He</a:t>
            </a:r>
            <a:endParaRPr sz="21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1" name="線"/>
          <p:cNvSpPr/>
          <p:nvPr/>
        </p:nvSpPr>
        <p:spPr>
          <a:xfrm>
            <a:off x="2797459" y="2383126"/>
            <a:ext cx="74780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63" hangingPunct="0">
              <a:defRPr sz="2400"/>
            </a:pPr>
            <a:endParaRPr sz="1265" kern="0">
              <a:solidFill>
                <a:srgbClr val="000000"/>
              </a:solidFill>
              <a:latin typeface="ヒラギノ角ゴ ProN W3"/>
              <a:ea typeface="ヒラギノ角ゴ ProN W3"/>
              <a:sym typeface="ヒラギノ角ゴ ProN W3"/>
            </a:endParaRPr>
          </a:p>
        </p:txBody>
      </p:sp>
      <p:sp>
        <p:nvSpPr>
          <p:cNvPr id="122" name="線"/>
          <p:cNvSpPr/>
          <p:nvPr/>
        </p:nvSpPr>
        <p:spPr>
          <a:xfrm>
            <a:off x="2797459" y="1791015"/>
            <a:ext cx="747800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63" hangingPunct="0">
              <a:defRPr sz="2400"/>
            </a:pPr>
            <a:endParaRPr sz="1265" kern="0">
              <a:solidFill>
                <a:srgbClr val="000000"/>
              </a:solidFill>
              <a:latin typeface="ヒラギノ角ゴ ProN W3"/>
              <a:ea typeface="ヒラギノ角ゴ ProN W3"/>
              <a:sym typeface="ヒラギノ角ゴ ProN W3"/>
            </a:endParaRPr>
          </a:p>
        </p:txBody>
      </p:sp>
      <p:sp>
        <p:nvSpPr>
          <p:cNvPr id="124" name="8He"/>
          <p:cNvSpPr txBox="1"/>
          <p:nvPr/>
        </p:nvSpPr>
        <p:spPr>
          <a:xfrm>
            <a:off x="2863784" y="2355520"/>
            <a:ext cx="615152" cy="515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ctr" defTabSz="308063" hangingPunct="0">
              <a:defRPr sz="3000"/>
            </a:pPr>
            <a:r>
              <a:rPr kern="0" baseline="31999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8</a:t>
            </a:r>
            <a:r>
              <a:rPr kern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He</a:t>
            </a:r>
          </a:p>
        </p:txBody>
      </p:sp>
      <p:sp>
        <p:nvSpPr>
          <p:cNvPr id="125" name="0+"/>
          <p:cNvSpPr txBox="1"/>
          <p:nvPr/>
        </p:nvSpPr>
        <p:spPr>
          <a:xfrm>
            <a:off x="3612501" y="2245909"/>
            <a:ext cx="224021" cy="297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ctr" defTabSz="308063" hangingPunct="0">
              <a:defRPr sz="3000"/>
            </a:pPr>
            <a:r>
              <a:rPr sz="1582" kern="0" dirty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0</a:t>
            </a:r>
            <a:r>
              <a:rPr sz="1582" kern="0" baseline="31999" dirty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+</a:t>
            </a:r>
          </a:p>
        </p:txBody>
      </p:sp>
      <p:sp>
        <p:nvSpPr>
          <p:cNvPr id="127" name="2+"/>
          <p:cNvSpPr txBox="1"/>
          <p:nvPr/>
        </p:nvSpPr>
        <p:spPr>
          <a:xfrm>
            <a:off x="3649984" y="1633761"/>
            <a:ext cx="224021" cy="2975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ctr" defTabSz="308063" hangingPunct="0">
              <a:defRPr sz="3000"/>
            </a:pPr>
            <a:r>
              <a:rPr sz="1582" kern="0" dirty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2</a:t>
            </a:r>
            <a:r>
              <a:rPr sz="1582" kern="0" baseline="31999" dirty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+</a:t>
            </a:r>
          </a:p>
        </p:txBody>
      </p:sp>
      <p:sp>
        <p:nvSpPr>
          <p:cNvPr id="128" name="線"/>
          <p:cNvSpPr/>
          <p:nvPr/>
        </p:nvSpPr>
        <p:spPr>
          <a:xfrm flipV="1">
            <a:off x="3598690" y="1698829"/>
            <a:ext cx="1" cy="167432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26789" tIns="26789" rIns="26789" bIns="26789" anchor="ctr"/>
          <a:lstStyle/>
          <a:p>
            <a:pPr algn="ctr" defTabSz="308063" hangingPunct="0">
              <a:defRPr sz="2400"/>
            </a:pPr>
            <a:endParaRPr sz="1265" kern="0">
              <a:solidFill>
                <a:srgbClr val="000000"/>
              </a:solidFill>
              <a:latin typeface="ヒラギノ角ゴ ProN W3"/>
              <a:ea typeface="ヒラギノ角ゴ ProN W3"/>
              <a:sym typeface="ヒラギノ角ゴ ProN W3"/>
            </a:endParaRPr>
          </a:p>
        </p:txBody>
      </p:sp>
      <p:sp>
        <p:nvSpPr>
          <p:cNvPr id="129" name="Γ"/>
          <p:cNvSpPr txBox="1"/>
          <p:nvPr/>
        </p:nvSpPr>
        <p:spPr>
          <a:xfrm>
            <a:off x="3605262" y="1397028"/>
            <a:ext cx="54166" cy="346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i="1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 algn="ctr" defTabSz="308063" hangingPunct="0"/>
            <a:endParaRPr sz="1898" kern="0" dirty="0">
              <a:solidFill>
                <a:srgbClr val="000000"/>
              </a:solidFill>
            </a:endParaRPr>
          </a:p>
        </p:txBody>
      </p:sp>
      <p:sp>
        <p:nvSpPr>
          <p:cNvPr id="130" name="線"/>
          <p:cNvSpPr/>
          <p:nvPr/>
        </p:nvSpPr>
        <p:spPr>
          <a:xfrm flipV="1">
            <a:off x="993394" y="1163103"/>
            <a:ext cx="1" cy="1238882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63" hangingPunct="0">
              <a:defRPr sz="2400"/>
            </a:pPr>
            <a:endParaRPr sz="1265" kern="0">
              <a:solidFill>
                <a:srgbClr val="000000"/>
              </a:solidFill>
              <a:latin typeface="ヒラギノ角ゴ ProN W3"/>
              <a:ea typeface="ヒラギノ角ゴ ProN W3"/>
              <a:sym typeface="ヒラギノ角ゴ ProN W3"/>
            </a:endParaRPr>
          </a:p>
        </p:txBody>
      </p:sp>
      <p:sp>
        <p:nvSpPr>
          <p:cNvPr id="131" name="線"/>
          <p:cNvSpPr/>
          <p:nvPr/>
        </p:nvSpPr>
        <p:spPr>
          <a:xfrm>
            <a:off x="983912" y="2378548"/>
            <a:ext cx="125574" cy="1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63" hangingPunct="0">
              <a:defRPr sz="2400"/>
            </a:pPr>
            <a:endParaRPr sz="1265" kern="0">
              <a:solidFill>
                <a:srgbClr val="000000"/>
              </a:solidFill>
              <a:latin typeface="ヒラギノ角ゴ ProN W3"/>
              <a:ea typeface="ヒラギノ角ゴ ProN W3"/>
              <a:sym typeface="ヒラギノ角ゴ ProN W3"/>
            </a:endParaRPr>
          </a:p>
        </p:txBody>
      </p:sp>
      <p:sp>
        <p:nvSpPr>
          <p:cNvPr id="132" name="線"/>
          <p:cNvSpPr/>
          <p:nvPr/>
        </p:nvSpPr>
        <p:spPr>
          <a:xfrm>
            <a:off x="983912" y="1707852"/>
            <a:ext cx="125574" cy="1"/>
          </a:xfrm>
          <a:prstGeom prst="line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26789" tIns="26789" rIns="26789" bIns="26789" anchor="ctr"/>
          <a:lstStyle/>
          <a:p>
            <a:pPr algn="ctr" defTabSz="308063" hangingPunct="0">
              <a:defRPr sz="2400"/>
            </a:pPr>
            <a:endParaRPr sz="1265" kern="0">
              <a:solidFill>
                <a:srgbClr val="000000"/>
              </a:solidFill>
              <a:latin typeface="ヒラギノ角ゴ ProN W3"/>
              <a:ea typeface="ヒラギノ角ゴ ProN W3"/>
              <a:sym typeface="ヒラギノ角ゴ ProN W3"/>
            </a:endParaRPr>
          </a:p>
        </p:txBody>
      </p:sp>
      <p:sp>
        <p:nvSpPr>
          <p:cNvPr id="133" name="0"/>
          <p:cNvSpPr txBox="1"/>
          <p:nvPr/>
        </p:nvSpPr>
        <p:spPr>
          <a:xfrm>
            <a:off x="791358" y="2251427"/>
            <a:ext cx="159899" cy="248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400"/>
            </a:lvl1pPr>
          </a:lstStyle>
          <a:p>
            <a:pPr algn="ctr" defTabSz="308063" hangingPunct="0"/>
            <a:r>
              <a:rPr sz="1265" kern="0" dirty="0">
                <a:solidFill>
                  <a:srgbClr val="000000"/>
                </a:solidFill>
                <a:latin typeface="ヒラギノ角ゴ ProN W3"/>
                <a:ea typeface="ヒラギノ角ゴ ProN W3"/>
                <a:sym typeface="ヒラギノ角ゴ ProN W3"/>
              </a:rPr>
              <a:t>0</a:t>
            </a:r>
          </a:p>
        </p:txBody>
      </p:sp>
      <p:sp>
        <p:nvSpPr>
          <p:cNvPr id="134" name="4"/>
          <p:cNvSpPr txBox="1"/>
          <p:nvPr/>
        </p:nvSpPr>
        <p:spPr>
          <a:xfrm>
            <a:off x="793151" y="1585133"/>
            <a:ext cx="161503" cy="248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400"/>
            </a:lvl1pPr>
          </a:lstStyle>
          <a:p>
            <a:pPr algn="ctr" defTabSz="308063" hangingPunct="0"/>
            <a:r>
              <a:rPr sz="1265" kern="0">
                <a:solidFill>
                  <a:srgbClr val="000000"/>
                </a:solidFill>
                <a:latin typeface="ヒラギノ角ゴ ProN W3"/>
                <a:ea typeface="ヒラギノ角ゴ ProN W3"/>
                <a:sym typeface="ヒラギノ角ゴ ProN W3"/>
              </a:rPr>
              <a:t>4</a:t>
            </a:r>
          </a:p>
        </p:txBody>
      </p:sp>
      <p:sp>
        <p:nvSpPr>
          <p:cNvPr id="135" name="Ex (MeV)"/>
          <p:cNvSpPr txBox="1"/>
          <p:nvPr/>
        </p:nvSpPr>
        <p:spPr>
          <a:xfrm rot="16200000">
            <a:off x="289703" y="1654646"/>
            <a:ext cx="744996" cy="248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ctr" defTabSz="308063" hangingPunct="0">
              <a:defRPr sz="2400"/>
            </a:pPr>
            <a:r>
              <a:rPr sz="1265" i="1" kern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E</a:t>
            </a:r>
            <a:r>
              <a:rPr sz="1265" kern="0" baseline="-5999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x</a:t>
            </a:r>
            <a:r>
              <a:rPr sz="1265" kern="0">
                <a:solidFill>
                  <a:srgbClr val="000000"/>
                </a:solidFill>
                <a:latin typeface="ヒラギノ角ゴ ProN W3"/>
                <a:ea typeface="ヒラギノ角ゴ ProN W3"/>
                <a:sym typeface="ヒラギノ角ゴ ProN W3"/>
              </a:rPr>
              <a:t> (MeV)</a:t>
            </a:r>
          </a:p>
        </p:txBody>
      </p:sp>
      <p:sp>
        <p:nvSpPr>
          <p:cNvPr id="136" name="四角形"/>
          <p:cNvSpPr/>
          <p:nvPr/>
        </p:nvSpPr>
        <p:spPr>
          <a:xfrm>
            <a:off x="2797459" y="1707299"/>
            <a:ext cx="747800" cy="167432"/>
          </a:xfrm>
          <a:prstGeom prst="rect">
            <a:avLst/>
          </a:prstGeom>
          <a:solidFill>
            <a:schemeClr val="accent1">
              <a:satOff val="-3355"/>
              <a:lumOff val="26614"/>
              <a:alpha val="40215"/>
            </a:schemeClr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algn="ctr" defTabSz="308063" hangingPunct="0">
              <a:defRPr sz="2400">
                <a:solidFill>
                  <a:srgbClr val="FFFFFF"/>
                </a:solidFill>
              </a:defRPr>
            </a:pPr>
            <a:endParaRPr sz="1265" kern="0">
              <a:solidFill>
                <a:srgbClr val="FFFFFF"/>
              </a:solidFill>
              <a:latin typeface="ヒラギノ角ゴ ProN W3"/>
              <a:ea typeface="ヒラギノ角ゴ ProN W3"/>
              <a:sym typeface="ヒラギノ角ゴ ProN W3"/>
            </a:endParaRPr>
          </a:p>
        </p:txBody>
      </p:sp>
      <p:sp>
        <p:nvSpPr>
          <p:cNvPr id="154" name="8He : resonance 2+1 is known…"/>
          <p:cNvSpPr txBox="1"/>
          <p:nvPr/>
        </p:nvSpPr>
        <p:spPr>
          <a:xfrm>
            <a:off x="251706" y="2845796"/>
            <a:ext cx="3452141" cy="761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defTabSz="308063" hangingPunct="0">
              <a:defRPr sz="2400"/>
            </a:pPr>
            <a:r>
              <a:rPr sz="1500" kern="0" baseline="31999" dirty="0">
                <a:solidFill>
                  <a:srgbClr val="110B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8</a:t>
            </a:r>
            <a:r>
              <a:rPr sz="1500" kern="0" dirty="0">
                <a:solidFill>
                  <a:srgbClr val="110B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He : </a:t>
            </a:r>
            <a:r>
              <a:rPr lang="fr-FR" sz="1500" kern="0" dirty="0">
                <a:solidFill>
                  <a:srgbClr val="110B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S</a:t>
            </a:r>
            <a:r>
              <a:rPr lang="fr-FR" sz="1500" kern="0" baseline="-25000" dirty="0">
                <a:solidFill>
                  <a:srgbClr val="110B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n</a:t>
            </a:r>
            <a:r>
              <a:rPr lang="fr-FR" sz="1500" kern="0" dirty="0">
                <a:solidFill>
                  <a:srgbClr val="110B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= 2.13 MeV, </a:t>
            </a:r>
          </a:p>
          <a:p>
            <a:pPr defTabSz="308063" hangingPunct="0">
              <a:defRPr sz="2400"/>
            </a:pPr>
            <a:r>
              <a:rPr sz="1500" kern="0" dirty="0">
                <a:solidFill>
                  <a:srgbClr val="110B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2</a:t>
            </a:r>
            <a:r>
              <a:rPr sz="1500" kern="0" baseline="31999" dirty="0">
                <a:solidFill>
                  <a:srgbClr val="110B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+</a:t>
            </a:r>
            <a:r>
              <a:rPr sz="1500" kern="0" baseline="-5999" dirty="0">
                <a:solidFill>
                  <a:srgbClr val="110B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1</a:t>
            </a:r>
            <a:r>
              <a:rPr sz="1500" kern="0" dirty="0">
                <a:solidFill>
                  <a:srgbClr val="110B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 </a:t>
            </a:r>
            <a:r>
              <a:rPr lang="fr-FR" sz="1500" kern="0" dirty="0" err="1">
                <a:solidFill>
                  <a:srgbClr val="110B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resonance</a:t>
            </a:r>
            <a:r>
              <a:rPr sz="1500" kern="0" dirty="0">
                <a:solidFill>
                  <a:srgbClr val="110B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 </a:t>
            </a:r>
            <a:r>
              <a:rPr lang="fr-FR" sz="1500" kern="0" dirty="0" err="1">
                <a:solidFill>
                  <a:srgbClr val="110B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unbound</a:t>
            </a:r>
            <a:r>
              <a:rPr lang="fr-FR" sz="1500" kern="0" dirty="0">
                <a:solidFill>
                  <a:srgbClr val="110B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 by 1.4 MeV</a:t>
            </a:r>
            <a:endParaRPr sz="1500" kern="0" dirty="0">
              <a:solidFill>
                <a:srgbClr val="110BFF"/>
              </a:solidFill>
              <a:latin typeface="Calibri" panose="020F0502020204030204" pitchFamily="34" charset="0"/>
              <a:ea typeface="ヒラギノ角ゴ ProN W3"/>
              <a:cs typeface="Calibri" panose="020F0502020204030204" pitchFamily="34" charset="0"/>
              <a:sym typeface="ヒラギノ角ゴ ProN W3"/>
            </a:endParaRPr>
          </a:p>
          <a:p>
            <a:pPr defTabSz="308063" hangingPunct="0">
              <a:defRPr sz="2400"/>
            </a:pPr>
            <a:r>
              <a:rPr sz="1500" kern="0" dirty="0">
                <a:solidFill>
                  <a:srgbClr val="110B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2</a:t>
            </a:r>
            <a:r>
              <a:rPr sz="1500" i="1" kern="0" dirty="0">
                <a:solidFill>
                  <a:srgbClr val="110BFF"/>
                </a:solidFill>
                <a:latin typeface="Calibri" panose="020F0502020204030204" pitchFamily="34" charset="0"/>
                <a:ea typeface="Times Roman"/>
                <a:cs typeface="Calibri" panose="020F0502020204030204" pitchFamily="34" charset="0"/>
                <a:sym typeface="Times Roman"/>
              </a:rPr>
              <a:t>n</a:t>
            </a:r>
            <a:r>
              <a:rPr sz="1500" kern="0" dirty="0">
                <a:solidFill>
                  <a:srgbClr val="110B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 emission, </a:t>
            </a:r>
            <a:r>
              <a:rPr lang="el-GR" sz="1500" i="1" kern="0" dirty="0">
                <a:solidFill>
                  <a:srgbClr val="110BFF"/>
                </a:solidFill>
                <a:latin typeface="Symbol" pitchFamily="2" charset="2"/>
                <a:ea typeface="Times Roman"/>
                <a:cs typeface="Times Roman"/>
                <a:sym typeface="Times Roman"/>
              </a:rPr>
              <a:t>Γ</a:t>
            </a:r>
            <a:r>
              <a:rPr sz="1500" kern="0" dirty="0">
                <a:solidFill>
                  <a:srgbClr val="110B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 </a:t>
            </a:r>
            <a:r>
              <a:rPr kern="0" baseline="-25000" dirty="0">
                <a:solidFill>
                  <a:srgbClr val="110B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~</a:t>
            </a:r>
            <a:r>
              <a:rPr sz="1500" kern="0" dirty="0">
                <a:solidFill>
                  <a:srgbClr val="110BFF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 0.8 MeV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F2231361-3D88-B347-971F-93159D6C7018}"/>
              </a:ext>
            </a:extLst>
          </p:cNvPr>
          <p:cNvGrpSpPr/>
          <p:nvPr/>
        </p:nvGrpSpPr>
        <p:grpSpPr>
          <a:xfrm>
            <a:off x="225224" y="1404442"/>
            <a:ext cx="4082150" cy="2963651"/>
            <a:chOff x="794571" y="1213681"/>
            <a:chExt cx="5442867" cy="3951535"/>
          </a:xfrm>
        </p:grpSpPr>
        <p:sp>
          <p:nvSpPr>
            <p:cNvPr id="151" name="8C : only g.s. is known…"/>
            <p:cNvSpPr txBox="1"/>
            <p:nvPr/>
          </p:nvSpPr>
          <p:spPr>
            <a:xfrm>
              <a:off x="798502" y="4203294"/>
              <a:ext cx="5438936" cy="68768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26789" tIns="26789" rIns="26789" bIns="26789" anchor="ctr">
              <a:spAutoFit/>
            </a:bodyPr>
            <a:lstStyle/>
            <a:p>
              <a:pPr defTabSz="308063" hangingPunct="0">
                <a:defRPr sz="2400"/>
              </a:pPr>
              <a:r>
                <a:rPr sz="1500" kern="0" baseline="31999" dirty="0">
                  <a:solidFill>
                    <a:srgbClr val="7030A0"/>
                  </a:solidFill>
                  <a:latin typeface="Calibri" panose="020F0502020204030204" pitchFamily="34" charset="0"/>
                  <a:ea typeface="ヒラギノ角ゴ ProN W3"/>
                  <a:cs typeface="Calibri" panose="020F0502020204030204" pitchFamily="34" charset="0"/>
                  <a:sym typeface="ヒラギノ角ゴ ProN W3"/>
                </a:rPr>
                <a:t>8</a:t>
              </a:r>
              <a:r>
                <a:rPr sz="1500" kern="0" dirty="0">
                  <a:solidFill>
                    <a:srgbClr val="7030A0"/>
                  </a:solidFill>
                  <a:latin typeface="Calibri" panose="020F0502020204030204" pitchFamily="34" charset="0"/>
                  <a:ea typeface="ヒラギノ角ゴ ProN W3"/>
                  <a:cs typeface="Calibri" panose="020F0502020204030204" pitchFamily="34" charset="0"/>
                  <a:sym typeface="ヒラギノ角ゴ ProN W3"/>
                </a:rPr>
                <a:t>C : </a:t>
              </a:r>
              <a:r>
                <a:rPr lang="fr-FR" sz="1500" kern="0" dirty="0" err="1">
                  <a:solidFill>
                    <a:srgbClr val="7030A0"/>
                  </a:solidFill>
                  <a:latin typeface="Calibri" panose="020F0502020204030204" pitchFamily="34" charset="0"/>
                  <a:ea typeface="ヒラギノ角ゴ ProN W3"/>
                  <a:cs typeface="Calibri" panose="020F0502020204030204" pitchFamily="34" charset="0"/>
                  <a:sym typeface="ヒラギノ角ゴ ProN W3"/>
                </a:rPr>
                <a:t>S</a:t>
              </a:r>
              <a:r>
                <a:rPr lang="fr-FR" sz="1500" kern="0" baseline="-25000" dirty="0" err="1">
                  <a:solidFill>
                    <a:srgbClr val="7030A0"/>
                  </a:solidFill>
                  <a:latin typeface="Calibri" panose="020F0502020204030204" pitchFamily="34" charset="0"/>
                  <a:ea typeface="ヒラギノ角ゴ ProN W3"/>
                  <a:cs typeface="Calibri" panose="020F0502020204030204" pitchFamily="34" charset="0"/>
                  <a:sym typeface="ヒラギノ角ゴ ProN W3"/>
                </a:rPr>
                <a:t>p</a:t>
              </a:r>
              <a:r>
                <a:rPr lang="fr-FR" sz="1500" kern="0" dirty="0">
                  <a:solidFill>
                    <a:srgbClr val="7030A0"/>
                  </a:solidFill>
                  <a:latin typeface="Calibri" panose="020F0502020204030204" pitchFamily="34" charset="0"/>
                  <a:ea typeface="ヒラギノ角ゴ ProN W3"/>
                  <a:cs typeface="Calibri" panose="020F0502020204030204" pitchFamily="34" charset="0"/>
                  <a:sym typeface="ヒラギノ角ゴ ProN W3"/>
                </a:rPr>
                <a:t> = - 3.48 MeV</a:t>
              </a:r>
            </a:p>
            <a:p>
              <a:pPr defTabSz="308063" hangingPunct="0">
                <a:defRPr sz="2400"/>
              </a:pPr>
              <a:r>
                <a:rPr sz="1500" kern="0" dirty="0">
                  <a:solidFill>
                    <a:srgbClr val="7030A0"/>
                  </a:solidFill>
                  <a:latin typeface="Calibri" panose="020F0502020204030204" pitchFamily="34" charset="0"/>
                  <a:ea typeface="ヒラギノ角ゴ ProN W3"/>
                  <a:cs typeface="Calibri" panose="020F0502020204030204" pitchFamily="34" charset="0"/>
                  <a:sym typeface="ヒラギノ角ゴ ProN W3"/>
                </a:rPr>
                <a:t>only </a:t>
              </a:r>
              <a:r>
                <a:rPr sz="1500" kern="0" dirty="0" err="1">
                  <a:solidFill>
                    <a:srgbClr val="7030A0"/>
                  </a:solidFill>
                  <a:latin typeface="Calibri" panose="020F0502020204030204" pitchFamily="34" charset="0"/>
                  <a:ea typeface="ヒラギノ角ゴ ProN W3"/>
                  <a:cs typeface="Calibri" panose="020F0502020204030204" pitchFamily="34" charset="0"/>
                  <a:sym typeface="ヒラギノ角ゴ ProN W3"/>
                </a:rPr>
                <a:t>g.s</a:t>
              </a:r>
              <a:r>
                <a:rPr sz="1500" kern="0" dirty="0">
                  <a:solidFill>
                    <a:srgbClr val="7030A0"/>
                  </a:solidFill>
                  <a:latin typeface="Calibri" panose="020F0502020204030204" pitchFamily="34" charset="0"/>
                  <a:ea typeface="ヒラギノ角ゴ ProN W3"/>
                  <a:cs typeface="Calibri" panose="020F0502020204030204" pitchFamily="34" charset="0"/>
                  <a:sym typeface="ヒラギノ角ゴ ProN W3"/>
                </a:rPr>
                <a:t>. is known</a:t>
              </a:r>
              <a:r>
                <a:rPr lang="fr-FR" sz="1500" kern="0" dirty="0">
                  <a:solidFill>
                    <a:srgbClr val="7030A0"/>
                  </a:solidFill>
                  <a:latin typeface="Calibri" panose="020F0502020204030204" pitchFamily="34" charset="0"/>
                  <a:ea typeface="ヒラギノ角ゴ ProN W3"/>
                  <a:cs typeface="Calibri" panose="020F0502020204030204" pitchFamily="34" charset="0"/>
                  <a:sym typeface="ヒラギノ角ゴ ProN W3"/>
                </a:rPr>
                <a:t> </a:t>
              </a:r>
              <a:r>
                <a:rPr sz="1265" kern="0" dirty="0">
                  <a:solidFill>
                    <a:srgbClr val="7030A0"/>
                  </a:solidFill>
                  <a:latin typeface="ヒラギノ角ゴ ProN W3"/>
                  <a:ea typeface="ヒラギノ角ゴ ProN W3"/>
                  <a:sym typeface="ヒラギノ角ゴ ProN W3"/>
                </a:rPr>
                <a:t>α</a:t>
              </a:r>
              <a:r>
                <a:rPr sz="1500" kern="0" dirty="0">
                  <a:solidFill>
                    <a:srgbClr val="7030A0"/>
                  </a:solidFill>
                  <a:latin typeface="Calibri" panose="020F0502020204030204" pitchFamily="34" charset="0"/>
                  <a:ea typeface="ヒラギノ角ゴ ProN W3"/>
                  <a:cs typeface="Calibri" panose="020F0502020204030204" pitchFamily="34" charset="0"/>
                  <a:sym typeface="ヒラギノ角ゴ ProN W3"/>
                </a:rPr>
                <a:t>+4</a:t>
              </a:r>
              <a:r>
                <a:rPr sz="1500" i="1" kern="0" dirty="0">
                  <a:solidFill>
                    <a:srgbClr val="7030A0"/>
                  </a:solidFill>
                  <a:latin typeface="Calibri" panose="020F0502020204030204" pitchFamily="34" charset="0"/>
                  <a:ea typeface="Times Roman"/>
                  <a:cs typeface="Calibri" panose="020F0502020204030204" pitchFamily="34" charset="0"/>
                  <a:sym typeface="Times Roman"/>
                </a:rPr>
                <a:t>p</a:t>
              </a:r>
              <a:r>
                <a:rPr sz="1500" kern="0" dirty="0">
                  <a:solidFill>
                    <a:srgbClr val="7030A0"/>
                  </a:solidFill>
                  <a:latin typeface="Calibri" panose="020F0502020204030204" pitchFamily="34" charset="0"/>
                  <a:ea typeface="ヒラギノ角ゴ ProN W3"/>
                  <a:cs typeface="Calibri" panose="020F0502020204030204" pitchFamily="34" charset="0"/>
                  <a:sym typeface="ヒラギノ角ゴ ProN W3"/>
                </a:rPr>
                <a:t> emission</a:t>
              </a:r>
              <a:r>
                <a:rPr sz="1265" kern="0" dirty="0">
                  <a:solidFill>
                    <a:srgbClr val="7030A0"/>
                  </a:solidFill>
                  <a:latin typeface="ヒラギノ角ゴ ProN W3"/>
                  <a:ea typeface="ヒラギノ角ゴ ProN W3"/>
                  <a:sym typeface="ヒラギノ角ゴ ProN W3"/>
                </a:rPr>
                <a:t>, </a:t>
              </a:r>
              <a:r>
                <a:rPr sz="1500" i="1" kern="0" dirty="0" err="1">
                  <a:solidFill>
                    <a:srgbClr val="7030A0"/>
                  </a:solidFill>
                  <a:latin typeface="Symbol" pitchFamily="2" charset="2"/>
                  <a:ea typeface="Times Roman"/>
                  <a:cs typeface="Times Roman"/>
                  <a:sym typeface="Times Roman"/>
                </a:rPr>
                <a:t>Γ</a:t>
              </a:r>
              <a:r>
                <a:rPr sz="1265" kern="0" dirty="0">
                  <a:solidFill>
                    <a:srgbClr val="7030A0"/>
                  </a:solidFill>
                  <a:latin typeface="ヒラギノ角ゴ ProN W3"/>
                  <a:ea typeface="ヒラギノ角ゴ ProN W3"/>
                  <a:sym typeface="ヒラギノ角ゴ ProN W3"/>
                </a:rPr>
                <a:t> </a:t>
              </a:r>
              <a:r>
                <a:rPr sz="1500" kern="0" dirty="0">
                  <a:solidFill>
                    <a:srgbClr val="7030A0"/>
                  </a:solidFill>
                  <a:latin typeface="Calibri" panose="020F0502020204030204" pitchFamily="34" charset="0"/>
                  <a:ea typeface="ヒラギノ角ゴ ProN W3"/>
                  <a:cs typeface="Calibri" panose="020F0502020204030204" pitchFamily="34" charset="0"/>
                  <a:sym typeface="ヒラギノ角ゴ ProN W3"/>
                </a:rPr>
                <a:t>= 130(50) </a:t>
              </a:r>
              <a:r>
                <a:rPr sz="1500" kern="0" dirty="0" err="1">
                  <a:solidFill>
                    <a:srgbClr val="7030A0"/>
                  </a:solidFill>
                  <a:latin typeface="Calibri" panose="020F0502020204030204" pitchFamily="34" charset="0"/>
                  <a:ea typeface="ヒラギノ角ゴ ProN W3"/>
                  <a:cs typeface="Calibri" panose="020F0502020204030204" pitchFamily="34" charset="0"/>
                  <a:sym typeface="ヒラギノ角ゴ ProN W3"/>
                </a:rPr>
                <a:t>keV</a:t>
              </a:r>
              <a:endParaRPr sz="1265" kern="0" dirty="0">
                <a:solidFill>
                  <a:srgbClr val="7030A0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endParaRPr>
            </a:p>
          </p:txBody>
        </p:sp>
        <p:sp>
          <p:nvSpPr>
            <p:cNvPr id="153" name="R. J. Charity et al., PRC 84 014320"/>
            <p:cNvSpPr txBox="1"/>
            <p:nvPr/>
          </p:nvSpPr>
          <p:spPr>
            <a:xfrm>
              <a:off x="794571" y="4846860"/>
              <a:ext cx="2859223" cy="31835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26789" tIns="26789" rIns="26789" bIns="26789" anchor="ctr">
              <a:spAutoFit/>
            </a:bodyPr>
            <a:lstStyle>
              <a:lvl1pPr>
                <a:defRPr sz="2000"/>
              </a:lvl1pPr>
            </a:lstStyle>
            <a:p>
              <a:pPr algn="ctr" defTabSz="308063" hangingPunct="0"/>
              <a:r>
                <a:rPr sz="1200" i="1" kern="0" dirty="0">
                  <a:solidFill>
                    <a:srgbClr val="7030A0"/>
                  </a:solidFill>
                  <a:latin typeface="Calibri" panose="020F0502020204030204" pitchFamily="34" charset="0"/>
                  <a:ea typeface="ヒラギノ角ゴ ProN W3"/>
                  <a:cs typeface="Calibri" panose="020F0502020204030204" pitchFamily="34" charset="0"/>
                  <a:sym typeface="ヒラギノ角ゴ ProN W3"/>
                </a:rPr>
                <a:t>R. J. Charity et al., PRC 84 014320</a:t>
              </a:r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6C6868B8-E592-094B-B747-2B938AE4F72D}"/>
                </a:ext>
              </a:extLst>
            </p:cNvPr>
            <p:cNvGrpSpPr/>
            <p:nvPr/>
          </p:nvGrpSpPr>
          <p:grpSpPr>
            <a:xfrm>
              <a:off x="2154933" y="1213681"/>
              <a:ext cx="2069286" cy="1955792"/>
              <a:chOff x="2154933" y="1213681"/>
              <a:chExt cx="2069286" cy="1955792"/>
            </a:xfrm>
          </p:grpSpPr>
          <p:sp>
            <p:nvSpPr>
              <p:cNvPr id="72" name="四角形">
                <a:extLst>
                  <a:ext uri="{FF2B5EF4-FFF2-40B4-BE49-F238E27FC236}">
                    <a16:creationId xmlns:a16="http://schemas.microsoft.com/office/drawing/2014/main" id="{491012B2-263D-4049-931F-79E7B61F8355}"/>
                  </a:ext>
                </a:extLst>
              </p:cNvPr>
              <p:cNvSpPr/>
              <p:nvPr/>
            </p:nvSpPr>
            <p:spPr>
              <a:xfrm>
                <a:off x="2531672" y="2476832"/>
                <a:ext cx="997066" cy="82905"/>
              </a:xfrm>
              <a:prstGeom prst="rect">
                <a:avLst/>
              </a:prstGeom>
              <a:solidFill>
                <a:srgbClr val="FFAFA4"/>
              </a:solidFill>
              <a:ln w="12700">
                <a:miter lim="400000"/>
              </a:ln>
            </p:spPr>
            <p:txBody>
              <a:bodyPr lIns="26789" tIns="26789" rIns="26789" bIns="26789" anchor="ctr"/>
              <a:lstStyle/>
              <a:p>
                <a:pPr algn="ctr" defTabSz="308063" hangingPunct="0">
                  <a:defRPr sz="2400">
                    <a:solidFill>
                      <a:srgbClr val="FFFFFF"/>
                    </a:solidFill>
                  </a:defRPr>
                </a:pPr>
                <a:endParaRPr sz="1265" kern="0">
                  <a:solidFill>
                    <a:srgbClr val="FFFFFF"/>
                  </a:solidFill>
                  <a:latin typeface="ヒラギノ角ゴ ProN W3"/>
                  <a:ea typeface="ヒラギノ角ゴ ProN W3"/>
                  <a:sym typeface="ヒラギノ角ゴ ProN W3"/>
                </a:endParaRPr>
              </a:p>
            </p:txBody>
          </p:sp>
          <p:sp>
            <p:nvSpPr>
              <p:cNvPr id="120" name="線"/>
              <p:cNvSpPr/>
              <p:nvPr/>
            </p:nvSpPr>
            <p:spPr>
              <a:xfrm>
                <a:off x="2531267" y="2518593"/>
                <a:ext cx="997066" cy="1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</a:ln>
            </p:spPr>
            <p:txBody>
              <a:bodyPr lIns="26789" tIns="26789" rIns="26789" bIns="26789" anchor="ctr"/>
              <a:lstStyle/>
              <a:p>
                <a:pPr algn="ctr" defTabSz="308063" hangingPunct="0">
                  <a:defRPr sz="2400"/>
                </a:pPr>
                <a:endParaRPr sz="1265" kern="0">
                  <a:solidFill>
                    <a:srgbClr val="000000"/>
                  </a:solidFill>
                  <a:latin typeface="ヒラギノ角ゴ ProN W3"/>
                  <a:ea typeface="ヒラギノ角ゴ ProN W3"/>
                  <a:sym typeface="ヒラギノ角ゴ ProN W3"/>
                </a:endParaRPr>
              </a:p>
            </p:txBody>
          </p:sp>
          <p:sp>
            <p:nvSpPr>
              <p:cNvPr id="123" name="8C"/>
              <p:cNvSpPr txBox="1"/>
              <p:nvPr/>
            </p:nvSpPr>
            <p:spPr>
              <a:xfrm>
                <a:off x="2770381" y="2481785"/>
                <a:ext cx="518839" cy="68768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anchor="ctr">
                <a:spAutoFit/>
              </a:bodyPr>
              <a:lstStyle/>
              <a:p>
                <a:pPr algn="ctr" defTabSz="308063" hangingPunct="0">
                  <a:defRPr sz="3000"/>
                </a:pPr>
                <a:r>
                  <a:rPr kern="0" baseline="31999" dirty="0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/>
                    <a:cs typeface="Calibri" panose="020F0502020204030204" pitchFamily="34" charset="0"/>
                    <a:sym typeface="ヒラギノ角ゴ ProN W3"/>
                  </a:rPr>
                  <a:t>8</a:t>
                </a:r>
                <a:r>
                  <a:rPr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/>
                    <a:cs typeface="Calibri" panose="020F0502020204030204" pitchFamily="34" charset="0"/>
                    <a:sym typeface="ヒラギノ角ゴ ProN W3"/>
                  </a:rPr>
                  <a:t>C</a:t>
                </a:r>
              </a:p>
            </p:txBody>
          </p:sp>
          <p:sp>
            <p:nvSpPr>
              <p:cNvPr id="126" name="0+"/>
              <p:cNvSpPr txBox="1"/>
              <p:nvPr/>
            </p:nvSpPr>
            <p:spPr>
              <a:xfrm>
                <a:off x="2154933" y="2287104"/>
                <a:ext cx="298695" cy="39675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anchor="ctr">
                <a:spAutoFit/>
              </a:bodyPr>
              <a:lstStyle/>
              <a:p>
                <a:pPr algn="ctr" defTabSz="308063" hangingPunct="0">
                  <a:defRPr sz="3000"/>
                </a:pPr>
                <a:r>
                  <a:rPr sz="1582" kern="0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/>
                    <a:cs typeface="Calibri" panose="020F0502020204030204" pitchFamily="34" charset="0"/>
                    <a:sym typeface="ヒラギノ角ゴ ProN W3"/>
                  </a:rPr>
                  <a:t>0</a:t>
                </a:r>
                <a:r>
                  <a:rPr sz="1582" kern="0" baseline="31999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/>
                    <a:cs typeface="Calibri" panose="020F0502020204030204" pitchFamily="34" charset="0"/>
                    <a:sym typeface="ヒラギノ角ゴ ProN W3"/>
                  </a:rPr>
                  <a:t>+</a:t>
                </a:r>
              </a:p>
            </p:txBody>
          </p:sp>
          <p:sp>
            <p:nvSpPr>
              <p:cNvPr id="137" name="四角形"/>
              <p:cNvSpPr/>
              <p:nvPr/>
            </p:nvSpPr>
            <p:spPr>
              <a:xfrm>
                <a:off x="2535054" y="2503094"/>
                <a:ext cx="989492" cy="35719"/>
              </a:xfrm>
              <a:prstGeom prst="rect">
                <a:avLst/>
              </a:prstGeom>
              <a:solidFill>
                <a:schemeClr val="accent5">
                  <a:hueOff val="-444211"/>
                  <a:satOff val="-14915"/>
                  <a:lumOff val="22857"/>
                  <a:alpha val="40215"/>
                </a:schemeClr>
              </a:solidFill>
              <a:ln w="12700">
                <a:miter lim="400000"/>
              </a:ln>
            </p:spPr>
            <p:txBody>
              <a:bodyPr lIns="26789" tIns="26789" rIns="26789" bIns="26789" anchor="ctr"/>
              <a:lstStyle/>
              <a:p>
                <a:pPr algn="ctr" defTabSz="308063" hangingPunct="0">
                  <a:defRPr sz="2400">
                    <a:solidFill>
                      <a:srgbClr val="FFFFFF"/>
                    </a:solidFill>
                  </a:defRPr>
                </a:pPr>
                <a:endParaRPr sz="1265" kern="0">
                  <a:solidFill>
                    <a:srgbClr val="FFFFFF"/>
                  </a:solidFill>
                  <a:latin typeface="ヒラギノ角ゴ ProN W3"/>
                  <a:ea typeface="ヒラギノ角ゴ ProN W3"/>
                  <a:sym typeface="ヒラギノ角ゴ ProN W3"/>
                </a:endParaRPr>
              </a:p>
            </p:txBody>
          </p:sp>
          <p:sp>
            <p:nvSpPr>
              <p:cNvPr id="139" name="?"/>
              <p:cNvSpPr txBox="1"/>
              <p:nvPr/>
            </p:nvSpPr>
            <p:spPr>
              <a:xfrm>
                <a:off x="2893491" y="1543900"/>
                <a:ext cx="196100" cy="33169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anchor="ctr">
                <a:spAutoFit/>
              </a:bodyPr>
              <a:lstStyle>
                <a:lvl1pPr algn="l">
                  <a:defRPr sz="2400">
                    <a:solidFill>
                      <a:srgbClr val="FF2600"/>
                    </a:solidFill>
                  </a:defRPr>
                </a:lvl1pPr>
              </a:lstStyle>
              <a:p>
                <a:pPr defTabSz="308063" hangingPunct="0"/>
                <a:r>
                  <a:rPr sz="1265" kern="0">
                    <a:latin typeface="ヒラギノ角ゴ ProN W3"/>
                    <a:ea typeface="ヒラギノ角ゴ ProN W3"/>
                    <a:sym typeface="ヒラギノ角ゴ ProN W3"/>
                  </a:rPr>
                  <a:t>?</a:t>
                </a:r>
              </a:p>
            </p:txBody>
          </p:sp>
          <p:sp>
            <p:nvSpPr>
              <p:cNvPr id="140" name="線"/>
              <p:cNvSpPr/>
              <p:nvPr/>
            </p:nvSpPr>
            <p:spPr>
              <a:xfrm flipH="1">
                <a:off x="3582896" y="1729111"/>
                <a:ext cx="532219" cy="1"/>
              </a:xfrm>
              <a:prstGeom prst="line">
                <a:avLst/>
              </a:prstGeom>
              <a:ln w="31750">
                <a:solidFill>
                  <a:srgbClr val="000000"/>
                </a:solidFill>
                <a:prstDash val="sysDot"/>
                <a:miter lim="400000"/>
                <a:tailEnd type="arrow"/>
              </a:ln>
            </p:spPr>
            <p:txBody>
              <a:bodyPr lIns="26789" tIns="26789" rIns="26789" bIns="26789" anchor="ctr"/>
              <a:lstStyle/>
              <a:p>
                <a:pPr algn="ctr" defTabSz="308063" hangingPunct="0">
                  <a:defRPr sz="2400"/>
                </a:pPr>
                <a:endParaRPr sz="1265" kern="0">
                  <a:solidFill>
                    <a:srgbClr val="000000"/>
                  </a:solidFill>
                  <a:latin typeface="ヒラギノ角ゴ ProN W3"/>
                  <a:ea typeface="ヒラギノ角ゴ ProN W3"/>
                  <a:sym typeface="ヒラギノ角ゴ ProN W3"/>
                </a:endParaRPr>
              </a:p>
            </p:txBody>
          </p:sp>
          <p:sp>
            <p:nvSpPr>
              <p:cNvPr id="141" name="線"/>
              <p:cNvSpPr/>
              <p:nvPr/>
            </p:nvSpPr>
            <p:spPr>
              <a:xfrm flipH="1" flipV="1">
                <a:off x="3549626" y="1396452"/>
                <a:ext cx="563037" cy="325070"/>
              </a:xfrm>
              <a:prstGeom prst="line">
                <a:avLst/>
              </a:prstGeom>
              <a:ln w="31750">
                <a:solidFill>
                  <a:srgbClr val="000000"/>
                </a:solidFill>
                <a:prstDash val="sysDot"/>
                <a:miter lim="400000"/>
                <a:tailEnd type="arrow"/>
              </a:ln>
            </p:spPr>
            <p:txBody>
              <a:bodyPr lIns="26789" tIns="26789" rIns="26789" bIns="26789" anchor="ctr"/>
              <a:lstStyle/>
              <a:p>
                <a:pPr algn="ctr" defTabSz="308063" hangingPunct="0">
                  <a:defRPr sz="2400"/>
                </a:pPr>
                <a:endParaRPr sz="1265" kern="0">
                  <a:solidFill>
                    <a:srgbClr val="000000"/>
                  </a:solidFill>
                  <a:latin typeface="ヒラギノ角ゴ ProN W3"/>
                  <a:ea typeface="ヒラギノ角ゴ ProN W3"/>
                  <a:sym typeface="ヒラギノ角ゴ ProN W3"/>
                </a:endParaRPr>
              </a:p>
            </p:txBody>
          </p:sp>
          <p:sp>
            <p:nvSpPr>
              <p:cNvPr id="142" name="線"/>
              <p:cNvSpPr/>
              <p:nvPr/>
            </p:nvSpPr>
            <p:spPr>
              <a:xfrm flipH="1">
                <a:off x="3585478" y="1726761"/>
                <a:ext cx="522591" cy="301719"/>
              </a:xfrm>
              <a:prstGeom prst="line">
                <a:avLst/>
              </a:prstGeom>
              <a:ln w="28575">
                <a:solidFill>
                  <a:srgbClr val="000000"/>
                </a:solidFill>
                <a:prstDash val="sysDot"/>
                <a:miter lim="400000"/>
                <a:tailEnd type="arrow"/>
              </a:ln>
            </p:spPr>
            <p:txBody>
              <a:bodyPr lIns="26789" tIns="26789" rIns="26789" bIns="26789" anchor="ctr"/>
              <a:lstStyle/>
              <a:p>
                <a:pPr algn="ctr" defTabSz="308063" hangingPunct="0">
                  <a:defRPr sz="2400"/>
                </a:pPr>
                <a:endParaRPr sz="1265" kern="0">
                  <a:solidFill>
                    <a:srgbClr val="000000"/>
                  </a:solidFill>
                  <a:latin typeface="ヒラギノ角ゴ ProN W3"/>
                  <a:ea typeface="ヒラギノ角ゴ ProN W3"/>
                  <a:sym typeface="ヒラギノ角ゴ ProN W3"/>
                </a:endParaRPr>
              </a:p>
            </p:txBody>
          </p:sp>
          <p:sp>
            <p:nvSpPr>
              <p:cNvPr id="157" name="線"/>
              <p:cNvSpPr/>
              <p:nvPr/>
            </p:nvSpPr>
            <p:spPr>
              <a:xfrm flipH="1">
                <a:off x="3342499" y="2781120"/>
                <a:ext cx="881720" cy="6839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  <a:headEnd type="triangle"/>
                <a:tailEnd type="triangle"/>
              </a:ln>
            </p:spPr>
            <p:txBody>
              <a:bodyPr lIns="26789" tIns="26789" rIns="26789" bIns="26789" anchor="ctr"/>
              <a:lstStyle/>
              <a:p>
                <a:pPr algn="ctr" defTabSz="308063" hangingPunct="0">
                  <a:defRPr sz="2400"/>
                </a:pPr>
                <a:endParaRPr sz="1265" kern="0">
                  <a:solidFill>
                    <a:srgbClr val="000000"/>
                  </a:solidFill>
                  <a:latin typeface="ヒラギノ角ゴ ProN W3"/>
                  <a:ea typeface="ヒラギノ角ゴ ProN W3"/>
                  <a:sym typeface="ヒラギノ角ゴ ProN W3"/>
                </a:endParaRPr>
              </a:p>
            </p:txBody>
          </p:sp>
          <p:sp>
            <p:nvSpPr>
              <p:cNvPr id="158" name="四角形"/>
              <p:cNvSpPr/>
              <p:nvPr/>
            </p:nvSpPr>
            <p:spPr>
              <a:xfrm>
                <a:off x="2524792" y="1213681"/>
                <a:ext cx="984505" cy="860055"/>
              </a:xfrm>
              <a:prstGeom prst="rect">
                <a:avLst/>
              </a:prstGeom>
              <a:solidFill>
                <a:srgbClr val="FF2600">
                  <a:alpha val="40215"/>
                </a:srgbClr>
              </a:solidFill>
              <a:ln w="12700">
                <a:noFill/>
                <a:miter lim="400000"/>
              </a:ln>
            </p:spPr>
            <p:txBody>
              <a:bodyPr lIns="26789" tIns="26789" rIns="26789" bIns="26789" anchor="ctr"/>
              <a:lstStyle/>
              <a:p>
                <a:pPr algn="ctr" defTabSz="308063" hangingPunct="0">
                  <a:defRPr sz="2400">
                    <a:solidFill>
                      <a:srgbClr val="FFFFFF"/>
                    </a:solidFill>
                  </a:defRPr>
                </a:pPr>
                <a:endParaRPr sz="1265" kern="0">
                  <a:solidFill>
                    <a:srgbClr val="FFFFFF"/>
                  </a:solidFill>
                  <a:latin typeface="ヒラギノ角ゴ ProN W3"/>
                  <a:ea typeface="ヒラギノ角ゴ ProN W3"/>
                  <a:sym typeface="ヒラギノ角ゴ ProN W3"/>
                </a:endParaRPr>
              </a:p>
            </p:txBody>
          </p:sp>
          <p:sp>
            <p:nvSpPr>
              <p:cNvPr id="159" name="mirror"/>
              <p:cNvSpPr txBox="1"/>
              <p:nvPr/>
            </p:nvSpPr>
            <p:spPr>
              <a:xfrm>
                <a:off x="3451421" y="2784712"/>
                <a:ext cx="674864" cy="349133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26789" tIns="26789" rIns="26789" bIns="26789" anchor="ctr">
                <a:spAutoFit/>
              </a:bodyPr>
              <a:lstStyle>
                <a:lvl1pPr algn="l">
                  <a:defRPr sz="2400"/>
                </a:lvl1pPr>
              </a:lstStyle>
              <a:p>
                <a:pPr defTabSz="308063" hangingPunct="0"/>
                <a:r>
                  <a:rPr sz="1350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/>
                    <a:cs typeface="Calibri" panose="020F0502020204030204" pitchFamily="34" charset="0"/>
                    <a:sym typeface="ヒラギノ角ゴ ProN W3"/>
                  </a:rPr>
                  <a:t>mirror</a:t>
                </a:r>
              </a:p>
            </p:txBody>
          </p:sp>
        </p:grpSp>
      </p:grpSp>
      <p:sp>
        <p:nvSpPr>
          <p:cNvPr id="58" name="Moderate mirror energy difference even with a large total decay width">
            <a:extLst>
              <a:ext uri="{FF2B5EF4-FFF2-40B4-BE49-F238E27FC236}">
                <a16:creationId xmlns:a16="http://schemas.microsoft.com/office/drawing/2014/main" id="{EBD284D9-3FBE-5144-A466-3E909893F4BB}"/>
              </a:ext>
            </a:extLst>
          </p:cNvPr>
          <p:cNvSpPr txBox="1"/>
          <p:nvPr/>
        </p:nvSpPr>
        <p:spPr>
          <a:xfrm>
            <a:off x="503381" y="6868517"/>
            <a:ext cx="3041564" cy="248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>
            <a:lvl1pPr algn="l">
              <a:defRPr sz="2400"/>
            </a:lvl1pPr>
          </a:lstStyle>
          <a:p>
            <a:pPr defTabSz="308063" hangingPunct="0"/>
            <a:endParaRPr lang="fr-FR" sz="1265" kern="0" dirty="0">
              <a:solidFill>
                <a:srgbClr val="000000"/>
              </a:solidFill>
              <a:latin typeface="ヒラギノ角ゴ ProN W3"/>
              <a:ea typeface="ヒラギノ角ゴ ProN W3"/>
              <a:sym typeface="ヒラギノ角ゴ ProN W3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3ACFFB28-6280-5E40-BA0D-A7FC9036F0BB}"/>
              </a:ext>
            </a:extLst>
          </p:cNvPr>
          <p:cNvGrpSpPr/>
          <p:nvPr/>
        </p:nvGrpSpPr>
        <p:grpSpPr>
          <a:xfrm>
            <a:off x="218467" y="1484305"/>
            <a:ext cx="8790308" cy="3674977"/>
            <a:chOff x="291289" y="1786328"/>
            <a:chExt cx="11720412" cy="4899964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B72DD0FF-594A-AD48-8BB7-0ED4BB29DA89}"/>
                </a:ext>
              </a:extLst>
            </p:cNvPr>
            <p:cNvGrpSpPr/>
            <p:nvPr/>
          </p:nvGrpSpPr>
          <p:grpSpPr>
            <a:xfrm>
              <a:off x="291289" y="1786328"/>
              <a:ext cx="11720412" cy="4899964"/>
              <a:chOff x="291289" y="1786328"/>
              <a:chExt cx="11720412" cy="4899964"/>
            </a:xfrm>
          </p:grpSpPr>
          <p:sp>
            <p:nvSpPr>
              <p:cNvPr id="155" name="線"/>
              <p:cNvSpPr/>
              <p:nvPr/>
            </p:nvSpPr>
            <p:spPr>
              <a:xfrm flipH="1">
                <a:off x="2705446" y="5589583"/>
                <a:ext cx="9025" cy="493379"/>
              </a:xfrm>
              <a:prstGeom prst="line">
                <a:avLst/>
              </a:prstGeom>
              <a:ln w="25400">
                <a:solidFill>
                  <a:srgbClr val="000000"/>
                </a:solidFill>
                <a:miter lim="400000"/>
                <a:tailEnd type="triangle"/>
              </a:ln>
            </p:spPr>
            <p:txBody>
              <a:bodyPr lIns="26789" tIns="26789" rIns="26789" bIns="26789" anchor="ctr"/>
              <a:lstStyle/>
              <a:p>
                <a:pPr algn="ctr" defTabSz="308063" hangingPunct="0">
                  <a:defRPr sz="2400"/>
                </a:pPr>
                <a:endParaRPr sz="1265" kern="0">
                  <a:solidFill>
                    <a:srgbClr val="000000"/>
                  </a:solidFill>
                  <a:latin typeface="ヒラギノ角ゴ ProN W3"/>
                  <a:ea typeface="ヒラギノ角ゴ ProN W3"/>
                  <a:sym typeface="ヒラギノ角ゴ ProN W3"/>
                </a:endParaRPr>
              </a:p>
            </p:txBody>
          </p:sp>
          <p:sp>
            <p:nvSpPr>
              <p:cNvPr id="156" name="Investigate 2+1 of 8C (large Γ expected)…"/>
              <p:cNvSpPr txBox="1"/>
              <p:nvPr/>
            </p:nvSpPr>
            <p:spPr>
              <a:xfrm>
                <a:off x="291289" y="5998605"/>
                <a:ext cx="5885702" cy="68768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26789" tIns="26789" rIns="26789" bIns="26789" anchor="ctr">
                <a:spAutoFit/>
              </a:bodyPr>
              <a:lstStyle/>
              <a:p>
                <a:pPr defTabSz="308063" hangingPunct="0">
                  <a:defRPr sz="2400"/>
                </a:pPr>
                <a:r>
                  <a:rPr lang="fr-FR" sz="1500" kern="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/>
                    <a:cs typeface="Calibri" panose="020F0502020204030204" pitchFamily="34" charset="0"/>
                    <a:sym typeface="ヒラギノ角ゴ ProN W3"/>
                  </a:rPr>
                  <a:t>Determine</a:t>
                </a:r>
                <a:r>
                  <a:rPr lang="fr-FR" sz="1500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/>
                    <a:cs typeface="Calibri" panose="020F0502020204030204" pitchFamily="34" charset="0"/>
                    <a:sym typeface="ヒラギノ角ゴ ProN W3"/>
                  </a:rPr>
                  <a:t> the</a:t>
                </a:r>
                <a:r>
                  <a:rPr sz="1500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/>
                    <a:cs typeface="Calibri" panose="020F0502020204030204" pitchFamily="34" charset="0"/>
                    <a:sym typeface="ヒラギノ角ゴ ProN W3"/>
                  </a:rPr>
                  <a:t> 2</a:t>
                </a:r>
                <a:r>
                  <a:rPr sz="1500" kern="0" baseline="31999" dirty="0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/>
                    <a:cs typeface="Calibri" panose="020F0502020204030204" pitchFamily="34" charset="0"/>
                    <a:sym typeface="ヒラギノ角ゴ ProN W3"/>
                  </a:rPr>
                  <a:t>+</a:t>
                </a:r>
                <a:r>
                  <a:rPr sz="1500" kern="0" baseline="-5999" dirty="0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/>
                    <a:cs typeface="Calibri" panose="020F0502020204030204" pitchFamily="34" charset="0"/>
                    <a:sym typeface="ヒラギノ角ゴ ProN W3"/>
                  </a:rPr>
                  <a:t>1</a:t>
                </a:r>
                <a:r>
                  <a:rPr sz="1500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/>
                    <a:cs typeface="Calibri" panose="020F0502020204030204" pitchFamily="34" charset="0"/>
                    <a:sym typeface="ヒラギノ角ゴ ProN W3"/>
                  </a:rPr>
                  <a:t> </a:t>
                </a:r>
                <a:r>
                  <a:rPr lang="fr-FR" sz="1500" kern="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/>
                    <a:cs typeface="Calibri" panose="020F0502020204030204" pitchFamily="34" charset="0"/>
                    <a:sym typeface="ヒラギノ角ゴ ProN W3"/>
                  </a:rPr>
                  <a:t>energy</a:t>
                </a:r>
                <a:r>
                  <a:rPr lang="fr-FR" sz="1500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/>
                    <a:cs typeface="Calibri" panose="020F0502020204030204" pitchFamily="34" charset="0"/>
                    <a:sym typeface="ヒラギノ角ゴ ProN W3"/>
                  </a:rPr>
                  <a:t> </a:t>
                </a:r>
                <a:r>
                  <a:rPr sz="1500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/>
                    <a:cs typeface="Calibri" panose="020F0502020204030204" pitchFamily="34" charset="0"/>
                    <a:sym typeface="ヒラギノ角ゴ ProN W3"/>
                  </a:rPr>
                  <a:t>of </a:t>
                </a:r>
                <a:r>
                  <a:rPr sz="1500" kern="0" baseline="31999" dirty="0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/>
                    <a:cs typeface="Calibri" panose="020F0502020204030204" pitchFamily="34" charset="0"/>
                    <a:sym typeface="ヒラギノ角ゴ ProN W3"/>
                  </a:rPr>
                  <a:t>8</a:t>
                </a:r>
                <a:r>
                  <a:rPr sz="1500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/>
                    <a:cs typeface="Calibri" panose="020F0502020204030204" pitchFamily="34" charset="0"/>
                    <a:sym typeface="ヒラギノ角ゴ ProN W3"/>
                  </a:rPr>
                  <a:t>C (large </a:t>
                </a:r>
                <a:r>
                  <a:rPr sz="1500" i="1" kern="0" dirty="0" err="1">
                    <a:solidFill>
                      <a:srgbClr val="000000"/>
                    </a:solidFill>
                    <a:latin typeface="Symbol" pitchFamily="2" charset="2"/>
                    <a:ea typeface="Times Roman"/>
                    <a:cs typeface="Calibri" panose="020F0502020204030204" pitchFamily="34" charset="0"/>
                    <a:sym typeface="Times Roman"/>
                  </a:rPr>
                  <a:t>Γ</a:t>
                </a:r>
                <a:r>
                  <a:rPr lang="fr-FR" sz="1500" i="1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Times Roman"/>
                    <a:cs typeface="Calibri" panose="020F0502020204030204" pitchFamily="34" charset="0"/>
                    <a:sym typeface="Times Roman"/>
                  </a:rPr>
                  <a:t> </a:t>
                </a:r>
                <a:r>
                  <a:rPr sz="1500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/>
                    <a:cs typeface="Calibri" panose="020F0502020204030204" pitchFamily="34" charset="0"/>
                    <a:sym typeface="ヒラギノ角ゴ ProN W3"/>
                  </a:rPr>
                  <a:t>expected)</a:t>
                </a:r>
              </a:p>
              <a:p>
                <a:pPr defTabSz="308063" hangingPunct="0">
                  <a:defRPr sz="2400"/>
                </a:pPr>
                <a:r>
                  <a:rPr sz="1500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/>
                    <a:cs typeface="Calibri" panose="020F0502020204030204" pitchFamily="34" charset="0"/>
                    <a:sym typeface="ヒラギノ角ゴ ProN W3"/>
                  </a:rPr>
                  <a:t>-&gt; </a:t>
                </a:r>
                <a:r>
                  <a:rPr lang="fr-FR" sz="1500" kern="0" dirty="0" err="1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/>
                    <a:cs typeface="Calibri" panose="020F0502020204030204" pitchFamily="34" charset="0"/>
                    <a:sym typeface="ヒラギノ角ゴ ProN W3"/>
                  </a:rPr>
                  <a:t>What</a:t>
                </a:r>
                <a:r>
                  <a:rPr sz="1500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/>
                    <a:cs typeface="Calibri" panose="020F0502020204030204" pitchFamily="34" charset="0"/>
                    <a:sym typeface="ヒラギノ角ゴ ProN W3"/>
                  </a:rPr>
                  <a:t> is </a:t>
                </a:r>
                <a:r>
                  <a:rPr lang="fr-FR" sz="1500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/>
                    <a:cs typeface="Calibri" panose="020F0502020204030204" pitchFamily="34" charset="0"/>
                    <a:sym typeface="ヒラギノ角ゴ ProN W3"/>
                  </a:rPr>
                  <a:t>the </a:t>
                </a:r>
                <a:r>
                  <a:rPr sz="1500" kern="0" dirty="0">
                    <a:solidFill>
                      <a:srgbClr val="000000"/>
                    </a:solidFill>
                    <a:latin typeface="Calibri" panose="020F0502020204030204" pitchFamily="34" charset="0"/>
                    <a:ea typeface="ヒラギノ角ゴ ProN W3"/>
                    <a:cs typeface="Calibri" panose="020F0502020204030204" pitchFamily="34" charset="0"/>
                    <a:sym typeface="ヒラギノ角ゴ ProN W3"/>
                  </a:rPr>
                  <a:t>mirror energy difference?</a:t>
                </a:r>
                <a:endParaRPr lang="fr-FR" sz="1500" kern="0" dirty="0">
                  <a:solidFill>
                    <a:srgbClr val="000000"/>
                  </a:solidFill>
                  <a:latin typeface="Calibri" panose="020F0502020204030204" pitchFamily="34" charset="0"/>
                  <a:ea typeface="ヒラギノ角ゴ ProN W3"/>
                  <a:cs typeface="Calibri" panose="020F0502020204030204" pitchFamily="34" charset="0"/>
                  <a:sym typeface="ヒラギノ角ゴ ProN W3"/>
                </a:endParaRPr>
              </a:p>
            </p:txBody>
          </p:sp>
          <p:grpSp>
            <p:nvGrpSpPr>
              <p:cNvPr id="51" name="Groupe 50">
                <a:extLst>
                  <a:ext uri="{FF2B5EF4-FFF2-40B4-BE49-F238E27FC236}">
                    <a16:creationId xmlns:a16="http://schemas.microsoft.com/office/drawing/2014/main" id="{6C74219C-DA8C-E04C-AE43-B73B9370CAC3}"/>
                  </a:ext>
                </a:extLst>
              </p:cNvPr>
              <p:cNvGrpSpPr/>
              <p:nvPr/>
            </p:nvGrpSpPr>
            <p:grpSpPr>
              <a:xfrm>
                <a:off x="6176991" y="1786328"/>
                <a:ext cx="5834710" cy="4408196"/>
                <a:chOff x="6270497" y="2275172"/>
                <a:chExt cx="5834710" cy="4408196"/>
              </a:xfrm>
            </p:grpSpPr>
            <p:pic>
              <p:nvPicPr>
                <p:cNvPr id="52" name="図 1">
                  <a:extLst>
                    <a:ext uri="{FF2B5EF4-FFF2-40B4-BE49-F238E27FC236}">
                      <a16:creationId xmlns:a16="http://schemas.microsoft.com/office/drawing/2014/main" id="{C2DBCE7A-34E4-E645-A31C-D3ABA459F6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 cstate="hq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270497" y="2275172"/>
                  <a:ext cx="4561804" cy="4061096"/>
                </a:xfrm>
                <a:prstGeom prst="rect">
                  <a:avLst/>
                </a:prstGeom>
              </p:spPr>
            </p:pic>
            <p:sp>
              <p:nvSpPr>
                <p:cNvPr id="53" name="円柱 2">
                  <a:extLst>
                    <a:ext uri="{FF2B5EF4-FFF2-40B4-BE49-F238E27FC236}">
                      <a16:creationId xmlns:a16="http://schemas.microsoft.com/office/drawing/2014/main" id="{D3300876-48B0-BF48-910A-D12600E6129A}"/>
                    </a:ext>
                  </a:extLst>
                </p:cNvPr>
                <p:cNvSpPr/>
                <p:nvPr/>
              </p:nvSpPr>
              <p:spPr>
                <a:xfrm rot="6152469">
                  <a:off x="9280683" y="4309083"/>
                  <a:ext cx="425811" cy="313921"/>
                </a:xfrm>
                <a:prstGeom prst="can">
                  <a:avLst>
                    <a:gd name="adj" fmla="val 50000"/>
                  </a:avLst>
                </a:prstGeom>
                <a:solidFill>
                  <a:schemeClr val="accent1">
                    <a:alpha val="53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pic>
              <p:nvPicPr>
                <p:cNvPr id="54" name="Picture 2" descr="http://pro.ganil-spiral2.eu/laboratory/detectors/charged-particles/must2/images/logo.png">
                  <a:extLst>
                    <a:ext uri="{FF2B5EF4-FFF2-40B4-BE49-F238E27FC236}">
                      <a16:creationId xmlns:a16="http://schemas.microsoft.com/office/drawing/2014/main" id="{D8C2B21D-98D8-4E41-8789-10571EB425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9816250" y="2513495"/>
                  <a:ext cx="882642" cy="312268"/>
                </a:xfrm>
                <a:prstGeom prst="rect">
                  <a:avLst/>
                </a:prstGeom>
                <a:noFill/>
              </p:spPr>
            </p:pic>
            <p:cxnSp>
              <p:nvCxnSpPr>
                <p:cNvPr id="55" name="直線コネクタ 5">
                  <a:extLst>
                    <a:ext uri="{FF2B5EF4-FFF2-40B4-BE49-F238E27FC236}">
                      <a16:creationId xmlns:a16="http://schemas.microsoft.com/office/drawing/2014/main" id="{CCFBEFDF-4465-2D4F-B739-DF149D3EAE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446374" y="4569111"/>
                  <a:ext cx="428876" cy="172755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6" name="テキスト ボックス 6">
                  <a:extLst>
                    <a:ext uri="{FF2B5EF4-FFF2-40B4-BE49-F238E27FC236}">
                      <a16:creationId xmlns:a16="http://schemas.microsoft.com/office/drawing/2014/main" id="{5E8152D8-48DE-C74E-B868-531937D9086F}"/>
                    </a:ext>
                  </a:extLst>
                </p:cNvPr>
                <p:cNvSpPr txBox="1"/>
                <p:nvPr/>
              </p:nvSpPr>
              <p:spPr>
                <a:xfrm>
                  <a:off x="8932041" y="6283259"/>
                  <a:ext cx="2815575" cy="4001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dirty="0"/>
                    <a:t>LH</a:t>
                  </a:r>
                  <a:r>
                    <a:rPr lang="en-US" sz="1350" baseline="-25000" dirty="0"/>
                    <a:t>2</a:t>
                  </a:r>
                  <a:r>
                    <a:rPr lang="en-US" sz="1350" dirty="0"/>
                    <a:t> target :7 mg/cm</a:t>
                  </a:r>
                  <a:r>
                    <a:rPr lang="en-US" sz="1350" baseline="30000" dirty="0"/>
                    <a:t>2</a:t>
                  </a:r>
                </a:p>
              </p:txBody>
            </p:sp>
            <p:cxnSp>
              <p:nvCxnSpPr>
                <p:cNvPr id="57" name="直線矢印コネクタ 8">
                  <a:extLst>
                    <a:ext uri="{FF2B5EF4-FFF2-40B4-BE49-F238E27FC236}">
                      <a16:creationId xmlns:a16="http://schemas.microsoft.com/office/drawing/2014/main" id="{7E6A8E4F-2C3E-DA43-8DB7-885EA158F196}"/>
                    </a:ext>
                  </a:extLst>
                </p:cNvPr>
                <p:cNvCxnSpPr/>
                <p:nvPr/>
              </p:nvCxnSpPr>
              <p:spPr>
                <a:xfrm flipH="1" flipV="1">
                  <a:off x="9535914" y="4468837"/>
                  <a:ext cx="1274017" cy="370698"/>
                </a:xfrm>
                <a:prstGeom prst="straightConnector1">
                  <a:avLst/>
                </a:prstGeom>
                <a:ln w="5715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9" name="テキスト ボックス 11">
                  <a:extLst>
                    <a:ext uri="{FF2B5EF4-FFF2-40B4-BE49-F238E27FC236}">
                      <a16:creationId xmlns:a16="http://schemas.microsoft.com/office/drawing/2014/main" id="{7A155F78-7E11-1045-A5F0-B2EC9123A433}"/>
                    </a:ext>
                  </a:extLst>
                </p:cNvPr>
                <p:cNvSpPr txBox="1"/>
                <p:nvPr/>
              </p:nvSpPr>
              <p:spPr>
                <a:xfrm rot="859394">
                  <a:off x="10196228" y="4496779"/>
                  <a:ext cx="1908979" cy="800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baseline="30000" dirty="0"/>
                    <a:t>9</a:t>
                  </a:r>
                  <a:r>
                    <a:rPr lang="en-US" dirty="0"/>
                    <a:t>C </a:t>
                  </a:r>
                  <a:r>
                    <a:rPr lang="en-US" sz="1500" dirty="0"/>
                    <a:t>(50A.MeV) from LISE</a:t>
                  </a:r>
                  <a:endParaRPr lang="en-US" dirty="0"/>
                </a:p>
              </p:txBody>
            </p:sp>
            <p:cxnSp>
              <p:nvCxnSpPr>
                <p:cNvPr id="60" name="直線矢印コネクタ 13">
                  <a:extLst>
                    <a:ext uri="{FF2B5EF4-FFF2-40B4-BE49-F238E27FC236}">
                      <a16:creationId xmlns:a16="http://schemas.microsoft.com/office/drawing/2014/main" id="{A2058BD5-C2E6-0444-BF52-9B5F06E81662}"/>
                    </a:ext>
                  </a:extLst>
                </p:cNvPr>
                <p:cNvCxnSpPr/>
                <p:nvPr/>
              </p:nvCxnSpPr>
              <p:spPr>
                <a:xfrm flipH="1">
                  <a:off x="8659093" y="4468837"/>
                  <a:ext cx="746184" cy="294423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1" name="テキスト ボックス 16">
                  <a:extLst>
                    <a:ext uri="{FF2B5EF4-FFF2-40B4-BE49-F238E27FC236}">
                      <a16:creationId xmlns:a16="http://schemas.microsoft.com/office/drawing/2014/main" id="{EF2D8595-446B-4642-865F-955741684935}"/>
                    </a:ext>
                  </a:extLst>
                </p:cNvPr>
                <p:cNvSpPr txBox="1"/>
                <p:nvPr/>
              </p:nvSpPr>
              <p:spPr>
                <a:xfrm>
                  <a:off x="8396293" y="4482518"/>
                  <a:ext cx="389424" cy="43088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500" i="1" dirty="0"/>
                    <a:t>d</a:t>
                  </a:r>
                </a:p>
              </p:txBody>
            </p:sp>
            <p:cxnSp>
              <p:nvCxnSpPr>
                <p:cNvPr id="62" name="直線矢印コネクタ 17">
                  <a:extLst>
                    <a:ext uri="{FF2B5EF4-FFF2-40B4-BE49-F238E27FC236}">
                      <a16:creationId xmlns:a16="http://schemas.microsoft.com/office/drawing/2014/main" id="{8384CBAE-2ADF-2A4C-97E1-06E5D0463C4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953034" y="4399847"/>
                  <a:ext cx="349448" cy="38237"/>
                </a:xfrm>
                <a:prstGeom prst="straightConnector1">
                  <a:avLst/>
                </a:prstGeom>
                <a:ln w="28575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necteur droit 64">
                  <a:extLst>
                    <a:ext uri="{FF2B5EF4-FFF2-40B4-BE49-F238E27FC236}">
                      <a16:creationId xmlns:a16="http://schemas.microsoft.com/office/drawing/2014/main" id="{EB15D0DF-0011-4B45-93B7-14A45287B4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299324" y="4399845"/>
                  <a:ext cx="121429" cy="44795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ZoneTexte 65">
                  <a:extLst>
                    <a:ext uri="{FF2B5EF4-FFF2-40B4-BE49-F238E27FC236}">
                      <a16:creationId xmlns:a16="http://schemas.microsoft.com/office/drawing/2014/main" id="{99D4E933-C620-E444-A980-B5893E13DCFB}"/>
                    </a:ext>
                  </a:extLst>
                </p:cNvPr>
                <p:cNvSpPr txBox="1"/>
                <p:nvPr/>
              </p:nvSpPr>
              <p:spPr>
                <a:xfrm>
                  <a:off x="9364747" y="2773176"/>
                  <a:ext cx="1225121" cy="40010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350" baseline="30000" dirty="0"/>
                    <a:t>9</a:t>
                  </a:r>
                  <a:r>
                    <a:rPr lang="fr-FR" sz="1350" dirty="0"/>
                    <a:t>C(</a:t>
                  </a:r>
                  <a:r>
                    <a:rPr lang="fr-FR" sz="1350" dirty="0" err="1"/>
                    <a:t>p,d</a:t>
                  </a:r>
                  <a:r>
                    <a:rPr lang="fr-FR" sz="1350" dirty="0"/>
                    <a:t>)</a:t>
                  </a:r>
                  <a:r>
                    <a:rPr lang="fr-FR" sz="1350" baseline="30000" dirty="0"/>
                    <a:t>8</a:t>
                  </a:r>
                  <a:r>
                    <a:rPr lang="fr-FR" sz="1350" dirty="0"/>
                    <a:t>C</a:t>
                  </a:r>
                </a:p>
              </p:txBody>
            </p:sp>
          </p:grpSp>
        </p:grp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D0C20C21-6E22-854C-A1A5-6373F2F84151}"/>
                </a:ext>
              </a:extLst>
            </p:cNvPr>
            <p:cNvGrpSpPr/>
            <p:nvPr/>
          </p:nvGrpSpPr>
          <p:grpSpPr>
            <a:xfrm>
              <a:off x="8766252" y="3058566"/>
              <a:ext cx="539720" cy="928007"/>
              <a:chOff x="8766252" y="3058566"/>
              <a:chExt cx="539720" cy="928007"/>
            </a:xfrm>
          </p:grpSpPr>
          <p:sp>
            <p:nvSpPr>
              <p:cNvPr id="67" name="テキスト ボックス 16">
                <a:extLst>
                  <a:ext uri="{FF2B5EF4-FFF2-40B4-BE49-F238E27FC236}">
                    <a16:creationId xmlns:a16="http://schemas.microsoft.com/office/drawing/2014/main" id="{BA5D9B16-E0E5-D04F-8FB6-2AC94B823C25}"/>
                  </a:ext>
                </a:extLst>
              </p:cNvPr>
              <p:cNvSpPr txBox="1"/>
              <p:nvPr/>
            </p:nvSpPr>
            <p:spPr>
              <a:xfrm>
                <a:off x="8766252" y="3555686"/>
                <a:ext cx="408659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i="1" dirty="0">
                    <a:latin typeface="Symbol" pitchFamily="2" charset="2"/>
                  </a:rPr>
                  <a:t>a</a:t>
                </a:r>
              </a:p>
            </p:txBody>
          </p:sp>
          <p:cxnSp>
            <p:nvCxnSpPr>
              <p:cNvPr id="68" name="直線矢印コネクタ 13">
                <a:extLst>
                  <a:ext uri="{FF2B5EF4-FFF2-40B4-BE49-F238E27FC236}">
                    <a16:creationId xmlns:a16="http://schemas.microsoft.com/office/drawing/2014/main" id="{AD5CB405-73E2-AA41-9BAC-69944809AED1}"/>
                  </a:ext>
                </a:extLst>
              </p:cNvPr>
              <p:cNvCxnSpPr>
                <a:cxnSpLocks/>
                <a:stCxn id="53" idx="3"/>
              </p:cNvCxnSpPr>
              <p:nvPr/>
            </p:nvCxnSpPr>
            <p:spPr>
              <a:xfrm flipH="1" flipV="1">
                <a:off x="8933536" y="3354200"/>
                <a:ext cx="313331" cy="58891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0" name="テキスト ボックス 16">
                <a:extLst>
                  <a:ext uri="{FF2B5EF4-FFF2-40B4-BE49-F238E27FC236}">
                    <a16:creationId xmlns:a16="http://schemas.microsoft.com/office/drawing/2014/main" id="{2A49F720-5E87-1846-B48C-71414F847EB9}"/>
                  </a:ext>
                </a:extLst>
              </p:cNvPr>
              <p:cNvSpPr txBox="1"/>
              <p:nvPr/>
            </p:nvSpPr>
            <p:spPr>
              <a:xfrm>
                <a:off x="8916548" y="3058566"/>
                <a:ext cx="389424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i="1" dirty="0"/>
                  <a:t>p</a:t>
                </a:r>
              </a:p>
            </p:txBody>
          </p:sp>
        </p:grpSp>
      </p:grpSp>
      <p:sp>
        <p:nvSpPr>
          <p:cNvPr id="2" name="CustomShape 1">
            <a:extLst>
              <a:ext uri="{FF2B5EF4-FFF2-40B4-BE49-F238E27FC236}">
                <a16:creationId xmlns:a16="http://schemas.microsoft.com/office/drawing/2014/main" id="{00BB7007-E280-67C2-CA79-17345FE00B5C}"/>
              </a:ext>
            </a:extLst>
          </p:cNvPr>
          <p:cNvSpPr/>
          <p:nvPr/>
        </p:nvSpPr>
        <p:spPr>
          <a:xfrm>
            <a:off x="82080" y="76320"/>
            <a:ext cx="3149558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0" strike="noStrike" spc="-1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Some</a:t>
            </a:r>
            <a:r>
              <a:rPr lang="fr-FR" sz="2800" b="0" strike="noStrike" spc="-1" dirty="0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fr-FR" sz="2800" b="0" strike="noStrike" spc="-1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recent</a:t>
            </a:r>
            <a:r>
              <a:rPr lang="fr-FR" sz="2800" b="0" strike="noStrike" spc="-1" dirty="0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fr-FR" sz="2800" b="0" strike="noStrike" spc="-1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results</a:t>
            </a:r>
            <a:endParaRPr lang="fr-FR" sz="2800" b="0" strike="noStrike" spc="-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5138732-55E1-2393-5A5B-CF05F1C2E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8375" y="4880134"/>
            <a:ext cx="1467794" cy="17450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28B680-F8F6-6D8B-2BC8-4052C42E9D60}"/>
              </a:ext>
            </a:extLst>
          </p:cNvPr>
          <p:cNvSpPr/>
          <p:nvPr/>
        </p:nvSpPr>
        <p:spPr>
          <a:xfrm>
            <a:off x="6775689" y="4970735"/>
            <a:ext cx="636439" cy="671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FC1DE61-853A-BA6D-535C-6783E039DB73}"/>
              </a:ext>
            </a:extLst>
          </p:cNvPr>
          <p:cNvSpPr txBox="1"/>
          <p:nvPr/>
        </p:nvSpPr>
        <p:spPr>
          <a:xfrm>
            <a:off x="484094" y="6131860"/>
            <a:ext cx="2954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i="1" dirty="0" err="1"/>
              <a:t>Courtesy</a:t>
            </a:r>
            <a:r>
              <a:rPr lang="fr-FR" sz="1600" i="1" dirty="0"/>
              <a:t> Olivier Sorlin, GANIL</a:t>
            </a:r>
          </a:p>
        </p:txBody>
      </p:sp>
    </p:spTree>
    <p:extLst>
      <p:ext uri="{BB962C8B-B14F-4D97-AF65-F5344CB8AC3E}">
        <p14:creationId xmlns:p14="http://schemas.microsoft.com/office/powerpoint/2010/main" val="201307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est-crop.pdf" descr="test-crop.pdf">
            <a:extLst>
              <a:ext uri="{FF2B5EF4-FFF2-40B4-BE49-F238E27FC236}">
                <a16:creationId xmlns:a16="http://schemas.microsoft.com/office/drawing/2014/main" id="{23B1324D-9E56-6E45-8D94-FC5A1EDABA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289" y="1281238"/>
            <a:ext cx="2337665" cy="2240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8C_3-crop.pdf" descr="8C_3-crop.pdf">
            <a:extLst>
              <a:ext uri="{FF2B5EF4-FFF2-40B4-BE49-F238E27FC236}">
                <a16:creationId xmlns:a16="http://schemas.microsoft.com/office/drawing/2014/main" id="{32589C72-68CC-CB45-A0D2-4878B8387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819" y="1281238"/>
            <a:ext cx="2443469" cy="233112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g.s.…">
            <a:extLst>
              <a:ext uri="{FF2B5EF4-FFF2-40B4-BE49-F238E27FC236}">
                <a16:creationId xmlns:a16="http://schemas.microsoft.com/office/drawing/2014/main" id="{F83B335E-615C-224A-AF4D-8BA31D67782A}"/>
              </a:ext>
            </a:extLst>
          </p:cNvPr>
          <p:cNvSpPr txBox="1"/>
          <p:nvPr/>
        </p:nvSpPr>
        <p:spPr>
          <a:xfrm>
            <a:off x="3998207" y="1428066"/>
            <a:ext cx="1439133" cy="515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26789" tIns="26789" rIns="26789" bIns="26789" anchor="ctr">
            <a:spAutoFit/>
          </a:bodyPr>
          <a:lstStyle/>
          <a:p>
            <a:pPr algn="ctr" defTabSz="308063" hangingPunct="0">
              <a:defRPr sz="2000"/>
            </a:pPr>
            <a:r>
              <a:rPr sz="1500" kern="0" dirty="0" err="1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g.s</a:t>
            </a:r>
            <a:r>
              <a:rPr sz="1500" kern="0" dirty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.</a:t>
            </a:r>
          </a:p>
          <a:p>
            <a:pPr algn="ctr" defTabSz="308063" hangingPunct="0">
              <a:defRPr sz="2000"/>
            </a:pPr>
            <a:r>
              <a:rPr sz="1500" kern="0" dirty="0">
                <a:solidFill>
                  <a:srgbClr val="000000"/>
                </a:solidFill>
                <a:latin typeface="Calibri" panose="020F0502020204030204" pitchFamily="34" charset="0"/>
                <a:ea typeface="ヒラギノ角ゴ ProN W3"/>
                <a:cs typeface="Calibri" panose="020F0502020204030204" pitchFamily="34" charset="0"/>
                <a:sym typeface="ヒラギノ角ゴ ProN W3"/>
              </a:rPr>
              <a:t>subtracted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DF5B162-30BD-D54B-8B54-8C695A4C7CC1}"/>
              </a:ext>
            </a:extLst>
          </p:cNvPr>
          <p:cNvSpPr txBox="1"/>
          <p:nvPr/>
        </p:nvSpPr>
        <p:spPr>
          <a:xfrm>
            <a:off x="1793252" y="2177385"/>
            <a:ext cx="250827" cy="2846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algn="ctr" defTabSz="438150" hangingPunct="0"/>
            <a:r>
              <a:rPr lang="fr-FR" sz="135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2</a:t>
            </a:r>
            <a:r>
              <a:rPr lang="fr-FR" sz="135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+</a:t>
            </a:r>
          </a:p>
        </p:txBody>
      </p:sp>
      <p:sp>
        <p:nvSpPr>
          <p:cNvPr id="11" name="線">
            <a:extLst>
              <a:ext uri="{FF2B5EF4-FFF2-40B4-BE49-F238E27FC236}">
                <a16:creationId xmlns:a16="http://schemas.microsoft.com/office/drawing/2014/main" id="{5081CB69-B678-994E-B4C1-A7E76F62ABFE}"/>
              </a:ext>
            </a:extLst>
          </p:cNvPr>
          <p:cNvSpPr/>
          <p:nvPr/>
        </p:nvSpPr>
        <p:spPr>
          <a:xfrm>
            <a:off x="1845431" y="2524960"/>
            <a:ext cx="1" cy="20218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26789" tIns="26789" rIns="26789" bIns="26789" anchor="ctr"/>
          <a:lstStyle/>
          <a:p>
            <a:pPr algn="ctr" defTabSz="308063" hangingPunct="0">
              <a:defRPr sz="2400"/>
            </a:pPr>
            <a:endParaRPr sz="1265" kern="0">
              <a:solidFill>
                <a:srgbClr val="000000"/>
              </a:solidFill>
              <a:latin typeface="ヒラギノ角ゴ ProN W3"/>
              <a:ea typeface="ヒラギノ角ゴ ProN W3"/>
              <a:sym typeface="ヒラギノ角ゴ ProN W3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9E326C1-FD34-6E45-A804-6226E99CAD13}"/>
              </a:ext>
            </a:extLst>
          </p:cNvPr>
          <p:cNvSpPr/>
          <p:nvPr/>
        </p:nvSpPr>
        <p:spPr>
          <a:xfrm>
            <a:off x="1873561" y="1524319"/>
            <a:ext cx="1380501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350" i="1" kern="0" dirty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rPr>
              <a:t>Γ</a:t>
            </a:r>
            <a:r>
              <a:rPr lang="el-GR" sz="1350" kern="0" dirty="0">
                <a:solidFill>
                  <a:srgbClr val="000000"/>
                </a:solidFill>
                <a:sym typeface="ヒラギノ角ゴ ProN W3"/>
              </a:rPr>
              <a:t> </a:t>
            </a:r>
            <a:r>
              <a:rPr lang="el-GR" sz="135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= 3.0(4) </a:t>
            </a:r>
            <a:r>
              <a:rPr lang="fr-FR" sz="135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MeV</a:t>
            </a:r>
            <a:endParaRPr lang="fr-FR" sz="135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3CFE83-DF9B-F242-A7BC-73F6FCB9C3E6}"/>
              </a:ext>
            </a:extLst>
          </p:cNvPr>
          <p:cNvSpPr/>
          <p:nvPr/>
        </p:nvSpPr>
        <p:spPr>
          <a:xfrm>
            <a:off x="1861884" y="1669898"/>
            <a:ext cx="13805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sz="1400" baseline="-5999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fr-FR" sz="1400" dirty="0">
                <a:latin typeface="Calibri" panose="020F0502020204030204" pitchFamily="34" charset="0"/>
                <a:cs typeface="Calibri" panose="020F0502020204030204" pitchFamily="34" charset="0"/>
              </a:rPr>
              <a:t> = 3.4(2) MeV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DB2E6F0E-CA6C-4F4D-BDC5-1026A5CC8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02" y="1378471"/>
            <a:ext cx="2519798" cy="2361551"/>
          </a:xfrm>
          <a:prstGeom prst="rect">
            <a:avLst/>
          </a:prstGeom>
        </p:spPr>
      </p:pic>
      <p:sp>
        <p:nvSpPr>
          <p:cNvPr id="19" name="Spectroscopy of light nuclei beyond proton drip line">
            <a:extLst>
              <a:ext uri="{FF2B5EF4-FFF2-40B4-BE49-F238E27FC236}">
                <a16:creationId xmlns:a16="http://schemas.microsoft.com/office/drawing/2014/main" id="{2413FFA2-F8C1-3146-A91A-0B49A19ED929}"/>
              </a:ext>
            </a:extLst>
          </p:cNvPr>
          <p:cNvSpPr txBox="1">
            <a:spLocks/>
          </p:cNvSpPr>
          <p:nvPr/>
        </p:nvSpPr>
        <p:spPr>
          <a:xfrm>
            <a:off x="539031" y="967913"/>
            <a:ext cx="8248648" cy="301378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67500" lnSpcReduction="20000"/>
          </a:bodyPr>
          <a:lstStyle>
            <a:lvl1pPr algn="l" defTabSz="5374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76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Transfer </a:t>
            </a:r>
            <a:r>
              <a:rPr lang="fr-FR" sz="2760" baseline="30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r>
              <a:rPr lang="fr-FR" sz="276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C(</a:t>
            </a:r>
            <a:r>
              <a:rPr lang="fr-FR" sz="276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p,d</a:t>
            </a:r>
            <a:r>
              <a:rPr lang="fr-FR" sz="276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fr-FR" sz="2760" baseline="30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276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fr-FR" sz="276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reaction</a:t>
            </a:r>
            <a:r>
              <a:rPr lang="fr-FR" sz="276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(50A.MeV) to </a:t>
            </a:r>
            <a:r>
              <a:rPr lang="fr-FR" sz="276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populate</a:t>
            </a:r>
            <a:r>
              <a:rPr lang="fr-FR" sz="276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276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unbound</a:t>
            </a:r>
            <a:r>
              <a:rPr lang="fr-FR" sz="276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states in </a:t>
            </a:r>
            <a:r>
              <a:rPr lang="fr-FR" sz="2760" baseline="300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r>
              <a:rPr lang="fr-FR" sz="276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669FC6D5-BC8A-764B-BF8E-9B3824F26075}"/>
              </a:ext>
            </a:extLst>
          </p:cNvPr>
          <p:cNvGrpSpPr/>
          <p:nvPr/>
        </p:nvGrpSpPr>
        <p:grpSpPr>
          <a:xfrm>
            <a:off x="3810163" y="3723732"/>
            <a:ext cx="2788232" cy="2213998"/>
            <a:chOff x="5080217" y="3821976"/>
            <a:chExt cx="3717642" cy="295199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EE4CDEE6-DC9B-9F44-BF1F-8D0F711675E9}"/>
                </a:ext>
              </a:extLst>
            </p:cNvPr>
            <p:cNvGrpSpPr/>
            <p:nvPr/>
          </p:nvGrpSpPr>
          <p:grpSpPr>
            <a:xfrm>
              <a:off x="5080217" y="3874708"/>
              <a:ext cx="3717642" cy="2899266"/>
              <a:chOff x="3757488" y="3624204"/>
              <a:chExt cx="3717642" cy="2899266"/>
            </a:xfrm>
          </p:grpSpPr>
          <p:pic>
            <p:nvPicPr>
              <p:cNvPr id="8" name="med-crop.pdf" descr="med-crop.pdf">
                <a:extLst>
                  <a:ext uri="{FF2B5EF4-FFF2-40B4-BE49-F238E27FC236}">
                    <a16:creationId xmlns:a16="http://schemas.microsoft.com/office/drawing/2014/main" id="{BE291A4E-EEB1-A44E-A939-2CD72EFF0E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229411" y="3624204"/>
                <a:ext cx="3245719" cy="2899266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C24A5DF-1ED4-564C-87C4-50F930BEF3F7}"/>
                  </a:ext>
                </a:extLst>
              </p:cNvPr>
              <p:cNvSpPr txBox="1"/>
              <p:nvPr/>
            </p:nvSpPr>
            <p:spPr>
              <a:xfrm rot="16200000">
                <a:off x="3640789" y="4570919"/>
                <a:ext cx="705321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38100" tIns="38100" rIns="38100" bIns="38100" numCol="1" spcCol="38100" rtlCol="0" anchor="ctr">
                <a:spAutoFit/>
              </a:bodyPr>
              <a:lstStyle/>
              <a:p>
                <a:pPr algn="ctr" defTabSz="438150" hangingPunct="0"/>
                <a:r>
                  <a:rPr lang="fr-FR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ヒラギノ角ゴ ProN W3"/>
                  </a:rPr>
                  <a:t>MED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9A142C4-3FB0-5B4A-866C-EF9FAFF3B118}"/>
                  </a:ext>
                </a:extLst>
              </p:cNvPr>
              <p:cNvSpPr txBox="1"/>
              <p:nvPr/>
            </p:nvSpPr>
            <p:spPr>
              <a:xfrm>
                <a:off x="5847758" y="4707563"/>
                <a:ext cx="624104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38100" tIns="38100" rIns="38100" bIns="38100" numCol="1" spcCol="38100" rtlCol="0" anchor="ctr">
                <a:spAutoFit/>
              </a:bodyPr>
              <a:lstStyle/>
              <a:p>
                <a:pPr algn="ctr" defTabSz="438150" hangingPunct="0"/>
                <a:r>
                  <a:rPr lang="fr-FR" baseline="30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ヒラギノ角ゴ ProN W3"/>
                  </a:rPr>
                  <a:t>36</a:t>
                </a:r>
                <a:r>
                  <a:rPr lang="fr-FR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ヒラギノ角ゴ ProN W3"/>
                  </a:rPr>
                  <a:t>Ca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3EB387E1-7BE4-A54D-9A76-77E273A8F60C}"/>
                  </a:ext>
                </a:extLst>
              </p:cNvPr>
              <p:cNvSpPr txBox="1"/>
              <p:nvPr/>
            </p:nvSpPr>
            <p:spPr>
              <a:xfrm>
                <a:off x="5165574" y="5412378"/>
                <a:ext cx="515099" cy="47192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38100" tIns="38100" rIns="38100" bIns="38100" numCol="1" spcCol="38100" rtlCol="0" anchor="ctr">
                <a:spAutoFit/>
              </a:bodyPr>
              <a:lstStyle/>
              <a:p>
                <a:pPr algn="ctr" defTabSz="438150" hangingPunct="0"/>
                <a:r>
                  <a:rPr lang="fr-FR" baseline="300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ヒラギノ角ゴ ProN W3"/>
                  </a:rPr>
                  <a:t>14</a:t>
                </a:r>
                <a:r>
                  <a:rPr lang="fr-FR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  <a:sym typeface="ヒラギノ角ゴ ProN W3"/>
                  </a:rPr>
                  <a:t>O</a:t>
                </a:r>
              </a:p>
            </p:txBody>
          </p:sp>
        </p:grpSp>
        <p:cxnSp>
          <p:nvCxnSpPr>
            <p:cNvPr id="22" name="Connecteur droit 21">
              <a:extLst>
                <a:ext uri="{FF2B5EF4-FFF2-40B4-BE49-F238E27FC236}">
                  <a16:creationId xmlns:a16="http://schemas.microsoft.com/office/drawing/2014/main" id="{0E23573B-DC6F-A44F-A2E2-AD7FF5CD50C2}"/>
                </a:ext>
              </a:extLst>
            </p:cNvPr>
            <p:cNvCxnSpPr/>
            <p:nvPr/>
          </p:nvCxnSpPr>
          <p:spPr>
            <a:xfrm>
              <a:off x="6450472" y="4005097"/>
              <a:ext cx="0" cy="1657785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46000CDD-8E61-3B4E-B6AD-8202F373BCFE}"/>
                </a:ext>
              </a:extLst>
            </p:cNvPr>
            <p:cNvSpPr txBox="1"/>
            <p:nvPr/>
          </p:nvSpPr>
          <p:spPr>
            <a:xfrm>
              <a:off x="6450471" y="3821976"/>
              <a:ext cx="417595" cy="4719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algn="ctr" defTabSz="438150" hangingPunct="0"/>
              <a:r>
                <a:rPr lang="fr-FR" baseline="30000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ヒラギノ角ゴ ProN W3"/>
                </a:rPr>
                <a:t>8</a:t>
              </a:r>
              <a:r>
                <a:rPr lang="fr-FR" dirty="0">
                  <a:solidFill>
                    <a:srgbClr val="FFC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ヒラギノ角ゴ ProN W3"/>
                </a:rPr>
                <a:t>C</a:t>
              </a:r>
            </a:p>
          </p:txBody>
        </p:sp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0B5FA35-C0D5-3344-A436-ED086D87A2CC}"/>
              </a:ext>
            </a:extLst>
          </p:cNvPr>
          <p:cNvSpPr txBox="1"/>
          <p:nvPr/>
        </p:nvSpPr>
        <p:spPr>
          <a:xfrm>
            <a:off x="6944810" y="1883023"/>
            <a:ext cx="4635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 err="1"/>
              <a:t>g.s</a:t>
            </a:r>
            <a:r>
              <a:rPr lang="fr-FR" sz="1350" dirty="0"/>
              <a:t>.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B7F44488-3364-434B-85C8-C426B59546B7}"/>
              </a:ext>
            </a:extLst>
          </p:cNvPr>
          <p:cNvSpPr txBox="1"/>
          <p:nvPr/>
        </p:nvSpPr>
        <p:spPr>
          <a:xfrm>
            <a:off x="6668406" y="2501893"/>
            <a:ext cx="3481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2</a:t>
            </a:r>
            <a:r>
              <a:rPr lang="fr-FR" sz="1350" baseline="30000" dirty="0"/>
              <a:t>+</a:t>
            </a: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39DE3DFE-4262-A4ED-8E03-89649BA12652}"/>
              </a:ext>
            </a:extLst>
          </p:cNvPr>
          <p:cNvSpPr/>
          <p:nvPr/>
        </p:nvSpPr>
        <p:spPr>
          <a:xfrm>
            <a:off x="82080" y="76320"/>
            <a:ext cx="3149558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0" strike="noStrike" spc="-1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Some</a:t>
            </a:r>
            <a:r>
              <a:rPr lang="fr-FR" sz="2800" b="0" strike="noStrike" spc="-1" dirty="0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fr-FR" sz="2800" b="0" strike="noStrike" spc="-1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recent</a:t>
            </a:r>
            <a:r>
              <a:rPr lang="fr-FR" sz="2800" b="0" strike="noStrike" spc="-1" dirty="0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fr-FR" sz="2800" b="0" strike="noStrike" spc="-1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results</a:t>
            </a:r>
            <a:endParaRPr lang="fr-FR" sz="2800" b="0" strike="noStrike" spc="-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146B57E-3EC1-E97D-958C-2BD632447A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8375" y="4765834"/>
            <a:ext cx="1467794" cy="17450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663DB0-B5BF-F352-25E6-F65608A2C876}"/>
              </a:ext>
            </a:extLst>
          </p:cNvPr>
          <p:cNvSpPr/>
          <p:nvPr/>
        </p:nvSpPr>
        <p:spPr>
          <a:xfrm>
            <a:off x="6775689" y="4780235"/>
            <a:ext cx="636439" cy="671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45AF04B-6F31-0550-C182-184AE8D1B680}"/>
              </a:ext>
            </a:extLst>
          </p:cNvPr>
          <p:cNvSpPr txBox="1"/>
          <p:nvPr/>
        </p:nvSpPr>
        <p:spPr>
          <a:xfrm>
            <a:off x="152401" y="6040583"/>
            <a:ext cx="45218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>
                <a:solidFill>
                  <a:srgbClr val="7030A0"/>
                </a:solidFill>
              </a:rPr>
              <a:t>Shumpei</a:t>
            </a:r>
            <a:r>
              <a:rPr lang="fr-FR" sz="1400" i="1" dirty="0">
                <a:solidFill>
                  <a:srgbClr val="7030A0"/>
                </a:solidFill>
              </a:rPr>
              <a:t> </a:t>
            </a:r>
            <a:r>
              <a:rPr lang="fr-FR" sz="1400" i="1" dirty="0" err="1">
                <a:solidFill>
                  <a:srgbClr val="7030A0"/>
                </a:solidFill>
              </a:rPr>
              <a:t>Koyama</a:t>
            </a:r>
            <a:r>
              <a:rPr lang="fr-FR" sz="1400" i="1" dirty="0">
                <a:solidFill>
                  <a:srgbClr val="7030A0"/>
                </a:solidFill>
              </a:rPr>
              <a:t> et al, to </a:t>
            </a:r>
            <a:r>
              <a:rPr lang="fr-FR" sz="1400" i="1" dirty="0" err="1">
                <a:solidFill>
                  <a:srgbClr val="7030A0"/>
                </a:solidFill>
              </a:rPr>
              <a:t>be</a:t>
            </a:r>
            <a:r>
              <a:rPr lang="fr-FR" sz="1400" i="1" dirty="0">
                <a:solidFill>
                  <a:srgbClr val="7030A0"/>
                </a:solidFill>
              </a:rPr>
              <a:t> </a:t>
            </a:r>
            <a:r>
              <a:rPr lang="fr-FR" sz="1400" i="1" dirty="0" err="1">
                <a:solidFill>
                  <a:srgbClr val="7030A0"/>
                </a:solidFill>
              </a:rPr>
              <a:t>published</a:t>
            </a:r>
            <a:r>
              <a:rPr lang="fr-FR" sz="1400" i="1" dirty="0">
                <a:solidFill>
                  <a:srgbClr val="7030A0"/>
                </a:solidFill>
              </a:rPr>
              <a:t> in </a:t>
            </a:r>
            <a:r>
              <a:rPr lang="fr-FR" sz="1400" i="1" dirty="0" err="1">
                <a:solidFill>
                  <a:srgbClr val="7030A0"/>
                </a:solidFill>
              </a:rPr>
              <a:t>Phys.Rev.C</a:t>
            </a:r>
            <a:r>
              <a:rPr lang="fr-FR" sz="1400" i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F9C530C-EC31-4F15-BE4E-0D1DB7C0806F}"/>
              </a:ext>
            </a:extLst>
          </p:cNvPr>
          <p:cNvSpPr txBox="1"/>
          <p:nvPr/>
        </p:nvSpPr>
        <p:spPr>
          <a:xfrm>
            <a:off x="214344" y="3905393"/>
            <a:ext cx="3899433" cy="1826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Good </a:t>
            </a:r>
            <a:r>
              <a:rPr lang="fr-FR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symmetry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 in </a:t>
            </a:r>
            <a:r>
              <a:rPr lang="fr-FR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mirror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energies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between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 A=8 2</a:t>
            </a:r>
            <a:r>
              <a:rPr lang="fr-FR" sz="16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+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 states, </a:t>
            </a:r>
            <a:r>
              <a:rPr lang="fr-FR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both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unbound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,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ヒラギノ角ゴ ProN W3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aseline="30000" dirty="0">
                <a:solidFill>
                  <a:srgbClr val="110BFF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8</a:t>
            </a:r>
            <a:r>
              <a:rPr lang="fr-FR" sz="1600" dirty="0">
                <a:solidFill>
                  <a:srgbClr val="110BFF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He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 by 1.4 MeV,</a:t>
            </a:r>
            <a:r>
              <a:rPr lang="fr-FR" sz="1600" dirty="0">
                <a:solidFill>
                  <a:srgbClr val="110BFF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 </a:t>
            </a:r>
            <a:r>
              <a:rPr lang="fr-FR" sz="1600" baseline="30000" dirty="0">
                <a:solidFill>
                  <a:srgbClr val="110BFF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8</a:t>
            </a:r>
            <a:r>
              <a:rPr lang="fr-FR" sz="1600" dirty="0">
                <a:solidFill>
                  <a:srgbClr val="110BFF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C 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by about 6.9 MeV</a:t>
            </a: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fr-FR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ヒラギノ角ゴ ProN W3"/>
            </a:endParaRPr>
          </a:p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and </a:t>
            </a:r>
            <a:r>
              <a:rPr lang="fr-FR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despite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 large </a:t>
            </a:r>
            <a:r>
              <a:rPr lang="fr-FR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difference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between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their</a:t>
            </a:r>
            <a:r>
              <a:rPr lang="fr-FR" sz="1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 </a:t>
            </a:r>
            <a:r>
              <a:rPr lang="fr-FR" sz="1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ヒラギノ角ゴ ProN W3"/>
              </a:rPr>
              <a:t>width</a:t>
            </a:r>
            <a:endParaRPr lang="fr-FR" sz="1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ヒラギノ角ゴ ProN W3"/>
            </a:endParaRPr>
          </a:p>
        </p:txBody>
      </p:sp>
    </p:spTree>
    <p:extLst>
      <p:ext uri="{BB962C8B-B14F-4D97-AF65-F5344CB8AC3E}">
        <p14:creationId xmlns:p14="http://schemas.microsoft.com/office/powerpoint/2010/main" val="162944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10461DA-62A4-5D46-8A49-733CD003423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977" y="1378190"/>
            <a:ext cx="3107976" cy="226476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F06B4E2-99FC-E24F-BB02-555609C7BD95}"/>
              </a:ext>
            </a:extLst>
          </p:cNvPr>
          <p:cNvSpPr txBox="1"/>
          <p:nvPr/>
        </p:nvSpPr>
        <p:spPr>
          <a:xfrm>
            <a:off x="190451" y="745127"/>
            <a:ext cx="826102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50" dirty="0"/>
              <a:t>‘Colossal’ MED (-700 keV) </a:t>
            </a:r>
            <a:r>
              <a:rPr lang="fr-FR" sz="1350" dirty="0" err="1"/>
              <a:t>predicted</a:t>
            </a:r>
            <a:r>
              <a:rPr lang="fr-FR" sz="1350" dirty="0"/>
              <a:t> </a:t>
            </a:r>
            <a:r>
              <a:rPr lang="fr-FR" sz="1350" dirty="0" err="1"/>
              <a:t>between</a:t>
            </a:r>
            <a:r>
              <a:rPr lang="fr-FR" sz="1350" dirty="0"/>
              <a:t> the 0</a:t>
            </a:r>
            <a:r>
              <a:rPr lang="fr-FR" sz="1350" baseline="30000" dirty="0"/>
              <a:t>+</a:t>
            </a:r>
            <a:r>
              <a:rPr lang="fr-FR" sz="1350" baseline="-25000" dirty="0"/>
              <a:t>1</a:t>
            </a:r>
            <a:r>
              <a:rPr lang="fr-FR" sz="1350" dirty="0"/>
              <a:t> and 0</a:t>
            </a:r>
            <a:r>
              <a:rPr lang="fr-FR" sz="1350" baseline="30000" dirty="0"/>
              <a:t>+</a:t>
            </a:r>
            <a:r>
              <a:rPr lang="fr-FR" sz="1350" baseline="-25000" dirty="0"/>
              <a:t>2</a:t>
            </a:r>
            <a:r>
              <a:rPr lang="fr-FR" sz="1350" dirty="0"/>
              <a:t> states in </a:t>
            </a:r>
            <a:r>
              <a:rPr lang="fr-FR" sz="1350" baseline="30000" dirty="0"/>
              <a:t>36</a:t>
            </a:r>
            <a:r>
              <a:rPr lang="fr-FR" sz="1350" dirty="0"/>
              <a:t>S - </a:t>
            </a:r>
            <a:r>
              <a:rPr lang="fr-FR" sz="1350" baseline="30000" dirty="0"/>
              <a:t>36</a:t>
            </a:r>
            <a:r>
              <a:rPr lang="fr-FR" sz="1350" dirty="0"/>
              <a:t>Ca, </a:t>
            </a:r>
            <a:r>
              <a:rPr lang="fr-FR" sz="1350" i="1" dirty="0" err="1">
                <a:solidFill>
                  <a:schemeClr val="bg2"/>
                </a:solidFill>
              </a:rPr>
              <a:t>Valiente-Dobon</a:t>
            </a:r>
            <a:r>
              <a:rPr lang="fr-FR" sz="1350" i="1" dirty="0">
                <a:solidFill>
                  <a:schemeClr val="bg2"/>
                </a:solidFill>
              </a:rPr>
              <a:t> et al., PRC 98 (2018).</a:t>
            </a:r>
          </a:p>
          <a:p>
            <a:endParaRPr lang="fr-FR" sz="1350" dirty="0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A8D3DFB-7882-AE45-92EB-E4E882CF06B6}"/>
              </a:ext>
            </a:extLst>
          </p:cNvPr>
          <p:cNvCxnSpPr/>
          <p:nvPr/>
        </p:nvCxnSpPr>
        <p:spPr>
          <a:xfrm>
            <a:off x="726409" y="1378190"/>
            <a:ext cx="28070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889DBBAF-806C-F043-9111-D3D3A6179D24}"/>
              </a:ext>
            </a:extLst>
          </p:cNvPr>
          <p:cNvSpPr/>
          <p:nvPr/>
        </p:nvSpPr>
        <p:spPr>
          <a:xfrm>
            <a:off x="445977" y="1277231"/>
            <a:ext cx="221742" cy="1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B88CE9-37E2-EB44-BEB3-57BA32C90851}"/>
              </a:ext>
            </a:extLst>
          </p:cNvPr>
          <p:cNvSpPr/>
          <p:nvPr/>
        </p:nvSpPr>
        <p:spPr>
          <a:xfrm>
            <a:off x="844562" y="1447216"/>
            <a:ext cx="221742" cy="1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C64F127-5650-D545-816E-852EEA03AAA2}"/>
              </a:ext>
            </a:extLst>
          </p:cNvPr>
          <p:cNvSpPr txBox="1"/>
          <p:nvPr/>
        </p:nvSpPr>
        <p:spPr>
          <a:xfrm rot="16200000">
            <a:off x="2700674" y="2223552"/>
            <a:ext cx="2145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Henderson and </a:t>
            </a:r>
            <a:r>
              <a:rPr lang="fr-FR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Stroberg</a:t>
            </a:r>
            <a:r>
              <a: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pPr algn="ctr"/>
            <a:r>
              <a: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PRC 102 (2020)</a:t>
            </a:r>
            <a:r>
              <a:rPr lang="fr-FR" sz="12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fr-FR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031303(R) 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3F144CE-282A-FB44-9C49-FF779A16704E}"/>
              </a:ext>
            </a:extLst>
          </p:cNvPr>
          <p:cNvSpPr txBox="1"/>
          <p:nvPr/>
        </p:nvSpPr>
        <p:spPr>
          <a:xfrm>
            <a:off x="1708969" y="3581756"/>
            <a:ext cx="103105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MED (</a:t>
            </a:r>
            <a:r>
              <a:rPr lang="fr-FR" sz="1350" dirty="0" err="1"/>
              <a:t>keV</a:t>
            </a:r>
            <a:r>
              <a:rPr lang="fr-FR" sz="1350" dirty="0"/>
              <a:t>)</a:t>
            </a:r>
            <a:endParaRPr lang="fr-FR" sz="1350" baseline="30000" dirty="0"/>
          </a:p>
        </p:txBody>
      </p:sp>
      <p:grpSp>
        <p:nvGrpSpPr>
          <p:cNvPr id="82" name="Groupe 81">
            <a:extLst>
              <a:ext uri="{FF2B5EF4-FFF2-40B4-BE49-F238E27FC236}">
                <a16:creationId xmlns:a16="http://schemas.microsoft.com/office/drawing/2014/main" id="{879525E0-BF83-4846-BCD2-3BB8FE99379A}"/>
              </a:ext>
            </a:extLst>
          </p:cNvPr>
          <p:cNvGrpSpPr/>
          <p:nvPr/>
        </p:nvGrpSpPr>
        <p:grpSpPr>
          <a:xfrm>
            <a:off x="4270572" y="1261295"/>
            <a:ext cx="4398814" cy="3306147"/>
            <a:chOff x="6270497" y="2275172"/>
            <a:chExt cx="5865081" cy="4408196"/>
          </a:xfrm>
        </p:grpSpPr>
        <p:pic>
          <p:nvPicPr>
            <p:cNvPr id="56" name="図 1">
              <a:extLst>
                <a:ext uri="{FF2B5EF4-FFF2-40B4-BE49-F238E27FC236}">
                  <a16:creationId xmlns:a16="http://schemas.microsoft.com/office/drawing/2014/main" id="{A360EF7D-44A8-F44B-8219-18EC1365FA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70497" y="2275172"/>
              <a:ext cx="4561804" cy="4061096"/>
            </a:xfrm>
            <a:prstGeom prst="rect">
              <a:avLst/>
            </a:prstGeom>
          </p:spPr>
        </p:pic>
        <p:sp>
          <p:nvSpPr>
            <p:cNvPr id="57" name="円柱 2">
              <a:extLst>
                <a:ext uri="{FF2B5EF4-FFF2-40B4-BE49-F238E27FC236}">
                  <a16:creationId xmlns:a16="http://schemas.microsoft.com/office/drawing/2014/main" id="{A625B88B-7EA4-184E-B5D9-46CE8C0F2416}"/>
                </a:ext>
              </a:extLst>
            </p:cNvPr>
            <p:cNvSpPr/>
            <p:nvPr/>
          </p:nvSpPr>
          <p:spPr>
            <a:xfrm rot="6152469">
              <a:off x="9280683" y="4309083"/>
              <a:ext cx="425811" cy="313921"/>
            </a:xfrm>
            <a:prstGeom prst="can">
              <a:avLst>
                <a:gd name="adj" fmla="val 50000"/>
              </a:avLst>
            </a:prstGeom>
            <a:solidFill>
              <a:schemeClr val="accent1">
                <a:alpha val="5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58" name="Picture 2" descr="http://pro.ganil-spiral2.eu/laboratory/detectors/charged-particles/must2/images/logo.png">
              <a:extLst>
                <a:ext uri="{FF2B5EF4-FFF2-40B4-BE49-F238E27FC236}">
                  <a16:creationId xmlns:a16="http://schemas.microsoft.com/office/drawing/2014/main" id="{7D4A7744-4179-6D42-9616-7B44124EE9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816250" y="2513495"/>
              <a:ext cx="882642" cy="312268"/>
            </a:xfrm>
            <a:prstGeom prst="rect">
              <a:avLst/>
            </a:prstGeom>
            <a:noFill/>
          </p:spPr>
        </p:pic>
        <p:cxnSp>
          <p:nvCxnSpPr>
            <p:cNvPr id="59" name="直線コネクタ 5">
              <a:extLst>
                <a:ext uri="{FF2B5EF4-FFF2-40B4-BE49-F238E27FC236}">
                  <a16:creationId xmlns:a16="http://schemas.microsoft.com/office/drawing/2014/main" id="{D7622330-E636-2648-BA04-B30878F308CE}"/>
                </a:ext>
              </a:extLst>
            </p:cNvPr>
            <p:cNvCxnSpPr>
              <a:cxnSpLocks/>
            </p:cNvCxnSpPr>
            <p:nvPr/>
          </p:nvCxnSpPr>
          <p:spPr>
            <a:xfrm>
              <a:off x="9446374" y="4569111"/>
              <a:ext cx="428876" cy="17275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テキスト ボックス 6">
              <a:extLst>
                <a:ext uri="{FF2B5EF4-FFF2-40B4-BE49-F238E27FC236}">
                  <a16:creationId xmlns:a16="http://schemas.microsoft.com/office/drawing/2014/main" id="{5F01AF9B-C12B-EE47-A2A6-C2971E7E0EEB}"/>
                </a:ext>
              </a:extLst>
            </p:cNvPr>
            <p:cNvSpPr txBox="1"/>
            <p:nvPr/>
          </p:nvSpPr>
          <p:spPr>
            <a:xfrm>
              <a:off x="8932041" y="6283259"/>
              <a:ext cx="2811974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LH</a:t>
              </a:r>
              <a:r>
                <a:rPr lang="en-US" sz="1350" baseline="-25000" dirty="0"/>
                <a:t>2</a:t>
              </a:r>
              <a:r>
                <a:rPr lang="en-US" sz="1350" dirty="0"/>
                <a:t> target :7 mg/cm</a:t>
              </a:r>
              <a:r>
                <a:rPr lang="en-US" sz="1350" baseline="30000" dirty="0"/>
                <a:t>2</a:t>
              </a:r>
            </a:p>
          </p:txBody>
        </p:sp>
        <p:cxnSp>
          <p:nvCxnSpPr>
            <p:cNvPr id="61" name="直線矢印コネクタ 8">
              <a:extLst>
                <a:ext uri="{FF2B5EF4-FFF2-40B4-BE49-F238E27FC236}">
                  <a16:creationId xmlns:a16="http://schemas.microsoft.com/office/drawing/2014/main" id="{D5B292D5-F89C-EA45-B041-EBDEC858E479}"/>
                </a:ext>
              </a:extLst>
            </p:cNvPr>
            <p:cNvCxnSpPr/>
            <p:nvPr/>
          </p:nvCxnSpPr>
          <p:spPr>
            <a:xfrm flipH="1" flipV="1">
              <a:off x="9535914" y="4468837"/>
              <a:ext cx="1274017" cy="370698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テキスト ボックス 11">
              <a:extLst>
                <a:ext uri="{FF2B5EF4-FFF2-40B4-BE49-F238E27FC236}">
                  <a16:creationId xmlns:a16="http://schemas.microsoft.com/office/drawing/2014/main" id="{29C4ABAE-A7F5-0B47-B125-1A731E35C551}"/>
                </a:ext>
              </a:extLst>
            </p:cNvPr>
            <p:cNvSpPr txBox="1"/>
            <p:nvPr/>
          </p:nvSpPr>
          <p:spPr>
            <a:xfrm rot="859394">
              <a:off x="9615496" y="4392695"/>
              <a:ext cx="252008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baseline="30000" dirty="0"/>
                <a:t>37,38</a:t>
              </a:r>
              <a:r>
                <a:rPr lang="en-US" dirty="0"/>
                <a:t>Ca </a:t>
              </a:r>
              <a:r>
                <a:rPr lang="en-US" sz="1500" dirty="0"/>
                <a:t>(50A.MeV)              from LISE</a:t>
              </a:r>
              <a:endParaRPr lang="en-US" dirty="0"/>
            </a:p>
          </p:txBody>
        </p:sp>
        <p:cxnSp>
          <p:nvCxnSpPr>
            <p:cNvPr id="63" name="直線矢印コネクタ 13">
              <a:extLst>
                <a:ext uri="{FF2B5EF4-FFF2-40B4-BE49-F238E27FC236}">
                  <a16:creationId xmlns:a16="http://schemas.microsoft.com/office/drawing/2014/main" id="{317D73F7-4C21-BE48-A0C1-91FED386749E}"/>
                </a:ext>
              </a:extLst>
            </p:cNvPr>
            <p:cNvCxnSpPr/>
            <p:nvPr/>
          </p:nvCxnSpPr>
          <p:spPr>
            <a:xfrm flipH="1">
              <a:off x="8659093" y="4468837"/>
              <a:ext cx="746184" cy="294423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テキスト ボックス 16">
              <a:extLst>
                <a:ext uri="{FF2B5EF4-FFF2-40B4-BE49-F238E27FC236}">
                  <a16:creationId xmlns:a16="http://schemas.microsoft.com/office/drawing/2014/main" id="{A1B3F174-D65B-1643-8AAB-BB731BFDA347}"/>
                </a:ext>
              </a:extLst>
            </p:cNvPr>
            <p:cNvSpPr txBox="1"/>
            <p:nvPr/>
          </p:nvSpPr>
          <p:spPr>
            <a:xfrm>
              <a:off x="8475041" y="4538129"/>
              <a:ext cx="31675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i="1" dirty="0"/>
                <a:t>t</a:t>
              </a:r>
            </a:p>
          </p:txBody>
        </p:sp>
        <p:cxnSp>
          <p:nvCxnSpPr>
            <p:cNvPr id="65" name="直線矢印コネクタ 17">
              <a:extLst>
                <a:ext uri="{FF2B5EF4-FFF2-40B4-BE49-F238E27FC236}">
                  <a16:creationId xmlns:a16="http://schemas.microsoft.com/office/drawing/2014/main" id="{470B49CB-B396-EF4A-810D-53C906EB56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640245" y="4199938"/>
              <a:ext cx="662235" cy="19990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0" name="正方形/長方形 31">
              <a:extLst>
                <a:ext uri="{FF2B5EF4-FFF2-40B4-BE49-F238E27FC236}">
                  <a16:creationId xmlns:a16="http://schemas.microsoft.com/office/drawing/2014/main" id="{CAC864D4-74D6-9744-9C1B-AB7CAC38BB1A}"/>
                </a:ext>
              </a:extLst>
            </p:cNvPr>
            <p:cNvSpPr/>
            <p:nvPr/>
          </p:nvSpPr>
          <p:spPr>
            <a:xfrm>
              <a:off x="8697451" y="4271268"/>
              <a:ext cx="712161" cy="4001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350" baseline="30000" dirty="0"/>
                <a:t>36</a:t>
              </a:r>
              <a:r>
                <a:rPr lang="en-US" sz="1350" dirty="0"/>
                <a:t>Ca</a:t>
              </a:r>
            </a:p>
          </p:txBody>
        </p:sp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D394905E-8409-0E43-8D77-DB3FA40E1697}"/>
                </a:ext>
              </a:extLst>
            </p:cNvPr>
            <p:cNvCxnSpPr>
              <a:cxnSpLocks/>
            </p:cNvCxnSpPr>
            <p:nvPr/>
          </p:nvCxnSpPr>
          <p:spPr>
            <a:xfrm>
              <a:off x="9299324" y="4399845"/>
              <a:ext cx="121429" cy="4479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ZoneTexte 75">
              <a:extLst>
                <a:ext uri="{FF2B5EF4-FFF2-40B4-BE49-F238E27FC236}">
                  <a16:creationId xmlns:a16="http://schemas.microsoft.com/office/drawing/2014/main" id="{1E1A192C-180D-794B-BAC9-070465AC729B}"/>
                </a:ext>
              </a:extLst>
            </p:cNvPr>
            <p:cNvSpPr txBox="1"/>
            <p:nvPr/>
          </p:nvSpPr>
          <p:spPr>
            <a:xfrm>
              <a:off x="9364749" y="2773176"/>
              <a:ext cx="165258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350" baseline="30000" dirty="0"/>
                <a:t>37</a:t>
              </a:r>
              <a:r>
                <a:rPr lang="fr-FR" sz="1350" dirty="0"/>
                <a:t>Ca(</a:t>
              </a:r>
              <a:r>
                <a:rPr lang="fr-FR" sz="1350" dirty="0" err="1"/>
                <a:t>p,d</a:t>
              </a:r>
              <a:r>
                <a:rPr lang="fr-FR" sz="1350" dirty="0"/>
                <a:t>)</a:t>
              </a:r>
              <a:r>
                <a:rPr lang="fr-FR" sz="1350" baseline="30000" dirty="0"/>
                <a:t>36</a:t>
              </a:r>
              <a:r>
                <a:rPr lang="fr-FR" sz="1350" dirty="0"/>
                <a:t>Ca</a:t>
              </a:r>
            </a:p>
            <a:p>
              <a:r>
                <a:rPr lang="fr-FR" sz="1350" baseline="30000" dirty="0"/>
                <a:t>38</a:t>
              </a:r>
              <a:r>
                <a:rPr lang="fr-FR" sz="1350" dirty="0"/>
                <a:t>Ca(</a:t>
              </a:r>
              <a:r>
                <a:rPr lang="fr-FR" sz="1350" dirty="0" err="1"/>
                <a:t>p,t</a:t>
              </a:r>
              <a:r>
                <a:rPr lang="fr-FR" sz="1350" dirty="0"/>
                <a:t>)</a:t>
              </a:r>
              <a:r>
                <a:rPr lang="fr-FR" sz="1350" baseline="30000" dirty="0"/>
                <a:t>36</a:t>
              </a:r>
              <a:r>
                <a:rPr lang="fr-FR" sz="1350" dirty="0"/>
                <a:t>Ca</a:t>
              </a:r>
            </a:p>
          </p:txBody>
        </p:sp>
      </p:grpSp>
      <p:sp>
        <p:nvSpPr>
          <p:cNvPr id="80" name="ZoneTexte 79">
            <a:extLst>
              <a:ext uri="{FF2B5EF4-FFF2-40B4-BE49-F238E27FC236}">
                <a16:creationId xmlns:a16="http://schemas.microsoft.com/office/drawing/2014/main" id="{4CB55FE7-10CA-DC43-A596-6BFFF03EA0FE}"/>
              </a:ext>
            </a:extLst>
          </p:cNvPr>
          <p:cNvSpPr txBox="1"/>
          <p:nvPr/>
        </p:nvSpPr>
        <p:spPr>
          <a:xfrm>
            <a:off x="2608734" y="3421856"/>
            <a:ext cx="2423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-</a:t>
            </a:r>
          </a:p>
        </p:txBody>
      </p:sp>
      <p:sp>
        <p:nvSpPr>
          <p:cNvPr id="81" name="ZoneTexte 80">
            <a:extLst>
              <a:ext uri="{FF2B5EF4-FFF2-40B4-BE49-F238E27FC236}">
                <a16:creationId xmlns:a16="http://schemas.microsoft.com/office/drawing/2014/main" id="{1ACA2788-17F4-4441-8644-6EE3D5B15B26}"/>
              </a:ext>
            </a:extLst>
          </p:cNvPr>
          <p:cNvSpPr txBox="1"/>
          <p:nvPr/>
        </p:nvSpPr>
        <p:spPr>
          <a:xfrm>
            <a:off x="1193689" y="3430341"/>
            <a:ext cx="2856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50" dirty="0"/>
              <a:t>+</a:t>
            </a: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D0E792C4-F76B-F796-1D3C-90BA96DE1495}"/>
              </a:ext>
            </a:extLst>
          </p:cNvPr>
          <p:cNvSpPr/>
          <p:nvPr/>
        </p:nvSpPr>
        <p:spPr>
          <a:xfrm>
            <a:off x="82080" y="76320"/>
            <a:ext cx="3149558" cy="5217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800" b="0" strike="noStrike" spc="-1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Some</a:t>
            </a:r>
            <a:r>
              <a:rPr lang="fr-FR" sz="2800" b="0" strike="noStrike" spc="-1" dirty="0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fr-FR" sz="2800" b="0" strike="noStrike" spc="-1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recent</a:t>
            </a:r>
            <a:r>
              <a:rPr lang="fr-FR" sz="2800" b="0" strike="noStrike" spc="-1" dirty="0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 </a:t>
            </a:r>
            <a:r>
              <a:rPr lang="fr-FR" sz="2800" b="0" strike="noStrike" spc="-1" dirty="0" err="1">
                <a:solidFill>
                  <a:srgbClr val="7030A0"/>
                </a:solidFill>
                <a:latin typeface="Calibri" panose="020F0502020204030204" pitchFamily="34" charset="0"/>
                <a:ea typeface="ＭＳ Ｐゴシック"/>
                <a:cs typeface="Calibri" panose="020F0502020204030204" pitchFamily="34" charset="0"/>
              </a:rPr>
              <a:t>results</a:t>
            </a:r>
            <a:endParaRPr lang="fr-FR" sz="2800" b="0" strike="noStrike" spc="-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7609D00-4338-86BB-5284-C896D2796B83}"/>
              </a:ext>
            </a:extLst>
          </p:cNvPr>
          <p:cNvGrpSpPr/>
          <p:nvPr/>
        </p:nvGrpSpPr>
        <p:grpSpPr>
          <a:xfrm>
            <a:off x="78038" y="3803902"/>
            <a:ext cx="6206052" cy="3070805"/>
            <a:chOff x="5056240" y="3072075"/>
            <a:chExt cx="8251696" cy="3853881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CBB6ED0E-05E8-98E7-8738-70D7B8F98CA0}"/>
                </a:ext>
              </a:extLst>
            </p:cNvPr>
            <p:cNvGrpSpPr/>
            <p:nvPr/>
          </p:nvGrpSpPr>
          <p:grpSpPr>
            <a:xfrm>
              <a:off x="5056240" y="3072075"/>
              <a:ext cx="8251696" cy="3853881"/>
              <a:chOff x="5056240" y="3072075"/>
              <a:chExt cx="8251696" cy="3853881"/>
            </a:xfrm>
          </p:grpSpPr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AC30EFD7-63D3-DB4E-99DE-5CB1D6ED19E0}"/>
                  </a:ext>
                </a:extLst>
              </p:cNvPr>
              <p:cNvSpPr txBox="1"/>
              <p:nvPr/>
            </p:nvSpPr>
            <p:spPr>
              <a:xfrm>
                <a:off x="5056240" y="5883049"/>
                <a:ext cx="8251696" cy="10429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600" dirty="0">
                    <a:solidFill>
                      <a:srgbClr val="FF0000"/>
                    </a:solidFill>
                  </a:rPr>
                  <a:t>Very large MED </a:t>
                </a:r>
                <a:r>
                  <a:rPr lang="fr-FR" sz="1600" dirty="0" err="1"/>
                  <a:t>between</a:t>
                </a:r>
                <a:r>
                  <a:rPr lang="fr-FR" sz="1600" dirty="0"/>
                  <a:t> the </a:t>
                </a:r>
                <a:r>
                  <a:rPr lang="fr-FR" sz="1600" dirty="0">
                    <a:solidFill>
                      <a:srgbClr val="FF0000"/>
                    </a:solidFill>
                  </a:rPr>
                  <a:t>0</a:t>
                </a:r>
                <a:r>
                  <a:rPr lang="fr-FR" sz="1600" baseline="30000" dirty="0">
                    <a:solidFill>
                      <a:srgbClr val="FF0000"/>
                    </a:solidFill>
                  </a:rPr>
                  <a:t>+</a:t>
                </a:r>
                <a:r>
                  <a:rPr lang="fr-FR" sz="1600" baseline="-25000" dirty="0">
                    <a:solidFill>
                      <a:srgbClr val="FF0000"/>
                    </a:solidFill>
                  </a:rPr>
                  <a:t>2</a:t>
                </a:r>
                <a:r>
                  <a:rPr lang="fr-FR" sz="1600" dirty="0">
                    <a:solidFill>
                      <a:srgbClr val="FF0000"/>
                    </a:solidFill>
                  </a:rPr>
                  <a:t> states </a:t>
                </a:r>
                <a:r>
                  <a:rPr lang="fr-FR" sz="1600" dirty="0"/>
                  <a:t>-&gt; first </a:t>
                </a:r>
                <a:r>
                  <a:rPr lang="fr-FR" sz="1600" dirty="0" err="1"/>
                  <a:t>excited</a:t>
                </a:r>
                <a:r>
                  <a:rPr lang="fr-FR" sz="1600" dirty="0"/>
                  <a:t> state in </a:t>
                </a:r>
                <a:r>
                  <a:rPr lang="fr-FR" sz="1600" baseline="30000" dirty="0"/>
                  <a:t>36</a:t>
                </a:r>
                <a:r>
                  <a:rPr lang="fr-FR" sz="1600" dirty="0"/>
                  <a:t>Ca</a:t>
                </a:r>
              </a:p>
              <a:p>
                <a:r>
                  <a:rPr lang="fr-FR" sz="1600" dirty="0" err="1"/>
                  <a:t>Well</a:t>
                </a:r>
                <a:r>
                  <a:rPr lang="fr-FR" sz="1600" dirty="0"/>
                  <a:t> </a:t>
                </a:r>
                <a:r>
                  <a:rPr lang="fr-FR" sz="1600" dirty="0" err="1"/>
                  <a:t>reproduced</a:t>
                </a:r>
                <a:r>
                  <a:rPr lang="fr-FR" sz="1600" dirty="0"/>
                  <a:t> by </a:t>
                </a:r>
                <a:r>
                  <a:rPr lang="fr-FR" sz="1600" dirty="0" err="1"/>
                  <a:t>shell</a:t>
                </a:r>
                <a:r>
                  <a:rPr lang="fr-FR" sz="1600" dirty="0"/>
                  <a:t> model </a:t>
                </a:r>
                <a:r>
                  <a:rPr lang="fr-FR" sz="1600" dirty="0" err="1"/>
                  <a:t>calculations</a:t>
                </a:r>
                <a:r>
                  <a:rPr lang="fr-FR" sz="1600" dirty="0"/>
                  <a:t> (</a:t>
                </a:r>
                <a:r>
                  <a:rPr lang="fr-FR" sz="1600" dirty="0" err="1"/>
                  <a:t>sd</a:t>
                </a:r>
                <a:r>
                  <a:rPr lang="fr-FR" sz="1600" dirty="0"/>
                  <a:t>-pf valence </a:t>
                </a:r>
                <a:r>
                  <a:rPr lang="fr-FR" sz="1600" dirty="0" err="1"/>
                  <a:t>space</a:t>
                </a:r>
                <a:r>
                  <a:rPr lang="fr-FR" sz="1600" dirty="0"/>
                  <a:t>)</a:t>
                </a:r>
              </a:p>
              <a:p>
                <a:endParaRPr lang="fr-FR" sz="16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2" name="Groupe 21">
                <a:extLst>
                  <a:ext uri="{FF2B5EF4-FFF2-40B4-BE49-F238E27FC236}">
                    <a16:creationId xmlns:a16="http://schemas.microsoft.com/office/drawing/2014/main" id="{AC2599DE-13D2-D3F9-7F94-DE5AE5C21A09}"/>
                  </a:ext>
                </a:extLst>
              </p:cNvPr>
              <p:cNvGrpSpPr/>
              <p:nvPr/>
            </p:nvGrpSpPr>
            <p:grpSpPr>
              <a:xfrm>
                <a:off x="5219584" y="3072075"/>
                <a:ext cx="5805101" cy="2651725"/>
                <a:chOff x="4547908" y="2794907"/>
                <a:chExt cx="5805101" cy="2651725"/>
              </a:xfrm>
            </p:grpSpPr>
            <p:sp>
              <p:nvSpPr>
                <p:cNvPr id="27" name="ZoneTexte 26">
                  <a:extLst>
                    <a:ext uri="{FF2B5EF4-FFF2-40B4-BE49-F238E27FC236}">
                      <a16:creationId xmlns:a16="http://schemas.microsoft.com/office/drawing/2014/main" id="{5E9CA725-3922-0766-1341-53346874524C}"/>
                    </a:ext>
                  </a:extLst>
                </p:cNvPr>
                <p:cNvSpPr txBox="1"/>
                <p:nvPr/>
              </p:nvSpPr>
              <p:spPr>
                <a:xfrm>
                  <a:off x="6178516" y="4348092"/>
                  <a:ext cx="420188" cy="34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</a:t>
                  </a:r>
                  <a:r>
                    <a:rPr kumimoji="0" lang="fr-FR" sz="1200" b="0" i="0" u="none" strike="noStrike" kern="1200" cap="none" spc="0" normalizeH="0" baseline="-25000" noProof="0" dirty="0" err="1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p</a:t>
                  </a:r>
                  <a:endParaRPr kumimoji="0" lang="fr-FR" sz="12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8" name="Connecteur droit 27">
                  <a:extLst>
                    <a:ext uri="{FF2B5EF4-FFF2-40B4-BE49-F238E27FC236}">
                      <a16:creationId xmlns:a16="http://schemas.microsoft.com/office/drawing/2014/main" id="{00D7CB3D-634D-721D-EFC4-32C1335827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07452" y="4349685"/>
                  <a:ext cx="525517" cy="0"/>
                </a:xfrm>
                <a:prstGeom prst="line">
                  <a:avLst/>
                </a:prstGeom>
                <a:ln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necteur droit 30">
                  <a:extLst>
                    <a:ext uri="{FF2B5EF4-FFF2-40B4-BE49-F238E27FC236}">
                      <a16:creationId xmlns:a16="http://schemas.microsoft.com/office/drawing/2014/main" id="{A8B8DCFF-6EF1-8C06-923D-77B6E575DC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07452" y="4302389"/>
                  <a:ext cx="525517" cy="2191"/>
                </a:xfrm>
                <a:prstGeom prst="line">
                  <a:avLst/>
                </a:prstGeom>
                <a:ln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ZoneTexte 31">
                  <a:extLst>
                    <a:ext uri="{FF2B5EF4-FFF2-40B4-BE49-F238E27FC236}">
                      <a16:creationId xmlns:a16="http://schemas.microsoft.com/office/drawing/2014/main" id="{5C1EFA07-D079-0F9B-97E4-04314FC82F7A}"/>
                    </a:ext>
                  </a:extLst>
                </p:cNvPr>
                <p:cNvSpPr txBox="1"/>
                <p:nvPr/>
              </p:nvSpPr>
              <p:spPr>
                <a:xfrm>
                  <a:off x="5983590" y="4194203"/>
                  <a:ext cx="489784" cy="34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fr-FR" sz="1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S</a:t>
                  </a:r>
                  <a:r>
                    <a:rPr kumimoji="0" lang="fr-FR" sz="1200" b="0" i="0" u="none" strike="noStrike" kern="1200" cap="none" spc="0" normalizeH="0" baseline="-2500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2p</a:t>
                  </a:r>
                </a:p>
              </p:txBody>
            </p:sp>
            <p:cxnSp>
              <p:nvCxnSpPr>
                <p:cNvPr id="33" name="Connecteur droit 32">
                  <a:extLst>
                    <a:ext uri="{FF2B5EF4-FFF2-40B4-BE49-F238E27FC236}">
                      <a16:creationId xmlns:a16="http://schemas.microsoft.com/office/drawing/2014/main" id="{F2588756-05A4-65BD-FAF8-CE78A6D0F2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42984" y="4307985"/>
                  <a:ext cx="164468" cy="83400"/>
                </a:xfrm>
                <a:prstGeom prst="line">
                  <a:avLst/>
                </a:prstGeom>
                <a:ln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Connecteur droit 33">
                  <a:extLst>
                    <a:ext uri="{FF2B5EF4-FFF2-40B4-BE49-F238E27FC236}">
                      <a16:creationId xmlns:a16="http://schemas.microsoft.com/office/drawing/2014/main" id="{468639A8-8BFB-3C77-61F6-7AF65E6921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38167" y="4348092"/>
                  <a:ext cx="69285" cy="107669"/>
                </a:xfrm>
                <a:prstGeom prst="line">
                  <a:avLst/>
                </a:prstGeom>
                <a:ln>
                  <a:prstDash val="dash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necteur droit 34">
                  <a:extLst>
                    <a:ext uri="{FF2B5EF4-FFF2-40B4-BE49-F238E27FC236}">
                      <a16:creationId xmlns:a16="http://schemas.microsoft.com/office/drawing/2014/main" id="{2F2B70D6-A082-D783-E1FD-020C8367FC0B}"/>
                    </a:ext>
                  </a:extLst>
                </p:cNvPr>
                <p:cNvCxnSpPr/>
                <p:nvPr/>
              </p:nvCxnSpPr>
              <p:spPr>
                <a:xfrm>
                  <a:off x="6537774" y="4100360"/>
                  <a:ext cx="503755" cy="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necteur droit 35">
                  <a:extLst>
                    <a:ext uri="{FF2B5EF4-FFF2-40B4-BE49-F238E27FC236}">
                      <a16:creationId xmlns:a16="http://schemas.microsoft.com/office/drawing/2014/main" id="{F4044CD2-4FA4-F90D-C652-08C2DDE08F83}"/>
                    </a:ext>
                  </a:extLst>
                </p:cNvPr>
                <p:cNvCxnSpPr/>
                <p:nvPr/>
              </p:nvCxnSpPr>
              <p:spPr>
                <a:xfrm>
                  <a:off x="6529213" y="3658995"/>
                  <a:ext cx="503755" cy="0"/>
                </a:xfrm>
                <a:prstGeom prst="line">
                  <a:avLst/>
                </a:prstGeom>
                <a:ln w="190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Connecteur droit 36">
                  <a:extLst>
                    <a:ext uri="{FF2B5EF4-FFF2-40B4-BE49-F238E27FC236}">
                      <a16:creationId xmlns:a16="http://schemas.microsoft.com/office/drawing/2014/main" id="{48CF62E2-5071-AE20-C4AC-D6902849FCE4}"/>
                    </a:ext>
                  </a:extLst>
                </p:cNvPr>
                <p:cNvCxnSpPr/>
                <p:nvPr/>
              </p:nvCxnSpPr>
              <p:spPr>
                <a:xfrm>
                  <a:off x="6537774" y="3496698"/>
                  <a:ext cx="503755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ZoneTexte 37">
                  <a:extLst>
                    <a:ext uri="{FF2B5EF4-FFF2-40B4-BE49-F238E27FC236}">
                      <a16:creationId xmlns:a16="http://schemas.microsoft.com/office/drawing/2014/main" id="{92429A1B-BD20-5E7C-1413-6F643C6B958B}"/>
                    </a:ext>
                  </a:extLst>
                </p:cNvPr>
                <p:cNvSpPr txBox="1"/>
                <p:nvPr/>
              </p:nvSpPr>
              <p:spPr>
                <a:xfrm>
                  <a:off x="6175830" y="3875836"/>
                  <a:ext cx="481085" cy="3862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/>
                    <a:t>2</a:t>
                  </a:r>
                  <a:r>
                    <a:rPr lang="fr-FR" sz="1400" baseline="30000" dirty="0"/>
                    <a:t>+</a:t>
                  </a:r>
                  <a:endParaRPr lang="fr-FR" sz="1400" dirty="0"/>
                </a:p>
              </p:txBody>
            </p:sp>
            <p:sp>
              <p:nvSpPr>
                <p:cNvPr id="39" name="ZoneTexte 38">
                  <a:extLst>
                    <a:ext uri="{FF2B5EF4-FFF2-40B4-BE49-F238E27FC236}">
                      <a16:creationId xmlns:a16="http://schemas.microsoft.com/office/drawing/2014/main" id="{6AF08E44-C08A-5DE8-E529-16490E5FE0C9}"/>
                    </a:ext>
                  </a:extLst>
                </p:cNvPr>
                <p:cNvSpPr txBox="1"/>
                <p:nvPr/>
              </p:nvSpPr>
              <p:spPr>
                <a:xfrm>
                  <a:off x="6150649" y="3517054"/>
                  <a:ext cx="481085" cy="3862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/>
                    <a:t>1</a:t>
                  </a:r>
                  <a:r>
                    <a:rPr lang="fr-FR" sz="1400" baseline="30000" dirty="0"/>
                    <a:t>+</a:t>
                  </a:r>
                  <a:endParaRPr lang="fr-FR" sz="1400" dirty="0"/>
                </a:p>
              </p:txBody>
            </p:sp>
            <p:sp>
              <p:nvSpPr>
                <p:cNvPr id="40" name="ZoneTexte 39">
                  <a:extLst>
                    <a:ext uri="{FF2B5EF4-FFF2-40B4-BE49-F238E27FC236}">
                      <a16:creationId xmlns:a16="http://schemas.microsoft.com/office/drawing/2014/main" id="{4D2DDB4D-2895-878F-25CE-205E606A3CDA}"/>
                    </a:ext>
                  </a:extLst>
                </p:cNvPr>
                <p:cNvSpPr txBox="1"/>
                <p:nvPr/>
              </p:nvSpPr>
              <p:spPr>
                <a:xfrm>
                  <a:off x="6156635" y="3346971"/>
                  <a:ext cx="481085" cy="3862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/>
                    <a:t>2</a:t>
                  </a:r>
                  <a:r>
                    <a:rPr lang="fr-FR" sz="1400" baseline="30000" dirty="0"/>
                    <a:t>+</a:t>
                  </a:r>
                  <a:endParaRPr lang="fr-FR" sz="1400" dirty="0"/>
                </a:p>
              </p:txBody>
            </p:sp>
            <p:cxnSp>
              <p:nvCxnSpPr>
                <p:cNvPr id="41" name="Connecteur droit 40">
                  <a:extLst>
                    <a:ext uri="{FF2B5EF4-FFF2-40B4-BE49-F238E27FC236}">
                      <a16:creationId xmlns:a16="http://schemas.microsoft.com/office/drawing/2014/main" id="{25F5C924-FB7E-159B-E97E-FADDF66D74A4}"/>
                    </a:ext>
                  </a:extLst>
                </p:cNvPr>
                <p:cNvCxnSpPr/>
                <p:nvPr/>
              </p:nvCxnSpPr>
              <p:spPr>
                <a:xfrm>
                  <a:off x="6529213" y="5226536"/>
                  <a:ext cx="50375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ZoneTexte 41">
                  <a:extLst>
                    <a:ext uri="{FF2B5EF4-FFF2-40B4-BE49-F238E27FC236}">
                      <a16:creationId xmlns:a16="http://schemas.microsoft.com/office/drawing/2014/main" id="{936B0E61-BB1F-706A-115F-C57622D58120}"/>
                    </a:ext>
                  </a:extLst>
                </p:cNvPr>
                <p:cNvSpPr txBox="1"/>
                <p:nvPr/>
              </p:nvSpPr>
              <p:spPr>
                <a:xfrm>
                  <a:off x="5366565" y="3543539"/>
                  <a:ext cx="909538" cy="34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4.24(4)</a:t>
                  </a:r>
                </a:p>
              </p:txBody>
            </p:sp>
            <p:sp>
              <p:nvSpPr>
                <p:cNvPr id="43" name="ZoneTexte 42">
                  <a:extLst>
                    <a:ext uri="{FF2B5EF4-FFF2-40B4-BE49-F238E27FC236}">
                      <a16:creationId xmlns:a16="http://schemas.microsoft.com/office/drawing/2014/main" id="{86B3A330-7B5A-76B1-CC23-6D4DF17BA419}"/>
                    </a:ext>
                  </a:extLst>
                </p:cNvPr>
                <p:cNvSpPr txBox="1"/>
                <p:nvPr/>
              </p:nvSpPr>
              <p:spPr>
                <a:xfrm>
                  <a:off x="5366564" y="3880175"/>
                  <a:ext cx="1024807" cy="34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3.045(2)</a:t>
                  </a:r>
                </a:p>
              </p:txBody>
            </p:sp>
            <p:sp>
              <p:nvSpPr>
                <p:cNvPr id="44" name="ZoneTexte 43">
                  <a:extLst>
                    <a:ext uri="{FF2B5EF4-FFF2-40B4-BE49-F238E27FC236}">
                      <a16:creationId xmlns:a16="http://schemas.microsoft.com/office/drawing/2014/main" id="{2BB8B3FA-9F5C-9AAD-2180-C1DB0450494A}"/>
                    </a:ext>
                  </a:extLst>
                </p:cNvPr>
                <p:cNvSpPr txBox="1"/>
                <p:nvPr/>
              </p:nvSpPr>
              <p:spPr>
                <a:xfrm>
                  <a:off x="5356509" y="3362270"/>
                  <a:ext cx="909538" cy="34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4.71(9)</a:t>
                  </a:r>
                </a:p>
              </p:txBody>
            </p:sp>
            <p:sp>
              <p:nvSpPr>
                <p:cNvPr id="45" name="ZoneTexte 44">
                  <a:extLst>
                    <a:ext uri="{FF2B5EF4-FFF2-40B4-BE49-F238E27FC236}">
                      <a16:creationId xmlns:a16="http://schemas.microsoft.com/office/drawing/2014/main" id="{B9F4E1E5-8002-14B6-D491-C8D54BD99AD9}"/>
                    </a:ext>
                  </a:extLst>
                </p:cNvPr>
                <p:cNvSpPr txBox="1"/>
                <p:nvPr/>
              </p:nvSpPr>
              <p:spPr>
                <a:xfrm>
                  <a:off x="8912798" y="2941401"/>
                  <a:ext cx="1440211" cy="3862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/>
                    <a:t>MED (</a:t>
                  </a:r>
                  <a:r>
                    <a:rPr lang="fr-FR" sz="1400" dirty="0" err="1"/>
                    <a:t>keV</a:t>
                  </a:r>
                  <a:r>
                    <a:rPr lang="fr-FR" sz="1400" dirty="0"/>
                    <a:t>)</a:t>
                  </a:r>
                </a:p>
              </p:txBody>
            </p:sp>
            <p:sp>
              <p:nvSpPr>
                <p:cNvPr id="46" name="ZoneTexte 45">
                  <a:extLst>
                    <a:ext uri="{FF2B5EF4-FFF2-40B4-BE49-F238E27FC236}">
                      <a16:creationId xmlns:a16="http://schemas.microsoft.com/office/drawing/2014/main" id="{918B457C-CAF0-00E9-8B33-7B16AF95854C}"/>
                    </a:ext>
                  </a:extLst>
                </p:cNvPr>
                <p:cNvSpPr txBox="1"/>
                <p:nvPr/>
              </p:nvSpPr>
              <p:spPr>
                <a:xfrm>
                  <a:off x="8948272" y="3946375"/>
                  <a:ext cx="1037856" cy="34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 - 245(5)</a:t>
                  </a:r>
                </a:p>
              </p:txBody>
            </p:sp>
            <p:sp>
              <p:nvSpPr>
                <p:cNvPr id="47" name="ZoneTexte 46">
                  <a:extLst>
                    <a:ext uri="{FF2B5EF4-FFF2-40B4-BE49-F238E27FC236}">
                      <a16:creationId xmlns:a16="http://schemas.microsoft.com/office/drawing/2014/main" id="{A0B021A1-40C1-2FC4-50D2-F843843051BF}"/>
                    </a:ext>
                  </a:extLst>
                </p:cNvPr>
                <p:cNvSpPr txBox="1"/>
                <p:nvPr/>
              </p:nvSpPr>
              <p:spPr>
                <a:xfrm>
                  <a:off x="8975424" y="3485216"/>
                  <a:ext cx="1094403" cy="34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- 280(41)</a:t>
                  </a:r>
                </a:p>
              </p:txBody>
            </p:sp>
            <p:sp>
              <p:nvSpPr>
                <p:cNvPr id="48" name="ZoneTexte 47">
                  <a:extLst>
                    <a:ext uri="{FF2B5EF4-FFF2-40B4-BE49-F238E27FC236}">
                      <a16:creationId xmlns:a16="http://schemas.microsoft.com/office/drawing/2014/main" id="{D0B4148E-C8E8-3341-6BED-D338741DD3B2}"/>
                    </a:ext>
                  </a:extLst>
                </p:cNvPr>
                <p:cNvSpPr txBox="1"/>
                <p:nvPr/>
              </p:nvSpPr>
              <p:spPr>
                <a:xfrm>
                  <a:off x="8935351" y="3272849"/>
                  <a:ext cx="1146601" cy="34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+ 133(90)</a:t>
                  </a:r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A340987A-C678-E1C0-ECD9-7F0F8618E2E1}"/>
                    </a:ext>
                  </a:extLst>
                </p:cNvPr>
                <p:cNvSpPr/>
                <p:nvPr/>
              </p:nvSpPr>
              <p:spPr>
                <a:xfrm>
                  <a:off x="9033826" y="3547781"/>
                  <a:ext cx="1070680" cy="656112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600"/>
                </a:p>
              </p:txBody>
            </p:sp>
            <p:cxnSp>
              <p:nvCxnSpPr>
                <p:cNvPr id="50" name="Connecteur droit 49">
                  <a:extLst>
                    <a:ext uri="{FF2B5EF4-FFF2-40B4-BE49-F238E27FC236}">
                      <a16:creationId xmlns:a16="http://schemas.microsoft.com/office/drawing/2014/main" id="{DF501A62-55A1-68C1-63A3-6C9C23C3BB72}"/>
                    </a:ext>
                  </a:extLst>
                </p:cNvPr>
                <p:cNvCxnSpPr/>
                <p:nvPr/>
              </p:nvCxnSpPr>
              <p:spPr>
                <a:xfrm>
                  <a:off x="7498299" y="5220200"/>
                  <a:ext cx="50375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necteur droit 50">
                  <a:extLst>
                    <a:ext uri="{FF2B5EF4-FFF2-40B4-BE49-F238E27FC236}">
                      <a16:creationId xmlns:a16="http://schemas.microsoft.com/office/drawing/2014/main" id="{F49C3E31-C7B5-6EFE-5067-EB86219F2CD8}"/>
                    </a:ext>
                  </a:extLst>
                </p:cNvPr>
                <p:cNvCxnSpPr/>
                <p:nvPr/>
              </p:nvCxnSpPr>
              <p:spPr>
                <a:xfrm>
                  <a:off x="7516405" y="4019007"/>
                  <a:ext cx="503755" cy="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necteur droit 51">
                  <a:extLst>
                    <a:ext uri="{FF2B5EF4-FFF2-40B4-BE49-F238E27FC236}">
                      <a16:creationId xmlns:a16="http://schemas.microsoft.com/office/drawing/2014/main" id="{F78D620C-6113-3221-7A51-02CDF9E6446A}"/>
                    </a:ext>
                  </a:extLst>
                </p:cNvPr>
                <p:cNvCxnSpPr/>
                <p:nvPr/>
              </p:nvCxnSpPr>
              <p:spPr>
                <a:xfrm>
                  <a:off x="7533372" y="3572520"/>
                  <a:ext cx="503755" cy="0"/>
                </a:xfrm>
                <a:prstGeom prst="line">
                  <a:avLst/>
                </a:prstGeom>
                <a:ln w="1905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necteur droit 52">
                  <a:extLst>
                    <a:ext uri="{FF2B5EF4-FFF2-40B4-BE49-F238E27FC236}">
                      <a16:creationId xmlns:a16="http://schemas.microsoft.com/office/drawing/2014/main" id="{64346284-9DF1-D70A-6D14-887AAC6E84C4}"/>
                    </a:ext>
                  </a:extLst>
                </p:cNvPr>
                <p:cNvCxnSpPr/>
                <p:nvPr/>
              </p:nvCxnSpPr>
              <p:spPr>
                <a:xfrm>
                  <a:off x="7537989" y="3531191"/>
                  <a:ext cx="503755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ZoneTexte 53">
                  <a:extLst>
                    <a:ext uri="{FF2B5EF4-FFF2-40B4-BE49-F238E27FC236}">
                      <a16:creationId xmlns:a16="http://schemas.microsoft.com/office/drawing/2014/main" id="{DB80AD08-2D73-5ADE-19B5-EF1D4D7AF1ED}"/>
                    </a:ext>
                  </a:extLst>
                </p:cNvPr>
                <p:cNvSpPr txBox="1"/>
                <p:nvPr/>
              </p:nvSpPr>
              <p:spPr>
                <a:xfrm>
                  <a:off x="8372545" y="3290105"/>
                  <a:ext cx="770346" cy="34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4.577</a:t>
                  </a:r>
                </a:p>
              </p:txBody>
            </p:sp>
            <p:sp>
              <p:nvSpPr>
                <p:cNvPr id="55" name="ZoneTexte 54">
                  <a:extLst>
                    <a:ext uri="{FF2B5EF4-FFF2-40B4-BE49-F238E27FC236}">
                      <a16:creationId xmlns:a16="http://schemas.microsoft.com/office/drawing/2014/main" id="{A13127E5-4650-9243-793F-C9061CB173D2}"/>
                    </a:ext>
                  </a:extLst>
                </p:cNvPr>
                <p:cNvSpPr txBox="1"/>
                <p:nvPr/>
              </p:nvSpPr>
              <p:spPr>
                <a:xfrm>
                  <a:off x="8372546" y="3492180"/>
                  <a:ext cx="770346" cy="34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4.523</a:t>
                  </a:r>
                </a:p>
              </p:txBody>
            </p:sp>
            <p:sp>
              <p:nvSpPr>
                <p:cNvPr id="66" name="ZoneTexte 65">
                  <a:extLst>
                    <a:ext uri="{FF2B5EF4-FFF2-40B4-BE49-F238E27FC236}">
                      <a16:creationId xmlns:a16="http://schemas.microsoft.com/office/drawing/2014/main" id="{C6DF2F58-35F5-0468-E6E2-D55971155551}"/>
                    </a:ext>
                  </a:extLst>
                </p:cNvPr>
                <p:cNvSpPr txBox="1"/>
                <p:nvPr/>
              </p:nvSpPr>
              <p:spPr>
                <a:xfrm>
                  <a:off x="8361478" y="3950130"/>
                  <a:ext cx="770346" cy="34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3.295</a:t>
                  </a:r>
                </a:p>
              </p:txBody>
            </p:sp>
            <p:sp>
              <p:nvSpPr>
                <p:cNvPr id="67" name="ZoneTexte 66">
                  <a:extLst>
                    <a:ext uri="{FF2B5EF4-FFF2-40B4-BE49-F238E27FC236}">
                      <a16:creationId xmlns:a16="http://schemas.microsoft.com/office/drawing/2014/main" id="{69EC03E3-B1E8-0E3B-4B89-AEA84587792B}"/>
                    </a:ext>
                  </a:extLst>
                </p:cNvPr>
                <p:cNvSpPr txBox="1"/>
                <p:nvPr/>
              </p:nvSpPr>
              <p:spPr>
                <a:xfrm>
                  <a:off x="5731961" y="2825391"/>
                  <a:ext cx="544158" cy="424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/>
                    <a:t>E*</a:t>
                  </a:r>
                </a:p>
              </p:txBody>
            </p:sp>
            <p:cxnSp>
              <p:nvCxnSpPr>
                <p:cNvPr id="68" name="Connecteur droit 67">
                  <a:extLst>
                    <a:ext uri="{FF2B5EF4-FFF2-40B4-BE49-F238E27FC236}">
                      <a16:creationId xmlns:a16="http://schemas.microsoft.com/office/drawing/2014/main" id="{32967F8D-C69D-AAD5-5DBD-18A93889D2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51832" y="4015535"/>
                  <a:ext cx="489472" cy="84826"/>
                </a:xfrm>
                <a:prstGeom prst="line">
                  <a:avLst/>
                </a:prstGeom>
                <a:ln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Connecteur droit 68">
                  <a:extLst>
                    <a:ext uri="{FF2B5EF4-FFF2-40B4-BE49-F238E27FC236}">
                      <a16:creationId xmlns:a16="http://schemas.microsoft.com/office/drawing/2014/main" id="{9B4680F9-B8D8-F627-D309-F292F102EE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41529" y="3582741"/>
                  <a:ext cx="491842" cy="77931"/>
                </a:xfrm>
                <a:prstGeom prst="line">
                  <a:avLst/>
                </a:prstGeom>
                <a:ln w="6350">
                  <a:solidFill>
                    <a:srgbClr val="00B05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7" name="ZoneTexte 76">
                  <a:extLst>
                    <a:ext uri="{FF2B5EF4-FFF2-40B4-BE49-F238E27FC236}">
                      <a16:creationId xmlns:a16="http://schemas.microsoft.com/office/drawing/2014/main" id="{C30286F5-B352-1AE5-1FE7-B129FFB0BA40}"/>
                    </a:ext>
                  </a:extLst>
                </p:cNvPr>
                <p:cNvSpPr txBox="1"/>
                <p:nvPr/>
              </p:nvSpPr>
              <p:spPr>
                <a:xfrm>
                  <a:off x="8520856" y="3060141"/>
                  <a:ext cx="544158" cy="424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/>
                    <a:t>E*</a:t>
                  </a:r>
                </a:p>
              </p:txBody>
            </p:sp>
            <p:sp>
              <p:nvSpPr>
                <p:cNvPr id="78" name="ZoneTexte 77">
                  <a:extLst>
                    <a:ext uri="{FF2B5EF4-FFF2-40B4-BE49-F238E27FC236}">
                      <a16:creationId xmlns:a16="http://schemas.microsoft.com/office/drawing/2014/main" id="{19D143FB-9994-9869-437A-B1E80DBBE46D}"/>
                    </a:ext>
                  </a:extLst>
                </p:cNvPr>
                <p:cNvSpPr txBox="1"/>
                <p:nvPr/>
              </p:nvSpPr>
              <p:spPr>
                <a:xfrm>
                  <a:off x="8028588" y="3938368"/>
                  <a:ext cx="481085" cy="3862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/>
                    <a:t>2</a:t>
                  </a:r>
                  <a:r>
                    <a:rPr lang="fr-FR" sz="1400" baseline="30000" dirty="0"/>
                    <a:t>+</a:t>
                  </a:r>
                  <a:endParaRPr lang="fr-FR" sz="1400" dirty="0"/>
                </a:p>
              </p:txBody>
            </p:sp>
            <p:sp>
              <p:nvSpPr>
                <p:cNvPr id="79" name="ZoneTexte 78">
                  <a:extLst>
                    <a:ext uri="{FF2B5EF4-FFF2-40B4-BE49-F238E27FC236}">
                      <a16:creationId xmlns:a16="http://schemas.microsoft.com/office/drawing/2014/main" id="{A90B7C78-21EA-EC58-E44D-01633C23CCD8}"/>
                    </a:ext>
                  </a:extLst>
                </p:cNvPr>
                <p:cNvSpPr txBox="1"/>
                <p:nvPr/>
              </p:nvSpPr>
              <p:spPr>
                <a:xfrm>
                  <a:off x="8017202" y="3461512"/>
                  <a:ext cx="481085" cy="3862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/>
                    <a:t>1</a:t>
                  </a:r>
                  <a:r>
                    <a:rPr lang="fr-FR" sz="1400" baseline="30000" dirty="0"/>
                    <a:t>+</a:t>
                  </a:r>
                  <a:endParaRPr lang="fr-FR" sz="1400" dirty="0"/>
                </a:p>
              </p:txBody>
            </p:sp>
            <p:sp>
              <p:nvSpPr>
                <p:cNvPr id="83" name="ZoneTexte 82">
                  <a:extLst>
                    <a:ext uri="{FF2B5EF4-FFF2-40B4-BE49-F238E27FC236}">
                      <a16:creationId xmlns:a16="http://schemas.microsoft.com/office/drawing/2014/main" id="{57459F20-F97F-0649-AAE6-FCF76144E327}"/>
                    </a:ext>
                  </a:extLst>
                </p:cNvPr>
                <p:cNvSpPr txBox="1"/>
                <p:nvPr/>
              </p:nvSpPr>
              <p:spPr>
                <a:xfrm>
                  <a:off x="8017202" y="3272674"/>
                  <a:ext cx="481085" cy="3862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/>
                    <a:t>2</a:t>
                  </a:r>
                  <a:r>
                    <a:rPr lang="fr-FR" sz="1400" baseline="30000" dirty="0"/>
                    <a:t>+</a:t>
                  </a:r>
                  <a:endParaRPr lang="fr-FR" sz="1400" dirty="0"/>
                </a:p>
              </p:txBody>
            </p:sp>
            <p:sp>
              <p:nvSpPr>
                <p:cNvPr id="84" name="ZoneTexte 83">
                  <a:extLst>
                    <a:ext uri="{FF2B5EF4-FFF2-40B4-BE49-F238E27FC236}">
                      <a16:creationId xmlns:a16="http://schemas.microsoft.com/office/drawing/2014/main" id="{9BA6CCAB-F4C7-1D55-E198-D501FD29F10B}"/>
                    </a:ext>
                  </a:extLst>
                </p:cNvPr>
                <p:cNvSpPr txBox="1"/>
                <p:nvPr/>
              </p:nvSpPr>
              <p:spPr>
                <a:xfrm>
                  <a:off x="6168674" y="2794907"/>
                  <a:ext cx="491961" cy="424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 err="1"/>
                    <a:t>J</a:t>
                  </a:r>
                  <a:r>
                    <a:rPr lang="fr-FR" sz="1600" baseline="30000" dirty="0" err="1">
                      <a:latin typeface="Symbol" pitchFamily="2" charset="2"/>
                    </a:rPr>
                    <a:t>p</a:t>
                  </a:r>
                  <a:endParaRPr lang="fr-FR" sz="1600" baseline="30000" dirty="0">
                    <a:latin typeface="Symbol" pitchFamily="2" charset="2"/>
                  </a:endParaRPr>
                </a:p>
              </p:txBody>
            </p:sp>
            <p:sp>
              <p:nvSpPr>
                <p:cNvPr id="85" name="ZoneTexte 84">
                  <a:extLst>
                    <a:ext uri="{FF2B5EF4-FFF2-40B4-BE49-F238E27FC236}">
                      <a16:creationId xmlns:a16="http://schemas.microsoft.com/office/drawing/2014/main" id="{096E888E-4030-C2F2-29F4-3E3F00380BAB}"/>
                    </a:ext>
                  </a:extLst>
                </p:cNvPr>
                <p:cNvSpPr txBox="1"/>
                <p:nvPr/>
              </p:nvSpPr>
              <p:spPr>
                <a:xfrm>
                  <a:off x="8036984" y="3002490"/>
                  <a:ext cx="491961" cy="424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 err="1"/>
                    <a:t>J</a:t>
                  </a:r>
                  <a:r>
                    <a:rPr lang="fr-FR" sz="1600" baseline="30000" dirty="0" err="1">
                      <a:latin typeface="Symbol" pitchFamily="2" charset="2"/>
                    </a:rPr>
                    <a:t>p</a:t>
                  </a:r>
                  <a:endParaRPr lang="fr-FR" sz="1600" baseline="30000" dirty="0">
                    <a:latin typeface="Symbol" pitchFamily="2" charset="2"/>
                  </a:endParaRPr>
                </a:p>
              </p:txBody>
            </p:sp>
            <p:sp>
              <p:nvSpPr>
                <p:cNvPr id="86" name="ZoneTexte 85">
                  <a:extLst>
                    <a:ext uri="{FF2B5EF4-FFF2-40B4-BE49-F238E27FC236}">
                      <a16:creationId xmlns:a16="http://schemas.microsoft.com/office/drawing/2014/main" id="{2AEC122F-162D-0883-120C-4B401A06F565}"/>
                    </a:ext>
                  </a:extLst>
                </p:cNvPr>
                <p:cNvSpPr txBox="1"/>
                <p:nvPr/>
              </p:nvSpPr>
              <p:spPr>
                <a:xfrm>
                  <a:off x="6206838" y="5005934"/>
                  <a:ext cx="513709" cy="424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/>
                    <a:t>0</a:t>
                  </a:r>
                  <a:r>
                    <a:rPr lang="fr-FR" sz="1600" baseline="30000" dirty="0"/>
                    <a:t>+</a:t>
                  </a:r>
                  <a:endParaRPr lang="fr-FR" sz="1600" dirty="0"/>
                </a:p>
              </p:txBody>
            </p:sp>
            <p:sp>
              <p:nvSpPr>
                <p:cNvPr id="87" name="ZoneTexte 86">
                  <a:extLst>
                    <a:ext uri="{FF2B5EF4-FFF2-40B4-BE49-F238E27FC236}">
                      <a16:creationId xmlns:a16="http://schemas.microsoft.com/office/drawing/2014/main" id="{E9E7D5AF-0CEB-464C-9F9E-20340EB40223}"/>
                    </a:ext>
                  </a:extLst>
                </p:cNvPr>
                <p:cNvSpPr txBox="1"/>
                <p:nvPr/>
              </p:nvSpPr>
              <p:spPr>
                <a:xfrm>
                  <a:off x="7988381" y="5021744"/>
                  <a:ext cx="513709" cy="424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/>
                    <a:t>0</a:t>
                  </a:r>
                  <a:r>
                    <a:rPr lang="fr-FR" sz="1600" baseline="30000" dirty="0"/>
                    <a:t>+</a:t>
                  </a:r>
                  <a:endParaRPr lang="fr-FR" sz="1600" dirty="0"/>
                </a:p>
              </p:txBody>
            </p:sp>
            <p:cxnSp>
              <p:nvCxnSpPr>
                <p:cNvPr id="88" name="Connecteur droit 87">
                  <a:extLst>
                    <a:ext uri="{FF2B5EF4-FFF2-40B4-BE49-F238E27FC236}">
                      <a16:creationId xmlns:a16="http://schemas.microsoft.com/office/drawing/2014/main" id="{48BC14D0-AED9-2F3E-B6B6-9FCF1D2AB8B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990946" y="5217483"/>
                  <a:ext cx="525459" cy="2627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Connecteur droit 88">
                  <a:extLst>
                    <a:ext uri="{FF2B5EF4-FFF2-40B4-BE49-F238E27FC236}">
                      <a16:creationId xmlns:a16="http://schemas.microsoft.com/office/drawing/2014/main" id="{DEBE769B-8AF9-4560-F6BD-ECB8FBEBD3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537774" y="4219690"/>
                  <a:ext cx="499540" cy="0"/>
                </a:xfrm>
                <a:prstGeom prst="line">
                  <a:avLst/>
                </a:prstGeom>
                <a:ln w="19050">
                  <a:solidFill>
                    <a:srgbClr val="FF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Connecteur droit 89">
                  <a:extLst>
                    <a:ext uri="{FF2B5EF4-FFF2-40B4-BE49-F238E27FC236}">
                      <a16:creationId xmlns:a16="http://schemas.microsoft.com/office/drawing/2014/main" id="{3882B833-C888-9CBC-6E30-E4F81CDA32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22260" y="3987750"/>
                  <a:ext cx="493200" cy="2847"/>
                </a:xfrm>
                <a:prstGeom prst="line">
                  <a:avLst/>
                </a:prstGeom>
                <a:ln w="19050">
                  <a:solidFill>
                    <a:srgbClr val="FF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necteur droit 90">
                  <a:extLst>
                    <a:ext uri="{FF2B5EF4-FFF2-40B4-BE49-F238E27FC236}">
                      <a16:creationId xmlns:a16="http://schemas.microsoft.com/office/drawing/2014/main" id="{98D814FE-9172-4556-0D04-3D586352FA2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22498" y="3994285"/>
                  <a:ext cx="505529" cy="219841"/>
                </a:xfrm>
                <a:prstGeom prst="line">
                  <a:avLst/>
                </a:prstGeom>
                <a:ln>
                  <a:solidFill>
                    <a:srgbClr val="FF00F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2" name="ZoneTexte 91">
                  <a:extLst>
                    <a:ext uri="{FF2B5EF4-FFF2-40B4-BE49-F238E27FC236}">
                      <a16:creationId xmlns:a16="http://schemas.microsoft.com/office/drawing/2014/main" id="{55EDD788-76BB-9D65-6A81-48847C0093E9}"/>
                    </a:ext>
                  </a:extLst>
                </p:cNvPr>
                <p:cNvSpPr txBox="1"/>
                <p:nvPr/>
              </p:nvSpPr>
              <p:spPr>
                <a:xfrm>
                  <a:off x="5362959" y="4050795"/>
                  <a:ext cx="1024807" cy="34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2.83(13)</a:t>
                  </a:r>
                </a:p>
              </p:txBody>
            </p:sp>
            <p:sp>
              <p:nvSpPr>
                <p:cNvPr id="93" name="ZoneTexte 92">
                  <a:extLst>
                    <a:ext uri="{FF2B5EF4-FFF2-40B4-BE49-F238E27FC236}">
                      <a16:creationId xmlns:a16="http://schemas.microsoft.com/office/drawing/2014/main" id="{794ACBF4-221D-0557-BCAC-2146F8298E8D}"/>
                    </a:ext>
                  </a:extLst>
                </p:cNvPr>
                <p:cNvSpPr txBox="1"/>
                <p:nvPr/>
              </p:nvSpPr>
              <p:spPr>
                <a:xfrm>
                  <a:off x="6167226" y="4036475"/>
                  <a:ext cx="481085" cy="3862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/>
                    <a:t>0</a:t>
                  </a:r>
                  <a:r>
                    <a:rPr lang="fr-FR" sz="1400" baseline="30000" dirty="0"/>
                    <a:t>+</a:t>
                  </a:r>
                  <a:endParaRPr lang="fr-FR" sz="1400" dirty="0"/>
                </a:p>
              </p:txBody>
            </p:sp>
            <p:sp>
              <p:nvSpPr>
                <p:cNvPr id="94" name="ZoneTexte 93">
                  <a:extLst>
                    <a:ext uri="{FF2B5EF4-FFF2-40B4-BE49-F238E27FC236}">
                      <a16:creationId xmlns:a16="http://schemas.microsoft.com/office/drawing/2014/main" id="{225B9A62-F169-067B-0E97-0EFB7BEB8448}"/>
                    </a:ext>
                  </a:extLst>
                </p:cNvPr>
                <p:cNvSpPr txBox="1"/>
                <p:nvPr/>
              </p:nvSpPr>
              <p:spPr>
                <a:xfrm>
                  <a:off x="8033818" y="3760704"/>
                  <a:ext cx="481085" cy="3862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/>
                    <a:t>0</a:t>
                  </a:r>
                  <a:r>
                    <a:rPr lang="fr-FR" sz="1400" baseline="30000" dirty="0"/>
                    <a:t>+</a:t>
                  </a:r>
                  <a:endParaRPr lang="fr-FR" sz="1400" dirty="0"/>
                </a:p>
              </p:txBody>
            </p:sp>
            <p:sp>
              <p:nvSpPr>
                <p:cNvPr id="95" name="ZoneTexte 94">
                  <a:extLst>
                    <a:ext uri="{FF2B5EF4-FFF2-40B4-BE49-F238E27FC236}">
                      <a16:creationId xmlns:a16="http://schemas.microsoft.com/office/drawing/2014/main" id="{C3AE8684-639B-FF28-DA45-B028EC70129C}"/>
                    </a:ext>
                  </a:extLst>
                </p:cNvPr>
                <p:cNvSpPr txBox="1"/>
                <p:nvPr/>
              </p:nvSpPr>
              <p:spPr>
                <a:xfrm>
                  <a:off x="8367012" y="3780907"/>
                  <a:ext cx="770346" cy="34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3.346</a:t>
                  </a:r>
                </a:p>
              </p:txBody>
            </p:sp>
            <p:cxnSp>
              <p:nvCxnSpPr>
                <p:cNvPr id="96" name="Connecteur droit 95">
                  <a:extLst>
                    <a:ext uri="{FF2B5EF4-FFF2-40B4-BE49-F238E27FC236}">
                      <a16:creationId xmlns:a16="http://schemas.microsoft.com/office/drawing/2014/main" id="{36954268-E55F-E528-FAA9-A1E63699E8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07966" y="4010978"/>
                  <a:ext cx="82682" cy="68290"/>
                </a:xfrm>
                <a:prstGeom prst="line">
                  <a:avLst/>
                </a:prstGeom>
                <a:ln w="190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Connecteur droit 96">
                  <a:extLst>
                    <a:ext uri="{FF2B5EF4-FFF2-40B4-BE49-F238E27FC236}">
                      <a16:creationId xmlns:a16="http://schemas.microsoft.com/office/drawing/2014/main" id="{9B26DDD9-2BA0-082F-9686-87A2B31A91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008363" y="3928742"/>
                  <a:ext cx="93121" cy="56432"/>
                </a:xfrm>
                <a:prstGeom prst="line">
                  <a:avLst/>
                </a:prstGeom>
                <a:ln w="19050">
                  <a:solidFill>
                    <a:srgbClr val="FF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8" name="ZoneTexte 97">
                  <a:extLst>
                    <a:ext uri="{FF2B5EF4-FFF2-40B4-BE49-F238E27FC236}">
                      <a16:creationId xmlns:a16="http://schemas.microsoft.com/office/drawing/2014/main" id="{4809F2F3-B3F6-AD24-7C18-CC296C5A9932}"/>
                    </a:ext>
                  </a:extLst>
                </p:cNvPr>
                <p:cNvSpPr txBox="1"/>
                <p:nvPr/>
              </p:nvSpPr>
              <p:spPr>
                <a:xfrm>
                  <a:off x="8938015" y="3764083"/>
                  <a:ext cx="1209674" cy="34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>
                      <a:solidFill>
                        <a:srgbClr val="FF0000"/>
                      </a:solidFill>
                    </a:rPr>
                    <a:t> -516(130)</a:t>
                  </a:r>
                </a:p>
              </p:txBody>
            </p:sp>
            <p:sp>
              <p:nvSpPr>
                <p:cNvPr id="99" name="ZoneTexte 98">
                  <a:extLst>
                    <a:ext uri="{FF2B5EF4-FFF2-40B4-BE49-F238E27FC236}">
                      <a16:creationId xmlns:a16="http://schemas.microsoft.com/office/drawing/2014/main" id="{4B8024D3-D87B-D910-1456-9DD4D485324A}"/>
                    </a:ext>
                  </a:extLst>
                </p:cNvPr>
                <p:cNvSpPr txBox="1"/>
                <p:nvPr/>
              </p:nvSpPr>
              <p:spPr>
                <a:xfrm>
                  <a:off x="4547908" y="2928641"/>
                  <a:ext cx="816018" cy="42488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600" dirty="0" err="1"/>
                    <a:t>B</a:t>
                  </a:r>
                  <a:r>
                    <a:rPr lang="fr-FR" sz="1600" baseline="-25000" dirty="0" err="1"/>
                    <a:t>Coul</a:t>
                  </a:r>
                  <a:endParaRPr lang="fr-FR" sz="1600" baseline="-25000" dirty="0"/>
                </a:p>
              </p:txBody>
            </p:sp>
            <p:cxnSp>
              <p:nvCxnSpPr>
                <p:cNvPr id="100" name="Connecteur droit avec flèche 99">
                  <a:extLst>
                    <a:ext uri="{FF2B5EF4-FFF2-40B4-BE49-F238E27FC236}">
                      <a16:creationId xmlns:a16="http://schemas.microsoft.com/office/drawing/2014/main" id="{E2C6E7FD-A1BE-5883-D9BB-9AAAD1AFAD0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277502" y="3192870"/>
                  <a:ext cx="29719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Connecteur droit 100">
                  <a:extLst>
                    <a:ext uri="{FF2B5EF4-FFF2-40B4-BE49-F238E27FC236}">
                      <a16:creationId xmlns:a16="http://schemas.microsoft.com/office/drawing/2014/main" id="{1CEE8922-2DBA-9E8E-553C-2B2CB7A7E98D}"/>
                    </a:ext>
                  </a:extLst>
                </p:cNvPr>
                <p:cNvCxnSpPr/>
                <p:nvPr/>
              </p:nvCxnSpPr>
              <p:spPr>
                <a:xfrm>
                  <a:off x="6548077" y="3460776"/>
                  <a:ext cx="503755" cy="0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2" name="ZoneTexte 101">
                  <a:extLst>
                    <a:ext uri="{FF2B5EF4-FFF2-40B4-BE49-F238E27FC236}">
                      <a16:creationId xmlns:a16="http://schemas.microsoft.com/office/drawing/2014/main" id="{84D855FB-0240-4193-DC95-D6E461FA4127}"/>
                    </a:ext>
                  </a:extLst>
                </p:cNvPr>
                <p:cNvSpPr txBox="1"/>
                <p:nvPr/>
              </p:nvSpPr>
              <p:spPr>
                <a:xfrm>
                  <a:off x="6104185" y="3130463"/>
                  <a:ext cx="642026" cy="38626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dirty="0"/>
                    <a:t>(0</a:t>
                  </a:r>
                  <a:r>
                    <a:rPr lang="fr-FR" sz="1400" baseline="30000" dirty="0"/>
                    <a:t>+</a:t>
                  </a:r>
                  <a:r>
                    <a:rPr lang="fr-FR" sz="1400" dirty="0"/>
                    <a:t>)</a:t>
                  </a:r>
                </a:p>
              </p:txBody>
            </p:sp>
            <p:sp>
              <p:nvSpPr>
                <p:cNvPr id="103" name="ZoneTexte 102">
                  <a:extLst>
                    <a:ext uri="{FF2B5EF4-FFF2-40B4-BE49-F238E27FC236}">
                      <a16:creationId xmlns:a16="http://schemas.microsoft.com/office/drawing/2014/main" id="{561B1A84-D238-C093-10B3-00D404BD3CF2}"/>
                    </a:ext>
                  </a:extLst>
                </p:cNvPr>
                <p:cNvSpPr txBox="1"/>
                <p:nvPr/>
              </p:nvSpPr>
              <p:spPr>
                <a:xfrm>
                  <a:off x="5347781" y="3171225"/>
                  <a:ext cx="1024807" cy="3476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200" dirty="0"/>
                    <a:t>4.83(17)</a:t>
                  </a:r>
                </a:p>
              </p:txBody>
            </p:sp>
            <p:cxnSp>
              <p:nvCxnSpPr>
                <p:cNvPr id="104" name="Connecteur droit 103">
                  <a:extLst>
                    <a:ext uri="{FF2B5EF4-FFF2-40B4-BE49-F238E27FC236}">
                      <a16:creationId xmlns:a16="http://schemas.microsoft.com/office/drawing/2014/main" id="{2D9E869A-4120-93AB-7795-19A6BD8F60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452291" y="3490789"/>
                  <a:ext cx="93121" cy="56432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Connecteur droit 104">
                  <a:extLst>
                    <a:ext uri="{FF2B5EF4-FFF2-40B4-BE49-F238E27FC236}">
                      <a16:creationId xmlns:a16="http://schemas.microsoft.com/office/drawing/2014/main" id="{75DC49E2-67C8-1AAB-22C2-3826301429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452972" y="3394149"/>
                  <a:ext cx="99643" cy="60964"/>
                </a:xfrm>
                <a:prstGeom prst="line">
                  <a:avLst/>
                </a:prstGeom>
                <a:ln w="190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D17B7E9-37EC-CC35-3B84-E86F1A5AAA24}"/>
                </a:ext>
              </a:extLst>
            </p:cNvPr>
            <p:cNvSpPr txBox="1"/>
            <p:nvPr/>
          </p:nvSpPr>
          <p:spPr>
            <a:xfrm>
              <a:off x="7108688" y="5551986"/>
              <a:ext cx="781220" cy="463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</a:t>
              </a:r>
              <a:r>
                <a:rPr kumimoji="0" lang="fr-FR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Ca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93350200-A128-0076-0835-F062E4B52C29}"/>
                </a:ext>
              </a:extLst>
            </p:cNvPr>
            <p:cNvSpPr txBox="1"/>
            <p:nvPr/>
          </p:nvSpPr>
          <p:spPr>
            <a:xfrm>
              <a:off x="8147849" y="5550164"/>
              <a:ext cx="607228" cy="463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</a:t>
              </a:r>
              <a:r>
                <a:rPr kumimoji="0" lang="fr-FR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</a:t>
              </a:r>
            </a:p>
          </p:txBody>
        </p:sp>
      </p:grpSp>
      <p:sp>
        <p:nvSpPr>
          <p:cNvPr id="106" name="ZoneTexte 105">
            <a:extLst>
              <a:ext uri="{FF2B5EF4-FFF2-40B4-BE49-F238E27FC236}">
                <a16:creationId xmlns:a16="http://schemas.microsoft.com/office/drawing/2014/main" id="{90911D81-7FE8-9296-0571-3188FFAD54C6}"/>
              </a:ext>
            </a:extLst>
          </p:cNvPr>
          <p:cNvSpPr txBox="1"/>
          <p:nvPr/>
        </p:nvSpPr>
        <p:spPr>
          <a:xfrm rot="16200000">
            <a:off x="6218735" y="3402368"/>
            <a:ext cx="5169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>
                <a:solidFill>
                  <a:srgbClr val="7030A0"/>
                </a:solidFill>
              </a:rPr>
              <a:t>L. </a:t>
            </a:r>
            <a:r>
              <a:rPr lang="fr-FR" sz="1400" i="1" dirty="0" err="1">
                <a:solidFill>
                  <a:srgbClr val="7030A0"/>
                </a:solidFill>
              </a:rPr>
              <a:t>Lalanne</a:t>
            </a:r>
            <a:r>
              <a:rPr lang="fr-FR" sz="1400" i="1" dirty="0">
                <a:solidFill>
                  <a:srgbClr val="7030A0"/>
                </a:solidFill>
              </a:rPr>
              <a:t>, O. </a:t>
            </a:r>
            <a:r>
              <a:rPr lang="fr-FR" sz="1400" i="1" dirty="0" err="1">
                <a:solidFill>
                  <a:srgbClr val="7030A0"/>
                </a:solidFill>
              </a:rPr>
              <a:t>Sorlin</a:t>
            </a:r>
            <a:r>
              <a:rPr lang="fr-FR" sz="1400" i="1" dirty="0">
                <a:solidFill>
                  <a:srgbClr val="7030A0"/>
                </a:solidFill>
              </a:rPr>
              <a:t>, A. </a:t>
            </a:r>
            <a:r>
              <a:rPr lang="fr-FR" sz="1400" i="1" dirty="0" err="1">
                <a:solidFill>
                  <a:srgbClr val="7030A0"/>
                </a:solidFill>
              </a:rPr>
              <a:t>Poves</a:t>
            </a:r>
            <a:r>
              <a:rPr lang="fr-FR" sz="1400" i="1" dirty="0">
                <a:solidFill>
                  <a:srgbClr val="7030A0"/>
                </a:solidFill>
              </a:rPr>
              <a:t> et al., PRL 103 (2021) 055809  </a:t>
            </a:r>
          </a:p>
          <a:p>
            <a:r>
              <a:rPr lang="fr-FR" sz="1400" i="1" dirty="0">
                <a:solidFill>
                  <a:srgbClr val="7030A0"/>
                </a:solidFill>
              </a:rPr>
              <a:t>L. Lalanne, O. Sorlin, A. </a:t>
            </a:r>
            <a:r>
              <a:rPr lang="fr-FR" sz="1400" i="1" dirty="0" err="1">
                <a:solidFill>
                  <a:srgbClr val="7030A0"/>
                </a:solidFill>
              </a:rPr>
              <a:t>Poves</a:t>
            </a:r>
            <a:r>
              <a:rPr lang="fr-FR" sz="1400" i="1" dirty="0">
                <a:solidFill>
                  <a:srgbClr val="7030A0"/>
                </a:solidFill>
              </a:rPr>
              <a:t> et al., PRL 129 (2023) 122501  </a:t>
            </a:r>
          </a:p>
        </p:txBody>
      </p:sp>
      <p:pic>
        <p:nvPicPr>
          <p:cNvPr id="107" name="Image 106">
            <a:extLst>
              <a:ext uri="{FF2B5EF4-FFF2-40B4-BE49-F238E27FC236}">
                <a16:creationId xmlns:a16="http://schemas.microsoft.com/office/drawing/2014/main" id="{DAE3D4D6-19B2-9EB8-AF83-AD073FFB7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5858" y="4778534"/>
            <a:ext cx="1467794" cy="1745044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A59DB2E4-8D0F-7497-80DB-5E5A1D29BB0A}"/>
              </a:ext>
            </a:extLst>
          </p:cNvPr>
          <p:cNvSpPr/>
          <p:nvPr/>
        </p:nvSpPr>
        <p:spPr>
          <a:xfrm>
            <a:off x="6555768" y="4869135"/>
            <a:ext cx="636439" cy="671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/>
          </a:p>
        </p:txBody>
      </p:sp>
    </p:spTree>
    <p:extLst>
      <p:ext uri="{BB962C8B-B14F-4D97-AF65-F5344CB8AC3E}">
        <p14:creationId xmlns:p14="http://schemas.microsoft.com/office/powerpoint/2010/main" val="381865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3B9C9629-BEE6-9A20-A23E-4F7D83FBAF08}"/>
              </a:ext>
            </a:extLst>
          </p:cNvPr>
          <p:cNvSpPr txBox="1">
            <a:spLocks/>
          </p:cNvSpPr>
          <p:nvPr/>
        </p:nvSpPr>
        <p:spPr>
          <a:xfrm>
            <a:off x="12678" y="136764"/>
            <a:ext cx="6891041" cy="8572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7030A0"/>
                </a:solidFill>
                <a:cs typeface="Arial" panose="020B0604020202020204" pitchFamily="34" charset="0"/>
              </a:rPr>
              <a:t>“Tandem” mode on LISE spectrometer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A4F2AD9-A0B4-1249-DEC2-252840FAE4AE}"/>
              </a:ext>
            </a:extLst>
          </p:cNvPr>
          <p:cNvGrpSpPr/>
          <p:nvPr/>
        </p:nvGrpSpPr>
        <p:grpSpPr>
          <a:xfrm>
            <a:off x="123545" y="749300"/>
            <a:ext cx="6442355" cy="2857282"/>
            <a:chOff x="1476578" y="1658498"/>
            <a:chExt cx="13118476" cy="3769568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F5E4B29-EF9B-9060-C6F8-7825B6B56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6578" y="1658498"/>
              <a:ext cx="13118476" cy="3769568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BE916E5-EFCD-998F-DD0F-FA44E7E92D42}"/>
                </a:ext>
              </a:extLst>
            </p:cNvPr>
            <p:cNvSpPr txBox="1"/>
            <p:nvPr/>
          </p:nvSpPr>
          <p:spPr>
            <a:xfrm>
              <a:off x="7781373" y="1907913"/>
              <a:ext cx="3317053" cy="974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rgbClr val="FFFF00"/>
                  </a:solidFill>
                </a:rPr>
                <a:t>First </a:t>
              </a:r>
              <a:r>
                <a:rPr lang="fr-FR" sz="1400" dirty="0" err="1">
                  <a:solidFill>
                    <a:srgbClr val="FFFF00"/>
                  </a:solidFill>
                </a:rPr>
                <a:t>target</a:t>
              </a:r>
              <a:r>
                <a:rPr lang="fr-FR" sz="1400" dirty="0">
                  <a:solidFill>
                    <a:srgbClr val="FFFF00"/>
                  </a:solidFill>
                </a:rPr>
                <a:t>(H)</a:t>
              </a:r>
            </a:p>
            <a:p>
              <a:r>
                <a:rPr lang="fr-FR" sz="1400" dirty="0">
                  <a:solidFill>
                    <a:srgbClr val="FFFF00"/>
                  </a:solidFill>
                </a:rPr>
                <a:t>ACTAR-TPC</a:t>
              </a:r>
            </a:p>
            <a:p>
              <a:r>
                <a:rPr lang="fr-FR" sz="1400" dirty="0" err="1">
                  <a:solidFill>
                    <a:srgbClr val="FFFF00"/>
                  </a:solidFill>
                </a:rPr>
                <a:t>Nuclear</a:t>
              </a:r>
              <a:r>
                <a:rPr lang="fr-FR" sz="1400" dirty="0">
                  <a:solidFill>
                    <a:srgbClr val="FFFF00"/>
                  </a:solidFill>
                </a:rPr>
                <a:t> Excitation</a:t>
              </a:r>
            </a:p>
          </p:txBody>
        </p: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B80705CE-9CE4-436E-43E8-B1984CFBFC9C}"/>
                </a:ext>
              </a:extLst>
            </p:cNvPr>
            <p:cNvCxnSpPr/>
            <p:nvPr/>
          </p:nvCxnSpPr>
          <p:spPr>
            <a:xfrm>
              <a:off x="9482279" y="2765245"/>
              <a:ext cx="194872" cy="389745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D2958D3-9CBF-E3D7-B74F-E8DC1BAD97D4}"/>
                </a:ext>
              </a:extLst>
            </p:cNvPr>
            <p:cNvSpPr txBox="1"/>
            <p:nvPr/>
          </p:nvSpPr>
          <p:spPr>
            <a:xfrm>
              <a:off x="2039291" y="2355452"/>
              <a:ext cx="3725073" cy="852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>
                  <a:solidFill>
                    <a:srgbClr val="FFFF00"/>
                  </a:solidFill>
                </a:rPr>
                <a:t>Second </a:t>
              </a:r>
              <a:r>
                <a:rPr lang="fr-FR" sz="1200" dirty="0" err="1">
                  <a:solidFill>
                    <a:srgbClr val="FFFF00"/>
                  </a:solidFill>
                </a:rPr>
                <a:t>target</a:t>
              </a:r>
              <a:r>
                <a:rPr lang="fr-FR" sz="1200" dirty="0">
                  <a:solidFill>
                    <a:srgbClr val="FFFF00"/>
                  </a:solidFill>
                </a:rPr>
                <a:t>  (Au)</a:t>
              </a:r>
            </a:p>
            <a:p>
              <a:r>
                <a:rPr lang="fr-FR" sz="1200" dirty="0">
                  <a:solidFill>
                    <a:srgbClr val="FFFF00"/>
                  </a:solidFill>
                </a:rPr>
                <a:t>8 EXOGAM2 + 8 PARIS</a:t>
              </a:r>
            </a:p>
            <a:p>
              <a:r>
                <a:rPr lang="fr-FR" sz="1200" dirty="0">
                  <a:solidFill>
                    <a:srgbClr val="FFFF00"/>
                  </a:solidFill>
                </a:rPr>
                <a:t>Coulomb Excitation</a:t>
              </a:r>
            </a:p>
          </p:txBody>
        </p: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A2B8BF76-18DD-8F85-15FD-2A9EA3EC29DF}"/>
                </a:ext>
              </a:extLst>
            </p:cNvPr>
            <p:cNvCxnSpPr>
              <a:cxnSpLocks/>
            </p:cNvCxnSpPr>
            <p:nvPr/>
          </p:nvCxnSpPr>
          <p:spPr>
            <a:xfrm>
              <a:off x="4387810" y="3229869"/>
              <a:ext cx="152863" cy="423952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8467006A-6AFC-402C-AFB6-8E0CBAE94C84" descr="IMG_0110.jpg">
            <a:extLst>
              <a:ext uri="{FF2B5EF4-FFF2-40B4-BE49-F238E27FC236}">
                <a16:creationId xmlns:a16="http://schemas.microsoft.com/office/drawing/2014/main" id="{8E44624C-7B4D-26B1-8FFA-DDC185228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7572" y="3555999"/>
            <a:ext cx="3990041" cy="2992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EA2256C1-7E18-02EE-107F-43BC42814CE1}"/>
              </a:ext>
            </a:extLst>
          </p:cNvPr>
          <p:cNvSpPr txBox="1"/>
          <p:nvPr/>
        </p:nvSpPr>
        <p:spPr>
          <a:xfrm>
            <a:off x="8853490" y="4145249"/>
            <a:ext cx="2340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ZDD</a:t>
            </a:r>
            <a:endParaRPr lang="fr-FR" sz="105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725EBE1-88FB-EBC6-8293-788548E67F75}"/>
              </a:ext>
            </a:extLst>
          </p:cNvPr>
          <p:cNvSpPr txBox="1"/>
          <p:nvPr/>
        </p:nvSpPr>
        <p:spPr>
          <a:xfrm>
            <a:off x="3988007" y="5086169"/>
            <a:ext cx="95257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8 EXOGAM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DC6C4E0-79DE-C6E8-C953-76DCBC1DC905}"/>
              </a:ext>
            </a:extLst>
          </p:cNvPr>
          <p:cNvSpPr txBox="1"/>
          <p:nvPr/>
        </p:nvSpPr>
        <p:spPr>
          <a:xfrm>
            <a:off x="4145741" y="4785800"/>
            <a:ext cx="71659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8 PARIS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34E934C4-BA69-BCDE-7F80-D550FBCF1BC0}"/>
              </a:ext>
            </a:extLst>
          </p:cNvPr>
          <p:cNvCxnSpPr>
            <a:cxnSpLocks/>
          </p:cNvCxnSpPr>
          <p:nvPr/>
        </p:nvCxnSpPr>
        <p:spPr>
          <a:xfrm flipH="1">
            <a:off x="7644192" y="4347174"/>
            <a:ext cx="1288164" cy="43932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493F6C22-95D4-7B15-2548-0B5982A5089A}"/>
              </a:ext>
            </a:extLst>
          </p:cNvPr>
          <p:cNvCxnSpPr>
            <a:cxnSpLocks/>
          </p:cNvCxnSpPr>
          <p:nvPr/>
        </p:nvCxnSpPr>
        <p:spPr>
          <a:xfrm flipV="1">
            <a:off x="4712829" y="4774686"/>
            <a:ext cx="1321975" cy="191183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0AAB1AE7-90D8-9DC2-601D-228D5118AD45}"/>
              </a:ext>
            </a:extLst>
          </p:cNvPr>
          <p:cNvCxnSpPr>
            <a:cxnSpLocks/>
          </p:cNvCxnSpPr>
          <p:nvPr/>
        </p:nvCxnSpPr>
        <p:spPr>
          <a:xfrm flipV="1">
            <a:off x="4680089" y="5096991"/>
            <a:ext cx="1180952" cy="6962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12452FF-F89D-D9D4-161E-0CEAB92A5EC3}"/>
              </a:ext>
            </a:extLst>
          </p:cNvPr>
          <p:cNvCxnSpPr>
            <a:cxnSpLocks/>
          </p:cNvCxnSpPr>
          <p:nvPr/>
        </p:nvCxnSpPr>
        <p:spPr>
          <a:xfrm>
            <a:off x="4745734" y="4333574"/>
            <a:ext cx="862318" cy="4941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8DB59FF3-612E-113A-C7E0-8E27B4058F44}"/>
              </a:ext>
            </a:extLst>
          </p:cNvPr>
          <p:cNvCxnSpPr>
            <a:cxnSpLocks/>
          </p:cNvCxnSpPr>
          <p:nvPr/>
        </p:nvCxnSpPr>
        <p:spPr>
          <a:xfrm flipV="1">
            <a:off x="1851818" y="2831480"/>
            <a:ext cx="521470" cy="12823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0AEB4E54-1A1E-70E8-70FE-351DFC61A1B5}"/>
              </a:ext>
            </a:extLst>
          </p:cNvPr>
          <p:cNvSpPr txBox="1"/>
          <p:nvPr/>
        </p:nvSpPr>
        <p:spPr>
          <a:xfrm>
            <a:off x="3965807" y="4140981"/>
            <a:ext cx="11050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ACTAR TPC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854D159-5055-2428-FA61-B5F27D7E6EB2}"/>
              </a:ext>
            </a:extLst>
          </p:cNvPr>
          <p:cNvSpPr txBox="1"/>
          <p:nvPr/>
        </p:nvSpPr>
        <p:spPr>
          <a:xfrm>
            <a:off x="4061031" y="5398574"/>
            <a:ext cx="10670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Siliciums annulaires</a:t>
            </a:r>
          </a:p>
        </p:txBody>
      </p: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20D47BCF-8C6F-7CC3-25F1-5A6AAE800080}"/>
              </a:ext>
            </a:extLst>
          </p:cNvPr>
          <p:cNvCxnSpPr>
            <a:cxnSpLocks/>
          </p:cNvCxnSpPr>
          <p:nvPr/>
        </p:nvCxnSpPr>
        <p:spPr>
          <a:xfrm flipV="1">
            <a:off x="4712829" y="4926079"/>
            <a:ext cx="1770358" cy="68024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5A6DCA66-B51E-AB8B-7C0C-1ABA487BD444}"/>
              </a:ext>
            </a:extLst>
          </p:cNvPr>
          <p:cNvCxnSpPr/>
          <p:nvPr/>
        </p:nvCxnSpPr>
        <p:spPr>
          <a:xfrm flipH="1">
            <a:off x="8298958" y="5315273"/>
            <a:ext cx="740965" cy="166602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60A9F665-AB6C-0EEF-3422-503663B1CAEF}"/>
              </a:ext>
            </a:extLst>
          </p:cNvPr>
          <p:cNvSpPr txBox="1"/>
          <p:nvPr/>
        </p:nvSpPr>
        <p:spPr>
          <a:xfrm>
            <a:off x="8724596" y="5052264"/>
            <a:ext cx="522594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5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EXOGAM 0°</a:t>
            </a:r>
          </a:p>
        </p:txBody>
      </p:sp>
      <p:sp>
        <p:nvSpPr>
          <p:cNvPr id="39" name="Espace réservé du contenu 9">
            <a:extLst>
              <a:ext uri="{FF2B5EF4-FFF2-40B4-BE49-F238E27FC236}">
                <a16:creationId xmlns:a16="http://schemas.microsoft.com/office/drawing/2014/main" id="{E82815BB-4BF1-B0F2-A53F-CD3B6B3CB8B2}"/>
              </a:ext>
            </a:extLst>
          </p:cNvPr>
          <p:cNvSpPr txBox="1">
            <a:spLocks/>
          </p:cNvSpPr>
          <p:nvPr/>
        </p:nvSpPr>
        <p:spPr>
          <a:xfrm>
            <a:off x="6565900" y="722536"/>
            <a:ext cx="2565422" cy="268599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 pitchFamily="-108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-108" charset="-128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fr-FR" sz="1600" kern="0" dirty="0"/>
              <a:t>LISE2022 </a:t>
            </a:r>
            <a:r>
              <a:rPr lang="fr-FR" sz="1600" kern="0" dirty="0" err="1"/>
              <a:t>campaign</a:t>
            </a:r>
            <a:r>
              <a:rPr lang="fr-FR" sz="1600" kern="0" dirty="0"/>
              <a:t> : </a:t>
            </a:r>
            <a:r>
              <a:rPr lang="fr-FR" sz="1600" kern="0" dirty="0" err="1"/>
              <a:t>two</a:t>
            </a:r>
            <a:r>
              <a:rPr lang="fr-FR" sz="1600" kern="0" dirty="0"/>
              <a:t> </a:t>
            </a:r>
            <a:r>
              <a:rPr lang="fr-FR" sz="1600" kern="0" dirty="0" err="1"/>
              <a:t>experiments</a:t>
            </a:r>
            <a:r>
              <a:rPr lang="fr-FR" sz="1600" kern="0" dirty="0"/>
              <a:t> in tandem mode </a:t>
            </a:r>
            <a:r>
              <a:rPr lang="fr-FR" sz="1600" kern="0" dirty="0" err="1"/>
              <a:t>using</a:t>
            </a:r>
            <a:r>
              <a:rPr lang="fr-FR" sz="1600" kern="0" dirty="0"/>
              <a:t> ACTAR-TPC and EXOGAM-PARIS-ZDD : a world </a:t>
            </a:r>
            <a:r>
              <a:rPr lang="fr-FR" sz="1600" kern="0" dirty="0" err="1"/>
              <a:t>premiere</a:t>
            </a:r>
            <a:r>
              <a:rPr lang="fr-FR" sz="1600" kern="0" dirty="0"/>
              <a:t> </a:t>
            </a:r>
            <a:r>
              <a:rPr lang="fr-FR" sz="1600" kern="0" dirty="0" err="1"/>
              <a:t>with</a:t>
            </a:r>
            <a:r>
              <a:rPr lang="fr-FR" sz="1600" kern="0" dirty="0"/>
              <a:t> </a:t>
            </a:r>
            <a:r>
              <a:rPr lang="fr-FR" sz="1600" kern="0" dirty="0" err="1"/>
              <a:t>heavy</a:t>
            </a:r>
            <a:r>
              <a:rPr lang="fr-FR" sz="1600" kern="0" dirty="0"/>
              <a:t> ions !</a:t>
            </a:r>
          </a:p>
          <a:p>
            <a:pPr marL="0" indent="0">
              <a:buNone/>
            </a:pPr>
            <a:endParaRPr lang="fr-FR" sz="1600" kern="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0C6C3EB-97A4-ECF0-BE8E-2E80B4289428}"/>
              </a:ext>
            </a:extLst>
          </p:cNvPr>
          <p:cNvSpPr/>
          <p:nvPr/>
        </p:nvSpPr>
        <p:spPr>
          <a:xfrm>
            <a:off x="2629401" y="4968817"/>
            <a:ext cx="901700" cy="243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59DB3818-5FB7-6F4D-FDEB-C2BCB546D5A1}"/>
              </a:ext>
            </a:extLst>
          </p:cNvPr>
          <p:cNvSpPr txBox="1"/>
          <p:nvPr/>
        </p:nvSpPr>
        <p:spPr>
          <a:xfrm>
            <a:off x="37450" y="3629764"/>
            <a:ext cx="3952955" cy="24776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tabLst>
                <a:tab pos="268288" algn="l"/>
              </a:tabLst>
              <a:defRPr/>
            </a:pPr>
            <a:r>
              <a:rPr lang="fr-FR" sz="1400" dirty="0" err="1">
                <a:cs typeface="Calibri"/>
              </a:rPr>
              <a:t>Simultaneous</a:t>
            </a:r>
            <a:r>
              <a:rPr lang="fr-FR" sz="1400" dirty="0">
                <a:cs typeface="Calibri"/>
              </a:rPr>
              <a:t> </a:t>
            </a:r>
            <a:r>
              <a:rPr lang="fr-FR" sz="1400" dirty="0" err="1">
                <a:cs typeface="Calibri"/>
              </a:rPr>
              <a:t>measurement</a:t>
            </a:r>
            <a:r>
              <a:rPr lang="fr-FR" sz="1400" dirty="0">
                <a:cs typeface="Calibri"/>
              </a:rPr>
              <a:t> of Coulomb and </a:t>
            </a:r>
            <a:r>
              <a:rPr lang="fr-FR" sz="1400" dirty="0" err="1">
                <a:cs typeface="Calibri"/>
              </a:rPr>
              <a:t>nuclear</a:t>
            </a:r>
            <a:r>
              <a:rPr lang="fr-FR" sz="1400" dirty="0">
                <a:cs typeface="Calibri"/>
              </a:rPr>
              <a:t> excitation for neutron </a:t>
            </a:r>
            <a:r>
              <a:rPr lang="fr-FR" sz="1400" dirty="0" err="1">
                <a:cs typeface="Calibri"/>
              </a:rPr>
              <a:t>rich</a:t>
            </a:r>
            <a:r>
              <a:rPr lang="fr-FR" sz="1400" dirty="0">
                <a:cs typeface="Calibri"/>
              </a:rPr>
              <a:t> isotopes of Si and S </a:t>
            </a:r>
          </a:p>
          <a:p>
            <a:pPr lvl="0">
              <a:spcAft>
                <a:spcPts val="600"/>
              </a:spcAft>
              <a:tabLst>
                <a:tab pos="268288" algn="l"/>
              </a:tabLst>
              <a:defRPr/>
            </a:pPr>
            <a:r>
              <a:rPr lang="fr-FR" sz="1400" dirty="0">
                <a:cs typeface="Calibri"/>
              </a:rPr>
              <a:t>=&gt;</a:t>
            </a:r>
            <a:r>
              <a:rPr lang="fr-FR" sz="1400" dirty="0" err="1">
                <a:cs typeface="Calibri"/>
              </a:rPr>
              <a:t>Role</a:t>
            </a:r>
            <a:r>
              <a:rPr lang="fr-FR" sz="1400" dirty="0">
                <a:cs typeface="Calibri"/>
              </a:rPr>
              <a:t> of </a:t>
            </a:r>
            <a:r>
              <a:rPr lang="fr-FR" sz="1400" dirty="0" err="1">
                <a:cs typeface="Calibri"/>
              </a:rPr>
              <a:t>tensor</a:t>
            </a:r>
            <a:r>
              <a:rPr lang="fr-FR" sz="1400" dirty="0">
                <a:cs typeface="Calibri"/>
              </a:rPr>
              <a:t> force in the </a:t>
            </a:r>
            <a:r>
              <a:rPr lang="fr-FR" sz="1400" dirty="0" err="1">
                <a:cs typeface="Calibri"/>
              </a:rPr>
              <a:t>increase</a:t>
            </a:r>
            <a:r>
              <a:rPr lang="fr-FR" sz="1400" dirty="0">
                <a:cs typeface="Calibri"/>
              </a:rPr>
              <a:t> of </a:t>
            </a:r>
            <a:r>
              <a:rPr lang="fr-FR" sz="1400" dirty="0" err="1">
                <a:cs typeface="Calibri"/>
              </a:rPr>
              <a:t>collectivity</a:t>
            </a:r>
            <a:r>
              <a:rPr lang="fr-FR" sz="1400" dirty="0">
                <a:cs typeface="Calibri"/>
              </a:rPr>
              <a:t> in neutron riche Si </a:t>
            </a:r>
            <a:r>
              <a:rPr lang="fr-FR" sz="1400" dirty="0" err="1">
                <a:cs typeface="Calibri"/>
              </a:rPr>
              <a:t>nuclei</a:t>
            </a:r>
            <a:r>
              <a:rPr lang="fr-FR" sz="1400" dirty="0">
                <a:cs typeface="Calibri"/>
              </a:rPr>
              <a:t> </a:t>
            </a:r>
          </a:p>
          <a:p>
            <a:pPr lvl="0">
              <a:spcAft>
                <a:spcPts val="600"/>
              </a:spcAft>
              <a:tabLst>
                <a:tab pos="268288" algn="l"/>
              </a:tabLst>
              <a:defRPr/>
            </a:pPr>
            <a:r>
              <a:rPr lang="fr-FR" sz="1400" dirty="0">
                <a:cs typeface="Calibri"/>
              </a:rPr>
              <a:t>=&gt; </a:t>
            </a:r>
            <a:r>
              <a:rPr lang="fr-FR" sz="1400" dirty="0" err="1">
                <a:cs typeface="Calibri"/>
              </a:rPr>
              <a:t>Study</a:t>
            </a:r>
            <a:r>
              <a:rPr lang="fr-FR" sz="1400" dirty="0">
                <a:cs typeface="Calibri"/>
              </a:rPr>
              <a:t> of double </a:t>
            </a:r>
            <a:r>
              <a:rPr lang="fr-FR" sz="1400" dirty="0" err="1">
                <a:cs typeface="Calibri"/>
              </a:rPr>
              <a:t>magicity</a:t>
            </a:r>
            <a:r>
              <a:rPr lang="fr-FR" sz="1400" dirty="0">
                <a:cs typeface="Calibri"/>
              </a:rPr>
              <a:t> in </a:t>
            </a:r>
            <a:r>
              <a:rPr lang="fr-FR" sz="1400" baseline="30000" dirty="0">
                <a:cs typeface="Calibri"/>
              </a:rPr>
              <a:t>34</a:t>
            </a:r>
            <a:r>
              <a:rPr lang="fr-FR" sz="1400" dirty="0">
                <a:cs typeface="Calibri"/>
              </a:rPr>
              <a:t>Si and of </a:t>
            </a:r>
            <a:r>
              <a:rPr lang="fr-FR" sz="1400" dirty="0" err="1">
                <a:cs typeface="Calibri"/>
              </a:rPr>
              <a:t>its</a:t>
            </a:r>
            <a:r>
              <a:rPr lang="fr-FR" sz="1400" dirty="0">
                <a:cs typeface="Calibri"/>
              </a:rPr>
              <a:t> compression and vibration excitation modes</a:t>
            </a:r>
          </a:p>
          <a:p>
            <a:pPr lvl="0">
              <a:tabLst>
                <a:tab pos="268288" algn="l"/>
              </a:tabLst>
              <a:defRPr/>
            </a:pPr>
            <a:r>
              <a:rPr lang="fr-FR" sz="1400" dirty="0">
                <a:cs typeface="Calibri"/>
              </a:rPr>
              <a:t>S. Grévy et al.</a:t>
            </a:r>
          </a:p>
          <a:p>
            <a:pPr lvl="0">
              <a:tabLst>
                <a:tab pos="268288" algn="l"/>
              </a:tabLst>
              <a:defRPr/>
            </a:pPr>
            <a:r>
              <a:rPr lang="fr-FR" sz="1400" dirty="0" err="1">
                <a:cs typeface="Calibri"/>
              </a:rPr>
              <a:t>R.Lica</a:t>
            </a:r>
            <a:r>
              <a:rPr lang="fr-FR" sz="1400" dirty="0">
                <a:cs typeface="Calibri"/>
              </a:rPr>
              <a:t> et al.</a:t>
            </a:r>
          </a:p>
          <a:p>
            <a:pPr lvl="0" algn="l" fontAlgn="auto">
              <a:spcBef>
                <a:spcPts val="0"/>
              </a:spcBef>
              <a:spcAft>
                <a:spcPts val="600"/>
              </a:spcAft>
              <a:tabLst>
                <a:tab pos="268288" algn="l"/>
              </a:tabLst>
              <a:defRPr/>
            </a:pPr>
            <a:r>
              <a:rPr lang="fr-FR" sz="1400" dirty="0">
                <a:cs typeface="Calibri"/>
              </a:rPr>
              <a:t>	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BB04E76-8E12-C425-89D0-FE7D0C493700}"/>
              </a:ext>
            </a:extLst>
          </p:cNvPr>
          <p:cNvSpPr txBox="1"/>
          <p:nvPr/>
        </p:nvSpPr>
        <p:spPr>
          <a:xfrm>
            <a:off x="92602" y="5940867"/>
            <a:ext cx="3757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i="1" dirty="0" err="1"/>
              <a:t>See</a:t>
            </a:r>
            <a:r>
              <a:rPr lang="fr-FR" sz="1400" i="1" dirty="0"/>
              <a:t> Poster 632 Quentin </a:t>
            </a:r>
            <a:r>
              <a:rPr lang="fr-FR" sz="1400" i="1" dirty="0" err="1"/>
              <a:t>Delignac</a:t>
            </a:r>
            <a:r>
              <a:rPr lang="fr-FR" sz="1400" i="1" dirty="0"/>
              <a:t> for </a:t>
            </a:r>
            <a:r>
              <a:rPr lang="fr-FR" sz="1400" i="1" dirty="0" err="1"/>
              <a:t>Coulex</a:t>
            </a:r>
            <a:r>
              <a:rPr lang="fr-FR" sz="1400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80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114811</TotalTime>
  <Words>2746</Words>
  <Application>Microsoft Macintosh PowerPoint</Application>
  <PresentationFormat>Affichage à l'écran (4:3)</PresentationFormat>
  <Paragraphs>692</Paragraphs>
  <Slides>30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42" baseType="lpstr">
      <vt:lpstr>ヒラギノ角ゴ ProN W3</vt:lpstr>
      <vt:lpstr>Arial</vt:lpstr>
      <vt:lpstr>Calibri</vt:lpstr>
      <vt:lpstr>Cambria Math</vt:lpstr>
      <vt:lpstr>Candara</vt:lpstr>
      <vt:lpstr>Courier New</vt:lpstr>
      <vt:lpstr>Optima</vt:lpstr>
      <vt:lpstr>Symbol</vt:lpstr>
      <vt:lpstr>Times New Roman</vt:lpstr>
      <vt:lpstr>Times Roman</vt:lpstr>
      <vt:lpstr>Wingdings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Study of  mirror symmetries  at both edges of the valley of stability 8C - 8He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Neutrons For Science facility</vt:lpstr>
      <vt:lpstr>Présentation PowerPoint</vt:lpstr>
      <vt:lpstr>Study of the (n,xn) and (n,f) reaction for U238 </vt:lpstr>
      <vt:lpstr> 235U Fission fragment study with FALSTAFF at NFS</vt:lpstr>
      <vt:lpstr>Radioisotopes for medical applications</vt:lpstr>
      <vt:lpstr>Excitation functions of short-lived isotopes in p- and d-induced reactions on various materials: natFe, natMo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Thank you  for your attention</vt:lpstr>
    </vt:vector>
  </TitlesOfParts>
  <Company>syremi GANIL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syremi GANIL</dc:creator>
  <dc:description/>
  <cp:lastModifiedBy>Microsoft Office User</cp:lastModifiedBy>
  <cp:revision>912</cp:revision>
  <cp:lastPrinted>2023-06-04T13:58:39Z</cp:lastPrinted>
  <dcterms:created xsi:type="dcterms:W3CDTF">2012-02-17T09:33:24Z</dcterms:created>
  <dcterms:modified xsi:type="dcterms:W3CDTF">2023-06-04T21:04:30Z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16.0016</vt:lpwstr>
  </property>
  <property fmtid="{D5CDD505-2E9C-101B-9397-08002B2CF9AE}" pid="3" name="Company">
    <vt:lpwstr>syremi GANIL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Affichage à l'écran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</vt:i4>
  </property>
</Properties>
</file>