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sldIdLst>
    <p:sldId id="260" r:id="rId5"/>
    <p:sldId id="469" r:id="rId6"/>
    <p:sldId id="425" r:id="rId7"/>
    <p:sldId id="401" r:id="rId8"/>
    <p:sldId id="463" r:id="rId9"/>
    <p:sldId id="410" r:id="rId10"/>
    <p:sldId id="364" r:id="rId11"/>
    <p:sldId id="299" r:id="rId12"/>
    <p:sldId id="300" r:id="rId13"/>
    <p:sldId id="446" r:id="rId14"/>
    <p:sldId id="468" r:id="rId15"/>
    <p:sldId id="302" r:id="rId16"/>
    <p:sldId id="402" r:id="rId17"/>
    <p:sldId id="474" r:id="rId18"/>
    <p:sldId id="472" r:id="rId19"/>
    <p:sldId id="334" r:id="rId20"/>
    <p:sldId id="318" r:id="rId21"/>
    <p:sldId id="325" r:id="rId22"/>
    <p:sldId id="326" r:id="rId23"/>
    <p:sldId id="327" r:id="rId24"/>
    <p:sldId id="470" r:id="rId25"/>
    <p:sldId id="329" r:id="rId26"/>
    <p:sldId id="330" r:id="rId27"/>
    <p:sldId id="315" r:id="rId28"/>
    <p:sldId id="473" r:id="rId29"/>
    <p:sldId id="471" r:id="rId30"/>
    <p:sldId id="321" r:id="rId31"/>
    <p:sldId id="466" r:id="rId32"/>
    <p:sldId id="298" r:id="rId33"/>
    <p:sldId id="312" r:id="rId34"/>
    <p:sldId id="464" r:id="rId35"/>
    <p:sldId id="476" r:id="rId36"/>
    <p:sldId id="296" r:id="rId37"/>
    <p:sldId id="293" r:id="rId38"/>
    <p:sldId id="289" r:id="rId39"/>
    <p:sldId id="362" r:id="rId40"/>
    <p:sldId id="373" r:id="rId41"/>
    <p:sldId id="475" r:id="rId42"/>
    <p:sldId id="378" r:id="rId4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CC00"/>
    <a:srgbClr val="FF0066"/>
    <a:srgbClr val="0000FF"/>
    <a:srgbClr val="008000"/>
    <a:srgbClr val="800080"/>
    <a:srgbClr val="003300"/>
    <a:srgbClr val="00FF00"/>
    <a:srgbClr val="FF99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88693" autoAdjust="0"/>
  </p:normalViewPr>
  <p:slideViewPr>
    <p:cSldViewPr snapToGrid="0">
      <p:cViewPr varScale="1">
        <p:scale>
          <a:sx n="84" d="100"/>
          <a:sy n="84" d="100"/>
        </p:scale>
        <p:origin x="418" y="7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1727"/>
          </a:xfrm>
          <a:prstGeom prst="rect">
            <a:avLst/>
          </a:prstGeom>
        </p:spPr>
        <p:txBody>
          <a:bodyPr vert="horz" lIns="95610" tIns="47805" rIns="95610" bIns="47805" rtlCol="0"/>
          <a:lstStyle>
            <a:lvl1pPr algn="l">
              <a:defRPr sz="1300"/>
            </a:lvl1pPr>
          </a:lstStyle>
          <a:p>
            <a:endParaRPr lang="en-ZA"/>
          </a:p>
        </p:txBody>
      </p:sp>
      <p:sp>
        <p:nvSpPr>
          <p:cNvPr id="3" name="Date Placeholder 2"/>
          <p:cNvSpPr>
            <a:spLocks noGrp="1"/>
          </p:cNvSpPr>
          <p:nvPr>
            <p:ph type="dt" idx="1"/>
          </p:nvPr>
        </p:nvSpPr>
        <p:spPr>
          <a:xfrm>
            <a:off x="4143588" y="0"/>
            <a:ext cx="3169920" cy="481727"/>
          </a:xfrm>
          <a:prstGeom prst="rect">
            <a:avLst/>
          </a:prstGeom>
        </p:spPr>
        <p:txBody>
          <a:bodyPr vert="horz" lIns="95610" tIns="47805" rIns="95610" bIns="47805" rtlCol="0"/>
          <a:lstStyle>
            <a:lvl1pPr algn="r">
              <a:defRPr sz="1300"/>
            </a:lvl1pPr>
          </a:lstStyle>
          <a:p>
            <a:fld id="{A08CA56E-400D-483D-9328-64D74B5B0B2E}" type="datetimeFigureOut">
              <a:rPr lang="en-ZA" smtClean="0"/>
              <a:t>Jun 08, 2023</a:t>
            </a:fld>
            <a:endParaRPr lang="en-ZA"/>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5610" tIns="47805" rIns="95610" bIns="47805" rtlCol="0" anchor="ctr"/>
          <a:lstStyle/>
          <a:p>
            <a:endParaRPr lang="en-ZA"/>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5610" tIns="47805" rIns="95610" bIns="4780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1" y="9119476"/>
            <a:ext cx="3169920" cy="481726"/>
          </a:xfrm>
          <a:prstGeom prst="rect">
            <a:avLst/>
          </a:prstGeom>
        </p:spPr>
        <p:txBody>
          <a:bodyPr vert="horz" lIns="95610" tIns="47805" rIns="95610" bIns="47805" rtlCol="0" anchor="b"/>
          <a:lstStyle>
            <a:lvl1pPr algn="l">
              <a:defRPr sz="1300"/>
            </a:lvl1pPr>
          </a:lstStyle>
          <a:p>
            <a:endParaRPr lang="en-ZA"/>
          </a:p>
        </p:txBody>
      </p:sp>
      <p:sp>
        <p:nvSpPr>
          <p:cNvPr id="7" name="Slide Number Placeholder 6"/>
          <p:cNvSpPr>
            <a:spLocks noGrp="1"/>
          </p:cNvSpPr>
          <p:nvPr>
            <p:ph type="sldNum" sz="quarter" idx="5"/>
          </p:nvPr>
        </p:nvSpPr>
        <p:spPr>
          <a:xfrm>
            <a:off x="4143588" y="9119476"/>
            <a:ext cx="3169920" cy="481726"/>
          </a:xfrm>
          <a:prstGeom prst="rect">
            <a:avLst/>
          </a:prstGeom>
        </p:spPr>
        <p:txBody>
          <a:bodyPr vert="horz" lIns="95610" tIns="47805" rIns="95610" bIns="47805" rtlCol="0" anchor="b"/>
          <a:lstStyle>
            <a:lvl1pPr algn="r">
              <a:defRPr sz="1300"/>
            </a:lvl1pPr>
          </a:lstStyle>
          <a:p>
            <a:fld id="{A5248AF9-24C6-4F67-930C-171D6C9ECF69}" type="slidenum">
              <a:rPr lang="en-ZA" smtClean="0"/>
              <a:t>‹#›</a:t>
            </a:fld>
            <a:endParaRPr lang="en-ZA"/>
          </a:p>
        </p:txBody>
      </p:sp>
    </p:spTree>
    <p:extLst>
      <p:ext uri="{BB962C8B-B14F-4D97-AF65-F5344CB8AC3E}">
        <p14:creationId xmlns:p14="http://schemas.microsoft.com/office/powerpoint/2010/main" val="1150773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268" indent="-179268">
              <a:buFont typeface="Arial" panose="020B0604020202020204" pitchFamily="34" charset="0"/>
              <a:buChar char="•"/>
            </a:pPr>
            <a:endParaRPr lang="en-ZW" dirty="0"/>
          </a:p>
        </p:txBody>
      </p:sp>
      <p:sp>
        <p:nvSpPr>
          <p:cNvPr id="4" name="Slide Number Placeholder 3"/>
          <p:cNvSpPr>
            <a:spLocks noGrp="1"/>
          </p:cNvSpPr>
          <p:nvPr>
            <p:ph type="sldNum" sz="quarter" idx="5"/>
          </p:nvPr>
        </p:nvSpPr>
        <p:spPr/>
        <p:txBody>
          <a:bodyPr/>
          <a:lstStyle/>
          <a:p>
            <a:fld id="{A5248AF9-24C6-4F67-930C-171D6C9ECF69}" type="slidenum">
              <a:rPr lang="en-ZA" smtClean="0"/>
              <a:t>1</a:t>
            </a:fld>
            <a:endParaRPr lang="en-ZA"/>
          </a:p>
        </p:txBody>
      </p:sp>
    </p:spTree>
    <p:extLst>
      <p:ext uri="{BB962C8B-B14F-4D97-AF65-F5344CB8AC3E}">
        <p14:creationId xmlns:p14="http://schemas.microsoft.com/office/powerpoint/2010/main" val="2957091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248AF9-24C6-4F67-930C-171D6C9ECF69}" type="slidenum">
              <a:rPr lang="en-ZA" smtClean="0"/>
              <a:t>10</a:t>
            </a:fld>
            <a:endParaRPr lang="en-ZA"/>
          </a:p>
        </p:txBody>
      </p:sp>
    </p:spTree>
    <p:extLst>
      <p:ext uri="{BB962C8B-B14F-4D97-AF65-F5344CB8AC3E}">
        <p14:creationId xmlns:p14="http://schemas.microsoft.com/office/powerpoint/2010/main" val="2452295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observation of resonance in Mössbauer spectroscopy for a particular nuclide is governed by the mean lifetime (</a:t>
            </a:r>
            <a:r>
              <a:rPr lang="en-US" sz="1300" i="1" dirty="0" err="1"/>
              <a:t>τ</a:t>
            </a:r>
            <a:r>
              <a:rPr lang="en-US" sz="1300" baseline="-25000" dirty="0" err="1"/>
              <a:t>N</a:t>
            </a:r>
            <a:r>
              <a:rPr lang="en-US" sz="1300" dirty="0"/>
              <a:t>) of the excited state and the transition energy </a:t>
            </a:r>
            <a:r>
              <a:rPr lang="en-US" sz="1300" i="1" dirty="0"/>
              <a:t>E</a:t>
            </a:r>
            <a:r>
              <a:rPr lang="en-US" sz="1300" baseline="-25000" dirty="0"/>
              <a:t>O</a:t>
            </a:r>
            <a:r>
              <a:rPr lang="en-US" sz="1300" dirty="0"/>
              <a:t>. </a:t>
            </a:r>
            <a:endParaRPr lang="en-ZA" dirty="0"/>
          </a:p>
        </p:txBody>
      </p:sp>
      <p:sp>
        <p:nvSpPr>
          <p:cNvPr id="4" name="Slide Number Placeholder 3"/>
          <p:cNvSpPr>
            <a:spLocks noGrp="1"/>
          </p:cNvSpPr>
          <p:nvPr>
            <p:ph type="sldNum" sz="quarter" idx="10"/>
          </p:nvPr>
        </p:nvSpPr>
        <p:spPr/>
        <p:txBody>
          <a:bodyPr/>
          <a:lstStyle/>
          <a:p>
            <a:fld id="{A5248AF9-24C6-4F67-930C-171D6C9ECF69}" type="slidenum">
              <a:rPr lang="en-ZA" smtClean="0"/>
              <a:t>11</a:t>
            </a:fld>
            <a:endParaRPr lang="en-ZA"/>
          </a:p>
        </p:txBody>
      </p:sp>
    </p:spTree>
    <p:extLst>
      <p:ext uri="{BB962C8B-B14F-4D97-AF65-F5344CB8AC3E}">
        <p14:creationId xmlns:p14="http://schemas.microsoft.com/office/powerpoint/2010/main" val="337301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Times New Roman" panose="02020603050405020304" pitchFamily="18" charset="0"/>
                <a:ea typeface="Times New Roman" panose="02020603050405020304" pitchFamily="18" charset="0"/>
              </a:rPr>
              <a:t>Hyperfine interactions</a:t>
            </a:r>
            <a:r>
              <a:rPr lang="en-GB" sz="1800" dirty="0">
                <a:effectLst/>
                <a:latin typeface="Times New Roman" panose="02020603050405020304" pitchFamily="18" charset="0"/>
                <a:ea typeface="Times New Roman" panose="02020603050405020304" pitchFamily="18" charset="0"/>
              </a:rPr>
              <a:t> are interactions between the nucleus and its surrounding electrons which cause nuclear energy levels changes of the order of 10</a:t>
            </a:r>
            <a:r>
              <a:rPr lang="en-GB" sz="1800" baseline="30000" dirty="0">
                <a:effectLst/>
                <a:latin typeface="Times New Roman" panose="02020603050405020304" pitchFamily="18" charset="0"/>
                <a:ea typeface="Times New Roman" panose="02020603050405020304" pitchFamily="18" charset="0"/>
              </a:rPr>
              <a:t>-7</a:t>
            </a:r>
            <a:r>
              <a:rPr lang="en-GB" sz="1800" dirty="0">
                <a:effectLst/>
                <a:latin typeface="Times New Roman" panose="02020603050405020304" pitchFamily="18" charset="0"/>
                <a:ea typeface="Times New Roman" panose="02020603050405020304" pitchFamily="18" charset="0"/>
              </a:rPr>
              <a:t>-10</a:t>
            </a:r>
            <a:r>
              <a:rPr lang="en-GB" sz="1800" baseline="30000" dirty="0">
                <a:effectLst/>
                <a:latin typeface="Times New Roman" panose="02020603050405020304" pitchFamily="18" charset="0"/>
                <a:ea typeface="Times New Roman" panose="02020603050405020304" pitchFamily="18" charset="0"/>
              </a:rPr>
              <a:t>-8</a:t>
            </a:r>
            <a:r>
              <a:rPr lang="en-GB" sz="1800" dirty="0">
                <a:effectLst/>
                <a:latin typeface="Times New Roman" panose="02020603050405020304" pitchFamily="18" charset="0"/>
                <a:ea typeface="Times New Roman" panose="02020603050405020304" pitchFamily="18" charset="0"/>
              </a:rPr>
              <a:t> eV</a:t>
            </a:r>
            <a:endParaRPr lang="en-ZA" dirty="0"/>
          </a:p>
        </p:txBody>
      </p:sp>
      <p:sp>
        <p:nvSpPr>
          <p:cNvPr id="4" name="Slide Number Placeholder 3"/>
          <p:cNvSpPr>
            <a:spLocks noGrp="1"/>
          </p:cNvSpPr>
          <p:nvPr>
            <p:ph type="sldNum" sz="quarter" idx="10"/>
          </p:nvPr>
        </p:nvSpPr>
        <p:spPr/>
        <p:txBody>
          <a:bodyPr/>
          <a:lstStyle/>
          <a:p>
            <a:fld id="{A5248AF9-24C6-4F67-930C-171D6C9ECF69}" type="slidenum">
              <a:rPr lang="en-ZA" smtClean="0"/>
              <a:t>12</a:t>
            </a:fld>
            <a:endParaRPr lang="en-ZA"/>
          </a:p>
        </p:txBody>
      </p:sp>
    </p:spTree>
    <p:extLst>
      <p:ext uri="{BB962C8B-B14F-4D97-AF65-F5344CB8AC3E}">
        <p14:creationId xmlns:p14="http://schemas.microsoft.com/office/powerpoint/2010/main" val="866845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i="1" dirty="0">
                <a:effectLst/>
                <a:latin typeface="Times New Roman" panose="02020603050405020304" pitchFamily="18" charset="0"/>
                <a:ea typeface="Times New Roman" panose="02020603050405020304" pitchFamily="18" charset="0"/>
              </a:rPr>
              <a:t>Hyperfine interactions</a:t>
            </a:r>
            <a:r>
              <a:rPr lang="en-GB" sz="1800" dirty="0">
                <a:effectLst/>
                <a:latin typeface="Times New Roman" panose="02020603050405020304" pitchFamily="18" charset="0"/>
                <a:ea typeface="Times New Roman" panose="02020603050405020304" pitchFamily="18" charset="0"/>
              </a:rPr>
              <a:t> are interactions between the nucleus and its surrounding electrons which cause nuclear energy levels changes of the order of 10</a:t>
            </a:r>
            <a:r>
              <a:rPr lang="en-GB" sz="1800" baseline="30000" dirty="0">
                <a:effectLst/>
                <a:latin typeface="Times New Roman" panose="02020603050405020304" pitchFamily="18" charset="0"/>
                <a:ea typeface="Times New Roman" panose="02020603050405020304" pitchFamily="18" charset="0"/>
              </a:rPr>
              <a:t>-7</a:t>
            </a:r>
            <a:r>
              <a:rPr lang="en-GB" sz="1800" dirty="0">
                <a:effectLst/>
                <a:latin typeface="Times New Roman" panose="02020603050405020304" pitchFamily="18" charset="0"/>
                <a:ea typeface="Times New Roman" panose="02020603050405020304" pitchFamily="18" charset="0"/>
              </a:rPr>
              <a:t>-10</a:t>
            </a:r>
            <a:r>
              <a:rPr lang="en-GB" sz="1800" baseline="30000" dirty="0">
                <a:effectLst/>
                <a:latin typeface="Times New Roman" panose="02020603050405020304" pitchFamily="18" charset="0"/>
                <a:ea typeface="Times New Roman" panose="02020603050405020304" pitchFamily="18" charset="0"/>
              </a:rPr>
              <a:t>-8</a:t>
            </a:r>
            <a:r>
              <a:rPr lang="en-GB" sz="1800" dirty="0">
                <a:effectLst/>
                <a:latin typeface="Times New Roman" panose="02020603050405020304" pitchFamily="18" charset="0"/>
                <a:ea typeface="Times New Roman" panose="02020603050405020304" pitchFamily="18" charset="0"/>
              </a:rPr>
              <a:t> eV</a:t>
            </a:r>
            <a:endParaRPr lang="en-ZA" dirty="0"/>
          </a:p>
        </p:txBody>
      </p:sp>
      <p:sp>
        <p:nvSpPr>
          <p:cNvPr id="4" name="Slide Number Placeholder 3"/>
          <p:cNvSpPr>
            <a:spLocks noGrp="1"/>
          </p:cNvSpPr>
          <p:nvPr>
            <p:ph type="sldNum" sz="quarter" idx="10"/>
          </p:nvPr>
        </p:nvSpPr>
        <p:spPr/>
        <p:txBody>
          <a:bodyPr/>
          <a:lstStyle/>
          <a:p>
            <a:fld id="{A5248AF9-24C6-4F67-930C-171D6C9ECF69}" type="slidenum">
              <a:rPr lang="en-ZA" smtClean="0"/>
              <a:t>13</a:t>
            </a:fld>
            <a:endParaRPr lang="en-ZA"/>
          </a:p>
        </p:txBody>
      </p:sp>
    </p:spTree>
    <p:extLst>
      <p:ext uri="{BB962C8B-B14F-4D97-AF65-F5344CB8AC3E}">
        <p14:creationId xmlns:p14="http://schemas.microsoft.com/office/powerpoint/2010/main" val="2786870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248AF9-24C6-4F67-930C-171D6C9ECF69}" type="slidenum">
              <a:rPr lang="en-ZA" smtClean="0"/>
              <a:t>14</a:t>
            </a:fld>
            <a:endParaRPr lang="en-ZA"/>
          </a:p>
        </p:txBody>
      </p:sp>
    </p:spTree>
    <p:extLst>
      <p:ext uri="{BB962C8B-B14F-4D97-AF65-F5344CB8AC3E}">
        <p14:creationId xmlns:p14="http://schemas.microsoft.com/office/powerpoint/2010/main" val="3926967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268" indent="-179268">
              <a:buFont typeface="Arial" panose="020B0604020202020204" pitchFamily="34" charset="0"/>
              <a:buChar char="•"/>
            </a:pPr>
            <a:endParaRPr lang="en-ZW" dirty="0"/>
          </a:p>
        </p:txBody>
      </p:sp>
      <p:sp>
        <p:nvSpPr>
          <p:cNvPr id="4" name="Slide Number Placeholder 3"/>
          <p:cNvSpPr>
            <a:spLocks noGrp="1"/>
          </p:cNvSpPr>
          <p:nvPr>
            <p:ph type="sldNum" sz="quarter" idx="5"/>
          </p:nvPr>
        </p:nvSpPr>
        <p:spPr/>
        <p:txBody>
          <a:bodyPr/>
          <a:lstStyle/>
          <a:p>
            <a:fld id="{A5248AF9-24C6-4F67-930C-171D6C9ECF69}" type="slidenum">
              <a:rPr lang="en-ZA" smtClean="0"/>
              <a:t>15</a:t>
            </a:fld>
            <a:endParaRPr lang="en-ZA"/>
          </a:p>
        </p:txBody>
      </p:sp>
    </p:spTree>
    <p:extLst>
      <p:ext uri="{BB962C8B-B14F-4D97-AF65-F5344CB8AC3E}">
        <p14:creationId xmlns:p14="http://schemas.microsoft.com/office/powerpoint/2010/main" val="1994616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r>
              <a:rPr lang="en-ZA" dirty="0">
                <a:solidFill>
                  <a:schemeClr val="bg1"/>
                </a:solidFill>
              </a:rPr>
              <a:t>Results from emission Mössbauer Spectroscopy studies  revealed that Fe/</a:t>
            </a:r>
            <a:r>
              <a:rPr lang="en-ZA" dirty="0" err="1">
                <a:solidFill>
                  <a:schemeClr val="bg1"/>
                </a:solidFill>
              </a:rPr>
              <a:t>Mn</a:t>
            </a:r>
            <a:r>
              <a:rPr lang="en-ZA" dirty="0">
                <a:solidFill>
                  <a:schemeClr val="bg1"/>
                </a:solidFill>
              </a:rPr>
              <a:t> implanted ZnO and </a:t>
            </a:r>
            <a:r>
              <a:rPr lang="en-ZA" dirty="0" err="1">
                <a:solidFill>
                  <a:schemeClr val="bg1"/>
                </a:solidFill>
              </a:rPr>
              <a:t>GaN</a:t>
            </a:r>
            <a:r>
              <a:rPr lang="en-ZA" dirty="0">
                <a:solidFill>
                  <a:schemeClr val="bg1"/>
                </a:solidFill>
              </a:rPr>
              <a:t> shows slow paramagnetic relaxation.</a:t>
            </a:r>
          </a:p>
          <a:p>
            <a:endParaRPr lang="en-ZA" dirty="0"/>
          </a:p>
        </p:txBody>
      </p:sp>
      <p:sp>
        <p:nvSpPr>
          <p:cNvPr id="4" name="Slide Number Placeholder 3"/>
          <p:cNvSpPr>
            <a:spLocks noGrp="1"/>
          </p:cNvSpPr>
          <p:nvPr>
            <p:ph type="sldNum" sz="quarter" idx="10"/>
          </p:nvPr>
        </p:nvSpPr>
        <p:spPr/>
        <p:txBody>
          <a:bodyPr/>
          <a:lstStyle/>
          <a:p>
            <a:fld id="{A5248AF9-24C6-4F67-930C-171D6C9ECF69}" type="slidenum">
              <a:rPr lang="en-ZA" smtClean="0"/>
              <a:t>16</a:t>
            </a:fld>
            <a:endParaRPr lang="en-ZA"/>
          </a:p>
        </p:txBody>
      </p:sp>
    </p:spTree>
    <p:extLst>
      <p:ext uri="{BB962C8B-B14F-4D97-AF65-F5344CB8AC3E}">
        <p14:creationId xmlns:p14="http://schemas.microsoft.com/office/powerpoint/2010/main" val="420425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r>
              <a:rPr lang="en-ZA" dirty="0">
                <a:solidFill>
                  <a:schemeClr val="bg1"/>
                </a:solidFill>
              </a:rPr>
              <a:t>Results from emission Mössbauer Spectroscopy studies  revealed that Fe/</a:t>
            </a:r>
            <a:r>
              <a:rPr lang="en-ZA" dirty="0" err="1">
                <a:solidFill>
                  <a:schemeClr val="bg1"/>
                </a:solidFill>
              </a:rPr>
              <a:t>Mn</a:t>
            </a:r>
            <a:r>
              <a:rPr lang="en-ZA" dirty="0">
                <a:solidFill>
                  <a:schemeClr val="bg1"/>
                </a:solidFill>
              </a:rPr>
              <a:t> implanted ZnO and </a:t>
            </a:r>
            <a:r>
              <a:rPr lang="en-ZA" dirty="0" err="1">
                <a:solidFill>
                  <a:schemeClr val="bg1"/>
                </a:solidFill>
              </a:rPr>
              <a:t>GaN</a:t>
            </a:r>
            <a:r>
              <a:rPr lang="en-ZA" dirty="0">
                <a:solidFill>
                  <a:schemeClr val="bg1"/>
                </a:solidFill>
              </a:rPr>
              <a:t> shows slow paramagnetic relaxation.</a:t>
            </a:r>
          </a:p>
          <a:p>
            <a:endParaRPr lang="en-ZA" dirty="0"/>
          </a:p>
        </p:txBody>
      </p:sp>
      <p:sp>
        <p:nvSpPr>
          <p:cNvPr id="4" name="Slide Number Placeholder 3"/>
          <p:cNvSpPr>
            <a:spLocks noGrp="1"/>
          </p:cNvSpPr>
          <p:nvPr>
            <p:ph type="sldNum" sz="quarter" idx="10"/>
          </p:nvPr>
        </p:nvSpPr>
        <p:spPr/>
        <p:txBody>
          <a:bodyPr/>
          <a:lstStyle/>
          <a:p>
            <a:fld id="{A5248AF9-24C6-4F67-930C-171D6C9ECF69}" type="slidenum">
              <a:rPr lang="en-ZA" smtClean="0"/>
              <a:t>17</a:t>
            </a:fld>
            <a:endParaRPr lang="en-ZA"/>
          </a:p>
        </p:txBody>
      </p:sp>
    </p:spTree>
    <p:extLst>
      <p:ext uri="{BB962C8B-B14F-4D97-AF65-F5344CB8AC3E}">
        <p14:creationId xmlns:p14="http://schemas.microsoft.com/office/powerpoint/2010/main" val="2958112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300" dirty="0"/>
          </a:p>
          <a:p>
            <a:r>
              <a:rPr lang="en-GB" sz="1300" dirty="0"/>
              <a:t>If the 57Fe probe interacts with a magnetic field it will cause a Zeeman splitting and the energy level of the nucleus split - resulting in six lines (due to the selection rule) – called a sextet.</a:t>
            </a:r>
            <a:endParaRPr lang="en-ZA" sz="1300" dirty="0"/>
          </a:p>
          <a:p>
            <a:r>
              <a:rPr lang="en-GB" sz="1300" dirty="0"/>
              <a:t>--In the case of no external magnetic field and a sextet is observed… we know the spin alignment is stable for longer then 140 ns. Which is the measuring time of the experiment.  </a:t>
            </a:r>
            <a:endParaRPr lang="en-ZA" sz="1300" dirty="0"/>
          </a:p>
          <a:p>
            <a:r>
              <a:rPr lang="en-GB" sz="1300" dirty="0"/>
              <a:t>- if the material is magnetic</a:t>
            </a:r>
            <a:endParaRPr lang="en-ZA" sz="1300" dirty="0"/>
          </a:p>
          <a:p>
            <a:r>
              <a:rPr lang="en-GB" sz="1300" dirty="0"/>
              <a:t>- or if the probe exhibit slow relaxing </a:t>
            </a:r>
            <a:r>
              <a:rPr lang="en-GB" sz="1300" dirty="0" err="1"/>
              <a:t>paramagnetism</a:t>
            </a:r>
            <a:r>
              <a:rPr lang="en-GB" sz="1300" dirty="0"/>
              <a:t> (but then more than one sextet is observed)</a:t>
            </a:r>
            <a:endParaRPr lang="en-ZA" sz="1300" dirty="0"/>
          </a:p>
          <a:p>
            <a:endParaRPr lang="en-ZA" sz="1300" dirty="0"/>
          </a:p>
          <a:p>
            <a:endParaRPr lang="en-ZA" sz="1300" dirty="0"/>
          </a:p>
          <a:p>
            <a:r>
              <a:rPr lang="en-ZA" sz="1300" dirty="0"/>
              <a:t>mean life time of the excited nuclear state (140 ns for </a:t>
            </a:r>
            <a:r>
              <a:rPr lang="en-ZA" sz="1300" baseline="30000" dirty="0"/>
              <a:t>57</a:t>
            </a:r>
            <a:r>
              <a:rPr lang="en-ZA" sz="1300" dirty="0"/>
              <a:t>Fe)</a:t>
            </a:r>
            <a:endParaRPr lang="en-ZA" dirty="0"/>
          </a:p>
        </p:txBody>
      </p:sp>
      <p:sp>
        <p:nvSpPr>
          <p:cNvPr id="4" name="Slide Number Placeholder 3"/>
          <p:cNvSpPr>
            <a:spLocks noGrp="1"/>
          </p:cNvSpPr>
          <p:nvPr>
            <p:ph type="sldNum" sz="quarter" idx="10"/>
          </p:nvPr>
        </p:nvSpPr>
        <p:spPr/>
        <p:txBody>
          <a:bodyPr/>
          <a:lstStyle/>
          <a:p>
            <a:fld id="{A5248AF9-24C6-4F67-930C-171D6C9ECF69}" type="slidenum">
              <a:rPr lang="en-ZA" smtClean="0"/>
              <a:t>18</a:t>
            </a:fld>
            <a:endParaRPr lang="en-ZA"/>
          </a:p>
        </p:txBody>
      </p:sp>
    </p:spTree>
    <p:extLst>
      <p:ext uri="{BB962C8B-B14F-4D97-AF65-F5344CB8AC3E}">
        <p14:creationId xmlns:p14="http://schemas.microsoft.com/office/powerpoint/2010/main" val="1410216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300" dirty="0">
                <a:solidFill>
                  <a:srgbClr val="000000"/>
                </a:solidFill>
                <a:latin typeface="FPKIF C+ Adv O T 863180fb"/>
              </a:rPr>
              <a:t>In a crystal </a:t>
            </a:r>
            <a:r>
              <a:rPr lang="en-ZA" sz="1300" dirty="0">
                <a:solidFill>
                  <a:srgbClr val="000000"/>
                </a:solidFill>
                <a:latin typeface="FPKIK I+ Adv O T 863180fb+fb"/>
              </a:rPr>
              <a:t>fi</a:t>
            </a:r>
            <a:r>
              <a:rPr lang="en-ZA" sz="1300" dirty="0">
                <a:solidFill>
                  <a:srgbClr val="000000"/>
                </a:solidFill>
                <a:latin typeface="FPKIF C+ Adv O T 863180fb"/>
              </a:rPr>
              <a:t>eld potential, the </a:t>
            </a:r>
            <a:r>
              <a:rPr lang="en-ZA" sz="800" baseline="30000" dirty="0">
                <a:solidFill>
                  <a:srgbClr val="000000"/>
                </a:solidFill>
                <a:latin typeface="FPKIF C+ Adv O T 863180fb"/>
              </a:rPr>
              <a:t>6</a:t>
            </a:r>
            <a:r>
              <a:rPr lang="en-ZA" sz="1300" dirty="0">
                <a:solidFill>
                  <a:srgbClr val="000000"/>
                </a:solidFill>
                <a:latin typeface="FPKII F+ Adv O Tb 92eb 7df. I"/>
              </a:rPr>
              <a:t>S </a:t>
            </a:r>
            <a:r>
              <a:rPr lang="en-ZA" sz="1300" dirty="0">
                <a:solidFill>
                  <a:srgbClr val="000000"/>
                </a:solidFill>
                <a:latin typeface="FPKIF C+ Adv O T 863180fb"/>
              </a:rPr>
              <a:t>ground state of Fe</a:t>
            </a:r>
            <a:r>
              <a:rPr lang="en-ZA" sz="800" baseline="30000" dirty="0">
                <a:solidFill>
                  <a:srgbClr val="000000"/>
                </a:solidFill>
                <a:latin typeface="FPKIF C+ Adv O T 863180fb"/>
              </a:rPr>
              <a:t>3</a:t>
            </a:r>
            <a:r>
              <a:rPr lang="en-ZA" sz="800" baseline="30000" dirty="0">
                <a:solidFill>
                  <a:srgbClr val="000000"/>
                </a:solidFill>
                <a:latin typeface="FPKIH D+ Adv Mac Mth Sy N"/>
              </a:rPr>
              <a:t>+</a:t>
            </a:r>
            <a:r>
              <a:rPr lang="en-ZA" sz="800" dirty="0">
                <a:solidFill>
                  <a:srgbClr val="000000"/>
                </a:solidFill>
                <a:latin typeface="FPKIH D+ Adv Mac Mth Sy N"/>
              </a:rPr>
              <a:t> </a:t>
            </a:r>
            <a:r>
              <a:rPr lang="en-ZA" sz="1300" dirty="0">
                <a:solidFill>
                  <a:srgbClr val="000000"/>
                </a:solidFill>
                <a:latin typeface="FPKIF C+ Adv O T 863180fb"/>
              </a:rPr>
              <a:t>splits </a:t>
            </a:r>
            <a:r>
              <a:rPr lang="en-ZA" sz="1300" dirty="0"/>
              <a:t>into three Kramers spin doublets with S</a:t>
            </a:r>
            <a:r>
              <a:rPr lang="en-ZA" sz="1300" baseline="-25000" dirty="0"/>
              <a:t>z</a:t>
            </a:r>
            <a:r>
              <a:rPr lang="en-ZA" sz="1300" dirty="0"/>
              <a:t> ±5/2, ±3/2, and ±1/2, and in the limit of low spin relaxation rates each doublet produces its own Mössbauer magnetic hyperfine spectrum and experimentally a superposition of the three sextets is observed.</a:t>
            </a:r>
          </a:p>
          <a:p>
            <a:endParaRPr lang="en-ZA" sz="1300" dirty="0"/>
          </a:p>
          <a:p>
            <a:endParaRPr lang="en-ZA" sz="1300" dirty="0"/>
          </a:p>
          <a:p>
            <a:r>
              <a:rPr lang="en-GB" sz="1300" dirty="0"/>
              <a:t>Here a simulation of a single sextet originating from ordered magnetism like ferromagnetism </a:t>
            </a:r>
            <a:endParaRPr lang="en-ZA" sz="1300" dirty="0"/>
          </a:p>
          <a:p>
            <a:r>
              <a:rPr lang="en-GB" sz="1300" dirty="0"/>
              <a:t>--Pay attention to the relative line intensities of the sextet as the angle between the external magnetic field and the gamma direction change. </a:t>
            </a:r>
            <a:endParaRPr lang="en-ZA" sz="1300" dirty="0"/>
          </a:p>
          <a:p>
            <a:r>
              <a:rPr lang="en-GB" sz="1300" dirty="0"/>
              <a:t>*Characteristic is that line 2 and 5 (from the </a:t>
            </a:r>
            <a:r>
              <a:rPr lang="en-GB" sz="1300" dirty="0" err="1"/>
              <a:t>ΔmI</a:t>
            </a:r>
            <a:r>
              <a:rPr lang="en-GB" sz="1300" dirty="0"/>
              <a:t>=0) goes to zero when the external magnetic field is parallel to the gamma emission</a:t>
            </a:r>
            <a:endParaRPr lang="en-ZA" sz="1300" dirty="0"/>
          </a:p>
          <a:p>
            <a:endParaRPr lang="en-ZA" sz="1300" dirty="0"/>
          </a:p>
          <a:p>
            <a:r>
              <a:rPr lang="en-GB" sz="1300" dirty="0"/>
              <a:t>-As mentioned earlier – in the case of slow relaxing </a:t>
            </a:r>
            <a:r>
              <a:rPr lang="en-GB" sz="1300" dirty="0" err="1"/>
              <a:t>paramagnetism</a:t>
            </a:r>
            <a:r>
              <a:rPr lang="en-GB" sz="1300" dirty="0"/>
              <a:t> – it will give rice to 3 sextet (or actually 6 sextets). They originate from the three </a:t>
            </a:r>
            <a:r>
              <a:rPr lang="en-GB" sz="1300" dirty="0" err="1"/>
              <a:t>Kramers</a:t>
            </a:r>
            <a:r>
              <a:rPr lang="en-GB" sz="1300" dirty="0"/>
              <a:t> doublets. </a:t>
            </a:r>
            <a:endParaRPr lang="en-ZA" sz="1300" dirty="0"/>
          </a:p>
          <a:p>
            <a:r>
              <a:rPr lang="en-GB" sz="1300" dirty="0"/>
              <a:t>--Important is that the three sextet exhibits the same angular dependence.!</a:t>
            </a:r>
            <a:endParaRPr lang="en-ZA" sz="1300" dirty="0"/>
          </a:p>
          <a:p>
            <a:r>
              <a:rPr lang="en-GB" sz="1300" dirty="0"/>
              <a:t>Characteristic is the at 0 </a:t>
            </a:r>
            <a:r>
              <a:rPr lang="en-GB" sz="1300" dirty="0" err="1"/>
              <a:t>deg</a:t>
            </a:r>
            <a:r>
              <a:rPr lang="en-GB" sz="1300" dirty="0"/>
              <a:t> – the line 2 and 5 from the </a:t>
            </a:r>
            <a:r>
              <a:rPr lang="en-GB" sz="1300" dirty="0" err="1"/>
              <a:t>ΔmI</a:t>
            </a:r>
            <a:r>
              <a:rPr lang="en-GB" sz="1300" dirty="0"/>
              <a:t>=0 also becomes ZERO.</a:t>
            </a:r>
            <a:endParaRPr lang="en-ZA" sz="1300" dirty="0"/>
          </a:p>
          <a:p>
            <a:r>
              <a:rPr lang="en-GB" sz="1300" dirty="0"/>
              <a:t>This is best observed for the </a:t>
            </a:r>
            <a:r>
              <a:rPr lang="en-GB" sz="1300" dirty="0" err="1"/>
              <a:t>Sz</a:t>
            </a:r>
            <a:r>
              <a:rPr lang="en-GB" sz="1300" dirty="0"/>
              <a:t> = 3/2 states </a:t>
            </a:r>
            <a:endParaRPr lang="en-ZA" sz="1300" dirty="0"/>
          </a:p>
          <a:p>
            <a:endParaRPr lang="en-ZA" sz="1300" dirty="0"/>
          </a:p>
          <a:p>
            <a:endParaRPr lang="en-ZA" sz="1300" dirty="0"/>
          </a:p>
          <a:p>
            <a:endParaRPr lang="en-ZA" dirty="0"/>
          </a:p>
        </p:txBody>
      </p:sp>
      <p:sp>
        <p:nvSpPr>
          <p:cNvPr id="4" name="Slide Number Placeholder 3"/>
          <p:cNvSpPr>
            <a:spLocks noGrp="1"/>
          </p:cNvSpPr>
          <p:nvPr>
            <p:ph type="sldNum" sz="quarter" idx="10"/>
          </p:nvPr>
        </p:nvSpPr>
        <p:spPr/>
        <p:txBody>
          <a:bodyPr/>
          <a:lstStyle/>
          <a:p>
            <a:fld id="{A5248AF9-24C6-4F67-930C-171D6C9ECF69}" type="slidenum">
              <a:rPr lang="en-ZA" smtClean="0"/>
              <a:t>19</a:t>
            </a:fld>
            <a:endParaRPr lang="en-ZA"/>
          </a:p>
        </p:txBody>
      </p:sp>
    </p:spTree>
    <p:extLst>
      <p:ext uri="{BB962C8B-B14F-4D97-AF65-F5344CB8AC3E}">
        <p14:creationId xmlns:p14="http://schemas.microsoft.com/office/powerpoint/2010/main" val="4108778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A5248AF9-24C6-4F67-930C-171D6C9ECF69}" type="slidenum">
              <a:rPr lang="en-ZA" smtClean="0"/>
              <a:t>2</a:t>
            </a:fld>
            <a:endParaRPr lang="en-ZA"/>
          </a:p>
        </p:txBody>
      </p:sp>
    </p:spTree>
    <p:extLst>
      <p:ext uri="{BB962C8B-B14F-4D97-AF65-F5344CB8AC3E}">
        <p14:creationId xmlns:p14="http://schemas.microsoft.com/office/powerpoint/2010/main" val="152078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in the case of slow relaxing </a:t>
            </a:r>
            <a:r>
              <a:rPr lang="en-GB" sz="1300" dirty="0" err="1"/>
              <a:t>paramagnetism</a:t>
            </a:r>
            <a:r>
              <a:rPr lang="en-GB" sz="1300" dirty="0"/>
              <a:t> – it will give rice to 3 sextet (or actually 6 sextets). They originate from the three </a:t>
            </a:r>
            <a:r>
              <a:rPr lang="en-GB" sz="1300" dirty="0" err="1"/>
              <a:t>Kramers</a:t>
            </a:r>
            <a:r>
              <a:rPr lang="en-GB" sz="1300" dirty="0"/>
              <a:t> doublets. </a:t>
            </a:r>
            <a:endParaRPr lang="en-ZA" sz="1300" dirty="0"/>
          </a:p>
          <a:p>
            <a:r>
              <a:rPr lang="en-GB" sz="1300" dirty="0"/>
              <a:t>--Important is that the three sextet exhibits the same angular dependence.!</a:t>
            </a:r>
            <a:endParaRPr lang="en-ZA" sz="1300" dirty="0"/>
          </a:p>
          <a:p>
            <a:r>
              <a:rPr lang="en-GB" sz="1300" dirty="0"/>
              <a:t>Characteristic is the at 0 </a:t>
            </a:r>
            <a:r>
              <a:rPr lang="en-GB" sz="1300" dirty="0" err="1"/>
              <a:t>deg</a:t>
            </a:r>
            <a:r>
              <a:rPr lang="en-GB" sz="1300" dirty="0"/>
              <a:t> – the line 2 and 5 from the </a:t>
            </a:r>
            <a:r>
              <a:rPr lang="en-GB" sz="1300" dirty="0" err="1"/>
              <a:t>ΔmI</a:t>
            </a:r>
            <a:r>
              <a:rPr lang="en-GB" sz="1300" dirty="0"/>
              <a:t>=0 also becomes ZERO.</a:t>
            </a:r>
            <a:endParaRPr lang="en-ZA" sz="1300" dirty="0"/>
          </a:p>
          <a:p>
            <a:r>
              <a:rPr lang="en-GB" sz="1300" dirty="0"/>
              <a:t>This is best observed for the </a:t>
            </a:r>
            <a:r>
              <a:rPr lang="en-GB" sz="1300" dirty="0" err="1"/>
              <a:t>Sz</a:t>
            </a:r>
            <a:r>
              <a:rPr lang="en-GB" sz="1300" dirty="0"/>
              <a:t> = 3/2 states </a:t>
            </a:r>
            <a:endParaRPr lang="en-ZA" sz="1300" dirty="0"/>
          </a:p>
          <a:p>
            <a:endParaRPr lang="en-ZW" dirty="0"/>
          </a:p>
        </p:txBody>
      </p:sp>
      <p:sp>
        <p:nvSpPr>
          <p:cNvPr id="4" name="Slide Number Placeholder 3"/>
          <p:cNvSpPr>
            <a:spLocks noGrp="1"/>
          </p:cNvSpPr>
          <p:nvPr>
            <p:ph type="sldNum" sz="quarter" idx="5"/>
          </p:nvPr>
        </p:nvSpPr>
        <p:spPr/>
        <p:txBody>
          <a:bodyPr/>
          <a:lstStyle/>
          <a:p>
            <a:fld id="{A5248AF9-24C6-4F67-930C-171D6C9ECF69}" type="slidenum">
              <a:rPr lang="en-ZA" smtClean="0"/>
              <a:t>20</a:t>
            </a:fld>
            <a:endParaRPr lang="en-ZA"/>
          </a:p>
        </p:txBody>
      </p:sp>
    </p:spTree>
    <p:extLst>
      <p:ext uri="{BB962C8B-B14F-4D97-AF65-F5344CB8AC3E}">
        <p14:creationId xmlns:p14="http://schemas.microsoft.com/office/powerpoint/2010/main" val="3041878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Spin-lattice relaxation between a paramagnetic ion and a crystal lattice occurs when energy transfer takes place between the electronic spin of the ion and phonons of the lattice vibrations which are responsible for a fluctuating crystalline electric field generated by neighbouring ligands at a central paramagnetic ion. </a:t>
            </a:r>
            <a:endParaRPr lang="en-ZA" dirty="0"/>
          </a:p>
        </p:txBody>
      </p:sp>
      <p:sp>
        <p:nvSpPr>
          <p:cNvPr id="4" name="Slide Number Placeholder 3"/>
          <p:cNvSpPr>
            <a:spLocks noGrp="1"/>
          </p:cNvSpPr>
          <p:nvPr>
            <p:ph type="sldNum" sz="quarter" idx="10"/>
          </p:nvPr>
        </p:nvSpPr>
        <p:spPr/>
        <p:txBody>
          <a:bodyPr/>
          <a:lstStyle/>
          <a:p>
            <a:fld id="{A5248AF9-24C6-4F67-930C-171D6C9ECF69}" type="slidenum">
              <a:rPr lang="en-ZA" smtClean="0"/>
              <a:t>21</a:t>
            </a:fld>
            <a:endParaRPr lang="en-ZA"/>
          </a:p>
        </p:txBody>
      </p:sp>
    </p:spTree>
    <p:extLst>
      <p:ext uri="{BB962C8B-B14F-4D97-AF65-F5344CB8AC3E}">
        <p14:creationId xmlns:p14="http://schemas.microsoft.com/office/powerpoint/2010/main" val="392730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r>
              <a:rPr lang="en-GB" sz="1300" dirty="0"/>
              <a:t>The Larmor precession time gives the minimum time required for the nucleus to sense the hyperfine field and is defined as the time taken for a nuclear spin state, </a:t>
            </a:r>
            <a:r>
              <a:rPr lang="en-GB" sz="1300" i="1" dirty="0"/>
              <a:t>I</a:t>
            </a:r>
            <a:r>
              <a:rPr lang="en-GB" sz="1300" dirty="0"/>
              <a:t> to split into (2</a:t>
            </a:r>
            <a:r>
              <a:rPr lang="en-GB" sz="1300" i="1" dirty="0"/>
              <a:t>I</a:t>
            </a:r>
            <a:r>
              <a:rPr lang="en-GB" sz="1300" dirty="0"/>
              <a:t>+1) sub-states under the influence of the hyperfine field.</a:t>
            </a:r>
          </a:p>
          <a:p>
            <a:endParaRPr lang="en-ZA" sz="1300" dirty="0"/>
          </a:p>
          <a:p>
            <a:r>
              <a:rPr lang="en-GB" sz="1300" dirty="0"/>
              <a:t>As the relaxation rate increases, the sextets start to collapse in pairs beginning with the inner most lines. This is because the Larmor precession time for the outer lines is shorter than that for the inner lines, since (τ</a:t>
            </a:r>
            <a:r>
              <a:rPr lang="en-GB" sz="1300" i="1" baseline="-25000" dirty="0"/>
              <a:t>l</a:t>
            </a:r>
            <a:r>
              <a:rPr lang="en-GB" sz="1300" dirty="0"/>
              <a:t>) is proportional to the energy difference between spectral lines. </a:t>
            </a:r>
            <a:endParaRPr lang="en-ZA" sz="1300" dirty="0"/>
          </a:p>
        </p:txBody>
      </p:sp>
      <p:sp>
        <p:nvSpPr>
          <p:cNvPr id="4" name="Slide Number Placeholder 3"/>
          <p:cNvSpPr>
            <a:spLocks noGrp="1"/>
          </p:cNvSpPr>
          <p:nvPr>
            <p:ph type="sldNum" sz="quarter" idx="10"/>
          </p:nvPr>
        </p:nvSpPr>
        <p:spPr/>
        <p:txBody>
          <a:bodyPr/>
          <a:lstStyle/>
          <a:p>
            <a:fld id="{A5248AF9-24C6-4F67-930C-171D6C9ECF69}" type="slidenum">
              <a:rPr lang="en-ZA" smtClean="0"/>
              <a:t>22</a:t>
            </a:fld>
            <a:endParaRPr lang="en-ZA"/>
          </a:p>
        </p:txBody>
      </p:sp>
    </p:spTree>
    <p:extLst>
      <p:ext uri="{BB962C8B-B14F-4D97-AF65-F5344CB8AC3E}">
        <p14:creationId xmlns:p14="http://schemas.microsoft.com/office/powerpoint/2010/main" val="903926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268" indent="-179268">
              <a:buFont typeface="Arial" panose="020B0604020202020204" pitchFamily="34" charset="0"/>
              <a:buChar char="•"/>
            </a:pPr>
            <a:r>
              <a:rPr lang="en-GB" sz="1300" dirty="0"/>
              <a:t>Spin-spin relaxation involves energy transfer between neighbouring spins through magnetic dipole and/or exchange interactions</a:t>
            </a:r>
          </a:p>
          <a:p>
            <a:pPr marL="179268" indent="-179268">
              <a:buFont typeface="Arial" panose="020B0604020202020204" pitchFamily="34" charset="0"/>
              <a:buChar char="•"/>
            </a:pPr>
            <a:r>
              <a:rPr lang="en-GB" sz="1300" dirty="0"/>
              <a:t>This spin-spin interaction is influenced by the distance between the ions and hence depends on the concentration of paramagnetic ions in the sample. For very low concentration of Fe ions (&lt;10</a:t>
            </a:r>
            <a:r>
              <a:rPr lang="en-GB" sz="1300" baseline="30000" dirty="0"/>
              <a:t>-4</a:t>
            </a:r>
            <a:r>
              <a:rPr lang="en-GB" sz="1300" dirty="0"/>
              <a:t> at.%) the spin-spin relaxation is negligible since the ions are widely spaced.</a:t>
            </a:r>
            <a:endParaRPr lang="en-ZW" dirty="0"/>
          </a:p>
        </p:txBody>
      </p:sp>
      <p:sp>
        <p:nvSpPr>
          <p:cNvPr id="4" name="Slide Number Placeholder 3"/>
          <p:cNvSpPr>
            <a:spLocks noGrp="1"/>
          </p:cNvSpPr>
          <p:nvPr>
            <p:ph type="sldNum" sz="quarter" idx="5"/>
          </p:nvPr>
        </p:nvSpPr>
        <p:spPr/>
        <p:txBody>
          <a:bodyPr/>
          <a:lstStyle/>
          <a:p>
            <a:fld id="{A5248AF9-24C6-4F67-930C-171D6C9ECF69}" type="slidenum">
              <a:rPr lang="en-ZA" smtClean="0"/>
              <a:t>23</a:t>
            </a:fld>
            <a:endParaRPr lang="en-ZA"/>
          </a:p>
        </p:txBody>
      </p:sp>
    </p:spTree>
    <p:extLst>
      <p:ext uri="{BB962C8B-B14F-4D97-AF65-F5344CB8AC3E}">
        <p14:creationId xmlns:p14="http://schemas.microsoft.com/office/powerpoint/2010/main" val="35180150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248AF9-24C6-4F67-930C-171D6C9ECF69}" type="slidenum">
              <a:rPr lang="en-ZA" smtClean="0"/>
              <a:t>24</a:t>
            </a:fld>
            <a:endParaRPr lang="en-ZA"/>
          </a:p>
        </p:txBody>
      </p:sp>
    </p:spTree>
    <p:extLst>
      <p:ext uri="{BB962C8B-B14F-4D97-AF65-F5344CB8AC3E}">
        <p14:creationId xmlns:p14="http://schemas.microsoft.com/office/powerpoint/2010/main" val="942311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268" indent="-179268">
              <a:buFont typeface="Arial" panose="020B0604020202020204" pitchFamily="34" charset="0"/>
              <a:buChar char="•"/>
            </a:pPr>
            <a:endParaRPr lang="en-ZW" dirty="0"/>
          </a:p>
        </p:txBody>
      </p:sp>
      <p:sp>
        <p:nvSpPr>
          <p:cNvPr id="4" name="Slide Number Placeholder 3"/>
          <p:cNvSpPr>
            <a:spLocks noGrp="1"/>
          </p:cNvSpPr>
          <p:nvPr>
            <p:ph type="sldNum" sz="quarter" idx="5"/>
          </p:nvPr>
        </p:nvSpPr>
        <p:spPr/>
        <p:txBody>
          <a:bodyPr/>
          <a:lstStyle/>
          <a:p>
            <a:fld id="{A5248AF9-24C6-4F67-930C-171D6C9ECF69}" type="slidenum">
              <a:rPr lang="en-ZA" smtClean="0"/>
              <a:t>25</a:t>
            </a:fld>
            <a:endParaRPr lang="en-ZA"/>
          </a:p>
        </p:txBody>
      </p:sp>
    </p:spTree>
    <p:extLst>
      <p:ext uri="{BB962C8B-B14F-4D97-AF65-F5344CB8AC3E}">
        <p14:creationId xmlns:p14="http://schemas.microsoft.com/office/powerpoint/2010/main" val="556972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248AF9-24C6-4F67-930C-171D6C9ECF69}" type="slidenum">
              <a:rPr lang="en-ZA" smtClean="0"/>
              <a:t>26</a:t>
            </a:fld>
            <a:endParaRPr lang="en-ZA"/>
          </a:p>
        </p:txBody>
      </p:sp>
    </p:spTree>
    <p:extLst>
      <p:ext uri="{BB962C8B-B14F-4D97-AF65-F5344CB8AC3E}">
        <p14:creationId xmlns:p14="http://schemas.microsoft.com/office/powerpoint/2010/main" val="1142034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248AF9-24C6-4F67-930C-171D6C9ECF69}" type="slidenum">
              <a:rPr lang="en-ZA" smtClean="0"/>
              <a:t>27</a:t>
            </a:fld>
            <a:endParaRPr lang="en-ZA"/>
          </a:p>
        </p:txBody>
      </p:sp>
    </p:spTree>
    <p:extLst>
      <p:ext uri="{BB962C8B-B14F-4D97-AF65-F5344CB8AC3E}">
        <p14:creationId xmlns:p14="http://schemas.microsoft.com/office/powerpoint/2010/main" val="1248217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248AF9-24C6-4F67-930C-171D6C9ECF69}" type="slidenum">
              <a:rPr lang="en-ZA" smtClean="0"/>
              <a:t>28</a:t>
            </a:fld>
            <a:endParaRPr lang="en-ZA"/>
          </a:p>
        </p:txBody>
      </p:sp>
    </p:spTree>
    <p:extLst>
      <p:ext uri="{BB962C8B-B14F-4D97-AF65-F5344CB8AC3E}">
        <p14:creationId xmlns:p14="http://schemas.microsoft.com/office/powerpoint/2010/main" val="36380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kern="1200" dirty="0">
                <a:solidFill>
                  <a:schemeClr val="tx1"/>
                </a:solidFill>
                <a:effectLst/>
                <a:latin typeface="+mn-lt"/>
                <a:ea typeface="+mn-ea"/>
                <a:cs typeface="+mn-cs"/>
              </a:rPr>
              <a:t>Room temperature angular dependence for 40% and 80% Al in both doped virgin and </a:t>
            </a:r>
            <a:r>
              <a:rPr lang="en-ZA" sz="1200" b="0" i="0" kern="1200" dirty="0" err="1">
                <a:solidFill>
                  <a:schemeClr val="tx1"/>
                </a:solidFill>
                <a:effectLst/>
                <a:latin typeface="+mn-lt"/>
                <a:ea typeface="+mn-ea"/>
                <a:cs typeface="+mn-cs"/>
              </a:rPr>
              <a:t>Mn</a:t>
            </a:r>
            <a:r>
              <a:rPr lang="en-ZA" sz="1200" b="0" i="0" kern="1200" dirty="0">
                <a:solidFill>
                  <a:schemeClr val="tx1"/>
                </a:solidFill>
                <a:effectLst/>
                <a:latin typeface="+mn-lt"/>
                <a:ea typeface="+mn-ea"/>
                <a:cs typeface="+mn-cs"/>
              </a:rPr>
              <a:t> doped AlGaN </a:t>
            </a:r>
          </a:p>
          <a:p>
            <a:endParaRPr lang="en-Z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248AF9-24C6-4F67-930C-171D6C9ECF69}" type="slidenum">
              <a:rPr lang="en-ZA" smtClean="0"/>
              <a:t>29</a:t>
            </a:fld>
            <a:endParaRPr lang="en-ZA"/>
          </a:p>
        </p:txBody>
      </p:sp>
    </p:spTree>
    <p:extLst>
      <p:ext uri="{BB962C8B-B14F-4D97-AF65-F5344CB8AC3E}">
        <p14:creationId xmlns:p14="http://schemas.microsoft.com/office/powerpoint/2010/main" val="198659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268" indent="-179268">
              <a:buFont typeface="Arial" panose="020B0604020202020204" pitchFamily="34" charset="0"/>
              <a:buChar char="•"/>
            </a:pPr>
            <a:r>
              <a:rPr lang="en-ZA" sz="1300" dirty="0"/>
              <a:t>Inter-disciplinary field that cuts across the different field of physical sciences – mainly solid state physics and chemistry and linking with processing engineering</a:t>
            </a:r>
          </a:p>
          <a:p>
            <a:pPr marL="179268" indent="-179268">
              <a:buFont typeface="Arial" panose="020B0604020202020204" pitchFamily="34" charset="0"/>
              <a:buChar char="•"/>
            </a:pPr>
            <a:r>
              <a:rPr lang="en-ZA" sz="1300" dirty="0"/>
              <a:t>The synergy between the different disciplines is motivated by the quest for a more holistic approach to understanding the complex nature of materials….</a:t>
            </a:r>
          </a:p>
          <a:p>
            <a:pPr marL="179268" indent="-179268">
              <a:buFont typeface="Arial" panose="020B0604020202020204" pitchFamily="34" charset="0"/>
              <a:buChar char="•"/>
            </a:pPr>
            <a:r>
              <a:rPr lang="en-ZA" sz="1300" dirty="0"/>
              <a:t>Understanding materials requires knowledge of the different aspects…</a:t>
            </a:r>
          </a:p>
          <a:p>
            <a:pPr marL="179268" indent="-179268">
              <a:buFont typeface="Arial" panose="020B0604020202020204" pitchFamily="34" charset="0"/>
              <a:buChar char="•"/>
            </a:pPr>
            <a:r>
              <a:rPr lang="en-ZA" sz="1300" dirty="0"/>
              <a:t>Central to these is the ability characterise these attributes - to investigate using spectroscopic and chemical analysis techniques</a:t>
            </a:r>
          </a:p>
          <a:p>
            <a:pPr marL="179268" indent="-179268">
              <a:buFont typeface="Arial" panose="020B0604020202020204" pitchFamily="34" charset="0"/>
              <a:buChar char="•"/>
            </a:pPr>
            <a:endParaRPr lang="en-ZA" sz="1300" dirty="0"/>
          </a:p>
          <a:p>
            <a:pPr marL="179268" indent="-179268">
              <a:buFont typeface="Arial" panose="020B0604020202020204" pitchFamily="34" charset="0"/>
              <a:buChar char="•"/>
            </a:pPr>
            <a:endParaRPr lang="en-ZA" sz="1300" dirty="0"/>
          </a:p>
          <a:p>
            <a:pPr marL="179268" indent="-179268">
              <a:buFont typeface="Arial" panose="020B0604020202020204" pitchFamily="34" charset="0"/>
              <a:buChar char="•"/>
            </a:pPr>
            <a:r>
              <a:rPr lang="en-ZA" sz="1300" dirty="0"/>
              <a:t>Functional materials – Cahn </a:t>
            </a:r>
          </a:p>
        </p:txBody>
      </p:sp>
      <p:sp>
        <p:nvSpPr>
          <p:cNvPr id="4" name="Slide Number Placeholder 3"/>
          <p:cNvSpPr>
            <a:spLocks noGrp="1"/>
          </p:cNvSpPr>
          <p:nvPr>
            <p:ph type="sldNum" sz="quarter" idx="10"/>
          </p:nvPr>
        </p:nvSpPr>
        <p:spPr/>
        <p:txBody>
          <a:bodyPr/>
          <a:lstStyle/>
          <a:p>
            <a:fld id="{A5248AF9-24C6-4F67-930C-171D6C9ECF69}" type="slidenum">
              <a:rPr lang="en-ZA" smtClean="0"/>
              <a:t>3</a:t>
            </a:fld>
            <a:endParaRPr lang="en-ZA"/>
          </a:p>
        </p:txBody>
      </p:sp>
    </p:spTree>
    <p:extLst>
      <p:ext uri="{BB962C8B-B14F-4D97-AF65-F5344CB8AC3E}">
        <p14:creationId xmlns:p14="http://schemas.microsoft.com/office/powerpoint/2010/main" val="683891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248AF9-24C6-4F67-930C-171D6C9ECF69}" type="slidenum">
              <a:rPr lang="en-ZA" smtClean="0"/>
              <a:t>30</a:t>
            </a:fld>
            <a:endParaRPr lang="en-ZA"/>
          </a:p>
        </p:txBody>
      </p:sp>
    </p:spTree>
    <p:extLst>
      <p:ext uri="{BB962C8B-B14F-4D97-AF65-F5344CB8AC3E}">
        <p14:creationId xmlns:p14="http://schemas.microsoft.com/office/powerpoint/2010/main" val="37714112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248AF9-24C6-4F67-930C-171D6C9ECF69}" type="slidenum">
              <a:rPr lang="en-ZA" smtClean="0"/>
              <a:t>31</a:t>
            </a:fld>
            <a:endParaRPr lang="en-ZA"/>
          </a:p>
        </p:txBody>
      </p:sp>
    </p:spTree>
    <p:extLst>
      <p:ext uri="{BB962C8B-B14F-4D97-AF65-F5344CB8AC3E}">
        <p14:creationId xmlns:p14="http://schemas.microsoft.com/office/powerpoint/2010/main" val="22774661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AutoNum type="arabicPeriod"/>
            </a:pPr>
            <a:r>
              <a:rPr lang="da-DK" sz="1200" dirty="0">
                <a:latin typeface="Times New Roman" panose="02020603050405020304" pitchFamily="18" charset="0"/>
                <a:cs typeface="Times New Roman" panose="02020603050405020304" pitchFamily="18" charset="0"/>
              </a:rPr>
              <a:t>Implant (and measure) at elevated temperatures (RT-1000 K)</a:t>
            </a:r>
          </a:p>
          <a:p>
            <a:pPr marL="457200" indent="-457200">
              <a:buAutoNum type="arabicPeriod"/>
            </a:pPr>
            <a:r>
              <a:rPr lang="da-DK" sz="1200" dirty="0">
                <a:latin typeface="Times New Roman" panose="02020603050405020304" pitchFamily="18" charset="0"/>
                <a:cs typeface="Times New Roman" panose="02020603050405020304" pitchFamily="18" charset="0"/>
              </a:rPr>
              <a:t>Remove the sample from vacuum, quench in LN, measure off-line</a:t>
            </a:r>
          </a:p>
          <a:p>
            <a:endParaRPr lang="en-Z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248AF9-24C6-4F67-930C-171D6C9ECF69}" type="slidenum">
              <a:rPr lang="en-ZA" smtClean="0"/>
              <a:t>32</a:t>
            </a:fld>
            <a:endParaRPr lang="en-ZA"/>
          </a:p>
        </p:txBody>
      </p:sp>
    </p:spTree>
    <p:extLst>
      <p:ext uri="{BB962C8B-B14F-4D97-AF65-F5344CB8AC3E}">
        <p14:creationId xmlns:p14="http://schemas.microsoft.com/office/powerpoint/2010/main" val="16649584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248AF9-24C6-4F67-930C-171D6C9ECF69}" type="slidenum">
              <a:rPr lang="en-ZA" smtClean="0"/>
              <a:t>33</a:t>
            </a:fld>
            <a:endParaRPr lang="en-ZA"/>
          </a:p>
        </p:txBody>
      </p:sp>
    </p:spTree>
    <p:extLst>
      <p:ext uri="{BB962C8B-B14F-4D97-AF65-F5344CB8AC3E}">
        <p14:creationId xmlns:p14="http://schemas.microsoft.com/office/powerpoint/2010/main" val="2125798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AutoNum type="arabicPeriod"/>
            </a:pPr>
            <a:r>
              <a:rPr lang="da-DK" sz="1200" dirty="0">
                <a:latin typeface="Times New Roman" panose="02020603050405020304" pitchFamily="18" charset="0"/>
                <a:cs typeface="Times New Roman" panose="02020603050405020304" pitchFamily="18" charset="0"/>
              </a:rPr>
              <a:t>Implant (and measure) at elevated temperatures (RT-1000 K)</a:t>
            </a:r>
          </a:p>
          <a:p>
            <a:pPr marL="457200" indent="-457200">
              <a:buAutoNum type="arabicPeriod"/>
            </a:pPr>
            <a:r>
              <a:rPr lang="da-DK" sz="1200" dirty="0">
                <a:latin typeface="Times New Roman" panose="02020603050405020304" pitchFamily="18" charset="0"/>
                <a:cs typeface="Times New Roman" panose="02020603050405020304" pitchFamily="18" charset="0"/>
              </a:rPr>
              <a:t>Remove the sample from vacuum, quench in LN, measure off-line</a:t>
            </a:r>
          </a:p>
          <a:p>
            <a:endParaRPr lang="en-ZA"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248AF9-24C6-4F67-930C-171D6C9ECF69}" type="slidenum">
              <a:rPr lang="en-ZA" smtClean="0"/>
              <a:t>34</a:t>
            </a:fld>
            <a:endParaRPr lang="en-ZA"/>
          </a:p>
        </p:txBody>
      </p:sp>
    </p:spTree>
    <p:extLst>
      <p:ext uri="{BB962C8B-B14F-4D97-AF65-F5344CB8AC3E}">
        <p14:creationId xmlns:p14="http://schemas.microsoft.com/office/powerpoint/2010/main" val="2305833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b="0" i="0" kern="1200" dirty="0">
                <a:solidFill>
                  <a:schemeClr val="tx1"/>
                </a:solidFill>
                <a:effectLst/>
                <a:latin typeface="+mn-lt"/>
                <a:ea typeface="+mn-ea"/>
                <a:cs typeface="+mn-cs"/>
              </a:rPr>
              <a:t>Unique charge states with co-doping</a:t>
            </a:r>
          </a:p>
        </p:txBody>
      </p:sp>
      <p:sp>
        <p:nvSpPr>
          <p:cNvPr id="4" name="Slide Number Placeholder 3"/>
          <p:cNvSpPr>
            <a:spLocks noGrp="1"/>
          </p:cNvSpPr>
          <p:nvPr>
            <p:ph type="sldNum" sz="quarter" idx="10"/>
          </p:nvPr>
        </p:nvSpPr>
        <p:spPr/>
        <p:txBody>
          <a:bodyPr/>
          <a:lstStyle/>
          <a:p>
            <a:fld id="{A5248AF9-24C6-4F67-930C-171D6C9ECF69}" type="slidenum">
              <a:rPr lang="en-ZA" smtClean="0"/>
              <a:t>35</a:t>
            </a:fld>
            <a:endParaRPr lang="en-ZA"/>
          </a:p>
        </p:txBody>
      </p:sp>
    </p:spTree>
    <p:extLst>
      <p:ext uri="{BB962C8B-B14F-4D97-AF65-F5344CB8AC3E}">
        <p14:creationId xmlns:p14="http://schemas.microsoft.com/office/powerpoint/2010/main" val="31710321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a:solidFill>
                  <a:schemeClr val="tx1"/>
                </a:solidFill>
                <a:effectLst/>
                <a:latin typeface="+mn-lt"/>
                <a:ea typeface="+mn-ea"/>
                <a:cs typeface="+mn-cs"/>
              </a:rPr>
              <a:t>InN did not reveal any magnetic behaviour and this could be explained by the absence of high spin Fe</a:t>
            </a:r>
            <a:r>
              <a:rPr lang="en-GB" sz="1200" kern="1200" baseline="30000" dirty="0">
                <a:solidFill>
                  <a:schemeClr val="tx1"/>
                </a:solidFill>
                <a:effectLst/>
                <a:latin typeface="+mn-lt"/>
                <a:ea typeface="+mn-ea"/>
                <a:cs typeface="+mn-cs"/>
              </a:rPr>
              <a:t>3+</a:t>
            </a:r>
            <a:r>
              <a:rPr lang="en-GB" sz="1200" kern="1200" baseline="0" dirty="0">
                <a:solidFill>
                  <a:schemeClr val="tx1"/>
                </a:solidFill>
                <a:effectLst/>
                <a:latin typeface="+mn-lt"/>
                <a:ea typeface="+mn-ea"/>
                <a:cs typeface="+mn-cs"/>
              </a:rPr>
              <a:t>? </a:t>
            </a:r>
            <a:endParaRPr lang="en-ZA" baseline="0" dirty="0"/>
          </a:p>
        </p:txBody>
      </p:sp>
      <p:sp>
        <p:nvSpPr>
          <p:cNvPr id="4" name="Slide Number Placeholder 3"/>
          <p:cNvSpPr>
            <a:spLocks noGrp="1"/>
          </p:cNvSpPr>
          <p:nvPr>
            <p:ph type="sldNum" sz="quarter" idx="10"/>
          </p:nvPr>
        </p:nvSpPr>
        <p:spPr/>
        <p:txBody>
          <a:bodyPr/>
          <a:lstStyle/>
          <a:p>
            <a:fld id="{A5248AF9-24C6-4F67-930C-171D6C9ECF69}" type="slidenum">
              <a:rPr lang="en-ZA" smtClean="0"/>
              <a:t>36</a:t>
            </a:fld>
            <a:endParaRPr lang="en-ZA"/>
          </a:p>
        </p:txBody>
      </p:sp>
    </p:spTree>
    <p:extLst>
      <p:ext uri="{BB962C8B-B14F-4D97-AF65-F5344CB8AC3E}">
        <p14:creationId xmlns:p14="http://schemas.microsoft.com/office/powerpoint/2010/main" val="14433763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Chalcogenide materials are characterized by fast and reversible phase transitions, which are typically accompanied</a:t>
            </a:r>
          </a:p>
          <a:p>
            <a:r>
              <a:rPr lang="en-US" sz="1300" dirty="0"/>
              <a:t>by orders of magnitude variations in their electrical resistivity, as well as by large differences in their optical</a:t>
            </a:r>
          </a:p>
          <a:p>
            <a:r>
              <a:rPr lang="en-US" sz="1300" dirty="0"/>
              <a:t>reflectivity, making them extraordinarily important for non-volatile memory applications.</a:t>
            </a:r>
            <a:endParaRPr lang="en-ZA" sz="1300" dirty="0"/>
          </a:p>
        </p:txBody>
      </p:sp>
      <p:sp>
        <p:nvSpPr>
          <p:cNvPr id="4" name="Slide Number Placeholder 3"/>
          <p:cNvSpPr>
            <a:spLocks noGrp="1"/>
          </p:cNvSpPr>
          <p:nvPr>
            <p:ph type="sldNum" sz="quarter" idx="10"/>
          </p:nvPr>
        </p:nvSpPr>
        <p:spPr/>
        <p:txBody>
          <a:bodyPr/>
          <a:lstStyle/>
          <a:p>
            <a:fld id="{A5248AF9-24C6-4F67-930C-171D6C9ECF69}" type="slidenum">
              <a:rPr lang="en-ZA" smtClean="0"/>
              <a:t>37</a:t>
            </a:fld>
            <a:endParaRPr lang="en-ZA"/>
          </a:p>
        </p:txBody>
      </p:sp>
    </p:spTree>
    <p:extLst>
      <p:ext uri="{BB962C8B-B14F-4D97-AF65-F5344CB8AC3E}">
        <p14:creationId xmlns:p14="http://schemas.microsoft.com/office/powerpoint/2010/main" val="17849321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Chalcogenide materials are characterized by fast and reversible phase transitions, which are typically accompanied</a:t>
            </a:r>
          </a:p>
          <a:p>
            <a:r>
              <a:rPr lang="en-US" sz="1300" dirty="0"/>
              <a:t>by orders of magnitude variations in their electrical resistivity, as well as by large differences in their optical</a:t>
            </a:r>
          </a:p>
          <a:p>
            <a:r>
              <a:rPr lang="en-US" sz="1300" dirty="0"/>
              <a:t>reflectivity, making them extraordinarily important for non-volatile memory applications.</a:t>
            </a:r>
            <a:endParaRPr lang="en-ZA" sz="1300" dirty="0"/>
          </a:p>
        </p:txBody>
      </p:sp>
      <p:sp>
        <p:nvSpPr>
          <p:cNvPr id="4" name="Slide Number Placeholder 3"/>
          <p:cNvSpPr>
            <a:spLocks noGrp="1"/>
          </p:cNvSpPr>
          <p:nvPr>
            <p:ph type="sldNum" sz="quarter" idx="10"/>
          </p:nvPr>
        </p:nvSpPr>
        <p:spPr/>
        <p:txBody>
          <a:bodyPr/>
          <a:lstStyle/>
          <a:p>
            <a:fld id="{A5248AF9-24C6-4F67-930C-171D6C9ECF69}" type="slidenum">
              <a:rPr lang="en-ZA" smtClean="0"/>
              <a:t>38</a:t>
            </a:fld>
            <a:endParaRPr lang="en-ZA"/>
          </a:p>
        </p:txBody>
      </p:sp>
    </p:spTree>
    <p:extLst>
      <p:ext uri="{BB962C8B-B14F-4D97-AF65-F5344CB8AC3E}">
        <p14:creationId xmlns:p14="http://schemas.microsoft.com/office/powerpoint/2010/main" val="358409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300" dirty="0"/>
          </a:p>
        </p:txBody>
      </p:sp>
      <p:sp>
        <p:nvSpPr>
          <p:cNvPr id="4" name="Slide Number Placeholder 3"/>
          <p:cNvSpPr>
            <a:spLocks noGrp="1"/>
          </p:cNvSpPr>
          <p:nvPr>
            <p:ph type="sldNum" sz="quarter" idx="10"/>
          </p:nvPr>
        </p:nvSpPr>
        <p:spPr/>
        <p:txBody>
          <a:bodyPr/>
          <a:lstStyle/>
          <a:p>
            <a:fld id="{A5248AF9-24C6-4F67-930C-171D6C9ECF69}" type="slidenum">
              <a:rPr lang="en-ZA" smtClean="0"/>
              <a:t>39</a:t>
            </a:fld>
            <a:endParaRPr lang="en-ZA"/>
          </a:p>
        </p:txBody>
      </p:sp>
    </p:spTree>
    <p:extLst>
      <p:ext uri="{BB962C8B-B14F-4D97-AF65-F5344CB8AC3E}">
        <p14:creationId xmlns:p14="http://schemas.microsoft.com/office/powerpoint/2010/main" val="3815105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9268" indent="-179268">
              <a:buFont typeface="Arial" panose="020B0604020202020204" pitchFamily="34" charset="0"/>
              <a:buChar char="•"/>
            </a:pPr>
            <a:r>
              <a:rPr lang="en-ZA" sz="1300" dirty="0"/>
              <a:t>The drive of science and technology has been to design or develop new materials with novel properties …. for devices</a:t>
            </a:r>
          </a:p>
          <a:p>
            <a:pPr marL="179268" indent="-179268">
              <a:buFont typeface="Arial" panose="020B0604020202020204" pitchFamily="34" charset="0"/>
              <a:buChar char="•"/>
            </a:pPr>
            <a:r>
              <a:rPr lang="en-ZA" sz="1300" dirty="0"/>
              <a:t> this requires in some cases modification of existing materials </a:t>
            </a:r>
          </a:p>
          <a:p>
            <a:pPr marL="179268" indent="-179268">
              <a:buFont typeface="Arial" panose="020B0604020202020204" pitchFamily="34" charset="0"/>
              <a:buChar char="•"/>
            </a:pPr>
            <a:r>
              <a:rPr lang="en-ZA" sz="1300" dirty="0"/>
              <a:t>Modify existing…</a:t>
            </a:r>
          </a:p>
          <a:p>
            <a:pPr marL="179268" indent="-179268">
              <a:buFont typeface="Arial" panose="020B0604020202020204" pitchFamily="34" charset="0"/>
              <a:buChar char="•"/>
            </a:pPr>
            <a:r>
              <a:rPr lang="en-ZA" sz="1300" dirty="0"/>
              <a:t>On of the main way is doping (e.g. Si),  the introduction of foreign atoms in the materials </a:t>
            </a:r>
          </a:p>
          <a:p>
            <a:pPr marL="179268" indent="-179268">
              <a:buFont typeface="Arial" panose="020B0604020202020204" pitchFamily="34" charset="0"/>
              <a:buChar char="•"/>
            </a:pPr>
            <a:r>
              <a:rPr lang="en-ZA" sz="1300" dirty="0"/>
              <a:t>There are several ways in which this can be achieved….</a:t>
            </a:r>
          </a:p>
          <a:p>
            <a:pPr marL="179268" indent="-179268">
              <a:buFont typeface="Arial" panose="020B0604020202020204" pitchFamily="34" charset="0"/>
              <a:buChar char="•"/>
            </a:pPr>
            <a:endParaRPr lang="en-ZA" sz="1300" dirty="0"/>
          </a:p>
          <a:p>
            <a:pPr marL="179268" indent="-179268">
              <a:buFont typeface="Arial" panose="020B0604020202020204" pitchFamily="34" charset="0"/>
              <a:buChar char="•"/>
            </a:pPr>
            <a:r>
              <a:rPr lang="en-ZA" sz="1300" dirty="0"/>
              <a:t>Define - Ion implantation …. bombarding material with high energetic ions</a:t>
            </a:r>
          </a:p>
          <a:p>
            <a:pPr marL="179268" indent="-179268">
              <a:buFont typeface="Arial" panose="020B0604020202020204" pitchFamily="34" charset="0"/>
              <a:buChar char="•"/>
            </a:pPr>
            <a:endParaRPr lang="en-ZA" sz="1300" dirty="0"/>
          </a:p>
          <a:p>
            <a:pPr marL="179268" indent="-179268">
              <a:buFont typeface="Arial" panose="020B0604020202020204" pitchFamily="34" charset="0"/>
              <a:buChar char="•"/>
            </a:pPr>
            <a:endParaRPr lang="en-ZA" sz="1300" dirty="0"/>
          </a:p>
          <a:p>
            <a:r>
              <a:rPr lang="en-ZA" sz="1300" b="1" dirty="0"/>
              <a:t>Advantages of ion implantation:</a:t>
            </a:r>
          </a:p>
          <a:p>
            <a:pPr marL="179268" indent="-179268">
              <a:buFont typeface="Arial" panose="020B0604020202020204" pitchFamily="34" charset="0"/>
              <a:buChar char="•"/>
            </a:pPr>
            <a:r>
              <a:rPr lang="en-ZA" sz="1300" dirty="0"/>
              <a:t>Precise control of the depth distribution and concentration</a:t>
            </a:r>
          </a:p>
          <a:p>
            <a:pPr marL="179268" indent="-179268">
              <a:buFont typeface="Arial" panose="020B0604020202020204" pitchFamily="34" charset="0"/>
              <a:buChar char="•"/>
            </a:pPr>
            <a:r>
              <a:rPr lang="en-ZA" sz="1300" dirty="0"/>
              <a:t>By pass solubility and diffusion limits</a:t>
            </a:r>
          </a:p>
          <a:p>
            <a:pPr marL="179268" indent="-179268">
              <a:buFont typeface="Arial" panose="020B0604020202020204" pitchFamily="34" charset="0"/>
              <a:buChar char="•"/>
            </a:pPr>
            <a:endParaRPr lang="en-ZA" sz="1300" dirty="0"/>
          </a:p>
        </p:txBody>
      </p:sp>
      <p:sp>
        <p:nvSpPr>
          <p:cNvPr id="4" name="Slide Number Placeholder 3"/>
          <p:cNvSpPr>
            <a:spLocks noGrp="1"/>
          </p:cNvSpPr>
          <p:nvPr>
            <p:ph type="sldNum" sz="quarter" idx="10"/>
          </p:nvPr>
        </p:nvSpPr>
        <p:spPr/>
        <p:txBody>
          <a:bodyPr/>
          <a:lstStyle/>
          <a:p>
            <a:fld id="{A5248AF9-24C6-4F67-930C-171D6C9ECF69}" type="slidenum">
              <a:rPr lang="en-ZA" smtClean="0"/>
              <a:t>4</a:t>
            </a:fld>
            <a:endParaRPr lang="en-ZA"/>
          </a:p>
        </p:txBody>
      </p:sp>
    </p:spTree>
    <p:extLst>
      <p:ext uri="{BB962C8B-B14F-4D97-AF65-F5344CB8AC3E}">
        <p14:creationId xmlns:p14="http://schemas.microsoft.com/office/powerpoint/2010/main" val="2654987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6097">
              <a:defRPr/>
            </a:pPr>
            <a:r>
              <a:rPr lang="en-ZA" sz="1300" dirty="0"/>
              <a:t>Not particular to ion implantation, defects can be observed</a:t>
            </a:r>
          </a:p>
          <a:p>
            <a:pPr defTabSz="956097">
              <a:defRPr/>
            </a:pPr>
            <a:r>
              <a:rPr lang="en-ZA" sz="1300" dirty="0"/>
              <a:t> …also available in as-grown materials …</a:t>
            </a:r>
          </a:p>
          <a:p>
            <a:r>
              <a:rPr lang="en-ZA" sz="1300" dirty="0"/>
              <a:t>even in as-grown samples.</a:t>
            </a:r>
          </a:p>
          <a:p>
            <a:endParaRPr lang="en-ZA" sz="1300" dirty="0"/>
          </a:p>
          <a:p>
            <a:r>
              <a:rPr lang="en-ZA" sz="1300" dirty="0"/>
              <a:t>– </a:t>
            </a:r>
            <a:r>
              <a:rPr lang="en-ZA" sz="1300" b="1" dirty="0" err="1"/>
              <a:t>antisites</a:t>
            </a:r>
            <a:r>
              <a:rPr lang="en-ZA" sz="1300" dirty="0"/>
              <a:t> are also common defects in compound semiconductors.</a:t>
            </a:r>
          </a:p>
          <a:p>
            <a:endParaRPr lang="en-ZA" sz="1300" dirty="0"/>
          </a:p>
          <a:p>
            <a:r>
              <a:rPr lang="en-US" sz="1300" dirty="0"/>
              <a:t>The native point defects in GaN are isolated vacancies (</a:t>
            </a:r>
            <a:r>
              <a:rPr lang="en-US" sz="1300" dirty="0" err="1"/>
              <a:t>VGa</a:t>
            </a:r>
            <a:r>
              <a:rPr lang="en-US" sz="1300" dirty="0"/>
              <a:t>, VN), interstitials (Gai,</a:t>
            </a:r>
          </a:p>
          <a:p>
            <a:r>
              <a:rPr lang="en-US" sz="1300" dirty="0"/>
              <a:t>Ni), and </a:t>
            </a:r>
            <a:r>
              <a:rPr lang="en-US" sz="1300" dirty="0" err="1"/>
              <a:t>antisites</a:t>
            </a:r>
            <a:r>
              <a:rPr lang="en-US" sz="1300" dirty="0"/>
              <a:t> (GaN, </a:t>
            </a:r>
            <a:r>
              <a:rPr lang="en-US" sz="1300" dirty="0" err="1"/>
              <a:t>NGa</a:t>
            </a:r>
            <a:r>
              <a:rPr lang="en-US" sz="1300" dirty="0"/>
              <a:t>), as well as their complexes, such as </a:t>
            </a:r>
            <a:r>
              <a:rPr lang="en-US" sz="1300" dirty="0" err="1"/>
              <a:t>Vga</a:t>
            </a:r>
            <a:r>
              <a:rPr lang="en-US" sz="1300" dirty="0"/>
              <a:t>-VN,</a:t>
            </a:r>
          </a:p>
          <a:p>
            <a:r>
              <a:rPr lang="en-ZW" sz="1300" dirty="0" err="1"/>
              <a:t>NGaVN</a:t>
            </a:r>
            <a:r>
              <a:rPr lang="en-ZW" sz="1300" dirty="0"/>
              <a:t>, GaN</a:t>
            </a:r>
          </a:p>
          <a:p>
            <a:r>
              <a:rPr lang="en-ZW" sz="1300" dirty="0" err="1"/>
              <a:t>VGa</a:t>
            </a:r>
            <a:r>
              <a:rPr lang="en-ZW" sz="1300" dirty="0"/>
              <a:t>, Gai</a:t>
            </a:r>
          </a:p>
          <a:p>
            <a:r>
              <a:rPr lang="en-ZW" sz="1300" dirty="0" err="1"/>
              <a:t>VGa</a:t>
            </a:r>
            <a:r>
              <a:rPr lang="en-ZW" sz="1300" dirty="0"/>
              <a:t>, etc</a:t>
            </a:r>
            <a:endParaRPr lang="en-ZA" sz="1300" dirty="0"/>
          </a:p>
          <a:p>
            <a:endParaRPr lang="en-ZA" sz="1300" dirty="0"/>
          </a:p>
        </p:txBody>
      </p:sp>
      <p:sp>
        <p:nvSpPr>
          <p:cNvPr id="4" name="Slide Number Placeholder 3"/>
          <p:cNvSpPr>
            <a:spLocks noGrp="1"/>
          </p:cNvSpPr>
          <p:nvPr>
            <p:ph type="sldNum" sz="quarter" idx="10"/>
          </p:nvPr>
        </p:nvSpPr>
        <p:spPr/>
        <p:txBody>
          <a:bodyPr/>
          <a:lstStyle/>
          <a:p>
            <a:fld id="{A5248AF9-24C6-4F67-930C-171D6C9ECF69}" type="slidenum">
              <a:rPr lang="en-ZA" smtClean="0"/>
              <a:t>5</a:t>
            </a:fld>
            <a:endParaRPr lang="en-ZA"/>
          </a:p>
        </p:txBody>
      </p:sp>
    </p:spTree>
    <p:extLst>
      <p:ext uri="{BB962C8B-B14F-4D97-AF65-F5344CB8AC3E}">
        <p14:creationId xmlns:p14="http://schemas.microsoft.com/office/powerpoint/2010/main" val="3547599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sz="1300" dirty="0"/>
          </a:p>
        </p:txBody>
      </p:sp>
      <p:sp>
        <p:nvSpPr>
          <p:cNvPr id="4" name="Slide Number Placeholder 3"/>
          <p:cNvSpPr>
            <a:spLocks noGrp="1"/>
          </p:cNvSpPr>
          <p:nvPr>
            <p:ph type="sldNum" sz="quarter" idx="10"/>
          </p:nvPr>
        </p:nvSpPr>
        <p:spPr/>
        <p:txBody>
          <a:bodyPr/>
          <a:lstStyle/>
          <a:p>
            <a:fld id="{A5248AF9-24C6-4F67-930C-171D6C9ECF69}" type="slidenum">
              <a:rPr lang="en-ZA" smtClean="0"/>
              <a:t>6</a:t>
            </a:fld>
            <a:endParaRPr lang="en-ZA"/>
          </a:p>
        </p:txBody>
      </p:sp>
    </p:spTree>
    <p:extLst>
      <p:ext uri="{BB962C8B-B14F-4D97-AF65-F5344CB8AC3E}">
        <p14:creationId xmlns:p14="http://schemas.microsoft.com/office/powerpoint/2010/main" val="2135470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Diffusion</a:t>
            </a:r>
          </a:p>
          <a:p>
            <a:pPr marL="179268" indent="-179268">
              <a:buFont typeface="Arial" panose="020B0604020202020204" pitchFamily="34" charset="0"/>
              <a:buChar char="•"/>
            </a:pPr>
            <a:r>
              <a:rPr lang="en-US" sz="1300" dirty="0"/>
              <a:t>radiotracer techniques allow for a very direct measurement of the diffusion proﬁle which is strongly indicative of the diffusion mechanism of the species of interest.</a:t>
            </a:r>
          </a:p>
          <a:p>
            <a:pPr marL="179268" indent="-179268">
              <a:buFont typeface="Arial" panose="020B0604020202020204" pitchFamily="34" charset="0"/>
              <a:buChar char="•"/>
            </a:pPr>
            <a:r>
              <a:rPr lang="en-US" sz="1300" dirty="0"/>
              <a:t>The increase in sensitivity—due to the ease of detecting radioactive decay—also allows for a clearer interpretation of data than is the case for non-tracer methods</a:t>
            </a:r>
          </a:p>
          <a:p>
            <a:endParaRPr lang="en-US" sz="1300" b="1" dirty="0"/>
          </a:p>
          <a:p>
            <a:endParaRPr lang="en-US" sz="1300" b="1" dirty="0"/>
          </a:p>
          <a:p>
            <a:r>
              <a:rPr lang="en-US" sz="1300" b="1" dirty="0"/>
              <a:t>DLTS</a:t>
            </a:r>
            <a:endParaRPr lang="en-US" sz="1300" dirty="0"/>
          </a:p>
          <a:p>
            <a:pPr marL="179268" indent="-179268">
              <a:buFont typeface="Arial" panose="020B0604020202020204" pitchFamily="34" charset="0"/>
              <a:buChar char="•"/>
            </a:pPr>
            <a:r>
              <a:rPr lang="en-US" sz="1300" dirty="0"/>
              <a:t>enables the observation of the charging and discharging of deep levels in a semiconductor through the measurement of capacitance transients. </a:t>
            </a:r>
          </a:p>
          <a:p>
            <a:pPr marL="179268" indent="-179268">
              <a:buFont typeface="Arial" panose="020B0604020202020204" pitchFamily="34" charset="0"/>
              <a:buChar char="•"/>
            </a:pPr>
            <a:r>
              <a:rPr lang="en-US" sz="1300" dirty="0"/>
              <a:t>Three properties of deep levels can be determined: concentration, position in the band gap, and capture cross section for free carriers. </a:t>
            </a:r>
          </a:p>
          <a:p>
            <a:pPr marL="179268" indent="-179268">
              <a:buFont typeface="Arial" panose="020B0604020202020204" pitchFamily="34" charset="0"/>
              <a:buChar char="•"/>
            </a:pPr>
            <a:endParaRPr lang="en-US" sz="1300" dirty="0"/>
          </a:p>
          <a:p>
            <a:pPr>
              <a:buClr>
                <a:srgbClr val="FF0000"/>
              </a:buClr>
              <a:buFont typeface="Wingdings" pitchFamily="2" charset="2"/>
              <a:buNone/>
            </a:pPr>
            <a:r>
              <a:rPr lang="en-US" sz="1300" b="1" dirty="0"/>
              <a:t>PL –</a:t>
            </a:r>
          </a:p>
          <a:p>
            <a:pPr marL="179268" indent="-179268">
              <a:buClr>
                <a:srgbClr val="FF0000"/>
              </a:buClr>
              <a:buFont typeface="Arial" panose="020B0604020202020204" pitchFamily="34" charset="0"/>
              <a:buChar char="•"/>
            </a:pPr>
            <a:r>
              <a:rPr lang="en-US" sz="1300" dirty="0"/>
              <a:t>widely used in semiconductor physics in order to detect optical transitions involving electronic energy levels in or near the band gap. </a:t>
            </a:r>
          </a:p>
          <a:p>
            <a:pPr marL="179268" indent="-179268">
              <a:buClr>
                <a:srgbClr val="FF0000"/>
              </a:buClr>
              <a:buFont typeface="Arial" panose="020B0604020202020204" pitchFamily="34" charset="0"/>
              <a:buChar char="•"/>
            </a:pPr>
            <a:r>
              <a:rPr lang="en-US" sz="1300" dirty="0"/>
              <a:t>highly sensitive to low concentrations of optically active defects </a:t>
            </a:r>
          </a:p>
          <a:p>
            <a:pPr>
              <a:buClr>
                <a:srgbClr val="FF0000"/>
              </a:buClr>
            </a:pPr>
            <a:r>
              <a:rPr lang="en-US" sz="1300" dirty="0"/>
              <a:t>     HOWEVER, </a:t>
            </a:r>
          </a:p>
          <a:p>
            <a:pPr marL="179268" indent="-179268">
              <a:buClr>
                <a:srgbClr val="FF0000"/>
              </a:buClr>
              <a:buFont typeface="Arial" panose="020B0604020202020204" pitchFamily="34" charset="0"/>
              <a:buChar char="•"/>
            </a:pPr>
            <a:r>
              <a:rPr lang="en-US" sz="1300" dirty="0"/>
              <a:t>it does not provide direct microscopic information about the chemical identity of the optical centers responsible for the signals. </a:t>
            </a:r>
          </a:p>
          <a:p>
            <a:pPr marL="179268" indent="-179268">
              <a:buClr>
                <a:srgbClr val="FF0000"/>
              </a:buClr>
              <a:buFont typeface="Arial" panose="020B0604020202020204" pitchFamily="34" charset="0"/>
              <a:buChar char="•"/>
            </a:pPr>
            <a:r>
              <a:rPr lang="en-US" sz="1300" dirty="0"/>
              <a:t>Correlating the intensity of PL lines with the radioactive decay of implanted isotopes in the sample allows such an identification..</a:t>
            </a:r>
          </a:p>
          <a:p>
            <a:endParaRPr lang="en-US" sz="1300" dirty="0"/>
          </a:p>
          <a:p>
            <a:r>
              <a:rPr lang="en-US" sz="1300" dirty="0"/>
              <a:t>Beta-NMR</a:t>
            </a:r>
          </a:p>
          <a:p>
            <a:pPr marL="179268" indent="-179268">
              <a:buFont typeface="Arial" panose="020B0604020202020204" pitchFamily="34" charset="0"/>
              <a:buChar char="•"/>
            </a:pPr>
            <a:r>
              <a:rPr lang="en-US" sz="1300" dirty="0"/>
              <a:t>provides information on the microscopic environment of the probe nucleus, based on the measured shift in the Larmor frequency (chemical shift), or relaxation time.</a:t>
            </a:r>
          </a:p>
          <a:p>
            <a:pPr marL="179268" indent="-179268">
              <a:buFont typeface="Arial" panose="020B0604020202020204" pitchFamily="34" charset="0"/>
              <a:buChar char="•"/>
            </a:pPr>
            <a:r>
              <a:rPr lang="en-US" sz="1300" dirty="0"/>
              <a:t>In material science the common probe is </a:t>
            </a:r>
            <a:r>
              <a:rPr lang="en-US" sz="1300" baseline="30000" dirty="0"/>
              <a:t>8</a:t>
            </a:r>
            <a:r>
              <a:rPr lang="en-US" sz="1300" dirty="0"/>
              <a:t>Li, since it's light and relatively easy to polarize, it has spin I=2, so quadrupole interaction is present.</a:t>
            </a:r>
          </a:p>
          <a:p>
            <a:endParaRPr lang="en-US" sz="1300" dirty="0"/>
          </a:p>
          <a:p>
            <a:r>
              <a:rPr lang="en-US" sz="1300" b="1" dirty="0"/>
              <a:t>PAC</a:t>
            </a:r>
            <a:r>
              <a:rPr lang="en-US" sz="1300" dirty="0"/>
              <a:t> </a:t>
            </a:r>
          </a:p>
          <a:p>
            <a:pPr marL="179268" indent="-179268">
              <a:buFont typeface="Arial" panose="020B0604020202020204" pitchFamily="34" charset="0"/>
              <a:buChar char="•"/>
            </a:pPr>
            <a:r>
              <a:rPr lang="en-US" sz="1300" dirty="0"/>
              <a:t>experiments require probe atoms which decay by a γ–γ cascade via an isomeric nuclear </a:t>
            </a:r>
            <a:r>
              <a:rPr lang="en-ZW" sz="1300" dirty="0"/>
              <a:t>state. </a:t>
            </a:r>
          </a:p>
          <a:p>
            <a:pPr marL="179268" indent="-179268">
              <a:buFont typeface="Arial" panose="020B0604020202020204" pitchFamily="34" charset="0"/>
              <a:buChar char="•"/>
            </a:pPr>
            <a:r>
              <a:rPr lang="en-US" sz="1300" dirty="0"/>
              <a:t>By measuring the two γ-quanta (γ1, γ2) in coincidence, an anisotropic angular distribution of the γ2 radiation is observed,</a:t>
            </a:r>
          </a:p>
          <a:p>
            <a:pPr marL="179268" indent="-179268">
              <a:buFont typeface="Arial" panose="020B0604020202020204" pitchFamily="34" charset="0"/>
              <a:buChar char="•"/>
            </a:pPr>
            <a:r>
              <a:rPr lang="en-US" sz="1300" dirty="0"/>
              <a:t>PAC allows the measurement of the local EFG and the magnetic ﬁeld that a probe nucleus experiences when embedded in matter, independent of its physical state, i.e., solids, liquid, amorphous materials and molecules can be studied.</a:t>
            </a:r>
          </a:p>
          <a:p>
            <a:pPr marL="179268" indent="-179268">
              <a:buFont typeface="Arial" panose="020B0604020202020204" pitchFamily="34" charset="0"/>
              <a:buChar char="•"/>
            </a:pPr>
            <a:endParaRPr lang="en-US" sz="1300" dirty="0"/>
          </a:p>
          <a:p>
            <a:r>
              <a:rPr lang="en-US" sz="1300" b="1" dirty="0"/>
              <a:t>EC</a:t>
            </a:r>
          </a:p>
          <a:p>
            <a:pPr marL="179268" indent="-179268">
              <a:buFont typeface="Arial" panose="020B0604020202020204" pitchFamily="34" charset="0"/>
              <a:buChar char="•"/>
            </a:pPr>
            <a:r>
              <a:rPr lang="en-US" sz="1300" dirty="0"/>
              <a:t>used to determine the lattice location of impurities in crystalline materials</a:t>
            </a:r>
          </a:p>
          <a:p>
            <a:pPr marL="179268" indent="-179268">
              <a:buFont typeface="Arial" panose="020B0604020202020204" pitchFamily="34" charset="0"/>
              <a:buChar char="•"/>
            </a:pPr>
            <a:r>
              <a:rPr lang="en-US" sz="1300" dirty="0"/>
              <a:t>During decay, the nuclei emit charged particles i.e. α, β+/− and conversion electrons. </a:t>
            </a:r>
          </a:p>
          <a:p>
            <a:pPr marL="179268" indent="-179268">
              <a:buFont typeface="Arial" panose="020B0604020202020204" pitchFamily="34" charset="0"/>
              <a:buChar char="•"/>
            </a:pPr>
            <a:r>
              <a:rPr lang="en-US" sz="1300" dirty="0"/>
              <a:t>As they travel through the crystal they experience either </a:t>
            </a:r>
            <a:r>
              <a:rPr lang="en-US" sz="1300" dirty="0" err="1"/>
              <a:t>channelling</a:t>
            </a:r>
            <a:r>
              <a:rPr lang="en-US" sz="1300" dirty="0"/>
              <a:t> or blocking effects.</a:t>
            </a:r>
          </a:p>
          <a:p>
            <a:pPr marL="179268" indent="-179268">
              <a:buFont typeface="Arial" panose="020B0604020202020204" pitchFamily="34" charset="0"/>
              <a:buChar char="•"/>
            </a:pPr>
            <a:r>
              <a:rPr lang="en-US" sz="1300" dirty="0"/>
              <a:t>The resulting anisotropic particle emission yield in the vicinity of major crystallographic directions depends in a characteristic way on the lattice sites occupied by the emitter atoms and is recorded with the aid of position sensitive detectors.</a:t>
            </a:r>
          </a:p>
        </p:txBody>
      </p:sp>
      <p:sp>
        <p:nvSpPr>
          <p:cNvPr id="4" name="Slide Number Placeholder 3"/>
          <p:cNvSpPr>
            <a:spLocks noGrp="1"/>
          </p:cNvSpPr>
          <p:nvPr>
            <p:ph type="sldNum" sz="quarter" idx="10"/>
          </p:nvPr>
        </p:nvSpPr>
        <p:spPr/>
        <p:txBody>
          <a:bodyPr/>
          <a:lstStyle/>
          <a:p>
            <a:fld id="{A5248AF9-24C6-4F67-930C-171D6C9ECF69}" type="slidenum">
              <a:rPr lang="en-ZA" smtClean="0"/>
              <a:t>7</a:t>
            </a:fld>
            <a:endParaRPr lang="en-ZA"/>
          </a:p>
        </p:txBody>
      </p:sp>
    </p:spTree>
    <p:extLst>
      <p:ext uri="{BB962C8B-B14F-4D97-AF65-F5344CB8AC3E}">
        <p14:creationId xmlns:p14="http://schemas.microsoft.com/office/powerpoint/2010/main" val="553306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A boy jumping from a boat on the water would fail to land on the shore because of an energy deficiency rising from the recoil of the boat. Likewise, a gamma ray emitted from a nucleus would not be absorbed by another nucleus due to a recoil reaction in emission. </a:t>
            </a:r>
          </a:p>
        </p:txBody>
      </p:sp>
      <p:sp>
        <p:nvSpPr>
          <p:cNvPr id="4" name="Slide Number Placeholder 3"/>
          <p:cNvSpPr>
            <a:spLocks noGrp="1"/>
          </p:cNvSpPr>
          <p:nvPr>
            <p:ph type="sldNum" sz="quarter" idx="10"/>
          </p:nvPr>
        </p:nvSpPr>
        <p:spPr/>
        <p:txBody>
          <a:bodyPr/>
          <a:lstStyle/>
          <a:p>
            <a:fld id="{A5248AF9-24C6-4F67-930C-171D6C9ECF69}" type="slidenum">
              <a:rPr lang="en-ZA" smtClean="0"/>
              <a:t>8</a:t>
            </a:fld>
            <a:endParaRPr lang="en-ZA"/>
          </a:p>
        </p:txBody>
      </p:sp>
    </p:spTree>
    <p:extLst>
      <p:ext uri="{BB962C8B-B14F-4D97-AF65-F5344CB8AC3E}">
        <p14:creationId xmlns:p14="http://schemas.microsoft.com/office/powerpoint/2010/main" val="3185362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The same boy jumping from a boat frozen in ice can easily land on the shore, because no recoil reaction takes place. Likewise, a recoil-free emission and absorption of a nuclear gamma ray can be observed in solids, i.e. the Mössbauer effect (Fujita 1999).</a:t>
            </a:r>
            <a:endParaRPr lang="en-ZA" dirty="0"/>
          </a:p>
        </p:txBody>
      </p:sp>
      <p:sp>
        <p:nvSpPr>
          <p:cNvPr id="4" name="Slide Number Placeholder 3"/>
          <p:cNvSpPr>
            <a:spLocks noGrp="1"/>
          </p:cNvSpPr>
          <p:nvPr>
            <p:ph type="sldNum" sz="quarter" idx="10"/>
          </p:nvPr>
        </p:nvSpPr>
        <p:spPr/>
        <p:txBody>
          <a:bodyPr/>
          <a:lstStyle/>
          <a:p>
            <a:fld id="{A5248AF9-24C6-4F67-930C-171D6C9ECF69}" type="slidenum">
              <a:rPr lang="en-ZA" smtClean="0"/>
              <a:t>9</a:t>
            </a:fld>
            <a:endParaRPr lang="en-ZA"/>
          </a:p>
        </p:txBody>
      </p:sp>
    </p:spTree>
    <p:extLst>
      <p:ext uri="{BB962C8B-B14F-4D97-AF65-F5344CB8AC3E}">
        <p14:creationId xmlns:p14="http://schemas.microsoft.com/office/powerpoint/2010/main" val="3553750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55111327-B67D-4D91-BB20-999DC41D5AF7}" type="datetimeFigureOut">
              <a:rPr lang="en-ZA" smtClean="0"/>
              <a:t>Jun 08, 2023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E819E7C-7196-4A6B-8815-535B4605EB2F}" type="slidenum">
              <a:rPr lang="en-ZA" smtClean="0"/>
              <a:t>‹#›</a:t>
            </a:fld>
            <a:endParaRPr lang="en-ZA"/>
          </a:p>
        </p:txBody>
      </p:sp>
    </p:spTree>
    <p:extLst>
      <p:ext uri="{BB962C8B-B14F-4D97-AF65-F5344CB8AC3E}">
        <p14:creationId xmlns:p14="http://schemas.microsoft.com/office/powerpoint/2010/main" val="1955019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55111327-B67D-4D91-BB20-999DC41D5AF7}" type="datetimeFigureOut">
              <a:rPr lang="en-ZA" smtClean="0"/>
              <a:t>Jun 08, 2023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E819E7C-7196-4A6B-8815-535B4605EB2F}" type="slidenum">
              <a:rPr lang="en-ZA" smtClean="0"/>
              <a:t>‹#›</a:t>
            </a:fld>
            <a:endParaRPr lang="en-ZA"/>
          </a:p>
        </p:txBody>
      </p:sp>
    </p:spTree>
    <p:extLst>
      <p:ext uri="{BB962C8B-B14F-4D97-AF65-F5344CB8AC3E}">
        <p14:creationId xmlns:p14="http://schemas.microsoft.com/office/powerpoint/2010/main" val="1646232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55111327-B67D-4D91-BB20-999DC41D5AF7}" type="datetimeFigureOut">
              <a:rPr lang="en-ZA" smtClean="0"/>
              <a:t>Jun 08, 2023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E819E7C-7196-4A6B-8815-535B4605EB2F}" type="slidenum">
              <a:rPr lang="en-ZA" smtClean="0"/>
              <a:t>‹#›</a:t>
            </a:fld>
            <a:endParaRPr lang="en-ZA"/>
          </a:p>
        </p:txBody>
      </p:sp>
    </p:spTree>
    <p:extLst>
      <p:ext uri="{BB962C8B-B14F-4D97-AF65-F5344CB8AC3E}">
        <p14:creationId xmlns:p14="http://schemas.microsoft.com/office/powerpoint/2010/main" val="917758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55111327-B67D-4D91-BB20-999DC41D5AF7}" type="datetimeFigureOut">
              <a:rPr lang="en-ZA" smtClean="0"/>
              <a:t>Jun 08, 2023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E819E7C-7196-4A6B-8815-535B4605EB2F}" type="slidenum">
              <a:rPr lang="en-ZA" smtClean="0"/>
              <a:t>‹#›</a:t>
            </a:fld>
            <a:endParaRPr lang="en-ZA"/>
          </a:p>
        </p:txBody>
      </p:sp>
    </p:spTree>
    <p:extLst>
      <p:ext uri="{BB962C8B-B14F-4D97-AF65-F5344CB8AC3E}">
        <p14:creationId xmlns:p14="http://schemas.microsoft.com/office/powerpoint/2010/main" val="1066781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111327-B67D-4D91-BB20-999DC41D5AF7}" type="datetimeFigureOut">
              <a:rPr lang="en-ZA" smtClean="0"/>
              <a:t>Jun 08, 2023</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2E819E7C-7196-4A6B-8815-535B4605EB2F}" type="slidenum">
              <a:rPr lang="en-ZA" smtClean="0"/>
              <a:t>‹#›</a:t>
            </a:fld>
            <a:endParaRPr lang="en-ZA"/>
          </a:p>
        </p:txBody>
      </p:sp>
    </p:spTree>
    <p:extLst>
      <p:ext uri="{BB962C8B-B14F-4D97-AF65-F5344CB8AC3E}">
        <p14:creationId xmlns:p14="http://schemas.microsoft.com/office/powerpoint/2010/main" val="2903650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55111327-B67D-4D91-BB20-999DC41D5AF7}" type="datetimeFigureOut">
              <a:rPr lang="en-ZA" smtClean="0"/>
              <a:t>Jun 08, 2023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2E819E7C-7196-4A6B-8815-535B4605EB2F}" type="slidenum">
              <a:rPr lang="en-ZA" smtClean="0"/>
              <a:t>‹#›</a:t>
            </a:fld>
            <a:endParaRPr lang="en-ZA"/>
          </a:p>
        </p:txBody>
      </p:sp>
    </p:spTree>
    <p:extLst>
      <p:ext uri="{BB962C8B-B14F-4D97-AF65-F5344CB8AC3E}">
        <p14:creationId xmlns:p14="http://schemas.microsoft.com/office/powerpoint/2010/main" val="3396755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55111327-B67D-4D91-BB20-999DC41D5AF7}" type="datetimeFigureOut">
              <a:rPr lang="en-ZA" smtClean="0"/>
              <a:t>Jun 08, 2023</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2E819E7C-7196-4A6B-8815-535B4605EB2F}" type="slidenum">
              <a:rPr lang="en-ZA" smtClean="0"/>
              <a:t>‹#›</a:t>
            </a:fld>
            <a:endParaRPr lang="en-ZA"/>
          </a:p>
        </p:txBody>
      </p:sp>
    </p:spTree>
    <p:extLst>
      <p:ext uri="{BB962C8B-B14F-4D97-AF65-F5344CB8AC3E}">
        <p14:creationId xmlns:p14="http://schemas.microsoft.com/office/powerpoint/2010/main" val="2574087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55111327-B67D-4D91-BB20-999DC41D5AF7}" type="datetimeFigureOut">
              <a:rPr lang="en-ZA" smtClean="0"/>
              <a:t>Jun 08, 2023</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2E819E7C-7196-4A6B-8815-535B4605EB2F}" type="slidenum">
              <a:rPr lang="en-ZA" smtClean="0"/>
              <a:t>‹#›</a:t>
            </a:fld>
            <a:endParaRPr lang="en-ZA"/>
          </a:p>
        </p:txBody>
      </p:sp>
    </p:spTree>
    <p:extLst>
      <p:ext uri="{BB962C8B-B14F-4D97-AF65-F5344CB8AC3E}">
        <p14:creationId xmlns:p14="http://schemas.microsoft.com/office/powerpoint/2010/main" val="1650133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11327-B67D-4D91-BB20-999DC41D5AF7}" type="datetimeFigureOut">
              <a:rPr lang="en-ZA" smtClean="0"/>
              <a:t>Jun 08, 2023</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2E819E7C-7196-4A6B-8815-535B4605EB2F}" type="slidenum">
              <a:rPr lang="en-ZA" smtClean="0"/>
              <a:t>‹#›</a:t>
            </a:fld>
            <a:endParaRPr lang="en-ZA"/>
          </a:p>
        </p:txBody>
      </p:sp>
    </p:spTree>
    <p:extLst>
      <p:ext uri="{BB962C8B-B14F-4D97-AF65-F5344CB8AC3E}">
        <p14:creationId xmlns:p14="http://schemas.microsoft.com/office/powerpoint/2010/main" val="2077798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111327-B67D-4D91-BB20-999DC41D5AF7}" type="datetimeFigureOut">
              <a:rPr lang="en-ZA" smtClean="0"/>
              <a:t>Jun 08, 2023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2E819E7C-7196-4A6B-8815-535B4605EB2F}" type="slidenum">
              <a:rPr lang="en-ZA" smtClean="0"/>
              <a:t>‹#›</a:t>
            </a:fld>
            <a:endParaRPr lang="en-ZA"/>
          </a:p>
        </p:txBody>
      </p:sp>
    </p:spTree>
    <p:extLst>
      <p:ext uri="{BB962C8B-B14F-4D97-AF65-F5344CB8AC3E}">
        <p14:creationId xmlns:p14="http://schemas.microsoft.com/office/powerpoint/2010/main" val="3237962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111327-B67D-4D91-BB20-999DC41D5AF7}" type="datetimeFigureOut">
              <a:rPr lang="en-ZA" smtClean="0"/>
              <a:t>Jun 08, 2023</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2E819E7C-7196-4A6B-8815-535B4605EB2F}" type="slidenum">
              <a:rPr lang="en-ZA" smtClean="0"/>
              <a:t>‹#›</a:t>
            </a:fld>
            <a:endParaRPr lang="en-ZA"/>
          </a:p>
        </p:txBody>
      </p:sp>
    </p:spTree>
    <p:extLst>
      <p:ext uri="{BB962C8B-B14F-4D97-AF65-F5344CB8AC3E}">
        <p14:creationId xmlns:p14="http://schemas.microsoft.com/office/powerpoint/2010/main" val="3130574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111327-B67D-4D91-BB20-999DC41D5AF7}" type="datetimeFigureOut">
              <a:rPr lang="en-ZA" smtClean="0"/>
              <a:t>Jun 08, 2023</a:t>
            </a:fld>
            <a:endParaRPr lang="en-Z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819E7C-7196-4A6B-8815-535B4605EB2F}" type="slidenum">
              <a:rPr lang="en-ZA" smtClean="0"/>
              <a:t>‹#›</a:t>
            </a:fld>
            <a:endParaRPr lang="en-ZA"/>
          </a:p>
        </p:txBody>
      </p:sp>
    </p:spTree>
    <p:extLst>
      <p:ext uri="{BB962C8B-B14F-4D97-AF65-F5344CB8AC3E}">
        <p14:creationId xmlns:p14="http://schemas.microsoft.com/office/powerpoint/2010/main" val="4077961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0.wmf"/><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8.wmf"/><Relationship Id="rId13" Type="http://schemas.openxmlformats.org/officeDocument/2006/relationships/image" Target="../media/image42.jpeg"/><Relationship Id="rId3" Type="http://schemas.openxmlformats.org/officeDocument/2006/relationships/oleObject" Target="../embeddings/oleObject1.bin"/><Relationship Id="rId7" Type="http://schemas.openxmlformats.org/officeDocument/2006/relationships/oleObject" Target="../embeddings/oleObject2.bin"/><Relationship Id="rId12" Type="http://schemas.openxmlformats.org/officeDocument/2006/relationships/image" Target="../media/image41.emf"/><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7.jpeg"/><Relationship Id="rId11" Type="http://schemas.openxmlformats.org/officeDocument/2006/relationships/image" Target="../media/image40.jpeg"/><Relationship Id="rId5" Type="http://schemas.openxmlformats.org/officeDocument/2006/relationships/image" Target="../media/image36.jpeg"/><Relationship Id="rId15" Type="http://schemas.openxmlformats.org/officeDocument/2006/relationships/image" Target="../media/image43.wmf"/><Relationship Id="rId10" Type="http://schemas.openxmlformats.org/officeDocument/2006/relationships/image" Target="../media/image39.wmf"/><Relationship Id="rId4" Type="http://schemas.openxmlformats.org/officeDocument/2006/relationships/image" Target="../media/image35.wmf"/><Relationship Id="rId9" Type="http://schemas.openxmlformats.org/officeDocument/2006/relationships/oleObject" Target="../embeddings/oleObject3.bin"/><Relationship Id="rId1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1.jpeg"/><Relationship Id="rId7" Type="http://schemas.openxmlformats.org/officeDocument/2006/relationships/image" Target="../media/image44.em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9.png"/><Relationship Id="rId11" Type="http://schemas.openxmlformats.org/officeDocument/2006/relationships/image" Target="../media/image52.jpeg"/><Relationship Id="rId5" Type="http://schemas.openxmlformats.org/officeDocument/2006/relationships/image" Target="../media/image48.png"/><Relationship Id="rId10" Type="http://schemas.openxmlformats.org/officeDocument/2006/relationships/image" Target="../media/image24.jpeg"/><Relationship Id="rId4" Type="http://schemas.microsoft.com/office/2007/relationships/hdphoto" Target="../media/hdphoto2.wdp"/><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24.jpeg"/><Relationship Id="rId10" Type="http://schemas.openxmlformats.org/officeDocument/2006/relationships/image" Target="../media/image57.png"/><Relationship Id="rId4" Type="http://schemas.openxmlformats.org/officeDocument/2006/relationships/image" Target="../media/image3.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8" Type="http://schemas.openxmlformats.org/officeDocument/2006/relationships/image" Target="../media/image63.emf"/><Relationship Id="rId13" Type="http://schemas.openxmlformats.org/officeDocument/2006/relationships/image" Target="../media/image68.emf"/><Relationship Id="rId3" Type="http://schemas.openxmlformats.org/officeDocument/2006/relationships/image" Target="../media/image59.emf"/><Relationship Id="rId7" Type="http://schemas.openxmlformats.org/officeDocument/2006/relationships/image" Target="../media/image62.emf"/><Relationship Id="rId12" Type="http://schemas.openxmlformats.org/officeDocument/2006/relationships/image" Target="../media/image67.emf"/><Relationship Id="rId2" Type="http://schemas.openxmlformats.org/officeDocument/2006/relationships/notesSlide" Target="../notesSlides/notesSlide18.xml"/><Relationship Id="rId16" Type="http://schemas.openxmlformats.org/officeDocument/2006/relationships/image" Target="../media/image71.emf"/><Relationship Id="rId1" Type="http://schemas.openxmlformats.org/officeDocument/2006/relationships/slideLayout" Target="../slideLayouts/slideLayout1.xml"/><Relationship Id="rId6" Type="http://schemas.openxmlformats.org/officeDocument/2006/relationships/image" Target="../media/image61.emf"/><Relationship Id="rId11" Type="http://schemas.openxmlformats.org/officeDocument/2006/relationships/image" Target="../media/image66.emf"/><Relationship Id="rId5" Type="http://schemas.openxmlformats.org/officeDocument/2006/relationships/image" Target="../media/image60.wmf"/><Relationship Id="rId15" Type="http://schemas.openxmlformats.org/officeDocument/2006/relationships/image" Target="../media/image70.emf"/><Relationship Id="rId10" Type="http://schemas.openxmlformats.org/officeDocument/2006/relationships/image" Target="../media/image65.emf"/><Relationship Id="rId4" Type="http://schemas.openxmlformats.org/officeDocument/2006/relationships/oleObject" Target="../embeddings/oleObject5.bin"/><Relationship Id="rId9" Type="http://schemas.openxmlformats.org/officeDocument/2006/relationships/image" Target="../media/image64.emf"/><Relationship Id="rId14" Type="http://schemas.openxmlformats.org/officeDocument/2006/relationships/image" Target="../media/image69.emf"/></Relationships>
</file>

<file path=ppt/slides/_rels/slide19.xml.rels><?xml version="1.0" encoding="UTF-8" standalone="yes"?>
<Relationships xmlns="http://schemas.openxmlformats.org/package/2006/relationships"><Relationship Id="rId8" Type="http://schemas.openxmlformats.org/officeDocument/2006/relationships/image" Target="../media/image77.emf"/><Relationship Id="rId13" Type="http://schemas.openxmlformats.org/officeDocument/2006/relationships/oleObject" Target="../embeddings/oleObject6.bin"/><Relationship Id="rId3" Type="http://schemas.openxmlformats.org/officeDocument/2006/relationships/image" Target="../media/image72.emf"/><Relationship Id="rId7" Type="http://schemas.openxmlformats.org/officeDocument/2006/relationships/image" Target="../media/image76.emf"/><Relationship Id="rId12" Type="http://schemas.openxmlformats.org/officeDocument/2006/relationships/image" Target="../media/image81.emf"/><Relationship Id="rId2" Type="http://schemas.openxmlformats.org/officeDocument/2006/relationships/notesSlide" Target="../notesSlides/notesSlide19.xml"/><Relationship Id="rId16" Type="http://schemas.openxmlformats.org/officeDocument/2006/relationships/image" Target="../media/image71.emf"/><Relationship Id="rId1" Type="http://schemas.openxmlformats.org/officeDocument/2006/relationships/slideLayout" Target="../slideLayouts/slideLayout1.xml"/><Relationship Id="rId6" Type="http://schemas.openxmlformats.org/officeDocument/2006/relationships/image" Target="../media/image75.emf"/><Relationship Id="rId11" Type="http://schemas.openxmlformats.org/officeDocument/2006/relationships/image" Target="../media/image80.emf"/><Relationship Id="rId5" Type="http://schemas.openxmlformats.org/officeDocument/2006/relationships/image" Target="../media/image74.emf"/><Relationship Id="rId15" Type="http://schemas.openxmlformats.org/officeDocument/2006/relationships/image" Target="../media/image82.emf"/><Relationship Id="rId10" Type="http://schemas.openxmlformats.org/officeDocument/2006/relationships/image" Target="../media/image79.emf"/><Relationship Id="rId4" Type="http://schemas.openxmlformats.org/officeDocument/2006/relationships/image" Target="../media/image73.emf"/><Relationship Id="rId9" Type="http://schemas.openxmlformats.org/officeDocument/2006/relationships/image" Target="../media/image78.emf"/><Relationship Id="rId14" Type="http://schemas.openxmlformats.org/officeDocument/2006/relationships/image" Target="../media/image60.wmf"/></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gif"/><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85.png"/><Relationship Id="rId4" Type="http://schemas.openxmlformats.org/officeDocument/2006/relationships/image" Target="../media/image84.emf"/></Relationships>
</file>

<file path=ppt/slides/_rels/slide21.xml.rels><?xml version="1.0" encoding="UTF-8" standalone="yes"?>
<Relationships xmlns="http://schemas.openxmlformats.org/package/2006/relationships"><Relationship Id="rId3" Type="http://schemas.openxmlformats.org/officeDocument/2006/relationships/image" Target="../media/image86.emf"/><Relationship Id="rId7"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9.emf"/><Relationship Id="rId5" Type="http://schemas.openxmlformats.org/officeDocument/2006/relationships/image" Target="../media/image88.emf"/><Relationship Id="rId4" Type="http://schemas.openxmlformats.org/officeDocument/2006/relationships/image" Target="../media/image87.emf"/></Relationships>
</file>

<file path=ppt/slides/_rels/slide22.xml.rels><?xml version="1.0" encoding="UTF-8" standalone="yes"?>
<Relationships xmlns="http://schemas.openxmlformats.org/package/2006/relationships"><Relationship Id="rId8" Type="http://schemas.openxmlformats.org/officeDocument/2006/relationships/image" Target="../media/image96.emf"/><Relationship Id="rId3" Type="http://schemas.openxmlformats.org/officeDocument/2006/relationships/image" Target="../media/image91.emf"/><Relationship Id="rId7" Type="http://schemas.openxmlformats.org/officeDocument/2006/relationships/image" Target="../media/image95.emf"/><Relationship Id="rId12" Type="http://schemas.openxmlformats.org/officeDocument/2006/relationships/image" Target="../media/image9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94.emf"/><Relationship Id="rId11" Type="http://schemas.openxmlformats.org/officeDocument/2006/relationships/image" Target="../media/image98.emf"/><Relationship Id="rId5" Type="http://schemas.openxmlformats.org/officeDocument/2006/relationships/image" Target="../media/image93.emf"/><Relationship Id="rId10" Type="http://schemas.openxmlformats.org/officeDocument/2006/relationships/image" Target="../media/image97.wmf"/><Relationship Id="rId4" Type="http://schemas.openxmlformats.org/officeDocument/2006/relationships/image" Target="../media/image92.emf"/><Relationship Id="rId9" Type="http://schemas.openxmlformats.org/officeDocument/2006/relationships/oleObject" Target="../embeddings/oleObject7.bin"/></Relationships>
</file>

<file path=ppt/slides/_rels/slide23.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01.emf"/><Relationship Id="rId4" Type="http://schemas.openxmlformats.org/officeDocument/2006/relationships/image" Target="../media/image100.emf"/></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0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image" Target="../media/image104.emf"/><Relationship Id="rId7" Type="http://schemas.openxmlformats.org/officeDocument/2006/relationships/image" Target="../media/image108.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07.emf"/><Relationship Id="rId11" Type="http://schemas.openxmlformats.org/officeDocument/2006/relationships/image" Target="../media/image112.jpeg"/><Relationship Id="rId5" Type="http://schemas.openxmlformats.org/officeDocument/2006/relationships/image" Target="../media/image106.emf"/><Relationship Id="rId10" Type="http://schemas.openxmlformats.org/officeDocument/2006/relationships/image" Target="../media/image111.png"/><Relationship Id="rId4" Type="http://schemas.openxmlformats.org/officeDocument/2006/relationships/image" Target="../media/image105.emf"/><Relationship Id="rId9" Type="http://schemas.openxmlformats.org/officeDocument/2006/relationships/image" Target="../media/image110.emf"/></Relationships>
</file>

<file path=ppt/slides/_rels/slide2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3.png"/><Relationship Id="rId7"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97.wmf"/><Relationship Id="rId5" Type="http://schemas.openxmlformats.org/officeDocument/2006/relationships/oleObject" Target="../embeddings/oleObject8.bin"/><Relationship Id="rId4" Type="http://schemas.openxmlformats.org/officeDocument/2006/relationships/image" Target="../media/image114.png"/></Relationships>
</file>

<file path=ppt/slides/_rels/slide2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18.jpeg"/></Relationships>
</file>

<file path=ppt/slides/_rels/slide29.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21.jpeg"/></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124.png"/><Relationship Id="rId4" Type="http://schemas.openxmlformats.org/officeDocument/2006/relationships/image" Target="../media/image123.jpeg"/></Relationships>
</file>

<file path=ppt/slides/_rels/slide3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26.png"/></Relationships>
</file>

<file path=ppt/slides/_rels/slide33.x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image" Target="../media/image127.png"/><Relationship Id="rId7" Type="http://schemas.openxmlformats.org/officeDocument/2006/relationships/oleObject" Target="../embeddings/oleObject9.bin"/><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24.jpeg"/><Relationship Id="rId4" Type="http://schemas.openxmlformats.org/officeDocument/2006/relationships/image" Target="../media/image128.png"/><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5.wm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oleObject" Target="../embeddings/oleObject10.bin"/><Relationship Id="rId5" Type="http://schemas.openxmlformats.org/officeDocument/2006/relationships/image" Target="../media/image134.png"/><Relationship Id="rId4" Type="http://schemas.openxmlformats.org/officeDocument/2006/relationships/image" Target="../media/image133.png"/></Relationships>
</file>

<file path=ppt/slides/_rels/slide35.xml.rels><?xml version="1.0" encoding="UTF-8" standalone="yes"?>
<Relationships xmlns="http://schemas.openxmlformats.org/package/2006/relationships"><Relationship Id="rId8" Type="http://schemas.openxmlformats.org/officeDocument/2006/relationships/image" Target="../media/image137.wmf"/><Relationship Id="rId3" Type="http://schemas.openxmlformats.org/officeDocument/2006/relationships/oleObject" Target="../embeddings/oleObject11.bin"/><Relationship Id="rId7" Type="http://schemas.openxmlformats.org/officeDocument/2006/relationships/oleObject" Target="../embeddings/oleObject13.bin"/><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36.wmf"/><Relationship Id="rId5" Type="http://schemas.openxmlformats.org/officeDocument/2006/relationships/oleObject" Target="../embeddings/oleObject12.bin"/><Relationship Id="rId4" Type="http://schemas.openxmlformats.org/officeDocument/2006/relationships/image" Target="../media/image135.wmf"/><Relationship Id="rId9" Type="http://schemas.openxmlformats.org/officeDocument/2006/relationships/image" Target="../media/image138.png"/></Relationships>
</file>

<file path=ppt/slides/_rels/slide3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9.png"/><Relationship Id="rId7" Type="http://schemas.openxmlformats.org/officeDocument/2006/relationships/image" Target="../media/image140.wmf"/><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oleObject" Target="../embeddings/oleObject15.bin"/><Relationship Id="rId5" Type="http://schemas.openxmlformats.org/officeDocument/2006/relationships/image" Target="../media/image135.wmf"/><Relationship Id="rId4" Type="http://schemas.openxmlformats.org/officeDocument/2006/relationships/oleObject" Target="../embeddings/oleObject14.bin"/><Relationship Id="rId9" Type="http://schemas.openxmlformats.org/officeDocument/2006/relationships/image" Target="../media/image142.jpeg"/></Relationships>
</file>

<file path=ppt/slides/_rels/slide3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44.png"/></Relationships>
</file>

<file path=ppt/slides/_rels/slide38.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emf"/><Relationship Id="rId7" Type="http://schemas.openxmlformats.org/officeDocument/2006/relationships/image" Target="../media/image149.png"/><Relationship Id="rId12" Type="http://schemas.openxmlformats.org/officeDocument/2006/relationships/image" Target="../media/image153.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48.png"/><Relationship Id="rId11" Type="http://schemas.openxmlformats.org/officeDocument/2006/relationships/image" Target="../media/image152.png"/><Relationship Id="rId5" Type="http://schemas.openxmlformats.org/officeDocument/2006/relationships/image" Target="../media/image147.emf"/><Relationship Id="rId10" Type="http://schemas.openxmlformats.org/officeDocument/2006/relationships/image" Target="../media/image104.emf"/><Relationship Id="rId4" Type="http://schemas.openxmlformats.org/officeDocument/2006/relationships/image" Target="../media/image146.png"/><Relationship Id="rId9" Type="http://schemas.openxmlformats.org/officeDocument/2006/relationships/image" Target="../media/image151.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eg"/><Relationship Id="rId18" Type="http://schemas.openxmlformats.org/officeDocument/2006/relationships/image" Target="../media/image16.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0.jpeg"/><Relationship Id="rId17" Type="http://schemas.openxmlformats.org/officeDocument/2006/relationships/image" Target="../media/image15.png"/><Relationship Id="rId2" Type="http://schemas.openxmlformats.org/officeDocument/2006/relationships/notesSlide" Target="../notesSlides/notesSlide39.xml"/><Relationship Id="rId16"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gif"/><Relationship Id="rId5" Type="http://schemas.openxmlformats.org/officeDocument/2006/relationships/image" Target="../media/image2.png"/><Relationship Id="rId1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image" Target="../media/image24.jpeg"/><Relationship Id="rId9" Type="http://schemas.openxmlformats.org/officeDocument/2006/relationships/image" Target="../media/image7.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3.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3.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221" y="80785"/>
            <a:ext cx="12039816" cy="54186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b="1" cap="small" dirty="0"/>
          </a:p>
        </p:txBody>
      </p:sp>
      <p:sp>
        <p:nvSpPr>
          <p:cNvPr id="5" name="Rectangle 4"/>
          <p:cNvSpPr/>
          <p:nvPr/>
        </p:nvSpPr>
        <p:spPr>
          <a:xfrm>
            <a:off x="84221" y="6288623"/>
            <a:ext cx="12056075" cy="44026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ZA" sz="1400" dirty="0"/>
              <a:t>| Avignon | ARIS2023 | June 09 | </a:t>
            </a:r>
          </a:p>
        </p:txBody>
      </p:sp>
      <p:sp>
        <p:nvSpPr>
          <p:cNvPr id="6" name="Rectangle 1"/>
          <p:cNvSpPr>
            <a:spLocks noChangeArrowheads="1"/>
          </p:cNvSpPr>
          <p:nvPr/>
        </p:nvSpPr>
        <p:spPr bwMode="auto">
          <a:xfrm>
            <a:off x="16259" y="807715"/>
            <a:ext cx="12124037" cy="5373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lnSpc>
                <a:spcPct val="150000"/>
              </a:lnSpc>
              <a:spcBef>
                <a:spcPct val="0"/>
              </a:spcBef>
              <a:spcAft>
                <a:spcPct val="0"/>
              </a:spcAft>
            </a:pPr>
            <a:r>
              <a:rPr lang="en-ZA" sz="2200" b="1" dirty="0">
                <a:solidFill>
                  <a:srgbClr val="002060"/>
                </a:solidFill>
                <a:latin typeface="Cambria" panose="02040503050406030204" pitchFamily="18" charset="0"/>
                <a:ea typeface="Cambria" panose="02040503050406030204" pitchFamily="18" charset="0"/>
              </a:rPr>
              <a:t>Material science with radioactive isotopes - results from emission Mössbauer Spectroscopy</a:t>
            </a:r>
            <a:endParaRPr lang="en-ZA" sz="2200" b="1" dirty="0">
              <a:solidFill>
                <a:srgbClr val="002060"/>
              </a:solidFill>
              <a:latin typeface="Cambria" panose="02040503050406030204" pitchFamily="18" charset="0"/>
              <a:ea typeface="Cambria" panose="02040503050406030204" pitchFamily="18" charset="0"/>
              <a:cs typeface="Arial" pitchFamily="34" charset="0"/>
            </a:endParaRPr>
          </a:p>
        </p:txBody>
      </p:sp>
      <p:sp>
        <p:nvSpPr>
          <p:cNvPr id="12" name="Rectangle 11"/>
          <p:cNvSpPr/>
          <p:nvPr/>
        </p:nvSpPr>
        <p:spPr>
          <a:xfrm>
            <a:off x="8737226" y="1530169"/>
            <a:ext cx="3130476" cy="1184940"/>
          </a:xfrm>
          <a:prstGeom prst="rect">
            <a:avLst/>
          </a:prstGeom>
        </p:spPr>
        <p:txBody>
          <a:bodyPr wrap="square">
            <a:spAutoFit/>
          </a:bodyPr>
          <a:lstStyle/>
          <a:p>
            <a:pPr algn="r">
              <a:spcBef>
                <a:spcPts val="600"/>
              </a:spcBef>
            </a:pPr>
            <a:r>
              <a:rPr lang="en-GB" sz="1400" b="1" i="1" dirty="0">
                <a:solidFill>
                  <a:schemeClr val="accent5">
                    <a:lumMod val="50000"/>
                  </a:schemeClr>
                </a:solidFill>
                <a:latin typeface="Cambria" panose="02040503050406030204" pitchFamily="18" charset="0"/>
                <a:ea typeface="Cambria" panose="02040503050406030204" pitchFamily="18" charset="0"/>
              </a:rPr>
              <a:t>Hilary Masenda</a:t>
            </a:r>
          </a:p>
          <a:p>
            <a:pPr algn="r">
              <a:spcBef>
                <a:spcPts val="600"/>
              </a:spcBef>
            </a:pPr>
            <a:r>
              <a:rPr lang="en-GB" sz="1400" i="1" dirty="0">
                <a:solidFill>
                  <a:schemeClr val="accent5">
                    <a:lumMod val="50000"/>
                  </a:schemeClr>
                </a:solidFill>
                <a:latin typeface="Cambria" panose="02040503050406030204" pitchFamily="18" charset="0"/>
                <a:ea typeface="Cambria" panose="02040503050406030204" pitchFamily="18" charset="0"/>
              </a:rPr>
              <a:t>School of Physics </a:t>
            </a:r>
          </a:p>
          <a:p>
            <a:pPr algn="r">
              <a:spcBef>
                <a:spcPts val="600"/>
              </a:spcBef>
            </a:pPr>
            <a:r>
              <a:rPr lang="en-GB" sz="1400" i="1" dirty="0">
                <a:solidFill>
                  <a:schemeClr val="accent5">
                    <a:lumMod val="50000"/>
                  </a:schemeClr>
                </a:solidFill>
                <a:latin typeface="Cambria" panose="02040503050406030204" pitchFamily="18" charset="0"/>
                <a:ea typeface="Cambria" panose="02040503050406030204" pitchFamily="18" charset="0"/>
              </a:rPr>
              <a:t>University of the Witwatersrand</a:t>
            </a:r>
          </a:p>
          <a:p>
            <a:pPr algn="r">
              <a:spcBef>
                <a:spcPts val="600"/>
              </a:spcBef>
            </a:pPr>
            <a:r>
              <a:rPr lang="en-GB" sz="1400" i="1" dirty="0">
                <a:solidFill>
                  <a:schemeClr val="accent5">
                    <a:lumMod val="50000"/>
                  </a:schemeClr>
                </a:solidFill>
                <a:latin typeface="Cambria" panose="02040503050406030204" pitchFamily="18" charset="0"/>
                <a:ea typeface="Cambria" panose="02040503050406030204" pitchFamily="18" charset="0"/>
              </a:rPr>
              <a:t>Johannesburg</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0788" y="153234"/>
            <a:ext cx="273829" cy="407376"/>
          </a:xfrm>
          <a:prstGeom prst="rect">
            <a:avLst/>
          </a:prstGeom>
        </p:spPr>
      </p:pic>
      <p:sp>
        <p:nvSpPr>
          <p:cNvPr id="7" name="TextBox 6">
            <a:extLst>
              <a:ext uri="{FF2B5EF4-FFF2-40B4-BE49-F238E27FC236}">
                <a16:creationId xmlns:a16="http://schemas.microsoft.com/office/drawing/2014/main" id="{5F4F9F8B-874A-EC4E-4DB7-741EB42C0E94}"/>
              </a:ext>
            </a:extLst>
          </p:cNvPr>
          <p:cNvSpPr txBox="1"/>
          <p:nvPr/>
        </p:nvSpPr>
        <p:spPr>
          <a:xfrm>
            <a:off x="668853" y="3406852"/>
            <a:ext cx="7640260" cy="2599814"/>
          </a:xfrm>
          <a:prstGeom prst="rect">
            <a:avLst/>
          </a:prstGeom>
          <a:solidFill>
            <a:schemeClr val="accent1">
              <a:lumMod val="60000"/>
              <a:lumOff val="40000"/>
            </a:schemeClr>
          </a:solidFill>
          <a:ln>
            <a:noFill/>
          </a:ln>
          <a:effectLst>
            <a:innerShdw blurRad="63500" dist="50800" dir="16200000">
              <a:prstClr val="black">
                <a:alpha val="50000"/>
              </a:prstClr>
            </a:inn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en-ZA" sz="2400" b="1" cap="all" dirty="0">
                <a:solidFill>
                  <a:srgbClr val="002060"/>
                </a:solidFill>
              </a:rPr>
              <a:t>Outline</a:t>
            </a:r>
          </a:p>
          <a:p>
            <a:endParaRPr lang="en-ZA" sz="800" dirty="0">
              <a:solidFill>
                <a:srgbClr val="002060"/>
              </a:solidFill>
            </a:endParaRPr>
          </a:p>
          <a:p>
            <a:pPr marL="285750" indent="-285750">
              <a:lnSpc>
                <a:spcPct val="114000"/>
              </a:lnSpc>
              <a:buFont typeface="Wingdings" panose="05000000000000000000" pitchFamily="2" charset="2"/>
              <a:buChar char="q"/>
            </a:pPr>
            <a:r>
              <a:rPr lang="en-ZA" sz="2000" dirty="0">
                <a:solidFill>
                  <a:srgbClr val="002060"/>
                </a:solidFill>
              </a:rPr>
              <a:t>Overview – materials, defects and radioactive isotopes, techniques</a:t>
            </a:r>
          </a:p>
          <a:p>
            <a:pPr marL="285750" indent="-285750">
              <a:lnSpc>
                <a:spcPct val="114000"/>
              </a:lnSpc>
              <a:buFont typeface="Wingdings" panose="05000000000000000000" pitchFamily="2" charset="2"/>
              <a:buChar char="q"/>
            </a:pPr>
            <a:r>
              <a:rPr lang="en-ZA" sz="2000" dirty="0">
                <a:solidFill>
                  <a:srgbClr val="002060"/>
                </a:solidFill>
              </a:rPr>
              <a:t>Emission Mössbauer Spectroscopy @ ISOLDE</a:t>
            </a:r>
          </a:p>
          <a:p>
            <a:pPr marL="285750" indent="-285750">
              <a:lnSpc>
                <a:spcPct val="114000"/>
              </a:lnSpc>
              <a:buFont typeface="Wingdings" panose="05000000000000000000" pitchFamily="2" charset="2"/>
              <a:buChar char="q"/>
            </a:pPr>
            <a:r>
              <a:rPr lang="en-ZA" sz="2000" dirty="0">
                <a:solidFill>
                  <a:srgbClr val="002060"/>
                </a:solidFill>
              </a:rPr>
              <a:t>Highlights</a:t>
            </a:r>
          </a:p>
          <a:p>
            <a:pPr marL="622300" lvl="1" indent="-285750">
              <a:lnSpc>
                <a:spcPct val="114000"/>
              </a:lnSpc>
              <a:buFont typeface="Wingdings" panose="05000000000000000000" pitchFamily="2" charset="2"/>
              <a:buChar char="§"/>
            </a:pPr>
            <a:r>
              <a:rPr lang="en-ZA" dirty="0">
                <a:solidFill>
                  <a:srgbClr val="002060"/>
                </a:solidFill>
              </a:rPr>
              <a:t>Search for dilute magnetism in ZnO</a:t>
            </a:r>
          </a:p>
          <a:p>
            <a:pPr marL="622300" lvl="1" indent="-285750">
              <a:lnSpc>
                <a:spcPct val="114000"/>
              </a:lnSpc>
              <a:buFont typeface="Wingdings" panose="05000000000000000000" pitchFamily="2" charset="2"/>
              <a:buChar char="§"/>
            </a:pPr>
            <a:r>
              <a:rPr lang="en-ZA" dirty="0">
                <a:solidFill>
                  <a:srgbClr val="002060"/>
                </a:solidFill>
              </a:rPr>
              <a:t>Lattice site and charge states in ternary nitrides: AlGaN and InGaN</a:t>
            </a:r>
          </a:p>
          <a:p>
            <a:pPr marL="165100" indent="-285750">
              <a:lnSpc>
                <a:spcPct val="114000"/>
              </a:lnSpc>
              <a:buFont typeface="Wingdings" panose="05000000000000000000" pitchFamily="2" charset="2"/>
              <a:buChar char="q"/>
            </a:pPr>
            <a:r>
              <a:rPr lang="en-ZA" sz="2000" dirty="0">
                <a:solidFill>
                  <a:srgbClr val="002060"/>
                </a:solidFill>
              </a:rPr>
              <a:t>Future work/concluding remarks</a:t>
            </a:r>
          </a:p>
        </p:txBody>
      </p:sp>
    </p:spTree>
    <p:extLst>
      <p:ext uri="{BB962C8B-B14F-4D97-AF65-F5344CB8AC3E}">
        <p14:creationId xmlns:p14="http://schemas.microsoft.com/office/powerpoint/2010/main" val="4245975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19"/>
          <p:cNvPicPr>
            <a:picLocks noChangeAspect="1" noChangeArrowheads="1"/>
          </p:cNvPicPr>
          <p:nvPr/>
        </p:nvPicPr>
        <p:blipFill>
          <a:blip r:embed="rId3" cstate="print"/>
          <a:srcRect/>
          <a:stretch>
            <a:fillRect/>
          </a:stretch>
        </p:blipFill>
        <p:spPr bwMode="auto">
          <a:xfrm>
            <a:off x="11836322" y="48256"/>
            <a:ext cx="302516" cy="305855"/>
          </a:xfrm>
          <a:prstGeom prst="rect">
            <a:avLst/>
          </a:prstGeom>
          <a:noFill/>
          <a:ln w="9525">
            <a:noFill/>
            <a:miter lim="800000"/>
            <a:headEnd/>
            <a:tailEnd/>
          </a:ln>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84211" y="49636"/>
            <a:ext cx="209632" cy="317004"/>
          </a:xfrm>
          <a:prstGeom prst="rect">
            <a:avLst/>
          </a:prstGeom>
        </p:spPr>
      </p:pic>
      <p:grpSp>
        <p:nvGrpSpPr>
          <p:cNvPr id="3" name="Group 2">
            <a:extLst>
              <a:ext uri="{FF2B5EF4-FFF2-40B4-BE49-F238E27FC236}">
                <a16:creationId xmlns:a16="http://schemas.microsoft.com/office/drawing/2014/main" id="{D475EB4B-5788-6121-FEBE-2336FD9F9E94}"/>
              </a:ext>
            </a:extLst>
          </p:cNvPr>
          <p:cNvGrpSpPr/>
          <p:nvPr/>
        </p:nvGrpSpPr>
        <p:grpSpPr>
          <a:xfrm>
            <a:off x="78170" y="71569"/>
            <a:ext cx="12035660" cy="6703999"/>
            <a:chOff x="0" y="71569"/>
            <a:chExt cx="12192000" cy="6703999"/>
          </a:xfrm>
        </p:grpSpPr>
        <p:sp>
          <p:nvSpPr>
            <p:cNvPr id="4" name="Rectangle 3">
              <a:extLst>
                <a:ext uri="{FF2B5EF4-FFF2-40B4-BE49-F238E27FC236}">
                  <a16:creationId xmlns:a16="http://schemas.microsoft.com/office/drawing/2014/main" id="{1B0E2A8B-3688-5A46-5D93-0F5D317B4DAA}"/>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a:extLst>
                <a:ext uri="{FF2B5EF4-FFF2-40B4-BE49-F238E27FC236}">
                  <a16:creationId xmlns:a16="http://schemas.microsoft.com/office/drawing/2014/main" id="{CC681544-3A26-555C-8C8A-13D87ECB4CA3}"/>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Observing Mössbauer Effect</a:t>
              </a:r>
            </a:p>
          </p:txBody>
        </p:sp>
      </p:grpSp>
      <p:pic>
        <p:nvPicPr>
          <p:cNvPr id="5" name="Picture 4" descr="Res Abs.jpg">
            <a:extLst>
              <a:ext uri="{FF2B5EF4-FFF2-40B4-BE49-F238E27FC236}">
                <a16:creationId xmlns:a16="http://schemas.microsoft.com/office/drawing/2014/main" id="{C32C6900-BC0D-D81F-073B-D1D0AD3C7740}"/>
              </a:ext>
            </a:extLst>
          </p:cNvPr>
          <p:cNvPicPr>
            <a:picLocks noChangeAspect="1"/>
          </p:cNvPicPr>
          <p:nvPr/>
        </p:nvPicPr>
        <p:blipFill>
          <a:blip r:embed="rId5" cstate="print"/>
          <a:stretch>
            <a:fillRect/>
          </a:stretch>
        </p:blipFill>
        <p:spPr>
          <a:xfrm>
            <a:off x="1371828" y="437563"/>
            <a:ext cx="9257633" cy="5982873"/>
          </a:xfrm>
          <a:prstGeom prst="rect">
            <a:avLst/>
          </a:prstGeom>
        </p:spPr>
      </p:pic>
    </p:spTree>
    <p:extLst>
      <p:ext uri="{BB962C8B-B14F-4D97-AF65-F5344CB8AC3E}">
        <p14:creationId xmlns:p14="http://schemas.microsoft.com/office/powerpoint/2010/main" val="493602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19"/>
          <p:cNvPicPr>
            <a:picLocks noChangeAspect="1" noChangeArrowheads="1"/>
          </p:cNvPicPr>
          <p:nvPr/>
        </p:nvPicPr>
        <p:blipFill>
          <a:blip r:embed="rId3" cstate="print"/>
          <a:srcRect/>
          <a:stretch>
            <a:fillRect/>
          </a:stretch>
        </p:blipFill>
        <p:spPr bwMode="auto">
          <a:xfrm>
            <a:off x="11836322" y="48256"/>
            <a:ext cx="302516" cy="305855"/>
          </a:xfrm>
          <a:prstGeom prst="rect">
            <a:avLst/>
          </a:prstGeom>
          <a:noFill/>
          <a:ln w="9525">
            <a:noFill/>
            <a:miter lim="800000"/>
            <a:headEnd/>
            <a:tailEnd/>
          </a:ln>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84211" y="49636"/>
            <a:ext cx="209632" cy="317004"/>
          </a:xfrm>
          <a:prstGeom prst="rect">
            <a:avLst/>
          </a:prstGeom>
        </p:spPr>
      </p:pic>
      <p:pic>
        <p:nvPicPr>
          <p:cNvPr id="43" name="Object 2"/>
          <p:cNvPicPr>
            <a:picLocks noChangeAspect="1" noChangeArrowheads="1"/>
          </p:cNvPicPr>
          <p:nvPr/>
        </p:nvPicPr>
        <p:blipFill>
          <a:blip r:embed="rId5">
            <a:extLst>
              <a:ext uri="{28A0092B-C50C-407E-A947-70E740481C1C}">
                <a14:useLocalDpi xmlns:a14="http://schemas.microsoft.com/office/drawing/2010/main" val="0"/>
              </a:ext>
            </a:extLst>
          </a:blip>
          <a:srcRect t="15273"/>
          <a:stretch>
            <a:fillRect/>
          </a:stretch>
        </p:blipFill>
        <p:spPr bwMode="auto">
          <a:xfrm>
            <a:off x="1424198" y="555274"/>
            <a:ext cx="8888201" cy="520713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59997" y="6106795"/>
            <a:ext cx="4608301" cy="369332"/>
          </a:xfrm>
          <a:prstGeom prst="rect">
            <a:avLst/>
          </a:prstGeom>
          <a:solidFill>
            <a:srgbClr val="FF99FF"/>
          </a:solidFill>
        </p:spPr>
        <p:txBody>
          <a:bodyPr wrap="square" rtlCol="0">
            <a:spAutoFit/>
          </a:bodyPr>
          <a:lstStyle/>
          <a:p>
            <a:r>
              <a:rPr lang="en-ZA" b="1" dirty="0"/>
              <a:t>ME has been observed in &gt; 40 elements</a:t>
            </a:r>
          </a:p>
        </p:txBody>
      </p:sp>
      <p:sp>
        <p:nvSpPr>
          <p:cNvPr id="8" name="Rectangle 7"/>
          <p:cNvSpPr/>
          <p:nvPr/>
        </p:nvSpPr>
        <p:spPr>
          <a:xfrm>
            <a:off x="10312399" y="1262745"/>
            <a:ext cx="369332" cy="1711494"/>
          </a:xfrm>
          <a:prstGeom prst="rect">
            <a:avLst/>
          </a:prstGeom>
        </p:spPr>
        <p:txBody>
          <a:bodyPr vert="vert" wrap="none">
            <a:spAutoFit/>
          </a:bodyPr>
          <a:lstStyle/>
          <a:p>
            <a:r>
              <a:rPr lang="de-DE" sz="1200" i="1" dirty="0">
                <a:solidFill>
                  <a:srgbClr val="1B1B55"/>
                </a:solidFill>
                <a:latin typeface="Times New Roman" pitchFamily="18" charset="0"/>
                <a:cs typeface="Times New Roman" pitchFamily="18" charset="0"/>
              </a:rPr>
              <a:t>P. Gütlich‘s Lecture slides</a:t>
            </a:r>
          </a:p>
        </p:txBody>
      </p:sp>
      <p:sp>
        <p:nvSpPr>
          <p:cNvPr id="7" name="Rectangle 6"/>
          <p:cNvSpPr/>
          <p:nvPr/>
        </p:nvSpPr>
        <p:spPr>
          <a:xfrm>
            <a:off x="7693473" y="6106795"/>
            <a:ext cx="3331938" cy="369332"/>
          </a:xfrm>
          <a:prstGeom prst="rect">
            <a:avLst/>
          </a:prstGeom>
          <a:solidFill>
            <a:srgbClr val="FF99FF"/>
          </a:solidFill>
        </p:spPr>
        <p:txBody>
          <a:bodyPr wrap="none">
            <a:spAutoFit/>
          </a:bodyPr>
          <a:lstStyle/>
          <a:p>
            <a:r>
              <a:rPr lang="en-US" b="1" dirty="0"/>
              <a:t>&gt; 90% of all applications use </a:t>
            </a:r>
            <a:r>
              <a:rPr lang="en-US" b="1" baseline="30000" dirty="0"/>
              <a:t>57</a:t>
            </a:r>
            <a:r>
              <a:rPr lang="en-US" b="1" dirty="0"/>
              <a:t>Fe</a:t>
            </a:r>
            <a:endParaRPr lang="en-ZA" b="1" dirty="0"/>
          </a:p>
        </p:txBody>
      </p:sp>
      <p:grpSp>
        <p:nvGrpSpPr>
          <p:cNvPr id="3" name="Group 2">
            <a:extLst>
              <a:ext uri="{FF2B5EF4-FFF2-40B4-BE49-F238E27FC236}">
                <a16:creationId xmlns:a16="http://schemas.microsoft.com/office/drawing/2014/main" id="{D475EB4B-5788-6121-FEBE-2336FD9F9E94}"/>
              </a:ext>
            </a:extLst>
          </p:cNvPr>
          <p:cNvGrpSpPr/>
          <p:nvPr/>
        </p:nvGrpSpPr>
        <p:grpSpPr>
          <a:xfrm>
            <a:off x="78170" y="71569"/>
            <a:ext cx="12035660" cy="6703999"/>
            <a:chOff x="0" y="71569"/>
            <a:chExt cx="12192000" cy="6703999"/>
          </a:xfrm>
        </p:grpSpPr>
        <p:sp>
          <p:nvSpPr>
            <p:cNvPr id="4" name="Rectangle 3">
              <a:extLst>
                <a:ext uri="{FF2B5EF4-FFF2-40B4-BE49-F238E27FC236}">
                  <a16:creationId xmlns:a16="http://schemas.microsoft.com/office/drawing/2014/main" id="{1B0E2A8B-3688-5A46-5D93-0F5D317B4DAA}"/>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a:extLst>
                <a:ext uri="{FF2B5EF4-FFF2-40B4-BE49-F238E27FC236}">
                  <a16:creationId xmlns:a16="http://schemas.microsoft.com/office/drawing/2014/main" id="{CC681544-3A26-555C-8C8A-13D87ECB4CA3}"/>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Mössbauer  Active Isotopes</a:t>
              </a:r>
            </a:p>
          </p:txBody>
        </p:sp>
      </p:grpSp>
    </p:spTree>
    <p:extLst>
      <p:ext uri="{BB962C8B-B14F-4D97-AF65-F5344CB8AC3E}">
        <p14:creationId xmlns:p14="http://schemas.microsoft.com/office/powerpoint/2010/main" val="495063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734421" y="1693979"/>
            <a:ext cx="1996250" cy="2121753"/>
            <a:chOff x="734421" y="1697196"/>
            <a:chExt cx="1996250" cy="2121753"/>
          </a:xfrm>
        </p:grpSpPr>
        <p:pic>
          <p:nvPicPr>
            <p:cNvPr id="28" name="Picture 27" descr="GaAs.jpg"/>
            <p:cNvPicPr>
              <a:picLocks noChangeAspect="1"/>
            </p:cNvPicPr>
            <p:nvPr/>
          </p:nvPicPr>
          <p:blipFill>
            <a:blip r:embed="rId3" cstate="print"/>
            <a:srcRect l="4416" t="7291" r="4416"/>
            <a:stretch>
              <a:fillRect/>
            </a:stretch>
          </p:blipFill>
          <p:spPr>
            <a:xfrm>
              <a:off x="734421" y="1697196"/>
              <a:ext cx="1996250" cy="1974061"/>
            </a:xfrm>
            <a:prstGeom prst="rect">
              <a:avLst/>
            </a:prstGeom>
          </p:spPr>
        </p:pic>
        <p:grpSp>
          <p:nvGrpSpPr>
            <p:cNvPr id="29" name="Group 28"/>
            <p:cNvGrpSpPr/>
            <p:nvPr/>
          </p:nvGrpSpPr>
          <p:grpSpPr>
            <a:xfrm>
              <a:off x="906838" y="3449617"/>
              <a:ext cx="1253601" cy="369332"/>
              <a:chOff x="6494267" y="2949834"/>
              <a:chExt cx="1253601" cy="369332"/>
            </a:xfrm>
          </p:grpSpPr>
          <p:sp>
            <p:nvSpPr>
              <p:cNvPr id="30" name="Rectangle 29"/>
              <p:cNvSpPr/>
              <p:nvPr/>
            </p:nvSpPr>
            <p:spPr>
              <a:xfrm>
                <a:off x="6728294" y="2949834"/>
                <a:ext cx="1019574"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800" b="0" i="0" u="none" strike="noStrike" kern="0" cap="none" spc="0" normalizeH="0" baseline="0" noProof="0" dirty="0">
                    <a:ln>
                      <a:noFill/>
                    </a:ln>
                    <a:solidFill>
                      <a:srgbClr val="002060"/>
                    </a:solidFill>
                    <a:effectLst/>
                    <a:uLnTx/>
                    <a:uFillTx/>
                    <a:latin typeface="Gill Sans MT"/>
                  </a:rPr>
                  <a:t>Fe</a:t>
                </a:r>
                <a:r>
                  <a:rPr kumimoji="0" lang="da-DK" sz="1800" b="0" i="0" u="none" strike="noStrike" kern="0" cap="none" spc="0" normalizeH="0" baseline="30000" noProof="0" dirty="0">
                    <a:ln>
                      <a:noFill/>
                    </a:ln>
                    <a:solidFill>
                      <a:srgbClr val="002060"/>
                    </a:solidFill>
                    <a:effectLst/>
                    <a:uLnTx/>
                    <a:uFillTx/>
                    <a:latin typeface="Gill Sans MT"/>
                  </a:rPr>
                  <a:t>n+</a:t>
                </a:r>
                <a:r>
                  <a:rPr kumimoji="0" lang="da-DK" sz="1800" b="0" i="0" u="none" strike="noStrike" kern="0" cap="none" spc="0" normalizeH="0" baseline="0" noProof="0" dirty="0">
                    <a:ln>
                      <a:noFill/>
                    </a:ln>
                    <a:solidFill>
                      <a:srgbClr val="002060"/>
                    </a:solidFill>
                    <a:effectLst/>
                    <a:uLnTx/>
                    <a:uFillTx/>
                    <a:latin typeface="Gill Sans MT"/>
                  </a:rPr>
                  <a:t>/Sn</a:t>
                </a:r>
                <a:r>
                  <a:rPr kumimoji="0" lang="da-DK" sz="1800" b="0" i="0" u="none" strike="noStrike" kern="0" cap="none" spc="0" normalizeH="0" baseline="30000" noProof="0" dirty="0">
                    <a:ln>
                      <a:noFill/>
                    </a:ln>
                    <a:solidFill>
                      <a:srgbClr val="002060"/>
                    </a:solidFill>
                    <a:effectLst/>
                    <a:uLnTx/>
                    <a:uFillTx/>
                    <a:latin typeface="Gill Sans MT"/>
                  </a:rPr>
                  <a:t>n+</a:t>
                </a:r>
                <a:endParaRPr kumimoji="0" lang="da-DK" sz="1800" b="0" i="0" u="none" strike="noStrike" kern="0" cap="none" spc="0" normalizeH="0" baseline="0" noProof="0" dirty="0">
                  <a:ln>
                    <a:noFill/>
                  </a:ln>
                  <a:solidFill>
                    <a:srgbClr val="002060"/>
                  </a:solidFill>
                  <a:effectLst/>
                  <a:uLnTx/>
                  <a:uFillTx/>
                  <a:latin typeface="Gill Sans MT"/>
                </a:endParaRPr>
              </a:p>
            </p:txBody>
          </p:sp>
          <p:sp>
            <p:nvSpPr>
              <p:cNvPr id="31" name="Oval 30"/>
              <p:cNvSpPr/>
              <p:nvPr/>
            </p:nvSpPr>
            <p:spPr>
              <a:xfrm>
                <a:off x="6494267" y="3048697"/>
                <a:ext cx="201745" cy="198757"/>
              </a:xfrm>
              <a:prstGeom prst="ellipse">
                <a:avLst/>
              </a:prstGeom>
              <a:solidFill>
                <a:srgbClr val="FF0000"/>
              </a:solidFill>
              <a:ln w="1905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white"/>
                  </a:solidFill>
                  <a:effectLst/>
                  <a:uLnTx/>
                  <a:uFillTx/>
                  <a:latin typeface="Gill Sans MT"/>
                  <a:ea typeface="+mn-ea"/>
                  <a:cs typeface="+mn-cs"/>
                </a:endParaRPr>
              </a:p>
            </p:txBody>
          </p:sp>
        </p:grpSp>
      </p:grpSp>
      <p:pic>
        <p:nvPicPr>
          <p:cNvPr id="34" name="Picture 33"/>
          <p:cNvPicPr>
            <a:picLocks noChangeAspect="1"/>
          </p:cNvPicPr>
          <p:nvPr/>
        </p:nvPicPr>
        <p:blipFill>
          <a:blip r:embed="rId4"/>
          <a:stretch>
            <a:fillRect/>
          </a:stretch>
        </p:blipFill>
        <p:spPr>
          <a:xfrm>
            <a:off x="6775078" y="738137"/>
            <a:ext cx="2243311" cy="2817861"/>
          </a:xfrm>
          <a:prstGeom prst="rect">
            <a:avLst/>
          </a:prstGeom>
        </p:spPr>
      </p:pic>
      <p:grpSp>
        <p:nvGrpSpPr>
          <p:cNvPr id="35" name="Group 34"/>
          <p:cNvGrpSpPr/>
          <p:nvPr/>
        </p:nvGrpSpPr>
        <p:grpSpPr>
          <a:xfrm>
            <a:off x="1586010" y="1697048"/>
            <a:ext cx="1228334" cy="1118788"/>
            <a:chOff x="7516774" y="3493010"/>
            <a:chExt cx="1228334" cy="1118788"/>
          </a:xfrm>
        </p:grpSpPr>
        <p:sp>
          <p:nvSpPr>
            <p:cNvPr id="36" name="Oval 35"/>
            <p:cNvSpPr/>
            <p:nvPr/>
          </p:nvSpPr>
          <p:spPr>
            <a:xfrm>
              <a:off x="7516774" y="3533335"/>
              <a:ext cx="357190" cy="357190"/>
            </a:xfrm>
            <a:prstGeom prst="ellipse">
              <a:avLst/>
            </a:prstGeom>
            <a:noFill/>
            <a:ln w="19050" cap="flat" cmpd="sng" algn="ctr">
              <a:solidFill>
                <a:srgbClr val="727CA3">
                  <a:shade val="50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W" sz="1800" b="0" i="0" u="none" strike="noStrike" kern="0" cap="none" spc="0" normalizeH="0" baseline="0" noProof="0">
                <a:ln>
                  <a:noFill/>
                </a:ln>
                <a:solidFill>
                  <a:srgbClr val="1B1B55"/>
                </a:solidFill>
                <a:effectLst/>
                <a:uLnTx/>
                <a:uFillTx/>
                <a:latin typeface="Gill Sans MT"/>
                <a:ea typeface="+mn-ea"/>
                <a:cs typeface="+mn-cs"/>
              </a:endParaRPr>
            </a:p>
          </p:txBody>
        </p:sp>
        <p:sp>
          <p:nvSpPr>
            <p:cNvPr id="37" name="Oval 36"/>
            <p:cNvSpPr/>
            <p:nvPr/>
          </p:nvSpPr>
          <p:spPr>
            <a:xfrm>
              <a:off x="7737790" y="4142474"/>
              <a:ext cx="357190" cy="357190"/>
            </a:xfrm>
            <a:prstGeom prst="ellipse">
              <a:avLst/>
            </a:prstGeom>
            <a:noFill/>
            <a:ln w="19050" cap="flat" cmpd="sng" algn="ctr">
              <a:solidFill>
                <a:srgbClr val="727CA3">
                  <a:shade val="50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W" sz="1800" b="0" i="0" u="none" strike="noStrike" kern="0" cap="none" spc="0" normalizeH="0" baseline="0" noProof="0">
                <a:ln>
                  <a:noFill/>
                </a:ln>
                <a:solidFill>
                  <a:srgbClr val="1B1B55"/>
                </a:solidFill>
                <a:effectLst/>
                <a:uLnTx/>
                <a:uFillTx/>
                <a:latin typeface="Gill Sans MT"/>
                <a:ea typeface="+mn-ea"/>
                <a:cs typeface="+mn-cs"/>
              </a:endParaRPr>
            </a:p>
          </p:txBody>
        </p:sp>
        <p:sp>
          <p:nvSpPr>
            <p:cNvPr id="38" name="Oval 37"/>
            <p:cNvSpPr/>
            <p:nvPr/>
          </p:nvSpPr>
          <p:spPr>
            <a:xfrm>
              <a:off x="8387918" y="3493010"/>
              <a:ext cx="357190" cy="357190"/>
            </a:xfrm>
            <a:prstGeom prst="ellipse">
              <a:avLst/>
            </a:prstGeom>
            <a:noFill/>
            <a:ln w="19050" cap="flat" cmpd="sng" algn="ctr">
              <a:solidFill>
                <a:srgbClr val="727CA3">
                  <a:shade val="50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W" sz="1800" b="0" i="0" u="none" strike="noStrike" kern="0" cap="none" spc="0" normalizeH="0" baseline="0" noProof="0">
                <a:ln>
                  <a:noFill/>
                </a:ln>
                <a:solidFill>
                  <a:srgbClr val="1B1B55"/>
                </a:solidFill>
                <a:effectLst/>
                <a:uLnTx/>
                <a:uFillTx/>
                <a:latin typeface="Gill Sans MT"/>
                <a:ea typeface="+mn-ea"/>
                <a:cs typeface="+mn-cs"/>
              </a:endParaRPr>
            </a:p>
          </p:txBody>
        </p:sp>
        <p:sp>
          <p:nvSpPr>
            <p:cNvPr id="39" name="Oval 38"/>
            <p:cNvSpPr/>
            <p:nvPr/>
          </p:nvSpPr>
          <p:spPr>
            <a:xfrm>
              <a:off x="8149252" y="4254608"/>
              <a:ext cx="357190" cy="357190"/>
            </a:xfrm>
            <a:prstGeom prst="ellipse">
              <a:avLst/>
            </a:prstGeom>
            <a:noFill/>
            <a:ln w="19050" cap="flat" cmpd="sng" algn="ctr">
              <a:solidFill>
                <a:srgbClr val="727CA3">
                  <a:shade val="50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W" sz="1800" b="0" i="0" u="none" strike="noStrike" kern="0" cap="none" spc="0" normalizeH="0" baseline="0" noProof="0">
                <a:ln>
                  <a:noFill/>
                </a:ln>
                <a:solidFill>
                  <a:srgbClr val="1B1B55"/>
                </a:solidFill>
                <a:effectLst/>
                <a:uLnTx/>
                <a:uFillTx/>
                <a:latin typeface="Gill Sans MT"/>
                <a:ea typeface="+mn-ea"/>
                <a:cs typeface="+mn-cs"/>
              </a:endParaRPr>
            </a:p>
          </p:txBody>
        </p:sp>
      </p:grpSp>
      <p:sp>
        <p:nvSpPr>
          <p:cNvPr id="41" name="TextBox 40"/>
          <p:cNvSpPr txBox="1"/>
          <p:nvPr/>
        </p:nvSpPr>
        <p:spPr>
          <a:xfrm>
            <a:off x="92677" y="648072"/>
            <a:ext cx="2994345" cy="900246"/>
          </a:xfrm>
          <a:prstGeom prst="rect">
            <a:avLst/>
          </a:prstGeom>
          <a:solidFill>
            <a:srgbClr val="9FB8C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ZA" sz="1750" b="0" i="0" u="none" strike="noStrike" kern="0" cap="none" spc="0" normalizeH="0" baseline="0" noProof="0" dirty="0">
                <a:ln>
                  <a:noFill/>
                </a:ln>
                <a:solidFill>
                  <a:srgbClr val="002060"/>
                </a:solidFill>
                <a:effectLst/>
                <a:uLnTx/>
                <a:uFillTx/>
                <a:latin typeface="Gill Sans MT"/>
              </a:rPr>
              <a:t>...sensitive to charge density distribution at the nucleus and symmetry around the probe…</a:t>
            </a:r>
          </a:p>
        </p:txBody>
      </p:sp>
      <p:pic>
        <p:nvPicPr>
          <p:cNvPr id="42" name="Picture 41"/>
          <p:cNvPicPr>
            <a:picLocks noChangeAspect="1"/>
          </p:cNvPicPr>
          <p:nvPr/>
        </p:nvPicPr>
        <p:blipFill>
          <a:blip r:embed="rId5"/>
          <a:stretch>
            <a:fillRect/>
          </a:stretch>
        </p:blipFill>
        <p:spPr>
          <a:xfrm>
            <a:off x="3201869" y="711908"/>
            <a:ext cx="3458363" cy="2852411"/>
          </a:xfrm>
          <a:prstGeom prst="rect">
            <a:avLst/>
          </a:prstGeom>
        </p:spPr>
      </p:pic>
      <p:grpSp>
        <p:nvGrpSpPr>
          <p:cNvPr id="43" name="Group 42"/>
          <p:cNvGrpSpPr/>
          <p:nvPr/>
        </p:nvGrpSpPr>
        <p:grpSpPr>
          <a:xfrm>
            <a:off x="5340759" y="933097"/>
            <a:ext cx="2543609" cy="1980617"/>
            <a:chOff x="5340759" y="936314"/>
            <a:chExt cx="2543609" cy="1980617"/>
          </a:xfrm>
        </p:grpSpPr>
        <p:sp>
          <p:nvSpPr>
            <p:cNvPr id="44" name="Oval 43"/>
            <p:cNvSpPr/>
            <p:nvPr/>
          </p:nvSpPr>
          <p:spPr>
            <a:xfrm>
              <a:off x="5340759" y="2774492"/>
              <a:ext cx="139359" cy="142439"/>
            </a:xfrm>
            <a:prstGeom prst="ellipse">
              <a:avLst/>
            </a:prstGeom>
            <a:noFill/>
            <a:ln w="190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white"/>
                </a:solidFill>
                <a:effectLst/>
                <a:uLnTx/>
                <a:uFillTx/>
                <a:latin typeface="Gill Sans MT"/>
                <a:ea typeface="+mn-ea"/>
                <a:cs typeface="+mn-cs"/>
              </a:endParaRPr>
            </a:p>
          </p:txBody>
        </p:sp>
        <p:pic>
          <p:nvPicPr>
            <p:cNvPr id="45" name="Picture 44"/>
            <p:cNvPicPr>
              <a:picLocks noChangeAspect="1"/>
            </p:cNvPicPr>
            <p:nvPr/>
          </p:nvPicPr>
          <p:blipFill>
            <a:blip r:embed="rId6"/>
            <a:stretch>
              <a:fillRect/>
            </a:stretch>
          </p:blipFill>
          <p:spPr>
            <a:xfrm>
              <a:off x="6372921" y="936314"/>
              <a:ext cx="1511447" cy="1521764"/>
            </a:xfrm>
            <a:prstGeom prst="rect">
              <a:avLst/>
            </a:prstGeom>
          </p:spPr>
        </p:pic>
        <p:cxnSp>
          <p:nvCxnSpPr>
            <p:cNvPr id="46" name="Straight Connector 45"/>
            <p:cNvCxnSpPr>
              <a:stCxn id="44" idx="1"/>
            </p:cNvCxnSpPr>
            <p:nvPr/>
          </p:nvCxnSpPr>
          <p:spPr>
            <a:xfrm flipV="1">
              <a:off x="5361168" y="1276882"/>
              <a:ext cx="1131719" cy="1518470"/>
            </a:xfrm>
            <a:prstGeom prst="line">
              <a:avLst/>
            </a:prstGeom>
            <a:noFill/>
            <a:ln w="19050" cap="flat" cmpd="sng" algn="ctr">
              <a:solidFill>
                <a:srgbClr val="800080"/>
              </a:solidFill>
              <a:prstDash val="lgDashDot"/>
            </a:ln>
            <a:effectLst/>
          </p:spPr>
        </p:cxnSp>
        <p:cxnSp>
          <p:nvCxnSpPr>
            <p:cNvPr id="47" name="Straight Connector 46"/>
            <p:cNvCxnSpPr>
              <a:stCxn id="44" idx="5"/>
            </p:cNvCxnSpPr>
            <p:nvPr/>
          </p:nvCxnSpPr>
          <p:spPr>
            <a:xfrm flipV="1">
              <a:off x="5459709" y="2458078"/>
              <a:ext cx="1704579" cy="437993"/>
            </a:xfrm>
            <a:prstGeom prst="line">
              <a:avLst/>
            </a:prstGeom>
            <a:noFill/>
            <a:ln w="19050" cap="flat" cmpd="sng" algn="ctr">
              <a:solidFill>
                <a:srgbClr val="800080"/>
              </a:solidFill>
              <a:prstDash val="lgDashDot"/>
            </a:ln>
            <a:effectLst/>
          </p:spPr>
        </p:cxnSp>
      </p:grpSp>
      <p:grpSp>
        <p:nvGrpSpPr>
          <p:cNvPr id="2" name="Group 1">
            <a:extLst>
              <a:ext uri="{FF2B5EF4-FFF2-40B4-BE49-F238E27FC236}">
                <a16:creationId xmlns:a16="http://schemas.microsoft.com/office/drawing/2014/main" id="{5553F309-686D-4D25-23FD-6E85F4843A8C}"/>
              </a:ext>
            </a:extLst>
          </p:cNvPr>
          <p:cNvGrpSpPr/>
          <p:nvPr/>
        </p:nvGrpSpPr>
        <p:grpSpPr>
          <a:xfrm>
            <a:off x="78170" y="71569"/>
            <a:ext cx="12035660" cy="6703999"/>
            <a:chOff x="0" y="71569"/>
            <a:chExt cx="12192000" cy="6703999"/>
          </a:xfrm>
        </p:grpSpPr>
        <p:sp>
          <p:nvSpPr>
            <p:cNvPr id="4" name="Rectangle 3">
              <a:extLst>
                <a:ext uri="{FF2B5EF4-FFF2-40B4-BE49-F238E27FC236}">
                  <a16:creationId xmlns:a16="http://schemas.microsoft.com/office/drawing/2014/main" id="{958078F5-43FE-4994-366B-F970598FAEDA}"/>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a:extLst>
                <a:ext uri="{FF2B5EF4-FFF2-40B4-BE49-F238E27FC236}">
                  <a16:creationId xmlns:a16="http://schemas.microsoft.com/office/drawing/2014/main" id="{E4CA12EC-8AB9-A5BF-20E7-3D1C145B7FE3}"/>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Emission Mössbauer  Spectroscopy @ ISOLDE</a:t>
              </a:r>
            </a:p>
          </p:txBody>
        </p:sp>
      </p:grpSp>
    </p:spTree>
    <p:extLst>
      <p:ext uri="{BB962C8B-B14F-4D97-AF65-F5344CB8AC3E}">
        <p14:creationId xmlns:p14="http://schemas.microsoft.com/office/powerpoint/2010/main" val="132290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35" presetClass="emph" presetSubtype="0" repeatCount="indefinite" fill="hold" nodeType="withEffect">
                                  <p:stCondLst>
                                    <p:cond delay="0"/>
                                  </p:stCondLst>
                                  <p:childTnLst>
                                    <p:anim calcmode="discrete" valueType="str">
                                      <p:cBhvr>
                                        <p:cTn id="8" dur="750" fill="hold"/>
                                        <p:tgtEl>
                                          <p:spTgt spid="35"/>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left)">
                                      <p:cBhvr>
                                        <p:cTn id="1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99A63A8-52A4-3AD9-604D-7CC5A235DBF5}"/>
              </a:ext>
            </a:extLst>
          </p:cNvPr>
          <p:cNvGrpSpPr/>
          <p:nvPr/>
        </p:nvGrpSpPr>
        <p:grpSpPr>
          <a:xfrm>
            <a:off x="78170" y="71569"/>
            <a:ext cx="12035660" cy="6703999"/>
            <a:chOff x="0" y="71569"/>
            <a:chExt cx="12192000" cy="6703999"/>
          </a:xfrm>
        </p:grpSpPr>
        <p:sp>
          <p:nvSpPr>
            <p:cNvPr id="17" name="Rectangle 16">
              <a:extLst>
                <a:ext uri="{FF2B5EF4-FFF2-40B4-BE49-F238E27FC236}">
                  <a16:creationId xmlns:a16="http://schemas.microsoft.com/office/drawing/2014/main" id="{2684C13C-C8A5-61A3-43E7-5325ECC75290}"/>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ectangle 17">
              <a:extLst>
                <a:ext uri="{FF2B5EF4-FFF2-40B4-BE49-F238E27FC236}">
                  <a16:creationId xmlns:a16="http://schemas.microsoft.com/office/drawing/2014/main" id="{A2AD4A9D-A168-F4CD-3552-949942001F8A}"/>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Hyperfine Interactions</a:t>
              </a:r>
            </a:p>
          </p:txBody>
        </p:sp>
      </p:grpSp>
      <p:grpSp>
        <p:nvGrpSpPr>
          <p:cNvPr id="5" name="Group 4">
            <a:extLst>
              <a:ext uri="{FF2B5EF4-FFF2-40B4-BE49-F238E27FC236}">
                <a16:creationId xmlns:a16="http://schemas.microsoft.com/office/drawing/2014/main" id="{40CD4963-271A-E193-8C2B-6DE5D424453B}"/>
              </a:ext>
            </a:extLst>
          </p:cNvPr>
          <p:cNvGrpSpPr/>
          <p:nvPr/>
        </p:nvGrpSpPr>
        <p:grpSpPr>
          <a:xfrm>
            <a:off x="154265" y="658530"/>
            <a:ext cx="11883469" cy="5718047"/>
            <a:chOff x="153547" y="773304"/>
            <a:chExt cx="11883469" cy="5718047"/>
          </a:xfrm>
        </p:grpSpPr>
        <p:graphicFrame>
          <p:nvGraphicFramePr>
            <p:cNvPr id="19" name="Object 18">
              <a:extLst>
                <a:ext uri="{FF2B5EF4-FFF2-40B4-BE49-F238E27FC236}">
                  <a16:creationId xmlns:a16="http://schemas.microsoft.com/office/drawing/2014/main" id="{4E61953F-1122-8C7C-A319-9A7C61EA401C}"/>
                </a:ext>
              </a:extLst>
            </p:cNvPr>
            <p:cNvGraphicFramePr>
              <a:graphicFrameLocks noChangeAspect="1"/>
            </p:cNvGraphicFramePr>
            <p:nvPr/>
          </p:nvGraphicFramePr>
          <p:xfrm>
            <a:off x="4772608" y="2935902"/>
            <a:ext cx="114300" cy="215900"/>
          </p:xfrm>
          <a:graphic>
            <a:graphicData uri="http://schemas.openxmlformats.org/presentationml/2006/ole">
              <mc:AlternateContent xmlns:mc="http://schemas.openxmlformats.org/markup-compatibility/2006">
                <mc:Choice xmlns:v="urn:schemas-microsoft-com:vml" Requires="v">
                  <p:oleObj name="Equation" r:id="rId3" imgW="114120" imgH="215640" progId="Equation.3">
                    <p:embed/>
                  </p:oleObj>
                </mc:Choice>
                <mc:Fallback>
                  <p:oleObj name="Equation" r:id="rId3" imgW="114120" imgH="215640" progId="Equation.3">
                    <p:embed/>
                    <p:pic>
                      <p:nvPicPr>
                        <p:cNvPr id="19" name="Object 18">
                          <a:extLst>
                            <a:ext uri="{FF2B5EF4-FFF2-40B4-BE49-F238E27FC236}">
                              <a16:creationId xmlns:a16="http://schemas.microsoft.com/office/drawing/2014/main" id="{4E61953F-1122-8C7C-A319-9A7C61EA40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2608" y="2935902"/>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0" name="Picture 19" descr="Picture3.emf">
              <a:extLst>
                <a:ext uri="{FF2B5EF4-FFF2-40B4-BE49-F238E27FC236}">
                  <a16:creationId xmlns:a16="http://schemas.microsoft.com/office/drawing/2014/main" id="{AD3ACBB9-AC8E-A7EC-C5E8-2D862B444CD3}"/>
                </a:ext>
              </a:extLst>
            </p:cNvPr>
            <p:cNvPicPr/>
            <p:nvPr/>
          </p:nvPicPr>
          <p:blipFill>
            <a:blip r:embed="rId5" cstate="print"/>
            <a:srcRect r="67308"/>
            <a:stretch>
              <a:fillRect/>
            </a:stretch>
          </p:blipFill>
          <p:spPr>
            <a:xfrm>
              <a:off x="4956859" y="1348705"/>
              <a:ext cx="944469" cy="1550490"/>
            </a:xfrm>
            <a:prstGeom prst="rect">
              <a:avLst/>
            </a:prstGeom>
          </p:spPr>
        </p:pic>
        <p:pic>
          <p:nvPicPr>
            <p:cNvPr id="21" name="Picture 20" descr="Picture3.emf">
              <a:extLst>
                <a:ext uri="{FF2B5EF4-FFF2-40B4-BE49-F238E27FC236}">
                  <a16:creationId xmlns:a16="http://schemas.microsoft.com/office/drawing/2014/main" id="{8C866E14-7B43-2149-77B6-4ACFA474D046}"/>
                </a:ext>
              </a:extLst>
            </p:cNvPr>
            <p:cNvPicPr/>
            <p:nvPr/>
          </p:nvPicPr>
          <p:blipFill>
            <a:blip r:embed="rId6" cstate="print"/>
            <a:srcRect l="32692"/>
            <a:stretch>
              <a:fillRect/>
            </a:stretch>
          </p:blipFill>
          <p:spPr>
            <a:xfrm>
              <a:off x="3901064" y="2794580"/>
              <a:ext cx="2571768" cy="2214578"/>
            </a:xfrm>
            <a:prstGeom prst="rect">
              <a:avLst/>
            </a:prstGeom>
          </p:spPr>
        </p:pic>
        <p:grpSp>
          <p:nvGrpSpPr>
            <p:cNvPr id="22" name="Group 34">
              <a:extLst>
                <a:ext uri="{FF2B5EF4-FFF2-40B4-BE49-F238E27FC236}">
                  <a16:creationId xmlns:a16="http://schemas.microsoft.com/office/drawing/2014/main" id="{49050BBA-1C5A-5DAE-CE75-3BA268F3DB55}"/>
                </a:ext>
              </a:extLst>
            </p:cNvPr>
            <p:cNvGrpSpPr/>
            <p:nvPr/>
          </p:nvGrpSpPr>
          <p:grpSpPr>
            <a:xfrm>
              <a:off x="3829626" y="4758364"/>
              <a:ext cx="2789061" cy="1688205"/>
              <a:chOff x="3571868" y="5072074"/>
              <a:chExt cx="2789061" cy="1688205"/>
            </a:xfrm>
          </p:grpSpPr>
          <p:grpSp>
            <p:nvGrpSpPr>
              <p:cNvPr id="127" name="Group 25">
                <a:extLst>
                  <a:ext uri="{FF2B5EF4-FFF2-40B4-BE49-F238E27FC236}">
                    <a16:creationId xmlns:a16="http://schemas.microsoft.com/office/drawing/2014/main" id="{A4E94117-44CF-1190-81D6-D73E9AEFC254}"/>
                  </a:ext>
                </a:extLst>
              </p:cNvPr>
              <p:cNvGrpSpPr/>
              <p:nvPr/>
            </p:nvGrpSpPr>
            <p:grpSpPr>
              <a:xfrm>
                <a:off x="3571868" y="5072074"/>
                <a:ext cx="2789061" cy="1688205"/>
                <a:chOff x="3643306" y="5072074"/>
                <a:chExt cx="2789061" cy="1688205"/>
              </a:xfrm>
            </p:grpSpPr>
            <p:graphicFrame>
              <p:nvGraphicFramePr>
                <p:cNvPr id="44038" name="Object 44037">
                  <a:extLst>
                    <a:ext uri="{FF2B5EF4-FFF2-40B4-BE49-F238E27FC236}">
                      <a16:creationId xmlns:a16="http://schemas.microsoft.com/office/drawing/2014/main" id="{4A5F6BF9-AF3B-03F4-D0B6-0686A30F51B0}"/>
                    </a:ext>
                  </a:extLst>
                </p:cNvPr>
                <p:cNvGraphicFramePr>
                  <a:graphicFrameLocks noChangeAspect="1"/>
                </p:cNvGraphicFramePr>
                <p:nvPr/>
              </p:nvGraphicFramePr>
              <p:xfrm>
                <a:off x="3643306" y="5072074"/>
                <a:ext cx="2786083" cy="807560"/>
              </p:xfrm>
              <a:graphic>
                <a:graphicData uri="http://schemas.openxmlformats.org/presentationml/2006/ole">
                  <mc:AlternateContent xmlns:mc="http://schemas.openxmlformats.org/markup-compatibility/2006">
                    <mc:Choice xmlns:v="urn:schemas-microsoft-com:vml" Requires="v">
                      <p:oleObj name="Equation" r:id="rId7" imgW="1650960" imgH="507960" progId="Equation.3">
                        <p:embed/>
                      </p:oleObj>
                    </mc:Choice>
                    <mc:Fallback>
                      <p:oleObj name="Equation" r:id="rId7" imgW="1650960" imgH="507960" progId="Equation.3">
                        <p:embed/>
                        <p:pic>
                          <p:nvPicPr>
                            <p:cNvPr id="44038" name="Object 44037">
                              <a:extLst>
                                <a:ext uri="{FF2B5EF4-FFF2-40B4-BE49-F238E27FC236}">
                                  <a16:creationId xmlns:a16="http://schemas.microsoft.com/office/drawing/2014/main" id="{4A5F6BF9-AF3B-03F4-D0B6-0686A30F51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3306" y="5072074"/>
                              <a:ext cx="2786083" cy="8075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39" name="TextBox 44038">
                  <a:extLst>
                    <a:ext uri="{FF2B5EF4-FFF2-40B4-BE49-F238E27FC236}">
                      <a16:creationId xmlns:a16="http://schemas.microsoft.com/office/drawing/2014/main" id="{541C2B76-78AF-F7F2-3E83-1EE5AC7E1B5C}"/>
                    </a:ext>
                  </a:extLst>
                </p:cNvPr>
                <p:cNvSpPr txBox="1"/>
                <p:nvPr/>
              </p:nvSpPr>
              <p:spPr>
                <a:xfrm>
                  <a:off x="4003474" y="6113948"/>
                  <a:ext cx="242889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ill Sans MT"/>
                    </a:rPr>
                    <a:t>Lattice asymmetry,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ill Sans MT"/>
                    </a:rPr>
                    <a:t>Clustering of atoms...</a:t>
                  </a:r>
                  <a:endParaRPr kumimoji="0" lang="en-ZW" sz="1800" b="0" i="0" u="none" strike="noStrike" kern="0" cap="none" spc="0" normalizeH="0" baseline="0" noProof="0" dirty="0">
                    <a:ln>
                      <a:noFill/>
                    </a:ln>
                    <a:solidFill>
                      <a:prstClr val="black"/>
                    </a:solidFill>
                    <a:effectLst/>
                    <a:uLnTx/>
                    <a:uFillTx/>
                    <a:latin typeface="Gill Sans MT"/>
                  </a:endParaRPr>
                </a:p>
              </p:txBody>
            </p:sp>
          </p:grpSp>
          <p:sp>
            <p:nvSpPr>
              <p:cNvPr id="44032" name="Oval 44031">
                <a:extLst>
                  <a:ext uri="{FF2B5EF4-FFF2-40B4-BE49-F238E27FC236}">
                    <a16:creationId xmlns:a16="http://schemas.microsoft.com/office/drawing/2014/main" id="{C75C70F4-B2DE-FC8C-9518-425704107D27}"/>
                  </a:ext>
                </a:extLst>
              </p:cNvPr>
              <p:cNvSpPr/>
              <p:nvPr/>
            </p:nvSpPr>
            <p:spPr>
              <a:xfrm>
                <a:off x="4643438" y="5072074"/>
                <a:ext cx="571504" cy="500066"/>
              </a:xfrm>
              <a:prstGeom prst="ellipse">
                <a:avLst/>
              </a:prstGeom>
              <a:noFill/>
              <a:ln w="19050" cap="flat" cmpd="sng" algn="ctr">
                <a:solidFill>
                  <a:srgbClr val="727CA3">
                    <a:shade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W" sz="1800" b="0" i="0" u="none" strike="noStrike" kern="0" cap="none" spc="0" normalizeH="0" baseline="0" noProof="0">
                  <a:ln>
                    <a:noFill/>
                  </a:ln>
                  <a:solidFill>
                    <a:prstClr val="white"/>
                  </a:solidFill>
                  <a:effectLst/>
                  <a:uLnTx/>
                  <a:uFillTx/>
                  <a:latin typeface="Gill Sans MT"/>
                  <a:ea typeface="+mn-ea"/>
                  <a:cs typeface="+mn-cs"/>
                </a:endParaRPr>
              </a:p>
            </p:txBody>
          </p:sp>
          <p:sp>
            <p:nvSpPr>
              <p:cNvPr id="44033" name="Oval 44032">
                <a:extLst>
                  <a:ext uri="{FF2B5EF4-FFF2-40B4-BE49-F238E27FC236}">
                    <a16:creationId xmlns:a16="http://schemas.microsoft.com/office/drawing/2014/main" id="{CC1C90B3-794F-3A6E-5A21-4A008767A394}"/>
                  </a:ext>
                </a:extLst>
              </p:cNvPr>
              <p:cNvSpPr/>
              <p:nvPr/>
            </p:nvSpPr>
            <p:spPr>
              <a:xfrm>
                <a:off x="5643570" y="5143512"/>
                <a:ext cx="428628" cy="428628"/>
              </a:xfrm>
              <a:prstGeom prst="ellipse">
                <a:avLst/>
              </a:prstGeom>
              <a:noFill/>
              <a:ln w="19050" cap="flat" cmpd="sng" algn="ctr">
                <a:solidFill>
                  <a:srgbClr val="727CA3">
                    <a:shade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W" sz="1800" b="0" i="0" u="none" strike="noStrike" kern="0" cap="none" spc="0" normalizeH="0" baseline="0" noProof="0">
                  <a:ln>
                    <a:noFill/>
                  </a:ln>
                  <a:solidFill>
                    <a:prstClr val="white"/>
                  </a:solidFill>
                  <a:effectLst/>
                  <a:uLnTx/>
                  <a:uFillTx/>
                  <a:latin typeface="Gill Sans MT"/>
                  <a:ea typeface="+mn-ea"/>
                  <a:cs typeface="+mn-cs"/>
                </a:endParaRPr>
              </a:p>
            </p:txBody>
          </p:sp>
          <p:cxnSp>
            <p:nvCxnSpPr>
              <p:cNvPr id="44035" name="Straight Arrow Connector 44034">
                <a:extLst>
                  <a:ext uri="{FF2B5EF4-FFF2-40B4-BE49-F238E27FC236}">
                    <a16:creationId xmlns:a16="http://schemas.microsoft.com/office/drawing/2014/main" id="{2C4012B1-91EE-FD63-E4A9-5232865ED078}"/>
                  </a:ext>
                </a:extLst>
              </p:cNvPr>
              <p:cNvCxnSpPr>
                <a:stCxn id="44032" idx="4"/>
                <a:endCxn id="44039" idx="0"/>
              </p:cNvCxnSpPr>
              <p:nvPr/>
            </p:nvCxnSpPr>
            <p:spPr>
              <a:xfrm>
                <a:off x="4929190" y="5572140"/>
                <a:ext cx="217293" cy="541808"/>
              </a:xfrm>
              <a:prstGeom prst="straightConnector1">
                <a:avLst/>
              </a:prstGeom>
              <a:noFill/>
              <a:ln w="9525" cap="flat" cmpd="sng" algn="ctr">
                <a:solidFill>
                  <a:srgbClr val="727CA3"/>
                </a:solidFill>
                <a:prstDash val="solid"/>
                <a:tailEnd type="arrow"/>
              </a:ln>
              <a:effectLst/>
            </p:spPr>
          </p:cxnSp>
          <p:cxnSp>
            <p:nvCxnSpPr>
              <p:cNvPr id="44037" name="Straight Arrow Connector 44036">
                <a:extLst>
                  <a:ext uri="{FF2B5EF4-FFF2-40B4-BE49-F238E27FC236}">
                    <a16:creationId xmlns:a16="http://schemas.microsoft.com/office/drawing/2014/main" id="{9C5BDEAD-AE6A-D3D7-3E82-AB74AF68B47E}"/>
                  </a:ext>
                </a:extLst>
              </p:cNvPr>
              <p:cNvCxnSpPr>
                <a:stCxn id="44033" idx="4"/>
              </p:cNvCxnSpPr>
              <p:nvPr/>
            </p:nvCxnSpPr>
            <p:spPr>
              <a:xfrm flipH="1">
                <a:off x="5357817" y="5572140"/>
                <a:ext cx="500067" cy="326792"/>
              </a:xfrm>
              <a:prstGeom prst="straightConnector1">
                <a:avLst/>
              </a:prstGeom>
              <a:noFill/>
              <a:ln w="9525" cap="flat" cmpd="sng" algn="ctr">
                <a:solidFill>
                  <a:srgbClr val="727CA3"/>
                </a:solidFill>
                <a:prstDash val="solid"/>
                <a:tailEnd type="arrow"/>
              </a:ln>
              <a:effectLst/>
            </p:spPr>
          </p:cxnSp>
        </p:grpSp>
        <p:grpSp>
          <p:nvGrpSpPr>
            <p:cNvPr id="23" name="Group 22">
              <a:extLst>
                <a:ext uri="{FF2B5EF4-FFF2-40B4-BE49-F238E27FC236}">
                  <a16:creationId xmlns:a16="http://schemas.microsoft.com/office/drawing/2014/main" id="{B6C696DF-9143-33AF-7383-1C7EE6DEB99F}"/>
                </a:ext>
              </a:extLst>
            </p:cNvPr>
            <p:cNvGrpSpPr/>
            <p:nvPr/>
          </p:nvGrpSpPr>
          <p:grpSpPr>
            <a:xfrm>
              <a:off x="175354" y="4814533"/>
              <a:ext cx="3487105" cy="1495450"/>
              <a:chOff x="236121" y="5012314"/>
              <a:chExt cx="3487105" cy="1495450"/>
            </a:xfrm>
          </p:grpSpPr>
          <p:graphicFrame>
            <p:nvGraphicFramePr>
              <p:cNvPr id="66" name="Object 5">
                <a:extLst>
                  <a:ext uri="{FF2B5EF4-FFF2-40B4-BE49-F238E27FC236}">
                    <a16:creationId xmlns:a16="http://schemas.microsoft.com/office/drawing/2014/main" id="{18B1A528-18F7-F7C4-1E88-1E2702A12308}"/>
                  </a:ext>
                </a:extLst>
              </p:cNvPr>
              <p:cNvGraphicFramePr>
                <a:graphicFrameLocks noChangeAspect="1"/>
              </p:cNvGraphicFramePr>
              <p:nvPr/>
            </p:nvGraphicFramePr>
            <p:xfrm>
              <a:off x="619126" y="5318125"/>
              <a:ext cx="2476500" cy="434975"/>
            </p:xfrm>
            <a:graphic>
              <a:graphicData uri="http://schemas.openxmlformats.org/presentationml/2006/ole">
                <mc:AlternateContent xmlns:mc="http://schemas.openxmlformats.org/markup-compatibility/2006">
                  <mc:Choice xmlns:v="urn:schemas-microsoft-com:vml" Requires="v">
                    <p:oleObj name="Equation" r:id="rId9" imgW="1434960" imgH="253800" progId="Equation.3">
                      <p:embed/>
                    </p:oleObj>
                  </mc:Choice>
                  <mc:Fallback>
                    <p:oleObj name="Equation" r:id="rId9" imgW="1434960" imgH="253800" progId="Equation.3">
                      <p:embed/>
                      <p:pic>
                        <p:nvPicPr>
                          <p:cNvPr id="66" name="Object 5">
                            <a:extLst>
                              <a:ext uri="{FF2B5EF4-FFF2-40B4-BE49-F238E27FC236}">
                                <a16:creationId xmlns:a16="http://schemas.microsoft.com/office/drawing/2014/main" id="{18B1A528-18F7-F7C4-1E88-1E2702A123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9126" y="5318125"/>
                            <a:ext cx="2476500" cy="434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7" name="TextBox 66">
                <a:extLst>
                  <a:ext uri="{FF2B5EF4-FFF2-40B4-BE49-F238E27FC236}">
                    <a16:creationId xmlns:a16="http://schemas.microsoft.com/office/drawing/2014/main" id="{0D9551AF-828F-E039-804D-9A2E8C77D5D2}"/>
                  </a:ext>
                </a:extLst>
              </p:cNvPr>
              <p:cNvSpPr txBox="1"/>
              <p:nvPr/>
            </p:nvSpPr>
            <p:spPr>
              <a:xfrm>
                <a:off x="236121" y="6138432"/>
                <a:ext cx="3487105"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ill Sans MT"/>
                  </a:rPr>
                  <a:t>Chemical bonding, Charge states...</a:t>
                </a:r>
                <a:endParaRPr kumimoji="0" lang="en-ZW" sz="1800" b="0" i="0" u="none" strike="noStrike" kern="0" cap="none" spc="0" normalizeH="0" baseline="0" noProof="0" dirty="0">
                  <a:ln>
                    <a:noFill/>
                  </a:ln>
                  <a:solidFill>
                    <a:prstClr val="black"/>
                  </a:solidFill>
                  <a:effectLst/>
                  <a:uLnTx/>
                  <a:uFillTx/>
                  <a:latin typeface="Gill Sans MT"/>
                </a:endParaRPr>
              </a:p>
            </p:txBody>
          </p:sp>
          <p:sp>
            <p:nvSpPr>
              <p:cNvPr id="95" name="Oval 94">
                <a:extLst>
                  <a:ext uri="{FF2B5EF4-FFF2-40B4-BE49-F238E27FC236}">
                    <a16:creationId xmlns:a16="http://schemas.microsoft.com/office/drawing/2014/main" id="{4BBEBA17-7FB1-8648-5C90-0E305E9DD1E6}"/>
                  </a:ext>
                </a:extLst>
              </p:cNvPr>
              <p:cNvSpPr/>
              <p:nvPr/>
            </p:nvSpPr>
            <p:spPr>
              <a:xfrm>
                <a:off x="1374375" y="5012314"/>
                <a:ext cx="928694" cy="928694"/>
              </a:xfrm>
              <a:prstGeom prst="ellipse">
                <a:avLst/>
              </a:prstGeom>
              <a:noFill/>
              <a:ln w="19050" cap="flat" cmpd="sng" algn="ctr">
                <a:solidFill>
                  <a:srgbClr val="727CA3">
                    <a:shade val="50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W" sz="1800" b="0" i="0" u="none" strike="noStrike" kern="0" cap="none" spc="0" normalizeH="0" baseline="0" noProof="0">
                  <a:ln>
                    <a:noFill/>
                  </a:ln>
                  <a:solidFill>
                    <a:prstClr val="white"/>
                  </a:solidFill>
                  <a:effectLst/>
                  <a:uLnTx/>
                  <a:uFillTx/>
                  <a:latin typeface="Gill Sans MT"/>
                  <a:ea typeface="+mn-ea"/>
                  <a:cs typeface="+mn-cs"/>
                </a:endParaRPr>
              </a:p>
            </p:txBody>
          </p:sp>
          <p:cxnSp>
            <p:nvCxnSpPr>
              <p:cNvPr id="126" name="Straight Arrow Connector 125">
                <a:extLst>
                  <a:ext uri="{FF2B5EF4-FFF2-40B4-BE49-F238E27FC236}">
                    <a16:creationId xmlns:a16="http://schemas.microsoft.com/office/drawing/2014/main" id="{165D9B5E-FFAE-4394-9B53-8649C7E89013}"/>
                  </a:ext>
                </a:extLst>
              </p:cNvPr>
              <p:cNvCxnSpPr>
                <a:stCxn id="95" idx="4"/>
              </p:cNvCxnSpPr>
              <p:nvPr/>
            </p:nvCxnSpPr>
            <p:spPr>
              <a:xfrm>
                <a:off x="1838722" y="5941008"/>
                <a:ext cx="0" cy="154224"/>
              </a:xfrm>
              <a:prstGeom prst="straightConnector1">
                <a:avLst/>
              </a:prstGeom>
              <a:noFill/>
              <a:ln w="9525" cap="flat" cmpd="sng" algn="ctr">
                <a:solidFill>
                  <a:srgbClr val="727CA3"/>
                </a:solidFill>
                <a:prstDash val="solid"/>
                <a:tailEnd type="arrow"/>
              </a:ln>
              <a:effectLst/>
            </p:spPr>
          </p:cxnSp>
        </p:grpSp>
        <p:grpSp>
          <p:nvGrpSpPr>
            <p:cNvPr id="24" name="Group 23">
              <a:extLst>
                <a:ext uri="{FF2B5EF4-FFF2-40B4-BE49-F238E27FC236}">
                  <a16:creationId xmlns:a16="http://schemas.microsoft.com/office/drawing/2014/main" id="{5D3ED80C-3320-847B-3126-DC58049808C6}"/>
                </a:ext>
              </a:extLst>
            </p:cNvPr>
            <p:cNvGrpSpPr/>
            <p:nvPr/>
          </p:nvGrpSpPr>
          <p:grpSpPr>
            <a:xfrm>
              <a:off x="153547" y="773306"/>
              <a:ext cx="3571900" cy="4259556"/>
              <a:chOff x="2555776" y="921340"/>
              <a:chExt cx="3571900" cy="4259556"/>
            </a:xfrm>
          </p:grpSpPr>
          <p:grpSp>
            <p:nvGrpSpPr>
              <p:cNvPr id="58" name="Group 57">
                <a:extLst>
                  <a:ext uri="{FF2B5EF4-FFF2-40B4-BE49-F238E27FC236}">
                    <a16:creationId xmlns:a16="http://schemas.microsoft.com/office/drawing/2014/main" id="{5CA2DA81-C7B6-D7DE-C645-BC6003E8CB47}"/>
                  </a:ext>
                </a:extLst>
              </p:cNvPr>
              <p:cNvGrpSpPr/>
              <p:nvPr/>
            </p:nvGrpSpPr>
            <p:grpSpPr>
              <a:xfrm>
                <a:off x="2555776" y="1336393"/>
                <a:ext cx="3571900" cy="3844503"/>
                <a:chOff x="2555776" y="1336393"/>
                <a:chExt cx="3571900" cy="3844503"/>
              </a:xfrm>
            </p:grpSpPr>
            <p:grpSp>
              <p:nvGrpSpPr>
                <p:cNvPr id="60" name="Group 59">
                  <a:extLst>
                    <a:ext uri="{FF2B5EF4-FFF2-40B4-BE49-F238E27FC236}">
                      <a16:creationId xmlns:a16="http://schemas.microsoft.com/office/drawing/2014/main" id="{36BF81C4-3AB1-90C7-0663-D7372CCCFBA7}"/>
                    </a:ext>
                  </a:extLst>
                </p:cNvPr>
                <p:cNvGrpSpPr/>
                <p:nvPr/>
              </p:nvGrpSpPr>
              <p:grpSpPr>
                <a:xfrm>
                  <a:off x="2555776" y="1336393"/>
                  <a:ext cx="3571900" cy="3844503"/>
                  <a:chOff x="2555776" y="1336393"/>
                  <a:chExt cx="3571900" cy="3844503"/>
                </a:xfrm>
              </p:grpSpPr>
              <p:pic>
                <p:nvPicPr>
                  <p:cNvPr id="64" name="Picture 63" descr="isomershift1.jpg">
                    <a:extLst>
                      <a:ext uri="{FF2B5EF4-FFF2-40B4-BE49-F238E27FC236}">
                        <a16:creationId xmlns:a16="http://schemas.microsoft.com/office/drawing/2014/main" id="{16A2A66F-0C94-FEDE-E201-9C3C08B597E4}"/>
                      </a:ext>
                    </a:extLst>
                  </p:cNvPr>
                  <p:cNvPicPr>
                    <a:picLocks noChangeAspect="1"/>
                  </p:cNvPicPr>
                  <p:nvPr/>
                </p:nvPicPr>
                <p:blipFill>
                  <a:blip r:embed="rId11" cstate="print"/>
                  <a:stretch>
                    <a:fillRect/>
                  </a:stretch>
                </p:blipFill>
                <p:spPr>
                  <a:xfrm>
                    <a:off x="2601173" y="1336393"/>
                    <a:ext cx="3097843" cy="1757821"/>
                  </a:xfrm>
                  <a:prstGeom prst="rect">
                    <a:avLst/>
                  </a:prstGeom>
                </p:spPr>
              </p:pic>
              <p:pic>
                <p:nvPicPr>
                  <p:cNvPr id="65" name="Picture 64" descr="IS +.emf">
                    <a:extLst>
                      <a:ext uri="{FF2B5EF4-FFF2-40B4-BE49-F238E27FC236}">
                        <a16:creationId xmlns:a16="http://schemas.microsoft.com/office/drawing/2014/main" id="{F8279CDB-864F-E91B-CD71-1E5B24F4518D}"/>
                      </a:ext>
                    </a:extLst>
                  </p:cNvPr>
                  <p:cNvPicPr/>
                  <p:nvPr/>
                </p:nvPicPr>
                <p:blipFill>
                  <a:blip r:embed="rId12" cstate="print"/>
                  <a:srcRect b="4671"/>
                  <a:stretch>
                    <a:fillRect/>
                  </a:stretch>
                </p:blipFill>
                <p:spPr>
                  <a:xfrm>
                    <a:off x="2555776" y="3109194"/>
                    <a:ext cx="3571900" cy="2071702"/>
                  </a:xfrm>
                  <a:prstGeom prst="rect">
                    <a:avLst/>
                  </a:prstGeom>
                </p:spPr>
              </p:pic>
            </p:grpSp>
            <p:grpSp>
              <p:nvGrpSpPr>
                <p:cNvPr id="61" name="Group 6">
                  <a:extLst>
                    <a:ext uri="{FF2B5EF4-FFF2-40B4-BE49-F238E27FC236}">
                      <a16:creationId xmlns:a16="http://schemas.microsoft.com/office/drawing/2014/main" id="{992DB221-5797-A9A0-F643-736DF3BEF019}"/>
                    </a:ext>
                  </a:extLst>
                </p:cNvPr>
                <p:cNvGrpSpPr/>
                <p:nvPr/>
              </p:nvGrpSpPr>
              <p:grpSpPr>
                <a:xfrm>
                  <a:off x="2755828" y="3714986"/>
                  <a:ext cx="2088000" cy="990000"/>
                  <a:chOff x="4357686" y="2571744"/>
                  <a:chExt cx="2714644" cy="1358910"/>
                </a:xfrm>
              </p:grpSpPr>
              <p:cxnSp>
                <p:nvCxnSpPr>
                  <p:cNvPr id="62" name="Straight Connector 61">
                    <a:extLst>
                      <a:ext uri="{FF2B5EF4-FFF2-40B4-BE49-F238E27FC236}">
                        <a16:creationId xmlns:a16="http://schemas.microsoft.com/office/drawing/2014/main" id="{69E03BD3-EB5D-2DA8-6E80-C98BF205C616}"/>
                      </a:ext>
                    </a:extLst>
                  </p:cNvPr>
                  <p:cNvCxnSpPr/>
                  <p:nvPr/>
                </p:nvCxnSpPr>
                <p:spPr>
                  <a:xfrm>
                    <a:off x="4357686" y="3929066"/>
                    <a:ext cx="2571768" cy="1588"/>
                  </a:xfrm>
                  <a:prstGeom prst="line">
                    <a:avLst/>
                  </a:prstGeom>
                  <a:noFill/>
                  <a:ln w="25400" cap="flat" cmpd="sng" algn="ctr">
                    <a:solidFill>
                      <a:srgbClr val="0000CC"/>
                    </a:solidFill>
                    <a:prstDash val="dash"/>
                  </a:ln>
                  <a:effectLst/>
                </p:spPr>
              </p:cxnSp>
              <p:cxnSp>
                <p:nvCxnSpPr>
                  <p:cNvPr id="63" name="Straight Connector 62">
                    <a:extLst>
                      <a:ext uri="{FF2B5EF4-FFF2-40B4-BE49-F238E27FC236}">
                        <a16:creationId xmlns:a16="http://schemas.microsoft.com/office/drawing/2014/main" id="{BC6B41B8-0D19-923E-4ADF-7EFFB2A0D50C}"/>
                      </a:ext>
                    </a:extLst>
                  </p:cNvPr>
                  <p:cNvCxnSpPr/>
                  <p:nvPr/>
                </p:nvCxnSpPr>
                <p:spPr>
                  <a:xfrm>
                    <a:off x="4357686" y="2571744"/>
                    <a:ext cx="2714644" cy="1588"/>
                  </a:xfrm>
                  <a:prstGeom prst="line">
                    <a:avLst/>
                  </a:prstGeom>
                  <a:noFill/>
                  <a:ln w="25400" cap="flat" cmpd="sng" algn="ctr">
                    <a:solidFill>
                      <a:srgbClr val="FF0000"/>
                    </a:solidFill>
                    <a:prstDash val="dash"/>
                  </a:ln>
                  <a:effectLst/>
                </p:spPr>
              </p:cxnSp>
            </p:grpSp>
          </p:grpSp>
          <p:sp>
            <p:nvSpPr>
              <p:cNvPr id="59" name="TextBox 58">
                <a:extLst>
                  <a:ext uri="{FF2B5EF4-FFF2-40B4-BE49-F238E27FC236}">
                    <a16:creationId xmlns:a16="http://schemas.microsoft.com/office/drawing/2014/main" id="{C3CE0D5E-AA74-30C2-4FFB-29A9C4D6021C}"/>
                  </a:ext>
                </a:extLst>
              </p:cNvPr>
              <p:cNvSpPr txBox="1"/>
              <p:nvPr/>
            </p:nvSpPr>
            <p:spPr>
              <a:xfrm>
                <a:off x="2601173" y="921340"/>
                <a:ext cx="2983296"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latin typeface="Gill Sans MT"/>
                  </a:rPr>
                  <a:t>Electric monopole interaction</a:t>
                </a:r>
              </a:p>
            </p:txBody>
          </p:sp>
        </p:grpSp>
        <p:sp>
          <p:nvSpPr>
            <p:cNvPr id="25" name="TextBox 24">
              <a:extLst>
                <a:ext uri="{FF2B5EF4-FFF2-40B4-BE49-F238E27FC236}">
                  <a16:creationId xmlns:a16="http://schemas.microsoft.com/office/drawing/2014/main" id="{CE260406-212F-BF92-72EC-3F2E11A50006}"/>
                </a:ext>
              </a:extLst>
            </p:cNvPr>
            <p:cNvSpPr txBox="1"/>
            <p:nvPr/>
          </p:nvSpPr>
          <p:spPr>
            <a:xfrm>
              <a:off x="3862330" y="777638"/>
              <a:ext cx="2882386" cy="646331"/>
            </a:xfrm>
            <a:prstGeom prst="rect">
              <a:avLst/>
            </a:prstGeom>
            <a:noFill/>
          </p:spPr>
          <p:txBody>
            <a:bodyPr wrap="square" rtlCol="0">
              <a:spAutoFit/>
            </a:bodyPr>
            <a:lstStyle/>
            <a:p>
              <a:pPr algn="ctr"/>
              <a:r>
                <a:rPr lang="en-US" dirty="0">
                  <a:solidFill>
                    <a:prstClr val="black"/>
                  </a:solidFill>
                  <a:latin typeface="Gill Sans MT"/>
                </a:rPr>
                <a:t>Electric quadrupole interactions</a:t>
              </a:r>
            </a:p>
          </p:txBody>
        </p:sp>
        <p:sp>
          <p:nvSpPr>
            <p:cNvPr id="26" name="Rectangle 25">
              <a:extLst>
                <a:ext uri="{FF2B5EF4-FFF2-40B4-BE49-F238E27FC236}">
                  <a16:creationId xmlns:a16="http://schemas.microsoft.com/office/drawing/2014/main" id="{C19D0BD3-4F93-67FB-BAA6-5F6FC809AC03}"/>
                </a:ext>
              </a:extLst>
            </p:cNvPr>
            <p:cNvSpPr/>
            <p:nvPr/>
          </p:nvSpPr>
          <p:spPr>
            <a:xfrm>
              <a:off x="153547" y="773306"/>
              <a:ext cx="3571900" cy="5718045"/>
            </a:xfrm>
            <a:prstGeom prst="rect">
              <a:avLst/>
            </a:prstGeom>
            <a:no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white"/>
                </a:solidFill>
                <a:effectLst/>
                <a:uLnTx/>
                <a:uFillTx/>
                <a:latin typeface="Gill Sans MT"/>
                <a:ea typeface="+mn-ea"/>
                <a:cs typeface="+mn-cs"/>
              </a:endParaRPr>
            </a:p>
          </p:txBody>
        </p:sp>
        <p:sp>
          <p:nvSpPr>
            <p:cNvPr id="27" name="Rectangle 26">
              <a:extLst>
                <a:ext uri="{FF2B5EF4-FFF2-40B4-BE49-F238E27FC236}">
                  <a16:creationId xmlns:a16="http://schemas.microsoft.com/office/drawing/2014/main" id="{3CD070D5-800A-E20D-8623-321AA00864FA}"/>
                </a:ext>
              </a:extLst>
            </p:cNvPr>
            <p:cNvSpPr/>
            <p:nvPr/>
          </p:nvSpPr>
          <p:spPr>
            <a:xfrm>
              <a:off x="3864207" y="773305"/>
              <a:ext cx="2866323" cy="5718046"/>
            </a:xfrm>
            <a:prstGeom prst="rect">
              <a:avLst/>
            </a:prstGeom>
            <a:no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white"/>
                </a:solidFill>
                <a:effectLst/>
                <a:uLnTx/>
                <a:uFillTx/>
                <a:latin typeface="Gill Sans MT"/>
                <a:ea typeface="+mn-ea"/>
                <a:cs typeface="+mn-cs"/>
              </a:endParaRPr>
            </a:p>
          </p:txBody>
        </p:sp>
        <p:pic>
          <p:nvPicPr>
            <p:cNvPr id="28" name="Picture 27" descr="Magnetic Splitting.emf">
              <a:extLst>
                <a:ext uri="{FF2B5EF4-FFF2-40B4-BE49-F238E27FC236}">
                  <a16:creationId xmlns:a16="http://schemas.microsoft.com/office/drawing/2014/main" id="{3B520116-1C56-CF12-3C97-D74BAACD4604}"/>
                </a:ext>
              </a:extLst>
            </p:cNvPr>
            <p:cNvPicPr/>
            <p:nvPr/>
          </p:nvPicPr>
          <p:blipFill>
            <a:blip r:embed="rId13" cstate="print"/>
            <a:stretch>
              <a:fillRect/>
            </a:stretch>
          </p:blipFill>
          <p:spPr>
            <a:xfrm>
              <a:off x="6776302" y="1412696"/>
              <a:ext cx="5214942" cy="3262312"/>
            </a:xfrm>
            <a:prstGeom prst="rect">
              <a:avLst/>
            </a:prstGeom>
          </p:spPr>
        </p:pic>
        <p:sp>
          <p:nvSpPr>
            <p:cNvPr id="29" name="TextBox 28">
              <a:extLst>
                <a:ext uri="{FF2B5EF4-FFF2-40B4-BE49-F238E27FC236}">
                  <a16:creationId xmlns:a16="http://schemas.microsoft.com/office/drawing/2014/main" id="{049D1485-4734-7FED-E3EC-18229EFC9BED}"/>
                </a:ext>
              </a:extLst>
            </p:cNvPr>
            <p:cNvSpPr txBox="1"/>
            <p:nvPr/>
          </p:nvSpPr>
          <p:spPr>
            <a:xfrm>
              <a:off x="7594838" y="773306"/>
              <a:ext cx="2882386" cy="369332"/>
            </a:xfrm>
            <a:prstGeom prst="rect">
              <a:avLst/>
            </a:prstGeom>
            <a:noFill/>
          </p:spPr>
          <p:txBody>
            <a:bodyPr wrap="square" rtlCol="0">
              <a:spAutoFit/>
            </a:bodyPr>
            <a:lstStyle/>
            <a:p>
              <a:pPr algn="ctr"/>
              <a:r>
                <a:rPr lang="en-US" dirty="0">
                  <a:solidFill>
                    <a:prstClr val="black"/>
                  </a:solidFill>
                  <a:latin typeface="Gill Sans MT"/>
                </a:rPr>
                <a:t>Magnetic dipole interactions</a:t>
              </a:r>
            </a:p>
          </p:txBody>
        </p:sp>
        <p:grpSp>
          <p:nvGrpSpPr>
            <p:cNvPr id="30" name="Group 29">
              <a:extLst>
                <a:ext uri="{FF2B5EF4-FFF2-40B4-BE49-F238E27FC236}">
                  <a16:creationId xmlns:a16="http://schemas.microsoft.com/office/drawing/2014/main" id="{579358C3-0C20-3D6D-464D-0C2668BA74FF}"/>
                </a:ext>
              </a:extLst>
            </p:cNvPr>
            <p:cNvGrpSpPr/>
            <p:nvPr/>
          </p:nvGrpSpPr>
          <p:grpSpPr>
            <a:xfrm>
              <a:off x="8268454" y="5685474"/>
              <a:ext cx="2616614" cy="738664"/>
              <a:chOff x="5088472" y="5307512"/>
              <a:chExt cx="2616614" cy="738664"/>
            </a:xfrm>
          </p:grpSpPr>
          <p:sp>
            <p:nvSpPr>
              <p:cNvPr id="56" name="Rectangle 55">
                <a:extLst>
                  <a:ext uri="{FF2B5EF4-FFF2-40B4-BE49-F238E27FC236}">
                    <a16:creationId xmlns:a16="http://schemas.microsoft.com/office/drawing/2014/main" id="{15F03245-3E81-61F6-BBB9-05AF48BDCB2A}"/>
                  </a:ext>
                </a:extLst>
              </p:cNvPr>
              <p:cNvSpPr/>
              <p:nvPr/>
            </p:nvSpPr>
            <p:spPr>
              <a:xfrm>
                <a:off x="5088472" y="5307512"/>
                <a:ext cx="2616614" cy="369332"/>
              </a:xfrm>
              <a:prstGeom prst="rect">
                <a:avLst/>
              </a:prstGeom>
            </p:spPr>
            <p:txBody>
              <a:bodyPr wrap="none">
                <a:spAutoFit/>
              </a:bodyPr>
              <a:lstStyle/>
              <a:p>
                <a:r>
                  <a:rPr lang="en-US" dirty="0">
                    <a:latin typeface="Gill Sans MT" panose="020B0502020104020203" pitchFamily="34" charset="0"/>
                  </a:rPr>
                  <a:t>Size and Direction of </a:t>
                </a:r>
                <a:r>
                  <a:rPr lang="en-US" b="1" dirty="0">
                    <a:latin typeface="Gill Sans MT" panose="020B0502020104020203" pitchFamily="34" charset="0"/>
                  </a:rPr>
                  <a:t>B</a:t>
                </a:r>
                <a:r>
                  <a:rPr lang="en-US" b="1" baseline="-25000" dirty="0">
                    <a:latin typeface="Gill Sans MT" panose="020B0502020104020203" pitchFamily="34" charset="0"/>
                  </a:rPr>
                  <a:t>eff</a:t>
                </a:r>
                <a:r>
                  <a:rPr lang="en-US" dirty="0">
                    <a:latin typeface="Gill Sans MT" panose="020B0502020104020203" pitchFamily="34" charset="0"/>
                  </a:rPr>
                  <a:t> </a:t>
                </a:r>
                <a:endParaRPr lang="en-ZW" dirty="0">
                  <a:latin typeface="Gill Sans MT" panose="020B0502020104020203" pitchFamily="34" charset="0"/>
                </a:endParaRPr>
              </a:p>
            </p:txBody>
          </p:sp>
          <p:sp>
            <p:nvSpPr>
              <p:cNvPr id="57" name="TextBox 56">
                <a:extLst>
                  <a:ext uri="{FF2B5EF4-FFF2-40B4-BE49-F238E27FC236}">
                    <a16:creationId xmlns:a16="http://schemas.microsoft.com/office/drawing/2014/main" id="{A28AFA05-5F47-D918-C24F-F03347CB1E8A}"/>
                  </a:ext>
                </a:extLst>
              </p:cNvPr>
              <p:cNvSpPr txBox="1"/>
              <p:nvPr/>
            </p:nvSpPr>
            <p:spPr>
              <a:xfrm>
                <a:off x="5544019" y="5676844"/>
                <a:ext cx="2143140" cy="369332"/>
              </a:xfrm>
              <a:prstGeom prst="rect">
                <a:avLst/>
              </a:prstGeom>
              <a:noFill/>
            </p:spPr>
            <p:txBody>
              <a:bodyPr wrap="square" rtlCol="0">
                <a:spAutoFit/>
              </a:bodyPr>
              <a:lstStyle/>
              <a:p>
                <a:r>
                  <a:rPr lang="en-US" dirty="0">
                    <a:latin typeface="Gill Sans MT" panose="020B0502020104020203" pitchFamily="34" charset="0"/>
                  </a:rPr>
                  <a:t>B</a:t>
                </a:r>
                <a:r>
                  <a:rPr lang="en-US" baseline="-25000" dirty="0">
                    <a:latin typeface="Gill Sans MT" panose="020B0502020104020203" pitchFamily="34" charset="0"/>
                  </a:rPr>
                  <a:t>eff</a:t>
                </a:r>
                <a:r>
                  <a:rPr lang="en-US" dirty="0">
                    <a:latin typeface="Gill Sans MT" panose="020B0502020104020203" pitchFamily="34" charset="0"/>
                  </a:rPr>
                  <a:t> = B</a:t>
                </a:r>
                <a:r>
                  <a:rPr lang="en-US" baseline="-25000" dirty="0">
                    <a:latin typeface="Gill Sans MT" panose="020B0502020104020203" pitchFamily="34" charset="0"/>
                  </a:rPr>
                  <a:t>ext</a:t>
                </a:r>
                <a:r>
                  <a:rPr lang="en-US" dirty="0">
                    <a:latin typeface="Gill Sans MT" panose="020B0502020104020203" pitchFamily="34" charset="0"/>
                  </a:rPr>
                  <a:t> + B</a:t>
                </a:r>
                <a:r>
                  <a:rPr lang="en-US" baseline="-25000" dirty="0">
                    <a:latin typeface="Gill Sans MT" panose="020B0502020104020203" pitchFamily="34" charset="0"/>
                  </a:rPr>
                  <a:t>hf</a:t>
                </a:r>
                <a:endParaRPr lang="en-ZW" baseline="-25000" dirty="0">
                  <a:latin typeface="Gill Sans MT" panose="020B0502020104020203" pitchFamily="34" charset="0"/>
                </a:endParaRPr>
              </a:p>
            </p:txBody>
          </p:sp>
        </p:grpSp>
        <p:graphicFrame>
          <p:nvGraphicFramePr>
            <p:cNvPr id="31" name="Object 30">
              <a:extLst>
                <a:ext uri="{FF2B5EF4-FFF2-40B4-BE49-F238E27FC236}">
                  <a16:creationId xmlns:a16="http://schemas.microsoft.com/office/drawing/2014/main" id="{65EFABF5-FFA5-5339-6098-1CB96D8E3E33}"/>
                </a:ext>
              </a:extLst>
            </p:cNvPr>
            <p:cNvGraphicFramePr>
              <a:graphicFrameLocks noChangeAspect="1"/>
            </p:cNvGraphicFramePr>
            <p:nvPr/>
          </p:nvGraphicFramePr>
          <p:xfrm>
            <a:off x="7847856" y="4945066"/>
            <a:ext cx="3071834" cy="563639"/>
          </p:xfrm>
          <a:graphic>
            <a:graphicData uri="http://schemas.openxmlformats.org/presentationml/2006/ole">
              <mc:AlternateContent xmlns:mc="http://schemas.openxmlformats.org/markup-compatibility/2006">
                <mc:Choice xmlns:v="urn:schemas-microsoft-com:vml" Requires="v">
                  <p:oleObj name="Equation" r:id="rId14" imgW="1384200" imgH="253800" progId="Equation.3">
                    <p:embed/>
                  </p:oleObj>
                </mc:Choice>
                <mc:Fallback>
                  <p:oleObj name="Equation" r:id="rId14" imgW="1384200" imgH="253800" progId="Equation.3">
                    <p:embed/>
                    <p:pic>
                      <p:nvPicPr>
                        <p:cNvPr id="31" name="Object 30">
                          <a:extLst>
                            <a:ext uri="{FF2B5EF4-FFF2-40B4-BE49-F238E27FC236}">
                              <a16:creationId xmlns:a16="http://schemas.microsoft.com/office/drawing/2014/main" id="{65EFABF5-FFA5-5339-6098-1CB96D8E3E3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47856" y="4945066"/>
                          <a:ext cx="3071834" cy="5636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Rectangle 31">
              <a:extLst>
                <a:ext uri="{FF2B5EF4-FFF2-40B4-BE49-F238E27FC236}">
                  <a16:creationId xmlns:a16="http://schemas.microsoft.com/office/drawing/2014/main" id="{2EF162CB-9432-01B8-B900-C15D9666ACF7}"/>
                </a:ext>
              </a:extLst>
            </p:cNvPr>
            <p:cNvSpPr/>
            <p:nvPr/>
          </p:nvSpPr>
          <p:spPr>
            <a:xfrm>
              <a:off x="6790488" y="773304"/>
              <a:ext cx="5246528" cy="5718047"/>
            </a:xfrm>
            <a:prstGeom prst="rect">
              <a:avLst/>
            </a:prstGeom>
            <a:no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white"/>
                </a:solidFill>
                <a:effectLst/>
                <a:uLnTx/>
                <a:uFillTx/>
                <a:latin typeface="Gill Sans MT"/>
                <a:ea typeface="+mn-ea"/>
                <a:cs typeface="+mn-cs"/>
              </a:endParaRPr>
            </a:p>
          </p:txBody>
        </p:sp>
      </p:grpSp>
    </p:spTree>
    <p:extLst>
      <p:ext uri="{BB962C8B-B14F-4D97-AF65-F5344CB8AC3E}">
        <p14:creationId xmlns:p14="http://schemas.microsoft.com/office/powerpoint/2010/main" val="959236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734421" y="1693979"/>
            <a:ext cx="1996250" cy="2121753"/>
            <a:chOff x="734421" y="1697196"/>
            <a:chExt cx="1996250" cy="2121753"/>
          </a:xfrm>
        </p:grpSpPr>
        <p:pic>
          <p:nvPicPr>
            <p:cNvPr id="28" name="Picture 27" descr="GaAs.jpg"/>
            <p:cNvPicPr>
              <a:picLocks noChangeAspect="1"/>
            </p:cNvPicPr>
            <p:nvPr/>
          </p:nvPicPr>
          <p:blipFill>
            <a:blip r:embed="rId3" cstate="print"/>
            <a:srcRect l="4416" t="7291" r="4416"/>
            <a:stretch>
              <a:fillRect/>
            </a:stretch>
          </p:blipFill>
          <p:spPr>
            <a:xfrm>
              <a:off x="734421" y="1697196"/>
              <a:ext cx="1996250" cy="1974061"/>
            </a:xfrm>
            <a:prstGeom prst="rect">
              <a:avLst/>
            </a:prstGeom>
          </p:spPr>
        </p:pic>
        <p:grpSp>
          <p:nvGrpSpPr>
            <p:cNvPr id="29" name="Group 28"/>
            <p:cNvGrpSpPr/>
            <p:nvPr/>
          </p:nvGrpSpPr>
          <p:grpSpPr>
            <a:xfrm>
              <a:off x="906838" y="3449617"/>
              <a:ext cx="1253601" cy="369332"/>
              <a:chOff x="6494267" y="2949834"/>
              <a:chExt cx="1253601" cy="369332"/>
            </a:xfrm>
          </p:grpSpPr>
          <p:sp>
            <p:nvSpPr>
              <p:cNvPr id="30" name="Rectangle 29"/>
              <p:cNvSpPr/>
              <p:nvPr/>
            </p:nvSpPr>
            <p:spPr>
              <a:xfrm>
                <a:off x="6728294" y="2949834"/>
                <a:ext cx="1019574"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800" b="0" i="0" u="none" strike="noStrike" kern="0" cap="none" spc="0" normalizeH="0" baseline="0" noProof="0" dirty="0">
                    <a:ln>
                      <a:noFill/>
                    </a:ln>
                    <a:solidFill>
                      <a:srgbClr val="002060"/>
                    </a:solidFill>
                    <a:effectLst/>
                    <a:uLnTx/>
                    <a:uFillTx/>
                    <a:latin typeface="Gill Sans MT"/>
                  </a:rPr>
                  <a:t>Fe</a:t>
                </a:r>
                <a:r>
                  <a:rPr kumimoji="0" lang="da-DK" sz="1800" b="0" i="0" u="none" strike="noStrike" kern="0" cap="none" spc="0" normalizeH="0" baseline="30000" noProof="0" dirty="0">
                    <a:ln>
                      <a:noFill/>
                    </a:ln>
                    <a:solidFill>
                      <a:srgbClr val="002060"/>
                    </a:solidFill>
                    <a:effectLst/>
                    <a:uLnTx/>
                    <a:uFillTx/>
                    <a:latin typeface="Gill Sans MT"/>
                  </a:rPr>
                  <a:t>n+</a:t>
                </a:r>
                <a:r>
                  <a:rPr kumimoji="0" lang="da-DK" sz="1800" b="0" i="0" u="none" strike="noStrike" kern="0" cap="none" spc="0" normalizeH="0" baseline="0" noProof="0" dirty="0">
                    <a:ln>
                      <a:noFill/>
                    </a:ln>
                    <a:solidFill>
                      <a:srgbClr val="002060"/>
                    </a:solidFill>
                    <a:effectLst/>
                    <a:uLnTx/>
                    <a:uFillTx/>
                    <a:latin typeface="Gill Sans MT"/>
                  </a:rPr>
                  <a:t>/Sn</a:t>
                </a:r>
                <a:r>
                  <a:rPr kumimoji="0" lang="da-DK" sz="1800" b="0" i="0" u="none" strike="noStrike" kern="0" cap="none" spc="0" normalizeH="0" baseline="30000" noProof="0" dirty="0">
                    <a:ln>
                      <a:noFill/>
                    </a:ln>
                    <a:solidFill>
                      <a:srgbClr val="002060"/>
                    </a:solidFill>
                    <a:effectLst/>
                    <a:uLnTx/>
                    <a:uFillTx/>
                    <a:latin typeface="Gill Sans MT"/>
                  </a:rPr>
                  <a:t>n+</a:t>
                </a:r>
                <a:endParaRPr kumimoji="0" lang="da-DK" sz="1800" b="0" i="0" u="none" strike="noStrike" kern="0" cap="none" spc="0" normalizeH="0" baseline="0" noProof="0" dirty="0">
                  <a:ln>
                    <a:noFill/>
                  </a:ln>
                  <a:solidFill>
                    <a:srgbClr val="002060"/>
                  </a:solidFill>
                  <a:effectLst/>
                  <a:uLnTx/>
                  <a:uFillTx/>
                  <a:latin typeface="Gill Sans MT"/>
                </a:endParaRPr>
              </a:p>
            </p:txBody>
          </p:sp>
          <p:sp>
            <p:nvSpPr>
              <p:cNvPr id="31" name="Oval 30"/>
              <p:cNvSpPr/>
              <p:nvPr/>
            </p:nvSpPr>
            <p:spPr>
              <a:xfrm>
                <a:off x="6494267" y="3048697"/>
                <a:ext cx="201745" cy="198757"/>
              </a:xfrm>
              <a:prstGeom prst="ellipse">
                <a:avLst/>
              </a:prstGeom>
              <a:solidFill>
                <a:srgbClr val="FF0000"/>
              </a:solidFill>
              <a:ln w="1905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white"/>
                  </a:solidFill>
                  <a:effectLst/>
                  <a:uLnTx/>
                  <a:uFillTx/>
                  <a:latin typeface="Gill Sans MT"/>
                  <a:ea typeface="+mn-ea"/>
                  <a:cs typeface="+mn-cs"/>
                </a:endParaRPr>
              </a:p>
            </p:txBody>
          </p:sp>
        </p:grpSp>
      </p:grpSp>
      <p:sp>
        <p:nvSpPr>
          <p:cNvPr id="32" name="Rectangle 31"/>
          <p:cNvSpPr/>
          <p:nvPr/>
        </p:nvSpPr>
        <p:spPr>
          <a:xfrm>
            <a:off x="128439" y="4041996"/>
            <a:ext cx="5281999" cy="1477328"/>
          </a:xfrm>
          <a:prstGeom prst="rect">
            <a:avLst/>
          </a:prstGeom>
          <a:solidFill>
            <a:srgbClr val="DDE9EC">
              <a:lumMod val="9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da-DK" sz="1800" b="0" i="0" u="none" strike="noStrike" kern="0" cap="none" spc="0" normalizeH="0" baseline="0" noProof="0" dirty="0">
                <a:ln>
                  <a:noFill/>
                </a:ln>
                <a:solidFill>
                  <a:srgbClr val="002060"/>
                </a:solidFill>
                <a:effectLst/>
                <a:uLnTx/>
                <a:uFillTx/>
                <a:latin typeface="Gill Sans MT"/>
              </a:rPr>
              <a:t>Charge and </a:t>
            </a:r>
            <a:r>
              <a:rPr kumimoji="0" lang="da-DK" sz="1800" b="0" i="0" u="none" strike="noStrike" kern="0" cap="none" spc="0" normalizeH="0" baseline="0" noProof="0" dirty="0">
                <a:ln>
                  <a:noFill/>
                </a:ln>
                <a:solidFill>
                  <a:srgbClr val="002060"/>
                </a:solidFill>
                <a:effectLst/>
                <a:uLnTx/>
                <a:uFillTx/>
                <a:latin typeface="Trebuchet MS" panose="020B0603020202020204" pitchFamily="34" charset="0"/>
              </a:rPr>
              <a:t>spin</a:t>
            </a:r>
            <a:r>
              <a:rPr kumimoji="0" lang="da-DK" sz="1800" b="0" i="0" u="none" strike="noStrike" kern="0" cap="none" spc="0" normalizeH="0" baseline="0" noProof="0" dirty="0">
                <a:ln>
                  <a:noFill/>
                </a:ln>
                <a:solidFill>
                  <a:srgbClr val="002060"/>
                </a:solidFill>
                <a:effectLst/>
                <a:uLnTx/>
                <a:uFillTx/>
                <a:latin typeface="Gill Sans MT"/>
              </a:rPr>
              <a:t> state of probe atom: Fe</a:t>
            </a:r>
            <a:r>
              <a:rPr kumimoji="0" lang="da-DK" sz="1800" b="0" i="0" u="none" strike="noStrike" kern="0" cap="none" spc="0" normalizeH="0" baseline="30000" noProof="0" dirty="0">
                <a:ln>
                  <a:noFill/>
                </a:ln>
                <a:solidFill>
                  <a:srgbClr val="002060"/>
                </a:solidFill>
                <a:effectLst/>
                <a:uLnTx/>
                <a:uFillTx/>
                <a:latin typeface="Gill Sans MT"/>
              </a:rPr>
              <a:t>n+</a:t>
            </a:r>
            <a:r>
              <a:rPr kumimoji="0" lang="da-DK" sz="1800" b="0" i="0" u="none" strike="noStrike" kern="0" cap="none" spc="0" normalizeH="0" baseline="0" noProof="0" dirty="0">
                <a:ln>
                  <a:noFill/>
                </a:ln>
                <a:solidFill>
                  <a:srgbClr val="002060"/>
                </a:solidFill>
                <a:effectLst/>
                <a:uLnTx/>
                <a:uFillTx/>
                <a:latin typeface="Gill Sans MT"/>
              </a:rPr>
              <a:t>, Sn</a:t>
            </a:r>
            <a:r>
              <a:rPr kumimoji="0" lang="da-DK" sz="1800" b="0" i="0" u="none" strike="noStrike" kern="0" cap="none" spc="0" normalizeH="0" baseline="30000" noProof="0" dirty="0">
                <a:ln>
                  <a:noFill/>
                </a:ln>
                <a:solidFill>
                  <a:srgbClr val="002060"/>
                </a:solidFill>
                <a:effectLst/>
                <a:uLnTx/>
                <a:uFillTx/>
                <a:latin typeface="Gill Sans MT"/>
              </a:rPr>
              <a:t>n+</a:t>
            </a:r>
            <a:endParaRPr kumimoji="0" lang="da-DK" sz="1800" b="0" i="0" u="none" strike="noStrike" kern="0" cap="none" spc="0" normalizeH="0" baseline="0" noProof="0" dirty="0">
              <a:ln>
                <a:noFill/>
              </a:ln>
              <a:solidFill>
                <a:srgbClr val="002060"/>
              </a:solidFill>
              <a:effectLst/>
              <a:uLnTx/>
              <a:uFillTx/>
              <a:latin typeface="Gill Sans MT"/>
            </a:endParaRP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da-DK" sz="1800" b="0" i="0" u="none" strike="noStrike" kern="0" cap="none" spc="0" normalizeH="0" baseline="0" noProof="0" dirty="0">
                <a:ln>
                  <a:noFill/>
                </a:ln>
                <a:solidFill>
                  <a:srgbClr val="002060"/>
                </a:solidFill>
                <a:effectLst/>
                <a:uLnTx/>
                <a:uFillTx/>
                <a:latin typeface="Gill Sans MT"/>
              </a:rPr>
              <a:t>Symmetry of lattice site (</a:t>
            </a:r>
            <a:r>
              <a:rPr kumimoji="0" lang="da-DK" sz="1800" b="0" i="1" u="none" strike="noStrike" kern="0" cap="none" spc="0" normalizeH="0" baseline="0" noProof="0" dirty="0">
                <a:ln>
                  <a:noFill/>
                </a:ln>
                <a:solidFill>
                  <a:srgbClr val="002060"/>
                </a:solidFill>
                <a:effectLst/>
                <a:uLnTx/>
                <a:uFillTx/>
                <a:latin typeface="Gill Sans MT"/>
              </a:rPr>
              <a:t>V</a:t>
            </a:r>
            <a:r>
              <a:rPr kumimoji="0" lang="da-DK" sz="1800" b="0" i="0" u="none" strike="noStrike" kern="0" cap="none" spc="0" normalizeH="0" baseline="-25000" noProof="0" dirty="0">
                <a:ln>
                  <a:noFill/>
                </a:ln>
                <a:solidFill>
                  <a:srgbClr val="002060"/>
                </a:solidFill>
                <a:effectLst/>
                <a:uLnTx/>
                <a:uFillTx/>
                <a:latin typeface="Gill Sans MT"/>
              </a:rPr>
              <a:t>zz</a:t>
            </a:r>
            <a:r>
              <a:rPr kumimoji="0" lang="da-DK" sz="1800" b="0" i="0" u="none" strike="noStrike" kern="0" cap="none" spc="0" normalizeH="0" baseline="0" noProof="0" dirty="0">
                <a:ln>
                  <a:noFill/>
                </a:ln>
                <a:solidFill>
                  <a:srgbClr val="002060"/>
                </a:solidFill>
                <a:effectLst/>
                <a:uLnTx/>
                <a:uFillTx/>
                <a:latin typeface="Gill Sans MT"/>
              </a:rPr>
              <a:t>)</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da-DK" sz="1800" b="0" i="0" u="none" strike="noStrike" kern="0" cap="none" spc="0" normalizeH="0" baseline="0" noProof="0" dirty="0">
                <a:ln>
                  <a:noFill/>
                </a:ln>
                <a:solidFill>
                  <a:srgbClr val="002060"/>
                </a:solidFill>
                <a:effectLst/>
                <a:uLnTx/>
                <a:uFillTx/>
                <a:latin typeface="Gill Sans MT"/>
              </a:rPr>
              <a:t>Binding properties (Debye-Waller factors)</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da-DK" sz="1800" b="0" i="0" u="none" strike="noStrike" kern="0" cap="none" spc="0" normalizeH="0" baseline="0" noProof="0" dirty="0">
                <a:ln>
                  <a:noFill/>
                </a:ln>
                <a:solidFill>
                  <a:srgbClr val="002060"/>
                </a:solidFill>
                <a:effectLst/>
                <a:uLnTx/>
                <a:uFillTx/>
                <a:latin typeface="Gill Sans MT"/>
              </a:rPr>
              <a:t>Magnetic interactions (ferro/para)</a:t>
            </a:r>
          </a:p>
          <a:p>
            <a:pPr marL="342900" marR="0" lvl="0" indent="-34290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da-DK" sz="1800" b="0" i="0" u="none" strike="noStrike" kern="0" cap="none" spc="0" normalizeH="0" baseline="0" noProof="0" dirty="0">
                <a:ln>
                  <a:noFill/>
                </a:ln>
                <a:solidFill>
                  <a:srgbClr val="002060"/>
                </a:solidFill>
                <a:effectLst/>
                <a:uLnTx/>
                <a:uFillTx/>
                <a:latin typeface="Gill Sans MT"/>
              </a:rPr>
              <a:t>Paramagnetic relaxation (~10</a:t>
            </a:r>
            <a:r>
              <a:rPr kumimoji="0" lang="da-DK" sz="1800" b="0" i="0" u="none" strike="noStrike" kern="0" cap="none" spc="0" normalizeH="0" baseline="30000" noProof="0" dirty="0">
                <a:ln>
                  <a:noFill/>
                </a:ln>
                <a:solidFill>
                  <a:srgbClr val="002060"/>
                </a:solidFill>
                <a:effectLst/>
                <a:uLnTx/>
                <a:uFillTx/>
                <a:latin typeface="Gill Sans MT"/>
              </a:rPr>
              <a:t>7</a:t>
            </a:r>
            <a:r>
              <a:rPr kumimoji="0" lang="da-DK" sz="1800" b="0" i="0" u="none" strike="noStrike" kern="0" cap="none" spc="0" normalizeH="0" baseline="0" noProof="0" dirty="0">
                <a:ln>
                  <a:noFill/>
                </a:ln>
                <a:solidFill>
                  <a:srgbClr val="002060"/>
                </a:solidFill>
                <a:effectLst/>
                <a:uLnTx/>
                <a:uFillTx/>
                <a:latin typeface="Gill Sans MT"/>
              </a:rPr>
              <a:t>-10</a:t>
            </a:r>
            <a:r>
              <a:rPr kumimoji="0" lang="da-DK" sz="1800" b="0" i="0" u="none" strike="noStrike" kern="0" cap="none" spc="0" normalizeH="0" baseline="30000" noProof="0" dirty="0">
                <a:ln>
                  <a:noFill/>
                </a:ln>
                <a:solidFill>
                  <a:srgbClr val="002060"/>
                </a:solidFill>
                <a:effectLst/>
                <a:uLnTx/>
                <a:uFillTx/>
                <a:latin typeface="Gill Sans MT"/>
              </a:rPr>
              <a:t>8</a:t>
            </a:r>
            <a:r>
              <a:rPr kumimoji="0" lang="da-DK" sz="1800" b="0" i="0" u="none" strike="noStrike" kern="0" cap="none" spc="0" normalizeH="0" baseline="0" noProof="0" dirty="0">
                <a:ln>
                  <a:noFill/>
                </a:ln>
                <a:solidFill>
                  <a:srgbClr val="002060"/>
                </a:solidFill>
                <a:effectLst/>
                <a:uLnTx/>
                <a:uFillTx/>
                <a:latin typeface="Gill Sans MT"/>
              </a:rPr>
              <a:t> Hz) </a:t>
            </a:r>
            <a:r>
              <a:rPr kumimoji="0" lang="da-DK" sz="1800" b="0" i="0" u="none" strike="noStrike" kern="0" cap="none" spc="0" normalizeH="0" baseline="0" noProof="0" dirty="0">
                <a:ln>
                  <a:noFill/>
                </a:ln>
                <a:solidFill>
                  <a:srgbClr val="FF0000"/>
                </a:solidFill>
                <a:effectLst/>
                <a:uLnTx/>
                <a:uFillTx/>
                <a:latin typeface="Gill Sans MT"/>
              </a:rPr>
              <a:t>...plus...</a:t>
            </a:r>
          </a:p>
        </p:txBody>
      </p:sp>
      <p:pic>
        <p:nvPicPr>
          <p:cNvPr id="34" name="Picture 33"/>
          <p:cNvPicPr>
            <a:picLocks noChangeAspect="1"/>
          </p:cNvPicPr>
          <p:nvPr/>
        </p:nvPicPr>
        <p:blipFill>
          <a:blip r:embed="rId4"/>
          <a:stretch>
            <a:fillRect/>
          </a:stretch>
        </p:blipFill>
        <p:spPr>
          <a:xfrm>
            <a:off x="6775078" y="738137"/>
            <a:ext cx="2243311" cy="2817861"/>
          </a:xfrm>
          <a:prstGeom prst="rect">
            <a:avLst/>
          </a:prstGeom>
        </p:spPr>
      </p:pic>
      <p:grpSp>
        <p:nvGrpSpPr>
          <p:cNvPr id="35" name="Group 34"/>
          <p:cNvGrpSpPr/>
          <p:nvPr/>
        </p:nvGrpSpPr>
        <p:grpSpPr>
          <a:xfrm>
            <a:off x="1586010" y="1697048"/>
            <a:ext cx="1228334" cy="1118788"/>
            <a:chOff x="7516774" y="3493010"/>
            <a:chExt cx="1228334" cy="1118788"/>
          </a:xfrm>
        </p:grpSpPr>
        <p:sp>
          <p:nvSpPr>
            <p:cNvPr id="36" name="Oval 35"/>
            <p:cNvSpPr/>
            <p:nvPr/>
          </p:nvSpPr>
          <p:spPr>
            <a:xfrm>
              <a:off x="7516774" y="3533335"/>
              <a:ext cx="357190" cy="357190"/>
            </a:xfrm>
            <a:prstGeom prst="ellipse">
              <a:avLst/>
            </a:prstGeom>
            <a:noFill/>
            <a:ln w="19050" cap="flat" cmpd="sng" algn="ctr">
              <a:solidFill>
                <a:srgbClr val="727CA3">
                  <a:shade val="50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W" sz="1800" b="0" i="0" u="none" strike="noStrike" kern="0" cap="none" spc="0" normalizeH="0" baseline="0" noProof="0">
                <a:ln>
                  <a:noFill/>
                </a:ln>
                <a:solidFill>
                  <a:srgbClr val="1B1B55"/>
                </a:solidFill>
                <a:effectLst/>
                <a:uLnTx/>
                <a:uFillTx/>
                <a:latin typeface="Gill Sans MT"/>
                <a:ea typeface="+mn-ea"/>
                <a:cs typeface="+mn-cs"/>
              </a:endParaRPr>
            </a:p>
          </p:txBody>
        </p:sp>
        <p:sp>
          <p:nvSpPr>
            <p:cNvPr id="37" name="Oval 36"/>
            <p:cNvSpPr/>
            <p:nvPr/>
          </p:nvSpPr>
          <p:spPr>
            <a:xfrm>
              <a:off x="7737790" y="4142474"/>
              <a:ext cx="357190" cy="357190"/>
            </a:xfrm>
            <a:prstGeom prst="ellipse">
              <a:avLst/>
            </a:prstGeom>
            <a:noFill/>
            <a:ln w="19050" cap="flat" cmpd="sng" algn="ctr">
              <a:solidFill>
                <a:srgbClr val="727CA3">
                  <a:shade val="50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W" sz="1800" b="0" i="0" u="none" strike="noStrike" kern="0" cap="none" spc="0" normalizeH="0" baseline="0" noProof="0">
                <a:ln>
                  <a:noFill/>
                </a:ln>
                <a:solidFill>
                  <a:srgbClr val="1B1B55"/>
                </a:solidFill>
                <a:effectLst/>
                <a:uLnTx/>
                <a:uFillTx/>
                <a:latin typeface="Gill Sans MT"/>
                <a:ea typeface="+mn-ea"/>
                <a:cs typeface="+mn-cs"/>
              </a:endParaRPr>
            </a:p>
          </p:txBody>
        </p:sp>
        <p:sp>
          <p:nvSpPr>
            <p:cNvPr id="38" name="Oval 37"/>
            <p:cNvSpPr/>
            <p:nvPr/>
          </p:nvSpPr>
          <p:spPr>
            <a:xfrm>
              <a:off x="8387918" y="3493010"/>
              <a:ext cx="357190" cy="357190"/>
            </a:xfrm>
            <a:prstGeom prst="ellipse">
              <a:avLst/>
            </a:prstGeom>
            <a:noFill/>
            <a:ln w="19050" cap="flat" cmpd="sng" algn="ctr">
              <a:solidFill>
                <a:srgbClr val="727CA3">
                  <a:shade val="50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W" sz="1800" b="0" i="0" u="none" strike="noStrike" kern="0" cap="none" spc="0" normalizeH="0" baseline="0" noProof="0">
                <a:ln>
                  <a:noFill/>
                </a:ln>
                <a:solidFill>
                  <a:srgbClr val="1B1B55"/>
                </a:solidFill>
                <a:effectLst/>
                <a:uLnTx/>
                <a:uFillTx/>
                <a:latin typeface="Gill Sans MT"/>
                <a:ea typeface="+mn-ea"/>
                <a:cs typeface="+mn-cs"/>
              </a:endParaRPr>
            </a:p>
          </p:txBody>
        </p:sp>
        <p:sp>
          <p:nvSpPr>
            <p:cNvPr id="39" name="Oval 38"/>
            <p:cNvSpPr/>
            <p:nvPr/>
          </p:nvSpPr>
          <p:spPr>
            <a:xfrm>
              <a:off x="8149252" y="4254608"/>
              <a:ext cx="357190" cy="357190"/>
            </a:xfrm>
            <a:prstGeom prst="ellipse">
              <a:avLst/>
            </a:prstGeom>
            <a:noFill/>
            <a:ln w="19050" cap="flat" cmpd="sng" algn="ctr">
              <a:solidFill>
                <a:srgbClr val="727CA3">
                  <a:shade val="50000"/>
                </a:srgbClr>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W" sz="1800" b="0" i="0" u="none" strike="noStrike" kern="0" cap="none" spc="0" normalizeH="0" baseline="0" noProof="0">
                <a:ln>
                  <a:noFill/>
                </a:ln>
                <a:solidFill>
                  <a:srgbClr val="1B1B55"/>
                </a:solidFill>
                <a:effectLst/>
                <a:uLnTx/>
                <a:uFillTx/>
                <a:latin typeface="Gill Sans MT"/>
                <a:ea typeface="+mn-ea"/>
                <a:cs typeface="+mn-cs"/>
              </a:endParaRPr>
            </a:p>
          </p:txBody>
        </p:sp>
      </p:grpSp>
      <p:sp>
        <p:nvSpPr>
          <p:cNvPr id="41" name="TextBox 40"/>
          <p:cNvSpPr txBox="1"/>
          <p:nvPr/>
        </p:nvSpPr>
        <p:spPr>
          <a:xfrm>
            <a:off x="92677" y="648072"/>
            <a:ext cx="2994345" cy="900246"/>
          </a:xfrm>
          <a:prstGeom prst="rect">
            <a:avLst/>
          </a:prstGeom>
          <a:solidFill>
            <a:srgbClr val="9FB8CD"/>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ZA" sz="1750" b="0" i="0" u="none" strike="noStrike" kern="0" cap="none" spc="0" normalizeH="0" baseline="0" noProof="0" dirty="0">
                <a:ln>
                  <a:noFill/>
                </a:ln>
                <a:solidFill>
                  <a:srgbClr val="002060"/>
                </a:solidFill>
                <a:effectLst/>
                <a:uLnTx/>
                <a:uFillTx/>
                <a:latin typeface="Gill Sans MT"/>
              </a:rPr>
              <a:t>...sensitive to charge density distribution at the nucleus and symmetry around the probe…</a:t>
            </a:r>
          </a:p>
        </p:txBody>
      </p:sp>
      <p:pic>
        <p:nvPicPr>
          <p:cNvPr id="42" name="Picture 41"/>
          <p:cNvPicPr>
            <a:picLocks noChangeAspect="1"/>
          </p:cNvPicPr>
          <p:nvPr/>
        </p:nvPicPr>
        <p:blipFill>
          <a:blip r:embed="rId5"/>
          <a:stretch>
            <a:fillRect/>
          </a:stretch>
        </p:blipFill>
        <p:spPr>
          <a:xfrm>
            <a:off x="3201869" y="711908"/>
            <a:ext cx="3458363" cy="2852411"/>
          </a:xfrm>
          <a:prstGeom prst="rect">
            <a:avLst/>
          </a:prstGeom>
        </p:spPr>
      </p:pic>
      <p:grpSp>
        <p:nvGrpSpPr>
          <p:cNvPr id="43" name="Group 42"/>
          <p:cNvGrpSpPr/>
          <p:nvPr/>
        </p:nvGrpSpPr>
        <p:grpSpPr>
          <a:xfrm>
            <a:off x="5340759" y="933097"/>
            <a:ext cx="2543609" cy="1980617"/>
            <a:chOff x="5340759" y="936314"/>
            <a:chExt cx="2543609" cy="1980617"/>
          </a:xfrm>
        </p:grpSpPr>
        <p:sp>
          <p:nvSpPr>
            <p:cNvPr id="44" name="Oval 43"/>
            <p:cNvSpPr/>
            <p:nvPr/>
          </p:nvSpPr>
          <p:spPr>
            <a:xfrm>
              <a:off x="5340759" y="2774492"/>
              <a:ext cx="139359" cy="142439"/>
            </a:xfrm>
            <a:prstGeom prst="ellipse">
              <a:avLst/>
            </a:prstGeom>
            <a:noFill/>
            <a:ln w="1905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white"/>
                </a:solidFill>
                <a:effectLst/>
                <a:uLnTx/>
                <a:uFillTx/>
                <a:latin typeface="Gill Sans MT"/>
                <a:ea typeface="+mn-ea"/>
                <a:cs typeface="+mn-cs"/>
              </a:endParaRPr>
            </a:p>
          </p:txBody>
        </p:sp>
        <p:pic>
          <p:nvPicPr>
            <p:cNvPr id="45" name="Picture 44"/>
            <p:cNvPicPr>
              <a:picLocks noChangeAspect="1"/>
            </p:cNvPicPr>
            <p:nvPr/>
          </p:nvPicPr>
          <p:blipFill>
            <a:blip r:embed="rId6"/>
            <a:stretch>
              <a:fillRect/>
            </a:stretch>
          </p:blipFill>
          <p:spPr>
            <a:xfrm>
              <a:off x="6372921" y="936314"/>
              <a:ext cx="1511447" cy="1521764"/>
            </a:xfrm>
            <a:prstGeom prst="rect">
              <a:avLst/>
            </a:prstGeom>
          </p:spPr>
        </p:pic>
        <p:cxnSp>
          <p:nvCxnSpPr>
            <p:cNvPr id="46" name="Straight Connector 45"/>
            <p:cNvCxnSpPr>
              <a:stCxn id="44" idx="1"/>
            </p:cNvCxnSpPr>
            <p:nvPr/>
          </p:nvCxnSpPr>
          <p:spPr>
            <a:xfrm flipV="1">
              <a:off x="5361168" y="1276882"/>
              <a:ext cx="1131719" cy="1518470"/>
            </a:xfrm>
            <a:prstGeom prst="line">
              <a:avLst/>
            </a:prstGeom>
            <a:noFill/>
            <a:ln w="19050" cap="flat" cmpd="sng" algn="ctr">
              <a:solidFill>
                <a:srgbClr val="800080"/>
              </a:solidFill>
              <a:prstDash val="lgDashDot"/>
            </a:ln>
            <a:effectLst/>
          </p:spPr>
        </p:cxnSp>
        <p:cxnSp>
          <p:nvCxnSpPr>
            <p:cNvPr id="47" name="Straight Connector 46"/>
            <p:cNvCxnSpPr>
              <a:stCxn id="44" idx="5"/>
            </p:cNvCxnSpPr>
            <p:nvPr/>
          </p:nvCxnSpPr>
          <p:spPr>
            <a:xfrm flipV="1">
              <a:off x="5459709" y="2458078"/>
              <a:ext cx="1704579" cy="437993"/>
            </a:xfrm>
            <a:prstGeom prst="line">
              <a:avLst/>
            </a:prstGeom>
            <a:noFill/>
            <a:ln w="19050" cap="flat" cmpd="sng" algn="ctr">
              <a:solidFill>
                <a:srgbClr val="800080"/>
              </a:solidFill>
              <a:prstDash val="lgDashDot"/>
            </a:ln>
            <a:effectLst/>
          </p:spPr>
        </p:cxnSp>
      </p:grpSp>
      <p:pic>
        <p:nvPicPr>
          <p:cNvPr id="48" name="Picture 47"/>
          <p:cNvPicPr>
            <a:picLocks noChangeAspect="1"/>
          </p:cNvPicPr>
          <p:nvPr/>
        </p:nvPicPr>
        <p:blipFill>
          <a:blip r:embed="rId7"/>
          <a:stretch>
            <a:fillRect/>
          </a:stretch>
        </p:blipFill>
        <p:spPr>
          <a:xfrm>
            <a:off x="5587380" y="3948620"/>
            <a:ext cx="3431009" cy="25683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grpSp>
        <p:nvGrpSpPr>
          <p:cNvPr id="7" name="Group 6"/>
          <p:cNvGrpSpPr/>
          <p:nvPr/>
        </p:nvGrpSpPr>
        <p:grpSpPr>
          <a:xfrm>
            <a:off x="9133235" y="532371"/>
            <a:ext cx="2860291" cy="3409483"/>
            <a:chOff x="9133235" y="404037"/>
            <a:chExt cx="2860291" cy="3409483"/>
          </a:xfrm>
        </p:grpSpPr>
        <p:pic>
          <p:nvPicPr>
            <p:cNvPr id="40" name="Picture 39"/>
            <p:cNvPicPr>
              <a:picLocks noChangeAspect="1"/>
            </p:cNvPicPr>
            <p:nvPr/>
          </p:nvPicPr>
          <p:blipFill>
            <a:blip r:embed="rId8"/>
            <a:stretch>
              <a:fillRect/>
            </a:stretch>
          </p:blipFill>
          <p:spPr>
            <a:xfrm>
              <a:off x="9392722" y="850329"/>
              <a:ext cx="2395798" cy="2944332"/>
            </a:xfrm>
            <a:prstGeom prst="rect">
              <a:avLst/>
            </a:prstGeom>
          </p:spPr>
        </p:pic>
        <p:sp>
          <p:nvSpPr>
            <p:cNvPr id="3" name="Rectangle 2"/>
            <p:cNvSpPr/>
            <p:nvPr/>
          </p:nvSpPr>
          <p:spPr>
            <a:xfrm>
              <a:off x="9133235" y="404037"/>
              <a:ext cx="2860291" cy="340948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TextBox 5"/>
            <p:cNvSpPr txBox="1"/>
            <p:nvPr/>
          </p:nvSpPr>
          <p:spPr>
            <a:xfrm>
              <a:off x="9218428" y="404037"/>
              <a:ext cx="2775098" cy="369332"/>
            </a:xfrm>
            <a:prstGeom prst="rect">
              <a:avLst/>
            </a:prstGeom>
            <a:noFill/>
          </p:spPr>
          <p:txBody>
            <a:bodyPr wrap="square" rtlCol="0">
              <a:spAutoFit/>
            </a:bodyPr>
            <a:lstStyle/>
            <a:p>
              <a:r>
                <a:rPr lang="en-ZA" dirty="0">
                  <a:solidFill>
                    <a:srgbClr val="002060"/>
                  </a:solidFill>
                </a:rPr>
                <a:t>Beam production at ISOLDE</a:t>
              </a:r>
            </a:p>
          </p:txBody>
        </p:sp>
      </p:grpSp>
      <p:grpSp>
        <p:nvGrpSpPr>
          <p:cNvPr id="10" name="Group 9"/>
          <p:cNvGrpSpPr/>
          <p:nvPr/>
        </p:nvGrpSpPr>
        <p:grpSpPr>
          <a:xfrm>
            <a:off x="9125650" y="4050140"/>
            <a:ext cx="2962438" cy="2502957"/>
            <a:chOff x="9125650" y="3916893"/>
            <a:chExt cx="2962438" cy="2502957"/>
          </a:xfrm>
        </p:grpSpPr>
        <p:pic>
          <p:nvPicPr>
            <p:cNvPr id="8" name="Picture 7"/>
            <p:cNvPicPr>
              <a:picLocks noChangeAspect="1"/>
            </p:cNvPicPr>
            <p:nvPr/>
          </p:nvPicPr>
          <p:blipFill>
            <a:blip r:embed="rId9"/>
            <a:stretch>
              <a:fillRect/>
            </a:stretch>
          </p:blipFill>
          <p:spPr>
            <a:xfrm>
              <a:off x="9218428" y="3990156"/>
              <a:ext cx="2869660" cy="1748699"/>
            </a:xfrm>
            <a:prstGeom prst="rect">
              <a:avLst/>
            </a:prstGeom>
          </p:spPr>
        </p:pic>
        <p:sp>
          <p:nvSpPr>
            <p:cNvPr id="9" name="Rectangle 8"/>
            <p:cNvSpPr/>
            <p:nvPr/>
          </p:nvSpPr>
          <p:spPr>
            <a:xfrm>
              <a:off x="9125650" y="3916893"/>
              <a:ext cx="2867876" cy="250295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3" name="Rectangle 32"/>
          <p:cNvSpPr/>
          <p:nvPr/>
        </p:nvSpPr>
        <p:spPr>
          <a:xfrm>
            <a:off x="90493" y="5838058"/>
            <a:ext cx="5389626" cy="646331"/>
          </a:xfrm>
          <a:prstGeom prst="rect">
            <a:avLst/>
          </a:prstGeom>
          <a:solidFill>
            <a:srgbClr val="1B1B55"/>
          </a:solidFill>
          <a:ln>
            <a:solidFill>
              <a:srgbClr val="1B1B55"/>
            </a:solidFill>
          </a:ln>
          <a:effectLst>
            <a:glow rad="63500">
              <a:srgbClr val="8E736A">
                <a:satMod val="175000"/>
                <a:alpha val="40000"/>
              </a:srgbClr>
            </a:glo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8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rPr>
              <a:t>Detect and distinguish up to 4-5 spectral components: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da-DK" sz="1800" b="0"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rPr>
              <a:t>substitutional, interstitial, damage, vacancy-defects,…</a:t>
            </a:r>
          </a:p>
        </p:txBody>
      </p:sp>
      <p:sp>
        <p:nvSpPr>
          <p:cNvPr id="11" name="Rectangle 10"/>
          <p:cNvSpPr/>
          <p:nvPr/>
        </p:nvSpPr>
        <p:spPr>
          <a:xfrm>
            <a:off x="9218428" y="5945365"/>
            <a:ext cx="2287109" cy="600164"/>
          </a:xfrm>
          <a:prstGeom prst="rect">
            <a:avLst/>
          </a:prstGeom>
        </p:spPr>
        <p:txBody>
          <a:bodyPr wrap="square">
            <a:spAutoFit/>
          </a:bodyPr>
          <a:lstStyle/>
          <a:p>
            <a:r>
              <a:rPr lang="en-ZA" sz="1100" dirty="0">
                <a:solidFill>
                  <a:srgbClr val="1B1B55"/>
                </a:solidFill>
              </a:rPr>
              <a:t>Implantation angle = 30</a:t>
            </a:r>
            <a:r>
              <a:rPr lang="en-ZA" sz="1100" baseline="30000" dirty="0">
                <a:solidFill>
                  <a:srgbClr val="1B1B55"/>
                </a:solidFill>
              </a:rPr>
              <a:t>o</a:t>
            </a:r>
            <a:r>
              <a:rPr lang="en-ZA" sz="1100" dirty="0">
                <a:solidFill>
                  <a:srgbClr val="1B1B55"/>
                </a:solidFill>
              </a:rPr>
              <a:t> w.r.t. </a:t>
            </a:r>
            <a:r>
              <a:rPr lang="en-ZA" sz="1100" i="1" dirty="0">
                <a:solidFill>
                  <a:srgbClr val="1B1B55"/>
                </a:solidFill>
              </a:rPr>
              <a:t>c</a:t>
            </a:r>
            <a:r>
              <a:rPr lang="en-ZA" sz="1100" dirty="0">
                <a:solidFill>
                  <a:srgbClr val="1B1B55"/>
                </a:solidFill>
              </a:rPr>
              <a:t>-axis</a:t>
            </a:r>
          </a:p>
          <a:p>
            <a:r>
              <a:rPr lang="en-ZA" sz="1100" dirty="0">
                <a:solidFill>
                  <a:srgbClr val="1B1B55"/>
                </a:solidFill>
              </a:rPr>
              <a:t>Emission angle      = 60</a:t>
            </a:r>
            <a:r>
              <a:rPr lang="en-ZA" sz="1100" baseline="30000" dirty="0">
                <a:solidFill>
                  <a:srgbClr val="1B1B55"/>
                </a:solidFill>
              </a:rPr>
              <a:t>o</a:t>
            </a:r>
            <a:r>
              <a:rPr lang="en-ZA" sz="1100" dirty="0">
                <a:solidFill>
                  <a:srgbClr val="1B1B55"/>
                </a:solidFill>
              </a:rPr>
              <a:t> w.r.t. </a:t>
            </a:r>
            <a:r>
              <a:rPr lang="en-ZA" sz="1100" i="1" dirty="0">
                <a:solidFill>
                  <a:srgbClr val="1B1B55"/>
                </a:solidFill>
              </a:rPr>
              <a:t>c</a:t>
            </a:r>
            <a:r>
              <a:rPr lang="en-ZA" sz="1100" dirty="0">
                <a:solidFill>
                  <a:srgbClr val="1B1B55"/>
                </a:solidFill>
              </a:rPr>
              <a:t>-axis</a:t>
            </a:r>
          </a:p>
          <a:p>
            <a:r>
              <a:rPr lang="en-ZA" sz="1100" dirty="0">
                <a:solidFill>
                  <a:srgbClr val="1B1B55"/>
                </a:solidFill>
              </a:rPr>
              <a:t>Fluence = </a:t>
            </a:r>
            <a:r>
              <a:rPr lang="en-ZA" sz="1100" dirty="0">
                <a:solidFill>
                  <a:srgbClr val="1B1B55"/>
                </a:solidFill>
                <a:latin typeface="Times New Roman" panose="02020603050405020304" pitchFamily="18" charset="0"/>
                <a:cs typeface="Times New Roman" panose="02020603050405020304" pitchFamily="18" charset="0"/>
              </a:rPr>
              <a:t>~</a:t>
            </a:r>
            <a:r>
              <a:rPr lang="en-ZA" sz="1100" dirty="0">
                <a:solidFill>
                  <a:srgbClr val="1B1B55"/>
                </a:solidFill>
              </a:rPr>
              <a:t> 3</a:t>
            </a:r>
            <a:r>
              <a:rPr lang="en-ZA" sz="1100" dirty="0">
                <a:solidFill>
                  <a:srgbClr val="1B1B55"/>
                </a:solidFill>
                <a:latin typeface="Times New Roman" panose="02020603050405020304" pitchFamily="18" charset="0"/>
                <a:cs typeface="Times New Roman" panose="02020603050405020304" pitchFamily="18" charset="0"/>
              </a:rPr>
              <a:t>×10</a:t>
            </a:r>
            <a:r>
              <a:rPr lang="en-ZA" sz="1100" baseline="30000" dirty="0">
                <a:solidFill>
                  <a:srgbClr val="1B1B55"/>
                </a:solidFill>
                <a:latin typeface="Times New Roman" panose="02020603050405020304" pitchFamily="18" charset="0"/>
                <a:cs typeface="Times New Roman" panose="02020603050405020304" pitchFamily="18" charset="0"/>
              </a:rPr>
              <a:t>12 </a:t>
            </a:r>
            <a:r>
              <a:rPr lang="en-ZA" sz="1100" dirty="0">
                <a:solidFill>
                  <a:srgbClr val="1B1B55"/>
                </a:solidFill>
                <a:latin typeface="Times New Roman" panose="02020603050405020304" pitchFamily="18" charset="0"/>
                <a:cs typeface="Times New Roman" panose="02020603050405020304" pitchFamily="18" charset="0"/>
              </a:rPr>
              <a:t>ions/cm</a:t>
            </a:r>
            <a:r>
              <a:rPr lang="en-ZA" sz="1100" baseline="30000" dirty="0">
                <a:solidFill>
                  <a:srgbClr val="1B1B55"/>
                </a:solidFill>
                <a:latin typeface="Times New Roman" panose="02020603050405020304" pitchFamily="18" charset="0"/>
                <a:cs typeface="Times New Roman" panose="02020603050405020304" pitchFamily="18" charset="0"/>
              </a:rPr>
              <a:t>2</a:t>
            </a:r>
            <a:endParaRPr lang="en-ZA" sz="1100" baseline="30000" dirty="0">
              <a:solidFill>
                <a:srgbClr val="1B1B55"/>
              </a:solidFill>
            </a:endParaRPr>
          </a:p>
        </p:txBody>
      </p:sp>
      <p:grpSp>
        <p:nvGrpSpPr>
          <p:cNvPr id="2" name="Group 1">
            <a:extLst>
              <a:ext uri="{FF2B5EF4-FFF2-40B4-BE49-F238E27FC236}">
                <a16:creationId xmlns:a16="http://schemas.microsoft.com/office/drawing/2014/main" id="{5553F309-686D-4D25-23FD-6E85F4843A8C}"/>
              </a:ext>
            </a:extLst>
          </p:cNvPr>
          <p:cNvGrpSpPr/>
          <p:nvPr/>
        </p:nvGrpSpPr>
        <p:grpSpPr>
          <a:xfrm>
            <a:off x="78170" y="71569"/>
            <a:ext cx="12035660" cy="6703999"/>
            <a:chOff x="0" y="71569"/>
            <a:chExt cx="12192000" cy="6703999"/>
          </a:xfrm>
        </p:grpSpPr>
        <p:sp>
          <p:nvSpPr>
            <p:cNvPr id="4" name="Rectangle 3">
              <a:extLst>
                <a:ext uri="{FF2B5EF4-FFF2-40B4-BE49-F238E27FC236}">
                  <a16:creationId xmlns:a16="http://schemas.microsoft.com/office/drawing/2014/main" id="{958078F5-43FE-4994-366B-F970598FAEDA}"/>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a:extLst>
                <a:ext uri="{FF2B5EF4-FFF2-40B4-BE49-F238E27FC236}">
                  <a16:creationId xmlns:a16="http://schemas.microsoft.com/office/drawing/2014/main" id="{E4CA12EC-8AB9-A5BF-20E7-3D1C145B7FE3}"/>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Emission Mössbauer  Spectroscopy @ ISOLDE</a:t>
              </a:r>
            </a:p>
          </p:txBody>
        </p:sp>
      </p:grpSp>
    </p:spTree>
    <p:extLst>
      <p:ext uri="{BB962C8B-B14F-4D97-AF65-F5344CB8AC3E}">
        <p14:creationId xmlns:p14="http://schemas.microsoft.com/office/powerpoint/2010/main" val="229429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35" presetClass="emph" presetSubtype="0" repeatCount="indefinite" fill="hold" nodeType="withEffect">
                                  <p:stCondLst>
                                    <p:cond delay="0"/>
                                  </p:stCondLst>
                                  <p:childTnLst>
                                    <p:anim calcmode="discrete" valueType="str">
                                      <p:cBhvr>
                                        <p:cTn id="8" dur="750" fill="hold"/>
                                        <p:tgtEl>
                                          <p:spTgt spid="35"/>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221" y="80785"/>
            <a:ext cx="12039816" cy="54186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b="1" cap="small" dirty="0"/>
          </a:p>
        </p:txBody>
      </p:sp>
      <p:sp>
        <p:nvSpPr>
          <p:cNvPr id="5" name="Rectangle 4"/>
          <p:cNvSpPr/>
          <p:nvPr/>
        </p:nvSpPr>
        <p:spPr>
          <a:xfrm>
            <a:off x="84221" y="6288623"/>
            <a:ext cx="12056075" cy="44026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ZA" sz="1400" dirty="0"/>
              <a:t>| Avignon | ARIS2023 | June 09 | </a:t>
            </a:r>
          </a:p>
        </p:txBody>
      </p:sp>
      <p:sp>
        <p:nvSpPr>
          <p:cNvPr id="6" name="Rectangle 1"/>
          <p:cNvSpPr>
            <a:spLocks noChangeArrowheads="1"/>
          </p:cNvSpPr>
          <p:nvPr/>
        </p:nvSpPr>
        <p:spPr bwMode="auto">
          <a:xfrm>
            <a:off x="-256335" y="976681"/>
            <a:ext cx="12124037" cy="5373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lnSpc>
                <a:spcPct val="150000"/>
              </a:lnSpc>
              <a:spcBef>
                <a:spcPct val="0"/>
              </a:spcBef>
              <a:spcAft>
                <a:spcPct val="0"/>
              </a:spcAft>
            </a:pPr>
            <a:r>
              <a:rPr lang="en-ZA" sz="2200" b="1" dirty="0">
                <a:solidFill>
                  <a:srgbClr val="002060"/>
                </a:solidFill>
                <a:latin typeface="Cambria" panose="02040503050406030204" pitchFamily="18" charset="0"/>
                <a:ea typeface="Cambria" panose="02040503050406030204" pitchFamily="18" charset="0"/>
              </a:rPr>
              <a:t>Search for dilute magnetism in ZnO</a:t>
            </a:r>
            <a:endParaRPr lang="en-ZA" sz="2200" b="1" dirty="0">
              <a:solidFill>
                <a:srgbClr val="002060"/>
              </a:solidFill>
              <a:latin typeface="Cambria" panose="02040503050406030204" pitchFamily="18" charset="0"/>
              <a:ea typeface="Cambria" panose="02040503050406030204" pitchFamily="18"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0788" y="153234"/>
            <a:ext cx="273829" cy="407376"/>
          </a:xfrm>
          <a:prstGeom prst="rect">
            <a:avLst/>
          </a:prstGeom>
        </p:spPr>
      </p:pic>
    </p:spTree>
    <p:extLst>
      <p:ext uri="{BB962C8B-B14F-4D97-AF65-F5344CB8AC3E}">
        <p14:creationId xmlns:p14="http://schemas.microsoft.com/office/powerpoint/2010/main" val="2526267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p:cNvSpPr/>
          <p:nvPr/>
        </p:nvSpPr>
        <p:spPr>
          <a:xfrm>
            <a:off x="4139365" y="1396157"/>
            <a:ext cx="3668656" cy="1200329"/>
          </a:xfrm>
          <a:prstGeom prst="rect">
            <a:avLst/>
          </a:prstGeom>
          <a:ln w="19050">
            <a:solidFill>
              <a:srgbClr val="FF0000"/>
            </a:solidFill>
          </a:ln>
        </p:spPr>
        <p:txBody>
          <a:bodyPr wrap="square">
            <a:spAutoFit/>
          </a:bodyPr>
          <a:lstStyle/>
          <a:p>
            <a:r>
              <a:rPr lang="en-GB" sz="2400" b="1" i="1" dirty="0">
                <a:solidFill>
                  <a:srgbClr val="002060"/>
                </a:solidFill>
                <a:latin typeface="Gill Sans MT" panose="020B0502020104020203" pitchFamily="34" charset="0"/>
              </a:rPr>
              <a:t>But</a:t>
            </a:r>
          </a:p>
          <a:p>
            <a:pPr marL="285750" indent="-285750">
              <a:buFont typeface="Arial" panose="020B0604020202020204" pitchFamily="34" charset="0"/>
              <a:buChar char="•"/>
            </a:pPr>
            <a:r>
              <a:rPr lang="en-GB" sz="2400" i="1" dirty="0">
                <a:solidFill>
                  <a:srgbClr val="002060"/>
                </a:solidFill>
                <a:latin typeface="Gill Sans MT" panose="020B0502020104020203" pitchFamily="34" charset="0"/>
              </a:rPr>
              <a:t>Different Crystal Structures</a:t>
            </a:r>
          </a:p>
          <a:p>
            <a:pPr marL="285750" indent="-285750">
              <a:buFont typeface="Arial" panose="020B0604020202020204" pitchFamily="34" charset="0"/>
              <a:buChar char="•"/>
            </a:pPr>
            <a:r>
              <a:rPr lang="en-GB" sz="2400" i="1" dirty="0">
                <a:solidFill>
                  <a:srgbClr val="002060"/>
                </a:solidFill>
                <a:latin typeface="Gill Sans MT" panose="020B0502020104020203" pitchFamily="34" charset="0"/>
              </a:rPr>
              <a:t>Conductivity mismatch </a:t>
            </a:r>
            <a:endParaRPr lang="en-ZA" sz="2400" i="1" dirty="0">
              <a:solidFill>
                <a:srgbClr val="002060"/>
              </a:solidFill>
              <a:latin typeface="Gill Sans MT" panose="020B0502020104020203" pitchFamily="34" charset="0"/>
            </a:endParaRPr>
          </a:p>
        </p:txBody>
      </p:sp>
      <p:sp>
        <p:nvSpPr>
          <p:cNvPr id="137" name="Rectangle 136"/>
          <p:cNvSpPr/>
          <p:nvPr/>
        </p:nvSpPr>
        <p:spPr>
          <a:xfrm>
            <a:off x="4094982" y="455379"/>
            <a:ext cx="7918223" cy="830997"/>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GB" sz="2400" i="1" dirty="0">
                <a:solidFill>
                  <a:prstClr val="white"/>
                </a:solidFill>
                <a:latin typeface="Gill Sans MT" panose="020B0502020104020203" pitchFamily="34" charset="0"/>
              </a:rPr>
              <a:t>semiconductor materials</a:t>
            </a:r>
            <a:r>
              <a:rPr lang="en-GB" sz="2400" dirty="0">
                <a:solidFill>
                  <a:prstClr val="white"/>
                </a:solidFill>
                <a:latin typeface="Gill Sans MT" panose="020B0502020104020203" pitchFamily="34" charset="0"/>
              </a:rPr>
              <a:t> 	→ </a:t>
            </a:r>
            <a:r>
              <a:rPr lang="en-GB" sz="2400" i="1" dirty="0">
                <a:solidFill>
                  <a:prstClr val="white"/>
                </a:solidFill>
                <a:latin typeface="Gill Sans MT" panose="020B0502020104020203" pitchFamily="34" charset="0"/>
              </a:rPr>
              <a:t>information processing</a:t>
            </a:r>
            <a:r>
              <a:rPr lang="en-GB" sz="2400" dirty="0">
                <a:solidFill>
                  <a:prstClr val="white"/>
                </a:solidFill>
                <a:latin typeface="Gill Sans MT" panose="020B0502020104020203" pitchFamily="34" charset="0"/>
              </a:rPr>
              <a:t> </a:t>
            </a:r>
          </a:p>
          <a:p>
            <a:r>
              <a:rPr lang="en-GB" sz="2400" i="1" dirty="0">
                <a:solidFill>
                  <a:prstClr val="white"/>
                </a:solidFill>
                <a:latin typeface="Gill Sans MT" panose="020B0502020104020203" pitchFamily="34" charset="0"/>
              </a:rPr>
              <a:t>metallic magnetic materials	→ data</a:t>
            </a:r>
            <a:r>
              <a:rPr lang="en-GB" sz="2400" dirty="0">
                <a:solidFill>
                  <a:prstClr val="white"/>
                </a:solidFill>
                <a:latin typeface="Gill Sans MT" panose="020B0502020104020203" pitchFamily="34" charset="0"/>
              </a:rPr>
              <a:t> </a:t>
            </a:r>
            <a:r>
              <a:rPr lang="en-GB" sz="2400" i="1" dirty="0">
                <a:solidFill>
                  <a:prstClr val="white"/>
                </a:solidFill>
                <a:latin typeface="Gill Sans MT" panose="020B0502020104020203" pitchFamily="34" charset="0"/>
              </a:rPr>
              <a:t>storage</a:t>
            </a:r>
            <a:r>
              <a:rPr lang="en-GB" sz="2400" dirty="0">
                <a:solidFill>
                  <a:prstClr val="white"/>
                </a:solidFill>
                <a:latin typeface="Gill Sans MT" panose="020B0502020104020203" pitchFamily="34" charset="0"/>
              </a:rPr>
              <a:t>. </a:t>
            </a:r>
            <a:endParaRPr lang="en-ZA" sz="2400" dirty="0">
              <a:solidFill>
                <a:prstClr val="white"/>
              </a:solidFill>
              <a:latin typeface="Gill Sans MT" panose="020B0502020104020203" pitchFamily="34" charset="0"/>
            </a:endParaRPr>
          </a:p>
        </p:txBody>
      </p:sp>
      <p:sp>
        <p:nvSpPr>
          <p:cNvPr id="139" name="Rectangle 138"/>
          <p:cNvSpPr/>
          <p:nvPr/>
        </p:nvSpPr>
        <p:spPr>
          <a:xfrm>
            <a:off x="8268679" y="1352559"/>
            <a:ext cx="3686469" cy="1200329"/>
          </a:xfrm>
          <a:prstGeom prst="rect">
            <a:avLst/>
          </a:prstGeom>
          <a:solidFill>
            <a:srgbClr val="008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GB" sz="2400" i="1" dirty="0">
                <a:solidFill>
                  <a:prstClr val="white"/>
                </a:solidFill>
                <a:latin typeface="Gill Sans MT" panose="020B0502020104020203" pitchFamily="34" charset="0"/>
              </a:rPr>
              <a:t>Desired</a:t>
            </a:r>
          </a:p>
          <a:p>
            <a:pPr marL="342900" indent="-342900">
              <a:buFont typeface="Wingdings" panose="05000000000000000000" pitchFamily="2" charset="2"/>
              <a:buChar char="ü"/>
            </a:pPr>
            <a:r>
              <a:rPr lang="en-GB" sz="2400" i="1" dirty="0">
                <a:solidFill>
                  <a:prstClr val="white"/>
                </a:solidFill>
                <a:latin typeface="Gill Sans MT" panose="020B0502020104020203" pitchFamily="34" charset="0"/>
              </a:rPr>
              <a:t>both properties in one material</a:t>
            </a:r>
            <a:endParaRPr lang="en-ZA" sz="2400" dirty="0">
              <a:solidFill>
                <a:prstClr val="white"/>
              </a:solidFill>
              <a:latin typeface="Gill Sans MT" panose="020B0502020104020203" pitchFamily="34" charset="0"/>
            </a:endParaRPr>
          </a:p>
        </p:txBody>
      </p:sp>
      <p:grpSp>
        <p:nvGrpSpPr>
          <p:cNvPr id="141" name="Group 140"/>
          <p:cNvGrpSpPr/>
          <p:nvPr/>
        </p:nvGrpSpPr>
        <p:grpSpPr>
          <a:xfrm>
            <a:off x="4476111" y="3307945"/>
            <a:ext cx="3047898" cy="2129765"/>
            <a:chOff x="1354231" y="4611030"/>
            <a:chExt cx="3047898" cy="1633199"/>
          </a:xfrm>
        </p:grpSpPr>
        <p:sp>
          <p:nvSpPr>
            <p:cNvPr id="144" name="Rectangle 143"/>
            <p:cNvSpPr/>
            <p:nvPr/>
          </p:nvSpPr>
          <p:spPr>
            <a:xfrm>
              <a:off x="1354231" y="5597898"/>
              <a:ext cx="1319592" cy="646331"/>
            </a:xfrm>
            <a:prstGeom prst="rect">
              <a:avLst/>
            </a:prstGeom>
          </p:spPr>
          <p:txBody>
            <a:bodyPr wrap="none">
              <a:spAutoFit/>
            </a:bodyPr>
            <a:lstStyle/>
            <a:p>
              <a:pPr algn="ctr"/>
              <a:r>
                <a:rPr lang="en-GB" b="1" i="1" dirty="0">
                  <a:solidFill>
                    <a:srgbClr val="FF0000"/>
                  </a:solidFill>
                  <a:latin typeface="Gill Sans MT"/>
                  <a:cs typeface="Arial" pitchFamily="34" charset="0"/>
                </a:rPr>
                <a:t>BUT</a:t>
              </a:r>
            </a:p>
            <a:p>
              <a:pPr algn="ctr"/>
              <a:r>
                <a:rPr lang="en-GB" b="1" i="1" dirty="0">
                  <a:solidFill>
                    <a:srgbClr val="FF0000"/>
                  </a:solidFill>
                  <a:latin typeface="Gill Sans MT"/>
                  <a:cs typeface="Arial" pitchFamily="34" charset="0"/>
                </a:rPr>
                <a:t>T</a:t>
              </a:r>
              <a:r>
                <a:rPr lang="en-GB" b="1" baseline="-25000" dirty="0">
                  <a:solidFill>
                    <a:srgbClr val="FF0000"/>
                  </a:solidFill>
                  <a:latin typeface="Gill Sans MT"/>
                  <a:cs typeface="Arial" pitchFamily="34" charset="0"/>
                </a:rPr>
                <a:t>C</a:t>
              </a:r>
              <a:r>
                <a:rPr lang="en-GB" b="1" dirty="0">
                  <a:solidFill>
                    <a:srgbClr val="FF0000"/>
                  </a:solidFill>
                  <a:latin typeface="Gill Sans MT"/>
                  <a:cs typeface="Arial" pitchFamily="34" charset="0"/>
                </a:rPr>
                <a:t> &lt; 100 K</a:t>
              </a:r>
            </a:p>
          </p:txBody>
        </p:sp>
        <p:pic>
          <p:nvPicPr>
            <p:cNvPr id="145"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bwMode="auto">
            <a:xfrm>
              <a:off x="2653830" y="4611030"/>
              <a:ext cx="1748299" cy="14496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p:cNvGrpSpPr/>
          <p:nvPr/>
        </p:nvGrpSpPr>
        <p:grpSpPr>
          <a:xfrm>
            <a:off x="4226658" y="3021593"/>
            <a:ext cx="3265702" cy="2657206"/>
            <a:chOff x="4137963" y="3850778"/>
            <a:chExt cx="3265702" cy="2657206"/>
          </a:xfrm>
        </p:grpSpPr>
        <p:sp>
          <p:nvSpPr>
            <p:cNvPr id="142" name="Rectangle 141"/>
            <p:cNvSpPr/>
            <p:nvPr/>
          </p:nvSpPr>
          <p:spPr>
            <a:xfrm>
              <a:off x="4199197" y="3975012"/>
              <a:ext cx="2338721" cy="1323439"/>
            </a:xfrm>
            <a:prstGeom prst="rect">
              <a:avLst/>
            </a:prstGeom>
          </p:spPr>
          <p:txBody>
            <a:bodyPr wrap="square">
              <a:spAutoFit/>
            </a:bodyPr>
            <a:lstStyle/>
            <a:p>
              <a:pPr marL="285750" indent="-285750">
                <a:buFont typeface="Wingdings" panose="05000000000000000000" pitchFamily="2" charset="2"/>
                <a:buChar char="Ø"/>
              </a:pPr>
              <a:r>
                <a:rPr lang="en-GB" sz="2000" b="1" dirty="0">
                  <a:solidFill>
                    <a:srgbClr val="1B1B55"/>
                  </a:solidFill>
                  <a:latin typeface="Gill Sans MT"/>
                </a:rPr>
                <a:t>chromium spinels</a:t>
              </a:r>
              <a:r>
                <a:rPr lang="en-GB" sz="2000" b="1" baseline="30000" dirty="0">
                  <a:solidFill>
                    <a:srgbClr val="1B1B55"/>
                  </a:solidFill>
                  <a:latin typeface="Gill Sans MT"/>
                </a:rPr>
                <a:t> </a:t>
              </a:r>
            </a:p>
            <a:p>
              <a:pPr marL="285750" indent="-285750">
                <a:buFont typeface="Wingdings" panose="05000000000000000000" pitchFamily="2" charset="2"/>
                <a:buChar char="Ø"/>
              </a:pPr>
              <a:r>
                <a:rPr lang="en-GB" sz="2000" b="1" dirty="0">
                  <a:solidFill>
                    <a:srgbClr val="1B1B55"/>
                  </a:solidFill>
                  <a:latin typeface="Gill Sans MT"/>
                </a:rPr>
                <a:t>europium chalcogenides</a:t>
              </a:r>
              <a:endParaRPr lang="en-ZA" sz="2000" b="1" dirty="0">
                <a:solidFill>
                  <a:srgbClr val="1B1B55"/>
                </a:solidFill>
                <a:latin typeface="Gill Sans MT"/>
              </a:endParaRPr>
            </a:p>
          </p:txBody>
        </p:sp>
        <p:sp>
          <p:nvSpPr>
            <p:cNvPr id="143" name="Rectangle 142"/>
            <p:cNvSpPr/>
            <p:nvPr/>
          </p:nvSpPr>
          <p:spPr>
            <a:xfrm>
              <a:off x="4137963" y="3850778"/>
              <a:ext cx="3265702" cy="26572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146" name="Group 145"/>
          <p:cNvGrpSpPr/>
          <p:nvPr/>
        </p:nvGrpSpPr>
        <p:grpSpPr>
          <a:xfrm>
            <a:off x="7711617" y="3024830"/>
            <a:ext cx="4328861" cy="2667634"/>
            <a:chOff x="7719967" y="1392221"/>
            <a:chExt cx="4034761" cy="2667634"/>
          </a:xfrm>
        </p:grpSpPr>
        <p:grpSp>
          <p:nvGrpSpPr>
            <p:cNvPr id="147" name="Group 146"/>
            <p:cNvGrpSpPr/>
            <p:nvPr/>
          </p:nvGrpSpPr>
          <p:grpSpPr>
            <a:xfrm>
              <a:off x="7835241" y="1467844"/>
              <a:ext cx="2049596" cy="2413133"/>
              <a:chOff x="9014180" y="620738"/>
              <a:chExt cx="2049596" cy="2413133"/>
            </a:xfrm>
          </p:grpSpPr>
          <p:sp>
            <p:nvSpPr>
              <p:cNvPr id="153" name="TextBox 152"/>
              <p:cNvSpPr txBox="1"/>
              <p:nvPr/>
            </p:nvSpPr>
            <p:spPr>
              <a:xfrm>
                <a:off x="9175323" y="620738"/>
                <a:ext cx="1888453" cy="40011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ZA" sz="2000" b="1" kern="0" noProof="0" dirty="0">
                    <a:solidFill>
                      <a:prstClr val="black"/>
                    </a:solidFill>
                    <a:latin typeface="Gill Sans MT"/>
                  </a:rPr>
                  <a:t>Se</a:t>
                </a:r>
                <a:r>
                  <a:rPr kumimoji="0" lang="en-ZA" sz="2000" b="1" i="0" u="none" strike="noStrike" kern="0" cap="none" spc="0" normalizeH="0" baseline="0" noProof="0" dirty="0">
                    <a:ln>
                      <a:noFill/>
                    </a:ln>
                    <a:solidFill>
                      <a:prstClr val="black"/>
                    </a:solidFill>
                    <a:effectLst/>
                    <a:uLnTx/>
                    <a:uFillTx/>
                    <a:latin typeface="Gill Sans MT"/>
                  </a:rPr>
                  <a:t>miconductor</a:t>
                </a:r>
              </a:p>
            </p:txBody>
          </p:sp>
          <p:pic>
            <p:nvPicPr>
              <p:cNvPr id="154" name="Picture 153"/>
              <p:cNvPicPr>
                <a:picLocks noChangeAspect="1"/>
              </p:cNvPicPr>
              <p:nvPr/>
            </p:nvPicPr>
            <p:blipFill>
              <a:blip r:embed="rId5"/>
              <a:stretch>
                <a:fillRect/>
              </a:stretch>
            </p:blipFill>
            <p:spPr>
              <a:xfrm>
                <a:off x="9014180" y="1016987"/>
                <a:ext cx="1993226" cy="2016884"/>
              </a:xfrm>
              <a:prstGeom prst="rect">
                <a:avLst/>
              </a:prstGeom>
            </p:spPr>
          </p:pic>
        </p:grpSp>
        <p:grpSp>
          <p:nvGrpSpPr>
            <p:cNvPr id="148" name="Group 147"/>
            <p:cNvGrpSpPr/>
            <p:nvPr/>
          </p:nvGrpSpPr>
          <p:grpSpPr>
            <a:xfrm>
              <a:off x="8547955" y="1467844"/>
              <a:ext cx="3206773" cy="2581583"/>
              <a:chOff x="9015824" y="803611"/>
              <a:chExt cx="3206773" cy="2581583"/>
            </a:xfrm>
          </p:grpSpPr>
          <p:sp>
            <p:nvSpPr>
              <p:cNvPr id="150" name="TextBox 149"/>
              <p:cNvSpPr txBox="1"/>
              <p:nvPr/>
            </p:nvSpPr>
            <p:spPr>
              <a:xfrm>
                <a:off x="10453217" y="803611"/>
                <a:ext cx="1769380" cy="369332"/>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1800" b="1" i="0" u="none" strike="noStrike" kern="0" cap="none" spc="0" normalizeH="0" baseline="0" noProof="0" dirty="0">
                    <a:ln>
                      <a:noFill/>
                    </a:ln>
                    <a:solidFill>
                      <a:prstClr val="black"/>
                    </a:solidFill>
                    <a:effectLst/>
                    <a:uLnTx/>
                    <a:uFillTx/>
                    <a:latin typeface="Gill Sans MT"/>
                  </a:rPr>
                  <a:t>DMS</a:t>
                </a:r>
              </a:p>
            </p:txBody>
          </p:sp>
          <p:pic>
            <p:nvPicPr>
              <p:cNvPr id="151" name="Picture 150"/>
              <p:cNvPicPr>
                <a:picLocks noChangeAspect="1"/>
              </p:cNvPicPr>
              <p:nvPr/>
            </p:nvPicPr>
            <p:blipFill>
              <a:blip r:embed="rId6"/>
              <a:stretch>
                <a:fillRect/>
              </a:stretch>
            </p:blipFill>
            <p:spPr>
              <a:xfrm>
                <a:off x="10270876" y="1161033"/>
                <a:ext cx="1900838" cy="2031930"/>
              </a:xfrm>
              <a:prstGeom prst="rect">
                <a:avLst/>
              </a:prstGeom>
            </p:spPr>
          </p:pic>
          <p:sp>
            <p:nvSpPr>
              <p:cNvPr id="152" name="Rectangle 151"/>
              <p:cNvSpPr/>
              <p:nvPr/>
            </p:nvSpPr>
            <p:spPr>
              <a:xfrm>
                <a:off x="9015824" y="3077417"/>
                <a:ext cx="2701381" cy="30777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ZA" sz="1400" b="0" i="0" u="none" strike="noStrike" kern="0" cap="none" spc="0" normalizeH="0" baseline="0" noProof="0" dirty="0" err="1">
                    <a:ln>
                      <a:noFill/>
                    </a:ln>
                    <a:solidFill>
                      <a:srgbClr val="002060"/>
                    </a:solidFill>
                    <a:effectLst/>
                    <a:uLnTx/>
                    <a:uFillTx/>
                    <a:latin typeface="Gill Sans MT"/>
                  </a:rPr>
                  <a:t>Furdya</a:t>
                </a:r>
                <a:r>
                  <a:rPr kumimoji="0" lang="en-ZA" sz="1400" b="0" i="0" u="none" strike="noStrike" kern="0" cap="none" spc="0" normalizeH="0" baseline="0" noProof="0" dirty="0">
                    <a:ln>
                      <a:noFill/>
                    </a:ln>
                    <a:solidFill>
                      <a:srgbClr val="002060"/>
                    </a:solidFill>
                    <a:effectLst/>
                    <a:uLnTx/>
                    <a:uFillTx/>
                    <a:latin typeface="Gill Sans MT"/>
                  </a:rPr>
                  <a:t>: </a:t>
                </a:r>
                <a:r>
                  <a:rPr kumimoji="0" lang="en-ZA" sz="1400" b="0" i="1" u="none" strike="noStrike" kern="0" cap="none" spc="0" normalizeH="0" baseline="0" noProof="0" dirty="0">
                    <a:ln>
                      <a:noFill/>
                    </a:ln>
                    <a:solidFill>
                      <a:srgbClr val="002060"/>
                    </a:solidFill>
                    <a:effectLst/>
                    <a:uLnTx/>
                    <a:uFillTx/>
                    <a:latin typeface="Gill Sans MT"/>
                  </a:rPr>
                  <a:t>J. Appl. Phys</a:t>
                </a:r>
                <a:r>
                  <a:rPr kumimoji="0" lang="en-ZA" sz="1400" b="0" i="0" u="none" strike="noStrike" kern="0" cap="none" spc="0" normalizeH="0" baseline="0" noProof="0" dirty="0">
                    <a:ln>
                      <a:noFill/>
                    </a:ln>
                    <a:solidFill>
                      <a:srgbClr val="002060"/>
                    </a:solidFill>
                    <a:effectLst/>
                    <a:uLnTx/>
                    <a:uFillTx/>
                    <a:latin typeface="Gill Sans MT"/>
                  </a:rPr>
                  <a:t>. 64(1988) R29.</a:t>
                </a:r>
              </a:p>
            </p:txBody>
          </p:sp>
        </p:grpSp>
        <p:sp>
          <p:nvSpPr>
            <p:cNvPr id="149" name="Rectangle 148"/>
            <p:cNvSpPr/>
            <p:nvPr/>
          </p:nvSpPr>
          <p:spPr>
            <a:xfrm>
              <a:off x="7719967" y="1392221"/>
              <a:ext cx="3980648" cy="2667634"/>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28" name="Group 27"/>
          <p:cNvGrpSpPr/>
          <p:nvPr/>
        </p:nvGrpSpPr>
        <p:grpSpPr>
          <a:xfrm>
            <a:off x="131532" y="449494"/>
            <a:ext cx="3468028" cy="3629897"/>
            <a:chOff x="296979" y="983443"/>
            <a:chExt cx="4226056" cy="4354977"/>
          </a:xfrm>
        </p:grpSpPr>
        <p:pic>
          <p:nvPicPr>
            <p:cNvPr id="29"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3774"/>
            <a:stretch/>
          </p:blipFill>
          <p:spPr bwMode="auto">
            <a:xfrm>
              <a:off x="296979" y="1189050"/>
              <a:ext cx="4226056" cy="4149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p:nvSpPr>
          <p:spPr>
            <a:xfrm>
              <a:off x="469832" y="983443"/>
              <a:ext cx="3291840" cy="369256"/>
            </a:xfrm>
            <a:prstGeom prst="rect">
              <a:avLst/>
            </a:prstGeom>
          </p:spPr>
          <p:txBody>
            <a:bodyPr wrap="none">
              <a:spAutoFit/>
            </a:bodyPr>
            <a:lstStyle/>
            <a:p>
              <a:r>
                <a:rPr lang="fr-FR" sz="1400" i="1" kern="0" dirty="0">
                  <a:solidFill>
                    <a:srgbClr val="002060"/>
                  </a:solidFill>
                  <a:latin typeface="Gill Sans MT"/>
                </a:rPr>
                <a:t>Dietl et al, Science 287 (2000) 1019</a:t>
              </a:r>
              <a:endParaRPr lang="en-ZA" sz="1400" i="1" kern="0" dirty="0">
                <a:solidFill>
                  <a:srgbClr val="002060"/>
                </a:solidFill>
                <a:latin typeface="Gill Sans MT"/>
              </a:endParaRPr>
            </a:p>
          </p:txBody>
        </p:sp>
      </p:grpSp>
      <p:pic>
        <p:nvPicPr>
          <p:cNvPr id="31" name="Picture 30"/>
          <p:cNvPicPr>
            <a:picLocks noChangeAspect="1"/>
          </p:cNvPicPr>
          <p:nvPr/>
        </p:nvPicPr>
        <p:blipFill>
          <a:blip r:embed="rId8"/>
          <a:stretch>
            <a:fillRect/>
          </a:stretch>
        </p:blipFill>
        <p:spPr>
          <a:xfrm>
            <a:off x="251548" y="4372828"/>
            <a:ext cx="3070568" cy="2159661"/>
          </a:xfrm>
          <a:prstGeom prst="rect">
            <a:avLst/>
          </a:prstGeom>
        </p:spPr>
      </p:pic>
      <p:sp>
        <p:nvSpPr>
          <p:cNvPr id="6" name="Down Arrow 5"/>
          <p:cNvSpPr/>
          <p:nvPr/>
        </p:nvSpPr>
        <p:spPr>
          <a:xfrm>
            <a:off x="9730267" y="2637457"/>
            <a:ext cx="291562" cy="328626"/>
          </a:xfrm>
          <a:prstGeom prst="down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32" name="Picture 19"/>
          <p:cNvPicPr>
            <a:picLocks noChangeAspect="1" noChangeArrowheads="1"/>
          </p:cNvPicPr>
          <p:nvPr/>
        </p:nvPicPr>
        <p:blipFill>
          <a:blip r:embed="rId9" cstate="print"/>
          <a:srcRect/>
          <a:stretch>
            <a:fillRect/>
          </a:stretch>
        </p:blipFill>
        <p:spPr bwMode="auto">
          <a:xfrm>
            <a:off x="11836322" y="32214"/>
            <a:ext cx="302516" cy="305855"/>
          </a:xfrm>
          <a:prstGeom prst="rect">
            <a:avLst/>
          </a:prstGeom>
          <a:noFill/>
          <a:ln w="9525">
            <a:noFill/>
            <a:miter lim="800000"/>
            <a:headEnd/>
            <a:tailEnd/>
          </a:ln>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84211" y="33594"/>
            <a:ext cx="209632" cy="317004"/>
          </a:xfrm>
          <a:prstGeom prst="rect">
            <a:avLst/>
          </a:prstGeom>
        </p:spPr>
      </p:pic>
      <p:grpSp>
        <p:nvGrpSpPr>
          <p:cNvPr id="4" name="Group 3"/>
          <p:cNvGrpSpPr/>
          <p:nvPr/>
        </p:nvGrpSpPr>
        <p:grpSpPr>
          <a:xfrm>
            <a:off x="4537649" y="5802112"/>
            <a:ext cx="6428540" cy="811118"/>
            <a:chOff x="4537649" y="5874304"/>
            <a:chExt cx="6428540" cy="811118"/>
          </a:xfrm>
        </p:grpSpPr>
        <p:pic>
          <p:nvPicPr>
            <p:cNvPr id="34" name="Picture 2" descr="https://encrypted-tbn3.gstatic.com/images?q=tbn:ANd9GcRsstDBajSnrNgi-hYU65lMlh1hDPfGH0UMamH4q6Iq6Fu9UOuQ"/>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22560"/>
            <a:stretch/>
          </p:blipFill>
          <p:spPr bwMode="auto">
            <a:xfrm>
              <a:off x="10334451" y="5874304"/>
              <a:ext cx="517668" cy="811118"/>
            </a:xfrm>
            <a:prstGeom prst="rect">
              <a:avLst/>
            </a:prstGeom>
            <a:solidFill>
              <a:srgbClr val="FF0000"/>
            </a:solidFill>
          </p:spPr>
        </p:pic>
        <p:sp>
          <p:nvSpPr>
            <p:cNvPr id="2" name="TextBox 1"/>
            <p:cNvSpPr txBox="1"/>
            <p:nvPr/>
          </p:nvSpPr>
          <p:spPr>
            <a:xfrm>
              <a:off x="4537649" y="5904049"/>
              <a:ext cx="6428540" cy="584775"/>
            </a:xfrm>
            <a:prstGeom prst="rect">
              <a:avLst/>
            </a:prstGeom>
            <a:noFill/>
          </p:spPr>
          <p:txBody>
            <a:bodyPr wrap="square" rtlCol="0">
              <a:spAutoFit/>
            </a:bodyPr>
            <a:lstStyle/>
            <a:p>
              <a:r>
                <a:rPr lang="en-ZA" sz="3200" dirty="0">
                  <a:solidFill>
                    <a:srgbClr val="FF0000"/>
                  </a:solidFill>
                </a:rPr>
                <a:t>Nature and origin of magnetism</a:t>
              </a:r>
            </a:p>
          </p:txBody>
        </p:sp>
      </p:grpSp>
      <p:grpSp>
        <p:nvGrpSpPr>
          <p:cNvPr id="7" name="Group 6">
            <a:extLst>
              <a:ext uri="{FF2B5EF4-FFF2-40B4-BE49-F238E27FC236}">
                <a16:creationId xmlns:a16="http://schemas.microsoft.com/office/drawing/2014/main" id="{5D19B084-BF1E-93EE-25BB-816AF02C8CAF}"/>
              </a:ext>
            </a:extLst>
          </p:cNvPr>
          <p:cNvGrpSpPr/>
          <p:nvPr/>
        </p:nvGrpSpPr>
        <p:grpSpPr>
          <a:xfrm>
            <a:off x="78170" y="71569"/>
            <a:ext cx="12035660" cy="6703999"/>
            <a:chOff x="0" y="71569"/>
            <a:chExt cx="12192000" cy="6703999"/>
          </a:xfrm>
        </p:grpSpPr>
        <p:sp>
          <p:nvSpPr>
            <p:cNvPr id="8" name="Rectangle 7">
              <a:extLst>
                <a:ext uri="{FF2B5EF4-FFF2-40B4-BE49-F238E27FC236}">
                  <a16:creationId xmlns:a16="http://schemas.microsoft.com/office/drawing/2014/main" id="{6DAAFE36-26DF-1B59-CF55-2DBE7833D924}"/>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F9FB8485-AC4D-3B71-4A49-869B13A9C836}"/>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Example -  Physics Case Motivation</a:t>
              </a:r>
            </a:p>
          </p:txBody>
        </p:sp>
      </p:grpSp>
    </p:spTree>
    <p:extLst>
      <p:ext uri="{BB962C8B-B14F-4D97-AF65-F5344CB8AC3E}">
        <p14:creationId xmlns:p14="http://schemas.microsoft.com/office/powerpoint/2010/main" val="1704696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9"/>
                                        </p:tgtEl>
                                        <p:attrNameLst>
                                          <p:attrName>style.visibility</p:attrName>
                                        </p:attrNameLst>
                                      </p:cBhvr>
                                      <p:to>
                                        <p:strVal val="visible"/>
                                      </p:to>
                                    </p:set>
                                    <p:animEffect transition="in" filter="wipe(left)">
                                      <p:cBhvr>
                                        <p:cTn id="15" dur="500"/>
                                        <p:tgtEl>
                                          <p:spTgt spid="13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fade">
                                      <p:cBhvr>
                                        <p:cTn id="24" dur="500"/>
                                        <p:tgtEl>
                                          <p:spTgt spid="14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par>
                                <p:cTn id="30" presetID="1" presetClass="entr" presetSubtype="0" fill="hold" nodeType="withEffect">
                                  <p:stCondLst>
                                    <p:cond delay="0"/>
                                  </p:stCondLst>
                                  <p:childTnLst>
                                    <p:set>
                                      <p:cBhvr>
                                        <p:cTn id="31" dur="1" fill="hold">
                                          <p:stCondLst>
                                            <p:cond delay="0"/>
                                          </p:stCondLst>
                                        </p:cTn>
                                        <p:tgtEl>
                                          <p:spTgt spid="14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animBg="1"/>
      <p:bldP spid="137" grpId="0" animBg="1"/>
      <p:bldP spid="139"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42AB861-CFEF-C85D-F271-712084B3A63C}"/>
              </a:ext>
            </a:extLst>
          </p:cNvPr>
          <p:cNvGrpSpPr/>
          <p:nvPr/>
        </p:nvGrpSpPr>
        <p:grpSpPr>
          <a:xfrm>
            <a:off x="131532" y="449494"/>
            <a:ext cx="3468028" cy="3629897"/>
            <a:chOff x="296979" y="983443"/>
            <a:chExt cx="4226056" cy="4354977"/>
          </a:xfrm>
        </p:grpSpPr>
        <p:pic>
          <p:nvPicPr>
            <p:cNvPr id="7" name="Picture 2">
              <a:extLst>
                <a:ext uri="{FF2B5EF4-FFF2-40B4-BE49-F238E27FC236}">
                  <a16:creationId xmlns:a16="http://schemas.microsoft.com/office/drawing/2014/main" id="{487AB994-F0AE-FB37-AAF0-AA15D6539A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774"/>
            <a:stretch/>
          </p:blipFill>
          <p:spPr bwMode="auto">
            <a:xfrm>
              <a:off x="296979" y="1189050"/>
              <a:ext cx="4226056" cy="4149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75CE5144-C79D-D4CD-3CA3-0AFD0612E600}"/>
                </a:ext>
              </a:extLst>
            </p:cNvPr>
            <p:cNvSpPr/>
            <p:nvPr/>
          </p:nvSpPr>
          <p:spPr>
            <a:xfrm>
              <a:off x="469832" y="983443"/>
              <a:ext cx="3291840" cy="369256"/>
            </a:xfrm>
            <a:prstGeom prst="rect">
              <a:avLst/>
            </a:prstGeom>
          </p:spPr>
          <p:txBody>
            <a:bodyPr wrap="none">
              <a:spAutoFit/>
            </a:bodyPr>
            <a:lstStyle/>
            <a:p>
              <a:r>
                <a:rPr lang="fr-FR" sz="1400" i="1" kern="0" dirty="0">
                  <a:solidFill>
                    <a:srgbClr val="002060"/>
                  </a:solidFill>
                  <a:latin typeface="Gill Sans MT"/>
                </a:rPr>
                <a:t>Dietl et al, Science 287 (2000) 1019</a:t>
              </a:r>
              <a:endParaRPr lang="en-ZA" sz="1400" i="1" kern="0" dirty="0">
                <a:solidFill>
                  <a:srgbClr val="002060"/>
                </a:solidFill>
                <a:latin typeface="Gill Sans MT"/>
              </a:endParaRPr>
            </a:p>
          </p:txBody>
        </p:sp>
      </p:grpSp>
      <p:pic>
        <p:nvPicPr>
          <p:cNvPr id="32" name="Picture 19"/>
          <p:cNvPicPr>
            <a:picLocks noChangeAspect="1" noChangeArrowheads="1"/>
          </p:cNvPicPr>
          <p:nvPr/>
        </p:nvPicPr>
        <p:blipFill>
          <a:blip r:embed="rId4" cstate="print"/>
          <a:srcRect/>
          <a:stretch>
            <a:fillRect/>
          </a:stretch>
        </p:blipFill>
        <p:spPr bwMode="auto">
          <a:xfrm>
            <a:off x="11836322" y="32214"/>
            <a:ext cx="302516" cy="305855"/>
          </a:xfrm>
          <a:prstGeom prst="rect">
            <a:avLst/>
          </a:prstGeom>
          <a:noFill/>
          <a:ln w="9525">
            <a:noFill/>
            <a:miter lim="800000"/>
            <a:headEnd/>
            <a:tailEnd/>
          </a:ln>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4211" y="33594"/>
            <a:ext cx="209632" cy="317004"/>
          </a:xfrm>
          <a:prstGeom prst="rect">
            <a:avLst/>
          </a:prstGeom>
        </p:spPr>
      </p:pic>
      <p:grpSp>
        <p:nvGrpSpPr>
          <p:cNvPr id="34" name="Group 33"/>
          <p:cNvGrpSpPr/>
          <p:nvPr/>
        </p:nvGrpSpPr>
        <p:grpSpPr>
          <a:xfrm>
            <a:off x="3486130" y="603382"/>
            <a:ext cx="5519920" cy="5981670"/>
            <a:chOff x="5437808" y="632125"/>
            <a:chExt cx="5519920" cy="5981670"/>
          </a:xfrm>
        </p:grpSpPr>
        <p:grpSp>
          <p:nvGrpSpPr>
            <p:cNvPr id="35" name="Group 34"/>
            <p:cNvGrpSpPr/>
            <p:nvPr/>
          </p:nvGrpSpPr>
          <p:grpSpPr>
            <a:xfrm>
              <a:off x="5437808" y="720374"/>
              <a:ext cx="5308256" cy="5584502"/>
              <a:chOff x="5373051" y="797468"/>
              <a:chExt cx="5308256" cy="5584502"/>
            </a:xfrm>
          </p:grpSpPr>
          <p:sp>
            <p:nvSpPr>
              <p:cNvPr id="37" name="Rectangle 9"/>
              <p:cNvSpPr>
                <a:spLocks/>
              </p:cNvSpPr>
              <p:nvPr/>
            </p:nvSpPr>
            <p:spPr bwMode="auto">
              <a:xfrm>
                <a:off x="5373051" y="797468"/>
                <a:ext cx="302418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p>
                <a:pPr marL="341313" indent="-341313" defTabSz="455613">
                  <a:spcBef>
                    <a:spcPct val="20000"/>
                  </a:spcBef>
                  <a:buFont typeface="Arial" pitchFamily="34" charset="0"/>
                  <a:buNone/>
                </a:pPr>
                <a:r>
                  <a:rPr lang="en-US" sz="2000" dirty="0">
                    <a:solidFill>
                      <a:srgbClr val="002060"/>
                    </a:solidFill>
                    <a:cs typeface="Arial" pitchFamily="34" charset="0"/>
                  </a:rPr>
                  <a:t>Possible origin…</a:t>
                </a:r>
                <a:endParaRPr lang="da-DK" sz="2000" dirty="0">
                  <a:solidFill>
                    <a:srgbClr val="002060"/>
                  </a:solidFill>
                  <a:cs typeface="Arial" pitchFamily="34" charset="0"/>
                </a:endParaRPr>
              </a:p>
            </p:txBody>
          </p:sp>
          <p:pic>
            <p:nvPicPr>
              <p:cNvPr id="38" name="Picture 19"/>
              <p:cNvPicPr>
                <a:picLocks noChangeAspect="1" noChangeArrowheads="1"/>
              </p:cNvPicPr>
              <p:nvPr/>
            </p:nvPicPr>
            <p:blipFill rotWithShape="1">
              <a:blip r:embed="rId6">
                <a:extLst>
                  <a:ext uri="{28A0092B-C50C-407E-A947-70E740481C1C}">
                    <a14:useLocalDpi xmlns:a14="http://schemas.microsoft.com/office/drawing/2010/main" val="0"/>
                  </a:ext>
                </a:extLst>
              </a:blip>
              <a:srcRect l="51643" t="6927"/>
              <a:stretch/>
            </p:blipFill>
            <p:spPr bwMode="auto">
              <a:xfrm>
                <a:off x="5983299" y="1454737"/>
                <a:ext cx="2065337" cy="2380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20"/>
              <p:cNvPicPr>
                <a:picLocks noChangeAspect="1" noChangeArrowheads="1"/>
              </p:cNvPicPr>
              <p:nvPr/>
            </p:nvPicPr>
            <p:blipFill>
              <a:blip r:embed="rId7">
                <a:extLst>
                  <a:ext uri="{28A0092B-C50C-407E-A947-70E740481C1C}">
                    <a14:useLocalDpi xmlns:a14="http://schemas.microsoft.com/office/drawing/2010/main" val="0"/>
                  </a:ext>
                </a:extLst>
              </a:blip>
              <a:srcRect r="54379"/>
              <a:stretch>
                <a:fillRect/>
              </a:stretch>
            </p:blipFill>
            <p:spPr bwMode="auto">
              <a:xfrm>
                <a:off x="8666769" y="1520947"/>
                <a:ext cx="2014538"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21"/>
              <p:cNvPicPr>
                <a:picLocks noChangeAspect="1" noChangeArrowheads="1"/>
              </p:cNvPicPr>
              <p:nvPr/>
            </p:nvPicPr>
            <p:blipFill>
              <a:blip r:embed="rId8">
                <a:extLst>
                  <a:ext uri="{28A0092B-C50C-407E-A947-70E740481C1C}">
                    <a14:useLocalDpi xmlns:a14="http://schemas.microsoft.com/office/drawing/2010/main" val="0"/>
                  </a:ext>
                </a:extLst>
              </a:blip>
              <a:srcRect l="54404"/>
              <a:stretch>
                <a:fillRect/>
              </a:stretch>
            </p:blipFill>
            <p:spPr bwMode="auto">
              <a:xfrm>
                <a:off x="6121457" y="3970558"/>
                <a:ext cx="2044700" cy="241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4321" y="4096764"/>
                <a:ext cx="1912938" cy="215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 Box 23"/>
              <p:cNvSpPr txBox="1">
                <a:spLocks noChangeArrowheads="1"/>
              </p:cNvSpPr>
              <p:nvPr/>
            </p:nvSpPr>
            <p:spPr bwMode="auto">
              <a:xfrm>
                <a:off x="5594752" y="1557817"/>
                <a:ext cx="442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dirty="0">
                    <a:solidFill>
                      <a:srgbClr val="002060"/>
                    </a:solidFill>
                  </a:rPr>
                  <a:t>[1]</a:t>
                </a:r>
              </a:p>
            </p:txBody>
          </p:sp>
          <p:sp>
            <p:nvSpPr>
              <p:cNvPr id="43" name="Text Box 24"/>
              <p:cNvSpPr txBox="1">
                <a:spLocks noChangeArrowheads="1"/>
              </p:cNvSpPr>
              <p:nvPr/>
            </p:nvSpPr>
            <p:spPr bwMode="auto">
              <a:xfrm>
                <a:off x="8328479" y="1507696"/>
                <a:ext cx="4762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a-DK" dirty="0">
                    <a:solidFill>
                      <a:srgbClr val="002060"/>
                    </a:solidFill>
                  </a:rPr>
                  <a:t>[2]</a:t>
                </a:r>
              </a:p>
            </p:txBody>
          </p:sp>
          <p:sp>
            <p:nvSpPr>
              <p:cNvPr id="44" name="Text Box 25"/>
              <p:cNvSpPr txBox="1">
                <a:spLocks noChangeArrowheads="1"/>
              </p:cNvSpPr>
              <p:nvPr/>
            </p:nvSpPr>
            <p:spPr bwMode="auto">
              <a:xfrm>
                <a:off x="5659276" y="4027978"/>
                <a:ext cx="442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dirty="0">
                    <a:solidFill>
                      <a:srgbClr val="002060"/>
                    </a:solidFill>
                  </a:rPr>
                  <a:t>[3]</a:t>
                </a:r>
              </a:p>
            </p:txBody>
          </p:sp>
          <p:sp>
            <p:nvSpPr>
              <p:cNvPr id="45" name="Text Box 26"/>
              <p:cNvSpPr txBox="1">
                <a:spLocks noChangeArrowheads="1"/>
              </p:cNvSpPr>
              <p:nvPr/>
            </p:nvSpPr>
            <p:spPr bwMode="auto">
              <a:xfrm>
                <a:off x="8311629" y="4038902"/>
                <a:ext cx="442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dirty="0">
                    <a:solidFill>
                      <a:srgbClr val="002060"/>
                    </a:solidFill>
                  </a:rPr>
                  <a:t>[4]</a:t>
                </a:r>
              </a:p>
            </p:txBody>
          </p:sp>
        </p:grpSp>
        <p:sp>
          <p:nvSpPr>
            <p:cNvPr id="36" name="Rectangle 35"/>
            <p:cNvSpPr/>
            <p:nvPr/>
          </p:nvSpPr>
          <p:spPr>
            <a:xfrm>
              <a:off x="5437808" y="632125"/>
              <a:ext cx="5519920" cy="59816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46" name="Group 45"/>
          <p:cNvGrpSpPr/>
          <p:nvPr/>
        </p:nvGrpSpPr>
        <p:grpSpPr>
          <a:xfrm>
            <a:off x="3577683" y="1364795"/>
            <a:ext cx="5271491" cy="4921763"/>
            <a:chOff x="1934738" y="1606117"/>
            <a:chExt cx="5271491" cy="4921763"/>
          </a:xfrm>
        </p:grpSpPr>
        <p:sp>
          <p:nvSpPr>
            <p:cNvPr id="47" name="Rectangle 29"/>
            <p:cNvSpPr>
              <a:spLocks noChangeArrowheads="1"/>
            </p:cNvSpPr>
            <p:nvPr/>
          </p:nvSpPr>
          <p:spPr bwMode="auto">
            <a:xfrm>
              <a:off x="1934738" y="1606117"/>
              <a:ext cx="2572748" cy="2356177"/>
            </a:xfrm>
            <a:prstGeom prst="rect">
              <a:avLst/>
            </a:prstGeom>
            <a:solidFill>
              <a:srgbClr val="0070C0">
                <a:alpha val="16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dirty="0">
                <a:solidFill>
                  <a:srgbClr val="002060"/>
                </a:solidFill>
              </a:endParaRPr>
            </a:p>
          </p:txBody>
        </p:sp>
        <p:sp>
          <p:nvSpPr>
            <p:cNvPr id="48" name="Rectangle 30"/>
            <p:cNvSpPr>
              <a:spLocks noChangeArrowheads="1"/>
            </p:cNvSpPr>
            <p:nvPr/>
          </p:nvSpPr>
          <p:spPr bwMode="auto">
            <a:xfrm>
              <a:off x="4758304" y="4092782"/>
              <a:ext cx="2447925" cy="2435098"/>
            </a:xfrm>
            <a:prstGeom prst="rect">
              <a:avLst/>
            </a:prstGeom>
            <a:solidFill>
              <a:srgbClr val="0070C0">
                <a:alpha val="2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dirty="0">
                <a:solidFill>
                  <a:srgbClr val="002060"/>
                </a:solidFill>
              </a:endParaRPr>
            </a:p>
          </p:txBody>
        </p:sp>
      </p:grpSp>
      <p:grpSp>
        <p:nvGrpSpPr>
          <p:cNvPr id="2" name="Group 1"/>
          <p:cNvGrpSpPr/>
          <p:nvPr/>
        </p:nvGrpSpPr>
        <p:grpSpPr>
          <a:xfrm>
            <a:off x="9106520" y="757271"/>
            <a:ext cx="2860274" cy="5841085"/>
            <a:chOff x="9094089" y="848329"/>
            <a:chExt cx="2860274" cy="5841085"/>
          </a:xfrm>
        </p:grpSpPr>
        <p:pic>
          <p:nvPicPr>
            <p:cNvPr id="2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94089" y="848329"/>
              <a:ext cx="2796505" cy="2499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p:cNvPicPr>
            <p:nvPr/>
          </p:nvPicPr>
          <p:blipFill>
            <a:blip r:embed="rId11"/>
            <a:stretch>
              <a:fillRect/>
            </a:stretch>
          </p:blipFill>
          <p:spPr>
            <a:xfrm>
              <a:off x="9175158" y="3848432"/>
              <a:ext cx="2779205" cy="2840982"/>
            </a:xfrm>
            <a:prstGeom prst="rect">
              <a:avLst/>
            </a:prstGeom>
          </p:spPr>
        </p:pic>
      </p:grpSp>
      <p:grpSp>
        <p:nvGrpSpPr>
          <p:cNvPr id="3" name="Group 2">
            <a:extLst>
              <a:ext uri="{FF2B5EF4-FFF2-40B4-BE49-F238E27FC236}">
                <a16:creationId xmlns:a16="http://schemas.microsoft.com/office/drawing/2014/main" id="{586B0E4B-6DAF-E7E6-0D73-8F50CD9BA5BA}"/>
              </a:ext>
            </a:extLst>
          </p:cNvPr>
          <p:cNvGrpSpPr/>
          <p:nvPr/>
        </p:nvGrpSpPr>
        <p:grpSpPr>
          <a:xfrm>
            <a:off x="78170" y="71569"/>
            <a:ext cx="12035660" cy="6703999"/>
            <a:chOff x="0" y="71569"/>
            <a:chExt cx="12192000" cy="6703999"/>
          </a:xfrm>
        </p:grpSpPr>
        <p:sp>
          <p:nvSpPr>
            <p:cNvPr id="4" name="Rectangle 3">
              <a:extLst>
                <a:ext uri="{FF2B5EF4-FFF2-40B4-BE49-F238E27FC236}">
                  <a16:creationId xmlns:a16="http://schemas.microsoft.com/office/drawing/2014/main" id="{244FD9A8-C9B0-6C7F-FC8C-5936FE0FC673}"/>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a:extLst>
                <a:ext uri="{FF2B5EF4-FFF2-40B4-BE49-F238E27FC236}">
                  <a16:creationId xmlns:a16="http://schemas.microsoft.com/office/drawing/2014/main" id="{BDAA48FF-0154-C7B1-A758-409BE1ED6747}"/>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Motivation</a:t>
              </a:r>
            </a:p>
          </p:txBody>
        </p:sp>
      </p:grpSp>
      <p:pic>
        <p:nvPicPr>
          <p:cNvPr id="9" name="Picture 8">
            <a:extLst>
              <a:ext uri="{FF2B5EF4-FFF2-40B4-BE49-F238E27FC236}">
                <a16:creationId xmlns:a16="http://schemas.microsoft.com/office/drawing/2014/main" id="{A4FA13F5-9688-B6CC-7413-57B9645CF756}"/>
              </a:ext>
            </a:extLst>
          </p:cNvPr>
          <p:cNvPicPr>
            <a:picLocks noChangeAspect="1"/>
          </p:cNvPicPr>
          <p:nvPr/>
        </p:nvPicPr>
        <p:blipFill>
          <a:blip r:embed="rId12"/>
          <a:stretch>
            <a:fillRect/>
          </a:stretch>
        </p:blipFill>
        <p:spPr>
          <a:xfrm>
            <a:off x="251548" y="4372828"/>
            <a:ext cx="3070568" cy="2159661"/>
          </a:xfrm>
          <a:prstGeom prst="rect">
            <a:avLst/>
          </a:prstGeom>
        </p:spPr>
      </p:pic>
    </p:spTree>
    <p:extLst>
      <p:ext uri="{BB962C8B-B14F-4D97-AF65-F5344CB8AC3E}">
        <p14:creationId xmlns:p14="http://schemas.microsoft.com/office/powerpoint/2010/main" val="3164251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 Box 581"/>
          <p:cNvSpPr txBox="1">
            <a:spLocks noChangeArrowheads="1"/>
          </p:cNvSpPr>
          <p:nvPr/>
        </p:nvSpPr>
        <p:spPr bwMode="auto">
          <a:xfrm>
            <a:off x="4024448" y="701077"/>
            <a:ext cx="3145054"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2060"/>
                </a:solidFill>
                <a:latin typeface="Gill Sans MT"/>
              </a:rPr>
              <a:t>If the spin is stable for longer than</a:t>
            </a:r>
            <a:r>
              <a:rPr lang="da-DK" dirty="0">
                <a:solidFill>
                  <a:srgbClr val="002060"/>
                </a:solidFill>
                <a:latin typeface="Gill Sans MT"/>
                <a:cs typeface="Times New Roman" pitchFamily="18" charset="0"/>
              </a:rPr>
              <a:t> </a:t>
            </a:r>
            <a:r>
              <a:rPr lang="en-US" dirty="0">
                <a:solidFill>
                  <a:srgbClr val="002060"/>
                </a:solidFill>
                <a:latin typeface="Gill Sans MT"/>
              </a:rPr>
              <a:t>140 ns – </a:t>
            </a:r>
            <a:r>
              <a:rPr lang="en-US" dirty="0">
                <a:solidFill>
                  <a:srgbClr val="002060"/>
                </a:solidFill>
                <a:latin typeface="Gill Sans MT"/>
                <a:sym typeface="Wingdings" pitchFamily="2" charset="2"/>
              </a:rPr>
              <a:t>Sextet is observed</a:t>
            </a:r>
            <a:endParaRPr lang="en-US" dirty="0">
              <a:solidFill>
                <a:srgbClr val="002060"/>
              </a:solidFill>
              <a:latin typeface="Gill Sans MT"/>
            </a:endParaRPr>
          </a:p>
          <a:p>
            <a:endParaRPr lang="en-US" dirty="0">
              <a:solidFill>
                <a:srgbClr val="002060"/>
              </a:solidFill>
              <a:latin typeface="Times New Roman" pitchFamily="18" charset="0"/>
            </a:endParaRPr>
          </a:p>
          <a:p>
            <a:pPr>
              <a:buFont typeface="Wingdings" pitchFamily="2" charset="2"/>
              <a:buChar char="à"/>
            </a:pPr>
            <a:r>
              <a:rPr lang="en-US" dirty="0">
                <a:solidFill>
                  <a:srgbClr val="002060"/>
                </a:solidFill>
                <a:latin typeface="Gill Sans MT"/>
              </a:rPr>
              <a:t>Ferromagnetic</a:t>
            </a:r>
            <a:r>
              <a:rPr lang="en-US" dirty="0">
                <a:solidFill>
                  <a:srgbClr val="002060"/>
                </a:solidFill>
                <a:latin typeface="Times New Roman" pitchFamily="18" charset="0"/>
              </a:rPr>
              <a:t> </a:t>
            </a:r>
            <a:r>
              <a:rPr lang="en-US" dirty="0">
                <a:solidFill>
                  <a:srgbClr val="002060"/>
                </a:solidFill>
                <a:latin typeface="Gill Sans MT"/>
              </a:rPr>
              <a:t>material</a:t>
            </a:r>
          </a:p>
          <a:p>
            <a:pPr>
              <a:buFont typeface="Wingdings" pitchFamily="2" charset="2"/>
              <a:buChar char="à"/>
            </a:pPr>
            <a:endParaRPr lang="en-US" dirty="0">
              <a:solidFill>
                <a:srgbClr val="002060"/>
              </a:solidFill>
              <a:latin typeface="Times New Roman" pitchFamily="18" charset="0"/>
            </a:endParaRPr>
          </a:p>
          <a:p>
            <a:pPr>
              <a:buFont typeface="Wingdings" pitchFamily="2" charset="2"/>
              <a:buChar char="à"/>
            </a:pPr>
            <a:endParaRPr lang="en-US" dirty="0">
              <a:solidFill>
                <a:srgbClr val="002060"/>
              </a:solidFill>
              <a:latin typeface="Times New Roman" pitchFamily="18" charset="0"/>
            </a:endParaRPr>
          </a:p>
          <a:p>
            <a:pPr>
              <a:buFont typeface="Wingdings" pitchFamily="2" charset="2"/>
              <a:buChar char="à"/>
            </a:pPr>
            <a:endParaRPr lang="en-US" dirty="0">
              <a:solidFill>
                <a:srgbClr val="002060"/>
              </a:solidFill>
              <a:latin typeface="Times New Roman" pitchFamily="18" charset="0"/>
            </a:endParaRPr>
          </a:p>
          <a:p>
            <a:pPr>
              <a:buFont typeface="Wingdings" pitchFamily="2" charset="2"/>
              <a:buChar char="à"/>
            </a:pPr>
            <a:endParaRPr lang="en-US" dirty="0">
              <a:solidFill>
                <a:srgbClr val="002060"/>
              </a:solidFill>
              <a:latin typeface="Times New Roman" pitchFamily="18" charset="0"/>
            </a:endParaRPr>
          </a:p>
          <a:p>
            <a:pPr>
              <a:buFont typeface="Wingdings" pitchFamily="2" charset="2"/>
              <a:buChar char="à"/>
            </a:pPr>
            <a:endParaRPr lang="en-US" dirty="0">
              <a:solidFill>
                <a:srgbClr val="002060"/>
              </a:solidFill>
              <a:latin typeface="Times New Roman" pitchFamily="18" charset="0"/>
            </a:endParaRPr>
          </a:p>
          <a:p>
            <a:endParaRPr lang="en-US" dirty="0">
              <a:solidFill>
                <a:srgbClr val="002060"/>
              </a:solidFill>
              <a:latin typeface="Times New Roman" pitchFamily="18" charset="0"/>
            </a:endParaRPr>
          </a:p>
        </p:txBody>
      </p:sp>
      <p:pic>
        <p:nvPicPr>
          <p:cNvPr id="172" name="Picture 7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7167" y="2330867"/>
            <a:ext cx="1285875" cy="137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8" name="Group 197"/>
          <p:cNvGrpSpPr/>
          <p:nvPr/>
        </p:nvGrpSpPr>
        <p:grpSpPr>
          <a:xfrm>
            <a:off x="7443532" y="5831091"/>
            <a:ext cx="4180299" cy="645971"/>
            <a:chOff x="7477537" y="5980244"/>
            <a:chExt cx="4180299" cy="645971"/>
          </a:xfrm>
        </p:grpSpPr>
        <p:graphicFrame>
          <p:nvGraphicFramePr>
            <p:cNvPr id="197" name="Object 196"/>
            <p:cNvGraphicFramePr>
              <a:graphicFrameLocks noChangeAspect="1"/>
            </p:cNvGraphicFramePr>
            <p:nvPr/>
          </p:nvGraphicFramePr>
          <p:xfrm>
            <a:off x="10303008" y="5996286"/>
            <a:ext cx="1354828" cy="629929"/>
          </p:xfrm>
          <a:graphic>
            <a:graphicData uri="http://schemas.openxmlformats.org/presentationml/2006/ole">
              <mc:AlternateContent xmlns:mc="http://schemas.openxmlformats.org/markup-compatibility/2006">
                <mc:Choice xmlns:v="urn:schemas-microsoft-com:vml" Requires="v">
                  <p:oleObj name="Equation" r:id="rId4" imgW="889000" imgH="419100" progId="Equation.DSMT4">
                    <p:embed/>
                  </p:oleObj>
                </mc:Choice>
                <mc:Fallback>
                  <p:oleObj name="Equation" r:id="rId4" imgW="889000" imgH="419100" progId="Equation.DSMT4">
                    <p:embed/>
                    <p:pic>
                      <p:nvPicPr>
                        <p:cNvPr id="197" name="Object 1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03008" y="5996286"/>
                          <a:ext cx="1354828" cy="629929"/>
                        </a:xfrm>
                        <a:prstGeom prst="rect">
                          <a:avLst/>
                        </a:prstGeom>
                        <a:solidFill>
                          <a:schemeClr val="accent1">
                            <a:lumMod val="40000"/>
                            <a:lumOff val="60000"/>
                          </a:schemeClr>
                        </a:solidFill>
                      </p:spPr>
                    </p:pic>
                  </p:oleObj>
                </mc:Fallback>
              </mc:AlternateContent>
            </a:graphicData>
          </a:graphic>
        </p:graphicFrame>
        <p:sp>
          <p:nvSpPr>
            <p:cNvPr id="179" name="Text Box 18"/>
            <p:cNvSpPr txBox="1">
              <a:spLocks noChangeArrowheads="1"/>
            </p:cNvSpPr>
            <p:nvPr/>
          </p:nvSpPr>
          <p:spPr bwMode="auto">
            <a:xfrm>
              <a:off x="7477537" y="5980244"/>
              <a:ext cx="25574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a-DK" dirty="0">
                  <a:solidFill>
                    <a:srgbClr val="002060"/>
                  </a:solidFill>
                </a:rPr>
                <a:t>Relative line ratios:</a:t>
              </a:r>
            </a:p>
            <a:p>
              <a:pPr algn="ctr"/>
              <a:r>
                <a:rPr lang="en-US" dirty="0">
                  <a:solidFill>
                    <a:srgbClr val="002060"/>
                  </a:solidFill>
                </a:rPr>
                <a:t>3:4:1 (90</a:t>
              </a:r>
              <a:r>
                <a:rPr lang="en-US" baseline="30000" dirty="0">
                  <a:solidFill>
                    <a:srgbClr val="002060"/>
                  </a:solidFill>
                  <a:cs typeface="Times New Roman" pitchFamily="18" charset="0"/>
                </a:rPr>
                <a:t>o</a:t>
              </a:r>
              <a:r>
                <a:rPr lang="en-US" dirty="0">
                  <a:solidFill>
                    <a:srgbClr val="002060"/>
                  </a:solidFill>
                </a:rPr>
                <a:t>) </a:t>
              </a:r>
              <a:r>
                <a:rPr lang="en-US" dirty="0">
                  <a:solidFill>
                    <a:srgbClr val="002060"/>
                  </a:solidFill>
                  <a:sym typeface="Wingdings" pitchFamily="2" charset="2"/>
                </a:rPr>
                <a:t> 3:0:1 (0</a:t>
              </a:r>
              <a:r>
                <a:rPr lang="en-US" baseline="30000" dirty="0">
                  <a:solidFill>
                    <a:srgbClr val="002060"/>
                  </a:solidFill>
                  <a:cs typeface="Times New Roman" pitchFamily="18" charset="0"/>
                  <a:sym typeface="Wingdings" pitchFamily="2" charset="2"/>
                </a:rPr>
                <a:t>o</a:t>
              </a:r>
              <a:r>
                <a:rPr lang="en-US" dirty="0">
                  <a:solidFill>
                    <a:srgbClr val="002060"/>
                  </a:solidFill>
                  <a:sym typeface="Wingdings" pitchFamily="2" charset="2"/>
                </a:rPr>
                <a:t>)</a:t>
              </a:r>
            </a:p>
          </p:txBody>
        </p:sp>
      </p:grpSp>
      <p:sp>
        <p:nvSpPr>
          <p:cNvPr id="45" name="Rectangle 2"/>
          <p:cNvSpPr txBox="1">
            <a:spLocks/>
          </p:cNvSpPr>
          <p:nvPr/>
        </p:nvSpPr>
        <p:spPr>
          <a:xfrm>
            <a:off x="7867082" y="592876"/>
            <a:ext cx="3502025" cy="432048"/>
          </a:xfrm>
          <a:prstGeom prst="rect">
            <a:avLst/>
          </a:prstGeom>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dirty="0">
                <a:solidFill>
                  <a:srgbClr val="002060"/>
                </a:solidFill>
                <a:latin typeface="+mn-lt"/>
              </a:rPr>
              <a:t>Magnetic order</a:t>
            </a:r>
            <a:endParaRPr lang="en-US" dirty="0">
              <a:solidFill>
                <a:srgbClr val="002060"/>
              </a:solidFill>
              <a:latin typeface="+mn-lt"/>
            </a:endParaRPr>
          </a:p>
        </p:txBody>
      </p:sp>
      <p:sp>
        <p:nvSpPr>
          <p:cNvPr id="46" name="Rectangle 3"/>
          <p:cNvSpPr>
            <a:spLocks noChangeArrowheads="1"/>
          </p:cNvSpPr>
          <p:nvPr/>
        </p:nvSpPr>
        <p:spPr bwMode="auto">
          <a:xfrm>
            <a:off x="5252147" y="5058263"/>
            <a:ext cx="228600" cy="990600"/>
          </a:xfrm>
          <a:prstGeom prst="rect">
            <a:avLst/>
          </a:prstGeom>
          <a:solidFill>
            <a:srgbClr val="0070C0"/>
          </a:solidFill>
          <a:ln w="9525">
            <a:solidFill>
              <a:srgbClr val="0070C0"/>
            </a:solidFill>
            <a:miter lim="800000"/>
            <a:headEnd/>
            <a:tailEnd/>
          </a:ln>
          <a:effectLst/>
        </p:spPr>
        <p:txBody>
          <a:bodyPr wrap="none" anchor="ctr"/>
          <a:lstStyle/>
          <a:p>
            <a:endParaRPr lang="en-ZA" dirty="0">
              <a:solidFill>
                <a:srgbClr val="002060"/>
              </a:solidFill>
            </a:endParaRPr>
          </a:p>
        </p:txBody>
      </p:sp>
      <p:sp>
        <p:nvSpPr>
          <p:cNvPr id="47" name="Line 4"/>
          <p:cNvSpPr>
            <a:spLocks noChangeShapeType="1"/>
          </p:cNvSpPr>
          <p:nvPr/>
        </p:nvSpPr>
        <p:spPr bwMode="auto">
          <a:xfrm flipH="1" flipV="1">
            <a:off x="5404547" y="4126351"/>
            <a:ext cx="0" cy="6858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dirty="0">
              <a:solidFill>
                <a:srgbClr val="002060"/>
              </a:solidFill>
            </a:endParaRPr>
          </a:p>
        </p:txBody>
      </p:sp>
      <p:sp>
        <p:nvSpPr>
          <p:cNvPr id="48" name="Text Box 5"/>
          <p:cNvSpPr txBox="1">
            <a:spLocks noChangeArrowheads="1"/>
          </p:cNvSpPr>
          <p:nvPr/>
        </p:nvSpPr>
        <p:spPr bwMode="auto">
          <a:xfrm>
            <a:off x="6014147" y="4105763"/>
            <a:ext cx="647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2400" b="1" i="1" dirty="0">
                <a:solidFill>
                  <a:srgbClr val="002060"/>
                </a:solidFill>
                <a:latin typeface="Times New Roman" pitchFamily="18" charset="0"/>
              </a:rPr>
              <a:t>B</a:t>
            </a:r>
            <a:r>
              <a:rPr lang="da-DK" sz="2400" b="1" baseline="-25000" dirty="0">
                <a:solidFill>
                  <a:srgbClr val="002060"/>
                </a:solidFill>
                <a:latin typeface="Times New Roman" pitchFamily="18" charset="0"/>
              </a:rPr>
              <a:t>ext</a:t>
            </a:r>
            <a:endParaRPr lang="en-US" sz="2400" b="1" baseline="-25000" dirty="0">
              <a:solidFill>
                <a:srgbClr val="002060"/>
              </a:solidFill>
              <a:latin typeface="Times New Roman" pitchFamily="18" charset="0"/>
            </a:endParaRPr>
          </a:p>
        </p:txBody>
      </p:sp>
      <p:pic>
        <p:nvPicPr>
          <p:cNvPr id="4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97964" y="1069066"/>
            <a:ext cx="44291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7964" y="1069066"/>
            <a:ext cx="44291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97964" y="1069066"/>
            <a:ext cx="44291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97964" y="1069066"/>
            <a:ext cx="44291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7964" y="1069066"/>
            <a:ext cx="44291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97964" y="1069066"/>
            <a:ext cx="44291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97964" y="1069066"/>
            <a:ext cx="44291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97964" y="1069066"/>
            <a:ext cx="44291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1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297964" y="1069066"/>
            <a:ext cx="44291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97964" y="1069066"/>
            <a:ext cx="44291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Text Box 16"/>
          <p:cNvSpPr txBox="1">
            <a:spLocks noChangeArrowheads="1"/>
          </p:cNvSpPr>
          <p:nvPr/>
        </p:nvSpPr>
        <p:spPr bwMode="auto">
          <a:xfrm>
            <a:off x="5633147" y="5285276"/>
            <a:ext cx="1063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2400">
                <a:solidFill>
                  <a:srgbClr val="002060"/>
                </a:solidFill>
              </a:rPr>
              <a:t>Sample</a:t>
            </a:r>
            <a:endParaRPr lang="en-US" sz="2400" dirty="0">
              <a:solidFill>
                <a:srgbClr val="002060"/>
              </a:solidFill>
            </a:endParaRPr>
          </a:p>
        </p:txBody>
      </p:sp>
      <p:sp>
        <p:nvSpPr>
          <p:cNvPr id="60" name="Text Box 17"/>
          <p:cNvSpPr txBox="1">
            <a:spLocks noChangeArrowheads="1"/>
          </p:cNvSpPr>
          <p:nvPr/>
        </p:nvSpPr>
        <p:spPr bwMode="auto">
          <a:xfrm>
            <a:off x="4621910" y="4920151"/>
            <a:ext cx="309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2400" b="1">
                <a:solidFill>
                  <a:srgbClr val="002060"/>
                </a:solidFill>
                <a:latin typeface="Symbol" pitchFamily="18" charset="2"/>
              </a:rPr>
              <a:t>g</a:t>
            </a:r>
            <a:endParaRPr lang="en-US" sz="2400" b="1" dirty="0">
              <a:solidFill>
                <a:srgbClr val="002060"/>
              </a:solidFill>
              <a:latin typeface="Symbol" pitchFamily="18" charset="2"/>
            </a:endParaRPr>
          </a:p>
        </p:txBody>
      </p:sp>
      <p:sp>
        <p:nvSpPr>
          <p:cNvPr id="63" name="Text Box 20"/>
          <p:cNvSpPr txBox="1">
            <a:spLocks noChangeArrowheads="1"/>
          </p:cNvSpPr>
          <p:nvPr/>
        </p:nvSpPr>
        <p:spPr bwMode="auto">
          <a:xfrm>
            <a:off x="7907564" y="5336266"/>
            <a:ext cx="3155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2400">
                <a:solidFill>
                  <a:srgbClr val="002060"/>
                </a:solidFill>
                <a:latin typeface="Times New Roman" pitchFamily="18" charset="0"/>
              </a:rPr>
              <a:t>3     4      1     1     4      3</a:t>
            </a:r>
            <a:endParaRPr lang="en-US" sz="2400" dirty="0">
              <a:solidFill>
                <a:srgbClr val="002060"/>
              </a:solidFill>
              <a:latin typeface="Times New Roman" pitchFamily="18" charset="0"/>
            </a:endParaRPr>
          </a:p>
        </p:txBody>
      </p:sp>
      <p:sp>
        <p:nvSpPr>
          <p:cNvPr id="64" name="Text Box 21"/>
          <p:cNvSpPr txBox="1">
            <a:spLocks noChangeArrowheads="1"/>
          </p:cNvSpPr>
          <p:nvPr/>
        </p:nvSpPr>
        <p:spPr bwMode="auto">
          <a:xfrm>
            <a:off x="7907564" y="5336266"/>
            <a:ext cx="3155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2400" dirty="0">
                <a:solidFill>
                  <a:srgbClr val="002060"/>
                </a:solidFill>
                <a:latin typeface="Times New Roman" pitchFamily="18" charset="0"/>
              </a:rPr>
              <a:t>3     0      1     1     0      3</a:t>
            </a:r>
            <a:endParaRPr lang="en-US" sz="2400" dirty="0">
              <a:solidFill>
                <a:srgbClr val="002060"/>
              </a:solidFill>
              <a:latin typeface="Times New Roman" pitchFamily="18" charset="0"/>
            </a:endParaRPr>
          </a:p>
        </p:txBody>
      </p:sp>
      <p:grpSp>
        <p:nvGrpSpPr>
          <p:cNvPr id="65" name="Group 22"/>
          <p:cNvGrpSpPr>
            <a:grpSpLocks/>
          </p:cNvGrpSpPr>
          <p:nvPr/>
        </p:nvGrpSpPr>
        <p:grpSpPr bwMode="auto">
          <a:xfrm>
            <a:off x="8898164" y="1829479"/>
            <a:ext cx="1287463" cy="1525587"/>
            <a:chOff x="1008" y="1487"/>
            <a:chExt cx="811" cy="961"/>
          </a:xfrm>
        </p:grpSpPr>
        <p:sp>
          <p:nvSpPr>
            <p:cNvPr id="66" name="Text Box 23"/>
            <p:cNvSpPr txBox="1">
              <a:spLocks noChangeArrowheads="1"/>
            </p:cNvSpPr>
            <p:nvPr/>
          </p:nvSpPr>
          <p:spPr bwMode="auto">
            <a:xfrm>
              <a:off x="1104" y="1487"/>
              <a:ext cx="71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2400">
                  <a:solidFill>
                    <a:srgbClr val="002060"/>
                  </a:solidFill>
                  <a:latin typeface="Symbol" pitchFamily="18" charset="2"/>
                </a:rPr>
                <a:t>D</a:t>
              </a:r>
              <a:r>
                <a:rPr lang="da-DK" sz="2400" i="1">
                  <a:solidFill>
                    <a:srgbClr val="002060"/>
                  </a:solidFill>
                  <a:latin typeface="Times New Roman" pitchFamily="18" charset="0"/>
                </a:rPr>
                <a:t>m</a:t>
              </a:r>
              <a:r>
                <a:rPr lang="da-DK" sz="2400" i="1" baseline="-25000">
                  <a:solidFill>
                    <a:srgbClr val="002060"/>
                  </a:solidFill>
                  <a:latin typeface="Times New Roman" pitchFamily="18" charset="0"/>
                </a:rPr>
                <a:t>I</a:t>
              </a:r>
              <a:r>
                <a:rPr lang="da-DK" sz="2400">
                  <a:solidFill>
                    <a:srgbClr val="002060"/>
                  </a:solidFill>
                  <a:latin typeface="Times New Roman" pitchFamily="18" charset="0"/>
                </a:rPr>
                <a:t> = 0</a:t>
              </a:r>
              <a:endParaRPr lang="en-US" sz="2400" dirty="0">
                <a:solidFill>
                  <a:srgbClr val="002060"/>
                </a:solidFill>
                <a:latin typeface="Times New Roman" pitchFamily="18" charset="0"/>
              </a:endParaRPr>
            </a:p>
          </p:txBody>
        </p:sp>
        <p:sp>
          <p:nvSpPr>
            <p:cNvPr id="67" name="Line 24"/>
            <p:cNvSpPr>
              <a:spLocks noChangeShapeType="1"/>
            </p:cNvSpPr>
            <p:nvPr/>
          </p:nvSpPr>
          <p:spPr bwMode="auto">
            <a:xfrm flipH="1">
              <a:off x="1008" y="1872"/>
              <a:ext cx="384" cy="52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dirty="0">
                <a:solidFill>
                  <a:srgbClr val="002060"/>
                </a:solidFill>
              </a:endParaRPr>
            </a:p>
          </p:txBody>
        </p:sp>
        <p:sp>
          <p:nvSpPr>
            <p:cNvPr id="68" name="Line 25"/>
            <p:cNvSpPr>
              <a:spLocks noChangeShapeType="1"/>
            </p:cNvSpPr>
            <p:nvPr/>
          </p:nvSpPr>
          <p:spPr bwMode="auto">
            <a:xfrm>
              <a:off x="1392" y="1872"/>
              <a:ext cx="384" cy="57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dirty="0">
                <a:solidFill>
                  <a:srgbClr val="002060"/>
                </a:solidFill>
              </a:endParaRPr>
            </a:p>
          </p:txBody>
        </p:sp>
      </p:grpSp>
      <p:sp>
        <p:nvSpPr>
          <p:cNvPr id="69" name="Freeform 27"/>
          <p:cNvSpPr>
            <a:spLocks/>
          </p:cNvSpPr>
          <p:nvPr/>
        </p:nvSpPr>
        <p:spPr bwMode="auto">
          <a:xfrm flipH="1">
            <a:off x="4169472" y="5459901"/>
            <a:ext cx="1143000" cy="61912"/>
          </a:xfrm>
          <a:custGeom>
            <a:avLst/>
            <a:gdLst>
              <a:gd name="T0" fmla="*/ 0 w 1611"/>
              <a:gd name="T1" fmla="*/ 196 h 196"/>
              <a:gd name="T2" fmla="*/ 181 w 1611"/>
              <a:gd name="T3" fmla="*/ 14 h 196"/>
              <a:gd name="T4" fmla="*/ 362 w 1611"/>
              <a:gd name="T5" fmla="*/ 196 h 196"/>
              <a:gd name="T6" fmla="*/ 543 w 1611"/>
              <a:gd name="T7" fmla="*/ 14 h 196"/>
              <a:gd name="T8" fmla="*/ 724 w 1611"/>
              <a:gd name="T9" fmla="*/ 196 h 196"/>
              <a:gd name="T10" fmla="*/ 905 w 1611"/>
              <a:gd name="T11" fmla="*/ 14 h 196"/>
              <a:gd name="T12" fmla="*/ 1086 w 1611"/>
              <a:gd name="T13" fmla="*/ 196 h 196"/>
              <a:gd name="T14" fmla="*/ 1267 w 1611"/>
              <a:gd name="T15" fmla="*/ 14 h 196"/>
              <a:gd name="T16" fmla="*/ 1441 w 1611"/>
              <a:gd name="T17" fmla="*/ 113 h 196"/>
              <a:gd name="T18" fmla="*/ 1611 w 1611"/>
              <a:gd name="T19" fmla="*/ 11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1" h="196">
                <a:moveTo>
                  <a:pt x="0" y="196"/>
                </a:moveTo>
                <a:cubicBezTo>
                  <a:pt x="60" y="103"/>
                  <a:pt x="121" y="14"/>
                  <a:pt x="181" y="14"/>
                </a:cubicBezTo>
                <a:cubicBezTo>
                  <a:pt x="241" y="14"/>
                  <a:pt x="302" y="196"/>
                  <a:pt x="362" y="196"/>
                </a:cubicBezTo>
                <a:cubicBezTo>
                  <a:pt x="422" y="196"/>
                  <a:pt x="483" y="14"/>
                  <a:pt x="543" y="14"/>
                </a:cubicBezTo>
                <a:cubicBezTo>
                  <a:pt x="603" y="14"/>
                  <a:pt x="664" y="196"/>
                  <a:pt x="724" y="196"/>
                </a:cubicBezTo>
                <a:cubicBezTo>
                  <a:pt x="784" y="196"/>
                  <a:pt x="845" y="14"/>
                  <a:pt x="905" y="14"/>
                </a:cubicBezTo>
                <a:cubicBezTo>
                  <a:pt x="965" y="14"/>
                  <a:pt x="1026" y="196"/>
                  <a:pt x="1086" y="196"/>
                </a:cubicBezTo>
                <a:cubicBezTo>
                  <a:pt x="1146" y="196"/>
                  <a:pt x="1208" y="28"/>
                  <a:pt x="1267" y="14"/>
                </a:cubicBezTo>
                <a:cubicBezTo>
                  <a:pt x="1326" y="0"/>
                  <a:pt x="1384" y="96"/>
                  <a:pt x="1441" y="113"/>
                </a:cubicBezTo>
                <a:cubicBezTo>
                  <a:pt x="1498" y="130"/>
                  <a:pt x="1576" y="114"/>
                  <a:pt x="1611" y="114"/>
                </a:cubicBezTo>
              </a:path>
            </a:pathLst>
          </a:custGeom>
          <a:noFill/>
          <a:ln w="25400">
            <a:solidFill>
              <a:srgbClr val="FF0000"/>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ZA" dirty="0">
              <a:solidFill>
                <a:srgbClr val="002060"/>
              </a:solidFill>
            </a:endParaRPr>
          </a:p>
        </p:txBody>
      </p:sp>
      <p:sp>
        <p:nvSpPr>
          <p:cNvPr id="2" name="Rectangle 1"/>
          <p:cNvSpPr/>
          <p:nvPr/>
        </p:nvSpPr>
        <p:spPr>
          <a:xfrm>
            <a:off x="3941773" y="520218"/>
            <a:ext cx="3073730" cy="600098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9" name="Rectangle 38"/>
          <p:cNvSpPr/>
          <p:nvPr/>
        </p:nvSpPr>
        <p:spPr>
          <a:xfrm>
            <a:off x="7199070" y="520219"/>
            <a:ext cx="4742721" cy="600098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3" name="Group 2"/>
          <p:cNvGrpSpPr/>
          <p:nvPr/>
        </p:nvGrpSpPr>
        <p:grpSpPr>
          <a:xfrm>
            <a:off x="12968" y="484801"/>
            <a:ext cx="3914775" cy="6064388"/>
            <a:chOff x="-55272" y="646969"/>
            <a:chExt cx="3914775" cy="6064388"/>
          </a:xfrm>
        </p:grpSpPr>
        <p:pic>
          <p:nvPicPr>
            <p:cNvPr id="70"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72" y="646969"/>
              <a:ext cx="3914775" cy="570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 name="Rectangle 6"/>
            <p:cNvSpPr>
              <a:spLocks noChangeArrowheads="1"/>
            </p:cNvSpPr>
            <p:nvPr/>
          </p:nvSpPr>
          <p:spPr bwMode="auto">
            <a:xfrm>
              <a:off x="309049" y="815004"/>
              <a:ext cx="3409741"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5613"/>
              <a:r>
                <a:rPr lang="en-US" sz="2000" dirty="0">
                  <a:solidFill>
                    <a:srgbClr val="FF3300"/>
                  </a:solidFill>
                  <a:cs typeface="Arial" pitchFamily="34" charset="0"/>
                </a:rPr>
                <a:t>Ferromagnetic/Paramagnetic?</a:t>
              </a:r>
            </a:p>
          </p:txBody>
        </p:sp>
        <p:sp>
          <p:nvSpPr>
            <p:cNvPr id="40" name="Rectangle 39"/>
            <p:cNvSpPr/>
            <p:nvPr/>
          </p:nvSpPr>
          <p:spPr>
            <a:xfrm>
              <a:off x="33869" y="688686"/>
              <a:ext cx="3699471" cy="6022671"/>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6" name="TextBox 5"/>
          <p:cNvSpPr txBox="1"/>
          <p:nvPr/>
        </p:nvSpPr>
        <p:spPr>
          <a:xfrm>
            <a:off x="102109" y="6188689"/>
            <a:ext cx="3825634" cy="400110"/>
          </a:xfrm>
          <a:prstGeom prst="rect">
            <a:avLst/>
          </a:prstGeom>
          <a:noFill/>
        </p:spPr>
        <p:txBody>
          <a:bodyPr wrap="square" rtlCol="0">
            <a:spAutoFit/>
          </a:bodyPr>
          <a:lstStyle/>
          <a:p>
            <a:pPr algn="ctr"/>
            <a:r>
              <a:rPr lang="en-ZA" sz="2000" dirty="0"/>
              <a:t>eMS Spectra</a:t>
            </a:r>
          </a:p>
        </p:txBody>
      </p:sp>
      <p:grpSp>
        <p:nvGrpSpPr>
          <p:cNvPr id="4" name="Group 3">
            <a:extLst>
              <a:ext uri="{FF2B5EF4-FFF2-40B4-BE49-F238E27FC236}">
                <a16:creationId xmlns:a16="http://schemas.microsoft.com/office/drawing/2014/main" id="{78B12035-41FF-7284-D6F1-235240F48F60}"/>
              </a:ext>
            </a:extLst>
          </p:cNvPr>
          <p:cNvGrpSpPr/>
          <p:nvPr/>
        </p:nvGrpSpPr>
        <p:grpSpPr>
          <a:xfrm>
            <a:off x="78170" y="71569"/>
            <a:ext cx="12035660" cy="6703999"/>
            <a:chOff x="0" y="71569"/>
            <a:chExt cx="12192000" cy="6703999"/>
          </a:xfrm>
        </p:grpSpPr>
        <p:sp>
          <p:nvSpPr>
            <p:cNvPr id="5" name="Rectangle 4">
              <a:extLst>
                <a:ext uri="{FF2B5EF4-FFF2-40B4-BE49-F238E27FC236}">
                  <a16:creationId xmlns:a16="http://schemas.microsoft.com/office/drawing/2014/main" id="{66A3F584-D08B-ECA9-3CF1-677955808815}"/>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6">
              <a:extLst>
                <a:ext uri="{FF2B5EF4-FFF2-40B4-BE49-F238E27FC236}">
                  <a16:creationId xmlns:a16="http://schemas.microsoft.com/office/drawing/2014/main" id="{B4A51B9B-CD21-E3AF-BF7F-2B0F70C23F40}"/>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Zinc Oxide</a:t>
              </a:r>
            </a:p>
          </p:txBody>
        </p:sp>
      </p:grpSp>
    </p:spTree>
    <p:extLst>
      <p:ext uri="{BB962C8B-B14F-4D97-AF65-F5344CB8AC3E}">
        <p14:creationId xmlns:p14="http://schemas.microsoft.com/office/powerpoint/2010/main" val="54294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63"/>
                                        </p:tgtEl>
                                      </p:cBhvr>
                                    </p:animEffect>
                                    <p:set>
                                      <p:cBhvr>
                                        <p:cTn id="7" dur="1" fill="hold">
                                          <p:stCondLst>
                                            <p:cond delay="999"/>
                                          </p:stCondLst>
                                        </p:cTn>
                                        <p:tgtEl>
                                          <p:spTgt spid="63"/>
                                        </p:tgtEl>
                                        <p:attrNameLst>
                                          <p:attrName>style.visibility</p:attrName>
                                        </p:attrNameLst>
                                      </p:cBhvr>
                                      <p:to>
                                        <p:strVal val="hidden"/>
                                      </p:to>
                                    </p:set>
                                  </p:childTnLst>
                                </p:cTn>
                              </p:par>
                              <p:par>
                                <p:cTn id="8" presetID="8" presetClass="emph" presetSubtype="0" fill="hold" grpId="0" nodeType="withEffect">
                                  <p:stCondLst>
                                    <p:cond delay="0"/>
                                  </p:stCondLst>
                                  <p:childTnLst>
                                    <p:animRot by="-5400000">
                                      <p:cBhvr>
                                        <p:cTn id="9" dur="5000" fill="hold"/>
                                        <p:tgtEl>
                                          <p:spTgt spid="47"/>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childTnLst>
                                </p:cTn>
                              </p:par>
                              <p:par>
                                <p:cTn id="13" presetID="10" presetClass="entr" presetSubtype="0" fill="hold" nodeType="withEffect">
                                  <p:stCondLst>
                                    <p:cond delay="50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1000"/>
                                        <p:tgtEl>
                                          <p:spTgt spid="51"/>
                                        </p:tgtEl>
                                      </p:cBhvr>
                                    </p:animEffect>
                                  </p:childTnLst>
                                </p:cTn>
                              </p:par>
                              <p:par>
                                <p:cTn id="16" presetID="10" presetClass="entr" presetSubtype="0" fill="hold" nodeType="withEffect">
                                  <p:stCondLst>
                                    <p:cond delay="1000"/>
                                  </p:stCondLst>
                                  <p:childTnLst>
                                    <p:set>
                                      <p:cBhvr>
                                        <p:cTn id="17" dur="1" fill="hold">
                                          <p:stCondLst>
                                            <p:cond delay="0"/>
                                          </p:stCondLst>
                                        </p:cTn>
                                        <p:tgtEl>
                                          <p:spTgt spid="52"/>
                                        </p:tgtEl>
                                        <p:attrNameLst>
                                          <p:attrName>style.visibility</p:attrName>
                                        </p:attrNameLst>
                                      </p:cBhvr>
                                      <p:to>
                                        <p:strVal val="visible"/>
                                      </p:to>
                                    </p:set>
                                    <p:animEffect transition="in" filter="fade">
                                      <p:cBhvr>
                                        <p:cTn id="18" dur="1000"/>
                                        <p:tgtEl>
                                          <p:spTgt spid="52"/>
                                        </p:tgtEl>
                                      </p:cBhvr>
                                    </p:animEffect>
                                  </p:childTnLst>
                                </p:cTn>
                              </p:par>
                              <p:par>
                                <p:cTn id="19" presetID="10" presetClass="entr" presetSubtype="0" fill="hold" nodeType="withEffect">
                                  <p:stCondLst>
                                    <p:cond delay="150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1000"/>
                                        <p:tgtEl>
                                          <p:spTgt spid="53"/>
                                        </p:tgtEl>
                                      </p:cBhvr>
                                    </p:animEffect>
                                  </p:childTnLst>
                                </p:cTn>
                              </p:par>
                              <p:par>
                                <p:cTn id="22" presetID="10" presetClass="entr" presetSubtype="0" fill="hold" nodeType="withEffect">
                                  <p:stCondLst>
                                    <p:cond delay="200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1000"/>
                                        <p:tgtEl>
                                          <p:spTgt spid="54"/>
                                        </p:tgtEl>
                                      </p:cBhvr>
                                    </p:animEffect>
                                  </p:childTnLst>
                                </p:cTn>
                              </p:par>
                              <p:par>
                                <p:cTn id="25" presetID="10" presetClass="entr" presetSubtype="0" fill="hold" nodeType="withEffect">
                                  <p:stCondLst>
                                    <p:cond delay="250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1000"/>
                                        <p:tgtEl>
                                          <p:spTgt spid="55"/>
                                        </p:tgtEl>
                                      </p:cBhvr>
                                    </p:animEffect>
                                  </p:childTnLst>
                                </p:cTn>
                              </p:par>
                              <p:par>
                                <p:cTn id="28" presetID="10" presetClass="entr" presetSubtype="0" fill="hold" nodeType="withEffect">
                                  <p:stCondLst>
                                    <p:cond delay="300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1000"/>
                                        <p:tgtEl>
                                          <p:spTgt spid="56"/>
                                        </p:tgtEl>
                                      </p:cBhvr>
                                    </p:animEffect>
                                  </p:childTnLst>
                                </p:cTn>
                              </p:par>
                              <p:par>
                                <p:cTn id="31" presetID="10" presetClass="entr" presetSubtype="0" fill="hold" nodeType="withEffect">
                                  <p:stCondLst>
                                    <p:cond delay="350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1000"/>
                                        <p:tgtEl>
                                          <p:spTgt spid="57"/>
                                        </p:tgtEl>
                                      </p:cBhvr>
                                    </p:animEffect>
                                  </p:childTnLst>
                                </p:cTn>
                              </p:par>
                              <p:par>
                                <p:cTn id="34" presetID="10" presetClass="entr" presetSubtype="0" fill="hold" nodeType="withEffect">
                                  <p:stCondLst>
                                    <p:cond delay="400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1000"/>
                                        <p:tgtEl>
                                          <p:spTgt spid="58"/>
                                        </p:tgtEl>
                                      </p:cBhvr>
                                    </p:animEffect>
                                  </p:childTnLst>
                                </p:cTn>
                              </p:par>
                            </p:childTnLst>
                          </p:cTn>
                        </p:par>
                        <p:par>
                          <p:cTn id="37" fill="hold">
                            <p:stCondLst>
                              <p:cond delay="5000"/>
                            </p:stCondLst>
                            <p:childTnLst>
                              <p:par>
                                <p:cTn id="38" presetID="10" presetClass="entr" presetSubtype="0" fill="hold" grpId="0" nodeType="after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fade">
                                      <p:cBhvr>
                                        <p:cTn id="40" dur="1000"/>
                                        <p:tgtEl>
                                          <p:spTgt spid="64"/>
                                        </p:tgtEl>
                                      </p:cBhvr>
                                    </p:animEffect>
                                  </p:childTnLst>
                                </p:cTn>
                              </p:par>
                            </p:childTnLst>
                          </p:cTn>
                        </p:par>
                        <p:par>
                          <p:cTn id="41" fill="hold">
                            <p:stCondLst>
                              <p:cond delay="6000"/>
                            </p:stCondLst>
                            <p:childTnLst>
                              <p:par>
                                <p:cTn id="42" presetID="10" presetClass="entr" presetSubtype="0" fill="hold" nodeType="afterEffect">
                                  <p:stCondLst>
                                    <p:cond delay="0"/>
                                  </p:stCondLst>
                                  <p:childTnLst>
                                    <p:set>
                                      <p:cBhvr>
                                        <p:cTn id="43" dur="1" fill="hold">
                                          <p:stCondLst>
                                            <p:cond delay="0"/>
                                          </p:stCondLst>
                                        </p:cTn>
                                        <p:tgtEl>
                                          <p:spTgt spid="65"/>
                                        </p:tgtEl>
                                        <p:attrNameLst>
                                          <p:attrName>style.visibility</p:attrName>
                                        </p:attrNameLst>
                                      </p:cBhvr>
                                      <p:to>
                                        <p:strVal val="visible"/>
                                      </p:to>
                                    </p:set>
                                    <p:animEffect transition="in" filter="fade">
                                      <p:cBhvr>
                                        <p:cTn id="44" dur="2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63" grpId="0"/>
      <p:bldP spid="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 Box 581"/>
          <p:cNvSpPr txBox="1">
            <a:spLocks noChangeArrowheads="1"/>
          </p:cNvSpPr>
          <p:nvPr/>
        </p:nvSpPr>
        <p:spPr bwMode="auto">
          <a:xfrm>
            <a:off x="4003737" y="707168"/>
            <a:ext cx="3145054"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dirty="0">
                <a:solidFill>
                  <a:srgbClr val="002060"/>
                </a:solidFill>
                <a:latin typeface="Gill Sans MT"/>
              </a:rPr>
              <a:t>If the spin is stable for longer than</a:t>
            </a:r>
            <a:r>
              <a:rPr lang="da-DK" dirty="0">
                <a:solidFill>
                  <a:srgbClr val="002060"/>
                </a:solidFill>
                <a:latin typeface="Gill Sans MT"/>
                <a:cs typeface="Times New Roman" pitchFamily="18" charset="0"/>
              </a:rPr>
              <a:t> </a:t>
            </a:r>
            <a:r>
              <a:rPr lang="en-US" dirty="0">
                <a:solidFill>
                  <a:srgbClr val="002060"/>
                </a:solidFill>
                <a:latin typeface="Gill Sans MT"/>
              </a:rPr>
              <a:t>140 ns – </a:t>
            </a:r>
            <a:r>
              <a:rPr lang="en-US" dirty="0">
                <a:solidFill>
                  <a:srgbClr val="002060"/>
                </a:solidFill>
                <a:latin typeface="Gill Sans MT"/>
                <a:sym typeface="Wingdings" pitchFamily="2" charset="2"/>
              </a:rPr>
              <a:t>Sextet is observed</a:t>
            </a:r>
            <a:endParaRPr lang="en-US" dirty="0">
              <a:solidFill>
                <a:srgbClr val="002060"/>
              </a:solidFill>
              <a:latin typeface="Gill Sans MT"/>
            </a:endParaRPr>
          </a:p>
          <a:p>
            <a:endParaRPr lang="en-US" dirty="0">
              <a:solidFill>
                <a:srgbClr val="002060"/>
              </a:solidFill>
              <a:latin typeface="Times New Roman" pitchFamily="18" charset="0"/>
            </a:endParaRPr>
          </a:p>
          <a:p>
            <a:pPr>
              <a:buFont typeface="Wingdings" pitchFamily="2" charset="2"/>
              <a:buChar char="à"/>
            </a:pPr>
            <a:r>
              <a:rPr lang="en-US" dirty="0">
                <a:solidFill>
                  <a:srgbClr val="002060"/>
                </a:solidFill>
                <a:latin typeface="Times New Roman" pitchFamily="18" charset="0"/>
                <a:sym typeface="Wingdings" pitchFamily="2" charset="2"/>
              </a:rPr>
              <a:t> </a:t>
            </a:r>
            <a:r>
              <a:rPr lang="en-US" dirty="0">
                <a:solidFill>
                  <a:srgbClr val="002060"/>
                </a:solidFill>
                <a:latin typeface="Gill Sans MT"/>
                <a:sym typeface="Wingdings" pitchFamily="2" charset="2"/>
              </a:rPr>
              <a:t>Slow relaxing paramagnetism</a:t>
            </a:r>
          </a:p>
          <a:p>
            <a:pPr lvl="1">
              <a:buFont typeface="Wingdings" pitchFamily="2" charset="2"/>
              <a:buNone/>
            </a:pPr>
            <a:r>
              <a:rPr lang="en-US" dirty="0">
                <a:solidFill>
                  <a:srgbClr val="002060"/>
                </a:solidFill>
                <a:latin typeface="Gill Sans MT"/>
                <a:sym typeface="Wingdings" pitchFamily="2" charset="2"/>
              </a:rPr>
              <a:t>(not only one sextet)</a:t>
            </a:r>
            <a:br>
              <a:rPr lang="en-US" dirty="0">
                <a:solidFill>
                  <a:srgbClr val="002060"/>
                </a:solidFill>
                <a:latin typeface="Times New Roman" pitchFamily="18" charset="0"/>
                <a:sym typeface="Wingdings" pitchFamily="2" charset="2"/>
              </a:rPr>
            </a:br>
            <a:endParaRPr lang="en-US" dirty="0">
              <a:solidFill>
                <a:srgbClr val="002060"/>
              </a:solidFill>
              <a:latin typeface="Times New Roman" pitchFamily="18" charset="0"/>
              <a:sym typeface="Wingdings" pitchFamily="2" charset="2"/>
            </a:endParaRPr>
          </a:p>
        </p:txBody>
      </p:sp>
      <p:pic>
        <p:nvPicPr>
          <p:cNvPr id="10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8514" y="1586148"/>
            <a:ext cx="44291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8514" y="1586148"/>
            <a:ext cx="44291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8514" y="1586148"/>
            <a:ext cx="44291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8514" y="1586148"/>
            <a:ext cx="44291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8514" y="1586148"/>
            <a:ext cx="44291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8514" y="1586148"/>
            <a:ext cx="44291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3"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8514" y="1586148"/>
            <a:ext cx="44291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4"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58514" y="1586148"/>
            <a:ext cx="44291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5"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58514" y="1586148"/>
            <a:ext cx="44291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 name="Picture 1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50383" y="1575036"/>
            <a:ext cx="442912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7" name="Text Box 19"/>
          <p:cNvSpPr txBox="1">
            <a:spLocks noChangeArrowheads="1"/>
          </p:cNvSpPr>
          <p:nvPr/>
        </p:nvSpPr>
        <p:spPr bwMode="auto">
          <a:xfrm>
            <a:off x="10939400" y="3536239"/>
            <a:ext cx="11576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2000" i="1" dirty="0">
                <a:latin typeface="Times New Roman" pitchFamily="18" charset="0"/>
              </a:rPr>
              <a:t>S</a:t>
            </a:r>
            <a:r>
              <a:rPr lang="da-DK" sz="2000" baseline="-25000" dirty="0">
                <a:latin typeface="Times New Roman" pitchFamily="18" charset="0"/>
              </a:rPr>
              <a:t>Z</a:t>
            </a:r>
            <a:r>
              <a:rPr lang="da-DK" sz="2000" dirty="0">
                <a:latin typeface="Times New Roman" pitchFamily="18" charset="0"/>
              </a:rPr>
              <a:t> = </a:t>
            </a:r>
            <a:r>
              <a:rPr lang="en-US" sz="2000" dirty="0">
                <a:latin typeface="Times New Roman" pitchFamily="18" charset="0"/>
                <a:cs typeface="Arial" pitchFamily="34" charset="0"/>
              </a:rPr>
              <a:t>±5/2</a:t>
            </a:r>
          </a:p>
        </p:txBody>
      </p:sp>
      <p:sp>
        <p:nvSpPr>
          <p:cNvPr id="118" name="Text Box 20"/>
          <p:cNvSpPr txBox="1">
            <a:spLocks noChangeArrowheads="1"/>
          </p:cNvSpPr>
          <p:nvPr/>
        </p:nvSpPr>
        <p:spPr bwMode="auto">
          <a:xfrm>
            <a:off x="10442143" y="4237288"/>
            <a:ext cx="11576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2000" i="1" dirty="0">
                <a:latin typeface="Times New Roman" pitchFamily="18" charset="0"/>
              </a:rPr>
              <a:t>S</a:t>
            </a:r>
            <a:r>
              <a:rPr lang="da-DK" sz="2000" baseline="-25000" dirty="0">
                <a:latin typeface="Times New Roman" pitchFamily="18" charset="0"/>
              </a:rPr>
              <a:t>Z</a:t>
            </a:r>
            <a:r>
              <a:rPr lang="da-DK" sz="2000" dirty="0">
                <a:latin typeface="Times New Roman" pitchFamily="18" charset="0"/>
              </a:rPr>
              <a:t> = </a:t>
            </a:r>
            <a:r>
              <a:rPr lang="en-US" sz="2000" dirty="0">
                <a:latin typeface="Times New Roman" pitchFamily="18" charset="0"/>
                <a:cs typeface="Arial" pitchFamily="34" charset="0"/>
              </a:rPr>
              <a:t>±3/2</a:t>
            </a:r>
          </a:p>
        </p:txBody>
      </p:sp>
      <p:sp>
        <p:nvSpPr>
          <p:cNvPr id="119" name="Text Box 21"/>
          <p:cNvSpPr txBox="1">
            <a:spLocks noChangeArrowheads="1"/>
          </p:cNvSpPr>
          <p:nvPr/>
        </p:nvSpPr>
        <p:spPr bwMode="auto">
          <a:xfrm>
            <a:off x="9824708" y="5117920"/>
            <a:ext cx="11576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2000" i="1" dirty="0">
                <a:latin typeface="Times New Roman" pitchFamily="18" charset="0"/>
              </a:rPr>
              <a:t>S</a:t>
            </a:r>
            <a:r>
              <a:rPr lang="da-DK" sz="2000" baseline="-25000" dirty="0">
                <a:latin typeface="Times New Roman" pitchFamily="18" charset="0"/>
              </a:rPr>
              <a:t>Z</a:t>
            </a:r>
            <a:r>
              <a:rPr lang="da-DK" sz="2000" dirty="0">
                <a:latin typeface="Times New Roman" pitchFamily="18" charset="0"/>
              </a:rPr>
              <a:t> = </a:t>
            </a:r>
            <a:r>
              <a:rPr lang="en-US" sz="2000" dirty="0">
                <a:latin typeface="Times New Roman" pitchFamily="18" charset="0"/>
                <a:cs typeface="Arial" pitchFamily="34" charset="0"/>
              </a:rPr>
              <a:t>±1/2</a:t>
            </a:r>
          </a:p>
        </p:txBody>
      </p:sp>
      <p:grpSp>
        <p:nvGrpSpPr>
          <p:cNvPr id="120" name="Group 22"/>
          <p:cNvGrpSpPr>
            <a:grpSpLocks/>
          </p:cNvGrpSpPr>
          <p:nvPr/>
        </p:nvGrpSpPr>
        <p:grpSpPr bwMode="auto">
          <a:xfrm>
            <a:off x="7958850" y="1430573"/>
            <a:ext cx="3074988" cy="1609725"/>
            <a:chOff x="1632" y="960"/>
            <a:chExt cx="1937" cy="1014"/>
          </a:xfrm>
        </p:grpSpPr>
        <p:sp>
          <p:nvSpPr>
            <p:cNvPr id="121" name="Text Box 23"/>
            <p:cNvSpPr txBox="1">
              <a:spLocks noChangeArrowheads="1"/>
            </p:cNvSpPr>
            <p:nvPr/>
          </p:nvSpPr>
          <p:spPr bwMode="auto">
            <a:xfrm>
              <a:off x="1632" y="960"/>
              <a:ext cx="1937" cy="29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2400" dirty="0">
                  <a:solidFill>
                    <a:srgbClr val="002060"/>
                  </a:solidFill>
                  <a:latin typeface="Symbol" pitchFamily="18" charset="2"/>
                </a:rPr>
                <a:t>D</a:t>
              </a:r>
              <a:r>
                <a:rPr lang="da-DK" sz="2400" i="1" dirty="0">
                  <a:solidFill>
                    <a:srgbClr val="002060"/>
                  </a:solidFill>
                  <a:latin typeface="Times New Roman" pitchFamily="18" charset="0"/>
                </a:rPr>
                <a:t>m</a:t>
              </a:r>
              <a:r>
                <a:rPr lang="da-DK" sz="2400" i="1" baseline="-25000" dirty="0">
                  <a:solidFill>
                    <a:srgbClr val="002060"/>
                  </a:solidFill>
                  <a:latin typeface="Times New Roman" pitchFamily="18" charset="0"/>
                </a:rPr>
                <a:t>I</a:t>
              </a:r>
              <a:r>
                <a:rPr lang="da-DK" sz="2400" dirty="0">
                  <a:solidFill>
                    <a:srgbClr val="002060"/>
                  </a:solidFill>
                  <a:latin typeface="Times New Roman" pitchFamily="18" charset="0"/>
                </a:rPr>
                <a:t> = 0 from </a:t>
              </a:r>
              <a:r>
                <a:rPr lang="da-DK" sz="2400" i="1" dirty="0">
                  <a:solidFill>
                    <a:srgbClr val="002060"/>
                  </a:solidFill>
                  <a:latin typeface="Times New Roman" pitchFamily="18" charset="0"/>
                </a:rPr>
                <a:t>S</a:t>
              </a:r>
              <a:r>
                <a:rPr lang="da-DK" sz="2400" baseline="-25000" dirty="0">
                  <a:solidFill>
                    <a:srgbClr val="002060"/>
                  </a:solidFill>
                  <a:latin typeface="Times New Roman" pitchFamily="18" charset="0"/>
                </a:rPr>
                <a:t>Z</a:t>
              </a:r>
              <a:r>
                <a:rPr lang="da-DK" sz="2400" dirty="0">
                  <a:solidFill>
                    <a:srgbClr val="002060"/>
                  </a:solidFill>
                  <a:latin typeface="Times New Roman" pitchFamily="18" charset="0"/>
                </a:rPr>
                <a:t> = </a:t>
              </a:r>
              <a:r>
                <a:rPr lang="en-US" sz="2400" dirty="0">
                  <a:solidFill>
                    <a:srgbClr val="002060"/>
                  </a:solidFill>
                </a:rPr>
                <a:t>±</a:t>
              </a:r>
              <a:r>
                <a:rPr lang="da-DK" sz="2400" dirty="0">
                  <a:solidFill>
                    <a:srgbClr val="002060"/>
                  </a:solidFill>
                  <a:latin typeface="Times New Roman" pitchFamily="18" charset="0"/>
                </a:rPr>
                <a:t>3/2</a:t>
              </a:r>
              <a:endParaRPr lang="en-US" sz="2400" dirty="0">
                <a:solidFill>
                  <a:srgbClr val="002060"/>
                </a:solidFill>
                <a:latin typeface="Times New Roman" pitchFamily="18" charset="0"/>
              </a:endParaRPr>
            </a:p>
          </p:txBody>
        </p:sp>
        <p:sp>
          <p:nvSpPr>
            <p:cNvPr id="122" name="Line 24"/>
            <p:cNvSpPr>
              <a:spLocks noChangeShapeType="1"/>
            </p:cNvSpPr>
            <p:nvPr/>
          </p:nvSpPr>
          <p:spPr bwMode="auto">
            <a:xfrm flipH="1">
              <a:off x="2201" y="1264"/>
              <a:ext cx="65" cy="71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dirty="0">
                <a:solidFill>
                  <a:srgbClr val="002060"/>
                </a:solidFill>
              </a:endParaRPr>
            </a:p>
          </p:txBody>
        </p:sp>
        <p:sp>
          <p:nvSpPr>
            <p:cNvPr id="123" name="Line 25"/>
            <p:cNvSpPr>
              <a:spLocks noChangeShapeType="1"/>
            </p:cNvSpPr>
            <p:nvPr/>
          </p:nvSpPr>
          <p:spPr bwMode="auto">
            <a:xfrm>
              <a:off x="2866" y="1264"/>
              <a:ext cx="69" cy="71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dirty="0">
                <a:solidFill>
                  <a:srgbClr val="002060"/>
                </a:solidFill>
              </a:endParaRPr>
            </a:p>
          </p:txBody>
        </p:sp>
      </p:grpSp>
      <p:sp>
        <p:nvSpPr>
          <p:cNvPr id="150" name="Rectangle 2"/>
          <p:cNvSpPr txBox="1">
            <a:spLocks/>
          </p:cNvSpPr>
          <p:nvPr/>
        </p:nvSpPr>
        <p:spPr>
          <a:xfrm>
            <a:off x="7704601" y="666570"/>
            <a:ext cx="3502025" cy="432048"/>
          </a:xfrm>
          <a:prstGeom prst="rect">
            <a:avLst/>
          </a:prstGeom>
        </p:spPr>
        <p:txBody>
          <a:bodyPr vert="horz" lIns="91440" tIns="45720" rIns="91440" bIns="45720" rtlCol="0" anchor="b">
            <a:normAutofit fontScale="4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dirty="0">
                <a:solidFill>
                  <a:srgbClr val="002060"/>
                </a:solidFill>
                <a:latin typeface="+mn-lt"/>
              </a:rPr>
              <a:t>Paramagnetism</a:t>
            </a:r>
            <a:endParaRPr lang="en-US" dirty="0">
              <a:solidFill>
                <a:srgbClr val="002060"/>
              </a:solidFill>
              <a:latin typeface="+mn-lt"/>
            </a:endParaRPr>
          </a:p>
        </p:txBody>
      </p:sp>
      <p:sp>
        <p:nvSpPr>
          <p:cNvPr id="185" name="Rectangle 3"/>
          <p:cNvSpPr>
            <a:spLocks noChangeArrowheads="1"/>
          </p:cNvSpPr>
          <p:nvPr/>
        </p:nvSpPr>
        <p:spPr bwMode="auto">
          <a:xfrm>
            <a:off x="5211203" y="5107432"/>
            <a:ext cx="228600" cy="990600"/>
          </a:xfrm>
          <a:prstGeom prst="rect">
            <a:avLst/>
          </a:prstGeom>
          <a:solidFill>
            <a:srgbClr val="0070C0"/>
          </a:solidFill>
          <a:ln w="9525">
            <a:solidFill>
              <a:srgbClr val="0070C0"/>
            </a:solidFill>
            <a:miter lim="800000"/>
            <a:headEnd/>
            <a:tailEnd/>
          </a:ln>
          <a:effectLst/>
        </p:spPr>
        <p:txBody>
          <a:bodyPr wrap="none" anchor="ctr"/>
          <a:lstStyle/>
          <a:p>
            <a:endParaRPr lang="en-ZA" dirty="0">
              <a:solidFill>
                <a:srgbClr val="002060"/>
              </a:solidFill>
            </a:endParaRPr>
          </a:p>
        </p:txBody>
      </p:sp>
      <p:sp>
        <p:nvSpPr>
          <p:cNvPr id="186" name="Line 4"/>
          <p:cNvSpPr>
            <a:spLocks noChangeShapeType="1"/>
          </p:cNvSpPr>
          <p:nvPr/>
        </p:nvSpPr>
        <p:spPr bwMode="auto">
          <a:xfrm flipH="1" flipV="1">
            <a:off x="5354273" y="4062989"/>
            <a:ext cx="0" cy="685800"/>
          </a:xfrm>
          <a:prstGeom prst="line">
            <a:avLst/>
          </a:prstGeom>
          <a:noFill/>
          <a:ln w="508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dirty="0">
              <a:solidFill>
                <a:srgbClr val="002060"/>
              </a:solidFill>
            </a:endParaRPr>
          </a:p>
        </p:txBody>
      </p:sp>
      <p:sp>
        <p:nvSpPr>
          <p:cNvPr id="187" name="Text Box 5"/>
          <p:cNvSpPr txBox="1">
            <a:spLocks noChangeArrowheads="1"/>
          </p:cNvSpPr>
          <p:nvPr/>
        </p:nvSpPr>
        <p:spPr bwMode="auto">
          <a:xfrm>
            <a:off x="5902390" y="4172409"/>
            <a:ext cx="647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2400" b="1" i="1" dirty="0">
                <a:solidFill>
                  <a:srgbClr val="002060"/>
                </a:solidFill>
                <a:latin typeface="Times New Roman" pitchFamily="18" charset="0"/>
              </a:rPr>
              <a:t>B</a:t>
            </a:r>
            <a:r>
              <a:rPr lang="da-DK" sz="2400" b="1" baseline="-25000" dirty="0">
                <a:solidFill>
                  <a:srgbClr val="002060"/>
                </a:solidFill>
                <a:latin typeface="Times New Roman" pitchFamily="18" charset="0"/>
              </a:rPr>
              <a:t>ext</a:t>
            </a:r>
            <a:endParaRPr lang="en-US" sz="2400" b="1" baseline="-25000" dirty="0">
              <a:solidFill>
                <a:srgbClr val="002060"/>
              </a:solidFill>
              <a:latin typeface="Times New Roman" pitchFamily="18" charset="0"/>
            </a:endParaRPr>
          </a:p>
        </p:txBody>
      </p:sp>
      <p:sp>
        <p:nvSpPr>
          <p:cNvPr id="188" name="Text Box 16"/>
          <p:cNvSpPr txBox="1">
            <a:spLocks noChangeArrowheads="1"/>
          </p:cNvSpPr>
          <p:nvPr/>
        </p:nvSpPr>
        <p:spPr bwMode="auto">
          <a:xfrm>
            <a:off x="5592203" y="5334445"/>
            <a:ext cx="10631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2400" dirty="0">
                <a:solidFill>
                  <a:srgbClr val="002060"/>
                </a:solidFill>
              </a:rPr>
              <a:t>Sample</a:t>
            </a:r>
            <a:endParaRPr lang="en-US" sz="2400" dirty="0">
              <a:solidFill>
                <a:srgbClr val="002060"/>
              </a:solidFill>
            </a:endParaRPr>
          </a:p>
        </p:txBody>
      </p:sp>
      <p:sp>
        <p:nvSpPr>
          <p:cNvPr id="189" name="Text Box 17"/>
          <p:cNvSpPr txBox="1">
            <a:spLocks noChangeArrowheads="1"/>
          </p:cNvSpPr>
          <p:nvPr/>
        </p:nvSpPr>
        <p:spPr bwMode="auto">
          <a:xfrm>
            <a:off x="4580966" y="4969320"/>
            <a:ext cx="3095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2400" b="1">
                <a:solidFill>
                  <a:srgbClr val="002060"/>
                </a:solidFill>
                <a:latin typeface="Symbol" pitchFamily="18" charset="2"/>
              </a:rPr>
              <a:t>g</a:t>
            </a:r>
            <a:endParaRPr lang="en-US" sz="2400" b="1" dirty="0">
              <a:solidFill>
                <a:srgbClr val="002060"/>
              </a:solidFill>
              <a:latin typeface="Symbol" pitchFamily="18" charset="2"/>
            </a:endParaRPr>
          </a:p>
        </p:txBody>
      </p:sp>
      <p:sp>
        <p:nvSpPr>
          <p:cNvPr id="190" name="Freeform 27"/>
          <p:cNvSpPr>
            <a:spLocks/>
          </p:cNvSpPr>
          <p:nvPr/>
        </p:nvSpPr>
        <p:spPr bwMode="auto">
          <a:xfrm flipH="1">
            <a:off x="4128528" y="5509070"/>
            <a:ext cx="1143000" cy="61912"/>
          </a:xfrm>
          <a:custGeom>
            <a:avLst/>
            <a:gdLst>
              <a:gd name="T0" fmla="*/ 0 w 1611"/>
              <a:gd name="T1" fmla="*/ 196 h 196"/>
              <a:gd name="T2" fmla="*/ 181 w 1611"/>
              <a:gd name="T3" fmla="*/ 14 h 196"/>
              <a:gd name="T4" fmla="*/ 362 w 1611"/>
              <a:gd name="T5" fmla="*/ 196 h 196"/>
              <a:gd name="T6" fmla="*/ 543 w 1611"/>
              <a:gd name="T7" fmla="*/ 14 h 196"/>
              <a:gd name="T8" fmla="*/ 724 w 1611"/>
              <a:gd name="T9" fmla="*/ 196 h 196"/>
              <a:gd name="T10" fmla="*/ 905 w 1611"/>
              <a:gd name="T11" fmla="*/ 14 h 196"/>
              <a:gd name="T12" fmla="*/ 1086 w 1611"/>
              <a:gd name="T13" fmla="*/ 196 h 196"/>
              <a:gd name="T14" fmla="*/ 1267 w 1611"/>
              <a:gd name="T15" fmla="*/ 14 h 196"/>
              <a:gd name="T16" fmla="*/ 1441 w 1611"/>
              <a:gd name="T17" fmla="*/ 113 h 196"/>
              <a:gd name="T18" fmla="*/ 1611 w 1611"/>
              <a:gd name="T19" fmla="*/ 11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1" h="196">
                <a:moveTo>
                  <a:pt x="0" y="196"/>
                </a:moveTo>
                <a:cubicBezTo>
                  <a:pt x="60" y="103"/>
                  <a:pt x="121" y="14"/>
                  <a:pt x="181" y="14"/>
                </a:cubicBezTo>
                <a:cubicBezTo>
                  <a:pt x="241" y="14"/>
                  <a:pt x="302" y="196"/>
                  <a:pt x="362" y="196"/>
                </a:cubicBezTo>
                <a:cubicBezTo>
                  <a:pt x="422" y="196"/>
                  <a:pt x="483" y="14"/>
                  <a:pt x="543" y="14"/>
                </a:cubicBezTo>
                <a:cubicBezTo>
                  <a:pt x="603" y="14"/>
                  <a:pt x="664" y="196"/>
                  <a:pt x="724" y="196"/>
                </a:cubicBezTo>
                <a:cubicBezTo>
                  <a:pt x="784" y="196"/>
                  <a:pt x="845" y="14"/>
                  <a:pt x="905" y="14"/>
                </a:cubicBezTo>
                <a:cubicBezTo>
                  <a:pt x="965" y="14"/>
                  <a:pt x="1026" y="196"/>
                  <a:pt x="1086" y="196"/>
                </a:cubicBezTo>
                <a:cubicBezTo>
                  <a:pt x="1146" y="196"/>
                  <a:pt x="1208" y="28"/>
                  <a:pt x="1267" y="14"/>
                </a:cubicBezTo>
                <a:cubicBezTo>
                  <a:pt x="1326" y="0"/>
                  <a:pt x="1384" y="96"/>
                  <a:pt x="1441" y="113"/>
                </a:cubicBezTo>
                <a:cubicBezTo>
                  <a:pt x="1498" y="130"/>
                  <a:pt x="1576" y="114"/>
                  <a:pt x="1611" y="114"/>
                </a:cubicBezTo>
              </a:path>
            </a:pathLst>
          </a:custGeom>
          <a:noFill/>
          <a:ln w="25400">
            <a:solidFill>
              <a:srgbClr val="FF0000"/>
            </a:solidFill>
            <a:round/>
            <a:headEnd/>
            <a:tailEnd type="triangle" w="lg" len="lg"/>
          </a:ln>
          <a:extLst>
            <a:ext uri="{909E8E84-426E-40DD-AFC4-6F175D3DCCD1}">
              <a14:hiddenFill xmlns:a14="http://schemas.microsoft.com/office/drawing/2010/main">
                <a:solidFill>
                  <a:srgbClr val="FFFFFF"/>
                </a:solidFill>
              </a14:hiddenFill>
            </a:ext>
          </a:extLst>
        </p:spPr>
        <p:txBody>
          <a:bodyPr/>
          <a:lstStyle/>
          <a:p>
            <a:endParaRPr lang="en-ZA" dirty="0">
              <a:solidFill>
                <a:srgbClr val="002060"/>
              </a:solidFill>
            </a:endParaRPr>
          </a:p>
        </p:txBody>
      </p:sp>
      <p:grpSp>
        <p:nvGrpSpPr>
          <p:cNvPr id="191" name="Group 190"/>
          <p:cNvGrpSpPr/>
          <p:nvPr/>
        </p:nvGrpSpPr>
        <p:grpSpPr>
          <a:xfrm>
            <a:off x="7581788" y="5685082"/>
            <a:ext cx="4180299" cy="645971"/>
            <a:chOff x="7477537" y="5980244"/>
            <a:chExt cx="4180299" cy="645971"/>
          </a:xfrm>
        </p:grpSpPr>
        <p:graphicFrame>
          <p:nvGraphicFramePr>
            <p:cNvPr id="192" name="Object 191"/>
            <p:cNvGraphicFramePr>
              <a:graphicFrameLocks noChangeAspect="1"/>
            </p:cNvGraphicFramePr>
            <p:nvPr/>
          </p:nvGraphicFramePr>
          <p:xfrm>
            <a:off x="10303008" y="5996286"/>
            <a:ext cx="1354828" cy="629929"/>
          </p:xfrm>
          <a:graphic>
            <a:graphicData uri="http://schemas.openxmlformats.org/presentationml/2006/ole">
              <mc:AlternateContent xmlns:mc="http://schemas.openxmlformats.org/markup-compatibility/2006">
                <mc:Choice xmlns:v="urn:schemas-microsoft-com:vml" Requires="v">
                  <p:oleObj name="Equation" r:id="rId13" imgW="889000" imgH="419100" progId="Equation.DSMT4">
                    <p:embed/>
                  </p:oleObj>
                </mc:Choice>
                <mc:Fallback>
                  <p:oleObj name="Equation" r:id="rId13" imgW="889000" imgH="419100" progId="Equation.DSMT4">
                    <p:embed/>
                    <p:pic>
                      <p:nvPicPr>
                        <p:cNvPr id="192" name="Object 19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03008" y="5996286"/>
                          <a:ext cx="1354828" cy="629929"/>
                        </a:xfrm>
                        <a:prstGeom prst="rect">
                          <a:avLst/>
                        </a:prstGeom>
                        <a:solidFill>
                          <a:schemeClr val="accent1">
                            <a:lumMod val="40000"/>
                            <a:lumOff val="60000"/>
                          </a:schemeClr>
                        </a:solidFill>
                      </p:spPr>
                    </p:pic>
                  </p:oleObj>
                </mc:Fallback>
              </mc:AlternateContent>
            </a:graphicData>
          </a:graphic>
        </p:graphicFrame>
        <p:sp>
          <p:nvSpPr>
            <p:cNvPr id="193" name="Text Box 18"/>
            <p:cNvSpPr txBox="1">
              <a:spLocks noChangeArrowheads="1"/>
            </p:cNvSpPr>
            <p:nvPr/>
          </p:nvSpPr>
          <p:spPr bwMode="auto">
            <a:xfrm>
              <a:off x="7477537" y="5980244"/>
              <a:ext cx="25574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a-DK" dirty="0">
                  <a:solidFill>
                    <a:srgbClr val="002060"/>
                  </a:solidFill>
                </a:rPr>
                <a:t>Relative line ratios:</a:t>
              </a:r>
            </a:p>
            <a:p>
              <a:pPr algn="ctr"/>
              <a:r>
                <a:rPr lang="en-US" dirty="0">
                  <a:solidFill>
                    <a:srgbClr val="002060"/>
                  </a:solidFill>
                </a:rPr>
                <a:t>3:4:1 (90</a:t>
              </a:r>
              <a:r>
                <a:rPr lang="en-US" baseline="30000" dirty="0">
                  <a:solidFill>
                    <a:srgbClr val="002060"/>
                  </a:solidFill>
                  <a:cs typeface="Times New Roman" pitchFamily="18" charset="0"/>
                </a:rPr>
                <a:t>o</a:t>
              </a:r>
              <a:r>
                <a:rPr lang="en-US" dirty="0">
                  <a:solidFill>
                    <a:srgbClr val="002060"/>
                  </a:solidFill>
                </a:rPr>
                <a:t>) </a:t>
              </a:r>
              <a:r>
                <a:rPr lang="en-US" dirty="0">
                  <a:solidFill>
                    <a:srgbClr val="002060"/>
                  </a:solidFill>
                  <a:sym typeface="Wingdings" pitchFamily="2" charset="2"/>
                </a:rPr>
                <a:t> 3:0:1 (0</a:t>
              </a:r>
              <a:r>
                <a:rPr lang="en-US" baseline="30000" dirty="0">
                  <a:solidFill>
                    <a:srgbClr val="002060"/>
                  </a:solidFill>
                  <a:cs typeface="Times New Roman" pitchFamily="18" charset="0"/>
                  <a:sym typeface="Wingdings" pitchFamily="2" charset="2"/>
                </a:rPr>
                <a:t>o</a:t>
              </a:r>
              <a:r>
                <a:rPr lang="en-US" dirty="0">
                  <a:solidFill>
                    <a:srgbClr val="002060"/>
                  </a:solidFill>
                  <a:sym typeface="Wingdings" pitchFamily="2" charset="2"/>
                </a:rPr>
                <a:t>)</a:t>
              </a:r>
            </a:p>
          </p:txBody>
        </p:sp>
      </p:grpSp>
      <p:grpSp>
        <p:nvGrpSpPr>
          <p:cNvPr id="38" name="Group 809"/>
          <p:cNvGrpSpPr>
            <a:grpSpLocks/>
          </p:cNvGrpSpPr>
          <p:nvPr/>
        </p:nvGrpSpPr>
        <p:grpSpPr bwMode="auto">
          <a:xfrm>
            <a:off x="4789082" y="2557350"/>
            <a:ext cx="1223963" cy="1352550"/>
            <a:chOff x="3946" y="3362"/>
            <a:chExt cx="771" cy="852"/>
          </a:xfrm>
        </p:grpSpPr>
        <p:grpSp>
          <p:nvGrpSpPr>
            <p:cNvPr id="39" name="Group 781"/>
            <p:cNvGrpSpPr>
              <a:grpSpLocks noChangeAspect="1"/>
            </p:cNvGrpSpPr>
            <p:nvPr/>
          </p:nvGrpSpPr>
          <p:grpSpPr bwMode="auto">
            <a:xfrm>
              <a:off x="4461" y="3362"/>
              <a:ext cx="247" cy="353"/>
              <a:chOff x="3312" y="2400"/>
              <a:chExt cx="720" cy="1029"/>
            </a:xfrm>
          </p:grpSpPr>
          <p:sp>
            <p:nvSpPr>
              <p:cNvPr id="55" name="Oval 782"/>
              <p:cNvSpPr>
                <a:spLocks noChangeAspect="1" noChangeArrowheads="1"/>
              </p:cNvSpPr>
              <p:nvPr/>
            </p:nvSpPr>
            <p:spPr bwMode="auto">
              <a:xfrm>
                <a:off x="3312" y="2400"/>
                <a:ext cx="720" cy="720"/>
              </a:xfrm>
              <a:prstGeom prst="ellipse">
                <a:avLst/>
              </a:prstGeom>
              <a:gradFill rotWithShape="1">
                <a:gsLst>
                  <a:gs pos="0">
                    <a:sysClr val="window" lastClr="FFFFFF"/>
                  </a:gs>
                  <a:gs pos="100000">
                    <a:srgbClr val="FF6600"/>
                  </a:gs>
                </a:gsLst>
                <a:path path="rect">
                  <a:fillToRect r="100000" b="10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latin typeface="Gill Sans MT"/>
                </a:endParaRPr>
              </a:p>
            </p:txBody>
          </p:sp>
          <p:sp>
            <p:nvSpPr>
              <p:cNvPr id="56" name="Text Box 783"/>
              <p:cNvSpPr txBox="1">
                <a:spLocks noChangeAspect="1" noChangeArrowheads="1"/>
              </p:cNvSpPr>
              <p:nvPr/>
            </p:nvSpPr>
            <p:spPr bwMode="auto">
              <a:xfrm>
                <a:off x="3440" y="2589"/>
                <a:ext cx="338" cy="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prstClr val="black"/>
                  </a:solidFill>
                  <a:effectLst/>
                  <a:uLnTx/>
                  <a:uFillTx/>
                  <a:latin typeface="Times New Roman" pitchFamily="18" charset="0"/>
                  <a:ea typeface="ヒラギノ角ゴ Pro W3" pitchFamily="-84" charset="-128"/>
                </a:endParaRPr>
              </a:p>
            </p:txBody>
          </p:sp>
        </p:grpSp>
        <p:grpSp>
          <p:nvGrpSpPr>
            <p:cNvPr id="40" name="Group 784"/>
            <p:cNvGrpSpPr>
              <a:grpSpLocks noChangeAspect="1"/>
            </p:cNvGrpSpPr>
            <p:nvPr/>
          </p:nvGrpSpPr>
          <p:grpSpPr bwMode="auto">
            <a:xfrm>
              <a:off x="4470" y="3861"/>
              <a:ext cx="247" cy="353"/>
              <a:chOff x="3312" y="2400"/>
              <a:chExt cx="720" cy="1029"/>
            </a:xfrm>
          </p:grpSpPr>
          <p:sp>
            <p:nvSpPr>
              <p:cNvPr id="53" name="Oval 785"/>
              <p:cNvSpPr>
                <a:spLocks noChangeAspect="1" noChangeArrowheads="1"/>
              </p:cNvSpPr>
              <p:nvPr/>
            </p:nvSpPr>
            <p:spPr bwMode="auto">
              <a:xfrm>
                <a:off x="3312" y="2400"/>
                <a:ext cx="720" cy="720"/>
              </a:xfrm>
              <a:prstGeom prst="ellipse">
                <a:avLst/>
              </a:prstGeom>
              <a:gradFill rotWithShape="1">
                <a:gsLst>
                  <a:gs pos="0">
                    <a:sysClr val="window" lastClr="FFFFFF"/>
                  </a:gs>
                  <a:gs pos="100000">
                    <a:srgbClr val="FF6600"/>
                  </a:gs>
                </a:gsLst>
                <a:path path="rect">
                  <a:fillToRect r="100000" b="10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latin typeface="Gill Sans MT"/>
                </a:endParaRPr>
              </a:p>
            </p:txBody>
          </p:sp>
          <p:sp>
            <p:nvSpPr>
              <p:cNvPr id="54" name="Text Box 786"/>
              <p:cNvSpPr txBox="1">
                <a:spLocks noChangeAspect="1" noChangeArrowheads="1"/>
              </p:cNvSpPr>
              <p:nvPr/>
            </p:nvSpPr>
            <p:spPr bwMode="auto">
              <a:xfrm>
                <a:off x="3440" y="2589"/>
                <a:ext cx="338" cy="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prstClr val="black"/>
                  </a:solidFill>
                  <a:effectLst/>
                  <a:uLnTx/>
                  <a:uFillTx/>
                  <a:latin typeface="Times New Roman" pitchFamily="18" charset="0"/>
                  <a:ea typeface="ヒラギノ角ゴ Pro W3" pitchFamily="-84" charset="-128"/>
                </a:endParaRPr>
              </a:p>
            </p:txBody>
          </p:sp>
        </p:grpSp>
        <p:grpSp>
          <p:nvGrpSpPr>
            <p:cNvPr id="41" name="Group 787"/>
            <p:cNvGrpSpPr>
              <a:grpSpLocks noChangeAspect="1"/>
            </p:cNvGrpSpPr>
            <p:nvPr/>
          </p:nvGrpSpPr>
          <p:grpSpPr bwMode="auto">
            <a:xfrm>
              <a:off x="3946" y="3362"/>
              <a:ext cx="247" cy="353"/>
              <a:chOff x="3312" y="2400"/>
              <a:chExt cx="720" cy="1029"/>
            </a:xfrm>
          </p:grpSpPr>
          <p:sp>
            <p:nvSpPr>
              <p:cNvPr id="51" name="Oval 788"/>
              <p:cNvSpPr>
                <a:spLocks noChangeAspect="1" noChangeArrowheads="1"/>
              </p:cNvSpPr>
              <p:nvPr/>
            </p:nvSpPr>
            <p:spPr bwMode="auto">
              <a:xfrm>
                <a:off x="3312" y="2400"/>
                <a:ext cx="720" cy="720"/>
              </a:xfrm>
              <a:prstGeom prst="ellipse">
                <a:avLst/>
              </a:prstGeom>
              <a:gradFill rotWithShape="1">
                <a:gsLst>
                  <a:gs pos="0">
                    <a:sysClr val="window" lastClr="FFFFFF"/>
                  </a:gs>
                  <a:gs pos="100000">
                    <a:srgbClr val="FF6600"/>
                  </a:gs>
                </a:gsLst>
                <a:path path="rect">
                  <a:fillToRect r="100000" b="10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latin typeface="Gill Sans MT"/>
                </a:endParaRPr>
              </a:p>
            </p:txBody>
          </p:sp>
          <p:sp>
            <p:nvSpPr>
              <p:cNvPr id="52" name="Text Box 789"/>
              <p:cNvSpPr txBox="1">
                <a:spLocks noChangeAspect="1" noChangeArrowheads="1"/>
              </p:cNvSpPr>
              <p:nvPr/>
            </p:nvSpPr>
            <p:spPr bwMode="auto">
              <a:xfrm>
                <a:off x="3440" y="2589"/>
                <a:ext cx="338" cy="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prstClr val="black"/>
                  </a:solidFill>
                  <a:effectLst/>
                  <a:uLnTx/>
                  <a:uFillTx/>
                  <a:latin typeface="Times New Roman" pitchFamily="18" charset="0"/>
                  <a:ea typeface="ヒラギノ角ゴ Pro W3" pitchFamily="-84" charset="-128"/>
                </a:endParaRPr>
              </a:p>
            </p:txBody>
          </p:sp>
        </p:grpSp>
        <p:grpSp>
          <p:nvGrpSpPr>
            <p:cNvPr id="42" name="Group 790"/>
            <p:cNvGrpSpPr>
              <a:grpSpLocks noChangeAspect="1"/>
            </p:cNvGrpSpPr>
            <p:nvPr/>
          </p:nvGrpSpPr>
          <p:grpSpPr bwMode="auto">
            <a:xfrm>
              <a:off x="3946" y="3855"/>
              <a:ext cx="247" cy="354"/>
              <a:chOff x="3312" y="2400"/>
              <a:chExt cx="720" cy="1029"/>
            </a:xfrm>
          </p:grpSpPr>
          <p:sp>
            <p:nvSpPr>
              <p:cNvPr id="49" name="Oval 791"/>
              <p:cNvSpPr>
                <a:spLocks noChangeAspect="1" noChangeArrowheads="1"/>
              </p:cNvSpPr>
              <p:nvPr/>
            </p:nvSpPr>
            <p:spPr bwMode="auto">
              <a:xfrm>
                <a:off x="3312" y="2400"/>
                <a:ext cx="720" cy="720"/>
              </a:xfrm>
              <a:prstGeom prst="ellipse">
                <a:avLst/>
              </a:prstGeom>
              <a:gradFill rotWithShape="1">
                <a:gsLst>
                  <a:gs pos="0">
                    <a:sysClr val="window" lastClr="FFFFFF"/>
                  </a:gs>
                  <a:gs pos="100000">
                    <a:srgbClr val="FF6600"/>
                  </a:gs>
                </a:gsLst>
                <a:path path="rect">
                  <a:fillToRect r="100000" b="10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latin typeface="Gill Sans MT"/>
                </a:endParaRPr>
              </a:p>
            </p:txBody>
          </p:sp>
          <p:sp>
            <p:nvSpPr>
              <p:cNvPr id="50" name="Text Box 792"/>
              <p:cNvSpPr txBox="1">
                <a:spLocks noChangeAspect="1" noChangeArrowheads="1"/>
              </p:cNvSpPr>
              <p:nvPr/>
            </p:nvSpPr>
            <p:spPr bwMode="auto">
              <a:xfrm>
                <a:off x="3440" y="2589"/>
                <a:ext cx="338" cy="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da-DK" sz="2400" b="0" i="0" u="none" strike="noStrike" kern="0" cap="none" spc="0" normalizeH="0" baseline="0" noProof="0">
                  <a:ln>
                    <a:noFill/>
                  </a:ln>
                  <a:solidFill>
                    <a:prstClr val="black"/>
                  </a:solidFill>
                  <a:effectLst/>
                  <a:uLnTx/>
                  <a:uFillTx/>
                  <a:latin typeface="Times New Roman" pitchFamily="18" charset="0"/>
                  <a:ea typeface="ヒラギノ角ゴ Pro W3" pitchFamily="-84" charset="-128"/>
                </a:endParaRPr>
              </a:p>
            </p:txBody>
          </p:sp>
        </p:grpSp>
        <p:sp>
          <p:nvSpPr>
            <p:cNvPr id="43" name="Line 793"/>
            <p:cNvSpPr>
              <a:spLocks noChangeAspect="1" noChangeShapeType="1"/>
            </p:cNvSpPr>
            <p:nvPr/>
          </p:nvSpPr>
          <p:spPr bwMode="auto">
            <a:xfrm>
              <a:off x="4069" y="3639"/>
              <a:ext cx="1" cy="186"/>
            </a:xfrm>
            <a:prstGeom prst="line">
              <a:avLst/>
            </a:prstGeom>
            <a:noFill/>
            <a:ln w="2857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latin typeface="Gill Sans MT"/>
              </a:endParaRPr>
            </a:p>
          </p:txBody>
        </p:sp>
        <p:sp>
          <p:nvSpPr>
            <p:cNvPr id="44" name="Line 794"/>
            <p:cNvSpPr>
              <a:spLocks noChangeAspect="1" noChangeShapeType="1"/>
            </p:cNvSpPr>
            <p:nvPr/>
          </p:nvSpPr>
          <p:spPr bwMode="auto">
            <a:xfrm>
              <a:off x="4563" y="3639"/>
              <a:ext cx="0" cy="186"/>
            </a:xfrm>
            <a:prstGeom prst="line">
              <a:avLst/>
            </a:prstGeom>
            <a:noFill/>
            <a:ln w="2857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latin typeface="Gill Sans MT"/>
              </a:endParaRPr>
            </a:p>
          </p:txBody>
        </p:sp>
        <p:sp>
          <p:nvSpPr>
            <p:cNvPr id="45" name="Line 795"/>
            <p:cNvSpPr>
              <a:spLocks noChangeAspect="1" noChangeShapeType="1"/>
            </p:cNvSpPr>
            <p:nvPr/>
          </p:nvSpPr>
          <p:spPr bwMode="auto">
            <a:xfrm>
              <a:off x="4224" y="3485"/>
              <a:ext cx="185" cy="1"/>
            </a:xfrm>
            <a:prstGeom prst="line">
              <a:avLst/>
            </a:prstGeom>
            <a:noFill/>
            <a:ln w="2857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latin typeface="Gill Sans MT"/>
              </a:endParaRPr>
            </a:p>
          </p:txBody>
        </p:sp>
        <p:sp>
          <p:nvSpPr>
            <p:cNvPr id="46" name="Line 796"/>
            <p:cNvSpPr>
              <a:spLocks noChangeAspect="1" noChangeShapeType="1"/>
            </p:cNvSpPr>
            <p:nvPr/>
          </p:nvSpPr>
          <p:spPr bwMode="auto">
            <a:xfrm>
              <a:off x="4224" y="3979"/>
              <a:ext cx="185" cy="0"/>
            </a:xfrm>
            <a:prstGeom prst="line">
              <a:avLst/>
            </a:prstGeom>
            <a:noFill/>
            <a:ln w="28575">
              <a:solidFill>
                <a:sysClr val="windowText" lastClr="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latin typeface="Gill Sans MT"/>
              </a:endParaRPr>
            </a:p>
          </p:txBody>
        </p:sp>
        <p:sp>
          <p:nvSpPr>
            <p:cNvPr id="47" name="Oval 797"/>
            <p:cNvSpPr>
              <a:spLocks noChangeAspect="1" noChangeArrowheads="1"/>
            </p:cNvSpPr>
            <p:nvPr/>
          </p:nvSpPr>
          <p:spPr bwMode="auto">
            <a:xfrm>
              <a:off x="4193" y="3608"/>
              <a:ext cx="246" cy="247"/>
            </a:xfrm>
            <a:prstGeom prst="ellipse">
              <a:avLst/>
            </a:prstGeom>
            <a:gradFill rotWithShape="1">
              <a:gsLst>
                <a:gs pos="0">
                  <a:sysClr val="window" lastClr="FFFFFF"/>
                </a:gs>
                <a:gs pos="100000">
                  <a:srgbClr val="B292CA"/>
                </a:gs>
              </a:gsLst>
              <a:path path="rect">
                <a:fillToRect r="100000" b="10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black"/>
                </a:solidFill>
                <a:effectLst/>
                <a:uLnTx/>
                <a:uFillTx/>
                <a:latin typeface="Gill Sans MT"/>
              </a:endParaRPr>
            </a:p>
          </p:txBody>
        </p:sp>
        <p:sp>
          <p:nvSpPr>
            <p:cNvPr id="48" name="Text Box 803"/>
            <p:cNvSpPr txBox="1">
              <a:spLocks noChangeAspect="1" noChangeArrowheads="1"/>
            </p:cNvSpPr>
            <p:nvPr/>
          </p:nvSpPr>
          <p:spPr bwMode="auto">
            <a:xfrm>
              <a:off x="4105" y="3614"/>
              <a:ext cx="42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a-DK" sz="1800" b="1" i="0" u="none" strike="noStrike" kern="0" cap="none" spc="0" normalizeH="0" baseline="30000" noProof="0">
                  <a:ln>
                    <a:noFill/>
                  </a:ln>
                  <a:solidFill>
                    <a:prstClr val="black"/>
                  </a:solidFill>
                  <a:effectLst/>
                  <a:uLnTx/>
                  <a:uFillTx/>
                  <a:latin typeface="Gill Sans MT"/>
                  <a:ea typeface="ヒラギノ角ゴ Pro W3" pitchFamily="-84" charset="-128"/>
                </a:rPr>
                <a:t>57*</a:t>
              </a:r>
              <a:r>
                <a:rPr kumimoji="0" lang="da-DK" sz="1800" b="1" i="0" u="none" strike="noStrike" kern="0" cap="none" spc="0" normalizeH="0" baseline="0" noProof="0">
                  <a:ln>
                    <a:noFill/>
                  </a:ln>
                  <a:solidFill>
                    <a:prstClr val="black"/>
                  </a:solidFill>
                  <a:effectLst/>
                  <a:uLnTx/>
                  <a:uFillTx/>
                  <a:latin typeface="Gill Sans MT"/>
                  <a:ea typeface="ヒラギノ角ゴ Pro W3" pitchFamily="-84" charset="-128"/>
                </a:rPr>
                <a:t>Fe</a:t>
              </a:r>
              <a:endParaRPr kumimoji="0" lang="en-US" sz="1800" b="1" i="0" u="none" strike="noStrike" kern="0" cap="none" spc="0" normalizeH="0" baseline="0" noProof="0">
                <a:ln>
                  <a:noFill/>
                </a:ln>
                <a:solidFill>
                  <a:prstClr val="black"/>
                </a:solidFill>
                <a:effectLst/>
                <a:uLnTx/>
                <a:uFillTx/>
                <a:latin typeface="Gill Sans MT"/>
                <a:ea typeface="ヒラギノ角ゴ Pro W3" pitchFamily="-84" charset="-128"/>
              </a:endParaRPr>
            </a:p>
          </p:txBody>
        </p:sp>
      </p:grpSp>
      <p:pic>
        <p:nvPicPr>
          <p:cNvPr id="57" name="Picture 812"/>
          <p:cNvPicPr>
            <a:picLocks noChangeAspect="1" noChangeArrowheads="1"/>
          </p:cNvPicPr>
          <p:nvPr/>
        </p:nvPicPr>
        <p:blipFill>
          <a:blip r:embed="rId15" cstate="print">
            <a:extLst>
              <a:ext uri="{28A0092B-C50C-407E-A947-70E740481C1C}">
                <a14:useLocalDpi xmlns:a14="http://schemas.microsoft.com/office/drawing/2010/main" val="0"/>
              </a:ext>
            </a:extLst>
          </a:blip>
          <a:srcRect t="15181" r="17491"/>
          <a:stretch>
            <a:fillRect/>
          </a:stretch>
        </p:blipFill>
        <p:spPr bwMode="auto">
          <a:xfrm>
            <a:off x="5184370" y="2954225"/>
            <a:ext cx="396875" cy="40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8" name="Group 57"/>
          <p:cNvGrpSpPr/>
          <p:nvPr/>
        </p:nvGrpSpPr>
        <p:grpSpPr>
          <a:xfrm>
            <a:off x="12968" y="482734"/>
            <a:ext cx="3914775" cy="5995458"/>
            <a:chOff x="-55272" y="646969"/>
            <a:chExt cx="3914775" cy="5710188"/>
          </a:xfrm>
        </p:grpSpPr>
        <p:pic>
          <p:nvPicPr>
            <p:cNvPr id="59"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72" y="646969"/>
              <a:ext cx="3914775" cy="570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Rectangle 6"/>
            <p:cNvSpPr>
              <a:spLocks noChangeArrowheads="1"/>
            </p:cNvSpPr>
            <p:nvPr/>
          </p:nvSpPr>
          <p:spPr bwMode="auto">
            <a:xfrm>
              <a:off x="273410" y="822888"/>
              <a:ext cx="3407452" cy="61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defTabSz="455613"/>
              <a:r>
                <a:rPr lang="en-US" sz="2000" dirty="0">
                  <a:solidFill>
                    <a:srgbClr val="FF3300"/>
                  </a:solidFill>
                  <a:cs typeface="Arial" pitchFamily="34" charset="0"/>
                </a:rPr>
                <a:t>Ferromagnetic/Paramagnetic?</a:t>
              </a:r>
            </a:p>
          </p:txBody>
        </p:sp>
        <p:sp>
          <p:nvSpPr>
            <p:cNvPr id="61" name="Rectangle 60"/>
            <p:cNvSpPr/>
            <p:nvPr/>
          </p:nvSpPr>
          <p:spPr>
            <a:xfrm>
              <a:off x="33869" y="688687"/>
              <a:ext cx="3699471" cy="566847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62" name="Rectangle 61"/>
          <p:cNvSpPr/>
          <p:nvPr/>
        </p:nvSpPr>
        <p:spPr>
          <a:xfrm>
            <a:off x="3984305" y="531799"/>
            <a:ext cx="3073730" cy="5946393"/>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3" name="Rectangle 62"/>
          <p:cNvSpPr/>
          <p:nvPr/>
        </p:nvSpPr>
        <p:spPr>
          <a:xfrm>
            <a:off x="7199069" y="508921"/>
            <a:ext cx="4890149" cy="5969272"/>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2" name="Group 1">
            <a:extLst>
              <a:ext uri="{FF2B5EF4-FFF2-40B4-BE49-F238E27FC236}">
                <a16:creationId xmlns:a16="http://schemas.microsoft.com/office/drawing/2014/main" id="{1DDE86EA-396A-23AB-5244-C185C43D968D}"/>
              </a:ext>
            </a:extLst>
          </p:cNvPr>
          <p:cNvGrpSpPr/>
          <p:nvPr/>
        </p:nvGrpSpPr>
        <p:grpSpPr>
          <a:xfrm>
            <a:off x="78170" y="71569"/>
            <a:ext cx="12035660" cy="6703999"/>
            <a:chOff x="0" y="71569"/>
            <a:chExt cx="12192000" cy="6703999"/>
          </a:xfrm>
        </p:grpSpPr>
        <p:sp>
          <p:nvSpPr>
            <p:cNvPr id="3" name="Rectangle 2">
              <a:extLst>
                <a:ext uri="{FF2B5EF4-FFF2-40B4-BE49-F238E27FC236}">
                  <a16:creationId xmlns:a16="http://schemas.microsoft.com/office/drawing/2014/main" id="{68420B48-F0A2-A6C0-B3D0-C2680527B3D3}"/>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a:extLst>
                <a:ext uri="{FF2B5EF4-FFF2-40B4-BE49-F238E27FC236}">
                  <a16:creationId xmlns:a16="http://schemas.microsoft.com/office/drawing/2014/main" id="{4F297965-FE79-AEE1-8DC6-0778257E7400}"/>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Zinc Oxide</a:t>
              </a:r>
            </a:p>
          </p:txBody>
        </p:sp>
      </p:grpSp>
    </p:spTree>
    <p:extLst>
      <p:ext uri="{BB962C8B-B14F-4D97-AF65-F5344CB8AC3E}">
        <p14:creationId xmlns:p14="http://schemas.microsoft.com/office/powerpoint/2010/main" val="11258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9000" fill="hold"/>
                                        <p:tgtEl>
                                          <p:spTgt spid="5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5400000">
                                      <p:cBhvr>
                                        <p:cTn id="10" dur="5000" fill="hold"/>
                                        <p:tgtEl>
                                          <p:spTgt spid="186"/>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108"/>
                                        </p:tgtEl>
                                        <p:attrNameLst>
                                          <p:attrName>style.visibility</p:attrName>
                                        </p:attrNameLst>
                                      </p:cBhvr>
                                      <p:to>
                                        <p:strVal val="visible"/>
                                      </p:to>
                                    </p:set>
                                    <p:animEffect transition="in" filter="fade">
                                      <p:cBhvr>
                                        <p:cTn id="13" dur="1000"/>
                                        <p:tgtEl>
                                          <p:spTgt spid="108"/>
                                        </p:tgtEl>
                                      </p:cBhvr>
                                    </p:animEffect>
                                  </p:childTnLst>
                                </p:cTn>
                              </p:par>
                              <p:par>
                                <p:cTn id="14" presetID="10" presetClass="entr" presetSubtype="0" fill="hold" nodeType="withEffect">
                                  <p:stCondLst>
                                    <p:cond delay="500"/>
                                  </p:stCondLst>
                                  <p:childTnLst>
                                    <p:set>
                                      <p:cBhvr>
                                        <p:cTn id="15" dur="1" fill="hold">
                                          <p:stCondLst>
                                            <p:cond delay="0"/>
                                          </p:stCondLst>
                                        </p:cTn>
                                        <p:tgtEl>
                                          <p:spTgt spid="109"/>
                                        </p:tgtEl>
                                        <p:attrNameLst>
                                          <p:attrName>style.visibility</p:attrName>
                                        </p:attrNameLst>
                                      </p:cBhvr>
                                      <p:to>
                                        <p:strVal val="visible"/>
                                      </p:to>
                                    </p:set>
                                    <p:animEffect transition="in" filter="fade">
                                      <p:cBhvr>
                                        <p:cTn id="16" dur="1000"/>
                                        <p:tgtEl>
                                          <p:spTgt spid="109"/>
                                        </p:tgtEl>
                                      </p:cBhvr>
                                    </p:animEffect>
                                  </p:childTnLst>
                                </p:cTn>
                              </p:par>
                              <p:par>
                                <p:cTn id="17" presetID="10" presetClass="entr" presetSubtype="0" fill="hold" nodeType="withEffect">
                                  <p:stCondLst>
                                    <p:cond delay="1000"/>
                                  </p:stCondLst>
                                  <p:childTnLst>
                                    <p:set>
                                      <p:cBhvr>
                                        <p:cTn id="18" dur="1" fill="hold">
                                          <p:stCondLst>
                                            <p:cond delay="0"/>
                                          </p:stCondLst>
                                        </p:cTn>
                                        <p:tgtEl>
                                          <p:spTgt spid="110"/>
                                        </p:tgtEl>
                                        <p:attrNameLst>
                                          <p:attrName>style.visibility</p:attrName>
                                        </p:attrNameLst>
                                      </p:cBhvr>
                                      <p:to>
                                        <p:strVal val="visible"/>
                                      </p:to>
                                    </p:set>
                                    <p:animEffect transition="in" filter="fade">
                                      <p:cBhvr>
                                        <p:cTn id="19" dur="1000"/>
                                        <p:tgtEl>
                                          <p:spTgt spid="110"/>
                                        </p:tgtEl>
                                      </p:cBhvr>
                                    </p:animEffect>
                                  </p:childTnLst>
                                </p:cTn>
                              </p:par>
                              <p:par>
                                <p:cTn id="20" presetID="10" presetClass="entr" presetSubtype="0" fill="hold" nodeType="withEffect">
                                  <p:stCondLst>
                                    <p:cond delay="150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1000"/>
                                        <p:tgtEl>
                                          <p:spTgt spid="111"/>
                                        </p:tgtEl>
                                      </p:cBhvr>
                                    </p:animEffect>
                                  </p:childTnLst>
                                </p:cTn>
                              </p:par>
                              <p:par>
                                <p:cTn id="23" presetID="10" presetClass="entr" presetSubtype="0" fill="hold" nodeType="withEffect">
                                  <p:stCondLst>
                                    <p:cond delay="2000"/>
                                  </p:stCondLst>
                                  <p:childTnLst>
                                    <p:set>
                                      <p:cBhvr>
                                        <p:cTn id="24" dur="1" fill="hold">
                                          <p:stCondLst>
                                            <p:cond delay="0"/>
                                          </p:stCondLst>
                                        </p:cTn>
                                        <p:tgtEl>
                                          <p:spTgt spid="112"/>
                                        </p:tgtEl>
                                        <p:attrNameLst>
                                          <p:attrName>style.visibility</p:attrName>
                                        </p:attrNameLst>
                                      </p:cBhvr>
                                      <p:to>
                                        <p:strVal val="visible"/>
                                      </p:to>
                                    </p:set>
                                    <p:animEffect transition="in" filter="fade">
                                      <p:cBhvr>
                                        <p:cTn id="25" dur="1000"/>
                                        <p:tgtEl>
                                          <p:spTgt spid="112"/>
                                        </p:tgtEl>
                                      </p:cBhvr>
                                    </p:animEffect>
                                  </p:childTnLst>
                                </p:cTn>
                              </p:par>
                              <p:par>
                                <p:cTn id="26" presetID="10" presetClass="entr" presetSubtype="0" fill="hold" nodeType="withEffect">
                                  <p:stCondLst>
                                    <p:cond delay="2500"/>
                                  </p:stCondLst>
                                  <p:childTnLst>
                                    <p:set>
                                      <p:cBhvr>
                                        <p:cTn id="27" dur="1" fill="hold">
                                          <p:stCondLst>
                                            <p:cond delay="0"/>
                                          </p:stCondLst>
                                        </p:cTn>
                                        <p:tgtEl>
                                          <p:spTgt spid="113"/>
                                        </p:tgtEl>
                                        <p:attrNameLst>
                                          <p:attrName>style.visibility</p:attrName>
                                        </p:attrNameLst>
                                      </p:cBhvr>
                                      <p:to>
                                        <p:strVal val="visible"/>
                                      </p:to>
                                    </p:set>
                                    <p:animEffect transition="in" filter="fade">
                                      <p:cBhvr>
                                        <p:cTn id="28" dur="1000"/>
                                        <p:tgtEl>
                                          <p:spTgt spid="113"/>
                                        </p:tgtEl>
                                      </p:cBhvr>
                                    </p:animEffect>
                                  </p:childTnLst>
                                </p:cTn>
                              </p:par>
                              <p:par>
                                <p:cTn id="29" presetID="10" presetClass="entr" presetSubtype="0" fill="hold" nodeType="withEffect">
                                  <p:stCondLst>
                                    <p:cond delay="3000"/>
                                  </p:stCondLst>
                                  <p:childTnLst>
                                    <p:set>
                                      <p:cBhvr>
                                        <p:cTn id="30" dur="1" fill="hold">
                                          <p:stCondLst>
                                            <p:cond delay="0"/>
                                          </p:stCondLst>
                                        </p:cTn>
                                        <p:tgtEl>
                                          <p:spTgt spid="114"/>
                                        </p:tgtEl>
                                        <p:attrNameLst>
                                          <p:attrName>style.visibility</p:attrName>
                                        </p:attrNameLst>
                                      </p:cBhvr>
                                      <p:to>
                                        <p:strVal val="visible"/>
                                      </p:to>
                                    </p:set>
                                    <p:animEffect transition="in" filter="fade">
                                      <p:cBhvr>
                                        <p:cTn id="31" dur="1000"/>
                                        <p:tgtEl>
                                          <p:spTgt spid="114"/>
                                        </p:tgtEl>
                                      </p:cBhvr>
                                    </p:animEffect>
                                  </p:childTnLst>
                                </p:cTn>
                              </p:par>
                              <p:par>
                                <p:cTn id="32" presetID="10" presetClass="entr" presetSubtype="0" fill="hold" nodeType="withEffect">
                                  <p:stCondLst>
                                    <p:cond delay="3500"/>
                                  </p:stCondLst>
                                  <p:childTnLst>
                                    <p:set>
                                      <p:cBhvr>
                                        <p:cTn id="33" dur="1" fill="hold">
                                          <p:stCondLst>
                                            <p:cond delay="0"/>
                                          </p:stCondLst>
                                        </p:cTn>
                                        <p:tgtEl>
                                          <p:spTgt spid="115"/>
                                        </p:tgtEl>
                                        <p:attrNameLst>
                                          <p:attrName>style.visibility</p:attrName>
                                        </p:attrNameLst>
                                      </p:cBhvr>
                                      <p:to>
                                        <p:strVal val="visible"/>
                                      </p:to>
                                    </p:set>
                                    <p:animEffect transition="in" filter="fade">
                                      <p:cBhvr>
                                        <p:cTn id="34" dur="1000"/>
                                        <p:tgtEl>
                                          <p:spTgt spid="115"/>
                                        </p:tgtEl>
                                      </p:cBhvr>
                                    </p:animEffect>
                                  </p:childTnLst>
                                </p:cTn>
                              </p:par>
                              <p:par>
                                <p:cTn id="35" presetID="10" presetClass="entr" presetSubtype="0" fill="hold" nodeType="withEffect">
                                  <p:stCondLst>
                                    <p:cond delay="4000"/>
                                  </p:stCondLst>
                                  <p:childTnLst>
                                    <p:set>
                                      <p:cBhvr>
                                        <p:cTn id="36" dur="1" fill="hold">
                                          <p:stCondLst>
                                            <p:cond delay="0"/>
                                          </p:stCondLst>
                                        </p:cTn>
                                        <p:tgtEl>
                                          <p:spTgt spid="116"/>
                                        </p:tgtEl>
                                        <p:attrNameLst>
                                          <p:attrName>style.visibility</p:attrName>
                                        </p:attrNameLst>
                                      </p:cBhvr>
                                      <p:to>
                                        <p:strVal val="visible"/>
                                      </p:to>
                                    </p:set>
                                    <p:animEffect transition="in" filter="fade">
                                      <p:cBhvr>
                                        <p:cTn id="37" dur="1000"/>
                                        <p:tgtEl>
                                          <p:spTgt spid="116"/>
                                        </p:tgtEl>
                                      </p:cBhvr>
                                    </p:animEffect>
                                  </p:childTnLst>
                                </p:cTn>
                              </p:par>
                            </p:childTnLst>
                          </p:cTn>
                        </p:par>
                        <p:par>
                          <p:cTn id="38" fill="hold">
                            <p:stCondLst>
                              <p:cond delay="5000"/>
                            </p:stCondLst>
                            <p:childTnLst>
                              <p:par>
                                <p:cTn id="39" presetID="10" presetClass="entr" presetSubtype="0" fill="hold" nodeType="afterEffect">
                                  <p:stCondLst>
                                    <p:cond delay="0"/>
                                  </p:stCondLst>
                                  <p:childTnLst>
                                    <p:set>
                                      <p:cBhvr>
                                        <p:cTn id="40" dur="1" fill="hold">
                                          <p:stCondLst>
                                            <p:cond delay="0"/>
                                          </p:stCondLst>
                                        </p:cTn>
                                        <p:tgtEl>
                                          <p:spTgt spid="120"/>
                                        </p:tgtEl>
                                        <p:attrNameLst>
                                          <p:attrName>style.visibility</p:attrName>
                                        </p:attrNameLst>
                                      </p:cBhvr>
                                      <p:to>
                                        <p:strVal val="visible"/>
                                      </p:to>
                                    </p:set>
                                    <p:animEffect transition="in" filter="fade">
                                      <p:cBhvr>
                                        <p:cTn id="41" dur="10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8">
            <a:extLst>
              <a:ext uri="{FF2B5EF4-FFF2-40B4-BE49-F238E27FC236}">
                <a16:creationId xmlns:a16="http://schemas.microsoft.com/office/drawing/2014/main" id="{743F57AE-43C3-BF1C-5317-159C6D2043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2648" y="4446355"/>
            <a:ext cx="1864966"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a:extLst>
              <a:ext uri="{FF2B5EF4-FFF2-40B4-BE49-F238E27FC236}">
                <a16:creationId xmlns:a16="http://schemas.microsoft.com/office/drawing/2014/main" id="{607BD82D-764B-2EE4-4F61-79B2836E060B}"/>
              </a:ext>
            </a:extLst>
          </p:cNvPr>
          <p:cNvPicPr>
            <a:picLocks noChangeAspect="1" noChangeArrowheads="1"/>
          </p:cNvPicPr>
          <p:nvPr/>
        </p:nvPicPr>
        <p:blipFill>
          <a:blip r:embed="rId4" cstate="print"/>
          <a:srcRect/>
          <a:stretch>
            <a:fillRect/>
          </a:stretch>
        </p:blipFill>
        <p:spPr bwMode="auto">
          <a:xfrm>
            <a:off x="8758722" y="981564"/>
            <a:ext cx="1006131" cy="966851"/>
          </a:xfrm>
          <a:prstGeom prst="rect">
            <a:avLst/>
          </a:prstGeom>
          <a:noFill/>
          <a:ln w="9525">
            <a:noFill/>
            <a:miter lim="800000"/>
            <a:headEnd/>
            <a:tailEnd/>
          </a:ln>
        </p:spPr>
      </p:pic>
      <p:pic>
        <p:nvPicPr>
          <p:cNvPr id="20" name="Picture 12">
            <a:extLst>
              <a:ext uri="{FF2B5EF4-FFF2-40B4-BE49-F238E27FC236}">
                <a16:creationId xmlns:a16="http://schemas.microsoft.com/office/drawing/2014/main" id="{6CA8F131-5E3B-C7E2-B9C1-C2A0F00673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5948" y="1005660"/>
            <a:ext cx="809077" cy="81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a:extLst>
              <a:ext uri="{FF2B5EF4-FFF2-40B4-BE49-F238E27FC236}">
                <a16:creationId xmlns:a16="http://schemas.microsoft.com/office/drawing/2014/main" id="{56480297-9FEE-49CF-46C6-A05BD36A69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88821" y="2891514"/>
            <a:ext cx="870514" cy="96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6">
            <a:extLst>
              <a:ext uri="{FF2B5EF4-FFF2-40B4-BE49-F238E27FC236}">
                <a16:creationId xmlns:a16="http://schemas.microsoft.com/office/drawing/2014/main" id="{A972A9B3-819F-F558-BAF0-A79D63D594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84923"/>
          <a:stretch>
            <a:fillRect/>
          </a:stretch>
        </p:blipFill>
        <p:spPr bwMode="auto">
          <a:xfrm>
            <a:off x="10966868" y="981564"/>
            <a:ext cx="1069945" cy="96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3">
            <a:extLst>
              <a:ext uri="{FF2B5EF4-FFF2-40B4-BE49-F238E27FC236}">
                <a16:creationId xmlns:a16="http://schemas.microsoft.com/office/drawing/2014/main" id="{8A4EE8C1-EFC8-5166-228C-A8149459D8F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86545" b="33878"/>
          <a:stretch>
            <a:fillRect/>
          </a:stretch>
        </p:blipFill>
        <p:spPr bwMode="auto">
          <a:xfrm>
            <a:off x="8294302" y="3771042"/>
            <a:ext cx="928840" cy="6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ITHEMBA%20LOGO_small">
            <a:extLst>
              <a:ext uri="{FF2B5EF4-FFF2-40B4-BE49-F238E27FC236}">
                <a16:creationId xmlns:a16="http://schemas.microsoft.com/office/drawing/2014/main" id="{3D93AF05-130B-BBC2-269A-FB48A9A5C4F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44883" y="3956956"/>
            <a:ext cx="1718709" cy="6549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im2np.fr/logos/1logo.gif">
            <a:extLst>
              <a:ext uri="{FF2B5EF4-FFF2-40B4-BE49-F238E27FC236}">
                <a16:creationId xmlns:a16="http://schemas.microsoft.com/office/drawing/2014/main" id="{22B02100-BC10-2B79-1088-28955B47064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586085" y="5026661"/>
            <a:ext cx="1062475" cy="44163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t2.gstatic.com/images?q=tbn:ANd9GcTmeHYhargVgKRHPIoRiQkpAGQJxASumC-ciWMbvPhA2Eky_p76dg">
            <a:extLst>
              <a:ext uri="{FF2B5EF4-FFF2-40B4-BE49-F238E27FC236}">
                <a16:creationId xmlns:a16="http://schemas.microsoft.com/office/drawing/2014/main" id="{F405E746-9052-AB98-7AD5-377E1A07802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05785" y="2377208"/>
            <a:ext cx="806216" cy="10476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ISOLDE-Logo">
            <a:extLst>
              <a:ext uri="{FF2B5EF4-FFF2-40B4-BE49-F238E27FC236}">
                <a16:creationId xmlns:a16="http://schemas.microsoft.com/office/drawing/2014/main" id="{02D86596-C2DE-753A-F849-5419E4D72BB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l="9908" t="31509" r="11105" b="33591"/>
          <a:stretch>
            <a:fillRect/>
          </a:stretch>
        </p:blipFill>
        <p:spPr bwMode="auto">
          <a:xfrm>
            <a:off x="8311719" y="2165141"/>
            <a:ext cx="2256545" cy="70613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3" descr="\\HILARIO\Transfer\NRF logo.bmp">
            <a:extLst>
              <a:ext uri="{FF2B5EF4-FFF2-40B4-BE49-F238E27FC236}">
                <a16:creationId xmlns:a16="http://schemas.microsoft.com/office/drawing/2014/main" id="{0ECC0A37-23C8-B2C8-3BC0-2AF6FDBA596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65025" y="5046143"/>
            <a:ext cx="1129093" cy="77803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HILARIO\Transfer\DSTLogo.jpg">
            <a:extLst>
              <a:ext uri="{FF2B5EF4-FFF2-40B4-BE49-F238E27FC236}">
                <a16:creationId xmlns:a16="http://schemas.microsoft.com/office/drawing/2014/main" id="{621D3E4B-6C0A-BD7A-6828-B2E1779DFEE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8526" y="5268852"/>
            <a:ext cx="730686" cy="111064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77A6014C-C75B-FC5B-E155-D99429A5CD2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81576" y="786124"/>
            <a:ext cx="864542" cy="1307356"/>
          </a:xfrm>
          <a:prstGeom prst="rect">
            <a:avLst/>
          </a:prstGeom>
        </p:spPr>
      </p:pic>
      <p:pic>
        <p:nvPicPr>
          <p:cNvPr id="31" name="Picture 30">
            <a:extLst>
              <a:ext uri="{FF2B5EF4-FFF2-40B4-BE49-F238E27FC236}">
                <a16:creationId xmlns:a16="http://schemas.microsoft.com/office/drawing/2014/main" id="{BE0C7822-E66C-0199-1706-5501C3944435}"/>
              </a:ext>
            </a:extLst>
          </p:cNvPr>
          <p:cNvPicPr>
            <a:picLocks noChangeAspect="1" noChangeArrowheads="1"/>
          </p:cNvPicPr>
          <p:nvPr/>
        </p:nvPicPr>
        <p:blipFill>
          <a:blip r:embed="rId16" cstate="print"/>
          <a:srcRect/>
          <a:stretch>
            <a:fillRect/>
          </a:stretch>
        </p:blipFill>
        <p:spPr bwMode="auto">
          <a:xfrm>
            <a:off x="7705829" y="2712166"/>
            <a:ext cx="438040" cy="643454"/>
          </a:xfrm>
          <a:prstGeom prst="rect">
            <a:avLst/>
          </a:prstGeom>
          <a:noFill/>
          <a:ln w="9525">
            <a:noFill/>
            <a:miter lim="800000"/>
            <a:headEnd/>
            <a:tailEnd/>
          </a:ln>
          <a:effectLst/>
        </p:spPr>
      </p:pic>
      <p:pic>
        <p:nvPicPr>
          <p:cNvPr id="32" name="Picture 31">
            <a:extLst>
              <a:ext uri="{FF2B5EF4-FFF2-40B4-BE49-F238E27FC236}">
                <a16:creationId xmlns:a16="http://schemas.microsoft.com/office/drawing/2014/main" id="{E3B29D02-1551-7A8C-2657-86A270A31171}"/>
              </a:ext>
            </a:extLst>
          </p:cNvPr>
          <p:cNvPicPr>
            <a:picLocks noChangeAspect="1"/>
          </p:cNvPicPr>
          <p:nvPr/>
        </p:nvPicPr>
        <p:blipFill>
          <a:blip r:embed="rId17"/>
          <a:stretch>
            <a:fillRect/>
          </a:stretch>
        </p:blipFill>
        <p:spPr>
          <a:xfrm>
            <a:off x="9626784" y="5841519"/>
            <a:ext cx="1579001" cy="566977"/>
          </a:xfrm>
          <a:prstGeom prst="rect">
            <a:avLst/>
          </a:prstGeom>
        </p:spPr>
      </p:pic>
      <p:grpSp>
        <p:nvGrpSpPr>
          <p:cNvPr id="35" name="Group 34">
            <a:extLst>
              <a:ext uri="{FF2B5EF4-FFF2-40B4-BE49-F238E27FC236}">
                <a16:creationId xmlns:a16="http://schemas.microsoft.com/office/drawing/2014/main" id="{1B489CC2-19F5-69F2-5474-2F9518245B78}"/>
              </a:ext>
            </a:extLst>
          </p:cNvPr>
          <p:cNvGrpSpPr/>
          <p:nvPr/>
        </p:nvGrpSpPr>
        <p:grpSpPr>
          <a:xfrm>
            <a:off x="78170" y="71569"/>
            <a:ext cx="12035660" cy="6704000"/>
            <a:chOff x="0" y="71569"/>
            <a:chExt cx="12192000" cy="6704000"/>
          </a:xfrm>
        </p:grpSpPr>
        <p:sp>
          <p:nvSpPr>
            <p:cNvPr id="36" name="Rectangle 35">
              <a:extLst>
                <a:ext uri="{FF2B5EF4-FFF2-40B4-BE49-F238E27FC236}">
                  <a16:creationId xmlns:a16="http://schemas.microsoft.com/office/drawing/2014/main" id="{A27B57DB-69A0-5525-56ED-EF729F964E7A}"/>
                </a:ext>
              </a:extLst>
            </p:cNvPr>
            <p:cNvSpPr/>
            <p:nvPr/>
          </p:nvSpPr>
          <p:spPr>
            <a:xfrm>
              <a:off x="0" y="6441127"/>
              <a:ext cx="12192000" cy="334442"/>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b="1" dirty="0"/>
                <a:t>e-ms.web.cern.ch</a:t>
              </a:r>
            </a:p>
          </p:txBody>
        </p:sp>
        <p:sp>
          <p:nvSpPr>
            <p:cNvPr id="37" name="Rectangle 36">
              <a:extLst>
                <a:ext uri="{FF2B5EF4-FFF2-40B4-BE49-F238E27FC236}">
                  <a16:creationId xmlns:a16="http://schemas.microsoft.com/office/drawing/2014/main" id="{F11C860C-0156-2FE6-E6B2-E56DB23CA093}"/>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Collaborators </a:t>
              </a:r>
            </a:p>
          </p:txBody>
        </p:sp>
      </p:grpSp>
      <p:sp>
        <p:nvSpPr>
          <p:cNvPr id="2" name="TextBox 1">
            <a:extLst>
              <a:ext uri="{FF2B5EF4-FFF2-40B4-BE49-F238E27FC236}">
                <a16:creationId xmlns:a16="http://schemas.microsoft.com/office/drawing/2014/main" id="{6507477C-F3E8-7736-646E-EC1838E1DE10}"/>
              </a:ext>
            </a:extLst>
          </p:cNvPr>
          <p:cNvSpPr txBox="1"/>
          <p:nvPr/>
        </p:nvSpPr>
        <p:spPr>
          <a:xfrm>
            <a:off x="3920978" y="973122"/>
            <a:ext cx="3766108" cy="4801507"/>
          </a:xfrm>
          <a:prstGeom prst="rect">
            <a:avLst/>
          </a:prstGeom>
          <a:noFill/>
        </p:spPr>
        <p:txBody>
          <a:bodyPr wrap="square" rtlCol="0">
            <a:spAutoFit/>
          </a:bodyPr>
          <a:lstStyle/>
          <a:p>
            <a:pPr>
              <a:lnSpc>
                <a:spcPct val="114000"/>
              </a:lnSpc>
              <a:defRPr/>
            </a:pPr>
            <a:r>
              <a:rPr lang="en-GB" sz="1800" b="1" u="sng" kern="0" dirty="0">
                <a:solidFill>
                  <a:srgbClr val="002060"/>
                </a:solidFill>
                <a:latin typeface="Gill Sans MT" panose="020B0502020104020203" pitchFamily="34" charset="0"/>
              </a:rPr>
              <a:t>Linz</a:t>
            </a:r>
            <a:r>
              <a:rPr lang="en-GB" sz="1800" kern="0" dirty="0">
                <a:solidFill>
                  <a:srgbClr val="002060"/>
                </a:solidFill>
                <a:latin typeface="Gill Sans MT" panose="020B0502020104020203" pitchFamily="34" charset="0"/>
              </a:rPr>
              <a:t>	          </a:t>
            </a:r>
          </a:p>
          <a:p>
            <a:pPr>
              <a:lnSpc>
                <a:spcPct val="114000"/>
              </a:lnSpc>
              <a:defRPr/>
            </a:pPr>
            <a:r>
              <a:rPr lang="en-GB" sz="1800" kern="0" dirty="0">
                <a:solidFill>
                  <a:srgbClr val="002060"/>
                </a:solidFill>
                <a:latin typeface="Gill Sans MT" panose="020B0502020104020203" pitchFamily="34" charset="0"/>
              </a:rPr>
              <a:t>A. Bonanni, A. Tarazaga, R. Adhikari. A. Ernst</a:t>
            </a:r>
          </a:p>
          <a:p>
            <a:pPr>
              <a:lnSpc>
                <a:spcPct val="114000"/>
              </a:lnSpc>
              <a:defRPr/>
            </a:pPr>
            <a:endParaRPr lang="en-GB" sz="400" kern="0" dirty="0">
              <a:solidFill>
                <a:srgbClr val="002060"/>
              </a:solidFill>
              <a:latin typeface="Gill Sans MT" panose="020B0502020104020203" pitchFamily="34" charset="0"/>
            </a:endParaRPr>
          </a:p>
          <a:p>
            <a:pPr>
              <a:lnSpc>
                <a:spcPct val="114000"/>
              </a:lnSpc>
              <a:defRPr/>
            </a:pPr>
            <a:r>
              <a:rPr lang="en-GB" b="1" u="sng" kern="0" dirty="0">
                <a:solidFill>
                  <a:srgbClr val="002060"/>
                </a:solidFill>
                <a:latin typeface="Gill Sans MT" panose="020B0502020104020203" pitchFamily="34" charset="0"/>
              </a:rPr>
              <a:t>Lisbon</a:t>
            </a:r>
            <a:endParaRPr lang="en-GB" sz="1800" b="1" u="sng" kern="0" dirty="0">
              <a:solidFill>
                <a:srgbClr val="002060"/>
              </a:solidFill>
              <a:latin typeface="Gill Sans MT" panose="020B0502020104020203" pitchFamily="34" charset="0"/>
            </a:endParaRPr>
          </a:p>
          <a:p>
            <a:r>
              <a:rPr lang="en-ZA" kern="0" dirty="0">
                <a:solidFill>
                  <a:srgbClr val="002060"/>
                </a:solidFill>
                <a:latin typeface="Gill Sans MT" panose="020B0502020104020203" pitchFamily="34" charset="0"/>
              </a:rPr>
              <a:t>U. Wahl</a:t>
            </a:r>
          </a:p>
          <a:p>
            <a:pPr marL="0" marR="0" lvl="0" indent="0" defTabSz="914400" eaLnBrk="1" fontAlgn="auto" latinLnBrk="0" hangingPunct="1">
              <a:lnSpc>
                <a:spcPct val="114000"/>
              </a:lnSpc>
              <a:spcBef>
                <a:spcPts val="0"/>
              </a:spcBef>
              <a:spcAft>
                <a:spcPts val="0"/>
              </a:spcAft>
              <a:buClrTx/>
              <a:buSzTx/>
              <a:buFontTx/>
              <a:buNone/>
              <a:tabLst/>
              <a:defRPr/>
            </a:pPr>
            <a:endParaRPr kumimoji="0" lang="en-GB" sz="400" b="1" i="0" u="none" strike="noStrike" kern="0" cap="none" spc="0" normalizeH="0" baseline="0" noProof="0" dirty="0">
              <a:ln>
                <a:noFill/>
              </a:ln>
              <a:solidFill>
                <a:srgbClr val="002060"/>
              </a:solidFill>
              <a:effectLst/>
              <a:uLnTx/>
              <a:uFillTx/>
              <a:latin typeface="Gill Sans MT" panose="020B0502020104020203" pitchFamily="34" charset="0"/>
            </a:endParaRPr>
          </a:p>
          <a:p>
            <a:pPr marL="0" marR="0" lvl="0" indent="0" defTabSz="914400" eaLnBrk="1" fontAlgn="auto" latinLnBrk="0" hangingPunct="1">
              <a:lnSpc>
                <a:spcPct val="114000"/>
              </a:lnSpc>
              <a:spcBef>
                <a:spcPts val="0"/>
              </a:spcBef>
              <a:spcAft>
                <a:spcPts val="0"/>
              </a:spcAft>
              <a:buClrTx/>
              <a:buSzTx/>
              <a:buFontTx/>
              <a:buNone/>
              <a:tabLst/>
              <a:defRPr/>
            </a:pPr>
            <a:r>
              <a:rPr kumimoji="0" lang="en-GB" sz="1800" b="1" i="0" u="sng" strike="noStrike" kern="0" cap="none" spc="0" normalizeH="0" baseline="0" noProof="0" dirty="0">
                <a:ln>
                  <a:noFill/>
                </a:ln>
                <a:solidFill>
                  <a:srgbClr val="002060"/>
                </a:solidFill>
                <a:effectLst/>
                <a:uLnTx/>
                <a:uFillTx/>
                <a:latin typeface="Gill Sans MT" panose="020B0502020104020203" pitchFamily="34" charset="0"/>
              </a:rPr>
              <a:t>Milan</a:t>
            </a:r>
          </a:p>
          <a:p>
            <a:pPr marL="0" marR="0" lvl="0" indent="0" defTabSz="914400" eaLnBrk="1" fontAlgn="auto" latinLnBrk="0" hangingPunct="1">
              <a:lnSpc>
                <a:spcPct val="114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Gill Sans MT" panose="020B0502020104020203" pitchFamily="34" charset="0"/>
              </a:rPr>
              <a:t>R. Mantovan, M. Fanciulli</a:t>
            </a:r>
          </a:p>
          <a:p>
            <a:pPr marL="0" marR="0" lvl="0" indent="0" defTabSz="914400" eaLnBrk="1" fontAlgn="auto" latinLnBrk="0" hangingPunct="1">
              <a:lnSpc>
                <a:spcPct val="114000"/>
              </a:lnSpc>
              <a:spcBef>
                <a:spcPts val="0"/>
              </a:spcBef>
              <a:spcAft>
                <a:spcPts val="0"/>
              </a:spcAft>
              <a:buClrTx/>
              <a:buSzTx/>
              <a:buFontTx/>
              <a:buNone/>
              <a:tabLst/>
              <a:defRPr/>
            </a:pPr>
            <a:endParaRPr kumimoji="0" lang="en-GB" sz="400" b="0" i="0" u="none" strike="noStrike" kern="0" cap="none" spc="0" normalizeH="0" baseline="0" noProof="0" dirty="0">
              <a:ln>
                <a:noFill/>
              </a:ln>
              <a:solidFill>
                <a:srgbClr val="002060"/>
              </a:solidFill>
              <a:effectLst/>
              <a:uLnTx/>
              <a:uFillTx/>
              <a:latin typeface="Gill Sans MT" panose="020B0502020104020203" pitchFamily="34" charset="0"/>
            </a:endParaRPr>
          </a:p>
          <a:p>
            <a:pPr>
              <a:lnSpc>
                <a:spcPct val="114000"/>
              </a:lnSpc>
              <a:defRPr/>
            </a:pPr>
            <a:r>
              <a:rPr kumimoji="0" lang="en-GB" sz="1800" b="1" i="0" u="sng" strike="noStrike" kern="0" cap="none" spc="0" normalizeH="0" baseline="0" noProof="0" dirty="0">
                <a:ln>
                  <a:noFill/>
                </a:ln>
                <a:solidFill>
                  <a:srgbClr val="002060"/>
                </a:solidFill>
                <a:effectLst/>
                <a:uLnTx/>
                <a:uFillTx/>
                <a:latin typeface="Gill Sans MT" panose="020B0502020104020203" pitchFamily="34" charset="0"/>
              </a:rPr>
              <a:t>Reykjavík</a:t>
            </a:r>
            <a:r>
              <a:rPr kumimoji="0" lang="en-GB" sz="1800" b="0" i="0" u="sng" strike="noStrike" kern="0" cap="none" spc="0" normalizeH="0" baseline="0" noProof="0" dirty="0">
                <a:ln>
                  <a:noFill/>
                </a:ln>
                <a:solidFill>
                  <a:srgbClr val="002060"/>
                </a:solidFill>
                <a:effectLst/>
                <a:uLnTx/>
                <a:uFillTx/>
                <a:latin typeface="Gill Sans MT" panose="020B0502020104020203" pitchFamily="34" charset="0"/>
              </a:rPr>
              <a:t>         </a:t>
            </a:r>
          </a:p>
          <a:p>
            <a:pPr>
              <a:lnSpc>
                <a:spcPct val="114000"/>
              </a:lnSpc>
              <a:defRPr/>
            </a:pPr>
            <a:r>
              <a:rPr kumimoji="0" lang="en-GB" sz="1800" b="0" i="0" u="none" strike="noStrike" kern="0" cap="none" spc="0" normalizeH="0" baseline="0" noProof="0" dirty="0">
                <a:ln>
                  <a:noFill/>
                </a:ln>
                <a:solidFill>
                  <a:srgbClr val="002060"/>
                </a:solidFill>
                <a:effectLst/>
                <a:uLnTx/>
                <a:uFillTx/>
                <a:latin typeface="Gill Sans MT" panose="020B0502020104020203" pitchFamily="34" charset="0"/>
              </a:rPr>
              <a:t>S. Ólafsson, H. P. Gíslason, B. Qi, </a:t>
            </a:r>
          </a:p>
          <a:p>
            <a:pPr>
              <a:lnSpc>
                <a:spcPct val="114000"/>
              </a:lnSpc>
              <a:defRPr/>
            </a:pPr>
            <a:r>
              <a:rPr lang="en-GB" sz="1800" kern="0" dirty="0">
                <a:solidFill>
                  <a:srgbClr val="002060"/>
                </a:solidFill>
                <a:latin typeface="Gill Sans MT" panose="020B0502020104020203" pitchFamily="34" charset="0"/>
              </a:rPr>
              <a:t>H. P. Gunnlaugsson</a:t>
            </a:r>
          </a:p>
          <a:p>
            <a:pPr lvl="0">
              <a:lnSpc>
                <a:spcPct val="114000"/>
              </a:lnSpc>
              <a:defRPr/>
            </a:pPr>
            <a:endParaRPr lang="en-ZA" sz="400" b="1" dirty="0">
              <a:solidFill>
                <a:srgbClr val="002060"/>
              </a:solidFill>
              <a:latin typeface="Gill Sans MT" panose="020B0502020104020203" pitchFamily="34" charset="0"/>
            </a:endParaRPr>
          </a:p>
          <a:p>
            <a:pPr lvl="0">
              <a:lnSpc>
                <a:spcPct val="114000"/>
              </a:lnSpc>
              <a:defRPr/>
            </a:pPr>
            <a:r>
              <a:rPr lang="en-ZA" sz="1800" b="1" dirty="0">
                <a:solidFill>
                  <a:srgbClr val="002060"/>
                </a:solidFill>
                <a:latin typeface="Gill Sans MT" panose="020B0502020104020203" pitchFamily="34" charset="0"/>
              </a:rPr>
              <a:t>Roskilde	         </a:t>
            </a:r>
          </a:p>
          <a:p>
            <a:pPr lvl="0">
              <a:lnSpc>
                <a:spcPct val="114000"/>
              </a:lnSpc>
              <a:defRPr/>
            </a:pPr>
            <a:r>
              <a:rPr lang="en-GB" sz="1800" kern="0" dirty="0">
                <a:solidFill>
                  <a:srgbClr val="002060"/>
                </a:solidFill>
                <a:latin typeface="Gill Sans MT" panose="020B0502020104020203" pitchFamily="34" charset="0"/>
              </a:rPr>
              <a:t>T. E. Mølholt</a:t>
            </a:r>
          </a:p>
          <a:p>
            <a:pPr lvl="0">
              <a:lnSpc>
                <a:spcPct val="114000"/>
              </a:lnSpc>
              <a:defRPr/>
            </a:pPr>
            <a:endParaRPr lang="en-GB" sz="400" kern="0" dirty="0">
              <a:solidFill>
                <a:srgbClr val="002060"/>
              </a:solidFill>
              <a:latin typeface="Gill Sans MT" panose="020B0502020104020203" pitchFamily="34" charset="0"/>
            </a:endParaRPr>
          </a:p>
          <a:p>
            <a:pPr lvl="0">
              <a:lnSpc>
                <a:spcPct val="114000"/>
              </a:lnSpc>
              <a:defRPr/>
            </a:pPr>
            <a:r>
              <a:rPr lang="en-GB" sz="1800" b="1" dirty="0">
                <a:solidFill>
                  <a:srgbClr val="002060"/>
                </a:solidFill>
                <a:latin typeface="Gill Sans MT" panose="020B0502020104020203" pitchFamily="34" charset="0"/>
              </a:rPr>
              <a:t>Sofia</a:t>
            </a:r>
          </a:p>
          <a:p>
            <a:pPr lvl="0">
              <a:lnSpc>
                <a:spcPct val="114000"/>
              </a:lnSpc>
              <a:defRPr/>
            </a:pPr>
            <a:r>
              <a:rPr lang="en-GB" sz="1800" kern="0" dirty="0">
                <a:solidFill>
                  <a:srgbClr val="002060"/>
                </a:solidFill>
                <a:latin typeface="Gill Sans MT" panose="020B0502020104020203" pitchFamily="34" charset="0"/>
              </a:rPr>
              <a:t>P. Krastev</a:t>
            </a:r>
          </a:p>
        </p:txBody>
      </p:sp>
      <p:sp>
        <p:nvSpPr>
          <p:cNvPr id="3" name="TextBox 2">
            <a:extLst>
              <a:ext uri="{FF2B5EF4-FFF2-40B4-BE49-F238E27FC236}">
                <a16:creationId xmlns:a16="http://schemas.microsoft.com/office/drawing/2014/main" id="{AB41FC92-8932-6DF2-A578-35041D6D5843}"/>
              </a:ext>
            </a:extLst>
          </p:cNvPr>
          <p:cNvSpPr txBox="1"/>
          <p:nvPr/>
        </p:nvSpPr>
        <p:spPr>
          <a:xfrm>
            <a:off x="250850" y="864495"/>
            <a:ext cx="3656579" cy="5244834"/>
          </a:xfrm>
          <a:prstGeom prst="rect">
            <a:avLst/>
          </a:prstGeom>
          <a:noFill/>
        </p:spPr>
        <p:txBody>
          <a:bodyPr wrap="square" rtlCol="0">
            <a:spAutoFit/>
          </a:bodyPr>
          <a:lstStyle/>
          <a:p>
            <a:pPr lvl="0" defTabSz="576000">
              <a:lnSpc>
                <a:spcPct val="114000"/>
              </a:lnSpc>
              <a:defRPr/>
            </a:pPr>
            <a:r>
              <a:rPr lang="en-GB" sz="1800" b="1" u="sng" kern="0" dirty="0">
                <a:solidFill>
                  <a:srgbClr val="002060"/>
                </a:solidFill>
                <a:latin typeface="Gill Sans MT" panose="020B0502020104020203" pitchFamily="34" charset="0"/>
              </a:rPr>
              <a:t>Aarhus</a:t>
            </a:r>
          </a:p>
          <a:p>
            <a:pPr lvl="0" defTabSz="576000">
              <a:lnSpc>
                <a:spcPct val="114000"/>
              </a:lnSpc>
              <a:defRPr/>
            </a:pPr>
            <a:r>
              <a:rPr lang="en-GB" kern="0" dirty="0">
                <a:solidFill>
                  <a:srgbClr val="002060"/>
                </a:solidFill>
                <a:latin typeface="Gill Sans MT" panose="020B0502020104020203" pitchFamily="34" charset="0"/>
              </a:rPr>
              <a:t>G. </a:t>
            </a:r>
            <a:r>
              <a:rPr lang="en-GB" kern="0" dirty="0" err="1">
                <a:solidFill>
                  <a:srgbClr val="002060"/>
                </a:solidFill>
                <a:latin typeface="Gill Sans MT" panose="020B0502020104020203" pitchFamily="34" charset="0"/>
              </a:rPr>
              <a:t>Weyer</a:t>
            </a:r>
            <a:endParaRPr lang="en-GB" kern="0" dirty="0">
              <a:solidFill>
                <a:srgbClr val="002060"/>
              </a:solidFill>
              <a:latin typeface="Gill Sans MT" panose="020B0502020104020203" pitchFamily="34" charset="0"/>
            </a:endParaRPr>
          </a:p>
          <a:p>
            <a:pPr lvl="0" defTabSz="576000">
              <a:lnSpc>
                <a:spcPct val="114000"/>
              </a:lnSpc>
              <a:defRPr/>
            </a:pPr>
            <a:endParaRPr lang="en-GB" sz="400" kern="0" dirty="0">
              <a:solidFill>
                <a:srgbClr val="002060"/>
              </a:solidFill>
              <a:latin typeface="Gill Sans MT" panose="020B0502020104020203" pitchFamily="34" charset="0"/>
            </a:endParaRPr>
          </a:p>
          <a:p>
            <a:pPr lvl="0" defTabSz="576000">
              <a:lnSpc>
                <a:spcPct val="114000"/>
              </a:lnSpc>
              <a:defRPr/>
            </a:pPr>
            <a:r>
              <a:rPr lang="en-GB" b="1" u="sng" kern="0" dirty="0">
                <a:solidFill>
                  <a:srgbClr val="002060"/>
                </a:solidFill>
                <a:latin typeface="Gill Sans MT" panose="020B0502020104020203" pitchFamily="34" charset="0"/>
              </a:rPr>
              <a:t>Berlin</a:t>
            </a:r>
          </a:p>
          <a:p>
            <a:pPr lvl="0" defTabSz="576000">
              <a:lnSpc>
                <a:spcPct val="114000"/>
              </a:lnSpc>
              <a:defRPr/>
            </a:pPr>
            <a:r>
              <a:rPr lang="en-GB" kern="0" dirty="0">
                <a:solidFill>
                  <a:srgbClr val="002060"/>
                </a:solidFill>
                <a:latin typeface="Gill Sans MT" panose="020B0502020104020203" pitchFamily="34" charset="0"/>
              </a:rPr>
              <a:t>R. Sielemann</a:t>
            </a:r>
          </a:p>
          <a:p>
            <a:pPr lvl="0" defTabSz="576000">
              <a:lnSpc>
                <a:spcPct val="114000"/>
              </a:lnSpc>
              <a:defRPr/>
            </a:pPr>
            <a:r>
              <a:rPr lang="en-GB" sz="1800" b="1" u="sng" kern="0" dirty="0">
                <a:solidFill>
                  <a:srgbClr val="002060"/>
                </a:solidFill>
                <a:latin typeface="Gill Sans MT" panose="020B0502020104020203" pitchFamily="34" charset="0"/>
              </a:rPr>
              <a:t>Bilbao</a:t>
            </a:r>
          </a:p>
          <a:p>
            <a:pPr lvl="0" defTabSz="576000">
              <a:lnSpc>
                <a:spcPct val="114000"/>
              </a:lnSpc>
              <a:defRPr/>
            </a:pPr>
            <a:r>
              <a:rPr lang="en-GB" sz="1800" kern="0" dirty="0">
                <a:solidFill>
                  <a:srgbClr val="002060"/>
                </a:solidFill>
                <a:latin typeface="Gill Sans MT" panose="020B0502020104020203" pitchFamily="34" charset="0"/>
              </a:rPr>
              <a:t>F. Plazaola, I. Unzueta</a:t>
            </a:r>
            <a:endParaRPr kumimoji="0" lang="en-GB" sz="1800" b="0" i="0" u="sng" strike="noStrike" kern="0" cap="none" spc="0" normalizeH="0" baseline="0" noProof="0" dirty="0">
              <a:ln>
                <a:noFill/>
              </a:ln>
              <a:solidFill>
                <a:srgbClr val="002060"/>
              </a:solidFill>
              <a:effectLst/>
              <a:uLnTx/>
              <a:uFillTx/>
              <a:latin typeface="Gill Sans MT" panose="020B0502020104020203" pitchFamily="34" charset="0"/>
            </a:endParaRPr>
          </a:p>
          <a:p>
            <a:pPr lvl="0">
              <a:lnSpc>
                <a:spcPct val="114000"/>
              </a:lnSpc>
              <a:defRPr/>
            </a:pPr>
            <a:endParaRPr lang="en-GB" sz="400" b="1" u="sng" kern="0" dirty="0">
              <a:solidFill>
                <a:srgbClr val="002060"/>
              </a:solidFill>
              <a:latin typeface="Gill Sans MT" panose="020B0502020104020203" pitchFamily="34" charset="0"/>
            </a:endParaRPr>
          </a:p>
          <a:p>
            <a:pPr lvl="0">
              <a:lnSpc>
                <a:spcPct val="114000"/>
              </a:lnSpc>
              <a:defRPr/>
            </a:pPr>
            <a:r>
              <a:rPr lang="en-GB" sz="1800" b="1" u="sng" kern="0" dirty="0">
                <a:solidFill>
                  <a:srgbClr val="002060"/>
                </a:solidFill>
                <a:latin typeface="Gill Sans MT" panose="020B0502020104020203" pitchFamily="34" charset="0"/>
              </a:rPr>
              <a:t>CERN</a:t>
            </a:r>
            <a:endParaRPr lang="en-GB" sz="1800" u="sng" kern="0" dirty="0">
              <a:solidFill>
                <a:srgbClr val="002060"/>
              </a:solidFill>
              <a:latin typeface="Gill Sans MT" panose="020B0502020104020203" pitchFamily="34" charset="0"/>
            </a:endParaRPr>
          </a:p>
          <a:p>
            <a:pPr lvl="0">
              <a:lnSpc>
                <a:spcPct val="114000"/>
              </a:lnSpc>
              <a:defRPr/>
            </a:pPr>
            <a:r>
              <a:rPr lang="en-GB" sz="1800" kern="0" dirty="0">
                <a:solidFill>
                  <a:srgbClr val="002060"/>
                </a:solidFill>
                <a:latin typeface="Gill Sans MT" panose="020B0502020104020203" pitchFamily="34" charset="0"/>
              </a:rPr>
              <a:t>K. Johnston</a:t>
            </a:r>
            <a:r>
              <a:rPr lang="en-GB" sz="1800" u="sng" kern="0" dirty="0">
                <a:solidFill>
                  <a:srgbClr val="002060"/>
                </a:solidFill>
                <a:latin typeface="Gill Sans MT" panose="020B0502020104020203" pitchFamily="34" charset="0"/>
              </a:rPr>
              <a:t>,</a:t>
            </a:r>
            <a:r>
              <a:rPr lang="en-GB" sz="1800" kern="0" dirty="0">
                <a:solidFill>
                  <a:srgbClr val="002060"/>
                </a:solidFill>
                <a:latin typeface="Gill Sans MT" panose="020B0502020104020203" pitchFamily="34" charset="0"/>
              </a:rPr>
              <a:t> J. Schell, A. M. Gerami</a:t>
            </a:r>
          </a:p>
          <a:p>
            <a:pPr lvl="0">
              <a:lnSpc>
                <a:spcPct val="114000"/>
              </a:lnSpc>
              <a:defRPr/>
            </a:pPr>
            <a:endParaRPr lang="en-GB" sz="400" b="1" u="sng" kern="0" dirty="0">
              <a:solidFill>
                <a:srgbClr val="002060"/>
              </a:solidFill>
              <a:latin typeface="Gill Sans MT" panose="020B0502020104020203" pitchFamily="34" charset="0"/>
            </a:endParaRPr>
          </a:p>
          <a:p>
            <a:pPr>
              <a:lnSpc>
                <a:spcPct val="114000"/>
              </a:lnSpc>
              <a:defRPr/>
            </a:pPr>
            <a:r>
              <a:rPr lang="en-GB" sz="1800" b="1" u="sng" kern="0" dirty="0">
                <a:solidFill>
                  <a:srgbClr val="002060"/>
                </a:solidFill>
                <a:latin typeface="Gill Sans MT" panose="020B0502020104020203" pitchFamily="34" charset="0"/>
              </a:rPr>
              <a:t>Durban</a:t>
            </a:r>
            <a:endParaRPr lang="en-GB" sz="1800" u="sng" kern="0" dirty="0">
              <a:solidFill>
                <a:srgbClr val="002060"/>
              </a:solidFill>
              <a:latin typeface="Gill Sans MT" panose="020B0502020104020203" pitchFamily="34" charset="0"/>
            </a:endParaRPr>
          </a:p>
          <a:p>
            <a:pPr>
              <a:lnSpc>
                <a:spcPct val="114000"/>
              </a:lnSpc>
              <a:defRPr/>
            </a:pPr>
            <a:r>
              <a:rPr lang="en-GB" sz="1800" kern="0" dirty="0">
                <a:solidFill>
                  <a:srgbClr val="002060"/>
                </a:solidFill>
                <a:latin typeface="Gill Sans MT" panose="020B0502020104020203" pitchFamily="34" charset="0"/>
              </a:rPr>
              <a:t>K. Bharuth-Ram</a:t>
            </a:r>
            <a:r>
              <a:rPr lang="en-GB" sz="1800" u="sng" kern="0" dirty="0">
                <a:solidFill>
                  <a:srgbClr val="002060"/>
                </a:solidFill>
                <a:latin typeface="Gill Sans MT" panose="020B0502020104020203" pitchFamily="34" charset="0"/>
              </a:rPr>
              <a:t>, </a:t>
            </a:r>
          </a:p>
          <a:p>
            <a:pPr>
              <a:lnSpc>
                <a:spcPct val="114000"/>
              </a:lnSpc>
              <a:defRPr/>
            </a:pPr>
            <a:endParaRPr lang="en-GB" sz="400" u="sng" kern="0" dirty="0">
              <a:solidFill>
                <a:srgbClr val="002060"/>
              </a:solidFill>
              <a:latin typeface="Gill Sans MT" panose="020B0502020104020203" pitchFamily="34" charset="0"/>
            </a:endParaRPr>
          </a:p>
          <a:p>
            <a:pPr>
              <a:lnSpc>
                <a:spcPct val="114000"/>
              </a:lnSpc>
              <a:defRPr/>
            </a:pPr>
            <a:r>
              <a:rPr lang="en-GB" sz="1800" b="1" u="sng" kern="0" dirty="0">
                <a:solidFill>
                  <a:srgbClr val="002060"/>
                </a:solidFill>
                <a:latin typeface="Gill Sans MT" panose="020B0502020104020203" pitchFamily="34" charset="0"/>
              </a:rPr>
              <a:t>Johannesburg</a:t>
            </a:r>
            <a:endParaRPr lang="en-GB" sz="1800" u="sng" kern="0" dirty="0">
              <a:solidFill>
                <a:srgbClr val="002060"/>
              </a:solidFill>
              <a:latin typeface="Gill Sans MT" panose="020B0502020104020203" pitchFamily="34" charset="0"/>
            </a:endParaRPr>
          </a:p>
          <a:p>
            <a:pPr>
              <a:lnSpc>
                <a:spcPct val="114000"/>
              </a:lnSpc>
              <a:defRPr/>
            </a:pPr>
            <a:r>
              <a:rPr lang="en-GB" sz="1800" kern="0" dirty="0">
                <a:solidFill>
                  <a:srgbClr val="002060"/>
                </a:solidFill>
                <a:latin typeface="Gill Sans MT" panose="020B0502020104020203" pitchFamily="34" charset="0"/>
              </a:rPr>
              <a:t>D. Naidoo, O. Mpatani</a:t>
            </a:r>
          </a:p>
          <a:p>
            <a:pPr>
              <a:lnSpc>
                <a:spcPct val="114000"/>
              </a:lnSpc>
              <a:defRPr/>
            </a:pPr>
            <a:endParaRPr lang="en-GB" sz="400" b="1" u="sng" kern="0" dirty="0">
              <a:solidFill>
                <a:srgbClr val="002060"/>
              </a:solidFill>
              <a:latin typeface="Gill Sans MT" panose="020B0502020104020203" pitchFamily="34" charset="0"/>
            </a:endParaRPr>
          </a:p>
          <a:p>
            <a:pPr>
              <a:lnSpc>
                <a:spcPct val="114000"/>
              </a:lnSpc>
              <a:defRPr/>
            </a:pPr>
            <a:r>
              <a:rPr lang="en-GB" sz="1800" b="1" u="sng" kern="0" dirty="0">
                <a:solidFill>
                  <a:srgbClr val="002060"/>
                </a:solidFill>
                <a:latin typeface="Gill Sans MT" panose="020B0502020104020203" pitchFamily="34" charset="0"/>
              </a:rPr>
              <a:t>Leuven</a:t>
            </a:r>
          </a:p>
          <a:p>
            <a:pPr>
              <a:lnSpc>
                <a:spcPct val="114000"/>
              </a:lnSpc>
              <a:defRPr/>
            </a:pPr>
            <a:r>
              <a:rPr lang="en-GB" kern="0" dirty="0">
                <a:solidFill>
                  <a:srgbClr val="002060"/>
                </a:solidFill>
                <a:latin typeface="Gill Sans MT" panose="020B0502020104020203" pitchFamily="34" charset="0"/>
              </a:rPr>
              <a:t>A. </a:t>
            </a:r>
            <a:r>
              <a:rPr lang="en-GB" sz="1800" kern="0" dirty="0">
                <a:solidFill>
                  <a:srgbClr val="002060"/>
                </a:solidFill>
                <a:latin typeface="Gill Sans MT" panose="020B0502020104020203" pitchFamily="34" charset="0"/>
              </a:rPr>
              <a:t>Vantomme, </a:t>
            </a:r>
            <a:r>
              <a:rPr lang="en-GB" kern="0" dirty="0">
                <a:solidFill>
                  <a:srgbClr val="002060"/>
                </a:solidFill>
                <a:latin typeface="Gill Sans MT" panose="020B0502020104020203" pitchFamily="34" charset="0"/>
              </a:rPr>
              <a:t>L. M. Pereira, </a:t>
            </a:r>
          </a:p>
          <a:p>
            <a:pPr>
              <a:lnSpc>
                <a:spcPct val="114000"/>
              </a:lnSpc>
              <a:defRPr/>
            </a:pPr>
            <a:r>
              <a:rPr lang="en-GB" kern="0" dirty="0">
                <a:solidFill>
                  <a:srgbClr val="002060"/>
                </a:solidFill>
                <a:latin typeface="Gill Sans MT" panose="020B0502020104020203" pitchFamily="34" charset="0"/>
              </a:rPr>
              <a:t>G. Langouche</a:t>
            </a:r>
            <a:endParaRPr lang="en-GB" sz="1800" kern="0" dirty="0">
              <a:solidFill>
                <a:srgbClr val="002060"/>
              </a:solidFill>
              <a:latin typeface="Gill Sans MT" panose="020B0502020104020203" pitchFamily="34" charset="0"/>
            </a:endParaRPr>
          </a:p>
          <a:p>
            <a:pPr>
              <a:lnSpc>
                <a:spcPct val="114000"/>
              </a:lnSpc>
              <a:defRPr/>
            </a:pPr>
            <a:endParaRPr lang="en-GB" sz="400" b="1" u="sng" kern="0" dirty="0">
              <a:solidFill>
                <a:srgbClr val="002060"/>
              </a:solidFill>
              <a:latin typeface="Gill Sans MT" panose="020B0502020104020203" pitchFamily="34" charset="0"/>
            </a:endParaRPr>
          </a:p>
        </p:txBody>
      </p:sp>
    </p:spTree>
    <p:extLst>
      <p:ext uri="{BB962C8B-B14F-4D97-AF65-F5344CB8AC3E}">
        <p14:creationId xmlns:p14="http://schemas.microsoft.com/office/powerpoint/2010/main" val="4017153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ext Box 10"/>
          <p:cNvSpPr txBox="1">
            <a:spLocks noChangeArrowheads="1"/>
          </p:cNvSpPr>
          <p:nvPr/>
        </p:nvSpPr>
        <p:spPr bwMode="auto">
          <a:xfrm>
            <a:off x="4041082" y="3290837"/>
            <a:ext cx="2928438" cy="1015663"/>
          </a:xfrm>
          <a:prstGeom prst="rect">
            <a:avLst/>
          </a:prstGeom>
          <a:solidFill>
            <a:srgbClr val="00B0F0">
              <a:alpha val="50000"/>
            </a:srgbClr>
          </a:solidFill>
          <a:ln>
            <a:noFill/>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Char char="•"/>
              <a:tabLst/>
              <a:defRPr/>
            </a:pPr>
            <a:r>
              <a:rPr kumimoji="0" lang="da-DK" sz="2000" b="0" i="0" u="none" strike="noStrike" kern="0" cap="none" spc="0" normalizeH="0" baseline="0" noProof="0" dirty="0">
                <a:ln>
                  <a:noFill/>
                </a:ln>
                <a:solidFill>
                  <a:srgbClr val="1B1B55"/>
                </a:solidFill>
                <a:effectLst/>
                <a:uLnTx/>
                <a:uFillTx/>
              </a:rPr>
              <a:t> NO ordered magnetism</a:t>
            </a:r>
          </a:p>
          <a:p>
            <a:pPr marL="0" marR="0" lvl="0" indent="0" defTabSz="914400" eaLnBrk="1" fontAlgn="auto" latinLnBrk="0" hangingPunct="1">
              <a:lnSpc>
                <a:spcPct val="100000"/>
              </a:lnSpc>
              <a:spcBef>
                <a:spcPts val="0"/>
              </a:spcBef>
              <a:spcAft>
                <a:spcPts val="0"/>
              </a:spcAft>
              <a:buClrTx/>
              <a:buSzTx/>
              <a:buFontTx/>
              <a:buNone/>
              <a:tabLst/>
              <a:defRPr/>
            </a:pPr>
            <a:r>
              <a:rPr kumimoji="0" lang="da-DK" sz="2000" b="0" i="0" u="none" strike="noStrike" kern="0" cap="none" spc="0" normalizeH="0" baseline="0" noProof="0" dirty="0">
                <a:ln>
                  <a:noFill/>
                </a:ln>
                <a:solidFill>
                  <a:srgbClr val="1B1B55"/>
                </a:solidFill>
                <a:effectLst/>
                <a:uLnTx/>
                <a:uFillTx/>
              </a:rPr>
              <a:t> </a:t>
            </a:r>
          </a:p>
          <a:p>
            <a:pPr marL="0" marR="0" lvl="0" indent="0" defTabSz="914400" eaLnBrk="1" fontAlgn="auto" latinLnBrk="0" hangingPunct="1">
              <a:lnSpc>
                <a:spcPct val="100000"/>
              </a:lnSpc>
              <a:spcBef>
                <a:spcPts val="0"/>
              </a:spcBef>
              <a:spcAft>
                <a:spcPts val="0"/>
              </a:spcAft>
              <a:buClrTx/>
              <a:buSzTx/>
              <a:buFontTx/>
              <a:buChar char="•"/>
              <a:tabLst/>
              <a:defRPr/>
            </a:pPr>
            <a:r>
              <a:rPr kumimoji="0" lang="da-DK" sz="2000" b="0" i="0" u="none" strike="noStrike" kern="0" cap="none" spc="0" normalizeH="0" baseline="0" noProof="0" dirty="0">
                <a:ln>
                  <a:noFill/>
                </a:ln>
                <a:solidFill>
                  <a:srgbClr val="1B1B55"/>
                </a:solidFill>
                <a:effectLst/>
                <a:uLnTx/>
                <a:uFillTx/>
              </a:rPr>
              <a:t> But  </a:t>
            </a:r>
            <a:r>
              <a:rPr kumimoji="0" lang="da-DK" sz="2000" b="0" i="0" u="sng" strike="noStrike" kern="0" cap="none" spc="0" normalizeH="0" baseline="0" noProof="0" dirty="0">
                <a:ln>
                  <a:noFill/>
                </a:ln>
                <a:solidFill>
                  <a:srgbClr val="1B1B55"/>
                </a:solidFill>
                <a:effectLst/>
                <a:uLnTx/>
                <a:uFillTx/>
              </a:rPr>
              <a:t>Paramagnetism </a:t>
            </a:r>
            <a:r>
              <a:rPr kumimoji="0" lang="da-DK" sz="2000" b="1" i="0" u="none" strike="noStrike" kern="0" cap="none" spc="0" normalizeH="0" baseline="0" noProof="0" dirty="0">
                <a:ln>
                  <a:noFill/>
                </a:ln>
                <a:solidFill>
                  <a:srgbClr val="1B1B55"/>
                </a:solidFill>
                <a:effectLst/>
                <a:uLnTx/>
                <a:uFillTx/>
                <a:sym typeface="Wingdings" pitchFamily="2" charset="2"/>
              </a:rPr>
              <a:t></a:t>
            </a:r>
            <a:endParaRPr kumimoji="0" lang="en-US" sz="2000" b="1" i="0" u="none" strike="noStrike" kern="0" cap="none" spc="0" normalizeH="0" baseline="0" noProof="0" dirty="0">
              <a:ln>
                <a:noFill/>
              </a:ln>
              <a:solidFill>
                <a:srgbClr val="1B1B55"/>
              </a:solidFill>
              <a:effectLst/>
              <a:uLnTx/>
              <a:uFillTx/>
              <a:sym typeface="Wingdings" pitchFamily="2" charset="2"/>
            </a:endParaRPr>
          </a:p>
        </p:txBody>
      </p:sp>
      <p:pic>
        <p:nvPicPr>
          <p:cNvPr id="12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9" y="190804"/>
            <a:ext cx="3965575" cy="525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7246818" y="714590"/>
            <a:ext cx="4454525" cy="5732462"/>
            <a:chOff x="7261224" y="678237"/>
            <a:chExt cx="4454525" cy="5732462"/>
          </a:xfrm>
        </p:grpSpPr>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1224" y="678237"/>
              <a:ext cx="4454525" cy="57324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5" name="Rectangle 9"/>
            <p:cNvSpPr>
              <a:spLocks noChangeArrowheads="1"/>
            </p:cNvSpPr>
            <p:nvPr/>
          </p:nvSpPr>
          <p:spPr bwMode="auto">
            <a:xfrm>
              <a:off x="7770393" y="678237"/>
              <a:ext cx="3795965" cy="1871663"/>
            </a:xfrm>
            <a:prstGeom prst="rect">
              <a:avLst/>
            </a:prstGeom>
            <a:noFill/>
            <a:ln w="63500">
              <a:solidFill>
                <a:srgbClr val="00B0F0"/>
              </a:solidFill>
              <a:prstDash val="sysDot"/>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dirty="0"/>
            </a:p>
          </p:txBody>
        </p:sp>
        <p:sp>
          <p:nvSpPr>
            <p:cNvPr id="26" name="Rectangle 12"/>
            <p:cNvSpPr>
              <a:spLocks noChangeArrowheads="1"/>
            </p:cNvSpPr>
            <p:nvPr/>
          </p:nvSpPr>
          <p:spPr bwMode="auto">
            <a:xfrm>
              <a:off x="7873999" y="1577804"/>
              <a:ext cx="900088" cy="360362"/>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dirty="0"/>
            </a:p>
          </p:txBody>
        </p:sp>
      </p:grpSp>
      <p:grpSp>
        <p:nvGrpSpPr>
          <p:cNvPr id="2" name="Group 1"/>
          <p:cNvGrpSpPr/>
          <p:nvPr/>
        </p:nvGrpSpPr>
        <p:grpSpPr>
          <a:xfrm>
            <a:off x="1666630" y="632786"/>
            <a:ext cx="5455775" cy="3298735"/>
            <a:chOff x="1656058" y="1128086"/>
            <a:chExt cx="5455775" cy="3298735"/>
          </a:xfrm>
        </p:grpSpPr>
        <p:sp>
          <p:nvSpPr>
            <p:cNvPr id="126" name="Line 7"/>
            <p:cNvSpPr>
              <a:spLocks noChangeShapeType="1"/>
            </p:cNvSpPr>
            <p:nvPr/>
          </p:nvSpPr>
          <p:spPr bwMode="auto">
            <a:xfrm>
              <a:off x="2362489" y="2807571"/>
              <a:ext cx="0" cy="1619250"/>
            </a:xfrm>
            <a:prstGeom prst="line">
              <a:avLst/>
            </a:prstGeom>
            <a:noFill/>
            <a:ln w="28575">
              <a:solidFill>
                <a:srgbClr val="FF66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Gill Sans MT"/>
              </a:endParaRPr>
            </a:p>
          </p:txBody>
        </p:sp>
        <p:sp>
          <p:nvSpPr>
            <p:cNvPr id="127" name="Line 8"/>
            <p:cNvSpPr>
              <a:spLocks noChangeShapeType="1"/>
            </p:cNvSpPr>
            <p:nvPr/>
          </p:nvSpPr>
          <p:spPr bwMode="auto">
            <a:xfrm>
              <a:off x="1656058" y="2807571"/>
              <a:ext cx="0" cy="1619250"/>
            </a:xfrm>
            <a:prstGeom prst="line">
              <a:avLst/>
            </a:prstGeom>
            <a:noFill/>
            <a:ln w="28575">
              <a:solidFill>
                <a:srgbClr val="FF66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Gill Sans MT"/>
              </a:endParaRPr>
            </a:p>
          </p:txBody>
        </p:sp>
        <p:grpSp>
          <p:nvGrpSpPr>
            <p:cNvPr id="7" name="Group 6"/>
            <p:cNvGrpSpPr/>
            <p:nvPr/>
          </p:nvGrpSpPr>
          <p:grpSpPr>
            <a:xfrm>
              <a:off x="3901860" y="1128086"/>
              <a:ext cx="3209973" cy="2212525"/>
              <a:chOff x="3901860" y="1128086"/>
              <a:chExt cx="3209973" cy="2212525"/>
            </a:xfrm>
          </p:grpSpPr>
          <p:sp>
            <p:nvSpPr>
              <p:cNvPr id="122" name="Text Box 9"/>
              <p:cNvSpPr txBox="1">
                <a:spLocks noChangeArrowheads="1"/>
              </p:cNvSpPr>
              <p:nvPr/>
            </p:nvSpPr>
            <p:spPr bwMode="auto">
              <a:xfrm>
                <a:off x="3901860" y="1128086"/>
                <a:ext cx="320997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1" u="none" strike="noStrike" kern="0" cap="none" spc="0" normalizeH="0" baseline="0" noProof="0" dirty="0">
                    <a:ln>
                      <a:noFill/>
                    </a:ln>
                    <a:solidFill>
                      <a:prstClr val="black"/>
                    </a:solidFill>
                    <a:effectLst/>
                    <a:uLnTx/>
                    <a:uFillTx/>
                    <a:latin typeface="Times New Roman" pitchFamily="18" charset="0"/>
                  </a:rPr>
                  <a:t>Magnetic structure –</a:t>
                </a:r>
                <a:r>
                  <a:rPr kumimoji="0" lang="en-GB" sz="1800" b="0" i="1" u="none" strike="noStrike" kern="0" cap="none" spc="0" normalizeH="0" noProof="0" dirty="0">
                    <a:ln>
                      <a:noFill/>
                    </a:ln>
                    <a:solidFill>
                      <a:prstClr val="black"/>
                    </a:solidFill>
                    <a:effectLst/>
                    <a:uLnTx/>
                    <a:uFillTx/>
                    <a:latin typeface="Times New Roman" pitchFamily="18" charset="0"/>
                  </a:rPr>
                  <a:t> complex</a:t>
                </a:r>
                <a:br>
                  <a:rPr kumimoji="0" lang="en-GB" sz="1800" b="0" i="1" u="none" strike="noStrike" kern="0" cap="none" spc="0" normalizeH="0" noProof="0" dirty="0">
                    <a:ln>
                      <a:noFill/>
                    </a:ln>
                    <a:solidFill>
                      <a:prstClr val="black"/>
                    </a:solidFill>
                    <a:effectLst/>
                    <a:uLnTx/>
                    <a:uFillTx/>
                    <a:latin typeface="Times New Roman" pitchFamily="18" charset="0"/>
                  </a:rPr>
                </a:br>
                <a:br>
                  <a:rPr kumimoji="0" lang="en-GB" sz="1800" b="0" i="1" u="none" strike="noStrike" kern="0" cap="none" spc="0" normalizeH="0" noProof="0" dirty="0">
                    <a:ln>
                      <a:noFill/>
                    </a:ln>
                    <a:solidFill>
                      <a:prstClr val="black"/>
                    </a:solidFill>
                    <a:effectLst/>
                    <a:uLnTx/>
                    <a:uFillTx/>
                    <a:latin typeface="Times New Roman" pitchFamily="18" charset="0"/>
                  </a:rPr>
                </a:br>
                <a:r>
                  <a:rPr kumimoji="0" lang="en-GB" sz="1800" b="0" i="1" u="none" strike="noStrike" kern="0" cap="none" spc="0" normalizeH="0" noProof="0" dirty="0">
                    <a:ln>
                      <a:noFill/>
                    </a:ln>
                    <a:solidFill>
                      <a:prstClr val="black"/>
                    </a:solidFill>
                    <a:effectLst/>
                    <a:uLnTx/>
                    <a:uFillTx/>
                    <a:latin typeface="Times New Roman" pitchFamily="18" charset="0"/>
                  </a:rPr>
                  <a:t>originates form more than one</a:t>
                </a:r>
              </a:p>
              <a:p>
                <a:pPr marL="0" marR="0" lvl="0" indent="0" defTabSz="914400" eaLnBrk="1" fontAlgn="auto" latinLnBrk="0" hangingPunct="1">
                  <a:lnSpc>
                    <a:spcPct val="100000"/>
                  </a:lnSpc>
                  <a:spcBef>
                    <a:spcPts val="0"/>
                  </a:spcBef>
                  <a:spcAft>
                    <a:spcPts val="0"/>
                  </a:spcAft>
                  <a:buClrTx/>
                  <a:buSzTx/>
                  <a:buFontTx/>
                  <a:buNone/>
                  <a:tabLst/>
                  <a:defRPr/>
                </a:pPr>
                <a:endParaRPr lang="en-GB" i="1" kern="0" baseline="0" dirty="0">
                  <a:solidFill>
                    <a:prstClr val="black"/>
                  </a:solidFill>
                  <a:latin typeface="Times New Roman" pitchFamily="18"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u="none" strike="noStrike" kern="0" cap="none" spc="0" normalizeH="0" noProof="0" dirty="0">
                    <a:ln>
                      <a:noFill/>
                    </a:ln>
                    <a:solidFill>
                      <a:prstClr val="black"/>
                    </a:solidFill>
                    <a:effectLst/>
                    <a:uLnTx/>
                    <a:uFillTx/>
                    <a:latin typeface="Times New Roman" pitchFamily="18" charset="0"/>
                  </a:rPr>
                  <a:t>Fe</a:t>
                </a:r>
                <a:r>
                  <a:rPr kumimoji="0" lang="en-GB" sz="1800" b="0" u="none" strike="noStrike" kern="0" cap="none" spc="0" normalizeH="0" baseline="30000" noProof="0" dirty="0">
                    <a:ln>
                      <a:noFill/>
                    </a:ln>
                    <a:solidFill>
                      <a:prstClr val="black"/>
                    </a:solidFill>
                    <a:effectLst/>
                    <a:uLnTx/>
                    <a:uFillTx/>
                    <a:latin typeface="Times New Roman" pitchFamily="18" charset="0"/>
                  </a:rPr>
                  <a:t>3+  </a:t>
                </a:r>
                <a:r>
                  <a:rPr kumimoji="0" lang="en-GB" sz="1800" b="0" u="none" strike="noStrike" kern="0" cap="none" spc="0" normalizeH="0" noProof="0" dirty="0">
                    <a:ln>
                      <a:noFill/>
                    </a:ln>
                    <a:solidFill>
                      <a:prstClr val="black"/>
                    </a:solidFill>
                    <a:effectLst/>
                    <a:uLnTx/>
                    <a:uFillTx/>
                    <a:latin typeface="Times New Roman" pitchFamily="18" charset="0"/>
                  </a:rPr>
                  <a:t>(</a:t>
                </a:r>
                <a:r>
                  <a:rPr lang="en-GB" b="1" i="1" kern="0" dirty="0" err="1">
                    <a:solidFill>
                      <a:prstClr val="black"/>
                    </a:solidFill>
                    <a:latin typeface="Times New Roman" pitchFamily="18" charset="0"/>
                  </a:rPr>
                  <a:t>S</a:t>
                </a:r>
                <a:r>
                  <a:rPr kumimoji="0" lang="en-GB" sz="1800" b="0" u="none" strike="noStrike" kern="0" cap="none" spc="0" normalizeH="0" baseline="-25000" noProof="0" dirty="0">
                    <a:ln>
                      <a:noFill/>
                    </a:ln>
                    <a:solidFill>
                      <a:prstClr val="black"/>
                    </a:solidFill>
                    <a:effectLst/>
                    <a:uLnTx/>
                    <a:uFillTx/>
                    <a:latin typeface="Times New Roman" pitchFamily="18" charset="0"/>
                  </a:rPr>
                  <a:t>z</a:t>
                </a:r>
                <a:r>
                  <a:rPr kumimoji="0" lang="en-GB" sz="1800" b="0" u="none" strike="noStrike" kern="0" cap="none" spc="0" normalizeH="0" noProof="0" dirty="0">
                    <a:ln>
                      <a:noFill/>
                    </a:ln>
                    <a:solidFill>
                      <a:prstClr val="black"/>
                    </a:solidFill>
                    <a:effectLst/>
                    <a:uLnTx/>
                    <a:uFillTx/>
                    <a:latin typeface="Times New Roman" pitchFamily="18" charset="0"/>
                  </a:rPr>
                  <a:t> = 5/2)</a:t>
                </a:r>
                <a:endParaRPr kumimoji="0" lang="en-GB" sz="1800" b="0" u="none" strike="noStrike" kern="0" cap="none" spc="0" normalizeH="0" baseline="30000" noProof="0" dirty="0">
                  <a:ln>
                    <a:noFill/>
                  </a:ln>
                  <a:solidFill>
                    <a:prstClr val="black"/>
                  </a:solidFill>
                  <a:effectLst/>
                  <a:uLnTx/>
                  <a:uFillTx/>
                  <a:latin typeface="Times New Roman" pitchFamily="18" charset="0"/>
                </a:endParaRPr>
              </a:p>
            </p:txBody>
          </p:sp>
          <p:sp>
            <p:nvSpPr>
              <p:cNvPr id="27" name="Text Box 23"/>
              <p:cNvSpPr txBox="1">
                <a:spLocks noChangeArrowheads="1"/>
              </p:cNvSpPr>
              <p:nvPr/>
            </p:nvSpPr>
            <p:spPr bwMode="auto">
              <a:xfrm>
                <a:off x="3901860" y="2878946"/>
                <a:ext cx="3183885" cy="461665"/>
              </a:xfrm>
              <a:prstGeom prst="rect">
                <a:avLst/>
              </a:prstGeom>
              <a:noFill/>
              <a:ln w="9525">
                <a:noFill/>
                <a:miter lim="800000"/>
                <a:headEnd/>
                <a:tailEnd/>
              </a:ln>
              <a:effectLst/>
            </p:spPr>
            <p:txBody>
              <a:bodyPr wrap="none">
                <a:spAutoFit/>
              </a:bodyPr>
              <a:lstStyle/>
              <a:p>
                <a:r>
                  <a:rPr lang="da-DK" sz="2400" dirty="0">
                    <a:solidFill>
                      <a:srgbClr val="002060"/>
                    </a:solidFill>
                    <a:latin typeface="Symbol" pitchFamily="18" charset="2"/>
                  </a:rPr>
                  <a:t>D</a:t>
                </a:r>
                <a:r>
                  <a:rPr lang="da-DK" sz="2400" i="1" dirty="0">
                    <a:solidFill>
                      <a:srgbClr val="002060"/>
                    </a:solidFill>
                    <a:latin typeface="Times New Roman" pitchFamily="18" charset="0"/>
                  </a:rPr>
                  <a:t>m</a:t>
                </a:r>
                <a:r>
                  <a:rPr lang="da-DK" sz="2400" i="1" baseline="-25000" dirty="0">
                    <a:solidFill>
                      <a:srgbClr val="002060"/>
                    </a:solidFill>
                    <a:latin typeface="Times New Roman" pitchFamily="18" charset="0"/>
                  </a:rPr>
                  <a:t>I</a:t>
                </a:r>
                <a:r>
                  <a:rPr lang="da-DK" sz="2400" dirty="0">
                    <a:solidFill>
                      <a:srgbClr val="002060"/>
                    </a:solidFill>
                    <a:latin typeface="Times New Roman" pitchFamily="18" charset="0"/>
                  </a:rPr>
                  <a:t> </a:t>
                </a:r>
                <a:r>
                  <a:rPr lang="da-DK" sz="2400" dirty="0">
                    <a:solidFill>
                      <a:srgbClr val="002060"/>
                    </a:solidFill>
                    <a:latin typeface="Calibri" panose="020F0502020204030204" pitchFamily="34" charset="0"/>
                    <a:cs typeface="Calibri" panose="020F0502020204030204" pitchFamily="34" charset="0"/>
                  </a:rPr>
                  <a:t>→</a:t>
                </a:r>
                <a:r>
                  <a:rPr lang="da-DK" sz="2400" dirty="0">
                    <a:solidFill>
                      <a:srgbClr val="002060"/>
                    </a:solidFill>
                    <a:latin typeface="Times New Roman" pitchFamily="18" charset="0"/>
                  </a:rPr>
                  <a:t> 0 from </a:t>
                </a:r>
                <a:r>
                  <a:rPr lang="da-DK" sz="2400" i="1" dirty="0">
                    <a:solidFill>
                      <a:srgbClr val="002060"/>
                    </a:solidFill>
                    <a:latin typeface="Times New Roman" pitchFamily="18" charset="0"/>
                  </a:rPr>
                  <a:t>S</a:t>
                </a:r>
                <a:r>
                  <a:rPr lang="da-DK" sz="2400" baseline="-25000" dirty="0">
                    <a:solidFill>
                      <a:srgbClr val="002060"/>
                    </a:solidFill>
                    <a:latin typeface="Times New Roman" pitchFamily="18" charset="0"/>
                  </a:rPr>
                  <a:t>Z</a:t>
                </a:r>
                <a:r>
                  <a:rPr lang="da-DK" sz="2400" dirty="0">
                    <a:solidFill>
                      <a:srgbClr val="002060"/>
                    </a:solidFill>
                    <a:latin typeface="Times New Roman" pitchFamily="18" charset="0"/>
                  </a:rPr>
                  <a:t> = </a:t>
                </a:r>
                <a:r>
                  <a:rPr lang="en-US" sz="2400" dirty="0">
                    <a:solidFill>
                      <a:srgbClr val="002060"/>
                    </a:solidFill>
                  </a:rPr>
                  <a:t>±</a:t>
                </a:r>
                <a:r>
                  <a:rPr lang="da-DK" sz="2400" dirty="0">
                    <a:solidFill>
                      <a:srgbClr val="002060"/>
                    </a:solidFill>
                    <a:latin typeface="Times New Roman" pitchFamily="18" charset="0"/>
                  </a:rPr>
                  <a:t>3/2</a:t>
                </a:r>
                <a:endParaRPr lang="en-US" sz="2400" dirty="0">
                  <a:solidFill>
                    <a:srgbClr val="002060"/>
                  </a:solidFill>
                  <a:latin typeface="Times New Roman" pitchFamily="18" charset="0"/>
                </a:endParaRPr>
              </a:p>
            </p:txBody>
          </p:sp>
        </p:grpSp>
      </p:grpSp>
      <p:pic>
        <p:nvPicPr>
          <p:cNvPr id="1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2448"/>
          <a:stretch/>
        </p:blipFill>
        <p:spPr bwMode="auto">
          <a:xfrm>
            <a:off x="932372" y="5391289"/>
            <a:ext cx="5079317" cy="109737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124592" y="518466"/>
            <a:ext cx="7026997" cy="601481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9" name="Rectangle 18"/>
          <p:cNvSpPr/>
          <p:nvPr/>
        </p:nvSpPr>
        <p:spPr>
          <a:xfrm>
            <a:off x="7394714" y="518466"/>
            <a:ext cx="4441614" cy="601481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4" name="Group 3">
            <a:extLst>
              <a:ext uri="{FF2B5EF4-FFF2-40B4-BE49-F238E27FC236}">
                <a16:creationId xmlns:a16="http://schemas.microsoft.com/office/drawing/2014/main" id="{36757B31-3DDF-7A54-8AC8-6AC5CBED1001}"/>
              </a:ext>
            </a:extLst>
          </p:cNvPr>
          <p:cNvGrpSpPr/>
          <p:nvPr/>
        </p:nvGrpSpPr>
        <p:grpSpPr>
          <a:xfrm>
            <a:off x="78170" y="71569"/>
            <a:ext cx="12035660" cy="6703999"/>
            <a:chOff x="0" y="71569"/>
            <a:chExt cx="12192000" cy="6703999"/>
          </a:xfrm>
        </p:grpSpPr>
        <p:sp>
          <p:nvSpPr>
            <p:cNvPr id="5" name="Rectangle 4">
              <a:extLst>
                <a:ext uri="{FF2B5EF4-FFF2-40B4-BE49-F238E27FC236}">
                  <a16:creationId xmlns:a16="http://schemas.microsoft.com/office/drawing/2014/main" id="{861362A0-3F46-A598-EF33-D4D8D31544FF}"/>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4EF713C6-E138-FBCE-1FE8-FC6E5608F7FC}"/>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Zinc Oxide</a:t>
              </a:r>
            </a:p>
          </p:txBody>
        </p:sp>
      </p:grpSp>
    </p:spTree>
    <p:extLst>
      <p:ext uri="{BB962C8B-B14F-4D97-AF65-F5344CB8AC3E}">
        <p14:creationId xmlns:p14="http://schemas.microsoft.com/office/powerpoint/2010/main" val="1411857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Rectangle 2"/>
          <p:cNvSpPr txBox="1">
            <a:spLocks/>
          </p:cNvSpPr>
          <p:nvPr/>
        </p:nvSpPr>
        <p:spPr>
          <a:xfrm>
            <a:off x="6410292" y="615442"/>
            <a:ext cx="4392612" cy="540097"/>
          </a:xfrm>
          <a:prstGeom prst="rect">
            <a:avLst/>
          </a:prstGeom>
        </p:spPr>
        <p:txBody>
          <a:bodyPr vert="horz" anchor="b" anchorCtr="0">
            <a:normAutofit fontScale="90000"/>
          </a:bodyPr>
          <a:lstStyle>
            <a:lvl1pPr algn="l" rtl="0" eaLnBrk="1" latinLnBrk="0" hangingPunct="1">
              <a:spcBef>
                <a:spcPct val="0"/>
              </a:spcBef>
              <a:buNone/>
              <a:defRPr kumimoji="0" sz="3200" kern="120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a-DK" sz="3200" b="0" i="0" u="none" strike="noStrike" kern="1200" cap="none" spc="0" normalizeH="0" baseline="0" noProof="0" dirty="0">
                <a:ln>
                  <a:noFill/>
                </a:ln>
                <a:solidFill>
                  <a:srgbClr val="002060"/>
                </a:solidFill>
                <a:effectLst/>
                <a:uLnTx/>
                <a:uFillTx/>
                <a:latin typeface="Gill Sans MT"/>
                <a:ea typeface="+mj-ea"/>
                <a:cs typeface="+mj-cs"/>
              </a:rPr>
              <a:t>Temperature dependent </a:t>
            </a:r>
            <a:r>
              <a:rPr kumimoji="0" lang="da-DK" sz="3200" b="0" i="1" u="none" strike="noStrike" kern="1200" cap="none" spc="0" normalizeH="0" baseline="0" noProof="0" dirty="0">
                <a:ln>
                  <a:noFill/>
                </a:ln>
                <a:solidFill>
                  <a:srgbClr val="002060"/>
                </a:solidFill>
                <a:effectLst/>
                <a:uLnTx/>
                <a:uFillTx/>
                <a:latin typeface="Gill Sans MT"/>
                <a:ea typeface="+mj-ea"/>
                <a:cs typeface="+mj-cs"/>
              </a:rPr>
              <a:t>B</a:t>
            </a:r>
            <a:r>
              <a:rPr kumimoji="0" lang="da-DK" sz="3200" b="0" i="0" u="none" strike="noStrike" kern="1200" cap="none" spc="0" normalizeH="0" baseline="-25000" noProof="0" dirty="0">
                <a:ln>
                  <a:noFill/>
                </a:ln>
                <a:solidFill>
                  <a:srgbClr val="002060"/>
                </a:solidFill>
                <a:effectLst/>
                <a:uLnTx/>
                <a:uFillTx/>
                <a:latin typeface="Gill Sans MT"/>
                <a:ea typeface="+mj-ea"/>
                <a:cs typeface="+mj-cs"/>
              </a:rPr>
              <a:t>hf</a:t>
            </a:r>
            <a:endParaRPr kumimoji="0" lang="en-US" sz="3200" b="0" i="0" u="none" strike="noStrike" kern="1200" cap="none" spc="0" normalizeH="0" baseline="-25000" noProof="0" dirty="0">
              <a:ln>
                <a:noFill/>
              </a:ln>
              <a:solidFill>
                <a:srgbClr val="002060"/>
              </a:solidFill>
              <a:effectLst/>
              <a:uLnTx/>
              <a:uFillTx/>
              <a:latin typeface="Gill Sans MT"/>
              <a:ea typeface="+mj-ea"/>
              <a:cs typeface="+mj-cs"/>
            </a:endParaRPr>
          </a:p>
        </p:txBody>
      </p:sp>
      <p:sp>
        <p:nvSpPr>
          <p:cNvPr id="285" name="Line 3"/>
          <p:cNvSpPr>
            <a:spLocks noChangeShapeType="1"/>
          </p:cNvSpPr>
          <p:nvPr/>
        </p:nvSpPr>
        <p:spPr bwMode="auto">
          <a:xfrm flipH="1" flipV="1">
            <a:off x="5843555" y="2011237"/>
            <a:ext cx="76200" cy="347663"/>
          </a:xfrm>
          <a:prstGeom prst="line">
            <a:avLst/>
          </a:prstGeom>
          <a:noFill/>
          <a:ln w="285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Gill Sans MT"/>
            </a:endParaRPr>
          </a:p>
        </p:txBody>
      </p:sp>
      <p:sp>
        <p:nvSpPr>
          <p:cNvPr id="286" name="Line 4"/>
          <p:cNvSpPr>
            <a:spLocks noChangeShapeType="1"/>
          </p:cNvSpPr>
          <p:nvPr/>
        </p:nvSpPr>
        <p:spPr bwMode="auto">
          <a:xfrm flipH="1" flipV="1">
            <a:off x="6067392" y="2008062"/>
            <a:ext cx="76200" cy="347663"/>
          </a:xfrm>
          <a:prstGeom prst="line">
            <a:avLst/>
          </a:prstGeom>
          <a:noFill/>
          <a:ln w="285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Gill Sans MT"/>
            </a:endParaRPr>
          </a:p>
        </p:txBody>
      </p:sp>
      <p:sp>
        <p:nvSpPr>
          <p:cNvPr id="287" name="Line 5"/>
          <p:cNvSpPr>
            <a:spLocks noChangeShapeType="1"/>
          </p:cNvSpPr>
          <p:nvPr/>
        </p:nvSpPr>
        <p:spPr bwMode="auto">
          <a:xfrm flipH="1" flipV="1">
            <a:off x="6372192" y="2008062"/>
            <a:ext cx="76200" cy="347663"/>
          </a:xfrm>
          <a:prstGeom prst="line">
            <a:avLst/>
          </a:prstGeom>
          <a:noFill/>
          <a:ln w="285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Gill Sans MT"/>
            </a:endParaRPr>
          </a:p>
        </p:txBody>
      </p:sp>
      <p:sp>
        <p:nvSpPr>
          <p:cNvPr id="288" name="Line 6"/>
          <p:cNvSpPr>
            <a:spLocks noChangeShapeType="1"/>
          </p:cNvSpPr>
          <p:nvPr/>
        </p:nvSpPr>
        <p:spPr bwMode="auto">
          <a:xfrm flipH="1" flipV="1">
            <a:off x="6676992" y="2008062"/>
            <a:ext cx="76200" cy="347663"/>
          </a:xfrm>
          <a:prstGeom prst="line">
            <a:avLst/>
          </a:prstGeom>
          <a:noFill/>
          <a:ln w="285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Gill Sans MT"/>
            </a:endParaRPr>
          </a:p>
        </p:txBody>
      </p:sp>
      <p:sp>
        <p:nvSpPr>
          <p:cNvPr id="289" name="Line 7"/>
          <p:cNvSpPr>
            <a:spLocks noChangeShapeType="1"/>
          </p:cNvSpPr>
          <p:nvPr/>
        </p:nvSpPr>
        <p:spPr bwMode="auto">
          <a:xfrm flipH="1" flipV="1">
            <a:off x="6905592" y="2008062"/>
            <a:ext cx="76200" cy="347663"/>
          </a:xfrm>
          <a:prstGeom prst="line">
            <a:avLst/>
          </a:prstGeom>
          <a:noFill/>
          <a:ln w="285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Gill Sans MT"/>
            </a:endParaRPr>
          </a:p>
        </p:txBody>
      </p:sp>
      <p:sp>
        <p:nvSpPr>
          <p:cNvPr id="290" name="Line 8"/>
          <p:cNvSpPr>
            <a:spLocks noChangeShapeType="1"/>
          </p:cNvSpPr>
          <p:nvPr/>
        </p:nvSpPr>
        <p:spPr bwMode="auto">
          <a:xfrm flipH="1" flipV="1">
            <a:off x="7896192" y="2008062"/>
            <a:ext cx="152400" cy="347663"/>
          </a:xfrm>
          <a:prstGeom prst="line">
            <a:avLst/>
          </a:prstGeom>
          <a:noFill/>
          <a:ln w="285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Gill Sans MT"/>
            </a:endParaRPr>
          </a:p>
        </p:txBody>
      </p:sp>
      <p:sp>
        <p:nvSpPr>
          <p:cNvPr id="291" name="Line 9"/>
          <p:cNvSpPr>
            <a:spLocks noChangeShapeType="1"/>
          </p:cNvSpPr>
          <p:nvPr/>
        </p:nvSpPr>
        <p:spPr bwMode="auto">
          <a:xfrm flipH="1" flipV="1">
            <a:off x="8124792" y="2008062"/>
            <a:ext cx="152400" cy="347663"/>
          </a:xfrm>
          <a:prstGeom prst="line">
            <a:avLst/>
          </a:prstGeom>
          <a:noFill/>
          <a:ln w="285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Gill Sans MT"/>
            </a:endParaRPr>
          </a:p>
        </p:txBody>
      </p:sp>
      <p:sp>
        <p:nvSpPr>
          <p:cNvPr id="292" name="Line 10"/>
          <p:cNvSpPr>
            <a:spLocks noChangeShapeType="1"/>
          </p:cNvSpPr>
          <p:nvPr/>
        </p:nvSpPr>
        <p:spPr bwMode="auto">
          <a:xfrm flipH="1" flipV="1">
            <a:off x="8505792" y="2008062"/>
            <a:ext cx="152400" cy="347663"/>
          </a:xfrm>
          <a:prstGeom prst="line">
            <a:avLst/>
          </a:prstGeom>
          <a:noFill/>
          <a:ln w="285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Gill Sans MT"/>
            </a:endParaRPr>
          </a:p>
        </p:txBody>
      </p:sp>
      <p:sp>
        <p:nvSpPr>
          <p:cNvPr id="293" name="Line 11"/>
          <p:cNvSpPr>
            <a:spLocks noChangeShapeType="1"/>
          </p:cNvSpPr>
          <p:nvPr/>
        </p:nvSpPr>
        <p:spPr bwMode="auto">
          <a:xfrm flipH="1" flipV="1">
            <a:off x="8810592" y="2008062"/>
            <a:ext cx="152400" cy="347663"/>
          </a:xfrm>
          <a:prstGeom prst="line">
            <a:avLst/>
          </a:prstGeom>
          <a:noFill/>
          <a:ln w="285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Gill Sans MT"/>
            </a:endParaRPr>
          </a:p>
        </p:txBody>
      </p:sp>
      <p:sp>
        <p:nvSpPr>
          <p:cNvPr id="294" name="Line 12"/>
          <p:cNvSpPr>
            <a:spLocks noChangeShapeType="1"/>
          </p:cNvSpPr>
          <p:nvPr/>
        </p:nvSpPr>
        <p:spPr bwMode="auto">
          <a:xfrm flipH="1" flipV="1">
            <a:off x="9115392" y="2008062"/>
            <a:ext cx="152400" cy="347663"/>
          </a:xfrm>
          <a:prstGeom prst="line">
            <a:avLst/>
          </a:prstGeom>
          <a:noFill/>
          <a:ln w="285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Gill Sans MT"/>
            </a:endParaRPr>
          </a:p>
        </p:txBody>
      </p:sp>
      <p:sp>
        <p:nvSpPr>
          <p:cNvPr id="295" name="Line 13"/>
          <p:cNvSpPr>
            <a:spLocks noChangeAspect="1" noChangeShapeType="1"/>
          </p:cNvSpPr>
          <p:nvPr/>
        </p:nvSpPr>
        <p:spPr bwMode="auto">
          <a:xfrm flipH="1" flipV="1">
            <a:off x="10105992" y="2084262"/>
            <a:ext cx="228600" cy="228600"/>
          </a:xfrm>
          <a:prstGeom prst="line">
            <a:avLst/>
          </a:prstGeom>
          <a:noFill/>
          <a:ln w="285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Gill Sans MT"/>
            </a:endParaRPr>
          </a:p>
        </p:txBody>
      </p:sp>
      <p:sp>
        <p:nvSpPr>
          <p:cNvPr id="296" name="Line 14"/>
          <p:cNvSpPr>
            <a:spLocks noChangeAspect="1" noChangeShapeType="1"/>
          </p:cNvSpPr>
          <p:nvPr/>
        </p:nvSpPr>
        <p:spPr bwMode="auto">
          <a:xfrm flipH="1" flipV="1">
            <a:off x="10344117" y="2084262"/>
            <a:ext cx="228600" cy="228600"/>
          </a:xfrm>
          <a:prstGeom prst="line">
            <a:avLst/>
          </a:prstGeom>
          <a:noFill/>
          <a:ln w="285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Gill Sans MT"/>
            </a:endParaRPr>
          </a:p>
        </p:txBody>
      </p:sp>
      <p:sp>
        <p:nvSpPr>
          <p:cNvPr id="297" name="Line 15"/>
          <p:cNvSpPr>
            <a:spLocks noChangeAspect="1" noChangeShapeType="1"/>
          </p:cNvSpPr>
          <p:nvPr/>
        </p:nvSpPr>
        <p:spPr bwMode="auto">
          <a:xfrm flipH="1" flipV="1">
            <a:off x="10639392" y="2084262"/>
            <a:ext cx="190500" cy="228600"/>
          </a:xfrm>
          <a:prstGeom prst="line">
            <a:avLst/>
          </a:prstGeom>
          <a:noFill/>
          <a:ln w="285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Gill Sans MT"/>
            </a:endParaRPr>
          </a:p>
        </p:txBody>
      </p:sp>
      <p:sp>
        <p:nvSpPr>
          <p:cNvPr id="298" name="Line 16"/>
          <p:cNvSpPr>
            <a:spLocks noChangeAspect="1" noChangeShapeType="1"/>
          </p:cNvSpPr>
          <p:nvPr/>
        </p:nvSpPr>
        <p:spPr bwMode="auto">
          <a:xfrm flipH="1" flipV="1">
            <a:off x="10944192" y="2084262"/>
            <a:ext cx="190500" cy="228600"/>
          </a:xfrm>
          <a:prstGeom prst="line">
            <a:avLst/>
          </a:prstGeom>
          <a:noFill/>
          <a:ln w="285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Gill Sans MT"/>
            </a:endParaRPr>
          </a:p>
        </p:txBody>
      </p:sp>
      <p:sp>
        <p:nvSpPr>
          <p:cNvPr id="299" name="Line 17"/>
          <p:cNvSpPr>
            <a:spLocks noChangeAspect="1" noChangeShapeType="1"/>
          </p:cNvSpPr>
          <p:nvPr/>
        </p:nvSpPr>
        <p:spPr bwMode="auto">
          <a:xfrm flipH="1" flipV="1">
            <a:off x="11172792" y="2084262"/>
            <a:ext cx="190500" cy="228600"/>
          </a:xfrm>
          <a:prstGeom prst="line">
            <a:avLst/>
          </a:prstGeom>
          <a:noFill/>
          <a:ln w="2857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Gill Sans MT"/>
            </a:endParaRPr>
          </a:p>
        </p:txBody>
      </p:sp>
      <p:pic>
        <p:nvPicPr>
          <p:cNvPr id="300" name="Picture 1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7189"/>
          <a:stretch/>
        </p:blipFill>
        <p:spPr bwMode="auto">
          <a:xfrm>
            <a:off x="5457792" y="2465262"/>
            <a:ext cx="2108302" cy="177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1" name="Picture 1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7842"/>
          <a:stretch/>
        </p:blipFill>
        <p:spPr bwMode="auto">
          <a:xfrm>
            <a:off x="7667592" y="2465262"/>
            <a:ext cx="2144397" cy="1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2" name="Picture 2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7842"/>
          <a:stretch/>
        </p:blipFill>
        <p:spPr bwMode="auto">
          <a:xfrm>
            <a:off x="9801192" y="2465262"/>
            <a:ext cx="2144397" cy="182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3" name="Picture 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6992" y="4598862"/>
            <a:ext cx="3048000"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4" name="Line 22"/>
          <p:cNvSpPr>
            <a:spLocks noChangeShapeType="1"/>
          </p:cNvSpPr>
          <p:nvPr/>
        </p:nvSpPr>
        <p:spPr bwMode="auto">
          <a:xfrm>
            <a:off x="6521417" y="4175000"/>
            <a:ext cx="460375" cy="559361"/>
          </a:xfrm>
          <a:prstGeom prst="line">
            <a:avLst/>
          </a:prstGeom>
          <a:noFill/>
          <a:ln w="28575">
            <a:solidFill>
              <a:srgbClr val="0000FF"/>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Gill Sans MT"/>
            </a:endParaRPr>
          </a:p>
        </p:txBody>
      </p:sp>
      <p:sp>
        <p:nvSpPr>
          <p:cNvPr id="305" name="Line 23"/>
          <p:cNvSpPr>
            <a:spLocks noChangeShapeType="1"/>
          </p:cNvSpPr>
          <p:nvPr/>
        </p:nvSpPr>
        <p:spPr bwMode="auto">
          <a:xfrm flipH="1">
            <a:off x="7819992" y="4141662"/>
            <a:ext cx="914400" cy="838200"/>
          </a:xfrm>
          <a:prstGeom prst="line">
            <a:avLst/>
          </a:prstGeom>
          <a:noFill/>
          <a:ln w="28575">
            <a:solidFill>
              <a:srgbClr val="008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dirty="0">
              <a:solidFill>
                <a:prstClr val="black"/>
              </a:solidFill>
              <a:latin typeface="Gill Sans MT"/>
            </a:endParaRPr>
          </a:p>
        </p:txBody>
      </p:sp>
      <p:sp>
        <p:nvSpPr>
          <p:cNvPr id="306" name="Line 24"/>
          <p:cNvSpPr>
            <a:spLocks noChangeShapeType="1"/>
          </p:cNvSpPr>
          <p:nvPr/>
        </p:nvSpPr>
        <p:spPr bwMode="auto">
          <a:xfrm flipH="1">
            <a:off x="8350378" y="4141661"/>
            <a:ext cx="2212814" cy="1321721"/>
          </a:xfrm>
          <a:prstGeom prst="line">
            <a:avLst/>
          </a:prstGeom>
          <a:noFill/>
          <a:ln w="28575">
            <a:solidFill>
              <a:srgbClr val="FF0000"/>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dirty="0">
              <a:solidFill>
                <a:prstClr val="black"/>
              </a:solidFill>
              <a:latin typeface="Gill Sans MT"/>
            </a:endParaRPr>
          </a:p>
        </p:txBody>
      </p:sp>
      <p:sp>
        <p:nvSpPr>
          <p:cNvPr id="307" name="Text Box 25"/>
          <p:cNvSpPr txBox="1">
            <a:spLocks noChangeArrowheads="1"/>
          </p:cNvSpPr>
          <p:nvPr/>
        </p:nvSpPr>
        <p:spPr bwMode="auto">
          <a:xfrm rot="16200000">
            <a:off x="6062629" y="5213225"/>
            <a:ext cx="7397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2400">
                <a:solidFill>
                  <a:prstClr val="black"/>
                </a:solidFill>
                <a:latin typeface="Times New Roman" pitchFamily="18" charset="0"/>
                <a:sym typeface="Symbol" pitchFamily="18" charset="2"/>
              </a:rPr>
              <a:t></a:t>
            </a:r>
            <a:r>
              <a:rPr lang="da-DK" sz="2400" i="1">
                <a:solidFill>
                  <a:prstClr val="black"/>
                </a:solidFill>
                <a:latin typeface="Times New Roman" pitchFamily="18" charset="0"/>
              </a:rPr>
              <a:t>B</a:t>
            </a:r>
            <a:r>
              <a:rPr lang="da-DK" sz="2400" baseline="-25000">
                <a:solidFill>
                  <a:prstClr val="black"/>
                </a:solidFill>
                <a:latin typeface="Times New Roman" pitchFamily="18" charset="0"/>
              </a:rPr>
              <a:t>hf</a:t>
            </a:r>
            <a:r>
              <a:rPr lang="da-DK" sz="2400">
                <a:solidFill>
                  <a:prstClr val="black"/>
                </a:solidFill>
                <a:latin typeface="Times New Roman" pitchFamily="18" charset="0"/>
                <a:sym typeface="Symbol" pitchFamily="18" charset="2"/>
              </a:rPr>
              <a:t></a:t>
            </a:r>
          </a:p>
        </p:txBody>
      </p:sp>
      <p:sp>
        <p:nvSpPr>
          <p:cNvPr id="311" name="AutoShape 29"/>
          <p:cNvSpPr>
            <a:spLocks noChangeArrowheads="1"/>
          </p:cNvSpPr>
          <p:nvPr/>
        </p:nvSpPr>
        <p:spPr bwMode="auto">
          <a:xfrm>
            <a:off x="6467442" y="1446764"/>
            <a:ext cx="4800600" cy="228600"/>
          </a:xfrm>
          <a:prstGeom prst="rightArrow">
            <a:avLst>
              <a:gd name="adj1" fmla="val 50000"/>
              <a:gd name="adj2" fmla="val 525000"/>
            </a:avLst>
          </a:prstGeom>
          <a:gradFill rotWithShape="1">
            <a:gsLst>
              <a:gs pos="0">
                <a:srgbClr val="727CA3"/>
              </a:gs>
              <a:gs pos="100000">
                <a:srgbClr val="FF0000"/>
              </a:gs>
            </a:gsLst>
            <a:lin ang="0" scaled="1"/>
          </a:gra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Gill Sans MT"/>
            </a:endParaRPr>
          </a:p>
        </p:txBody>
      </p:sp>
      <p:sp>
        <p:nvSpPr>
          <p:cNvPr id="312" name="Line 30"/>
          <p:cNvSpPr>
            <a:spLocks noChangeShapeType="1"/>
          </p:cNvSpPr>
          <p:nvPr/>
        </p:nvSpPr>
        <p:spPr bwMode="auto">
          <a:xfrm>
            <a:off x="8353392" y="6199062"/>
            <a:ext cx="304800" cy="228600"/>
          </a:xfrm>
          <a:prstGeom prst="line">
            <a:avLst/>
          </a:prstGeom>
          <a:noFill/>
          <a:ln w="952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Gill Sans MT"/>
            </a:endParaRPr>
          </a:p>
        </p:txBody>
      </p:sp>
      <p:sp>
        <p:nvSpPr>
          <p:cNvPr id="313" name="Text Box 31"/>
          <p:cNvSpPr txBox="1">
            <a:spLocks noChangeArrowheads="1"/>
          </p:cNvSpPr>
          <p:nvPr/>
        </p:nvSpPr>
        <p:spPr bwMode="auto">
          <a:xfrm>
            <a:off x="7286592" y="5741862"/>
            <a:ext cx="2078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a-DK" sz="2400" i="1">
                <a:solidFill>
                  <a:prstClr val="black"/>
                </a:solidFill>
                <a:latin typeface="Times New Roman" pitchFamily="18" charset="0"/>
              </a:rPr>
              <a:t>T</a:t>
            </a:r>
            <a:r>
              <a:rPr lang="da-DK" sz="2400" baseline="-25000">
                <a:solidFill>
                  <a:prstClr val="black"/>
                </a:solidFill>
                <a:latin typeface="Times New Roman" pitchFamily="18" charset="0"/>
              </a:rPr>
              <a:t>C</a:t>
            </a:r>
            <a:r>
              <a:rPr lang="da-DK" sz="2400">
                <a:solidFill>
                  <a:prstClr val="black"/>
                </a:solidFill>
                <a:latin typeface="Times New Roman" pitchFamily="18" charset="0"/>
              </a:rPr>
              <a:t> or </a:t>
            </a:r>
            <a:r>
              <a:rPr lang="da-DK" sz="2400" i="1">
                <a:solidFill>
                  <a:prstClr val="black"/>
                </a:solidFill>
                <a:latin typeface="Times New Roman" pitchFamily="18" charset="0"/>
              </a:rPr>
              <a:t>T</a:t>
            </a:r>
            <a:r>
              <a:rPr lang="da-DK" sz="2400" baseline="-25000">
                <a:solidFill>
                  <a:prstClr val="black"/>
                </a:solidFill>
                <a:latin typeface="Times New Roman" pitchFamily="18" charset="0"/>
              </a:rPr>
              <a:t>N</a:t>
            </a:r>
          </a:p>
        </p:txBody>
      </p:sp>
      <p:sp>
        <p:nvSpPr>
          <p:cNvPr id="314" name="Text Box 33"/>
          <p:cNvSpPr txBox="1">
            <a:spLocks noChangeArrowheads="1"/>
          </p:cNvSpPr>
          <p:nvPr/>
        </p:nvSpPr>
        <p:spPr bwMode="auto">
          <a:xfrm>
            <a:off x="9343992" y="5132262"/>
            <a:ext cx="2830414"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da-DK" sz="2400" i="1" dirty="0">
                <a:solidFill>
                  <a:prstClr val="black"/>
                </a:solidFill>
                <a:latin typeface="Times New Roman" pitchFamily="18" charset="0"/>
              </a:rPr>
              <a:t>T</a:t>
            </a:r>
            <a:r>
              <a:rPr lang="da-DK" sz="2400" dirty="0">
                <a:solidFill>
                  <a:prstClr val="black"/>
                </a:solidFill>
                <a:latin typeface="Times New Roman" pitchFamily="18" charset="0"/>
              </a:rPr>
              <a:t> </a:t>
            </a:r>
            <a:r>
              <a:rPr lang="da-DK" sz="2400" dirty="0">
                <a:solidFill>
                  <a:prstClr val="black"/>
                </a:solidFill>
                <a:latin typeface="Times New Roman" pitchFamily="18" charset="0"/>
                <a:sym typeface="Symbol" pitchFamily="18" charset="2"/>
              </a:rPr>
              <a:t>  </a:t>
            </a:r>
            <a:r>
              <a:rPr lang="da-DK" sz="2400" i="1" dirty="0">
                <a:solidFill>
                  <a:prstClr val="black"/>
                </a:solidFill>
                <a:latin typeface="Times New Roman" pitchFamily="18" charset="0"/>
                <a:sym typeface="Symbol" pitchFamily="18" charset="2"/>
              </a:rPr>
              <a:t>B</a:t>
            </a:r>
            <a:r>
              <a:rPr lang="da-DK" sz="2400" baseline="-25000" dirty="0">
                <a:solidFill>
                  <a:prstClr val="black"/>
                </a:solidFill>
                <a:latin typeface="Times New Roman" pitchFamily="18" charset="0"/>
                <a:sym typeface="Symbol" pitchFamily="18" charset="2"/>
              </a:rPr>
              <a:t>hf</a:t>
            </a:r>
            <a:r>
              <a:rPr lang="da-DK" sz="2400" dirty="0">
                <a:solidFill>
                  <a:prstClr val="black"/>
                </a:solidFill>
                <a:latin typeface="Times New Roman" pitchFamily="18" charset="0"/>
                <a:sym typeface="Symbol" pitchFamily="18" charset="2"/>
              </a:rPr>
              <a:t>  </a:t>
            </a:r>
          </a:p>
          <a:p>
            <a:pPr algn="ctr">
              <a:buFontTx/>
              <a:buChar char="-"/>
            </a:pPr>
            <a:endParaRPr lang="da-DK" sz="2400" dirty="0">
              <a:solidFill>
                <a:prstClr val="black"/>
              </a:solidFill>
              <a:latin typeface="Times New Roman" pitchFamily="18" charset="0"/>
              <a:sym typeface="Symbol" pitchFamily="18" charset="2"/>
            </a:endParaRPr>
          </a:p>
          <a:p>
            <a:pPr algn="ctr"/>
            <a:r>
              <a:rPr lang="da-DK" sz="2000" b="1" dirty="0">
                <a:solidFill>
                  <a:srgbClr val="002060"/>
                </a:solidFill>
                <a:latin typeface="Gill Sans MT"/>
              </a:rPr>
              <a:t>No line broadening</a:t>
            </a:r>
          </a:p>
        </p:txBody>
      </p:sp>
      <p:sp>
        <p:nvSpPr>
          <p:cNvPr id="315" name="Text Box 34"/>
          <p:cNvSpPr txBox="1">
            <a:spLocks noChangeArrowheads="1"/>
          </p:cNvSpPr>
          <p:nvPr/>
        </p:nvSpPr>
        <p:spPr bwMode="auto">
          <a:xfrm>
            <a:off x="5789579" y="1303889"/>
            <a:ext cx="69762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b="1">
                <a:solidFill>
                  <a:srgbClr val="3333FF"/>
                </a:solidFill>
                <a:latin typeface="Gill Sans MT"/>
              </a:rPr>
              <a:t>Cold</a:t>
            </a:r>
            <a:endParaRPr lang="en-US" b="1" dirty="0">
              <a:solidFill>
                <a:srgbClr val="3333FF"/>
              </a:solidFill>
              <a:latin typeface="Gill Sans MT"/>
            </a:endParaRPr>
          </a:p>
        </p:txBody>
      </p:sp>
      <p:sp>
        <p:nvSpPr>
          <p:cNvPr id="316" name="Text Box 35"/>
          <p:cNvSpPr txBox="1">
            <a:spLocks noChangeArrowheads="1"/>
          </p:cNvSpPr>
          <p:nvPr/>
        </p:nvSpPr>
        <p:spPr bwMode="auto">
          <a:xfrm>
            <a:off x="11428379" y="1375326"/>
            <a:ext cx="60785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b="1" dirty="0">
                <a:solidFill>
                  <a:srgbClr val="FF0000"/>
                </a:solidFill>
                <a:latin typeface="Gill Sans MT"/>
              </a:rPr>
              <a:t>Hot</a:t>
            </a:r>
            <a:endParaRPr lang="en-US" b="1" dirty="0">
              <a:solidFill>
                <a:srgbClr val="FF0000"/>
              </a:solidFill>
              <a:latin typeface="Gill Sans MT"/>
            </a:endParaRPr>
          </a:p>
        </p:txBody>
      </p:sp>
      <p:pic>
        <p:nvPicPr>
          <p:cNvPr id="31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773" y="1303889"/>
            <a:ext cx="5276963" cy="4989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8" name="TextBox 317"/>
          <p:cNvSpPr txBox="1"/>
          <p:nvPr/>
        </p:nvSpPr>
        <p:spPr>
          <a:xfrm>
            <a:off x="544799" y="669737"/>
            <a:ext cx="4572000" cy="523220"/>
          </a:xfrm>
          <a:prstGeom prst="rect">
            <a:avLst/>
          </a:prstGeom>
          <a:noFill/>
        </p:spPr>
        <p:txBody>
          <a:bodyPr wrap="square" rtlCol="0">
            <a:spAutoFit/>
          </a:bodyPr>
          <a:lstStyle/>
          <a:p>
            <a:r>
              <a:rPr lang="en-ZA" sz="2800" dirty="0">
                <a:solidFill>
                  <a:srgbClr val="002060"/>
                </a:solidFill>
              </a:rPr>
              <a:t>Temperature Series</a:t>
            </a:r>
          </a:p>
        </p:txBody>
      </p:sp>
      <p:sp>
        <p:nvSpPr>
          <p:cNvPr id="36" name="Rectangle 35"/>
          <p:cNvSpPr/>
          <p:nvPr/>
        </p:nvSpPr>
        <p:spPr>
          <a:xfrm>
            <a:off x="115373" y="453094"/>
            <a:ext cx="5210847" cy="609642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7" name="Rectangle 36"/>
          <p:cNvSpPr/>
          <p:nvPr/>
        </p:nvSpPr>
        <p:spPr>
          <a:xfrm>
            <a:off x="5419632" y="453094"/>
            <a:ext cx="6616606" cy="6096419"/>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1" name="Rectangle 40"/>
          <p:cNvSpPr/>
          <p:nvPr/>
        </p:nvSpPr>
        <p:spPr>
          <a:xfrm>
            <a:off x="5410301" y="433874"/>
            <a:ext cx="6771380" cy="6134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2" name="Group 1">
            <a:extLst>
              <a:ext uri="{FF2B5EF4-FFF2-40B4-BE49-F238E27FC236}">
                <a16:creationId xmlns:a16="http://schemas.microsoft.com/office/drawing/2014/main" id="{F3C144A0-B7A6-F988-BE7A-E3D1E4BD90D6}"/>
              </a:ext>
            </a:extLst>
          </p:cNvPr>
          <p:cNvGrpSpPr/>
          <p:nvPr/>
        </p:nvGrpSpPr>
        <p:grpSpPr>
          <a:xfrm>
            <a:off x="78170" y="71569"/>
            <a:ext cx="12035660" cy="6703999"/>
            <a:chOff x="0" y="71569"/>
            <a:chExt cx="12192000" cy="6703999"/>
          </a:xfrm>
        </p:grpSpPr>
        <p:sp>
          <p:nvSpPr>
            <p:cNvPr id="3" name="Rectangle 2">
              <a:extLst>
                <a:ext uri="{FF2B5EF4-FFF2-40B4-BE49-F238E27FC236}">
                  <a16:creationId xmlns:a16="http://schemas.microsoft.com/office/drawing/2014/main" id="{B64DF5FC-E9B9-95D9-F719-7751FF0147A2}"/>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a:extLst>
                <a:ext uri="{FF2B5EF4-FFF2-40B4-BE49-F238E27FC236}">
                  <a16:creationId xmlns:a16="http://schemas.microsoft.com/office/drawing/2014/main" id="{67FCC7A4-057B-92FB-B6A9-5DA43F003F40}"/>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Zinc Oxide</a:t>
              </a:r>
            </a:p>
          </p:txBody>
        </p:sp>
      </p:grpSp>
    </p:spTree>
    <p:extLst>
      <p:ext uri="{BB962C8B-B14F-4D97-AF65-F5344CB8AC3E}">
        <p14:creationId xmlns:p14="http://schemas.microsoft.com/office/powerpoint/2010/main" val="3275454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par>
                                <p:cTn id="8" presetID="8" presetClass="emph" presetSubtype="0" repeatCount="indefinite" autoRev="1" fill="hold" grpId="0" nodeType="withEffect">
                                  <p:stCondLst>
                                    <p:cond delay="0"/>
                                  </p:stCondLst>
                                  <p:childTnLst>
                                    <p:animRot by="600000">
                                      <p:cBhvr>
                                        <p:cTn id="9" dur="100" fill="hold"/>
                                        <p:tgtEl>
                                          <p:spTgt spid="285"/>
                                        </p:tgtEl>
                                        <p:attrNameLst>
                                          <p:attrName>r</p:attrName>
                                        </p:attrNameLst>
                                      </p:cBhvr>
                                    </p:animRot>
                                  </p:childTnLst>
                                </p:cTn>
                              </p:par>
                              <p:par>
                                <p:cTn id="10" presetID="8" presetClass="emph" presetSubtype="0" repeatCount="indefinite" autoRev="1" fill="hold" grpId="0" nodeType="withEffect">
                                  <p:stCondLst>
                                    <p:cond delay="100"/>
                                  </p:stCondLst>
                                  <p:childTnLst>
                                    <p:animRot by="600000">
                                      <p:cBhvr>
                                        <p:cTn id="11" dur="100" fill="hold"/>
                                        <p:tgtEl>
                                          <p:spTgt spid="286"/>
                                        </p:tgtEl>
                                        <p:attrNameLst>
                                          <p:attrName>r</p:attrName>
                                        </p:attrNameLst>
                                      </p:cBhvr>
                                    </p:animRot>
                                  </p:childTnLst>
                                </p:cTn>
                              </p:par>
                              <p:par>
                                <p:cTn id="12" presetID="8" presetClass="emph" presetSubtype="0" repeatCount="indefinite" autoRev="1" fill="hold" grpId="0" nodeType="withEffect">
                                  <p:stCondLst>
                                    <p:cond delay="0"/>
                                  </p:stCondLst>
                                  <p:childTnLst>
                                    <p:animRot by="600000">
                                      <p:cBhvr>
                                        <p:cTn id="13" dur="100" fill="hold"/>
                                        <p:tgtEl>
                                          <p:spTgt spid="287"/>
                                        </p:tgtEl>
                                        <p:attrNameLst>
                                          <p:attrName>r</p:attrName>
                                        </p:attrNameLst>
                                      </p:cBhvr>
                                    </p:animRot>
                                  </p:childTnLst>
                                </p:cTn>
                              </p:par>
                              <p:par>
                                <p:cTn id="14" presetID="8" presetClass="emph" presetSubtype="0" repeatCount="indefinite" autoRev="1" fill="hold" grpId="0" nodeType="withEffect">
                                  <p:stCondLst>
                                    <p:cond delay="100"/>
                                  </p:stCondLst>
                                  <p:childTnLst>
                                    <p:animRot by="600000">
                                      <p:cBhvr>
                                        <p:cTn id="15" dur="100" fill="hold"/>
                                        <p:tgtEl>
                                          <p:spTgt spid="288"/>
                                        </p:tgtEl>
                                        <p:attrNameLst>
                                          <p:attrName>r</p:attrName>
                                        </p:attrNameLst>
                                      </p:cBhvr>
                                    </p:animRot>
                                  </p:childTnLst>
                                </p:cTn>
                              </p:par>
                              <p:par>
                                <p:cTn id="16" presetID="8" presetClass="emph" presetSubtype="0" repeatCount="indefinite" autoRev="1" fill="hold" grpId="0" nodeType="withEffect">
                                  <p:stCondLst>
                                    <p:cond delay="0"/>
                                  </p:stCondLst>
                                  <p:childTnLst>
                                    <p:animRot by="600000">
                                      <p:cBhvr>
                                        <p:cTn id="17" dur="100" fill="hold"/>
                                        <p:tgtEl>
                                          <p:spTgt spid="289"/>
                                        </p:tgtEl>
                                        <p:attrNameLst>
                                          <p:attrName>r</p:attrName>
                                        </p:attrNameLst>
                                      </p:cBhvr>
                                    </p:animRot>
                                  </p:childTnLst>
                                </p:cTn>
                              </p:par>
                              <p:par>
                                <p:cTn id="18" presetID="8" presetClass="emph" presetSubtype="0" repeatCount="indefinite" autoRev="1" fill="hold" grpId="0" nodeType="withEffect">
                                  <p:stCondLst>
                                    <p:cond delay="0"/>
                                  </p:stCondLst>
                                  <p:childTnLst>
                                    <p:animRot by="1800000">
                                      <p:cBhvr>
                                        <p:cTn id="19" dur="100" fill="hold"/>
                                        <p:tgtEl>
                                          <p:spTgt spid="290"/>
                                        </p:tgtEl>
                                        <p:attrNameLst>
                                          <p:attrName>r</p:attrName>
                                        </p:attrNameLst>
                                      </p:cBhvr>
                                    </p:animRot>
                                  </p:childTnLst>
                                </p:cTn>
                              </p:par>
                              <p:par>
                                <p:cTn id="20" presetID="8" presetClass="emph" presetSubtype="0" repeatCount="indefinite" autoRev="1" fill="hold" grpId="0" nodeType="withEffect">
                                  <p:stCondLst>
                                    <p:cond delay="100"/>
                                  </p:stCondLst>
                                  <p:childTnLst>
                                    <p:animRot by="1800000">
                                      <p:cBhvr>
                                        <p:cTn id="21" dur="100" fill="hold"/>
                                        <p:tgtEl>
                                          <p:spTgt spid="291"/>
                                        </p:tgtEl>
                                        <p:attrNameLst>
                                          <p:attrName>r</p:attrName>
                                        </p:attrNameLst>
                                      </p:cBhvr>
                                    </p:animRot>
                                  </p:childTnLst>
                                </p:cTn>
                              </p:par>
                              <p:par>
                                <p:cTn id="22" presetID="8" presetClass="emph" presetSubtype="0" repeatCount="indefinite" autoRev="1" fill="hold" grpId="0" nodeType="withEffect">
                                  <p:stCondLst>
                                    <p:cond delay="0"/>
                                  </p:stCondLst>
                                  <p:childTnLst>
                                    <p:animRot by="1800000">
                                      <p:cBhvr>
                                        <p:cTn id="23" dur="100" fill="hold"/>
                                        <p:tgtEl>
                                          <p:spTgt spid="292"/>
                                        </p:tgtEl>
                                        <p:attrNameLst>
                                          <p:attrName>r</p:attrName>
                                        </p:attrNameLst>
                                      </p:cBhvr>
                                    </p:animRot>
                                  </p:childTnLst>
                                </p:cTn>
                              </p:par>
                              <p:par>
                                <p:cTn id="24" presetID="8" presetClass="emph" presetSubtype="0" repeatCount="indefinite" autoRev="1" fill="hold" grpId="0" nodeType="withEffect">
                                  <p:stCondLst>
                                    <p:cond delay="100"/>
                                  </p:stCondLst>
                                  <p:childTnLst>
                                    <p:animRot by="1800000">
                                      <p:cBhvr>
                                        <p:cTn id="25" dur="100" fill="hold"/>
                                        <p:tgtEl>
                                          <p:spTgt spid="293"/>
                                        </p:tgtEl>
                                        <p:attrNameLst>
                                          <p:attrName>r</p:attrName>
                                        </p:attrNameLst>
                                      </p:cBhvr>
                                    </p:animRot>
                                  </p:childTnLst>
                                </p:cTn>
                              </p:par>
                              <p:par>
                                <p:cTn id="26" presetID="8" presetClass="emph" presetSubtype="0" repeatCount="indefinite" autoRev="1" fill="hold" grpId="0" nodeType="withEffect">
                                  <p:stCondLst>
                                    <p:cond delay="0"/>
                                  </p:stCondLst>
                                  <p:childTnLst>
                                    <p:animRot by="1800000">
                                      <p:cBhvr>
                                        <p:cTn id="27" dur="100" fill="hold"/>
                                        <p:tgtEl>
                                          <p:spTgt spid="294"/>
                                        </p:tgtEl>
                                        <p:attrNameLst>
                                          <p:attrName>r</p:attrName>
                                        </p:attrNameLst>
                                      </p:cBhvr>
                                    </p:animRot>
                                  </p:childTnLst>
                                </p:cTn>
                              </p:par>
                              <p:par>
                                <p:cTn id="28" presetID="8" presetClass="emph" presetSubtype="0" repeatCount="indefinite" autoRev="1" fill="hold" grpId="0" nodeType="withEffect">
                                  <p:stCondLst>
                                    <p:cond delay="0"/>
                                  </p:stCondLst>
                                  <p:childTnLst>
                                    <p:animRot by="5400000">
                                      <p:cBhvr>
                                        <p:cTn id="29" dur="100" fill="hold"/>
                                        <p:tgtEl>
                                          <p:spTgt spid="295"/>
                                        </p:tgtEl>
                                        <p:attrNameLst>
                                          <p:attrName>r</p:attrName>
                                        </p:attrNameLst>
                                      </p:cBhvr>
                                    </p:animRot>
                                  </p:childTnLst>
                                </p:cTn>
                              </p:par>
                              <p:par>
                                <p:cTn id="30" presetID="8" presetClass="emph" presetSubtype="0" repeatCount="indefinite" autoRev="1" fill="hold" grpId="0" nodeType="withEffect">
                                  <p:stCondLst>
                                    <p:cond delay="100"/>
                                  </p:stCondLst>
                                  <p:childTnLst>
                                    <p:animRot by="5400000">
                                      <p:cBhvr>
                                        <p:cTn id="31" dur="100" fill="hold"/>
                                        <p:tgtEl>
                                          <p:spTgt spid="296"/>
                                        </p:tgtEl>
                                        <p:attrNameLst>
                                          <p:attrName>r</p:attrName>
                                        </p:attrNameLst>
                                      </p:cBhvr>
                                    </p:animRot>
                                  </p:childTnLst>
                                </p:cTn>
                              </p:par>
                              <p:par>
                                <p:cTn id="32" presetID="8" presetClass="emph" presetSubtype="0" repeatCount="indefinite" autoRev="1" fill="hold" grpId="0" nodeType="withEffect">
                                  <p:stCondLst>
                                    <p:cond delay="0"/>
                                  </p:stCondLst>
                                  <p:childTnLst>
                                    <p:animRot by="5400000">
                                      <p:cBhvr>
                                        <p:cTn id="33" dur="100" fill="hold"/>
                                        <p:tgtEl>
                                          <p:spTgt spid="297"/>
                                        </p:tgtEl>
                                        <p:attrNameLst>
                                          <p:attrName>r</p:attrName>
                                        </p:attrNameLst>
                                      </p:cBhvr>
                                    </p:animRot>
                                  </p:childTnLst>
                                </p:cTn>
                              </p:par>
                              <p:par>
                                <p:cTn id="34" presetID="8" presetClass="emph" presetSubtype="0" repeatCount="indefinite" autoRev="1" fill="hold" grpId="0" nodeType="withEffect">
                                  <p:stCondLst>
                                    <p:cond delay="100"/>
                                  </p:stCondLst>
                                  <p:childTnLst>
                                    <p:animRot by="5400000">
                                      <p:cBhvr>
                                        <p:cTn id="35" dur="100" fill="hold"/>
                                        <p:tgtEl>
                                          <p:spTgt spid="298"/>
                                        </p:tgtEl>
                                        <p:attrNameLst>
                                          <p:attrName>r</p:attrName>
                                        </p:attrNameLst>
                                      </p:cBhvr>
                                    </p:animRot>
                                  </p:childTnLst>
                                </p:cTn>
                              </p:par>
                              <p:par>
                                <p:cTn id="36" presetID="8" presetClass="emph" presetSubtype="0" repeatCount="indefinite" autoRev="1" fill="hold" grpId="0" nodeType="withEffect">
                                  <p:stCondLst>
                                    <p:cond delay="0"/>
                                  </p:stCondLst>
                                  <p:childTnLst>
                                    <p:animRot by="5400000">
                                      <p:cBhvr>
                                        <p:cTn id="37" dur="100" fill="hold"/>
                                        <p:tgtEl>
                                          <p:spTgt spid="29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4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101"/>
          <p:cNvSpPr>
            <a:spLocks noChangeArrowheads="1"/>
          </p:cNvSpPr>
          <p:nvPr/>
        </p:nvSpPr>
        <p:spPr bwMode="auto">
          <a:xfrm>
            <a:off x="6537693" y="4792436"/>
            <a:ext cx="360363" cy="360362"/>
          </a:xfrm>
          <a:prstGeom prst="ellipse">
            <a:avLst/>
          </a:prstGeom>
          <a:gradFill rotWithShape="1">
            <a:gsLst>
              <a:gs pos="0">
                <a:schemeClr val="accent1">
                  <a:gamma/>
                  <a:shade val="46275"/>
                  <a:invGamma/>
                </a:schemeClr>
              </a:gs>
              <a:gs pos="100000">
                <a:schemeClr val="accent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ZA" dirty="0"/>
          </a:p>
        </p:txBody>
      </p:sp>
      <p:sp>
        <p:nvSpPr>
          <p:cNvPr id="7" name="Text Box 3"/>
          <p:cNvSpPr txBox="1">
            <a:spLocks noChangeArrowheads="1"/>
          </p:cNvSpPr>
          <p:nvPr/>
        </p:nvSpPr>
        <p:spPr bwMode="auto">
          <a:xfrm>
            <a:off x="7510831" y="4757511"/>
            <a:ext cx="2328862"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400" b="1">
                <a:solidFill>
                  <a:srgbClr val="000099"/>
                </a:solidFill>
                <a:latin typeface="Times New Roman" pitchFamily="18" charset="0"/>
                <a:cs typeface="Times New Roman" pitchFamily="18" charset="0"/>
              </a:rPr>
              <a:t>τ</a:t>
            </a:r>
            <a:r>
              <a:rPr lang="da-DK" sz="2400" b="1">
                <a:solidFill>
                  <a:srgbClr val="000099"/>
                </a:solidFill>
                <a:latin typeface="Times New Roman" pitchFamily="18" charset="0"/>
                <a:cs typeface="Times New Roman" pitchFamily="18" charset="0"/>
              </a:rPr>
              <a:t> &gt; 200 ns (slow)</a:t>
            </a:r>
            <a:endParaRPr lang="el-GR" sz="2400" b="1">
              <a:solidFill>
                <a:srgbClr val="000099"/>
              </a:solidFill>
              <a:latin typeface="Times New Roman" pitchFamily="18" charset="0"/>
              <a:cs typeface="Times New Roman" pitchFamily="18" charset="0"/>
            </a:endParaRPr>
          </a:p>
        </p:txBody>
      </p:sp>
      <p:sp>
        <p:nvSpPr>
          <p:cNvPr id="8" name="Text Box 5"/>
          <p:cNvSpPr txBox="1">
            <a:spLocks noChangeArrowheads="1"/>
          </p:cNvSpPr>
          <p:nvPr/>
        </p:nvSpPr>
        <p:spPr bwMode="auto">
          <a:xfrm>
            <a:off x="7510831" y="4757511"/>
            <a:ext cx="2760662"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sz="2400" b="1">
                <a:solidFill>
                  <a:srgbClr val="000099"/>
                </a:solidFill>
                <a:latin typeface="Times New Roman" pitchFamily="18" charset="0"/>
                <a:cs typeface="Times New Roman" pitchFamily="18" charset="0"/>
              </a:rPr>
              <a:t>τ</a:t>
            </a:r>
            <a:r>
              <a:rPr lang="da-DK" sz="2400" b="1">
                <a:solidFill>
                  <a:srgbClr val="000099"/>
                </a:solidFill>
                <a:latin typeface="Times New Roman" pitchFamily="18" charset="0"/>
                <a:cs typeface="Times New Roman" pitchFamily="18" charset="0"/>
              </a:rPr>
              <a:t> = 100 ns</a:t>
            </a:r>
            <a:endParaRPr lang="el-GR" sz="2400" b="1">
              <a:solidFill>
                <a:srgbClr val="000099"/>
              </a:solidFill>
              <a:latin typeface="Times New Roman" pitchFamily="18" charset="0"/>
              <a:cs typeface="Times New Roman" pitchFamily="18" charset="0"/>
            </a:endParaRPr>
          </a:p>
        </p:txBody>
      </p:sp>
      <p:sp>
        <p:nvSpPr>
          <p:cNvPr id="9" name="Text Box 7"/>
          <p:cNvSpPr txBox="1">
            <a:spLocks noChangeArrowheads="1"/>
          </p:cNvSpPr>
          <p:nvPr/>
        </p:nvSpPr>
        <p:spPr bwMode="auto">
          <a:xfrm>
            <a:off x="7510831" y="4757511"/>
            <a:ext cx="22320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sz="2400" b="1">
                <a:solidFill>
                  <a:srgbClr val="000099"/>
                </a:solidFill>
                <a:latin typeface="Times New Roman" pitchFamily="18" charset="0"/>
                <a:cs typeface="Times New Roman" pitchFamily="18" charset="0"/>
              </a:rPr>
              <a:t>τ</a:t>
            </a:r>
            <a:r>
              <a:rPr lang="da-DK" sz="2400" b="1">
                <a:solidFill>
                  <a:srgbClr val="000099"/>
                </a:solidFill>
                <a:latin typeface="Times New Roman" pitchFamily="18" charset="0"/>
                <a:cs typeface="Times New Roman" pitchFamily="18" charset="0"/>
              </a:rPr>
              <a:t> = 30 ns</a:t>
            </a:r>
            <a:endParaRPr lang="el-GR" sz="2400" b="1">
              <a:solidFill>
                <a:srgbClr val="000099"/>
              </a:solidFill>
              <a:latin typeface="Times New Roman" pitchFamily="18" charset="0"/>
              <a:cs typeface="Times New Roman" pitchFamily="18" charset="0"/>
            </a:endParaRPr>
          </a:p>
        </p:txBody>
      </p:sp>
      <p:sp>
        <p:nvSpPr>
          <p:cNvPr id="10" name="Text Box 9"/>
          <p:cNvSpPr txBox="1">
            <a:spLocks noChangeArrowheads="1"/>
          </p:cNvSpPr>
          <p:nvPr/>
        </p:nvSpPr>
        <p:spPr bwMode="auto">
          <a:xfrm>
            <a:off x="7510831" y="4757511"/>
            <a:ext cx="24479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sz="2400" b="1">
                <a:solidFill>
                  <a:srgbClr val="000099"/>
                </a:solidFill>
                <a:latin typeface="Times New Roman" pitchFamily="18" charset="0"/>
                <a:cs typeface="Times New Roman" pitchFamily="18" charset="0"/>
              </a:rPr>
              <a:t>τ</a:t>
            </a:r>
            <a:r>
              <a:rPr lang="da-DK" sz="2400" b="1">
                <a:solidFill>
                  <a:srgbClr val="000099"/>
                </a:solidFill>
                <a:latin typeface="Times New Roman" pitchFamily="18" charset="0"/>
                <a:cs typeface="Times New Roman" pitchFamily="18" charset="0"/>
              </a:rPr>
              <a:t> = 13 ns</a:t>
            </a:r>
            <a:endParaRPr lang="el-GR" sz="2400" b="1">
              <a:solidFill>
                <a:srgbClr val="000099"/>
              </a:solidFill>
              <a:latin typeface="Times New Roman" pitchFamily="18" charset="0"/>
              <a:cs typeface="Times New Roman" pitchFamily="18" charset="0"/>
            </a:endParaRPr>
          </a:p>
        </p:txBody>
      </p:sp>
      <p:sp>
        <p:nvSpPr>
          <p:cNvPr id="11" name="Rectangle 11"/>
          <p:cNvSpPr>
            <a:spLocks noChangeArrowheads="1"/>
          </p:cNvSpPr>
          <p:nvPr/>
        </p:nvSpPr>
        <p:spPr bwMode="auto">
          <a:xfrm>
            <a:off x="7510831" y="4757511"/>
            <a:ext cx="2232025"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sz="2400" b="1">
                <a:solidFill>
                  <a:srgbClr val="000099"/>
                </a:solidFill>
                <a:latin typeface="Times New Roman" pitchFamily="18" charset="0"/>
              </a:rPr>
              <a:t>τ</a:t>
            </a:r>
            <a:r>
              <a:rPr lang="da-DK" sz="2400" b="1">
                <a:solidFill>
                  <a:srgbClr val="000099"/>
                </a:solidFill>
                <a:latin typeface="Times New Roman" pitchFamily="18" charset="0"/>
              </a:rPr>
              <a:t>  = 6 ns</a:t>
            </a:r>
            <a:endParaRPr lang="en-US" sz="2400" b="1" dirty="0">
              <a:solidFill>
                <a:srgbClr val="000099"/>
              </a:solidFill>
              <a:latin typeface="Times New Roman" pitchFamily="18" charset="0"/>
            </a:endParaRPr>
          </a:p>
        </p:txBody>
      </p:sp>
      <p:sp>
        <p:nvSpPr>
          <p:cNvPr id="12" name="Rectangle 12"/>
          <p:cNvSpPr>
            <a:spLocks noChangeArrowheads="1"/>
          </p:cNvSpPr>
          <p:nvPr/>
        </p:nvSpPr>
        <p:spPr bwMode="auto">
          <a:xfrm>
            <a:off x="7510831" y="4757511"/>
            <a:ext cx="2087562"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l-GR" sz="2400" b="1">
                <a:solidFill>
                  <a:srgbClr val="000099"/>
                </a:solidFill>
                <a:latin typeface="Times New Roman" pitchFamily="18" charset="0"/>
              </a:rPr>
              <a:t>τ</a:t>
            </a:r>
            <a:r>
              <a:rPr lang="da-DK" sz="2400" b="1">
                <a:solidFill>
                  <a:srgbClr val="000099"/>
                </a:solidFill>
                <a:latin typeface="Times New Roman" pitchFamily="18" charset="0"/>
              </a:rPr>
              <a:t> = 3 ns</a:t>
            </a:r>
            <a:endParaRPr lang="en-US" sz="2400" b="1" dirty="0">
              <a:solidFill>
                <a:srgbClr val="000099"/>
              </a:solidFill>
              <a:latin typeface="Times New Roman" pitchFamily="18" charset="0"/>
            </a:endParaRPr>
          </a:p>
        </p:txBody>
      </p:sp>
      <p:sp>
        <p:nvSpPr>
          <p:cNvPr id="13" name="Rectangle 87"/>
          <p:cNvSpPr>
            <a:spLocks noChangeArrowheads="1"/>
          </p:cNvSpPr>
          <p:nvPr/>
        </p:nvSpPr>
        <p:spPr bwMode="auto">
          <a:xfrm>
            <a:off x="7521943" y="4757511"/>
            <a:ext cx="192246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sz="2400" b="1" dirty="0">
                <a:solidFill>
                  <a:srgbClr val="000099"/>
                </a:solidFill>
                <a:latin typeface="Times New Roman" pitchFamily="18" charset="0"/>
              </a:rPr>
              <a:t>τ</a:t>
            </a:r>
            <a:r>
              <a:rPr lang="da-DK" sz="2400" b="1" dirty="0">
                <a:solidFill>
                  <a:srgbClr val="000099"/>
                </a:solidFill>
                <a:latin typeface="Times New Roman" pitchFamily="18" charset="0"/>
              </a:rPr>
              <a:t> = 2 ns (fast)</a:t>
            </a:r>
            <a:endParaRPr lang="en-US" sz="2400" b="1" dirty="0">
              <a:solidFill>
                <a:srgbClr val="000099"/>
              </a:solidFill>
              <a:latin typeface="Times New Roman" pitchFamily="18" charset="0"/>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6150" y="1441308"/>
            <a:ext cx="680085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2025" y="1444483"/>
            <a:ext cx="680085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2025" y="1444483"/>
            <a:ext cx="680085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2025" y="1431783"/>
            <a:ext cx="680085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2025" y="1444483"/>
            <a:ext cx="680085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02025" y="1444483"/>
            <a:ext cx="6800850" cy="332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4"/>
          <p:cNvSpPr>
            <a:spLocks noChangeArrowheads="1"/>
          </p:cNvSpPr>
          <p:nvPr/>
        </p:nvSpPr>
        <p:spPr bwMode="auto">
          <a:xfrm>
            <a:off x="5872495" y="5470615"/>
            <a:ext cx="4458465"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2400" b="1" dirty="0">
                <a:solidFill>
                  <a:srgbClr val="000099"/>
                </a:solidFill>
              </a:rPr>
              <a:t>Collapse of inner lines </a:t>
            </a:r>
            <a:r>
              <a:rPr lang="da-DK" sz="2400" b="1" dirty="0">
                <a:solidFill>
                  <a:srgbClr val="FF0000"/>
                </a:solidFill>
              </a:rPr>
              <a:t>3</a:t>
            </a:r>
            <a:r>
              <a:rPr lang="da-DK" sz="2400" b="1" dirty="0">
                <a:solidFill>
                  <a:srgbClr val="000099"/>
                </a:solidFill>
              </a:rPr>
              <a:t> and </a:t>
            </a:r>
            <a:r>
              <a:rPr lang="da-DK" sz="2400" b="1" dirty="0">
                <a:solidFill>
                  <a:srgbClr val="FF0000"/>
                </a:solidFill>
              </a:rPr>
              <a:t>4</a:t>
            </a:r>
            <a:endParaRPr lang="en-US" sz="2400" b="1" dirty="0">
              <a:solidFill>
                <a:srgbClr val="FF0000"/>
              </a:solidFill>
            </a:endParaRPr>
          </a:p>
        </p:txBody>
      </p:sp>
      <p:sp>
        <p:nvSpPr>
          <p:cNvPr id="21" name="Rectangle 15"/>
          <p:cNvSpPr>
            <a:spLocks noChangeArrowheads="1"/>
          </p:cNvSpPr>
          <p:nvPr/>
        </p:nvSpPr>
        <p:spPr bwMode="auto">
          <a:xfrm>
            <a:off x="5879003" y="5485073"/>
            <a:ext cx="4458465"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a-DK" sz="2400" b="1" dirty="0">
                <a:solidFill>
                  <a:srgbClr val="000099"/>
                </a:solidFill>
              </a:rPr>
              <a:t>Collapse of inner lines </a:t>
            </a:r>
            <a:r>
              <a:rPr lang="da-DK" sz="2400" b="1" dirty="0">
                <a:solidFill>
                  <a:srgbClr val="FF0000"/>
                </a:solidFill>
              </a:rPr>
              <a:t>2</a:t>
            </a:r>
            <a:r>
              <a:rPr lang="da-DK" sz="2400" b="1" dirty="0">
                <a:solidFill>
                  <a:srgbClr val="000099"/>
                </a:solidFill>
              </a:rPr>
              <a:t> and </a:t>
            </a:r>
            <a:r>
              <a:rPr lang="da-DK" sz="2400" b="1" dirty="0">
                <a:solidFill>
                  <a:srgbClr val="FF0000"/>
                </a:solidFill>
              </a:rPr>
              <a:t>5</a:t>
            </a:r>
            <a:endParaRPr lang="en-US" sz="2400" b="1" dirty="0">
              <a:solidFill>
                <a:srgbClr val="FF0000"/>
              </a:solidFill>
            </a:endParaRPr>
          </a:p>
        </p:txBody>
      </p:sp>
      <p:sp>
        <p:nvSpPr>
          <p:cNvPr id="22" name="Rectangle 16"/>
          <p:cNvSpPr>
            <a:spLocks noChangeArrowheads="1"/>
          </p:cNvSpPr>
          <p:nvPr/>
        </p:nvSpPr>
        <p:spPr bwMode="auto">
          <a:xfrm>
            <a:off x="5646414" y="5469298"/>
            <a:ext cx="4760543"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da-DK" sz="2400" b="1" dirty="0">
                <a:solidFill>
                  <a:srgbClr val="000099"/>
                </a:solidFill>
              </a:rPr>
              <a:t>Total collapse of </a:t>
            </a:r>
            <a:r>
              <a:rPr lang="da-DK" sz="2400" b="1" dirty="0">
                <a:solidFill>
                  <a:srgbClr val="FF0000"/>
                </a:solidFill>
              </a:rPr>
              <a:t>all</a:t>
            </a:r>
            <a:r>
              <a:rPr lang="da-DK" sz="2400" b="1" dirty="0">
                <a:solidFill>
                  <a:srgbClr val="000099"/>
                </a:solidFill>
              </a:rPr>
              <a:t> spectral lines</a:t>
            </a:r>
            <a:endParaRPr lang="en-US" sz="2400" b="1" dirty="0">
              <a:solidFill>
                <a:srgbClr val="000099"/>
              </a:solidFill>
            </a:endParaRPr>
          </a:p>
        </p:txBody>
      </p:sp>
      <p:graphicFrame>
        <p:nvGraphicFramePr>
          <p:cNvPr id="23" name="Object 19"/>
          <p:cNvGraphicFramePr>
            <a:graphicFrameLocks noChangeAspect="1"/>
          </p:cNvGraphicFramePr>
          <p:nvPr>
            <p:extLst>
              <p:ext uri="{D42A27DB-BD31-4B8C-83A1-F6EECF244321}">
                <p14:modId xmlns:p14="http://schemas.microsoft.com/office/powerpoint/2010/main" val="2604884433"/>
              </p:ext>
            </p:extLst>
          </p:nvPr>
        </p:nvGraphicFramePr>
        <p:xfrm>
          <a:off x="10281862" y="451602"/>
          <a:ext cx="1326474" cy="616413"/>
        </p:xfrm>
        <a:graphic>
          <a:graphicData uri="http://schemas.openxmlformats.org/presentationml/2006/ole">
            <mc:AlternateContent xmlns:mc="http://schemas.openxmlformats.org/markup-compatibility/2006">
              <mc:Choice xmlns:v="urn:schemas-microsoft-com:vml" Requires="v">
                <p:oleObj name="Equation" r:id="rId9" imgW="888840" imgH="406080" progId="Equation.3">
                  <p:embed/>
                </p:oleObj>
              </mc:Choice>
              <mc:Fallback>
                <p:oleObj name="Equation" r:id="rId9" imgW="888840" imgH="406080" progId="Equation.3">
                  <p:embed/>
                  <p:pic>
                    <p:nvPicPr>
                      <p:cNvPr id="23" name="Object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81862" y="451602"/>
                        <a:ext cx="1326474" cy="616413"/>
                      </a:xfrm>
                      <a:prstGeom prst="rect">
                        <a:avLst/>
                      </a:prstGeom>
                      <a:noFill/>
                    </p:spPr>
                  </p:pic>
                </p:oleObj>
              </mc:Fallback>
            </mc:AlternateContent>
          </a:graphicData>
        </a:graphic>
      </p:graphicFrame>
      <p:pic>
        <p:nvPicPr>
          <p:cNvPr id="90" name="Picture 86"/>
          <p:cNvPicPr>
            <a:picLocks noChangeAspect="1" noChangeArrowheads="1"/>
          </p:cNvPicPr>
          <p:nvPr/>
        </p:nvPicPr>
        <p:blipFill>
          <a:blip r:embed="rId11">
            <a:extLst>
              <a:ext uri="{28A0092B-C50C-407E-A947-70E740481C1C}">
                <a14:useLocalDpi xmlns:a14="http://schemas.microsoft.com/office/drawing/2010/main" val="0"/>
              </a:ext>
            </a:extLst>
          </a:blip>
          <a:srcRect b="7196"/>
          <a:stretch>
            <a:fillRect/>
          </a:stretch>
        </p:blipFill>
        <p:spPr bwMode="auto">
          <a:xfrm>
            <a:off x="5162672" y="1444483"/>
            <a:ext cx="6924675" cy="313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 name="Text Box 88"/>
          <p:cNvSpPr txBox="1">
            <a:spLocks noChangeArrowheads="1"/>
          </p:cNvSpPr>
          <p:nvPr/>
        </p:nvSpPr>
        <p:spPr bwMode="auto">
          <a:xfrm>
            <a:off x="6829211" y="1155558"/>
            <a:ext cx="43751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FF0000"/>
                </a:solidFill>
              </a:rPr>
              <a:t>1            2            3      4             5           6</a:t>
            </a:r>
          </a:p>
        </p:txBody>
      </p:sp>
      <p:sp>
        <p:nvSpPr>
          <p:cNvPr id="92" name="Text Box 89"/>
          <p:cNvSpPr txBox="1">
            <a:spLocks noChangeArrowheads="1"/>
          </p:cNvSpPr>
          <p:nvPr/>
        </p:nvSpPr>
        <p:spPr bwMode="auto">
          <a:xfrm>
            <a:off x="6938748" y="1155558"/>
            <a:ext cx="41846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solidFill>
                  <a:srgbClr val="FF0000"/>
                </a:solidFill>
              </a:rPr>
              <a:t>1            2              3/4             5           6</a:t>
            </a:r>
          </a:p>
        </p:txBody>
      </p:sp>
      <p:sp>
        <p:nvSpPr>
          <p:cNvPr id="93" name="Text Box 90"/>
          <p:cNvSpPr txBox="1">
            <a:spLocks noChangeArrowheads="1"/>
          </p:cNvSpPr>
          <p:nvPr/>
        </p:nvSpPr>
        <p:spPr bwMode="auto">
          <a:xfrm>
            <a:off x="5938623" y="1149208"/>
            <a:ext cx="5545138"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solidFill>
                  <a:srgbClr val="FF0000"/>
                </a:solidFill>
              </a:rPr>
              <a:t>                     1                    2/3/4/5                      6</a:t>
            </a:r>
          </a:p>
        </p:txBody>
      </p:sp>
      <p:sp>
        <p:nvSpPr>
          <p:cNvPr id="94" name="Text Box 91"/>
          <p:cNvSpPr txBox="1">
            <a:spLocks noChangeArrowheads="1"/>
          </p:cNvSpPr>
          <p:nvPr/>
        </p:nvSpPr>
        <p:spPr bwMode="auto">
          <a:xfrm>
            <a:off x="6370423" y="1149208"/>
            <a:ext cx="547370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dirty="0">
                <a:solidFill>
                  <a:srgbClr val="FF0000"/>
                </a:solidFill>
              </a:rPr>
              <a:t>                                 1/2/3/4/5/6</a:t>
            </a:r>
          </a:p>
        </p:txBody>
      </p:sp>
      <p:sp>
        <p:nvSpPr>
          <p:cNvPr id="95" name="Rectangle 92"/>
          <p:cNvSpPr>
            <a:spLocks noChangeArrowheads="1"/>
          </p:cNvSpPr>
          <p:nvPr/>
        </p:nvSpPr>
        <p:spPr bwMode="auto">
          <a:xfrm>
            <a:off x="5845211" y="471216"/>
            <a:ext cx="180729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i="1" dirty="0">
                <a:solidFill>
                  <a:srgbClr val="002060"/>
                </a:solidFill>
              </a:rPr>
              <a:t>Simulation</a:t>
            </a:r>
          </a:p>
          <a:p>
            <a:pPr algn="ctr"/>
            <a:r>
              <a:rPr lang="en-GB" sz="1200" dirty="0">
                <a:solidFill>
                  <a:srgbClr val="002060"/>
                </a:solidFill>
              </a:rPr>
              <a:t>[</a:t>
            </a:r>
            <a:r>
              <a:rPr lang="en-GB" sz="1200" i="1" dirty="0">
                <a:solidFill>
                  <a:srgbClr val="002060"/>
                </a:solidFill>
              </a:rPr>
              <a:t>Blume M.  and Tjon J.A.: </a:t>
            </a:r>
          </a:p>
          <a:p>
            <a:pPr algn="ctr"/>
            <a:r>
              <a:rPr lang="en-GB" sz="1200" i="1" dirty="0">
                <a:solidFill>
                  <a:srgbClr val="002060"/>
                </a:solidFill>
              </a:rPr>
              <a:t>Phys. Rev. </a:t>
            </a:r>
            <a:r>
              <a:rPr lang="en-GB" sz="1200" b="1" i="1" dirty="0">
                <a:solidFill>
                  <a:srgbClr val="002060"/>
                </a:solidFill>
              </a:rPr>
              <a:t>165</a:t>
            </a:r>
            <a:r>
              <a:rPr lang="en-GB" sz="1200" i="1" dirty="0">
                <a:solidFill>
                  <a:srgbClr val="002060"/>
                </a:solidFill>
              </a:rPr>
              <a:t>, 446 (1968)</a:t>
            </a:r>
            <a:r>
              <a:rPr lang="en-GB" sz="1200" dirty="0">
                <a:solidFill>
                  <a:srgbClr val="002060"/>
                </a:solidFill>
              </a:rPr>
              <a:t>]</a:t>
            </a:r>
            <a:endParaRPr lang="en-US" sz="1200" dirty="0">
              <a:solidFill>
                <a:srgbClr val="002060"/>
              </a:solidFill>
            </a:endParaRPr>
          </a:p>
        </p:txBody>
      </p:sp>
      <p:sp>
        <p:nvSpPr>
          <p:cNvPr id="96" name="Rectangle 93"/>
          <p:cNvSpPr>
            <a:spLocks noChangeArrowheads="1"/>
          </p:cNvSpPr>
          <p:nvPr/>
        </p:nvSpPr>
        <p:spPr bwMode="auto">
          <a:xfrm>
            <a:off x="10281862" y="5310681"/>
            <a:ext cx="191013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da-DK" i="1" dirty="0">
                <a:solidFill>
                  <a:srgbClr val="002060"/>
                </a:solidFill>
                <a:latin typeface="Times New Roman" pitchFamily="18" charset="0"/>
              </a:rPr>
              <a:t>T</a:t>
            </a:r>
            <a:r>
              <a:rPr lang="da-DK" dirty="0">
                <a:solidFill>
                  <a:srgbClr val="002060"/>
                </a:solidFill>
                <a:latin typeface="Times New Roman" pitchFamily="18" charset="0"/>
              </a:rPr>
              <a:t> </a:t>
            </a:r>
            <a:r>
              <a:rPr lang="da-DK" dirty="0">
                <a:solidFill>
                  <a:srgbClr val="002060"/>
                </a:solidFill>
                <a:latin typeface="Times New Roman" pitchFamily="18" charset="0"/>
                <a:sym typeface="Symbol" pitchFamily="18" charset="2"/>
              </a:rPr>
              <a:t>   </a:t>
            </a:r>
            <a:r>
              <a:rPr lang="el-GR" dirty="0">
                <a:solidFill>
                  <a:srgbClr val="002060"/>
                </a:solidFill>
                <a:latin typeface="Times New Roman" pitchFamily="18" charset="0"/>
                <a:cs typeface="Times New Roman" pitchFamily="18" charset="0"/>
                <a:sym typeface="Symbol" pitchFamily="18" charset="2"/>
              </a:rPr>
              <a:t>ΓΔ</a:t>
            </a:r>
            <a:r>
              <a:rPr lang="da-DK" dirty="0">
                <a:solidFill>
                  <a:srgbClr val="002060"/>
                </a:solidFill>
                <a:latin typeface="Times New Roman" pitchFamily="18" charset="0"/>
                <a:cs typeface="Arial" pitchFamily="34" charset="0"/>
                <a:sym typeface="Symbol" pitchFamily="18" charset="2"/>
              </a:rPr>
              <a:t> </a:t>
            </a:r>
            <a:r>
              <a:rPr lang="da-DK" dirty="0">
                <a:solidFill>
                  <a:srgbClr val="002060"/>
                </a:solidFill>
                <a:sym typeface="Symbol" pitchFamily="18" charset="2"/>
              </a:rPr>
              <a:t></a:t>
            </a:r>
            <a:endParaRPr lang="da-DK" dirty="0">
              <a:solidFill>
                <a:srgbClr val="002060"/>
              </a:solidFill>
              <a:latin typeface="Times New Roman" pitchFamily="18" charset="0"/>
              <a:sym typeface="Symbol" pitchFamily="18" charset="2"/>
            </a:endParaRPr>
          </a:p>
          <a:p>
            <a:pPr algn="ctr"/>
            <a:endParaRPr lang="da-DK" sz="1000" b="1" dirty="0">
              <a:solidFill>
                <a:srgbClr val="002060"/>
              </a:solidFill>
              <a:latin typeface="Times New Roman" pitchFamily="18" charset="0"/>
            </a:endParaRPr>
          </a:p>
          <a:p>
            <a:pPr algn="ctr"/>
            <a:r>
              <a:rPr lang="da-DK" b="1" dirty="0">
                <a:solidFill>
                  <a:srgbClr val="002060"/>
                </a:solidFill>
              </a:rPr>
              <a:t>line broadening </a:t>
            </a:r>
          </a:p>
          <a:p>
            <a:pPr algn="ctr"/>
            <a:r>
              <a:rPr lang="da-DK" b="1" dirty="0">
                <a:solidFill>
                  <a:srgbClr val="002060"/>
                </a:solidFill>
              </a:rPr>
              <a:t>then collapse</a:t>
            </a:r>
          </a:p>
        </p:txBody>
      </p:sp>
      <p:sp>
        <p:nvSpPr>
          <p:cNvPr id="97" name="Line 100"/>
          <p:cNvSpPr>
            <a:spLocks noChangeShapeType="1"/>
          </p:cNvSpPr>
          <p:nvPr/>
        </p:nvSpPr>
        <p:spPr bwMode="auto">
          <a:xfrm flipV="1">
            <a:off x="6718718" y="4612775"/>
            <a:ext cx="0" cy="720000"/>
          </a:xfrm>
          <a:prstGeom prst="line">
            <a:avLst/>
          </a:prstGeom>
          <a:noFill/>
          <a:ln w="3810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ZA" dirty="0"/>
          </a:p>
        </p:txBody>
      </p:sp>
      <p:pic>
        <p:nvPicPr>
          <p:cNvPr id="98"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63" y="1155558"/>
            <a:ext cx="5276963" cy="4989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44426" y="514235"/>
            <a:ext cx="4572000" cy="523220"/>
          </a:xfrm>
          <a:prstGeom prst="rect">
            <a:avLst/>
          </a:prstGeom>
          <a:noFill/>
        </p:spPr>
        <p:txBody>
          <a:bodyPr wrap="square" rtlCol="0">
            <a:spAutoFit/>
          </a:bodyPr>
          <a:lstStyle/>
          <a:p>
            <a:r>
              <a:rPr lang="en-ZA" sz="2800" dirty="0">
                <a:solidFill>
                  <a:srgbClr val="002060"/>
                </a:solidFill>
              </a:rPr>
              <a:t>Temperature Series</a:t>
            </a:r>
          </a:p>
        </p:txBody>
      </p:sp>
      <p:sp>
        <p:nvSpPr>
          <p:cNvPr id="3" name="Rectangle 2"/>
          <p:cNvSpPr/>
          <p:nvPr/>
        </p:nvSpPr>
        <p:spPr>
          <a:xfrm>
            <a:off x="122830" y="471215"/>
            <a:ext cx="5210847" cy="6037869"/>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3" name="Rectangle 32"/>
          <p:cNvSpPr/>
          <p:nvPr/>
        </p:nvSpPr>
        <p:spPr>
          <a:xfrm>
            <a:off x="5427089" y="471215"/>
            <a:ext cx="6587207" cy="6037869"/>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4" name="Group 3">
            <a:extLst>
              <a:ext uri="{FF2B5EF4-FFF2-40B4-BE49-F238E27FC236}">
                <a16:creationId xmlns:a16="http://schemas.microsoft.com/office/drawing/2014/main" id="{9A8310AA-645C-ACB9-1022-CA7217970CB4}"/>
              </a:ext>
            </a:extLst>
          </p:cNvPr>
          <p:cNvGrpSpPr/>
          <p:nvPr/>
        </p:nvGrpSpPr>
        <p:grpSpPr>
          <a:xfrm>
            <a:off x="78170" y="71569"/>
            <a:ext cx="12035660" cy="6703999"/>
            <a:chOff x="0" y="71569"/>
            <a:chExt cx="12192000" cy="6703999"/>
          </a:xfrm>
        </p:grpSpPr>
        <p:sp>
          <p:nvSpPr>
            <p:cNvPr id="24" name="Rectangle 23">
              <a:extLst>
                <a:ext uri="{FF2B5EF4-FFF2-40B4-BE49-F238E27FC236}">
                  <a16:creationId xmlns:a16="http://schemas.microsoft.com/office/drawing/2014/main" id="{CDF56574-C465-1461-FD33-E69315D7A9FD}"/>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5" name="Rectangle 24">
              <a:extLst>
                <a:ext uri="{FF2B5EF4-FFF2-40B4-BE49-F238E27FC236}">
                  <a16:creationId xmlns:a16="http://schemas.microsoft.com/office/drawing/2014/main" id="{0BEEF014-C088-D804-EFCE-6C89E7D6642C}"/>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Zinc Oxide</a:t>
              </a:r>
            </a:p>
          </p:txBody>
        </p:sp>
      </p:grpSp>
    </p:spTree>
    <p:extLst>
      <p:ext uri="{BB962C8B-B14F-4D97-AF65-F5344CB8AC3E}">
        <p14:creationId xmlns:p14="http://schemas.microsoft.com/office/powerpoint/2010/main" val="2783789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withEffect">
                                  <p:stCondLst>
                                    <p:cond delay="0"/>
                                  </p:stCondLst>
                                  <p:childTnLst>
                                    <p:animRot by="21600000">
                                      <p:cBhvr>
                                        <p:cTn id="6" dur="20000" fill="hold"/>
                                        <p:tgtEl>
                                          <p:spTgt spid="9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0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2000"/>
                                        <p:tgtEl>
                                          <p:spTgt spid="8"/>
                                        </p:tgtEl>
                                      </p:cBhvr>
                                    </p:animEffect>
                                  </p:childTnLst>
                                </p:cTn>
                              </p:par>
                              <p:par>
                                <p:cTn id="15" presetID="8" presetClass="emph" presetSubtype="0" repeatCount="indefinite" fill="hold" grpId="1" nodeType="withEffect">
                                  <p:stCondLst>
                                    <p:cond delay="0"/>
                                  </p:stCondLst>
                                  <p:endCondLst>
                                    <p:cond evt="onNext" delay="0">
                                      <p:tgtEl>
                                        <p:sldTgt/>
                                      </p:tgtEl>
                                    </p:cond>
                                  </p:endCondLst>
                                  <p:childTnLst>
                                    <p:animRot by="21600000">
                                      <p:cBhvr>
                                        <p:cTn id="16" dur="5000" fill="hold"/>
                                        <p:tgtEl>
                                          <p:spTgt spid="9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0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par>
                                <p:cTn id="25" presetID="8" presetClass="emph" presetSubtype="0" repeatCount="indefinite" fill="hold" grpId="2" nodeType="withEffect">
                                  <p:stCondLst>
                                    <p:cond delay="0"/>
                                  </p:stCondLst>
                                  <p:childTnLst>
                                    <p:animRot by="21600000">
                                      <p:cBhvr>
                                        <p:cTn id="26" dur="3000" fill="hold"/>
                                        <p:tgtEl>
                                          <p:spTgt spid="9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0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000"/>
                                        <p:tgtEl>
                                          <p:spTgt spid="1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20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2000"/>
                                        <p:tgtEl>
                                          <p:spTgt spid="9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2000"/>
                                        <p:tgtEl>
                                          <p:spTgt spid="18"/>
                                        </p:tgtEl>
                                      </p:cBhvr>
                                    </p:animEffect>
                                  </p:childTnLst>
                                </p:cTn>
                              </p:par>
                              <p:par>
                                <p:cTn id="46" presetID="8" presetClass="emph" presetSubtype="0" repeatCount="indefinite" fill="hold" grpId="3" nodeType="withEffect">
                                  <p:stCondLst>
                                    <p:cond delay="0"/>
                                  </p:stCondLst>
                                  <p:childTnLst>
                                    <p:animRot by="21600000">
                                      <p:cBhvr>
                                        <p:cTn id="47" dur="2000" fill="hold"/>
                                        <p:tgtEl>
                                          <p:spTgt spid="97"/>
                                        </p:tgtEl>
                                        <p:attrNameLst>
                                          <p:attrName>r</p:attrName>
                                        </p:attrNameLst>
                                      </p:cBhvr>
                                    </p:animRo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20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2000"/>
                                        <p:tgtEl>
                                          <p:spTgt spid="19"/>
                                        </p:tgtEl>
                                      </p:cBhvr>
                                    </p:animEffect>
                                  </p:childTnLst>
                                </p:cTn>
                              </p:par>
                              <p:par>
                                <p:cTn id="56" presetID="8" presetClass="emph" presetSubtype="0" repeatCount="indefinite" fill="hold" grpId="4" nodeType="withEffect">
                                  <p:stCondLst>
                                    <p:cond delay="0"/>
                                  </p:stCondLst>
                                  <p:childTnLst>
                                    <p:animRot by="21600000">
                                      <p:cBhvr>
                                        <p:cTn id="57" dur="1000" fill="hold"/>
                                        <p:tgtEl>
                                          <p:spTgt spid="97"/>
                                        </p:tgtEl>
                                        <p:attrNameLst>
                                          <p:attrName>r</p:attrName>
                                        </p:attrNameLst>
                                      </p:cBhvr>
                                    </p:animRot>
                                  </p:childTnLst>
                                </p:cTn>
                              </p:par>
                              <p:par>
                                <p:cTn id="58" presetID="10" presetClass="entr" presetSubtype="0"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2000"/>
                                        <p:tgtEl>
                                          <p:spTgt spid="1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2000"/>
                                        <p:tgtEl>
                                          <p:spTgt spid="2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3"/>
                                        </p:tgtEl>
                                        <p:attrNameLst>
                                          <p:attrName>style.visibility</p:attrName>
                                        </p:attrNameLst>
                                      </p:cBhvr>
                                      <p:to>
                                        <p:strVal val="visible"/>
                                      </p:to>
                                    </p:set>
                                    <p:animEffect transition="in" filter="fade">
                                      <p:cBhvr>
                                        <p:cTn id="66" dur="2000"/>
                                        <p:tgtEl>
                                          <p:spTgt spid="9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2000"/>
                                        <p:tgtEl>
                                          <p:spTgt spid="13"/>
                                        </p:tgtEl>
                                      </p:cBhvr>
                                    </p:animEffect>
                                  </p:childTnLst>
                                </p:cTn>
                              </p:par>
                              <p:par>
                                <p:cTn id="72" presetID="8" presetClass="emph" presetSubtype="0" repeatCount="indefinite" fill="hold" grpId="5" nodeType="withEffect">
                                  <p:stCondLst>
                                    <p:cond delay="0"/>
                                  </p:stCondLst>
                                  <p:childTnLst>
                                    <p:animRot by="21600000">
                                      <p:cBhvr>
                                        <p:cTn id="73" dur="500" fill="hold"/>
                                        <p:tgtEl>
                                          <p:spTgt spid="97"/>
                                        </p:tgtEl>
                                        <p:attrNameLst>
                                          <p:attrName>r</p:attrName>
                                        </p:attrNameLst>
                                      </p:cBhvr>
                                    </p:animRot>
                                  </p:childTnLst>
                                </p:cTn>
                              </p:par>
                              <p:par>
                                <p:cTn id="74" presetID="10" presetClass="entr" presetSubtype="0" fill="hold" grpId="0" nodeType="withEffect">
                                  <p:stCondLst>
                                    <p:cond delay="0"/>
                                  </p:stCondLst>
                                  <p:childTnLst>
                                    <p:set>
                                      <p:cBhvr>
                                        <p:cTn id="75" dur="1" fill="hold">
                                          <p:stCondLst>
                                            <p:cond delay="0"/>
                                          </p:stCondLst>
                                        </p:cTn>
                                        <p:tgtEl>
                                          <p:spTgt spid="22"/>
                                        </p:tgtEl>
                                        <p:attrNameLst>
                                          <p:attrName>style.visibility</p:attrName>
                                        </p:attrNameLst>
                                      </p:cBhvr>
                                      <p:to>
                                        <p:strVal val="visible"/>
                                      </p:to>
                                    </p:set>
                                    <p:animEffect transition="in" filter="fade">
                                      <p:cBhvr>
                                        <p:cTn id="76" dur="2000"/>
                                        <p:tgtEl>
                                          <p:spTgt spid="22"/>
                                        </p:tgtEl>
                                      </p:cBhvr>
                                    </p:animEffect>
                                  </p:childTnLst>
                                </p:cTn>
                              </p:par>
                              <p:par>
                                <p:cTn id="77" presetID="10" presetClass="entr" presetSubtype="0" fill="hold" nodeType="withEffect">
                                  <p:stCondLst>
                                    <p:cond delay="0"/>
                                  </p:stCondLst>
                                  <p:childTnLst>
                                    <p:set>
                                      <p:cBhvr>
                                        <p:cTn id="78" dur="1" fill="hold">
                                          <p:stCondLst>
                                            <p:cond delay="0"/>
                                          </p:stCondLst>
                                        </p:cTn>
                                        <p:tgtEl>
                                          <p:spTgt spid="90"/>
                                        </p:tgtEl>
                                        <p:attrNameLst>
                                          <p:attrName>style.visibility</p:attrName>
                                        </p:attrNameLst>
                                      </p:cBhvr>
                                      <p:to>
                                        <p:strVal val="visible"/>
                                      </p:to>
                                    </p:set>
                                    <p:animEffect transition="in" filter="fade">
                                      <p:cBhvr>
                                        <p:cTn id="79" dur="2000"/>
                                        <p:tgtEl>
                                          <p:spTgt spid="90"/>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94"/>
                                        </p:tgtEl>
                                        <p:attrNameLst>
                                          <p:attrName>style.visibility</p:attrName>
                                        </p:attrNameLst>
                                      </p:cBhvr>
                                      <p:to>
                                        <p:strVal val="visible"/>
                                      </p:to>
                                    </p:set>
                                    <p:animEffect transition="in" filter="fade">
                                      <p:cBhvr>
                                        <p:cTn id="82" dur="20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20" grpId="0" animBg="1"/>
      <p:bldP spid="21" grpId="0" animBg="1"/>
      <p:bldP spid="22" grpId="0" animBg="1"/>
      <p:bldP spid="92" grpId="0" animBg="1"/>
      <p:bldP spid="93" grpId="0" animBg="1"/>
      <p:bldP spid="94" grpId="0" animBg="1"/>
      <p:bldP spid="97" grpId="0" animBg="1"/>
      <p:bldP spid="97" grpId="1" animBg="1"/>
      <p:bldP spid="97" grpId="2" animBg="1"/>
      <p:bldP spid="97" grpId="3" animBg="1"/>
      <p:bldP spid="97" grpId="4" animBg="1"/>
      <p:bldP spid="97" grpId="5"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438" y="670186"/>
            <a:ext cx="4402598" cy="3706818"/>
          </a:xfrm>
          <a:prstGeom prst="rect">
            <a:avLst/>
          </a:prstGeom>
          <a:noFill/>
          <a:ln>
            <a:noFill/>
          </a:ln>
        </p:spPr>
      </p:pic>
      <p:sp>
        <p:nvSpPr>
          <p:cNvPr id="50" name="Rectangle 49"/>
          <p:cNvSpPr/>
          <p:nvPr/>
        </p:nvSpPr>
        <p:spPr>
          <a:xfrm>
            <a:off x="397188" y="6102628"/>
            <a:ext cx="2543004" cy="276999"/>
          </a:xfrm>
          <a:prstGeom prst="rect">
            <a:avLst/>
          </a:prstGeom>
        </p:spPr>
        <p:txBody>
          <a:bodyPr wrap="none">
            <a:spAutoFit/>
          </a:bodyPr>
          <a:lstStyle/>
          <a:p>
            <a:r>
              <a:rPr lang="en-ZA" sz="1200" dirty="0">
                <a:solidFill>
                  <a:srgbClr val="002060"/>
                </a:solidFill>
                <a:latin typeface="Gill Sans MT"/>
              </a:rPr>
              <a:t>Masenda et al., </a:t>
            </a:r>
            <a:r>
              <a:rPr lang="en-ZA" sz="1200" i="1" dirty="0">
                <a:solidFill>
                  <a:srgbClr val="002060"/>
                </a:solidFill>
                <a:latin typeface="Gill Sans MT"/>
              </a:rPr>
              <a:t>Hyp. Int. </a:t>
            </a:r>
            <a:r>
              <a:rPr lang="en-ZA" sz="1200" b="1" dirty="0">
                <a:solidFill>
                  <a:srgbClr val="002060"/>
                </a:solidFill>
                <a:latin typeface="Gill Sans MT"/>
              </a:rPr>
              <a:t>237</a:t>
            </a:r>
            <a:r>
              <a:rPr lang="en-ZA" sz="1200" dirty="0">
                <a:solidFill>
                  <a:srgbClr val="002060"/>
                </a:solidFill>
                <a:latin typeface="Gill Sans MT"/>
              </a:rPr>
              <a:t> (2016) 40</a:t>
            </a:r>
          </a:p>
        </p:txBody>
      </p:sp>
      <p:sp>
        <p:nvSpPr>
          <p:cNvPr id="58" name="Rectangle 57"/>
          <p:cNvSpPr/>
          <p:nvPr/>
        </p:nvSpPr>
        <p:spPr>
          <a:xfrm>
            <a:off x="397188" y="5770347"/>
            <a:ext cx="4572000" cy="276999"/>
          </a:xfrm>
          <a:prstGeom prst="rect">
            <a:avLst/>
          </a:prstGeom>
        </p:spPr>
        <p:txBody>
          <a:bodyPr>
            <a:spAutoFit/>
          </a:bodyPr>
          <a:lstStyle/>
          <a:p>
            <a:r>
              <a:rPr lang="en-ZA" sz="1200" dirty="0">
                <a:solidFill>
                  <a:srgbClr val="002060"/>
                </a:solidFill>
                <a:latin typeface="Gill Sans MT"/>
              </a:rPr>
              <a:t>Mantovan et al </a:t>
            </a:r>
            <a:r>
              <a:rPr lang="en-ZA" sz="1200" i="1" dirty="0">
                <a:solidFill>
                  <a:srgbClr val="002060"/>
                </a:solidFill>
                <a:latin typeface="Gill Sans MT"/>
              </a:rPr>
              <a:t>Adv. Electron. Mater. </a:t>
            </a:r>
            <a:r>
              <a:rPr lang="en-ZA" sz="1200" b="1" dirty="0">
                <a:solidFill>
                  <a:srgbClr val="002060"/>
                </a:solidFill>
                <a:latin typeface="Gill Sans MT"/>
              </a:rPr>
              <a:t>1</a:t>
            </a:r>
            <a:r>
              <a:rPr lang="en-ZA" sz="1200" dirty="0">
                <a:solidFill>
                  <a:srgbClr val="002060"/>
                </a:solidFill>
                <a:latin typeface="Gill Sans MT"/>
              </a:rPr>
              <a:t> (2015) 1400039</a:t>
            </a:r>
          </a:p>
        </p:txBody>
      </p:sp>
      <p:sp>
        <p:nvSpPr>
          <p:cNvPr id="61" name="TextBox 60"/>
          <p:cNvSpPr txBox="1"/>
          <p:nvPr/>
        </p:nvSpPr>
        <p:spPr>
          <a:xfrm>
            <a:off x="354428" y="4516524"/>
            <a:ext cx="3456384"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ZA" sz="1800" b="0" i="0" u="none" strike="noStrike" kern="0" cap="none" spc="0" normalizeH="0" baseline="0" noProof="0" dirty="0">
                <a:ln>
                  <a:noFill/>
                </a:ln>
                <a:solidFill>
                  <a:prstClr val="black"/>
                </a:solidFill>
                <a:effectLst/>
                <a:uLnTx/>
                <a:uFillTx/>
                <a:latin typeface="Gill Sans MT"/>
              </a:rPr>
              <a:t>Implantation damage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dirty="0">
              <a:ln>
                <a:noFill/>
              </a:ln>
              <a:solidFill>
                <a:prstClr val="black"/>
              </a:solidFill>
              <a:effectLst/>
              <a:uLnTx/>
              <a:uFillTx/>
              <a:latin typeface="Gill Sans MT"/>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ZA" sz="1800" b="0" i="0" u="none" strike="noStrike" kern="0" cap="none" spc="0" normalizeH="0" baseline="0" noProof="0" dirty="0">
                <a:ln>
                  <a:noFill/>
                </a:ln>
                <a:solidFill>
                  <a:prstClr val="black"/>
                </a:solidFill>
                <a:effectLst/>
                <a:uLnTx/>
                <a:uFillTx/>
              </a:rPr>
              <a:t>→ </a:t>
            </a:r>
            <a:r>
              <a:rPr kumimoji="0" lang="en-ZA" sz="1800" b="0" i="0" u="none" strike="noStrike" kern="0" cap="none" spc="0" normalizeH="0" baseline="0" noProof="0" dirty="0">
                <a:ln>
                  <a:noFill/>
                </a:ln>
                <a:solidFill>
                  <a:prstClr val="black"/>
                </a:solidFill>
                <a:effectLst/>
                <a:uLnTx/>
                <a:uFillTx/>
                <a:latin typeface="Gill Sans MT"/>
              </a:rPr>
              <a:t>Fe</a:t>
            </a:r>
            <a:r>
              <a:rPr kumimoji="0" lang="en-ZA" sz="1800" b="0" i="0" u="none" strike="noStrike" kern="0" cap="none" spc="0" normalizeH="0" baseline="30000" noProof="0" dirty="0">
                <a:ln>
                  <a:noFill/>
                </a:ln>
                <a:solidFill>
                  <a:prstClr val="black"/>
                </a:solidFill>
                <a:effectLst/>
                <a:uLnTx/>
                <a:uFillTx/>
                <a:latin typeface="Gill Sans MT"/>
              </a:rPr>
              <a:t>3+</a:t>
            </a:r>
            <a:r>
              <a:rPr kumimoji="0" lang="en-ZA" sz="1800" b="0" i="0" u="none" strike="noStrike" kern="0" cap="none" spc="0" normalizeH="0" baseline="0" noProof="0" dirty="0">
                <a:ln>
                  <a:noFill/>
                </a:ln>
                <a:solidFill>
                  <a:prstClr val="black"/>
                </a:solidFill>
                <a:effectLst/>
                <a:uLnTx/>
                <a:uFillTx/>
                <a:latin typeface="Gill Sans MT"/>
              </a:rPr>
              <a:t> (S=5/2) decreases</a:t>
            </a:r>
          </a:p>
        </p:txBody>
      </p:sp>
      <p:sp>
        <p:nvSpPr>
          <p:cNvPr id="6" name="Rectangle 5"/>
          <p:cNvSpPr/>
          <p:nvPr/>
        </p:nvSpPr>
        <p:spPr>
          <a:xfrm>
            <a:off x="9127958" y="4470884"/>
            <a:ext cx="2951747" cy="2090337"/>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bg1"/>
              </a:solidFill>
            </a:endParaRPr>
          </a:p>
        </p:txBody>
      </p:sp>
      <p:grpSp>
        <p:nvGrpSpPr>
          <p:cNvPr id="21" name="Group 20"/>
          <p:cNvGrpSpPr/>
          <p:nvPr/>
        </p:nvGrpSpPr>
        <p:grpSpPr>
          <a:xfrm>
            <a:off x="188641" y="471380"/>
            <a:ext cx="11891063" cy="6120000"/>
            <a:chOff x="188641" y="471380"/>
            <a:chExt cx="11891063" cy="6120000"/>
          </a:xfrm>
        </p:grpSpPr>
        <p:cxnSp>
          <p:nvCxnSpPr>
            <p:cNvPr id="14" name="Straight Connector 13"/>
            <p:cNvCxnSpPr/>
            <p:nvPr/>
          </p:nvCxnSpPr>
          <p:spPr>
            <a:xfrm>
              <a:off x="188641" y="493210"/>
              <a:ext cx="11880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88641" y="6587894"/>
              <a:ext cx="11880000" cy="348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2871359" y="3531380"/>
              <a:ext cx="6120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2068641" y="486122"/>
              <a:ext cx="11063" cy="607509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D886B0DC-F832-90AC-2A8A-CAE06953DFE4}"/>
              </a:ext>
            </a:extLst>
          </p:cNvPr>
          <p:cNvGrpSpPr/>
          <p:nvPr/>
        </p:nvGrpSpPr>
        <p:grpSpPr>
          <a:xfrm>
            <a:off x="78170" y="71569"/>
            <a:ext cx="12035660" cy="6703999"/>
            <a:chOff x="0" y="71569"/>
            <a:chExt cx="12192000" cy="6703999"/>
          </a:xfrm>
        </p:grpSpPr>
        <p:sp>
          <p:nvSpPr>
            <p:cNvPr id="3" name="Rectangle 2">
              <a:extLst>
                <a:ext uri="{FF2B5EF4-FFF2-40B4-BE49-F238E27FC236}">
                  <a16:creationId xmlns:a16="http://schemas.microsoft.com/office/drawing/2014/main" id="{4C9F6086-83D1-5C7E-962B-D0038634AF41}"/>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a:extLst>
                <a:ext uri="{FF2B5EF4-FFF2-40B4-BE49-F238E27FC236}">
                  <a16:creationId xmlns:a16="http://schemas.microsoft.com/office/drawing/2014/main" id="{32D2AAC4-508A-C282-CBC8-8BF21D9C4E04}"/>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Zinc Oxide: </a:t>
              </a:r>
              <a:r>
                <a:rPr lang="en-ZA" b="1" baseline="30000" dirty="0"/>
                <a:t>57</a:t>
              </a:r>
              <a:r>
                <a:rPr lang="en-ZA" b="1" dirty="0"/>
                <a:t>Mn + </a:t>
              </a:r>
              <a:r>
                <a:rPr lang="en-ZA" b="1" baseline="30000" dirty="0"/>
                <a:t>56</a:t>
              </a:r>
              <a:r>
                <a:rPr lang="en-ZA" b="1" dirty="0"/>
                <a:t>Fe</a:t>
              </a:r>
              <a:r>
                <a:rPr lang="en-ZA" b="1" cap="small" dirty="0"/>
                <a:t> </a:t>
              </a:r>
            </a:p>
          </p:txBody>
        </p:sp>
      </p:grpSp>
      <p:grpSp>
        <p:nvGrpSpPr>
          <p:cNvPr id="7" name="Group 6">
            <a:extLst>
              <a:ext uri="{FF2B5EF4-FFF2-40B4-BE49-F238E27FC236}">
                <a16:creationId xmlns:a16="http://schemas.microsoft.com/office/drawing/2014/main" id="{DC2156D3-E5F0-2629-D152-69363ECC83C9}"/>
              </a:ext>
            </a:extLst>
          </p:cNvPr>
          <p:cNvGrpSpPr/>
          <p:nvPr/>
        </p:nvGrpSpPr>
        <p:grpSpPr>
          <a:xfrm>
            <a:off x="4915460" y="595021"/>
            <a:ext cx="6930207" cy="5963536"/>
            <a:chOff x="4915460" y="595021"/>
            <a:chExt cx="6930207" cy="5963536"/>
          </a:xfrm>
        </p:grpSpPr>
        <p:grpSp>
          <p:nvGrpSpPr>
            <p:cNvPr id="62" name="Group 61"/>
            <p:cNvGrpSpPr/>
            <p:nvPr/>
          </p:nvGrpSpPr>
          <p:grpSpPr>
            <a:xfrm>
              <a:off x="4977081" y="3054268"/>
              <a:ext cx="6560513" cy="3504289"/>
              <a:chOff x="4792810" y="124763"/>
              <a:chExt cx="6149526" cy="3124891"/>
            </a:xfrm>
          </p:grpSpPr>
          <p:pic>
            <p:nvPicPr>
              <p:cNvPr id="63" name="Picture 6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2810" y="124763"/>
                <a:ext cx="4435958" cy="3124891"/>
              </a:xfrm>
              <a:prstGeom prst="rect">
                <a:avLst/>
              </a:prstGeom>
              <a:noFill/>
              <a:ln>
                <a:noFill/>
              </a:ln>
            </p:spPr>
          </p:pic>
          <p:sp>
            <p:nvSpPr>
              <p:cNvPr id="64" name="TextBox 63"/>
              <p:cNvSpPr txBox="1"/>
              <p:nvPr/>
            </p:nvSpPr>
            <p:spPr>
              <a:xfrm>
                <a:off x="9296953" y="1002327"/>
                <a:ext cx="1645383" cy="960591"/>
              </a:xfrm>
              <a:prstGeom prst="rect">
                <a:avLst/>
              </a:prstGeom>
              <a:solidFill>
                <a:srgbClr val="FF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2800" b="0" i="0" u="none" strike="noStrike" kern="0" cap="none" spc="0" normalizeH="0" baseline="0" noProof="0" dirty="0">
                    <a:ln>
                      <a:noFill/>
                    </a:ln>
                    <a:solidFill>
                      <a:schemeClr val="bg1"/>
                    </a:solidFill>
                    <a:effectLst/>
                    <a:uLnTx/>
                    <a:uFillTx/>
                    <a:latin typeface="Gill Sans MT"/>
                  </a:rPr>
                  <a:t>Spin-spin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1800" b="0" i="0" u="none" strike="noStrike" kern="0" cap="none" spc="0" normalizeH="0" baseline="0" noProof="0" dirty="0">
                    <a:ln>
                      <a:noFill/>
                    </a:ln>
                    <a:solidFill>
                      <a:schemeClr val="bg1"/>
                    </a:solidFill>
                    <a:effectLst/>
                    <a:uLnTx/>
                    <a:uFillTx/>
                    <a:latin typeface="Gill Sans MT"/>
                  </a:rPr>
                  <a:t>relaxation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1800" b="0" i="0" u="none" strike="noStrike" kern="0" cap="none" spc="0" normalizeH="0" baseline="0" noProof="0" dirty="0">
                    <a:ln>
                      <a:noFill/>
                    </a:ln>
                    <a:solidFill>
                      <a:schemeClr val="bg1"/>
                    </a:solidFill>
                    <a:effectLst/>
                    <a:uLnTx/>
                    <a:uFillTx/>
                    <a:latin typeface="Gill Sans MT"/>
                  </a:rPr>
                  <a:t>contributes</a:t>
                </a:r>
              </a:p>
            </p:txBody>
          </p:sp>
        </p:grpSp>
        <p:pic>
          <p:nvPicPr>
            <p:cNvPr id="65" name="Picture 64"/>
            <p:cNvPicPr>
              <a:picLocks noChangeAspect="1"/>
            </p:cNvPicPr>
            <p:nvPr/>
          </p:nvPicPr>
          <p:blipFill>
            <a:blip r:embed="rId5"/>
            <a:stretch>
              <a:fillRect/>
            </a:stretch>
          </p:blipFill>
          <p:spPr>
            <a:xfrm>
              <a:off x="4915460" y="595021"/>
              <a:ext cx="6930207" cy="2400957"/>
            </a:xfrm>
            <a:prstGeom prst="rect">
              <a:avLst/>
            </a:prstGeom>
            <a:ln>
              <a:solidFill>
                <a:srgbClr val="002060"/>
              </a:solidFill>
            </a:ln>
          </p:spPr>
        </p:pic>
        <p:sp>
          <p:nvSpPr>
            <p:cNvPr id="5" name="Rectangle 4">
              <a:extLst>
                <a:ext uri="{FF2B5EF4-FFF2-40B4-BE49-F238E27FC236}">
                  <a16:creationId xmlns:a16="http://schemas.microsoft.com/office/drawing/2014/main" id="{04A63CD7-26F6-2E2C-DF61-C651679E0DFF}"/>
                </a:ext>
              </a:extLst>
            </p:cNvPr>
            <p:cNvSpPr/>
            <p:nvPr/>
          </p:nvSpPr>
          <p:spPr>
            <a:xfrm>
              <a:off x="4915460" y="3054268"/>
              <a:ext cx="6922110" cy="349383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1005261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E8255A3-F40A-0357-6929-00D4AF2DE1A2}"/>
              </a:ext>
            </a:extLst>
          </p:cNvPr>
          <p:cNvGrpSpPr/>
          <p:nvPr/>
        </p:nvGrpSpPr>
        <p:grpSpPr>
          <a:xfrm>
            <a:off x="78170" y="71569"/>
            <a:ext cx="12035660" cy="6703999"/>
            <a:chOff x="0" y="71569"/>
            <a:chExt cx="12192000" cy="6703999"/>
          </a:xfrm>
        </p:grpSpPr>
        <p:sp>
          <p:nvSpPr>
            <p:cNvPr id="9" name="Rectangle 8">
              <a:extLst>
                <a:ext uri="{FF2B5EF4-FFF2-40B4-BE49-F238E27FC236}">
                  <a16:creationId xmlns:a16="http://schemas.microsoft.com/office/drawing/2014/main" id="{B4BDB980-617A-011A-BD5B-64FAE6D7D738}"/>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a:extLst>
                <a:ext uri="{FF2B5EF4-FFF2-40B4-BE49-F238E27FC236}">
                  <a16:creationId xmlns:a16="http://schemas.microsoft.com/office/drawing/2014/main" id="{7F7EACDB-108E-BD0E-180D-159C9C0CE7F4}"/>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dirty="0"/>
                <a:t>ZnO : Summary</a:t>
              </a:r>
            </a:p>
          </p:txBody>
        </p:sp>
      </p:grpSp>
      <p:sp>
        <p:nvSpPr>
          <p:cNvPr id="14" name="Rectangle 13">
            <a:extLst>
              <a:ext uri="{FF2B5EF4-FFF2-40B4-BE49-F238E27FC236}">
                <a16:creationId xmlns:a16="http://schemas.microsoft.com/office/drawing/2014/main" id="{7D39213C-2CE5-82A8-CE2D-9C65626171A0}"/>
              </a:ext>
            </a:extLst>
          </p:cNvPr>
          <p:cNvSpPr/>
          <p:nvPr/>
        </p:nvSpPr>
        <p:spPr>
          <a:xfrm>
            <a:off x="132296" y="559317"/>
            <a:ext cx="8007852" cy="24906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id="{A6381CDF-A5D9-3423-3D3D-2FAD376B435F}"/>
              </a:ext>
            </a:extLst>
          </p:cNvPr>
          <p:cNvSpPr/>
          <p:nvPr/>
        </p:nvSpPr>
        <p:spPr>
          <a:xfrm>
            <a:off x="189433" y="642590"/>
            <a:ext cx="7871202" cy="2215991"/>
          </a:xfrm>
          <a:prstGeom prst="rect">
            <a:avLst/>
          </a:prstGeom>
        </p:spPr>
        <p:txBody>
          <a:bodyPr wrap="square">
            <a:spAutoFit/>
          </a:bodyPr>
          <a:lstStyle/>
          <a:p>
            <a:pPr algn="just"/>
            <a:r>
              <a:rPr lang="en-ZA" b="1" dirty="0">
                <a:solidFill>
                  <a:srgbClr val="002060"/>
                </a:solidFill>
                <a:latin typeface="Calibri" pitchFamily="34" charset="0"/>
              </a:rPr>
              <a:t>Using eMS with short-lived radioactive </a:t>
            </a:r>
            <a:r>
              <a:rPr lang="en-ZA" b="1" baseline="30000" dirty="0">
                <a:solidFill>
                  <a:srgbClr val="002060"/>
                </a:solidFill>
                <a:latin typeface="Calibri" pitchFamily="34" charset="0"/>
              </a:rPr>
              <a:t>57</a:t>
            </a:r>
            <a:r>
              <a:rPr lang="en-ZA" b="1" dirty="0">
                <a:solidFill>
                  <a:srgbClr val="002060"/>
                </a:solidFill>
                <a:latin typeface="Calibri" pitchFamily="34" charset="0"/>
              </a:rPr>
              <a:t>Mn* with fluence </a:t>
            </a:r>
            <a:r>
              <a:rPr lang="en-ZA" b="1" dirty="0">
                <a:solidFill>
                  <a:srgbClr val="002060"/>
                </a:solidFill>
                <a:latin typeface="Times New Roman" panose="02020603050405020304" pitchFamily="18" charset="0"/>
                <a:cs typeface="Times New Roman" panose="02020603050405020304" pitchFamily="18" charset="0"/>
              </a:rPr>
              <a:t>~ </a:t>
            </a:r>
            <a:r>
              <a:rPr lang="en-ZA" b="1" dirty="0">
                <a:solidFill>
                  <a:srgbClr val="002060"/>
                </a:solidFill>
                <a:latin typeface="Calibri" panose="020F0502020204030204" pitchFamily="34" charset="0"/>
                <a:cs typeface="Times New Roman" panose="02020603050405020304" pitchFamily="18" charset="0"/>
              </a:rPr>
              <a:t>3</a:t>
            </a:r>
            <a:r>
              <a:rPr lang="en-ZA" b="1" dirty="0">
                <a:solidFill>
                  <a:srgbClr val="002060"/>
                </a:solidFill>
                <a:latin typeface="Calibri" panose="020F0502020204030204" pitchFamily="34" charset="0"/>
                <a:cs typeface="Times New Roman" panose="02020603050405020304" pitchFamily="18" charset="0"/>
                <a:sym typeface="Symbol"/>
              </a:rPr>
              <a:t>10</a:t>
            </a:r>
            <a:r>
              <a:rPr lang="en-ZA" b="1" baseline="30000" dirty="0">
                <a:solidFill>
                  <a:srgbClr val="002060"/>
                </a:solidFill>
                <a:latin typeface="Calibri" panose="020F0502020204030204" pitchFamily="34" charset="0"/>
                <a:cs typeface="Times New Roman" panose="02020603050405020304" pitchFamily="18" charset="0"/>
                <a:sym typeface="Symbol"/>
              </a:rPr>
              <a:t>12</a:t>
            </a:r>
            <a:r>
              <a:rPr lang="en-ZA" b="1" dirty="0">
                <a:solidFill>
                  <a:srgbClr val="002060"/>
                </a:solidFill>
                <a:latin typeface="Calibri" panose="020F0502020204030204" pitchFamily="34" charset="0"/>
                <a:cs typeface="Times New Roman" panose="02020603050405020304" pitchFamily="18" charset="0"/>
                <a:sym typeface="Symbol"/>
              </a:rPr>
              <a:t> ion.cm</a:t>
            </a:r>
            <a:r>
              <a:rPr lang="en-ZA" b="1" baseline="30000" dirty="0">
                <a:solidFill>
                  <a:srgbClr val="002060"/>
                </a:solidFill>
                <a:latin typeface="Calibri" panose="020F0502020204030204" pitchFamily="34" charset="0"/>
                <a:cs typeface="Times New Roman" panose="02020603050405020304" pitchFamily="18" charset="0"/>
                <a:sym typeface="Symbol"/>
              </a:rPr>
              <a:t>-2 </a:t>
            </a:r>
          </a:p>
          <a:p>
            <a:pPr algn="just"/>
            <a:endParaRPr lang="en-ZA" baseline="30000" dirty="0">
              <a:solidFill>
                <a:srgbClr val="002060"/>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r>
              <a:rPr lang="en-ZA" dirty="0">
                <a:solidFill>
                  <a:srgbClr val="002060"/>
                </a:solidFill>
                <a:latin typeface="Calibri" pitchFamily="34" charset="0"/>
              </a:rPr>
              <a:t>No dilute ferromagnetic behaviour is observed in the ZnO, ..... (&lt;10</a:t>
            </a:r>
            <a:r>
              <a:rPr lang="en-ZA" baseline="30000" dirty="0">
                <a:solidFill>
                  <a:srgbClr val="002060"/>
                </a:solidFill>
                <a:latin typeface="Calibri" pitchFamily="34" charset="0"/>
              </a:rPr>
              <a:t>-3</a:t>
            </a:r>
            <a:r>
              <a:rPr lang="en-ZA" dirty="0">
                <a:solidFill>
                  <a:srgbClr val="002060"/>
                </a:solidFill>
                <a:latin typeface="Calibri" pitchFamily="34" charset="0"/>
              </a:rPr>
              <a:t> at. %)</a:t>
            </a:r>
          </a:p>
          <a:p>
            <a:pPr marL="342900" indent="-342900" algn="just">
              <a:buFont typeface="Wingdings" panose="05000000000000000000" pitchFamily="2" charset="2"/>
              <a:buChar char="ü"/>
            </a:pPr>
            <a:endParaRPr lang="en-ZA" dirty="0">
              <a:solidFill>
                <a:srgbClr val="002060"/>
              </a:solidFill>
              <a:latin typeface="Calibri" pitchFamily="34" charset="0"/>
            </a:endParaRPr>
          </a:p>
          <a:p>
            <a:pPr marL="342900" indent="-342900" algn="just">
              <a:buFont typeface="Wingdings" panose="05000000000000000000" pitchFamily="2" charset="2"/>
              <a:buChar char="ü"/>
            </a:pPr>
            <a:r>
              <a:rPr lang="en-ZA" dirty="0">
                <a:solidFill>
                  <a:srgbClr val="002060"/>
                </a:solidFill>
                <a:latin typeface="Calibri" pitchFamily="34" charset="0"/>
              </a:rPr>
              <a:t>Instead, </a:t>
            </a:r>
            <a:r>
              <a:rPr lang="en-US" dirty="0">
                <a:solidFill>
                  <a:srgbClr val="002060"/>
                </a:solidFill>
                <a:latin typeface="Calibri" pitchFamily="34" charset="0"/>
              </a:rPr>
              <a:t>paramagnetism in Fe implanted ZnO (and other oxides)</a:t>
            </a:r>
            <a:r>
              <a:rPr lang="da-DK" baseline="-25000" dirty="0">
                <a:solidFill>
                  <a:srgbClr val="002060"/>
                </a:solidFill>
                <a:latin typeface="Calibri" pitchFamily="34" charset="0"/>
                <a:cs typeface="Times New Roman" pitchFamily="18" charset="0"/>
              </a:rPr>
              <a:t> </a:t>
            </a:r>
          </a:p>
          <a:p>
            <a:pPr algn="just"/>
            <a:r>
              <a:rPr lang="da-DK" baseline="-25000" dirty="0">
                <a:solidFill>
                  <a:srgbClr val="002060"/>
                </a:solidFill>
                <a:latin typeface="Calibri" pitchFamily="34" charset="0"/>
                <a:cs typeface="Times New Roman" pitchFamily="18" charset="0"/>
              </a:rPr>
              <a:t>	</a:t>
            </a:r>
            <a:r>
              <a:rPr lang="da-DK" dirty="0">
                <a:solidFill>
                  <a:srgbClr val="002060"/>
                </a:solidFill>
                <a:latin typeface="Calibri" pitchFamily="34" charset="0"/>
                <a:cs typeface="Times New Roman" pitchFamily="18" charset="0"/>
              </a:rPr>
              <a:t>→ </a:t>
            </a:r>
            <a:r>
              <a:rPr lang="en-US" dirty="0">
                <a:solidFill>
                  <a:srgbClr val="002060"/>
                </a:solidFill>
                <a:latin typeface="Calibri" pitchFamily="34" charset="0"/>
                <a:sym typeface="Wingdings" pitchFamily="2" charset="2"/>
              </a:rPr>
              <a:t>Slow paramagnetic relaxation of Fe</a:t>
            </a:r>
            <a:r>
              <a:rPr lang="en-US" baseline="30000" dirty="0">
                <a:solidFill>
                  <a:srgbClr val="002060"/>
                </a:solidFill>
                <a:latin typeface="Calibri" pitchFamily="34" charset="0"/>
                <a:sym typeface="Wingdings" pitchFamily="2" charset="2"/>
              </a:rPr>
              <a:t>3+</a:t>
            </a:r>
            <a:r>
              <a:rPr lang="en-US" dirty="0">
                <a:solidFill>
                  <a:srgbClr val="002060"/>
                </a:solidFill>
                <a:latin typeface="Calibri" pitchFamily="34" charset="0"/>
                <a:sym typeface="Wingdings" pitchFamily="2" charset="2"/>
              </a:rPr>
              <a:t> </a:t>
            </a:r>
          </a:p>
          <a:p>
            <a:pPr algn="just"/>
            <a:endParaRPr lang="en-US" dirty="0">
              <a:solidFill>
                <a:srgbClr val="002060"/>
              </a:solidFill>
              <a:latin typeface="Calibri" pitchFamily="34" charset="0"/>
              <a:sym typeface="Wingdings" pitchFamily="2" charset="2"/>
            </a:endParaRPr>
          </a:p>
          <a:p>
            <a:pPr marL="285750" indent="-285750" algn="just">
              <a:buFont typeface="Wingdings" panose="05000000000000000000" pitchFamily="2" charset="2"/>
              <a:buChar char="ü"/>
            </a:pPr>
            <a:r>
              <a:rPr lang="en-US" dirty="0">
                <a:solidFill>
                  <a:srgbClr val="002060"/>
                </a:solidFill>
                <a:latin typeface="Calibri" pitchFamily="34" charset="0"/>
                <a:sym typeface="Wingdings" pitchFamily="2" charset="2"/>
              </a:rPr>
              <a:t>Leading candidate → Ga(Mn)As with current </a:t>
            </a:r>
            <a:r>
              <a:rPr lang="en-US" i="1" dirty="0">
                <a:solidFill>
                  <a:srgbClr val="002060"/>
                </a:solidFill>
                <a:latin typeface="Calibri" pitchFamily="34" charset="0"/>
                <a:sym typeface="Wingdings" pitchFamily="2" charset="2"/>
              </a:rPr>
              <a:t>T</a:t>
            </a:r>
            <a:r>
              <a:rPr lang="en-US" baseline="-25000" dirty="0">
                <a:solidFill>
                  <a:srgbClr val="002060"/>
                </a:solidFill>
                <a:latin typeface="Calibri" pitchFamily="34" charset="0"/>
                <a:sym typeface="Wingdings" pitchFamily="2" charset="2"/>
              </a:rPr>
              <a:t>c</a:t>
            </a:r>
            <a:r>
              <a:rPr lang="en-US" dirty="0">
                <a:solidFill>
                  <a:srgbClr val="002060"/>
                </a:solidFill>
                <a:latin typeface="Calibri" pitchFamily="34" charset="0"/>
                <a:sym typeface="Wingdings" pitchFamily="2" charset="2"/>
              </a:rPr>
              <a:t> = 185 K</a:t>
            </a:r>
          </a:p>
        </p:txBody>
      </p:sp>
      <p:pic>
        <p:nvPicPr>
          <p:cNvPr id="16" name="Picture 15">
            <a:extLst>
              <a:ext uri="{FF2B5EF4-FFF2-40B4-BE49-F238E27FC236}">
                <a16:creationId xmlns:a16="http://schemas.microsoft.com/office/drawing/2014/main" id="{0A29D2E9-EFBC-4FBC-B295-43227C802F58}"/>
              </a:ext>
            </a:extLst>
          </p:cNvPr>
          <p:cNvPicPr>
            <a:picLocks noChangeAspect="1"/>
          </p:cNvPicPr>
          <p:nvPr/>
        </p:nvPicPr>
        <p:blipFill>
          <a:blip r:embed="rId3"/>
          <a:stretch>
            <a:fillRect/>
          </a:stretch>
        </p:blipFill>
        <p:spPr>
          <a:xfrm>
            <a:off x="8446439" y="559318"/>
            <a:ext cx="3541141" cy="2490635"/>
          </a:xfrm>
          <a:prstGeom prst="rect">
            <a:avLst/>
          </a:prstGeom>
        </p:spPr>
      </p:pic>
      <p:pic>
        <p:nvPicPr>
          <p:cNvPr id="17" name="Picture 16">
            <a:extLst>
              <a:ext uri="{FF2B5EF4-FFF2-40B4-BE49-F238E27FC236}">
                <a16:creationId xmlns:a16="http://schemas.microsoft.com/office/drawing/2014/main" id="{93B80950-A81F-9AB6-F877-BD793DC938CA}"/>
              </a:ext>
            </a:extLst>
          </p:cNvPr>
          <p:cNvPicPr>
            <a:picLocks noChangeAspect="1"/>
          </p:cNvPicPr>
          <p:nvPr/>
        </p:nvPicPr>
        <p:blipFill>
          <a:blip r:embed="rId4"/>
          <a:stretch>
            <a:fillRect/>
          </a:stretch>
        </p:blipFill>
        <p:spPr>
          <a:xfrm>
            <a:off x="5985541" y="3222163"/>
            <a:ext cx="6017026" cy="3200400"/>
          </a:xfrm>
          <a:prstGeom prst="rect">
            <a:avLst/>
          </a:prstGeom>
          <a:ln>
            <a:solidFill>
              <a:srgbClr val="002060"/>
            </a:solidFill>
          </a:ln>
        </p:spPr>
      </p:pic>
      <p:pic>
        <p:nvPicPr>
          <p:cNvPr id="18" name="Picture 17">
            <a:extLst>
              <a:ext uri="{FF2B5EF4-FFF2-40B4-BE49-F238E27FC236}">
                <a16:creationId xmlns:a16="http://schemas.microsoft.com/office/drawing/2014/main" id="{01DB4DAD-ABD3-961E-153E-2F4A916AD48A}"/>
              </a:ext>
            </a:extLst>
          </p:cNvPr>
          <p:cNvPicPr>
            <a:picLocks noChangeAspect="1"/>
          </p:cNvPicPr>
          <p:nvPr/>
        </p:nvPicPr>
        <p:blipFill>
          <a:blip r:embed="rId5"/>
          <a:stretch>
            <a:fillRect/>
          </a:stretch>
        </p:blipFill>
        <p:spPr>
          <a:xfrm>
            <a:off x="189433" y="3222163"/>
            <a:ext cx="5562010" cy="3201983"/>
          </a:xfrm>
          <a:prstGeom prst="rect">
            <a:avLst/>
          </a:prstGeom>
          <a:ln>
            <a:solidFill>
              <a:srgbClr val="002060"/>
            </a:solidFill>
          </a:ln>
        </p:spPr>
      </p:pic>
    </p:spTree>
    <p:extLst>
      <p:ext uri="{BB962C8B-B14F-4D97-AF65-F5344CB8AC3E}">
        <p14:creationId xmlns:p14="http://schemas.microsoft.com/office/powerpoint/2010/main" val="248691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anim calcmode="lin" valueType="num">
                                      <p:cBhvr additive="base">
                                        <p:cTn id="9"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 calcmode="lin" valueType="num">
                                      <p:cBhvr additive="base">
                                        <p:cTn id="15" dur="500" fill="hold"/>
                                        <p:tgtEl>
                                          <p:spTgt spid="1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 calcmode="lin" valueType="num">
                                      <p:cBhvr additive="base">
                                        <p:cTn id="21" dur="500" fill="hold"/>
                                        <p:tgtEl>
                                          <p:spTgt spid="1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anim calcmode="lin" valueType="num">
                                      <p:cBhvr additive="base">
                                        <p:cTn id="27" dur="500" fill="hold"/>
                                        <p:tgtEl>
                                          <p:spTgt spid="1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xEl>
                                              <p:pRg st="7" end="7"/>
                                            </p:txEl>
                                          </p:spTgt>
                                        </p:tgtEl>
                                        <p:attrNameLst>
                                          <p:attrName>style.visibility</p:attrName>
                                        </p:attrNameLst>
                                      </p:cBhvr>
                                      <p:to>
                                        <p:strVal val="visible"/>
                                      </p:to>
                                    </p:set>
                                    <p:anim calcmode="lin" valueType="num">
                                      <p:cBhvr additive="base">
                                        <p:cTn id="33" dur="500" fill="hold"/>
                                        <p:tgtEl>
                                          <p:spTgt spid="15">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221" y="80785"/>
            <a:ext cx="12039816" cy="54186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b="1" cap="small" dirty="0"/>
          </a:p>
        </p:txBody>
      </p:sp>
      <p:sp>
        <p:nvSpPr>
          <p:cNvPr id="5" name="Rectangle 4"/>
          <p:cNvSpPr/>
          <p:nvPr/>
        </p:nvSpPr>
        <p:spPr>
          <a:xfrm>
            <a:off x="84221" y="6288623"/>
            <a:ext cx="12056075" cy="44026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ZA" sz="1400" dirty="0"/>
              <a:t>| Avignon | ARIS2023 | June 09 | </a:t>
            </a:r>
          </a:p>
        </p:txBody>
      </p:sp>
      <p:sp>
        <p:nvSpPr>
          <p:cNvPr id="6" name="Rectangle 1"/>
          <p:cNvSpPr>
            <a:spLocks noChangeArrowheads="1"/>
          </p:cNvSpPr>
          <p:nvPr/>
        </p:nvSpPr>
        <p:spPr bwMode="auto">
          <a:xfrm>
            <a:off x="42110" y="1510081"/>
            <a:ext cx="12124037" cy="53739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lnSpc>
                <a:spcPct val="150000"/>
              </a:lnSpc>
              <a:spcBef>
                <a:spcPct val="0"/>
              </a:spcBef>
              <a:spcAft>
                <a:spcPct val="0"/>
              </a:spcAft>
            </a:pPr>
            <a:r>
              <a:rPr lang="en-ZA" sz="2200" b="1" dirty="0">
                <a:solidFill>
                  <a:srgbClr val="002060"/>
                </a:solidFill>
                <a:latin typeface="Cambria" panose="02040503050406030204" pitchFamily="18" charset="0"/>
                <a:ea typeface="Cambria" panose="02040503050406030204" pitchFamily="18" charset="0"/>
                <a:cs typeface="Arial" pitchFamily="34" charset="0"/>
              </a:rPr>
              <a:t>Lattice site and charge states in ternary nitrides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0788" y="153234"/>
            <a:ext cx="273829" cy="407376"/>
          </a:xfrm>
          <a:prstGeom prst="rect">
            <a:avLst/>
          </a:prstGeom>
        </p:spPr>
      </p:pic>
    </p:spTree>
    <p:extLst>
      <p:ext uri="{BB962C8B-B14F-4D97-AF65-F5344CB8AC3E}">
        <p14:creationId xmlns:p14="http://schemas.microsoft.com/office/powerpoint/2010/main" val="678429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1324" y="1325335"/>
            <a:ext cx="8204108" cy="3027550"/>
            <a:chOff x="155602" y="1226649"/>
            <a:chExt cx="7976789" cy="3027550"/>
          </a:xfrm>
        </p:grpSpPr>
        <p:sp>
          <p:nvSpPr>
            <p:cNvPr id="110" name="TextBox 109"/>
            <p:cNvSpPr txBox="1"/>
            <p:nvPr/>
          </p:nvSpPr>
          <p:spPr>
            <a:xfrm>
              <a:off x="4218354" y="1226649"/>
              <a:ext cx="3914037" cy="2846933"/>
            </a:xfrm>
            <a:prstGeom prst="rect">
              <a:avLst/>
            </a:prstGeom>
            <a:solidFill>
              <a:srgbClr val="9FB8CD">
                <a:lumMod val="60000"/>
                <a:lumOff val="4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600"/>
                </a:spcBef>
                <a:spcAft>
                  <a:spcPts val="600"/>
                </a:spcAft>
                <a:buClrTx/>
                <a:buSzTx/>
                <a:buFontTx/>
                <a:buNone/>
                <a:tabLst/>
                <a:defRPr/>
              </a:pPr>
              <a:r>
                <a:rPr kumimoji="0" lang="en-GB" sz="2000" b="1" i="0" u="none" strike="noStrike" kern="0" cap="none" spc="0" normalizeH="0" baseline="0" noProof="0" dirty="0">
                  <a:ln>
                    <a:noFill/>
                  </a:ln>
                  <a:solidFill>
                    <a:srgbClr val="002060"/>
                  </a:solidFill>
                  <a:effectLst/>
                  <a:uLnTx/>
                  <a:uFillTx/>
                  <a:latin typeface="Trebuchet MS" panose="020B0603020202020204" pitchFamily="34" charset="0"/>
                  <a:cs typeface="Calibri" panose="020F0502020204030204" pitchFamily="34" charset="0"/>
                  <a:sym typeface="Symbol"/>
                </a:rPr>
                <a:t>“</a:t>
              </a:r>
              <a:r>
                <a:rPr kumimoji="0" lang="en-GB" sz="2000" b="1" i="1"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sym typeface="Symbol"/>
                </a:rPr>
                <a:t>a</a:t>
              </a:r>
              <a:r>
                <a:rPr kumimoji="0" lang="en-GB" sz="2000" b="1" i="0" u="none" strike="noStrike" kern="0" cap="none" spc="0" normalizeH="0" baseline="-25000" noProof="0" dirty="0">
                  <a:ln>
                    <a:noFill/>
                  </a:ln>
                  <a:solidFill>
                    <a:srgbClr val="002060"/>
                  </a:solidFill>
                  <a:effectLst/>
                  <a:uLnTx/>
                  <a:uFillTx/>
                  <a:latin typeface="Trebuchet MS" panose="020B0603020202020204" pitchFamily="34" charset="0"/>
                  <a:cs typeface="Times New Roman" panose="02020603050405020304" pitchFamily="18" charset="0"/>
                  <a:sym typeface="Symbol"/>
                </a:rPr>
                <a:t>0</a:t>
              </a:r>
              <a:r>
                <a:rPr kumimoji="0" lang="en-GB" sz="2000" b="1" i="0"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sym typeface="Symbol"/>
                </a:rPr>
                <a:t> engineering”</a:t>
              </a:r>
              <a:endParaRPr kumimoji="0" lang="en-GB" sz="1900" b="1" i="0"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sym typeface="Symbol"/>
              </a:endParaRPr>
            </a:p>
            <a:p>
              <a:pPr marL="0" marR="0" lvl="0" indent="0" defTabSz="914400" eaLnBrk="1" fontAlgn="auto" latinLnBrk="0" hangingPunct="1">
                <a:lnSpc>
                  <a:spcPct val="100000"/>
                </a:lnSpc>
                <a:spcBef>
                  <a:spcPts val="600"/>
                </a:spcBef>
                <a:spcAft>
                  <a:spcPts val="600"/>
                </a:spcAft>
                <a:buClrTx/>
                <a:buSzTx/>
                <a:buFontTx/>
                <a:buNone/>
                <a:tabLst/>
                <a:defRPr/>
              </a:pPr>
              <a:r>
                <a:rPr kumimoji="0" lang="en-GB" sz="1900" b="0" i="0"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sym typeface="Symbol"/>
                </a:rPr>
                <a:t>...tuning…</a:t>
              </a:r>
            </a:p>
            <a:p>
              <a:pPr marL="342900" marR="0" lvl="0" indent="-342900" defTabSz="914400" eaLnBrk="1" fontAlgn="auto" latinLnBrk="0" hangingPunct="1">
                <a:lnSpc>
                  <a:spcPct val="100000"/>
                </a:lnSpc>
                <a:spcBef>
                  <a:spcPts val="600"/>
                </a:spcBef>
                <a:spcAft>
                  <a:spcPts val="600"/>
                </a:spcAft>
                <a:buClrTx/>
                <a:buSzTx/>
                <a:buFont typeface="Wingdings" panose="05000000000000000000" pitchFamily="2" charset="2"/>
                <a:buChar char="ü"/>
                <a:tabLst/>
                <a:defRPr/>
              </a:pPr>
              <a:r>
                <a:rPr kumimoji="0" lang="en-GB" b="0" i="0"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sym typeface="Symbol"/>
                </a:rPr>
                <a:t>band-gap energy: 0.7 – 6.2 eV</a:t>
              </a:r>
            </a:p>
            <a:p>
              <a:pPr marL="342900" marR="0" lvl="0" indent="-342900" defTabSz="914400" eaLnBrk="1" fontAlgn="auto" latinLnBrk="0" hangingPunct="1">
                <a:lnSpc>
                  <a:spcPct val="100000"/>
                </a:lnSpc>
                <a:spcBef>
                  <a:spcPts val="600"/>
                </a:spcBef>
                <a:spcAft>
                  <a:spcPts val="600"/>
                </a:spcAft>
                <a:buClrTx/>
                <a:buSzTx/>
                <a:buFont typeface="Wingdings" panose="05000000000000000000" pitchFamily="2" charset="2"/>
                <a:buChar char="ü"/>
                <a:tabLst/>
                <a:defRPr/>
              </a:pPr>
              <a:r>
                <a:rPr kumimoji="0" lang="en-GB" b="0" i="0"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sym typeface="Symbol"/>
                </a:rPr>
                <a:t>magnetism (</a:t>
              </a:r>
              <a:r>
                <a:rPr kumimoji="0" lang="en-GB" b="0" i="1"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rPr>
                <a:t>p</a:t>
              </a:r>
              <a:r>
                <a:rPr kumimoji="0" lang="en-GB" b="0" i="0"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rPr>
                <a:t>-</a:t>
              </a:r>
              <a:r>
                <a:rPr kumimoji="0" lang="en-GB" b="0" i="1"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rPr>
                <a:t>d</a:t>
              </a:r>
              <a:r>
                <a:rPr kumimoji="0" lang="en-GB" b="0" i="0"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rPr>
                <a:t> hybridization)</a:t>
              </a:r>
            </a:p>
            <a:p>
              <a:pPr marL="342900" marR="0" lvl="0" indent="-342900" defTabSz="914400" eaLnBrk="1" fontAlgn="auto" latinLnBrk="0" hangingPunct="1">
                <a:lnSpc>
                  <a:spcPct val="100000"/>
                </a:lnSpc>
                <a:spcBef>
                  <a:spcPts val="600"/>
                </a:spcBef>
                <a:spcAft>
                  <a:spcPts val="600"/>
                </a:spcAft>
                <a:buClrTx/>
                <a:buSzTx/>
                <a:buFont typeface="Wingdings" panose="05000000000000000000" pitchFamily="2" charset="2"/>
                <a:buChar char="ü"/>
                <a:tabLst/>
                <a:defRPr/>
              </a:pPr>
              <a:r>
                <a:rPr kumimoji="0" lang="en-ZA" b="0" i="0"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rPr>
                <a:t>effective masses of holes and electrons</a:t>
              </a:r>
            </a:p>
            <a:p>
              <a:pPr marL="342900" marR="0" lvl="0" indent="-342900" defTabSz="914400" eaLnBrk="1" fontAlgn="auto" latinLnBrk="0" hangingPunct="1">
                <a:lnSpc>
                  <a:spcPct val="100000"/>
                </a:lnSpc>
                <a:spcBef>
                  <a:spcPts val="600"/>
                </a:spcBef>
                <a:spcAft>
                  <a:spcPts val="600"/>
                </a:spcAft>
                <a:buClrTx/>
                <a:buSzTx/>
                <a:buFont typeface="Wingdings" panose="05000000000000000000" pitchFamily="2" charset="2"/>
                <a:buChar char="ü"/>
                <a:tabLst/>
                <a:defRPr/>
              </a:pPr>
              <a:r>
                <a:rPr kumimoji="0" lang="en-ZA" b="0" i="0"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rPr>
                <a:t>dielectric constants</a:t>
              </a:r>
            </a:p>
          </p:txBody>
        </p:sp>
        <p:pic>
          <p:nvPicPr>
            <p:cNvPr id="111" name="Picture 1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602" y="1296244"/>
              <a:ext cx="3983095" cy="2957955"/>
            </a:xfrm>
            <a:prstGeom prst="rect">
              <a:avLst/>
            </a:prstGeom>
          </p:spPr>
        </p:pic>
      </p:grpSp>
      <p:sp>
        <p:nvSpPr>
          <p:cNvPr id="113" name="TextBox 112"/>
          <p:cNvSpPr txBox="1"/>
          <p:nvPr/>
        </p:nvSpPr>
        <p:spPr>
          <a:xfrm>
            <a:off x="8092411" y="488242"/>
            <a:ext cx="3874751" cy="461665"/>
          </a:xfrm>
          <a:prstGeom prst="rect">
            <a:avLst/>
          </a:prstGeom>
          <a:solidFill>
            <a:srgbClr val="9FB8CD">
              <a:lumMod val="60000"/>
              <a:lumOff val="4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rPr>
              <a:t>InN and GaN  </a:t>
            </a:r>
            <a:r>
              <a:rPr kumimoji="0" lang="en-GB" sz="2400" b="0" i="0"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sym typeface="Symbol"/>
              </a:rPr>
              <a:t>  In</a:t>
            </a:r>
            <a:r>
              <a:rPr kumimoji="0" lang="en-GB" sz="2400" b="0" i="1" u="none" strike="noStrike" kern="0" cap="none" spc="0" normalizeH="0" baseline="-25000" noProof="0" dirty="0">
                <a:ln>
                  <a:noFill/>
                </a:ln>
                <a:solidFill>
                  <a:srgbClr val="002060"/>
                </a:solidFill>
                <a:effectLst/>
                <a:uLnTx/>
                <a:uFillTx/>
                <a:latin typeface="Trebuchet MS" panose="020B0603020202020204" pitchFamily="34" charset="0"/>
                <a:cs typeface="Times New Roman" panose="02020603050405020304" pitchFamily="18" charset="0"/>
                <a:sym typeface="Symbol"/>
              </a:rPr>
              <a:t>x</a:t>
            </a:r>
            <a:r>
              <a:rPr kumimoji="0" lang="en-GB" sz="2400" b="0" i="0"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sym typeface="Symbol"/>
              </a:rPr>
              <a:t>Ga</a:t>
            </a:r>
            <a:r>
              <a:rPr kumimoji="0" lang="en-GB" sz="2400" b="0" i="1" u="none" strike="noStrike" kern="0" cap="none" spc="0" normalizeH="0" baseline="-25000" noProof="0" dirty="0">
                <a:ln>
                  <a:noFill/>
                </a:ln>
                <a:solidFill>
                  <a:srgbClr val="002060"/>
                </a:solidFill>
                <a:effectLst/>
                <a:uLnTx/>
                <a:uFillTx/>
                <a:latin typeface="Trebuchet MS" panose="020B0603020202020204" pitchFamily="34" charset="0"/>
                <a:cs typeface="Times New Roman" panose="02020603050405020304" pitchFamily="18" charset="0"/>
                <a:sym typeface="Symbol"/>
              </a:rPr>
              <a:t>1-x</a:t>
            </a:r>
            <a:r>
              <a:rPr kumimoji="0" lang="en-GB" sz="2400" b="0" i="0"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sym typeface="Symbol"/>
              </a:rPr>
              <a:t>N             </a:t>
            </a:r>
          </a:p>
        </p:txBody>
      </p:sp>
      <p:grpSp>
        <p:nvGrpSpPr>
          <p:cNvPr id="114" name="Group 113"/>
          <p:cNvGrpSpPr/>
          <p:nvPr/>
        </p:nvGrpSpPr>
        <p:grpSpPr>
          <a:xfrm>
            <a:off x="271144" y="485080"/>
            <a:ext cx="3782414" cy="769442"/>
            <a:chOff x="5066180" y="716373"/>
            <a:chExt cx="3782414" cy="769442"/>
          </a:xfrm>
        </p:grpSpPr>
        <p:sp>
          <p:nvSpPr>
            <p:cNvPr id="115" name="TextBox 114"/>
            <p:cNvSpPr txBox="1"/>
            <p:nvPr/>
          </p:nvSpPr>
          <p:spPr>
            <a:xfrm>
              <a:off x="5066180" y="716373"/>
              <a:ext cx="3782414" cy="461665"/>
            </a:xfrm>
            <a:prstGeom prst="rect">
              <a:avLst/>
            </a:prstGeom>
            <a:solidFill>
              <a:srgbClr val="9FB8CD">
                <a:lumMod val="60000"/>
                <a:lumOff val="4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rPr>
                <a:t>AlN and GaN  </a:t>
              </a:r>
              <a:r>
                <a:rPr kumimoji="0" lang="en-GB" sz="2400" b="0" i="0"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sym typeface="Symbol"/>
                </a:rPr>
                <a:t>  Al</a:t>
              </a:r>
              <a:r>
                <a:rPr kumimoji="0" lang="en-GB" sz="2400" b="0" i="1" u="none" strike="noStrike" kern="0" cap="none" spc="0" normalizeH="0" baseline="-25000" noProof="0" dirty="0">
                  <a:ln>
                    <a:noFill/>
                  </a:ln>
                  <a:solidFill>
                    <a:srgbClr val="002060"/>
                  </a:solidFill>
                  <a:effectLst/>
                  <a:uLnTx/>
                  <a:uFillTx/>
                  <a:latin typeface="Trebuchet MS" panose="020B0603020202020204" pitchFamily="34" charset="0"/>
                  <a:cs typeface="Times New Roman" panose="02020603050405020304" pitchFamily="18" charset="0"/>
                  <a:sym typeface="Symbol"/>
                </a:rPr>
                <a:t>x</a:t>
              </a:r>
              <a:r>
                <a:rPr kumimoji="0" lang="en-GB" sz="2400" b="0" i="0"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sym typeface="Symbol"/>
                </a:rPr>
                <a:t>Ga</a:t>
              </a:r>
              <a:r>
                <a:rPr kumimoji="0" lang="en-GB" sz="2400" b="0" i="1" u="none" strike="noStrike" kern="0" cap="none" spc="0" normalizeH="0" baseline="-25000" noProof="0" dirty="0">
                  <a:ln>
                    <a:noFill/>
                  </a:ln>
                  <a:solidFill>
                    <a:srgbClr val="002060"/>
                  </a:solidFill>
                  <a:effectLst/>
                  <a:uLnTx/>
                  <a:uFillTx/>
                  <a:latin typeface="Trebuchet MS" panose="020B0603020202020204" pitchFamily="34" charset="0"/>
                  <a:cs typeface="Times New Roman" panose="02020603050405020304" pitchFamily="18" charset="0"/>
                  <a:sym typeface="Symbol"/>
                </a:rPr>
                <a:t>1-x</a:t>
              </a:r>
              <a:r>
                <a:rPr kumimoji="0" lang="en-GB" sz="2400" b="0" i="0"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sym typeface="Symbol"/>
                </a:rPr>
                <a:t>N</a:t>
              </a:r>
            </a:p>
          </p:txBody>
        </p:sp>
        <p:sp>
          <p:nvSpPr>
            <p:cNvPr id="116" name="TextBox 115"/>
            <p:cNvSpPr txBox="1"/>
            <p:nvPr/>
          </p:nvSpPr>
          <p:spPr>
            <a:xfrm>
              <a:off x="6866380" y="1178038"/>
              <a:ext cx="1982214" cy="307777"/>
            </a:xfrm>
            <a:prstGeom prst="rect">
              <a:avLst/>
            </a:prstGeom>
            <a:noFill/>
            <a:ln>
              <a:noFill/>
            </a:ln>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ZA" sz="1400" b="0" i="0" u="none" strike="noStrike" kern="0" cap="none" spc="0" normalizeH="0" baseline="0" noProof="0" dirty="0">
                  <a:ln>
                    <a:noFill/>
                  </a:ln>
                  <a:solidFill>
                    <a:srgbClr val="002060"/>
                  </a:solidFill>
                  <a:effectLst/>
                  <a:uLnTx/>
                  <a:uFillTx/>
                  <a:latin typeface="Gill Sans MT"/>
                </a:rPr>
                <a:t>+ Mn doping </a:t>
              </a:r>
              <a:r>
                <a:rPr kumimoji="0" lang="en-ZA" sz="1400" b="0" i="0" u="none" strike="noStrike" kern="0" cap="none" spc="0" normalizeH="0" baseline="0" noProof="0" dirty="0">
                  <a:ln>
                    <a:noFill/>
                  </a:ln>
                  <a:solidFill>
                    <a:srgbClr val="002060"/>
                  </a:solidFill>
                  <a:effectLst/>
                  <a:uLnTx/>
                  <a:uFillTx/>
                  <a:cs typeface="Calibri" panose="020F0502020204030204" pitchFamily="34" charset="0"/>
                </a:rPr>
                <a:t>→  </a:t>
              </a:r>
              <a:r>
                <a:rPr kumimoji="0" lang="en-ZA" sz="1400" b="0" i="0" u="none" strike="noStrike" kern="0" cap="none" spc="0" normalizeH="0" baseline="0" noProof="0" dirty="0">
                  <a:ln>
                    <a:noFill/>
                  </a:ln>
                  <a:solidFill>
                    <a:srgbClr val="002060"/>
                  </a:solidFill>
                  <a:effectLst/>
                  <a:uLnTx/>
                  <a:uFillTx/>
                  <a:latin typeface="Gill Sans MT"/>
                </a:rPr>
                <a:t>IS576</a:t>
              </a:r>
            </a:p>
          </p:txBody>
        </p:sp>
      </p:grpSp>
      <p:grpSp>
        <p:nvGrpSpPr>
          <p:cNvPr id="28" name="Group 27"/>
          <p:cNvGrpSpPr/>
          <p:nvPr/>
        </p:nvGrpSpPr>
        <p:grpSpPr>
          <a:xfrm>
            <a:off x="8449860" y="1102721"/>
            <a:ext cx="3530824" cy="5331932"/>
            <a:chOff x="8500702" y="619092"/>
            <a:chExt cx="3530824" cy="5331932"/>
          </a:xfrm>
        </p:grpSpPr>
        <p:pic>
          <p:nvPicPr>
            <p:cNvPr id="29" name="Picture 28"/>
            <p:cNvPicPr>
              <a:picLocks noChangeAspect="1"/>
            </p:cNvPicPr>
            <p:nvPr/>
          </p:nvPicPr>
          <p:blipFill>
            <a:blip r:embed="rId4"/>
            <a:stretch>
              <a:fillRect/>
            </a:stretch>
          </p:blipFill>
          <p:spPr>
            <a:xfrm>
              <a:off x="8580563" y="2812914"/>
              <a:ext cx="1123739" cy="1431092"/>
            </a:xfrm>
            <a:prstGeom prst="rect">
              <a:avLst/>
            </a:prstGeom>
          </p:spPr>
        </p:pic>
        <p:pic>
          <p:nvPicPr>
            <p:cNvPr id="30" name="Picture 29"/>
            <p:cNvPicPr>
              <a:picLocks noChangeAspect="1"/>
            </p:cNvPicPr>
            <p:nvPr/>
          </p:nvPicPr>
          <p:blipFill>
            <a:blip r:embed="rId5"/>
            <a:stretch>
              <a:fillRect/>
            </a:stretch>
          </p:blipFill>
          <p:spPr>
            <a:xfrm>
              <a:off x="8615262" y="4455318"/>
              <a:ext cx="1642272" cy="1104453"/>
            </a:xfrm>
            <a:prstGeom prst="rect">
              <a:avLst/>
            </a:prstGeom>
          </p:spPr>
        </p:pic>
        <p:pic>
          <p:nvPicPr>
            <p:cNvPr id="31" name="Picture 30"/>
            <p:cNvPicPr>
              <a:picLocks noChangeAspect="1"/>
            </p:cNvPicPr>
            <p:nvPr/>
          </p:nvPicPr>
          <p:blipFill>
            <a:blip r:embed="rId6"/>
            <a:stretch>
              <a:fillRect/>
            </a:stretch>
          </p:blipFill>
          <p:spPr>
            <a:xfrm>
              <a:off x="9838694" y="2834600"/>
              <a:ext cx="2094730" cy="1203794"/>
            </a:xfrm>
            <a:prstGeom prst="rect">
              <a:avLst/>
            </a:prstGeom>
          </p:spPr>
        </p:pic>
        <p:pic>
          <p:nvPicPr>
            <p:cNvPr id="32" name="Picture 31"/>
            <p:cNvPicPr>
              <a:picLocks noChangeAspect="1"/>
            </p:cNvPicPr>
            <p:nvPr/>
          </p:nvPicPr>
          <p:blipFill>
            <a:blip r:embed="rId7"/>
            <a:stretch>
              <a:fillRect/>
            </a:stretch>
          </p:blipFill>
          <p:spPr>
            <a:xfrm>
              <a:off x="8781132" y="737690"/>
              <a:ext cx="869276" cy="1661211"/>
            </a:xfrm>
            <a:prstGeom prst="rect">
              <a:avLst/>
            </a:prstGeom>
          </p:spPr>
        </p:pic>
        <p:pic>
          <p:nvPicPr>
            <p:cNvPr id="33" name="Picture 32"/>
            <p:cNvPicPr>
              <a:picLocks noChangeAspect="1"/>
            </p:cNvPicPr>
            <p:nvPr/>
          </p:nvPicPr>
          <p:blipFill>
            <a:blip r:embed="rId8"/>
            <a:stretch>
              <a:fillRect/>
            </a:stretch>
          </p:blipFill>
          <p:spPr>
            <a:xfrm>
              <a:off x="10012991" y="779612"/>
              <a:ext cx="1920433" cy="1444752"/>
            </a:xfrm>
            <a:prstGeom prst="rect">
              <a:avLst/>
            </a:prstGeom>
          </p:spPr>
        </p:pic>
        <p:pic>
          <p:nvPicPr>
            <p:cNvPr id="34" name="Picture 33"/>
            <p:cNvPicPr>
              <a:picLocks noChangeAspect="1"/>
            </p:cNvPicPr>
            <p:nvPr/>
          </p:nvPicPr>
          <p:blipFill>
            <a:blip r:embed="rId9"/>
            <a:stretch>
              <a:fillRect/>
            </a:stretch>
          </p:blipFill>
          <p:spPr>
            <a:xfrm>
              <a:off x="10372094" y="4449517"/>
              <a:ext cx="1605372" cy="1116054"/>
            </a:xfrm>
            <a:prstGeom prst="rect">
              <a:avLst/>
            </a:prstGeom>
          </p:spPr>
        </p:pic>
        <p:sp>
          <p:nvSpPr>
            <p:cNvPr id="35" name="Rectangle 34"/>
            <p:cNvSpPr/>
            <p:nvPr/>
          </p:nvSpPr>
          <p:spPr>
            <a:xfrm>
              <a:off x="8500702" y="619092"/>
              <a:ext cx="3530824" cy="533193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7" name="Group 6"/>
          <p:cNvGrpSpPr/>
          <p:nvPr/>
        </p:nvGrpSpPr>
        <p:grpSpPr>
          <a:xfrm>
            <a:off x="4444922" y="483524"/>
            <a:ext cx="3284979" cy="830997"/>
            <a:chOff x="4444922" y="509693"/>
            <a:chExt cx="3284979" cy="830997"/>
          </a:xfrm>
        </p:grpSpPr>
        <p:sp>
          <p:nvSpPr>
            <p:cNvPr id="26" name="Rectangle 25"/>
            <p:cNvSpPr/>
            <p:nvPr/>
          </p:nvSpPr>
          <p:spPr>
            <a:xfrm>
              <a:off x="4778577" y="509693"/>
              <a:ext cx="2588814" cy="830997"/>
            </a:xfrm>
            <a:prstGeom prst="rect">
              <a:avLst/>
            </a:prstGeom>
          </p:spPr>
          <p:txBody>
            <a:bodyPr wrap="square">
              <a:spAutoFit/>
            </a:bodyPr>
            <a:lstStyle/>
            <a:p>
              <a:r>
                <a:rPr lang="en-GB" sz="2400" dirty="0">
                  <a:solidFill>
                    <a:srgbClr val="002060"/>
                  </a:solidFill>
                  <a:latin typeface="Trebuchet MS" panose="020B0603020202020204" pitchFamily="34" charset="0"/>
                </a:rPr>
                <a:t>Grown by MOVPE</a:t>
              </a:r>
            </a:p>
            <a:p>
              <a:pPr algn="ctr"/>
              <a:r>
                <a:rPr lang="en-GB" sz="2400" i="1" dirty="0">
                  <a:solidFill>
                    <a:srgbClr val="002060"/>
                  </a:solidFill>
                  <a:latin typeface="Trebuchet MS" panose="020B0603020202020204" pitchFamily="34" charset="0"/>
                </a:rPr>
                <a:t>Linz, Austria</a:t>
              </a:r>
              <a:r>
                <a:rPr lang="en-GB" sz="2400" dirty="0">
                  <a:solidFill>
                    <a:srgbClr val="002060"/>
                  </a:solidFill>
                  <a:latin typeface="Trebuchet MS" panose="020B0603020202020204" pitchFamily="34" charset="0"/>
                </a:rPr>
                <a:t> </a:t>
              </a:r>
            </a:p>
          </p:txBody>
        </p:sp>
        <p:sp>
          <p:nvSpPr>
            <p:cNvPr id="4" name="Right Arrow 3"/>
            <p:cNvSpPr/>
            <p:nvPr/>
          </p:nvSpPr>
          <p:spPr>
            <a:xfrm>
              <a:off x="7425101" y="582120"/>
              <a:ext cx="304800" cy="3323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7" name="Right Arrow 26"/>
            <p:cNvSpPr/>
            <p:nvPr/>
          </p:nvSpPr>
          <p:spPr>
            <a:xfrm flipH="1">
              <a:off x="4444922" y="568587"/>
              <a:ext cx="304800" cy="3323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6" name="Group 5"/>
          <p:cNvGrpSpPr/>
          <p:nvPr/>
        </p:nvGrpSpPr>
        <p:grpSpPr>
          <a:xfrm>
            <a:off x="404139" y="4547696"/>
            <a:ext cx="7583564" cy="2094942"/>
            <a:chOff x="404138" y="4452848"/>
            <a:chExt cx="7583564" cy="2094942"/>
          </a:xfrm>
        </p:grpSpPr>
        <p:pic>
          <p:nvPicPr>
            <p:cNvPr id="2" name="Picture 1"/>
            <p:cNvPicPr>
              <a:picLocks noChangeAspect="1"/>
            </p:cNvPicPr>
            <p:nvPr/>
          </p:nvPicPr>
          <p:blipFill>
            <a:blip r:embed="rId10"/>
            <a:stretch>
              <a:fillRect/>
            </a:stretch>
          </p:blipFill>
          <p:spPr>
            <a:xfrm>
              <a:off x="1976727" y="4452849"/>
              <a:ext cx="6010975" cy="2094941"/>
            </a:xfrm>
            <a:prstGeom prst="rect">
              <a:avLst/>
            </a:prstGeom>
          </p:spPr>
        </p:pic>
        <p:pic>
          <p:nvPicPr>
            <p:cNvPr id="39" name="Picture 7" descr="https://encrypted-tbn0.gstatic.com/images?q=tbn:ANd9GcSApIINER8vgXpkBnf9SyXWVp_Q3xLJ6twyqULGoFQfyeIIbaI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4138" y="4452848"/>
              <a:ext cx="1233842" cy="18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a:extLst>
              <a:ext uri="{FF2B5EF4-FFF2-40B4-BE49-F238E27FC236}">
                <a16:creationId xmlns:a16="http://schemas.microsoft.com/office/drawing/2014/main" id="{6E8255A3-F40A-0357-6929-00D4AF2DE1A2}"/>
              </a:ext>
            </a:extLst>
          </p:cNvPr>
          <p:cNvGrpSpPr/>
          <p:nvPr/>
        </p:nvGrpSpPr>
        <p:grpSpPr>
          <a:xfrm>
            <a:off x="78170" y="71569"/>
            <a:ext cx="12035660" cy="6703999"/>
            <a:chOff x="0" y="71569"/>
            <a:chExt cx="12192000" cy="6703999"/>
          </a:xfrm>
        </p:grpSpPr>
        <p:sp>
          <p:nvSpPr>
            <p:cNvPr id="9" name="Rectangle 8">
              <a:extLst>
                <a:ext uri="{FF2B5EF4-FFF2-40B4-BE49-F238E27FC236}">
                  <a16:creationId xmlns:a16="http://schemas.microsoft.com/office/drawing/2014/main" id="{B4BDB980-617A-011A-BD5B-64FAE6D7D738}"/>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a:extLst>
                <a:ext uri="{FF2B5EF4-FFF2-40B4-BE49-F238E27FC236}">
                  <a16:creationId xmlns:a16="http://schemas.microsoft.com/office/drawing/2014/main" id="{7F7EACDB-108E-BD0E-180D-159C9C0CE7F4}"/>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….from Binary to Ternary Systems</a:t>
              </a:r>
              <a:endParaRPr lang="en-ZA" b="1" dirty="0"/>
            </a:p>
          </p:txBody>
        </p:sp>
      </p:grpSp>
    </p:spTree>
    <p:extLst>
      <p:ext uri="{BB962C8B-B14F-4D97-AF65-F5344CB8AC3E}">
        <p14:creationId xmlns:p14="http://schemas.microsoft.com/office/powerpoint/2010/main" val="1452410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a:srcRect l="5708" t="2716" r="4231"/>
          <a:stretch/>
        </p:blipFill>
        <p:spPr>
          <a:xfrm>
            <a:off x="52343" y="472290"/>
            <a:ext cx="3356438" cy="2501818"/>
          </a:xfrm>
          <a:prstGeom prst="rect">
            <a:avLst/>
          </a:prstGeom>
        </p:spPr>
      </p:pic>
      <p:grpSp>
        <p:nvGrpSpPr>
          <p:cNvPr id="29" name="Group 28"/>
          <p:cNvGrpSpPr/>
          <p:nvPr/>
        </p:nvGrpSpPr>
        <p:grpSpPr>
          <a:xfrm>
            <a:off x="130242" y="2218392"/>
            <a:ext cx="3304556" cy="3169316"/>
            <a:chOff x="429566" y="2497472"/>
            <a:chExt cx="3304556" cy="3169316"/>
          </a:xfrm>
        </p:grpSpPr>
        <p:sp>
          <p:nvSpPr>
            <p:cNvPr id="30" name="TextBox 29"/>
            <p:cNvSpPr txBox="1"/>
            <p:nvPr/>
          </p:nvSpPr>
          <p:spPr>
            <a:xfrm>
              <a:off x="429566" y="4835791"/>
              <a:ext cx="3304556" cy="830997"/>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itchFamily="34" charset="0"/>
                <a:buChar char="•"/>
                <a:tabLst/>
                <a:defRPr/>
              </a:pPr>
              <a:r>
                <a:rPr kumimoji="0" lang="en-ZW" sz="1600" b="0" i="0" u="none" strike="noStrike" kern="0" cap="none" spc="0" normalizeH="0" baseline="0" noProof="0" dirty="0">
                  <a:ln>
                    <a:noFill/>
                  </a:ln>
                  <a:solidFill>
                    <a:srgbClr val="1B1B55"/>
                  </a:solidFill>
                  <a:effectLst/>
                  <a:uLnTx/>
                  <a:uFillTx/>
                  <a:latin typeface="Gill Sans MT"/>
                </a:rPr>
                <a:t>BT sextets - Fe</a:t>
              </a:r>
              <a:r>
                <a:rPr kumimoji="0" lang="en-ZW" sz="1600" b="0" i="0" u="none" strike="noStrike" kern="0" cap="none" spc="0" normalizeH="0" baseline="30000" noProof="0" dirty="0">
                  <a:ln>
                    <a:noFill/>
                  </a:ln>
                  <a:solidFill>
                    <a:srgbClr val="1B1B55"/>
                  </a:solidFill>
                  <a:effectLst/>
                  <a:uLnTx/>
                  <a:uFillTx/>
                  <a:latin typeface="Gill Sans MT"/>
                </a:rPr>
                <a:t>3+</a:t>
              </a:r>
              <a:r>
                <a:rPr kumimoji="0" lang="en-ZA" sz="1600" b="0" i="0" u="none" strike="noStrike" kern="0" cap="none" spc="0" normalizeH="0" baseline="0" noProof="0" dirty="0">
                  <a:ln>
                    <a:noFill/>
                  </a:ln>
                  <a:solidFill>
                    <a:srgbClr val="1B1B55"/>
                  </a:solidFill>
                  <a:effectLst/>
                  <a:uLnTx/>
                  <a:uFillTx/>
                  <a:latin typeface="Gill Sans MT"/>
                </a:rPr>
                <a:t> (S=5/2) </a:t>
              </a:r>
            </a:p>
            <a:p>
              <a:pPr marL="0" marR="0" lvl="0" indent="0" defTabSz="914400" eaLnBrk="1" fontAlgn="auto" latinLnBrk="0" hangingPunct="1">
                <a:lnSpc>
                  <a:spcPct val="100000"/>
                </a:lnSpc>
                <a:spcBef>
                  <a:spcPts val="0"/>
                </a:spcBef>
                <a:spcAft>
                  <a:spcPts val="0"/>
                </a:spcAft>
                <a:buClrTx/>
                <a:buSzTx/>
                <a:buFontTx/>
                <a:buNone/>
                <a:tabLst/>
                <a:defRPr/>
              </a:pPr>
              <a:r>
                <a:rPr kumimoji="0" lang="en-ZA" sz="1600" b="0" i="0" u="none" strike="noStrike" kern="0" cap="none" spc="0" normalizeH="0" baseline="0" noProof="0" dirty="0">
                  <a:ln>
                    <a:noFill/>
                  </a:ln>
                  <a:solidFill>
                    <a:srgbClr val="1B1B55"/>
                  </a:solidFill>
                  <a:effectLst/>
                  <a:uLnTx/>
                  <a:uFillTx/>
                  <a:cs typeface="Calibri" panose="020F0502020204030204" pitchFamily="34" charset="0"/>
                </a:rPr>
                <a:t>      → </a:t>
              </a:r>
              <a:r>
                <a:rPr lang="en-ZA" sz="1600" kern="0" dirty="0">
                  <a:solidFill>
                    <a:srgbClr val="1B1B55"/>
                  </a:solidFill>
                  <a:cs typeface="Calibri" panose="020F0502020204030204" pitchFamily="34" charset="0"/>
                </a:rPr>
                <a:t>paramagnetic</a:t>
              </a:r>
            </a:p>
            <a:p>
              <a:pPr marL="0" marR="0" lvl="0" indent="0" defTabSz="914400" eaLnBrk="1" fontAlgn="auto" latinLnBrk="0" hangingPunct="1">
                <a:lnSpc>
                  <a:spcPct val="100000"/>
                </a:lnSpc>
                <a:spcBef>
                  <a:spcPts val="0"/>
                </a:spcBef>
                <a:spcAft>
                  <a:spcPts val="0"/>
                </a:spcAft>
                <a:buClrTx/>
                <a:buSzTx/>
                <a:buFontTx/>
                <a:buNone/>
                <a:tabLst/>
                <a:defRPr/>
              </a:pPr>
              <a:r>
                <a:rPr lang="en-ZA" sz="1600" kern="0" dirty="0">
                  <a:solidFill>
                    <a:srgbClr val="1B1B55"/>
                  </a:solidFill>
                  <a:latin typeface="Calibri" panose="020F0502020204030204" pitchFamily="34" charset="0"/>
                  <a:cs typeface="Calibri" panose="020F0502020204030204" pitchFamily="34" charset="0"/>
                </a:rPr>
                <a:t>      </a:t>
              </a:r>
              <a:r>
                <a:rPr kumimoji="0" lang="en-ZA" sz="1600" b="0" i="0" u="none" strike="noStrike" kern="0" cap="none" spc="0" normalizeH="0" baseline="0" noProof="0" dirty="0">
                  <a:ln>
                    <a:noFill/>
                  </a:ln>
                  <a:solidFill>
                    <a:srgbClr val="1B1B55"/>
                  </a:solidFill>
                  <a:effectLst/>
                  <a:uLnTx/>
                  <a:uFillTx/>
                  <a:latin typeface="Calibri" panose="020F0502020204030204" pitchFamily="34" charset="0"/>
                  <a:cs typeface="Calibri" panose="020F0502020204030204" pitchFamily="34" charset="0"/>
                </a:rPr>
                <a:t>→ </a:t>
              </a:r>
              <a:r>
                <a:rPr kumimoji="0" lang="en-ZA" sz="1600" b="0" i="0" u="none" strike="noStrike" kern="0" cap="none" spc="0" normalizeH="0" baseline="0" noProof="0" dirty="0">
                  <a:ln>
                    <a:noFill/>
                  </a:ln>
                  <a:solidFill>
                    <a:srgbClr val="1B1B55"/>
                  </a:solidFill>
                  <a:effectLst/>
                  <a:uLnTx/>
                  <a:uFillTx/>
                  <a:cs typeface="Calibri" panose="020F0502020204030204" pitchFamily="34" charset="0"/>
                </a:rPr>
                <a:t>slow </a:t>
              </a:r>
              <a:r>
                <a:rPr lang="en-ZA" sz="1600" kern="0" dirty="0">
                  <a:solidFill>
                    <a:srgbClr val="1B1B55"/>
                  </a:solidFill>
                  <a:cs typeface="Calibri" panose="020F0502020204030204" pitchFamily="34" charset="0"/>
                </a:rPr>
                <a:t>spin-lattice</a:t>
              </a:r>
              <a:r>
                <a:rPr kumimoji="0" lang="en-ZA" sz="1600" b="0" i="0" u="none" strike="noStrike" kern="0" cap="none" spc="0" normalizeH="0" baseline="0" noProof="0" dirty="0">
                  <a:ln>
                    <a:noFill/>
                  </a:ln>
                  <a:solidFill>
                    <a:srgbClr val="1B1B55"/>
                  </a:solidFill>
                  <a:effectLst/>
                  <a:uLnTx/>
                  <a:uFillTx/>
                  <a:cs typeface="Calibri" panose="020F0502020204030204" pitchFamily="34" charset="0"/>
                </a:rPr>
                <a:t> relaxation</a:t>
              </a:r>
              <a:endParaRPr kumimoji="0" lang="en-ZA" sz="1600" b="0" i="0" u="none" strike="noStrike" kern="0" cap="none" spc="0" normalizeH="0" baseline="0" noProof="0" dirty="0">
                <a:ln>
                  <a:noFill/>
                </a:ln>
                <a:solidFill>
                  <a:srgbClr val="1B1B55"/>
                </a:solidFill>
                <a:effectLst/>
                <a:uLnTx/>
                <a:uFillTx/>
                <a:latin typeface="Gill Sans MT"/>
              </a:endParaRPr>
            </a:p>
          </p:txBody>
        </p:sp>
        <p:sp>
          <p:nvSpPr>
            <p:cNvPr id="31" name="Rectangle 30"/>
            <p:cNvSpPr/>
            <p:nvPr/>
          </p:nvSpPr>
          <p:spPr>
            <a:xfrm>
              <a:off x="539552" y="2497472"/>
              <a:ext cx="3159047" cy="794768"/>
            </a:xfrm>
            <a:prstGeom prst="rect">
              <a:avLst/>
            </a:prstGeom>
            <a:noFill/>
            <a:ln w="28575" cap="flat" cmpd="sng" algn="ctr">
              <a:solidFill>
                <a:srgbClr val="FF0000"/>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white"/>
                </a:solidFill>
                <a:effectLst/>
                <a:uLnTx/>
                <a:uFillTx/>
                <a:latin typeface="Gill Sans MT"/>
                <a:ea typeface="+mn-ea"/>
                <a:cs typeface="+mn-cs"/>
              </a:endParaRPr>
            </a:p>
          </p:txBody>
        </p:sp>
        <p:pic>
          <p:nvPicPr>
            <p:cNvPr id="32" name="Picture 31"/>
            <p:cNvPicPr>
              <a:picLocks noChangeAspect="1"/>
            </p:cNvPicPr>
            <p:nvPr/>
          </p:nvPicPr>
          <p:blipFill rotWithShape="1">
            <a:blip r:embed="rId4"/>
            <a:srcRect l="8245" t="55925" r="7495"/>
            <a:stretch/>
          </p:blipFill>
          <p:spPr>
            <a:xfrm>
              <a:off x="604432" y="3715577"/>
              <a:ext cx="3061174" cy="1077471"/>
            </a:xfrm>
            <a:prstGeom prst="rect">
              <a:avLst/>
            </a:prstGeom>
            <a:ln w="28575">
              <a:solidFill>
                <a:srgbClr val="FF0000"/>
              </a:solidFill>
              <a:prstDash val="dash"/>
            </a:ln>
          </p:spPr>
        </p:pic>
        <p:sp>
          <p:nvSpPr>
            <p:cNvPr id="33" name="Down Arrow 32"/>
            <p:cNvSpPr/>
            <p:nvPr/>
          </p:nvSpPr>
          <p:spPr>
            <a:xfrm>
              <a:off x="1897193" y="3352458"/>
              <a:ext cx="312925" cy="318405"/>
            </a:xfrm>
            <a:prstGeom prst="downArrow">
              <a:avLst/>
            </a:prstGeom>
            <a:solidFill>
              <a:srgbClr val="FF0000"/>
            </a:soli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white"/>
                </a:solidFill>
                <a:effectLst/>
                <a:uLnTx/>
                <a:uFillTx/>
                <a:latin typeface="Gill Sans MT"/>
                <a:ea typeface="+mn-ea"/>
                <a:cs typeface="+mn-cs"/>
              </a:endParaRPr>
            </a:p>
          </p:txBody>
        </p:sp>
      </p:grpSp>
      <p:grpSp>
        <p:nvGrpSpPr>
          <p:cNvPr id="34" name="Group 33"/>
          <p:cNvGrpSpPr/>
          <p:nvPr/>
        </p:nvGrpSpPr>
        <p:grpSpPr>
          <a:xfrm>
            <a:off x="339672" y="5355652"/>
            <a:ext cx="3048008" cy="766835"/>
            <a:chOff x="468153" y="5532812"/>
            <a:chExt cx="3048008" cy="766835"/>
          </a:xfrm>
        </p:grpSpPr>
        <p:sp>
          <p:nvSpPr>
            <p:cNvPr id="35" name="Rectangle 34"/>
            <p:cNvSpPr/>
            <p:nvPr/>
          </p:nvSpPr>
          <p:spPr>
            <a:xfrm>
              <a:off x="468153" y="5532812"/>
              <a:ext cx="3048008" cy="766835"/>
            </a:xfrm>
            <a:prstGeom prst="rect">
              <a:avLst/>
            </a:prstGeom>
            <a:solidFill>
              <a:srgbClr val="9FB8CD">
                <a:lumMod val="40000"/>
                <a:lumOff val="60000"/>
              </a:srgbClr>
            </a:solidFill>
            <a:ln w="19050" cap="flat" cmpd="sng" algn="ctr">
              <a:solidFill>
                <a:srgbClr val="727CA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prstClr val="white"/>
                </a:solidFill>
                <a:effectLst/>
                <a:uLnTx/>
                <a:uFillTx/>
                <a:latin typeface="Gill Sans MT"/>
                <a:ea typeface="+mn-ea"/>
                <a:cs typeface="+mn-cs"/>
              </a:endParaRPr>
            </a:p>
          </p:txBody>
        </p:sp>
        <p:grpSp>
          <p:nvGrpSpPr>
            <p:cNvPr id="36" name="Group 35"/>
            <p:cNvGrpSpPr/>
            <p:nvPr/>
          </p:nvGrpSpPr>
          <p:grpSpPr>
            <a:xfrm>
              <a:off x="581148" y="5661805"/>
              <a:ext cx="2818127" cy="582989"/>
              <a:chOff x="581148" y="5661805"/>
              <a:chExt cx="2818127" cy="582989"/>
            </a:xfrm>
          </p:grpSpPr>
          <p:graphicFrame>
            <p:nvGraphicFramePr>
              <p:cNvPr id="37" name="Object 19"/>
              <p:cNvGraphicFramePr>
                <a:graphicFrameLocks noChangeAspect="1"/>
              </p:cNvGraphicFramePr>
              <p:nvPr/>
            </p:nvGraphicFramePr>
            <p:xfrm>
              <a:off x="581148" y="5661805"/>
              <a:ext cx="1254547" cy="582989"/>
            </p:xfrm>
            <a:graphic>
              <a:graphicData uri="http://schemas.openxmlformats.org/presentationml/2006/ole">
                <mc:AlternateContent xmlns:mc="http://schemas.openxmlformats.org/markup-compatibility/2006">
                  <mc:Choice xmlns:v="urn:schemas-microsoft-com:vml" Requires="v">
                    <p:oleObj name="Equation" r:id="rId5" imgW="888840" imgH="406080" progId="Equation.3">
                      <p:embed/>
                    </p:oleObj>
                  </mc:Choice>
                  <mc:Fallback>
                    <p:oleObj name="Equation" r:id="rId5" imgW="888840" imgH="406080" progId="Equation.3">
                      <p:embed/>
                      <p:pic>
                        <p:nvPicPr>
                          <p:cNvPr id="37"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148" y="5661805"/>
                            <a:ext cx="1254547" cy="582989"/>
                          </a:xfrm>
                          <a:prstGeom prst="rect">
                            <a:avLst/>
                          </a:prstGeom>
                          <a:noFill/>
                        </p:spPr>
                      </p:pic>
                    </p:oleObj>
                  </mc:Fallback>
                </mc:AlternateContent>
              </a:graphicData>
            </a:graphic>
          </p:graphicFrame>
          <p:sp>
            <p:nvSpPr>
              <p:cNvPr id="38" name="Rectangle 92"/>
              <p:cNvSpPr>
                <a:spLocks noChangeArrowheads="1"/>
              </p:cNvSpPr>
              <p:nvPr/>
            </p:nvSpPr>
            <p:spPr bwMode="auto">
              <a:xfrm>
                <a:off x="1823203" y="5791184"/>
                <a:ext cx="15760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2060"/>
                    </a:solidFill>
                    <a:effectLst/>
                    <a:uLnTx/>
                    <a:uFillTx/>
                    <a:latin typeface="Gill Sans MT"/>
                  </a:rPr>
                  <a:t>[</a:t>
                </a:r>
                <a:r>
                  <a:rPr kumimoji="0" lang="en-GB" sz="1000" b="0" i="1" u="none" strike="noStrike" kern="0" cap="none" spc="0" normalizeH="0" baseline="0" noProof="0" dirty="0">
                    <a:ln>
                      <a:noFill/>
                    </a:ln>
                    <a:solidFill>
                      <a:srgbClr val="002060"/>
                    </a:solidFill>
                    <a:effectLst/>
                    <a:uLnTx/>
                    <a:uFillTx/>
                    <a:latin typeface="Gill Sans MT"/>
                  </a:rPr>
                  <a:t>Blume M.  and Tjon J.A.: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0" i="1" u="none" strike="noStrike" kern="0" cap="none" spc="0" normalizeH="0" baseline="0" noProof="0" dirty="0">
                    <a:ln>
                      <a:noFill/>
                    </a:ln>
                    <a:solidFill>
                      <a:srgbClr val="002060"/>
                    </a:solidFill>
                    <a:effectLst/>
                    <a:uLnTx/>
                    <a:uFillTx/>
                    <a:latin typeface="Gill Sans MT"/>
                  </a:rPr>
                  <a:t>Phys. Rev. </a:t>
                </a:r>
                <a:r>
                  <a:rPr kumimoji="0" lang="en-GB" sz="1000" b="1" i="1" u="none" strike="noStrike" kern="0" cap="none" spc="0" normalizeH="0" baseline="0" noProof="0" dirty="0">
                    <a:ln>
                      <a:noFill/>
                    </a:ln>
                    <a:solidFill>
                      <a:srgbClr val="002060"/>
                    </a:solidFill>
                    <a:effectLst/>
                    <a:uLnTx/>
                    <a:uFillTx/>
                    <a:latin typeface="Gill Sans MT"/>
                  </a:rPr>
                  <a:t>165</a:t>
                </a:r>
                <a:r>
                  <a:rPr kumimoji="0" lang="en-GB" sz="1000" b="0" i="1" u="none" strike="noStrike" kern="0" cap="none" spc="0" normalizeH="0" baseline="0" noProof="0" dirty="0">
                    <a:ln>
                      <a:noFill/>
                    </a:ln>
                    <a:solidFill>
                      <a:srgbClr val="002060"/>
                    </a:solidFill>
                    <a:effectLst/>
                    <a:uLnTx/>
                    <a:uFillTx/>
                    <a:latin typeface="Gill Sans MT"/>
                  </a:rPr>
                  <a:t>, 446 (1968)</a:t>
                </a:r>
                <a:r>
                  <a:rPr kumimoji="0" lang="en-GB" sz="1000" b="0" i="0" u="none" strike="noStrike" kern="0" cap="none" spc="0" normalizeH="0" baseline="0" noProof="0" dirty="0">
                    <a:ln>
                      <a:noFill/>
                    </a:ln>
                    <a:solidFill>
                      <a:srgbClr val="002060"/>
                    </a:solidFill>
                    <a:effectLst/>
                    <a:uLnTx/>
                    <a:uFillTx/>
                    <a:latin typeface="Gill Sans MT"/>
                  </a:rPr>
                  <a:t>]</a:t>
                </a:r>
                <a:endParaRPr kumimoji="0" lang="en-US" sz="1000" b="0" i="0" u="none" strike="noStrike" kern="0" cap="none" spc="0" normalizeH="0" baseline="0" noProof="0" dirty="0">
                  <a:ln>
                    <a:noFill/>
                  </a:ln>
                  <a:solidFill>
                    <a:srgbClr val="002060"/>
                  </a:solidFill>
                  <a:effectLst/>
                  <a:uLnTx/>
                  <a:uFillTx/>
                  <a:latin typeface="Gill Sans MT"/>
                </a:endParaRPr>
              </a:p>
            </p:txBody>
          </p:sp>
        </p:grpSp>
      </p:grpSp>
      <p:sp>
        <p:nvSpPr>
          <p:cNvPr id="10" name="Rectangle 9"/>
          <p:cNvSpPr/>
          <p:nvPr/>
        </p:nvSpPr>
        <p:spPr>
          <a:xfrm>
            <a:off x="130242" y="415540"/>
            <a:ext cx="3421032" cy="622086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3" name="Group 2"/>
          <p:cNvGrpSpPr/>
          <p:nvPr/>
        </p:nvGrpSpPr>
        <p:grpSpPr>
          <a:xfrm>
            <a:off x="182526" y="6142991"/>
            <a:ext cx="3205154" cy="470595"/>
            <a:chOff x="182526" y="6142991"/>
            <a:chExt cx="3205154" cy="470595"/>
          </a:xfrm>
        </p:grpSpPr>
        <p:sp>
          <p:nvSpPr>
            <p:cNvPr id="41" name="Rectangle 40"/>
            <p:cNvSpPr/>
            <p:nvPr/>
          </p:nvSpPr>
          <p:spPr>
            <a:xfrm>
              <a:off x="182526" y="6142991"/>
              <a:ext cx="2517036" cy="246221"/>
            </a:xfrm>
            <a:prstGeom prst="rect">
              <a:avLst/>
            </a:prstGeom>
          </p:spPr>
          <p:txBody>
            <a:bodyPr wrap="none">
              <a:spAutoFit/>
            </a:bodyPr>
            <a:lstStyle/>
            <a:p>
              <a:r>
                <a:rPr lang="fr-FR" sz="1000" dirty="0">
                  <a:solidFill>
                    <a:srgbClr val="002060"/>
                  </a:solidFill>
                </a:rPr>
                <a:t>Mølholt et al., Phys. </a:t>
              </a:r>
              <a:r>
                <a:rPr lang="fr-FR" sz="1000" dirty="0" err="1">
                  <a:solidFill>
                    <a:srgbClr val="002060"/>
                  </a:solidFill>
                </a:rPr>
                <a:t>Scr</a:t>
              </a:r>
              <a:r>
                <a:rPr lang="fr-FR" sz="1000" dirty="0">
                  <a:solidFill>
                    <a:srgbClr val="002060"/>
                  </a:solidFill>
                </a:rPr>
                <a:t>. T148 (2012) 014006</a:t>
              </a:r>
              <a:endParaRPr lang="en-ZA" sz="1000" dirty="0">
                <a:solidFill>
                  <a:srgbClr val="002060"/>
                </a:solidFill>
              </a:endParaRPr>
            </a:p>
          </p:txBody>
        </p:sp>
        <p:sp>
          <p:nvSpPr>
            <p:cNvPr id="44" name="Rectangle 43"/>
            <p:cNvSpPr/>
            <p:nvPr/>
          </p:nvSpPr>
          <p:spPr>
            <a:xfrm>
              <a:off x="200589" y="6367365"/>
              <a:ext cx="3187091" cy="246221"/>
            </a:xfrm>
            <a:prstGeom prst="rect">
              <a:avLst/>
            </a:prstGeom>
          </p:spPr>
          <p:txBody>
            <a:bodyPr wrap="none">
              <a:spAutoFit/>
            </a:bodyPr>
            <a:lstStyle/>
            <a:p>
              <a:r>
                <a:rPr lang="en-ZA" sz="1000" dirty="0">
                  <a:solidFill>
                    <a:srgbClr val="002060"/>
                  </a:solidFill>
                </a:rPr>
                <a:t>Masenda, H. et al: J. </a:t>
              </a:r>
              <a:r>
                <a:rPr lang="en-ZA" sz="1000" dirty="0" err="1">
                  <a:solidFill>
                    <a:srgbClr val="002060"/>
                  </a:solidFill>
                </a:rPr>
                <a:t>Magn</a:t>
              </a:r>
              <a:r>
                <a:rPr lang="en-ZA" sz="1000" dirty="0">
                  <a:solidFill>
                    <a:srgbClr val="002060"/>
                  </a:solidFill>
                </a:rPr>
                <a:t>. </a:t>
              </a:r>
              <a:r>
                <a:rPr lang="en-ZA" sz="1000" dirty="0" err="1">
                  <a:solidFill>
                    <a:srgbClr val="002060"/>
                  </a:solidFill>
                </a:rPr>
                <a:t>Magn</a:t>
              </a:r>
              <a:r>
                <a:rPr lang="en-ZA" sz="1000" dirty="0">
                  <a:solidFill>
                    <a:srgbClr val="002060"/>
                  </a:solidFill>
                </a:rPr>
                <a:t>. Mater. 401 (2016) 1130</a:t>
              </a:r>
            </a:p>
          </p:txBody>
        </p:sp>
      </p:grpSp>
      <p:sp>
        <p:nvSpPr>
          <p:cNvPr id="46" name="TextBox 45"/>
          <p:cNvSpPr txBox="1"/>
          <p:nvPr/>
        </p:nvSpPr>
        <p:spPr>
          <a:xfrm>
            <a:off x="3911962" y="4090823"/>
            <a:ext cx="8226876" cy="1354217"/>
          </a:xfrm>
          <a:prstGeom prst="rect">
            <a:avLst/>
          </a:prstGeom>
          <a:solidFill>
            <a:srgbClr val="1B1B5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spcBef>
                <a:spcPts val="600"/>
              </a:spcBef>
            </a:pPr>
            <a:r>
              <a:rPr lang="en-GB" dirty="0">
                <a:solidFill>
                  <a:schemeClr val="bg1"/>
                </a:solidFill>
                <a:latin typeface="Trebuchet MS" panose="020B0603020202020204" pitchFamily="34" charset="0"/>
                <a:cs typeface="Times New Roman" panose="02020603050405020304" pitchFamily="18" charset="0"/>
              </a:rPr>
              <a:t>……different behaviour in </a:t>
            </a:r>
            <a:r>
              <a:rPr lang="en-GB" baseline="30000" dirty="0">
                <a:solidFill>
                  <a:schemeClr val="bg1"/>
                </a:solidFill>
                <a:latin typeface="Trebuchet MS" panose="020B0603020202020204" pitchFamily="34" charset="0"/>
                <a:cs typeface="Times New Roman" panose="02020603050405020304" pitchFamily="18" charset="0"/>
              </a:rPr>
              <a:t>57</a:t>
            </a:r>
            <a:r>
              <a:rPr lang="en-GB" dirty="0">
                <a:solidFill>
                  <a:schemeClr val="bg1"/>
                </a:solidFill>
                <a:latin typeface="Trebuchet MS" panose="020B0603020202020204" pitchFamily="34" charset="0"/>
                <a:cs typeface="Times New Roman" panose="02020603050405020304" pitchFamily="18" charset="0"/>
              </a:rPr>
              <a:t>Fe eMS on GaN (Al</a:t>
            </a:r>
            <a:r>
              <a:rPr lang="en-GB" i="1" baseline="-25000" dirty="0">
                <a:solidFill>
                  <a:schemeClr val="bg1"/>
                </a:solidFill>
                <a:latin typeface="Trebuchet MS" panose="020B0603020202020204" pitchFamily="34" charset="0"/>
                <a:cs typeface="Times New Roman" panose="02020603050405020304" pitchFamily="18" charset="0"/>
                <a:sym typeface="Symbol"/>
              </a:rPr>
              <a:t>x</a:t>
            </a:r>
            <a:r>
              <a:rPr lang="en-GB" dirty="0">
                <a:solidFill>
                  <a:schemeClr val="bg1"/>
                </a:solidFill>
                <a:latin typeface="Trebuchet MS" panose="020B0603020202020204" pitchFamily="34" charset="0"/>
                <a:cs typeface="Times New Roman" panose="02020603050405020304" pitchFamily="18" charset="0"/>
                <a:sym typeface="Symbol"/>
              </a:rPr>
              <a:t>Ga</a:t>
            </a:r>
            <a:r>
              <a:rPr lang="en-GB" i="1" baseline="-25000" dirty="0">
                <a:solidFill>
                  <a:schemeClr val="bg1"/>
                </a:solidFill>
                <a:latin typeface="Trebuchet MS" panose="020B0603020202020204" pitchFamily="34" charset="0"/>
                <a:cs typeface="Times New Roman" panose="02020603050405020304" pitchFamily="18" charset="0"/>
                <a:sym typeface="Symbol"/>
              </a:rPr>
              <a:t>1-x</a:t>
            </a:r>
            <a:r>
              <a:rPr lang="en-GB" dirty="0">
                <a:solidFill>
                  <a:schemeClr val="bg1"/>
                </a:solidFill>
                <a:latin typeface="Trebuchet MS" panose="020B0603020202020204" pitchFamily="34" charset="0"/>
                <a:cs typeface="Times New Roman" panose="02020603050405020304" pitchFamily="18" charset="0"/>
                <a:sym typeface="Symbol"/>
              </a:rPr>
              <a:t>N</a:t>
            </a:r>
            <a:r>
              <a:rPr lang="en-GB" dirty="0">
                <a:solidFill>
                  <a:schemeClr val="bg1"/>
                </a:solidFill>
                <a:latin typeface="Trebuchet MS" panose="020B0603020202020204" pitchFamily="34" charset="0"/>
                <a:cs typeface="Times New Roman" panose="02020603050405020304" pitchFamily="18" charset="0"/>
              </a:rPr>
              <a:t>) </a:t>
            </a:r>
          </a:p>
          <a:p>
            <a:pPr>
              <a:spcBef>
                <a:spcPts val="600"/>
              </a:spcBef>
            </a:pPr>
            <a:endParaRPr lang="en-GB" dirty="0">
              <a:solidFill>
                <a:schemeClr val="bg1"/>
              </a:solidFill>
              <a:latin typeface="Trebuchet MS" panose="020B0603020202020204" pitchFamily="34" charset="0"/>
              <a:cs typeface="Times New Roman" panose="02020603050405020304" pitchFamily="18" charset="0"/>
            </a:endParaRPr>
          </a:p>
          <a:p>
            <a:pPr>
              <a:spcBef>
                <a:spcPts val="600"/>
              </a:spcBef>
            </a:pPr>
            <a:r>
              <a:rPr lang="en-GB" dirty="0">
                <a:solidFill>
                  <a:schemeClr val="bg1"/>
                </a:solidFill>
                <a:latin typeface="Trebuchet MS" panose="020B0603020202020204" pitchFamily="34" charset="0"/>
                <a:cs typeface="Calibri" panose="020F0502020204030204" pitchFamily="34" charset="0"/>
              </a:rPr>
              <a:t>→ suggests different physics between the </a:t>
            </a:r>
            <a:r>
              <a:rPr lang="en-GB" dirty="0">
                <a:solidFill>
                  <a:schemeClr val="bg1"/>
                </a:solidFill>
                <a:latin typeface="Trebuchet MS" panose="020B0603020202020204" pitchFamily="34" charset="0"/>
                <a:cs typeface="Times New Roman" panose="02020603050405020304" pitchFamily="18" charset="0"/>
              </a:rPr>
              <a:t>AlN and GaN which is not well understood</a:t>
            </a:r>
          </a:p>
        </p:txBody>
      </p:sp>
      <p:grpSp>
        <p:nvGrpSpPr>
          <p:cNvPr id="2" name="Group 1"/>
          <p:cNvGrpSpPr/>
          <p:nvPr/>
        </p:nvGrpSpPr>
        <p:grpSpPr>
          <a:xfrm>
            <a:off x="3886952" y="455350"/>
            <a:ext cx="7949370" cy="3577159"/>
            <a:chOff x="3844473" y="2907485"/>
            <a:chExt cx="7949370" cy="3577159"/>
          </a:xfrm>
        </p:grpSpPr>
        <p:pic>
          <p:nvPicPr>
            <p:cNvPr id="7" name="Picture 6"/>
            <p:cNvPicPr>
              <a:picLocks noChangeAspect="1"/>
            </p:cNvPicPr>
            <p:nvPr/>
          </p:nvPicPr>
          <p:blipFill rotWithShape="1">
            <a:blip r:embed="rId7"/>
            <a:srcRect l="9328" t="6604" r="2522"/>
            <a:stretch/>
          </p:blipFill>
          <p:spPr>
            <a:xfrm>
              <a:off x="9958393" y="2968516"/>
              <a:ext cx="1835450" cy="3420696"/>
            </a:xfrm>
            <a:prstGeom prst="rect">
              <a:avLst/>
            </a:prstGeom>
          </p:spPr>
        </p:pic>
        <p:pic>
          <p:nvPicPr>
            <p:cNvPr id="8" name="Picture 7"/>
            <p:cNvPicPr>
              <a:picLocks noChangeAspect="1"/>
            </p:cNvPicPr>
            <p:nvPr/>
          </p:nvPicPr>
          <p:blipFill rotWithShape="1">
            <a:blip r:embed="rId8"/>
            <a:srcRect l="3974" t="12237" r="2561" b="5784"/>
            <a:stretch/>
          </p:blipFill>
          <p:spPr>
            <a:xfrm>
              <a:off x="3844473" y="2907485"/>
              <a:ext cx="5615756" cy="3577159"/>
            </a:xfrm>
            <a:prstGeom prst="rect">
              <a:avLst/>
            </a:prstGeom>
          </p:spPr>
        </p:pic>
      </p:grpSp>
      <p:sp>
        <p:nvSpPr>
          <p:cNvPr id="4" name="Rectangle 3"/>
          <p:cNvSpPr/>
          <p:nvPr/>
        </p:nvSpPr>
        <p:spPr>
          <a:xfrm>
            <a:off x="3941616" y="5721660"/>
            <a:ext cx="8197221" cy="369332"/>
          </a:xfrm>
          <a:prstGeom prst="rect">
            <a:avLst/>
          </a:prstGeom>
          <a:solidFill>
            <a:srgbClr val="FF0000"/>
          </a:solidFill>
        </p:spPr>
        <p:txBody>
          <a:bodyPr wrap="square">
            <a:spAutoFit/>
          </a:bodyPr>
          <a:lstStyle/>
          <a:p>
            <a:r>
              <a:rPr lang="en-ZA" dirty="0">
                <a:solidFill>
                  <a:schemeClr val="bg1"/>
                </a:solidFill>
                <a:latin typeface="Trebuchet MS" panose="020B0603020202020204" pitchFamily="34" charset="0"/>
              </a:rPr>
              <a:t>…..to gain essential insight </a:t>
            </a:r>
            <a:r>
              <a:rPr lang="en-US" dirty="0">
                <a:solidFill>
                  <a:schemeClr val="bg1"/>
                </a:solidFill>
                <a:latin typeface="Trebuchet MS" panose="020B0603020202020204" pitchFamily="34" charset="0"/>
              </a:rPr>
              <a:t>into the role played by Mn dopants</a:t>
            </a:r>
            <a:endParaRPr lang="en-ZA" dirty="0">
              <a:solidFill>
                <a:schemeClr val="bg1"/>
              </a:solidFill>
              <a:latin typeface="Trebuchet MS" panose="020B0603020202020204" pitchFamily="34" charset="0"/>
            </a:endParaRPr>
          </a:p>
        </p:txBody>
      </p:sp>
      <p:grpSp>
        <p:nvGrpSpPr>
          <p:cNvPr id="6" name="Group 5">
            <a:extLst>
              <a:ext uri="{FF2B5EF4-FFF2-40B4-BE49-F238E27FC236}">
                <a16:creationId xmlns:a16="http://schemas.microsoft.com/office/drawing/2014/main" id="{FC5F4D58-31ED-05FF-65B6-8A4F4C971969}"/>
              </a:ext>
            </a:extLst>
          </p:cNvPr>
          <p:cNvGrpSpPr/>
          <p:nvPr/>
        </p:nvGrpSpPr>
        <p:grpSpPr>
          <a:xfrm>
            <a:off x="78170" y="71569"/>
            <a:ext cx="12035660" cy="6703999"/>
            <a:chOff x="0" y="71569"/>
            <a:chExt cx="12192000" cy="6703999"/>
          </a:xfrm>
        </p:grpSpPr>
        <p:sp>
          <p:nvSpPr>
            <p:cNvPr id="9" name="Rectangle 8">
              <a:extLst>
                <a:ext uri="{FF2B5EF4-FFF2-40B4-BE49-F238E27FC236}">
                  <a16:creationId xmlns:a16="http://schemas.microsoft.com/office/drawing/2014/main" id="{F5F80990-0701-70EA-FB59-822403754533}"/>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a:extLst>
                <a:ext uri="{FF2B5EF4-FFF2-40B4-BE49-F238E27FC236}">
                  <a16:creationId xmlns:a16="http://schemas.microsoft.com/office/drawing/2014/main" id="{DA110A11-9AEC-459D-7D8D-FFF7FE86D3FA}"/>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….Motivation -  Binary to Ternary Systems</a:t>
              </a:r>
              <a:endParaRPr lang="en-ZA" b="1" dirty="0"/>
            </a:p>
          </p:txBody>
        </p:sp>
      </p:grpSp>
    </p:spTree>
    <p:extLst>
      <p:ext uri="{BB962C8B-B14F-4D97-AF65-F5344CB8AC3E}">
        <p14:creationId xmlns:p14="http://schemas.microsoft.com/office/powerpoint/2010/main" val="728149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up)">
                                      <p:cBhvr>
                                        <p:cTn id="7" dur="500"/>
                                        <p:tgtEl>
                                          <p:spTgt spid="2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up)">
                                      <p:cBhvr>
                                        <p:cTn id="11" dur="250"/>
                                        <p:tgtEl>
                                          <p:spTgt spid="34"/>
                                        </p:tgtEl>
                                      </p:cBhvr>
                                    </p:animEffect>
                                  </p:childTnLst>
                                </p:cTn>
                              </p:par>
                            </p:childTnLst>
                          </p:cTn>
                        </p:par>
                        <p:par>
                          <p:cTn id="12" fill="hold">
                            <p:stCondLst>
                              <p:cond delay="75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96F058C-F643-EC88-E28E-CBAA8CFB22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1220"/>
          <a:stretch/>
        </p:blipFill>
        <p:spPr>
          <a:xfrm>
            <a:off x="78170" y="552153"/>
            <a:ext cx="5986536" cy="4059604"/>
          </a:xfrm>
          <a:prstGeom prst="rect">
            <a:avLst/>
          </a:prstGeom>
        </p:spPr>
      </p:pic>
      <p:grpSp>
        <p:nvGrpSpPr>
          <p:cNvPr id="13" name="Group 12">
            <a:extLst>
              <a:ext uri="{FF2B5EF4-FFF2-40B4-BE49-F238E27FC236}">
                <a16:creationId xmlns:a16="http://schemas.microsoft.com/office/drawing/2014/main" id="{B48D48F2-EDE9-1C4E-EA7E-422C17592DB9}"/>
              </a:ext>
            </a:extLst>
          </p:cNvPr>
          <p:cNvGrpSpPr/>
          <p:nvPr/>
        </p:nvGrpSpPr>
        <p:grpSpPr>
          <a:xfrm>
            <a:off x="78170" y="71569"/>
            <a:ext cx="12035660" cy="6703999"/>
            <a:chOff x="0" y="71569"/>
            <a:chExt cx="12192000" cy="6703999"/>
          </a:xfrm>
        </p:grpSpPr>
        <p:sp>
          <p:nvSpPr>
            <p:cNvPr id="14" name="Rectangle 13">
              <a:extLst>
                <a:ext uri="{FF2B5EF4-FFF2-40B4-BE49-F238E27FC236}">
                  <a16:creationId xmlns:a16="http://schemas.microsoft.com/office/drawing/2014/main" id="{B858289D-4163-9D2A-BBE5-B5A2D6467B62}"/>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id="{2228BB6D-0964-EF96-0901-86099B7670C4}"/>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a:t>
              </a:r>
              <a:r>
                <a:rPr lang="en-ZA" b="1" dirty="0"/>
                <a:t>AlGaN: Virgin  and Pre-Doped with Mn</a:t>
              </a:r>
            </a:p>
          </p:txBody>
        </p:sp>
      </p:grpSp>
      <p:pic>
        <p:nvPicPr>
          <p:cNvPr id="4" name="Picture 3" descr="A picture containing text, diagram, plot, line&#10;&#10;Description automatically generated">
            <a:extLst>
              <a:ext uri="{FF2B5EF4-FFF2-40B4-BE49-F238E27FC236}">
                <a16:creationId xmlns:a16="http://schemas.microsoft.com/office/drawing/2014/main" id="{AC01CFFB-EB35-9728-3D20-B95822C45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7828" y="3002044"/>
            <a:ext cx="5866001" cy="3458781"/>
          </a:xfrm>
          <a:prstGeom prst="rect">
            <a:avLst/>
          </a:prstGeom>
        </p:spPr>
      </p:pic>
      <p:grpSp>
        <p:nvGrpSpPr>
          <p:cNvPr id="6" name="Group 5">
            <a:extLst>
              <a:ext uri="{FF2B5EF4-FFF2-40B4-BE49-F238E27FC236}">
                <a16:creationId xmlns:a16="http://schemas.microsoft.com/office/drawing/2014/main" id="{4FC99837-C025-7EBB-6563-CA6AD87F175B}"/>
              </a:ext>
            </a:extLst>
          </p:cNvPr>
          <p:cNvGrpSpPr/>
          <p:nvPr/>
        </p:nvGrpSpPr>
        <p:grpSpPr>
          <a:xfrm>
            <a:off x="78170" y="3678621"/>
            <a:ext cx="6049126" cy="2821212"/>
            <a:chOff x="78170" y="3678621"/>
            <a:chExt cx="6049126" cy="2821212"/>
          </a:xfrm>
        </p:grpSpPr>
        <p:pic>
          <p:nvPicPr>
            <p:cNvPr id="3" name="Picture 2">
              <a:extLst>
                <a:ext uri="{FF2B5EF4-FFF2-40B4-BE49-F238E27FC236}">
                  <a16:creationId xmlns:a16="http://schemas.microsoft.com/office/drawing/2014/main" id="{B5C2BB5D-DEE9-26B4-0862-95F136CFA2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0039"/>
            <a:stretch/>
          </p:blipFill>
          <p:spPr>
            <a:xfrm>
              <a:off x="78170" y="4731435"/>
              <a:ext cx="5986536" cy="1768398"/>
            </a:xfrm>
            <a:prstGeom prst="rect">
              <a:avLst/>
            </a:prstGeom>
          </p:spPr>
        </p:pic>
        <p:sp>
          <p:nvSpPr>
            <p:cNvPr id="5" name="Rectangle 4">
              <a:extLst>
                <a:ext uri="{FF2B5EF4-FFF2-40B4-BE49-F238E27FC236}">
                  <a16:creationId xmlns:a16="http://schemas.microsoft.com/office/drawing/2014/main" id="{225C1921-1256-A9A4-35A2-FDACD30FCDF2}"/>
                </a:ext>
              </a:extLst>
            </p:cNvPr>
            <p:cNvSpPr/>
            <p:nvPr/>
          </p:nvSpPr>
          <p:spPr>
            <a:xfrm>
              <a:off x="397565" y="3678621"/>
              <a:ext cx="5729731" cy="933136"/>
            </a:xfrm>
            <a:prstGeom prst="rect">
              <a:avLst/>
            </a:prstGeom>
            <a:solidFill>
              <a:schemeClr val="bg1">
                <a:lumMod val="75000"/>
                <a:alpha val="30000"/>
              </a:schemeClr>
            </a:solidFill>
            <a:ln w="412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7" name="TextBox 6">
            <a:extLst>
              <a:ext uri="{FF2B5EF4-FFF2-40B4-BE49-F238E27FC236}">
                <a16:creationId xmlns:a16="http://schemas.microsoft.com/office/drawing/2014/main" id="{097C3A23-E625-5085-2248-1C09E44FF2E6}"/>
              </a:ext>
            </a:extLst>
          </p:cNvPr>
          <p:cNvSpPr txBox="1"/>
          <p:nvPr/>
        </p:nvSpPr>
        <p:spPr>
          <a:xfrm>
            <a:off x="6738316" y="700870"/>
            <a:ext cx="5148884" cy="1693990"/>
          </a:xfrm>
          <a:prstGeom prst="rect">
            <a:avLst/>
          </a:prstGeom>
        </p:spPr>
        <p:txBody>
          <a:bodyPr wrap="square">
            <a:spAutoFit/>
          </a:bodyPr>
          <a:lstStyle>
            <a:defPPr>
              <a:defRPr lang="en-US"/>
            </a:defPPr>
            <a:lvl1pPr marL="285750" indent="-285750">
              <a:lnSpc>
                <a:spcPct val="107000"/>
              </a:lnSpc>
              <a:spcAft>
                <a:spcPts val="800"/>
              </a:spcAft>
              <a:buFont typeface="Wingdings" panose="05000000000000000000" pitchFamily="2" charset="2"/>
              <a:buChar char="ü"/>
              <a:defRPr sz="2000">
                <a:solidFill>
                  <a:srgbClr val="002060"/>
                </a:solidFill>
                <a:latin typeface="Trebuchet MS" panose="020B0603020202020204" pitchFamily="34" charset="0"/>
                <a:ea typeface="Calibri" panose="020F0502020204030204" pitchFamily="34" charset="0"/>
                <a:cs typeface="Times New Roman" panose="02020603050405020304" pitchFamily="18" charset="0"/>
              </a:defRPr>
            </a:lvl1pPr>
          </a:lstStyle>
          <a:p>
            <a:pPr marL="0" indent="0">
              <a:buNone/>
            </a:pPr>
            <a:r>
              <a:rPr lang="en-US" dirty="0"/>
              <a:t>…with Mn doping;</a:t>
            </a:r>
          </a:p>
          <a:p>
            <a:r>
              <a:rPr lang="en-US" dirty="0"/>
              <a:t>Magnetic contribution decreases</a:t>
            </a:r>
          </a:p>
          <a:p>
            <a:endParaRPr lang="en-US" dirty="0"/>
          </a:p>
          <a:p>
            <a:r>
              <a:rPr lang="en-US" dirty="0"/>
              <a:t>New Single line like  (SLL) feature</a:t>
            </a:r>
            <a:endParaRPr lang="en-ZA" dirty="0"/>
          </a:p>
        </p:txBody>
      </p:sp>
    </p:spTree>
    <p:extLst>
      <p:ext uri="{BB962C8B-B14F-4D97-AF65-F5344CB8AC3E}">
        <p14:creationId xmlns:p14="http://schemas.microsoft.com/office/powerpoint/2010/main" val="441960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49686" y="5709995"/>
            <a:ext cx="11492628" cy="646331"/>
          </a:xfrm>
          <a:prstGeom prst="rect">
            <a:avLst/>
          </a:prstGeom>
          <a:noFill/>
        </p:spPr>
        <p:txBody>
          <a:bodyPr wrap="square" rtlCol="0">
            <a:spAutoFit/>
          </a:bodyPr>
          <a:lstStyle/>
          <a:p>
            <a:pPr marL="285750" indent="-285750">
              <a:buFont typeface="Wingdings" panose="05000000000000000000" pitchFamily="2" charset="2"/>
              <a:buChar char="ü"/>
            </a:pPr>
            <a:r>
              <a:rPr lang="en-ZA" dirty="0">
                <a:solidFill>
                  <a:srgbClr val="002060"/>
                </a:solidFill>
                <a:latin typeface="Trebuchet MS" panose="020B0603020202020204" pitchFamily="34" charset="0"/>
              </a:rPr>
              <a:t>Seems area of Fe</a:t>
            </a:r>
            <a:r>
              <a:rPr lang="en-ZA" baseline="30000" dirty="0">
                <a:solidFill>
                  <a:srgbClr val="002060"/>
                </a:solidFill>
                <a:latin typeface="Trebuchet MS" panose="020B0603020202020204" pitchFamily="34" charset="0"/>
              </a:rPr>
              <a:t>4+</a:t>
            </a:r>
            <a:r>
              <a:rPr lang="en-ZA" dirty="0">
                <a:solidFill>
                  <a:srgbClr val="002060"/>
                </a:solidFill>
                <a:latin typeface="Trebuchet MS" panose="020B0603020202020204" pitchFamily="34" charset="0"/>
              </a:rPr>
              <a:t> decrease significantly with higher Al concentration at the expense of Fe</a:t>
            </a:r>
            <a:r>
              <a:rPr lang="en-ZA" baseline="30000" dirty="0">
                <a:solidFill>
                  <a:srgbClr val="002060"/>
                </a:solidFill>
                <a:latin typeface="Trebuchet MS" panose="020B0603020202020204" pitchFamily="34" charset="0"/>
              </a:rPr>
              <a:t>3+</a:t>
            </a:r>
          </a:p>
          <a:p>
            <a:pPr marL="285750" indent="-285750">
              <a:buFont typeface="Wingdings" panose="05000000000000000000" pitchFamily="2" charset="2"/>
              <a:buChar char="ü"/>
            </a:pPr>
            <a:r>
              <a:rPr lang="en-ZA" dirty="0">
                <a:solidFill>
                  <a:srgbClr val="002060"/>
                </a:solidFill>
                <a:latin typeface="Trebuchet MS" panose="020B0603020202020204" pitchFamily="34" charset="0"/>
              </a:rPr>
              <a:t>Area of Fe</a:t>
            </a:r>
            <a:r>
              <a:rPr lang="en-ZA" baseline="30000" dirty="0">
                <a:solidFill>
                  <a:srgbClr val="002060"/>
                </a:solidFill>
                <a:latin typeface="Trebuchet MS" panose="020B0603020202020204" pitchFamily="34" charset="0"/>
              </a:rPr>
              <a:t>2+</a:t>
            </a:r>
            <a:r>
              <a:rPr lang="en-ZA" dirty="0">
                <a:solidFill>
                  <a:srgbClr val="002060"/>
                </a:solidFill>
                <a:latin typeface="Trebuchet MS" panose="020B0603020202020204" pitchFamily="34" charset="0"/>
              </a:rPr>
              <a:t>??</a:t>
            </a:r>
            <a:endParaRPr lang="en-ZA" baseline="30000" dirty="0">
              <a:solidFill>
                <a:srgbClr val="002060"/>
              </a:solidFill>
              <a:latin typeface="Trebuchet MS" panose="020B0603020202020204" pitchFamily="34" charset="0"/>
            </a:endParaRPr>
          </a:p>
        </p:txBody>
      </p:sp>
      <p:pic>
        <p:nvPicPr>
          <p:cNvPr id="6" name="Picture 5">
            <a:extLst>
              <a:ext uri="{FF2B5EF4-FFF2-40B4-BE49-F238E27FC236}">
                <a16:creationId xmlns:a16="http://schemas.microsoft.com/office/drawing/2014/main" id="{A31CF254-4EFB-D854-A7E3-D72D0CEDDA8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588230"/>
            <a:ext cx="12192000" cy="4858580"/>
          </a:xfrm>
          <a:prstGeom prst="rect">
            <a:avLst/>
          </a:prstGeom>
        </p:spPr>
      </p:pic>
      <p:grpSp>
        <p:nvGrpSpPr>
          <p:cNvPr id="7" name="Group 6">
            <a:extLst>
              <a:ext uri="{FF2B5EF4-FFF2-40B4-BE49-F238E27FC236}">
                <a16:creationId xmlns:a16="http://schemas.microsoft.com/office/drawing/2014/main" id="{9DC1940D-14F1-4822-F159-8A636B39B5C1}"/>
              </a:ext>
            </a:extLst>
          </p:cNvPr>
          <p:cNvGrpSpPr/>
          <p:nvPr/>
        </p:nvGrpSpPr>
        <p:grpSpPr>
          <a:xfrm>
            <a:off x="78170" y="71569"/>
            <a:ext cx="12035660" cy="6703999"/>
            <a:chOff x="0" y="71569"/>
            <a:chExt cx="12192000" cy="6703999"/>
          </a:xfrm>
        </p:grpSpPr>
        <p:sp>
          <p:nvSpPr>
            <p:cNvPr id="8" name="Rectangle 7">
              <a:extLst>
                <a:ext uri="{FF2B5EF4-FFF2-40B4-BE49-F238E27FC236}">
                  <a16:creationId xmlns:a16="http://schemas.microsoft.com/office/drawing/2014/main" id="{86049C09-727D-C229-853C-7E537C439A6E}"/>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5C702B6C-F917-6AC1-7A0C-07CA0D24BDF7}"/>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a:t>
              </a:r>
              <a:r>
                <a:rPr lang="en-ZA" b="1" dirty="0"/>
                <a:t>Higher Al Concentration</a:t>
              </a:r>
            </a:p>
          </p:txBody>
        </p:sp>
      </p:grpSp>
    </p:spTree>
    <p:extLst>
      <p:ext uri="{BB962C8B-B14F-4D97-AF65-F5344CB8AC3E}">
        <p14:creationId xmlns:p14="http://schemas.microsoft.com/office/powerpoint/2010/main" val="4037587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62A0009-5104-AD92-4421-F5ADEB9B71ED}"/>
              </a:ext>
            </a:extLst>
          </p:cNvPr>
          <p:cNvGrpSpPr/>
          <p:nvPr/>
        </p:nvGrpSpPr>
        <p:grpSpPr>
          <a:xfrm>
            <a:off x="78170" y="71569"/>
            <a:ext cx="12035660" cy="6703999"/>
            <a:chOff x="0" y="71569"/>
            <a:chExt cx="12192000" cy="6703999"/>
          </a:xfrm>
        </p:grpSpPr>
        <p:sp>
          <p:nvSpPr>
            <p:cNvPr id="5" name="Rectangle 4"/>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Material Science and Functional Materials</a:t>
              </a:r>
            </a:p>
          </p:txBody>
        </p:sp>
      </p:grpSp>
      <p:pic>
        <p:nvPicPr>
          <p:cNvPr id="24" name="Picture 23"/>
          <p:cNvPicPr>
            <a:picLocks noChangeAspect="1"/>
          </p:cNvPicPr>
          <p:nvPr/>
        </p:nvPicPr>
        <p:blipFill>
          <a:blip r:embed="rId3"/>
          <a:stretch>
            <a:fillRect/>
          </a:stretch>
        </p:blipFill>
        <p:spPr>
          <a:xfrm>
            <a:off x="432198" y="735396"/>
            <a:ext cx="3277716" cy="3012433"/>
          </a:xfrm>
          <a:prstGeom prst="rect">
            <a:avLst/>
          </a:prstGeom>
        </p:spPr>
      </p:pic>
      <p:grpSp>
        <p:nvGrpSpPr>
          <p:cNvPr id="2" name="Group 1">
            <a:extLst>
              <a:ext uri="{FF2B5EF4-FFF2-40B4-BE49-F238E27FC236}">
                <a16:creationId xmlns:a16="http://schemas.microsoft.com/office/drawing/2014/main" id="{EB179BBF-65A5-415D-A4C9-D99CF483A45A}"/>
              </a:ext>
            </a:extLst>
          </p:cNvPr>
          <p:cNvGrpSpPr/>
          <p:nvPr/>
        </p:nvGrpSpPr>
        <p:grpSpPr>
          <a:xfrm>
            <a:off x="4065976" y="873535"/>
            <a:ext cx="4054237" cy="2575463"/>
            <a:chOff x="7202429" y="831397"/>
            <a:chExt cx="4054237" cy="2575463"/>
          </a:xfrm>
        </p:grpSpPr>
        <p:pic>
          <p:nvPicPr>
            <p:cNvPr id="9" name="Picture 6" descr="Image result for material scie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2429" y="831397"/>
              <a:ext cx="4054237" cy="24629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8CF6DD7-E952-4309-A363-86CA719ED2AD}"/>
                </a:ext>
              </a:extLst>
            </p:cNvPr>
            <p:cNvSpPr txBox="1"/>
            <p:nvPr/>
          </p:nvSpPr>
          <p:spPr>
            <a:xfrm>
              <a:off x="8536377" y="3145250"/>
              <a:ext cx="971164" cy="261610"/>
            </a:xfrm>
            <a:prstGeom prst="rect">
              <a:avLst/>
            </a:prstGeom>
            <a:noFill/>
          </p:spPr>
          <p:txBody>
            <a:bodyPr vert="horz" wrap="square" rtlCol="0">
              <a:spAutoFit/>
            </a:bodyPr>
            <a:lstStyle/>
            <a:p>
              <a:r>
                <a:rPr lang="en-ZW" sz="1100" dirty="0"/>
                <a:t>Wikipedia</a:t>
              </a:r>
            </a:p>
          </p:txBody>
        </p:sp>
      </p:grpSp>
      <p:grpSp>
        <p:nvGrpSpPr>
          <p:cNvPr id="20" name="Group 19">
            <a:extLst>
              <a:ext uri="{FF2B5EF4-FFF2-40B4-BE49-F238E27FC236}">
                <a16:creationId xmlns:a16="http://schemas.microsoft.com/office/drawing/2014/main" id="{AF4B2FB7-BDC9-CFBE-47D0-106175FCCFCB}"/>
              </a:ext>
            </a:extLst>
          </p:cNvPr>
          <p:cNvGrpSpPr/>
          <p:nvPr/>
        </p:nvGrpSpPr>
        <p:grpSpPr>
          <a:xfrm>
            <a:off x="78171" y="4063031"/>
            <a:ext cx="12035661" cy="2278493"/>
            <a:chOff x="78171" y="4063031"/>
            <a:chExt cx="12035661" cy="2278493"/>
          </a:xfrm>
        </p:grpSpPr>
        <p:grpSp>
          <p:nvGrpSpPr>
            <p:cNvPr id="6" name="Group 5">
              <a:extLst>
                <a:ext uri="{FF2B5EF4-FFF2-40B4-BE49-F238E27FC236}">
                  <a16:creationId xmlns:a16="http://schemas.microsoft.com/office/drawing/2014/main" id="{F441D084-D797-4423-B381-889157AC30DE}"/>
                </a:ext>
              </a:extLst>
            </p:cNvPr>
            <p:cNvGrpSpPr/>
            <p:nvPr/>
          </p:nvGrpSpPr>
          <p:grpSpPr>
            <a:xfrm>
              <a:off x="78171" y="5423775"/>
              <a:ext cx="12035661" cy="917749"/>
              <a:chOff x="70175" y="5551313"/>
              <a:chExt cx="12035661" cy="917749"/>
            </a:xfrm>
          </p:grpSpPr>
          <p:sp>
            <p:nvSpPr>
              <p:cNvPr id="11" name="Rectangle 10">
                <a:extLst>
                  <a:ext uri="{FF2B5EF4-FFF2-40B4-BE49-F238E27FC236}">
                    <a16:creationId xmlns:a16="http://schemas.microsoft.com/office/drawing/2014/main" id="{94E5368E-F08E-4631-AFF5-31CC2A2B53F5}"/>
                  </a:ext>
                </a:extLst>
              </p:cNvPr>
              <p:cNvSpPr/>
              <p:nvPr/>
            </p:nvSpPr>
            <p:spPr>
              <a:xfrm>
                <a:off x="124654" y="6099730"/>
                <a:ext cx="11942692" cy="369332"/>
              </a:xfrm>
              <a:prstGeom prst="rect">
                <a:avLst/>
              </a:prstGeom>
              <a:solidFill>
                <a:srgbClr val="002060"/>
              </a:solidFill>
              <a:ln>
                <a:solidFill>
                  <a:srgbClr val="002060"/>
                </a:solidFill>
              </a:ln>
            </p:spPr>
            <p:txBody>
              <a:bodyPr wrap="square">
                <a:spAutoFit/>
              </a:bodyPr>
              <a:lstStyle/>
              <a:p>
                <a:pPr algn="ctr"/>
                <a:r>
                  <a:rPr lang="en-US" dirty="0">
                    <a:solidFill>
                      <a:schemeClr val="bg1"/>
                    </a:solidFill>
                    <a:latin typeface="Lato"/>
                  </a:rPr>
                  <a:t>encompasses a wide range including inorganic, organic, hybrids and nano-materials, soft matter and interfaces</a:t>
                </a:r>
                <a:endParaRPr lang="en-ZA" dirty="0">
                  <a:solidFill>
                    <a:schemeClr val="bg1"/>
                  </a:solidFill>
                </a:endParaRPr>
              </a:p>
            </p:txBody>
          </p:sp>
          <p:sp>
            <p:nvSpPr>
              <p:cNvPr id="8" name="Right Brace 7">
                <a:extLst>
                  <a:ext uri="{FF2B5EF4-FFF2-40B4-BE49-F238E27FC236}">
                    <a16:creationId xmlns:a16="http://schemas.microsoft.com/office/drawing/2014/main" id="{E3ACD33F-564C-4051-AA77-27FBABCB7111}"/>
                  </a:ext>
                </a:extLst>
              </p:cNvPr>
              <p:cNvSpPr/>
              <p:nvPr/>
            </p:nvSpPr>
            <p:spPr>
              <a:xfrm rot="16200000" flipV="1">
                <a:off x="5930238" y="-308750"/>
                <a:ext cx="315535" cy="12035661"/>
              </a:xfrm>
              <a:prstGeom prst="rightBrace">
                <a:avLst>
                  <a:gd name="adj1" fmla="val 36246"/>
                  <a:gd name="adj2" fmla="val 50791"/>
                </a:avLst>
              </a:prstGeom>
              <a:noFill/>
              <a:ln w="38100">
                <a:solidFill>
                  <a:srgbClr val="FF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grpSp>
        <p:grpSp>
          <p:nvGrpSpPr>
            <p:cNvPr id="15" name="Group 14">
              <a:extLst>
                <a:ext uri="{FF2B5EF4-FFF2-40B4-BE49-F238E27FC236}">
                  <a16:creationId xmlns:a16="http://schemas.microsoft.com/office/drawing/2014/main" id="{D74C323E-1731-40F2-8B2E-3DE1A504C49C}"/>
                </a:ext>
              </a:extLst>
            </p:cNvPr>
            <p:cNvGrpSpPr/>
            <p:nvPr/>
          </p:nvGrpSpPr>
          <p:grpSpPr>
            <a:xfrm>
              <a:off x="379646" y="4063031"/>
              <a:ext cx="11412066" cy="1410920"/>
              <a:chOff x="301337" y="3900341"/>
              <a:chExt cx="11412066" cy="1410920"/>
            </a:xfrm>
          </p:grpSpPr>
          <p:grpSp>
            <p:nvGrpSpPr>
              <p:cNvPr id="12" name="Group 11">
                <a:extLst>
                  <a:ext uri="{FF2B5EF4-FFF2-40B4-BE49-F238E27FC236}">
                    <a16:creationId xmlns:a16="http://schemas.microsoft.com/office/drawing/2014/main" id="{013F9F08-3F6A-4296-81D3-D07F6D8A9A0F}"/>
                  </a:ext>
                </a:extLst>
              </p:cNvPr>
              <p:cNvGrpSpPr/>
              <p:nvPr/>
            </p:nvGrpSpPr>
            <p:grpSpPr>
              <a:xfrm>
                <a:off x="301337" y="3900341"/>
                <a:ext cx="11412066" cy="1133921"/>
                <a:chOff x="1394668" y="4635278"/>
                <a:chExt cx="11412066" cy="1133921"/>
              </a:xfrm>
            </p:grpSpPr>
            <p:sp>
              <p:nvSpPr>
                <p:cNvPr id="13" name="TextBox 12">
                  <a:extLst>
                    <a:ext uri="{FF2B5EF4-FFF2-40B4-BE49-F238E27FC236}">
                      <a16:creationId xmlns:a16="http://schemas.microsoft.com/office/drawing/2014/main" id="{85E5C74A-6CFA-4A86-A4DB-7484138A5F9F}"/>
                    </a:ext>
                  </a:extLst>
                </p:cNvPr>
                <p:cNvSpPr txBox="1"/>
                <p:nvPr/>
              </p:nvSpPr>
              <p:spPr>
                <a:xfrm>
                  <a:off x="1394668" y="5360576"/>
                  <a:ext cx="11412066" cy="408623"/>
                </a:xfrm>
                <a:prstGeom prst="wedgeRoundRectCallout">
                  <a:avLst>
                    <a:gd name="adj1" fmla="val -11401"/>
                    <a:gd name="adj2" fmla="val -51401"/>
                    <a:gd name="adj3" fmla="val 16667"/>
                  </a:avLst>
                </a:prstGeom>
                <a:solidFill>
                  <a:schemeClr val="bg1"/>
                </a:solidFill>
                <a:ln>
                  <a:solidFill>
                    <a:srgbClr val="002060"/>
                  </a:solidFill>
                </a:ln>
              </p:spPr>
              <p:txBody>
                <a:bodyPr wrap="square" rtlCol="0">
                  <a:spAutoFit/>
                </a:bodyPr>
                <a:lstStyle/>
                <a:p>
                  <a:pPr>
                    <a:defRPr/>
                  </a:pPr>
                  <a:r>
                    <a:rPr kumimoji="0" lang="en-US" b="0" i="1" u="none" strike="noStrike" kern="1200" cap="none" spc="0" normalizeH="0" baseline="0" noProof="0" dirty="0">
                      <a:ln>
                        <a:noFill/>
                      </a:ln>
                      <a:solidFill>
                        <a:srgbClr val="002060"/>
                      </a:solidFill>
                      <a:effectLst/>
                      <a:uLnTx/>
                      <a:uFillTx/>
                      <a:latin typeface="Calibri"/>
                      <a:ea typeface="+mn-ea"/>
                      <a:cs typeface="+mn-cs"/>
                    </a:rPr>
                    <a:t>“… are selected… for the nature of their response to electrical, magnetic, optical and chemical stimuli.”      </a:t>
                  </a:r>
                  <a:r>
                    <a:rPr kumimoji="0" lang="en-US" sz="1200" b="0" i="1" u="none" strike="noStrike" kern="1200" cap="none" spc="0" normalizeH="0" baseline="0" noProof="0" dirty="0">
                      <a:ln>
                        <a:noFill/>
                      </a:ln>
                      <a:solidFill>
                        <a:srgbClr val="002060"/>
                      </a:solidFill>
                      <a:effectLst/>
                      <a:uLnTx/>
                      <a:uFillTx/>
                      <a:latin typeface="Calibri"/>
                      <a:ea typeface="+mn-ea"/>
                      <a:cs typeface="+mn-cs"/>
                    </a:rPr>
                    <a:t>- </a:t>
                  </a:r>
                  <a:r>
                    <a:rPr lang="en-US" sz="1200" i="1" dirty="0">
                      <a:solidFill>
                        <a:srgbClr val="002060"/>
                      </a:solidFill>
                    </a:rPr>
                    <a:t> </a:t>
                  </a:r>
                  <a:r>
                    <a:rPr lang="en-US" dirty="0">
                      <a:solidFill>
                        <a:srgbClr val="002060"/>
                      </a:solidFill>
                    </a:rPr>
                    <a:t>R.W. Cahn</a:t>
                  </a:r>
                </a:p>
              </p:txBody>
            </p:sp>
            <p:sp>
              <p:nvSpPr>
                <p:cNvPr id="14" name="Rectangle 13">
                  <a:extLst>
                    <a:ext uri="{FF2B5EF4-FFF2-40B4-BE49-F238E27FC236}">
                      <a16:creationId xmlns:a16="http://schemas.microsoft.com/office/drawing/2014/main" id="{67143AE3-65D4-4D7B-9412-E8FD7A0F1EAA}"/>
                    </a:ext>
                  </a:extLst>
                </p:cNvPr>
                <p:cNvSpPr/>
                <p:nvPr/>
              </p:nvSpPr>
              <p:spPr>
                <a:xfrm>
                  <a:off x="5661108" y="4635278"/>
                  <a:ext cx="3050636" cy="551177"/>
                </a:xfrm>
                <a:prstGeom prst="rect">
                  <a:avLst/>
                </a:prstGeom>
                <a:solidFill>
                  <a:schemeClr val="accent5">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dirty="0"/>
                    <a:t>Functional Materials</a:t>
                  </a:r>
                </a:p>
              </p:txBody>
            </p:sp>
          </p:grpSp>
          <p:sp>
            <p:nvSpPr>
              <p:cNvPr id="10" name="Rectangle 9">
                <a:extLst>
                  <a:ext uri="{FF2B5EF4-FFF2-40B4-BE49-F238E27FC236}">
                    <a16:creationId xmlns:a16="http://schemas.microsoft.com/office/drawing/2014/main" id="{ADB30348-445E-4027-A822-C1571D23E3CE}"/>
                  </a:ext>
                </a:extLst>
              </p:cNvPr>
              <p:cNvSpPr/>
              <p:nvPr/>
            </p:nvSpPr>
            <p:spPr>
              <a:xfrm>
                <a:off x="9441659" y="5034262"/>
                <a:ext cx="2268570" cy="276999"/>
              </a:xfrm>
              <a:prstGeom prst="rect">
                <a:avLst/>
              </a:prstGeom>
            </p:spPr>
            <p:txBody>
              <a:bodyPr wrap="none">
                <a:spAutoFit/>
              </a:bodyPr>
              <a:lstStyle/>
              <a:p>
                <a:r>
                  <a:rPr lang="en-US" sz="1200" i="1" dirty="0">
                    <a:latin typeface="Times New Roman" panose="02020603050405020304" pitchFamily="18" charset="0"/>
                  </a:rPr>
                  <a:t>The Coming of Materials Science</a:t>
                </a:r>
                <a:endParaRPr lang="en-ZW" sz="1200" i="1" dirty="0"/>
              </a:p>
            </p:txBody>
          </p:sp>
        </p:grpSp>
      </p:grpSp>
      <p:grpSp>
        <p:nvGrpSpPr>
          <p:cNvPr id="19" name="Group 18">
            <a:extLst>
              <a:ext uri="{FF2B5EF4-FFF2-40B4-BE49-F238E27FC236}">
                <a16:creationId xmlns:a16="http://schemas.microsoft.com/office/drawing/2014/main" id="{52E8F931-9C9C-D41C-3EC4-F25E6C59F2C2}"/>
              </a:ext>
            </a:extLst>
          </p:cNvPr>
          <p:cNvGrpSpPr/>
          <p:nvPr/>
        </p:nvGrpSpPr>
        <p:grpSpPr>
          <a:xfrm>
            <a:off x="8267358" y="561227"/>
            <a:ext cx="3619842" cy="3492534"/>
            <a:chOff x="8214806" y="498632"/>
            <a:chExt cx="3619842" cy="3492534"/>
          </a:xfrm>
        </p:grpSpPr>
        <p:pic>
          <p:nvPicPr>
            <p:cNvPr id="17" name="Picture 16" descr="A picture containing text, screenshot, font, circle&#10;&#10;Description automatically generated">
              <a:extLst>
                <a:ext uri="{FF2B5EF4-FFF2-40B4-BE49-F238E27FC236}">
                  <a16:creationId xmlns:a16="http://schemas.microsoft.com/office/drawing/2014/main" id="{7B5B316A-CE5A-62C8-4FA2-30C83405FDE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687" t="7556" r="10222" b="8086"/>
            <a:stretch/>
          </p:blipFill>
          <p:spPr>
            <a:xfrm>
              <a:off x="8214806" y="776620"/>
              <a:ext cx="3619842" cy="3214546"/>
            </a:xfrm>
            <a:prstGeom prst="rect">
              <a:avLst/>
            </a:prstGeom>
          </p:spPr>
        </p:pic>
        <p:sp>
          <p:nvSpPr>
            <p:cNvPr id="16" name="TextBox 15">
              <a:extLst>
                <a:ext uri="{FF2B5EF4-FFF2-40B4-BE49-F238E27FC236}">
                  <a16:creationId xmlns:a16="http://schemas.microsoft.com/office/drawing/2014/main" id="{ECC81D76-8F88-2139-A22E-17DFB76528EC}"/>
                </a:ext>
              </a:extLst>
            </p:cNvPr>
            <p:cNvSpPr txBox="1"/>
            <p:nvPr/>
          </p:nvSpPr>
          <p:spPr>
            <a:xfrm>
              <a:off x="10979524" y="3529501"/>
              <a:ext cx="780278" cy="461665"/>
            </a:xfrm>
            <a:prstGeom prst="rect">
              <a:avLst/>
            </a:prstGeom>
            <a:noFill/>
          </p:spPr>
          <p:txBody>
            <a:bodyPr wrap="none" rtlCol="0">
              <a:spAutoFit/>
            </a:bodyPr>
            <a:lstStyle/>
            <a:p>
              <a:pPr algn="r"/>
              <a:r>
                <a:rPr lang="en-ZA" sz="1200" i="1" dirty="0"/>
                <a:t>Scopus </a:t>
              </a:r>
            </a:p>
            <a:p>
              <a:pPr algn="r"/>
              <a:r>
                <a:rPr lang="en-ZA" sz="1200" i="1" dirty="0"/>
                <a:t>Nov 2022</a:t>
              </a:r>
            </a:p>
          </p:txBody>
        </p:sp>
        <p:sp>
          <p:nvSpPr>
            <p:cNvPr id="18" name="TextBox 17">
              <a:extLst>
                <a:ext uri="{FF2B5EF4-FFF2-40B4-BE49-F238E27FC236}">
                  <a16:creationId xmlns:a16="http://schemas.microsoft.com/office/drawing/2014/main" id="{A8C65FA0-7651-C1FC-BC92-B83A86E52A1A}"/>
                </a:ext>
              </a:extLst>
            </p:cNvPr>
            <p:cNvSpPr txBox="1"/>
            <p:nvPr/>
          </p:nvSpPr>
          <p:spPr>
            <a:xfrm>
              <a:off x="9292177" y="498632"/>
              <a:ext cx="2067938" cy="369332"/>
            </a:xfrm>
            <a:prstGeom prst="rect">
              <a:avLst/>
            </a:prstGeom>
            <a:noFill/>
          </p:spPr>
          <p:txBody>
            <a:bodyPr wrap="none" rtlCol="0">
              <a:spAutoFit/>
            </a:bodyPr>
            <a:lstStyle/>
            <a:p>
              <a:r>
                <a:rPr lang="en-ZA" b="1" dirty="0"/>
                <a:t>0.66M publications </a:t>
              </a:r>
            </a:p>
          </p:txBody>
        </p:sp>
      </p:grpSp>
    </p:spTree>
    <p:extLst>
      <p:ext uri="{BB962C8B-B14F-4D97-AF65-F5344CB8AC3E}">
        <p14:creationId xmlns:p14="http://schemas.microsoft.com/office/powerpoint/2010/main" val="3781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95952" y="6095099"/>
            <a:ext cx="11000096" cy="400110"/>
          </a:xfrm>
          <a:prstGeom prst="rect">
            <a:avLst/>
          </a:prstGeom>
          <a:solidFill>
            <a:srgbClr val="FF0000"/>
          </a:solidFill>
        </p:spPr>
        <p:txBody>
          <a:bodyPr wrap="square">
            <a:spAutoFit/>
          </a:bodyPr>
          <a:lstStyle/>
          <a:p>
            <a:r>
              <a:rPr lang="en-US" sz="2000" dirty="0">
                <a:solidFill>
                  <a:schemeClr val="bg1"/>
                </a:solidFill>
                <a:latin typeface="Trebuchet MS" panose="020B0603020202020204" pitchFamily="34" charset="0"/>
                <a:ea typeface="Calibri" panose="020F0502020204030204" pitchFamily="34" charset="0"/>
              </a:rPr>
              <a:t>… higher Al content samples </a:t>
            </a:r>
            <a:r>
              <a:rPr lang="en-US" sz="2000" dirty="0">
                <a:solidFill>
                  <a:schemeClr val="bg1"/>
                </a:solidFill>
                <a:latin typeface="Trebuchet MS" panose="020B0603020202020204" pitchFamily="34" charset="0"/>
                <a:ea typeface="Calibri" panose="020F0502020204030204" pitchFamily="34" charset="0"/>
                <a:cs typeface="Calibri" panose="020F0502020204030204" pitchFamily="34" charset="0"/>
              </a:rPr>
              <a:t>→ </a:t>
            </a:r>
            <a:r>
              <a:rPr lang="en-US" sz="2000" dirty="0">
                <a:solidFill>
                  <a:schemeClr val="bg1"/>
                </a:solidFill>
                <a:latin typeface="Trebuchet MS" panose="020B0603020202020204" pitchFamily="34" charset="0"/>
                <a:ea typeface="Calibri" panose="020F0502020204030204" pitchFamily="34" charset="0"/>
              </a:rPr>
              <a:t>have less Fe</a:t>
            </a:r>
            <a:r>
              <a:rPr lang="en-US" sz="2000" baseline="30000" dirty="0">
                <a:solidFill>
                  <a:schemeClr val="bg1"/>
                </a:solidFill>
                <a:latin typeface="Trebuchet MS" panose="020B0603020202020204" pitchFamily="34" charset="0"/>
                <a:ea typeface="Calibri" panose="020F0502020204030204" pitchFamily="34" charset="0"/>
              </a:rPr>
              <a:t>4+</a:t>
            </a:r>
            <a:r>
              <a:rPr lang="en-US" sz="2000" dirty="0">
                <a:solidFill>
                  <a:schemeClr val="bg1"/>
                </a:solidFill>
                <a:latin typeface="Trebuchet MS" panose="020B0603020202020204" pitchFamily="34" charset="0"/>
                <a:ea typeface="Calibri" panose="020F0502020204030204" pitchFamily="34" charset="0"/>
              </a:rPr>
              <a:t> and more Fe</a:t>
            </a:r>
            <a:r>
              <a:rPr lang="en-US" sz="2000" baseline="30000" dirty="0">
                <a:solidFill>
                  <a:schemeClr val="bg1"/>
                </a:solidFill>
                <a:latin typeface="Trebuchet MS" panose="020B0603020202020204" pitchFamily="34" charset="0"/>
                <a:ea typeface="Calibri" panose="020F0502020204030204" pitchFamily="34" charset="0"/>
              </a:rPr>
              <a:t>3+</a:t>
            </a:r>
            <a:r>
              <a:rPr lang="en-US" sz="2000" dirty="0">
                <a:solidFill>
                  <a:schemeClr val="bg1"/>
                </a:solidFill>
                <a:latin typeface="Trebuchet MS" panose="020B0603020202020204" pitchFamily="34" charset="0"/>
                <a:ea typeface="Calibri" panose="020F0502020204030204" pitchFamily="34" charset="0"/>
              </a:rPr>
              <a:t> </a:t>
            </a: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n-US" sz="2000" dirty="0">
                <a:solidFill>
                  <a:schemeClr val="bg1"/>
                </a:solidFill>
                <a:latin typeface="Trebuchet MS" panose="020B0603020202020204" pitchFamily="34" charset="0"/>
                <a:ea typeface="Calibri" panose="020F0502020204030204" pitchFamily="34" charset="0"/>
              </a:rPr>
              <a:t>the Fe</a:t>
            </a:r>
            <a:r>
              <a:rPr lang="en-US" sz="2000" baseline="30000" dirty="0">
                <a:solidFill>
                  <a:schemeClr val="bg1"/>
                </a:solidFill>
                <a:latin typeface="Trebuchet MS" panose="020B0603020202020204" pitchFamily="34" charset="0"/>
                <a:ea typeface="Calibri" panose="020F0502020204030204" pitchFamily="34" charset="0"/>
              </a:rPr>
              <a:t>2+</a:t>
            </a:r>
            <a:r>
              <a:rPr lang="en-US" sz="2000" dirty="0">
                <a:solidFill>
                  <a:schemeClr val="bg1"/>
                </a:solidFill>
                <a:latin typeface="Trebuchet MS" panose="020B0603020202020204" pitchFamily="34" charset="0"/>
                <a:ea typeface="Calibri" panose="020F0502020204030204" pitchFamily="34" charset="0"/>
              </a:rPr>
              <a:t> fraction fairly constant</a:t>
            </a:r>
            <a:endParaRPr lang="en-ZA" sz="2000" dirty="0">
              <a:solidFill>
                <a:schemeClr val="bg1"/>
              </a:solidFill>
              <a:latin typeface="Trebuchet MS" panose="020B0603020202020204" pitchFamily="34" charset="0"/>
            </a:endParaRPr>
          </a:p>
        </p:txBody>
      </p:sp>
      <p:sp>
        <p:nvSpPr>
          <p:cNvPr id="20" name="AutoShape 301">
            <a:extLst>
              <a:ext uri="{FF2B5EF4-FFF2-40B4-BE49-F238E27FC236}">
                <a16:creationId xmlns:a16="http://schemas.microsoft.com/office/drawing/2014/main" id="{C2B5F70F-C0B9-4A56-94FE-4D135AE4987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26" name="Picture 25">
            <a:extLst>
              <a:ext uri="{FF2B5EF4-FFF2-40B4-BE49-F238E27FC236}">
                <a16:creationId xmlns:a16="http://schemas.microsoft.com/office/drawing/2014/main" id="{FB5BA898-0786-46EA-80F1-E20068D55A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051497" y="937019"/>
            <a:ext cx="6140503" cy="4988172"/>
          </a:xfrm>
          <a:prstGeom prst="rect">
            <a:avLst/>
          </a:prstGeom>
        </p:spPr>
      </p:pic>
      <p:pic>
        <p:nvPicPr>
          <p:cNvPr id="27" name="Picture 26">
            <a:extLst>
              <a:ext uri="{FF2B5EF4-FFF2-40B4-BE49-F238E27FC236}">
                <a16:creationId xmlns:a16="http://schemas.microsoft.com/office/drawing/2014/main" id="{07D58D94-DCC5-4327-9832-8B1975690EC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874868"/>
            <a:ext cx="6113845" cy="4988172"/>
          </a:xfrm>
          <a:prstGeom prst="rect">
            <a:avLst/>
          </a:prstGeom>
        </p:spPr>
      </p:pic>
      <p:grpSp>
        <p:nvGrpSpPr>
          <p:cNvPr id="2" name="Group 1">
            <a:extLst>
              <a:ext uri="{FF2B5EF4-FFF2-40B4-BE49-F238E27FC236}">
                <a16:creationId xmlns:a16="http://schemas.microsoft.com/office/drawing/2014/main" id="{E03BF3F0-087A-D0E5-7324-9870DE8B5F36}"/>
              </a:ext>
            </a:extLst>
          </p:cNvPr>
          <p:cNvGrpSpPr/>
          <p:nvPr/>
        </p:nvGrpSpPr>
        <p:grpSpPr>
          <a:xfrm>
            <a:off x="78170" y="71569"/>
            <a:ext cx="12035660" cy="6703999"/>
            <a:chOff x="0" y="71569"/>
            <a:chExt cx="12192000" cy="6703999"/>
          </a:xfrm>
        </p:grpSpPr>
        <p:sp>
          <p:nvSpPr>
            <p:cNvPr id="3" name="Rectangle 2">
              <a:extLst>
                <a:ext uri="{FF2B5EF4-FFF2-40B4-BE49-F238E27FC236}">
                  <a16:creationId xmlns:a16="http://schemas.microsoft.com/office/drawing/2014/main" id="{6F13D3FE-8D63-73BF-2C2D-9A958C1A69B2}"/>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a:extLst>
                <a:ext uri="{FF2B5EF4-FFF2-40B4-BE49-F238E27FC236}">
                  <a16:creationId xmlns:a16="http://schemas.microsoft.com/office/drawing/2014/main" id="{D9204CEA-5402-C846-D41B-C1AF76B1AB54}"/>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 Experiment + DFT</a:t>
              </a:r>
              <a:endParaRPr lang="en-ZA" b="1" dirty="0"/>
            </a:p>
          </p:txBody>
        </p:sp>
      </p:grpSp>
      <p:sp>
        <p:nvSpPr>
          <p:cNvPr id="5" name="TextBox 4">
            <a:extLst>
              <a:ext uri="{FF2B5EF4-FFF2-40B4-BE49-F238E27FC236}">
                <a16:creationId xmlns:a16="http://schemas.microsoft.com/office/drawing/2014/main" id="{E8F8DA98-8DEB-5DFC-9B8B-AA65C3F30E0C}"/>
              </a:ext>
            </a:extLst>
          </p:cNvPr>
          <p:cNvSpPr txBox="1"/>
          <p:nvPr/>
        </p:nvSpPr>
        <p:spPr>
          <a:xfrm>
            <a:off x="5788627" y="461874"/>
            <a:ext cx="919545" cy="383506"/>
          </a:xfrm>
          <a:prstGeom prst="rect">
            <a:avLst/>
          </a:prstGeom>
          <a:solidFill>
            <a:srgbClr val="7030A0"/>
          </a:solidFill>
          <a:ln>
            <a:solidFill>
              <a:srgbClr val="7030A0"/>
            </a:solidFill>
          </a:ln>
        </p:spPr>
        <p:txBody>
          <a:bodyPr wrap="square" rtlCol="0">
            <a:spAutoFit/>
          </a:bodyPr>
          <a:lstStyle/>
          <a:p>
            <a:pPr algn="ctr"/>
            <a:r>
              <a:rPr lang="en-ZA" b="1" dirty="0">
                <a:solidFill>
                  <a:schemeClr val="bg1">
                    <a:lumMod val="95000"/>
                  </a:schemeClr>
                </a:solidFill>
                <a:latin typeface="LM Roman 12" panose="00000500000000000000" pitchFamily="50" charset="0"/>
              </a:rPr>
              <a:t>~ 47%</a:t>
            </a:r>
          </a:p>
        </p:txBody>
      </p:sp>
      <p:sp>
        <p:nvSpPr>
          <p:cNvPr id="6" name="Arrow: Bent-Up 5">
            <a:extLst>
              <a:ext uri="{FF2B5EF4-FFF2-40B4-BE49-F238E27FC236}">
                <a16:creationId xmlns:a16="http://schemas.microsoft.com/office/drawing/2014/main" id="{7F0E799A-0D96-1D04-99BC-539FF127F573}"/>
              </a:ext>
            </a:extLst>
          </p:cNvPr>
          <p:cNvSpPr/>
          <p:nvPr/>
        </p:nvSpPr>
        <p:spPr>
          <a:xfrm rot="10800000" flipH="1">
            <a:off x="6708172" y="644242"/>
            <a:ext cx="2613628" cy="268725"/>
          </a:xfrm>
          <a:prstGeom prst="ben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Arrow: Bent-Up 6">
            <a:extLst>
              <a:ext uri="{FF2B5EF4-FFF2-40B4-BE49-F238E27FC236}">
                <a16:creationId xmlns:a16="http://schemas.microsoft.com/office/drawing/2014/main" id="{AB3B7568-5D20-CA2C-9C2A-49751923E15D}"/>
              </a:ext>
            </a:extLst>
          </p:cNvPr>
          <p:cNvSpPr/>
          <p:nvPr/>
        </p:nvSpPr>
        <p:spPr>
          <a:xfrm rot="10800000">
            <a:off x="3228372" y="631541"/>
            <a:ext cx="2613628" cy="268725"/>
          </a:xfrm>
          <a:prstGeom prst="ben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02141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47A078-A40D-2463-863F-69409734E7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828" y="434253"/>
            <a:ext cx="4589909" cy="6220680"/>
          </a:xfrm>
          <a:prstGeom prst="rect">
            <a:avLst/>
          </a:prstGeom>
        </p:spPr>
      </p:pic>
      <p:pic>
        <p:nvPicPr>
          <p:cNvPr id="8" name="Picture 7">
            <a:extLst>
              <a:ext uri="{FF2B5EF4-FFF2-40B4-BE49-F238E27FC236}">
                <a16:creationId xmlns:a16="http://schemas.microsoft.com/office/drawing/2014/main" id="{F15CF762-5A65-274A-8F00-908AE4AEB5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4286" y="2038745"/>
            <a:ext cx="7556886" cy="3284982"/>
          </a:xfrm>
          <a:prstGeom prst="rect">
            <a:avLst/>
          </a:prstGeom>
        </p:spPr>
      </p:pic>
      <p:grpSp>
        <p:nvGrpSpPr>
          <p:cNvPr id="9" name="Group 8">
            <a:extLst>
              <a:ext uri="{FF2B5EF4-FFF2-40B4-BE49-F238E27FC236}">
                <a16:creationId xmlns:a16="http://schemas.microsoft.com/office/drawing/2014/main" id="{E53EDE96-369E-F275-822D-F2675A467D7A}"/>
              </a:ext>
            </a:extLst>
          </p:cNvPr>
          <p:cNvGrpSpPr/>
          <p:nvPr/>
        </p:nvGrpSpPr>
        <p:grpSpPr>
          <a:xfrm>
            <a:off x="78170" y="71569"/>
            <a:ext cx="12035660" cy="6703999"/>
            <a:chOff x="0" y="71569"/>
            <a:chExt cx="12192000" cy="6703999"/>
          </a:xfrm>
        </p:grpSpPr>
        <p:sp>
          <p:nvSpPr>
            <p:cNvPr id="11" name="Rectangle 10">
              <a:extLst>
                <a:ext uri="{FF2B5EF4-FFF2-40B4-BE49-F238E27FC236}">
                  <a16:creationId xmlns:a16="http://schemas.microsoft.com/office/drawing/2014/main" id="{13E26F25-323F-0581-B3C6-F6F43DBD3C1D}"/>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a:extLst>
                <a:ext uri="{FF2B5EF4-FFF2-40B4-BE49-F238E27FC236}">
                  <a16:creationId xmlns:a16="http://schemas.microsoft.com/office/drawing/2014/main" id="{FDF7BC56-E4D4-E29C-F5E8-D67D89860397}"/>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a:t>
              </a:r>
              <a:r>
                <a:rPr lang="en-ZA" b="1" dirty="0"/>
                <a:t>AlGaN</a:t>
              </a:r>
            </a:p>
          </p:txBody>
        </p:sp>
      </p:grpSp>
      <p:grpSp>
        <p:nvGrpSpPr>
          <p:cNvPr id="5" name="Group 4">
            <a:extLst>
              <a:ext uri="{FF2B5EF4-FFF2-40B4-BE49-F238E27FC236}">
                <a16:creationId xmlns:a16="http://schemas.microsoft.com/office/drawing/2014/main" id="{BD9C9D30-0100-384C-0E86-BD96E4F6BE09}"/>
              </a:ext>
            </a:extLst>
          </p:cNvPr>
          <p:cNvGrpSpPr/>
          <p:nvPr/>
        </p:nvGrpSpPr>
        <p:grpSpPr>
          <a:xfrm>
            <a:off x="5052414" y="659048"/>
            <a:ext cx="7217408" cy="1284518"/>
            <a:chOff x="4974592" y="4462555"/>
            <a:chExt cx="7217408" cy="1284518"/>
          </a:xfrm>
        </p:grpSpPr>
        <p:sp>
          <p:nvSpPr>
            <p:cNvPr id="2" name="TextBox 1">
              <a:extLst>
                <a:ext uri="{FF2B5EF4-FFF2-40B4-BE49-F238E27FC236}">
                  <a16:creationId xmlns:a16="http://schemas.microsoft.com/office/drawing/2014/main" id="{E42EE93F-9DA7-4936-EC51-CFD1EC40414C}"/>
                </a:ext>
              </a:extLst>
            </p:cNvPr>
            <p:cNvSpPr txBox="1"/>
            <p:nvPr/>
          </p:nvSpPr>
          <p:spPr>
            <a:xfrm>
              <a:off x="4974592" y="4462555"/>
              <a:ext cx="7217408" cy="1262077"/>
            </a:xfrm>
            <a:prstGeom prst="rect">
              <a:avLst/>
            </a:prstGeom>
          </p:spPr>
          <p:txBody>
            <a:bodyPr wrap="square">
              <a:spAutoFit/>
            </a:bodyPr>
            <a:lstStyle>
              <a:defPPr>
                <a:defRPr lang="en-US"/>
              </a:defPPr>
              <a:lvl1pPr marL="285750" indent="-285750">
                <a:lnSpc>
                  <a:spcPct val="107000"/>
                </a:lnSpc>
                <a:spcAft>
                  <a:spcPts val="800"/>
                </a:spcAft>
                <a:buFont typeface="Wingdings" panose="05000000000000000000" pitchFamily="2" charset="2"/>
                <a:buChar char="ü"/>
                <a:defRPr sz="2000">
                  <a:solidFill>
                    <a:srgbClr val="002060"/>
                  </a:solidFill>
                  <a:latin typeface="Trebuchet MS" panose="020B0603020202020204" pitchFamily="34" charset="0"/>
                  <a:ea typeface="Calibri" panose="020F0502020204030204" pitchFamily="34" charset="0"/>
                  <a:cs typeface="Times New Roman" panose="02020603050405020304" pitchFamily="18" charset="0"/>
                </a:defRPr>
              </a:lvl1pPr>
            </a:lstStyle>
            <a:p>
              <a:r>
                <a:rPr lang="en-US" dirty="0"/>
                <a:t>The completely-filled spin-up orbitals in Mn</a:t>
              </a:r>
              <a:r>
                <a:rPr lang="en-US" baseline="30000" dirty="0"/>
                <a:t>2+</a:t>
              </a:r>
              <a:r>
                <a:rPr lang="en-US" dirty="0"/>
                <a:t> (3</a:t>
              </a:r>
              <a:r>
                <a:rPr lang="en-US" i="1" dirty="0"/>
                <a:t>d</a:t>
              </a:r>
              <a:r>
                <a:rPr lang="en-US" baseline="30000" dirty="0"/>
                <a:t>5</a:t>
              </a:r>
              <a:r>
                <a:rPr lang="en-US" dirty="0"/>
                <a:t>) </a:t>
              </a:r>
            </a:p>
            <a:p>
              <a:endParaRPr lang="en-US" dirty="0"/>
            </a:p>
            <a:p>
              <a:pPr marL="0" indent="0">
                <a:buNone/>
              </a:pPr>
              <a:endParaRPr lang="en-US" dirty="0"/>
            </a:p>
          </p:txBody>
        </p:sp>
        <p:pic>
          <p:nvPicPr>
            <p:cNvPr id="4" name="Picture 3">
              <a:extLst>
                <a:ext uri="{FF2B5EF4-FFF2-40B4-BE49-F238E27FC236}">
                  <a16:creationId xmlns:a16="http://schemas.microsoft.com/office/drawing/2014/main" id="{8268AAC2-CF06-2D11-21E7-E43BD2E4092E}"/>
                </a:ext>
              </a:extLst>
            </p:cNvPr>
            <p:cNvPicPr>
              <a:picLocks noChangeAspect="1"/>
            </p:cNvPicPr>
            <p:nvPr/>
          </p:nvPicPr>
          <p:blipFill>
            <a:blip r:embed="rId5"/>
            <a:stretch>
              <a:fillRect/>
            </a:stretch>
          </p:blipFill>
          <p:spPr>
            <a:xfrm>
              <a:off x="7062208" y="4929603"/>
              <a:ext cx="2406997" cy="817470"/>
            </a:xfrm>
            <a:prstGeom prst="rect">
              <a:avLst/>
            </a:prstGeom>
          </p:spPr>
        </p:pic>
      </p:grpSp>
      <p:grpSp>
        <p:nvGrpSpPr>
          <p:cNvPr id="10" name="Group 9">
            <a:extLst>
              <a:ext uri="{FF2B5EF4-FFF2-40B4-BE49-F238E27FC236}">
                <a16:creationId xmlns:a16="http://schemas.microsoft.com/office/drawing/2014/main" id="{8C01242F-243F-2FB8-4E77-1B5FBB19DFFD}"/>
              </a:ext>
            </a:extLst>
          </p:cNvPr>
          <p:cNvGrpSpPr/>
          <p:nvPr/>
        </p:nvGrpSpPr>
        <p:grpSpPr>
          <a:xfrm>
            <a:off x="5217582" y="5441347"/>
            <a:ext cx="6700145" cy="894315"/>
            <a:chOff x="5227309" y="5356995"/>
            <a:chExt cx="6700145" cy="894315"/>
          </a:xfrm>
        </p:grpSpPr>
        <p:sp>
          <p:nvSpPr>
            <p:cNvPr id="3" name="TextBox 2">
              <a:extLst>
                <a:ext uri="{FF2B5EF4-FFF2-40B4-BE49-F238E27FC236}">
                  <a16:creationId xmlns:a16="http://schemas.microsoft.com/office/drawing/2014/main" id="{D89BAA0A-7BB8-23BC-9F3A-1AAC80F354FB}"/>
                </a:ext>
              </a:extLst>
            </p:cNvPr>
            <p:cNvSpPr txBox="1"/>
            <p:nvPr/>
          </p:nvSpPr>
          <p:spPr>
            <a:xfrm>
              <a:off x="5227309" y="5853059"/>
              <a:ext cx="6700145" cy="398251"/>
            </a:xfrm>
            <a:prstGeom prst="rect">
              <a:avLst/>
            </a:prstGeom>
          </p:spPr>
          <p:txBody>
            <a:bodyPr wrap="square">
              <a:spAutoFit/>
            </a:bodyPr>
            <a:lstStyle>
              <a:defPPr>
                <a:defRPr lang="en-US"/>
              </a:defPPr>
              <a:lvl1pPr marL="285750" indent="-285750">
                <a:lnSpc>
                  <a:spcPct val="107000"/>
                </a:lnSpc>
                <a:spcAft>
                  <a:spcPts val="800"/>
                </a:spcAft>
                <a:buFont typeface="Wingdings" panose="05000000000000000000" pitchFamily="2" charset="2"/>
                <a:buChar char="ü"/>
                <a:defRPr sz="2000">
                  <a:solidFill>
                    <a:srgbClr val="002060"/>
                  </a:solidFill>
                  <a:latin typeface="Trebuchet MS" panose="020B0603020202020204" pitchFamily="34" charset="0"/>
                  <a:ea typeface="Calibri" panose="020F0502020204030204" pitchFamily="34" charset="0"/>
                  <a:cs typeface="Times New Roman" panose="02020603050405020304" pitchFamily="18" charset="0"/>
                </a:defRPr>
              </a:lvl1pPr>
            </a:lstStyle>
            <a:p>
              <a:pPr marL="0" indent="0" algn="ctr">
                <a:buNone/>
              </a:pPr>
              <a:r>
                <a:rPr lang="en-US" dirty="0"/>
                <a:t>Expected to enhance magnetic </a:t>
              </a:r>
              <a:r>
                <a:rPr lang="en-ZA" dirty="0"/>
                <a:t>exchange interactions</a:t>
              </a:r>
            </a:p>
          </p:txBody>
        </p:sp>
        <p:sp>
          <p:nvSpPr>
            <p:cNvPr id="7" name="Arrow: Down 6">
              <a:extLst>
                <a:ext uri="{FF2B5EF4-FFF2-40B4-BE49-F238E27FC236}">
                  <a16:creationId xmlns:a16="http://schemas.microsoft.com/office/drawing/2014/main" id="{EA30989D-77EE-3882-7538-833EA52BEB3C}"/>
                </a:ext>
              </a:extLst>
            </p:cNvPr>
            <p:cNvSpPr/>
            <p:nvPr/>
          </p:nvSpPr>
          <p:spPr>
            <a:xfrm>
              <a:off x="8541272" y="5356995"/>
              <a:ext cx="239691" cy="42952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227877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78C9F32-7716-2616-E6C4-A898D28790AD}"/>
              </a:ext>
            </a:extLst>
          </p:cNvPr>
          <p:cNvGrpSpPr/>
          <p:nvPr/>
        </p:nvGrpSpPr>
        <p:grpSpPr>
          <a:xfrm>
            <a:off x="78170" y="71569"/>
            <a:ext cx="12035660" cy="6703999"/>
            <a:chOff x="0" y="71569"/>
            <a:chExt cx="12192000" cy="6703999"/>
          </a:xfrm>
        </p:grpSpPr>
        <p:sp>
          <p:nvSpPr>
            <p:cNvPr id="8" name="Rectangle 7">
              <a:extLst>
                <a:ext uri="{FF2B5EF4-FFF2-40B4-BE49-F238E27FC236}">
                  <a16:creationId xmlns:a16="http://schemas.microsoft.com/office/drawing/2014/main" id="{C035FC8A-C8C3-AF15-2EAA-924A709D0B7A}"/>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ectangle 17">
              <a:extLst>
                <a:ext uri="{FF2B5EF4-FFF2-40B4-BE49-F238E27FC236}">
                  <a16:creationId xmlns:a16="http://schemas.microsoft.com/office/drawing/2014/main" id="{CF30ECF6-E61D-E72B-B8C2-CF4588B0C6A3}"/>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a:t>
              </a:r>
              <a:r>
                <a:rPr lang="en-ZA" b="1" dirty="0"/>
                <a:t>Si Doping</a:t>
              </a:r>
            </a:p>
          </p:txBody>
        </p:sp>
      </p:grpSp>
      <p:pic>
        <p:nvPicPr>
          <p:cNvPr id="5" name="Picture 4">
            <a:extLst>
              <a:ext uri="{FF2B5EF4-FFF2-40B4-BE49-F238E27FC236}">
                <a16:creationId xmlns:a16="http://schemas.microsoft.com/office/drawing/2014/main" id="{E553A4E6-5E27-75EF-E959-BCC4C237C2B1}"/>
              </a:ext>
            </a:extLst>
          </p:cNvPr>
          <p:cNvPicPr>
            <a:picLocks noChangeAspect="1"/>
          </p:cNvPicPr>
          <p:nvPr/>
        </p:nvPicPr>
        <p:blipFill>
          <a:blip r:embed="rId3"/>
          <a:stretch>
            <a:fillRect/>
          </a:stretch>
        </p:blipFill>
        <p:spPr>
          <a:xfrm>
            <a:off x="418821" y="514016"/>
            <a:ext cx="3622391" cy="4870178"/>
          </a:xfrm>
          <a:prstGeom prst="rect">
            <a:avLst/>
          </a:prstGeom>
        </p:spPr>
      </p:pic>
      <p:sp>
        <p:nvSpPr>
          <p:cNvPr id="21" name="TextBox 20">
            <a:extLst>
              <a:ext uri="{FF2B5EF4-FFF2-40B4-BE49-F238E27FC236}">
                <a16:creationId xmlns:a16="http://schemas.microsoft.com/office/drawing/2014/main" id="{1079574D-B5FA-96BE-D6A6-CB794D4AF379}"/>
              </a:ext>
            </a:extLst>
          </p:cNvPr>
          <p:cNvSpPr txBox="1"/>
          <p:nvPr/>
        </p:nvSpPr>
        <p:spPr>
          <a:xfrm>
            <a:off x="727767" y="5318055"/>
            <a:ext cx="3528508" cy="646331"/>
          </a:xfrm>
          <a:prstGeom prst="rect">
            <a:avLst/>
          </a:prstGeom>
          <a:noFill/>
        </p:spPr>
        <p:txBody>
          <a:bodyPr wrap="square" rtlCol="0">
            <a:spAutoFit/>
          </a:bodyPr>
          <a:lstStyle/>
          <a:p>
            <a:pPr marL="285750" indent="-285750">
              <a:buFont typeface="Wingdings" panose="05000000000000000000" pitchFamily="2" charset="2"/>
              <a:buChar char="ü"/>
            </a:pPr>
            <a:r>
              <a:rPr lang="en-ZA" dirty="0">
                <a:solidFill>
                  <a:srgbClr val="002060"/>
                </a:solidFill>
                <a:latin typeface="Trebuchet MS" panose="020B0603020202020204" pitchFamily="34" charset="0"/>
              </a:rPr>
              <a:t>Fe</a:t>
            </a:r>
            <a:r>
              <a:rPr lang="en-ZA" baseline="30000" dirty="0">
                <a:solidFill>
                  <a:srgbClr val="002060"/>
                </a:solidFill>
                <a:latin typeface="Trebuchet MS" panose="020B0603020202020204" pitchFamily="34" charset="0"/>
              </a:rPr>
              <a:t>3+</a:t>
            </a:r>
            <a:r>
              <a:rPr lang="en-ZA" dirty="0">
                <a:solidFill>
                  <a:srgbClr val="002060"/>
                </a:solidFill>
                <a:latin typeface="Trebuchet MS" panose="020B0603020202020204" pitchFamily="34" charset="0"/>
              </a:rPr>
              <a:t> fraction decreases</a:t>
            </a:r>
          </a:p>
          <a:p>
            <a:pPr marL="285750" indent="-285750">
              <a:buFont typeface="Wingdings" panose="05000000000000000000" pitchFamily="2" charset="2"/>
              <a:buChar char="ü"/>
            </a:pPr>
            <a:r>
              <a:rPr lang="en-ZA" dirty="0">
                <a:solidFill>
                  <a:srgbClr val="002060"/>
                </a:solidFill>
                <a:latin typeface="Trebuchet MS" panose="020B0603020202020204" pitchFamily="34" charset="0"/>
              </a:rPr>
              <a:t>New single line (SL) appears</a:t>
            </a:r>
          </a:p>
        </p:txBody>
      </p:sp>
      <p:sp>
        <p:nvSpPr>
          <p:cNvPr id="25" name="Curved Up Arrow 16">
            <a:extLst>
              <a:ext uri="{FF2B5EF4-FFF2-40B4-BE49-F238E27FC236}">
                <a16:creationId xmlns:a16="http://schemas.microsoft.com/office/drawing/2014/main" id="{29BF9E22-D2D4-420D-164B-C7626E8BB721}"/>
              </a:ext>
            </a:extLst>
          </p:cNvPr>
          <p:cNvSpPr/>
          <p:nvPr/>
        </p:nvSpPr>
        <p:spPr>
          <a:xfrm rot="2576115">
            <a:off x="824559" y="6029332"/>
            <a:ext cx="582147" cy="29074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28" name="TextBox 27">
            <a:extLst>
              <a:ext uri="{FF2B5EF4-FFF2-40B4-BE49-F238E27FC236}">
                <a16:creationId xmlns:a16="http://schemas.microsoft.com/office/drawing/2014/main" id="{6C25C573-B4D3-66C0-710C-5D17D24720C3}"/>
              </a:ext>
            </a:extLst>
          </p:cNvPr>
          <p:cNvSpPr txBox="1"/>
          <p:nvPr/>
        </p:nvSpPr>
        <p:spPr>
          <a:xfrm>
            <a:off x="1678726" y="5971792"/>
            <a:ext cx="775527" cy="523220"/>
          </a:xfrm>
          <a:prstGeom prst="rect">
            <a:avLst/>
          </a:prstGeom>
          <a:solidFill>
            <a:srgbClr val="FF00FF"/>
          </a:solidFill>
        </p:spPr>
        <p:txBody>
          <a:bodyPr wrap="square" rtlCol="0">
            <a:spAutoFit/>
          </a:bodyPr>
          <a:lstStyle/>
          <a:p>
            <a:r>
              <a:rPr lang="en-ZA" sz="2800" dirty="0">
                <a:solidFill>
                  <a:srgbClr val="002060"/>
                </a:solidFill>
              </a:rPr>
              <a:t>Fe</a:t>
            </a:r>
            <a:r>
              <a:rPr lang="en-ZA" sz="2800" baseline="30000" dirty="0">
                <a:solidFill>
                  <a:srgbClr val="002060"/>
                </a:solidFill>
              </a:rPr>
              <a:t>4+</a:t>
            </a:r>
          </a:p>
        </p:txBody>
      </p:sp>
      <p:sp>
        <p:nvSpPr>
          <p:cNvPr id="29" name="TextBox 28">
            <a:extLst>
              <a:ext uri="{FF2B5EF4-FFF2-40B4-BE49-F238E27FC236}">
                <a16:creationId xmlns:a16="http://schemas.microsoft.com/office/drawing/2014/main" id="{D7626F8B-433A-7B1E-98B8-8C22075BDEA1}"/>
              </a:ext>
            </a:extLst>
          </p:cNvPr>
          <p:cNvSpPr txBox="1"/>
          <p:nvPr/>
        </p:nvSpPr>
        <p:spPr>
          <a:xfrm>
            <a:off x="2786495" y="1209574"/>
            <a:ext cx="448912" cy="369332"/>
          </a:xfrm>
          <a:prstGeom prst="rect">
            <a:avLst/>
          </a:prstGeom>
          <a:noFill/>
        </p:spPr>
        <p:txBody>
          <a:bodyPr wrap="square" rtlCol="0">
            <a:spAutoFit/>
          </a:bodyPr>
          <a:lstStyle/>
          <a:p>
            <a:r>
              <a:rPr lang="en-ZA" dirty="0">
                <a:solidFill>
                  <a:srgbClr val="FF00FF"/>
                </a:solidFill>
              </a:rPr>
              <a:t>SL</a:t>
            </a:r>
          </a:p>
        </p:txBody>
      </p:sp>
      <p:cxnSp>
        <p:nvCxnSpPr>
          <p:cNvPr id="30" name="Straight Arrow Connector 29">
            <a:extLst>
              <a:ext uri="{FF2B5EF4-FFF2-40B4-BE49-F238E27FC236}">
                <a16:creationId xmlns:a16="http://schemas.microsoft.com/office/drawing/2014/main" id="{0961C10D-6E22-4D66-8AE3-A8092B842712}"/>
              </a:ext>
            </a:extLst>
          </p:cNvPr>
          <p:cNvCxnSpPr>
            <a:cxnSpLocks/>
            <a:stCxn id="29" idx="1"/>
          </p:cNvCxnSpPr>
          <p:nvPr/>
        </p:nvCxnSpPr>
        <p:spPr>
          <a:xfrm flipH="1">
            <a:off x="2319965" y="1381785"/>
            <a:ext cx="466530" cy="386032"/>
          </a:xfrm>
          <a:prstGeom prst="straightConnector1">
            <a:avLst/>
          </a:prstGeom>
          <a:ln>
            <a:solidFill>
              <a:srgbClr val="FF00FF"/>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8022B55A-39A1-3ED9-BD50-B8EA58A584D1}"/>
              </a:ext>
            </a:extLst>
          </p:cNvPr>
          <p:cNvGrpSpPr/>
          <p:nvPr/>
        </p:nvGrpSpPr>
        <p:grpSpPr>
          <a:xfrm>
            <a:off x="5849209" y="5531704"/>
            <a:ext cx="4659579" cy="940298"/>
            <a:chOff x="5950565" y="5298199"/>
            <a:chExt cx="4659579" cy="940298"/>
          </a:xfrm>
        </p:grpSpPr>
        <p:sp>
          <p:nvSpPr>
            <p:cNvPr id="32" name="TextBox 31">
              <a:extLst>
                <a:ext uri="{FF2B5EF4-FFF2-40B4-BE49-F238E27FC236}">
                  <a16:creationId xmlns:a16="http://schemas.microsoft.com/office/drawing/2014/main" id="{291FC659-735C-F8D9-D1C5-9BDD9F0B4C36}"/>
                </a:ext>
              </a:extLst>
            </p:cNvPr>
            <p:cNvSpPr txBox="1"/>
            <p:nvPr/>
          </p:nvSpPr>
          <p:spPr>
            <a:xfrm>
              <a:off x="5950565" y="5776832"/>
              <a:ext cx="4659579" cy="461665"/>
            </a:xfrm>
            <a:prstGeom prst="rect">
              <a:avLst/>
            </a:prstGeom>
            <a:noFill/>
          </p:spPr>
          <p:txBody>
            <a:bodyPr wrap="square" rtlCol="0">
              <a:spAutoFit/>
            </a:bodyPr>
            <a:lstStyle/>
            <a:p>
              <a:pPr algn="ctr"/>
              <a:r>
                <a:rPr lang="en-ZA" sz="2400" dirty="0"/>
                <a:t>...presents Fe</a:t>
              </a:r>
              <a:r>
                <a:rPr lang="en-ZA" sz="2400" baseline="30000" dirty="0"/>
                <a:t>3+</a:t>
              </a:r>
              <a:r>
                <a:rPr lang="en-ZA" sz="2400" dirty="0"/>
                <a:t> and no SLL…</a:t>
              </a:r>
            </a:p>
          </p:txBody>
        </p:sp>
        <p:sp>
          <p:nvSpPr>
            <p:cNvPr id="33" name="Right Arrow 39">
              <a:extLst>
                <a:ext uri="{FF2B5EF4-FFF2-40B4-BE49-F238E27FC236}">
                  <a16:creationId xmlns:a16="http://schemas.microsoft.com/office/drawing/2014/main" id="{5A4E370F-99DD-189C-6D08-FEF6A72B8967}"/>
                </a:ext>
              </a:extLst>
            </p:cNvPr>
            <p:cNvSpPr/>
            <p:nvPr/>
          </p:nvSpPr>
          <p:spPr>
            <a:xfrm rot="5400000">
              <a:off x="8132752" y="5307631"/>
              <a:ext cx="369334" cy="35046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34" name="Group 33">
            <a:extLst>
              <a:ext uri="{FF2B5EF4-FFF2-40B4-BE49-F238E27FC236}">
                <a16:creationId xmlns:a16="http://schemas.microsoft.com/office/drawing/2014/main" id="{6285C8E9-D2F7-C012-A8F1-8CC54F55C063}"/>
              </a:ext>
            </a:extLst>
          </p:cNvPr>
          <p:cNvGrpSpPr/>
          <p:nvPr/>
        </p:nvGrpSpPr>
        <p:grpSpPr>
          <a:xfrm>
            <a:off x="5348997" y="499045"/>
            <a:ext cx="5823759" cy="4859301"/>
            <a:chOff x="5470702" y="544208"/>
            <a:chExt cx="5823759" cy="4859301"/>
          </a:xfrm>
        </p:grpSpPr>
        <p:grpSp>
          <p:nvGrpSpPr>
            <p:cNvPr id="35" name="Group 34">
              <a:extLst>
                <a:ext uri="{FF2B5EF4-FFF2-40B4-BE49-F238E27FC236}">
                  <a16:creationId xmlns:a16="http://schemas.microsoft.com/office/drawing/2014/main" id="{DDBC5E68-7A7A-EB48-C2E3-77842F61BD64}"/>
                </a:ext>
              </a:extLst>
            </p:cNvPr>
            <p:cNvGrpSpPr/>
            <p:nvPr/>
          </p:nvGrpSpPr>
          <p:grpSpPr>
            <a:xfrm>
              <a:off x="5470702" y="544208"/>
              <a:ext cx="5823759" cy="4859301"/>
              <a:chOff x="8362754" y="1637600"/>
              <a:chExt cx="3960573" cy="3234697"/>
            </a:xfrm>
          </p:grpSpPr>
          <p:sp>
            <p:nvSpPr>
              <p:cNvPr id="37" name="TextBox 36">
                <a:extLst>
                  <a:ext uri="{FF2B5EF4-FFF2-40B4-BE49-F238E27FC236}">
                    <a16:creationId xmlns:a16="http://schemas.microsoft.com/office/drawing/2014/main" id="{1F0BE0A6-3F6C-FA3D-7FB8-E9D30C9F9D22}"/>
                  </a:ext>
                </a:extLst>
              </p:cNvPr>
              <p:cNvSpPr txBox="1"/>
              <p:nvPr/>
            </p:nvSpPr>
            <p:spPr>
              <a:xfrm>
                <a:off x="8851329" y="1637600"/>
                <a:ext cx="3471998" cy="307317"/>
              </a:xfrm>
              <a:prstGeom prst="rect">
                <a:avLst/>
              </a:prstGeom>
              <a:noFill/>
            </p:spPr>
            <p:txBody>
              <a:bodyPr wrap="square" rtlCol="0">
                <a:spAutoFit/>
              </a:bodyPr>
              <a:lstStyle/>
              <a:p>
                <a:r>
                  <a:rPr lang="en-ZA" sz="2400" dirty="0"/>
                  <a:t>…intentional doping with donor… </a:t>
                </a:r>
              </a:p>
            </p:txBody>
          </p:sp>
          <p:pic>
            <p:nvPicPr>
              <p:cNvPr id="38" name="Picture 37">
                <a:extLst>
                  <a:ext uri="{FF2B5EF4-FFF2-40B4-BE49-F238E27FC236}">
                    <a16:creationId xmlns:a16="http://schemas.microsoft.com/office/drawing/2014/main" id="{860B81CB-F5E0-3C40-39E5-51156B060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2754" y="1995952"/>
                <a:ext cx="3810840" cy="2876345"/>
              </a:xfrm>
              <a:prstGeom prst="rect">
                <a:avLst/>
              </a:prstGeom>
            </p:spPr>
          </p:pic>
        </p:grpSp>
        <p:sp>
          <p:nvSpPr>
            <p:cNvPr id="36" name="TextBox 35">
              <a:extLst>
                <a:ext uri="{FF2B5EF4-FFF2-40B4-BE49-F238E27FC236}">
                  <a16:creationId xmlns:a16="http://schemas.microsoft.com/office/drawing/2014/main" id="{657DD676-32BD-F120-A385-FA0D98758723}"/>
                </a:ext>
              </a:extLst>
            </p:cNvPr>
            <p:cNvSpPr txBox="1"/>
            <p:nvPr/>
          </p:nvSpPr>
          <p:spPr>
            <a:xfrm>
              <a:off x="6064926" y="1467531"/>
              <a:ext cx="1938802" cy="400110"/>
            </a:xfrm>
            <a:prstGeom prst="rect">
              <a:avLst/>
            </a:prstGeom>
            <a:solidFill>
              <a:schemeClr val="bg1"/>
            </a:solidFill>
          </p:spPr>
          <p:txBody>
            <a:bodyPr wrap="square" rtlCol="0">
              <a:spAutoFit/>
            </a:bodyPr>
            <a:lstStyle/>
            <a:p>
              <a:r>
                <a:rPr lang="en-ZA" sz="2000" b="1" dirty="0">
                  <a:latin typeface="Cambria" panose="02040503050406030204" pitchFamily="18" charset="0"/>
                  <a:ea typeface="Cambria" panose="02040503050406030204" pitchFamily="18" charset="0"/>
                </a:rPr>
                <a:t>Al</a:t>
              </a:r>
              <a:r>
                <a:rPr lang="en-ZA" sz="2000" b="1" baseline="-25000" dirty="0">
                  <a:latin typeface="Cambria" panose="02040503050406030204" pitchFamily="18" charset="0"/>
                  <a:ea typeface="Cambria" panose="02040503050406030204" pitchFamily="18" charset="0"/>
                </a:rPr>
                <a:t>0.25</a:t>
              </a:r>
              <a:r>
                <a:rPr lang="en-ZA" sz="2000" b="1" dirty="0">
                  <a:latin typeface="Cambria" panose="02040503050406030204" pitchFamily="18" charset="0"/>
                  <a:ea typeface="Cambria" panose="02040503050406030204" pitchFamily="18" charset="0"/>
                </a:rPr>
                <a:t>Ga</a:t>
              </a:r>
              <a:r>
                <a:rPr lang="en-ZA" sz="2000" b="1" baseline="-25000" dirty="0">
                  <a:latin typeface="Cambria" panose="02040503050406030204" pitchFamily="18" charset="0"/>
                  <a:ea typeface="Cambria" panose="02040503050406030204" pitchFamily="18" charset="0"/>
                </a:rPr>
                <a:t>0.75</a:t>
              </a:r>
              <a:r>
                <a:rPr lang="en-ZA" sz="2000" b="1" dirty="0">
                  <a:latin typeface="Cambria" panose="02040503050406030204" pitchFamily="18" charset="0"/>
                  <a:ea typeface="Cambria" panose="02040503050406030204" pitchFamily="18" charset="0"/>
                </a:rPr>
                <a:t>N:Si</a:t>
              </a:r>
            </a:p>
          </p:txBody>
        </p:sp>
      </p:grpSp>
      <p:sp>
        <p:nvSpPr>
          <p:cNvPr id="39" name="TextBox 38">
            <a:extLst>
              <a:ext uri="{FF2B5EF4-FFF2-40B4-BE49-F238E27FC236}">
                <a16:creationId xmlns:a16="http://schemas.microsoft.com/office/drawing/2014/main" id="{6E19F5F0-3773-99E5-A263-B16641EFC6B6}"/>
              </a:ext>
            </a:extLst>
          </p:cNvPr>
          <p:cNvSpPr txBox="1"/>
          <p:nvPr/>
        </p:nvSpPr>
        <p:spPr>
          <a:xfrm rot="19333966">
            <a:off x="8383395" y="2749049"/>
            <a:ext cx="2237210" cy="400110"/>
          </a:xfrm>
          <a:prstGeom prst="rect">
            <a:avLst/>
          </a:prstGeom>
          <a:noFill/>
        </p:spPr>
        <p:txBody>
          <a:bodyPr wrap="square" rtlCol="0">
            <a:spAutoFit/>
          </a:bodyPr>
          <a:lstStyle/>
          <a:p>
            <a:r>
              <a:rPr lang="en-ZA" sz="2000" dirty="0">
                <a:solidFill>
                  <a:schemeClr val="bg1">
                    <a:lumMod val="65000"/>
                  </a:schemeClr>
                </a:solidFill>
              </a:rPr>
              <a:t>Preliminary results</a:t>
            </a:r>
          </a:p>
        </p:txBody>
      </p:sp>
    </p:spTree>
    <p:extLst>
      <p:ext uri="{BB962C8B-B14F-4D97-AF65-F5344CB8AC3E}">
        <p14:creationId xmlns:p14="http://schemas.microsoft.com/office/powerpoint/2010/main" val="25975249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up)">
                                      <p:cBhvr>
                                        <p:cTn id="1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8582" r="20511"/>
          <a:stretch/>
        </p:blipFill>
        <p:spPr>
          <a:xfrm>
            <a:off x="366522" y="436804"/>
            <a:ext cx="2941244" cy="6197314"/>
          </a:xfrm>
          <a:prstGeom prst="rect">
            <a:avLst/>
          </a:prstGeom>
        </p:spPr>
      </p:pic>
      <p:pic>
        <p:nvPicPr>
          <p:cNvPr id="6" name="Picture 5"/>
          <p:cNvPicPr>
            <a:picLocks noChangeAspect="1"/>
          </p:cNvPicPr>
          <p:nvPr/>
        </p:nvPicPr>
        <p:blipFill>
          <a:blip r:embed="rId4"/>
          <a:stretch>
            <a:fillRect/>
          </a:stretch>
        </p:blipFill>
        <p:spPr>
          <a:xfrm>
            <a:off x="3307766" y="382485"/>
            <a:ext cx="4667549" cy="3047509"/>
          </a:xfrm>
          <a:prstGeom prst="rect">
            <a:avLst/>
          </a:prstGeom>
        </p:spPr>
      </p:pic>
      <p:pic>
        <p:nvPicPr>
          <p:cNvPr id="7" name="Picture 6"/>
          <p:cNvPicPr>
            <a:picLocks noChangeAspect="1"/>
          </p:cNvPicPr>
          <p:nvPr/>
        </p:nvPicPr>
        <p:blipFill>
          <a:blip r:embed="rId5"/>
          <a:stretch>
            <a:fillRect/>
          </a:stretch>
        </p:blipFill>
        <p:spPr>
          <a:xfrm>
            <a:off x="3208689" y="3554408"/>
            <a:ext cx="4667550" cy="3047510"/>
          </a:xfrm>
          <a:prstGeom prst="rect">
            <a:avLst/>
          </a:prstGeom>
        </p:spPr>
      </p:pic>
      <p:sp>
        <p:nvSpPr>
          <p:cNvPr id="2" name="TextBox 1"/>
          <p:cNvSpPr txBox="1"/>
          <p:nvPr/>
        </p:nvSpPr>
        <p:spPr>
          <a:xfrm>
            <a:off x="8177931" y="484588"/>
            <a:ext cx="3725312" cy="2662267"/>
          </a:xfrm>
          <a:prstGeom prst="rect">
            <a:avLst/>
          </a:prstGeom>
          <a:noFill/>
          <a:ln>
            <a:solidFill>
              <a:srgbClr val="002060"/>
            </a:solidFill>
          </a:ln>
        </p:spPr>
        <p:txBody>
          <a:bodyPr wrap="square" rtlCol="0">
            <a:spAutoFit/>
          </a:bodyPr>
          <a:lstStyle/>
          <a:p>
            <a:r>
              <a:rPr lang="en-ZA" b="1" dirty="0">
                <a:solidFill>
                  <a:srgbClr val="002060"/>
                </a:solidFill>
                <a:latin typeface="Trebuchet MS" panose="020B0603020202020204" pitchFamily="34" charset="0"/>
                <a:sym typeface="Symbol" panose="05050102010706020507" pitchFamily="18" charset="2"/>
              </a:rPr>
              <a:t>Temperature dependence</a:t>
            </a:r>
          </a:p>
          <a:p>
            <a:pPr marL="285750" indent="-285750">
              <a:buFont typeface="Wingdings" panose="05000000000000000000" pitchFamily="2" charset="2"/>
              <a:buChar char="ü"/>
            </a:pPr>
            <a:endParaRPr lang="en-ZA" i="1" dirty="0">
              <a:solidFill>
                <a:srgbClr val="002060"/>
              </a:solidFill>
              <a:latin typeface="Trebuchet MS" panose="020B0603020202020204" pitchFamily="34" charset="0"/>
              <a:sym typeface="Symbol" panose="05050102010706020507" pitchFamily="18" charset="2"/>
            </a:endParaRPr>
          </a:p>
          <a:p>
            <a:pPr marL="285750" indent="-285750">
              <a:buFont typeface="Wingdings" panose="05000000000000000000" pitchFamily="2" charset="2"/>
              <a:buChar char="ü"/>
            </a:pPr>
            <a:r>
              <a:rPr lang="en-ZA" dirty="0">
                <a:solidFill>
                  <a:srgbClr val="002060"/>
                </a:solidFill>
                <a:latin typeface="Trebuchet MS" panose="020B0603020202020204" pitchFamily="34" charset="0"/>
                <a:sym typeface="Symbol" panose="05050102010706020507" pitchFamily="18" charset="2"/>
              </a:rPr>
              <a:t>does not follow the expect SOD at temperatures &lt; 250 K</a:t>
            </a:r>
          </a:p>
          <a:p>
            <a:endParaRPr lang="en-ZA" dirty="0">
              <a:solidFill>
                <a:srgbClr val="002060"/>
              </a:solidFill>
              <a:latin typeface="Trebuchet MS" panose="020B0603020202020204" pitchFamily="34" charset="0"/>
            </a:endParaRPr>
          </a:p>
          <a:p>
            <a:pPr marL="285750" indent="-285750">
              <a:buFont typeface="Wingdings" panose="05000000000000000000" pitchFamily="2" charset="2"/>
              <a:buChar char="ü"/>
            </a:pPr>
            <a:r>
              <a:rPr lang="en-ZA" i="1" dirty="0">
                <a:solidFill>
                  <a:srgbClr val="002060"/>
                </a:solidFill>
                <a:latin typeface="Trebuchet MS" panose="020B0603020202020204" pitchFamily="34" charset="0"/>
                <a:sym typeface="Symbol" panose="05050102010706020507" pitchFamily="18" charset="2"/>
              </a:rPr>
              <a:t> </a:t>
            </a:r>
            <a:r>
              <a:rPr lang="en-ZA" dirty="0">
                <a:solidFill>
                  <a:srgbClr val="002060"/>
                </a:solidFill>
                <a:latin typeface="Trebuchet MS" panose="020B0603020202020204" pitchFamily="34" charset="0"/>
                <a:sym typeface="Symbol" panose="05050102010706020507" pitchFamily="18" charset="2"/>
              </a:rPr>
              <a:t>suggest Fe</a:t>
            </a:r>
            <a:r>
              <a:rPr lang="en-ZA" baseline="30000" dirty="0">
                <a:solidFill>
                  <a:srgbClr val="002060"/>
                </a:solidFill>
                <a:latin typeface="Trebuchet MS" panose="020B0603020202020204" pitchFamily="34" charset="0"/>
                <a:sym typeface="Symbol" panose="05050102010706020507" pitchFamily="18" charset="2"/>
              </a:rPr>
              <a:t>2+</a:t>
            </a:r>
            <a:r>
              <a:rPr lang="en-ZA" dirty="0">
                <a:solidFill>
                  <a:srgbClr val="002060"/>
                </a:solidFill>
                <a:latin typeface="Trebuchet MS" panose="020B0603020202020204" pitchFamily="34" charset="0"/>
                <a:sym typeface="Symbol" panose="05050102010706020507" pitchFamily="18" charset="2"/>
              </a:rPr>
              <a:t> and Fe</a:t>
            </a:r>
            <a:r>
              <a:rPr lang="en-ZA" baseline="30000" dirty="0">
                <a:solidFill>
                  <a:srgbClr val="002060"/>
                </a:solidFill>
                <a:latin typeface="Trebuchet MS" panose="020B0603020202020204" pitchFamily="34" charset="0"/>
                <a:sym typeface="Symbol" panose="05050102010706020507" pitchFamily="18" charset="2"/>
              </a:rPr>
              <a:t>3+</a:t>
            </a:r>
          </a:p>
          <a:p>
            <a:endParaRPr lang="en-ZA" dirty="0">
              <a:solidFill>
                <a:srgbClr val="002060"/>
              </a:solidFill>
              <a:latin typeface="Trebuchet MS" panose="020B0603020202020204" pitchFamily="34" charset="0"/>
              <a:sym typeface="Symbol" panose="05050102010706020507" pitchFamily="18" charset="2"/>
            </a:endParaRPr>
          </a:p>
          <a:p>
            <a:pPr marL="285750" indent="-285750">
              <a:buFont typeface="Wingdings" panose="05000000000000000000" pitchFamily="2" charset="2"/>
              <a:buChar char="ü"/>
            </a:pPr>
            <a:r>
              <a:rPr lang="en-ZA" dirty="0">
                <a:solidFill>
                  <a:srgbClr val="002060"/>
                </a:solidFill>
                <a:latin typeface="Trebuchet MS" panose="020B0603020202020204" pitchFamily="34" charset="0"/>
                <a:sym typeface="Symbol" panose="05050102010706020507" pitchFamily="18" charset="2"/>
              </a:rPr>
              <a:t>Large </a:t>
            </a:r>
            <a:r>
              <a:rPr lang="en-ZA" i="1" dirty="0">
                <a:solidFill>
                  <a:srgbClr val="002060"/>
                </a:solidFill>
                <a:latin typeface="Trebuchet MS" panose="020B0603020202020204" pitchFamily="34" charset="0"/>
                <a:sym typeface="Symbol" panose="05050102010706020507" pitchFamily="18" charset="2"/>
              </a:rPr>
              <a:t>E</a:t>
            </a:r>
            <a:r>
              <a:rPr lang="en-ZA" baseline="-25000" dirty="0">
                <a:solidFill>
                  <a:srgbClr val="002060"/>
                </a:solidFill>
                <a:latin typeface="Trebuchet MS" panose="020B0603020202020204" pitchFamily="34" charset="0"/>
                <a:sym typeface="Symbol" panose="05050102010706020507" pitchFamily="18" charset="2"/>
              </a:rPr>
              <a:t>Q</a:t>
            </a:r>
            <a:r>
              <a:rPr lang="en-ZA" dirty="0">
                <a:solidFill>
                  <a:srgbClr val="002060"/>
                </a:solidFill>
                <a:latin typeface="Trebuchet MS" panose="020B0603020202020204" pitchFamily="34" charset="0"/>
                <a:sym typeface="Symbol" panose="05050102010706020507" pitchFamily="18" charset="2"/>
              </a:rPr>
              <a:t>  identify doublet as due to Fe</a:t>
            </a:r>
            <a:r>
              <a:rPr lang="en-ZA" baseline="30000" dirty="0">
                <a:solidFill>
                  <a:srgbClr val="002060"/>
                </a:solidFill>
                <a:latin typeface="Trebuchet MS" panose="020B0603020202020204" pitchFamily="34" charset="0"/>
                <a:sym typeface="Symbol" panose="05050102010706020507" pitchFamily="18" charset="2"/>
              </a:rPr>
              <a:t>2+</a:t>
            </a:r>
            <a:endParaRPr lang="en-ZA" dirty="0">
              <a:solidFill>
                <a:srgbClr val="002060"/>
              </a:solidFill>
              <a:latin typeface="Trebuchet MS" panose="020B0603020202020204" pitchFamily="34" charset="0"/>
              <a:sym typeface="Symbol" panose="05050102010706020507" pitchFamily="18" charset="2"/>
            </a:endParaRPr>
          </a:p>
          <a:p>
            <a:pPr marL="285750" indent="-285750">
              <a:buFont typeface="Wingdings" panose="05000000000000000000" pitchFamily="2" charset="2"/>
              <a:buChar char="ü"/>
            </a:pPr>
            <a:endParaRPr lang="en-ZA" sz="500" dirty="0">
              <a:solidFill>
                <a:srgbClr val="002060"/>
              </a:solidFill>
              <a:latin typeface="Trebuchet MS" panose="020B0603020202020204" pitchFamily="34" charset="0"/>
              <a:sym typeface="Symbol" panose="05050102010706020507" pitchFamily="18" charset="2"/>
            </a:endParaRPr>
          </a:p>
        </p:txBody>
      </p:sp>
      <p:sp>
        <p:nvSpPr>
          <p:cNvPr id="10" name="Rectangle 2"/>
          <p:cNvSpPr>
            <a:spLocks noChangeArrowheads="1"/>
          </p:cNvSpPr>
          <p:nvPr/>
        </p:nvSpPr>
        <p:spPr bwMode="auto">
          <a:xfrm>
            <a:off x="-73609" y="61436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ZA"/>
          </a:p>
        </p:txBody>
      </p:sp>
      <p:grpSp>
        <p:nvGrpSpPr>
          <p:cNvPr id="20" name="Group 19"/>
          <p:cNvGrpSpPr/>
          <p:nvPr/>
        </p:nvGrpSpPr>
        <p:grpSpPr>
          <a:xfrm>
            <a:off x="7706690" y="3576962"/>
            <a:ext cx="4485310" cy="2934287"/>
            <a:chOff x="7706690" y="3653162"/>
            <a:chExt cx="4485310" cy="2934287"/>
          </a:xfrm>
        </p:grpSpPr>
        <p:grpSp>
          <p:nvGrpSpPr>
            <p:cNvPr id="19" name="Group 18"/>
            <p:cNvGrpSpPr/>
            <p:nvPr/>
          </p:nvGrpSpPr>
          <p:grpSpPr>
            <a:xfrm>
              <a:off x="7706690" y="3653162"/>
              <a:ext cx="4485310" cy="2934287"/>
              <a:chOff x="7706690" y="3653162"/>
              <a:chExt cx="4485310" cy="2934287"/>
            </a:xfrm>
          </p:grpSpPr>
          <p:pic>
            <p:nvPicPr>
              <p:cNvPr id="9" name="Picture 8"/>
              <p:cNvPicPr>
                <a:picLocks noChangeAspect="1"/>
              </p:cNvPicPr>
              <p:nvPr/>
            </p:nvPicPr>
            <p:blipFill>
              <a:blip r:embed="rId6"/>
              <a:stretch>
                <a:fillRect/>
              </a:stretch>
            </p:blipFill>
            <p:spPr>
              <a:xfrm>
                <a:off x="7706690" y="3653162"/>
                <a:ext cx="4485310" cy="2934287"/>
              </a:xfrm>
              <a:prstGeom prst="rect">
                <a:avLst/>
              </a:prstGeom>
            </p:spPr>
          </p:pic>
          <p:graphicFrame>
            <p:nvGraphicFramePr>
              <p:cNvPr id="11" name="Object 10"/>
              <p:cNvGraphicFramePr>
                <a:graphicFrameLocks noChangeAspect="1"/>
              </p:cNvGraphicFramePr>
              <p:nvPr/>
            </p:nvGraphicFramePr>
            <p:xfrm>
              <a:off x="8924924" y="3786400"/>
              <a:ext cx="2715776" cy="342901"/>
            </p:xfrm>
            <a:graphic>
              <a:graphicData uri="http://schemas.openxmlformats.org/presentationml/2006/ole">
                <mc:AlternateContent xmlns:mc="http://schemas.openxmlformats.org/markup-compatibility/2006">
                  <mc:Choice xmlns:v="urn:schemas-microsoft-com:vml" Requires="v">
                    <p:oleObj name="Equation" r:id="rId7" imgW="1892300" imgH="241300" progId="Equation.DSMT4">
                      <p:embed/>
                    </p:oleObj>
                  </mc:Choice>
                  <mc:Fallback>
                    <p:oleObj name="Equation" r:id="rId7" imgW="1892300" imgH="241300" progId="Equation.DSMT4">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24924" y="3786400"/>
                            <a:ext cx="2715776" cy="342901"/>
                          </a:xfrm>
                          <a:prstGeom prst="rect">
                            <a:avLst/>
                          </a:prstGeom>
                          <a:noFill/>
                        </p:spPr>
                      </p:pic>
                    </p:oleObj>
                  </mc:Fallback>
                </mc:AlternateContent>
              </a:graphicData>
            </a:graphic>
          </p:graphicFrame>
          <p:sp>
            <p:nvSpPr>
              <p:cNvPr id="12" name="Rectangle 11"/>
              <p:cNvSpPr/>
              <p:nvPr/>
            </p:nvSpPr>
            <p:spPr>
              <a:xfrm>
                <a:off x="9536663" y="5239000"/>
                <a:ext cx="2257180" cy="584775"/>
              </a:xfrm>
              <a:prstGeom prst="rect">
                <a:avLst/>
              </a:prstGeom>
              <a:solidFill>
                <a:srgbClr val="FF0000"/>
              </a:solidFill>
            </p:spPr>
            <p:txBody>
              <a:bodyPr wrap="square">
                <a:spAutoFit/>
              </a:bodyPr>
              <a:lstStyle/>
              <a:p>
                <a:r>
                  <a:rPr lang="en-US" sz="1600" dirty="0">
                    <a:solidFill>
                      <a:schemeClr val="bg1"/>
                    </a:solidFill>
                    <a:latin typeface="Times New Roman" panose="02020603050405020304" pitchFamily="18" charset="0"/>
                    <a:ea typeface="Calibri" panose="020F0502020204030204" pitchFamily="34" charset="0"/>
                  </a:rPr>
                  <a:t>additional broadening is due to isolated defects.</a:t>
                </a:r>
                <a:endParaRPr lang="en-ZA" sz="1600" dirty="0">
                  <a:solidFill>
                    <a:schemeClr val="bg1"/>
                  </a:solidFill>
                </a:endParaRPr>
              </a:p>
            </p:txBody>
          </p:sp>
        </p:grpSp>
        <p:cxnSp>
          <p:nvCxnSpPr>
            <p:cNvPr id="13" name="Straight Connector 12"/>
            <p:cNvCxnSpPr/>
            <p:nvPr/>
          </p:nvCxnSpPr>
          <p:spPr>
            <a:xfrm>
              <a:off x="9383520" y="4015000"/>
              <a:ext cx="0" cy="2448000"/>
            </a:xfrm>
            <a:prstGeom prst="line">
              <a:avLst/>
            </a:prstGeom>
            <a:ln w="28575">
              <a:solidFill>
                <a:srgbClr val="00CC00"/>
              </a:solidFill>
              <a:prstDash val="dash"/>
            </a:ln>
          </p:spPr>
          <p:style>
            <a:lnRef idx="1">
              <a:schemeClr val="accent1"/>
            </a:lnRef>
            <a:fillRef idx="0">
              <a:schemeClr val="accent1"/>
            </a:fillRef>
            <a:effectRef idx="0">
              <a:schemeClr val="accent1"/>
            </a:effectRef>
            <a:fontRef idx="minor">
              <a:schemeClr val="tx1"/>
            </a:fontRef>
          </p:style>
        </p:cxnSp>
      </p:grpSp>
      <p:cxnSp>
        <p:nvCxnSpPr>
          <p:cNvPr id="17" name="Straight Connector 16"/>
          <p:cNvCxnSpPr/>
          <p:nvPr/>
        </p:nvCxnSpPr>
        <p:spPr>
          <a:xfrm>
            <a:off x="5086350" y="374826"/>
            <a:ext cx="0" cy="2304000"/>
          </a:xfrm>
          <a:prstGeom prst="line">
            <a:avLst/>
          </a:prstGeom>
          <a:ln w="28575">
            <a:solidFill>
              <a:srgbClr val="00CC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065084" y="3644492"/>
            <a:ext cx="0" cy="2304000"/>
          </a:xfrm>
          <a:prstGeom prst="line">
            <a:avLst/>
          </a:prstGeom>
          <a:ln w="28575">
            <a:solidFill>
              <a:srgbClr val="00CC00"/>
            </a:solidFill>
            <a:prstDash val="dash"/>
          </a:ln>
        </p:spPr>
        <p:style>
          <a:lnRef idx="1">
            <a:schemeClr val="accent1"/>
          </a:lnRef>
          <a:fillRef idx="0">
            <a:schemeClr val="accent1"/>
          </a:fillRef>
          <a:effectRef idx="0">
            <a:schemeClr val="accent1"/>
          </a:effectRef>
          <a:fontRef idx="minor">
            <a:schemeClr val="tx1"/>
          </a:fontRef>
        </p:style>
      </p:cxnSp>
      <p:pic>
        <p:nvPicPr>
          <p:cNvPr id="22" name="Picture 19"/>
          <p:cNvPicPr>
            <a:picLocks noChangeAspect="1" noChangeArrowheads="1"/>
          </p:cNvPicPr>
          <p:nvPr/>
        </p:nvPicPr>
        <p:blipFill>
          <a:blip r:embed="rId9" cstate="print"/>
          <a:srcRect/>
          <a:stretch>
            <a:fillRect/>
          </a:stretch>
        </p:blipFill>
        <p:spPr bwMode="auto">
          <a:xfrm>
            <a:off x="11836322" y="44202"/>
            <a:ext cx="302516" cy="305855"/>
          </a:xfrm>
          <a:prstGeom prst="rect">
            <a:avLst/>
          </a:prstGeom>
          <a:noFill/>
          <a:ln w="9525">
            <a:noFill/>
            <a:miter lim="800000"/>
            <a:headEnd/>
            <a:tailEnd/>
          </a:ln>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84211" y="45582"/>
            <a:ext cx="209632" cy="317004"/>
          </a:xfrm>
          <a:prstGeom prst="rect">
            <a:avLst/>
          </a:prstGeom>
        </p:spPr>
      </p:pic>
      <p:grpSp>
        <p:nvGrpSpPr>
          <p:cNvPr id="4" name="Group 3">
            <a:extLst>
              <a:ext uri="{FF2B5EF4-FFF2-40B4-BE49-F238E27FC236}">
                <a16:creationId xmlns:a16="http://schemas.microsoft.com/office/drawing/2014/main" id="{64C1482E-04C5-F6AC-8913-83FBD98646C9}"/>
              </a:ext>
            </a:extLst>
          </p:cNvPr>
          <p:cNvGrpSpPr/>
          <p:nvPr/>
        </p:nvGrpSpPr>
        <p:grpSpPr>
          <a:xfrm>
            <a:off x="78170" y="71569"/>
            <a:ext cx="12035660" cy="6703999"/>
            <a:chOff x="0" y="71569"/>
            <a:chExt cx="12192000" cy="6703999"/>
          </a:xfrm>
        </p:grpSpPr>
        <p:sp>
          <p:nvSpPr>
            <p:cNvPr id="8" name="Rectangle 7">
              <a:extLst>
                <a:ext uri="{FF2B5EF4-FFF2-40B4-BE49-F238E27FC236}">
                  <a16:creationId xmlns:a16="http://schemas.microsoft.com/office/drawing/2014/main" id="{5069CA5C-4994-15E7-0F7D-7706ED30CA25}"/>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a:extLst>
                <a:ext uri="{FF2B5EF4-FFF2-40B4-BE49-F238E27FC236}">
                  <a16:creationId xmlns:a16="http://schemas.microsoft.com/office/drawing/2014/main" id="{3EC9AE10-4564-01C0-1E04-23194BBBBF52}"/>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….from Temperature Dependence</a:t>
              </a:r>
              <a:endParaRPr lang="en-ZA" b="1" dirty="0"/>
            </a:p>
          </p:txBody>
        </p:sp>
      </p:grpSp>
    </p:spTree>
    <p:extLst>
      <p:ext uri="{BB962C8B-B14F-4D97-AF65-F5344CB8AC3E}">
        <p14:creationId xmlns:p14="http://schemas.microsoft.com/office/powerpoint/2010/main" val="252811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6296" y="632596"/>
            <a:ext cx="4281079" cy="5751803"/>
          </a:xfrm>
          <a:prstGeom prst="rect">
            <a:avLst/>
          </a:prstGeom>
        </p:spPr>
      </p:pic>
      <p:cxnSp>
        <p:nvCxnSpPr>
          <p:cNvPr id="11" name="Straight Connector 10"/>
          <p:cNvCxnSpPr/>
          <p:nvPr/>
        </p:nvCxnSpPr>
        <p:spPr>
          <a:xfrm>
            <a:off x="1705971" y="1398727"/>
            <a:ext cx="0" cy="4512963"/>
          </a:xfrm>
          <a:prstGeom prst="line">
            <a:avLst/>
          </a:prstGeom>
          <a:ln w="28575">
            <a:solidFill>
              <a:srgbClr val="00CC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677237" y="1351957"/>
            <a:ext cx="0" cy="4512963"/>
          </a:xfrm>
          <a:prstGeom prst="line">
            <a:avLst/>
          </a:prstGeom>
          <a:ln w="28575">
            <a:solidFill>
              <a:srgbClr val="00CC00"/>
            </a:solidFill>
            <a:prstDash val="dash"/>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4152941" y="729825"/>
            <a:ext cx="4114800" cy="5530168"/>
            <a:chOff x="4238641" y="975324"/>
            <a:chExt cx="4114800" cy="5530168"/>
          </a:xfrm>
        </p:grpSpPr>
        <p:pic>
          <p:nvPicPr>
            <p:cNvPr id="16" name="Picture 15"/>
            <p:cNvPicPr>
              <a:picLocks noChangeAspect="1"/>
            </p:cNvPicPr>
            <p:nvPr/>
          </p:nvPicPr>
          <p:blipFill>
            <a:blip r:embed="rId4"/>
            <a:stretch>
              <a:fillRect/>
            </a:stretch>
          </p:blipFill>
          <p:spPr>
            <a:xfrm>
              <a:off x="4302174" y="975324"/>
              <a:ext cx="4051267" cy="2645130"/>
            </a:xfrm>
            <a:prstGeom prst="rect">
              <a:avLst/>
            </a:prstGeom>
          </p:spPr>
        </p:pic>
        <p:pic>
          <p:nvPicPr>
            <p:cNvPr id="17" name="Picture 16"/>
            <p:cNvPicPr>
              <a:picLocks noChangeAspect="1"/>
            </p:cNvPicPr>
            <p:nvPr/>
          </p:nvPicPr>
          <p:blipFill>
            <a:blip r:embed="rId5"/>
            <a:stretch>
              <a:fillRect/>
            </a:stretch>
          </p:blipFill>
          <p:spPr>
            <a:xfrm>
              <a:off x="4238641" y="3813592"/>
              <a:ext cx="4114800" cy="2691900"/>
            </a:xfrm>
            <a:prstGeom prst="rect">
              <a:avLst/>
            </a:prstGeom>
          </p:spPr>
        </p:pic>
      </p:grpSp>
      <p:grpSp>
        <p:nvGrpSpPr>
          <p:cNvPr id="5" name="Group 4">
            <a:extLst>
              <a:ext uri="{FF2B5EF4-FFF2-40B4-BE49-F238E27FC236}">
                <a16:creationId xmlns:a16="http://schemas.microsoft.com/office/drawing/2014/main" id="{799F7982-2983-0E87-F9D5-A46CD8025F10}"/>
              </a:ext>
            </a:extLst>
          </p:cNvPr>
          <p:cNvGrpSpPr/>
          <p:nvPr/>
        </p:nvGrpSpPr>
        <p:grpSpPr>
          <a:xfrm>
            <a:off x="8267741" y="663725"/>
            <a:ext cx="3856527" cy="2307971"/>
            <a:chOff x="8267741" y="663725"/>
            <a:chExt cx="3856527" cy="2307971"/>
          </a:xfrm>
        </p:grpSpPr>
        <p:grpSp>
          <p:nvGrpSpPr>
            <p:cNvPr id="4" name="Group 3"/>
            <p:cNvGrpSpPr/>
            <p:nvPr/>
          </p:nvGrpSpPr>
          <p:grpSpPr>
            <a:xfrm>
              <a:off x="8267741" y="1748602"/>
              <a:ext cx="1796222" cy="1223094"/>
              <a:chOff x="7905001" y="5211551"/>
              <a:chExt cx="1796222" cy="1223094"/>
            </a:xfrm>
          </p:grpSpPr>
          <p:sp>
            <p:nvSpPr>
              <p:cNvPr id="2" name="Right Arrow 1"/>
              <p:cNvSpPr/>
              <p:nvPr/>
            </p:nvSpPr>
            <p:spPr>
              <a:xfrm rot="5400000" flipV="1">
                <a:off x="8462726" y="5226774"/>
                <a:ext cx="423402" cy="392956"/>
              </a:xfrm>
              <a:prstGeom prst="rightArrow">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extBox 2"/>
              <p:cNvSpPr txBox="1"/>
              <p:nvPr/>
            </p:nvSpPr>
            <p:spPr>
              <a:xfrm>
                <a:off x="7905001" y="5788314"/>
                <a:ext cx="1796222" cy="646331"/>
              </a:xfrm>
              <a:prstGeom prst="rect">
                <a:avLst/>
              </a:prstGeom>
              <a:solidFill>
                <a:srgbClr val="00CC00"/>
              </a:solidFill>
            </p:spPr>
            <p:txBody>
              <a:bodyPr wrap="square" rtlCol="0">
                <a:spAutoFit/>
              </a:bodyPr>
              <a:lstStyle/>
              <a:p>
                <a:pPr algn="just"/>
                <a:r>
                  <a:rPr lang="en-ZA" b="1" dirty="0">
                    <a:solidFill>
                      <a:schemeClr val="bg1"/>
                    </a:solidFill>
                  </a:rPr>
                  <a:t>Fe</a:t>
                </a:r>
                <a:r>
                  <a:rPr lang="en-ZA" b="1" baseline="30000" dirty="0">
                    <a:solidFill>
                      <a:schemeClr val="bg1"/>
                    </a:solidFill>
                  </a:rPr>
                  <a:t>2+</a:t>
                </a:r>
                <a:r>
                  <a:rPr lang="en-ZA" b="1" dirty="0">
                    <a:solidFill>
                      <a:schemeClr val="bg1"/>
                    </a:solidFill>
                  </a:rPr>
                  <a:t> associated with defects</a:t>
                </a:r>
              </a:p>
            </p:txBody>
          </p:sp>
        </p:grpSp>
        <p:sp>
          <p:nvSpPr>
            <p:cNvPr id="19" name="TextBox 18"/>
            <p:cNvSpPr txBox="1"/>
            <p:nvPr/>
          </p:nvSpPr>
          <p:spPr>
            <a:xfrm>
              <a:off x="8267741" y="663725"/>
              <a:ext cx="3737992" cy="923330"/>
            </a:xfrm>
            <a:prstGeom prst="rect">
              <a:avLst/>
            </a:prstGeom>
            <a:solidFill>
              <a:srgbClr val="FF0000"/>
            </a:solidFill>
          </p:spPr>
          <p:txBody>
            <a:bodyPr wrap="square" rtlCol="0">
              <a:spAutoFit/>
            </a:bodyPr>
            <a:lstStyle/>
            <a:p>
              <a:pPr algn="just"/>
              <a:r>
                <a:rPr lang="en-ZA" dirty="0">
                  <a:solidFill>
                    <a:schemeClr val="bg1"/>
                  </a:solidFill>
                  <a:latin typeface="Trebuchet MS" panose="020B0603020202020204" pitchFamily="34" charset="0"/>
                </a:rPr>
                <a:t>Presence of implantation induced isolated defects at low temperatures </a:t>
              </a:r>
            </a:p>
          </p:txBody>
        </p:sp>
        <p:grpSp>
          <p:nvGrpSpPr>
            <p:cNvPr id="13" name="Group 12"/>
            <p:cNvGrpSpPr/>
            <p:nvPr/>
          </p:nvGrpSpPr>
          <p:grpSpPr>
            <a:xfrm>
              <a:off x="10100350" y="2325365"/>
              <a:ext cx="2023918" cy="646331"/>
              <a:chOff x="10100350" y="2325365"/>
              <a:chExt cx="2023918" cy="646331"/>
            </a:xfrm>
          </p:grpSpPr>
          <p:grpSp>
            <p:nvGrpSpPr>
              <p:cNvPr id="10" name="Group 9"/>
              <p:cNvGrpSpPr/>
              <p:nvPr/>
            </p:nvGrpSpPr>
            <p:grpSpPr>
              <a:xfrm>
                <a:off x="10595197" y="2325365"/>
                <a:ext cx="1529071" cy="646331"/>
                <a:chOff x="10662929" y="2325365"/>
                <a:chExt cx="1529071" cy="646331"/>
              </a:xfrm>
            </p:grpSpPr>
            <p:sp>
              <p:nvSpPr>
                <p:cNvPr id="9" name="Rectangle 8"/>
                <p:cNvSpPr/>
                <p:nvPr/>
              </p:nvSpPr>
              <p:spPr>
                <a:xfrm>
                  <a:off x="10662929" y="2325365"/>
                  <a:ext cx="1529071" cy="64633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aphicFrame>
              <p:nvGraphicFramePr>
                <p:cNvPr id="20" name="Object 19"/>
                <p:cNvGraphicFramePr>
                  <a:graphicFrameLocks noChangeAspect="1"/>
                </p:cNvGraphicFramePr>
                <p:nvPr/>
              </p:nvGraphicFramePr>
              <p:xfrm>
                <a:off x="10662929" y="2390241"/>
                <a:ext cx="1529071" cy="516578"/>
              </p:xfrm>
              <a:graphic>
                <a:graphicData uri="http://schemas.openxmlformats.org/presentationml/2006/ole">
                  <mc:AlternateContent xmlns:mc="http://schemas.openxmlformats.org/markup-compatibility/2006">
                    <mc:Choice xmlns:v="urn:schemas-microsoft-com:vml" Requires="v">
                      <p:oleObj name="Equation" r:id="rId6" imgW="710891" imgH="241195" progId="Equation.DSMT4">
                        <p:embed/>
                      </p:oleObj>
                    </mc:Choice>
                    <mc:Fallback>
                      <p:oleObj name="Equation" r:id="rId6" imgW="710891" imgH="241195" progId="Equation.DSMT4">
                        <p:embed/>
                        <p:pic>
                          <p:nvPicPr>
                            <p:cNvPr id="2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2929" y="2390241"/>
                              <a:ext cx="1529071" cy="516578"/>
                            </a:xfrm>
                            <a:prstGeom prst="rect">
                              <a:avLst/>
                            </a:prstGeom>
                            <a:noFill/>
                          </p:spPr>
                        </p:pic>
                      </p:oleObj>
                    </mc:Fallback>
                  </mc:AlternateContent>
                </a:graphicData>
              </a:graphic>
            </p:graphicFrame>
          </p:grpSp>
          <p:sp>
            <p:nvSpPr>
              <p:cNvPr id="12" name="Right Arrow 11"/>
              <p:cNvSpPr/>
              <p:nvPr/>
            </p:nvSpPr>
            <p:spPr>
              <a:xfrm>
                <a:off x="10100350" y="2519385"/>
                <a:ext cx="458460" cy="258289"/>
              </a:xfrm>
              <a:prstGeom prst="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sp>
        <p:nvSpPr>
          <p:cNvPr id="14" name="Rectangle 13"/>
          <p:cNvSpPr/>
          <p:nvPr/>
        </p:nvSpPr>
        <p:spPr>
          <a:xfrm>
            <a:off x="8434020" y="3710004"/>
            <a:ext cx="3499028" cy="2031325"/>
          </a:xfrm>
          <a:prstGeom prst="rect">
            <a:avLst/>
          </a:prstGeom>
          <a:ln>
            <a:solidFill>
              <a:schemeClr val="accent1"/>
            </a:solidFill>
          </a:ln>
        </p:spPr>
        <p:txBody>
          <a:bodyPr wrap="square">
            <a:spAutoFit/>
          </a:bodyPr>
          <a:lstStyle/>
          <a:p>
            <a:r>
              <a:rPr lang="en-US" b="1" dirty="0">
                <a:solidFill>
                  <a:srgbClr val="002060"/>
                </a:solidFill>
                <a:latin typeface="Trebuchet MS" panose="020B0603020202020204" pitchFamily="34" charset="0"/>
              </a:rPr>
              <a:t>Literature</a:t>
            </a:r>
          </a:p>
          <a:p>
            <a:endParaRPr lang="en-US" b="1" dirty="0">
              <a:solidFill>
                <a:srgbClr val="002060"/>
              </a:solidFill>
              <a:latin typeface="Trebuchet MS" panose="020B0603020202020204" pitchFamily="34" charset="0"/>
            </a:endParaRPr>
          </a:p>
          <a:p>
            <a:pPr marL="285750" indent="-285750">
              <a:buFont typeface="Wingdings" panose="05000000000000000000" pitchFamily="2" charset="2"/>
              <a:buChar char="ü"/>
            </a:pPr>
            <a:r>
              <a:rPr lang="en-US" i="1" dirty="0">
                <a:solidFill>
                  <a:srgbClr val="002060"/>
                </a:solidFill>
                <a:latin typeface="Trebuchet MS" panose="020B0603020202020204" pitchFamily="34" charset="0"/>
              </a:rPr>
              <a:t>V</a:t>
            </a:r>
            <a:r>
              <a:rPr lang="en-US" baseline="-25000" dirty="0">
                <a:solidFill>
                  <a:srgbClr val="002060"/>
                </a:solidFill>
                <a:latin typeface="Trebuchet MS" panose="020B0603020202020204" pitchFamily="34" charset="0"/>
              </a:rPr>
              <a:t>N</a:t>
            </a:r>
            <a:r>
              <a:rPr lang="en-US" dirty="0">
                <a:solidFill>
                  <a:srgbClr val="002060"/>
                </a:solidFill>
                <a:latin typeface="Trebuchet MS" panose="020B0603020202020204" pitchFamily="34" charset="0"/>
              </a:rPr>
              <a:t> main native defect in </a:t>
            </a:r>
            <a:r>
              <a:rPr lang="en-US" dirty="0" err="1">
                <a:solidFill>
                  <a:srgbClr val="002060"/>
                </a:solidFill>
                <a:latin typeface="Trebuchet MS" panose="020B0603020202020204" pitchFamily="34" charset="0"/>
              </a:rPr>
              <a:t>GaN</a:t>
            </a:r>
            <a:r>
              <a:rPr lang="en-US" dirty="0">
                <a:solidFill>
                  <a:srgbClr val="002060"/>
                </a:solidFill>
                <a:latin typeface="Trebuchet MS" panose="020B0603020202020204" pitchFamily="34" charset="0"/>
              </a:rPr>
              <a:t> [Many authors]</a:t>
            </a:r>
          </a:p>
          <a:p>
            <a:endParaRPr lang="en-US" dirty="0">
              <a:solidFill>
                <a:srgbClr val="002060"/>
              </a:solidFill>
              <a:latin typeface="Trebuchet MS" panose="020B0603020202020204" pitchFamily="34" charset="0"/>
            </a:endParaRPr>
          </a:p>
          <a:p>
            <a:pPr marL="285750" indent="-285750">
              <a:buFont typeface="Wingdings" panose="05000000000000000000" pitchFamily="2" charset="2"/>
              <a:buChar char="ü"/>
            </a:pPr>
            <a:r>
              <a:rPr lang="en-US" dirty="0">
                <a:solidFill>
                  <a:srgbClr val="002060"/>
                </a:solidFill>
                <a:latin typeface="Trebuchet MS" panose="020B0603020202020204" pitchFamily="34" charset="0"/>
              </a:rPr>
              <a:t>Stable up to very high temperature [Some authors]</a:t>
            </a:r>
          </a:p>
        </p:txBody>
      </p:sp>
      <p:grpSp>
        <p:nvGrpSpPr>
          <p:cNvPr id="7" name="Group 6">
            <a:extLst>
              <a:ext uri="{FF2B5EF4-FFF2-40B4-BE49-F238E27FC236}">
                <a16:creationId xmlns:a16="http://schemas.microsoft.com/office/drawing/2014/main" id="{678C9F32-7716-2616-E6C4-A898D28790AD}"/>
              </a:ext>
            </a:extLst>
          </p:cNvPr>
          <p:cNvGrpSpPr/>
          <p:nvPr/>
        </p:nvGrpSpPr>
        <p:grpSpPr>
          <a:xfrm>
            <a:off x="78170" y="71569"/>
            <a:ext cx="12035660" cy="6703999"/>
            <a:chOff x="0" y="71569"/>
            <a:chExt cx="12192000" cy="6703999"/>
          </a:xfrm>
        </p:grpSpPr>
        <p:sp>
          <p:nvSpPr>
            <p:cNvPr id="8" name="Rectangle 7">
              <a:extLst>
                <a:ext uri="{FF2B5EF4-FFF2-40B4-BE49-F238E27FC236}">
                  <a16:creationId xmlns:a16="http://schemas.microsoft.com/office/drawing/2014/main" id="{C035FC8A-C8C3-AF15-2EAA-924A709D0B7A}"/>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ectangle 17">
              <a:extLst>
                <a:ext uri="{FF2B5EF4-FFF2-40B4-BE49-F238E27FC236}">
                  <a16:creationId xmlns:a16="http://schemas.microsoft.com/office/drawing/2014/main" id="{CF30ECF6-E61D-E72B-B8C2-CF4588B0C6A3}"/>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….Fast cooling experiments</a:t>
              </a:r>
              <a:endParaRPr lang="en-ZA" b="1" dirty="0"/>
            </a:p>
          </p:txBody>
        </p:sp>
      </p:grpSp>
    </p:spTree>
    <p:extLst>
      <p:ext uri="{BB962C8B-B14F-4D97-AF65-F5344CB8AC3E}">
        <p14:creationId xmlns:p14="http://schemas.microsoft.com/office/powerpoint/2010/main" val="2697644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2295" y="681294"/>
            <a:ext cx="11887640" cy="2492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4" name="Group 13"/>
          <p:cNvGrpSpPr/>
          <p:nvPr/>
        </p:nvGrpSpPr>
        <p:grpSpPr>
          <a:xfrm>
            <a:off x="319458" y="1411082"/>
            <a:ext cx="10293961" cy="378997"/>
            <a:chOff x="413982" y="1451987"/>
            <a:chExt cx="10293961" cy="378997"/>
          </a:xfrm>
        </p:grpSpPr>
        <p:sp>
          <p:nvSpPr>
            <p:cNvPr id="2" name="Rectangle 2"/>
            <p:cNvSpPr>
              <a:spLocks noChangeArrowheads="1"/>
            </p:cNvSpPr>
            <p:nvPr/>
          </p:nvSpPr>
          <p:spPr bwMode="auto">
            <a:xfrm>
              <a:off x="413982" y="1461652"/>
              <a:ext cx="102939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GB" altLang="en-US" b="0" i="0" u="none" strike="noStrike" cap="none" normalizeH="0" baseline="0" dirty="0">
                  <a:ln>
                    <a:noFill/>
                  </a:ln>
                  <a:solidFill>
                    <a:srgbClr val="002060"/>
                  </a:solidFill>
                  <a:effectLst/>
                  <a:latin typeface="Trebuchet MS" panose="020B0603020202020204" pitchFamily="34" charset="0"/>
                  <a:ea typeface="Calibri" panose="020F0502020204030204" pitchFamily="34" charset="0"/>
                  <a:cs typeface="Times New Roman" panose="02020603050405020304" pitchFamily="18" charset="0"/>
                </a:rPr>
                <a:t>Paramagnetic Fe</a:t>
              </a:r>
              <a:r>
                <a:rPr kumimoji="0" lang="en-GB" altLang="en-US" b="0" i="0" u="none" strike="noStrike" cap="none" normalizeH="0" baseline="30000" dirty="0">
                  <a:ln>
                    <a:noFill/>
                  </a:ln>
                  <a:solidFill>
                    <a:srgbClr val="002060"/>
                  </a:solidFill>
                  <a:effectLst/>
                  <a:latin typeface="Trebuchet MS" panose="020B0603020202020204" pitchFamily="34" charset="0"/>
                  <a:ea typeface="Calibri" panose="020F0502020204030204" pitchFamily="34" charset="0"/>
                  <a:cs typeface="Times New Roman" panose="02020603050405020304" pitchFamily="18" charset="0"/>
                </a:rPr>
                <a:t>2+</a:t>
              </a:r>
              <a:r>
                <a:rPr kumimoji="0" lang="en-GB" altLang="en-US" b="0" i="0" u="none" strike="noStrike" cap="none" normalizeH="0" baseline="0" dirty="0">
                  <a:ln>
                    <a:noFill/>
                  </a:ln>
                  <a:solidFill>
                    <a:srgbClr val="002060"/>
                  </a:solidFill>
                  <a:effectLst/>
                  <a:latin typeface="Trebuchet MS" panose="020B0603020202020204" pitchFamily="34" charset="0"/>
                  <a:ea typeface="Calibri" panose="020F0502020204030204" pitchFamily="34" charset="0"/>
                  <a:cs typeface="Times New Roman" panose="02020603050405020304" pitchFamily="18" charset="0"/>
                </a:rPr>
                <a:t> on Al/Ga sites associated with a nitrogen vacancy or vacancies,</a:t>
              </a:r>
              <a:endParaRPr kumimoji="0" lang="en-GB" altLang="en-US" b="0" i="0" u="none" strike="noStrike" cap="none" normalizeH="0" baseline="0" dirty="0">
                <a:ln>
                  <a:noFill/>
                </a:ln>
                <a:solidFill>
                  <a:srgbClr val="002060"/>
                </a:solidFill>
                <a:effectLst/>
                <a:latin typeface="Trebuchet MS" panose="020B0603020202020204" pitchFamily="34" charset="0"/>
              </a:endParaRPr>
            </a:p>
          </p:txBody>
        </p:sp>
        <p:graphicFrame>
          <p:nvGraphicFramePr>
            <p:cNvPr id="3" name="Object 2"/>
            <p:cNvGraphicFramePr>
              <a:graphicFrameLocks noChangeAspect="1"/>
            </p:cNvGraphicFramePr>
            <p:nvPr/>
          </p:nvGraphicFramePr>
          <p:xfrm>
            <a:off x="9275928" y="1451987"/>
            <a:ext cx="1093223" cy="369332"/>
          </p:xfrm>
          <a:graphic>
            <a:graphicData uri="http://schemas.openxmlformats.org/presentationml/2006/ole">
              <mc:AlternateContent xmlns:mc="http://schemas.openxmlformats.org/markup-compatibility/2006">
                <mc:Choice xmlns:v="urn:schemas-microsoft-com:vml" Requires="v">
                  <p:oleObj name="Equation" r:id="rId3" imgW="710891" imgH="241195" progId="Equation.DSMT4">
                    <p:embed/>
                  </p:oleObj>
                </mc:Choice>
                <mc:Fallback>
                  <p:oleObj name="Equation" r:id="rId3" imgW="710891" imgH="241195" progId="Equation.DSMT4">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5928" y="1451987"/>
                          <a:ext cx="1093223" cy="369332"/>
                        </a:xfrm>
                        <a:prstGeom prst="rect">
                          <a:avLst/>
                        </a:prstGeom>
                        <a:noFill/>
                      </p:spPr>
                    </p:pic>
                  </p:oleObj>
                </mc:Fallback>
              </mc:AlternateContent>
            </a:graphicData>
          </a:graphic>
        </p:graphicFrame>
      </p:grpSp>
      <p:sp>
        <p:nvSpPr>
          <p:cNvPr id="11" name="TextBox 10"/>
          <p:cNvSpPr txBox="1"/>
          <p:nvPr/>
        </p:nvSpPr>
        <p:spPr>
          <a:xfrm>
            <a:off x="104457" y="844208"/>
            <a:ext cx="5692127" cy="400110"/>
          </a:xfrm>
          <a:prstGeom prst="rect">
            <a:avLst/>
          </a:prstGeom>
          <a:noFill/>
        </p:spPr>
        <p:txBody>
          <a:bodyPr wrap="square" rtlCol="0">
            <a:spAutoFit/>
          </a:bodyPr>
          <a:lstStyle/>
          <a:p>
            <a:r>
              <a:rPr lang="en-ZA" sz="2000" dirty="0">
                <a:solidFill>
                  <a:srgbClr val="002060"/>
                </a:solidFill>
                <a:latin typeface="Trebuchet MS" panose="020B0603020202020204" pitchFamily="34" charset="0"/>
              </a:rPr>
              <a:t>…in Al</a:t>
            </a:r>
            <a:r>
              <a:rPr lang="en-ZA" sz="2000" i="1" baseline="-25000" dirty="0">
                <a:solidFill>
                  <a:srgbClr val="002060"/>
                </a:solidFill>
                <a:latin typeface="Trebuchet MS" panose="020B0603020202020204" pitchFamily="34" charset="0"/>
              </a:rPr>
              <a:t>x</a:t>
            </a:r>
            <a:r>
              <a:rPr lang="en-ZA" sz="2000" dirty="0">
                <a:solidFill>
                  <a:srgbClr val="002060"/>
                </a:solidFill>
                <a:latin typeface="Trebuchet MS" panose="020B0603020202020204" pitchFamily="34" charset="0"/>
              </a:rPr>
              <a:t>Ga</a:t>
            </a:r>
            <a:r>
              <a:rPr lang="en-ZA" sz="2000" i="1" baseline="-25000" dirty="0">
                <a:solidFill>
                  <a:srgbClr val="002060"/>
                </a:solidFill>
                <a:latin typeface="Trebuchet MS" panose="020B0603020202020204" pitchFamily="34" charset="0"/>
              </a:rPr>
              <a:t>1-x</a:t>
            </a:r>
            <a:r>
              <a:rPr lang="en-ZA" sz="2000" dirty="0">
                <a:solidFill>
                  <a:srgbClr val="002060"/>
                </a:solidFill>
                <a:latin typeface="Trebuchet MS" panose="020B0603020202020204" pitchFamily="34" charset="0"/>
              </a:rPr>
              <a:t>N samples (similar results to </a:t>
            </a:r>
            <a:r>
              <a:rPr lang="en-ZA" sz="2000" dirty="0" err="1">
                <a:solidFill>
                  <a:srgbClr val="002060"/>
                </a:solidFill>
                <a:latin typeface="Trebuchet MS" panose="020B0603020202020204" pitchFamily="34" charset="0"/>
              </a:rPr>
              <a:t>GaN</a:t>
            </a:r>
            <a:r>
              <a:rPr lang="en-ZA" sz="2000" dirty="0">
                <a:solidFill>
                  <a:srgbClr val="002060"/>
                </a:solidFill>
                <a:latin typeface="Trebuchet MS" panose="020B0603020202020204" pitchFamily="34" charset="0"/>
              </a:rPr>
              <a:t>) …</a:t>
            </a:r>
          </a:p>
        </p:txBody>
      </p:sp>
      <p:grpSp>
        <p:nvGrpSpPr>
          <p:cNvPr id="13" name="Group 12"/>
          <p:cNvGrpSpPr/>
          <p:nvPr/>
        </p:nvGrpSpPr>
        <p:grpSpPr>
          <a:xfrm>
            <a:off x="359941" y="2008659"/>
            <a:ext cx="4542824" cy="395475"/>
            <a:chOff x="413982" y="2618204"/>
            <a:chExt cx="4542824" cy="395475"/>
          </a:xfrm>
        </p:grpSpPr>
        <p:graphicFrame>
          <p:nvGraphicFramePr>
            <p:cNvPr id="9" name="Object 8"/>
            <p:cNvGraphicFramePr>
              <a:graphicFrameLocks noChangeAspect="1"/>
            </p:cNvGraphicFramePr>
            <p:nvPr/>
          </p:nvGraphicFramePr>
          <p:xfrm>
            <a:off x="4260771" y="2618204"/>
            <a:ext cx="696035" cy="395475"/>
          </p:xfrm>
          <a:graphic>
            <a:graphicData uri="http://schemas.openxmlformats.org/presentationml/2006/ole">
              <mc:AlternateContent xmlns:mc="http://schemas.openxmlformats.org/markup-compatibility/2006">
                <mc:Choice xmlns:v="urn:schemas-microsoft-com:vml" Requires="v">
                  <p:oleObj name="Equation" r:id="rId5" imgW="418918" imgH="241195" progId="Equation.DSMT4">
                    <p:embed/>
                  </p:oleObj>
                </mc:Choice>
                <mc:Fallback>
                  <p:oleObj name="Equation" r:id="rId5" imgW="418918" imgH="241195" progId="Equation.DSMT4">
                    <p:embed/>
                    <p:pic>
                      <p:nvPicPr>
                        <p:cNvPr id="9"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0771" y="2618204"/>
                          <a:ext cx="696035" cy="395475"/>
                        </a:xfrm>
                        <a:prstGeom prst="rect">
                          <a:avLst/>
                        </a:prstGeom>
                        <a:noFill/>
                      </p:spPr>
                    </p:pic>
                  </p:oleObj>
                </mc:Fallback>
              </mc:AlternateContent>
            </a:graphicData>
          </a:graphic>
        </p:graphicFrame>
        <p:sp>
          <p:nvSpPr>
            <p:cNvPr id="12" name="Rectangle 11"/>
            <p:cNvSpPr/>
            <p:nvPr/>
          </p:nvSpPr>
          <p:spPr>
            <a:xfrm>
              <a:off x="413982" y="2631276"/>
              <a:ext cx="3956981" cy="369332"/>
            </a:xfrm>
            <a:prstGeom prst="rect">
              <a:avLst/>
            </a:prstGeom>
          </p:spPr>
          <p:txBody>
            <a:bodyPr wrap="none">
              <a:spAutoFit/>
            </a:bodyPr>
            <a:lstStyle/>
            <a:p>
              <a:pPr marL="285750" indent="-285750">
                <a:buFont typeface="Wingdings" panose="05000000000000000000" pitchFamily="2" charset="2"/>
                <a:buChar char="ü"/>
              </a:pPr>
              <a:r>
                <a:rPr lang="en-GB" dirty="0">
                  <a:solidFill>
                    <a:srgbClr val="002060"/>
                  </a:solidFill>
                  <a:latin typeface="Trebuchet MS" panose="020B0603020202020204" pitchFamily="34" charset="0"/>
                  <a:ea typeface="Calibri" panose="020F0502020204030204" pitchFamily="34" charset="0"/>
                </a:rPr>
                <a:t>Paramagnetic Fe</a:t>
              </a:r>
              <a:r>
                <a:rPr lang="en-GB" baseline="30000" dirty="0">
                  <a:solidFill>
                    <a:srgbClr val="002060"/>
                  </a:solidFill>
                  <a:latin typeface="Trebuchet MS" panose="020B0603020202020204" pitchFamily="34" charset="0"/>
                  <a:ea typeface="Calibri" panose="020F0502020204030204" pitchFamily="34" charset="0"/>
                </a:rPr>
                <a:t>3+</a:t>
              </a:r>
              <a:r>
                <a:rPr lang="en-GB" dirty="0">
                  <a:solidFill>
                    <a:srgbClr val="002060"/>
                  </a:solidFill>
                  <a:latin typeface="Trebuchet MS" panose="020B0603020202020204" pitchFamily="34" charset="0"/>
                  <a:ea typeface="Calibri" panose="020F0502020204030204" pitchFamily="34" charset="0"/>
                </a:rPr>
                <a:t> on Al/Ga sites,</a:t>
              </a:r>
              <a:endParaRPr lang="en-ZA" dirty="0">
                <a:solidFill>
                  <a:srgbClr val="002060"/>
                </a:solidFill>
                <a:latin typeface="Trebuchet MS" panose="020B0603020202020204" pitchFamily="34" charset="0"/>
              </a:endParaRPr>
            </a:p>
          </p:txBody>
        </p:sp>
      </p:grpSp>
      <p:sp>
        <p:nvSpPr>
          <p:cNvPr id="17" name="TextBox 16"/>
          <p:cNvSpPr txBox="1"/>
          <p:nvPr/>
        </p:nvSpPr>
        <p:spPr>
          <a:xfrm>
            <a:off x="319458" y="2606733"/>
            <a:ext cx="10654352" cy="369332"/>
          </a:xfrm>
          <a:prstGeom prst="rect">
            <a:avLst/>
          </a:prstGeom>
          <a:noFill/>
        </p:spPr>
        <p:txBody>
          <a:bodyPr wrap="square" rtlCol="0">
            <a:spAutoFit/>
          </a:bodyPr>
          <a:lstStyle/>
          <a:p>
            <a:pPr marL="285750" indent="-285750">
              <a:buFont typeface="Wingdings" panose="05000000000000000000" pitchFamily="2" charset="2"/>
              <a:buChar char="ü"/>
            </a:pPr>
            <a:r>
              <a:rPr lang="en-ZA" dirty="0">
                <a:solidFill>
                  <a:srgbClr val="002060"/>
                </a:solidFill>
                <a:latin typeface="Trebuchet MS" panose="020B0603020202020204" pitchFamily="34" charset="0"/>
              </a:rPr>
              <a:t>Fast cooling measurements confirmed the presence of isolated defects below 250 K</a:t>
            </a:r>
          </a:p>
        </p:txBody>
      </p:sp>
      <p:sp>
        <p:nvSpPr>
          <p:cNvPr id="19" name="Rectangle 18"/>
          <p:cNvSpPr/>
          <p:nvPr/>
        </p:nvSpPr>
        <p:spPr>
          <a:xfrm>
            <a:off x="345917" y="5392721"/>
            <a:ext cx="4542824" cy="923330"/>
          </a:xfrm>
          <a:prstGeom prst="rect">
            <a:avLst/>
          </a:prstGeom>
        </p:spPr>
        <p:txBody>
          <a:bodyPr wrap="square">
            <a:spAutoFit/>
          </a:bodyPr>
          <a:lstStyle/>
          <a:p>
            <a:pPr marL="285750" indent="-285750">
              <a:buFont typeface="Wingdings" panose="05000000000000000000" pitchFamily="2" charset="2"/>
              <a:buChar char="ü"/>
            </a:pPr>
            <a:r>
              <a:rPr lang="en-GB" dirty="0">
                <a:solidFill>
                  <a:srgbClr val="002060"/>
                </a:solidFill>
                <a:latin typeface="Trebuchet MS" panose="020B0603020202020204" pitchFamily="34" charset="0"/>
                <a:ea typeface="Calibri" panose="020F0502020204030204" pitchFamily="34" charset="0"/>
              </a:rPr>
              <a:t>Fe</a:t>
            </a:r>
            <a:r>
              <a:rPr lang="en-GB" baseline="30000" dirty="0">
                <a:solidFill>
                  <a:srgbClr val="002060"/>
                </a:solidFill>
                <a:latin typeface="Trebuchet MS" panose="020B0603020202020204" pitchFamily="34" charset="0"/>
                <a:ea typeface="Calibri" panose="020F0502020204030204" pitchFamily="34" charset="0"/>
              </a:rPr>
              <a:t>4+</a:t>
            </a:r>
            <a:r>
              <a:rPr lang="en-GB" dirty="0">
                <a:solidFill>
                  <a:srgbClr val="002060"/>
                </a:solidFill>
                <a:latin typeface="Trebuchet MS" panose="020B0603020202020204" pitchFamily="34" charset="0"/>
                <a:ea typeface="Calibri" panose="020F0502020204030204" pitchFamily="34" charset="0"/>
              </a:rPr>
              <a:t> concentration decreases with increasing Al content due enhanced hybridization effects</a:t>
            </a:r>
            <a:endParaRPr lang="en-ZA" dirty="0">
              <a:solidFill>
                <a:srgbClr val="002060"/>
              </a:solidFill>
              <a:latin typeface="Trebuchet MS" panose="020B0603020202020204" pitchFamily="34" charset="0"/>
            </a:endParaRPr>
          </a:p>
        </p:txBody>
      </p:sp>
      <p:grpSp>
        <p:nvGrpSpPr>
          <p:cNvPr id="23" name="Group 22"/>
          <p:cNvGrpSpPr/>
          <p:nvPr/>
        </p:nvGrpSpPr>
        <p:grpSpPr>
          <a:xfrm>
            <a:off x="132295" y="3397682"/>
            <a:ext cx="7141621" cy="904157"/>
            <a:chOff x="94523" y="2910661"/>
            <a:chExt cx="7141621" cy="904157"/>
          </a:xfrm>
        </p:grpSpPr>
        <p:sp>
          <p:nvSpPr>
            <p:cNvPr id="15" name="TextBox 14"/>
            <p:cNvSpPr txBox="1"/>
            <p:nvPr/>
          </p:nvSpPr>
          <p:spPr>
            <a:xfrm>
              <a:off x="94523" y="2910661"/>
              <a:ext cx="5692127" cy="400110"/>
            </a:xfrm>
            <a:prstGeom prst="rect">
              <a:avLst/>
            </a:prstGeom>
            <a:noFill/>
          </p:spPr>
          <p:txBody>
            <a:bodyPr wrap="square" rtlCol="0">
              <a:spAutoFit/>
            </a:bodyPr>
            <a:lstStyle/>
            <a:p>
              <a:r>
                <a:rPr lang="en-ZA" sz="2000" dirty="0">
                  <a:solidFill>
                    <a:srgbClr val="002060"/>
                  </a:solidFill>
                  <a:latin typeface="Trebuchet MS" panose="020B0603020202020204" pitchFamily="34" charset="0"/>
                </a:rPr>
                <a:t>… when Al</a:t>
              </a:r>
              <a:r>
                <a:rPr lang="en-ZA" sz="2000" i="1" baseline="-25000" dirty="0">
                  <a:solidFill>
                    <a:srgbClr val="002060"/>
                  </a:solidFill>
                  <a:latin typeface="Trebuchet MS" panose="020B0603020202020204" pitchFamily="34" charset="0"/>
                </a:rPr>
                <a:t>x</a:t>
              </a:r>
              <a:r>
                <a:rPr lang="en-ZA" sz="2000" dirty="0">
                  <a:solidFill>
                    <a:srgbClr val="002060"/>
                  </a:solidFill>
                  <a:latin typeface="Trebuchet MS" panose="020B0603020202020204" pitchFamily="34" charset="0"/>
                </a:rPr>
                <a:t>Ga</a:t>
              </a:r>
              <a:r>
                <a:rPr lang="en-ZA" sz="2000" i="1" baseline="-25000" dirty="0">
                  <a:solidFill>
                    <a:srgbClr val="002060"/>
                  </a:solidFill>
                  <a:latin typeface="Trebuchet MS" panose="020B0603020202020204" pitchFamily="34" charset="0"/>
                </a:rPr>
                <a:t>1-x</a:t>
              </a:r>
              <a:r>
                <a:rPr lang="en-ZA" sz="2000" dirty="0">
                  <a:solidFill>
                    <a:srgbClr val="002060"/>
                  </a:solidFill>
                  <a:latin typeface="Trebuchet MS" panose="020B0603020202020204" pitchFamily="34" charset="0"/>
                </a:rPr>
                <a:t>N doped with </a:t>
              </a:r>
              <a:r>
                <a:rPr lang="en-ZA" sz="2000" dirty="0" err="1">
                  <a:solidFill>
                    <a:srgbClr val="002060"/>
                  </a:solidFill>
                  <a:latin typeface="Trebuchet MS" panose="020B0603020202020204" pitchFamily="34" charset="0"/>
                </a:rPr>
                <a:t>Mn</a:t>
              </a:r>
              <a:r>
                <a:rPr lang="en-ZA" sz="2000" dirty="0">
                  <a:solidFill>
                    <a:srgbClr val="002060"/>
                  </a:solidFill>
                  <a:latin typeface="Trebuchet MS" panose="020B0603020202020204" pitchFamily="34" charset="0"/>
                </a:rPr>
                <a:t> (1 %) …</a:t>
              </a:r>
            </a:p>
          </p:txBody>
        </p:sp>
        <p:grpSp>
          <p:nvGrpSpPr>
            <p:cNvPr id="22" name="Group 21"/>
            <p:cNvGrpSpPr/>
            <p:nvPr/>
          </p:nvGrpSpPr>
          <p:grpSpPr>
            <a:xfrm>
              <a:off x="392075" y="3419343"/>
              <a:ext cx="6844069" cy="395475"/>
              <a:chOff x="392075" y="3419343"/>
              <a:chExt cx="6844069" cy="395475"/>
            </a:xfrm>
          </p:grpSpPr>
          <p:sp>
            <p:nvSpPr>
              <p:cNvPr id="7" name="Rectangle 6"/>
              <p:cNvSpPr/>
              <p:nvPr/>
            </p:nvSpPr>
            <p:spPr>
              <a:xfrm>
                <a:off x="392075" y="3434902"/>
                <a:ext cx="6844069" cy="369332"/>
              </a:xfrm>
              <a:prstGeom prst="rect">
                <a:avLst/>
              </a:prstGeom>
            </p:spPr>
            <p:txBody>
              <a:bodyPr wrap="square">
                <a:spAutoFit/>
              </a:bodyPr>
              <a:lstStyle/>
              <a:p>
                <a:pPr marL="285750" indent="-285750">
                  <a:buFont typeface="Wingdings" panose="05000000000000000000" pitchFamily="2" charset="2"/>
                  <a:buChar char="ü"/>
                </a:pPr>
                <a:r>
                  <a:rPr lang="en-GB" dirty="0">
                    <a:solidFill>
                      <a:srgbClr val="002060"/>
                    </a:solidFill>
                    <a:latin typeface="Trebuchet MS" panose="020B0603020202020204" pitchFamily="34" charset="0"/>
                    <a:ea typeface="Calibri" panose="020F0502020204030204" pitchFamily="34" charset="0"/>
                  </a:rPr>
                  <a:t>Favour Fe</a:t>
                </a:r>
                <a:r>
                  <a:rPr lang="en-GB" baseline="30000" dirty="0">
                    <a:solidFill>
                      <a:srgbClr val="002060"/>
                    </a:solidFill>
                    <a:latin typeface="Trebuchet MS" panose="020B0603020202020204" pitchFamily="34" charset="0"/>
                    <a:ea typeface="Calibri" panose="020F0502020204030204" pitchFamily="34" charset="0"/>
                  </a:rPr>
                  <a:t>4+</a:t>
                </a:r>
                <a:r>
                  <a:rPr lang="en-GB" dirty="0">
                    <a:solidFill>
                      <a:srgbClr val="002060"/>
                    </a:solidFill>
                    <a:latin typeface="Trebuchet MS" panose="020B0603020202020204" pitchFamily="34" charset="0"/>
                    <a:ea typeface="Calibri" panose="020F0502020204030204" pitchFamily="34" charset="0"/>
                  </a:rPr>
                  <a:t> state on Al/Ga sites,           </a:t>
                </a:r>
                <a:endParaRPr lang="en-ZA" dirty="0">
                  <a:solidFill>
                    <a:srgbClr val="002060"/>
                  </a:solidFill>
                  <a:latin typeface="Trebuchet MS" panose="020B0603020202020204" pitchFamily="34" charset="0"/>
                </a:endParaRPr>
              </a:p>
            </p:txBody>
          </p:sp>
          <p:graphicFrame>
            <p:nvGraphicFramePr>
              <p:cNvPr id="21" name="Object 20"/>
              <p:cNvGraphicFramePr>
                <a:graphicFrameLocks noChangeAspect="1"/>
              </p:cNvGraphicFramePr>
              <p:nvPr/>
            </p:nvGraphicFramePr>
            <p:xfrm>
              <a:off x="4140910" y="3419343"/>
              <a:ext cx="696035" cy="395475"/>
            </p:xfrm>
            <a:graphic>
              <a:graphicData uri="http://schemas.openxmlformats.org/presentationml/2006/ole">
                <mc:AlternateContent xmlns:mc="http://schemas.openxmlformats.org/markup-compatibility/2006">
                  <mc:Choice xmlns:v="urn:schemas-microsoft-com:vml" Requires="v">
                    <p:oleObj name="Equation" r:id="rId7" imgW="419040" imgH="241200" progId="Equation.DSMT4">
                      <p:embed/>
                    </p:oleObj>
                  </mc:Choice>
                  <mc:Fallback>
                    <p:oleObj name="Equation" r:id="rId7" imgW="419040" imgH="241200" progId="Equation.DSMT4">
                      <p:embed/>
                      <p:pic>
                        <p:nvPicPr>
                          <p:cNvPr id="21" name="Object 20"/>
                          <p:cNvPicPr>
                            <a:picLocks noChangeAspect="1" noChangeArrowheads="1"/>
                          </p:cNvPicPr>
                          <p:nvPr/>
                        </p:nvPicPr>
                        <p:blipFill>
                          <a:blip r:embed="rId8"/>
                          <a:srcRect/>
                          <a:stretch>
                            <a:fillRect/>
                          </a:stretch>
                        </p:blipFill>
                        <p:spPr bwMode="auto">
                          <a:xfrm>
                            <a:off x="4140910" y="3419343"/>
                            <a:ext cx="696035" cy="395475"/>
                          </a:xfrm>
                          <a:prstGeom prst="rect">
                            <a:avLst/>
                          </a:prstGeom>
                          <a:noFill/>
                        </p:spPr>
                      </p:pic>
                    </p:oleObj>
                  </mc:Fallback>
                </mc:AlternateContent>
              </a:graphicData>
            </a:graphic>
          </p:graphicFrame>
        </p:grpSp>
      </p:grpSp>
      <p:grpSp>
        <p:nvGrpSpPr>
          <p:cNvPr id="26" name="Group 25"/>
          <p:cNvGrpSpPr/>
          <p:nvPr/>
        </p:nvGrpSpPr>
        <p:grpSpPr>
          <a:xfrm>
            <a:off x="876762" y="4638017"/>
            <a:ext cx="3568711" cy="462393"/>
            <a:chOff x="3090937" y="4209972"/>
            <a:chExt cx="3568711" cy="462393"/>
          </a:xfrm>
        </p:grpSpPr>
        <p:sp>
          <p:nvSpPr>
            <p:cNvPr id="16" name="TextBox 15"/>
            <p:cNvSpPr txBox="1"/>
            <p:nvPr/>
          </p:nvSpPr>
          <p:spPr>
            <a:xfrm>
              <a:off x="4029454" y="4303033"/>
              <a:ext cx="2630194" cy="369332"/>
            </a:xfrm>
            <a:prstGeom prst="rect">
              <a:avLst/>
            </a:prstGeom>
            <a:solidFill>
              <a:srgbClr val="FF0000"/>
            </a:solidFill>
          </p:spPr>
          <p:txBody>
            <a:bodyPr wrap="square" rtlCol="0">
              <a:spAutoFit/>
            </a:bodyPr>
            <a:lstStyle/>
            <a:p>
              <a:r>
                <a:rPr lang="en-ZA" dirty="0">
                  <a:solidFill>
                    <a:schemeClr val="bg1"/>
                  </a:solidFill>
                  <a:latin typeface="Trebuchet MS" panose="020B0603020202020204" pitchFamily="34" charset="0"/>
                </a:rPr>
                <a:t>… stabilized by Mn</a:t>
              </a:r>
              <a:r>
                <a:rPr lang="en-ZA" baseline="30000" dirty="0">
                  <a:solidFill>
                    <a:schemeClr val="bg1"/>
                  </a:solidFill>
                  <a:latin typeface="Trebuchet MS" panose="020B0603020202020204" pitchFamily="34" charset="0"/>
                </a:rPr>
                <a:t>2+</a:t>
              </a:r>
            </a:p>
          </p:txBody>
        </p:sp>
        <p:sp>
          <p:nvSpPr>
            <p:cNvPr id="25" name="Bent Arrow 24"/>
            <p:cNvSpPr/>
            <p:nvPr/>
          </p:nvSpPr>
          <p:spPr>
            <a:xfrm flipV="1">
              <a:off x="3090937" y="4209972"/>
              <a:ext cx="628650" cy="406868"/>
            </a:xfrm>
            <a:prstGeom prst="ben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grpSp>
      <p:sp>
        <p:nvSpPr>
          <p:cNvPr id="30" name="Rectangle 29"/>
          <p:cNvSpPr/>
          <p:nvPr/>
        </p:nvSpPr>
        <p:spPr>
          <a:xfrm>
            <a:off x="152180" y="3340118"/>
            <a:ext cx="5214950" cy="31667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0" name="Group 9">
            <a:extLst>
              <a:ext uri="{FF2B5EF4-FFF2-40B4-BE49-F238E27FC236}">
                <a16:creationId xmlns:a16="http://schemas.microsoft.com/office/drawing/2014/main" id="{BDCDA9F9-0901-C5D8-C014-4CCE96F191EA}"/>
              </a:ext>
            </a:extLst>
          </p:cNvPr>
          <p:cNvGrpSpPr/>
          <p:nvPr/>
        </p:nvGrpSpPr>
        <p:grpSpPr>
          <a:xfrm>
            <a:off x="78170" y="71569"/>
            <a:ext cx="12035660" cy="6703999"/>
            <a:chOff x="0" y="71569"/>
            <a:chExt cx="12192000" cy="6703999"/>
          </a:xfrm>
        </p:grpSpPr>
        <p:sp>
          <p:nvSpPr>
            <p:cNvPr id="18" name="Rectangle 17">
              <a:extLst>
                <a:ext uri="{FF2B5EF4-FFF2-40B4-BE49-F238E27FC236}">
                  <a16:creationId xmlns:a16="http://schemas.microsoft.com/office/drawing/2014/main" id="{F9D2A4BD-C823-7E16-BE30-020A145860DC}"/>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Rectangle 19">
              <a:extLst>
                <a:ext uri="{FF2B5EF4-FFF2-40B4-BE49-F238E27FC236}">
                  <a16:creationId xmlns:a16="http://schemas.microsoft.com/office/drawing/2014/main" id="{EB470CE7-64A7-62CD-AE21-F1F3B31AF21E}"/>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a:t>
              </a:r>
              <a:r>
                <a:rPr lang="en-ZA" b="1" dirty="0"/>
                <a:t>AlGaN – Summary </a:t>
              </a:r>
            </a:p>
          </p:txBody>
        </p:sp>
      </p:grpSp>
      <p:pic>
        <p:nvPicPr>
          <p:cNvPr id="5" name="Picture 4">
            <a:extLst>
              <a:ext uri="{FF2B5EF4-FFF2-40B4-BE49-F238E27FC236}">
                <a16:creationId xmlns:a16="http://schemas.microsoft.com/office/drawing/2014/main" id="{0C7CA4A2-15F8-7E32-A75B-5C957E68822D}"/>
              </a:ext>
            </a:extLst>
          </p:cNvPr>
          <p:cNvPicPr>
            <a:picLocks noChangeAspect="1"/>
          </p:cNvPicPr>
          <p:nvPr/>
        </p:nvPicPr>
        <p:blipFill rotWithShape="1">
          <a:blip r:embed="rId9"/>
          <a:srcRect l="19123" b="41879"/>
          <a:stretch/>
        </p:blipFill>
        <p:spPr>
          <a:xfrm>
            <a:off x="5591813" y="3389441"/>
            <a:ext cx="6467892" cy="3004411"/>
          </a:xfrm>
          <a:prstGeom prst="rect">
            <a:avLst/>
          </a:prstGeom>
        </p:spPr>
      </p:pic>
    </p:spTree>
    <p:extLst>
      <p:ext uri="{BB962C8B-B14F-4D97-AF65-F5344CB8AC3E}">
        <p14:creationId xmlns:p14="http://schemas.microsoft.com/office/powerpoint/2010/main" val="143814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3"/>
          <a:stretch>
            <a:fillRect/>
          </a:stretch>
        </p:blipFill>
        <p:spPr>
          <a:xfrm>
            <a:off x="-48077" y="233519"/>
            <a:ext cx="3629478" cy="3015825"/>
          </a:xfrm>
          <a:prstGeom prst="rect">
            <a:avLst/>
          </a:prstGeom>
        </p:spPr>
      </p:pic>
      <p:grpSp>
        <p:nvGrpSpPr>
          <p:cNvPr id="55" name="Group 54"/>
          <p:cNvGrpSpPr/>
          <p:nvPr/>
        </p:nvGrpSpPr>
        <p:grpSpPr>
          <a:xfrm>
            <a:off x="813128" y="3202020"/>
            <a:ext cx="1907066" cy="446298"/>
            <a:chOff x="422212" y="2484667"/>
            <a:chExt cx="1907066" cy="446298"/>
          </a:xfrm>
        </p:grpSpPr>
        <p:graphicFrame>
          <p:nvGraphicFramePr>
            <p:cNvPr id="56" name="Object 55"/>
            <p:cNvGraphicFramePr>
              <a:graphicFrameLocks noChangeAspect="1"/>
            </p:cNvGraphicFramePr>
            <p:nvPr/>
          </p:nvGraphicFramePr>
          <p:xfrm>
            <a:off x="422212" y="2671501"/>
            <a:ext cx="778393" cy="259464"/>
          </p:xfrm>
          <a:graphic>
            <a:graphicData uri="http://schemas.openxmlformats.org/presentationml/2006/ole">
              <mc:AlternateContent xmlns:mc="http://schemas.openxmlformats.org/markup-compatibility/2006">
                <mc:Choice xmlns:v="urn:schemas-microsoft-com:vml" Requires="v">
                  <p:oleObj name="Equation" r:id="rId4" imgW="710891" imgH="241195" progId="Equation.DSMT4">
                    <p:embed/>
                  </p:oleObj>
                </mc:Choice>
                <mc:Fallback>
                  <p:oleObj name="Equation" r:id="rId4" imgW="710891" imgH="241195" progId="Equation.DSMT4">
                    <p:embed/>
                    <p:pic>
                      <p:nvPicPr>
                        <p:cNvPr id="56" name="Object 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212" y="2671501"/>
                          <a:ext cx="778393" cy="259464"/>
                        </a:xfrm>
                        <a:prstGeom prst="rect">
                          <a:avLst/>
                        </a:prstGeom>
                        <a:noFill/>
                      </p:spPr>
                    </p:pic>
                  </p:oleObj>
                </mc:Fallback>
              </mc:AlternateContent>
            </a:graphicData>
          </a:graphic>
        </p:graphicFrame>
        <p:graphicFrame>
          <p:nvGraphicFramePr>
            <p:cNvPr id="57" name="Object 56"/>
            <p:cNvGraphicFramePr>
              <a:graphicFrameLocks noChangeAspect="1"/>
            </p:cNvGraphicFramePr>
            <p:nvPr/>
          </p:nvGraphicFramePr>
          <p:xfrm>
            <a:off x="1466207" y="2671501"/>
            <a:ext cx="863071" cy="231238"/>
          </p:xfrm>
          <a:graphic>
            <a:graphicData uri="http://schemas.openxmlformats.org/presentationml/2006/ole">
              <mc:AlternateContent xmlns:mc="http://schemas.openxmlformats.org/markup-compatibility/2006">
                <mc:Choice xmlns:v="urn:schemas-microsoft-com:vml" Requires="v">
                  <p:oleObj name="Equation" r:id="rId6" imgW="838080" imgH="228600" progId="Equation.DSMT4">
                    <p:embed/>
                  </p:oleObj>
                </mc:Choice>
                <mc:Fallback>
                  <p:oleObj name="Equation" r:id="rId6" imgW="838080" imgH="228600" progId="Equation.DSMT4">
                    <p:embed/>
                    <p:pic>
                      <p:nvPicPr>
                        <p:cNvPr id="57" name="Object 56"/>
                        <p:cNvPicPr>
                          <a:picLocks noChangeAspect="1" noChangeArrowheads="1"/>
                        </p:cNvPicPr>
                        <p:nvPr/>
                      </p:nvPicPr>
                      <p:blipFill>
                        <a:blip r:embed="rId7"/>
                        <a:srcRect/>
                        <a:stretch>
                          <a:fillRect/>
                        </a:stretch>
                      </p:blipFill>
                      <p:spPr bwMode="auto">
                        <a:xfrm>
                          <a:off x="1466207" y="2671501"/>
                          <a:ext cx="863071" cy="231238"/>
                        </a:xfrm>
                        <a:prstGeom prst="rect">
                          <a:avLst/>
                        </a:prstGeom>
                        <a:noFill/>
                      </p:spPr>
                    </p:pic>
                  </p:oleObj>
                </mc:Fallback>
              </mc:AlternateContent>
            </a:graphicData>
          </a:graphic>
        </p:graphicFrame>
        <p:sp>
          <p:nvSpPr>
            <p:cNvPr id="58" name="Right Brace 57"/>
            <p:cNvSpPr/>
            <p:nvPr/>
          </p:nvSpPr>
          <p:spPr>
            <a:xfrm rot="16200000">
              <a:off x="1298426" y="1608454"/>
              <a:ext cx="154640" cy="1907065"/>
            </a:xfrm>
            <a:prstGeom prst="rightBrace">
              <a:avLst>
                <a:gd name="adj1" fmla="val 2462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grpSp>
      <p:grpSp>
        <p:nvGrpSpPr>
          <p:cNvPr id="62" name="Group 61"/>
          <p:cNvGrpSpPr/>
          <p:nvPr/>
        </p:nvGrpSpPr>
        <p:grpSpPr>
          <a:xfrm>
            <a:off x="233770" y="3597580"/>
            <a:ext cx="2986211" cy="2941229"/>
            <a:chOff x="2637273" y="482203"/>
            <a:chExt cx="2986211" cy="2941229"/>
          </a:xfrm>
        </p:grpSpPr>
        <p:pic>
          <p:nvPicPr>
            <p:cNvPr id="63" name="Picture 62"/>
            <p:cNvPicPr>
              <a:picLocks noChangeAspect="1"/>
            </p:cNvPicPr>
            <p:nvPr/>
          </p:nvPicPr>
          <p:blipFill rotWithShape="1">
            <a:blip r:embed="rId8"/>
            <a:srcRect l="4827" t="7162" r="4626" b="1536"/>
            <a:stretch/>
          </p:blipFill>
          <p:spPr>
            <a:xfrm>
              <a:off x="2637273" y="482203"/>
              <a:ext cx="2986211" cy="2633594"/>
            </a:xfrm>
            <a:prstGeom prst="rect">
              <a:avLst/>
            </a:prstGeom>
          </p:spPr>
        </p:pic>
        <p:sp>
          <p:nvSpPr>
            <p:cNvPr id="64" name="TextBox 63"/>
            <p:cNvSpPr txBox="1"/>
            <p:nvPr/>
          </p:nvSpPr>
          <p:spPr>
            <a:xfrm>
              <a:off x="3313899" y="3146433"/>
              <a:ext cx="2164164" cy="276999"/>
            </a:xfrm>
            <a:prstGeom prst="rect">
              <a:avLst/>
            </a:prstGeom>
            <a:noFill/>
            <a:ln>
              <a:solidFill>
                <a:srgbClr val="002060"/>
              </a:solidFill>
            </a:ln>
          </p:spPr>
          <p:txBody>
            <a:bodyPr wrap="square" rtlCol="0">
              <a:spAutoFit/>
            </a:bodyPr>
            <a:lstStyle/>
            <a:p>
              <a:r>
                <a:rPr lang="en-ZA" sz="1200" dirty="0"/>
                <a:t>No magnetic feature, no Fe</a:t>
              </a:r>
              <a:r>
                <a:rPr lang="en-ZA" sz="1200" baseline="30000" dirty="0"/>
                <a:t>3+</a:t>
              </a:r>
            </a:p>
          </p:txBody>
        </p:sp>
      </p:grpSp>
      <p:sp>
        <p:nvSpPr>
          <p:cNvPr id="40" name="TextBox 39"/>
          <p:cNvSpPr txBox="1"/>
          <p:nvPr/>
        </p:nvSpPr>
        <p:spPr>
          <a:xfrm>
            <a:off x="3903184" y="527603"/>
            <a:ext cx="6270943" cy="646331"/>
          </a:xfrm>
          <a:prstGeom prst="rect">
            <a:avLst/>
          </a:prstGeom>
          <a:noFill/>
        </p:spPr>
        <p:txBody>
          <a:bodyPr wrap="square" rtlCol="0">
            <a:spAutoFit/>
          </a:bodyPr>
          <a:lstStyle/>
          <a:p>
            <a:r>
              <a:rPr lang="en-ZA" dirty="0">
                <a:solidFill>
                  <a:srgbClr val="1B1B55"/>
                </a:solidFill>
                <a:latin typeface="Trebuchet MS" panose="020B0603020202020204" pitchFamily="34" charset="0"/>
              </a:rPr>
              <a:t>....but single line (SL)….</a:t>
            </a:r>
          </a:p>
          <a:p>
            <a:r>
              <a:rPr lang="en-ZA" dirty="0">
                <a:solidFill>
                  <a:srgbClr val="1B1B55"/>
                </a:solidFill>
                <a:latin typeface="Trebuchet MS" panose="020B0603020202020204" pitchFamily="34" charset="0"/>
              </a:rPr>
              <a:t>                                    → Fe</a:t>
            </a:r>
            <a:r>
              <a:rPr lang="en-ZA" baseline="30000" dirty="0">
                <a:solidFill>
                  <a:srgbClr val="1B1B55"/>
                </a:solidFill>
                <a:latin typeface="Trebuchet MS" panose="020B0603020202020204" pitchFamily="34" charset="0"/>
              </a:rPr>
              <a:t>4+</a:t>
            </a:r>
            <a:r>
              <a:rPr lang="en-ZA" dirty="0">
                <a:solidFill>
                  <a:srgbClr val="1B1B55"/>
                </a:solidFill>
                <a:latin typeface="Trebuchet MS" panose="020B0603020202020204" pitchFamily="34" charset="0"/>
              </a:rPr>
              <a:t> as in Mn doped Al</a:t>
            </a:r>
            <a:r>
              <a:rPr lang="en-ZA" i="1" baseline="-25000" dirty="0">
                <a:solidFill>
                  <a:srgbClr val="1B1B55"/>
                </a:solidFill>
                <a:latin typeface="Trebuchet MS" panose="020B0603020202020204" pitchFamily="34" charset="0"/>
              </a:rPr>
              <a:t>x</a:t>
            </a:r>
            <a:r>
              <a:rPr lang="en-ZA" dirty="0">
                <a:solidFill>
                  <a:srgbClr val="1B1B55"/>
                </a:solidFill>
                <a:latin typeface="Trebuchet MS" panose="020B0603020202020204" pitchFamily="34" charset="0"/>
              </a:rPr>
              <a:t>Ga</a:t>
            </a:r>
            <a:r>
              <a:rPr lang="en-ZA" i="1" baseline="-25000" dirty="0">
                <a:solidFill>
                  <a:srgbClr val="1B1B55"/>
                </a:solidFill>
                <a:latin typeface="Trebuchet MS" panose="020B0603020202020204" pitchFamily="34" charset="0"/>
              </a:rPr>
              <a:t>1-x</a:t>
            </a:r>
            <a:r>
              <a:rPr lang="en-ZA" dirty="0">
                <a:solidFill>
                  <a:srgbClr val="1B1B55"/>
                </a:solidFill>
                <a:latin typeface="Trebuchet MS" panose="020B0603020202020204" pitchFamily="34" charset="0"/>
              </a:rPr>
              <a:t>N  </a:t>
            </a:r>
            <a:endParaRPr lang="en-ZA" baseline="30000" dirty="0">
              <a:solidFill>
                <a:srgbClr val="1B1B55"/>
              </a:solidFill>
              <a:latin typeface="Trebuchet MS" panose="020B0603020202020204" pitchFamily="34" charset="0"/>
            </a:endParaRPr>
          </a:p>
        </p:txBody>
      </p:sp>
      <p:pic>
        <p:nvPicPr>
          <p:cNvPr id="49" name="Picture 2" descr="https://encrypted-tbn3.gstatic.com/images?q=tbn:ANd9GcRsstDBajSnrNgi-hYU65lMlh1hDPfGH0UMamH4q6Iq6Fu9UOuQ"/>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2560"/>
          <a:stretch/>
        </p:blipFill>
        <p:spPr bwMode="auto">
          <a:xfrm>
            <a:off x="3119183" y="6030708"/>
            <a:ext cx="416366" cy="652390"/>
          </a:xfrm>
          <a:prstGeom prst="rect">
            <a:avLst/>
          </a:prstGeom>
          <a:solidFill>
            <a:srgbClr val="FF0000"/>
          </a:solidFill>
        </p:spPr>
      </p:pic>
      <p:sp>
        <p:nvSpPr>
          <p:cNvPr id="52" name="Rectangle 51"/>
          <p:cNvSpPr/>
          <p:nvPr/>
        </p:nvSpPr>
        <p:spPr>
          <a:xfrm>
            <a:off x="3966636" y="473077"/>
            <a:ext cx="7354507" cy="748097"/>
          </a:xfrm>
          <a:prstGeom prst="rect">
            <a:avLst/>
          </a:prstGeom>
          <a:noFill/>
          <a:ln w="28575">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2" name="Group 1">
            <a:extLst>
              <a:ext uri="{FF2B5EF4-FFF2-40B4-BE49-F238E27FC236}">
                <a16:creationId xmlns:a16="http://schemas.microsoft.com/office/drawing/2014/main" id="{737FE9EC-6EBE-294C-AF1D-6826F8E2EFEE}"/>
              </a:ext>
            </a:extLst>
          </p:cNvPr>
          <p:cNvGrpSpPr/>
          <p:nvPr/>
        </p:nvGrpSpPr>
        <p:grpSpPr>
          <a:xfrm>
            <a:off x="3795214" y="2442187"/>
            <a:ext cx="8231687" cy="3921514"/>
            <a:chOff x="3795214" y="2607287"/>
            <a:chExt cx="8231687" cy="3921514"/>
          </a:xfrm>
        </p:grpSpPr>
        <p:sp>
          <p:nvSpPr>
            <p:cNvPr id="44" name="TextBox 43"/>
            <p:cNvSpPr txBox="1"/>
            <p:nvPr/>
          </p:nvSpPr>
          <p:spPr>
            <a:xfrm>
              <a:off x="3903184" y="2607287"/>
              <a:ext cx="8123716" cy="369332"/>
            </a:xfrm>
            <a:prstGeom prst="rect">
              <a:avLst/>
            </a:prstGeom>
            <a:solidFill>
              <a:srgbClr val="7030A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ZA" b="1" dirty="0">
                  <a:solidFill>
                    <a:schemeClr val="bg1"/>
                  </a:solidFill>
                </a:rPr>
                <a:t>Fe</a:t>
              </a:r>
              <a:r>
                <a:rPr lang="en-ZA" b="1" baseline="-25000" dirty="0">
                  <a:solidFill>
                    <a:schemeClr val="bg1"/>
                  </a:solidFill>
                </a:rPr>
                <a:t>X</a:t>
              </a:r>
              <a:r>
                <a:rPr lang="en-ZA" dirty="0">
                  <a:solidFill>
                    <a:schemeClr val="bg1"/>
                  </a:solidFill>
                </a:rPr>
                <a:t>...not consistent with Fe</a:t>
              </a:r>
              <a:r>
                <a:rPr lang="en-ZA" baseline="30000" dirty="0">
                  <a:solidFill>
                    <a:schemeClr val="bg1"/>
                  </a:solidFill>
                </a:rPr>
                <a:t>2+</a:t>
              </a:r>
              <a:r>
                <a:rPr lang="en-ZA" dirty="0">
                  <a:solidFill>
                    <a:schemeClr val="bg1"/>
                  </a:solidFill>
                </a:rPr>
                <a:t>-V</a:t>
              </a:r>
              <a:r>
                <a:rPr lang="en-ZA" baseline="-25000" dirty="0">
                  <a:solidFill>
                    <a:schemeClr val="bg1"/>
                  </a:solidFill>
                </a:rPr>
                <a:t>N</a:t>
              </a:r>
              <a:r>
                <a:rPr lang="en-ZA" dirty="0">
                  <a:solidFill>
                    <a:schemeClr val="bg1"/>
                  </a:solidFill>
                </a:rPr>
                <a:t> as in GaN    </a:t>
              </a:r>
              <a:r>
                <a:rPr lang="en-ZA" i="1" dirty="0">
                  <a:solidFill>
                    <a:schemeClr val="bg1"/>
                  </a:solidFill>
                  <a:latin typeface="Calibri" panose="020F0502020204030204" pitchFamily="34" charset="0"/>
                  <a:cs typeface="Calibri" panose="020F0502020204030204" pitchFamily="34" charset="0"/>
                </a:rPr>
                <a:t>→ </a:t>
              </a:r>
              <a:r>
                <a:rPr lang="en-ZA" i="1" dirty="0">
                  <a:solidFill>
                    <a:schemeClr val="bg1"/>
                  </a:solidFill>
                  <a:latin typeface="Times New Roman" panose="02020603050405020304" pitchFamily="18" charset="0"/>
                  <a:cs typeface="Times New Roman" panose="02020603050405020304" pitchFamily="18" charset="0"/>
                </a:rPr>
                <a:t>δ</a:t>
              </a:r>
              <a:r>
                <a:rPr lang="en-ZA" baseline="-25000" dirty="0">
                  <a:solidFill>
                    <a:schemeClr val="bg1"/>
                  </a:solidFill>
                  <a:latin typeface="Times New Roman" panose="02020603050405020304" pitchFamily="18" charset="0"/>
                  <a:cs typeface="Times New Roman" panose="02020603050405020304" pitchFamily="18" charset="0"/>
                </a:rPr>
                <a:t>RT</a:t>
              </a:r>
              <a:r>
                <a:rPr lang="en-ZA" dirty="0">
                  <a:solidFill>
                    <a:schemeClr val="bg1"/>
                  </a:solidFill>
                  <a:latin typeface="Times New Roman" panose="02020603050405020304" pitchFamily="18" charset="0"/>
                  <a:cs typeface="Times New Roman" panose="02020603050405020304" pitchFamily="18" charset="0"/>
                </a:rPr>
                <a:t> ~ </a:t>
              </a:r>
              <a:r>
                <a:rPr lang="en-ZA" dirty="0">
                  <a:solidFill>
                    <a:schemeClr val="bg1"/>
                  </a:solidFill>
                  <a:latin typeface="Trebuchet MS" panose="020B0603020202020204" pitchFamily="34" charset="0"/>
                  <a:cs typeface="Times New Roman" panose="02020603050405020304" pitchFamily="18" charset="0"/>
                </a:rPr>
                <a:t>0.27 mm/s – too low</a:t>
              </a:r>
              <a:endParaRPr lang="en-ZA" baseline="30000" dirty="0">
                <a:solidFill>
                  <a:schemeClr val="bg1"/>
                </a:solidFill>
                <a:latin typeface="Trebuchet MS" panose="020B0603020202020204" pitchFamily="34" charset="0"/>
              </a:endParaRPr>
            </a:p>
          </p:txBody>
        </p:sp>
        <p:sp>
          <p:nvSpPr>
            <p:cNvPr id="46" name="TextBox 45"/>
            <p:cNvSpPr txBox="1"/>
            <p:nvPr/>
          </p:nvSpPr>
          <p:spPr>
            <a:xfrm>
              <a:off x="4401293" y="3575465"/>
              <a:ext cx="3332050" cy="2031325"/>
            </a:xfrm>
            <a:prstGeom prst="rect">
              <a:avLst/>
            </a:prstGeom>
            <a:noFill/>
          </p:spPr>
          <p:txBody>
            <a:bodyPr wrap="square" rtlCol="0">
              <a:spAutoFit/>
            </a:bodyPr>
            <a:lstStyle/>
            <a:p>
              <a:pPr marL="285750" indent="-285750">
                <a:buFont typeface="Wingdings" panose="05000000000000000000" pitchFamily="2" charset="2"/>
                <a:buChar char="§"/>
              </a:pPr>
              <a:r>
                <a:rPr lang="en-ZA" dirty="0">
                  <a:solidFill>
                    <a:srgbClr val="7030A0"/>
                  </a:solidFill>
                </a:rPr>
                <a:t>Fast relaxing high-spin Fe</a:t>
              </a:r>
              <a:r>
                <a:rPr lang="en-ZA" baseline="30000" dirty="0">
                  <a:solidFill>
                    <a:srgbClr val="7030A0"/>
                  </a:solidFill>
                </a:rPr>
                <a:t>3+</a:t>
              </a:r>
              <a:r>
                <a:rPr lang="en-ZA" dirty="0">
                  <a:solidFill>
                    <a:srgbClr val="7030A0"/>
                  </a:solidFill>
                </a:rPr>
                <a:t>?</a:t>
              </a:r>
              <a:endParaRPr lang="en-ZA" baseline="30000" dirty="0">
                <a:solidFill>
                  <a:srgbClr val="7030A0"/>
                </a:solidFill>
              </a:endParaRPr>
            </a:p>
            <a:p>
              <a:pPr marL="285750" indent="-285750">
                <a:buFont typeface="Wingdings" panose="05000000000000000000" pitchFamily="2" charset="2"/>
                <a:buChar char="§"/>
              </a:pPr>
              <a:endParaRPr lang="en-ZA" dirty="0">
                <a:solidFill>
                  <a:srgbClr val="7030A0"/>
                </a:solidFill>
              </a:endParaRPr>
            </a:p>
            <a:p>
              <a:pPr marL="285750" indent="-285750">
                <a:buFont typeface="Wingdings" panose="05000000000000000000" pitchFamily="2" charset="2"/>
                <a:buChar char="§"/>
              </a:pPr>
              <a:r>
                <a:rPr lang="en-ZA" dirty="0">
                  <a:solidFill>
                    <a:srgbClr val="7030A0"/>
                  </a:solidFill>
                </a:rPr>
                <a:t>Low spin Fe</a:t>
              </a:r>
              <a:r>
                <a:rPr lang="en-ZA" baseline="30000" dirty="0">
                  <a:solidFill>
                    <a:srgbClr val="7030A0"/>
                  </a:solidFill>
                </a:rPr>
                <a:t>2+</a:t>
              </a:r>
              <a:r>
                <a:rPr lang="en-ZA" dirty="0">
                  <a:solidFill>
                    <a:srgbClr val="7030A0"/>
                  </a:solidFill>
                </a:rPr>
                <a:t> or Fe</a:t>
              </a:r>
              <a:r>
                <a:rPr lang="en-ZA" baseline="30000" dirty="0">
                  <a:solidFill>
                    <a:srgbClr val="7030A0"/>
                  </a:solidFill>
                </a:rPr>
                <a:t>3+</a:t>
              </a:r>
              <a:r>
                <a:rPr lang="en-ZA" dirty="0">
                  <a:solidFill>
                    <a:srgbClr val="7030A0"/>
                  </a:solidFill>
                </a:rPr>
                <a:t>?</a:t>
              </a:r>
              <a:endParaRPr lang="en-ZA" baseline="30000" dirty="0">
                <a:solidFill>
                  <a:srgbClr val="7030A0"/>
                </a:solidFill>
              </a:endParaRPr>
            </a:p>
            <a:p>
              <a:pPr marL="285750" indent="-285750">
                <a:buFont typeface="Wingdings" panose="05000000000000000000" pitchFamily="2" charset="2"/>
                <a:buChar char="§"/>
              </a:pPr>
              <a:endParaRPr lang="en-ZA" dirty="0">
                <a:solidFill>
                  <a:srgbClr val="7030A0"/>
                </a:solidFill>
              </a:endParaRPr>
            </a:p>
            <a:p>
              <a:pPr marL="285750" indent="-285750">
                <a:buFont typeface="Wingdings" panose="05000000000000000000" pitchFamily="2" charset="2"/>
                <a:buChar char="§"/>
              </a:pPr>
              <a:r>
                <a:rPr lang="en-ZA" dirty="0">
                  <a:solidFill>
                    <a:srgbClr val="7030A0"/>
                  </a:solidFill>
                </a:rPr>
                <a:t>Interstitial Fe?</a:t>
              </a:r>
            </a:p>
            <a:p>
              <a:endParaRPr lang="en-ZA" dirty="0">
                <a:solidFill>
                  <a:srgbClr val="7030A0"/>
                </a:solidFill>
              </a:endParaRPr>
            </a:p>
            <a:p>
              <a:pPr marL="285750" indent="-285750">
                <a:buFont typeface="Wingdings" panose="05000000000000000000" pitchFamily="2" charset="2"/>
                <a:buChar char="§"/>
              </a:pPr>
              <a:r>
                <a:rPr lang="en-ZA" dirty="0">
                  <a:solidFill>
                    <a:srgbClr val="7030A0"/>
                  </a:solidFill>
                </a:rPr>
                <a:t> Fe</a:t>
              </a:r>
              <a:r>
                <a:rPr lang="en-ZA" baseline="30000" dirty="0">
                  <a:solidFill>
                    <a:srgbClr val="7030A0"/>
                  </a:solidFill>
                </a:rPr>
                <a:t>2+</a:t>
              </a:r>
              <a:r>
                <a:rPr lang="en-ZA" dirty="0">
                  <a:solidFill>
                    <a:srgbClr val="7030A0"/>
                  </a:solidFill>
                </a:rPr>
                <a:t>-</a:t>
              </a:r>
              <a:r>
                <a:rPr lang="en-ZA" i="1" dirty="0">
                  <a:solidFill>
                    <a:srgbClr val="7030A0"/>
                  </a:solidFill>
                </a:rPr>
                <a:t>V</a:t>
              </a:r>
              <a:r>
                <a:rPr lang="en-ZA" baseline="-25000" dirty="0">
                  <a:solidFill>
                    <a:srgbClr val="7030A0"/>
                  </a:solidFill>
                </a:rPr>
                <a:t>N</a:t>
              </a:r>
              <a:r>
                <a:rPr lang="en-ZA" dirty="0">
                  <a:solidFill>
                    <a:srgbClr val="7030A0"/>
                  </a:solidFill>
                </a:rPr>
                <a:t>, still a possibility?</a:t>
              </a:r>
            </a:p>
          </p:txBody>
        </p:sp>
        <p:sp>
          <p:nvSpPr>
            <p:cNvPr id="50" name="Rectangle 49"/>
            <p:cNvSpPr/>
            <p:nvPr/>
          </p:nvSpPr>
          <p:spPr>
            <a:xfrm>
              <a:off x="3928964" y="3070314"/>
              <a:ext cx="2990306" cy="369332"/>
            </a:xfrm>
            <a:prstGeom prst="rect">
              <a:avLst/>
            </a:prstGeom>
          </p:spPr>
          <p:txBody>
            <a:bodyPr wrap="none">
              <a:spAutoFit/>
            </a:bodyPr>
            <a:lstStyle/>
            <a:p>
              <a:r>
                <a:rPr lang="en-ZA" b="1" dirty="0">
                  <a:solidFill>
                    <a:srgbClr val="7030A0"/>
                  </a:solidFill>
                </a:rPr>
                <a:t>Alternative interpretation</a:t>
              </a:r>
            </a:p>
          </p:txBody>
        </p:sp>
        <p:sp>
          <p:nvSpPr>
            <p:cNvPr id="59" name="Rounded Rectangular Callout 58"/>
            <p:cNvSpPr/>
            <p:nvPr/>
          </p:nvSpPr>
          <p:spPr>
            <a:xfrm>
              <a:off x="7277101" y="3185986"/>
              <a:ext cx="4749800" cy="368532"/>
            </a:xfrm>
            <a:prstGeom prst="wedgeRoundRectCallout">
              <a:avLst>
                <a:gd name="adj1" fmla="val -55188"/>
                <a:gd name="adj2" fmla="val 43141"/>
                <a:gd name="adj3" fmla="val 16667"/>
              </a:avLst>
            </a:prstGeom>
            <a:solidFill>
              <a:srgbClr val="7030A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solidFill>
                    <a:schemeClr val="bg1"/>
                  </a:solidFill>
                  <a:latin typeface="Times New Roman" panose="02020603050405020304" pitchFamily="18" charset="0"/>
                  <a:cs typeface="Times New Roman" panose="02020603050405020304" pitchFamily="18" charset="0"/>
                </a:rPr>
                <a:t>…</a:t>
              </a:r>
              <a:r>
                <a:rPr kumimoji="0" lang="en-GB" sz="2000" b="0" i="0" u="none" strike="noStrike" kern="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spin relaxation rates as a function of </a:t>
              </a:r>
              <a:r>
                <a:rPr kumimoji="0" lang="en-GB" sz="2000" b="0" i="1" u="none" strike="noStrike" kern="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x</a:t>
              </a:r>
            </a:p>
          </p:txBody>
        </p:sp>
        <p:sp>
          <p:nvSpPr>
            <p:cNvPr id="60" name="Rounded Rectangular Callout 59"/>
            <p:cNvSpPr/>
            <p:nvPr/>
          </p:nvSpPr>
          <p:spPr>
            <a:xfrm>
              <a:off x="7412740" y="3944652"/>
              <a:ext cx="4614160" cy="401093"/>
            </a:xfrm>
            <a:prstGeom prst="wedgeRoundRectCallout">
              <a:avLst>
                <a:gd name="adj1" fmla="val -60361"/>
                <a:gd name="adj2" fmla="val 29735"/>
                <a:gd name="adj3" fmla="val 16667"/>
              </a:avLst>
            </a:prstGeom>
            <a:solidFill>
              <a:srgbClr val="7030A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solidFill>
                    <a:schemeClr val="bg1"/>
                  </a:solidFill>
                  <a:latin typeface="Times New Roman" panose="02020603050405020304" pitchFamily="18" charset="0"/>
                  <a:cs typeface="Times New Roman" panose="02020603050405020304" pitchFamily="18" charset="0"/>
                </a:rPr>
                <a:t>... </a:t>
              </a:r>
              <a:r>
                <a:rPr kumimoji="0" lang="en-GB" sz="2000" b="0" i="0" u="none" strike="noStrike" kern="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quadrupole interaction with temperature</a:t>
              </a:r>
            </a:p>
          </p:txBody>
        </p:sp>
        <p:sp>
          <p:nvSpPr>
            <p:cNvPr id="61" name="Rounded Rectangular Callout 60"/>
            <p:cNvSpPr/>
            <p:nvPr/>
          </p:nvSpPr>
          <p:spPr>
            <a:xfrm>
              <a:off x="7412740" y="4526966"/>
              <a:ext cx="4614160" cy="415901"/>
            </a:xfrm>
            <a:prstGeom prst="wedgeRoundRectCallout">
              <a:avLst>
                <a:gd name="adj1" fmla="val -74005"/>
                <a:gd name="adj2" fmla="val 30144"/>
                <a:gd name="adj3" fmla="val 16667"/>
              </a:avLst>
            </a:prstGeom>
            <a:solidFill>
              <a:srgbClr val="7030A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GB" sz="2000" kern="0" dirty="0">
                  <a:solidFill>
                    <a:schemeClr val="bg1"/>
                  </a:solidFill>
                  <a:latin typeface="Times New Roman" panose="02020603050405020304" pitchFamily="18" charset="0"/>
                  <a:cs typeface="Times New Roman" panose="02020603050405020304" pitchFamily="18" charset="0"/>
                </a:rPr>
                <a:t>…d</a:t>
              </a:r>
              <a:r>
                <a:rPr kumimoji="0" lang="en-GB" sz="2000" b="0" i="0" u="none" strike="noStrike" kern="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etermine</a:t>
              </a:r>
              <a:r>
                <a:rPr kumimoji="0" lang="en-GB" sz="2000" b="0" i="0" u="none" strike="noStrike" kern="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Debye temperatures</a:t>
              </a:r>
            </a:p>
          </p:txBody>
        </p:sp>
        <p:sp>
          <p:nvSpPr>
            <p:cNvPr id="77" name="Rounded Rectangular Callout 76"/>
            <p:cNvSpPr/>
            <p:nvPr/>
          </p:nvSpPr>
          <p:spPr>
            <a:xfrm>
              <a:off x="7412740" y="5169700"/>
              <a:ext cx="4614160" cy="420471"/>
            </a:xfrm>
            <a:prstGeom prst="wedgeRoundRectCallout">
              <a:avLst>
                <a:gd name="adj1" fmla="val -53935"/>
                <a:gd name="adj2" fmla="val -18930"/>
                <a:gd name="adj3" fmla="val 16667"/>
              </a:avLst>
            </a:prstGeom>
            <a:solidFill>
              <a:srgbClr val="7030A0"/>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lang="en-GB" sz="2000" kern="0" dirty="0">
                  <a:solidFill>
                    <a:schemeClr val="bg1"/>
                  </a:solidFill>
                  <a:latin typeface="Times New Roman" panose="02020603050405020304" pitchFamily="18" charset="0"/>
                  <a:cs typeface="Times New Roman" panose="02020603050405020304" pitchFamily="18" charset="0"/>
                </a:rPr>
                <a:t>a</a:t>
              </a:r>
              <a:r>
                <a:rPr kumimoji="0" lang="en-GB" sz="2000" b="0" i="0" u="none" strike="noStrike" kern="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pply</a:t>
              </a:r>
              <a:r>
                <a:rPr kumimoji="0" lang="en-GB" sz="2000" b="0" i="0" u="none" strike="noStrike" kern="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theoretical</a:t>
              </a:r>
              <a:r>
                <a:rPr kumimoji="0" lang="en-GB" sz="2000" b="0" i="0" u="none" strike="noStrike" kern="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calculations</a:t>
              </a:r>
              <a:endParaRPr kumimoji="0" lang="en-GB" sz="2000" b="0" i="0" u="none" strike="noStrike" kern="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94" name="TextBox 93"/>
            <p:cNvSpPr txBox="1"/>
            <p:nvPr/>
          </p:nvSpPr>
          <p:spPr>
            <a:xfrm>
              <a:off x="3795214" y="5882470"/>
              <a:ext cx="4289131" cy="646331"/>
            </a:xfrm>
            <a:prstGeom prst="rect">
              <a:avLst/>
            </a:prstGeom>
            <a:solidFill>
              <a:srgbClr val="DDE9EC">
                <a:lumMod val="50000"/>
              </a:srgb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ZA" sz="1800" b="1" i="0" u="none" strike="noStrike" kern="0" cap="none" spc="0" normalizeH="0" baseline="0" noProof="0" dirty="0">
                  <a:ln>
                    <a:noFill/>
                  </a:ln>
                  <a:solidFill>
                    <a:prstClr val="white"/>
                  </a:solidFill>
                  <a:effectLst/>
                  <a:uLnTx/>
                  <a:uFillTx/>
                  <a:latin typeface="Gill Sans MT"/>
                </a:rPr>
                <a:t>Fe</a:t>
              </a:r>
              <a:r>
                <a:rPr kumimoji="0" lang="en-ZA" sz="1800" b="1" i="0" u="none" strike="noStrike" kern="0" cap="none" spc="0" normalizeH="0" baseline="-25000" noProof="0" dirty="0">
                  <a:ln>
                    <a:noFill/>
                  </a:ln>
                  <a:solidFill>
                    <a:prstClr val="white"/>
                  </a:solidFill>
                  <a:effectLst/>
                  <a:uLnTx/>
                  <a:uFillTx/>
                  <a:latin typeface="Gill Sans MT"/>
                </a:rPr>
                <a:t>Y</a:t>
              </a:r>
              <a:r>
                <a:rPr kumimoji="0" lang="en-ZA" sz="1800" b="0" i="0" u="none" strike="noStrike" kern="0" cap="none" spc="0" normalizeH="0" baseline="0" noProof="0" dirty="0">
                  <a:ln>
                    <a:noFill/>
                  </a:ln>
                  <a:solidFill>
                    <a:prstClr val="white"/>
                  </a:solidFill>
                  <a:effectLst/>
                  <a:uLnTx/>
                  <a:uFillTx/>
                  <a:latin typeface="Gill Sans MT"/>
                </a:rPr>
                <a:t>…</a:t>
              </a:r>
              <a:r>
                <a:rPr kumimoji="0" lang="en-ZA" sz="1800" b="0" i="1" u="none" strike="noStrike" kern="0" cap="none" spc="0" normalizeH="0" baseline="0" noProof="0" dirty="0">
                  <a:ln>
                    <a:noFill/>
                  </a:ln>
                  <a:solidFill>
                    <a:prstClr val="white"/>
                  </a:solidFill>
                  <a:effectLst/>
                  <a:uLnTx/>
                  <a:uFillTx/>
                  <a:cs typeface="Calibri" panose="020F0502020204030204" pitchFamily="34" charset="0"/>
                </a:rPr>
                <a:t> </a:t>
              </a:r>
              <a:r>
                <a:rPr kumimoji="0" lang="en-ZA" sz="1800" b="0" i="0" u="none" strike="noStrike" kern="0" cap="none" spc="0" normalizeH="0" baseline="0" noProof="0" dirty="0">
                  <a:ln>
                    <a:noFill/>
                  </a:ln>
                  <a:solidFill>
                    <a:prstClr val="white"/>
                  </a:solidFill>
                  <a:effectLst/>
                  <a:uLnTx/>
                  <a:uFillTx/>
                  <a:latin typeface="Gill Sans MT"/>
                </a:rPr>
                <a:t>Fe</a:t>
              </a:r>
              <a:r>
                <a:rPr kumimoji="0" lang="en-ZA" sz="1800" b="0" i="0" u="none" strike="noStrike" kern="0" cap="none" spc="0" normalizeH="0" baseline="30000" noProof="0" dirty="0">
                  <a:ln>
                    <a:noFill/>
                  </a:ln>
                  <a:solidFill>
                    <a:prstClr val="white"/>
                  </a:solidFill>
                  <a:effectLst/>
                  <a:uLnTx/>
                  <a:uFillTx/>
                  <a:latin typeface="Gill Sans MT"/>
                </a:rPr>
                <a:t>2+</a:t>
              </a:r>
              <a:r>
                <a:rPr kumimoji="0" lang="en-ZA" sz="1800" b="0" i="0" u="none" strike="noStrike" kern="0" cap="none" spc="0" normalizeH="0" baseline="0" noProof="0" dirty="0">
                  <a:ln>
                    <a:noFill/>
                  </a:ln>
                  <a:solidFill>
                    <a:prstClr val="white"/>
                  </a:solidFill>
                  <a:effectLst/>
                  <a:uLnTx/>
                  <a:uFillTx/>
                  <a:latin typeface="Gill Sans MT"/>
                </a:rPr>
                <a:t>-V</a:t>
              </a:r>
              <a:r>
                <a:rPr kumimoji="0" lang="en-ZA" sz="1800" b="0" i="0" u="none" strike="noStrike" kern="0" cap="none" spc="0" normalizeH="0" baseline="-25000" noProof="0" dirty="0">
                  <a:ln>
                    <a:noFill/>
                  </a:ln>
                  <a:solidFill>
                    <a:prstClr val="white"/>
                  </a:solidFill>
                  <a:effectLst/>
                  <a:uLnTx/>
                  <a:uFillTx/>
                  <a:latin typeface="Gill Sans MT"/>
                </a:rPr>
                <a:t>N </a:t>
              </a:r>
              <a:r>
                <a:rPr kumimoji="0" lang="en-ZA" sz="1800" b="0" i="1" u="none" strike="noStrike" kern="0" cap="none" spc="0" normalizeH="0" baseline="0" noProof="0" dirty="0">
                  <a:ln>
                    <a:noFill/>
                  </a:ln>
                  <a:solidFill>
                    <a:prstClr val="white"/>
                  </a:solidFill>
                  <a:effectLst/>
                  <a:uLnTx/>
                  <a:uFillTx/>
                  <a:cs typeface="Calibri" panose="020F0502020204030204" pitchFamily="34" charset="0"/>
                </a:rPr>
                <a:t>→ </a:t>
              </a:r>
              <a:r>
                <a:rPr kumimoji="0" lang="en-ZA" sz="1800" b="0" i="1"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δ</a:t>
              </a:r>
              <a:r>
                <a:rPr kumimoji="0" lang="en-ZA" sz="1800" b="0" i="0" u="none" strike="noStrike" kern="0" cap="none" spc="0" normalizeH="0" baseline="-25000" noProof="0" dirty="0">
                  <a:ln>
                    <a:noFill/>
                  </a:ln>
                  <a:solidFill>
                    <a:prstClr val="white"/>
                  </a:solidFill>
                  <a:effectLst/>
                  <a:uLnTx/>
                  <a:uFillTx/>
                  <a:latin typeface="Times New Roman" panose="02020603050405020304" pitchFamily="18" charset="0"/>
                  <a:cs typeface="Times New Roman" panose="02020603050405020304" pitchFamily="18" charset="0"/>
                </a:rPr>
                <a:t>RT</a:t>
              </a:r>
              <a:r>
                <a:rPr kumimoji="0" lang="en-ZA" sz="1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 </a:t>
              </a:r>
              <a:r>
                <a:rPr kumimoji="0" lang="en-ZA" sz="1800" b="0" i="0" u="none" strike="noStrike" kern="0" cap="none" spc="0" normalizeH="0" baseline="0" noProof="0" dirty="0">
                  <a:ln>
                    <a:noFill/>
                  </a:ln>
                  <a:solidFill>
                    <a:prstClr val="white"/>
                  </a:solidFill>
                  <a:effectLst/>
                  <a:uLnTx/>
                  <a:uFillTx/>
                  <a:latin typeface="Trebuchet MS" panose="020B0603020202020204" pitchFamily="34" charset="0"/>
                  <a:cs typeface="Times New Roman" panose="02020603050405020304" pitchFamily="18" charset="0"/>
                </a:rPr>
                <a:t>0.83 mm/s</a:t>
              </a:r>
            </a:p>
            <a:p>
              <a:pPr marL="0" marR="0" lvl="0" indent="0" defTabSz="914400" eaLnBrk="1" fontAlgn="auto" latinLnBrk="0" hangingPunct="1">
                <a:lnSpc>
                  <a:spcPct val="100000"/>
                </a:lnSpc>
                <a:spcBef>
                  <a:spcPts val="0"/>
                </a:spcBef>
                <a:spcAft>
                  <a:spcPts val="0"/>
                </a:spcAft>
                <a:buClrTx/>
                <a:buSzTx/>
                <a:buFontTx/>
                <a:buNone/>
                <a:tabLst/>
                <a:defRPr/>
              </a:pPr>
              <a:r>
                <a:rPr kumimoji="0" lang="en-ZA" sz="1800" b="0" i="0" u="none" strike="noStrike" kern="0" cap="none" spc="0" normalizeH="0" baseline="0" noProof="0" dirty="0">
                  <a:ln>
                    <a:noFill/>
                  </a:ln>
                  <a:solidFill>
                    <a:prstClr val="white"/>
                  </a:solidFill>
                  <a:effectLst/>
                  <a:uLnTx/>
                  <a:uFillTx/>
                  <a:cs typeface="Calibri" panose="020F0502020204030204" pitchFamily="34" charset="0"/>
                </a:rPr>
                <a:t>→ low intensity,  </a:t>
              </a:r>
              <a:r>
                <a:rPr kumimoji="0" lang="en-ZA" sz="1800" b="0" i="1" u="none" strike="noStrike" kern="0" cap="none" spc="0" normalizeH="0" baseline="0" noProof="0" dirty="0">
                  <a:ln>
                    <a:noFill/>
                  </a:ln>
                  <a:solidFill>
                    <a:prstClr val="white"/>
                  </a:solidFill>
                  <a:effectLst/>
                  <a:uLnTx/>
                  <a:uFillTx/>
                  <a:latin typeface="Trebuchet MS" panose="020B0603020202020204" pitchFamily="34" charset="0"/>
                  <a:cs typeface="Times New Roman" panose="02020603050405020304" pitchFamily="18" charset="0"/>
                </a:rPr>
                <a:t>V</a:t>
              </a:r>
              <a:r>
                <a:rPr kumimoji="0" lang="en-ZA" sz="1800" b="0" i="0" u="none" strike="noStrike" kern="0" cap="none" spc="0" normalizeH="0" baseline="-25000" noProof="0" dirty="0">
                  <a:ln>
                    <a:noFill/>
                  </a:ln>
                  <a:solidFill>
                    <a:prstClr val="white"/>
                  </a:solidFill>
                  <a:effectLst/>
                  <a:uLnTx/>
                  <a:uFillTx/>
                  <a:latin typeface="Trebuchet MS" panose="020B0603020202020204" pitchFamily="34" charset="0"/>
                  <a:cs typeface="Times New Roman" panose="02020603050405020304" pitchFamily="18" charset="0"/>
                </a:rPr>
                <a:t>N</a:t>
              </a:r>
              <a:r>
                <a:rPr kumimoji="0" lang="en-ZA" sz="1800" b="0" i="0" u="none" strike="noStrike" kern="0" cap="none" spc="0" normalizeH="0" baseline="0" noProof="0" dirty="0">
                  <a:ln>
                    <a:noFill/>
                  </a:ln>
                  <a:solidFill>
                    <a:prstClr val="white"/>
                  </a:solidFill>
                  <a:effectLst/>
                  <a:uLnTx/>
                  <a:uFillTx/>
                  <a:latin typeface="Trebuchet MS" panose="020B0603020202020204" pitchFamily="34" charset="0"/>
                  <a:cs typeface="Times New Roman" panose="02020603050405020304" pitchFamily="18" charset="0"/>
                </a:rPr>
                <a:t> mobile in InN?</a:t>
              </a:r>
            </a:p>
          </p:txBody>
        </p:sp>
        <p:sp>
          <p:nvSpPr>
            <p:cNvPr id="95" name="Rounded Rectangular Callout 94"/>
            <p:cNvSpPr/>
            <p:nvPr/>
          </p:nvSpPr>
          <p:spPr>
            <a:xfrm>
              <a:off x="8317015" y="5944829"/>
              <a:ext cx="3498131" cy="566179"/>
            </a:xfrm>
            <a:prstGeom prst="wedgeRoundRectCallout">
              <a:avLst>
                <a:gd name="adj1" fmla="val -53629"/>
                <a:gd name="adj2" fmla="val 17300"/>
                <a:gd name="adj3" fmla="val 16667"/>
              </a:avLst>
            </a:prstGeom>
            <a:solidFill>
              <a:srgbClr val="DDE9EC">
                <a:lumMod val="50000"/>
              </a:srgbClr>
            </a:solidFill>
            <a:ln w="12700" cap="flat" cmpd="sng" algn="ctr">
              <a:solidFill>
                <a:srgbClr val="DDE9EC">
                  <a:lumMod val="50000"/>
                </a:srgbClr>
              </a:solid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…temperature series and rapid cooling</a:t>
              </a:r>
            </a:p>
          </p:txBody>
        </p:sp>
      </p:grpSp>
      <p:grpSp>
        <p:nvGrpSpPr>
          <p:cNvPr id="96" name="Group 95"/>
          <p:cNvGrpSpPr/>
          <p:nvPr/>
        </p:nvGrpSpPr>
        <p:grpSpPr>
          <a:xfrm>
            <a:off x="4036485" y="1357197"/>
            <a:ext cx="7990415" cy="668189"/>
            <a:chOff x="5504938" y="1784794"/>
            <a:chExt cx="7193222" cy="668189"/>
          </a:xfrm>
        </p:grpSpPr>
        <p:grpSp>
          <p:nvGrpSpPr>
            <p:cNvPr id="97" name="Group 96"/>
            <p:cNvGrpSpPr/>
            <p:nvPr/>
          </p:nvGrpSpPr>
          <p:grpSpPr>
            <a:xfrm>
              <a:off x="5504938" y="1784794"/>
              <a:ext cx="2917303" cy="668189"/>
              <a:chOff x="5243326" y="1792226"/>
              <a:chExt cx="2917303" cy="668189"/>
            </a:xfrm>
          </p:grpSpPr>
          <p:sp>
            <p:nvSpPr>
              <p:cNvPr id="99" name="TextBox 98"/>
              <p:cNvSpPr txBox="1"/>
              <p:nvPr/>
            </p:nvSpPr>
            <p:spPr>
              <a:xfrm>
                <a:off x="5243326" y="2091083"/>
                <a:ext cx="2917303" cy="369332"/>
              </a:xfrm>
              <a:prstGeom prst="rect">
                <a:avLst/>
              </a:prstGeom>
              <a:solidFill>
                <a:srgbClr val="9FB8CD">
                  <a:lumMod val="60000"/>
                  <a:lumOff val="40000"/>
                </a:srgb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b="0" i="0"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rPr>
                  <a:t>InN and GaN  </a:t>
                </a:r>
                <a:r>
                  <a:rPr kumimoji="0" lang="en-GB" b="0" i="0"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sym typeface="Symbol"/>
                  </a:rPr>
                  <a:t>  In</a:t>
                </a:r>
                <a:r>
                  <a:rPr kumimoji="0" lang="en-GB" b="0" i="1" u="none" strike="noStrike" kern="0" cap="none" spc="0" normalizeH="0" baseline="-25000" noProof="0" dirty="0">
                    <a:ln>
                      <a:noFill/>
                    </a:ln>
                    <a:solidFill>
                      <a:srgbClr val="002060"/>
                    </a:solidFill>
                    <a:effectLst/>
                    <a:uLnTx/>
                    <a:uFillTx/>
                    <a:latin typeface="Trebuchet MS" panose="020B0603020202020204" pitchFamily="34" charset="0"/>
                    <a:cs typeface="Times New Roman" panose="02020603050405020304" pitchFamily="18" charset="0"/>
                    <a:sym typeface="Symbol"/>
                  </a:rPr>
                  <a:t>x</a:t>
                </a:r>
                <a:r>
                  <a:rPr kumimoji="0" lang="en-GB" b="0" i="0"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sym typeface="Symbol"/>
                  </a:rPr>
                  <a:t>Ga</a:t>
                </a:r>
                <a:r>
                  <a:rPr kumimoji="0" lang="en-GB" b="0" i="1" u="none" strike="noStrike" kern="0" cap="none" spc="0" normalizeH="0" baseline="-25000" noProof="0" dirty="0">
                    <a:ln>
                      <a:noFill/>
                    </a:ln>
                    <a:solidFill>
                      <a:srgbClr val="002060"/>
                    </a:solidFill>
                    <a:effectLst/>
                    <a:uLnTx/>
                    <a:uFillTx/>
                    <a:latin typeface="Trebuchet MS" panose="020B0603020202020204" pitchFamily="34" charset="0"/>
                    <a:cs typeface="Times New Roman" panose="02020603050405020304" pitchFamily="18" charset="0"/>
                    <a:sym typeface="Symbol"/>
                  </a:rPr>
                  <a:t>1-x</a:t>
                </a:r>
                <a:r>
                  <a:rPr kumimoji="0" lang="en-GB" b="0" i="0" u="none" strike="noStrike" kern="0" cap="none" spc="0" normalizeH="0" baseline="0" noProof="0" dirty="0">
                    <a:ln>
                      <a:noFill/>
                    </a:ln>
                    <a:solidFill>
                      <a:srgbClr val="002060"/>
                    </a:solidFill>
                    <a:effectLst/>
                    <a:uLnTx/>
                    <a:uFillTx/>
                    <a:latin typeface="Trebuchet MS" panose="020B0603020202020204" pitchFamily="34" charset="0"/>
                    <a:cs typeface="Times New Roman" panose="02020603050405020304" pitchFamily="18" charset="0"/>
                    <a:sym typeface="Symbol"/>
                  </a:rPr>
                  <a:t>N             </a:t>
                </a:r>
              </a:p>
            </p:txBody>
          </p:sp>
          <p:sp>
            <p:nvSpPr>
              <p:cNvPr id="100" name="Down Arrow 99"/>
              <p:cNvSpPr/>
              <p:nvPr/>
            </p:nvSpPr>
            <p:spPr>
              <a:xfrm>
                <a:off x="6569241" y="1792226"/>
                <a:ext cx="214035" cy="2377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98" name="Rounded Rectangular Callout 97"/>
            <p:cNvSpPr/>
            <p:nvPr/>
          </p:nvSpPr>
          <p:spPr>
            <a:xfrm>
              <a:off x="8734114" y="2057909"/>
              <a:ext cx="3964046" cy="395074"/>
            </a:xfrm>
            <a:prstGeom prst="wedgeRoundRectCallout">
              <a:avLst>
                <a:gd name="adj1" fmla="val 16655"/>
                <a:gd name="adj2" fmla="val -60069"/>
                <a:gd name="adj3" fmla="val 16667"/>
              </a:avLst>
            </a:prstGeom>
            <a:solidFill>
              <a:srgbClr val="FF00FF"/>
            </a:solidFill>
            <a:ln w="1270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kern="0" dirty="0">
                  <a:solidFill>
                    <a:schemeClr val="bg1"/>
                  </a:solidFill>
                  <a:latin typeface="Times New Roman" panose="02020603050405020304" pitchFamily="18" charset="0"/>
                  <a:cs typeface="Times New Roman" panose="02020603050405020304" pitchFamily="18" charset="0"/>
                </a:rPr>
                <a:t>..</a:t>
              </a:r>
              <a:r>
                <a:rPr kumimoji="0" lang="en-GB" sz="2000"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.development SL as a function of </a:t>
              </a:r>
              <a:r>
                <a:rPr kumimoji="0" lang="en-GB" sz="2000" i="1"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x …</a:t>
              </a:r>
              <a:endParaRPr kumimoji="0" lang="en-GB" sz="2000"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pic>
        <p:nvPicPr>
          <p:cNvPr id="41" name="Picture 2" descr="https://encrypted-tbn3.gstatic.com/images?q=tbn:ANd9GcRsstDBajSnrNgi-hYU65lMlh1hDPfGH0UMamH4q6Iq6Fu9UOuQ">
            <a:extLst>
              <a:ext uri="{FF2B5EF4-FFF2-40B4-BE49-F238E27FC236}">
                <a16:creationId xmlns:a16="http://schemas.microsoft.com/office/drawing/2014/main" id="{47F7C394-C348-454B-865A-9A4A5D51F35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2560"/>
          <a:stretch/>
        </p:blipFill>
        <p:spPr bwMode="auto">
          <a:xfrm>
            <a:off x="10827223" y="525690"/>
            <a:ext cx="416366" cy="652390"/>
          </a:xfrm>
          <a:prstGeom prst="rect">
            <a:avLst/>
          </a:prstGeom>
          <a:solidFill>
            <a:srgbClr val="FF0000"/>
          </a:solidFill>
        </p:spPr>
      </p:pic>
      <p:grpSp>
        <p:nvGrpSpPr>
          <p:cNvPr id="3" name="Group 2">
            <a:extLst>
              <a:ext uri="{FF2B5EF4-FFF2-40B4-BE49-F238E27FC236}">
                <a16:creationId xmlns:a16="http://schemas.microsoft.com/office/drawing/2014/main" id="{1962D4E4-E60F-3F7F-6467-2DFA47F9328B}"/>
              </a:ext>
            </a:extLst>
          </p:cNvPr>
          <p:cNvGrpSpPr/>
          <p:nvPr/>
        </p:nvGrpSpPr>
        <p:grpSpPr>
          <a:xfrm>
            <a:off x="78170" y="71569"/>
            <a:ext cx="12035660" cy="6703999"/>
            <a:chOff x="0" y="71569"/>
            <a:chExt cx="12192000" cy="6703999"/>
          </a:xfrm>
        </p:grpSpPr>
        <p:sp>
          <p:nvSpPr>
            <p:cNvPr id="4" name="Rectangle 3">
              <a:extLst>
                <a:ext uri="{FF2B5EF4-FFF2-40B4-BE49-F238E27FC236}">
                  <a16:creationId xmlns:a16="http://schemas.microsoft.com/office/drawing/2014/main" id="{CD59432E-CB13-8648-4C86-81500079FBAD}"/>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a:extLst>
                <a:ext uri="{FF2B5EF4-FFF2-40B4-BE49-F238E27FC236}">
                  <a16:creationId xmlns:a16="http://schemas.microsoft.com/office/drawing/2014/main" id="{76051E2E-244F-010C-3403-31CD71A0D392}"/>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….IS630 -</a:t>
              </a:r>
              <a:r>
                <a:rPr lang="en-ZA" b="1" dirty="0"/>
                <a:t> InGaN</a:t>
              </a:r>
            </a:p>
          </p:txBody>
        </p:sp>
      </p:grpSp>
    </p:spTree>
    <p:extLst>
      <p:ext uri="{BB962C8B-B14F-4D97-AF65-F5344CB8AC3E}">
        <p14:creationId xmlns:p14="http://schemas.microsoft.com/office/powerpoint/2010/main" val="175758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par>
                                <p:cTn id="12" presetID="1" presetClass="entr" presetSubtype="0" fill="hold" nodeType="withEffect">
                                  <p:stCondLst>
                                    <p:cond delay="0"/>
                                  </p:stCondLst>
                                  <p:childTnLst>
                                    <p:set>
                                      <p:cBhvr>
                                        <p:cTn id="13" dur="1" fill="hold">
                                          <p:stCondLst>
                                            <p:cond delay="0"/>
                                          </p:stCondLst>
                                        </p:cTn>
                                        <p:tgtEl>
                                          <p:spTgt spid="41"/>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40366DF-D23D-3EFB-34DC-41A778331D01}"/>
              </a:ext>
            </a:extLst>
          </p:cNvPr>
          <p:cNvGrpSpPr/>
          <p:nvPr/>
        </p:nvGrpSpPr>
        <p:grpSpPr>
          <a:xfrm>
            <a:off x="78170" y="71569"/>
            <a:ext cx="12035660" cy="6703999"/>
            <a:chOff x="0" y="71569"/>
            <a:chExt cx="12192000" cy="6703999"/>
          </a:xfrm>
        </p:grpSpPr>
        <p:sp>
          <p:nvSpPr>
            <p:cNvPr id="12" name="Rectangle 11">
              <a:extLst>
                <a:ext uri="{FF2B5EF4-FFF2-40B4-BE49-F238E27FC236}">
                  <a16:creationId xmlns:a16="http://schemas.microsoft.com/office/drawing/2014/main" id="{9DF12615-3C30-37AE-A746-FF3919DFF16A}"/>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Rectangle 19">
              <a:extLst>
                <a:ext uri="{FF2B5EF4-FFF2-40B4-BE49-F238E27FC236}">
                  <a16:creationId xmlns:a16="http://schemas.microsoft.com/office/drawing/2014/main" id="{61CA5C21-378C-ACD2-230D-23471AF6DAED}"/>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….Prospects for Unstable Isotopes - Halides</a:t>
              </a:r>
              <a:endParaRPr lang="en-ZA" b="1" dirty="0"/>
            </a:p>
          </p:txBody>
        </p:sp>
      </p:grpSp>
      <p:pic>
        <p:nvPicPr>
          <p:cNvPr id="23" name="Picture 22">
            <a:extLst>
              <a:ext uri="{FF2B5EF4-FFF2-40B4-BE49-F238E27FC236}">
                <a16:creationId xmlns:a16="http://schemas.microsoft.com/office/drawing/2014/main" id="{45A410A1-BFEB-CAF6-1FEA-FD363FC146CE}"/>
              </a:ext>
            </a:extLst>
          </p:cNvPr>
          <p:cNvPicPr>
            <a:picLocks noChangeAspect="1"/>
          </p:cNvPicPr>
          <p:nvPr/>
        </p:nvPicPr>
        <p:blipFill>
          <a:blip r:embed="rId3"/>
          <a:stretch>
            <a:fillRect/>
          </a:stretch>
        </p:blipFill>
        <p:spPr>
          <a:xfrm>
            <a:off x="279400" y="564906"/>
            <a:ext cx="11303000" cy="2711853"/>
          </a:xfrm>
          <a:prstGeom prst="rect">
            <a:avLst/>
          </a:prstGeom>
        </p:spPr>
      </p:pic>
      <p:pic>
        <p:nvPicPr>
          <p:cNvPr id="33" name="Picture 32">
            <a:extLst>
              <a:ext uri="{FF2B5EF4-FFF2-40B4-BE49-F238E27FC236}">
                <a16:creationId xmlns:a16="http://schemas.microsoft.com/office/drawing/2014/main" id="{03FB5450-FB47-D628-8669-5044DEC8442B}"/>
              </a:ext>
            </a:extLst>
          </p:cNvPr>
          <p:cNvPicPr>
            <a:picLocks noChangeAspect="1"/>
          </p:cNvPicPr>
          <p:nvPr/>
        </p:nvPicPr>
        <p:blipFill>
          <a:blip r:embed="rId4"/>
          <a:stretch>
            <a:fillRect/>
          </a:stretch>
        </p:blipFill>
        <p:spPr>
          <a:xfrm>
            <a:off x="1156469" y="3276759"/>
            <a:ext cx="9879062" cy="3299529"/>
          </a:xfrm>
          <a:prstGeom prst="rect">
            <a:avLst/>
          </a:prstGeom>
        </p:spPr>
      </p:pic>
    </p:spTree>
    <p:extLst>
      <p:ext uri="{BB962C8B-B14F-4D97-AF65-F5344CB8AC3E}">
        <p14:creationId xmlns:p14="http://schemas.microsoft.com/office/powerpoint/2010/main" val="3773138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3799887" y="664082"/>
            <a:ext cx="3966779" cy="2730016"/>
            <a:chOff x="5112675" y="3957021"/>
            <a:chExt cx="3966779" cy="2730016"/>
          </a:xfrm>
        </p:grpSpPr>
        <p:sp>
          <p:nvSpPr>
            <p:cNvPr id="6" name="Rectangle 1"/>
            <p:cNvSpPr>
              <a:spLocks noChangeArrowheads="1"/>
            </p:cNvSpPr>
            <p:nvPr/>
          </p:nvSpPr>
          <p:spPr bwMode="auto">
            <a:xfrm>
              <a:off x="5112675" y="3957021"/>
              <a:ext cx="3966779"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indent="-576000" algn="just"/>
              <a:r>
                <a:rPr lang="en-US" altLang="en-US" sz="2000" dirty="0">
                  <a:latin typeface="Trebuchet MS" panose="020B0603020202020204" pitchFamily="34" charset="0"/>
                </a:rPr>
                <a:t>Multiferroics + </a:t>
              </a:r>
              <a:r>
                <a:rPr lang="en-ZA" sz="2000" dirty="0"/>
                <a:t>magnetoelectric</a:t>
              </a:r>
              <a:endParaRPr kumimoji="0" lang="en-US" altLang="en-US" sz="2000" i="0" u="none" strike="noStrike" cap="none" normalizeH="0" baseline="0" dirty="0">
                <a:ln>
                  <a:noFill/>
                </a:ln>
                <a:solidFill>
                  <a:schemeClr val="tx1"/>
                </a:solidFill>
                <a:effectLst/>
                <a:latin typeface="Trebuchet MS" panose="020B0603020202020204" pitchFamily="34" charset="0"/>
              </a:endParaRPr>
            </a:p>
          </p:txBody>
        </p:sp>
        <p:grpSp>
          <p:nvGrpSpPr>
            <p:cNvPr id="15" name="Group 14"/>
            <p:cNvGrpSpPr/>
            <p:nvPr/>
          </p:nvGrpSpPr>
          <p:grpSpPr>
            <a:xfrm>
              <a:off x="5484976" y="4454545"/>
              <a:ext cx="3138743" cy="2232492"/>
              <a:chOff x="-413568" y="2317977"/>
              <a:chExt cx="3138743" cy="2232492"/>
            </a:xfrm>
          </p:grpSpPr>
          <p:pic>
            <p:nvPicPr>
              <p:cNvPr id="16" name="Picture 15"/>
              <p:cNvPicPr>
                <a:picLocks noChangeAspect="1"/>
              </p:cNvPicPr>
              <p:nvPr/>
            </p:nvPicPr>
            <p:blipFill rotWithShape="1">
              <a:blip r:embed="rId3">
                <a:lum bright="-20000" contrast="20000"/>
              </a:blip>
              <a:srcRect l="1316" t="8365" r="49469"/>
              <a:stretch/>
            </p:blipFill>
            <p:spPr>
              <a:xfrm>
                <a:off x="17759" y="2317977"/>
                <a:ext cx="2316033" cy="1992425"/>
              </a:xfrm>
              <a:prstGeom prst="rect">
                <a:avLst/>
              </a:prstGeom>
            </p:spPr>
          </p:pic>
          <p:sp>
            <p:nvSpPr>
              <p:cNvPr id="17" name="Rectangle 16"/>
              <p:cNvSpPr/>
              <p:nvPr/>
            </p:nvSpPr>
            <p:spPr>
              <a:xfrm>
                <a:off x="-413568" y="4319637"/>
                <a:ext cx="3138743" cy="2308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ZA" sz="900" b="0" i="0" u="none" strike="noStrike" kern="0" cap="none" spc="0" normalizeH="0" baseline="0" noProof="0" dirty="0">
                    <a:ln>
                      <a:noFill/>
                    </a:ln>
                    <a:solidFill>
                      <a:srgbClr val="000000"/>
                    </a:solidFill>
                    <a:effectLst/>
                    <a:uLnTx/>
                    <a:uFillTx/>
                    <a:latin typeface="Helvetica Neue"/>
                  </a:rPr>
                  <a:t>S. Dong et al., </a:t>
                </a:r>
                <a:r>
                  <a:rPr kumimoji="0" lang="en-ZA" sz="900" b="0" i="1" u="none" strike="noStrike" kern="0" cap="none" spc="0" normalizeH="0" baseline="0" noProof="0" dirty="0">
                    <a:ln>
                      <a:noFill/>
                    </a:ln>
                    <a:solidFill>
                      <a:srgbClr val="000000"/>
                    </a:solidFill>
                    <a:effectLst/>
                    <a:uLnTx/>
                    <a:uFillTx/>
                    <a:latin typeface="Helvetica Neue"/>
                  </a:rPr>
                  <a:t>Advances in Physics </a:t>
                </a:r>
                <a:r>
                  <a:rPr kumimoji="0" lang="en-ZA" sz="900" b="1" i="0" u="none" strike="noStrike" kern="0" cap="none" spc="0" normalizeH="0" baseline="0" noProof="0" dirty="0">
                    <a:ln>
                      <a:noFill/>
                    </a:ln>
                    <a:solidFill>
                      <a:srgbClr val="000000"/>
                    </a:solidFill>
                    <a:effectLst/>
                    <a:uLnTx/>
                    <a:uFillTx/>
                    <a:latin typeface="Helvetica Neue"/>
                  </a:rPr>
                  <a:t>64</a:t>
                </a:r>
                <a:r>
                  <a:rPr kumimoji="0" lang="en-ZA" sz="900" b="0" i="0" u="none" strike="noStrike" kern="0" cap="none" spc="0" normalizeH="0" baseline="0" noProof="0" dirty="0">
                    <a:ln>
                      <a:noFill/>
                    </a:ln>
                    <a:solidFill>
                      <a:srgbClr val="000000"/>
                    </a:solidFill>
                    <a:effectLst/>
                    <a:uLnTx/>
                    <a:uFillTx/>
                    <a:latin typeface="Helvetica Neue"/>
                  </a:rPr>
                  <a:t> (2015) 519 - 626</a:t>
                </a:r>
                <a:endParaRPr kumimoji="0" lang="en-ZA" sz="900" b="0" i="0" u="none" strike="noStrike" kern="0" cap="none" spc="0" normalizeH="0" baseline="0" noProof="0" dirty="0">
                  <a:ln>
                    <a:noFill/>
                  </a:ln>
                  <a:solidFill>
                    <a:prstClr val="black"/>
                  </a:solidFill>
                  <a:effectLst/>
                  <a:uLnTx/>
                  <a:uFillTx/>
                  <a:latin typeface="Helvetica Neue"/>
                </a:endParaRPr>
              </a:p>
            </p:txBody>
          </p:sp>
        </p:grpSp>
      </p:grpSp>
      <p:grpSp>
        <p:nvGrpSpPr>
          <p:cNvPr id="14" name="Group 13"/>
          <p:cNvGrpSpPr/>
          <p:nvPr/>
        </p:nvGrpSpPr>
        <p:grpSpPr>
          <a:xfrm>
            <a:off x="4057743" y="3681704"/>
            <a:ext cx="5382288" cy="2833939"/>
            <a:chOff x="6322332" y="3662125"/>
            <a:chExt cx="5382288" cy="2833939"/>
          </a:xfrm>
        </p:grpSpPr>
        <p:grpSp>
          <p:nvGrpSpPr>
            <p:cNvPr id="2" name="Group 1"/>
            <p:cNvGrpSpPr/>
            <p:nvPr/>
          </p:nvGrpSpPr>
          <p:grpSpPr>
            <a:xfrm>
              <a:off x="6322332" y="3662125"/>
              <a:ext cx="5382288" cy="2573293"/>
              <a:chOff x="383793" y="470265"/>
              <a:chExt cx="5652515" cy="2822175"/>
            </a:xfrm>
          </p:grpSpPr>
          <p:sp>
            <p:nvSpPr>
              <p:cNvPr id="4" name="Rectangle 1"/>
              <p:cNvSpPr>
                <a:spLocks noChangeArrowheads="1"/>
              </p:cNvSpPr>
              <p:nvPr/>
            </p:nvSpPr>
            <p:spPr bwMode="auto">
              <a:xfrm>
                <a:off x="383793" y="470265"/>
                <a:ext cx="5652515" cy="3375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576000" algn="just" defTabSz="914400" rtl="0" eaLnBrk="0" fontAlgn="base" latinLnBrk="0" hangingPunct="0">
                  <a:lnSpc>
                    <a:spcPct val="100000"/>
                  </a:lnSpc>
                  <a:spcBef>
                    <a:spcPct val="0"/>
                  </a:spcBef>
                  <a:spcAft>
                    <a:spcPct val="0"/>
                  </a:spcAft>
                  <a:buClrTx/>
                  <a:buSzTx/>
                  <a:buFontTx/>
                  <a:buNone/>
                  <a:tabLst/>
                </a:pPr>
                <a:r>
                  <a:rPr lang="en-US" altLang="en-US" sz="2000" dirty="0">
                    <a:latin typeface="Trebuchet MS" panose="020B0603020202020204" pitchFamily="34" charset="0"/>
                  </a:rPr>
                  <a:t>2D materials + their hetero/hybrid structures</a:t>
                </a:r>
                <a:endParaRPr kumimoji="0" lang="en-US" altLang="en-US" sz="2000" i="0" u="none" strike="noStrike" cap="none" normalizeH="0" baseline="0" dirty="0">
                  <a:ln>
                    <a:noFill/>
                  </a:ln>
                  <a:solidFill>
                    <a:schemeClr val="tx1"/>
                  </a:solidFill>
                  <a:effectLst/>
                  <a:latin typeface="Trebuchet MS" panose="020B0603020202020204" pitchFamily="34" charset="0"/>
                </a:endParaRPr>
              </a:p>
            </p:txBody>
          </p:sp>
          <p:pic>
            <p:nvPicPr>
              <p:cNvPr id="37890" name="Picture 2" descr="Image result for 2D materia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8729" y="981312"/>
                <a:ext cx="3526611" cy="2311128"/>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2"/>
            <p:cNvSpPr/>
            <p:nvPr/>
          </p:nvSpPr>
          <p:spPr>
            <a:xfrm>
              <a:off x="7002279" y="6265232"/>
              <a:ext cx="2916183" cy="230832"/>
            </a:xfrm>
            <a:prstGeom prst="rect">
              <a:avLst/>
            </a:prstGeom>
          </p:spPr>
          <p:txBody>
            <a:bodyPr wrap="none">
              <a:spAutoFit/>
            </a:bodyPr>
            <a:lstStyle/>
            <a:p>
              <a:r>
                <a:rPr lang="en-ZA" sz="900" dirty="0">
                  <a:solidFill>
                    <a:srgbClr val="333333"/>
                  </a:solidFill>
                  <a:latin typeface="Helvetica Neue"/>
                </a:rPr>
                <a:t> A. K. </a:t>
              </a:r>
              <a:r>
                <a:rPr lang="en-ZA" sz="900" dirty="0" err="1">
                  <a:solidFill>
                    <a:srgbClr val="333333"/>
                  </a:solidFill>
                  <a:latin typeface="Helvetica Neue"/>
                </a:rPr>
                <a:t>Geim</a:t>
              </a:r>
              <a:r>
                <a:rPr lang="en-ZA" sz="900" dirty="0">
                  <a:solidFill>
                    <a:srgbClr val="333333"/>
                  </a:solidFill>
                  <a:latin typeface="Helvetica Neue"/>
                </a:rPr>
                <a:t> and I. </a:t>
              </a:r>
              <a:r>
                <a:rPr lang="en-ZA" sz="900" dirty="0" err="1">
                  <a:solidFill>
                    <a:srgbClr val="333333"/>
                  </a:solidFill>
                  <a:latin typeface="Helvetica Neue"/>
                </a:rPr>
                <a:t>Grigorieva</a:t>
              </a:r>
              <a:r>
                <a:rPr lang="en-ZA" sz="900" dirty="0">
                  <a:solidFill>
                    <a:srgbClr val="333333"/>
                  </a:solidFill>
                  <a:latin typeface="Helvetica Neue"/>
                </a:rPr>
                <a:t>, </a:t>
              </a:r>
              <a:r>
                <a:rPr lang="en-ZA" sz="900" i="1" dirty="0">
                  <a:solidFill>
                    <a:srgbClr val="333333"/>
                  </a:solidFill>
                  <a:latin typeface="Helvetica Neue"/>
                </a:rPr>
                <a:t>Nature</a:t>
              </a:r>
              <a:r>
                <a:rPr lang="en-ZA" sz="900" dirty="0">
                  <a:solidFill>
                    <a:srgbClr val="333333"/>
                  </a:solidFill>
                  <a:latin typeface="Helvetica Neue"/>
                </a:rPr>
                <a:t> 499, 419 (2013)</a:t>
              </a:r>
              <a:endParaRPr lang="en-ZA" sz="900" dirty="0"/>
            </a:p>
          </p:txBody>
        </p:sp>
      </p:grpSp>
      <p:grpSp>
        <p:nvGrpSpPr>
          <p:cNvPr id="24" name="Group 23"/>
          <p:cNvGrpSpPr/>
          <p:nvPr/>
        </p:nvGrpSpPr>
        <p:grpSpPr>
          <a:xfrm>
            <a:off x="7935014" y="633364"/>
            <a:ext cx="3409530" cy="3013087"/>
            <a:chOff x="8265893" y="533310"/>
            <a:chExt cx="3409530" cy="3013087"/>
          </a:xfrm>
        </p:grpSpPr>
        <p:pic>
          <p:nvPicPr>
            <p:cNvPr id="22" name="Picture 21"/>
            <p:cNvPicPr>
              <a:picLocks noChangeAspect="1"/>
            </p:cNvPicPr>
            <p:nvPr/>
          </p:nvPicPr>
          <p:blipFill>
            <a:blip r:embed="rId5"/>
            <a:stretch>
              <a:fillRect/>
            </a:stretch>
          </p:blipFill>
          <p:spPr>
            <a:xfrm>
              <a:off x="8265893" y="821163"/>
              <a:ext cx="3409530" cy="2725234"/>
            </a:xfrm>
            <a:prstGeom prst="rect">
              <a:avLst/>
            </a:prstGeom>
            <a:ln>
              <a:noFill/>
            </a:ln>
            <a:effectLst>
              <a:softEdge rad="112500"/>
            </a:effectLst>
          </p:spPr>
        </p:pic>
        <p:sp>
          <p:nvSpPr>
            <p:cNvPr id="28" name="Rectangle 1"/>
            <p:cNvSpPr>
              <a:spLocks noChangeArrowheads="1"/>
            </p:cNvSpPr>
            <p:nvPr/>
          </p:nvSpPr>
          <p:spPr bwMode="auto">
            <a:xfrm>
              <a:off x="8265893" y="533310"/>
              <a:ext cx="3077240" cy="317894"/>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indent="-576000" algn="ctr"/>
              <a:r>
                <a:rPr lang="en-US" sz="2000" dirty="0"/>
                <a:t>Chalcogenides</a:t>
              </a:r>
              <a:endParaRPr kumimoji="0" lang="en-US" altLang="en-US" sz="2000" i="0" u="none" strike="noStrike" cap="none" normalizeH="0" baseline="0" dirty="0">
                <a:ln>
                  <a:noFill/>
                </a:ln>
                <a:solidFill>
                  <a:schemeClr val="tx1"/>
                </a:solidFill>
                <a:effectLst/>
                <a:latin typeface="Trebuchet MS" panose="020B0603020202020204" pitchFamily="34" charset="0"/>
              </a:endParaRPr>
            </a:p>
          </p:txBody>
        </p:sp>
      </p:grpSp>
      <p:sp>
        <p:nvSpPr>
          <p:cNvPr id="25" name="TextBox 24"/>
          <p:cNvSpPr txBox="1"/>
          <p:nvPr/>
        </p:nvSpPr>
        <p:spPr>
          <a:xfrm>
            <a:off x="8645826" y="4744731"/>
            <a:ext cx="3358016" cy="707886"/>
          </a:xfrm>
          <a:prstGeom prst="rect">
            <a:avLst/>
          </a:prstGeom>
          <a:noFill/>
        </p:spPr>
        <p:txBody>
          <a:bodyPr wrap="square" rtlCol="0">
            <a:spAutoFit/>
          </a:bodyPr>
          <a:lstStyle/>
          <a:p>
            <a:pPr algn="ctr"/>
            <a:r>
              <a:rPr lang="en-ZA" sz="4000" dirty="0"/>
              <a:t>…plus more …</a:t>
            </a:r>
          </a:p>
        </p:txBody>
      </p:sp>
      <p:grpSp>
        <p:nvGrpSpPr>
          <p:cNvPr id="8" name="Group 7"/>
          <p:cNvGrpSpPr/>
          <p:nvPr/>
        </p:nvGrpSpPr>
        <p:grpSpPr>
          <a:xfrm>
            <a:off x="239388" y="3723240"/>
            <a:ext cx="3309321" cy="2583994"/>
            <a:chOff x="42286" y="3662563"/>
            <a:chExt cx="3309321" cy="2583994"/>
          </a:xfrm>
        </p:grpSpPr>
        <p:sp>
          <p:nvSpPr>
            <p:cNvPr id="5" name="Rectangle 1"/>
            <p:cNvSpPr>
              <a:spLocks noChangeArrowheads="1"/>
            </p:cNvSpPr>
            <p:nvPr/>
          </p:nvSpPr>
          <p:spPr bwMode="auto">
            <a:xfrm>
              <a:off x="453236" y="3662563"/>
              <a:ext cx="2852718" cy="30777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576000" algn="just" defTabSz="914400" rtl="0" eaLnBrk="0" fontAlgn="base" latinLnBrk="0" hangingPunct="0">
                <a:lnSpc>
                  <a:spcPct val="100000"/>
                </a:lnSpc>
                <a:spcBef>
                  <a:spcPct val="0"/>
                </a:spcBef>
                <a:spcAft>
                  <a:spcPct val="0"/>
                </a:spcAft>
                <a:buClrTx/>
                <a:buSzTx/>
                <a:buFontTx/>
                <a:buNone/>
                <a:tabLst/>
              </a:pPr>
              <a:r>
                <a:rPr lang="en-US" altLang="en-US" sz="2000" dirty="0">
                  <a:latin typeface="Trebuchet MS" panose="020B0603020202020204" pitchFamily="34" charset="0"/>
                </a:rPr>
                <a:t>Topological Insulators</a:t>
              </a:r>
              <a:endParaRPr kumimoji="0" lang="en-US" altLang="en-US" sz="2000" i="0" u="none" strike="noStrike" cap="none" normalizeH="0" baseline="0" dirty="0">
                <a:ln>
                  <a:noFill/>
                </a:ln>
                <a:solidFill>
                  <a:schemeClr val="tx1"/>
                </a:solidFill>
                <a:effectLst/>
                <a:latin typeface="Trebuchet MS" panose="020B0603020202020204" pitchFamily="34" charset="0"/>
              </a:endParaRPr>
            </a:p>
          </p:txBody>
        </p:sp>
        <p:pic>
          <p:nvPicPr>
            <p:cNvPr id="37892" name="Picture 4" descr="Image result for topological insulator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286" y="4456391"/>
              <a:ext cx="1530670" cy="140821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Lino\Downloads\cubic.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581" b="5581"/>
            <a:stretch/>
          </p:blipFill>
          <p:spPr bwMode="auto">
            <a:xfrm>
              <a:off x="1732793" y="3970340"/>
              <a:ext cx="904101" cy="96941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Lino\Downloads\rhomb.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7028"/>
            <a:stretch/>
          </p:blipFill>
          <p:spPr bwMode="auto">
            <a:xfrm>
              <a:off x="1670064" y="5108420"/>
              <a:ext cx="1001561" cy="113813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sugarsync\work\docs\proposals\experiments\ISOLDE\HFI on TCI\figs\bandstructre.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5153" r="-2630"/>
            <a:stretch/>
          </p:blipFill>
          <p:spPr bwMode="auto">
            <a:xfrm>
              <a:off x="2725201" y="4108573"/>
              <a:ext cx="537805" cy="85536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sugarsync\work\docs\proposals\experiments\ISOLDE\HFI on TCI\figs\bandstructre.png"/>
            <p:cNvPicPr>
              <a:picLocks noChangeAspect="1" noChangeArrowheads="1"/>
            </p:cNvPicPr>
            <p:nvPr/>
          </p:nvPicPr>
          <p:blipFill rotWithShape="1">
            <a:blip r:embed="rId9">
              <a:extLst>
                <a:ext uri="{28A0092B-C50C-407E-A947-70E740481C1C}">
                  <a14:useLocalDpi xmlns:a14="http://schemas.microsoft.com/office/drawing/2010/main" val="0"/>
                </a:ext>
              </a:extLst>
            </a:blip>
            <a:srcRect l="2" r="65646"/>
            <a:stretch/>
          </p:blipFill>
          <p:spPr bwMode="auto">
            <a:xfrm>
              <a:off x="2787920" y="5235798"/>
              <a:ext cx="563687" cy="9780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237273" y="551733"/>
            <a:ext cx="2857170" cy="3073110"/>
            <a:chOff x="172603" y="484248"/>
            <a:chExt cx="2857170" cy="3073110"/>
          </a:xfrm>
        </p:grpSpPr>
        <p:grpSp>
          <p:nvGrpSpPr>
            <p:cNvPr id="9" name="Group 8"/>
            <p:cNvGrpSpPr/>
            <p:nvPr/>
          </p:nvGrpSpPr>
          <p:grpSpPr>
            <a:xfrm>
              <a:off x="172603" y="484248"/>
              <a:ext cx="2608272" cy="3073110"/>
              <a:chOff x="357893" y="441844"/>
              <a:chExt cx="2608272" cy="3073110"/>
            </a:xfrm>
          </p:grpSpPr>
          <p:sp>
            <p:nvSpPr>
              <p:cNvPr id="7" name="Rectangle 1"/>
              <p:cNvSpPr>
                <a:spLocks noChangeArrowheads="1"/>
              </p:cNvSpPr>
              <p:nvPr/>
            </p:nvSpPr>
            <p:spPr bwMode="auto">
              <a:xfrm>
                <a:off x="357893" y="441844"/>
                <a:ext cx="2608272" cy="307777"/>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576000" algn="ctr" defTabSz="914400" rtl="0" eaLnBrk="0" fontAlgn="base" latinLnBrk="0" hangingPunct="0">
                  <a:lnSpc>
                    <a:spcPct val="100000"/>
                  </a:lnSpc>
                  <a:spcBef>
                    <a:spcPct val="0"/>
                  </a:spcBef>
                  <a:spcAft>
                    <a:spcPct val="0"/>
                  </a:spcAft>
                  <a:buClrTx/>
                  <a:buSzTx/>
                  <a:buFontTx/>
                  <a:buNone/>
                  <a:tabLst/>
                </a:pPr>
                <a:r>
                  <a:rPr lang="en-US" altLang="en-US" sz="2000" dirty="0">
                    <a:latin typeface="Trebuchet MS" panose="020B0603020202020204" pitchFamily="34" charset="0"/>
                  </a:rPr>
                  <a:t>Nitrides</a:t>
                </a:r>
                <a:endParaRPr kumimoji="0" lang="en-US" altLang="en-US" sz="2000" i="0" u="none" strike="noStrike" cap="none" normalizeH="0" baseline="0" dirty="0">
                  <a:ln>
                    <a:noFill/>
                  </a:ln>
                  <a:solidFill>
                    <a:schemeClr val="tx1"/>
                  </a:solidFill>
                  <a:effectLst/>
                  <a:latin typeface="Trebuchet MS" panose="020B0603020202020204" pitchFamily="34" charset="0"/>
                </a:endParaRP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434" y="786171"/>
                <a:ext cx="1775991" cy="1376008"/>
              </a:xfrm>
              <a:prstGeom prst="rect">
                <a:avLst/>
              </a:prstGeom>
            </p:spPr>
          </p:pic>
          <p:pic>
            <p:nvPicPr>
              <p:cNvPr id="32" name="Picture 6"/>
              <p:cNvPicPr>
                <a:picLocks noChangeAspect="1" noChangeArrowheads="1"/>
              </p:cNvPicPr>
              <p:nvPr/>
            </p:nvPicPr>
            <p:blipFill>
              <a:blip r:embed="rId11" cstate="print"/>
              <a:srcRect/>
              <a:stretch>
                <a:fillRect/>
              </a:stretch>
            </p:blipFill>
            <p:spPr bwMode="auto">
              <a:xfrm>
                <a:off x="669308" y="2174713"/>
                <a:ext cx="1340241" cy="1340241"/>
              </a:xfrm>
              <a:prstGeom prst="rect">
                <a:avLst/>
              </a:prstGeom>
              <a:noFill/>
              <a:ln w="9525">
                <a:noFill/>
                <a:miter lim="800000"/>
                <a:headEnd/>
                <a:tailEnd/>
              </a:ln>
              <a:effectLst/>
            </p:spPr>
          </p:pic>
        </p:grpSp>
        <p:pic>
          <p:nvPicPr>
            <p:cNvPr id="18" name="Picture 17"/>
            <p:cNvPicPr>
              <a:picLocks noChangeAspect="1"/>
            </p:cNvPicPr>
            <p:nvPr/>
          </p:nvPicPr>
          <p:blipFill>
            <a:blip r:embed="rId12"/>
            <a:stretch>
              <a:fillRect/>
            </a:stretch>
          </p:blipFill>
          <p:spPr>
            <a:xfrm>
              <a:off x="2042135" y="1421997"/>
              <a:ext cx="987638" cy="1511939"/>
            </a:xfrm>
            <a:prstGeom prst="rect">
              <a:avLst/>
            </a:prstGeom>
          </p:spPr>
        </p:pic>
      </p:grpSp>
      <p:grpSp>
        <p:nvGrpSpPr>
          <p:cNvPr id="3" name="Group 2">
            <a:extLst>
              <a:ext uri="{FF2B5EF4-FFF2-40B4-BE49-F238E27FC236}">
                <a16:creationId xmlns:a16="http://schemas.microsoft.com/office/drawing/2014/main" id="{740366DF-D23D-3EFB-34DC-41A778331D01}"/>
              </a:ext>
            </a:extLst>
          </p:cNvPr>
          <p:cNvGrpSpPr/>
          <p:nvPr/>
        </p:nvGrpSpPr>
        <p:grpSpPr>
          <a:xfrm>
            <a:off x="78170" y="71569"/>
            <a:ext cx="12035660" cy="6703999"/>
            <a:chOff x="0" y="71569"/>
            <a:chExt cx="12192000" cy="6703999"/>
          </a:xfrm>
        </p:grpSpPr>
        <p:sp>
          <p:nvSpPr>
            <p:cNvPr id="12" name="Rectangle 11">
              <a:extLst>
                <a:ext uri="{FF2B5EF4-FFF2-40B4-BE49-F238E27FC236}">
                  <a16:creationId xmlns:a16="http://schemas.microsoft.com/office/drawing/2014/main" id="{9DF12615-3C30-37AE-A746-FF3919DFF16A}"/>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Rectangle 19">
              <a:extLst>
                <a:ext uri="{FF2B5EF4-FFF2-40B4-BE49-F238E27FC236}">
                  <a16:creationId xmlns:a16="http://schemas.microsoft.com/office/drawing/2014/main" id="{61CA5C21-378C-ACD2-230D-23471AF6DAED}"/>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….Ongoing and Prospects for Unstable Isotopes with EMS</a:t>
              </a:r>
              <a:endParaRPr lang="en-ZA" b="1" dirty="0"/>
            </a:p>
          </p:txBody>
        </p:sp>
      </p:grpSp>
    </p:spTree>
    <p:extLst>
      <p:ext uri="{BB962C8B-B14F-4D97-AF65-F5344CB8AC3E}">
        <p14:creationId xmlns:p14="http://schemas.microsoft.com/office/powerpoint/2010/main" val="3533508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9"/>
          <p:cNvPicPr>
            <a:picLocks noChangeAspect="1" noChangeArrowheads="1"/>
          </p:cNvPicPr>
          <p:nvPr/>
        </p:nvPicPr>
        <p:blipFill>
          <a:blip r:embed="rId3" cstate="print"/>
          <a:srcRect/>
          <a:stretch>
            <a:fillRect/>
          </a:stretch>
        </p:blipFill>
        <p:spPr bwMode="auto">
          <a:xfrm>
            <a:off x="11836322" y="41292"/>
            <a:ext cx="302516" cy="305855"/>
          </a:xfrm>
          <a:prstGeom prst="rect">
            <a:avLst/>
          </a:prstGeom>
          <a:noFill/>
          <a:ln w="9525">
            <a:noFill/>
            <a:miter lim="800000"/>
            <a:headEnd/>
            <a:tailEnd/>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84211" y="42672"/>
            <a:ext cx="209632" cy="317004"/>
          </a:xfrm>
          <a:prstGeom prst="rect">
            <a:avLst/>
          </a:prstGeom>
        </p:spPr>
      </p:pic>
      <p:sp>
        <p:nvSpPr>
          <p:cNvPr id="3" name="Rectangle 2"/>
          <p:cNvSpPr/>
          <p:nvPr/>
        </p:nvSpPr>
        <p:spPr>
          <a:xfrm>
            <a:off x="-12700" y="52903"/>
            <a:ext cx="12192000" cy="10687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dirty="0"/>
          </a:p>
        </p:txBody>
      </p:sp>
      <p:sp>
        <p:nvSpPr>
          <p:cNvPr id="6" name="Rectangle 5"/>
          <p:cNvSpPr/>
          <p:nvPr/>
        </p:nvSpPr>
        <p:spPr>
          <a:xfrm>
            <a:off x="0" y="29244"/>
            <a:ext cx="12192000" cy="333165"/>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b="1" dirty="0"/>
          </a:p>
        </p:txBody>
      </p:sp>
      <p:sp>
        <p:nvSpPr>
          <p:cNvPr id="2" name="TextBox 1"/>
          <p:cNvSpPr txBox="1"/>
          <p:nvPr/>
        </p:nvSpPr>
        <p:spPr>
          <a:xfrm>
            <a:off x="4239903" y="347147"/>
            <a:ext cx="3712191" cy="769441"/>
          </a:xfrm>
          <a:prstGeom prst="rect">
            <a:avLst/>
          </a:prstGeom>
          <a:noFill/>
        </p:spPr>
        <p:txBody>
          <a:bodyPr wrap="square" rtlCol="0">
            <a:spAutoFit/>
          </a:bodyPr>
          <a:lstStyle/>
          <a:p>
            <a:pPr algn="ctr"/>
            <a:r>
              <a:rPr lang="en-ZA" sz="4400" dirty="0">
                <a:solidFill>
                  <a:srgbClr val="002060"/>
                </a:solidFill>
                <a:latin typeface="Monotype Corsiva" panose="03010101010201010101" pitchFamily="66" charset="0"/>
              </a:rPr>
              <a:t>Thank You!!!</a:t>
            </a:r>
          </a:p>
        </p:txBody>
      </p:sp>
      <p:sp>
        <p:nvSpPr>
          <p:cNvPr id="11" name="Rectangle 10"/>
          <p:cNvSpPr/>
          <p:nvPr/>
        </p:nvSpPr>
        <p:spPr>
          <a:xfrm>
            <a:off x="-1" y="6531954"/>
            <a:ext cx="12192000" cy="306690"/>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 hilary.masenda@wits.ac.za |</a:t>
            </a:r>
          </a:p>
        </p:txBody>
      </p:sp>
      <p:sp>
        <p:nvSpPr>
          <p:cNvPr id="10" name="Rectangle 9"/>
          <p:cNvSpPr/>
          <p:nvPr/>
        </p:nvSpPr>
        <p:spPr>
          <a:xfrm>
            <a:off x="-1" y="1041783"/>
            <a:ext cx="12192000" cy="306690"/>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Acknowledgements</a:t>
            </a:r>
          </a:p>
        </p:txBody>
      </p:sp>
      <p:pic>
        <p:nvPicPr>
          <p:cNvPr id="13"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1740" y="4763717"/>
            <a:ext cx="1864966"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9"/>
          <p:cNvPicPr>
            <a:picLocks noChangeAspect="1" noChangeArrowheads="1"/>
          </p:cNvPicPr>
          <p:nvPr/>
        </p:nvPicPr>
        <p:blipFill>
          <a:blip r:embed="rId3" cstate="print"/>
          <a:srcRect/>
          <a:stretch>
            <a:fillRect/>
          </a:stretch>
        </p:blipFill>
        <p:spPr bwMode="auto">
          <a:xfrm>
            <a:off x="8802416" y="1565227"/>
            <a:ext cx="1006131" cy="966851"/>
          </a:xfrm>
          <a:prstGeom prst="rect">
            <a:avLst/>
          </a:prstGeom>
          <a:noFill/>
          <a:ln w="9525">
            <a:noFill/>
            <a:miter lim="800000"/>
            <a:headEnd/>
            <a:tailEnd/>
          </a:ln>
        </p:spPr>
      </p:pic>
      <p:pic>
        <p:nvPicPr>
          <p:cNvPr id="1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62335" y="1582080"/>
            <a:ext cx="809077" cy="817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16083" y="2920752"/>
            <a:ext cx="870514" cy="96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p:cNvPicPr>
            <a:picLocks noChangeAspect="1" noChangeArrowheads="1"/>
          </p:cNvPicPr>
          <p:nvPr/>
        </p:nvPicPr>
        <p:blipFill>
          <a:blip r:embed="rId8">
            <a:extLst>
              <a:ext uri="{28A0092B-C50C-407E-A947-70E740481C1C}">
                <a14:useLocalDpi xmlns:a14="http://schemas.microsoft.com/office/drawing/2010/main" val="0"/>
              </a:ext>
            </a:extLst>
          </a:blip>
          <a:srcRect r="84923"/>
          <a:stretch>
            <a:fillRect/>
          </a:stretch>
        </p:blipFill>
        <p:spPr bwMode="auto">
          <a:xfrm>
            <a:off x="11125200" y="1627088"/>
            <a:ext cx="777418" cy="702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3"/>
          <p:cNvPicPr>
            <a:picLocks noChangeAspect="1" noChangeArrowheads="1"/>
          </p:cNvPicPr>
          <p:nvPr/>
        </p:nvPicPr>
        <p:blipFill>
          <a:blip r:embed="rId9">
            <a:extLst>
              <a:ext uri="{28A0092B-C50C-407E-A947-70E740481C1C}">
                <a14:useLocalDpi xmlns:a14="http://schemas.microsoft.com/office/drawing/2010/main" val="0"/>
              </a:ext>
            </a:extLst>
          </a:blip>
          <a:srcRect r="86545" b="33878"/>
          <a:stretch>
            <a:fillRect/>
          </a:stretch>
        </p:blipFill>
        <p:spPr bwMode="auto">
          <a:xfrm>
            <a:off x="9071440" y="3107822"/>
            <a:ext cx="928840" cy="6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ITHEMBA%20LOGO_smal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71412" y="4141659"/>
            <a:ext cx="1218378" cy="4642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im2np.fr/logos/1logo.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808547" y="5175544"/>
            <a:ext cx="1062475" cy="44163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t2.gstatic.com/images?q=tbn:ANd9GcTmeHYhargVgKRHPIoRiQkpAGQJxASumC-ciWMbvPhA2Eky_p76d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181364" y="2892541"/>
            <a:ext cx="806216" cy="104767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ISOLDE-Logo"/>
          <p:cNvPicPr>
            <a:picLocks noChangeAspect="1" noChangeArrowheads="1"/>
          </p:cNvPicPr>
          <p:nvPr/>
        </p:nvPicPr>
        <p:blipFill>
          <a:blip r:embed="rId13" cstate="print">
            <a:extLst>
              <a:ext uri="{28A0092B-C50C-407E-A947-70E740481C1C}">
                <a14:useLocalDpi xmlns:a14="http://schemas.microsoft.com/office/drawing/2010/main" val="0"/>
              </a:ext>
            </a:extLst>
          </a:blip>
          <a:srcRect l="9908" t="31509" r="11105" b="33591"/>
          <a:stretch>
            <a:fillRect/>
          </a:stretch>
        </p:blipFill>
        <p:spPr bwMode="auto">
          <a:xfrm>
            <a:off x="7959538" y="3875121"/>
            <a:ext cx="2256545" cy="70613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HILARIO\Transfer\NRF logo.bmp"/>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49362" y="4976647"/>
            <a:ext cx="1129093" cy="77803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ILARIO\Transfer\DSTLogo.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86781" y="5692180"/>
            <a:ext cx="470741" cy="71552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747398" y="1477663"/>
            <a:ext cx="678765" cy="1026425"/>
          </a:xfrm>
          <a:prstGeom prst="rect">
            <a:avLst/>
          </a:prstGeom>
        </p:spPr>
      </p:pic>
      <p:pic>
        <p:nvPicPr>
          <p:cNvPr id="28" name="Picture 27"/>
          <p:cNvPicPr>
            <a:picLocks noChangeAspect="1" noChangeArrowheads="1"/>
          </p:cNvPicPr>
          <p:nvPr/>
        </p:nvPicPr>
        <p:blipFill>
          <a:blip r:embed="rId17" cstate="print"/>
          <a:srcRect/>
          <a:stretch>
            <a:fillRect/>
          </a:stretch>
        </p:blipFill>
        <p:spPr bwMode="auto">
          <a:xfrm>
            <a:off x="7931740" y="3037162"/>
            <a:ext cx="438040" cy="643454"/>
          </a:xfrm>
          <a:prstGeom prst="rect">
            <a:avLst/>
          </a:prstGeom>
          <a:noFill/>
          <a:ln w="9525">
            <a:noFill/>
            <a:miter lim="800000"/>
            <a:headEnd/>
            <a:tailEnd/>
          </a:ln>
          <a:effectLst/>
        </p:spPr>
      </p:pic>
      <p:pic>
        <p:nvPicPr>
          <p:cNvPr id="5" name="Picture 4"/>
          <p:cNvPicPr>
            <a:picLocks noChangeAspect="1"/>
          </p:cNvPicPr>
          <p:nvPr/>
        </p:nvPicPr>
        <p:blipFill>
          <a:blip r:embed="rId18"/>
          <a:stretch>
            <a:fillRect/>
          </a:stretch>
        </p:blipFill>
        <p:spPr>
          <a:xfrm>
            <a:off x="9802781" y="5940309"/>
            <a:ext cx="1579001" cy="566977"/>
          </a:xfrm>
          <a:prstGeom prst="rect">
            <a:avLst/>
          </a:prstGeom>
        </p:spPr>
      </p:pic>
      <p:sp>
        <p:nvSpPr>
          <p:cNvPr id="9" name="TextBox 8">
            <a:extLst>
              <a:ext uri="{FF2B5EF4-FFF2-40B4-BE49-F238E27FC236}">
                <a16:creationId xmlns:a16="http://schemas.microsoft.com/office/drawing/2014/main" id="{00C78885-0CB1-D824-2012-FF93EB1E5B3E}"/>
              </a:ext>
            </a:extLst>
          </p:cNvPr>
          <p:cNvSpPr txBox="1"/>
          <p:nvPr/>
        </p:nvSpPr>
        <p:spPr>
          <a:xfrm>
            <a:off x="3921145" y="1348473"/>
            <a:ext cx="3883701" cy="4731360"/>
          </a:xfrm>
          <a:prstGeom prst="rect">
            <a:avLst/>
          </a:prstGeom>
          <a:noFill/>
        </p:spPr>
        <p:txBody>
          <a:bodyPr wrap="square" rtlCol="0">
            <a:spAutoFit/>
          </a:bodyPr>
          <a:lstStyle/>
          <a:p>
            <a:pPr>
              <a:lnSpc>
                <a:spcPct val="114000"/>
              </a:lnSpc>
              <a:defRPr/>
            </a:pPr>
            <a:r>
              <a:rPr lang="en-GB" sz="1800" b="1" u="sng" kern="0" dirty="0">
                <a:solidFill>
                  <a:srgbClr val="002060"/>
                </a:solidFill>
                <a:latin typeface="Gill Sans MT" panose="020B0502020104020203" pitchFamily="34" charset="0"/>
              </a:rPr>
              <a:t>Linz</a:t>
            </a:r>
            <a:r>
              <a:rPr lang="en-GB" sz="1800" kern="0" dirty="0">
                <a:solidFill>
                  <a:srgbClr val="002060"/>
                </a:solidFill>
                <a:latin typeface="Gill Sans MT" panose="020B0502020104020203" pitchFamily="34" charset="0"/>
              </a:rPr>
              <a:t>	          </a:t>
            </a:r>
          </a:p>
          <a:p>
            <a:pPr>
              <a:lnSpc>
                <a:spcPct val="114000"/>
              </a:lnSpc>
              <a:defRPr/>
            </a:pPr>
            <a:r>
              <a:rPr lang="en-GB" sz="1800" kern="0" dirty="0">
                <a:solidFill>
                  <a:srgbClr val="002060"/>
                </a:solidFill>
                <a:latin typeface="Gill Sans MT" panose="020B0502020104020203" pitchFamily="34" charset="0"/>
              </a:rPr>
              <a:t>A. Bonanni, A. Tarazaga, R. Adhikari</a:t>
            </a:r>
          </a:p>
          <a:p>
            <a:pPr>
              <a:lnSpc>
                <a:spcPct val="114000"/>
              </a:lnSpc>
              <a:defRPr/>
            </a:pPr>
            <a:r>
              <a:rPr lang="en-GB" sz="1800" kern="0" dirty="0" err="1">
                <a:solidFill>
                  <a:srgbClr val="002060"/>
                </a:solidFill>
                <a:latin typeface="Gill Sans MT" panose="020B0502020104020203" pitchFamily="34" charset="0"/>
              </a:rPr>
              <a:t>A.Ernst</a:t>
            </a:r>
            <a:endParaRPr lang="en-GB" sz="1800" kern="0" dirty="0">
              <a:solidFill>
                <a:srgbClr val="002060"/>
              </a:solidFill>
              <a:latin typeface="Gill Sans MT" panose="020B0502020104020203" pitchFamily="34" charset="0"/>
            </a:endParaRPr>
          </a:p>
          <a:p>
            <a:pPr>
              <a:lnSpc>
                <a:spcPct val="114000"/>
              </a:lnSpc>
              <a:defRPr/>
            </a:pPr>
            <a:r>
              <a:rPr lang="en-GB" b="1" u="sng" kern="0" dirty="0">
                <a:solidFill>
                  <a:srgbClr val="002060"/>
                </a:solidFill>
                <a:latin typeface="Gill Sans MT" panose="020B0502020104020203" pitchFamily="34" charset="0"/>
              </a:rPr>
              <a:t>Lisbon</a:t>
            </a:r>
            <a:endParaRPr lang="en-GB" sz="1800" b="1" u="sng" kern="0" dirty="0">
              <a:solidFill>
                <a:srgbClr val="002060"/>
              </a:solidFill>
              <a:latin typeface="Gill Sans MT" panose="020B0502020104020203" pitchFamily="34" charset="0"/>
            </a:endParaRPr>
          </a:p>
          <a:p>
            <a:r>
              <a:rPr lang="en-ZA" kern="0" dirty="0">
                <a:solidFill>
                  <a:srgbClr val="002060"/>
                </a:solidFill>
                <a:latin typeface="Gill Sans MT" panose="020B0502020104020203" pitchFamily="34" charset="0"/>
              </a:rPr>
              <a:t>U. Wahl</a:t>
            </a:r>
          </a:p>
          <a:p>
            <a:pPr marL="0" marR="0" lvl="0" indent="0" defTabSz="914400" eaLnBrk="1" fontAlgn="auto" latinLnBrk="0" hangingPunct="1">
              <a:lnSpc>
                <a:spcPct val="114000"/>
              </a:lnSpc>
              <a:spcBef>
                <a:spcPts val="0"/>
              </a:spcBef>
              <a:spcAft>
                <a:spcPts val="0"/>
              </a:spcAft>
              <a:buClrTx/>
              <a:buSzTx/>
              <a:buFontTx/>
              <a:buNone/>
              <a:tabLst/>
              <a:defRPr/>
            </a:pPr>
            <a:endParaRPr kumimoji="0" lang="en-GB" sz="400" b="1" i="0" u="none" strike="noStrike" kern="0" cap="none" spc="0" normalizeH="0" baseline="0" noProof="0" dirty="0">
              <a:ln>
                <a:noFill/>
              </a:ln>
              <a:solidFill>
                <a:srgbClr val="002060"/>
              </a:solidFill>
              <a:effectLst/>
              <a:uLnTx/>
              <a:uFillTx/>
              <a:latin typeface="Gill Sans MT" panose="020B0502020104020203" pitchFamily="34" charset="0"/>
            </a:endParaRPr>
          </a:p>
          <a:p>
            <a:pPr marL="0" marR="0" lvl="0" indent="0" defTabSz="914400" eaLnBrk="1" fontAlgn="auto" latinLnBrk="0" hangingPunct="1">
              <a:lnSpc>
                <a:spcPct val="114000"/>
              </a:lnSpc>
              <a:spcBef>
                <a:spcPts val="0"/>
              </a:spcBef>
              <a:spcAft>
                <a:spcPts val="0"/>
              </a:spcAft>
              <a:buClrTx/>
              <a:buSzTx/>
              <a:buFontTx/>
              <a:buNone/>
              <a:tabLst/>
              <a:defRPr/>
            </a:pPr>
            <a:r>
              <a:rPr kumimoji="0" lang="en-GB" sz="1800" b="1" i="0" u="sng" strike="noStrike" kern="0" cap="none" spc="0" normalizeH="0" baseline="0" noProof="0" dirty="0">
                <a:ln>
                  <a:noFill/>
                </a:ln>
                <a:solidFill>
                  <a:srgbClr val="002060"/>
                </a:solidFill>
                <a:effectLst/>
                <a:uLnTx/>
                <a:uFillTx/>
                <a:latin typeface="Gill Sans MT" panose="020B0502020104020203" pitchFamily="34" charset="0"/>
              </a:rPr>
              <a:t>Milan</a:t>
            </a:r>
          </a:p>
          <a:p>
            <a:pPr marL="0" marR="0" lvl="0" indent="0" defTabSz="914400" eaLnBrk="1" fontAlgn="auto" latinLnBrk="0" hangingPunct="1">
              <a:lnSpc>
                <a:spcPct val="114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Gill Sans MT" panose="020B0502020104020203" pitchFamily="34" charset="0"/>
              </a:rPr>
              <a:t>R. Mantovan, M. Fanciulli</a:t>
            </a:r>
          </a:p>
          <a:p>
            <a:pPr marL="0" marR="0" lvl="0" indent="0" defTabSz="914400" eaLnBrk="1" fontAlgn="auto" latinLnBrk="0" hangingPunct="1">
              <a:lnSpc>
                <a:spcPct val="114000"/>
              </a:lnSpc>
              <a:spcBef>
                <a:spcPts val="0"/>
              </a:spcBef>
              <a:spcAft>
                <a:spcPts val="0"/>
              </a:spcAft>
              <a:buClrTx/>
              <a:buSzTx/>
              <a:buFontTx/>
              <a:buNone/>
              <a:tabLst/>
              <a:defRPr/>
            </a:pPr>
            <a:endParaRPr kumimoji="0" lang="en-GB" sz="400" b="0" i="0" u="none" strike="noStrike" kern="0" cap="none" spc="0" normalizeH="0" baseline="0" noProof="0" dirty="0">
              <a:ln>
                <a:noFill/>
              </a:ln>
              <a:solidFill>
                <a:srgbClr val="002060"/>
              </a:solidFill>
              <a:effectLst/>
              <a:uLnTx/>
              <a:uFillTx/>
              <a:latin typeface="Gill Sans MT" panose="020B0502020104020203" pitchFamily="34" charset="0"/>
            </a:endParaRPr>
          </a:p>
          <a:p>
            <a:pPr>
              <a:lnSpc>
                <a:spcPct val="114000"/>
              </a:lnSpc>
              <a:defRPr/>
            </a:pPr>
            <a:r>
              <a:rPr kumimoji="0" lang="en-GB" sz="1800" b="1" i="0" u="sng" strike="noStrike" kern="0" cap="none" spc="0" normalizeH="0" baseline="0" noProof="0" dirty="0">
                <a:ln>
                  <a:noFill/>
                </a:ln>
                <a:solidFill>
                  <a:srgbClr val="002060"/>
                </a:solidFill>
                <a:effectLst/>
                <a:uLnTx/>
                <a:uFillTx/>
                <a:latin typeface="Gill Sans MT" panose="020B0502020104020203" pitchFamily="34" charset="0"/>
              </a:rPr>
              <a:t>Reykjavík</a:t>
            </a:r>
            <a:r>
              <a:rPr kumimoji="0" lang="en-GB" sz="1800" b="0" i="0" u="sng" strike="noStrike" kern="0" cap="none" spc="0" normalizeH="0" baseline="0" noProof="0" dirty="0">
                <a:ln>
                  <a:noFill/>
                </a:ln>
                <a:solidFill>
                  <a:srgbClr val="002060"/>
                </a:solidFill>
                <a:effectLst/>
                <a:uLnTx/>
                <a:uFillTx/>
                <a:latin typeface="Gill Sans MT" panose="020B0502020104020203" pitchFamily="34" charset="0"/>
              </a:rPr>
              <a:t>         </a:t>
            </a:r>
          </a:p>
          <a:p>
            <a:pPr>
              <a:lnSpc>
                <a:spcPct val="114000"/>
              </a:lnSpc>
              <a:defRPr/>
            </a:pPr>
            <a:r>
              <a:rPr kumimoji="0" lang="en-GB" sz="1800" b="0" i="0" u="none" strike="noStrike" kern="0" cap="none" spc="0" normalizeH="0" baseline="0" noProof="0" dirty="0">
                <a:ln>
                  <a:noFill/>
                </a:ln>
                <a:solidFill>
                  <a:srgbClr val="002060"/>
                </a:solidFill>
                <a:effectLst/>
                <a:uLnTx/>
                <a:uFillTx/>
                <a:latin typeface="Gill Sans MT" panose="020B0502020104020203" pitchFamily="34" charset="0"/>
              </a:rPr>
              <a:t>S. Ólafsson, H. P. Gíslason, B. Qi, </a:t>
            </a:r>
          </a:p>
          <a:p>
            <a:pPr>
              <a:lnSpc>
                <a:spcPct val="114000"/>
              </a:lnSpc>
              <a:defRPr/>
            </a:pPr>
            <a:r>
              <a:rPr lang="en-GB" sz="1800" kern="0" dirty="0">
                <a:solidFill>
                  <a:srgbClr val="002060"/>
                </a:solidFill>
                <a:latin typeface="Gill Sans MT" panose="020B0502020104020203" pitchFamily="34" charset="0"/>
              </a:rPr>
              <a:t>H. P. Gunnlaugsson</a:t>
            </a:r>
          </a:p>
          <a:p>
            <a:pPr lvl="0">
              <a:lnSpc>
                <a:spcPct val="114000"/>
              </a:lnSpc>
              <a:defRPr/>
            </a:pPr>
            <a:endParaRPr lang="en-ZA" sz="400" b="1" dirty="0">
              <a:solidFill>
                <a:srgbClr val="002060"/>
              </a:solidFill>
              <a:latin typeface="Gill Sans MT" panose="020B0502020104020203" pitchFamily="34" charset="0"/>
            </a:endParaRPr>
          </a:p>
          <a:p>
            <a:pPr lvl="0">
              <a:lnSpc>
                <a:spcPct val="114000"/>
              </a:lnSpc>
              <a:defRPr/>
            </a:pPr>
            <a:r>
              <a:rPr lang="en-ZA" sz="1800" b="1" dirty="0">
                <a:solidFill>
                  <a:srgbClr val="002060"/>
                </a:solidFill>
                <a:latin typeface="Gill Sans MT" panose="020B0502020104020203" pitchFamily="34" charset="0"/>
              </a:rPr>
              <a:t>Roskilde	         </a:t>
            </a:r>
          </a:p>
          <a:p>
            <a:pPr lvl="0">
              <a:lnSpc>
                <a:spcPct val="114000"/>
              </a:lnSpc>
              <a:defRPr/>
            </a:pPr>
            <a:r>
              <a:rPr lang="en-GB" sz="1800" kern="0" dirty="0">
                <a:solidFill>
                  <a:srgbClr val="002060"/>
                </a:solidFill>
                <a:latin typeface="Gill Sans MT" panose="020B0502020104020203" pitchFamily="34" charset="0"/>
              </a:rPr>
              <a:t>T. E. Mølholt</a:t>
            </a:r>
          </a:p>
          <a:p>
            <a:pPr lvl="0">
              <a:lnSpc>
                <a:spcPct val="114000"/>
              </a:lnSpc>
              <a:defRPr/>
            </a:pPr>
            <a:endParaRPr lang="en-GB" sz="400" kern="0" dirty="0">
              <a:solidFill>
                <a:srgbClr val="002060"/>
              </a:solidFill>
              <a:latin typeface="Gill Sans MT" panose="020B0502020104020203" pitchFamily="34" charset="0"/>
            </a:endParaRPr>
          </a:p>
          <a:p>
            <a:pPr lvl="0">
              <a:lnSpc>
                <a:spcPct val="114000"/>
              </a:lnSpc>
              <a:defRPr/>
            </a:pPr>
            <a:r>
              <a:rPr lang="en-GB" sz="1800" b="1" dirty="0">
                <a:solidFill>
                  <a:srgbClr val="002060"/>
                </a:solidFill>
                <a:latin typeface="Gill Sans MT" panose="020B0502020104020203" pitchFamily="34" charset="0"/>
              </a:rPr>
              <a:t>Sofia</a:t>
            </a:r>
          </a:p>
          <a:p>
            <a:pPr lvl="0">
              <a:lnSpc>
                <a:spcPct val="114000"/>
              </a:lnSpc>
              <a:defRPr/>
            </a:pPr>
            <a:r>
              <a:rPr lang="en-GB" sz="1800" kern="0" dirty="0">
                <a:solidFill>
                  <a:srgbClr val="002060"/>
                </a:solidFill>
                <a:latin typeface="Gill Sans MT" panose="020B0502020104020203" pitchFamily="34" charset="0"/>
              </a:rPr>
              <a:t>P. Krastev</a:t>
            </a:r>
          </a:p>
        </p:txBody>
      </p:sp>
      <p:sp>
        <p:nvSpPr>
          <p:cNvPr id="15" name="TextBox 14">
            <a:extLst>
              <a:ext uri="{FF2B5EF4-FFF2-40B4-BE49-F238E27FC236}">
                <a16:creationId xmlns:a16="http://schemas.microsoft.com/office/drawing/2014/main" id="{0E33F468-9780-8382-A392-B65054A1ACA8}"/>
              </a:ext>
            </a:extLst>
          </p:cNvPr>
          <p:cNvSpPr txBox="1"/>
          <p:nvPr/>
        </p:nvSpPr>
        <p:spPr>
          <a:xfrm>
            <a:off x="76439" y="1378110"/>
            <a:ext cx="3656579" cy="5244834"/>
          </a:xfrm>
          <a:prstGeom prst="rect">
            <a:avLst/>
          </a:prstGeom>
          <a:noFill/>
        </p:spPr>
        <p:txBody>
          <a:bodyPr wrap="square" rtlCol="0">
            <a:spAutoFit/>
          </a:bodyPr>
          <a:lstStyle/>
          <a:p>
            <a:pPr lvl="0" defTabSz="576000">
              <a:lnSpc>
                <a:spcPct val="114000"/>
              </a:lnSpc>
              <a:defRPr/>
            </a:pPr>
            <a:r>
              <a:rPr lang="en-GB" sz="1800" b="1" u="sng" kern="0" dirty="0">
                <a:solidFill>
                  <a:srgbClr val="002060"/>
                </a:solidFill>
                <a:latin typeface="Gill Sans MT" panose="020B0502020104020203" pitchFamily="34" charset="0"/>
              </a:rPr>
              <a:t>Aarhus</a:t>
            </a:r>
          </a:p>
          <a:p>
            <a:pPr lvl="0" defTabSz="576000">
              <a:lnSpc>
                <a:spcPct val="114000"/>
              </a:lnSpc>
              <a:defRPr/>
            </a:pPr>
            <a:r>
              <a:rPr lang="en-GB" kern="0" dirty="0">
                <a:solidFill>
                  <a:srgbClr val="002060"/>
                </a:solidFill>
                <a:latin typeface="Gill Sans MT" panose="020B0502020104020203" pitchFamily="34" charset="0"/>
              </a:rPr>
              <a:t>G. </a:t>
            </a:r>
            <a:r>
              <a:rPr lang="en-GB" kern="0" dirty="0" err="1">
                <a:solidFill>
                  <a:srgbClr val="002060"/>
                </a:solidFill>
                <a:latin typeface="Gill Sans MT" panose="020B0502020104020203" pitchFamily="34" charset="0"/>
              </a:rPr>
              <a:t>Weyer</a:t>
            </a:r>
            <a:endParaRPr lang="en-GB" kern="0" dirty="0">
              <a:solidFill>
                <a:srgbClr val="002060"/>
              </a:solidFill>
              <a:latin typeface="Gill Sans MT" panose="020B0502020104020203" pitchFamily="34" charset="0"/>
            </a:endParaRPr>
          </a:p>
          <a:p>
            <a:pPr lvl="0" defTabSz="576000">
              <a:lnSpc>
                <a:spcPct val="114000"/>
              </a:lnSpc>
              <a:defRPr/>
            </a:pPr>
            <a:endParaRPr lang="en-GB" sz="400" kern="0" dirty="0">
              <a:solidFill>
                <a:srgbClr val="002060"/>
              </a:solidFill>
              <a:latin typeface="Gill Sans MT" panose="020B0502020104020203" pitchFamily="34" charset="0"/>
            </a:endParaRPr>
          </a:p>
          <a:p>
            <a:pPr lvl="0" defTabSz="576000">
              <a:lnSpc>
                <a:spcPct val="114000"/>
              </a:lnSpc>
              <a:defRPr/>
            </a:pPr>
            <a:r>
              <a:rPr lang="en-GB" b="1" u="sng" kern="0" dirty="0">
                <a:solidFill>
                  <a:srgbClr val="002060"/>
                </a:solidFill>
                <a:latin typeface="Gill Sans MT" panose="020B0502020104020203" pitchFamily="34" charset="0"/>
              </a:rPr>
              <a:t>Berlin</a:t>
            </a:r>
          </a:p>
          <a:p>
            <a:pPr lvl="0" defTabSz="576000">
              <a:lnSpc>
                <a:spcPct val="114000"/>
              </a:lnSpc>
              <a:defRPr/>
            </a:pPr>
            <a:r>
              <a:rPr lang="en-GB" kern="0" dirty="0">
                <a:solidFill>
                  <a:srgbClr val="002060"/>
                </a:solidFill>
                <a:latin typeface="Gill Sans MT" panose="020B0502020104020203" pitchFamily="34" charset="0"/>
              </a:rPr>
              <a:t>R. Sielemann</a:t>
            </a:r>
          </a:p>
          <a:p>
            <a:pPr lvl="0" defTabSz="576000">
              <a:lnSpc>
                <a:spcPct val="114000"/>
              </a:lnSpc>
              <a:defRPr/>
            </a:pPr>
            <a:r>
              <a:rPr lang="en-GB" sz="1800" b="1" u="sng" kern="0" dirty="0">
                <a:solidFill>
                  <a:srgbClr val="002060"/>
                </a:solidFill>
                <a:latin typeface="Gill Sans MT" panose="020B0502020104020203" pitchFamily="34" charset="0"/>
              </a:rPr>
              <a:t>Bilbao</a:t>
            </a:r>
          </a:p>
          <a:p>
            <a:pPr lvl="0" defTabSz="576000">
              <a:lnSpc>
                <a:spcPct val="114000"/>
              </a:lnSpc>
              <a:defRPr/>
            </a:pPr>
            <a:r>
              <a:rPr lang="en-GB" sz="1800" kern="0" dirty="0">
                <a:solidFill>
                  <a:srgbClr val="002060"/>
                </a:solidFill>
                <a:latin typeface="Gill Sans MT" panose="020B0502020104020203" pitchFamily="34" charset="0"/>
              </a:rPr>
              <a:t>F. Plazaola, I. Unzueta</a:t>
            </a:r>
            <a:endParaRPr kumimoji="0" lang="en-GB" sz="1800" b="0" i="0" u="sng" strike="noStrike" kern="0" cap="none" spc="0" normalizeH="0" baseline="0" noProof="0" dirty="0">
              <a:ln>
                <a:noFill/>
              </a:ln>
              <a:solidFill>
                <a:srgbClr val="002060"/>
              </a:solidFill>
              <a:effectLst/>
              <a:uLnTx/>
              <a:uFillTx/>
              <a:latin typeface="Gill Sans MT" panose="020B0502020104020203" pitchFamily="34" charset="0"/>
            </a:endParaRPr>
          </a:p>
          <a:p>
            <a:pPr lvl="0">
              <a:lnSpc>
                <a:spcPct val="114000"/>
              </a:lnSpc>
              <a:defRPr/>
            </a:pPr>
            <a:endParaRPr lang="en-GB" sz="400" b="1" u="sng" kern="0" dirty="0">
              <a:solidFill>
                <a:srgbClr val="002060"/>
              </a:solidFill>
              <a:latin typeface="Gill Sans MT" panose="020B0502020104020203" pitchFamily="34" charset="0"/>
            </a:endParaRPr>
          </a:p>
          <a:p>
            <a:pPr lvl="0">
              <a:lnSpc>
                <a:spcPct val="114000"/>
              </a:lnSpc>
              <a:defRPr/>
            </a:pPr>
            <a:r>
              <a:rPr lang="en-GB" sz="1800" b="1" u="sng" kern="0" dirty="0">
                <a:solidFill>
                  <a:srgbClr val="002060"/>
                </a:solidFill>
                <a:latin typeface="Gill Sans MT" panose="020B0502020104020203" pitchFamily="34" charset="0"/>
              </a:rPr>
              <a:t>CERN</a:t>
            </a:r>
            <a:endParaRPr lang="en-GB" sz="1800" u="sng" kern="0" dirty="0">
              <a:solidFill>
                <a:srgbClr val="002060"/>
              </a:solidFill>
              <a:latin typeface="Gill Sans MT" panose="020B0502020104020203" pitchFamily="34" charset="0"/>
            </a:endParaRPr>
          </a:p>
          <a:p>
            <a:pPr lvl="0">
              <a:lnSpc>
                <a:spcPct val="114000"/>
              </a:lnSpc>
              <a:defRPr/>
            </a:pPr>
            <a:r>
              <a:rPr lang="en-GB" sz="1800" kern="0" dirty="0">
                <a:solidFill>
                  <a:srgbClr val="002060"/>
                </a:solidFill>
                <a:latin typeface="Gill Sans MT" panose="020B0502020104020203" pitchFamily="34" charset="0"/>
              </a:rPr>
              <a:t>K. Johnston</a:t>
            </a:r>
            <a:r>
              <a:rPr lang="en-GB" sz="1800" u="sng" kern="0" dirty="0">
                <a:solidFill>
                  <a:srgbClr val="002060"/>
                </a:solidFill>
                <a:latin typeface="Gill Sans MT" panose="020B0502020104020203" pitchFamily="34" charset="0"/>
              </a:rPr>
              <a:t>,</a:t>
            </a:r>
            <a:r>
              <a:rPr lang="en-GB" sz="1800" kern="0" dirty="0">
                <a:solidFill>
                  <a:srgbClr val="002060"/>
                </a:solidFill>
                <a:latin typeface="Gill Sans MT" panose="020B0502020104020203" pitchFamily="34" charset="0"/>
              </a:rPr>
              <a:t> J. Schell, A. M. Gerami</a:t>
            </a:r>
          </a:p>
          <a:p>
            <a:pPr lvl="0">
              <a:lnSpc>
                <a:spcPct val="114000"/>
              </a:lnSpc>
              <a:defRPr/>
            </a:pPr>
            <a:endParaRPr lang="en-GB" sz="400" b="1" u="sng" kern="0" dirty="0">
              <a:solidFill>
                <a:srgbClr val="002060"/>
              </a:solidFill>
              <a:latin typeface="Gill Sans MT" panose="020B0502020104020203" pitchFamily="34" charset="0"/>
            </a:endParaRPr>
          </a:p>
          <a:p>
            <a:pPr>
              <a:lnSpc>
                <a:spcPct val="114000"/>
              </a:lnSpc>
              <a:defRPr/>
            </a:pPr>
            <a:r>
              <a:rPr lang="en-GB" sz="1800" b="1" u="sng" kern="0" dirty="0">
                <a:solidFill>
                  <a:srgbClr val="002060"/>
                </a:solidFill>
                <a:latin typeface="Gill Sans MT" panose="020B0502020104020203" pitchFamily="34" charset="0"/>
              </a:rPr>
              <a:t>Durban</a:t>
            </a:r>
            <a:endParaRPr lang="en-GB" sz="1800" u="sng" kern="0" dirty="0">
              <a:solidFill>
                <a:srgbClr val="002060"/>
              </a:solidFill>
              <a:latin typeface="Gill Sans MT" panose="020B0502020104020203" pitchFamily="34" charset="0"/>
            </a:endParaRPr>
          </a:p>
          <a:p>
            <a:pPr>
              <a:lnSpc>
                <a:spcPct val="114000"/>
              </a:lnSpc>
              <a:defRPr/>
            </a:pPr>
            <a:r>
              <a:rPr lang="en-GB" sz="1800" kern="0" dirty="0">
                <a:solidFill>
                  <a:srgbClr val="002060"/>
                </a:solidFill>
                <a:latin typeface="Gill Sans MT" panose="020B0502020104020203" pitchFamily="34" charset="0"/>
              </a:rPr>
              <a:t>K. Bharuth-Ram</a:t>
            </a:r>
            <a:r>
              <a:rPr lang="en-GB" sz="1800" u="sng" kern="0" dirty="0">
                <a:solidFill>
                  <a:srgbClr val="002060"/>
                </a:solidFill>
                <a:latin typeface="Gill Sans MT" panose="020B0502020104020203" pitchFamily="34" charset="0"/>
              </a:rPr>
              <a:t>, </a:t>
            </a:r>
          </a:p>
          <a:p>
            <a:pPr>
              <a:lnSpc>
                <a:spcPct val="114000"/>
              </a:lnSpc>
              <a:defRPr/>
            </a:pPr>
            <a:endParaRPr lang="en-GB" sz="400" u="sng" kern="0" dirty="0">
              <a:solidFill>
                <a:srgbClr val="002060"/>
              </a:solidFill>
              <a:latin typeface="Gill Sans MT" panose="020B0502020104020203" pitchFamily="34" charset="0"/>
            </a:endParaRPr>
          </a:p>
          <a:p>
            <a:pPr>
              <a:lnSpc>
                <a:spcPct val="114000"/>
              </a:lnSpc>
              <a:defRPr/>
            </a:pPr>
            <a:r>
              <a:rPr lang="en-GB" sz="1800" b="1" u="sng" kern="0" dirty="0">
                <a:solidFill>
                  <a:srgbClr val="002060"/>
                </a:solidFill>
                <a:latin typeface="Gill Sans MT" panose="020B0502020104020203" pitchFamily="34" charset="0"/>
              </a:rPr>
              <a:t>Johannesburg</a:t>
            </a:r>
            <a:endParaRPr lang="en-GB" sz="1800" u="sng" kern="0" dirty="0">
              <a:solidFill>
                <a:srgbClr val="002060"/>
              </a:solidFill>
              <a:latin typeface="Gill Sans MT" panose="020B0502020104020203" pitchFamily="34" charset="0"/>
            </a:endParaRPr>
          </a:p>
          <a:p>
            <a:pPr>
              <a:lnSpc>
                <a:spcPct val="114000"/>
              </a:lnSpc>
              <a:defRPr/>
            </a:pPr>
            <a:r>
              <a:rPr lang="en-GB" sz="1800" kern="0" dirty="0">
                <a:solidFill>
                  <a:srgbClr val="002060"/>
                </a:solidFill>
                <a:latin typeface="Gill Sans MT" panose="020B0502020104020203" pitchFamily="34" charset="0"/>
              </a:rPr>
              <a:t>D. Naidoo, O. Mpatani</a:t>
            </a:r>
          </a:p>
          <a:p>
            <a:pPr>
              <a:lnSpc>
                <a:spcPct val="114000"/>
              </a:lnSpc>
              <a:defRPr/>
            </a:pPr>
            <a:endParaRPr lang="en-GB" sz="400" b="1" u="sng" kern="0" dirty="0">
              <a:solidFill>
                <a:srgbClr val="002060"/>
              </a:solidFill>
              <a:latin typeface="Gill Sans MT" panose="020B0502020104020203" pitchFamily="34" charset="0"/>
            </a:endParaRPr>
          </a:p>
          <a:p>
            <a:pPr>
              <a:lnSpc>
                <a:spcPct val="114000"/>
              </a:lnSpc>
              <a:defRPr/>
            </a:pPr>
            <a:r>
              <a:rPr lang="en-GB" sz="1800" b="1" u="sng" kern="0" dirty="0">
                <a:solidFill>
                  <a:srgbClr val="002060"/>
                </a:solidFill>
                <a:latin typeface="Gill Sans MT" panose="020B0502020104020203" pitchFamily="34" charset="0"/>
              </a:rPr>
              <a:t>Leuven</a:t>
            </a:r>
          </a:p>
          <a:p>
            <a:pPr>
              <a:lnSpc>
                <a:spcPct val="114000"/>
              </a:lnSpc>
              <a:defRPr/>
            </a:pPr>
            <a:r>
              <a:rPr lang="en-GB" kern="0" dirty="0">
                <a:solidFill>
                  <a:srgbClr val="002060"/>
                </a:solidFill>
                <a:latin typeface="Gill Sans MT" panose="020B0502020104020203" pitchFamily="34" charset="0"/>
              </a:rPr>
              <a:t>A. </a:t>
            </a:r>
            <a:r>
              <a:rPr lang="en-GB" sz="1800" kern="0" dirty="0">
                <a:solidFill>
                  <a:srgbClr val="002060"/>
                </a:solidFill>
                <a:latin typeface="Gill Sans MT" panose="020B0502020104020203" pitchFamily="34" charset="0"/>
              </a:rPr>
              <a:t>Vantomme, </a:t>
            </a:r>
            <a:r>
              <a:rPr lang="en-GB" kern="0" dirty="0">
                <a:solidFill>
                  <a:srgbClr val="002060"/>
                </a:solidFill>
                <a:latin typeface="Gill Sans MT" panose="020B0502020104020203" pitchFamily="34" charset="0"/>
              </a:rPr>
              <a:t>L. M. Pereira, </a:t>
            </a:r>
          </a:p>
          <a:p>
            <a:pPr>
              <a:lnSpc>
                <a:spcPct val="114000"/>
              </a:lnSpc>
              <a:defRPr/>
            </a:pPr>
            <a:r>
              <a:rPr lang="en-GB" kern="0" dirty="0">
                <a:solidFill>
                  <a:srgbClr val="002060"/>
                </a:solidFill>
                <a:latin typeface="Gill Sans MT" panose="020B0502020104020203" pitchFamily="34" charset="0"/>
              </a:rPr>
              <a:t>G. Langouche</a:t>
            </a:r>
            <a:endParaRPr lang="en-GB" sz="1800" kern="0" dirty="0">
              <a:solidFill>
                <a:srgbClr val="002060"/>
              </a:solidFill>
              <a:latin typeface="Gill Sans MT" panose="020B0502020104020203" pitchFamily="34" charset="0"/>
            </a:endParaRPr>
          </a:p>
          <a:p>
            <a:pPr>
              <a:lnSpc>
                <a:spcPct val="114000"/>
              </a:lnSpc>
              <a:defRPr/>
            </a:pPr>
            <a:endParaRPr lang="en-GB" sz="400" b="1" u="sng" kern="0" dirty="0">
              <a:solidFill>
                <a:srgbClr val="002060"/>
              </a:solidFill>
              <a:latin typeface="Gill Sans MT" panose="020B0502020104020203" pitchFamily="34" charset="0"/>
            </a:endParaRPr>
          </a:p>
        </p:txBody>
      </p:sp>
    </p:spTree>
    <p:extLst>
      <p:ext uri="{BB962C8B-B14F-4D97-AF65-F5344CB8AC3E}">
        <p14:creationId xmlns:p14="http://schemas.microsoft.com/office/powerpoint/2010/main" val="177927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3963" y="727566"/>
            <a:ext cx="4751622" cy="461665"/>
          </a:xfrm>
          <a:prstGeom prst="rect">
            <a:avLst/>
          </a:prstGeom>
          <a:solidFill>
            <a:srgbClr val="0000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en-US" sz="2400" dirty="0">
                <a:solidFill>
                  <a:schemeClr val="bg1"/>
                </a:solidFill>
                <a:latin typeface="Arial" panose="020B0604020202020204" pitchFamily="34" charset="0"/>
              </a:rPr>
              <a:t>…modify structure of materials… </a:t>
            </a:r>
            <a:endParaRPr lang="en-ZA" sz="2400" dirty="0">
              <a:solidFill>
                <a:schemeClr val="bg1"/>
              </a:solidFill>
            </a:endParaRPr>
          </a:p>
        </p:txBody>
      </p:sp>
      <p:grpSp>
        <p:nvGrpSpPr>
          <p:cNvPr id="23" name="Group 22">
            <a:extLst>
              <a:ext uri="{FF2B5EF4-FFF2-40B4-BE49-F238E27FC236}">
                <a16:creationId xmlns:a16="http://schemas.microsoft.com/office/drawing/2014/main" id="{C4533618-A026-483F-9E2C-2C9D44EA8A63}"/>
              </a:ext>
            </a:extLst>
          </p:cNvPr>
          <p:cNvGrpSpPr/>
          <p:nvPr/>
        </p:nvGrpSpPr>
        <p:grpSpPr>
          <a:xfrm>
            <a:off x="935987" y="853035"/>
            <a:ext cx="7391767" cy="1560219"/>
            <a:chOff x="935987" y="853035"/>
            <a:chExt cx="7391767" cy="1560219"/>
          </a:xfrm>
        </p:grpSpPr>
        <p:sp>
          <p:nvSpPr>
            <p:cNvPr id="10" name="Rectangle 9"/>
            <p:cNvSpPr/>
            <p:nvPr/>
          </p:nvSpPr>
          <p:spPr>
            <a:xfrm>
              <a:off x="935987" y="1951589"/>
              <a:ext cx="7391767" cy="461665"/>
            </a:xfrm>
            <a:prstGeom prst="rect">
              <a:avLst/>
            </a:prstGeom>
            <a:solidFill>
              <a:srgbClr val="008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en-US" sz="2400" dirty="0">
                  <a:solidFill>
                    <a:schemeClr val="bg1"/>
                  </a:solidFill>
                  <a:latin typeface="Arial" panose="020B0604020202020204" pitchFamily="34" charset="0"/>
                </a:rPr>
                <a:t>….enhance electrical, optical, magnetic properties….</a:t>
              </a:r>
              <a:endParaRPr lang="en-ZA" sz="2400" dirty="0">
                <a:solidFill>
                  <a:schemeClr val="bg1"/>
                </a:solidFill>
              </a:endParaRPr>
            </a:p>
          </p:txBody>
        </p:sp>
        <p:sp>
          <p:nvSpPr>
            <p:cNvPr id="12" name="Curved Left Arrow 11"/>
            <p:cNvSpPr/>
            <p:nvPr/>
          </p:nvSpPr>
          <p:spPr>
            <a:xfrm rot="20338532">
              <a:off x="5373708" y="853035"/>
              <a:ext cx="537749" cy="902635"/>
            </a:xfrm>
            <a:prstGeom prst="curvedLeftArrow">
              <a:avLst/>
            </a:prstGeom>
            <a:gradFill>
              <a:gsLst>
                <a:gs pos="0">
                  <a:srgbClr val="0000FF"/>
                </a:gs>
                <a:gs pos="93000">
                  <a:srgbClr val="00CC00"/>
                </a:gs>
                <a:gs pos="57000">
                  <a:schemeClr val="accent1">
                    <a:lumMod val="45000"/>
                    <a:lumOff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grpSp>
      <p:grpSp>
        <p:nvGrpSpPr>
          <p:cNvPr id="24" name="Group 23">
            <a:extLst>
              <a:ext uri="{FF2B5EF4-FFF2-40B4-BE49-F238E27FC236}">
                <a16:creationId xmlns:a16="http://schemas.microsoft.com/office/drawing/2014/main" id="{103B39F6-DC04-4A24-A483-AB967D449AA1}"/>
              </a:ext>
            </a:extLst>
          </p:cNvPr>
          <p:cNvGrpSpPr/>
          <p:nvPr/>
        </p:nvGrpSpPr>
        <p:grpSpPr>
          <a:xfrm>
            <a:off x="5923054" y="2278082"/>
            <a:ext cx="4960012" cy="1444655"/>
            <a:chOff x="5923054" y="2278082"/>
            <a:chExt cx="4960012" cy="1444655"/>
          </a:xfrm>
        </p:grpSpPr>
        <p:sp>
          <p:nvSpPr>
            <p:cNvPr id="11" name="Rectangle 10"/>
            <p:cNvSpPr/>
            <p:nvPr/>
          </p:nvSpPr>
          <p:spPr>
            <a:xfrm>
              <a:off x="5923054" y="3261072"/>
              <a:ext cx="4960012" cy="461665"/>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en-US" sz="2400" dirty="0">
                  <a:solidFill>
                    <a:schemeClr val="bg1"/>
                  </a:solidFill>
                  <a:latin typeface="Arial" panose="020B0604020202020204" pitchFamily="34" charset="0"/>
                </a:rPr>
                <a:t>… to realize functional materials …</a:t>
              </a:r>
              <a:endParaRPr lang="en-ZA" sz="2400" dirty="0">
                <a:solidFill>
                  <a:schemeClr val="bg1"/>
                </a:solidFill>
              </a:endParaRPr>
            </a:p>
          </p:txBody>
        </p:sp>
        <p:sp>
          <p:nvSpPr>
            <p:cNvPr id="13" name="Curved Left Arrow 12"/>
            <p:cNvSpPr/>
            <p:nvPr/>
          </p:nvSpPr>
          <p:spPr>
            <a:xfrm rot="20338532">
              <a:off x="8475157" y="2278082"/>
              <a:ext cx="537749" cy="921505"/>
            </a:xfrm>
            <a:prstGeom prst="curvedLeftArrow">
              <a:avLst/>
            </a:prstGeom>
            <a:gradFill>
              <a:gsLst>
                <a:gs pos="0">
                  <a:srgbClr val="00CC00"/>
                </a:gs>
                <a:gs pos="93000">
                  <a:srgbClr val="002060"/>
                </a:gs>
                <a:gs pos="57000">
                  <a:schemeClr val="accent1">
                    <a:lumMod val="45000"/>
                    <a:lumOff val="5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grpSp>
      <p:grpSp>
        <p:nvGrpSpPr>
          <p:cNvPr id="15" name="Group 14"/>
          <p:cNvGrpSpPr/>
          <p:nvPr/>
        </p:nvGrpSpPr>
        <p:grpSpPr>
          <a:xfrm>
            <a:off x="465140" y="5163713"/>
            <a:ext cx="11487411" cy="1433274"/>
            <a:chOff x="250188" y="5080994"/>
            <a:chExt cx="11487411" cy="1433274"/>
          </a:xfrm>
        </p:grpSpPr>
        <p:sp>
          <p:nvSpPr>
            <p:cNvPr id="6" name="TextBox 5"/>
            <p:cNvSpPr txBox="1"/>
            <p:nvPr/>
          </p:nvSpPr>
          <p:spPr>
            <a:xfrm>
              <a:off x="250188" y="5080994"/>
              <a:ext cx="2025397" cy="461665"/>
            </a:xfrm>
            <a:prstGeom prst="rect">
              <a:avLst/>
            </a:prstGeom>
            <a:noFill/>
          </p:spPr>
          <p:txBody>
            <a:bodyPr wrap="square" rtlCol="0">
              <a:spAutoFit/>
            </a:bodyPr>
            <a:lstStyle/>
            <a:p>
              <a:r>
                <a:rPr lang="en-ZA" sz="2400" dirty="0">
                  <a:solidFill>
                    <a:srgbClr val="002060"/>
                  </a:solidFill>
                </a:rPr>
                <a:t>…dopants …</a:t>
              </a:r>
            </a:p>
          </p:txBody>
        </p:sp>
        <p:sp>
          <p:nvSpPr>
            <p:cNvPr id="2" name="Rounded Rectangle 1"/>
            <p:cNvSpPr/>
            <p:nvPr/>
          </p:nvSpPr>
          <p:spPr>
            <a:xfrm>
              <a:off x="373963" y="5731891"/>
              <a:ext cx="3344597" cy="510778"/>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ZA" sz="2400" dirty="0"/>
                <a:t>During material growth</a:t>
              </a:r>
            </a:p>
          </p:txBody>
        </p:sp>
        <p:sp>
          <p:nvSpPr>
            <p:cNvPr id="3" name="Rounded Rectangle 2"/>
            <p:cNvSpPr/>
            <p:nvPr/>
          </p:nvSpPr>
          <p:spPr>
            <a:xfrm>
              <a:off x="3960231" y="5744151"/>
              <a:ext cx="1544488" cy="510778"/>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ZA" sz="2400" dirty="0"/>
                <a:t>Diffusion</a:t>
              </a:r>
            </a:p>
          </p:txBody>
        </p:sp>
        <p:sp>
          <p:nvSpPr>
            <p:cNvPr id="8" name="Rounded Rectangle 7"/>
            <p:cNvSpPr/>
            <p:nvPr/>
          </p:nvSpPr>
          <p:spPr>
            <a:xfrm>
              <a:off x="9444692" y="5731891"/>
              <a:ext cx="2292907" cy="510778"/>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en-ZA" sz="2400" dirty="0"/>
                <a:t>Ion implantation</a:t>
              </a:r>
            </a:p>
          </p:txBody>
        </p:sp>
        <p:sp>
          <p:nvSpPr>
            <p:cNvPr id="9" name="Rounded Rectangle 8"/>
            <p:cNvSpPr/>
            <p:nvPr/>
          </p:nvSpPr>
          <p:spPr>
            <a:xfrm>
              <a:off x="5841269" y="5721986"/>
              <a:ext cx="3266873" cy="510778"/>
            </a:xfrm>
            <a:prstGeom prst="roundRect">
              <a:avLst/>
            </a:prstGeom>
            <a:solidFill>
              <a:schemeClr val="accent5">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ZA" sz="2400" dirty="0"/>
                <a:t>Nuclear reaction </a:t>
              </a:r>
            </a:p>
          </p:txBody>
        </p:sp>
        <p:sp>
          <p:nvSpPr>
            <p:cNvPr id="14" name="Rectangle 13"/>
            <p:cNvSpPr/>
            <p:nvPr/>
          </p:nvSpPr>
          <p:spPr>
            <a:xfrm>
              <a:off x="5841269" y="6206491"/>
              <a:ext cx="2560316" cy="307777"/>
            </a:xfrm>
            <a:prstGeom prst="rect">
              <a:avLst/>
            </a:prstGeom>
          </p:spPr>
          <p:txBody>
            <a:bodyPr wrap="none">
              <a:spAutoFit/>
            </a:bodyPr>
            <a:lstStyle/>
            <a:p>
              <a:r>
                <a:rPr lang="en-ZA" sz="1400" dirty="0"/>
                <a:t>via proton or neutron irradiation</a:t>
              </a:r>
            </a:p>
          </p:txBody>
        </p:sp>
      </p:grpSp>
      <p:grpSp>
        <p:nvGrpSpPr>
          <p:cNvPr id="18" name="Group 17"/>
          <p:cNvGrpSpPr/>
          <p:nvPr/>
        </p:nvGrpSpPr>
        <p:grpSpPr>
          <a:xfrm>
            <a:off x="373963" y="3863749"/>
            <a:ext cx="11547516" cy="1199869"/>
            <a:chOff x="373963" y="3374536"/>
            <a:chExt cx="11547516" cy="1199869"/>
          </a:xfrm>
        </p:grpSpPr>
        <p:sp>
          <p:nvSpPr>
            <p:cNvPr id="16" name="TextBox 15"/>
            <p:cNvSpPr txBox="1"/>
            <p:nvPr/>
          </p:nvSpPr>
          <p:spPr>
            <a:xfrm>
              <a:off x="858339" y="4112740"/>
              <a:ext cx="11063140" cy="461665"/>
            </a:xfrm>
            <a:prstGeom prst="rect">
              <a:avLst/>
            </a:prstGeom>
            <a:solidFill>
              <a:srgbClr val="6600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ZA" sz="2400" dirty="0">
                  <a:solidFill>
                    <a:schemeClr val="bg1"/>
                  </a:solidFill>
                </a:rPr>
                <a:t>…for optoelectronic, spintronic, photovoltaic, quantum … applications</a:t>
              </a:r>
            </a:p>
          </p:txBody>
        </p:sp>
        <p:sp>
          <p:nvSpPr>
            <p:cNvPr id="17" name="Right Brace 16"/>
            <p:cNvSpPr/>
            <p:nvPr/>
          </p:nvSpPr>
          <p:spPr>
            <a:xfrm rot="5400000">
              <a:off x="5939607" y="-2191108"/>
              <a:ext cx="403897" cy="11535185"/>
            </a:xfrm>
            <a:prstGeom prst="rightBrace">
              <a:avLst>
                <a:gd name="adj1" fmla="val 85377"/>
                <a:gd name="adj2" fmla="val 49907"/>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A"/>
            </a:p>
          </p:txBody>
        </p:sp>
      </p:grpSp>
      <p:sp>
        <p:nvSpPr>
          <p:cNvPr id="19" name="Rounded Rectangle 18"/>
          <p:cNvSpPr/>
          <p:nvPr/>
        </p:nvSpPr>
        <p:spPr>
          <a:xfrm>
            <a:off x="9659644" y="5810510"/>
            <a:ext cx="2292907" cy="510778"/>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en-ZA" sz="2400" dirty="0"/>
              <a:t>Ion implantation</a:t>
            </a:r>
          </a:p>
        </p:txBody>
      </p:sp>
      <p:grpSp>
        <p:nvGrpSpPr>
          <p:cNvPr id="22" name="Group 21">
            <a:extLst>
              <a:ext uri="{FF2B5EF4-FFF2-40B4-BE49-F238E27FC236}">
                <a16:creationId xmlns:a16="http://schemas.microsoft.com/office/drawing/2014/main" id="{98A31393-305C-4FB8-94AD-1BFB4382B85A}"/>
              </a:ext>
            </a:extLst>
          </p:cNvPr>
          <p:cNvGrpSpPr/>
          <p:nvPr/>
        </p:nvGrpSpPr>
        <p:grpSpPr>
          <a:xfrm>
            <a:off x="9237627" y="564888"/>
            <a:ext cx="2846134" cy="1200329"/>
            <a:chOff x="8612921" y="551206"/>
            <a:chExt cx="2846134" cy="1200329"/>
          </a:xfrm>
        </p:grpSpPr>
        <p:sp>
          <p:nvSpPr>
            <p:cNvPr id="20" name="TextBox 19"/>
            <p:cNvSpPr txBox="1"/>
            <p:nvPr/>
          </p:nvSpPr>
          <p:spPr>
            <a:xfrm>
              <a:off x="9074587" y="551206"/>
              <a:ext cx="2384468" cy="1200329"/>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PT" b="0" i="0" u="none" strike="noStrike" kern="1200" cap="none" spc="0" normalizeH="0" baseline="0" noProof="0" dirty="0">
                  <a:ln>
                    <a:noFill/>
                  </a:ln>
                  <a:solidFill>
                    <a:schemeClr val="accent1">
                      <a:lumMod val="60000"/>
                      <a:lumOff val="40000"/>
                    </a:schemeClr>
                  </a:solidFill>
                  <a:effectLst/>
                  <a:uLnTx/>
                  <a:uFillTx/>
                  <a:latin typeface="Calibri"/>
                  <a:ea typeface="+mn-ea"/>
                  <a:cs typeface="+mn-cs"/>
                </a:rPr>
                <a:t>smaller</a:t>
              </a:r>
              <a:r>
                <a:rPr kumimoji="0" lang="pt-PT" b="0" i="0" u="none" strike="noStrike" kern="1200" cap="none" spc="0" normalizeH="0" noProof="0" dirty="0">
                  <a:ln>
                    <a:noFill/>
                  </a:ln>
                  <a:solidFill>
                    <a:schemeClr val="accent1">
                      <a:lumMod val="60000"/>
                      <a:lumOff val="40000"/>
                    </a:schemeClr>
                  </a:solidFill>
                  <a:effectLst/>
                  <a:uLnTx/>
                  <a:uFillTx/>
                  <a:latin typeface="Calibri"/>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pt-PT" b="0" i="0" u="none" strike="noStrike" kern="1200" cap="none" spc="0" normalizeH="0" baseline="0" noProof="0" dirty="0">
                  <a:ln>
                    <a:noFill/>
                  </a:ln>
                  <a:solidFill>
                    <a:schemeClr val="accent1">
                      <a:lumMod val="60000"/>
                      <a:lumOff val="40000"/>
                    </a:schemeClr>
                  </a:solidFill>
                  <a:effectLst/>
                  <a:uLnTx/>
                  <a:uFillTx/>
                  <a:latin typeface="Calibri"/>
                  <a:ea typeface="+mn-ea"/>
                  <a:cs typeface="+mn-cs"/>
                </a:rPr>
                <a:t>faste</a:t>
              </a:r>
              <a:r>
                <a:rPr kumimoji="0" lang="en-US" b="0" i="0" u="none" strike="noStrike" kern="1200" cap="none" spc="0" normalizeH="0" baseline="0" noProof="0" dirty="0">
                  <a:ln>
                    <a:noFill/>
                  </a:ln>
                  <a:solidFill>
                    <a:schemeClr val="accent1">
                      <a:lumMod val="60000"/>
                      <a:lumOff val="40000"/>
                    </a:schemeClr>
                  </a:solidFill>
                  <a:effectLst/>
                  <a:uLnTx/>
                  <a:uFillTx/>
                  <a:latin typeface="Calibri"/>
                </a:rPr>
                <a:t>r</a:t>
              </a:r>
              <a:r>
                <a:rPr kumimoji="0" lang="en-US" b="0" i="0" u="none" strike="noStrike" kern="1200" cap="none" spc="0" normalizeH="0" noProof="0" dirty="0">
                  <a:ln>
                    <a:noFill/>
                  </a:ln>
                  <a:solidFill>
                    <a:schemeClr val="accent1">
                      <a:lumMod val="60000"/>
                      <a:lumOff val="40000"/>
                    </a:schemeClr>
                  </a:solidFill>
                  <a:effectLst/>
                  <a:uLnTx/>
                  <a:uFillTx/>
                  <a:latin typeface="Calibri"/>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b="0" i="0" u="none" strike="noStrike" kern="1200" cap="none" spc="0" normalizeH="0" baseline="0" noProof="0" dirty="0">
                  <a:ln>
                    <a:noFill/>
                  </a:ln>
                  <a:solidFill>
                    <a:schemeClr val="accent1">
                      <a:lumMod val="60000"/>
                      <a:lumOff val="40000"/>
                    </a:schemeClr>
                  </a:solidFill>
                  <a:effectLst/>
                  <a:uLnTx/>
                  <a:uFillTx/>
                  <a:latin typeface="Calibri"/>
                </a:rPr>
                <a:t>more efficient</a:t>
              </a:r>
              <a:r>
                <a:rPr kumimoji="0" lang="en-US" b="0" i="0" u="none" strike="noStrike" kern="1200" cap="none" spc="0" normalizeH="0" noProof="0" dirty="0">
                  <a:ln>
                    <a:noFill/>
                  </a:ln>
                  <a:solidFill>
                    <a:schemeClr val="accent1">
                      <a:lumMod val="60000"/>
                      <a:lumOff val="40000"/>
                    </a:schemeClr>
                  </a:solidFill>
                  <a:effectLst/>
                  <a:uLnTx/>
                  <a:uFillTx/>
                  <a:latin typeface="Calibri"/>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dirty="0">
                  <a:solidFill>
                    <a:schemeClr val="accent1">
                      <a:lumMod val="60000"/>
                      <a:lumOff val="40000"/>
                    </a:schemeClr>
                  </a:solidFill>
                </a:rPr>
                <a:t>new functionalities</a:t>
              </a:r>
            </a:p>
          </p:txBody>
        </p:sp>
        <p:sp>
          <p:nvSpPr>
            <p:cNvPr id="21" name="TextBox 20">
              <a:extLst>
                <a:ext uri="{FF2B5EF4-FFF2-40B4-BE49-F238E27FC236}">
                  <a16:creationId xmlns:a16="http://schemas.microsoft.com/office/drawing/2014/main" id="{AB3977AB-51A8-486E-9B7D-2F90D9E95973}"/>
                </a:ext>
              </a:extLst>
            </p:cNvPr>
            <p:cNvSpPr txBox="1"/>
            <p:nvPr/>
          </p:nvSpPr>
          <p:spPr>
            <a:xfrm>
              <a:off x="8612921" y="552768"/>
              <a:ext cx="461665" cy="1198767"/>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vert270" wrap="square" rtlCol="0">
              <a:spAutoFit/>
            </a:bodyPr>
            <a:lstStyle/>
            <a:p>
              <a:pPr algn="ctr"/>
              <a:r>
                <a:rPr lang="en-ZW" dirty="0">
                  <a:solidFill>
                    <a:schemeClr val="accent1">
                      <a:lumMod val="60000"/>
                      <a:lumOff val="40000"/>
                    </a:schemeClr>
                  </a:solidFill>
                </a:rPr>
                <a:t>Devices</a:t>
              </a:r>
            </a:p>
          </p:txBody>
        </p:sp>
      </p:grpSp>
      <p:grpSp>
        <p:nvGrpSpPr>
          <p:cNvPr id="28" name="Group 27">
            <a:extLst>
              <a:ext uri="{FF2B5EF4-FFF2-40B4-BE49-F238E27FC236}">
                <a16:creationId xmlns:a16="http://schemas.microsoft.com/office/drawing/2014/main" id="{CE279BA5-99C8-B60D-9C77-A2EAA31B876C}"/>
              </a:ext>
            </a:extLst>
          </p:cNvPr>
          <p:cNvGrpSpPr/>
          <p:nvPr/>
        </p:nvGrpSpPr>
        <p:grpSpPr>
          <a:xfrm>
            <a:off x="78170" y="71569"/>
            <a:ext cx="12035660" cy="6703999"/>
            <a:chOff x="0" y="71569"/>
            <a:chExt cx="12192000" cy="6703999"/>
          </a:xfrm>
        </p:grpSpPr>
        <p:sp>
          <p:nvSpPr>
            <p:cNvPr id="29" name="Rectangle 28">
              <a:extLst>
                <a:ext uri="{FF2B5EF4-FFF2-40B4-BE49-F238E27FC236}">
                  <a16:creationId xmlns:a16="http://schemas.microsoft.com/office/drawing/2014/main" id="{C5D5F72F-F6A1-4500-4A0F-FB9B7FCC5CA9}"/>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0" name="Rectangle 29">
              <a:extLst>
                <a:ext uri="{FF2B5EF4-FFF2-40B4-BE49-F238E27FC236}">
                  <a16:creationId xmlns:a16="http://schemas.microsoft.com/office/drawing/2014/main" id="{00D1FE1F-7046-944E-614B-DD7D0FBE8144}"/>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Material Modification: Doping (Semiconductor) Materials</a:t>
              </a:r>
            </a:p>
          </p:txBody>
        </p:sp>
      </p:grpSp>
      <p:grpSp>
        <p:nvGrpSpPr>
          <p:cNvPr id="25" name="Group 24">
            <a:extLst>
              <a:ext uri="{FF2B5EF4-FFF2-40B4-BE49-F238E27FC236}">
                <a16:creationId xmlns:a16="http://schemas.microsoft.com/office/drawing/2014/main" id="{6E17574B-780E-16E5-5BA4-8F5809A95BC7}"/>
              </a:ext>
            </a:extLst>
          </p:cNvPr>
          <p:cNvGrpSpPr/>
          <p:nvPr/>
        </p:nvGrpSpPr>
        <p:grpSpPr>
          <a:xfrm>
            <a:off x="9462979" y="1773186"/>
            <a:ext cx="2620781" cy="326337"/>
            <a:chOff x="9462979" y="1773186"/>
            <a:chExt cx="2620781" cy="326337"/>
          </a:xfrm>
        </p:grpSpPr>
        <p:sp>
          <p:nvSpPr>
            <p:cNvPr id="5" name="TextBox 4">
              <a:extLst>
                <a:ext uri="{FF2B5EF4-FFF2-40B4-BE49-F238E27FC236}">
                  <a16:creationId xmlns:a16="http://schemas.microsoft.com/office/drawing/2014/main" id="{BC6D0F4B-1687-FA84-BE2B-93AD0EEB4411}"/>
                </a:ext>
              </a:extLst>
            </p:cNvPr>
            <p:cNvSpPr txBox="1"/>
            <p:nvPr/>
          </p:nvSpPr>
          <p:spPr>
            <a:xfrm>
              <a:off x="9790853" y="1822090"/>
              <a:ext cx="2292907" cy="277433"/>
            </a:xfrm>
            <a:prstGeom prst="rect">
              <a:avLst/>
            </a:prstGeom>
            <a:solidFill>
              <a:schemeClr val="tx1"/>
            </a:solidFill>
          </p:spPr>
          <p:txBody>
            <a:bodyPr wrap="square" rtlCol="0">
              <a:spAutoFit/>
            </a:bodyPr>
            <a:lstStyle/>
            <a:p>
              <a:pPr algn="r"/>
              <a:r>
                <a:rPr lang="en-ZA" sz="1200" dirty="0">
                  <a:solidFill>
                    <a:schemeClr val="accent1">
                      <a:lumMod val="60000"/>
                      <a:lumOff val="40000"/>
                    </a:schemeClr>
                  </a:solidFill>
                  <a:latin typeface="Calibri"/>
                </a:rPr>
                <a:t>…..for</a:t>
              </a:r>
              <a:r>
                <a:rPr lang="en-ZA" sz="1200" dirty="0"/>
                <a:t> </a:t>
              </a:r>
              <a:r>
                <a:rPr lang="en-ZA" sz="1200" dirty="0">
                  <a:solidFill>
                    <a:schemeClr val="accent1">
                      <a:lumMod val="60000"/>
                      <a:lumOff val="40000"/>
                    </a:schemeClr>
                  </a:solidFill>
                  <a:latin typeface="Calibri"/>
                </a:rPr>
                <a:t>tomorrow and the day after</a:t>
              </a:r>
            </a:p>
          </p:txBody>
        </p:sp>
        <p:sp>
          <p:nvSpPr>
            <p:cNvPr id="7" name="Arrow: Bent 6">
              <a:extLst>
                <a:ext uri="{FF2B5EF4-FFF2-40B4-BE49-F238E27FC236}">
                  <a16:creationId xmlns:a16="http://schemas.microsoft.com/office/drawing/2014/main" id="{D6A1223C-E57D-C96A-360A-10F5358DBCB9}"/>
                </a:ext>
              </a:extLst>
            </p:cNvPr>
            <p:cNvSpPr/>
            <p:nvPr/>
          </p:nvSpPr>
          <p:spPr>
            <a:xfrm flipV="1">
              <a:off x="9462979" y="1773186"/>
              <a:ext cx="268481" cy="24947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grpSp>
      <p:sp>
        <p:nvSpPr>
          <p:cNvPr id="26" name="Rounded Rectangle 1">
            <a:extLst>
              <a:ext uri="{FF2B5EF4-FFF2-40B4-BE49-F238E27FC236}">
                <a16:creationId xmlns:a16="http://schemas.microsoft.com/office/drawing/2014/main" id="{83B1758A-6CAD-CBD4-7BAC-49338DD13252}"/>
              </a:ext>
            </a:extLst>
          </p:cNvPr>
          <p:cNvSpPr/>
          <p:nvPr/>
        </p:nvSpPr>
        <p:spPr>
          <a:xfrm>
            <a:off x="588914" y="5837134"/>
            <a:ext cx="3344597" cy="510778"/>
          </a:xfrm>
          <a:prstGeom prst="roundRect">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en-ZA" sz="2400" dirty="0"/>
              <a:t>During material growth</a:t>
            </a:r>
          </a:p>
        </p:txBody>
      </p:sp>
    </p:spTree>
    <p:extLst>
      <p:ext uri="{BB962C8B-B14F-4D97-AF65-F5344CB8AC3E}">
        <p14:creationId xmlns:p14="http://schemas.microsoft.com/office/powerpoint/2010/main" val="38708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up)">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up)">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34352" y="1059132"/>
            <a:ext cx="11923295" cy="4367464"/>
          </a:xfrm>
          <a:prstGeom prst="rect">
            <a:avLst/>
          </a:prstGeom>
          <a:solidFill>
            <a:schemeClr val="bg1">
              <a:lumMod val="75000"/>
            </a:schemeClr>
          </a:solid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85" name="Picture 84">
            <a:extLst>
              <a:ext uri="{FF2B5EF4-FFF2-40B4-BE49-F238E27FC236}">
                <a16:creationId xmlns:a16="http://schemas.microsoft.com/office/drawing/2014/main" id="{32E354A0-CD58-463B-A55A-F70CCA968AEF}"/>
              </a:ext>
            </a:extLst>
          </p:cNvPr>
          <p:cNvPicPr>
            <a:picLocks noChangeAspect="1"/>
          </p:cNvPicPr>
          <p:nvPr/>
        </p:nvPicPr>
        <p:blipFill>
          <a:blip r:embed="rId3"/>
          <a:stretch>
            <a:fillRect/>
          </a:stretch>
        </p:blipFill>
        <p:spPr>
          <a:xfrm>
            <a:off x="134352" y="1191286"/>
            <a:ext cx="12112496" cy="4235309"/>
          </a:xfrm>
          <a:prstGeom prst="rect">
            <a:avLst/>
          </a:prstGeom>
        </p:spPr>
      </p:pic>
      <p:grpSp>
        <p:nvGrpSpPr>
          <p:cNvPr id="7" name="Group 6">
            <a:extLst>
              <a:ext uri="{FF2B5EF4-FFF2-40B4-BE49-F238E27FC236}">
                <a16:creationId xmlns:a16="http://schemas.microsoft.com/office/drawing/2014/main" id="{40BAC66F-0573-521C-D931-4964E1AA6258}"/>
              </a:ext>
            </a:extLst>
          </p:cNvPr>
          <p:cNvGrpSpPr/>
          <p:nvPr/>
        </p:nvGrpSpPr>
        <p:grpSpPr>
          <a:xfrm>
            <a:off x="78170" y="71569"/>
            <a:ext cx="12035660" cy="6703999"/>
            <a:chOff x="0" y="71569"/>
            <a:chExt cx="12192000" cy="6703999"/>
          </a:xfrm>
        </p:grpSpPr>
        <p:sp>
          <p:nvSpPr>
            <p:cNvPr id="8" name="Rectangle 7">
              <a:extLst>
                <a:ext uri="{FF2B5EF4-FFF2-40B4-BE49-F238E27FC236}">
                  <a16:creationId xmlns:a16="http://schemas.microsoft.com/office/drawing/2014/main" id="{AFA196FD-049A-050F-EB8B-54D77CEBB77A}"/>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EAD82C3C-39A3-6B61-6CC1-77A507089D6B}"/>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Defects in Semiconductors/Materials </a:t>
              </a:r>
            </a:p>
          </p:txBody>
        </p:sp>
      </p:grpSp>
    </p:spTree>
    <p:extLst>
      <p:ext uri="{BB962C8B-B14F-4D97-AF65-F5344CB8AC3E}">
        <p14:creationId xmlns:p14="http://schemas.microsoft.com/office/powerpoint/2010/main" val="1410217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78094" y="666291"/>
            <a:ext cx="11638893" cy="461665"/>
          </a:xfrm>
          <a:prstGeom prst="rect">
            <a:avLst/>
          </a:prstGeom>
          <a:ln>
            <a:solidFill>
              <a:srgbClr val="002060"/>
            </a:solidFill>
          </a:ln>
        </p:spPr>
        <p:txBody>
          <a:bodyPr wrap="square">
            <a:spAutoFit/>
          </a:bodyPr>
          <a:lstStyle/>
          <a:p>
            <a:pPr algn="ctr"/>
            <a:r>
              <a:rPr lang="en-US" sz="2400" dirty="0"/>
              <a:t>To have quantitative control of the electrical, magnetic, optical properties of  materials</a:t>
            </a:r>
          </a:p>
        </p:txBody>
      </p:sp>
      <p:sp>
        <p:nvSpPr>
          <p:cNvPr id="13" name="Rectangle 12"/>
          <p:cNvSpPr/>
          <p:nvPr/>
        </p:nvSpPr>
        <p:spPr>
          <a:xfrm>
            <a:off x="269358" y="2476115"/>
            <a:ext cx="7797506" cy="3674532"/>
          </a:xfrm>
          <a:prstGeom prst="rect">
            <a:avLst/>
          </a:prstGeom>
          <a:solidFill>
            <a:schemeClr val="accent1">
              <a:lumMod val="60000"/>
              <a:lumOff val="40000"/>
            </a:schemeClr>
          </a:solidFill>
          <a:ln>
            <a:noFill/>
          </a:ln>
        </p:spPr>
        <p:txBody>
          <a:bodyPr wrap="square">
            <a:spAutoFit/>
          </a:bodyPr>
          <a:lstStyle/>
          <a:p>
            <a:pPr marL="285750" indent="-285750" algn="just">
              <a:lnSpc>
                <a:spcPct val="125000"/>
              </a:lnSpc>
              <a:spcAft>
                <a:spcPts val="600"/>
              </a:spcAft>
              <a:buFont typeface="Wingdings" panose="05000000000000000000" pitchFamily="2" charset="2"/>
              <a:buChar char="ü"/>
            </a:pPr>
            <a:r>
              <a:rPr lang="en-US" sz="2400" dirty="0"/>
              <a:t>structure of the host material and properties</a:t>
            </a:r>
          </a:p>
          <a:p>
            <a:pPr marL="285750" indent="-285750" algn="just">
              <a:lnSpc>
                <a:spcPct val="125000"/>
              </a:lnSpc>
              <a:spcAft>
                <a:spcPts val="600"/>
              </a:spcAft>
              <a:buFont typeface="Wingdings" panose="05000000000000000000" pitchFamily="2" charset="2"/>
              <a:buChar char="ü"/>
            </a:pPr>
            <a:r>
              <a:rPr lang="en-US" sz="2400" dirty="0"/>
              <a:t>chemical identity of a defect or impurity atom</a:t>
            </a:r>
          </a:p>
          <a:p>
            <a:pPr marL="285750" indent="-285750" algn="just">
              <a:lnSpc>
                <a:spcPct val="125000"/>
              </a:lnSpc>
              <a:spcAft>
                <a:spcPts val="600"/>
              </a:spcAft>
              <a:buFont typeface="Wingdings" panose="05000000000000000000" pitchFamily="2" charset="2"/>
              <a:buChar char="ü"/>
            </a:pPr>
            <a:r>
              <a:rPr lang="en-US" sz="2400" dirty="0"/>
              <a:t>thermal properties of defects (diffusion, binding)…..</a:t>
            </a:r>
          </a:p>
          <a:p>
            <a:pPr marL="285750" indent="-285750" algn="just">
              <a:lnSpc>
                <a:spcPct val="125000"/>
              </a:lnSpc>
              <a:spcAft>
                <a:spcPts val="600"/>
              </a:spcAft>
              <a:buFont typeface="Wingdings" panose="05000000000000000000" pitchFamily="2" charset="2"/>
              <a:buChar char="ü"/>
            </a:pPr>
            <a:r>
              <a:rPr lang="en-US" sz="2400" dirty="0"/>
              <a:t>lattice site of a dopant and interaction with host atoms</a:t>
            </a:r>
          </a:p>
          <a:p>
            <a:pPr marL="285750" indent="-285750" algn="just">
              <a:lnSpc>
                <a:spcPct val="125000"/>
              </a:lnSpc>
              <a:spcAft>
                <a:spcPts val="600"/>
              </a:spcAft>
              <a:buFont typeface="Wingdings" panose="05000000000000000000" pitchFamily="2" charset="2"/>
              <a:buChar char="ü"/>
            </a:pPr>
            <a:r>
              <a:rPr lang="en-US" sz="2400" dirty="0"/>
              <a:t>interaction between impurity atoms and other defects</a:t>
            </a:r>
          </a:p>
          <a:p>
            <a:pPr marL="285750" indent="-285750" algn="just">
              <a:lnSpc>
                <a:spcPct val="125000"/>
              </a:lnSpc>
              <a:spcAft>
                <a:spcPts val="600"/>
              </a:spcAft>
              <a:buFont typeface="Wingdings" panose="05000000000000000000" pitchFamily="2" charset="2"/>
              <a:buChar char="ü"/>
            </a:pPr>
            <a:r>
              <a:rPr lang="en-US" sz="2400" dirty="0"/>
              <a:t>optical, magnetic or electrical properties of a specific defect and its effect on the host materials….</a:t>
            </a:r>
          </a:p>
        </p:txBody>
      </p:sp>
      <p:pic>
        <p:nvPicPr>
          <p:cNvPr id="7" name="Picture 12" descr="117In-H diffusion"/>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310810" y="1291024"/>
            <a:ext cx="3803020" cy="490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1489124" y="1256656"/>
            <a:ext cx="5254576" cy="1119303"/>
            <a:chOff x="1489124" y="1256656"/>
            <a:chExt cx="4364603" cy="1119303"/>
          </a:xfrm>
        </p:grpSpPr>
        <p:sp>
          <p:nvSpPr>
            <p:cNvPr id="14" name="TextBox 13"/>
            <p:cNvSpPr txBox="1"/>
            <p:nvPr/>
          </p:nvSpPr>
          <p:spPr>
            <a:xfrm>
              <a:off x="1942338" y="1635084"/>
              <a:ext cx="3544062" cy="461665"/>
            </a:xfrm>
            <a:prstGeom prst="rect">
              <a:avLst/>
            </a:prstGeom>
            <a:noFill/>
          </p:spPr>
          <p:txBody>
            <a:bodyPr wrap="square" rtlCol="0">
              <a:spAutoFit/>
            </a:bodyPr>
            <a:lstStyle/>
            <a:p>
              <a:r>
                <a:rPr lang="de-DE" sz="2400" dirty="0"/>
                <a:t>....we should know the....</a:t>
              </a:r>
              <a:endParaRPr lang="en-US" sz="2400" dirty="0"/>
            </a:p>
          </p:txBody>
        </p:sp>
        <p:sp>
          <p:nvSpPr>
            <p:cNvPr id="2" name="Curved Down Arrow 1"/>
            <p:cNvSpPr/>
            <p:nvPr/>
          </p:nvSpPr>
          <p:spPr>
            <a:xfrm rot="4054360">
              <a:off x="5279590" y="1801823"/>
              <a:ext cx="661255" cy="487018"/>
            </a:xfrm>
            <a:prstGeom prst="curved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sp>
          <p:nvSpPr>
            <p:cNvPr id="9" name="Curved Down Arrow 8"/>
            <p:cNvSpPr/>
            <p:nvPr/>
          </p:nvSpPr>
          <p:spPr>
            <a:xfrm rot="6078627" flipV="1">
              <a:off x="1402005" y="1343775"/>
              <a:ext cx="661255" cy="487018"/>
            </a:xfrm>
            <a:prstGeom prst="curved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endParaRPr>
            </a:p>
          </p:txBody>
        </p:sp>
      </p:grpSp>
      <p:grpSp>
        <p:nvGrpSpPr>
          <p:cNvPr id="11" name="Group 10">
            <a:extLst>
              <a:ext uri="{FF2B5EF4-FFF2-40B4-BE49-F238E27FC236}">
                <a16:creationId xmlns:a16="http://schemas.microsoft.com/office/drawing/2014/main" id="{620A86DC-CBC9-9569-E4EA-1D2583F33019}"/>
              </a:ext>
            </a:extLst>
          </p:cNvPr>
          <p:cNvGrpSpPr/>
          <p:nvPr/>
        </p:nvGrpSpPr>
        <p:grpSpPr>
          <a:xfrm>
            <a:off x="78170" y="71569"/>
            <a:ext cx="12035660" cy="6703999"/>
            <a:chOff x="0" y="71569"/>
            <a:chExt cx="12192000" cy="6703999"/>
          </a:xfrm>
        </p:grpSpPr>
        <p:sp>
          <p:nvSpPr>
            <p:cNvPr id="15" name="Rectangle 14">
              <a:extLst>
                <a:ext uri="{FF2B5EF4-FFF2-40B4-BE49-F238E27FC236}">
                  <a16:creationId xmlns:a16="http://schemas.microsoft.com/office/drawing/2014/main" id="{AB718170-0368-B5FC-7D37-00E6549FD635}"/>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Rectangle 15">
              <a:extLst>
                <a:ext uri="{FF2B5EF4-FFF2-40B4-BE49-F238E27FC236}">
                  <a16:creationId xmlns:a16="http://schemas.microsoft.com/office/drawing/2014/main" id="{C7C29243-1486-BDC3-0553-207CA50BC5FF}"/>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Defects in Semiconductors/Materials </a:t>
              </a:r>
            </a:p>
          </p:txBody>
        </p:sp>
      </p:grpSp>
    </p:spTree>
    <p:extLst>
      <p:ext uri="{BB962C8B-B14F-4D97-AF65-F5344CB8AC3E}">
        <p14:creationId xmlns:p14="http://schemas.microsoft.com/office/powerpoint/2010/main" val="227929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9243" y="2096611"/>
            <a:ext cx="11876016" cy="1785104"/>
          </a:xfrm>
          <a:prstGeom prst="rect">
            <a:avLst/>
          </a:prstGeom>
          <a:solidFill>
            <a:srgbClr val="FF0000"/>
          </a:solidFill>
        </p:spPr>
        <p:txBody>
          <a:bodyPr wrap="square" rtlCol="0">
            <a:spAutoFit/>
          </a:bodyPr>
          <a:lstStyle/>
          <a:p>
            <a:pPr algn="just"/>
            <a:r>
              <a:rPr lang="en-US" sz="2200" b="1" dirty="0">
                <a:solidFill>
                  <a:schemeClr val="bg1"/>
                </a:solidFill>
              </a:rPr>
              <a:t>The half life of nuclear decay provides an opportunity of identifying the origin of conventional spectroscopic signals.</a:t>
            </a:r>
          </a:p>
          <a:p>
            <a:pPr marL="285750" indent="-285750">
              <a:buFont typeface="Wingdings" panose="05000000000000000000" pitchFamily="2" charset="2"/>
              <a:buChar char="ü"/>
            </a:pPr>
            <a:r>
              <a:rPr lang="en-ZA" sz="2200" dirty="0">
                <a:solidFill>
                  <a:schemeClr val="bg1"/>
                </a:solidFill>
              </a:rPr>
              <a:t>Radiotracer Deep Level Transient Spectroscopy (DLTS) 		[1990 </a:t>
            </a:r>
            <a:r>
              <a:rPr lang="en-ZA" sz="2200" dirty="0" err="1">
                <a:solidFill>
                  <a:schemeClr val="bg1"/>
                </a:solidFill>
              </a:rPr>
              <a:t>Petersen+Nielsen</a:t>
            </a:r>
            <a:r>
              <a:rPr lang="en-ZA" sz="2200" dirty="0">
                <a:solidFill>
                  <a:schemeClr val="bg1"/>
                </a:solidFill>
              </a:rPr>
              <a:t>]</a:t>
            </a:r>
          </a:p>
          <a:p>
            <a:pPr marL="285750" indent="-285750">
              <a:buFont typeface="Wingdings" panose="05000000000000000000" pitchFamily="2" charset="2"/>
              <a:buChar char="ü"/>
            </a:pPr>
            <a:r>
              <a:rPr lang="en-ZA" sz="2200" dirty="0">
                <a:solidFill>
                  <a:schemeClr val="bg1"/>
                </a:solidFill>
              </a:rPr>
              <a:t>Radiotracer Hall effect (HE) 						[1992 </a:t>
            </a:r>
            <a:r>
              <a:rPr lang="en-ZA" sz="2200" dirty="0" err="1">
                <a:solidFill>
                  <a:schemeClr val="bg1"/>
                </a:solidFill>
              </a:rPr>
              <a:t>Gwilliam</a:t>
            </a:r>
            <a:r>
              <a:rPr lang="en-ZA" sz="2200" dirty="0">
                <a:solidFill>
                  <a:schemeClr val="bg1"/>
                </a:solidFill>
              </a:rPr>
              <a:t> et al]</a:t>
            </a:r>
          </a:p>
          <a:p>
            <a:pPr marL="285750" indent="-285750">
              <a:buFont typeface="Wingdings" panose="05000000000000000000" pitchFamily="2" charset="2"/>
              <a:buChar char="ü"/>
            </a:pPr>
            <a:r>
              <a:rPr lang="en-ZA" sz="2200" dirty="0">
                <a:solidFill>
                  <a:schemeClr val="bg1"/>
                </a:solidFill>
              </a:rPr>
              <a:t>Radiotracer Photoluminescence (PL) 					[1965 </a:t>
            </a:r>
            <a:r>
              <a:rPr lang="en-ZA" sz="2200" dirty="0" err="1">
                <a:solidFill>
                  <a:schemeClr val="bg1"/>
                </a:solidFill>
              </a:rPr>
              <a:t>Broser+Franke</a:t>
            </a:r>
            <a:r>
              <a:rPr lang="en-ZA" sz="2200" dirty="0">
                <a:solidFill>
                  <a:schemeClr val="bg1"/>
                </a:solidFill>
              </a:rPr>
              <a:t>]</a:t>
            </a:r>
          </a:p>
        </p:txBody>
      </p:sp>
      <p:sp>
        <p:nvSpPr>
          <p:cNvPr id="9" name="TextBox 8"/>
          <p:cNvSpPr txBox="1"/>
          <p:nvPr/>
        </p:nvSpPr>
        <p:spPr>
          <a:xfrm>
            <a:off x="139243" y="676932"/>
            <a:ext cx="11876016" cy="1107996"/>
          </a:xfrm>
          <a:prstGeom prst="rect">
            <a:avLst/>
          </a:prstGeom>
          <a:solidFill>
            <a:srgbClr val="002060"/>
          </a:solidFill>
        </p:spPr>
        <p:txBody>
          <a:bodyPr wrap="square" rtlCol="0">
            <a:spAutoFit/>
          </a:bodyPr>
          <a:lstStyle/>
          <a:p>
            <a:r>
              <a:rPr lang="en-US" sz="2200" b="1" dirty="0">
                <a:solidFill>
                  <a:schemeClr val="bg1"/>
                </a:solidFill>
              </a:rPr>
              <a:t>Nuclear radiation can easily be detected with high sensitivity i.e. very low concentrations of radioactive impurity atoms in a material can be quantified.</a:t>
            </a:r>
          </a:p>
          <a:p>
            <a:pPr marL="342900" indent="-342900">
              <a:buFont typeface="Wingdings" panose="05000000000000000000" pitchFamily="2" charset="2"/>
              <a:buChar char="ü"/>
            </a:pPr>
            <a:r>
              <a:rPr lang="en-ZA" sz="2200" dirty="0">
                <a:solidFill>
                  <a:schemeClr val="bg1"/>
                </a:solidFill>
              </a:rPr>
              <a:t>Radiotracer</a:t>
            </a:r>
            <a:r>
              <a:rPr lang="en-ZA" sz="2200" b="1" dirty="0">
                <a:solidFill>
                  <a:schemeClr val="bg1"/>
                </a:solidFill>
              </a:rPr>
              <a:t> </a:t>
            </a:r>
            <a:r>
              <a:rPr lang="en-ZA" sz="2200" dirty="0">
                <a:solidFill>
                  <a:schemeClr val="bg1"/>
                </a:solidFill>
              </a:rPr>
              <a:t>Diffusion depth profiling					[1920 G. v. Hevesy]</a:t>
            </a:r>
          </a:p>
        </p:txBody>
      </p:sp>
      <p:sp>
        <p:nvSpPr>
          <p:cNvPr id="10" name="TextBox 9"/>
          <p:cNvSpPr txBox="1"/>
          <p:nvPr/>
        </p:nvSpPr>
        <p:spPr>
          <a:xfrm>
            <a:off x="10136026" y="6303702"/>
            <a:ext cx="1947117" cy="369332"/>
          </a:xfrm>
          <a:prstGeom prst="rect">
            <a:avLst/>
          </a:prstGeom>
          <a:noFill/>
        </p:spPr>
        <p:txBody>
          <a:bodyPr wrap="square" rtlCol="0">
            <a:spAutoFit/>
          </a:bodyPr>
          <a:lstStyle/>
          <a:p>
            <a:r>
              <a:rPr lang="en-ZA" dirty="0"/>
              <a:t>Courtesy U. Wahl</a:t>
            </a:r>
          </a:p>
        </p:txBody>
      </p:sp>
      <p:sp>
        <p:nvSpPr>
          <p:cNvPr id="8" name="TextBox 7">
            <a:extLst>
              <a:ext uri="{FF2B5EF4-FFF2-40B4-BE49-F238E27FC236}">
                <a16:creationId xmlns:a16="http://schemas.microsoft.com/office/drawing/2014/main" id="{70F1FE0D-B391-4A8E-91DD-0701D6F88745}"/>
              </a:ext>
            </a:extLst>
          </p:cNvPr>
          <p:cNvSpPr txBox="1"/>
          <p:nvPr/>
        </p:nvSpPr>
        <p:spPr>
          <a:xfrm>
            <a:off x="139243" y="4220435"/>
            <a:ext cx="11876016" cy="2123658"/>
          </a:xfrm>
          <a:prstGeom prst="rect">
            <a:avLst/>
          </a:prstGeom>
          <a:solidFill>
            <a:srgbClr val="800080"/>
          </a:solidFill>
        </p:spPr>
        <p:txBody>
          <a:bodyPr wrap="square" rtlCol="0">
            <a:spAutoFit/>
          </a:bodyPr>
          <a:lstStyle/>
          <a:p>
            <a:r>
              <a:rPr lang="en-ZA" sz="2200" b="1" dirty="0">
                <a:solidFill>
                  <a:schemeClr val="bg1"/>
                </a:solidFill>
              </a:rPr>
              <a:t>Unstable isotopes as “spies” </a:t>
            </a:r>
            <a:r>
              <a:rPr lang="en-US" sz="2200" b="1" dirty="0">
                <a:solidFill>
                  <a:schemeClr val="bg1"/>
                </a:solidFill>
              </a:rPr>
              <a:t>transmitting information with atomic resolution via the particles they emit in their decay.</a:t>
            </a:r>
            <a:endParaRPr lang="en-ZA" sz="2200" b="1" dirty="0">
              <a:solidFill>
                <a:schemeClr val="bg1"/>
              </a:solidFill>
            </a:endParaRPr>
          </a:p>
          <a:p>
            <a:pPr marL="285750" indent="-285750">
              <a:buFont typeface="Wingdings" panose="05000000000000000000" pitchFamily="2" charset="2"/>
              <a:buChar char="ü"/>
            </a:pPr>
            <a:r>
              <a:rPr lang="en-ZA" sz="2200" dirty="0">
                <a:solidFill>
                  <a:schemeClr val="bg1"/>
                </a:solidFill>
              </a:rPr>
              <a:t>beta-Nuclear Magnetic Resonance (</a:t>
            </a:r>
            <a:r>
              <a:rPr lang="el-GR" sz="2200" dirty="0">
                <a:solidFill>
                  <a:schemeClr val="bg1"/>
                </a:solidFill>
              </a:rPr>
              <a:t>β-</a:t>
            </a:r>
            <a:r>
              <a:rPr lang="en-ZA" sz="2200" dirty="0">
                <a:solidFill>
                  <a:schemeClr val="bg1"/>
                </a:solidFill>
              </a:rPr>
              <a:t>NMR)				[</a:t>
            </a:r>
            <a:r>
              <a:rPr lang="en-ZA" sz="2200" dirty="0">
                <a:solidFill>
                  <a:schemeClr val="bg1"/>
                </a:solidFill>
                <a:latin typeface="Times" panose="02020603050405020304" pitchFamily="18" charset="0"/>
                <a:cs typeface="Times" panose="02020603050405020304" pitchFamily="18" charset="0"/>
              </a:rPr>
              <a:t>~</a:t>
            </a:r>
            <a:r>
              <a:rPr lang="en-ZA" sz="2200" dirty="0">
                <a:solidFill>
                  <a:schemeClr val="bg1"/>
                </a:solidFill>
              </a:rPr>
              <a:t>1959 D. Connor]</a:t>
            </a:r>
          </a:p>
          <a:p>
            <a:pPr marL="285750" indent="-285750">
              <a:buFont typeface="Wingdings" panose="05000000000000000000" pitchFamily="2" charset="2"/>
              <a:buChar char="ü"/>
            </a:pPr>
            <a:r>
              <a:rPr lang="en-ZA" sz="2200" dirty="0">
                <a:solidFill>
                  <a:schemeClr val="bg1"/>
                </a:solidFill>
              </a:rPr>
              <a:t>Perturbed Angular Correlation (PAC)					[1951 </a:t>
            </a:r>
            <a:r>
              <a:rPr lang="en-ZA" sz="2200" dirty="0" err="1">
                <a:solidFill>
                  <a:schemeClr val="bg1"/>
                </a:solidFill>
              </a:rPr>
              <a:t>Frauenfelder</a:t>
            </a:r>
            <a:r>
              <a:rPr lang="en-ZA" sz="2200" dirty="0">
                <a:solidFill>
                  <a:schemeClr val="bg1"/>
                </a:solidFill>
              </a:rPr>
              <a:t> et al]</a:t>
            </a:r>
          </a:p>
          <a:p>
            <a:pPr marL="285750" indent="-285750">
              <a:buFont typeface="Wingdings" panose="05000000000000000000" pitchFamily="2" charset="2"/>
              <a:buChar char="ü"/>
            </a:pPr>
            <a:r>
              <a:rPr lang="en-ZA" sz="2200" dirty="0">
                <a:solidFill>
                  <a:schemeClr val="bg1"/>
                </a:solidFill>
              </a:rPr>
              <a:t>Emission Channeling (EC)						[1965 B. </a:t>
            </a:r>
            <a:r>
              <a:rPr lang="en-ZA" sz="2200" dirty="0" err="1">
                <a:solidFill>
                  <a:schemeClr val="bg1"/>
                </a:solidFill>
              </a:rPr>
              <a:t>Domeij</a:t>
            </a:r>
            <a:r>
              <a:rPr lang="en-ZA" sz="2200" dirty="0">
                <a:solidFill>
                  <a:schemeClr val="bg1"/>
                </a:solidFill>
              </a:rPr>
              <a:t>]</a:t>
            </a:r>
          </a:p>
          <a:p>
            <a:pPr marL="285750" indent="-285750">
              <a:buFont typeface="Wingdings" panose="05000000000000000000" pitchFamily="2" charset="2"/>
              <a:buChar char="ü"/>
            </a:pPr>
            <a:r>
              <a:rPr lang="en-ZA" sz="2200" dirty="0">
                <a:solidFill>
                  <a:schemeClr val="bg1"/>
                </a:solidFill>
              </a:rPr>
              <a:t>Mössbauer Spectroscopy (eMS) 					[1958 R.L. Mössbauer]</a:t>
            </a:r>
          </a:p>
        </p:txBody>
      </p:sp>
      <p:grpSp>
        <p:nvGrpSpPr>
          <p:cNvPr id="2" name="Group 1">
            <a:extLst>
              <a:ext uri="{FF2B5EF4-FFF2-40B4-BE49-F238E27FC236}">
                <a16:creationId xmlns:a16="http://schemas.microsoft.com/office/drawing/2014/main" id="{1BE578E1-7A8C-A14A-4F1E-7503F3C4F836}"/>
              </a:ext>
            </a:extLst>
          </p:cNvPr>
          <p:cNvGrpSpPr/>
          <p:nvPr/>
        </p:nvGrpSpPr>
        <p:grpSpPr>
          <a:xfrm>
            <a:off x="78170" y="107673"/>
            <a:ext cx="12035660" cy="6703999"/>
            <a:chOff x="0" y="71569"/>
            <a:chExt cx="12192000" cy="6703999"/>
          </a:xfrm>
        </p:grpSpPr>
        <p:sp>
          <p:nvSpPr>
            <p:cNvPr id="3" name="Rectangle 2">
              <a:extLst>
                <a:ext uri="{FF2B5EF4-FFF2-40B4-BE49-F238E27FC236}">
                  <a16:creationId xmlns:a16="http://schemas.microsoft.com/office/drawing/2014/main" id="{916DB707-BF48-9AD9-EA78-56A301A96FC2}"/>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Rectangle 3">
              <a:extLst>
                <a:ext uri="{FF2B5EF4-FFF2-40B4-BE49-F238E27FC236}">
                  <a16:creationId xmlns:a16="http://schemas.microsoft.com/office/drawing/2014/main" id="{243565D1-6E68-A387-1B4A-899214395227}"/>
                </a:ext>
              </a:extLst>
            </p:cNvPr>
            <p:cNvSpPr/>
            <p:nvPr/>
          </p:nvSpPr>
          <p:spPr>
            <a:xfrm>
              <a:off x="0" y="71569"/>
              <a:ext cx="12192000" cy="437243"/>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Materials Science with Radioactive Isotopes: Exploits 3 principle</a:t>
              </a:r>
            </a:p>
          </p:txBody>
        </p:sp>
      </p:grpSp>
    </p:spTree>
    <p:extLst>
      <p:ext uri="{BB962C8B-B14F-4D97-AF65-F5344CB8AC3E}">
        <p14:creationId xmlns:p14="http://schemas.microsoft.com/office/powerpoint/2010/main" val="246818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M-Effect Recoil 1.jpg"/>
          <p:cNvPicPr>
            <a:picLocks noChangeAspect="1"/>
          </p:cNvPicPr>
          <p:nvPr/>
        </p:nvPicPr>
        <p:blipFill rotWithShape="1">
          <a:blip r:embed="rId3" cstate="print"/>
          <a:srcRect l="387" t="2930" r="573" b="3794"/>
          <a:stretch/>
        </p:blipFill>
        <p:spPr>
          <a:xfrm>
            <a:off x="6670623" y="2591329"/>
            <a:ext cx="5521377" cy="3900022"/>
          </a:xfrm>
          <a:prstGeom prst="rect">
            <a:avLst/>
          </a:prstGeom>
          <a:ln>
            <a:noFill/>
          </a:ln>
          <a:effectLst>
            <a:softEdge rad="112500"/>
          </a:effectLst>
        </p:spPr>
      </p:pic>
      <p:grpSp>
        <p:nvGrpSpPr>
          <p:cNvPr id="51" name="Group 50"/>
          <p:cNvGrpSpPr/>
          <p:nvPr/>
        </p:nvGrpSpPr>
        <p:grpSpPr>
          <a:xfrm>
            <a:off x="180540" y="803208"/>
            <a:ext cx="6494871" cy="2188550"/>
            <a:chOff x="539552" y="1947830"/>
            <a:chExt cx="6798784" cy="2188550"/>
          </a:xfrm>
        </p:grpSpPr>
        <p:pic>
          <p:nvPicPr>
            <p:cNvPr id="52" name="Picture 2" descr="http://www.nndb.com/people/824/000099527/rudolf-mossbauer-1.jpg"/>
            <p:cNvPicPr>
              <a:picLocks noChangeAspect="1" noChangeArrowheads="1"/>
            </p:cNvPicPr>
            <p:nvPr/>
          </p:nvPicPr>
          <p:blipFill>
            <a:blip r:embed="rId4" cstate="print"/>
            <a:srcRect/>
            <a:stretch>
              <a:fillRect/>
            </a:stretch>
          </p:blipFill>
          <p:spPr bwMode="auto">
            <a:xfrm>
              <a:off x="539552" y="1947830"/>
              <a:ext cx="1765430" cy="2188550"/>
            </a:xfrm>
            <a:prstGeom prst="rect">
              <a:avLst/>
            </a:prstGeom>
            <a:ln>
              <a:noFill/>
            </a:ln>
            <a:effectLst>
              <a:softEdge rad="112500"/>
            </a:effectLst>
          </p:spPr>
        </p:pic>
        <p:sp>
          <p:nvSpPr>
            <p:cNvPr id="53" name="TextBox 52"/>
            <p:cNvSpPr txBox="1"/>
            <p:nvPr/>
          </p:nvSpPr>
          <p:spPr>
            <a:xfrm>
              <a:off x="2405868" y="2077463"/>
              <a:ext cx="4932468" cy="1938992"/>
            </a:xfrm>
            <a:prstGeom prst="rect">
              <a:avLst/>
            </a:prstGeom>
            <a:noFill/>
          </p:spPr>
          <p:txBody>
            <a:bodyPr wrap="square" rtlCol="0">
              <a:spAutoFit/>
            </a:bodyPr>
            <a:lstStyle/>
            <a:p>
              <a:r>
                <a:rPr lang="en-ZW" sz="2400" b="1" dirty="0">
                  <a:solidFill>
                    <a:srgbClr val="1B1B55"/>
                  </a:solidFill>
                </a:rPr>
                <a:t>Rudolf L. Mössbauer</a:t>
              </a:r>
            </a:p>
            <a:p>
              <a:endParaRPr lang="en-US" sz="2400" b="1" dirty="0">
                <a:solidFill>
                  <a:srgbClr val="1B1B55"/>
                </a:solidFill>
              </a:endParaRPr>
            </a:p>
            <a:p>
              <a:r>
                <a:rPr lang="en-ZW" sz="2400" dirty="0">
                  <a:solidFill>
                    <a:srgbClr val="1B1B55"/>
                  </a:solidFill>
                </a:rPr>
                <a:t>Nobel Prize in Physics in 1961 for his 1957 discovery of the Mössbauer effect.</a:t>
              </a:r>
            </a:p>
          </p:txBody>
        </p:sp>
      </p:grpSp>
      <p:grpSp>
        <p:nvGrpSpPr>
          <p:cNvPr id="14" name="Group 13"/>
          <p:cNvGrpSpPr/>
          <p:nvPr/>
        </p:nvGrpSpPr>
        <p:grpSpPr>
          <a:xfrm>
            <a:off x="7704943" y="4969872"/>
            <a:ext cx="1817079" cy="896350"/>
            <a:chOff x="2431918" y="4604352"/>
            <a:chExt cx="1817079" cy="896350"/>
          </a:xfrm>
        </p:grpSpPr>
        <p:sp>
          <p:nvSpPr>
            <p:cNvPr id="15" name="Rectangle 14"/>
            <p:cNvSpPr/>
            <p:nvPr/>
          </p:nvSpPr>
          <p:spPr>
            <a:xfrm>
              <a:off x="2431918" y="4604352"/>
              <a:ext cx="782759" cy="8963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W"/>
            </a:p>
          </p:txBody>
        </p:sp>
        <p:sp>
          <p:nvSpPr>
            <p:cNvPr id="16" name="Rectangle 15"/>
            <p:cNvSpPr/>
            <p:nvPr/>
          </p:nvSpPr>
          <p:spPr>
            <a:xfrm>
              <a:off x="3428992" y="4604352"/>
              <a:ext cx="820005" cy="896350"/>
            </a:xfrm>
            <a:prstGeom prst="rect">
              <a:avLst/>
            </a:prstGeom>
            <a:noFill/>
            <a:ln w="5080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W" dirty="0">
                <a:solidFill>
                  <a:srgbClr val="00CCFF"/>
                </a:solidFill>
              </a:endParaRPr>
            </a:p>
          </p:txBody>
        </p:sp>
      </p:grpSp>
      <p:sp>
        <p:nvSpPr>
          <p:cNvPr id="3" name="Rectangle 2"/>
          <p:cNvSpPr/>
          <p:nvPr/>
        </p:nvSpPr>
        <p:spPr>
          <a:xfrm>
            <a:off x="180540" y="509666"/>
            <a:ext cx="6494871" cy="2698229"/>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8" name="Picture 19"/>
          <p:cNvPicPr>
            <a:picLocks noChangeAspect="1" noChangeArrowheads="1"/>
          </p:cNvPicPr>
          <p:nvPr/>
        </p:nvPicPr>
        <p:blipFill>
          <a:blip r:embed="rId5" cstate="print"/>
          <a:srcRect/>
          <a:stretch>
            <a:fillRect/>
          </a:stretch>
        </p:blipFill>
        <p:spPr bwMode="auto">
          <a:xfrm>
            <a:off x="11836322" y="48256"/>
            <a:ext cx="302516" cy="305855"/>
          </a:xfrm>
          <a:prstGeom prst="rect">
            <a:avLst/>
          </a:prstGeom>
          <a:noFill/>
          <a:ln w="9525">
            <a:noFill/>
            <a:miter lim="800000"/>
            <a:headEnd/>
            <a:tailEnd/>
          </a:ln>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84211" y="49636"/>
            <a:ext cx="209632" cy="317004"/>
          </a:xfrm>
          <a:prstGeom prst="rect">
            <a:avLst/>
          </a:prstGeom>
        </p:spPr>
      </p:pic>
      <p:sp>
        <p:nvSpPr>
          <p:cNvPr id="2" name="Rectangle 1">
            <a:extLst>
              <a:ext uri="{FF2B5EF4-FFF2-40B4-BE49-F238E27FC236}">
                <a16:creationId xmlns:a16="http://schemas.microsoft.com/office/drawing/2014/main" id="{4551250A-960B-4074-B341-AE7026B60261}"/>
              </a:ext>
            </a:extLst>
          </p:cNvPr>
          <p:cNvSpPr/>
          <p:nvPr/>
        </p:nvSpPr>
        <p:spPr>
          <a:xfrm>
            <a:off x="11505449" y="6332611"/>
            <a:ext cx="757323" cy="369332"/>
          </a:xfrm>
          <a:prstGeom prst="rect">
            <a:avLst/>
          </a:prstGeom>
        </p:spPr>
        <p:txBody>
          <a:bodyPr wrap="none">
            <a:spAutoFit/>
          </a:bodyPr>
          <a:lstStyle/>
          <a:p>
            <a:r>
              <a:rPr lang="en-US" dirty="0"/>
              <a:t>Fujita </a:t>
            </a:r>
            <a:endParaRPr lang="en-ZW" dirty="0"/>
          </a:p>
        </p:txBody>
      </p:sp>
      <p:grpSp>
        <p:nvGrpSpPr>
          <p:cNvPr id="4" name="Group 3">
            <a:extLst>
              <a:ext uri="{FF2B5EF4-FFF2-40B4-BE49-F238E27FC236}">
                <a16:creationId xmlns:a16="http://schemas.microsoft.com/office/drawing/2014/main" id="{8A688A7B-DB0A-440E-AB96-DBA75F2D36CC}"/>
              </a:ext>
            </a:extLst>
          </p:cNvPr>
          <p:cNvGrpSpPr/>
          <p:nvPr/>
        </p:nvGrpSpPr>
        <p:grpSpPr>
          <a:xfrm>
            <a:off x="6865495" y="509666"/>
            <a:ext cx="4991725" cy="2081663"/>
            <a:chOff x="6865495" y="509666"/>
            <a:chExt cx="4991725" cy="2081663"/>
          </a:xfrm>
        </p:grpSpPr>
        <p:sp>
          <p:nvSpPr>
            <p:cNvPr id="6" name="Rectangle 5"/>
            <p:cNvSpPr/>
            <p:nvPr/>
          </p:nvSpPr>
          <p:spPr>
            <a:xfrm>
              <a:off x="6865495" y="509666"/>
              <a:ext cx="4991725" cy="208166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27" name="Group 26">
              <a:extLst>
                <a:ext uri="{FF2B5EF4-FFF2-40B4-BE49-F238E27FC236}">
                  <a16:creationId xmlns:a16="http://schemas.microsoft.com/office/drawing/2014/main" id="{1CFD3E57-73D8-4B73-9B58-1DCBFCF9861B}"/>
                </a:ext>
              </a:extLst>
            </p:cNvPr>
            <p:cNvGrpSpPr/>
            <p:nvPr/>
          </p:nvGrpSpPr>
          <p:grpSpPr>
            <a:xfrm>
              <a:off x="8096322" y="1362780"/>
              <a:ext cx="2602384" cy="788198"/>
              <a:chOff x="1071538" y="1285860"/>
              <a:chExt cx="2602384" cy="788198"/>
            </a:xfrm>
          </p:grpSpPr>
          <p:sp>
            <p:nvSpPr>
              <p:cNvPr id="28" name="Oval 27">
                <a:extLst>
                  <a:ext uri="{FF2B5EF4-FFF2-40B4-BE49-F238E27FC236}">
                    <a16:creationId xmlns:a16="http://schemas.microsoft.com/office/drawing/2014/main" id="{0DC4D487-8883-4497-A64E-C3647A2FF566}"/>
                  </a:ext>
                </a:extLst>
              </p:cNvPr>
              <p:cNvSpPr/>
              <p:nvPr/>
            </p:nvSpPr>
            <p:spPr>
              <a:xfrm>
                <a:off x="1785918" y="1285860"/>
                <a:ext cx="593881" cy="62228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itchFamily="18" charset="0"/>
                    <a:cs typeface="Times New Roman" pitchFamily="18" charset="0"/>
                  </a:rPr>
                  <a:t>Z,N</a:t>
                </a:r>
                <a:endParaRPr lang="en-ZW" dirty="0">
                  <a:latin typeface="Times New Roman" pitchFamily="18" charset="0"/>
                  <a:cs typeface="Times New Roman" pitchFamily="18" charset="0"/>
                </a:endParaRPr>
              </a:p>
            </p:txBody>
          </p:sp>
          <p:sp>
            <p:nvSpPr>
              <p:cNvPr id="29" name="Freeform 39">
                <a:extLst>
                  <a:ext uri="{FF2B5EF4-FFF2-40B4-BE49-F238E27FC236}">
                    <a16:creationId xmlns:a16="http://schemas.microsoft.com/office/drawing/2014/main" id="{A741122B-8A3A-4233-9FDF-207C8109D594}"/>
                  </a:ext>
                </a:extLst>
              </p:cNvPr>
              <p:cNvSpPr/>
              <p:nvPr/>
            </p:nvSpPr>
            <p:spPr>
              <a:xfrm>
                <a:off x="2571736" y="1500174"/>
                <a:ext cx="1102186" cy="177678"/>
              </a:xfrm>
              <a:custGeom>
                <a:avLst/>
                <a:gdLst>
                  <a:gd name="connsiteX0" fmla="*/ 0 w 1476375"/>
                  <a:gd name="connsiteY0" fmla="*/ 68262 h 146049"/>
                  <a:gd name="connsiteX1" fmla="*/ 266700 w 1476375"/>
                  <a:gd name="connsiteY1" fmla="*/ 11112 h 146049"/>
                  <a:gd name="connsiteX2" fmla="*/ 533400 w 1476375"/>
                  <a:gd name="connsiteY2" fmla="*/ 134937 h 146049"/>
                  <a:gd name="connsiteX3" fmla="*/ 857250 w 1476375"/>
                  <a:gd name="connsiteY3" fmla="*/ 1587 h 146049"/>
                  <a:gd name="connsiteX4" fmla="*/ 1114425 w 1476375"/>
                  <a:gd name="connsiteY4" fmla="*/ 134937 h 146049"/>
                  <a:gd name="connsiteX5" fmla="*/ 1352550 w 1476375"/>
                  <a:gd name="connsiteY5" fmla="*/ 68262 h 146049"/>
                  <a:gd name="connsiteX6" fmla="*/ 1476375 w 1476375"/>
                  <a:gd name="connsiteY6" fmla="*/ 68262 h 146049"/>
                  <a:gd name="connsiteX7" fmla="*/ 1476375 w 1476375"/>
                  <a:gd name="connsiteY7" fmla="*/ 68262 h 14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6375" h="146049">
                    <a:moveTo>
                      <a:pt x="0" y="68262"/>
                    </a:moveTo>
                    <a:cubicBezTo>
                      <a:pt x="88900" y="34131"/>
                      <a:pt x="177800" y="0"/>
                      <a:pt x="266700" y="11112"/>
                    </a:cubicBezTo>
                    <a:cubicBezTo>
                      <a:pt x="355600" y="22224"/>
                      <a:pt x="434975" y="136525"/>
                      <a:pt x="533400" y="134937"/>
                    </a:cubicBezTo>
                    <a:cubicBezTo>
                      <a:pt x="631825" y="133350"/>
                      <a:pt x="760413" y="1587"/>
                      <a:pt x="857250" y="1587"/>
                    </a:cubicBezTo>
                    <a:cubicBezTo>
                      <a:pt x="954087" y="1587"/>
                      <a:pt x="1031875" y="123825"/>
                      <a:pt x="1114425" y="134937"/>
                    </a:cubicBezTo>
                    <a:cubicBezTo>
                      <a:pt x="1196975" y="146049"/>
                      <a:pt x="1292225" y="79374"/>
                      <a:pt x="1352550" y="68262"/>
                    </a:cubicBezTo>
                    <a:cubicBezTo>
                      <a:pt x="1412875" y="57150"/>
                      <a:pt x="1476375" y="68262"/>
                      <a:pt x="1476375" y="68262"/>
                    </a:cubicBezTo>
                    <a:lnTo>
                      <a:pt x="1476375" y="68262"/>
                    </a:lnTo>
                  </a:path>
                </a:pathLst>
              </a:cu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ZW" dirty="0">
                  <a:latin typeface="Times New Roman" pitchFamily="18" charset="0"/>
                  <a:cs typeface="Times New Roman" pitchFamily="18" charset="0"/>
                </a:endParaRPr>
              </a:p>
            </p:txBody>
          </p:sp>
          <p:sp>
            <p:nvSpPr>
              <p:cNvPr id="30" name="TextBox 29">
                <a:extLst>
                  <a:ext uri="{FF2B5EF4-FFF2-40B4-BE49-F238E27FC236}">
                    <a16:creationId xmlns:a16="http://schemas.microsoft.com/office/drawing/2014/main" id="{3327EF2A-10AC-4EDA-92E0-120A6135BF3A}"/>
                  </a:ext>
                </a:extLst>
              </p:cNvPr>
              <p:cNvSpPr txBox="1"/>
              <p:nvPr/>
            </p:nvSpPr>
            <p:spPr>
              <a:xfrm>
                <a:off x="2694201" y="1597004"/>
                <a:ext cx="642942" cy="477054"/>
              </a:xfrm>
              <a:prstGeom prst="rect">
                <a:avLst/>
              </a:prstGeom>
              <a:noFill/>
            </p:spPr>
            <p:txBody>
              <a:bodyPr wrap="square" rtlCol="0">
                <a:spAutoFit/>
              </a:bodyPr>
              <a:lstStyle/>
              <a:p>
                <a:pPr algn="ctr"/>
                <a:r>
                  <a:rPr lang="el-GR" sz="2500" b="1" dirty="0">
                    <a:latin typeface="Times New Roman" pitchFamily="18" charset="0"/>
                    <a:cs typeface="Times New Roman" pitchFamily="18" charset="0"/>
                  </a:rPr>
                  <a:t>γ</a:t>
                </a:r>
                <a:endParaRPr lang="en-ZW" sz="2500" b="1" dirty="0">
                  <a:latin typeface="Times New Roman" pitchFamily="18" charset="0"/>
                  <a:cs typeface="Times New Roman" pitchFamily="18" charset="0"/>
                </a:endParaRPr>
              </a:p>
            </p:txBody>
          </p:sp>
          <p:cxnSp>
            <p:nvCxnSpPr>
              <p:cNvPr id="31" name="Straight Arrow Connector 30">
                <a:extLst>
                  <a:ext uri="{FF2B5EF4-FFF2-40B4-BE49-F238E27FC236}">
                    <a16:creationId xmlns:a16="http://schemas.microsoft.com/office/drawing/2014/main" id="{09AC6821-F27A-4A6D-806C-12A98EDE9C15}"/>
                  </a:ext>
                </a:extLst>
              </p:cNvPr>
              <p:cNvCxnSpPr/>
              <p:nvPr/>
            </p:nvCxnSpPr>
            <p:spPr>
              <a:xfrm rot="10800000">
                <a:off x="1142976" y="1571612"/>
                <a:ext cx="500066"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850B30E-BFE1-4AD6-8F4F-ECFBB1545209}"/>
                  </a:ext>
                </a:extLst>
              </p:cNvPr>
              <p:cNvSpPr txBox="1"/>
              <p:nvPr/>
            </p:nvSpPr>
            <p:spPr>
              <a:xfrm>
                <a:off x="1071538" y="1643050"/>
                <a:ext cx="642942" cy="369332"/>
              </a:xfrm>
              <a:prstGeom prst="rect">
                <a:avLst/>
              </a:prstGeom>
              <a:noFill/>
            </p:spPr>
            <p:txBody>
              <a:bodyPr wrap="square" rtlCol="0">
                <a:spAutoFit/>
              </a:bodyPr>
              <a:lstStyle/>
              <a:p>
                <a:r>
                  <a:rPr lang="en-US" i="1" dirty="0" err="1">
                    <a:latin typeface="Times New Roman" pitchFamily="18" charset="0"/>
                    <a:cs typeface="Times New Roman" pitchFamily="18" charset="0"/>
                  </a:rPr>
                  <a:t>E</a:t>
                </a:r>
                <a:r>
                  <a:rPr lang="en-US" baseline="-25000" dirty="0" err="1">
                    <a:latin typeface="Times New Roman" pitchFamily="18" charset="0"/>
                    <a:cs typeface="Times New Roman" pitchFamily="18" charset="0"/>
                  </a:rPr>
                  <a:t>r</a:t>
                </a:r>
                <a:endParaRPr lang="en-ZW" baseline="-25000" dirty="0">
                  <a:latin typeface="Times New Roman" pitchFamily="18" charset="0"/>
                  <a:cs typeface="Times New Roman" pitchFamily="18" charset="0"/>
                </a:endParaRPr>
              </a:p>
            </p:txBody>
          </p:sp>
        </p:grpSp>
        <p:sp>
          <p:nvSpPr>
            <p:cNvPr id="34" name="TextBox 33">
              <a:extLst>
                <a:ext uri="{FF2B5EF4-FFF2-40B4-BE49-F238E27FC236}">
                  <a16:creationId xmlns:a16="http://schemas.microsoft.com/office/drawing/2014/main" id="{499761BB-5D43-4937-8E50-1D481372B9A8}"/>
                </a:ext>
              </a:extLst>
            </p:cNvPr>
            <p:cNvSpPr txBox="1"/>
            <p:nvPr/>
          </p:nvSpPr>
          <p:spPr>
            <a:xfrm>
              <a:off x="8504270" y="647335"/>
              <a:ext cx="1714512" cy="369332"/>
            </a:xfrm>
            <a:prstGeom prst="rect">
              <a:avLst/>
            </a:prstGeom>
            <a:noFill/>
          </p:spPr>
          <p:txBody>
            <a:bodyPr wrap="square" rtlCol="0">
              <a:spAutoFit/>
            </a:bodyPr>
            <a:lstStyle/>
            <a:p>
              <a:r>
                <a:rPr lang="en-US" dirty="0">
                  <a:latin typeface="Times New Roman" pitchFamily="18" charset="0"/>
                  <a:cs typeface="Times New Roman" pitchFamily="18" charset="0"/>
                </a:rPr>
                <a:t>Free Nucleus</a:t>
              </a:r>
              <a:endParaRPr lang="en-ZW" dirty="0">
                <a:latin typeface="Times New Roman" pitchFamily="18" charset="0"/>
                <a:cs typeface="Times New Roman" pitchFamily="18" charset="0"/>
              </a:endParaRPr>
            </a:p>
          </p:txBody>
        </p:sp>
      </p:grpSp>
      <p:grpSp>
        <p:nvGrpSpPr>
          <p:cNvPr id="17" name="Group 16">
            <a:extLst>
              <a:ext uri="{FF2B5EF4-FFF2-40B4-BE49-F238E27FC236}">
                <a16:creationId xmlns:a16="http://schemas.microsoft.com/office/drawing/2014/main" id="{074D3F07-7A3F-4810-BB1B-E19AD865A12B}"/>
              </a:ext>
            </a:extLst>
          </p:cNvPr>
          <p:cNvGrpSpPr/>
          <p:nvPr/>
        </p:nvGrpSpPr>
        <p:grpSpPr>
          <a:xfrm>
            <a:off x="180539" y="3501437"/>
            <a:ext cx="6494871" cy="3024353"/>
            <a:chOff x="180539" y="3501437"/>
            <a:chExt cx="6494871" cy="3024353"/>
          </a:xfrm>
        </p:grpSpPr>
        <p:pic>
          <p:nvPicPr>
            <p:cNvPr id="10" name="Picture 9">
              <a:extLst>
                <a:ext uri="{FF2B5EF4-FFF2-40B4-BE49-F238E27FC236}">
                  <a16:creationId xmlns:a16="http://schemas.microsoft.com/office/drawing/2014/main" id="{143BDDA8-1691-4605-A24C-D87D61412A43}"/>
                </a:ext>
              </a:extLst>
            </p:cNvPr>
            <p:cNvPicPr>
              <a:picLocks noChangeAspect="1"/>
            </p:cNvPicPr>
            <p:nvPr/>
          </p:nvPicPr>
          <p:blipFill>
            <a:blip r:embed="rId7"/>
            <a:stretch>
              <a:fillRect/>
            </a:stretch>
          </p:blipFill>
          <p:spPr>
            <a:xfrm>
              <a:off x="296688" y="3650106"/>
              <a:ext cx="6226287" cy="2423722"/>
            </a:xfrm>
            <a:prstGeom prst="rect">
              <a:avLst/>
            </a:prstGeom>
          </p:spPr>
        </p:pic>
        <p:sp>
          <p:nvSpPr>
            <p:cNvPr id="11" name="TextBox 10">
              <a:extLst>
                <a:ext uri="{FF2B5EF4-FFF2-40B4-BE49-F238E27FC236}">
                  <a16:creationId xmlns:a16="http://schemas.microsoft.com/office/drawing/2014/main" id="{DF4D1C24-3446-42DF-A7D3-7042B40E3ED0}"/>
                </a:ext>
              </a:extLst>
            </p:cNvPr>
            <p:cNvSpPr txBox="1"/>
            <p:nvPr/>
          </p:nvSpPr>
          <p:spPr>
            <a:xfrm>
              <a:off x="1504950" y="6014595"/>
              <a:ext cx="362103" cy="461665"/>
            </a:xfrm>
            <a:prstGeom prst="rect">
              <a:avLst/>
            </a:prstGeom>
            <a:noFill/>
            <a:ln>
              <a:solidFill>
                <a:schemeClr val="accent1"/>
              </a:solidFill>
            </a:ln>
          </p:spPr>
          <p:txBody>
            <a:bodyPr wrap="square" rtlCol="0">
              <a:spAutoFit/>
            </a:bodyPr>
            <a:lstStyle/>
            <a:p>
              <a:r>
                <a:rPr lang="en-ZW" sz="2400" b="1" dirty="0"/>
                <a:t>1</a:t>
              </a:r>
            </a:p>
          </p:txBody>
        </p:sp>
        <p:sp>
          <p:nvSpPr>
            <p:cNvPr id="12" name="TextBox 11">
              <a:extLst>
                <a:ext uri="{FF2B5EF4-FFF2-40B4-BE49-F238E27FC236}">
                  <a16:creationId xmlns:a16="http://schemas.microsoft.com/office/drawing/2014/main" id="{2B870D23-746C-454B-BD3F-8F3A0BF7241E}"/>
                </a:ext>
              </a:extLst>
            </p:cNvPr>
            <p:cNvSpPr txBox="1"/>
            <p:nvPr/>
          </p:nvSpPr>
          <p:spPr>
            <a:xfrm>
              <a:off x="6044268" y="5975751"/>
              <a:ext cx="362103" cy="461665"/>
            </a:xfrm>
            <a:prstGeom prst="rect">
              <a:avLst/>
            </a:prstGeom>
            <a:noFill/>
            <a:ln>
              <a:solidFill>
                <a:schemeClr val="accent1"/>
              </a:solidFill>
            </a:ln>
          </p:spPr>
          <p:txBody>
            <a:bodyPr wrap="square" rtlCol="0">
              <a:spAutoFit/>
            </a:bodyPr>
            <a:lstStyle/>
            <a:p>
              <a:r>
                <a:rPr lang="en-ZW" sz="2400" b="1" dirty="0"/>
                <a:t>2</a:t>
              </a:r>
            </a:p>
          </p:txBody>
        </p:sp>
        <p:sp>
          <p:nvSpPr>
            <p:cNvPr id="13" name="Rectangle 12">
              <a:extLst>
                <a:ext uri="{FF2B5EF4-FFF2-40B4-BE49-F238E27FC236}">
                  <a16:creationId xmlns:a16="http://schemas.microsoft.com/office/drawing/2014/main" id="{6269BBBA-B8FF-40CB-8F6C-AB99FE96937F}"/>
                </a:ext>
              </a:extLst>
            </p:cNvPr>
            <p:cNvSpPr/>
            <p:nvPr/>
          </p:nvSpPr>
          <p:spPr>
            <a:xfrm>
              <a:off x="180539" y="3501437"/>
              <a:ext cx="6494871" cy="302435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7" name="Group 6">
            <a:extLst>
              <a:ext uri="{FF2B5EF4-FFF2-40B4-BE49-F238E27FC236}">
                <a16:creationId xmlns:a16="http://schemas.microsoft.com/office/drawing/2014/main" id="{A060FFB7-70B7-DD91-E38D-3DF59ECD693B}"/>
              </a:ext>
            </a:extLst>
          </p:cNvPr>
          <p:cNvGrpSpPr/>
          <p:nvPr/>
        </p:nvGrpSpPr>
        <p:grpSpPr>
          <a:xfrm>
            <a:off x="78170" y="71569"/>
            <a:ext cx="12035660" cy="6703999"/>
            <a:chOff x="0" y="71569"/>
            <a:chExt cx="12192000" cy="6703999"/>
          </a:xfrm>
        </p:grpSpPr>
        <p:sp>
          <p:nvSpPr>
            <p:cNvPr id="8" name="Rectangle 7">
              <a:extLst>
                <a:ext uri="{FF2B5EF4-FFF2-40B4-BE49-F238E27FC236}">
                  <a16:creationId xmlns:a16="http://schemas.microsoft.com/office/drawing/2014/main" id="{CA91A175-2A6D-BCE1-E040-738CD1D781DB}"/>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081EBB11-E8E4-1B44-FD4B-6240C67F921B}"/>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Mössbauer  Effect</a:t>
              </a:r>
            </a:p>
          </p:txBody>
        </p:sp>
      </p:grpSp>
    </p:spTree>
    <p:extLst>
      <p:ext uri="{BB962C8B-B14F-4D97-AF65-F5344CB8AC3E}">
        <p14:creationId xmlns:p14="http://schemas.microsoft.com/office/powerpoint/2010/main" val="4007050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p:stCondLst>
                              <p:cond delay="0"/>
                            </p:stCondLst>
                            <p:childTnLst>
                              <p:par>
                                <p:cTn id="20" presetID="35" presetClass="emph" presetSubtype="0" repeatCount="indefinite" fill="hold" nodeType="afterEffect">
                                  <p:stCondLst>
                                    <p:cond delay="0"/>
                                  </p:stCondLst>
                                  <p:endCondLst>
                                    <p:cond evt="onNext" delay="0">
                                      <p:tgtEl>
                                        <p:sldTgt/>
                                      </p:tgtEl>
                                    </p:cond>
                                  </p:endCondLst>
                                  <p:childTnLst>
                                    <p:anim calcmode="discrete" valueType="str">
                                      <p:cBhvr>
                                        <p:cTn id="21" dur="1000" fill="hold"/>
                                        <p:tgtEl>
                                          <p:spTgt spid="1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Effect Recoil 2.jpg"/>
          <p:cNvPicPr>
            <a:picLocks noChangeAspect="1"/>
          </p:cNvPicPr>
          <p:nvPr/>
        </p:nvPicPr>
        <p:blipFill rotWithShape="1">
          <a:blip r:embed="rId3" cstate="print"/>
          <a:srcRect t="4281" r="1575"/>
          <a:stretch/>
        </p:blipFill>
        <p:spPr>
          <a:xfrm>
            <a:off x="5290408" y="1048091"/>
            <a:ext cx="6676128" cy="4861824"/>
          </a:xfrm>
          <a:prstGeom prst="rect">
            <a:avLst/>
          </a:prstGeom>
          <a:ln>
            <a:noFill/>
          </a:ln>
          <a:effectLst>
            <a:softEdge rad="112500"/>
          </a:effectLst>
        </p:spPr>
      </p:pic>
      <p:grpSp>
        <p:nvGrpSpPr>
          <p:cNvPr id="11" name="Group 10"/>
          <p:cNvGrpSpPr/>
          <p:nvPr/>
        </p:nvGrpSpPr>
        <p:grpSpPr>
          <a:xfrm>
            <a:off x="6955435" y="3954351"/>
            <a:ext cx="2039017" cy="896350"/>
            <a:chOff x="2431918" y="4604352"/>
            <a:chExt cx="2039017" cy="896350"/>
          </a:xfrm>
        </p:grpSpPr>
        <p:sp>
          <p:nvSpPr>
            <p:cNvPr id="13" name="Rectangle 12"/>
            <p:cNvSpPr/>
            <p:nvPr/>
          </p:nvSpPr>
          <p:spPr>
            <a:xfrm>
              <a:off x="2431918" y="4604352"/>
              <a:ext cx="782759" cy="89635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W"/>
            </a:p>
          </p:txBody>
        </p:sp>
        <p:sp>
          <p:nvSpPr>
            <p:cNvPr id="14" name="Rectangle 13"/>
            <p:cNvSpPr/>
            <p:nvPr/>
          </p:nvSpPr>
          <p:spPr>
            <a:xfrm>
              <a:off x="3428992" y="4604352"/>
              <a:ext cx="1041943" cy="896350"/>
            </a:xfrm>
            <a:prstGeom prst="rect">
              <a:avLst/>
            </a:prstGeom>
            <a:noFill/>
            <a:ln w="50800">
              <a:solidFill>
                <a:srgbClr val="00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W" dirty="0">
                <a:solidFill>
                  <a:srgbClr val="00CCFF"/>
                </a:solidFill>
              </a:endParaRPr>
            </a:p>
          </p:txBody>
        </p:sp>
      </p:grpSp>
      <p:grpSp>
        <p:nvGrpSpPr>
          <p:cNvPr id="7" name="Group 6"/>
          <p:cNvGrpSpPr/>
          <p:nvPr/>
        </p:nvGrpSpPr>
        <p:grpSpPr>
          <a:xfrm>
            <a:off x="247973" y="141540"/>
            <a:ext cx="5042435" cy="3170195"/>
            <a:chOff x="247973" y="141540"/>
            <a:chExt cx="5042435" cy="3170195"/>
          </a:xfrm>
        </p:grpSpPr>
        <p:grpSp>
          <p:nvGrpSpPr>
            <p:cNvPr id="55" name="Group 54"/>
            <p:cNvGrpSpPr/>
            <p:nvPr/>
          </p:nvGrpSpPr>
          <p:grpSpPr>
            <a:xfrm>
              <a:off x="1485801" y="141540"/>
              <a:ext cx="2678622" cy="3170195"/>
              <a:chOff x="796416" y="197372"/>
              <a:chExt cx="2678622" cy="3170195"/>
            </a:xfrm>
          </p:grpSpPr>
          <p:pic>
            <p:nvPicPr>
              <p:cNvPr id="54" name="Picture 53"/>
              <p:cNvPicPr>
                <a:picLocks noChangeAspect="1"/>
              </p:cNvPicPr>
              <p:nvPr/>
            </p:nvPicPr>
            <p:blipFill>
              <a:blip r:embed="rId4"/>
              <a:stretch>
                <a:fillRect/>
              </a:stretch>
            </p:blipFill>
            <p:spPr>
              <a:xfrm>
                <a:off x="796416" y="197372"/>
                <a:ext cx="2548349" cy="3170195"/>
              </a:xfrm>
              <a:prstGeom prst="rect">
                <a:avLst/>
              </a:prstGeom>
            </p:spPr>
          </p:pic>
          <p:sp>
            <p:nvSpPr>
              <p:cNvPr id="3" name="Rectangle 2"/>
              <p:cNvSpPr/>
              <p:nvPr/>
            </p:nvSpPr>
            <p:spPr>
              <a:xfrm>
                <a:off x="2815470" y="705755"/>
                <a:ext cx="659568" cy="509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Rectangle 11"/>
              <p:cNvSpPr/>
              <p:nvPr/>
            </p:nvSpPr>
            <p:spPr>
              <a:xfrm>
                <a:off x="2815470" y="2741896"/>
                <a:ext cx="659568" cy="509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6" name="Rectangle 5"/>
            <p:cNvSpPr/>
            <p:nvPr/>
          </p:nvSpPr>
          <p:spPr>
            <a:xfrm>
              <a:off x="247973" y="649923"/>
              <a:ext cx="5042435" cy="254580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pic>
        <p:nvPicPr>
          <p:cNvPr id="21" name="Picture 19"/>
          <p:cNvPicPr>
            <a:picLocks noChangeAspect="1" noChangeArrowheads="1"/>
          </p:cNvPicPr>
          <p:nvPr/>
        </p:nvPicPr>
        <p:blipFill>
          <a:blip r:embed="rId5" cstate="print"/>
          <a:srcRect/>
          <a:stretch>
            <a:fillRect/>
          </a:stretch>
        </p:blipFill>
        <p:spPr bwMode="auto">
          <a:xfrm>
            <a:off x="11836322" y="32214"/>
            <a:ext cx="302516" cy="305855"/>
          </a:xfrm>
          <a:prstGeom prst="rect">
            <a:avLst/>
          </a:prstGeom>
          <a:noFill/>
          <a:ln w="9525">
            <a:noFill/>
            <a:miter lim="800000"/>
            <a:headEnd/>
            <a:tailEnd/>
          </a:ln>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84211" y="33594"/>
            <a:ext cx="209632" cy="317004"/>
          </a:xfrm>
          <a:prstGeom prst="rect">
            <a:avLst/>
          </a:prstGeom>
        </p:spPr>
      </p:pic>
      <p:sp>
        <p:nvSpPr>
          <p:cNvPr id="2" name="Rectangle 1">
            <a:extLst>
              <a:ext uri="{FF2B5EF4-FFF2-40B4-BE49-F238E27FC236}">
                <a16:creationId xmlns:a16="http://schemas.microsoft.com/office/drawing/2014/main" id="{7C25F65D-08B8-4721-B4F0-2DF4095B9F7B}"/>
              </a:ext>
            </a:extLst>
          </p:cNvPr>
          <p:cNvSpPr/>
          <p:nvPr/>
        </p:nvSpPr>
        <p:spPr>
          <a:xfrm>
            <a:off x="11505449" y="6332611"/>
            <a:ext cx="757323" cy="369332"/>
          </a:xfrm>
          <a:prstGeom prst="rect">
            <a:avLst/>
          </a:prstGeom>
        </p:spPr>
        <p:txBody>
          <a:bodyPr wrap="none">
            <a:spAutoFit/>
          </a:bodyPr>
          <a:lstStyle/>
          <a:p>
            <a:r>
              <a:rPr lang="en-US" dirty="0"/>
              <a:t>Fujita </a:t>
            </a:r>
            <a:endParaRPr lang="en-ZW" dirty="0"/>
          </a:p>
        </p:txBody>
      </p:sp>
      <p:grpSp>
        <p:nvGrpSpPr>
          <p:cNvPr id="30" name="Group 29">
            <a:extLst>
              <a:ext uri="{FF2B5EF4-FFF2-40B4-BE49-F238E27FC236}">
                <a16:creationId xmlns:a16="http://schemas.microsoft.com/office/drawing/2014/main" id="{E3410B94-0F47-4730-9BD2-F7130A105602}"/>
              </a:ext>
            </a:extLst>
          </p:cNvPr>
          <p:cNvGrpSpPr/>
          <p:nvPr/>
        </p:nvGrpSpPr>
        <p:grpSpPr>
          <a:xfrm>
            <a:off x="247973" y="3311735"/>
            <a:ext cx="5042435" cy="3274202"/>
            <a:chOff x="247973" y="3311735"/>
            <a:chExt cx="5042435" cy="3274202"/>
          </a:xfrm>
        </p:grpSpPr>
        <p:sp>
          <p:nvSpPr>
            <p:cNvPr id="10" name="Rectangle 9"/>
            <p:cNvSpPr/>
            <p:nvPr/>
          </p:nvSpPr>
          <p:spPr>
            <a:xfrm>
              <a:off x="247973" y="3311735"/>
              <a:ext cx="5042435" cy="327420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4" name="TextBox 3">
              <a:extLst>
                <a:ext uri="{FF2B5EF4-FFF2-40B4-BE49-F238E27FC236}">
                  <a16:creationId xmlns:a16="http://schemas.microsoft.com/office/drawing/2014/main" id="{2DCD2D0D-7AEA-486B-BA13-84D71D0CEBDC}"/>
                </a:ext>
              </a:extLst>
            </p:cNvPr>
            <p:cNvSpPr txBox="1"/>
            <p:nvPr/>
          </p:nvSpPr>
          <p:spPr>
            <a:xfrm>
              <a:off x="1279244" y="5908273"/>
              <a:ext cx="362103" cy="461665"/>
            </a:xfrm>
            <a:prstGeom prst="rect">
              <a:avLst/>
            </a:prstGeom>
            <a:noFill/>
            <a:ln>
              <a:solidFill>
                <a:schemeClr val="accent1"/>
              </a:solidFill>
            </a:ln>
          </p:spPr>
          <p:txBody>
            <a:bodyPr wrap="square" rtlCol="0">
              <a:spAutoFit/>
            </a:bodyPr>
            <a:lstStyle/>
            <a:p>
              <a:r>
                <a:rPr lang="en-ZW" sz="2400" b="1" dirty="0"/>
                <a:t>1</a:t>
              </a:r>
            </a:p>
          </p:txBody>
        </p:sp>
        <p:sp>
          <p:nvSpPr>
            <p:cNvPr id="17" name="TextBox 16">
              <a:extLst>
                <a:ext uri="{FF2B5EF4-FFF2-40B4-BE49-F238E27FC236}">
                  <a16:creationId xmlns:a16="http://schemas.microsoft.com/office/drawing/2014/main" id="{A678DE47-1D63-45FA-9841-4EC7668F902B}"/>
                </a:ext>
              </a:extLst>
            </p:cNvPr>
            <p:cNvSpPr txBox="1"/>
            <p:nvPr/>
          </p:nvSpPr>
          <p:spPr>
            <a:xfrm>
              <a:off x="4039568" y="5951443"/>
              <a:ext cx="362103" cy="461665"/>
            </a:xfrm>
            <a:prstGeom prst="rect">
              <a:avLst/>
            </a:prstGeom>
            <a:noFill/>
            <a:ln>
              <a:solidFill>
                <a:schemeClr val="accent1"/>
              </a:solidFill>
            </a:ln>
          </p:spPr>
          <p:txBody>
            <a:bodyPr wrap="square" rtlCol="0">
              <a:spAutoFit/>
            </a:bodyPr>
            <a:lstStyle/>
            <a:p>
              <a:r>
                <a:rPr lang="en-ZW" sz="2400" b="1" dirty="0"/>
                <a:t>2</a:t>
              </a:r>
            </a:p>
          </p:txBody>
        </p:sp>
        <p:pic>
          <p:nvPicPr>
            <p:cNvPr id="29" name="Picture 28">
              <a:extLst>
                <a:ext uri="{FF2B5EF4-FFF2-40B4-BE49-F238E27FC236}">
                  <a16:creationId xmlns:a16="http://schemas.microsoft.com/office/drawing/2014/main" id="{8602F0F9-EBBF-4FC2-A879-E4048BBD25A6}"/>
                </a:ext>
              </a:extLst>
            </p:cNvPr>
            <p:cNvPicPr>
              <a:picLocks noChangeAspect="1"/>
            </p:cNvPicPr>
            <p:nvPr/>
          </p:nvPicPr>
          <p:blipFill>
            <a:blip r:embed="rId7"/>
            <a:stretch>
              <a:fillRect/>
            </a:stretch>
          </p:blipFill>
          <p:spPr>
            <a:xfrm>
              <a:off x="305062" y="3708003"/>
              <a:ext cx="4422353" cy="2121875"/>
            </a:xfrm>
            <a:prstGeom prst="rect">
              <a:avLst/>
            </a:prstGeom>
          </p:spPr>
        </p:pic>
      </p:grpSp>
      <p:grpSp>
        <p:nvGrpSpPr>
          <p:cNvPr id="8" name="Group 7">
            <a:extLst>
              <a:ext uri="{FF2B5EF4-FFF2-40B4-BE49-F238E27FC236}">
                <a16:creationId xmlns:a16="http://schemas.microsoft.com/office/drawing/2014/main" id="{7F41EE76-7545-F65E-E592-33C468471D99}"/>
              </a:ext>
            </a:extLst>
          </p:cNvPr>
          <p:cNvGrpSpPr/>
          <p:nvPr/>
        </p:nvGrpSpPr>
        <p:grpSpPr>
          <a:xfrm>
            <a:off x="78170" y="71569"/>
            <a:ext cx="12035660" cy="6703999"/>
            <a:chOff x="0" y="71569"/>
            <a:chExt cx="12192000" cy="6703999"/>
          </a:xfrm>
        </p:grpSpPr>
        <p:sp>
          <p:nvSpPr>
            <p:cNvPr id="15" name="Rectangle 14">
              <a:extLst>
                <a:ext uri="{FF2B5EF4-FFF2-40B4-BE49-F238E27FC236}">
                  <a16:creationId xmlns:a16="http://schemas.microsoft.com/office/drawing/2014/main" id="{88808E59-E7FB-D1E5-59C6-68995180E056}"/>
                </a:ext>
              </a:extLst>
            </p:cNvPr>
            <p:cNvSpPr/>
            <p:nvPr/>
          </p:nvSpPr>
          <p:spPr>
            <a:xfrm>
              <a:off x="0" y="6619511"/>
              <a:ext cx="12192000" cy="15605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Rectangle 15">
              <a:extLst>
                <a:ext uri="{FF2B5EF4-FFF2-40B4-BE49-F238E27FC236}">
                  <a16:creationId xmlns:a16="http://schemas.microsoft.com/office/drawing/2014/main" id="{A38C1FD8-25B0-9D5F-E05D-75C787694CED}"/>
                </a:ext>
              </a:extLst>
            </p:cNvPr>
            <p:cNvSpPr/>
            <p:nvPr/>
          </p:nvSpPr>
          <p:spPr>
            <a:xfrm>
              <a:off x="0" y="71569"/>
              <a:ext cx="12192000" cy="315537"/>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b="1" cap="small" dirty="0"/>
                <a:t>Mössbauer  Effect</a:t>
              </a:r>
            </a:p>
          </p:txBody>
        </p:sp>
      </p:grpSp>
    </p:spTree>
    <p:extLst>
      <p:ext uri="{BB962C8B-B14F-4D97-AF65-F5344CB8AC3E}">
        <p14:creationId xmlns:p14="http://schemas.microsoft.com/office/powerpoint/2010/main" val="369548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35" presetClass="emph" presetSubtype="0" repeatCount="indefinite" fill="hold" nodeType="afterEffect">
                                  <p:stCondLst>
                                    <p:cond delay="0"/>
                                  </p:stCondLst>
                                  <p:childTnLst>
                                    <p:anim calcmode="discrete" valueType="str">
                                      <p:cBhvr>
                                        <p:cTn id="13" dur="1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A145C186C801E4DA84671C47D377556" ma:contentTypeVersion="15" ma:contentTypeDescription="Create a new document." ma:contentTypeScope="" ma:versionID="1692d676ff5f968dc8f9957640370e81">
  <xsd:schema xmlns:xsd="http://www.w3.org/2001/XMLSchema" xmlns:xs="http://www.w3.org/2001/XMLSchema" xmlns:p="http://schemas.microsoft.com/office/2006/metadata/properties" xmlns:ns3="adc74434-3b5d-488f-a404-dff9a90f0b5d" xmlns:ns4="aa61ea54-4554-4f04-bcb1-ac57a84650ac" targetNamespace="http://schemas.microsoft.com/office/2006/metadata/properties" ma:root="true" ma:fieldsID="b4c0162650bfaf9922ffa5febdf718ad" ns3:_="" ns4:_="">
    <xsd:import namespace="adc74434-3b5d-488f-a404-dff9a90f0b5d"/>
    <xsd:import namespace="aa61ea54-4554-4f04-bcb1-ac57a84650a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DateTaken" minOccurs="0"/>
                <xsd:element ref="ns3:MediaLengthInSeconds" minOccurs="0"/>
                <xsd:element ref="ns3:_activity"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c74434-3b5d-488f-a404-dff9a90f0b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_activity" ma:index="18" nillable="true" ma:displayName="_activity" ma:hidden="true" ma:internalName="_activity">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61ea54-4554-4f04-bcb1-ac57a84650a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adc74434-3b5d-488f-a404-dff9a90f0b5d" xsi:nil="true"/>
  </documentManagement>
</p:properties>
</file>

<file path=customXml/itemProps1.xml><?xml version="1.0" encoding="utf-8"?>
<ds:datastoreItem xmlns:ds="http://schemas.openxmlformats.org/officeDocument/2006/customXml" ds:itemID="{DD9B0E3B-5C9A-48C9-B9CD-FE4C732D494A}">
  <ds:schemaRefs>
    <ds:schemaRef ds:uri="http://schemas.microsoft.com/sharepoint/v3/contenttype/forms"/>
  </ds:schemaRefs>
</ds:datastoreItem>
</file>

<file path=customXml/itemProps2.xml><?xml version="1.0" encoding="utf-8"?>
<ds:datastoreItem xmlns:ds="http://schemas.openxmlformats.org/officeDocument/2006/customXml" ds:itemID="{B01668BB-C590-4E2D-9ADF-50AAD33EDD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c74434-3b5d-488f-a404-dff9a90f0b5d"/>
    <ds:schemaRef ds:uri="aa61ea54-4554-4f04-bcb1-ac57a84650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2A44738-344D-47CF-A45C-E3D11FC3FA31}">
  <ds:schemaRefs>
    <ds:schemaRef ds:uri="http://schemas.microsoft.com/office/2006/documentManagement/types"/>
    <ds:schemaRef ds:uri="http://schemas.microsoft.com/office/2006/metadata/properties"/>
    <ds:schemaRef ds:uri="adc74434-3b5d-488f-a404-dff9a90f0b5d"/>
    <ds:schemaRef ds:uri="http://purl.org/dc/terms/"/>
    <ds:schemaRef ds:uri="http://schemas.openxmlformats.org/package/2006/metadata/core-properties"/>
    <ds:schemaRef ds:uri="http://purl.org/dc/dcmitype/"/>
    <ds:schemaRef ds:uri="http://schemas.microsoft.com/office/infopath/2007/PartnerControls"/>
    <ds:schemaRef ds:uri="aa61ea54-4554-4f04-bcb1-ac57a84650ac"/>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5241</TotalTime>
  <Words>3934</Words>
  <Application>Microsoft Office PowerPoint</Application>
  <PresentationFormat>Widescreen</PresentationFormat>
  <Paragraphs>569</Paragraphs>
  <Slides>39</Slides>
  <Notes>39</Notes>
  <HiddenSlides>0</HiddenSlides>
  <MMClips>0</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9" baseType="lpstr">
      <vt:lpstr>Arial</vt:lpstr>
      <vt:lpstr>Calibri</vt:lpstr>
      <vt:lpstr>Calibri Light</vt:lpstr>
      <vt:lpstr>Cambria</vt:lpstr>
      <vt:lpstr>FPKIF C+ Adv O T 863180fb</vt:lpstr>
      <vt:lpstr>FPKIH D+ Adv Mac Mth Sy N</vt:lpstr>
      <vt:lpstr>FPKII F+ Adv O Tb 92eb 7df. I</vt:lpstr>
      <vt:lpstr>FPKIK I+ Adv O T 863180fb+fb</vt:lpstr>
      <vt:lpstr>Gill Sans MT</vt:lpstr>
      <vt:lpstr>Helvetica Neue</vt:lpstr>
      <vt:lpstr>Lato</vt:lpstr>
      <vt:lpstr>LM Roman 12</vt:lpstr>
      <vt:lpstr>Monotype Corsiva</vt:lpstr>
      <vt:lpstr>Symbol</vt:lpstr>
      <vt:lpstr>Times</vt:lpstr>
      <vt:lpstr>Times New Roman</vt:lpstr>
      <vt:lpstr>Trebuchet MS</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Hilary Masenda</dc:creator>
  <cp:lastModifiedBy>Hilary Masenda</cp:lastModifiedBy>
  <cp:revision>142</cp:revision>
  <cp:lastPrinted>2022-01-22T17:23:34Z</cp:lastPrinted>
  <dcterms:created xsi:type="dcterms:W3CDTF">2020-07-25T22:00:12Z</dcterms:created>
  <dcterms:modified xsi:type="dcterms:W3CDTF">2023-06-08T22:08:55Z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0x010100EA145C186C801E4DA84671C47D377556</vt:lpwstr>
  </property>
</Properties>
</file>