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306" r:id="rId4"/>
    <p:sldId id="307" r:id="rId5"/>
    <p:sldId id="308" r:id="rId6"/>
    <p:sldId id="309" r:id="rId7"/>
    <p:sldId id="310" r:id="rId8"/>
    <p:sldId id="311" r:id="rId9"/>
    <p:sldId id="313" r:id="rId10"/>
    <p:sldId id="314" r:id="rId11"/>
    <p:sldId id="312" r:id="rId12"/>
    <p:sldId id="316" r:id="rId13"/>
    <p:sldId id="315" r:id="rId14"/>
    <p:sldId id="317" r:id="rId15"/>
    <p:sldId id="318" r:id="rId16"/>
    <p:sldId id="319" r:id="rId17"/>
    <p:sldId id="286" r:id="rId18"/>
    <p:sldId id="272" r:id="rId19"/>
    <p:sldId id="321" r:id="rId20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432FF"/>
    <a:srgbClr val="2FE8D4"/>
    <a:srgbClr val="00FDFF"/>
    <a:srgbClr val="73FEFF"/>
    <a:srgbClr val="FF9300"/>
    <a:srgbClr val="00FA00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1"/>
    <p:restoredTop sz="93930"/>
  </p:normalViewPr>
  <p:slideViewPr>
    <p:cSldViewPr snapToGrid="0" snapToObjects="1">
      <p:cViewPr>
        <p:scale>
          <a:sx n="83" d="100"/>
          <a:sy n="83" d="100"/>
        </p:scale>
        <p:origin x="264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579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2952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21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t>タイトルテキスト</a:t>
            </a:r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693385" y="50419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1"/>
            </a:lvl1pPr>
            <a:lvl2pPr marL="0" indent="0" algn="ctr">
              <a:spcBef>
                <a:spcPts val="0"/>
              </a:spcBef>
              <a:buSzTx/>
              <a:buNone/>
              <a:defRPr sz="3701"/>
            </a:lvl2pPr>
            <a:lvl3pPr marL="0" indent="0" algn="ctr">
              <a:spcBef>
                <a:spcPts val="0"/>
              </a:spcBef>
              <a:buSzTx/>
              <a:buNone/>
              <a:defRPr sz="3701"/>
            </a:lvl3pPr>
            <a:lvl4pPr marL="0" indent="0" algn="ctr">
              <a:spcBef>
                <a:spcPts val="0"/>
              </a:spcBef>
              <a:buSzTx/>
              <a:buNone/>
              <a:defRPr sz="3701"/>
            </a:lvl4pPr>
            <a:lvl5pPr marL="0" indent="0" algn="ctr">
              <a:spcBef>
                <a:spcPts val="0"/>
              </a:spcBef>
              <a:buSzTx/>
              <a:buNone/>
              <a:defRPr sz="370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A7AEB5D-FA92-8246-A5BA-CFC487B46A5C}"/>
              </a:ext>
            </a:extLst>
          </p:cNvPr>
          <p:cNvSpPr/>
          <p:nvPr userDrawn="1"/>
        </p:nvSpPr>
        <p:spPr>
          <a:xfrm>
            <a:off x="-1" y="0"/>
            <a:ext cx="17340263" cy="96520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ヒラギノ角ゴ ProN W3"/>
            </a:endParaRPr>
          </a:p>
        </p:txBody>
      </p:sp>
      <p:sp>
        <p:nvSpPr>
          <p:cNvPr id="6" name="スライド番号">
            <a:extLst>
              <a:ext uri="{FF2B5EF4-FFF2-40B4-BE49-F238E27FC236}">
                <a16:creationId xmlns:a16="http://schemas.microsoft.com/office/drawing/2014/main" id="{77FEB4BC-84AD-424A-9807-48CFF5D64BE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6767982" y="9144000"/>
            <a:ext cx="322204" cy="3488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>
            <a:spLocks noGrp="1"/>
          </p:cNvSpPr>
          <p:nvPr>
            <p:ph type="body" sz="quarter" idx="22"/>
          </p:nvPr>
        </p:nvSpPr>
        <p:spPr>
          <a:xfrm>
            <a:off x="1693385" y="4259032"/>
            <a:ext cx="13953493" cy="6259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1"/>
            </a:lvl1pPr>
          </a:lstStyle>
          <a:p>
            <a:r>
              <a:t>“ここに引用を入力してください。”</a:t>
            </a:r>
          </a:p>
        </p:txBody>
      </p:sp>
      <p:sp>
        <p:nvSpPr>
          <p:cNvPr id="9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イメージ"/>
          <p:cNvSpPr>
            <a:spLocks noGrp="1"/>
          </p:cNvSpPr>
          <p:nvPr>
            <p:ph type="pic" idx="21"/>
          </p:nvPr>
        </p:nvSpPr>
        <p:spPr>
          <a:xfrm>
            <a:off x="-1266510" y="0"/>
            <a:ext cx="19873282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">
            <a:extLst>
              <a:ext uri="{FF2B5EF4-FFF2-40B4-BE49-F238E27FC236}">
                <a16:creationId xmlns:a16="http://schemas.microsoft.com/office/drawing/2014/main" id="{C4EA2A02-CAEE-D347-AED6-9FE5F16BD7B9}"/>
              </a:ext>
            </a:extLst>
          </p:cNvPr>
          <p:cNvSpPr txBox="1">
            <a:spLocks/>
          </p:cNvSpPr>
          <p:nvPr userDrawn="1"/>
        </p:nvSpPr>
        <p:spPr>
          <a:xfrm>
            <a:off x="16767982" y="9144000"/>
            <a:ext cx="322204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9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A12571F-BBDB-F819-217B-0EDAB4252F49}"/>
              </a:ext>
            </a:extLst>
          </p:cNvPr>
          <p:cNvSpPr/>
          <p:nvPr userDrawn="1"/>
        </p:nvSpPr>
        <p:spPr>
          <a:xfrm>
            <a:off x="-1" y="0"/>
            <a:ext cx="17340263" cy="96520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ヒラギノ角ゴ ProN W3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D8A9623-B55E-4544-BD90-481EC546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510" y="1"/>
            <a:ext cx="14955977" cy="1030356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8793DBD-346F-744D-BC67-A5987DFA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484302C-20A9-A748-9A35-8B390FB7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5B9B3E-F2D4-CD45-A432-ECD171A2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62001" y="194169"/>
            <a:ext cx="549831" cy="540276"/>
          </a:xfrm>
        </p:spPr>
        <p:txBody>
          <a:bodyPr/>
          <a:lstStyle>
            <a:lvl1pPr>
              <a:defRPr sz="2844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D63C93-04B7-F041-B495-4480FCA61961}" type="slidenum">
              <a:rPr lang="ja-JP" altLang="en-US" smtClean="0"/>
              <a:pPr/>
              <a:t>‹#›</a:t>
            </a:fld>
            <a:endParaRPr lang="ja-JP" altLang="en-US" sz="2844"/>
          </a:p>
        </p:txBody>
      </p:sp>
    </p:spTree>
    <p:extLst>
      <p:ext uri="{BB962C8B-B14F-4D97-AF65-F5344CB8AC3E}">
        <p14:creationId xmlns:p14="http://schemas.microsoft.com/office/powerpoint/2010/main" val="261183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イメージ"/>
          <p:cNvSpPr>
            <a:spLocks noGrp="1"/>
          </p:cNvSpPr>
          <p:nvPr>
            <p:ph type="pic" idx="21"/>
          </p:nvPr>
        </p:nvSpPr>
        <p:spPr>
          <a:xfrm>
            <a:off x="2162852" y="289102"/>
            <a:ext cx="13005201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693385" y="81534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1"/>
            </a:lvl1pPr>
            <a:lvl2pPr marL="0" indent="0" algn="ctr">
              <a:spcBef>
                <a:spcPts val="0"/>
              </a:spcBef>
              <a:buSzTx/>
              <a:buNone/>
              <a:defRPr sz="3701"/>
            </a:lvl2pPr>
            <a:lvl3pPr marL="0" indent="0" algn="ctr">
              <a:spcBef>
                <a:spcPts val="0"/>
              </a:spcBef>
              <a:buSzTx/>
              <a:buNone/>
              <a:defRPr sz="3701"/>
            </a:lvl3pPr>
            <a:lvl4pPr marL="0" indent="0" algn="ctr">
              <a:spcBef>
                <a:spcPts val="0"/>
              </a:spcBef>
              <a:buSzTx/>
              <a:buNone/>
              <a:defRPr sz="3701"/>
            </a:lvl4pPr>
            <a:lvl5pPr marL="0" indent="0" algn="ctr">
              <a:spcBef>
                <a:spcPts val="0"/>
              </a:spcBef>
              <a:buSzTx/>
              <a:buNone/>
              <a:defRPr sz="370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イメージ"/>
          <p:cNvSpPr>
            <a:spLocks noGrp="1"/>
          </p:cNvSpPr>
          <p:nvPr>
            <p:ph type="pic" idx="21"/>
          </p:nvPr>
        </p:nvSpPr>
        <p:spPr>
          <a:xfrm>
            <a:off x="3018459" y="613836"/>
            <a:ext cx="16535905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タイトルテキスト</a:t>
            </a:r>
          </a:p>
        </p:txBody>
      </p:sp>
      <p:sp>
        <p:nvSpPr>
          <p:cNvPr id="40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39" y="4724400"/>
            <a:ext cx="7112217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1"/>
            </a:lvl1pPr>
            <a:lvl2pPr marL="0" indent="0" algn="ctr">
              <a:spcBef>
                <a:spcPts val="0"/>
              </a:spcBef>
              <a:buSzTx/>
              <a:buNone/>
              <a:defRPr sz="3701"/>
            </a:lvl2pPr>
            <a:lvl3pPr marL="0" indent="0" algn="ctr">
              <a:spcBef>
                <a:spcPts val="0"/>
              </a:spcBef>
              <a:buSzTx/>
              <a:buNone/>
              <a:defRPr sz="3701"/>
            </a:lvl3pPr>
            <a:lvl4pPr marL="0" indent="0" algn="ctr">
              <a:spcBef>
                <a:spcPts val="0"/>
              </a:spcBef>
              <a:buSzTx/>
              <a:buNone/>
              <a:defRPr sz="3701"/>
            </a:lvl4pPr>
            <a:lvl5pPr marL="0" indent="0" algn="ctr">
              <a:spcBef>
                <a:spcPts val="0"/>
              </a:spcBef>
              <a:buSzTx/>
              <a:buNone/>
              <a:defRPr sz="370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DB966E3-90F7-1E58-94D2-F58551551EBD}"/>
              </a:ext>
            </a:extLst>
          </p:cNvPr>
          <p:cNvSpPr/>
          <p:nvPr userDrawn="1"/>
        </p:nvSpPr>
        <p:spPr>
          <a:xfrm>
            <a:off x="-1" y="0"/>
            <a:ext cx="17340263" cy="965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ヒラギノ角ゴ ProN W3"/>
            </a:endParaRPr>
          </a:p>
        </p:txBody>
      </p:sp>
      <p:sp>
        <p:nvSpPr>
          <p:cNvPr id="48" name="タイトルテキスト"/>
          <p:cNvSpPr txBox="1">
            <a:spLocks noGrp="1"/>
          </p:cNvSpPr>
          <p:nvPr>
            <p:ph type="title"/>
          </p:nvPr>
        </p:nvSpPr>
        <p:spPr>
          <a:xfrm>
            <a:off x="1265525" y="13572"/>
            <a:ext cx="14800185" cy="95162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0" cap="none" spc="0">
                <a:ln w="0"/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dirty="0" err="1"/>
              <a:t>タイトルテキスト</a:t>
            </a:r>
            <a:endParaRPr dirty="0"/>
          </a:p>
        </p:txBody>
      </p:sp>
      <p:sp>
        <p:nvSpPr>
          <p:cNvPr id="4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6369561" y="154305"/>
            <a:ext cx="666849" cy="65659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7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イメージ"/>
          <p:cNvSpPr>
            <a:spLocks noGrp="1"/>
          </p:cNvSpPr>
          <p:nvPr>
            <p:ph type="pic" idx="21"/>
          </p:nvPr>
        </p:nvSpPr>
        <p:spPr>
          <a:xfrm>
            <a:off x="5448466" y="2586569"/>
            <a:ext cx="12573384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67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1270039" y="25908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484476" y="9296401"/>
            <a:ext cx="362279" cy="34881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イメージ"/>
          <p:cNvSpPr>
            <a:spLocks noGrp="1"/>
          </p:cNvSpPr>
          <p:nvPr>
            <p:ph type="pic" sz="quarter" idx="21"/>
          </p:nvPr>
        </p:nvSpPr>
        <p:spPr>
          <a:xfrm>
            <a:off x="8907205" y="5029200"/>
            <a:ext cx="8073244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イメージ"/>
          <p:cNvSpPr>
            <a:spLocks noGrp="1"/>
          </p:cNvSpPr>
          <p:nvPr>
            <p:ph type="pic" sz="quarter" idx="22"/>
          </p:nvPr>
        </p:nvSpPr>
        <p:spPr>
          <a:xfrm>
            <a:off x="8670131" y="889003"/>
            <a:ext cx="7823439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イメージ"/>
          <p:cNvSpPr>
            <a:spLocks noGrp="1"/>
          </p:cNvSpPr>
          <p:nvPr>
            <p:ph type="pic" idx="23"/>
          </p:nvPr>
        </p:nvSpPr>
        <p:spPr>
          <a:xfrm>
            <a:off x="-3166630" y="889000"/>
            <a:ext cx="15977088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39" y="2540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504516" y="9296401"/>
            <a:ext cx="322204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39" y="25908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ransition spd="med"/>
  <p:hf hdr="0" ftr="0" dt="0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11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23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35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46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57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68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80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92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hyperlink" Target="http://www.canstockphoto.jp/%E6%94%BE%E5%B0%84-%E8%AD%A6%E5%91%8A-%E5%8D%B0-2593029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emf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">
            <a:extLst>
              <a:ext uri="{FF2B5EF4-FFF2-40B4-BE49-F238E27FC236}">
                <a16:creationId xmlns:a16="http://schemas.microsoft.com/office/drawing/2014/main" id="{CECE77C2-719B-E0B4-F7F0-E24ADACBB5C9}"/>
              </a:ext>
            </a:extLst>
          </p:cNvPr>
          <p:cNvSpPr/>
          <p:nvPr/>
        </p:nvSpPr>
        <p:spPr>
          <a:xfrm>
            <a:off x="-8467" y="8465"/>
            <a:ext cx="17348730" cy="5599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9" name="2022.09.26…">
            <a:extLst>
              <a:ext uri="{FF2B5EF4-FFF2-40B4-BE49-F238E27FC236}">
                <a16:creationId xmlns:a16="http://schemas.microsoft.com/office/drawing/2014/main" id="{1490A652-A373-A7DB-DC37-F5A17664CABC}"/>
              </a:ext>
            </a:extLst>
          </p:cNvPr>
          <p:cNvSpPr txBox="1">
            <a:spLocks/>
          </p:cNvSpPr>
          <p:nvPr/>
        </p:nvSpPr>
        <p:spPr>
          <a:xfrm>
            <a:off x="142672" y="5786444"/>
            <a:ext cx="16498281" cy="355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 lnSpcReduction="10000"/>
          </a:bodyPr>
          <a:lstStyle>
            <a:lvl1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1pPr>
            <a:lvl2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2pPr>
            <a:lvl3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3pPr>
            <a:lvl4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4pPr>
            <a:lvl5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5pPr>
            <a:lvl6pPr marL="2667134" marR="0" indent="-444522" algn="l" defTabSz="584229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6pPr>
            <a:lvl7pPr marL="3111656" marR="0" indent="-444522" algn="l" defTabSz="584229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7pPr>
            <a:lvl8pPr marL="3556178" marR="0" indent="-444522" algn="l" defTabSz="584229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8pPr>
            <a:lvl9pPr marL="4000700" marR="0" indent="-444522" algn="l" defTabSz="584229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9pPr>
          </a:lstStyle>
          <a:p>
            <a:pPr defTabSz="479044" hangingPunct="1">
              <a:defRPr sz="3034"/>
            </a:pPr>
            <a:r>
              <a:rPr lang="en" sz="3600" dirty="0"/>
              <a:t>06/06/2023</a:t>
            </a:r>
          </a:p>
          <a:p>
            <a:pPr defTabSz="479044" hangingPunct="1">
              <a:defRPr sz="3034"/>
            </a:pPr>
            <a:endParaRPr lang="en" sz="3600" dirty="0"/>
          </a:p>
          <a:p>
            <a:pPr defTabSz="479044" hangingPunct="1">
              <a:defRPr sz="3034"/>
            </a:pPr>
            <a:r>
              <a:rPr lang="en" sz="3600" u="sng" dirty="0"/>
              <a:t>○</a:t>
            </a:r>
            <a:r>
              <a:rPr lang="en" sz="3600" u="sng" dirty="0" err="1"/>
              <a:t>Mizuki</a:t>
            </a:r>
            <a:r>
              <a:rPr lang="en" sz="3600" u="sng" dirty="0"/>
              <a:t> Uenomachi</a:t>
            </a:r>
            <a:r>
              <a:rPr lang="en" sz="3600" u="sng" baseline="31999" dirty="0"/>
              <a:t>1</a:t>
            </a:r>
            <a:r>
              <a:rPr lang="en" sz="3600" dirty="0"/>
              <a:t>, Taisei Ueki</a:t>
            </a:r>
            <a:r>
              <a:rPr lang="en" sz="3600" baseline="30000" dirty="0"/>
              <a:t>2</a:t>
            </a:r>
            <a:r>
              <a:rPr lang="en" sz="3600" dirty="0"/>
              <a:t>, Kenji Shimazoe</a:t>
            </a:r>
            <a:r>
              <a:rPr lang="en" sz="3600" baseline="31999" dirty="0"/>
              <a:t>2</a:t>
            </a:r>
            <a:r>
              <a:rPr lang="en" sz="3600" dirty="0"/>
              <a:t>, Hideki Tomita</a:t>
            </a:r>
            <a:r>
              <a:rPr lang="en" sz="3600" baseline="30000" dirty="0"/>
              <a:t>3</a:t>
            </a:r>
            <a:r>
              <a:rPr lang="en" sz="3600" dirty="0"/>
              <a:t>, </a:t>
            </a:r>
            <a:r>
              <a:rPr lang="en" sz="3600" dirty="0" err="1"/>
              <a:t>Ryohei</a:t>
            </a:r>
            <a:r>
              <a:rPr lang="en" sz="3600" dirty="0"/>
              <a:t> Terabayashi</a:t>
            </a:r>
            <a:r>
              <a:rPr lang="en" sz="3600" baseline="30000" dirty="0"/>
              <a:t>2</a:t>
            </a:r>
            <a:r>
              <a:rPr lang="en" sz="3600" dirty="0"/>
              <a:t>, </a:t>
            </a:r>
            <a:r>
              <a:rPr lang="en" sz="3600" dirty="0" err="1"/>
              <a:t>Tetsu</a:t>
            </a:r>
            <a:r>
              <a:rPr lang="en" sz="3600" dirty="0"/>
              <a:t> Sonoda</a:t>
            </a:r>
            <a:r>
              <a:rPr lang="en" sz="3600" baseline="30000" dirty="0"/>
              <a:t>4</a:t>
            </a:r>
            <a:r>
              <a:rPr lang="en" sz="3600" dirty="0"/>
              <a:t>, Momo Mukai</a:t>
            </a:r>
            <a:r>
              <a:rPr lang="en" sz="3600" baseline="30000" dirty="0"/>
              <a:t>3</a:t>
            </a:r>
            <a:r>
              <a:rPr lang="en" sz="3600" dirty="0"/>
              <a:t>, </a:t>
            </a:r>
            <a:r>
              <a:rPr lang="en" sz="3600" dirty="0" err="1"/>
              <a:t>Yudai</a:t>
            </a:r>
            <a:r>
              <a:rPr lang="en" sz="3600" dirty="0"/>
              <a:t> Shigekawa</a:t>
            </a:r>
            <a:r>
              <a:rPr lang="en" sz="3600" baseline="30000" dirty="0"/>
              <a:t>4</a:t>
            </a:r>
            <a:r>
              <a:rPr lang="en" sz="3600" dirty="0"/>
              <a:t>,                   Akira Sugiyama</a:t>
            </a:r>
            <a:r>
              <a:rPr lang="en" sz="3600" baseline="30000" dirty="0"/>
              <a:t>2</a:t>
            </a:r>
            <a:r>
              <a:rPr lang="en" sz="3600" dirty="0"/>
              <a:t>, </a:t>
            </a:r>
            <a:r>
              <a:rPr lang="en" sz="3600" dirty="0" err="1"/>
              <a:t>Sachiyo</a:t>
            </a:r>
            <a:r>
              <a:rPr lang="en" sz="3600" dirty="0"/>
              <a:t> Nomura</a:t>
            </a:r>
            <a:r>
              <a:rPr lang="en" sz="3600" baseline="30000" dirty="0"/>
              <a:t>2</a:t>
            </a:r>
            <a:r>
              <a:rPr lang="en" sz="3600" dirty="0"/>
              <a:t>, Takeshi Sato</a:t>
            </a:r>
            <a:r>
              <a:rPr lang="en" sz="3600" baseline="30000" dirty="0"/>
              <a:t>2</a:t>
            </a:r>
          </a:p>
          <a:p>
            <a:pPr defTabSz="479044" hangingPunct="1">
              <a:defRPr sz="3034"/>
            </a:pPr>
            <a:endParaRPr lang="en" sz="3600" baseline="31999" dirty="0"/>
          </a:p>
          <a:p>
            <a:pPr defTabSz="479044" hangingPunct="1">
              <a:defRPr sz="3034"/>
            </a:pPr>
            <a:r>
              <a:rPr lang="en" sz="3600" baseline="31999" dirty="0"/>
              <a:t>1</a:t>
            </a:r>
            <a:r>
              <a:rPr lang="en" sz="3600" dirty="0"/>
              <a:t>Kyoto University,  </a:t>
            </a:r>
            <a:r>
              <a:rPr lang="en" sz="3600" baseline="31999" dirty="0"/>
              <a:t>2</a:t>
            </a:r>
            <a:r>
              <a:rPr lang="en" sz="3600" dirty="0"/>
              <a:t>The University of Tokyo, </a:t>
            </a:r>
            <a:r>
              <a:rPr lang="en" sz="3600" baseline="31999" dirty="0"/>
              <a:t>3</a:t>
            </a:r>
            <a:r>
              <a:rPr lang="en" sz="3600" dirty="0"/>
              <a:t>Nagoya University, </a:t>
            </a:r>
            <a:r>
              <a:rPr lang="en" sz="3600" baseline="30000" dirty="0"/>
              <a:t>4</a:t>
            </a:r>
            <a:r>
              <a:rPr lang="en" sz="3600" dirty="0"/>
              <a:t>RIKEN</a:t>
            </a:r>
          </a:p>
        </p:txBody>
      </p:sp>
      <p:sp>
        <p:nvSpPr>
          <p:cNvPr id="12" name="Development of Compton-PET hybrid…">
            <a:extLst>
              <a:ext uri="{FF2B5EF4-FFF2-40B4-BE49-F238E27FC236}">
                <a16:creationId xmlns:a16="http://schemas.microsoft.com/office/drawing/2014/main" id="{9B97D31C-33FA-3409-1689-A4DD4956E060}"/>
              </a:ext>
            </a:extLst>
          </p:cNvPr>
          <p:cNvSpPr txBox="1">
            <a:spLocks/>
          </p:cNvSpPr>
          <p:nvPr/>
        </p:nvSpPr>
        <p:spPr>
          <a:xfrm>
            <a:off x="279030" y="2453952"/>
            <a:ext cx="16361923" cy="2688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 lnSpcReduction="10000"/>
          </a:bodyPr>
          <a:lstStyle>
            <a:lvl1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1pPr>
            <a:lvl2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2pPr>
            <a:lvl3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3pPr>
            <a:lvl4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4pPr>
            <a:lvl5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5pPr>
            <a:lvl6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6pPr>
            <a:lvl7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7pPr>
            <a:lvl8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8pPr>
            <a:lvl9pPr marL="0" marR="0" indent="0" algn="ctr" defTabSz="5842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ヒラギノ角ゴ ProN W3"/>
              </a:defRPr>
            </a:lvl9pPr>
          </a:lstStyle>
          <a:p>
            <a:pPr hangingPunct="1">
              <a:defRPr sz="4500">
                <a:solidFill>
                  <a:srgbClr val="FFFFFF"/>
                </a:solidFill>
              </a:defRPr>
            </a:pPr>
            <a:r>
              <a:rPr lang="en" sz="6000" b="1" dirty="0">
                <a:solidFill>
                  <a:schemeClr val="accent1"/>
                </a:solidFill>
              </a:rPr>
              <a:t>Simultaneous pH sensing and gamma-ray imaging via angular correction measurement using cascade nuclides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961634-3805-F13E-C08C-A089EB0C74DE}"/>
              </a:ext>
            </a:extLst>
          </p:cNvPr>
          <p:cNvSpPr txBox="1"/>
          <p:nvPr/>
        </p:nvSpPr>
        <p:spPr>
          <a:xfrm>
            <a:off x="2475741" y="-518595"/>
            <a:ext cx="1026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ヒラギノ角ゴ ProN W6"/>
              <a:ea typeface="ヒラギノ角ゴ ProN W6"/>
              <a:cs typeface="ヒラギノ角ゴ ProN W6"/>
              <a:sym typeface="ヒラギノ角ゴ ProN W6"/>
            </a:endParaRPr>
          </a:p>
        </p:txBody>
      </p:sp>
      <p:pic>
        <p:nvPicPr>
          <p:cNvPr id="5" name="図 4" descr="時計台の白黒写真&#10;&#10;自動的に生成された説明">
            <a:extLst>
              <a:ext uri="{FF2B5EF4-FFF2-40B4-BE49-F238E27FC236}">
                <a16:creationId xmlns:a16="http://schemas.microsoft.com/office/drawing/2014/main" id="{7B19624E-76BD-E39B-F3B1-2D2DB3323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8465"/>
            <a:ext cx="1380067" cy="2267253"/>
          </a:xfrm>
          <a:prstGeom prst="rect">
            <a:avLst/>
          </a:prstGeom>
        </p:spPr>
      </p:pic>
      <p:pic>
        <p:nvPicPr>
          <p:cNvPr id="6" name="図 5" descr="アイコン&#10;&#10;自動的に生成された説明">
            <a:extLst>
              <a:ext uri="{FF2B5EF4-FFF2-40B4-BE49-F238E27FC236}">
                <a16:creationId xmlns:a16="http://schemas.microsoft.com/office/drawing/2014/main" id="{1B85B34D-ED6D-8657-3C95-EE096B1BD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7516" y="239084"/>
            <a:ext cx="1307283" cy="1710765"/>
          </a:xfrm>
          <a:prstGeom prst="rect">
            <a:avLst/>
          </a:prstGeom>
        </p:spPr>
      </p:pic>
      <p:pic>
        <p:nvPicPr>
          <p:cNvPr id="8" name="図 7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750BB728-69A5-8ECE-68DA-84F8098B7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54799" y="239084"/>
            <a:ext cx="1380065" cy="1806011"/>
          </a:xfrm>
          <a:prstGeom prst="rect">
            <a:avLst/>
          </a:prstGeom>
        </p:spPr>
      </p:pic>
      <p:pic>
        <p:nvPicPr>
          <p:cNvPr id="10" name="図 9" descr="アイコン&#10;&#10;自動的に生成された説明">
            <a:extLst>
              <a:ext uri="{FF2B5EF4-FFF2-40B4-BE49-F238E27FC236}">
                <a16:creationId xmlns:a16="http://schemas.microsoft.com/office/drawing/2014/main" id="{457C6FF6-F168-8CCD-0BE4-A056FC30A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60" y="98865"/>
            <a:ext cx="1307283" cy="2107660"/>
          </a:xfrm>
          <a:prstGeom prst="rect">
            <a:avLst/>
          </a:prstGeom>
        </p:spPr>
      </p:pic>
      <p:pic>
        <p:nvPicPr>
          <p:cNvPr id="11" name="図 1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CD7A106-B444-53C8-B3B4-D6EDAC382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859" y="122348"/>
            <a:ext cx="1955141" cy="1955141"/>
          </a:xfrm>
          <a:prstGeom prst="rect">
            <a:avLst/>
          </a:prstGeom>
        </p:spPr>
      </p:pic>
      <p:pic>
        <p:nvPicPr>
          <p:cNvPr id="14" name="図 13" descr="ロゴ&#10;&#10;自動的に生成された説明">
            <a:extLst>
              <a:ext uri="{FF2B5EF4-FFF2-40B4-BE49-F238E27FC236}">
                <a16:creationId xmlns:a16="http://schemas.microsoft.com/office/drawing/2014/main" id="{5E409B80-B1C2-DA52-C3BF-4227170A4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759" y="169244"/>
            <a:ext cx="2168907" cy="1966901"/>
          </a:xfrm>
          <a:prstGeom prst="rect">
            <a:avLst/>
          </a:prstGeom>
        </p:spPr>
      </p:pic>
      <p:pic>
        <p:nvPicPr>
          <p:cNvPr id="16" name="図 15" descr="テキスト&#10;&#10;自動的に生成された説明">
            <a:extLst>
              <a:ext uri="{FF2B5EF4-FFF2-40B4-BE49-F238E27FC236}">
                <a16:creationId xmlns:a16="http://schemas.microsoft.com/office/drawing/2014/main" id="{C48AC399-4F3D-8F12-96AE-F2237D6497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198" y="316632"/>
            <a:ext cx="2743200" cy="1625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7D66BB-6B58-F4E1-C874-646E8723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57" y="13572"/>
            <a:ext cx="15644853" cy="951628"/>
          </a:xfrm>
        </p:spPr>
        <p:txBody>
          <a:bodyPr/>
          <a:lstStyle/>
          <a:p>
            <a:r>
              <a:rPr kumimoji="1" lang="en-US" altLang="ja-JP" dirty="0"/>
              <a:t>Why angular correlation was changed depending on pH?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6D99E86-DA41-F63A-56A2-CC53500B6B5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10</a:t>
            </a:fld>
            <a:endParaRPr lang="en-US" altLang="ja-JP" dirty="0"/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5669A758-A6A5-F496-98CD-55370B3E9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6" t="8399" r="19911" b="17500"/>
          <a:stretch/>
        </p:blipFill>
        <p:spPr>
          <a:xfrm>
            <a:off x="8625103" y="2372059"/>
            <a:ext cx="7901004" cy="516916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918953-0A73-060F-D124-74A2537B3A8A}"/>
              </a:ext>
            </a:extLst>
          </p:cNvPr>
          <p:cNvSpPr txBox="1"/>
          <p:nvPr/>
        </p:nvSpPr>
        <p:spPr>
          <a:xfrm flipH="1">
            <a:off x="8625103" y="1418247"/>
            <a:ext cx="8076505" cy="73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ja-JP" sz="3600" b="1" dirty="0">
                <a:latin typeface="+mj-lt"/>
                <a:ea typeface="Meiryo UI" panose="020B0604030504040204" pitchFamily="34" charset="-128"/>
              </a:rPr>
              <a:t>Reaction with NaOH and InCl</a:t>
            </a:r>
            <a:r>
              <a:rPr lang="en-US" altLang="ja-JP" sz="3600" b="1" baseline="-25000" dirty="0">
                <a:latin typeface="+mj-lt"/>
                <a:ea typeface="Meiryo UI" panose="020B0604030504040204" pitchFamily="34" charset="-128"/>
              </a:rPr>
              <a:t>3 </a:t>
            </a:r>
            <a:r>
              <a:rPr lang="en-US" altLang="ja-JP" sz="3600" b="1" dirty="0">
                <a:latin typeface="+mj-lt"/>
                <a:ea typeface="Meiryo UI" panose="020B0604030504040204" pitchFamily="34" charset="-128"/>
              </a:rPr>
              <a:t>vs</a:t>
            </a:r>
            <a:r>
              <a:rPr lang="en-US" altLang="ja-JP" sz="3600" b="1" baseline="-25000" dirty="0">
                <a:latin typeface="+mj-lt"/>
                <a:ea typeface="Meiryo UI" panose="020B0604030504040204" pitchFamily="34" charset="-128"/>
              </a:rPr>
              <a:t> </a:t>
            </a:r>
            <a:r>
              <a:rPr lang="en-US" altLang="ja-JP" sz="3600" b="1" dirty="0">
                <a:latin typeface="+mj-lt"/>
                <a:ea typeface="Meiryo UI" panose="020B0604030504040204" pitchFamily="34" charset="-128"/>
              </a:rPr>
              <a:t>pH</a:t>
            </a:r>
            <a:endParaRPr lang="ja-JP" altLang="en-US" sz="3600" b="1">
              <a:latin typeface="+mj-lt"/>
              <a:ea typeface="Meiryo UI" panose="020B0604030504040204" pitchFamily="34" charset="-128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357ABA4-B4F9-41FB-E0A3-627094ECB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1" t="31279" r="38439" b="56471"/>
          <a:stretch/>
        </p:blipFill>
        <p:spPr bwMode="auto">
          <a:xfrm rot="10517863" flipH="1">
            <a:off x="3591739" y="2172728"/>
            <a:ext cx="1310075" cy="186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5CF4DF8-B1FE-178C-8716-62A3D3617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1" t="31279" r="38439" b="56471"/>
          <a:stretch/>
        </p:blipFill>
        <p:spPr bwMode="auto">
          <a:xfrm rot="3144998" flipH="1">
            <a:off x="5163922" y="2568440"/>
            <a:ext cx="1374470" cy="19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A02F1A9-79AC-55DB-DF4A-8523677F6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1" t="31279" r="38439" b="56471"/>
          <a:stretch/>
        </p:blipFill>
        <p:spPr bwMode="auto">
          <a:xfrm rot="19466335" flipH="1">
            <a:off x="1691357" y="2702374"/>
            <a:ext cx="1378099" cy="19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2B29AD-9824-B24F-5A81-C415B1568474}"/>
              </a:ext>
            </a:extLst>
          </p:cNvPr>
          <p:cNvSpPr txBox="1"/>
          <p:nvPr/>
        </p:nvSpPr>
        <p:spPr>
          <a:xfrm flipH="1">
            <a:off x="123393" y="1418247"/>
            <a:ext cx="7263385" cy="73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ja-JP" sz="3600" b="1" dirty="0">
                <a:latin typeface="+mj-lt"/>
                <a:ea typeface="Meiryo UI" panose="020B0604030504040204" pitchFamily="34" charset="-128"/>
              </a:rPr>
              <a:t>Electric Quadrupole Interaction</a:t>
            </a:r>
            <a:endParaRPr lang="ja-JP" altLang="en-US" sz="3600" b="1">
              <a:latin typeface="+mj-lt"/>
              <a:ea typeface="Meiryo UI" panose="020B0604030504040204" pitchFamily="34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D778036-A508-BC31-FEE9-05D96EB97CF1}"/>
              </a:ext>
            </a:extLst>
          </p:cNvPr>
          <p:cNvCxnSpPr>
            <a:cxnSpLocks/>
          </p:cNvCxnSpPr>
          <p:nvPr/>
        </p:nvCxnSpPr>
        <p:spPr>
          <a:xfrm>
            <a:off x="8006670" y="2057567"/>
            <a:ext cx="0" cy="73322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4B22E3-CFA1-67E3-95B2-9B4300AA7AD0}"/>
              </a:ext>
            </a:extLst>
          </p:cNvPr>
          <p:cNvSpPr txBox="1"/>
          <p:nvPr/>
        </p:nvSpPr>
        <p:spPr>
          <a:xfrm flipH="1">
            <a:off x="420857" y="7211952"/>
            <a:ext cx="7577360" cy="2177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algn="l">
              <a:lnSpc>
                <a:spcPct val="130000"/>
              </a:lnSpc>
            </a:pPr>
            <a:r>
              <a:rPr lang="en-US" altLang="ja-JP" sz="3600" dirty="0">
                <a:latin typeface="+mj-lt"/>
                <a:ea typeface="Meiryo UI" panose="020B0604030504040204" pitchFamily="34" charset="-128"/>
              </a:rPr>
              <a:t>Charge non-uniformity in nuclei interact with external field (electric gradient) and perturbed</a:t>
            </a:r>
            <a:endParaRPr lang="ja-JP" altLang="en-US" sz="3600">
              <a:latin typeface="+mj-lt"/>
              <a:ea typeface="Meiryo UI" panose="020B0604030504040204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36EC52-8A06-4C4A-AB50-C4E458E96072}"/>
              </a:ext>
            </a:extLst>
          </p:cNvPr>
          <p:cNvSpPr txBox="1"/>
          <p:nvPr/>
        </p:nvSpPr>
        <p:spPr>
          <a:xfrm flipH="1">
            <a:off x="8177844" y="7682321"/>
            <a:ext cx="10600809" cy="1306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algn="l">
              <a:lnSpc>
                <a:spcPct val="130000"/>
              </a:lnSpc>
            </a:pPr>
            <a:r>
              <a:rPr lang="en" altLang="ja-JP" sz="3200" dirty="0">
                <a:effectLst/>
                <a:latin typeface="+mj-lt"/>
                <a:ea typeface="Meiryo UI" panose="020B0604030504040204" pitchFamily="34" charset="-128"/>
              </a:rPr>
              <a:t>Simulation with PHREEQC</a:t>
            </a:r>
            <a:endParaRPr lang="en-US" altLang="ja-JP" sz="3200" b="0" dirty="0">
              <a:latin typeface="+mj-lt"/>
              <a:ea typeface="Meiryo UI" panose="020B0604030504040204" pitchFamily="34" charset="-128"/>
            </a:endParaRPr>
          </a:p>
          <a:p>
            <a:pPr marL="144000" algn="l">
              <a:lnSpc>
                <a:spcPct val="130000"/>
              </a:lnSpc>
            </a:pPr>
            <a:r>
              <a:rPr lang="en-US" altLang="ja-JP" sz="3200" b="1" dirty="0">
                <a:latin typeface="+mj-lt"/>
                <a:ea typeface="Meiryo UI" panose="020B0604030504040204" pitchFamily="34" charset="-128"/>
              </a:rPr>
              <a:t>Dominant Chelator changed depending on pH</a:t>
            </a:r>
            <a:endParaRPr lang="ja-JP" altLang="en-US" sz="3200" u="sng">
              <a:latin typeface="+mj-lt"/>
              <a:ea typeface="Meiryo UI" panose="020B0604030504040204" pitchFamily="34" charset="-128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62181CD-E113-DC19-2AAB-CE0450C33DB2}"/>
              </a:ext>
            </a:extLst>
          </p:cNvPr>
          <p:cNvGrpSpPr/>
          <p:nvPr/>
        </p:nvGrpSpPr>
        <p:grpSpPr>
          <a:xfrm>
            <a:off x="2546649" y="4807194"/>
            <a:ext cx="2287028" cy="1610827"/>
            <a:chOff x="2859826" y="4474608"/>
            <a:chExt cx="1740500" cy="122589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F96C267-D00E-DD3E-AF9E-F2E79CEB95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51" t="31279" r="38439" b="56471"/>
            <a:stretch/>
          </p:blipFill>
          <p:spPr bwMode="auto">
            <a:xfrm rot="16600516" flipH="1">
              <a:off x="3117131" y="4217303"/>
              <a:ext cx="1225890" cy="174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1B43089-B6D7-DA58-B0D5-4E09D3CEF862}"/>
                </a:ext>
              </a:extLst>
            </p:cNvPr>
            <p:cNvSpPr txBox="1"/>
            <p:nvPr/>
          </p:nvSpPr>
          <p:spPr>
            <a:xfrm flipH="1">
              <a:off x="3280824" y="5087553"/>
              <a:ext cx="409014" cy="449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ja-JP" altLang="en-US" sz="2000" b="1">
                  <a:solidFill>
                    <a:schemeClr val="bg1"/>
                  </a:solidFill>
                  <a:latin typeface="+mj-lt"/>
                  <a:ea typeface="Meiryo UI" panose="020B0604030504040204" pitchFamily="34" charset="-128"/>
                </a:rPr>
                <a:t>＋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79C1E83-5183-E81F-3A84-44F9C295A150}"/>
                </a:ext>
              </a:extLst>
            </p:cNvPr>
            <p:cNvSpPr txBox="1"/>
            <p:nvPr/>
          </p:nvSpPr>
          <p:spPr>
            <a:xfrm flipH="1">
              <a:off x="3014663" y="4538973"/>
              <a:ext cx="409014" cy="450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ja-JP" sz="2000" b="1" dirty="0">
                  <a:solidFill>
                    <a:schemeClr val="bg1"/>
                  </a:solidFill>
                  <a:latin typeface="+mj-lt"/>
                  <a:ea typeface="Meiryo UI" panose="020B0604030504040204" pitchFamily="34" charset="-128"/>
                </a:rPr>
                <a:t>−</a:t>
              </a:r>
              <a:endParaRPr lang="ja-JP" altLang="en-US" sz="2000" b="1">
                <a:solidFill>
                  <a:schemeClr val="bg1"/>
                </a:solidFill>
                <a:latin typeface="+mj-lt"/>
                <a:ea typeface="Meiryo UI" panose="020B0604030504040204" pitchFamily="34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1BDFC0C-8015-3A38-BB2E-34F9E8D7E8A8}"/>
                </a:ext>
              </a:extLst>
            </p:cNvPr>
            <p:cNvSpPr txBox="1"/>
            <p:nvPr/>
          </p:nvSpPr>
          <p:spPr>
            <a:xfrm flipH="1">
              <a:off x="3787491" y="4538973"/>
              <a:ext cx="409014" cy="449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ja-JP" altLang="en-US" sz="2000" b="1">
                  <a:solidFill>
                    <a:schemeClr val="bg1"/>
                  </a:solidFill>
                  <a:latin typeface="+mj-lt"/>
                  <a:ea typeface="Meiryo UI" panose="020B0604030504040204" pitchFamily="34" charset="-128"/>
                </a:rPr>
                <a:t>＋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A8093F16-50C6-309C-4174-2115F6FC4D06}"/>
                </a:ext>
              </a:extLst>
            </p:cNvPr>
            <p:cNvSpPr txBox="1"/>
            <p:nvPr/>
          </p:nvSpPr>
          <p:spPr>
            <a:xfrm flipH="1">
              <a:off x="3952724" y="5159135"/>
              <a:ext cx="409014" cy="450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ja-JP" sz="2000" b="1" dirty="0">
                  <a:solidFill>
                    <a:schemeClr val="bg1"/>
                  </a:solidFill>
                  <a:latin typeface="+mj-lt"/>
                  <a:ea typeface="Meiryo UI" panose="020B0604030504040204" pitchFamily="34" charset="-128"/>
                </a:rPr>
                <a:t>−</a:t>
              </a:r>
              <a:endParaRPr lang="ja-JP" altLang="en-US" sz="2000" b="1">
                <a:solidFill>
                  <a:schemeClr val="bg1"/>
                </a:solidFill>
                <a:latin typeface="+mj-lt"/>
                <a:ea typeface="Meiryo UI" panose="020B0604030504040204" pitchFamily="34" charset="-128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579B78D-CBBE-5710-0AF3-D4A332692F7D}"/>
              </a:ext>
            </a:extLst>
          </p:cNvPr>
          <p:cNvGrpSpPr/>
          <p:nvPr/>
        </p:nvGrpSpPr>
        <p:grpSpPr>
          <a:xfrm>
            <a:off x="308256" y="5041516"/>
            <a:ext cx="2277035" cy="2340884"/>
            <a:chOff x="5760021" y="3354439"/>
            <a:chExt cx="730800" cy="730800"/>
          </a:xfrm>
        </p:grpSpPr>
        <p:sp>
          <p:nvSpPr>
            <p:cNvPr id="19" name="円/楕円 18">
              <a:extLst>
                <a:ext uri="{FF2B5EF4-FFF2-40B4-BE49-F238E27FC236}">
                  <a16:creationId xmlns:a16="http://schemas.microsoft.com/office/drawing/2014/main" id="{F8244048-DE4F-0944-7E51-04C3E25FE4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4838" y="3467566"/>
              <a:ext cx="504000" cy="50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lt"/>
              </a:endParaRPr>
            </a:p>
          </p:txBody>
        </p:sp>
        <p:pic>
          <p:nvPicPr>
            <p:cNvPr id="20" name="Picture 4" descr="原子核イラスト／無料イラスト/フリー素材なら「イラストAC」">
              <a:extLst>
                <a:ext uri="{FF2B5EF4-FFF2-40B4-BE49-F238E27FC236}">
                  <a16:creationId xmlns:a16="http://schemas.microsoft.com/office/drawing/2014/main" id="{8783CBC9-8070-793A-59B4-A5DB3B802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21" y="3354439"/>
              <a:ext cx="730800" cy="73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D52514A0-1865-72C5-E1A1-93C4B41AC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21" y="4891770"/>
            <a:ext cx="2680586" cy="19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5823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06A9D4-455D-DE61-DBF3-6761099E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/>
              <a:t>Demonstration of imaging and pH sensing using point sources [4]</a:t>
            </a:r>
            <a:endParaRPr kumimoji="1" lang="ja-JP" altLang="en-US" sz="40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E9EB52B-65B7-9D2F-F3AC-0BD387C73F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11</a:t>
            </a:fld>
            <a:endParaRPr lang="en-US" altLang="ja-JP" dirty="0"/>
          </a:p>
        </p:txBody>
      </p:sp>
      <p:pic>
        <p:nvPicPr>
          <p:cNvPr id="4" name="Picture 2" descr="Fig. 5">
            <a:extLst>
              <a:ext uri="{FF2B5EF4-FFF2-40B4-BE49-F238E27FC236}">
                <a16:creationId xmlns:a16="http://schemas.microsoft.com/office/drawing/2014/main" id="{50220854-16A8-42E3-1DCA-26829D0B1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954" y="5045067"/>
            <a:ext cx="9640456" cy="40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23924CC-33F1-816B-90F9-D3D5EEC6049B}"/>
              </a:ext>
            </a:extLst>
          </p:cNvPr>
          <p:cNvGrpSpPr/>
          <p:nvPr/>
        </p:nvGrpSpPr>
        <p:grpSpPr>
          <a:xfrm>
            <a:off x="6048994" y="1309633"/>
            <a:ext cx="10987416" cy="3735434"/>
            <a:chOff x="4132276" y="734966"/>
            <a:chExt cx="7930554" cy="2696181"/>
          </a:xfrm>
        </p:grpSpPr>
        <p:pic>
          <p:nvPicPr>
            <p:cNvPr id="6" name="Picture 4" descr="Fig. 4">
              <a:extLst>
                <a:ext uri="{FF2B5EF4-FFF2-40B4-BE49-F238E27FC236}">
                  <a16:creationId xmlns:a16="http://schemas.microsoft.com/office/drawing/2014/main" id="{A511D005-4814-7821-0343-891ED2B07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279" y="734966"/>
              <a:ext cx="7930551" cy="2696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C8774CE7-7938-D0A1-8A6A-980B9A6BF41F}"/>
                </a:ext>
              </a:extLst>
            </p:cNvPr>
            <p:cNvSpPr txBox="1"/>
            <p:nvPr/>
          </p:nvSpPr>
          <p:spPr>
            <a:xfrm>
              <a:off x="4132276" y="734966"/>
              <a:ext cx="454379" cy="330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   </a:t>
              </a:r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729E2EB-2BA0-621C-E7C5-AF78BA13EFE8}"/>
                </a:ext>
              </a:extLst>
            </p:cNvPr>
            <p:cNvSpPr txBox="1"/>
            <p:nvPr/>
          </p:nvSpPr>
          <p:spPr>
            <a:xfrm>
              <a:off x="8949855" y="752550"/>
              <a:ext cx="454379" cy="330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   </a:t>
              </a:r>
              <a:endParaRPr kumimoji="1" lang="ja-JP" altLang="en-US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6882BBA-0581-837A-A883-7ED129C690D8}"/>
              </a:ext>
            </a:extLst>
          </p:cNvPr>
          <p:cNvSpPr txBox="1"/>
          <p:nvPr/>
        </p:nvSpPr>
        <p:spPr>
          <a:xfrm>
            <a:off x="165671" y="810895"/>
            <a:ext cx="588332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" altLang="ja-JP" sz="3200" dirty="0">
              <a:latin typeface="+mj-lt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ja-JP" sz="3200" dirty="0">
                <a:solidFill>
                  <a:srgbClr val="FF40FF"/>
                </a:solidFill>
                <a:latin typeface="+mj-lt"/>
                <a:cs typeface="Times New Roman" panose="02020603050405020304" pitchFamily="18" charset="0"/>
              </a:rPr>
              <a:t>pH</a:t>
            </a:r>
            <a:r>
              <a:rPr lang="en" altLang="ja-JP" sz="3200" dirty="0">
                <a:latin typeface="+mj-lt"/>
                <a:cs typeface="Times New Roman" panose="02020603050405020304" pitchFamily="18" charset="0"/>
              </a:rPr>
              <a:t> of a point source was estimated by calculating</a:t>
            </a:r>
            <a:r>
              <a:rPr lang="en" altLang="ja-JP" sz="3200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 the correlation ratio of 90° and 180° direction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" altLang="ja-JP" sz="3200" dirty="0">
              <a:latin typeface="+mj-lt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ja-JP" sz="3200" dirty="0">
                <a:solidFill>
                  <a:srgbClr val="FF40FF"/>
                </a:solidFill>
                <a:latin typeface="+mj-lt"/>
                <a:cs typeface="Times New Roman" panose="02020603050405020304" pitchFamily="18" charset="0"/>
              </a:rPr>
              <a:t>Imaging</a:t>
            </a:r>
            <a:r>
              <a:rPr lang="en" altLang="ja-JP" sz="3200" dirty="0">
                <a:latin typeface="+mj-lt"/>
                <a:cs typeface="Times New Roman" panose="02020603050405020304" pitchFamily="18" charset="0"/>
              </a:rPr>
              <a:t> was performed with </a:t>
            </a:r>
            <a:r>
              <a:rPr lang="en" altLang="ja-JP" sz="3200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parallel hole collimators</a:t>
            </a:r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9E8852CF-A70A-9E51-1627-B3D657687B1C}"/>
              </a:ext>
            </a:extLst>
          </p:cNvPr>
          <p:cNvSpPr/>
          <p:nvPr/>
        </p:nvSpPr>
        <p:spPr>
          <a:xfrm>
            <a:off x="388955" y="6553171"/>
            <a:ext cx="801674" cy="62843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F061103-AFB5-8CE2-E419-0478136A4D73}"/>
              </a:ext>
            </a:extLst>
          </p:cNvPr>
          <p:cNvSpPr txBox="1"/>
          <p:nvPr/>
        </p:nvSpPr>
        <p:spPr>
          <a:xfrm>
            <a:off x="1620653" y="6510989"/>
            <a:ext cx="50578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We succeeded to perform </a:t>
            </a:r>
            <a:r>
              <a:rPr kumimoji="1" lang="en-US" altLang="ja-JP" sz="3600" b="1" baseline="30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111</a:t>
            </a:r>
            <a:r>
              <a:rPr kumimoji="1" lang="en-US" altLang="ja-JP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In imaging and pH estimation simultaneously</a:t>
            </a:r>
            <a:endParaRPr kumimoji="1" lang="ja-JP" altLang="en-US" sz="3600" b="1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55F9987-8F78-6B16-2EB2-45D4A565E883}"/>
              </a:ext>
            </a:extLst>
          </p:cNvPr>
          <p:cNvSpPr txBox="1"/>
          <p:nvPr/>
        </p:nvSpPr>
        <p:spPr>
          <a:xfrm>
            <a:off x="7513544" y="9221620"/>
            <a:ext cx="9826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dirty="0">
                <a:latin typeface="+mj-lt"/>
              </a:rPr>
              <a:t>[4] </a:t>
            </a:r>
            <a:r>
              <a:rPr lang="en" altLang="ja-JP" dirty="0" err="1">
                <a:latin typeface="+mj-lt"/>
              </a:rPr>
              <a:t>K.Shimazoe</a:t>
            </a:r>
            <a:r>
              <a:rPr lang="en" altLang="ja-JP" dirty="0">
                <a:latin typeface="+mj-lt"/>
              </a:rPr>
              <a:t> , </a:t>
            </a:r>
            <a:r>
              <a:rPr lang="en" altLang="ja-JP" dirty="0" err="1">
                <a:latin typeface="+mj-lt"/>
              </a:rPr>
              <a:t>Mizuki</a:t>
            </a:r>
            <a:r>
              <a:rPr lang="en" altLang="ja-JP" dirty="0">
                <a:latin typeface="+mj-lt"/>
              </a:rPr>
              <a:t> </a:t>
            </a:r>
            <a:r>
              <a:rPr lang="en" altLang="ja-JP" dirty="0" err="1">
                <a:latin typeface="+mj-lt"/>
              </a:rPr>
              <a:t>Uenomachi</a:t>
            </a:r>
            <a:r>
              <a:rPr lang="en" altLang="ja-JP" dirty="0">
                <a:latin typeface="+mj-lt"/>
              </a:rPr>
              <a:t> et al., </a:t>
            </a:r>
            <a:r>
              <a:rPr lang="en" altLang="ja-JP" i="1" dirty="0" err="1">
                <a:latin typeface="+mj-lt"/>
              </a:rPr>
              <a:t>Commun</a:t>
            </a:r>
            <a:r>
              <a:rPr lang="en" altLang="ja-JP" i="1" dirty="0">
                <a:latin typeface="+mj-lt"/>
              </a:rPr>
              <a:t>. Phys</a:t>
            </a:r>
            <a:r>
              <a:rPr lang="en" altLang="ja-JP" dirty="0">
                <a:latin typeface="+mj-lt"/>
              </a:rPr>
              <a:t>., (2022): 24</a:t>
            </a:r>
          </a:p>
        </p:txBody>
      </p:sp>
    </p:spTree>
    <p:extLst>
      <p:ext uri="{BB962C8B-B14F-4D97-AF65-F5344CB8AC3E}">
        <p14:creationId xmlns:p14="http://schemas.microsoft.com/office/powerpoint/2010/main" val="35039751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012CC62-E0B8-8FE6-397B-01294EE32C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12</a:t>
            </a:fld>
            <a:endParaRPr lang="en-US" altLang="ja-JP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B67BC7FD-CDA0-0341-16CE-A21986BFA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59" y="13572"/>
            <a:ext cx="15834302" cy="951628"/>
          </a:xfrm>
        </p:spPr>
        <p:txBody>
          <a:bodyPr/>
          <a:lstStyle/>
          <a:p>
            <a:r>
              <a:rPr kumimoji="1" lang="en-US" altLang="ja-JP" sz="4000" dirty="0"/>
              <a:t>Demonstration of imaging and pH sensing using a distribution source</a:t>
            </a:r>
            <a:endParaRPr kumimoji="1" lang="ja-JP" altLang="en-US" sz="4000"/>
          </a:p>
        </p:txBody>
      </p:sp>
      <p:pic>
        <p:nvPicPr>
          <p:cNvPr id="7" name="コンテンツ プレースホルダー 10" descr="屋内, テーブル, 座る, ノートパソコン が含まれている画像&#10;&#10;自動的に生成された説明">
            <a:extLst>
              <a:ext uri="{FF2B5EF4-FFF2-40B4-BE49-F238E27FC236}">
                <a16:creationId xmlns:a16="http://schemas.microsoft.com/office/drawing/2014/main" id="{FF08CFC9-D5F0-FBD2-960E-CA20E5EF0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65" t="45136" r="39620" b="36112"/>
          <a:stretch/>
        </p:blipFill>
        <p:spPr>
          <a:xfrm rot="5400000">
            <a:off x="1570100" y="1848512"/>
            <a:ext cx="4508345" cy="462279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338A00-0FA3-D6D7-7C4B-1B3CF07486DA}"/>
              </a:ext>
            </a:extLst>
          </p:cNvPr>
          <p:cNvSpPr txBox="1"/>
          <p:nvPr/>
        </p:nvSpPr>
        <p:spPr>
          <a:xfrm>
            <a:off x="3118790" y="2080131"/>
            <a:ext cx="1410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latin typeface="+mj-lt"/>
                <a:cs typeface="Times New Roman" panose="02020603050405020304" pitchFamily="18" charset="0"/>
              </a:rPr>
              <a:t>pH12</a:t>
            </a:r>
            <a:endParaRPr kumimoji="1" lang="ja-JP" altLang="en-US" sz="4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EFBD0C-16AA-E885-1E27-B3EC1BE4B656}"/>
              </a:ext>
            </a:extLst>
          </p:cNvPr>
          <p:cNvSpPr txBox="1"/>
          <p:nvPr/>
        </p:nvSpPr>
        <p:spPr>
          <a:xfrm>
            <a:off x="4759476" y="3257953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latin typeface="+mj-lt"/>
                <a:cs typeface="Times New Roman" panose="02020603050405020304" pitchFamily="18" charset="0"/>
              </a:rPr>
              <a:t>pH5</a:t>
            </a:r>
            <a:endParaRPr kumimoji="1" lang="ja-JP" altLang="en-US" sz="4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1324CA3-8659-6523-F9E1-3772CD18C7D2}"/>
              </a:ext>
            </a:extLst>
          </p:cNvPr>
          <p:cNvSpPr txBox="1"/>
          <p:nvPr/>
        </p:nvSpPr>
        <p:spPr>
          <a:xfrm>
            <a:off x="1462380" y="3073287"/>
            <a:ext cx="1553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latin typeface="+mj-lt"/>
                <a:cs typeface="Times New Roman" panose="02020603050405020304" pitchFamily="18" charset="0"/>
              </a:rPr>
              <a:t>pH1.7</a:t>
            </a:r>
            <a:endParaRPr kumimoji="1" lang="ja-JP" altLang="en-US" sz="4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B11EEA3-E4CC-FFBC-01E3-1D51FA9026EB}"/>
              </a:ext>
            </a:extLst>
          </p:cNvPr>
          <p:cNvSpPr txBox="1"/>
          <p:nvPr/>
        </p:nvSpPr>
        <p:spPr>
          <a:xfrm>
            <a:off x="2451484" y="1054864"/>
            <a:ext cx="2444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latin typeface="+mj-lt"/>
                <a:cs typeface="Times New Roman" panose="02020603050405020304" pitchFamily="18" charset="0"/>
              </a:rPr>
              <a:t>Phantom</a:t>
            </a:r>
            <a:endParaRPr kumimoji="1" lang="ja-JP" altLang="en-US" sz="44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0CFB6FA-34DB-2C42-FABE-C443F79C0A4D}"/>
              </a:ext>
            </a:extLst>
          </p:cNvPr>
          <p:cNvSpPr txBox="1"/>
          <p:nvPr/>
        </p:nvSpPr>
        <p:spPr>
          <a:xfrm>
            <a:off x="7806448" y="1054863"/>
            <a:ext cx="5017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latin typeface="+mj-lt"/>
                <a:cs typeface="Times New Roman" panose="02020603050405020304" pitchFamily="18" charset="0"/>
              </a:rPr>
              <a:t>Experimental setup</a:t>
            </a:r>
            <a:endParaRPr kumimoji="1" lang="ja-JP" altLang="en-US" sz="440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13" name="表 22">
            <a:extLst>
              <a:ext uri="{FF2B5EF4-FFF2-40B4-BE49-F238E27FC236}">
                <a16:creationId xmlns:a16="http://schemas.microsoft.com/office/drawing/2014/main" id="{3F492C15-53E1-3DA9-6B49-C4E4CE2DB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422283"/>
              </p:ext>
            </p:extLst>
          </p:nvPr>
        </p:nvGraphicFramePr>
        <p:xfrm>
          <a:off x="1849176" y="7098496"/>
          <a:ext cx="1364191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740">
                  <a:extLst>
                    <a:ext uri="{9D8B030D-6E8A-4147-A177-3AD203B41FA5}">
                      <a16:colId xmlns:a16="http://schemas.microsoft.com/office/drawing/2014/main" val="944030617"/>
                    </a:ext>
                  </a:extLst>
                </a:gridCol>
                <a:gridCol w="2822054">
                  <a:extLst>
                    <a:ext uri="{9D8B030D-6E8A-4147-A177-3AD203B41FA5}">
                      <a16:colId xmlns:a16="http://schemas.microsoft.com/office/drawing/2014/main" val="430194303"/>
                    </a:ext>
                  </a:extLst>
                </a:gridCol>
                <a:gridCol w="3662203">
                  <a:extLst>
                    <a:ext uri="{9D8B030D-6E8A-4147-A177-3AD203B41FA5}">
                      <a16:colId xmlns:a16="http://schemas.microsoft.com/office/drawing/2014/main" val="131099829"/>
                    </a:ext>
                  </a:extLst>
                </a:gridCol>
                <a:gridCol w="5600913">
                  <a:extLst>
                    <a:ext uri="{9D8B030D-6E8A-4147-A177-3AD203B41FA5}">
                      <a16:colId xmlns:a16="http://schemas.microsoft.com/office/drawing/2014/main" val="433691559"/>
                    </a:ext>
                  </a:extLst>
                </a:gridCol>
              </a:tblGrid>
              <a:tr h="51946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pH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Volume(</a:t>
                      </a:r>
                      <a:r>
                        <a:rPr kumimoji="1" lang="en-US" altLang="ja-JP" sz="3200" dirty="0" err="1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μl</a:t>
                      </a:r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Activity(MBq)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Solution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872103"/>
                  </a:ext>
                </a:extLst>
              </a:tr>
              <a:tr h="51946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1.7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30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0.42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InCl</a:t>
                      </a:r>
                      <a:r>
                        <a:rPr kumimoji="1" lang="en-US" altLang="ja-JP" sz="3200" baseline="-250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  <a:endParaRPr kumimoji="1" lang="ja-JP" altLang="en-US" sz="3200" baseline="-250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810669"/>
                  </a:ext>
                </a:extLst>
              </a:tr>
              <a:tr h="51946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30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0.34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InCl</a:t>
                      </a:r>
                      <a:r>
                        <a:rPr kumimoji="1" lang="en-US" altLang="ja-JP" sz="3200" baseline="-250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1" lang="en-US" altLang="ja-JP" sz="3200" baseline="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+ NaOH + HCl </a:t>
                      </a:r>
                      <a:endParaRPr kumimoji="1" lang="ja-JP" altLang="en-US" sz="3200" baseline="-250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335775"/>
                  </a:ext>
                </a:extLst>
              </a:tr>
              <a:tr h="51946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12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120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1.26</a:t>
                      </a:r>
                      <a:endParaRPr kumimoji="1" lang="ja-JP" altLang="en-US" sz="32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InCl</a:t>
                      </a:r>
                      <a:r>
                        <a:rPr kumimoji="1" lang="en-US" altLang="ja-JP" sz="3200" baseline="-250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1" lang="en-US" altLang="ja-JP" sz="3200" baseline="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+ NaOH</a:t>
                      </a:r>
                      <a:endParaRPr kumimoji="1" lang="ja-JP" altLang="en-US" sz="3200" baseline="-250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376516"/>
                  </a:ext>
                </a:extLst>
              </a:tr>
            </a:tbl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9071AC-02B9-0056-C744-76902C1B325E}"/>
              </a:ext>
            </a:extLst>
          </p:cNvPr>
          <p:cNvSpPr txBox="1"/>
          <p:nvPr/>
        </p:nvSpPr>
        <p:spPr>
          <a:xfrm>
            <a:off x="11475518" y="5738204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+mj-lt"/>
                <a:cs typeface="Times New Roman" panose="02020603050405020304" pitchFamily="18" charset="0"/>
              </a:rPr>
              <a:t>Measurement time: 32hour</a:t>
            </a:r>
            <a:endParaRPr kumimoji="1" lang="ja-JP" altLang="en-US" sz="360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図 14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10E4B346-869D-A71A-3959-275BF734D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569" y="1905736"/>
            <a:ext cx="5017720" cy="50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1376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497A76-E764-4079-84B6-AE8C3AB4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59" y="13572"/>
            <a:ext cx="15834302" cy="951628"/>
          </a:xfrm>
        </p:spPr>
        <p:txBody>
          <a:bodyPr/>
          <a:lstStyle/>
          <a:p>
            <a:r>
              <a:rPr kumimoji="1" lang="en-US" altLang="ja-JP" sz="4000" dirty="0"/>
              <a:t>Demonstration of imaging and pH sensing using a distribution source</a:t>
            </a:r>
            <a:endParaRPr kumimoji="1" lang="ja-JP" altLang="en-US" sz="40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0B6A6CE-54D3-4AE3-93A3-4EF486B95B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13</a:t>
            </a:fld>
            <a:endParaRPr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8002E0-0AF8-84E5-785C-710962CD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824" y="2588135"/>
            <a:ext cx="6151357" cy="5574228"/>
          </a:xfrm>
          <a:prstGeom prst="rect">
            <a:avLst/>
          </a:prstGeom>
        </p:spPr>
      </p:pic>
      <p:pic>
        <p:nvPicPr>
          <p:cNvPr id="5" name="図 4" descr="ピアノ が含まれている画像&#10;&#10;自動的に生成された説明">
            <a:extLst>
              <a:ext uri="{FF2B5EF4-FFF2-40B4-BE49-F238E27FC236}">
                <a16:creationId xmlns:a16="http://schemas.microsoft.com/office/drawing/2014/main" id="{10757827-9E5F-EC1B-66D0-44B5DBC83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967" y="2588135"/>
            <a:ext cx="6567474" cy="4577330"/>
          </a:xfrm>
          <a:prstGeom prst="rect">
            <a:avLst/>
          </a:prstGeom>
        </p:spPr>
      </p:pic>
      <p:pic>
        <p:nvPicPr>
          <p:cNvPr id="8" name="図 7" descr="図形&#10;&#10;自動的に生成された説明">
            <a:extLst>
              <a:ext uri="{FF2B5EF4-FFF2-40B4-BE49-F238E27FC236}">
                <a16:creationId xmlns:a16="http://schemas.microsoft.com/office/drawing/2014/main" id="{EB7DDBA4-209E-241D-FCA1-5C89DA47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2" y="3341220"/>
            <a:ext cx="5199637" cy="50668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548E4D-B9F4-6E51-D138-48BDEE6C1313}"/>
              </a:ext>
            </a:extLst>
          </p:cNvPr>
          <p:cNvSpPr txBox="1"/>
          <p:nvPr/>
        </p:nvSpPr>
        <p:spPr>
          <a:xfrm>
            <a:off x="1842516" y="2561754"/>
            <a:ext cx="417902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3200" dirty="0">
                <a:latin typeface="+mj-lt"/>
              </a:rPr>
              <a:t>parallel hole collimator</a:t>
            </a:r>
            <a:endParaRPr kumimoji="0" lang="ja-JP" alt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76ED97-ADAF-A6E7-FC82-603EF2256C1F}"/>
              </a:ext>
            </a:extLst>
          </p:cNvPr>
          <p:cNvSpPr txBox="1"/>
          <p:nvPr/>
        </p:nvSpPr>
        <p:spPr>
          <a:xfrm>
            <a:off x="94441" y="8528945"/>
            <a:ext cx="349615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3200" dirty="0">
                <a:latin typeface="+mj-lt"/>
              </a:rPr>
              <a:t>slat hole collimator</a:t>
            </a:r>
            <a:endParaRPr kumimoji="0" lang="ja-JP" alt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130EB2-7161-2564-97D1-604F0B5153B5}"/>
              </a:ext>
            </a:extLst>
          </p:cNvPr>
          <p:cNvSpPr txBox="1"/>
          <p:nvPr/>
        </p:nvSpPr>
        <p:spPr>
          <a:xfrm>
            <a:off x="4333473" y="8956870"/>
            <a:ext cx="585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+mj-lt"/>
              </a:rPr>
              <a:t>γ</a:t>
            </a:r>
            <a:r>
              <a:rPr kumimoji="1" lang="en-US" altLang="ja-JP" sz="2800" baseline="-25000" dirty="0">
                <a:latin typeface="+mj-lt"/>
              </a:rPr>
              <a:t>1 </a:t>
            </a:r>
            <a:r>
              <a:rPr kumimoji="1" lang="en-US" altLang="ja-JP" sz="2800" dirty="0">
                <a:latin typeface="+mj-lt"/>
              </a:rPr>
              <a:t>and γ</a:t>
            </a:r>
            <a:r>
              <a:rPr lang="en-US" altLang="ja-JP" sz="2800" baseline="-25000" dirty="0">
                <a:latin typeface="+mj-lt"/>
              </a:rPr>
              <a:t>2 </a:t>
            </a:r>
            <a:r>
              <a:rPr lang="en-US" altLang="ja-JP" sz="2800" dirty="0">
                <a:latin typeface="+mj-lt"/>
              </a:rPr>
              <a:t>: coincidence event</a:t>
            </a:r>
            <a:endParaRPr kumimoji="1" lang="ja-JP" altLang="en-US" sz="2800">
              <a:latin typeface="+mj-lt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82456DA-40E4-5084-8147-9203BEC701B2}"/>
              </a:ext>
            </a:extLst>
          </p:cNvPr>
          <p:cNvSpPr txBox="1"/>
          <p:nvPr/>
        </p:nvSpPr>
        <p:spPr>
          <a:xfrm>
            <a:off x="4892657" y="7694050"/>
            <a:ext cx="28216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>
                <a:latin typeface="+mj-lt"/>
                <a:cs typeface="Times New Roman" panose="02020603050405020304" pitchFamily="18" charset="0"/>
              </a:rPr>
              <a:t>c</a:t>
            </a:r>
            <a:r>
              <a:rPr kumimoji="1" lang="en-US" altLang="ja-JP" sz="2800" dirty="0">
                <a:latin typeface="+mj-lt"/>
                <a:cs typeface="Times New Roman" panose="02020603050405020304" pitchFamily="18" charset="0"/>
              </a:rPr>
              <a:t>: Channel</a:t>
            </a:r>
          </a:p>
          <a:p>
            <a:pPr algn="l"/>
            <a:r>
              <a:rPr lang="en-US" altLang="ja-JP" sz="2800" dirty="0">
                <a:latin typeface="+mj-lt"/>
                <a:cs typeface="Times New Roman" panose="02020603050405020304" pitchFamily="18" charset="0"/>
              </a:rPr>
              <a:t>t: detection time </a:t>
            </a:r>
          </a:p>
          <a:p>
            <a:pPr algn="l"/>
            <a:r>
              <a:rPr lang="en-US" altLang="ja-JP" sz="2800" dirty="0">
                <a:latin typeface="+mj-lt"/>
                <a:cs typeface="Times New Roman" panose="02020603050405020304" pitchFamily="18" charset="0"/>
              </a:rPr>
              <a:t>E: Energy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04DDA0A-D47C-691B-FAC7-6D2F12CCF02F}"/>
              </a:ext>
            </a:extLst>
          </p:cNvPr>
          <p:cNvSpPr txBox="1"/>
          <p:nvPr/>
        </p:nvSpPr>
        <p:spPr>
          <a:xfrm>
            <a:off x="535259" y="1187146"/>
            <a:ext cx="15748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400" dirty="0">
                <a:latin typeface="+mj-lt"/>
                <a:cs typeface="Times New Roman" panose="02020603050405020304" pitchFamily="18" charset="0"/>
              </a:rPr>
              <a:t>Collimator configuration: Parallel hole and slat hole collimators</a:t>
            </a:r>
            <a:endParaRPr kumimoji="1" lang="ja-JP" altLang="en-US" sz="440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234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D15DB0-007A-E698-08C7-E0EFC0F2D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53" y="13572"/>
            <a:ext cx="15761857" cy="951628"/>
          </a:xfrm>
        </p:spPr>
        <p:txBody>
          <a:bodyPr/>
          <a:lstStyle/>
          <a:p>
            <a:r>
              <a:rPr kumimoji="1" lang="en-US" altLang="ja-JP" sz="4000" dirty="0"/>
              <a:t>Demonstration of imaging and pH sensing using a distribution source</a:t>
            </a:r>
            <a:endParaRPr kumimoji="1" lang="ja-JP" altLang="en-US" sz="40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2AA1A8A-B737-ADA5-9485-EA701843608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14</a:t>
            </a:fld>
            <a:endParaRPr lang="en-US" altLang="ja-JP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E56D13-3514-C397-87D1-5F9561A26A30}"/>
              </a:ext>
            </a:extLst>
          </p:cNvPr>
          <p:cNvSpPr txBox="1"/>
          <p:nvPr/>
        </p:nvSpPr>
        <p:spPr>
          <a:xfrm>
            <a:off x="517855" y="1451244"/>
            <a:ext cx="1651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" altLang="ja-JP" sz="3600" dirty="0">
                <a:latin typeface="+mj-lt"/>
                <a:cs typeface="Times New Roman" panose="02020603050405020304" pitchFamily="18" charset="0"/>
              </a:rPr>
              <a:t>Calculate 90° and 180° emission ratios only for channels that exceed the threshold of detectors with parallel hall collimators</a:t>
            </a:r>
            <a:endParaRPr kumimoji="1" lang="ja-JP" altLang="en-US" sz="360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AB83CC75-5643-B5E7-C3E2-320B9F4EA45F}"/>
              </a:ext>
            </a:extLst>
          </p:cNvPr>
          <p:cNvGrpSpPr/>
          <p:nvPr/>
        </p:nvGrpSpPr>
        <p:grpSpPr>
          <a:xfrm>
            <a:off x="217403" y="4072189"/>
            <a:ext cx="5071160" cy="5054695"/>
            <a:chOff x="988274" y="4077747"/>
            <a:chExt cx="3911600" cy="3898900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2254474-3839-1E0C-3269-93B7B8C88238}"/>
                </a:ext>
              </a:extLst>
            </p:cNvPr>
            <p:cNvGrpSpPr/>
            <p:nvPr/>
          </p:nvGrpSpPr>
          <p:grpSpPr>
            <a:xfrm>
              <a:off x="988274" y="4077747"/>
              <a:ext cx="3911600" cy="3898900"/>
              <a:chOff x="640576" y="2502056"/>
              <a:chExt cx="3911600" cy="3898900"/>
            </a:xfrm>
          </p:grpSpPr>
          <p:pic>
            <p:nvPicPr>
              <p:cNvPr id="7" name="図 6" descr="グラフィカル ユーザー インターフェイス&#10;&#10;中程度の精度で自動的に生成された説明">
                <a:extLst>
                  <a:ext uri="{FF2B5EF4-FFF2-40B4-BE49-F238E27FC236}">
                    <a16:creationId xmlns:a16="http://schemas.microsoft.com/office/drawing/2014/main" id="{186CCFEF-360C-CF03-408B-84FEAE0549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0576" y="2502056"/>
                <a:ext cx="3911600" cy="3898900"/>
              </a:xfrm>
              <a:prstGeom prst="rect">
                <a:avLst/>
              </a:prstGeom>
            </p:spPr>
          </p:pic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2B409D8-9EB5-BAA7-5A1D-1507E056BDF5}"/>
                  </a:ext>
                </a:extLst>
              </p:cNvPr>
              <p:cNvSpPr txBox="1"/>
              <p:nvPr/>
            </p:nvSpPr>
            <p:spPr>
              <a:xfrm>
                <a:off x="2189609" y="4266840"/>
                <a:ext cx="86414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en-US" altLang="ja-JP" dirty="0"/>
              </a:p>
              <a:p>
                <a:endParaRPr kumimoji="1" lang="ja-JP" altLang="en-US"/>
              </a:p>
            </p:txBody>
          </p:sp>
        </p:grpSp>
        <p:sp>
          <p:nvSpPr>
            <p:cNvPr id="9" name="平行四辺形 8">
              <a:extLst>
                <a:ext uri="{FF2B5EF4-FFF2-40B4-BE49-F238E27FC236}">
                  <a16:creationId xmlns:a16="http://schemas.microsoft.com/office/drawing/2014/main" id="{4259E564-F0B5-D20E-96CB-AFDA78C5B678}"/>
                </a:ext>
              </a:extLst>
            </p:cNvPr>
            <p:cNvSpPr/>
            <p:nvPr/>
          </p:nvSpPr>
          <p:spPr>
            <a:xfrm>
              <a:off x="2228081" y="5647915"/>
              <a:ext cx="1431985" cy="782949"/>
            </a:xfrm>
            <a:prstGeom prst="parallelogram">
              <a:avLst>
                <a:gd name="adj" fmla="val 6686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20EF2D15-95F5-7514-D50D-CFF50ACED62C}"/>
                </a:ext>
              </a:extLst>
            </p:cNvPr>
            <p:cNvCxnSpPr>
              <a:cxnSpLocks/>
            </p:cNvCxnSpPr>
            <p:nvPr/>
          </p:nvCxnSpPr>
          <p:spPr>
            <a:xfrm>
              <a:off x="2577413" y="6308299"/>
              <a:ext cx="60326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9DC0BBD2-44D2-51A1-B99D-D48C7D95F7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7413" y="5893565"/>
              <a:ext cx="341759" cy="39028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9782F700-6EA6-E78C-1327-18066B0181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7413" y="5688821"/>
              <a:ext cx="0" cy="6158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2CDF739-DFB4-8E68-F563-3D321E61A078}"/>
                </a:ext>
              </a:extLst>
            </p:cNvPr>
            <p:cNvSpPr txBox="1"/>
            <p:nvPr/>
          </p:nvSpPr>
          <p:spPr>
            <a:xfrm>
              <a:off x="3179089" y="6066009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C84625C-4F4F-CF12-39C9-5AE1EF1860AD}"/>
                </a:ext>
              </a:extLst>
            </p:cNvPr>
            <p:cNvSpPr txBox="1"/>
            <p:nvPr/>
          </p:nvSpPr>
          <p:spPr>
            <a:xfrm>
              <a:off x="2871448" y="5696677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y</a:t>
              </a:r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1ECA9DD-286F-B125-4EE6-F615F1118CB5}"/>
                </a:ext>
              </a:extLst>
            </p:cNvPr>
            <p:cNvSpPr txBox="1"/>
            <p:nvPr/>
          </p:nvSpPr>
          <p:spPr>
            <a:xfrm>
              <a:off x="2297975" y="5456269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z</a:t>
              </a:r>
              <a:endParaRPr kumimoji="1" lang="ja-JP" altLang="en-US"/>
            </a:p>
          </p:txBody>
        </p:sp>
        <p:sp>
          <p:nvSpPr>
            <p:cNvPr id="16" name="円/楕円 15">
              <a:extLst>
                <a:ext uri="{FF2B5EF4-FFF2-40B4-BE49-F238E27FC236}">
                  <a16:creationId xmlns:a16="http://schemas.microsoft.com/office/drawing/2014/main" id="{0A690A54-41CA-942E-B891-CE8AB1C5D6C7}"/>
                </a:ext>
              </a:extLst>
            </p:cNvPr>
            <p:cNvSpPr/>
            <p:nvPr/>
          </p:nvSpPr>
          <p:spPr>
            <a:xfrm>
              <a:off x="2511555" y="6106212"/>
              <a:ext cx="224287" cy="26516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599DE22-70CC-F6DA-7B63-AC6CE075330F}"/>
              </a:ext>
            </a:extLst>
          </p:cNvPr>
          <p:cNvSpPr txBox="1"/>
          <p:nvPr/>
        </p:nvSpPr>
        <p:spPr>
          <a:xfrm>
            <a:off x="10802708" y="3665488"/>
            <a:ext cx="6537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3600" dirty="0">
                <a:latin typeface="+mj-lt"/>
                <a:cs typeface="Times New Roman" panose="02020603050405020304" pitchFamily="18" charset="0"/>
              </a:rPr>
              <a:t>(Emission ration)=</a:t>
            </a:r>
            <a:br>
              <a:rPr kumimoji="1" lang="en" altLang="ja-JP" sz="3600" dirty="0">
                <a:latin typeface="+mj-lt"/>
                <a:cs typeface="Times New Roman" panose="02020603050405020304" pitchFamily="18" charset="0"/>
              </a:rPr>
            </a:br>
            <a:r>
              <a:rPr kumimoji="1" lang="en" altLang="ja-JP" sz="3600" dirty="0">
                <a:latin typeface="+mj-lt"/>
                <a:cs typeface="Times New Roman" panose="02020603050405020304" pitchFamily="18" charset="0"/>
              </a:rPr>
              <a:t>         R </a:t>
            </a:r>
            <a:r>
              <a:rPr kumimoji="1" lang="en" altLang="ja-JP" sz="3600" baseline="-25000" dirty="0">
                <a:latin typeface="+mj-lt"/>
                <a:cs typeface="Times New Roman" panose="02020603050405020304" pitchFamily="18" charset="0"/>
              </a:rPr>
              <a:t>count</a:t>
            </a:r>
            <a:r>
              <a:rPr kumimoji="1" lang="en" altLang="ja-JP" sz="3600" dirty="0">
                <a:latin typeface="+mj-lt"/>
                <a:cs typeface="Times New Roman" panose="02020603050405020304" pitchFamily="18" charset="0"/>
              </a:rPr>
              <a:t> (90</a:t>
            </a:r>
            <a:r>
              <a:rPr kumimoji="1" lang="en-US" altLang="ja-JP" sz="3600" dirty="0">
                <a:latin typeface="+mj-lt"/>
                <a:cs typeface="Times New Roman" panose="02020603050405020304" pitchFamily="18" charset="0"/>
              </a:rPr>
              <a:t>°)/</a:t>
            </a:r>
            <a:r>
              <a:rPr kumimoji="1" lang="en" altLang="ja-JP" sz="3600" dirty="0">
                <a:latin typeface="+mj-lt"/>
                <a:cs typeface="Times New Roman" panose="02020603050405020304" pitchFamily="18" charset="0"/>
              </a:rPr>
              <a:t> R </a:t>
            </a:r>
            <a:r>
              <a:rPr kumimoji="1" lang="en" altLang="ja-JP" sz="3600" baseline="-25000" dirty="0">
                <a:latin typeface="+mj-lt"/>
                <a:cs typeface="Times New Roman" panose="02020603050405020304" pitchFamily="18" charset="0"/>
              </a:rPr>
              <a:t>count</a:t>
            </a:r>
            <a:r>
              <a:rPr kumimoji="1" lang="en" altLang="ja-JP" sz="3600" dirty="0">
                <a:latin typeface="+mj-lt"/>
                <a:cs typeface="Times New Roman" panose="02020603050405020304" pitchFamily="18" charset="0"/>
              </a:rPr>
              <a:t> </a:t>
            </a:r>
            <a:r>
              <a:rPr kumimoji="1" lang="en-US" altLang="ja-JP" sz="3600" dirty="0">
                <a:latin typeface="+mj-lt"/>
                <a:cs typeface="Times New Roman" panose="02020603050405020304" pitchFamily="18" charset="0"/>
              </a:rPr>
              <a:t>(180°)</a:t>
            </a:r>
            <a:endParaRPr kumimoji="1" lang="ja-JP" altLang="en-US" sz="3600">
              <a:latin typeface="+mj-lt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6CEA5CE-124D-9381-ABA3-B39849DF98A2}"/>
              </a:ext>
            </a:extLst>
          </p:cNvPr>
          <p:cNvSpPr txBox="1"/>
          <p:nvPr/>
        </p:nvSpPr>
        <p:spPr>
          <a:xfrm>
            <a:off x="11862017" y="5320753"/>
            <a:ext cx="5174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3200" dirty="0">
                <a:latin typeface="+mj-lt"/>
                <a:cs typeface="Times New Roman" panose="02020603050405020304" pitchFamily="18" charset="0"/>
              </a:rPr>
              <a:t>R </a:t>
            </a:r>
            <a:r>
              <a:rPr kumimoji="1" lang="en" altLang="ja-JP" sz="3200" baseline="-25000" dirty="0">
                <a:latin typeface="+mj-lt"/>
                <a:cs typeface="Times New Roman" panose="02020603050405020304" pitchFamily="18" charset="0"/>
              </a:rPr>
              <a:t>count</a:t>
            </a:r>
            <a:r>
              <a:rPr kumimoji="1" lang="en" altLang="ja-JP" sz="3200" dirty="0">
                <a:latin typeface="+mj-lt"/>
                <a:cs typeface="Times New Roman" panose="02020603050405020304" pitchFamily="18" charset="0"/>
              </a:rPr>
              <a:t> (</a:t>
            </a:r>
            <a:r>
              <a:rPr kumimoji="1" lang="en-US" altLang="ja-JP" sz="3200" dirty="0" err="1">
                <a:latin typeface="+mj-lt"/>
                <a:cs typeface="Times New Roman" panose="02020603050405020304" pitchFamily="18" charset="0"/>
              </a:rPr>
              <a:t>θ</a:t>
            </a:r>
            <a:r>
              <a:rPr kumimoji="1" lang="en" altLang="ja-JP" sz="3200" dirty="0">
                <a:latin typeface="+mj-lt"/>
                <a:cs typeface="Times New Roman" panose="02020603050405020304" pitchFamily="18" charset="0"/>
              </a:rPr>
              <a:t>): Count ratio with background correction</a:t>
            </a:r>
            <a:r>
              <a:rPr kumimoji="1" lang="ja-JP" altLang="en-US" sz="3200">
                <a:latin typeface="+mj-lt"/>
                <a:cs typeface="Times New Roman" panose="02020603050405020304" pitchFamily="18" charset="0"/>
              </a:rPr>
              <a:t>　</a:t>
            </a:r>
            <a:endParaRPr kumimoji="1" lang="ja-JP" altLang="en-US" sz="4000">
              <a:latin typeface="+mj-lt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FD43CBAC-21F2-EC5B-D9FB-0C6FAC9EA402}"/>
              </a:ext>
            </a:extLst>
          </p:cNvPr>
          <p:cNvGrpSpPr/>
          <p:nvPr/>
        </p:nvGrpSpPr>
        <p:grpSpPr>
          <a:xfrm>
            <a:off x="4899873" y="2931941"/>
            <a:ext cx="7031784" cy="7263701"/>
            <a:chOff x="5765396" y="2971504"/>
            <a:chExt cx="4815326" cy="4974141"/>
          </a:xfrm>
        </p:grpSpPr>
        <p:pic>
          <p:nvPicPr>
            <p:cNvPr id="4" name="図 3" descr="グラフ, ヒストグラム&#10;&#10;自動的に生成された説明">
              <a:extLst>
                <a:ext uri="{FF2B5EF4-FFF2-40B4-BE49-F238E27FC236}">
                  <a16:creationId xmlns:a16="http://schemas.microsoft.com/office/drawing/2014/main" id="{6D48218F-6B35-B17B-5D97-9D4A53FC6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41" r="7120"/>
            <a:stretch/>
          </p:blipFill>
          <p:spPr>
            <a:xfrm>
              <a:off x="6176043" y="3228145"/>
              <a:ext cx="4218491" cy="3711744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C792998-1DCB-10E1-EB9F-F21DFBF260C1}"/>
                </a:ext>
              </a:extLst>
            </p:cNvPr>
            <p:cNvSpPr txBox="1"/>
            <p:nvPr/>
          </p:nvSpPr>
          <p:spPr>
            <a:xfrm>
              <a:off x="5765396" y="2971504"/>
              <a:ext cx="4815326" cy="358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>
                  <a:latin typeface="+mj-lt"/>
                  <a:cs typeface="Times New Roman" panose="02020603050405020304" pitchFamily="18" charset="0"/>
                </a:rPr>
                <a:t>Emission time difference spectrum of </a:t>
              </a:r>
              <a:r>
                <a:rPr kumimoji="1" lang="en-US" altLang="ja-JP" sz="2800" baseline="30000" dirty="0">
                  <a:latin typeface="+mj-lt"/>
                  <a:cs typeface="Times New Roman" panose="02020603050405020304" pitchFamily="18" charset="0"/>
                </a:rPr>
                <a:t>111</a:t>
              </a:r>
              <a:r>
                <a:rPr kumimoji="1" lang="en-US" altLang="ja-JP" sz="2800" dirty="0">
                  <a:latin typeface="+mj-lt"/>
                  <a:cs typeface="Times New Roman" panose="02020603050405020304" pitchFamily="18" charset="0"/>
                </a:rPr>
                <a:t>In</a:t>
              </a:r>
              <a:endParaRPr kumimoji="1" lang="ja-JP" altLang="en-US" sz="280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E908B9E-F3E7-5AAE-2F00-3F7040753304}"/>
                </a:ext>
              </a:extLst>
            </p:cNvPr>
            <p:cNvSpPr txBox="1"/>
            <p:nvPr/>
          </p:nvSpPr>
          <p:spPr>
            <a:xfrm>
              <a:off x="6781159" y="6702139"/>
              <a:ext cx="3543387" cy="1243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ja-JP" sz="2800" dirty="0">
                  <a:latin typeface="+mj-lt"/>
                  <a:cs typeface="Times New Roman" panose="02020603050405020304" pitchFamily="18" charset="0"/>
                </a:rPr>
                <a:t>Time difference between 171keV </a:t>
              </a:r>
              <a:r>
                <a:rPr lang="en-US" altLang="ja-JP" sz="2800" dirty="0">
                  <a:latin typeface="+mj-lt"/>
                  <a:cs typeface="Times New Roman" panose="02020603050405020304" pitchFamily="18" charset="0"/>
                </a:rPr>
                <a:t>and 245</a:t>
              </a:r>
              <a:r>
                <a:rPr lang="en" altLang="ja-JP" sz="2800" dirty="0">
                  <a:latin typeface="+mj-lt"/>
                  <a:cs typeface="Times New Roman" panose="02020603050405020304" pitchFamily="18" charset="0"/>
                </a:rPr>
                <a:t>keV</a:t>
              </a:r>
              <a:r>
                <a:rPr lang="ja-JP" altLang="en-US" sz="280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ja-JP" sz="2800" dirty="0">
                  <a:latin typeface="+mj-lt"/>
                  <a:cs typeface="Times New Roman" panose="02020603050405020304" pitchFamily="18" charset="0"/>
                </a:rPr>
                <a:t>[ns]</a:t>
              </a:r>
              <a:endParaRPr lang="ja-JP" altLang="en-US" sz="2800">
                <a:latin typeface="+mj-lt"/>
                <a:cs typeface="Times New Roman" panose="02020603050405020304" pitchFamily="18" charset="0"/>
              </a:endParaRPr>
            </a:p>
            <a:p>
              <a:endParaRPr lang="ja-JP" altLang="en-US" sz="2800">
                <a:latin typeface="+mj-lt"/>
                <a:cs typeface="Times New Roman" panose="02020603050405020304" pitchFamily="18" charset="0"/>
              </a:endParaRPr>
            </a:p>
            <a:p>
              <a:endParaRPr kumimoji="1" lang="ja-JP" altLang="en-US" sz="280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D4C8F627-0DD6-9F07-844F-8435DC2F1CF8}"/>
                </a:ext>
              </a:extLst>
            </p:cNvPr>
            <p:cNvCxnSpPr>
              <a:cxnSpLocks/>
            </p:cNvCxnSpPr>
            <p:nvPr/>
          </p:nvCxnSpPr>
          <p:spPr>
            <a:xfrm>
              <a:off x="8283403" y="3580877"/>
              <a:ext cx="0" cy="300705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92D83EAE-C31F-35B9-25D4-9FE5D7C2A761}"/>
                </a:ext>
              </a:extLst>
            </p:cNvPr>
            <p:cNvCxnSpPr>
              <a:cxnSpLocks/>
            </p:cNvCxnSpPr>
            <p:nvPr/>
          </p:nvCxnSpPr>
          <p:spPr>
            <a:xfrm>
              <a:off x="8728382" y="3563624"/>
              <a:ext cx="0" cy="298815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ED93487-569C-6962-389E-ABC5F2FA1A29}"/>
                </a:ext>
              </a:extLst>
            </p:cNvPr>
            <p:cNvSpPr txBox="1"/>
            <p:nvPr/>
          </p:nvSpPr>
          <p:spPr>
            <a:xfrm>
              <a:off x="5964664" y="3741097"/>
              <a:ext cx="2488727" cy="358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" altLang="ja-JP" sz="2800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coincidence event</a:t>
              </a:r>
              <a:endParaRPr kumimoji="1" lang="ja-JP" altLang="en-US" sz="360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473914FF-7BD0-F4D4-6BC6-1D9488CE9FC0}"/>
                </a:ext>
              </a:extLst>
            </p:cNvPr>
            <p:cNvCxnSpPr>
              <a:cxnSpLocks/>
            </p:cNvCxnSpPr>
            <p:nvPr/>
          </p:nvCxnSpPr>
          <p:spPr>
            <a:xfrm>
              <a:off x="8283403" y="3752340"/>
              <a:ext cx="444979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623704BA-6D31-D717-1380-556916CE8475}"/>
                </a:ext>
              </a:extLst>
            </p:cNvPr>
            <p:cNvCxnSpPr>
              <a:cxnSpLocks/>
            </p:cNvCxnSpPr>
            <p:nvPr/>
          </p:nvCxnSpPr>
          <p:spPr>
            <a:xfrm>
              <a:off x="8728382" y="5310635"/>
              <a:ext cx="1359261" cy="0"/>
            </a:xfrm>
            <a:prstGeom prst="straightConnector1">
              <a:avLst/>
            </a:prstGeom>
            <a:ln w="317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9A65C903-6CEA-CB22-FC3C-62E9A5C92C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5856" y="5294930"/>
              <a:ext cx="1629432" cy="8949"/>
            </a:xfrm>
            <a:prstGeom prst="straightConnector1">
              <a:avLst/>
            </a:prstGeom>
            <a:ln w="317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C41CA6A-7222-40F7-2B03-AAD9264D05DA}"/>
                </a:ext>
              </a:extLst>
            </p:cNvPr>
            <p:cNvSpPr txBox="1"/>
            <p:nvPr/>
          </p:nvSpPr>
          <p:spPr>
            <a:xfrm>
              <a:off x="6474116" y="4828752"/>
              <a:ext cx="1832553" cy="31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" altLang="ja-JP" dirty="0">
                  <a:solidFill>
                    <a:schemeClr val="accent1"/>
                  </a:solidFill>
                  <a:latin typeface="+mj-lt"/>
                  <a:cs typeface="Times New Roman" panose="02020603050405020304" pitchFamily="18" charset="0"/>
                </a:rPr>
                <a:t>background event</a:t>
              </a:r>
              <a:endParaRPr kumimoji="1" lang="ja-JP" altLang="en-US" sz="3200">
                <a:solidFill>
                  <a:schemeClr val="accent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40177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5409C7-3197-7FEE-8FB4-2C7249BC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aseline="30000" dirty="0"/>
              <a:t>111</a:t>
            </a:r>
            <a:r>
              <a:rPr kumimoji="1" lang="en-US" altLang="ja-JP" dirty="0"/>
              <a:t>In Imaging results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B70AB3-DC37-854A-A7FE-15F2402A9E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15</a:t>
            </a:fld>
            <a:endParaRPr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4A163F-6D51-4750-D93F-A9904F49F56F}"/>
              </a:ext>
            </a:extLst>
          </p:cNvPr>
          <p:cNvSpPr txBox="1"/>
          <p:nvPr/>
        </p:nvSpPr>
        <p:spPr>
          <a:xfrm>
            <a:off x="1031189" y="8810091"/>
            <a:ext cx="14701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3600" dirty="0">
                <a:latin typeface="+mj-lt"/>
                <a:cs typeface="Times New Roman" panose="02020603050405020304" pitchFamily="18" charset="0"/>
              </a:rPr>
              <a:t>The shape of the phantom can be determined from the imaging results.</a:t>
            </a:r>
            <a:endParaRPr kumimoji="1" lang="ja-JP" altLang="en-US" sz="360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935600C-9F50-8627-D975-20C4845439D7}"/>
              </a:ext>
            </a:extLst>
          </p:cNvPr>
          <p:cNvGrpSpPr/>
          <p:nvPr/>
        </p:nvGrpSpPr>
        <p:grpSpPr>
          <a:xfrm>
            <a:off x="524590" y="1800249"/>
            <a:ext cx="8502507" cy="6801044"/>
            <a:chOff x="702108" y="718046"/>
            <a:chExt cx="5753217" cy="4880211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E238C58C-28FC-FF98-E22E-517C07640DB5}"/>
                </a:ext>
              </a:extLst>
            </p:cNvPr>
            <p:cNvGrpSpPr/>
            <p:nvPr/>
          </p:nvGrpSpPr>
          <p:grpSpPr>
            <a:xfrm>
              <a:off x="702108" y="718046"/>
              <a:ext cx="5753217" cy="4856061"/>
              <a:chOff x="712678" y="752549"/>
              <a:chExt cx="5753217" cy="4856061"/>
            </a:xfrm>
          </p:grpSpPr>
          <p:pic>
            <p:nvPicPr>
              <p:cNvPr id="9" name="図 8" descr="正方形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A503C97-2339-0B3E-0ECF-ACF9D22C46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406" r="15999" b="3549"/>
              <a:stretch/>
            </p:blipFill>
            <p:spPr>
              <a:xfrm rot="5400000" flipH="1">
                <a:off x="1096868" y="597398"/>
                <a:ext cx="4627022" cy="5395402"/>
              </a:xfrm>
              <a:prstGeom prst="rect">
                <a:avLst/>
              </a:prstGeom>
            </p:spPr>
          </p:pic>
          <p:pic>
            <p:nvPicPr>
              <p:cNvPr id="10" name="図 9" descr="正方形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8426174-E52F-FEB5-68D7-141DF1754A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3570" t="4490" r="6209" b="8702"/>
              <a:stretch/>
            </p:blipFill>
            <p:spPr>
              <a:xfrm>
                <a:off x="5831934" y="752549"/>
                <a:ext cx="633961" cy="4856061"/>
              </a:xfrm>
              <a:prstGeom prst="rect">
                <a:avLst/>
              </a:prstGeom>
            </p:spPr>
          </p:pic>
        </p:grpSp>
        <p:pic>
          <p:nvPicPr>
            <p:cNvPr id="7" name="図 6" descr="正方形 が含まれている画像&#10;&#10;自動的に生成された説明">
              <a:extLst>
                <a:ext uri="{FF2B5EF4-FFF2-40B4-BE49-F238E27FC236}">
                  <a16:creationId xmlns:a16="http://schemas.microsoft.com/office/drawing/2014/main" id="{0F9C3E3B-BE0B-DD20-3660-DB9A063F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73" t="6850" r="88097" b="10533"/>
            <a:stretch/>
          </p:blipFill>
          <p:spPr>
            <a:xfrm>
              <a:off x="909085" y="987668"/>
              <a:ext cx="198161" cy="4453693"/>
            </a:xfrm>
            <a:prstGeom prst="rect">
              <a:avLst/>
            </a:prstGeom>
          </p:spPr>
        </p:pic>
        <p:pic>
          <p:nvPicPr>
            <p:cNvPr id="8" name="図 7" descr="正方形 が含まれている画像&#10;&#10;自動的に生成された説明">
              <a:extLst>
                <a:ext uri="{FF2B5EF4-FFF2-40B4-BE49-F238E27FC236}">
                  <a16:creationId xmlns:a16="http://schemas.microsoft.com/office/drawing/2014/main" id="{916AF2A9-F1E8-76CB-086B-03AF3CB08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252" t="90123" r="14087" b="5532"/>
            <a:stretch/>
          </p:blipFill>
          <p:spPr>
            <a:xfrm>
              <a:off x="1059924" y="5425755"/>
              <a:ext cx="4795947" cy="172502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E034C57-7974-C2BE-05AB-42FA46AFE9BC}"/>
              </a:ext>
            </a:extLst>
          </p:cNvPr>
          <p:cNvSpPr txBox="1"/>
          <p:nvPr/>
        </p:nvSpPr>
        <p:spPr>
          <a:xfrm>
            <a:off x="3564054" y="2267476"/>
            <a:ext cx="1689448" cy="769441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latin typeface="+mj-lt"/>
                <a:cs typeface="Times New Roman" panose="02020603050405020304" pitchFamily="18" charset="0"/>
              </a:rPr>
              <a:t>pH12</a:t>
            </a:r>
            <a:endParaRPr kumimoji="1" lang="ja-JP" altLang="en-US" sz="44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A2962F8-4F9A-E4B5-EC72-E7AAE90CE1C0}"/>
              </a:ext>
            </a:extLst>
          </p:cNvPr>
          <p:cNvSpPr txBox="1"/>
          <p:nvPr/>
        </p:nvSpPr>
        <p:spPr>
          <a:xfrm>
            <a:off x="5806473" y="2529086"/>
            <a:ext cx="1343511" cy="769441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latin typeface="+mj-lt"/>
                <a:cs typeface="Times New Roman" panose="02020603050405020304" pitchFamily="18" charset="0"/>
              </a:rPr>
              <a:t>pH5</a:t>
            </a:r>
            <a:endParaRPr kumimoji="1" lang="ja-JP" altLang="en-US" sz="44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E7835C-8684-F5BE-5824-27EF53850FD0}"/>
              </a:ext>
            </a:extLst>
          </p:cNvPr>
          <p:cNvSpPr txBox="1"/>
          <p:nvPr/>
        </p:nvSpPr>
        <p:spPr>
          <a:xfrm>
            <a:off x="1010543" y="3036917"/>
            <a:ext cx="1862418" cy="769441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latin typeface="+mj-lt"/>
                <a:cs typeface="Times New Roman" panose="02020603050405020304" pitchFamily="18" charset="0"/>
              </a:rPr>
              <a:t>pH1.7</a:t>
            </a:r>
            <a:endParaRPr kumimoji="1" lang="ja-JP" altLang="en-US" sz="440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4" name="図 13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5CA19EFE-9F06-3F81-1E3A-193DCC22A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04" t="8613" r="9924" b="11583"/>
          <a:stretch/>
        </p:blipFill>
        <p:spPr>
          <a:xfrm rot="5400000" flipH="1">
            <a:off x="9980189" y="2003122"/>
            <a:ext cx="6176856" cy="660188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9B28B3-B2A8-B96D-7533-52A1D5E0B8A3}"/>
              </a:ext>
            </a:extLst>
          </p:cNvPr>
          <p:cNvSpPr txBox="1"/>
          <p:nvPr/>
        </p:nvSpPr>
        <p:spPr>
          <a:xfrm>
            <a:off x="2465799" y="1298406"/>
            <a:ext cx="4257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Raw imaging results</a:t>
            </a:r>
            <a:endParaRPr kumimoji="0" lang="ja-JP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6EE04A1-B7F4-B801-D511-7BFAADB0E342}"/>
              </a:ext>
            </a:extLst>
          </p:cNvPr>
          <p:cNvSpPr txBox="1"/>
          <p:nvPr/>
        </p:nvSpPr>
        <p:spPr>
          <a:xfrm>
            <a:off x="9560059" y="1244685"/>
            <a:ext cx="654025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3600" dirty="0">
                <a:latin typeface="+mj-lt"/>
              </a:rPr>
              <a:t>I</a:t>
            </a:r>
            <a:r>
              <a:rPr kumimoji="0" lang="en-US" altLang="ja-JP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maging results after smoothing</a:t>
            </a:r>
            <a:endParaRPr kumimoji="0" lang="ja-JP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5992592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DC1965-BF8A-5A14-B2D8-1E7A38A19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 imaging results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41F56EF-1887-9CE8-7062-12CA97810A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16</a:t>
            </a:fld>
            <a:endParaRPr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544F53-D2D6-F323-7A57-7EB444A0A668}"/>
              </a:ext>
            </a:extLst>
          </p:cNvPr>
          <p:cNvSpPr txBox="1"/>
          <p:nvPr/>
        </p:nvSpPr>
        <p:spPr>
          <a:xfrm>
            <a:off x="11735065" y="4039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pic>
        <p:nvPicPr>
          <p:cNvPr id="10" name="図 9" descr="グラフ, 箱ひげ図&#10;&#10;自動的に生成された説明">
            <a:extLst>
              <a:ext uri="{FF2B5EF4-FFF2-40B4-BE49-F238E27FC236}">
                <a16:creationId xmlns:a16="http://schemas.microsoft.com/office/drawing/2014/main" id="{98946966-A02A-A915-785B-BE43C78F5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980" y="1105670"/>
            <a:ext cx="7427170" cy="5570377"/>
          </a:xfrm>
          <a:prstGeom prst="rect">
            <a:avLst/>
          </a:prstGeom>
        </p:spPr>
      </p:pic>
      <p:graphicFrame>
        <p:nvGraphicFramePr>
          <p:cNvPr id="11" name="表 22">
            <a:extLst>
              <a:ext uri="{FF2B5EF4-FFF2-40B4-BE49-F238E27FC236}">
                <a16:creationId xmlns:a16="http://schemas.microsoft.com/office/drawing/2014/main" id="{2FE900D9-3992-82E7-399F-D92F97006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865316"/>
              </p:ext>
            </p:extLst>
          </p:nvPr>
        </p:nvGraphicFramePr>
        <p:xfrm>
          <a:off x="9688767" y="6604615"/>
          <a:ext cx="7319573" cy="2832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727">
                  <a:extLst>
                    <a:ext uri="{9D8B030D-6E8A-4147-A177-3AD203B41FA5}">
                      <a16:colId xmlns:a16="http://schemas.microsoft.com/office/drawing/2014/main" val="944030617"/>
                    </a:ext>
                  </a:extLst>
                </a:gridCol>
                <a:gridCol w="2863923">
                  <a:extLst>
                    <a:ext uri="{9D8B030D-6E8A-4147-A177-3AD203B41FA5}">
                      <a16:colId xmlns:a16="http://schemas.microsoft.com/office/drawing/2014/main" val="430194303"/>
                    </a:ext>
                  </a:extLst>
                </a:gridCol>
                <a:gridCol w="2863923">
                  <a:extLst>
                    <a:ext uri="{9D8B030D-6E8A-4147-A177-3AD203B41FA5}">
                      <a16:colId xmlns:a16="http://schemas.microsoft.com/office/drawing/2014/main" val="2420994040"/>
                    </a:ext>
                  </a:extLst>
                </a:gridCol>
              </a:tblGrid>
              <a:tr h="1026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pH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Average of ratio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standard deviation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872103"/>
                  </a:ext>
                </a:extLst>
              </a:tr>
              <a:tr h="612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1.7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1.157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0.293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810669"/>
                  </a:ext>
                </a:extLst>
              </a:tr>
              <a:tr h="612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0.595(0.973)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0.378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335775"/>
                  </a:ext>
                </a:extLst>
              </a:tr>
              <a:tr h="5802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12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0.836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0.133</a:t>
                      </a:r>
                      <a:endParaRPr kumimoji="1" lang="ja-JP" altLang="en-US" sz="2900">
                        <a:solidFill>
                          <a:sysClr val="windowText" lastClr="0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33893" marR="133893" marT="66947" marB="669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376516"/>
                  </a:ext>
                </a:extLst>
              </a:tr>
            </a:tbl>
          </a:graphicData>
        </a:graphic>
      </p:graphicFrame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4D91CE5-B49A-A647-2B9A-A8271873574E}"/>
              </a:ext>
            </a:extLst>
          </p:cNvPr>
          <p:cNvGrpSpPr/>
          <p:nvPr/>
        </p:nvGrpSpPr>
        <p:grpSpPr>
          <a:xfrm>
            <a:off x="1016243" y="1941259"/>
            <a:ext cx="7675053" cy="7495937"/>
            <a:chOff x="1402040" y="2275796"/>
            <a:chExt cx="6010689" cy="5870415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626BC493-BBCD-E5FD-39BB-305193BF9B81}"/>
                </a:ext>
              </a:extLst>
            </p:cNvPr>
            <p:cNvGrpSpPr/>
            <p:nvPr/>
          </p:nvGrpSpPr>
          <p:grpSpPr>
            <a:xfrm>
              <a:off x="1402040" y="2275796"/>
              <a:ext cx="6010689" cy="5870415"/>
              <a:chOff x="828896" y="987584"/>
              <a:chExt cx="6010689" cy="5870415"/>
            </a:xfrm>
          </p:grpSpPr>
          <p:pic>
            <p:nvPicPr>
              <p:cNvPr id="18" name="図 17" descr="正方形 が含まれている画像&#10;&#10;自動的に生成された説明">
                <a:extLst>
                  <a:ext uri="{FF2B5EF4-FFF2-40B4-BE49-F238E27FC236}">
                    <a16:creationId xmlns:a16="http://schemas.microsoft.com/office/drawing/2014/main" id="{14A4D6A6-C063-C4FF-07B9-868B58A42B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2560" t="7708" r="15868" b="11545"/>
              <a:stretch/>
            </p:blipFill>
            <p:spPr>
              <a:xfrm rot="5400000" flipH="1">
                <a:off x="923387" y="1029241"/>
                <a:ext cx="5090202" cy="5279184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2145A9CD-5EFC-D0E5-FFDD-53DBE79A7C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3820" t="3850" r="8608"/>
              <a:stretch/>
            </p:blipFill>
            <p:spPr>
              <a:xfrm>
                <a:off x="6264266" y="987584"/>
                <a:ext cx="575319" cy="5870415"/>
              </a:xfrm>
              <a:prstGeom prst="rect">
                <a:avLst/>
              </a:prstGeom>
            </p:spPr>
          </p:pic>
        </p:grpSp>
        <p:sp>
          <p:nvSpPr>
            <p:cNvPr id="20" name="円弧 19">
              <a:extLst>
                <a:ext uri="{FF2B5EF4-FFF2-40B4-BE49-F238E27FC236}">
                  <a16:creationId xmlns:a16="http://schemas.microsoft.com/office/drawing/2014/main" id="{C29E3A9A-6B0E-08C9-2F99-26F143DDD56C}"/>
                </a:ext>
              </a:extLst>
            </p:cNvPr>
            <p:cNvSpPr/>
            <p:nvPr/>
          </p:nvSpPr>
          <p:spPr>
            <a:xfrm>
              <a:off x="3590254" y="2396568"/>
              <a:ext cx="1541477" cy="3463785"/>
            </a:xfrm>
            <a:prstGeom prst="arc">
              <a:avLst>
                <a:gd name="adj1" fmla="val 7646507"/>
                <a:gd name="adj2" fmla="val 3065206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弧 20">
              <a:extLst>
                <a:ext uri="{FF2B5EF4-FFF2-40B4-BE49-F238E27FC236}">
                  <a16:creationId xmlns:a16="http://schemas.microsoft.com/office/drawing/2014/main" id="{CB973C78-BAC4-ACFB-9FBB-061DFAA88C6F}"/>
                </a:ext>
              </a:extLst>
            </p:cNvPr>
            <p:cNvSpPr/>
            <p:nvPr/>
          </p:nvSpPr>
          <p:spPr>
            <a:xfrm rot="8732668">
              <a:off x="4554245" y="4382832"/>
              <a:ext cx="1541477" cy="3463785"/>
            </a:xfrm>
            <a:prstGeom prst="arc">
              <a:avLst>
                <a:gd name="adj1" fmla="val 6879584"/>
                <a:gd name="adj2" fmla="val 2281244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弧 21">
              <a:extLst>
                <a:ext uri="{FF2B5EF4-FFF2-40B4-BE49-F238E27FC236}">
                  <a16:creationId xmlns:a16="http://schemas.microsoft.com/office/drawing/2014/main" id="{77F820CC-DBA3-20D7-9418-80E473A1339C}"/>
                </a:ext>
              </a:extLst>
            </p:cNvPr>
            <p:cNvSpPr/>
            <p:nvPr/>
          </p:nvSpPr>
          <p:spPr>
            <a:xfrm rot="13105903">
              <a:off x="2632957" y="4366091"/>
              <a:ext cx="1541477" cy="3463785"/>
            </a:xfrm>
            <a:prstGeom prst="arc">
              <a:avLst>
                <a:gd name="adj1" fmla="val 8225369"/>
                <a:gd name="adj2" fmla="val 3798652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弧 22">
              <a:extLst>
                <a:ext uri="{FF2B5EF4-FFF2-40B4-BE49-F238E27FC236}">
                  <a16:creationId xmlns:a16="http://schemas.microsoft.com/office/drawing/2014/main" id="{8B753011-03EA-96F0-EB8D-D96232358E80}"/>
                </a:ext>
              </a:extLst>
            </p:cNvPr>
            <p:cNvSpPr/>
            <p:nvPr/>
          </p:nvSpPr>
          <p:spPr>
            <a:xfrm rot="10498171">
              <a:off x="5422033" y="3202139"/>
              <a:ext cx="827404" cy="1819789"/>
            </a:xfrm>
            <a:prstGeom prst="arc">
              <a:avLst>
                <a:gd name="adj1" fmla="val 3911831"/>
                <a:gd name="adj2" fmla="val 3798652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弧 23">
              <a:extLst>
                <a:ext uri="{FF2B5EF4-FFF2-40B4-BE49-F238E27FC236}">
                  <a16:creationId xmlns:a16="http://schemas.microsoft.com/office/drawing/2014/main" id="{1DC19985-C84D-6A46-C409-47E00DC9C745}"/>
                </a:ext>
              </a:extLst>
            </p:cNvPr>
            <p:cNvSpPr/>
            <p:nvPr/>
          </p:nvSpPr>
          <p:spPr>
            <a:xfrm>
              <a:off x="2192808" y="2728806"/>
              <a:ext cx="1202086" cy="2253343"/>
            </a:xfrm>
            <a:prstGeom prst="arc">
              <a:avLst>
                <a:gd name="adj1" fmla="val 3911831"/>
                <a:gd name="adj2" fmla="val 3798652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BE48B57-0341-6512-752F-F641E43A5F58}"/>
                </a:ext>
              </a:extLst>
            </p:cNvPr>
            <p:cNvSpPr txBox="1"/>
            <p:nvPr/>
          </p:nvSpPr>
          <p:spPr>
            <a:xfrm>
              <a:off x="3856828" y="2516638"/>
              <a:ext cx="1008327" cy="506172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>
                  <a:latin typeface="+mj-lt"/>
                  <a:cs typeface="Times New Roman" panose="02020603050405020304" pitchFamily="18" charset="0"/>
                </a:rPr>
                <a:t>pH12</a:t>
              </a:r>
              <a:endParaRPr kumimoji="1" lang="ja-JP" altLang="en-US" sz="360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7196FDD-5949-6C0A-C6A8-0CDF84A293D4}"/>
                </a:ext>
              </a:extLst>
            </p:cNvPr>
            <p:cNvSpPr txBox="1"/>
            <p:nvPr/>
          </p:nvSpPr>
          <p:spPr>
            <a:xfrm>
              <a:off x="5712096" y="2937978"/>
              <a:ext cx="807465" cy="506172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>
                  <a:latin typeface="+mj-lt"/>
                  <a:cs typeface="Times New Roman" panose="02020603050405020304" pitchFamily="18" charset="0"/>
                </a:rPr>
                <a:t>pH5</a:t>
              </a:r>
              <a:endParaRPr kumimoji="1" lang="ja-JP" altLang="en-US" sz="360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700067B-B1A0-169C-500C-CD66EBA48285}"/>
                </a:ext>
              </a:extLst>
            </p:cNvPr>
            <p:cNvSpPr txBox="1"/>
            <p:nvPr/>
          </p:nvSpPr>
          <p:spPr>
            <a:xfrm>
              <a:off x="1781930" y="2807550"/>
              <a:ext cx="1108757" cy="506172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>
                  <a:latin typeface="+mj-lt"/>
                  <a:cs typeface="Times New Roman" panose="02020603050405020304" pitchFamily="18" charset="0"/>
                </a:rPr>
                <a:t>pH1.7</a:t>
              </a:r>
              <a:endParaRPr kumimoji="1" lang="ja-JP" altLang="en-US" sz="360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6C4CE03-8C83-6CC2-D162-B041BA5D11E5}"/>
              </a:ext>
            </a:extLst>
          </p:cNvPr>
          <p:cNvSpPr txBox="1"/>
          <p:nvPr/>
        </p:nvSpPr>
        <p:spPr>
          <a:xfrm>
            <a:off x="2280775" y="1186210"/>
            <a:ext cx="4434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4000" dirty="0">
                <a:latin typeface="+mj-lt"/>
                <a:cs typeface="Times New Roman" panose="02020603050405020304" pitchFamily="18" charset="0"/>
              </a:rPr>
              <a:t>pH imaging results</a:t>
            </a:r>
            <a:endParaRPr kumimoji="1" lang="ja-JP" altLang="en-US" sz="4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46AB984-A67D-2DE3-E16C-89A29DAD540E}"/>
              </a:ext>
            </a:extLst>
          </p:cNvPr>
          <p:cNvSpPr txBox="1"/>
          <p:nvPr/>
        </p:nvSpPr>
        <p:spPr>
          <a:xfrm rot="19870550">
            <a:off x="1089223" y="4651945"/>
            <a:ext cx="626132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9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  <a:alpha val="63983"/>
                  </a:schemeClr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Preliminary</a:t>
            </a:r>
            <a:endParaRPr kumimoji="0" lang="ja-JP" altLang="en-US" sz="9600" b="0" i="0" u="none" strike="noStrike" cap="none" spc="0" normalizeH="0" baseline="0">
              <a:ln>
                <a:noFill/>
              </a:ln>
              <a:solidFill>
                <a:schemeClr val="accent6">
                  <a:lumMod val="20000"/>
                  <a:lumOff val="80000"/>
                  <a:alpha val="63983"/>
                </a:schemeClr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536C796-A475-1D6C-1406-1AA2FE170D7A}"/>
              </a:ext>
            </a:extLst>
          </p:cNvPr>
          <p:cNvSpPr txBox="1"/>
          <p:nvPr/>
        </p:nvSpPr>
        <p:spPr>
          <a:xfrm rot="19870550">
            <a:off x="9928199" y="2926024"/>
            <a:ext cx="626132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96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20000"/>
                    <a:lumOff val="80000"/>
                    <a:alpha val="63983"/>
                  </a:schemeClr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Preliminary</a:t>
            </a:r>
            <a:endParaRPr kumimoji="0" lang="ja-JP" altLang="en-US" sz="9600" b="0" i="0" u="none" strike="noStrike" cap="none" spc="0" normalizeH="0" baseline="0">
              <a:ln>
                <a:noFill/>
              </a:ln>
              <a:solidFill>
                <a:schemeClr val="accent6">
                  <a:lumMod val="20000"/>
                  <a:lumOff val="80000"/>
                  <a:alpha val="63983"/>
                </a:schemeClr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2317577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CFFB29-E47F-DB45-BECA-CB4B34E1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 and future works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6C1ADCC-3685-6E43-8A00-1E170E533F6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17</a:t>
            </a:fld>
            <a:endParaRPr lang="en-US" altLang="ja-JP"/>
          </a:p>
        </p:txBody>
      </p:sp>
      <p:sp>
        <p:nvSpPr>
          <p:cNvPr id="5" name="テキスト ボックス 169">
            <a:extLst>
              <a:ext uri="{FF2B5EF4-FFF2-40B4-BE49-F238E27FC236}">
                <a16:creationId xmlns:a16="http://schemas.microsoft.com/office/drawing/2014/main" id="{35E2E517-F07C-3EE9-997F-BD6C89BAA732}"/>
              </a:ext>
            </a:extLst>
          </p:cNvPr>
          <p:cNvSpPr txBox="1"/>
          <p:nvPr/>
        </p:nvSpPr>
        <p:spPr>
          <a:xfrm>
            <a:off x="308243" y="1246321"/>
            <a:ext cx="17032020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88937" indent="-388937" algn="l" defTabSz="914400">
              <a:buSzPct val="145000"/>
              <a:buChar char="-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 dirty="0">
                <a:latin typeface="+mj-lt"/>
              </a:rPr>
              <a:t>We proposed a novel nuclear medicine imaging that extracts a local environment information as well as visualization of radionuclide via nuclear-spin.</a:t>
            </a:r>
          </a:p>
          <a:p>
            <a:pPr algn="l" defTabSz="914400">
              <a:buSzPct val="145000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endParaRPr lang="en-US" sz="3200" dirty="0">
              <a:latin typeface="+mj-lt"/>
            </a:endParaRPr>
          </a:p>
          <a:p>
            <a:pPr marL="388937" indent="-388937" algn="l" defTabSz="914400">
              <a:buSzPct val="145000"/>
              <a:buChar char="-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 dirty="0">
                <a:latin typeface="+mj-lt"/>
              </a:rPr>
              <a:t>We succeeded to observe the angular correlation change of </a:t>
            </a:r>
            <a:r>
              <a:rPr lang="en-US" sz="3200" baseline="30000" dirty="0">
                <a:latin typeface="+mj-lt"/>
              </a:rPr>
              <a:t>111</a:t>
            </a:r>
            <a:r>
              <a:rPr lang="en-US" sz="3200" dirty="0">
                <a:latin typeface="+mj-lt"/>
              </a:rPr>
              <a:t>In solution depending on pH</a:t>
            </a:r>
          </a:p>
          <a:p>
            <a:pPr marL="388937" indent="-388937" algn="l" defTabSz="914400">
              <a:buSzPct val="145000"/>
              <a:buChar char="-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endParaRPr lang="en-US" sz="3200" dirty="0">
              <a:latin typeface="+mj-lt"/>
            </a:endParaRPr>
          </a:p>
          <a:p>
            <a:pPr marL="388937" indent="-388937" algn="l" defTabSz="914400">
              <a:buSzPct val="145000"/>
              <a:buChar char="-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 dirty="0">
                <a:latin typeface="+mj-lt"/>
              </a:rPr>
              <a:t>The demonstration of imaging and pH estimation was succeeded with parallel hole collimators-based detectors.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0AA369-AE38-4588-F720-C1934BF0DC44}"/>
              </a:ext>
            </a:extLst>
          </p:cNvPr>
          <p:cNvSpPr txBox="1"/>
          <p:nvPr/>
        </p:nvSpPr>
        <p:spPr>
          <a:xfrm>
            <a:off x="323493" y="5330552"/>
            <a:ext cx="276998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36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Future works</a:t>
            </a:r>
            <a:endParaRPr kumimoji="0" lang="ja-JP" altLang="en-US" sz="3600" b="0" i="0" u="none" strike="noStrike" cap="none" spc="0" normalizeH="0" baseline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8" name="テキスト ボックス 169">
            <a:extLst>
              <a:ext uri="{FF2B5EF4-FFF2-40B4-BE49-F238E27FC236}">
                <a16:creationId xmlns:a16="http://schemas.microsoft.com/office/drawing/2014/main" id="{30C64C94-CDE7-74A6-2704-BEEF8EE23B24}"/>
              </a:ext>
            </a:extLst>
          </p:cNvPr>
          <p:cNvSpPr txBox="1"/>
          <p:nvPr/>
        </p:nvSpPr>
        <p:spPr>
          <a:xfrm>
            <a:off x="149607" y="6261857"/>
            <a:ext cx="17032020" cy="206210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88937" indent="-388937" algn="l" defTabSz="914400">
              <a:buSzPct val="145000"/>
              <a:buChar char="-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 i="1" dirty="0">
                <a:latin typeface="+mj-lt"/>
              </a:rPr>
              <a:t>In vivo </a:t>
            </a:r>
            <a:r>
              <a:rPr lang="en-US" sz="3200" dirty="0">
                <a:latin typeface="+mj-lt"/>
              </a:rPr>
              <a:t>application: observation of pH changes when the radioactive drug is taken into a cell</a:t>
            </a:r>
          </a:p>
          <a:p>
            <a:pPr marL="388937" indent="-388937" algn="l" defTabSz="914400">
              <a:buSzPct val="145000"/>
              <a:buChar char="-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endParaRPr lang="en-US" sz="3200" dirty="0">
              <a:latin typeface="+mj-lt"/>
            </a:endParaRPr>
          </a:p>
          <a:p>
            <a:pPr marL="388937" indent="-388937" algn="l" defTabSz="914400">
              <a:buSzPct val="145000"/>
              <a:buChar char="-"/>
              <a:defRPr sz="2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200" dirty="0">
                <a:latin typeface="+mj-lt"/>
              </a:rPr>
              <a:t>Extraction of other local environment information, such as temperature, viscosity, molecular size</a:t>
            </a:r>
          </a:p>
        </p:txBody>
      </p:sp>
    </p:spTree>
    <p:extLst>
      <p:ext uri="{BB962C8B-B14F-4D97-AF65-F5344CB8AC3E}">
        <p14:creationId xmlns:p14="http://schemas.microsoft.com/office/powerpoint/2010/main" val="264443337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30C59-4C19-784D-8CA2-642FA0172E3B}"/>
              </a:ext>
            </a:extLst>
          </p:cNvPr>
          <p:cNvSpPr txBox="1"/>
          <p:nvPr/>
        </p:nvSpPr>
        <p:spPr>
          <a:xfrm>
            <a:off x="4659162" y="3855826"/>
            <a:ext cx="872033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5400" dirty="0">
                <a:latin typeface="+mj-lt"/>
              </a:rPr>
              <a:t>Thank you for your attention</a:t>
            </a:r>
            <a:endParaRPr kumimoji="0" lang="ja-JP" altLang="en-US" sz="5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55000A-A0AD-EE06-AB34-CEB652FC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/>
              <a:t>Angular correlation changes depending on types of molecules</a:t>
            </a:r>
            <a:endParaRPr kumimoji="1" lang="ja-JP" altLang="en-US" sz="40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20A830-5AC0-644E-3DD7-5AAC19F1D7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19</a:t>
            </a:fld>
            <a:endParaRPr lang="en-US" altLang="ja-JP" dirty="0"/>
          </a:p>
        </p:txBody>
      </p:sp>
      <p:sp>
        <p:nvSpPr>
          <p:cNvPr id="4" name="テキスト ボックス 47">
            <a:extLst>
              <a:ext uri="{FF2B5EF4-FFF2-40B4-BE49-F238E27FC236}">
                <a16:creationId xmlns:a16="http://schemas.microsoft.com/office/drawing/2014/main" id="{2F256B66-11BC-22D3-9406-FCEFFEB0E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3603" y="2172992"/>
            <a:ext cx="6537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+mj-lt"/>
                <a:ea typeface="Meiryo UI" panose="020B0604030504040204" pitchFamily="34" charset="-128"/>
              </a:rPr>
              <a:t>Psyche-DOTA  vs pH7 vs InCl</a:t>
            </a:r>
            <a:r>
              <a:rPr lang="en-US" altLang="ja-JP" sz="3600" baseline="-25000" dirty="0">
                <a:latin typeface="+mj-lt"/>
                <a:ea typeface="Meiryo UI" panose="020B0604030504040204" pitchFamily="34" charset="-128"/>
              </a:rPr>
              <a:t>3</a:t>
            </a:r>
            <a:endParaRPr lang="ja-JP" altLang="en-US" sz="3600" baseline="-25000">
              <a:latin typeface="+mj-lt"/>
              <a:ea typeface="Meiryo UI" panose="020B0604030504040204" pitchFamily="34" charset="-128"/>
            </a:endParaRPr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DED9F2E6-EFB2-C99D-9755-62F064E56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2" y="4874579"/>
            <a:ext cx="7767760" cy="396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3">
            <a:extLst>
              <a:ext uri="{FF2B5EF4-FFF2-40B4-BE49-F238E27FC236}">
                <a16:creationId xmlns:a16="http://schemas.microsoft.com/office/drawing/2014/main" id="{2E5FF385-6BB3-6444-7066-FBF835A9B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416" y="1017216"/>
            <a:ext cx="118658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latin typeface="+mj-lt"/>
                <a:ea typeface="Meiryo UI" panose="020B0604030504040204" pitchFamily="34" charset="-128"/>
                <a:cs typeface="Segoe UI Historic" panose="020B0502040204020203" pitchFamily="34" charset="0"/>
              </a:rPr>
              <a:t>Antibody-bonding detection with photon pair</a:t>
            </a:r>
          </a:p>
        </p:txBody>
      </p:sp>
      <p:pic>
        <p:nvPicPr>
          <p:cNvPr id="8" name="図 2" descr="グラフ&#10;&#10;自動的に生成された説明">
            <a:extLst>
              <a:ext uri="{FF2B5EF4-FFF2-40B4-BE49-F238E27FC236}">
                <a16:creationId xmlns:a16="http://schemas.microsoft.com/office/drawing/2014/main" id="{3BAB6FEE-BC9B-BD3F-722B-AEA7C90F2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79" y="1625995"/>
            <a:ext cx="6763551" cy="368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 descr="グラフ, ヒストグラム, 散布図&#10;&#10;自動的に生成された説明">
            <a:extLst>
              <a:ext uri="{FF2B5EF4-FFF2-40B4-BE49-F238E27FC236}">
                <a16:creationId xmlns:a16="http://schemas.microsoft.com/office/drawing/2014/main" id="{74BAC3A1-00B6-4929-7B5D-D78A58A1F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339" y="3088309"/>
            <a:ext cx="8229067" cy="6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498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03674539-E2B4-9F48-A9B6-8FB3000BAFF6}"/>
              </a:ext>
            </a:extLst>
          </p:cNvPr>
          <p:cNvGrpSpPr/>
          <p:nvPr/>
        </p:nvGrpSpPr>
        <p:grpSpPr>
          <a:xfrm>
            <a:off x="9702808" y="6198812"/>
            <a:ext cx="4914049" cy="3422964"/>
            <a:chOff x="7095054" y="1933747"/>
            <a:chExt cx="4267842" cy="2972837"/>
          </a:xfrm>
        </p:grpSpPr>
        <p:pic>
          <p:nvPicPr>
            <p:cNvPr id="48" name="図 47" descr="時計 が含まれている画像&#10;&#10;自動的に生成された説明">
              <a:extLst>
                <a:ext uri="{FF2B5EF4-FFF2-40B4-BE49-F238E27FC236}">
                  <a16:creationId xmlns:a16="http://schemas.microsoft.com/office/drawing/2014/main" id="{A3F4532E-D527-0F4A-971C-78E25D180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9569" y="1951415"/>
              <a:ext cx="3983867" cy="2955169"/>
            </a:xfrm>
            <a:prstGeom prst="rect">
              <a:avLst/>
            </a:prstGeom>
          </p:spPr>
        </p:pic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5403A153-5C5D-5342-A151-C857501A6039}"/>
                </a:ext>
              </a:extLst>
            </p:cNvPr>
            <p:cNvSpPr/>
            <p:nvPr/>
          </p:nvSpPr>
          <p:spPr>
            <a:xfrm>
              <a:off x="7095054" y="1933747"/>
              <a:ext cx="4267842" cy="547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81B1E984-0234-9247-868D-71E35C4522B4}"/>
              </a:ext>
            </a:extLst>
          </p:cNvPr>
          <p:cNvGrpSpPr/>
          <p:nvPr/>
        </p:nvGrpSpPr>
        <p:grpSpPr>
          <a:xfrm>
            <a:off x="10115040" y="3499181"/>
            <a:ext cx="3230499" cy="3275397"/>
            <a:chOff x="716692" y="2207684"/>
            <a:chExt cx="3299254" cy="3345108"/>
          </a:xfrm>
        </p:grpSpPr>
        <p:pic>
          <p:nvPicPr>
            <p:cNvPr id="45" name="図 44" descr="時計 が含まれている画像&#10;&#10;自動的に生成された説明">
              <a:extLst>
                <a:ext uri="{FF2B5EF4-FFF2-40B4-BE49-F238E27FC236}">
                  <a16:creationId xmlns:a16="http://schemas.microsoft.com/office/drawing/2014/main" id="{9594080A-7254-DF43-AE33-E3B76972A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9104" y="2207684"/>
              <a:ext cx="2893621" cy="3345108"/>
            </a:xfrm>
            <a:prstGeom prst="rect">
              <a:avLst/>
            </a:prstGeom>
          </p:spPr>
        </p:pic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42B9B6D9-AEF5-A244-8082-F38B19198C1C}"/>
                </a:ext>
              </a:extLst>
            </p:cNvPr>
            <p:cNvSpPr/>
            <p:nvPr/>
          </p:nvSpPr>
          <p:spPr>
            <a:xfrm>
              <a:off x="716692" y="2207684"/>
              <a:ext cx="3299254" cy="547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35" name="核医学"/>
          <p:cNvSpPr txBox="1"/>
          <p:nvPr/>
        </p:nvSpPr>
        <p:spPr>
          <a:xfrm>
            <a:off x="263685" y="1218228"/>
            <a:ext cx="4291030" cy="656590"/>
          </a:xfrm>
          <a:prstGeom prst="rect">
            <a:avLst/>
          </a:prstGeom>
          <a:ln w="28575">
            <a:solidFill>
              <a:srgbClr val="0070C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r>
              <a:rPr lang="en-US" sz="3600" b="1" dirty="0">
                <a:solidFill>
                  <a:srgbClr val="0070C0"/>
                </a:solidFill>
                <a:latin typeface="+mj-lt"/>
                <a:ea typeface="MS PGothic" panose="020B0600070205080204" pitchFamily="34" charset="-128"/>
              </a:rPr>
              <a:t>Nuclear Medicine</a:t>
            </a:r>
            <a:endParaRPr sz="3600" b="1" dirty="0">
              <a:solidFill>
                <a:srgbClr val="0070C0"/>
              </a:solidFill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136" name="微量の放射線を出す放射性医薬品を目印とし、病気の診断や治療を行う"/>
          <p:cNvSpPr txBox="1"/>
          <p:nvPr/>
        </p:nvSpPr>
        <p:spPr>
          <a:xfrm>
            <a:off x="279233" y="1944811"/>
            <a:ext cx="1039689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r>
              <a:rPr lang="en-US" sz="3200" dirty="0">
                <a:latin typeface="+mj-lt"/>
                <a:ea typeface="MS PGothic" panose="020B0600070205080204" pitchFamily="34" charset="-128"/>
              </a:rPr>
              <a:t>One of medical specialty to diagnose and treat disease by </a:t>
            </a:r>
            <a:r>
              <a:rPr lang="en-US" sz="3200" dirty="0">
                <a:solidFill>
                  <a:srgbClr val="0432FF"/>
                </a:solidFill>
                <a:latin typeface="+mj-lt"/>
                <a:ea typeface="MS PGothic" panose="020B0600070205080204" pitchFamily="34" charset="-128"/>
              </a:rPr>
              <a:t>visualizing metabolic and functional information</a:t>
            </a:r>
            <a:r>
              <a:rPr lang="en-US" sz="3200" dirty="0">
                <a:solidFill>
                  <a:srgbClr val="00B050"/>
                </a:solidFill>
                <a:latin typeface="+mj-lt"/>
                <a:ea typeface="MS PGothic" panose="020B0600070205080204" pitchFamily="34" charset="-128"/>
              </a:rPr>
              <a:t> </a:t>
            </a:r>
            <a:r>
              <a:rPr lang="en-US" sz="3200" dirty="0">
                <a:latin typeface="+mj-lt"/>
                <a:ea typeface="MS PGothic" panose="020B0600070205080204" pitchFamily="34" charset="-128"/>
              </a:rPr>
              <a:t>from  the distribution of injected radioactive drug </a:t>
            </a:r>
            <a:endParaRPr sz="3200" dirty="0"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139" name="従来の核医学"/>
          <p:cNvSpPr txBox="1"/>
          <p:nvPr/>
        </p:nvSpPr>
        <p:spPr>
          <a:xfrm>
            <a:off x="-14501" y="3852510"/>
            <a:ext cx="61795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lang="en-US" sz="3200" b="1" dirty="0">
                <a:latin typeface="+mj-lt"/>
                <a:ea typeface="MS PGothic" panose="020B0600070205080204" pitchFamily="34" charset="-128"/>
              </a:rPr>
              <a:t>Conventional imaging modality</a:t>
            </a:r>
            <a:endParaRPr sz="3200" b="1" dirty="0"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140" name="・・PET *やSPECT **"/>
          <p:cNvSpPr txBox="1"/>
          <p:nvPr/>
        </p:nvSpPr>
        <p:spPr>
          <a:xfrm>
            <a:off x="6004023" y="3828861"/>
            <a:ext cx="526823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rPr sz="3200" dirty="0">
                <a:latin typeface="+mj-lt"/>
                <a:ea typeface="MS PGothic" panose="020B0600070205080204" pitchFamily="34" charset="-128"/>
              </a:rPr>
              <a:t>・・</a:t>
            </a:r>
            <a:r>
              <a:rPr sz="3200" b="1" dirty="0">
                <a:solidFill>
                  <a:srgbClr val="FF0000"/>
                </a:solidFill>
                <a:latin typeface="+mj-lt"/>
                <a:ea typeface="MS PGothic" panose="020B0600070205080204" pitchFamily="34" charset="-128"/>
              </a:rPr>
              <a:t>PET</a:t>
            </a:r>
            <a:r>
              <a:rPr sz="3200" baseline="31999" dirty="0">
                <a:solidFill>
                  <a:srgbClr val="FF0000"/>
                </a:solidFill>
                <a:latin typeface="+mj-lt"/>
                <a:ea typeface="MS PGothic" panose="020B0600070205080204" pitchFamily="34" charset="-128"/>
              </a:rPr>
              <a:t> *</a:t>
            </a:r>
            <a:r>
              <a:rPr lang="en-US" sz="3200" baseline="31999" dirty="0">
                <a:solidFill>
                  <a:srgbClr val="FF0000"/>
                </a:solidFill>
                <a:latin typeface="+mj-lt"/>
                <a:ea typeface="MS PGothic" panose="020B0600070205080204" pitchFamily="34" charset="-128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MS PGothic" panose="020B0600070205080204" pitchFamily="34" charset="-128"/>
              </a:rPr>
              <a:t>and </a:t>
            </a:r>
            <a:r>
              <a:rPr sz="3200" b="1" dirty="0">
                <a:solidFill>
                  <a:srgbClr val="FF0000"/>
                </a:solidFill>
                <a:latin typeface="+mj-lt"/>
                <a:ea typeface="MS PGothic" panose="020B0600070205080204" pitchFamily="34" charset="-128"/>
              </a:rPr>
              <a:t>SPECT </a:t>
            </a:r>
            <a:r>
              <a:rPr sz="3200" baseline="31999" dirty="0">
                <a:solidFill>
                  <a:srgbClr val="FF0000"/>
                </a:solidFill>
                <a:latin typeface="+mj-lt"/>
                <a:ea typeface="MS PGothic" panose="020B0600070205080204" pitchFamily="34" charset="-128"/>
              </a:rPr>
              <a:t>**</a:t>
            </a:r>
          </a:p>
        </p:txBody>
      </p:sp>
      <p:sp>
        <p:nvSpPr>
          <p:cNvPr id="141" name="* Positron emission tomography…"/>
          <p:cNvSpPr txBox="1"/>
          <p:nvPr/>
        </p:nvSpPr>
        <p:spPr>
          <a:xfrm>
            <a:off x="1099727" y="4372598"/>
            <a:ext cx="670315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100">
                <a:latin typeface="+mn-lt"/>
                <a:ea typeface="+mn-ea"/>
                <a:cs typeface="+mn-cs"/>
                <a:sym typeface="ヒラギノ角ゴ ProN W3"/>
              </a:defRPr>
            </a:pPr>
            <a:r>
              <a:rPr dirty="0">
                <a:latin typeface="+mj-lt"/>
              </a:rPr>
              <a:t> * Positron emission tomography</a:t>
            </a:r>
          </a:p>
          <a:p>
            <a:pPr algn="l">
              <a:defRPr sz="2100">
                <a:latin typeface="+mn-lt"/>
                <a:ea typeface="+mn-ea"/>
                <a:cs typeface="+mn-cs"/>
                <a:sym typeface="ヒラギノ角ゴ ProN W3"/>
              </a:defRPr>
            </a:pPr>
            <a:r>
              <a:rPr dirty="0">
                <a:latin typeface="+mj-lt"/>
              </a:rPr>
              <a:t>** Single photon emission computed tomography</a:t>
            </a:r>
          </a:p>
        </p:txBody>
      </p:sp>
      <p:sp>
        <p:nvSpPr>
          <p:cNvPr id="142" name="線"/>
          <p:cNvSpPr/>
          <p:nvPr/>
        </p:nvSpPr>
        <p:spPr>
          <a:xfrm>
            <a:off x="279233" y="3696074"/>
            <a:ext cx="17061030" cy="0"/>
          </a:xfrm>
          <a:prstGeom prst="line">
            <a:avLst/>
          </a:prstGeom>
          <a:ln w="38100">
            <a:solidFill>
              <a:srgbClr val="D6D5D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endParaRPr sz="2200"/>
          </a:p>
        </p:txBody>
      </p:sp>
      <p:sp>
        <p:nvSpPr>
          <p:cNvPr id="143" name="PET"/>
          <p:cNvSpPr txBox="1"/>
          <p:nvPr/>
        </p:nvSpPr>
        <p:spPr>
          <a:xfrm>
            <a:off x="198838" y="5310720"/>
            <a:ext cx="90088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3200" b="1" dirty="0">
                <a:solidFill>
                  <a:srgbClr val="FF0000"/>
                </a:solidFill>
                <a:latin typeface="+mj-lt"/>
              </a:rPr>
              <a:t>PET</a:t>
            </a:r>
          </a:p>
        </p:txBody>
      </p:sp>
      <p:sp>
        <p:nvSpPr>
          <p:cNvPr id="144" name="陽電子放出核種(511keV消滅ガンマ線)…"/>
          <p:cNvSpPr txBox="1"/>
          <p:nvPr/>
        </p:nvSpPr>
        <p:spPr>
          <a:xfrm>
            <a:off x="1340303" y="5323421"/>
            <a:ext cx="8776442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33391" indent="-333391" algn="l">
              <a:buSzPct val="145000"/>
              <a:buChar char="‣"/>
              <a:defRPr sz="2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rPr lang="en-US" sz="2800" b="1" dirty="0">
                <a:latin typeface="+mj-lt"/>
                <a:ea typeface="MS PGothic" panose="020B0600070205080204" pitchFamily="34" charset="-128"/>
              </a:rPr>
              <a:t>Positron emitter </a:t>
            </a:r>
            <a:r>
              <a:rPr sz="2800" dirty="0">
                <a:latin typeface="+mj-lt"/>
                <a:ea typeface="MS PGothic" panose="020B0600070205080204" pitchFamily="34" charset="-128"/>
              </a:rPr>
              <a:t>(511keV</a:t>
            </a:r>
            <a:r>
              <a:rPr lang="en-US" sz="2800" dirty="0">
                <a:latin typeface="+mj-lt"/>
                <a:ea typeface="MS PGothic" panose="020B0600070205080204" pitchFamily="34" charset="-128"/>
              </a:rPr>
              <a:t> annihilation gamma-rays</a:t>
            </a:r>
            <a:r>
              <a:rPr sz="2800" dirty="0">
                <a:latin typeface="+mj-lt"/>
                <a:ea typeface="MS PGothic" panose="020B0600070205080204" pitchFamily="34" charset="-128"/>
              </a:rPr>
              <a:t>)</a:t>
            </a:r>
          </a:p>
          <a:p>
            <a:pPr marL="333391" indent="-333391" algn="l">
              <a:buSzPct val="145000"/>
              <a:buChar char="‣"/>
              <a:defRPr sz="2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rPr lang="en-US" sz="2800" dirty="0">
                <a:latin typeface="+mj-lt"/>
                <a:ea typeface="MS PGothic" panose="020B0600070205080204" pitchFamily="34" charset="-128"/>
              </a:rPr>
              <a:t>Early detection of malignant tumors</a:t>
            </a:r>
          </a:p>
        </p:txBody>
      </p:sp>
      <p:sp>
        <p:nvSpPr>
          <p:cNvPr id="145" name="SPECT"/>
          <p:cNvSpPr txBox="1"/>
          <p:nvPr/>
        </p:nvSpPr>
        <p:spPr>
          <a:xfrm>
            <a:off x="99622" y="6952152"/>
            <a:ext cx="147155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3200" b="1" dirty="0">
                <a:solidFill>
                  <a:srgbClr val="FF0000"/>
                </a:solidFill>
                <a:latin typeface="+mj-lt"/>
              </a:rPr>
              <a:t>SPECT</a:t>
            </a:r>
          </a:p>
        </p:txBody>
      </p:sp>
      <p:sp>
        <p:nvSpPr>
          <p:cNvPr id="146" name="単一ガンマ線放出核種(~300 keV)…"/>
          <p:cNvSpPr txBox="1"/>
          <p:nvPr/>
        </p:nvSpPr>
        <p:spPr>
          <a:xfrm>
            <a:off x="1756754" y="6951866"/>
            <a:ext cx="8398133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33391" indent="-333391" algn="l">
              <a:buSzPct val="145000"/>
              <a:buChar char="‣"/>
              <a:defRPr sz="2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rPr lang="en-US" sz="2800" b="1" dirty="0">
                <a:latin typeface="+mj-lt"/>
                <a:ea typeface="MS PGothic" panose="020B0600070205080204" pitchFamily="34" charset="-128"/>
              </a:rPr>
              <a:t>Single photon emitters </a:t>
            </a:r>
            <a:r>
              <a:rPr sz="2800" dirty="0">
                <a:latin typeface="+mj-lt"/>
                <a:ea typeface="MS PGothic" panose="020B0600070205080204" pitchFamily="34" charset="-128"/>
              </a:rPr>
              <a:t>(</a:t>
            </a:r>
            <a:r>
              <a:rPr lang="en-US" sz="2800" dirty="0">
                <a:latin typeface="+mj-lt"/>
                <a:ea typeface="MS PGothic" panose="020B0600070205080204" pitchFamily="34" charset="-128"/>
              </a:rPr>
              <a:t>&lt; </a:t>
            </a:r>
            <a:r>
              <a:rPr lang="en-US" altLang="ja-JP" sz="2800" dirty="0">
                <a:latin typeface="+mj-lt"/>
                <a:ea typeface="MS PGothic" panose="020B0600070205080204" pitchFamily="34" charset="-128"/>
              </a:rPr>
              <a:t>40</a:t>
            </a:r>
            <a:r>
              <a:rPr sz="2800" dirty="0">
                <a:latin typeface="+mj-lt"/>
                <a:ea typeface="MS PGothic" panose="020B0600070205080204" pitchFamily="34" charset="-128"/>
              </a:rPr>
              <a:t>0 keV)</a:t>
            </a:r>
          </a:p>
          <a:p>
            <a:pPr marL="333391" indent="-333391" algn="l">
              <a:buSzPct val="145000"/>
              <a:buChar char="‣"/>
              <a:defRPr sz="2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rPr lang="en-US" sz="2800" dirty="0">
                <a:latin typeface="+mj-lt"/>
                <a:ea typeface="MS PGothic" panose="020B0600070205080204" pitchFamily="34" charset="-128"/>
              </a:rPr>
              <a:t>Blood flow, molecular dynamics, antibody imaging</a:t>
            </a:r>
            <a:endParaRPr sz="2800" dirty="0"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42C8096-DF98-9444-B7DA-C7A11940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Research Background –nuclear medicine– </a:t>
            </a:r>
            <a:endParaRPr lang="ja-JP" altLang="en-US">
              <a:latin typeface="+mj-lt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0F7F3D6-FBC0-318B-2B72-01F0C213E501}"/>
              </a:ext>
            </a:extLst>
          </p:cNvPr>
          <p:cNvGrpSpPr/>
          <p:nvPr/>
        </p:nvGrpSpPr>
        <p:grpSpPr>
          <a:xfrm>
            <a:off x="11247353" y="1115537"/>
            <a:ext cx="4747000" cy="2368800"/>
            <a:chOff x="10146203" y="1146525"/>
            <a:chExt cx="4747000" cy="2368800"/>
          </a:xfrm>
        </p:grpSpPr>
        <p:pic>
          <p:nvPicPr>
            <p:cNvPr id="138" name="核医学.png" descr="核医学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6203" y="1146525"/>
              <a:ext cx="4747000" cy="23688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57C833A8-D66D-164F-BED0-F6D301D056C4}"/>
                </a:ext>
              </a:extLst>
            </p:cNvPr>
            <p:cNvSpPr txBox="1"/>
            <p:nvPr/>
          </p:nvSpPr>
          <p:spPr>
            <a:xfrm>
              <a:off x="12724776" y="1146525"/>
              <a:ext cx="974626" cy="379591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1800" dirty="0">
                  <a:latin typeface="+mj-lt"/>
                </a:rPr>
                <a:t>D</a:t>
              </a:r>
              <a:r>
                <a:rPr kumimoji="0" lang="en-US" altLang="ja-JP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ヒラギノ角ゴ ProN W6"/>
                  <a:cs typeface="ヒラギノ角ゴ ProN W6"/>
                  <a:sym typeface="ヒラギノ角ゴ ProN W6"/>
                </a:rPr>
                <a:t>etector</a:t>
              </a:r>
              <a:endParaRPr kumimoji="0" lang="ja-JP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95DE11D7-83F3-6B40-A731-5A5001F8763D}"/>
                </a:ext>
              </a:extLst>
            </p:cNvPr>
            <p:cNvSpPr txBox="1"/>
            <p:nvPr/>
          </p:nvSpPr>
          <p:spPr>
            <a:xfrm>
              <a:off x="12726976" y="3126154"/>
              <a:ext cx="974626" cy="379591"/>
            </a:xfrm>
            <a:prstGeom prst="rect">
              <a:avLst/>
            </a:prstGeom>
            <a:solidFill>
              <a:srgbClr val="00B0F0"/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1800" dirty="0">
                  <a:latin typeface="+mj-lt"/>
                </a:rPr>
                <a:t>D</a:t>
              </a:r>
              <a:r>
                <a:rPr kumimoji="0" lang="en-US" altLang="ja-JP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ヒラギノ角ゴ ProN W6"/>
                  <a:cs typeface="ヒラギノ角ゴ ProN W6"/>
                  <a:sym typeface="ヒラギノ角ゴ ProN W6"/>
                </a:rPr>
                <a:t>etector</a:t>
              </a:r>
              <a:endParaRPr kumimoji="0" lang="ja-JP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FEF19147-D56B-A542-9DB9-03406EF87425}"/>
                </a:ext>
              </a:extLst>
            </p:cNvPr>
            <p:cNvSpPr txBox="1"/>
            <p:nvPr/>
          </p:nvSpPr>
          <p:spPr>
            <a:xfrm>
              <a:off x="11457020" y="1539940"/>
              <a:ext cx="1136529" cy="31803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1400" dirty="0">
                  <a:solidFill>
                    <a:schemeClr val="accent3"/>
                  </a:solidFill>
                  <a:latin typeface="+mj-lt"/>
                </a:rPr>
                <a:t>G</a:t>
              </a:r>
              <a:r>
                <a:rPr kumimoji="0" lang="en-US" altLang="ja-JP" sz="1400" b="0" i="0" u="none" strike="noStrike" cap="none" spc="0" normalizeH="0" baseline="0" dirty="0">
                  <a:ln>
                    <a:noFill/>
                  </a:ln>
                  <a:solidFill>
                    <a:schemeClr val="accent3"/>
                  </a:solidFill>
                  <a:effectLst/>
                  <a:uFillTx/>
                  <a:latin typeface="+mj-lt"/>
                  <a:ea typeface="ヒラギノ角ゴ ProN W6"/>
                  <a:cs typeface="ヒラギノ角ゴ ProN W6"/>
                  <a:sym typeface="ヒラギノ角ゴ ProN W6"/>
                </a:rPr>
                <a:t>amma-rays</a:t>
              </a:r>
              <a:endParaRPr kumimoji="0" lang="ja-JP" altLang="en-US" sz="1400" b="0" i="0" u="none" strike="noStrike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endParaRPr>
            </a:p>
          </p:txBody>
        </p:sp>
      </p:grpSp>
      <p:pic>
        <p:nvPicPr>
          <p:cNvPr id="8" name="Picture 5">
            <a:extLst>
              <a:ext uri="{FF2B5EF4-FFF2-40B4-BE49-F238E27FC236}">
                <a16:creationId xmlns:a16="http://schemas.microsoft.com/office/drawing/2014/main" id="{4F2CA0E0-8023-186F-E170-A54BB84EE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072" y="4329593"/>
            <a:ext cx="1257571" cy="224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0ED631B-9A6E-2BD3-E70E-2B37EDA6F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365" y="7194098"/>
            <a:ext cx="1352719" cy="250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455CDD-0276-BDEB-E7F9-FF9956913E4F}"/>
              </a:ext>
            </a:extLst>
          </p:cNvPr>
          <p:cNvSpPr txBox="1"/>
          <p:nvPr/>
        </p:nvSpPr>
        <p:spPr>
          <a:xfrm>
            <a:off x="13898908" y="3767012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+mj-lt"/>
              </a:rPr>
              <a:t>Glucose imaging</a:t>
            </a:r>
            <a:endParaRPr kumimoji="1" lang="ja-JP" altLang="en-US" sz="2000">
              <a:latin typeface="+mj-lt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D2DDDFD-E04C-B7AC-1BD1-E33C1310FB09}"/>
              </a:ext>
            </a:extLst>
          </p:cNvPr>
          <p:cNvSpPr txBox="1"/>
          <p:nvPr/>
        </p:nvSpPr>
        <p:spPr>
          <a:xfrm>
            <a:off x="13995309" y="6752097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+mj-lt"/>
              </a:rPr>
              <a:t>Receptor imaging</a:t>
            </a:r>
            <a:endParaRPr kumimoji="1" lang="ja-JP" altLang="en-US" sz="2000">
              <a:latin typeface="+mj-lt"/>
            </a:endParaRPr>
          </a:p>
        </p:txBody>
      </p:sp>
      <p:sp>
        <p:nvSpPr>
          <p:cNvPr id="14" name="同時計測">
            <a:extLst>
              <a:ext uri="{FF2B5EF4-FFF2-40B4-BE49-F238E27FC236}">
                <a16:creationId xmlns:a16="http://schemas.microsoft.com/office/drawing/2014/main" id="{4266F2CE-4205-1633-06BE-1CBB904862ED}"/>
              </a:ext>
            </a:extLst>
          </p:cNvPr>
          <p:cNvSpPr txBox="1"/>
          <p:nvPr/>
        </p:nvSpPr>
        <p:spPr>
          <a:xfrm>
            <a:off x="13073551" y="5318208"/>
            <a:ext cx="1304844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b="0"/>
            </a:lvl1pPr>
          </a:lstStyle>
          <a:p>
            <a:r>
              <a:rPr lang="en-US" dirty="0">
                <a:solidFill>
                  <a:srgbClr val="FF0000"/>
                </a:solidFill>
                <a:latin typeface="+mj-lt"/>
              </a:rPr>
              <a:t>Coincidence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detection</a:t>
            </a:r>
            <a:endParaRPr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6EECA5C-D1C9-8C95-269B-C203CE49F231}"/>
              </a:ext>
            </a:extLst>
          </p:cNvPr>
          <p:cNvGrpSpPr/>
          <p:nvPr/>
        </p:nvGrpSpPr>
        <p:grpSpPr>
          <a:xfrm>
            <a:off x="11684111" y="6190241"/>
            <a:ext cx="1728225" cy="364202"/>
            <a:chOff x="6074514" y="5039139"/>
            <a:chExt cx="1728225" cy="439845"/>
          </a:xfrm>
        </p:grpSpPr>
        <p:sp>
          <p:nvSpPr>
            <p:cNvPr id="12" name="線">
              <a:extLst>
                <a:ext uri="{FF2B5EF4-FFF2-40B4-BE49-F238E27FC236}">
                  <a16:creationId xmlns:a16="http://schemas.microsoft.com/office/drawing/2014/main" id="{7345F833-B887-94B0-3707-59147683B9BF}"/>
                </a:ext>
              </a:extLst>
            </p:cNvPr>
            <p:cNvSpPr/>
            <p:nvPr/>
          </p:nvSpPr>
          <p:spPr>
            <a:xfrm>
              <a:off x="6074514" y="5477575"/>
              <a:ext cx="1654292" cy="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線">
              <a:extLst>
                <a:ext uri="{FF2B5EF4-FFF2-40B4-BE49-F238E27FC236}">
                  <a16:creationId xmlns:a16="http://schemas.microsoft.com/office/drawing/2014/main" id="{A676AACA-E040-D879-F0AB-3EFCE3D0DEF0}"/>
                </a:ext>
              </a:extLst>
            </p:cNvPr>
            <p:cNvSpPr/>
            <p:nvPr/>
          </p:nvSpPr>
          <p:spPr>
            <a:xfrm flipV="1">
              <a:off x="7725514" y="5039139"/>
              <a:ext cx="77225" cy="439845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81E4858-8B5E-6AE9-FAF2-F61FB9C2E559}"/>
              </a:ext>
            </a:extLst>
          </p:cNvPr>
          <p:cNvGrpSpPr/>
          <p:nvPr/>
        </p:nvGrpSpPr>
        <p:grpSpPr>
          <a:xfrm>
            <a:off x="11870062" y="4245207"/>
            <a:ext cx="1549900" cy="813188"/>
            <a:chOff x="6277714" y="3147700"/>
            <a:chExt cx="1549900" cy="1260846"/>
          </a:xfrm>
        </p:grpSpPr>
        <p:sp>
          <p:nvSpPr>
            <p:cNvPr id="13" name="線">
              <a:extLst>
                <a:ext uri="{FF2B5EF4-FFF2-40B4-BE49-F238E27FC236}">
                  <a16:creationId xmlns:a16="http://schemas.microsoft.com/office/drawing/2014/main" id="{BEA2721F-3F38-0328-BCC6-3BF15EE9834C}"/>
                </a:ext>
              </a:extLst>
            </p:cNvPr>
            <p:cNvSpPr/>
            <p:nvPr/>
          </p:nvSpPr>
          <p:spPr>
            <a:xfrm>
              <a:off x="6277714" y="3147700"/>
              <a:ext cx="1549900" cy="261680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線">
              <a:extLst>
                <a:ext uri="{FF2B5EF4-FFF2-40B4-BE49-F238E27FC236}">
                  <a16:creationId xmlns:a16="http://schemas.microsoft.com/office/drawing/2014/main" id="{0E850A9C-1106-29B5-30FF-BFFE98A8865D}"/>
                </a:ext>
              </a:extLst>
            </p:cNvPr>
            <p:cNvSpPr/>
            <p:nvPr/>
          </p:nvSpPr>
          <p:spPr>
            <a:xfrm flipV="1">
              <a:off x="7815438" y="3403621"/>
              <a:ext cx="1" cy="1004925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9" name="同時計測">
            <a:extLst>
              <a:ext uri="{FF2B5EF4-FFF2-40B4-BE49-F238E27FC236}">
                <a16:creationId xmlns:a16="http://schemas.microsoft.com/office/drawing/2014/main" id="{953403B8-D255-A156-FAE0-3A82F8B2B53F}"/>
              </a:ext>
            </a:extLst>
          </p:cNvPr>
          <p:cNvSpPr txBox="1"/>
          <p:nvPr/>
        </p:nvSpPr>
        <p:spPr>
          <a:xfrm>
            <a:off x="1967122" y="6383865"/>
            <a:ext cx="510556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b="0"/>
            </a:lvl1pPr>
          </a:lstStyle>
          <a:p>
            <a:r>
              <a:rPr lang="en-US" sz="2400" baseline="30000" dirty="0">
                <a:latin typeface="+mn-lt"/>
              </a:rPr>
              <a:t>18</a:t>
            </a:r>
            <a:r>
              <a:rPr lang="en-US" sz="2400" dirty="0">
                <a:latin typeface="+mn-lt"/>
              </a:rPr>
              <a:t>F-FDG (annihilation gamma) </a:t>
            </a:r>
            <a:r>
              <a:rPr lang="en-US" sz="2400" dirty="0" err="1">
                <a:latin typeface="+mn-lt"/>
              </a:rPr>
              <a:t>etc</a:t>
            </a:r>
            <a:r>
              <a:rPr lang="en-US" sz="2400" dirty="0">
                <a:latin typeface="+mn-lt"/>
              </a:rPr>
              <a:t>…</a:t>
            </a:r>
            <a:endParaRPr sz="2400" dirty="0">
              <a:latin typeface="+mn-lt"/>
            </a:endParaRPr>
          </a:p>
        </p:txBody>
      </p:sp>
      <p:sp>
        <p:nvSpPr>
          <p:cNvPr id="20" name="同時計測">
            <a:extLst>
              <a:ext uri="{FF2B5EF4-FFF2-40B4-BE49-F238E27FC236}">
                <a16:creationId xmlns:a16="http://schemas.microsoft.com/office/drawing/2014/main" id="{B5B9FC7F-C203-7EA0-DE62-7E52808B754B}"/>
              </a:ext>
            </a:extLst>
          </p:cNvPr>
          <p:cNvSpPr txBox="1"/>
          <p:nvPr/>
        </p:nvSpPr>
        <p:spPr>
          <a:xfrm>
            <a:off x="1670628" y="8012310"/>
            <a:ext cx="768960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b="0"/>
            </a:lvl1pPr>
          </a:lstStyle>
          <a:p>
            <a:pPr>
              <a:defRPr sz="2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rPr lang="en" altLang="ja-JP" sz="2400" baseline="31999" dirty="0">
                <a:ea typeface="MS PGothic" panose="020B0600070205080204" pitchFamily="34" charset="-128"/>
                <a:sym typeface="ヒラギノ角ゴ ProN W3"/>
              </a:rPr>
              <a:t>99m</a:t>
            </a:r>
            <a:r>
              <a:rPr lang="en" altLang="ja-JP" sz="2400" dirty="0">
                <a:ea typeface="MS PGothic" panose="020B0600070205080204" pitchFamily="34" charset="-128"/>
                <a:sym typeface="ヒラギノ角ゴ ProN W3"/>
              </a:rPr>
              <a:t>Tc (141keV),</a:t>
            </a:r>
            <a:r>
              <a:rPr lang="en" altLang="ja-JP" sz="2400" baseline="31999" dirty="0">
                <a:ea typeface="MS PGothic" panose="020B0600070205080204" pitchFamily="34" charset="-128"/>
                <a:sym typeface="ヒラギノ角ゴ ProN W3"/>
              </a:rPr>
              <a:t>67</a:t>
            </a:r>
            <a:r>
              <a:rPr lang="en" altLang="ja-JP" sz="2400" dirty="0">
                <a:ea typeface="MS PGothic" panose="020B0600070205080204" pitchFamily="34" charset="-128"/>
                <a:sym typeface="ヒラギノ角ゴ ProN W3"/>
              </a:rPr>
              <a:t>Ga (300keV), </a:t>
            </a:r>
            <a:r>
              <a:rPr lang="en" altLang="ja-JP" sz="2400" baseline="31999" dirty="0">
                <a:ea typeface="MS PGothic" panose="020B0600070205080204" pitchFamily="34" charset="-128"/>
                <a:sym typeface="ヒラギノ角ゴ ProN W3"/>
              </a:rPr>
              <a:t>111</a:t>
            </a:r>
            <a:r>
              <a:rPr lang="en" altLang="ja-JP" sz="2400" dirty="0">
                <a:ea typeface="MS PGothic" panose="020B0600070205080204" pitchFamily="34" charset="-128"/>
                <a:sym typeface="ヒラギノ角ゴ ProN W3"/>
              </a:rPr>
              <a:t>In (171,245keV) etc.. 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0AC51FA-D375-0B6C-3BE8-44742E385E3F}"/>
              </a:ext>
            </a:extLst>
          </p:cNvPr>
          <p:cNvGrpSpPr/>
          <p:nvPr/>
        </p:nvGrpSpPr>
        <p:grpSpPr>
          <a:xfrm>
            <a:off x="15548298" y="5038497"/>
            <a:ext cx="1496168" cy="933850"/>
            <a:chOff x="3337889" y="2843868"/>
            <a:chExt cx="1320615" cy="824277"/>
          </a:xfrm>
        </p:grpSpPr>
        <p:pic>
          <p:nvPicPr>
            <p:cNvPr id="7" name="図 2">
              <a:extLst>
                <a:ext uri="{FF2B5EF4-FFF2-40B4-BE49-F238E27FC236}">
                  <a16:creationId xmlns:a16="http://schemas.microsoft.com/office/drawing/2014/main" id="{891A7B4D-2263-6F08-2891-D513DA3D9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889" y="2843868"/>
              <a:ext cx="1320615" cy="824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放射, 警告, 印">
              <a:hlinkClick r:id="rId9"/>
              <a:extLst>
                <a:ext uri="{FF2B5EF4-FFF2-40B4-BE49-F238E27FC236}">
                  <a16:creationId xmlns:a16="http://schemas.microsoft.com/office/drawing/2014/main" id="{3D8D354B-C9A0-E827-CD3D-C23447E11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567" y="3454020"/>
              <a:ext cx="197707" cy="19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F919B68-0C47-6D98-8CA7-A2195E480280}"/>
              </a:ext>
            </a:extLst>
          </p:cNvPr>
          <p:cNvGrpSpPr/>
          <p:nvPr/>
        </p:nvGrpSpPr>
        <p:grpSpPr>
          <a:xfrm>
            <a:off x="15508600" y="7547187"/>
            <a:ext cx="1263008" cy="1115425"/>
            <a:chOff x="9718928" y="2714604"/>
            <a:chExt cx="723002" cy="631484"/>
          </a:xfrm>
        </p:grpSpPr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1FF84D19-8618-CF94-5B33-015E60A59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838" y="2714604"/>
              <a:ext cx="662092" cy="631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EEFE58A-F871-C2CA-7D78-33D2301B0040}"/>
                </a:ext>
              </a:extLst>
            </p:cNvPr>
            <p:cNvSpPr txBox="1"/>
            <p:nvPr/>
          </p:nvSpPr>
          <p:spPr>
            <a:xfrm>
              <a:off x="9718928" y="3060215"/>
              <a:ext cx="391956" cy="211472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>
                  <a:solidFill>
                    <a:schemeClr val="bg1"/>
                  </a:solidFill>
                </a:rPr>
                <a:t>Tumor</a:t>
              </a:r>
            </a:p>
            <a:p>
              <a:pPr algn="ctr"/>
              <a:r>
                <a:rPr lang="en-US" altLang="ja-JP" sz="900" dirty="0">
                  <a:solidFill>
                    <a:schemeClr val="bg1"/>
                  </a:solidFill>
                </a:rPr>
                <a:t>cell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従来の核医学">
            <a:extLst>
              <a:ext uri="{FF2B5EF4-FFF2-40B4-BE49-F238E27FC236}">
                <a16:creationId xmlns:a16="http://schemas.microsoft.com/office/drawing/2014/main" id="{E8A46E20-F962-7CDD-4139-D8A324E770BC}"/>
              </a:ext>
            </a:extLst>
          </p:cNvPr>
          <p:cNvSpPr txBox="1"/>
          <p:nvPr/>
        </p:nvSpPr>
        <p:spPr>
          <a:xfrm>
            <a:off x="-42187" y="8570835"/>
            <a:ext cx="10402659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lang="en-US" sz="3200" dirty="0">
                <a:latin typeface="+mj-lt"/>
                <a:ea typeface="MS PGothic" panose="020B0600070205080204" pitchFamily="34" charset="-128"/>
              </a:rPr>
              <a:t>However, these technologies </a:t>
            </a:r>
            <a:r>
              <a:rPr lang="en-US" sz="3200" dirty="0">
                <a:solidFill>
                  <a:srgbClr val="0432FF"/>
                </a:solidFill>
                <a:latin typeface="+mj-lt"/>
                <a:ea typeface="MS PGothic" panose="020B0600070205080204" pitchFamily="34" charset="-128"/>
              </a:rPr>
              <a:t>can only </a:t>
            </a:r>
            <a:r>
              <a:rPr lang="en-US" sz="3200" b="1" dirty="0">
                <a:solidFill>
                  <a:srgbClr val="0432FF"/>
                </a:solidFill>
                <a:latin typeface="+mj-lt"/>
                <a:ea typeface="MS PGothic" panose="020B0600070205080204" pitchFamily="34" charset="-128"/>
              </a:rPr>
              <a:t>visualize</a:t>
            </a:r>
            <a:r>
              <a:rPr lang="en-US" sz="3200" dirty="0">
                <a:solidFill>
                  <a:srgbClr val="0432FF"/>
                </a:solidFill>
                <a:latin typeface="+mj-lt"/>
                <a:ea typeface="MS PGothic" panose="020B0600070205080204" pitchFamily="34" charset="-128"/>
              </a:rPr>
              <a:t> the distribution of a radioactive drug</a:t>
            </a:r>
            <a:endParaRPr sz="3200" dirty="0">
              <a:solidFill>
                <a:srgbClr val="0432FF"/>
              </a:solidFill>
              <a:latin typeface="+mj-lt"/>
              <a:ea typeface="MS PGothic" panose="020B0600070205080204" pitchFamily="34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948EE72-1E44-BADE-17C2-F2B8DF1EE1D6}"/>
              </a:ext>
            </a:extLst>
          </p:cNvPr>
          <p:cNvCxnSpPr/>
          <p:nvPr/>
        </p:nvCxnSpPr>
        <p:spPr>
          <a:xfrm flipV="1">
            <a:off x="11733858" y="4369757"/>
            <a:ext cx="81169" cy="902807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99A11F64-A552-2268-0E56-24EEC5478E7F}"/>
              </a:ext>
            </a:extLst>
          </p:cNvPr>
          <p:cNvCxnSpPr>
            <a:cxnSpLocks/>
          </p:cNvCxnSpPr>
          <p:nvPr/>
        </p:nvCxnSpPr>
        <p:spPr>
          <a:xfrm flipH="1">
            <a:off x="11641768" y="5480908"/>
            <a:ext cx="81169" cy="902807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D167B523-0E0B-5B04-FF34-278B9604CB4D}"/>
              </a:ext>
            </a:extLst>
          </p:cNvPr>
          <p:cNvCxnSpPr>
            <a:cxnSpLocks/>
          </p:cNvCxnSpPr>
          <p:nvPr/>
        </p:nvCxnSpPr>
        <p:spPr>
          <a:xfrm flipV="1">
            <a:off x="12154936" y="7263524"/>
            <a:ext cx="0" cy="652709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E2B35117-5963-70AB-0564-57AFBDEFD6F3}"/>
              </a:ext>
            </a:extLst>
          </p:cNvPr>
          <p:cNvCxnSpPr>
            <a:cxnSpLocks/>
          </p:cNvCxnSpPr>
          <p:nvPr/>
        </p:nvCxnSpPr>
        <p:spPr>
          <a:xfrm>
            <a:off x="12397880" y="8229216"/>
            <a:ext cx="494264" cy="275793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1A4E7C49-04DF-6004-8CC1-77EA78D930BA}"/>
              </a:ext>
            </a:extLst>
          </p:cNvPr>
          <p:cNvCxnSpPr>
            <a:cxnSpLocks/>
          </p:cNvCxnSpPr>
          <p:nvPr/>
        </p:nvCxnSpPr>
        <p:spPr>
          <a:xfrm flipH="1">
            <a:off x="11371217" y="8248272"/>
            <a:ext cx="487758" cy="277461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C7101547-A250-EEE3-7DEB-1E7288E7B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929" y="5408522"/>
            <a:ext cx="4547481" cy="42085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EE0867D-B470-EE46-BB61-C63FFC36F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Cascade nuclides for medical imaging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E6CDB1B-D6E1-0D25-EF65-959B2BD3C3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3</a:t>
            </a:fld>
            <a:endParaRPr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8822D88-E16F-2EAB-CD4A-C70BA1973F40}"/>
              </a:ext>
            </a:extLst>
          </p:cNvPr>
          <p:cNvSpPr txBox="1"/>
          <p:nvPr/>
        </p:nvSpPr>
        <p:spPr>
          <a:xfrm>
            <a:off x="628538" y="1041220"/>
            <a:ext cx="632064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3200" u="sng" dirty="0">
                <a:latin typeface="+mj-lt"/>
              </a:rPr>
              <a:t>Radionuclides in nuclear medicine</a:t>
            </a:r>
            <a:endParaRPr kumimoji="0" lang="ja-JP" altLang="en-US" sz="3200" b="0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graphicFrame>
        <p:nvGraphicFramePr>
          <p:cNvPr id="9" name="表 9">
            <a:extLst>
              <a:ext uri="{FF2B5EF4-FFF2-40B4-BE49-F238E27FC236}">
                <a16:creationId xmlns:a16="http://schemas.microsoft.com/office/drawing/2014/main" id="{3A8D0528-FA14-BCC7-93D6-69E1E8902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73512"/>
              </p:ext>
            </p:extLst>
          </p:nvPr>
        </p:nvGraphicFramePr>
        <p:xfrm>
          <a:off x="677018" y="1743210"/>
          <a:ext cx="16025967" cy="28954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0182">
                  <a:extLst>
                    <a:ext uri="{9D8B030D-6E8A-4147-A177-3AD203B41FA5}">
                      <a16:colId xmlns:a16="http://schemas.microsoft.com/office/drawing/2014/main" val="2932333798"/>
                    </a:ext>
                  </a:extLst>
                </a:gridCol>
                <a:gridCol w="5842000">
                  <a:extLst>
                    <a:ext uri="{9D8B030D-6E8A-4147-A177-3AD203B41FA5}">
                      <a16:colId xmlns:a16="http://schemas.microsoft.com/office/drawing/2014/main" val="2024481573"/>
                    </a:ext>
                  </a:extLst>
                </a:gridCol>
                <a:gridCol w="6593785">
                  <a:extLst>
                    <a:ext uri="{9D8B030D-6E8A-4147-A177-3AD203B41FA5}">
                      <a16:colId xmlns:a16="http://schemas.microsoft.com/office/drawing/2014/main" val="2777622548"/>
                    </a:ext>
                  </a:extLst>
                </a:gridCol>
              </a:tblGrid>
              <a:tr h="1097177">
                <a:tc>
                  <a:txBody>
                    <a:bodyPr/>
                    <a:lstStyle/>
                    <a:p>
                      <a:r>
                        <a:rPr kumimoji="1" lang="en-US" altLang="ja-JP" sz="2800" b="1" dirty="0"/>
                        <a:t>PET</a:t>
                      </a:r>
                    </a:p>
                    <a:p>
                      <a:pPr marL="457200" indent="-457200">
                        <a:buFont typeface="Wingdings" pitchFamily="2" charset="2"/>
                        <a:buChar char="Ø"/>
                      </a:pPr>
                      <a:r>
                        <a:rPr kumimoji="1" lang="en-US" altLang="ja-JP" sz="2800" dirty="0"/>
                        <a:t>Positron emitter</a:t>
                      </a:r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/>
                        <a:t>SPECT</a:t>
                      </a:r>
                    </a:p>
                    <a:p>
                      <a:pPr marL="457200" indent="-457200">
                        <a:buFont typeface="Wingdings" pitchFamily="2" charset="2"/>
                        <a:buChar char="Ø"/>
                      </a:pPr>
                      <a:r>
                        <a:rPr kumimoji="1" lang="en-US" altLang="ja-JP" sz="2800" dirty="0"/>
                        <a:t>Single photon emitter</a:t>
                      </a:r>
                      <a:endParaRPr kumimoji="1" lang="ja-JP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dirty="0"/>
                        <a:t>Therapy</a:t>
                      </a:r>
                    </a:p>
                    <a:p>
                      <a:pPr marL="457200" indent="-457200">
                        <a:buFont typeface="Wingdings" pitchFamily="2" charset="2"/>
                        <a:buChar char="Ø"/>
                      </a:pPr>
                      <a:r>
                        <a:rPr kumimoji="1" lang="en-US" altLang="ja-JP" sz="2800" dirty="0"/>
                        <a:t>Beta- or Alpha- emitter</a:t>
                      </a:r>
                      <a:endParaRPr kumimoji="1" lang="ja-JP" alt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6829661"/>
                  </a:ext>
                </a:extLst>
              </a:tr>
              <a:tr h="1097177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800" baseline="30000" dirty="0"/>
                        <a:t>18</a:t>
                      </a:r>
                      <a:r>
                        <a:rPr kumimoji="1" lang="en-US" altLang="ja-JP" sz="2800" dirty="0"/>
                        <a:t>F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800" baseline="30000" dirty="0"/>
                        <a:t>15</a:t>
                      </a:r>
                      <a:r>
                        <a:rPr kumimoji="1" lang="en-US" altLang="ja-JP" sz="2800" dirty="0"/>
                        <a:t>O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800" baseline="30000" dirty="0"/>
                        <a:t>11</a:t>
                      </a:r>
                      <a:r>
                        <a:rPr kumimoji="1" lang="en-US" altLang="ja-JP" sz="2800" dirty="0"/>
                        <a:t>C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2800" dirty="0" err="1"/>
                        <a:t>etc</a:t>
                      </a:r>
                      <a:endParaRPr kumimoji="1" lang="en-US" altLang="ja-JP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800" baseline="30000" dirty="0"/>
                        <a:t>99m</a:t>
                      </a:r>
                      <a:r>
                        <a:rPr kumimoji="1" lang="en-US" altLang="ja-JP" sz="2800" dirty="0"/>
                        <a:t>Tc (140.5 keV gamma)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800" baseline="30000" dirty="0">
                          <a:solidFill>
                            <a:srgbClr val="FF0000"/>
                          </a:solidFill>
                        </a:rPr>
                        <a:t>111</a:t>
                      </a:r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</a:rPr>
                        <a:t>In (171, 245 keV gamma)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800" baseline="30000" dirty="0"/>
                        <a:t>67</a:t>
                      </a:r>
                      <a:r>
                        <a:rPr kumimoji="1" lang="en-US" altLang="ja-JP" sz="2800" dirty="0"/>
                        <a:t>Ga (93, 300 keV gamma </a:t>
                      </a:r>
                      <a:r>
                        <a:rPr kumimoji="1" lang="en-US" altLang="ja-JP" sz="2800" dirty="0" err="1"/>
                        <a:t>etc</a:t>
                      </a:r>
                      <a:r>
                        <a:rPr kumimoji="1" lang="en-US" altLang="ja-JP" sz="2800" dirty="0"/>
                        <a:t>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2800" dirty="0" err="1"/>
                        <a:t>etc</a:t>
                      </a:r>
                      <a:endParaRPr kumimoji="1" lang="en-US" altLang="ja-JP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800" baseline="30000" dirty="0"/>
                        <a:t>131</a:t>
                      </a:r>
                      <a:r>
                        <a:rPr kumimoji="1" lang="en-US" altLang="ja-JP" sz="2800" dirty="0"/>
                        <a:t>I (beta, 364 keV gamma </a:t>
                      </a:r>
                      <a:r>
                        <a:rPr kumimoji="1" lang="en-US" altLang="ja-JP" sz="2800" dirty="0" err="1"/>
                        <a:t>etc</a:t>
                      </a:r>
                      <a:r>
                        <a:rPr kumimoji="1" lang="en-US" altLang="ja-JP" sz="2800" dirty="0"/>
                        <a:t>)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800" baseline="30000" dirty="0">
                          <a:solidFill>
                            <a:srgbClr val="FF0000"/>
                          </a:solidFill>
                        </a:rPr>
                        <a:t>177</a:t>
                      </a:r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</a:rPr>
                        <a:t>Lu (beta, 113, 208 keV gamma)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2800" baseline="30000" dirty="0"/>
                        <a:t>223</a:t>
                      </a:r>
                      <a:r>
                        <a:rPr kumimoji="1" lang="en-US" altLang="ja-JP" sz="2800" dirty="0"/>
                        <a:t>Ra (alpha, 145 keV gamma </a:t>
                      </a:r>
                      <a:r>
                        <a:rPr kumimoji="1" lang="en-US" altLang="ja-JP" sz="2800" dirty="0" err="1"/>
                        <a:t>etc</a:t>
                      </a:r>
                      <a:r>
                        <a:rPr kumimoji="1" lang="en-US" altLang="ja-JP" sz="2800" dirty="0"/>
                        <a:t>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2800" dirty="0" err="1"/>
                        <a:t>etc</a:t>
                      </a:r>
                      <a:endParaRPr kumimoji="1" lang="ja-JP" alt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4414987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B8D12A-2D62-C84E-BA0E-C26E0B3607EE}"/>
              </a:ext>
            </a:extLst>
          </p:cNvPr>
          <p:cNvSpPr txBox="1"/>
          <p:nvPr/>
        </p:nvSpPr>
        <p:spPr>
          <a:xfrm>
            <a:off x="628538" y="4745662"/>
            <a:ext cx="1540485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Cascade nuclides </a:t>
            </a: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emits </a:t>
            </a:r>
            <a:r>
              <a:rPr kumimoji="0" lang="en-US" altLang="ja-JP" sz="32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two or more photons</a:t>
            </a: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 via intermediate states from a nucleus </a:t>
            </a:r>
            <a:endParaRPr kumimoji="0" lang="ja-JP" alt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8993D1-9E4E-0483-8E74-4FB65369E301}"/>
              </a:ext>
            </a:extLst>
          </p:cNvPr>
          <p:cNvSpPr txBox="1"/>
          <p:nvPr/>
        </p:nvSpPr>
        <p:spPr>
          <a:xfrm>
            <a:off x="1021629" y="9054687"/>
            <a:ext cx="1082668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Coincidence detection </a:t>
            </a: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of double photons </a:t>
            </a: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can localize</a:t>
            </a: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 a radionuclide</a:t>
            </a:r>
            <a:endParaRPr kumimoji="0" lang="ja-JP" altLang="en-US" sz="28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17B64560-633C-3A81-185F-54D51312A16E}"/>
              </a:ext>
            </a:extLst>
          </p:cNvPr>
          <p:cNvGrpSpPr/>
          <p:nvPr/>
        </p:nvGrpSpPr>
        <p:grpSpPr>
          <a:xfrm>
            <a:off x="1265525" y="5408522"/>
            <a:ext cx="9942168" cy="3685650"/>
            <a:chOff x="1265525" y="5608621"/>
            <a:chExt cx="9942168" cy="3685650"/>
          </a:xfrm>
        </p:grpSpPr>
        <p:pic>
          <p:nvPicPr>
            <p:cNvPr id="14" name="図 13" descr="グラフ, ウォーターフォール図&#10;&#10;自動的に生成された説明">
              <a:extLst>
                <a:ext uri="{FF2B5EF4-FFF2-40B4-BE49-F238E27FC236}">
                  <a16:creationId xmlns:a16="http://schemas.microsoft.com/office/drawing/2014/main" id="{78B664F2-7F52-0A94-7960-5E1F9384E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"/>
            <a:stretch/>
          </p:blipFill>
          <p:spPr>
            <a:xfrm>
              <a:off x="1265525" y="5608621"/>
              <a:ext cx="9942168" cy="3685650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0853417-C5E0-4F07-9189-FFAEA2AE1E95}"/>
                </a:ext>
              </a:extLst>
            </p:cNvPr>
            <p:cNvSpPr/>
            <p:nvPr/>
          </p:nvSpPr>
          <p:spPr>
            <a:xfrm>
              <a:off x="3455894" y="5822576"/>
              <a:ext cx="322730" cy="30928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C1367B7-4697-92AD-C6FD-A87907C50E99}"/>
                </a:ext>
              </a:extLst>
            </p:cNvPr>
            <p:cNvSpPr/>
            <p:nvPr/>
          </p:nvSpPr>
          <p:spPr>
            <a:xfrm>
              <a:off x="6747472" y="5880672"/>
              <a:ext cx="419811" cy="349624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0928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95331B-4ECE-0C5B-5008-A22B1BFB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Cascade nuclides for medical imaging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104703-0DF5-4284-919D-876F0D99F75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4</a:t>
            </a:fld>
            <a:endParaRPr lang="en-US" altLang="ja-JP" dirty="0"/>
          </a:p>
        </p:txBody>
      </p:sp>
      <p:pic>
        <p:nvPicPr>
          <p:cNvPr id="7" name="図 6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CAE076D2-BCC4-5C82-D08E-04AD8720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10" y="2207251"/>
            <a:ext cx="7772400" cy="5954294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2F18261-77EB-6268-D584-5E0FC8F46017}"/>
              </a:ext>
            </a:extLst>
          </p:cNvPr>
          <p:cNvGrpSpPr/>
          <p:nvPr/>
        </p:nvGrpSpPr>
        <p:grpSpPr>
          <a:xfrm>
            <a:off x="212651" y="2207846"/>
            <a:ext cx="9143999" cy="4079148"/>
            <a:chOff x="439311" y="1258396"/>
            <a:chExt cx="8486975" cy="3528060"/>
          </a:xfrm>
        </p:grpSpPr>
        <p:pic>
          <p:nvPicPr>
            <p:cNvPr id="5" name="図 4" descr="グラフ, ウォーターフォール図&#10;&#10;自動的に生成された説明">
              <a:extLst>
                <a:ext uri="{FF2B5EF4-FFF2-40B4-BE49-F238E27FC236}">
                  <a16:creationId xmlns:a16="http://schemas.microsoft.com/office/drawing/2014/main" id="{B0EAD360-E70E-0AFA-A478-56B35B1B9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1" t="4640"/>
            <a:stretch/>
          </p:blipFill>
          <p:spPr>
            <a:xfrm>
              <a:off x="439311" y="1412701"/>
              <a:ext cx="8486975" cy="3219450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4A10FD0-5B74-3068-3AA3-049587FE342D}"/>
                </a:ext>
              </a:extLst>
            </p:cNvPr>
            <p:cNvSpPr/>
            <p:nvPr/>
          </p:nvSpPr>
          <p:spPr>
            <a:xfrm>
              <a:off x="439311" y="1258396"/>
              <a:ext cx="7641434" cy="783055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AC46FC1D-1513-3B64-89C2-3270A34C6098}"/>
                </a:ext>
              </a:extLst>
            </p:cNvPr>
            <p:cNvSpPr/>
            <p:nvPr/>
          </p:nvSpPr>
          <p:spPr>
            <a:xfrm>
              <a:off x="4463143" y="3923514"/>
              <a:ext cx="980727" cy="86294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D49D7EB8-3A75-E4B5-19A6-FCA18BBB501C}"/>
                </a:ext>
              </a:extLst>
            </p:cNvPr>
            <p:cNvSpPr/>
            <p:nvPr/>
          </p:nvSpPr>
          <p:spPr>
            <a:xfrm>
              <a:off x="4463143" y="3588520"/>
              <a:ext cx="317963" cy="33499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61B7849-7315-5895-64CA-4DA9D7D1CB43}"/>
              </a:ext>
            </a:extLst>
          </p:cNvPr>
          <p:cNvSpPr txBox="1"/>
          <p:nvPr/>
        </p:nvSpPr>
        <p:spPr>
          <a:xfrm>
            <a:off x="833579" y="2501042"/>
            <a:ext cx="350416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ヒラギノ角ゴ ProN W6"/>
              </a:rPr>
              <a:t>Conventional method</a:t>
            </a:r>
            <a:endParaRPr kumimoji="0" lang="ja-JP" altLang="en-US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ヒラギノ角ゴ ProN W6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1AE709C-6BA5-ED68-4168-13BD6AFBE2C7}"/>
              </a:ext>
            </a:extLst>
          </p:cNvPr>
          <p:cNvSpPr txBox="1"/>
          <p:nvPr/>
        </p:nvSpPr>
        <p:spPr>
          <a:xfrm>
            <a:off x="4593401" y="2495649"/>
            <a:ext cx="338394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Coincidence method</a:t>
            </a:r>
            <a:endParaRPr kumimoji="0" lang="ja-JP" altLang="en-US" sz="2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ヒラギノ角ゴ ProN W6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38F0C90-032D-5567-A264-3059E7909214}"/>
              </a:ext>
            </a:extLst>
          </p:cNvPr>
          <p:cNvSpPr txBox="1"/>
          <p:nvPr/>
        </p:nvSpPr>
        <p:spPr>
          <a:xfrm>
            <a:off x="2386279" y="6233422"/>
            <a:ext cx="174887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“</a:t>
            </a: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Estimate</a:t>
            </a: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”</a:t>
            </a:r>
            <a:endParaRPr kumimoji="0" lang="ja-JP" altLang="en-US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723B19B-FD57-AE6A-BAE1-C1AD390140AC}"/>
              </a:ext>
            </a:extLst>
          </p:cNvPr>
          <p:cNvSpPr txBox="1"/>
          <p:nvPr/>
        </p:nvSpPr>
        <p:spPr>
          <a:xfrm>
            <a:off x="2996492" y="6766901"/>
            <a:ext cx="408445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the radionuclide position </a:t>
            </a:r>
            <a:endParaRPr kumimoji="0" lang="ja-JP" altLang="en-US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5EF6541-AA2A-39A8-6E05-C2D572D01851}"/>
              </a:ext>
            </a:extLst>
          </p:cNvPr>
          <p:cNvSpPr txBox="1"/>
          <p:nvPr/>
        </p:nvSpPr>
        <p:spPr>
          <a:xfrm>
            <a:off x="5604641" y="6171004"/>
            <a:ext cx="152125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“</a:t>
            </a: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Specify</a:t>
            </a: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”</a:t>
            </a:r>
            <a:endParaRPr kumimoji="0" lang="ja-JP" altLang="en-US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6CE1F19-519D-6728-6830-0223F97ACDD6}"/>
              </a:ext>
            </a:extLst>
          </p:cNvPr>
          <p:cNvSpPr txBox="1"/>
          <p:nvPr/>
        </p:nvSpPr>
        <p:spPr>
          <a:xfrm>
            <a:off x="12878992" y="7465304"/>
            <a:ext cx="1800173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FF0000"/>
                </a:solidFill>
                <a:latin typeface="+mj-lt"/>
              </a:rPr>
              <a:t>Coincidence</a:t>
            </a: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8AAABB5-C6B3-5308-3EF3-02FFC7546084}"/>
              </a:ext>
            </a:extLst>
          </p:cNvPr>
          <p:cNvSpPr txBox="1"/>
          <p:nvPr/>
        </p:nvSpPr>
        <p:spPr>
          <a:xfrm>
            <a:off x="12878992" y="4859637"/>
            <a:ext cx="1902765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solidFill>
                  <a:srgbClr val="0432FF"/>
                </a:solidFill>
                <a:latin typeface="+mj-lt"/>
              </a:rPr>
              <a:t>Conventional</a:t>
            </a: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0432FF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684FFFC-81E5-DE86-FA9A-863D2A1002F6}"/>
              </a:ext>
            </a:extLst>
          </p:cNvPr>
          <p:cNvSpPr txBox="1"/>
          <p:nvPr/>
        </p:nvSpPr>
        <p:spPr>
          <a:xfrm>
            <a:off x="1194844" y="7472786"/>
            <a:ext cx="739144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[1] </a:t>
            </a:r>
            <a:r>
              <a:rPr kumimoji="0" lang="en-US" altLang="ja-JP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Mizuki</a:t>
            </a:r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 </a:t>
            </a:r>
            <a:r>
              <a:rPr kumimoji="0" lang="en-US" altLang="ja-JP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Uenomachi</a:t>
            </a:r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 et al., </a:t>
            </a:r>
            <a:r>
              <a:rPr kumimoji="0" lang="en-US" altLang="ja-JP" sz="24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Sci. Rep</a:t>
            </a:r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., (2021): 13330 </a:t>
            </a: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99A1337-8A0D-D30A-2CA7-79188BAF6E67}"/>
              </a:ext>
            </a:extLst>
          </p:cNvPr>
          <p:cNvSpPr txBox="1"/>
          <p:nvPr/>
        </p:nvSpPr>
        <p:spPr>
          <a:xfrm>
            <a:off x="741598" y="1289205"/>
            <a:ext cx="1253067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u"/>
              <a:tabLst/>
            </a:pP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Our experimental results of doubl</a:t>
            </a:r>
            <a:r>
              <a:rPr lang="en-US" altLang="ja-JP" sz="3200" dirty="0">
                <a:latin typeface="+mj-lt"/>
              </a:rPr>
              <a:t>e photon coincidence imaging [1]</a:t>
            </a: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 </a:t>
            </a:r>
            <a:endParaRPr kumimoji="0" lang="ja-JP" alt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0EC38A-0EF8-C658-9E39-9DECEEAC549C}"/>
              </a:ext>
            </a:extLst>
          </p:cNvPr>
          <p:cNvSpPr txBox="1"/>
          <p:nvPr/>
        </p:nvSpPr>
        <p:spPr>
          <a:xfrm>
            <a:off x="1380519" y="8464395"/>
            <a:ext cx="15802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" altLang="ja-JP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We succeeded to demonstrate double photon coincidence imaging for cascade nuclides.</a:t>
            </a:r>
            <a:endParaRPr kumimoji="1" lang="ja-JP" altLang="en-US" sz="360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5034B294-273D-B69D-B4EF-723FA7F1AF80}"/>
              </a:ext>
            </a:extLst>
          </p:cNvPr>
          <p:cNvSpPr/>
          <p:nvPr/>
        </p:nvSpPr>
        <p:spPr>
          <a:xfrm>
            <a:off x="629921" y="8538129"/>
            <a:ext cx="589308" cy="3842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2837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90F3B0-433C-95D0-931B-70B4B7E9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Cascade nuclides for PAC spectroscopy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B588B7-0F03-FD80-2B93-040F44B536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5</a:t>
            </a:fld>
            <a:endParaRPr lang="en-US" altLang="ja-JP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40BD411-C8D2-713D-C19C-02F5656F099B}"/>
              </a:ext>
            </a:extLst>
          </p:cNvPr>
          <p:cNvSpPr txBox="1"/>
          <p:nvPr/>
        </p:nvSpPr>
        <p:spPr>
          <a:xfrm>
            <a:off x="215376" y="1836666"/>
            <a:ext cx="1734128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Cascade nuclides </a:t>
            </a: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have been used to </a:t>
            </a: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rgbClr val="0432FF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measure magnetic and electric fields </a:t>
            </a: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in crystal structures </a:t>
            </a:r>
            <a:endParaRPr kumimoji="0" lang="ja-JP" alt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68D32C5-30CF-F0CD-5ED3-7BEFF382E172}"/>
              </a:ext>
            </a:extLst>
          </p:cNvPr>
          <p:cNvSpPr txBox="1"/>
          <p:nvPr/>
        </p:nvSpPr>
        <p:spPr>
          <a:xfrm>
            <a:off x="429264" y="1152721"/>
            <a:ext cx="1158650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u"/>
              <a:tabLst/>
            </a:pPr>
            <a:r>
              <a:rPr kumimoji="0" lang="en-US" altLang="ja-JP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Perturbed angular correlation (PAC) spectroscopy</a:t>
            </a:r>
            <a:endParaRPr kumimoji="0" lang="ja-JP" altLang="en-US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ACF9B0-016E-95C1-C279-87FE562C84CC}"/>
              </a:ext>
            </a:extLst>
          </p:cNvPr>
          <p:cNvSpPr txBox="1"/>
          <p:nvPr/>
        </p:nvSpPr>
        <p:spPr>
          <a:xfrm>
            <a:off x="548073" y="8695310"/>
            <a:ext cx="565109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D.V </a:t>
            </a:r>
            <a:r>
              <a:rPr kumimoji="0" lang="en-US" altLang="ja-JP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Filososofv</a:t>
            </a:r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. et al</a:t>
            </a:r>
            <a:r>
              <a:rPr kumimoji="0" lang="en-US" altLang="ja-JP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., </a:t>
            </a:r>
            <a:r>
              <a:rPr kumimoji="0" lang="en-US" altLang="ja-JP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Appl </a:t>
            </a:r>
            <a:r>
              <a:rPr kumimoji="0" lang="en-US" altLang="ja-JP" sz="24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Radiat</a:t>
            </a:r>
            <a:r>
              <a:rPr kumimoji="0" lang="en-US" altLang="ja-JP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 </a:t>
            </a:r>
            <a:r>
              <a:rPr kumimoji="0" lang="en-US" altLang="ja-JP" sz="24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Isot</a:t>
            </a:r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.,  (2002): 437-443</a:t>
            </a: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B7EAE00B-D615-21E4-F743-B8495AF392FE}"/>
              </a:ext>
            </a:extLst>
          </p:cNvPr>
          <p:cNvGrpSpPr/>
          <p:nvPr/>
        </p:nvGrpSpPr>
        <p:grpSpPr>
          <a:xfrm>
            <a:off x="73288" y="2436496"/>
            <a:ext cx="5619844" cy="6397231"/>
            <a:chOff x="429264" y="2447716"/>
            <a:chExt cx="5619844" cy="639723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2AD03FE-8700-F29F-5BBF-EA61DF4A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88" y="2447716"/>
              <a:ext cx="5344320" cy="6397231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3A64E88-79CD-1C6C-035D-3C0FC9A11E70}"/>
                </a:ext>
              </a:extLst>
            </p:cNvPr>
            <p:cNvSpPr txBox="1"/>
            <p:nvPr/>
          </p:nvSpPr>
          <p:spPr>
            <a:xfrm>
              <a:off x="429264" y="3314670"/>
              <a:ext cx="102752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ヒラギノ角ゴ ProN W6"/>
                  <a:cs typeface="ヒラギノ角ゴ ProN W6"/>
                  <a:sym typeface="ヒラギノ角ゴ ProN W6"/>
                </a:rPr>
                <a:t>source</a:t>
              </a:r>
              <a:endParaRPr kumimoji="0" lang="ja-JP" alt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F49F84A-D957-5F3A-69C5-A6A4B7D28500}"/>
                </a:ext>
              </a:extLst>
            </p:cNvPr>
            <p:cNvSpPr txBox="1"/>
            <p:nvPr/>
          </p:nvSpPr>
          <p:spPr>
            <a:xfrm>
              <a:off x="2502819" y="6243365"/>
              <a:ext cx="121507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ヒラギノ角ゴ ProN W6"/>
                  <a:cs typeface="ヒラギノ角ゴ ProN W6"/>
                  <a:sym typeface="ヒラギノ角ゴ ProN W6"/>
                </a:rPr>
                <a:t>detector</a:t>
              </a:r>
              <a:endParaRPr kumimoji="0" lang="ja-JP" alt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60090D9-213B-9039-1826-B82D26B53262}"/>
                </a:ext>
              </a:extLst>
            </p:cNvPr>
            <p:cNvSpPr txBox="1"/>
            <p:nvPr/>
          </p:nvSpPr>
          <p:spPr>
            <a:xfrm>
              <a:off x="3376948" y="5235009"/>
              <a:ext cx="121507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ヒラギノ角ゴ ProN W6"/>
                  <a:cs typeface="ヒラギノ角ゴ ProN W6"/>
                  <a:sym typeface="ヒラギノ角ゴ ProN W6"/>
                </a:rPr>
                <a:t>detector</a:t>
              </a:r>
              <a:endParaRPr kumimoji="0" lang="ja-JP" alt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31F9175-3EE3-1575-6750-BE7E9D5842FF}"/>
                </a:ext>
              </a:extLst>
            </p:cNvPr>
            <p:cNvSpPr txBox="1"/>
            <p:nvPr/>
          </p:nvSpPr>
          <p:spPr>
            <a:xfrm>
              <a:off x="3341674" y="5847732"/>
              <a:ext cx="231313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ヒラギノ角ゴ ProN W6"/>
                  <a:cs typeface="ヒラギノ角ゴ ProN W6"/>
                  <a:sym typeface="ヒラギノ角ゴ ProN W6"/>
                </a:rPr>
                <a:t>coincidence unit</a:t>
              </a:r>
              <a:endParaRPr kumimoji="0" lang="ja-JP" alt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endParaRPr>
            </a:p>
          </p:txBody>
        </p:sp>
      </p:grpSp>
      <p:grpSp>
        <p:nvGrpSpPr>
          <p:cNvPr id="14" name="グループ化 104">
            <a:extLst>
              <a:ext uri="{FF2B5EF4-FFF2-40B4-BE49-F238E27FC236}">
                <a16:creationId xmlns:a16="http://schemas.microsoft.com/office/drawing/2014/main" id="{36B60B62-AB31-B250-5D3A-BFC5F2618A32}"/>
              </a:ext>
            </a:extLst>
          </p:cNvPr>
          <p:cNvGrpSpPr>
            <a:grpSpLocks/>
          </p:cNvGrpSpPr>
          <p:nvPr/>
        </p:nvGrpSpPr>
        <p:grpSpPr bwMode="auto">
          <a:xfrm>
            <a:off x="11497427" y="3037226"/>
            <a:ext cx="5643728" cy="3666843"/>
            <a:chOff x="5989185" y="2024272"/>
            <a:chExt cx="3728048" cy="2422222"/>
          </a:xfrm>
        </p:grpSpPr>
        <p:cxnSp>
          <p:nvCxnSpPr>
            <p:cNvPr id="15" name="直線コネクタ 5">
              <a:extLst>
                <a:ext uri="{FF2B5EF4-FFF2-40B4-BE49-F238E27FC236}">
                  <a16:creationId xmlns:a16="http://schemas.microsoft.com/office/drawing/2014/main" id="{7557B7B5-6969-F1E6-A326-29721C8B85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0274" y="2329451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線コネクタ 22">
              <a:extLst>
                <a:ext uri="{FF2B5EF4-FFF2-40B4-BE49-F238E27FC236}">
                  <a16:creationId xmlns:a16="http://schemas.microsoft.com/office/drawing/2014/main" id="{CDC6C78F-E325-5E68-D7D6-781A5694E4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90465" y="2329451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直線コネクタ 23">
              <a:extLst>
                <a:ext uri="{FF2B5EF4-FFF2-40B4-BE49-F238E27FC236}">
                  <a16:creationId xmlns:a16="http://schemas.microsoft.com/office/drawing/2014/main" id="{949C3FC1-51D7-DE06-F967-2AE261218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23319" y="2329451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直線コネクタ 24">
              <a:extLst>
                <a:ext uri="{FF2B5EF4-FFF2-40B4-BE49-F238E27FC236}">
                  <a16:creationId xmlns:a16="http://schemas.microsoft.com/office/drawing/2014/main" id="{DA5A05B5-4EC5-C86A-D3F7-07E542655C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43510" y="2329451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直線コネクタ 25">
              <a:extLst>
                <a:ext uri="{FF2B5EF4-FFF2-40B4-BE49-F238E27FC236}">
                  <a16:creationId xmlns:a16="http://schemas.microsoft.com/office/drawing/2014/main" id="{2EC24144-001C-D323-AF1B-E11F025D19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0217" y="2329451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線コネクタ 26">
              <a:extLst>
                <a:ext uri="{FF2B5EF4-FFF2-40B4-BE49-F238E27FC236}">
                  <a16:creationId xmlns:a16="http://schemas.microsoft.com/office/drawing/2014/main" id="{D10E3B58-45DF-57D1-A985-579E91B345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10408" y="2329451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直線コネクタ 27">
              <a:extLst>
                <a:ext uri="{FF2B5EF4-FFF2-40B4-BE49-F238E27FC236}">
                  <a16:creationId xmlns:a16="http://schemas.microsoft.com/office/drawing/2014/main" id="{B21F32E9-3DAB-1B26-737F-7409FDAF08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43262" y="2329451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直線コネクタ 28">
              <a:extLst>
                <a:ext uri="{FF2B5EF4-FFF2-40B4-BE49-F238E27FC236}">
                  <a16:creationId xmlns:a16="http://schemas.microsoft.com/office/drawing/2014/main" id="{8468F645-5469-F0CA-7B38-2624295FC3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63453" y="2329451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正方形/長方形 7">
              <a:extLst>
                <a:ext uri="{FF2B5EF4-FFF2-40B4-BE49-F238E27FC236}">
                  <a16:creationId xmlns:a16="http://schemas.microsoft.com/office/drawing/2014/main" id="{3A34C795-514B-F715-E1C3-6CCB29F7C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85" y="2031281"/>
              <a:ext cx="493653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+7/2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24" name="正方形/長方形 30">
              <a:extLst>
                <a:ext uri="{FF2B5EF4-FFF2-40B4-BE49-F238E27FC236}">
                  <a16:creationId xmlns:a16="http://schemas.microsoft.com/office/drawing/2014/main" id="{D6CADECB-C70C-78E8-11CA-131962F00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4620" y="2027736"/>
              <a:ext cx="493653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+</a:t>
              </a: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5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25" name="正方形/長方形 31">
              <a:extLst>
                <a:ext uri="{FF2B5EF4-FFF2-40B4-BE49-F238E27FC236}">
                  <a16:creationId xmlns:a16="http://schemas.microsoft.com/office/drawing/2014/main" id="{D1A1B3C3-47EB-4C6C-5233-0A4FAF465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7739" y="2024273"/>
              <a:ext cx="493653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+</a:t>
              </a:r>
              <a:r>
                <a:rPr kumimoji="1" lang="en-US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3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26" name="正方形/長方形 32">
              <a:extLst>
                <a:ext uri="{FF2B5EF4-FFF2-40B4-BE49-F238E27FC236}">
                  <a16:creationId xmlns:a16="http://schemas.microsoft.com/office/drawing/2014/main" id="{FF9EE143-78BB-1391-B525-F5108FE95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2612" y="2031280"/>
              <a:ext cx="493653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+</a:t>
              </a:r>
              <a:r>
                <a:rPr kumimoji="1" lang="en-US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1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27" name="正方形/長方形 34">
              <a:extLst>
                <a:ext uri="{FF2B5EF4-FFF2-40B4-BE49-F238E27FC236}">
                  <a16:creationId xmlns:a16="http://schemas.microsoft.com/office/drawing/2014/main" id="{362EB0C1-48D0-CEF3-5A11-418A9179C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5226" y="2027736"/>
              <a:ext cx="450239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-1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28" name="正方形/長方形 35">
              <a:extLst>
                <a:ext uri="{FF2B5EF4-FFF2-40B4-BE49-F238E27FC236}">
                  <a16:creationId xmlns:a16="http://schemas.microsoft.com/office/drawing/2014/main" id="{EDA253AB-BC2C-5C8A-1481-866965672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8050" y="2024272"/>
              <a:ext cx="450239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-3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29" name="正方形/長方形 36">
              <a:extLst>
                <a:ext uri="{FF2B5EF4-FFF2-40B4-BE49-F238E27FC236}">
                  <a16:creationId xmlns:a16="http://schemas.microsoft.com/office/drawing/2014/main" id="{72105446-E7EC-1E63-C1EB-4AC02D11B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0402" y="2031279"/>
              <a:ext cx="450239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-5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30" name="正方形/長方形 37">
              <a:extLst>
                <a:ext uri="{FF2B5EF4-FFF2-40B4-BE49-F238E27FC236}">
                  <a16:creationId xmlns:a16="http://schemas.microsoft.com/office/drawing/2014/main" id="{A1F8C2C0-28A9-3514-6A54-4ABCE7ECE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5667" y="2031278"/>
              <a:ext cx="450239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-7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cxnSp>
          <p:nvCxnSpPr>
            <p:cNvPr id="31" name="直線コネクタ 39">
              <a:extLst>
                <a:ext uri="{FF2B5EF4-FFF2-40B4-BE49-F238E27FC236}">
                  <a16:creationId xmlns:a16="http://schemas.microsoft.com/office/drawing/2014/main" id="{FD9033E7-1E8A-EA72-DDA6-6738B2C5E07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90465" y="3356809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直線コネクタ 40">
              <a:extLst>
                <a:ext uri="{FF2B5EF4-FFF2-40B4-BE49-F238E27FC236}">
                  <a16:creationId xmlns:a16="http://schemas.microsoft.com/office/drawing/2014/main" id="{3FE86B80-6EA7-2AE3-35FF-9F5E7432A0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23319" y="3356809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直線コネクタ 41">
              <a:extLst>
                <a:ext uri="{FF2B5EF4-FFF2-40B4-BE49-F238E27FC236}">
                  <a16:creationId xmlns:a16="http://schemas.microsoft.com/office/drawing/2014/main" id="{2E92AE7B-03D0-2CC9-2AF5-EE6B273385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43510" y="3356809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直線コネクタ 42">
              <a:extLst>
                <a:ext uri="{FF2B5EF4-FFF2-40B4-BE49-F238E27FC236}">
                  <a16:creationId xmlns:a16="http://schemas.microsoft.com/office/drawing/2014/main" id="{921D833D-4610-46E4-2768-B851B85100A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0217" y="3356809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直線コネクタ 43">
              <a:extLst>
                <a:ext uri="{FF2B5EF4-FFF2-40B4-BE49-F238E27FC236}">
                  <a16:creationId xmlns:a16="http://schemas.microsoft.com/office/drawing/2014/main" id="{2A803212-F6BE-C3DC-E3BC-9B3C9D41DD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10408" y="3356809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直線コネクタ 44">
              <a:extLst>
                <a:ext uri="{FF2B5EF4-FFF2-40B4-BE49-F238E27FC236}">
                  <a16:creationId xmlns:a16="http://schemas.microsoft.com/office/drawing/2014/main" id="{68F245E2-99DC-7FA4-256D-B0D7358A19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43262" y="3356809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正方形/長方形 47">
              <a:extLst>
                <a:ext uri="{FF2B5EF4-FFF2-40B4-BE49-F238E27FC236}">
                  <a16:creationId xmlns:a16="http://schemas.microsoft.com/office/drawing/2014/main" id="{5368E280-5AF0-9D19-654E-7FF2C9661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4621" y="3055094"/>
              <a:ext cx="493653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+</a:t>
              </a: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5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38" name="正方形/長方形 48">
              <a:extLst>
                <a:ext uri="{FF2B5EF4-FFF2-40B4-BE49-F238E27FC236}">
                  <a16:creationId xmlns:a16="http://schemas.microsoft.com/office/drawing/2014/main" id="{05C6ACFC-2B94-91DD-AAD4-7D9010011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7739" y="3051631"/>
              <a:ext cx="493653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+</a:t>
              </a:r>
              <a:r>
                <a:rPr kumimoji="1" lang="en-US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3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39" name="正方形/長方形 49">
              <a:extLst>
                <a:ext uri="{FF2B5EF4-FFF2-40B4-BE49-F238E27FC236}">
                  <a16:creationId xmlns:a16="http://schemas.microsoft.com/office/drawing/2014/main" id="{638EE860-F625-8996-CA29-DB8AAF09D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2612" y="3058638"/>
              <a:ext cx="493653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+</a:t>
              </a:r>
              <a:r>
                <a:rPr kumimoji="1" lang="en-US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1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40" name="正方形/長方形 50">
              <a:extLst>
                <a:ext uri="{FF2B5EF4-FFF2-40B4-BE49-F238E27FC236}">
                  <a16:creationId xmlns:a16="http://schemas.microsoft.com/office/drawing/2014/main" id="{F199A7BD-EC61-DA5A-56CA-566503600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5226" y="3055094"/>
              <a:ext cx="450239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-1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41" name="正方形/長方形 51">
              <a:extLst>
                <a:ext uri="{FF2B5EF4-FFF2-40B4-BE49-F238E27FC236}">
                  <a16:creationId xmlns:a16="http://schemas.microsoft.com/office/drawing/2014/main" id="{7EE0A086-34C4-1B31-7359-87EE5EDFD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8050" y="3051630"/>
              <a:ext cx="450239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-3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42" name="正方形/長方形 52">
              <a:extLst>
                <a:ext uri="{FF2B5EF4-FFF2-40B4-BE49-F238E27FC236}">
                  <a16:creationId xmlns:a16="http://schemas.microsoft.com/office/drawing/2014/main" id="{B1CC91CB-4AB7-1E16-64B1-82FA1D94E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0402" y="3058637"/>
              <a:ext cx="450239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-5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cxnSp>
          <p:nvCxnSpPr>
            <p:cNvPr id="43" name="直線コネクタ 54">
              <a:extLst>
                <a:ext uri="{FF2B5EF4-FFF2-40B4-BE49-F238E27FC236}">
                  <a16:creationId xmlns:a16="http://schemas.microsoft.com/office/drawing/2014/main" id="{58A41EEA-0662-1D16-8583-A6CE08E8F0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01079" y="4446494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直線コネクタ 55">
              <a:extLst>
                <a:ext uri="{FF2B5EF4-FFF2-40B4-BE49-F238E27FC236}">
                  <a16:creationId xmlns:a16="http://schemas.microsoft.com/office/drawing/2014/main" id="{0C869086-6211-2A31-7952-81134D9201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47786" y="4446494"/>
              <a:ext cx="348941" cy="0"/>
            </a:xfrm>
            <a:prstGeom prst="line">
              <a:avLst/>
            </a:prstGeom>
            <a:noFill/>
            <a:ln w="38100" algn="ctr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正方形/長方形 56">
              <a:extLst>
                <a:ext uri="{FF2B5EF4-FFF2-40B4-BE49-F238E27FC236}">
                  <a16:creationId xmlns:a16="http://schemas.microsoft.com/office/drawing/2014/main" id="{44DEA40F-855B-05FB-AF09-0FD27F4DC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0179" y="4148323"/>
              <a:ext cx="493653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+</a:t>
              </a:r>
              <a:r>
                <a:rPr kumimoji="1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1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46" name="正方形/長方形 57">
              <a:extLst>
                <a:ext uri="{FF2B5EF4-FFF2-40B4-BE49-F238E27FC236}">
                  <a16:creationId xmlns:a16="http://schemas.microsoft.com/office/drawing/2014/main" id="{9023ACA3-DDB2-CABE-A292-C6FB382E9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2795" y="4144779"/>
              <a:ext cx="450239" cy="24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-1</a:t>
              </a:r>
              <a:r>
                <a:rPr kumimoji="1" lang="ja-JP" altLang="ja-JP" sz="1800" b="1" i="0" u="none" strike="noStrike" kern="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/2 </a:t>
              </a:r>
              <a:endParaRPr kumimoji="1" lang="ja-JP" altLang="en-US" sz="18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cxnSp>
          <p:nvCxnSpPr>
            <p:cNvPr id="47" name="直線矢印コネクタ 10">
              <a:extLst>
                <a:ext uri="{FF2B5EF4-FFF2-40B4-BE49-F238E27FC236}">
                  <a16:creationId xmlns:a16="http://schemas.microsoft.com/office/drawing/2014/main" id="{4921C9EA-C283-1C81-B8D0-E58C167B83DC}"/>
                </a:ext>
              </a:extLst>
            </p:cNvPr>
            <p:cNvCxnSpPr>
              <a:cxnSpLocks/>
              <a:endCxn id="37" idx="0"/>
            </p:cNvCxnSpPr>
            <p:nvPr/>
          </p:nvCxnSpPr>
          <p:spPr bwMode="auto">
            <a:xfrm>
              <a:off x="6264015" y="2461673"/>
              <a:ext cx="407432" cy="593421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直線矢印コネクタ 64">
              <a:extLst>
                <a:ext uri="{FF2B5EF4-FFF2-40B4-BE49-F238E27FC236}">
                  <a16:creationId xmlns:a16="http://schemas.microsoft.com/office/drawing/2014/main" id="{3E4E7AF2-705D-BB86-E1CF-EE5BA3DDAB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68807" y="2427194"/>
              <a:ext cx="1480" cy="582708"/>
            </a:xfrm>
            <a:prstGeom prst="straightConnector1">
              <a:avLst/>
            </a:prstGeom>
            <a:noFill/>
            <a:ln w="12700" algn="ctr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直線矢印コネクタ 70">
              <a:extLst>
                <a:ext uri="{FF2B5EF4-FFF2-40B4-BE49-F238E27FC236}">
                  <a16:creationId xmlns:a16="http://schemas.microsoft.com/office/drawing/2014/main" id="{88B3C559-D5F5-32AF-4916-7B69EDEE5BC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12386" y="2437302"/>
              <a:ext cx="1480" cy="582708"/>
            </a:xfrm>
            <a:prstGeom prst="straightConnector1">
              <a:avLst/>
            </a:prstGeom>
            <a:noFill/>
            <a:ln w="12700" algn="ctr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直線矢印コネクタ 71">
              <a:extLst>
                <a:ext uri="{FF2B5EF4-FFF2-40B4-BE49-F238E27FC236}">
                  <a16:creationId xmlns:a16="http://schemas.microsoft.com/office/drawing/2014/main" id="{5B871686-9C38-ABFC-71DB-5D69389507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03663" y="2421496"/>
              <a:ext cx="1480" cy="582708"/>
            </a:xfrm>
            <a:prstGeom prst="straightConnector1">
              <a:avLst/>
            </a:prstGeom>
            <a:noFill/>
            <a:ln w="12700" algn="ctr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直線矢印コネクタ 72">
              <a:extLst>
                <a:ext uri="{FF2B5EF4-FFF2-40B4-BE49-F238E27FC236}">
                  <a16:creationId xmlns:a16="http://schemas.microsoft.com/office/drawing/2014/main" id="{409D171C-1692-1025-8F43-251AAB48F5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58481" y="2418363"/>
              <a:ext cx="1480" cy="582708"/>
            </a:xfrm>
            <a:prstGeom prst="straightConnector1">
              <a:avLst/>
            </a:prstGeom>
            <a:noFill/>
            <a:ln w="12700" algn="ctr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直線矢印コネクタ 73">
              <a:extLst>
                <a:ext uri="{FF2B5EF4-FFF2-40B4-BE49-F238E27FC236}">
                  <a16:creationId xmlns:a16="http://schemas.microsoft.com/office/drawing/2014/main" id="{B24FA390-0F37-C72A-CC87-C6DC74F70D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81931" y="2427194"/>
              <a:ext cx="1480" cy="582708"/>
            </a:xfrm>
            <a:prstGeom prst="straightConnector1">
              <a:avLst/>
            </a:prstGeom>
            <a:noFill/>
            <a:ln w="12700" algn="ctr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直線矢印コネクタ 74">
              <a:extLst>
                <a:ext uri="{FF2B5EF4-FFF2-40B4-BE49-F238E27FC236}">
                  <a16:creationId xmlns:a16="http://schemas.microsoft.com/office/drawing/2014/main" id="{2D2FE50D-7D3E-9117-33A8-96F01ACFC5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86154" y="2426775"/>
              <a:ext cx="1480" cy="582708"/>
            </a:xfrm>
            <a:prstGeom prst="straightConnector1">
              <a:avLst/>
            </a:prstGeom>
            <a:noFill/>
            <a:ln w="12700" algn="ctr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直線矢印コネクタ 75">
              <a:extLst>
                <a:ext uri="{FF2B5EF4-FFF2-40B4-BE49-F238E27FC236}">
                  <a16:creationId xmlns:a16="http://schemas.microsoft.com/office/drawing/2014/main" id="{8995FE50-5BD0-5197-03B2-C18D1F79268C}"/>
                </a:ext>
              </a:extLst>
            </p:cNvPr>
            <p:cNvCxnSpPr>
              <a:cxnSpLocks/>
              <a:endCxn id="38" idx="0"/>
            </p:cNvCxnSpPr>
            <p:nvPr/>
          </p:nvCxnSpPr>
          <p:spPr bwMode="auto">
            <a:xfrm>
              <a:off x="6732722" y="2428201"/>
              <a:ext cx="351844" cy="623429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直線矢印コネクタ 80">
              <a:extLst>
                <a:ext uri="{FF2B5EF4-FFF2-40B4-BE49-F238E27FC236}">
                  <a16:creationId xmlns:a16="http://schemas.microsoft.com/office/drawing/2014/main" id="{04C6E85F-9D95-04B7-4C8A-4DE04D1044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35465" y="2402578"/>
              <a:ext cx="338256" cy="623430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直線矢印コネクタ 81">
              <a:extLst>
                <a:ext uri="{FF2B5EF4-FFF2-40B4-BE49-F238E27FC236}">
                  <a16:creationId xmlns:a16="http://schemas.microsoft.com/office/drawing/2014/main" id="{C9148118-6FBB-DE18-568A-1F19C2FCC4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72537" y="2435207"/>
              <a:ext cx="338256" cy="623430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直線矢印コネクタ 82">
              <a:extLst>
                <a:ext uri="{FF2B5EF4-FFF2-40B4-BE49-F238E27FC236}">
                  <a16:creationId xmlns:a16="http://schemas.microsoft.com/office/drawing/2014/main" id="{024672A3-65F1-D0A4-8587-46C503F385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97224" y="2421193"/>
              <a:ext cx="338256" cy="623430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直線矢印コネクタ 83">
              <a:extLst>
                <a:ext uri="{FF2B5EF4-FFF2-40B4-BE49-F238E27FC236}">
                  <a16:creationId xmlns:a16="http://schemas.microsoft.com/office/drawing/2014/main" id="{2D7E18DB-E657-5804-FD11-0838D0517F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12820" y="2407202"/>
              <a:ext cx="338256" cy="623430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直線矢印コネクタ 84">
              <a:extLst>
                <a:ext uri="{FF2B5EF4-FFF2-40B4-BE49-F238E27FC236}">
                  <a16:creationId xmlns:a16="http://schemas.microsoft.com/office/drawing/2014/main" id="{C3DE8FA8-701F-0777-F5AA-F1B18AF37B9E}"/>
                </a:ext>
              </a:extLst>
            </p:cNvPr>
            <p:cNvCxnSpPr>
              <a:cxnSpLocks/>
              <a:endCxn id="37" idx="0"/>
            </p:cNvCxnSpPr>
            <p:nvPr/>
          </p:nvCxnSpPr>
          <p:spPr bwMode="auto">
            <a:xfrm flipH="1">
              <a:off x="6671447" y="2482719"/>
              <a:ext cx="358253" cy="572375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直線矢印コネクタ 87">
              <a:extLst>
                <a:ext uri="{FF2B5EF4-FFF2-40B4-BE49-F238E27FC236}">
                  <a16:creationId xmlns:a16="http://schemas.microsoft.com/office/drawing/2014/main" id="{66FF17B0-D94B-7978-2CA2-D99004A9F7A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154953" y="2444640"/>
              <a:ext cx="371838" cy="572375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直線矢印コネクタ 88">
              <a:extLst>
                <a:ext uri="{FF2B5EF4-FFF2-40B4-BE49-F238E27FC236}">
                  <a16:creationId xmlns:a16="http://schemas.microsoft.com/office/drawing/2014/main" id="{FA937A14-41B6-4D15-976F-ABDEE29F9AE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531259" y="2442468"/>
              <a:ext cx="371838" cy="572375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直線矢印コネクタ 89">
              <a:extLst>
                <a:ext uri="{FF2B5EF4-FFF2-40B4-BE49-F238E27FC236}">
                  <a16:creationId xmlns:a16="http://schemas.microsoft.com/office/drawing/2014/main" id="{0011941F-9E5B-9706-7414-9EACA8268D5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970491" y="2462685"/>
              <a:ext cx="371838" cy="572375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直線矢印コネクタ 90">
              <a:extLst>
                <a:ext uri="{FF2B5EF4-FFF2-40B4-BE49-F238E27FC236}">
                  <a16:creationId xmlns:a16="http://schemas.microsoft.com/office/drawing/2014/main" id="{6EB10C12-B2E6-D00A-1430-1A8ACEB8C49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97346" y="2461254"/>
              <a:ext cx="371838" cy="572375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直線矢印コネクタ 91">
              <a:extLst>
                <a:ext uri="{FF2B5EF4-FFF2-40B4-BE49-F238E27FC236}">
                  <a16:creationId xmlns:a16="http://schemas.microsoft.com/office/drawing/2014/main" id="{9B183B43-30A7-2355-E43C-EB0C83960C1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870198" y="2435207"/>
              <a:ext cx="371838" cy="572375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直線矢印コネクタ 94">
              <a:extLst>
                <a:ext uri="{FF2B5EF4-FFF2-40B4-BE49-F238E27FC236}">
                  <a16:creationId xmlns:a16="http://schemas.microsoft.com/office/drawing/2014/main" id="{F1A755A4-8EB8-1DE7-2EFD-BABD8D38E4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32722" y="3492897"/>
              <a:ext cx="668357" cy="648321"/>
            </a:xfrm>
            <a:prstGeom prst="straightConnector1">
              <a:avLst/>
            </a:prstGeom>
            <a:noFill/>
            <a:ln w="12700" algn="ctr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直線矢印コネクタ 97">
              <a:extLst>
                <a:ext uri="{FF2B5EF4-FFF2-40B4-BE49-F238E27FC236}">
                  <a16:creationId xmlns:a16="http://schemas.microsoft.com/office/drawing/2014/main" id="{F941763B-036E-51FE-1058-E703C417D7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28082" y="3465255"/>
              <a:ext cx="353021" cy="674189"/>
            </a:xfrm>
            <a:prstGeom prst="straightConnector1">
              <a:avLst/>
            </a:prstGeom>
            <a:noFill/>
            <a:ln w="12700" algn="ctr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直線矢印コネクタ 99">
              <a:extLst>
                <a:ext uri="{FF2B5EF4-FFF2-40B4-BE49-F238E27FC236}">
                  <a16:creationId xmlns:a16="http://schemas.microsoft.com/office/drawing/2014/main" id="{34F31E73-AEEB-1AF6-F16A-BCDBF566338C}"/>
                </a:ext>
              </a:extLst>
            </p:cNvPr>
            <p:cNvCxnSpPr>
              <a:cxnSpLocks/>
              <a:endCxn id="46" idx="0"/>
            </p:cNvCxnSpPr>
            <p:nvPr/>
          </p:nvCxnSpPr>
          <p:spPr bwMode="auto">
            <a:xfrm>
              <a:off x="7173770" y="3463481"/>
              <a:ext cx="854145" cy="681298"/>
            </a:xfrm>
            <a:prstGeom prst="straightConnector1">
              <a:avLst/>
            </a:prstGeom>
            <a:noFill/>
            <a:ln w="12700" algn="ctr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直線矢印コネクタ 101">
              <a:extLst>
                <a:ext uri="{FF2B5EF4-FFF2-40B4-BE49-F238E27FC236}">
                  <a16:creationId xmlns:a16="http://schemas.microsoft.com/office/drawing/2014/main" id="{2E6649CC-A713-EFE6-FA82-44F4172CA2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63420" y="3477993"/>
              <a:ext cx="0" cy="661451"/>
            </a:xfrm>
            <a:prstGeom prst="straightConnector1">
              <a:avLst/>
            </a:prstGeom>
            <a:noFill/>
            <a:ln w="12700" algn="ctr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直線矢印コネクタ 103">
              <a:extLst>
                <a:ext uri="{FF2B5EF4-FFF2-40B4-BE49-F238E27FC236}">
                  <a16:creationId xmlns:a16="http://schemas.microsoft.com/office/drawing/2014/main" id="{6ABA4D5E-7EE7-6089-009E-099EE4E2E2F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662977" y="3488573"/>
              <a:ext cx="301710" cy="650367"/>
            </a:xfrm>
            <a:prstGeom prst="straightConnector1">
              <a:avLst/>
            </a:prstGeom>
            <a:noFill/>
            <a:ln w="12700" algn="ctr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直線矢印コネクタ 105">
              <a:extLst>
                <a:ext uri="{FF2B5EF4-FFF2-40B4-BE49-F238E27FC236}">
                  <a16:creationId xmlns:a16="http://schemas.microsoft.com/office/drawing/2014/main" id="{B3823BB6-2ED0-A933-739B-D8B10E4BA7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21943" y="3504925"/>
              <a:ext cx="4625" cy="643318"/>
            </a:xfrm>
            <a:prstGeom prst="straightConnector1">
              <a:avLst/>
            </a:prstGeom>
            <a:noFill/>
            <a:ln w="12700" algn="ctr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直線矢印コネクタ 107">
              <a:extLst>
                <a:ext uri="{FF2B5EF4-FFF2-40B4-BE49-F238E27FC236}">
                  <a16:creationId xmlns:a16="http://schemas.microsoft.com/office/drawing/2014/main" id="{C2347149-A48D-4BED-8D9B-07E3A28572E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144429" y="3488669"/>
              <a:ext cx="705648" cy="645696"/>
            </a:xfrm>
            <a:prstGeom prst="straightConnector1">
              <a:avLst/>
            </a:prstGeom>
            <a:noFill/>
            <a:ln w="12700" algn="ctr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直線矢印コネクタ 109">
              <a:extLst>
                <a:ext uri="{FF2B5EF4-FFF2-40B4-BE49-F238E27FC236}">
                  <a16:creationId xmlns:a16="http://schemas.microsoft.com/office/drawing/2014/main" id="{DF0E3390-A4A1-8A5D-5554-96DCEF0C782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111642" y="3513386"/>
              <a:ext cx="264143" cy="603212"/>
            </a:xfrm>
            <a:prstGeom prst="straightConnector1">
              <a:avLst/>
            </a:prstGeom>
            <a:noFill/>
            <a:ln w="12700" algn="ctr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直線矢印コネクタ 112">
              <a:extLst>
                <a:ext uri="{FF2B5EF4-FFF2-40B4-BE49-F238E27FC236}">
                  <a16:creationId xmlns:a16="http://schemas.microsoft.com/office/drawing/2014/main" id="{0DD1FBE8-3140-74FE-491C-065A735B226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71309" y="3512621"/>
              <a:ext cx="541563" cy="646036"/>
            </a:xfrm>
            <a:prstGeom prst="straightConnector1">
              <a:avLst/>
            </a:prstGeom>
            <a:noFill/>
            <a:ln w="12700" algn="ctr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直線矢印コネクタ 100">
              <a:extLst>
                <a:ext uri="{FF2B5EF4-FFF2-40B4-BE49-F238E27FC236}">
                  <a16:creationId xmlns:a16="http://schemas.microsoft.com/office/drawing/2014/main" id="{7F43E706-6A3D-3B2D-6DB6-7D0679DA52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58554" y="2830036"/>
              <a:ext cx="458679" cy="18938"/>
            </a:xfrm>
            <a:prstGeom prst="straightConnector1">
              <a:avLst/>
            </a:prstGeom>
            <a:noFill/>
            <a:ln w="12700" algn="ctr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直線矢印コネクタ 119">
              <a:extLst>
                <a:ext uri="{FF2B5EF4-FFF2-40B4-BE49-F238E27FC236}">
                  <a16:creationId xmlns:a16="http://schemas.microsoft.com/office/drawing/2014/main" id="{A7CD5A9E-2B29-7554-F42F-289A50633B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088567" y="3947907"/>
              <a:ext cx="458679" cy="18938"/>
            </a:xfrm>
            <a:prstGeom prst="straightConnector1">
              <a:avLst/>
            </a:prstGeom>
            <a:noFill/>
            <a:ln w="12700" algn="ctr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テキスト ボックス 102">
              <a:extLst>
                <a:ext uri="{FF2B5EF4-FFF2-40B4-BE49-F238E27FC236}">
                  <a16:creationId xmlns:a16="http://schemas.microsoft.com/office/drawing/2014/main" id="{2A8F0ACA-848D-65B5-08D0-D5B195101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0883" y="2947446"/>
              <a:ext cx="388824" cy="467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γ1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±h</a:t>
              </a:r>
              <a:endParaRPr kumimoji="1" lang="ja-JP" altLang="en-US" sz="2000" b="1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34" charset="-128"/>
                <a:cs typeface="Segoe UI Historic" panose="020B0502040204020203" pitchFamily="34" charset="0"/>
              </a:endParaRPr>
            </a:p>
          </p:txBody>
        </p:sp>
        <p:sp>
          <p:nvSpPr>
            <p:cNvPr id="77" name="テキスト ボックス 121">
              <a:extLst>
                <a:ext uri="{FF2B5EF4-FFF2-40B4-BE49-F238E27FC236}">
                  <a16:creationId xmlns:a16="http://schemas.microsoft.com/office/drawing/2014/main" id="{E8A75DD1-FF9E-7AA4-F8C8-CD42A0D29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6250" y="4032598"/>
              <a:ext cx="292465" cy="264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Segoe UI Historic" panose="020B0502040204020203" pitchFamily="34" charset="0"/>
                  <a:ea typeface="ＭＳ Ｐゴシック" panose="020B0600070205080204" pitchFamily="34" charset="-128"/>
                  <a:cs typeface="Segoe UI Historic" panose="020B0502040204020203" pitchFamily="34" charset="0"/>
                </a:rPr>
                <a:t>γ2</a:t>
              </a:r>
            </a:p>
          </p:txBody>
        </p: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FBDB2924-E8DB-D620-7AAE-FD1B0B9B5114}"/>
              </a:ext>
            </a:extLst>
          </p:cNvPr>
          <p:cNvGrpSpPr/>
          <p:nvPr/>
        </p:nvGrpSpPr>
        <p:grpSpPr>
          <a:xfrm>
            <a:off x="7084095" y="2862958"/>
            <a:ext cx="5173587" cy="4244661"/>
            <a:chOff x="5438449" y="3839111"/>
            <a:chExt cx="3046707" cy="2446627"/>
          </a:xfrm>
        </p:grpSpPr>
        <p:pic>
          <p:nvPicPr>
            <p:cNvPr id="79" name="図 78">
              <a:extLst>
                <a:ext uri="{FF2B5EF4-FFF2-40B4-BE49-F238E27FC236}">
                  <a16:creationId xmlns:a16="http://schemas.microsoft.com/office/drawing/2014/main" id="{574E9BD9-0AF7-CABD-80E9-3761AFA2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8449" y="3879480"/>
              <a:ext cx="3046707" cy="2406258"/>
            </a:xfrm>
            <a:prstGeom prst="rect">
              <a:avLst/>
            </a:prstGeom>
          </p:spPr>
        </p:pic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417E54ED-78DE-9B2E-63EE-C7068CC616B2}"/>
                </a:ext>
              </a:extLst>
            </p:cNvPr>
            <p:cNvSpPr txBox="1"/>
            <p:nvPr/>
          </p:nvSpPr>
          <p:spPr>
            <a:xfrm>
              <a:off x="5755044" y="3839111"/>
              <a:ext cx="1788434" cy="2128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" altLang="ja-JP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Z: quantization axis</a:t>
              </a:r>
              <a:endParaRPr kumimoji="1" lang="ja-JP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4B4A26F5-960F-D4B0-2678-C376DA8D50B2}"/>
              </a:ext>
            </a:extLst>
          </p:cNvPr>
          <p:cNvSpPr txBox="1"/>
          <p:nvPr/>
        </p:nvSpPr>
        <p:spPr>
          <a:xfrm>
            <a:off x="6169313" y="7435139"/>
            <a:ext cx="111258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" altLang="ja-JP" sz="3600" i="0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Angular correlation </a:t>
            </a:r>
            <a:r>
              <a:rPr lang="en" altLang="ja-JP" sz="3600" dirty="0">
                <a:latin typeface="+mj-lt"/>
                <a:cs typeface="Times New Roman" panose="02020603050405020304" pitchFamily="18" charset="0"/>
              </a:rPr>
              <a:t>between emitted gamma rays is changed via intermediate state </a:t>
            </a:r>
            <a:r>
              <a:rPr lang="en" altLang="ja-JP" sz="3600" dirty="0">
                <a:solidFill>
                  <a:srgbClr val="222222"/>
                </a:solidFill>
                <a:latin typeface="+mj-lt"/>
                <a:cs typeface="Times New Roman" panose="02020603050405020304" pitchFamily="18" charset="0"/>
              </a:rPr>
              <a:t>by the</a:t>
            </a:r>
            <a:r>
              <a:rPr lang="en" altLang="ja-JP" sz="3600" i="0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 external field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" altLang="ja-JP" sz="3600" dirty="0">
                <a:solidFill>
                  <a:srgbClr val="222222"/>
                </a:solidFill>
                <a:latin typeface="+mj-lt"/>
                <a:cs typeface="Times New Roman" panose="02020603050405020304" pitchFamily="18" charset="0"/>
              </a:rPr>
              <a:t>Mainly caused by n</a:t>
            </a:r>
            <a:r>
              <a:rPr lang="en" altLang="ja-JP" sz="3600" i="0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uclear quadrupole interaction with an electric field gradient</a:t>
            </a:r>
          </a:p>
        </p:txBody>
      </p: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C83B07A2-2112-F219-5259-ED20794F2154}"/>
              </a:ext>
            </a:extLst>
          </p:cNvPr>
          <p:cNvGrpSpPr/>
          <p:nvPr/>
        </p:nvGrpSpPr>
        <p:grpSpPr>
          <a:xfrm>
            <a:off x="3864332" y="2585525"/>
            <a:ext cx="3918136" cy="3071880"/>
            <a:chOff x="4376039" y="2680777"/>
            <a:chExt cx="2388775" cy="1835161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31C32DC5-7548-00DE-0A6F-C6B4DB52C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03" r="70917" b="39739"/>
            <a:stretch/>
          </p:blipFill>
          <p:spPr>
            <a:xfrm>
              <a:off x="4376039" y="2721004"/>
              <a:ext cx="2260427" cy="1794934"/>
            </a:xfrm>
            <a:prstGeom prst="rect">
              <a:avLst/>
            </a:prstGeom>
          </p:spPr>
        </p:pic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349861D9-E9F8-3CE3-829A-824B52217D26}"/>
                </a:ext>
              </a:extLst>
            </p:cNvPr>
            <p:cNvSpPr/>
            <p:nvPr/>
          </p:nvSpPr>
          <p:spPr>
            <a:xfrm>
              <a:off x="5853551" y="2680777"/>
              <a:ext cx="911263" cy="275664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endParaRPr>
            </a:p>
          </p:txBody>
        </p:sp>
      </p:grp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D4166FCD-C33C-9EB5-8616-48E93C03124C}"/>
              </a:ext>
            </a:extLst>
          </p:cNvPr>
          <p:cNvSpPr txBox="1"/>
          <p:nvPr/>
        </p:nvSpPr>
        <p:spPr>
          <a:xfrm>
            <a:off x="16769377" y="3235851"/>
            <a:ext cx="52578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spin</a:t>
            </a: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4DD0FAB1-125A-FE79-CB04-A98AD9C40F11}"/>
              </a:ext>
            </a:extLst>
          </p:cNvPr>
          <p:cNvSpPr txBox="1"/>
          <p:nvPr/>
        </p:nvSpPr>
        <p:spPr>
          <a:xfrm>
            <a:off x="13289041" y="2479078"/>
            <a:ext cx="160781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111</a:t>
            </a:r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In decay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3D8C7735-0F18-D1F8-F9B1-0A5EBC606B66}"/>
              </a:ext>
            </a:extLst>
          </p:cNvPr>
          <p:cNvSpPr txBox="1"/>
          <p:nvPr/>
        </p:nvSpPr>
        <p:spPr>
          <a:xfrm>
            <a:off x="6454162" y="7136564"/>
            <a:ext cx="67015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L: Angular momentum, M: Z-component of angular momentum</a:t>
            </a:r>
            <a:endParaRPr kumimoji="1" lang="ja-JP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162F0D-16F0-9191-B076-128627D16571}"/>
              </a:ext>
            </a:extLst>
          </p:cNvPr>
          <p:cNvSpPr txBox="1"/>
          <p:nvPr/>
        </p:nvSpPr>
        <p:spPr>
          <a:xfrm>
            <a:off x="6758877" y="2438116"/>
            <a:ext cx="530433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000" dirty="0">
                <a:latin typeface="+mj-lt"/>
              </a:rPr>
              <a:t>Distribution of gamma-ray emission possibility</a:t>
            </a:r>
            <a:endParaRPr kumimoji="0" lang="en-US" altLang="ja-JP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4720688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9FD703-6570-7EB5-6BA1-F8E1E498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Objective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12DED06-BB22-562F-EECA-DCD7F4D449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6</a:t>
            </a:fld>
            <a:endParaRPr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DAAAEE-13F9-B19E-B951-4C79919C9761}"/>
              </a:ext>
            </a:extLst>
          </p:cNvPr>
          <p:cNvSpPr txBox="1"/>
          <p:nvPr/>
        </p:nvSpPr>
        <p:spPr>
          <a:xfrm>
            <a:off x="833516" y="1285175"/>
            <a:ext cx="15536045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In this study, we demonstrated a novel imaging technology, which combines the double photon coincidence imaging and PAC principle, for </a:t>
            </a:r>
            <a:r>
              <a:rPr kumimoji="0" lang="en-US" altLang="ja-JP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detection of inter-molecular interaction </a:t>
            </a:r>
            <a:r>
              <a:rPr kumimoji="0" lang="en-US" altLang="ja-JP" sz="36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in vivo</a:t>
            </a:r>
            <a:r>
              <a:rPr kumimoji="0" lang="en-US" altLang="ja-JP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.</a:t>
            </a:r>
            <a:endParaRPr kumimoji="0" lang="ja-JP" altLang="en-US" sz="3600" b="0" i="1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D20A4EB-1DB3-B1F2-4DE5-7C390956CB34}"/>
              </a:ext>
            </a:extLst>
          </p:cNvPr>
          <p:cNvSpPr/>
          <p:nvPr/>
        </p:nvSpPr>
        <p:spPr>
          <a:xfrm>
            <a:off x="677333" y="1285175"/>
            <a:ext cx="15692228" cy="1944000"/>
          </a:xfrm>
          <a:prstGeom prst="rect">
            <a:avLst/>
          </a:prstGeom>
          <a:noFill/>
          <a:ln w="381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ヒラギノ角ゴ ProN W3"/>
            </a:endParaRPr>
          </a:p>
        </p:txBody>
      </p:sp>
      <p:pic>
        <p:nvPicPr>
          <p:cNvPr id="117" name="図 116" descr="ダイアグラム&#10;&#10;自動的に生成された説明">
            <a:extLst>
              <a:ext uri="{FF2B5EF4-FFF2-40B4-BE49-F238E27FC236}">
                <a16:creationId xmlns:a16="http://schemas.microsoft.com/office/drawing/2014/main" id="{6125B4E2-28DB-6AC4-00F2-AA4F202A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83" y="3326517"/>
            <a:ext cx="6709982" cy="6075254"/>
          </a:xfrm>
          <a:prstGeom prst="rect">
            <a:avLst/>
          </a:prstGeom>
        </p:spPr>
      </p:pic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147D4836-EE5F-3571-68FB-B00869D0D570}"/>
              </a:ext>
            </a:extLst>
          </p:cNvPr>
          <p:cNvSpPr txBox="1"/>
          <p:nvPr/>
        </p:nvSpPr>
        <p:spPr>
          <a:xfrm>
            <a:off x="14388494" y="8419523"/>
            <a:ext cx="295176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dirty="0">
                <a:latin typeface="+mj-lt"/>
              </a:rPr>
              <a:t>External electromagnetic field</a:t>
            </a: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FF622939-B0F1-C0E4-A0D3-B8D342288C11}"/>
              </a:ext>
            </a:extLst>
          </p:cNvPr>
          <p:cNvSpPr txBox="1"/>
          <p:nvPr/>
        </p:nvSpPr>
        <p:spPr>
          <a:xfrm>
            <a:off x="306493" y="3570866"/>
            <a:ext cx="91563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3600" b="1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ヒラギノ角ゴ ProN W6"/>
                <a:sym typeface="ヒラギノ角ゴ ProN W6"/>
              </a:rPr>
              <a:t>Coincidence detection </a:t>
            </a:r>
            <a:r>
              <a:rPr kumimoji="0" lang="en-US" altLang="ja-JP" sz="36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ヒラギノ角ゴ ProN W6"/>
                <a:sym typeface="ヒラギノ角ゴ ProN W6"/>
              </a:rPr>
              <a:t>of cascade photons</a:t>
            </a:r>
            <a:endParaRPr kumimoji="0" lang="ja-JP" altLang="en-US" sz="3600" b="0" i="0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ヒラギノ角ゴ ProN W6"/>
              <a:sym typeface="ヒラギノ角ゴ ProN W6"/>
            </a:endParaRPr>
          </a:p>
        </p:txBody>
      </p:sp>
      <p:cxnSp>
        <p:nvCxnSpPr>
          <p:cNvPr id="123" name="直線コネクタ 122">
            <a:extLst>
              <a:ext uri="{FF2B5EF4-FFF2-40B4-BE49-F238E27FC236}">
                <a16:creationId xmlns:a16="http://schemas.microsoft.com/office/drawing/2014/main" id="{ECFBF2FC-5D25-84CD-CAF3-32E8AA0476CC}"/>
              </a:ext>
            </a:extLst>
          </p:cNvPr>
          <p:cNvCxnSpPr>
            <a:cxnSpLocks/>
          </p:cNvCxnSpPr>
          <p:nvPr/>
        </p:nvCxnSpPr>
        <p:spPr>
          <a:xfrm>
            <a:off x="1621766" y="4330460"/>
            <a:ext cx="0" cy="2366833"/>
          </a:xfrm>
          <a:prstGeom prst="line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420F3645-B964-648E-C10C-E55598D8BF15}"/>
              </a:ext>
            </a:extLst>
          </p:cNvPr>
          <p:cNvCxnSpPr>
            <a:cxnSpLocks/>
          </p:cNvCxnSpPr>
          <p:nvPr/>
        </p:nvCxnSpPr>
        <p:spPr>
          <a:xfrm>
            <a:off x="1621766" y="5055443"/>
            <a:ext cx="1086928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6428E64D-8663-76D0-FC23-BE68CE5AF87F}"/>
              </a:ext>
            </a:extLst>
          </p:cNvPr>
          <p:cNvSpPr txBox="1"/>
          <p:nvPr/>
        </p:nvSpPr>
        <p:spPr>
          <a:xfrm>
            <a:off x="2813356" y="4710218"/>
            <a:ext cx="719107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Specify the nuclide position : </a:t>
            </a:r>
            <a:r>
              <a:rPr lang="en-US" altLang="ja-JP" sz="3200" dirty="0">
                <a:solidFill>
                  <a:srgbClr val="FF40FF"/>
                </a:solidFill>
                <a:latin typeface="+mj-lt"/>
              </a:rPr>
              <a:t>I</a:t>
            </a: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rgbClr val="FF40FF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maging</a:t>
            </a:r>
            <a:endParaRPr kumimoji="0" lang="ja-JP" altLang="en-US" sz="3200" b="0" i="0" u="none" strike="noStrike" cap="none" spc="0" normalizeH="0" baseline="0">
              <a:ln>
                <a:noFill/>
              </a:ln>
              <a:solidFill>
                <a:srgbClr val="FF40FF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cxnSp>
        <p:nvCxnSpPr>
          <p:cNvPr id="128" name="直線矢印コネクタ 127">
            <a:extLst>
              <a:ext uri="{FF2B5EF4-FFF2-40B4-BE49-F238E27FC236}">
                <a16:creationId xmlns:a16="http://schemas.microsoft.com/office/drawing/2014/main" id="{221A0090-B406-6AEF-AABC-A4C33497C2D7}"/>
              </a:ext>
            </a:extLst>
          </p:cNvPr>
          <p:cNvCxnSpPr>
            <a:cxnSpLocks/>
          </p:cNvCxnSpPr>
          <p:nvPr/>
        </p:nvCxnSpPr>
        <p:spPr>
          <a:xfrm>
            <a:off x="1621766" y="6697293"/>
            <a:ext cx="1086928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0AFEC827-6E44-4FAC-F1EE-E3CE4DE7248E}"/>
              </a:ext>
            </a:extLst>
          </p:cNvPr>
          <p:cNvSpPr txBox="1"/>
          <p:nvPr/>
        </p:nvSpPr>
        <p:spPr>
          <a:xfrm>
            <a:off x="2813356" y="6407363"/>
            <a:ext cx="841416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Angular correlation measurement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ja-JP" sz="3200" dirty="0">
                <a:latin typeface="+mj-lt"/>
              </a:rPr>
              <a:t>  </a:t>
            </a:r>
            <a:r>
              <a:rPr kumimoji="0" lang="en-US" altLang="ja-JP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ヒラギノ角ゴ ProN W6"/>
                <a:cs typeface="ヒラギノ角ゴ ProN W6"/>
                <a:sym typeface="ヒラギノ角ゴ ProN W6"/>
              </a:rPr>
              <a:t> : </a:t>
            </a:r>
            <a:r>
              <a:rPr lang="en-US" altLang="ja-JP" sz="3200" dirty="0">
                <a:solidFill>
                  <a:srgbClr val="FF40FF"/>
                </a:solidFill>
                <a:latin typeface="+mj-lt"/>
              </a:rPr>
              <a:t>Extraction of local environment information</a:t>
            </a:r>
            <a:endParaRPr kumimoji="0" lang="ja-JP" altLang="en-US" sz="3200" b="0" i="0" u="none" strike="noStrike" cap="none" spc="0" normalizeH="0" baseline="0">
              <a:ln>
                <a:noFill/>
              </a:ln>
              <a:solidFill>
                <a:srgbClr val="FF40FF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sp>
        <p:nvSpPr>
          <p:cNvPr id="130" name="十字形 129">
            <a:extLst>
              <a:ext uri="{FF2B5EF4-FFF2-40B4-BE49-F238E27FC236}">
                <a16:creationId xmlns:a16="http://schemas.microsoft.com/office/drawing/2014/main" id="{281B62AE-4A3B-C2F9-1002-C34D87685FE0}"/>
              </a:ext>
            </a:extLst>
          </p:cNvPr>
          <p:cNvSpPr/>
          <p:nvPr/>
        </p:nvSpPr>
        <p:spPr>
          <a:xfrm>
            <a:off x="5216994" y="5467944"/>
            <a:ext cx="783249" cy="783521"/>
          </a:xfrm>
          <a:prstGeom prst="plus">
            <a:avLst>
              <a:gd name="adj" fmla="val 38514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2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ヒラギノ角ゴ ProN W3"/>
            </a:endParaRPr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28FAD092-7104-9C7B-6C11-8C8DFF5075D3}"/>
              </a:ext>
            </a:extLst>
          </p:cNvPr>
          <p:cNvSpPr txBox="1"/>
          <p:nvPr/>
        </p:nvSpPr>
        <p:spPr>
          <a:xfrm>
            <a:off x="3706228" y="7766060"/>
            <a:ext cx="629819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800" dirty="0">
                <a:latin typeface="+mj-lt"/>
              </a:rPr>
              <a:t>Ex.) </a:t>
            </a: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pH</a:t>
            </a:r>
            <a:r>
              <a:rPr lang="en-US" altLang="ja-JP" sz="2800" dirty="0">
                <a:latin typeface="+mj-lt"/>
              </a:rPr>
              <a:t>, intermolecular interaction etc..</a:t>
            </a:r>
            <a:endParaRPr kumimoji="0" lang="ja-JP" altLang="en-US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ヒラギノ角ゴ ProN W6"/>
              <a:cs typeface="ヒラギノ角ゴ ProN W6"/>
              <a:sym typeface="ヒラギノ角ゴ ProN W6"/>
            </a:endParaRPr>
          </a:p>
        </p:txBody>
      </p:sp>
      <p:pic>
        <p:nvPicPr>
          <p:cNvPr id="133" name="図 132" descr="グラフ, 折れ線グラフ&#10;&#10;自動的に生成された説明">
            <a:extLst>
              <a:ext uri="{FF2B5EF4-FFF2-40B4-BE49-F238E27FC236}">
                <a16:creationId xmlns:a16="http://schemas.microsoft.com/office/drawing/2014/main" id="{51C7939E-5FAA-B211-B89B-D7650729E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81" y="7261500"/>
            <a:ext cx="3155975" cy="2215452"/>
          </a:xfrm>
          <a:prstGeom prst="rect">
            <a:avLst/>
          </a:prstGeom>
        </p:spPr>
      </p:pic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AD159E84-F9B0-29D0-D490-E6D03DD932E7}"/>
              </a:ext>
            </a:extLst>
          </p:cNvPr>
          <p:cNvSpPr txBox="1"/>
          <p:nvPr/>
        </p:nvSpPr>
        <p:spPr>
          <a:xfrm>
            <a:off x="8068" y="9337578"/>
            <a:ext cx="666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>
                <a:latin typeface="+mj-lt"/>
                <a:cs typeface="Times New Roman" panose="02020603050405020304" pitchFamily="18" charset="0"/>
              </a:rPr>
              <a:t>Filossofov</a:t>
            </a:r>
            <a:r>
              <a:rPr kumimoji="1" lang="en-US" altLang="ja-JP" sz="1800" dirty="0">
                <a:latin typeface="+mj-lt"/>
                <a:cs typeface="Times New Roman" panose="02020603050405020304" pitchFamily="18" charset="0"/>
              </a:rPr>
              <a:t>, D. V., et </a:t>
            </a:r>
            <a:r>
              <a:rPr lang="en-US" altLang="ja-JP" sz="1800" dirty="0">
                <a:latin typeface="+mj-lt"/>
                <a:cs typeface="Times New Roman" panose="02020603050405020304" pitchFamily="18" charset="0"/>
              </a:rPr>
              <a:t>al., </a:t>
            </a:r>
            <a:r>
              <a:rPr lang="en-US" altLang="ja-JP" sz="1800" i="1" dirty="0">
                <a:latin typeface="+mj-lt"/>
                <a:cs typeface="Times New Roman" panose="02020603050405020304" pitchFamily="18" charset="0"/>
              </a:rPr>
              <a:t>Appl </a:t>
            </a:r>
            <a:r>
              <a:rPr lang="en-US" altLang="ja-JP" sz="1800" i="1" dirty="0" err="1">
                <a:latin typeface="+mj-lt"/>
                <a:cs typeface="Times New Roman" panose="02020603050405020304" pitchFamily="18" charset="0"/>
              </a:rPr>
              <a:t>Radiat</a:t>
            </a:r>
            <a:r>
              <a:rPr lang="en-US" altLang="ja-JP" sz="18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ja-JP" sz="1800" i="1" dirty="0" err="1">
                <a:latin typeface="+mj-lt"/>
                <a:cs typeface="Times New Roman" panose="02020603050405020304" pitchFamily="18" charset="0"/>
              </a:rPr>
              <a:t>Isot</a:t>
            </a:r>
            <a:r>
              <a:rPr lang="en-US" altLang="ja-JP" sz="1800" i="1" dirty="0">
                <a:latin typeface="+mj-lt"/>
                <a:cs typeface="Times New Roman" panose="02020603050405020304" pitchFamily="18" charset="0"/>
              </a:rPr>
              <a:t>., </a:t>
            </a:r>
            <a:r>
              <a:rPr lang="en-US" altLang="ja-JP" sz="1800" b="1" dirty="0">
                <a:latin typeface="+mj-lt"/>
                <a:cs typeface="Times New Roman" panose="02020603050405020304" pitchFamily="18" charset="0"/>
              </a:rPr>
              <a:t>57.3</a:t>
            </a:r>
            <a:r>
              <a:rPr lang="en-US" altLang="ja-JP" sz="1800" dirty="0">
                <a:latin typeface="+mj-lt"/>
                <a:cs typeface="Times New Roman" panose="02020603050405020304" pitchFamily="18" charset="0"/>
              </a:rPr>
              <a:t>, (2002): 437-443</a:t>
            </a:r>
            <a:endParaRPr kumimoji="1" lang="ja-JP" altLang="en-US" sz="180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017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19B761-A330-1E55-5625-84353F139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67" y="13572"/>
            <a:ext cx="15269843" cy="951628"/>
          </a:xfrm>
        </p:spPr>
        <p:txBody>
          <a:bodyPr/>
          <a:lstStyle/>
          <a:p>
            <a:r>
              <a:rPr kumimoji="1" lang="en-US" altLang="ja-JP" dirty="0"/>
              <a:t>Detector setup for angular correlation depending on pH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35432A0-565A-D7A8-B8AF-07713525ED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7</a:t>
            </a:fld>
            <a:endParaRPr lang="en-US" altLang="ja-JP" dirty="0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39426DC1-A045-EBD5-1B35-0AE8D7E54D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2" t="15725" r="14818" b="21916"/>
          <a:stretch/>
        </p:blipFill>
        <p:spPr>
          <a:xfrm rot="16200000">
            <a:off x="12714380" y="1955353"/>
            <a:ext cx="1694227" cy="16974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3B395AD-D946-1220-F82D-5A34BEBF149C}"/>
              </a:ext>
            </a:extLst>
          </p:cNvPr>
          <p:cNvSpPr txBox="1"/>
          <p:nvPr/>
        </p:nvSpPr>
        <p:spPr>
          <a:xfrm>
            <a:off x="620367" y="1140718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n"/>
            </a:pPr>
            <a:r>
              <a:rPr kumimoji="1" lang="en-US" altLang="ja-JP" sz="3600" b="1" dirty="0">
                <a:latin typeface="+mj-lt"/>
              </a:rPr>
              <a:t>Detector</a:t>
            </a:r>
            <a:endParaRPr kumimoji="1" lang="ja-JP" altLang="en-US" sz="3600" b="1">
              <a:latin typeface="+mj-lt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B191955-9923-728D-197F-46109D1E46CD}"/>
              </a:ext>
            </a:extLst>
          </p:cNvPr>
          <p:cNvSpPr txBox="1"/>
          <p:nvPr/>
        </p:nvSpPr>
        <p:spPr>
          <a:xfrm>
            <a:off x="15414240" y="1414187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 </a:t>
            </a:r>
            <a:r>
              <a:rPr kumimoji="1" lang="en-US" altLang="ja-JP" dirty="0" err="1">
                <a:latin typeface="+mj-lt"/>
              </a:rPr>
              <a:t>SiP</a:t>
            </a:r>
            <a:r>
              <a:rPr lang="en-US" altLang="ja-JP" dirty="0" err="1">
                <a:latin typeface="+mj-lt"/>
              </a:rPr>
              <a:t>M</a:t>
            </a:r>
            <a:endParaRPr kumimoji="1" lang="ja-JP" altLang="en-US">
              <a:latin typeface="+mj-lt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7B325111-E27B-9587-3184-90480C341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1589" y="1900061"/>
            <a:ext cx="1995332" cy="1870624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567E733-1959-3BBA-24BA-29B29BB033F5}"/>
              </a:ext>
            </a:extLst>
          </p:cNvPr>
          <p:cNvSpPr txBox="1"/>
          <p:nvPr/>
        </p:nvSpPr>
        <p:spPr>
          <a:xfrm>
            <a:off x="14563964" y="215991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latin typeface="+mj-lt"/>
              </a:rPr>
              <a:t>+</a:t>
            </a:r>
            <a:endParaRPr kumimoji="1" lang="ja-JP" altLang="en-US" sz="3200">
              <a:latin typeface="+mj-lt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209FA73F-9A08-1E7C-CBB0-A78424AB7F26}"/>
              </a:ext>
            </a:extLst>
          </p:cNvPr>
          <p:cNvCxnSpPr/>
          <p:nvPr/>
        </p:nvCxnSpPr>
        <p:spPr>
          <a:xfrm>
            <a:off x="15232228" y="3097254"/>
            <a:ext cx="230459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D37857F8-3269-E8B4-85E4-09639E126D49}"/>
              </a:ext>
            </a:extLst>
          </p:cNvPr>
          <p:cNvCxnSpPr>
            <a:cxnSpLocks/>
          </p:cNvCxnSpPr>
          <p:nvPr/>
        </p:nvCxnSpPr>
        <p:spPr>
          <a:xfrm>
            <a:off x="15232228" y="2891463"/>
            <a:ext cx="0" cy="205791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A23B1CA-5C41-E82F-4646-0FE6EBB60D6B}"/>
              </a:ext>
            </a:extLst>
          </p:cNvPr>
          <p:cNvSpPr txBox="1"/>
          <p:nvPr/>
        </p:nvSpPr>
        <p:spPr>
          <a:xfrm>
            <a:off x="15032191" y="2359948"/>
            <a:ext cx="121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j-lt"/>
              </a:rPr>
              <a:t>3.2 mm</a:t>
            </a:r>
            <a:endParaRPr kumimoji="1" lang="ja-JP" alt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313A471-CF66-0E16-DA57-1816C759CFC6}"/>
              </a:ext>
            </a:extLst>
          </p:cNvPr>
          <p:cNvSpPr txBox="1"/>
          <p:nvPr/>
        </p:nvSpPr>
        <p:spPr>
          <a:xfrm>
            <a:off x="15009999" y="3323739"/>
            <a:ext cx="121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j-lt"/>
              </a:rPr>
              <a:t>3.2 mm</a:t>
            </a:r>
            <a:endParaRPr kumimoji="1" lang="ja-JP" altLang="en-US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B7D3F8E2-DCDD-54AD-3E76-6573E9346026}"/>
              </a:ext>
            </a:extLst>
          </p:cNvPr>
          <p:cNvCxnSpPr>
            <a:cxnSpLocks/>
          </p:cNvCxnSpPr>
          <p:nvPr/>
        </p:nvCxnSpPr>
        <p:spPr>
          <a:xfrm>
            <a:off x="14029403" y="3290135"/>
            <a:ext cx="197113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7A091C66-61BE-8BC7-5B5A-8C45504CFAFA}"/>
              </a:ext>
            </a:extLst>
          </p:cNvPr>
          <p:cNvCxnSpPr>
            <a:cxnSpLocks/>
          </p:cNvCxnSpPr>
          <p:nvPr/>
        </p:nvCxnSpPr>
        <p:spPr>
          <a:xfrm>
            <a:off x="14226516" y="3084344"/>
            <a:ext cx="0" cy="205791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163DD37-B85E-8024-09A2-C1229D78BC89}"/>
              </a:ext>
            </a:extLst>
          </p:cNvPr>
          <p:cNvSpPr txBox="1"/>
          <p:nvPr/>
        </p:nvSpPr>
        <p:spPr>
          <a:xfrm>
            <a:off x="13632990" y="2642141"/>
            <a:ext cx="121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j-lt"/>
              </a:rPr>
              <a:t>2.5 mm</a:t>
            </a:r>
            <a:endParaRPr kumimoji="1" lang="ja-JP" alt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B4F5AB9-BA02-A8D0-D1AF-456C0C31CD98}"/>
              </a:ext>
            </a:extLst>
          </p:cNvPr>
          <p:cNvSpPr txBox="1"/>
          <p:nvPr/>
        </p:nvSpPr>
        <p:spPr>
          <a:xfrm>
            <a:off x="13353375" y="3259394"/>
            <a:ext cx="121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j-lt"/>
              </a:rPr>
              <a:t>2.5 mm</a:t>
            </a:r>
            <a:endParaRPr kumimoji="1" lang="ja-JP" alt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FB44C2A-6FD1-2DBD-5751-DBFF01D523DC}"/>
              </a:ext>
            </a:extLst>
          </p:cNvPr>
          <p:cNvSpPr txBox="1"/>
          <p:nvPr/>
        </p:nvSpPr>
        <p:spPr>
          <a:xfrm>
            <a:off x="349247" y="1855046"/>
            <a:ext cx="12347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+mj-lt"/>
              </a:rPr>
              <a:t>- </a:t>
            </a:r>
            <a:r>
              <a:rPr kumimoji="1" lang="en-US" altLang="ja-JP" sz="2800" dirty="0">
                <a:solidFill>
                  <a:srgbClr val="0432FF"/>
                </a:solidFill>
                <a:latin typeface="+mj-lt"/>
              </a:rPr>
              <a:t>Scintillator</a:t>
            </a:r>
            <a:r>
              <a:rPr kumimoji="1" lang="en-US" altLang="ja-JP" sz="2800" dirty="0">
                <a:latin typeface="+mj-lt"/>
              </a:rPr>
              <a:t> : High-resolution type </a:t>
            </a:r>
            <a:r>
              <a:rPr kumimoji="1" lang="en-US" altLang="ja-JP" sz="2800" dirty="0" err="1">
                <a:latin typeface="+mj-lt"/>
              </a:rPr>
              <a:t>Ce:GAGG</a:t>
            </a:r>
            <a:r>
              <a:rPr kumimoji="1" lang="en-US" altLang="ja-JP" sz="2800" dirty="0">
                <a:latin typeface="+mj-lt"/>
              </a:rPr>
              <a:t> (fabricated by Tohoku Univ.)</a:t>
            </a:r>
            <a:endParaRPr kumimoji="1" lang="ja-JP" altLang="en-US" sz="2800">
              <a:latin typeface="+mj-lt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95E531-2122-2EC3-4909-9731A96B002A}"/>
              </a:ext>
            </a:extLst>
          </p:cNvPr>
          <p:cNvSpPr txBox="1"/>
          <p:nvPr/>
        </p:nvSpPr>
        <p:spPr>
          <a:xfrm>
            <a:off x="884837" y="2428728"/>
            <a:ext cx="12634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+mj-lt"/>
              </a:rPr>
              <a:t>8 x 8 array, pixel size: 2.5 mm x 2.5 mm, pitch size: 3.2 mm x 3.2 mm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+mj-lt"/>
              </a:rPr>
              <a:t>Thickness: 4 mm</a:t>
            </a:r>
            <a:endParaRPr kumimoji="1" lang="ja-JP" altLang="en-US" sz="2800">
              <a:latin typeface="+mj-lt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B4CC478-8598-BD37-60C5-151A433A2D5D}"/>
              </a:ext>
            </a:extLst>
          </p:cNvPr>
          <p:cNvSpPr txBox="1"/>
          <p:nvPr/>
        </p:nvSpPr>
        <p:spPr>
          <a:xfrm>
            <a:off x="349247" y="3389593"/>
            <a:ext cx="9671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+mj-lt"/>
              </a:rPr>
              <a:t>- </a:t>
            </a:r>
            <a:r>
              <a:rPr kumimoji="1" lang="en-US" altLang="ja-JP" sz="2800" dirty="0">
                <a:solidFill>
                  <a:srgbClr val="0432FF"/>
                </a:solidFill>
                <a:latin typeface="+mj-lt"/>
              </a:rPr>
              <a:t>Optical sensor </a:t>
            </a:r>
            <a:r>
              <a:rPr kumimoji="1" lang="en-US" altLang="ja-JP" sz="2800" dirty="0">
                <a:latin typeface="+mj-lt"/>
              </a:rPr>
              <a:t>: </a:t>
            </a:r>
            <a:r>
              <a:rPr kumimoji="1" lang="en-US" altLang="ja-JP" sz="2800" dirty="0" err="1">
                <a:latin typeface="+mj-lt"/>
              </a:rPr>
              <a:t>SiPM</a:t>
            </a:r>
            <a:r>
              <a:rPr kumimoji="1" lang="en-US" altLang="ja-JP" sz="2800" dirty="0">
                <a:latin typeface="+mj-lt"/>
              </a:rPr>
              <a:t> (Hamamatsu, S-13361-3050N-08) </a:t>
            </a:r>
            <a:endParaRPr kumimoji="1" lang="ja-JP" altLang="en-US" sz="2800">
              <a:latin typeface="+mj-lt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787F673-60E5-74E0-2024-774F2B0ADBE8}"/>
              </a:ext>
            </a:extLst>
          </p:cNvPr>
          <p:cNvSpPr txBox="1"/>
          <p:nvPr/>
        </p:nvSpPr>
        <p:spPr>
          <a:xfrm>
            <a:off x="795867" y="3932842"/>
            <a:ext cx="720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+mj-lt"/>
              </a:rPr>
              <a:t>8 x 8 array, pitch size:  3.2 mm x 3.2 mm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1709895-E0DE-2D00-5F90-18A80EB5ECFB}"/>
              </a:ext>
            </a:extLst>
          </p:cNvPr>
          <p:cNvSpPr txBox="1"/>
          <p:nvPr/>
        </p:nvSpPr>
        <p:spPr>
          <a:xfrm>
            <a:off x="12696561" y="1398861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lt"/>
              </a:rPr>
              <a:t>HR-GAGG</a:t>
            </a:r>
            <a:endParaRPr kumimoji="1" lang="ja-JP" altLang="en-US">
              <a:latin typeface="+mj-lt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72185E2-C0F6-5F23-9BBD-A7D1DB2E3F54}"/>
              </a:ext>
            </a:extLst>
          </p:cNvPr>
          <p:cNvSpPr txBox="1"/>
          <p:nvPr/>
        </p:nvSpPr>
        <p:spPr>
          <a:xfrm>
            <a:off x="473255" y="4478357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n"/>
            </a:pPr>
            <a:r>
              <a:rPr kumimoji="1" lang="en-US" altLang="ja-JP" sz="3600" b="1" dirty="0">
                <a:latin typeface="+mj-lt"/>
              </a:rPr>
              <a:t>Signal process</a:t>
            </a:r>
            <a:endParaRPr kumimoji="1" lang="ja-JP" altLang="en-US" sz="3600" b="1">
              <a:latin typeface="+mj-lt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FDDA1B7-DE68-DC73-D6BF-1DAAFD5CB09D}"/>
              </a:ext>
            </a:extLst>
          </p:cNvPr>
          <p:cNvSpPr txBox="1"/>
          <p:nvPr/>
        </p:nvSpPr>
        <p:spPr>
          <a:xfrm>
            <a:off x="-685539" y="5170626"/>
            <a:ext cx="1387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+mj-lt"/>
              </a:rPr>
              <a:t>- 64 </a:t>
            </a:r>
            <a:r>
              <a:rPr kumimoji="1" lang="en-US" altLang="ja-JP" sz="2800" dirty="0" err="1">
                <a:latin typeface="+mj-lt"/>
              </a:rPr>
              <a:t>ch</a:t>
            </a:r>
            <a:r>
              <a:rPr kumimoji="1" lang="en-US" altLang="ja-JP" sz="2800" dirty="0">
                <a:latin typeface="+mj-lt"/>
              </a:rPr>
              <a:t> dynamic Time over Threshold (</a:t>
            </a:r>
            <a:r>
              <a:rPr kumimoji="1" lang="en-US" altLang="ja-JP" sz="2800" dirty="0" err="1">
                <a:latin typeface="+mj-lt"/>
              </a:rPr>
              <a:t>dToT</a:t>
            </a:r>
            <a:r>
              <a:rPr kumimoji="1" lang="en-US" altLang="ja-JP" sz="2800" dirty="0">
                <a:latin typeface="+mj-lt"/>
              </a:rPr>
              <a:t>) method [2]-based circuits</a:t>
            </a:r>
            <a:endParaRPr kumimoji="1" lang="ja-JP" altLang="en-US" sz="2800">
              <a:latin typeface="+mj-lt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2883794-767E-B4D2-40E0-8C27700301E4}"/>
              </a:ext>
            </a:extLst>
          </p:cNvPr>
          <p:cNvSpPr txBox="1"/>
          <p:nvPr/>
        </p:nvSpPr>
        <p:spPr>
          <a:xfrm>
            <a:off x="1187932" y="5625870"/>
            <a:ext cx="1387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ja-JP" dirty="0">
                <a:latin typeface="+mj-lt"/>
              </a:rPr>
              <a:t>Improved linearity between </a:t>
            </a:r>
            <a:r>
              <a:rPr lang="en-US" altLang="ja-JP" dirty="0" err="1">
                <a:latin typeface="+mj-lt"/>
              </a:rPr>
              <a:t>ToT</a:t>
            </a:r>
            <a:r>
              <a:rPr lang="en-US" altLang="ja-JP" dirty="0">
                <a:latin typeface="+mj-lt"/>
              </a:rPr>
              <a:t> width and energy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ja-JP" dirty="0">
                <a:latin typeface="+mj-lt"/>
              </a:rPr>
              <a:t>Low power consumption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ja-JP" dirty="0">
                <a:latin typeface="+mj-lt"/>
              </a:rPr>
              <a:t>Parallel individual readout </a:t>
            </a: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8DC57DB0-2C53-7D26-937F-8066D62F3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000611" y="4885295"/>
            <a:ext cx="2183969" cy="2291377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BCDE946B-DCC4-C34A-F99E-1479CCFE6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0505" y="4917757"/>
            <a:ext cx="3320224" cy="2183969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48FFC57-593A-2D8E-5A1C-361E68C7C283}"/>
              </a:ext>
            </a:extLst>
          </p:cNvPr>
          <p:cNvSpPr txBox="1"/>
          <p:nvPr/>
        </p:nvSpPr>
        <p:spPr>
          <a:xfrm>
            <a:off x="464833" y="6799802"/>
            <a:ext cx="6058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n"/>
            </a:pPr>
            <a:r>
              <a:rPr kumimoji="1" lang="en-US" altLang="ja-JP" sz="3600" b="1" dirty="0">
                <a:latin typeface="+mj-lt"/>
              </a:rPr>
              <a:t>Data Acquisition System</a:t>
            </a:r>
            <a:endParaRPr kumimoji="1" lang="ja-JP" altLang="en-US" sz="3600" b="1">
              <a:latin typeface="+mj-lt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0AA4E9E-CBC4-BA6E-1719-B3E209E57FA6}"/>
              </a:ext>
            </a:extLst>
          </p:cNvPr>
          <p:cNvSpPr txBox="1"/>
          <p:nvPr/>
        </p:nvSpPr>
        <p:spPr>
          <a:xfrm>
            <a:off x="10656328" y="8486206"/>
            <a:ext cx="6604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1800" dirty="0">
                <a:latin typeface="+mj-lt"/>
              </a:rPr>
              <a:t>[2] </a:t>
            </a:r>
            <a:r>
              <a:rPr lang="en" altLang="ja-JP" sz="1800" dirty="0" err="1">
                <a:latin typeface="+mj-lt"/>
              </a:rPr>
              <a:t>K.Shimazoe</a:t>
            </a:r>
            <a:r>
              <a:rPr lang="en" altLang="ja-JP" sz="1800" dirty="0">
                <a:latin typeface="+mj-lt"/>
              </a:rPr>
              <a:t> et al., </a:t>
            </a:r>
            <a:r>
              <a:rPr lang="en" altLang="ja-JP" sz="1800" i="1" dirty="0">
                <a:latin typeface="+mj-lt"/>
              </a:rPr>
              <a:t>IEEE trans. On </a:t>
            </a:r>
            <a:r>
              <a:rPr lang="en" altLang="ja-JP" sz="1800" i="1" dirty="0" err="1">
                <a:latin typeface="+mj-lt"/>
              </a:rPr>
              <a:t>Nuc</a:t>
            </a:r>
            <a:r>
              <a:rPr lang="en" altLang="ja-JP" sz="1800" i="1" dirty="0">
                <a:latin typeface="+mj-lt"/>
              </a:rPr>
              <a:t>. Sci</a:t>
            </a:r>
            <a:r>
              <a:rPr lang="en" altLang="ja-JP" sz="1800" dirty="0">
                <a:latin typeface="+mj-lt"/>
              </a:rPr>
              <a:t>., (2012): 3213-3217</a:t>
            </a:r>
          </a:p>
          <a:p>
            <a:pPr algn="l"/>
            <a:r>
              <a:rPr lang="en" altLang="ja-JP" sz="1800" dirty="0">
                <a:latin typeface="+mj-lt"/>
              </a:rPr>
              <a:t>[3] S. Sato et al., </a:t>
            </a:r>
            <a:r>
              <a:rPr lang="en" altLang="ja-JP" sz="1800" i="1" dirty="0">
                <a:latin typeface="+mj-lt"/>
              </a:rPr>
              <a:t>IEEE trans. On </a:t>
            </a:r>
            <a:r>
              <a:rPr lang="en" altLang="ja-JP" sz="1800" i="1" dirty="0" err="1">
                <a:latin typeface="+mj-lt"/>
              </a:rPr>
              <a:t>Nuc</a:t>
            </a:r>
            <a:r>
              <a:rPr lang="en" altLang="ja-JP" sz="1800" i="1" dirty="0">
                <a:latin typeface="+mj-lt"/>
              </a:rPr>
              <a:t>. Sci</a:t>
            </a:r>
            <a:r>
              <a:rPr lang="en" altLang="ja-JP" sz="1800" dirty="0">
                <a:latin typeface="+mj-lt"/>
              </a:rPr>
              <a:t>., (2021): 1801-1806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FF74C6C-323A-3EED-B75E-1B9A80B8A412}"/>
              </a:ext>
            </a:extLst>
          </p:cNvPr>
          <p:cNvSpPr txBox="1"/>
          <p:nvPr/>
        </p:nvSpPr>
        <p:spPr>
          <a:xfrm>
            <a:off x="728859" y="7481637"/>
            <a:ext cx="70120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+mj-lt"/>
              </a:rPr>
              <a:t>FPGA-based parallel </a:t>
            </a:r>
            <a:r>
              <a:rPr kumimoji="1" lang="en-US" altLang="ja-JP" sz="2800" dirty="0" err="1">
                <a:latin typeface="+mj-lt"/>
              </a:rPr>
              <a:t>ToT</a:t>
            </a:r>
            <a:r>
              <a:rPr kumimoji="1" lang="en-US" altLang="ja-JP" sz="2800" dirty="0">
                <a:latin typeface="+mj-lt"/>
              </a:rPr>
              <a:t> DAQ [3]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+mj-lt"/>
              </a:rPr>
              <a:t>Time resolution : 128 </a:t>
            </a:r>
            <a:r>
              <a:rPr kumimoji="1" lang="en-US" altLang="ja-JP" sz="2800" dirty="0" err="1">
                <a:latin typeface="+mj-lt"/>
              </a:rPr>
              <a:t>ps</a:t>
            </a:r>
            <a:endParaRPr kumimoji="1" lang="en-US" altLang="ja-JP" sz="2800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+mj-lt"/>
              </a:rPr>
              <a:t>List mode data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+mj-lt"/>
              </a:rPr>
              <a:t>Ch, time width, time information</a:t>
            </a:r>
            <a:endParaRPr kumimoji="1" lang="ja-JP" altLang="en-US" sz="2800">
              <a:latin typeface="+mj-lt"/>
            </a:endParaRPr>
          </a:p>
        </p:txBody>
      </p:sp>
      <p:pic>
        <p:nvPicPr>
          <p:cNvPr id="58" name="図 57" descr="電子機器の部品&#10;&#10;中程度の精度で自動的に生成された説明">
            <a:extLst>
              <a:ext uri="{FF2B5EF4-FFF2-40B4-BE49-F238E27FC236}">
                <a16:creationId xmlns:a16="http://schemas.microsoft.com/office/drawing/2014/main" id="{5D9421BD-2F2A-9F8F-8D63-522BE955BA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r="7596" b="5388"/>
          <a:stretch/>
        </p:blipFill>
        <p:spPr>
          <a:xfrm rot="16200000">
            <a:off x="7603191" y="6547284"/>
            <a:ext cx="2291377" cy="34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681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E19279-A849-3353-D951-62087D55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0" y="13572"/>
            <a:ext cx="16824959" cy="951628"/>
          </a:xfrm>
        </p:spPr>
        <p:txBody>
          <a:bodyPr/>
          <a:lstStyle/>
          <a:p>
            <a:r>
              <a:rPr kumimoji="1" lang="en-US" altLang="ja-JP" sz="4400" dirty="0"/>
              <a:t>Experimental setup for measurement of angular correlation[4]</a:t>
            </a:r>
            <a:endParaRPr kumimoji="1" lang="ja-JP" altLang="en-US" sz="44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760B7DB-6C01-0A2F-9C15-EC29D5B27E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8</a:t>
            </a:fld>
            <a:endParaRPr lang="en-US" altLang="ja-JP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6F33267-AA2D-85D9-EB26-15A296E4EA6B}"/>
              </a:ext>
            </a:extLst>
          </p:cNvPr>
          <p:cNvGrpSpPr/>
          <p:nvPr/>
        </p:nvGrpSpPr>
        <p:grpSpPr>
          <a:xfrm>
            <a:off x="476456" y="1637626"/>
            <a:ext cx="6327176" cy="6324113"/>
            <a:chOff x="0" y="1419225"/>
            <a:chExt cx="4019909" cy="4017963"/>
          </a:xfrm>
        </p:grpSpPr>
        <p:pic>
          <p:nvPicPr>
            <p:cNvPr id="9" name="Picture 4" descr="Fig. 2">
              <a:extLst>
                <a:ext uri="{FF2B5EF4-FFF2-40B4-BE49-F238E27FC236}">
                  <a16:creationId xmlns:a16="http://schemas.microsoft.com/office/drawing/2014/main" id="{329529D8-DC24-69BB-90F7-14476A9D5C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028"/>
            <a:stretch/>
          </p:blipFill>
          <p:spPr bwMode="auto">
            <a:xfrm>
              <a:off x="0" y="1419225"/>
              <a:ext cx="4019909" cy="4017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67E337F-C6C4-0990-0D5E-CA7BF8A3B3FF}"/>
                </a:ext>
              </a:extLst>
            </p:cNvPr>
            <p:cNvSpPr txBox="1"/>
            <p:nvPr/>
          </p:nvSpPr>
          <p:spPr>
            <a:xfrm>
              <a:off x="11589" y="1492334"/>
              <a:ext cx="528700" cy="404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   </a:t>
              </a:r>
              <a:endParaRPr kumimoji="1"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0FDF0A7-8B8B-C695-1910-B5EAA45A2E29}"/>
              </a:ext>
            </a:extLst>
          </p:cNvPr>
          <p:cNvSpPr txBox="1"/>
          <p:nvPr/>
        </p:nvSpPr>
        <p:spPr>
          <a:xfrm>
            <a:off x="0" y="1137183"/>
            <a:ext cx="6981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4000" dirty="0">
                <a:latin typeface="+mj-lt"/>
                <a:cs typeface="Times New Roman" panose="02020603050405020304" pitchFamily="18" charset="0"/>
              </a:rPr>
              <a:t>Experimental setup</a:t>
            </a:r>
          </a:p>
          <a:p>
            <a:endParaRPr kumimoji="1" lang="ja-JP" altLang="en-US" sz="400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CDBA4D2-6287-3404-EF3A-950D1F19F918}"/>
              </a:ext>
            </a:extLst>
          </p:cNvPr>
          <p:cNvSpPr txBox="1"/>
          <p:nvPr/>
        </p:nvSpPr>
        <p:spPr>
          <a:xfrm>
            <a:off x="253603" y="9062287"/>
            <a:ext cx="9826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dirty="0">
                <a:latin typeface="+mj-lt"/>
              </a:rPr>
              <a:t>[4] </a:t>
            </a:r>
            <a:r>
              <a:rPr lang="en" altLang="ja-JP" dirty="0" err="1">
                <a:latin typeface="+mj-lt"/>
              </a:rPr>
              <a:t>K.Shimazoe</a:t>
            </a:r>
            <a:r>
              <a:rPr lang="en" altLang="ja-JP" dirty="0">
                <a:latin typeface="+mj-lt"/>
              </a:rPr>
              <a:t> , </a:t>
            </a:r>
            <a:r>
              <a:rPr lang="en" altLang="ja-JP" dirty="0" err="1">
                <a:latin typeface="+mj-lt"/>
              </a:rPr>
              <a:t>Mizuki</a:t>
            </a:r>
            <a:r>
              <a:rPr lang="en" altLang="ja-JP" dirty="0">
                <a:latin typeface="+mj-lt"/>
              </a:rPr>
              <a:t> </a:t>
            </a:r>
            <a:r>
              <a:rPr lang="en" altLang="ja-JP" dirty="0" err="1">
                <a:latin typeface="+mj-lt"/>
              </a:rPr>
              <a:t>Uenomachi</a:t>
            </a:r>
            <a:r>
              <a:rPr lang="en" altLang="ja-JP" dirty="0">
                <a:latin typeface="+mj-lt"/>
              </a:rPr>
              <a:t> et al., </a:t>
            </a:r>
            <a:r>
              <a:rPr lang="en" altLang="ja-JP" i="1" dirty="0" err="1">
                <a:latin typeface="+mj-lt"/>
              </a:rPr>
              <a:t>Commun</a:t>
            </a:r>
            <a:r>
              <a:rPr lang="en" altLang="ja-JP" i="1" dirty="0">
                <a:latin typeface="+mj-lt"/>
              </a:rPr>
              <a:t>. Phys</a:t>
            </a:r>
            <a:r>
              <a:rPr lang="en" altLang="ja-JP" dirty="0">
                <a:latin typeface="+mj-lt"/>
              </a:rPr>
              <a:t>., (2022): 24</a:t>
            </a:r>
          </a:p>
        </p:txBody>
      </p:sp>
      <p:sp>
        <p:nvSpPr>
          <p:cNvPr id="17" name="正方形/長方形 8">
            <a:extLst>
              <a:ext uri="{FF2B5EF4-FFF2-40B4-BE49-F238E27FC236}">
                <a16:creationId xmlns:a16="http://schemas.microsoft.com/office/drawing/2014/main" id="{97326EF6-675C-5E32-2A6F-CBF44A640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531" y="1294906"/>
            <a:ext cx="7171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3600" b="1" dirty="0">
                <a:solidFill>
                  <a:srgbClr val="FF0000"/>
                </a:solidFill>
                <a:latin typeface="+mj-lt"/>
                <a:cs typeface="Segoe UI Historic" panose="020B0502040204020203" pitchFamily="34" charset="0"/>
              </a:rPr>
              <a:t>InCl</a:t>
            </a:r>
            <a:r>
              <a:rPr lang="en-US" altLang="ja-JP" sz="3600" b="1" baseline="-25000" dirty="0">
                <a:solidFill>
                  <a:srgbClr val="FF0000"/>
                </a:solidFill>
                <a:latin typeface="+mj-lt"/>
                <a:cs typeface="Segoe UI Historic" panose="020B0502040204020203" pitchFamily="34" charset="0"/>
              </a:rPr>
              <a:t>3</a:t>
            </a:r>
            <a:r>
              <a:rPr lang="en-US" altLang="ja-JP" sz="3600" baseline="-250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 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Liquid tracer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(SPECT application)</a:t>
            </a:r>
            <a:endParaRPr lang="en-US" altLang="ja-JP" sz="3600" baseline="-25000" dirty="0">
              <a:solidFill>
                <a:srgbClr val="000000"/>
              </a:solidFill>
              <a:latin typeface="+mj-lt"/>
              <a:cs typeface="Segoe UI Historic" panose="020B0502040204020203" pitchFamily="34" charset="0"/>
            </a:endParaRPr>
          </a:p>
        </p:txBody>
      </p:sp>
      <p:sp>
        <p:nvSpPr>
          <p:cNvPr id="18" name="正方形/長方形 8">
            <a:extLst>
              <a:ext uri="{FF2B5EF4-FFF2-40B4-BE49-F238E27FC236}">
                <a16:creationId xmlns:a16="http://schemas.microsoft.com/office/drawing/2014/main" id="{93F2C46E-6EFC-439E-C420-A8EFF2243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807" y="2687860"/>
            <a:ext cx="829219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3600" dirty="0">
                <a:solidFill>
                  <a:srgbClr val="C00000"/>
                </a:solidFill>
                <a:latin typeface="+mj-lt"/>
                <a:cs typeface="Segoe UI Historic" panose="020B0502040204020203" pitchFamily="34" charset="0"/>
              </a:rPr>
              <a:t>pH 13  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InCl</a:t>
            </a:r>
            <a:r>
              <a:rPr lang="en-US" altLang="ja-JP" sz="3600" baseline="-250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3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 + NaOH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3600" dirty="0">
                <a:solidFill>
                  <a:srgbClr val="C00000"/>
                </a:solidFill>
                <a:latin typeface="+mj-lt"/>
                <a:cs typeface="Segoe UI Historic" panose="020B0502040204020203" pitchFamily="34" charset="0"/>
              </a:rPr>
              <a:t>pH 9    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InCl</a:t>
            </a:r>
            <a:r>
              <a:rPr lang="en-US" altLang="ja-JP" sz="3600" baseline="-250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3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 + NaOH pH9 pH7  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3600" dirty="0">
                <a:solidFill>
                  <a:srgbClr val="C00000"/>
                </a:solidFill>
                <a:latin typeface="+mj-lt"/>
                <a:cs typeface="Segoe UI Historic" panose="020B0502040204020203" pitchFamily="34" charset="0"/>
              </a:rPr>
              <a:t>pH 7    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InCl</a:t>
            </a:r>
            <a:r>
              <a:rPr lang="en-US" altLang="ja-JP" sz="3600" baseline="-250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3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 + NaOH pH9 pH4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3600" dirty="0">
                <a:solidFill>
                  <a:srgbClr val="C00000"/>
                </a:solidFill>
                <a:latin typeface="+mj-lt"/>
                <a:cs typeface="Segoe UI Historic" panose="020B0502040204020203" pitchFamily="34" charset="0"/>
              </a:rPr>
              <a:t>pH 5    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InCl</a:t>
            </a:r>
            <a:r>
              <a:rPr lang="en-US" altLang="ja-JP" sz="3600" baseline="-250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3  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+ pH7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3600" dirty="0">
                <a:solidFill>
                  <a:srgbClr val="C00000"/>
                </a:solidFill>
                <a:latin typeface="+mj-lt"/>
                <a:cs typeface="Segoe UI Historic" panose="020B0502040204020203" pitchFamily="34" charset="0"/>
              </a:rPr>
              <a:t>pH 3    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InCl</a:t>
            </a:r>
            <a:r>
              <a:rPr lang="en-US" altLang="ja-JP" sz="3600" baseline="-250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3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 + pH9</a:t>
            </a: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3600" dirty="0">
                <a:solidFill>
                  <a:srgbClr val="C00000"/>
                </a:solidFill>
                <a:latin typeface="+mj-lt"/>
                <a:cs typeface="Segoe UI Historic" panose="020B0502040204020203" pitchFamily="34" charset="0"/>
              </a:rPr>
              <a:t>pH 1.9 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InCl</a:t>
            </a:r>
            <a:r>
              <a:rPr lang="en-US" altLang="ja-JP" sz="3600" baseline="-250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3  </a:t>
            </a:r>
            <a:r>
              <a:rPr lang="en-US" altLang="ja-JP" sz="3600" dirty="0">
                <a:solidFill>
                  <a:srgbClr val="000000"/>
                </a:solidFill>
                <a:latin typeface="+mj-lt"/>
                <a:ea typeface="Meiryo UI" panose="020B0604030504040204" pitchFamily="34" charset="-128"/>
                <a:cs typeface="Segoe UI Historic" panose="020B0502040204020203" pitchFamily="34" charset="0"/>
              </a:rPr>
              <a:t>solution</a:t>
            </a:r>
            <a:endParaRPr lang="en-US" altLang="ja-JP" sz="3600" dirty="0">
              <a:solidFill>
                <a:srgbClr val="000000"/>
              </a:solidFill>
              <a:latin typeface="+mj-lt"/>
              <a:cs typeface="Segoe UI Historic" panose="020B0502040204020203" pitchFamily="34" charset="0"/>
            </a:endParaRPr>
          </a:p>
        </p:txBody>
      </p:sp>
      <p:sp>
        <p:nvSpPr>
          <p:cNvPr id="19" name="正方形/長方形 8">
            <a:extLst>
              <a:ext uri="{FF2B5EF4-FFF2-40B4-BE49-F238E27FC236}">
                <a16:creationId xmlns:a16="http://schemas.microsoft.com/office/drawing/2014/main" id="{E1419576-F9EB-793F-C153-A0957830D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657" y="6485536"/>
            <a:ext cx="54640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3600" dirty="0">
                <a:solidFill>
                  <a:srgbClr val="000000"/>
                </a:solidFill>
                <a:latin typeface="+mj-lt"/>
                <a:cs typeface="Segoe UI Historic" panose="020B0502040204020203" pitchFamily="34" charset="0"/>
              </a:rPr>
              <a:t>0.6~1MBq - 30min</a:t>
            </a:r>
            <a:endParaRPr lang="en-US" altLang="ja-JP" sz="3600" baseline="-25000" dirty="0">
              <a:solidFill>
                <a:srgbClr val="000000"/>
              </a:solidFill>
              <a:latin typeface="+mj-lt"/>
              <a:cs typeface="Segoe UI Historic" panose="020B0502040204020203" pitchFamily="34" charset="0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6C0501D-9776-F236-D9AA-F9FD593C03B1}"/>
              </a:ext>
            </a:extLst>
          </p:cNvPr>
          <p:cNvGrpSpPr/>
          <p:nvPr/>
        </p:nvGrpSpPr>
        <p:grpSpPr>
          <a:xfrm>
            <a:off x="14411443" y="1356479"/>
            <a:ext cx="2490609" cy="2984656"/>
            <a:chOff x="14395311" y="4876800"/>
            <a:chExt cx="2490609" cy="2984656"/>
          </a:xfrm>
        </p:grpSpPr>
        <p:pic>
          <p:nvPicPr>
            <p:cNvPr id="20" name="図 81" descr="人, 室内, 女性 が含まれている画像&#10;&#10;&#10;&#10;自動的に生成された説明">
              <a:extLst>
                <a:ext uri="{FF2B5EF4-FFF2-40B4-BE49-F238E27FC236}">
                  <a16:creationId xmlns:a16="http://schemas.microsoft.com/office/drawing/2014/main" id="{1509A30B-AD09-8698-0399-437377801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5311" y="4876800"/>
              <a:ext cx="2490609" cy="298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円/楕円 20">
              <a:extLst>
                <a:ext uri="{FF2B5EF4-FFF2-40B4-BE49-F238E27FC236}">
                  <a16:creationId xmlns:a16="http://schemas.microsoft.com/office/drawing/2014/main" id="{8A2A6CD6-3D1F-B111-A53A-7112BFAAAE8D}"/>
                </a:ext>
              </a:extLst>
            </p:cNvPr>
            <p:cNvSpPr/>
            <p:nvPr/>
          </p:nvSpPr>
          <p:spPr>
            <a:xfrm>
              <a:off x="15466741" y="5743150"/>
              <a:ext cx="520911" cy="625978"/>
            </a:xfrm>
            <a:prstGeom prst="ellipse">
              <a:avLst/>
            </a:prstGeom>
            <a:noFill/>
            <a:ln w="28575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5EDC06F-D597-2590-B036-5A14A71BD754}"/>
              </a:ext>
            </a:extLst>
          </p:cNvPr>
          <p:cNvGrpSpPr/>
          <p:nvPr/>
        </p:nvGrpSpPr>
        <p:grpSpPr>
          <a:xfrm>
            <a:off x="12173300" y="4815845"/>
            <a:ext cx="5105048" cy="4783450"/>
            <a:chOff x="637278" y="1328516"/>
            <a:chExt cx="5440726" cy="5594448"/>
          </a:xfrm>
        </p:grpSpPr>
        <p:pic>
          <p:nvPicPr>
            <p:cNvPr id="24" name="図 23" descr="グラフ&#10;&#10;自動的に生成された説明">
              <a:extLst>
                <a:ext uri="{FF2B5EF4-FFF2-40B4-BE49-F238E27FC236}">
                  <a16:creationId xmlns:a16="http://schemas.microsoft.com/office/drawing/2014/main" id="{F960F0C4-A9FB-A4BE-CB02-24F2EDDAD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82" r="54411"/>
            <a:stretch/>
          </p:blipFill>
          <p:spPr>
            <a:xfrm>
              <a:off x="637278" y="1414022"/>
              <a:ext cx="5440726" cy="5508942"/>
            </a:xfrm>
            <a:prstGeom prst="rect">
              <a:avLst/>
            </a:prstGeom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3424C9BB-806C-67DF-0E7B-3584569126DE}"/>
                </a:ext>
              </a:extLst>
            </p:cNvPr>
            <p:cNvSpPr/>
            <p:nvPr/>
          </p:nvSpPr>
          <p:spPr>
            <a:xfrm>
              <a:off x="1256176" y="1328516"/>
              <a:ext cx="531984" cy="40867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endParaRPr>
            </a:p>
          </p:txBody>
        </p:sp>
      </p:grp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A8DCF209-D939-5085-73E4-42054D0AAF4F}"/>
              </a:ext>
            </a:extLst>
          </p:cNvPr>
          <p:cNvCxnSpPr>
            <a:cxnSpLocks/>
          </p:cNvCxnSpPr>
          <p:nvPr/>
        </p:nvCxnSpPr>
        <p:spPr>
          <a:xfrm flipV="1">
            <a:off x="15776357" y="5872480"/>
            <a:ext cx="0" cy="3086157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46FECB34-A8F9-8CDD-F7B8-A9CEB321AF8B}"/>
              </a:ext>
            </a:extLst>
          </p:cNvPr>
          <p:cNvCxnSpPr>
            <a:cxnSpLocks/>
          </p:cNvCxnSpPr>
          <p:nvPr/>
        </p:nvCxnSpPr>
        <p:spPr>
          <a:xfrm flipV="1">
            <a:off x="16105384" y="5872479"/>
            <a:ext cx="0" cy="3086157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2220753B-ADCA-F268-5104-EB67CBA903C3}"/>
              </a:ext>
            </a:extLst>
          </p:cNvPr>
          <p:cNvCxnSpPr>
            <a:cxnSpLocks/>
          </p:cNvCxnSpPr>
          <p:nvPr/>
        </p:nvCxnSpPr>
        <p:spPr>
          <a:xfrm flipV="1">
            <a:off x="16324997" y="6465216"/>
            <a:ext cx="0" cy="2493421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84F15C0B-5516-1173-04A0-4373E79AECCB}"/>
              </a:ext>
            </a:extLst>
          </p:cNvPr>
          <p:cNvCxnSpPr>
            <a:cxnSpLocks/>
          </p:cNvCxnSpPr>
          <p:nvPr/>
        </p:nvCxnSpPr>
        <p:spPr>
          <a:xfrm flipV="1">
            <a:off x="16621705" y="6485536"/>
            <a:ext cx="0" cy="2493421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537542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CC8C8A-DDCF-9D7C-D1DA-4E0C33AD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1" y="13572"/>
            <a:ext cx="15435790" cy="951628"/>
          </a:xfrm>
        </p:spPr>
        <p:txBody>
          <a:bodyPr/>
          <a:lstStyle/>
          <a:p>
            <a:r>
              <a:rPr kumimoji="1" lang="en-US" altLang="ja-JP" dirty="0"/>
              <a:t>Measurement of angular correlation depending on pH [4]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36F4057-C66F-4B80-A936-807860DFA0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pPr/>
              <a:t>9</a:t>
            </a:fld>
            <a:endParaRPr lang="en-US" altLang="ja-JP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EC522D6-5456-4E2F-5A75-0162F03B7C80}"/>
              </a:ext>
            </a:extLst>
          </p:cNvPr>
          <p:cNvGrpSpPr/>
          <p:nvPr/>
        </p:nvGrpSpPr>
        <p:grpSpPr>
          <a:xfrm>
            <a:off x="8360067" y="1714743"/>
            <a:ext cx="7705644" cy="6324113"/>
            <a:chOff x="6958012" y="1185862"/>
            <a:chExt cx="5233987" cy="4486276"/>
          </a:xfrm>
        </p:grpSpPr>
        <p:pic>
          <p:nvPicPr>
            <p:cNvPr id="5" name="Picture 2" descr="Fig. 1">
              <a:extLst>
                <a:ext uri="{FF2B5EF4-FFF2-40B4-BE49-F238E27FC236}">
                  <a16:creationId xmlns:a16="http://schemas.microsoft.com/office/drawing/2014/main" id="{BC9DE73B-6A31-0885-347A-4C9AC9897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71"/>
            <a:stretch/>
          </p:blipFill>
          <p:spPr bwMode="auto">
            <a:xfrm>
              <a:off x="6958012" y="1185863"/>
              <a:ext cx="5233987" cy="448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7591E26-FE64-88F0-D58C-68CD6EB1D2F4}"/>
                </a:ext>
              </a:extLst>
            </p:cNvPr>
            <p:cNvSpPr txBox="1"/>
            <p:nvPr/>
          </p:nvSpPr>
          <p:spPr>
            <a:xfrm>
              <a:off x="6958012" y="1185862"/>
              <a:ext cx="485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   </a:t>
              </a:r>
              <a:endParaRPr kumimoji="1"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8BA07AC-B8D8-EC7E-C4A8-9B662515D1F6}"/>
              </a:ext>
            </a:extLst>
          </p:cNvPr>
          <p:cNvSpPr txBox="1"/>
          <p:nvPr/>
        </p:nvSpPr>
        <p:spPr>
          <a:xfrm>
            <a:off x="8743302" y="1068493"/>
            <a:ext cx="7654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3600" dirty="0">
                <a:latin typeface="+mj-lt"/>
                <a:cs typeface="Times New Roman" panose="02020603050405020304" pitchFamily="18" charset="0"/>
              </a:rPr>
              <a:t>D</a:t>
            </a:r>
            <a:r>
              <a:rPr kumimoji="1" lang="en" altLang="ja-JP" sz="3600" dirty="0">
                <a:latin typeface="+mj-lt"/>
                <a:cs typeface="Times New Roman" panose="02020603050405020304" pitchFamily="18" charset="0"/>
              </a:rPr>
              <a:t>istribution of the emission angles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7D7706-661E-7165-F08E-C8CBBB01D700}"/>
              </a:ext>
            </a:extLst>
          </p:cNvPr>
          <p:cNvSpPr txBox="1"/>
          <p:nvPr/>
        </p:nvSpPr>
        <p:spPr>
          <a:xfrm>
            <a:off x="1496803" y="8381154"/>
            <a:ext cx="1580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kumimoji="1" lang="en" altLang="ja-JP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he change in angular correlation around pH 3~5 was observed.</a:t>
            </a:r>
            <a:endParaRPr kumimoji="1" lang="ja-JP" altLang="en-US" sz="360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右矢印 8">
            <a:extLst>
              <a:ext uri="{FF2B5EF4-FFF2-40B4-BE49-F238E27FC236}">
                <a16:creationId xmlns:a16="http://schemas.microsoft.com/office/drawing/2014/main" id="{A486A2C5-C145-3EF8-5437-8A594D6D0B55}"/>
              </a:ext>
            </a:extLst>
          </p:cNvPr>
          <p:cNvSpPr/>
          <p:nvPr/>
        </p:nvSpPr>
        <p:spPr>
          <a:xfrm>
            <a:off x="629921" y="8538129"/>
            <a:ext cx="589308" cy="3842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59003750-F6AE-9203-5943-59C883BB9FB9}"/>
              </a:ext>
            </a:extLst>
          </p:cNvPr>
          <p:cNvCxnSpPr/>
          <p:nvPr/>
        </p:nvCxnSpPr>
        <p:spPr>
          <a:xfrm flipV="1">
            <a:off x="12212889" y="2900128"/>
            <a:ext cx="0" cy="975360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042682B-9B1F-69B1-34E9-A0469EB9A4CA}"/>
              </a:ext>
            </a:extLst>
          </p:cNvPr>
          <p:cNvGrpSpPr/>
          <p:nvPr/>
        </p:nvGrpSpPr>
        <p:grpSpPr>
          <a:xfrm>
            <a:off x="833121" y="1088161"/>
            <a:ext cx="7140076" cy="6540957"/>
            <a:chOff x="5108997" y="3290354"/>
            <a:chExt cx="4139477" cy="3792136"/>
          </a:xfrm>
        </p:grpSpPr>
        <p:pic>
          <p:nvPicPr>
            <p:cNvPr id="13" name="図 12" descr="グラフ&#10;&#10;自動的に生成された説明">
              <a:extLst>
                <a:ext uri="{FF2B5EF4-FFF2-40B4-BE49-F238E27FC236}">
                  <a16:creationId xmlns:a16="http://schemas.microsoft.com/office/drawing/2014/main" id="{0D4AF0A6-BE8A-2E06-C0A4-CB6E86C76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3" t="8682" r="859"/>
            <a:stretch/>
          </p:blipFill>
          <p:spPr>
            <a:xfrm>
              <a:off x="5108997" y="3494690"/>
              <a:ext cx="4139477" cy="3587800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38D89DA7-3E6E-B5AF-1620-5BC4BADE2FE5}"/>
                </a:ext>
              </a:extLst>
            </p:cNvPr>
            <p:cNvSpPr/>
            <p:nvPr/>
          </p:nvSpPr>
          <p:spPr>
            <a:xfrm>
              <a:off x="5395652" y="3290354"/>
              <a:ext cx="531984" cy="40867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ヒラギノ角ゴ ProN W3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E08594F-F4B6-69AD-270C-861ADFD074B1}"/>
              </a:ext>
            </a:extLst>
          </p:cNvPr>
          <p:cNvSpPr txBox="1"/>
          <p:nvPr/>
        </p:nvSpPr>
        <p:spPr>
          <a:xfrm>
            <a:off x="512283" y="1074607"/>
            <a:ext cx="7654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3600" dirty="0">
                <a:latin typeface="+mj-lt"/>
                <a:cs typeface="Times New Roman" panose="02020603050405020304" pitchFamily="18" charset="0"/>
              </a:rPr>
              <a:t>Coincidence timing histogram</a:t>
            </a:r>
            <a:endParaRPr kumimoji="1" lang="en" altLang="ja-JP" sz="3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D83FE33-B6E2-AB98-08F2-34242E911554}"/>
              </a:ext>
            </a:extLst>
          </p:cNvPr>
          <p:cNvSpPr/>
          <p:nvPr/>
        </p:nvSpPr>
        <p:spPr>
          <a:xfrm>
            <a:off x="2713662" y="1740854"/>
            <a:ext cx="3419509" cy="30567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ヒラギノ角ゴ ProN W3"/>
            </a:endParaRPr>
          </a:p>
        </p:txBody>
      </p:sp>
      <p:sp>
        <p:nvSpPr>
          <p:cNvPr id="20" name="矩形 12">
            <a:extLst>
              <a:ext uri="{FF2B5EF4-FFF2-40B4-BE49-F238E27FC236}">
                <a16:creationId xmlns:a16="http://schemas.microsoft.com/office/drawing/2014/main" id="{68E10EF2-19D4-83F6-2674-35DBAB77FE17}"/>
              </a:ext>
            </a:extLst>
          </p:cNvPr>
          <p:cNvSpPr/>
          <p:nvPr/>
        </p:nvSpPr>
        <p:spPr>
          <a:xfrm>
            <a:off x="12956266" y="2457215"/>
            <a:ext cx="2142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b="1" dirty="0">
                <a:solidFill>
                  <a:srgbClr val="333399"/>
                </a:solidFill>
                <a:latin typeface="Cambria" panose="02040503050406030204" pitchFamily="18" charset="0"/>
                <a:ea typeface="Hiragino Kaku Gothic Pro W3" panose="020B0300000000000000" pitchFamily="34" charset="-128"/>
              </a:rPr>
              <a:t>pH3  ~ 5</a:t>
            </a:r>
            <a:endParaRPr lang="en-US" altLang="zh-CN" sz="3600" b="1" dirty="0">
              <a:solidFill>
                <a:srgbClr val="333399"/>
              </a:solidFill>
              <a:latin typeface="Cambria" panose="02040503050406030204" pitchFamily="18" charset="0"/>
              <a:ea typeface="Hiragino Kaku Gothic Pro W3" panose="020B03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19D0505-0E8A-8E8B-0C5F-148D977119D7}"/>
              </a:ext>
            </a:extLst>
          </p:cNvPr>
          <p:cNvSpPr txBox="1"/>
          <p:nvPr/>
        </p:nvSpPr>
        <p:spPr>
          <a:xfrm>
            <a:off x="-157615" y="7715690"/>
            <a:ext cx="9061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3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 ratio = C </a:t>
            </a:r>
            <a:r>
              <a:rPr kumimoji="1" lang="en" altLang="ja-JP" sz="3600" baseline="-25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</a:t>
            </a:r>
            <a:r>
              <a:rPr kumimoji="1" lang="en" altLang="ja-JP" sz="3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1" lang="en-US" altLang="ja-JP" sz="36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kumimoji="1" lang="en-US" altLang="ja-JP" sz="3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kumimoji="1" lang="en" altLang="ja-JP" sz="3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kumimoji="1" lang="en" altLang="ja-JP" sz="3600" baseline="-25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backgropund</a:t>
            </a:r>
            <a:r>
              <a:rPr kumimoji="1" lang="en" altLang="ja-JP" sz="3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3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36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kumimoji="1" lang="en-US" altLang="ja-JP" sz="3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360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3EF039E-4A73-86C2-D1EE-1CF5A522C5B5}"/>
              </a:ext>
            </a:extLst>
          </p:cNvPr>
          <p:cNvSpPr txBox="1"/>
          <p:nvPr/>
        </p:nvSpPr>
        <p:spPr>
          <a:xfrm>
            <a:off x="8028127" y="7778286"/>
            <a:ext cx="3419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3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 (</a:t>
            </a:r>
            <a:r>
              <a:rPr kumimoji="1" lang="en-US" altLang="ja-JP" sz="36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kumimoji="1" lang="en" altLang="ja-JP" sz="3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Count</a:t>
            </a:r>
            <a:endParaRPr kumimoji="1" lang="ja-JP" altLang="en-US" sz="440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30E26795-B055-BB9F-A70C-12285A39DF9E}"/>
              </a:ext>
            </a:extLst>
          </p:cNvPr>
          <p:cNvCxnSpPr>
            <a:cxnSpLocks/>
          </p:cNvCxnSpPr>
          <p:nvPr/>
        </p:nvCxnSpPr>
        <p:spPr>
          <a:xfrm>
            <a:off x="4048919" y="2110930"/>
            <a:ext cx="0" cy="439117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363826F-BBBD-402A-0570-358C0F7231DA}"/>
              </a:ext>
            </a:extLst>
          </p:cNvPr>
          <p:cNvCxnSpPr>
            <a:cxnSpLocks/>
          </p:cNvCxnSpPr>
          <p:nvPr/>
        </p:nvCxnSpPr>
        <p:spPr>
          <a:xfrm>
            <a:off x="5954752" y="2110930"/>
            <a:ext cx="0" cy="436357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4534695-CD5A-233D-A279-574D85B8D09F}"/>
              </a:ext>
            </a:extLst>
          </p:cNvPr>
          <p:cNvSpPr txBox="1"/>
          <p:nvPr/>
        </p:nvSpPr>
        <p:spPr>
          <a:xfrm>
            <a:off x="3848037" y="2723666"/>
            <a:ext cx="2195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2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coincidence event</a:t>
            </a:r>
            <a:endParaRPr kumimoji="1" lang="ja-JP" altLang="en-US" sz="36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78CDEDFE-AA8E-D5EE-D669-1539DC7B6F9E}"/>
              </a:ext>
            </a:extLst>
          </p:cNvPr>
          <p:cNvCxnSpPr>
            <a:cxnSpLocks/>
          </p:cNvCxnSpPr>
          <p:nvPr/>
        </p:nvCxnSpPr>
        <p:spPr>
          <a:xfrm flipV="1">
            <a:off x="4048919" y="2344898"/>
            <a:ext cx="1905833" cy="16418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3DC95DC3-8986-3F81-B2A2-D42DF17EB70A}"/>
              </a:ext>
            </a:extLst>
          </p:cNvPr>
          <p:cNvCxnSpPr>
            <a:cxnSpLocks/>
          </p:cNvCxnSpPr>
          <p:nvPr/>
        </p:nvCxnSpPr>
        <p:spPr>
          <a:xfrm>
            <a:off x="1428212" y="5992897"/>
            <a:ext cx="2508096" cy="0"/>
          </a:xfrm>
          <a:prstGeom prst="straightConnector1">
            <a:avLst/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0F0297E5-734C-5059-AAB2-15A463EA9EBE}"/>
              </a:ext>
            </a:extLst>
          </p:cNvPr>
          <p:cNvCxnSpPr>
            <a:cxnSpLocks/>
          </p:cNvCxnSpPr>
          <p:nvPr/>
        </p:nvCxnSpPr>
        <p:spPr>
          <a:xfrm>
            <a:off x="5973441" y="5960418"/>
            <a:ext cx="1453271" cy="32479"/>
          </a:xfrm>
          <a:prstGeom prst="straightConnector1">
            <a:avLst/>
          </a:prstGeom>
          <a:ln w="317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A266EF1-CA2B-578F-8AC1-36B6A24EE6F9}"/>
              </a:ext>
            </a:extLst>
          </p:cNvPr>
          <p:cNvSpPr txBox="1"/>
          <p:nvPr/>
        </p:nvSpPr>
        <p:spPr>
          <a:xfrm>
            <a:off x="1521055" y="4758108"/>
            <a:ext cx="2195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background event</a:t>
            </a:r>
            <a:endParaRPr kumimoji="1" lang="ja-JP" altLang="en-US" sz="3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976DC33-F68C-8A3C-16BA-FE793C3B29A3}"/>
              </a:ext>
            </a:extLst>
          </p:cNvPr>
          <p:cNvSpPr txBox="1"/>
          <p:nvPr/>
        </p:nvSpPr>
        <p:spPr>
          <a:xfrm>
            <a:off x="5998173" y="4782460"/>
            <a:ext cx="2195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background event</a:t>
            </a:r>
            <a:endParaRPr kumimoji="1" lang="ja-JP" altLang="en-US" sz="36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842E290-8952-08AD-A14B-B23863062FF4}"/>
              </a:ext>
            </a:extLst>
          </p:cNvPr>
          <p:cNvSpPr txBox="1"/>
          <p:nvPr/>
        </p:nvSpPr>
        <p:spPr>
          <a:xfrm>
            <a:off x="7517483" y="9187566"/>
            <a:ext cx="9826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" altLang="ja-JP" dirty="0">
                <a:latin typeface="+mj-lt"/>
              </a:rPr>
              <a:t>[4] </a:t>
            </a:r>
            <a:r>
              <a:rPr lang="en" altLang="ja-JP" dirty="0" err="1">
                <a:latin typeface="+mj-lt"/>
              </a:rPr>
              <a:t>K.Shimazoe</a:t>
            </a:r>
            <a:r>
              <a:rPr lang="en" altLang="ja-JP" dirty="0">
                <a:latin typeface="+mj-lt"/>
              </a:rPr>
              <a:t> , </a:t>
            </a:r>
            <a:r>
              <a:rPr lang="en" altLang="ja-JP" dirty="0" err="1">
                <a:latin typeface="+mj-lt"/>
              </a:rPr>
              <a:t>Mizuki</a:t>
            </a:r>
            <a:r>
              <a:rPr lang="en" altLang="ja-JP" dirty="0">
                <a:latin typeface="+mj-lt"/>
              </a:rPr>
              <a:t> </a:t>
            </a:r>
            <a:r>
              <a:rPr lang="en" altLang="ja-JP" dirty="0" err="1">
                <a:latin typeface="+mj-lt"/>
              </a:rPr>
              <a:t>Uenomachi</a:t>
            </a:r>
            <a:r>
              <a:rPr lang="en" altLang="ja-JP" dirty="0">
                <a:latin typeface="+mj-lt"/>
              </a:rPr>
              <a:t> et al., </a:t>
            </a:r>
            <a:r>
              <a:rPr lang="en" altLang="ja-JP" i="1" dirty="0" err="1">
                <a:latin typeface="+mj-lt"/>
              </a:rPr>
              <a:t>Commun</a:t>
            </a:r>
            <a:r>
              <a:rPr lang="en" altLang="ja-JP" i="1" dirty="0">
                <a:latin typeface="+mj-lt"/>
              </a:rPr>
              <a:t>. Phys</a:t>
            </a:r>
            <a:r>
              <a:rPr lang="en" altLang="ja-JP" dirty="0">
                <a:latin typeface="+mj-lt"/>
              </a:rPr>
              <a:t>., (2022): 24</a:t>
            </a:r>
          </a:p>
        </p:txBody>
      </p:sp>
    </p:spTree>
    <p:extLst>
      <p:ext uri="{BB962C8B-B14F-4D97-AF65-F5344CB8AC3E}">
        <p14:creationId xmlns:p14="http://schemas.microsoft.com/office/powerpoint/2010/main" val="33182612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マーキー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11316</TotalTime>
  <Words>1394</Words>
  <Application>Microsoft Macintosh PowerPoint</Application>
  <PresentationFormat>ユーザー設定</PresentationFormat>
  <Paragraphs>276</Paragraphs>
  <Slides>19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8" baseType="lpstr">
      <vt:lpstr>ヒラギノ角ゴ ProN W3</vt:lpstr>
      <vt:lpstr>ヒラギノ角ゴ ProN W6</vt:lpstr>
      <vt:lpstr>Arial</vt:lpstr>
      <vt:lpstr>Cambria</vt:lpstr>
      <vt:lpstr>Helvetica Neue Light</vt:lpstr>
      <vt:lpstr>Segoe UI Historic</vt:lpstr>
      <vt:lpstr>Times New Roman</vt:lpstr>
      <vt:lpstr>Wingdings</vt:lpstr>
      <vt:lpstr>White</vt:lpstr>
      <vt:lpstr>PowerPoint プレゼンテーション</vt:lpstr>
      <vt:lpstr>Research Background –nuclear medicine– </vt:lpstr>
      <vt:lpstr>Cascade nuclides for medical imaging</vt:lpstr>
      <vt:lpstr>Cascade nuclides for medical imaging</vt:lpstr>
      <vt:lpstr>Cascade nuclides for PAC spectroscopy</vt:lpstr>
      <vt:lpstr>Objective</vt:lpstr>
      <vt:lpstr>Detector setup for angular correlation depending on pH</vt:lpstr>
      <vt:lpstr>Experimental setup for measurement of angular correlation[4]</vt:lpstr>
      <vt:lpstr>Measurement of angular correlation depending on pH [4]</vt:lpstr>
      <vt:lpstr>Why angular correlation was changed depending on pH?</vt:lpstr>
      <vt:lpstr>Demonstration of imaging and pH sensing using point sources [4]</vt:lpstr>
      <vt:lpstr>Demonstration of imaging and pH sensing using a distribution source</vt:lpstr>
      <vt:lpstr>Demonstration of imaging and pH sensing using a distribution source</vt:lpstr>
      <vt:lpstr>Demonstration of imaging and pH sensing using a distribution source</vt:lpstr>
      <vt:lpstr>111In Imaging results</vt:lpstr>
      <vt:lpstr>pH imaging results</vt:lpstr>
      <vt:lpstr>Summary and future works</vt:lpstr>
      <vt:lpstr>PowerPoint プレゼンテーション</vt:lpstr>
      <vt:lpstr>Angular correlation changes depending on types of molecules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CeBr3ピクセル検出器を用いたCompton-PET hybrid camera の開発</dc:title>
  <cp:lastModifiedBy>上ノ町 水紀</cp:lastModifiedBy>
  <cp:revision>383</cp:revision>
  <dcterms:modified xsi:type="dcterms:W3CDTF">2023-06-06T07:12:24Z</dcterms:modified>
</cp:coreProperties>
</file>