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1" r:id="rId4"/>
    <p:sldId id="258" r:id="rId5"/>
    <p:sldId id="273" r:id="rId6"/>
    <p:sldId id="275" r:id="rId7"/>
    <p:sldId id="257" r:id="rId8"/>
    <p:sldId id="261" r:id="rId9"/>
    <p:sldId id="264" r:id="rId10"/>
    <p:sldId id="266" r:id="rId11"/>
    <p:sldId id="267" r:id="rId12"/>
    <p:sldId id="268" r:id="rId13"/>
    <p:sldId id="269" r:id="rId14"/>
    <p:sldId id="27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8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7ABA-E48F-47D0-A8C0-877431226B0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E5A12-EDC6-4B56-9D36-3B2B1C946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9642-B453-4FA0-833B-0C438B101C52}" type="datetime1">
              <a:rPr lang="en-US" smtClean="0"/>
              <a:t>6/8/2023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67"/>
            <a:ext cx="9144000" cy="6180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33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1B6D4-3CF4-EDE6-B30C-577E13DC3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71" y="6176963"/>
            <a:ext cx="604579" cy="625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AB883-DE99-6E3E-E71E-6C86ED149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8320" y="6232661"/>
            <a:ext cx="511609" cy="4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7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6EAD-149F-49A1-8B55-8D7000C0FA9A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1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4/6/2023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0532-17A0-4579-959F-61D4A58C0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89ED-690C-B40E-83DA-E0DEF01A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78" y="1523958"/>
            <a:ext cx="9144000" cy="118851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Atomic Mass Evaluation (AME2020)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54D8F-8892-A294-0680-ED4F90CF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455" y="3032675"/>
            <a:ext cx="6858000" cy="133292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Wenjia Huang</a:t>
            </a:r>
            <a:endParaRPr lang="en-US" altLang="zh-C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Advanced Energy Science and Technology Guangdong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C9079-134D-E1FF-8D6E-8ADED6A2B29F}"/>
              </a:ext>
            </a:extLst>
          </p:cNvPr>
          <p:cNvSpPr txBox="1"/>
          <p:nvPr/>
        </p:nvSpPr>
        <p:spPr>
          <a:xfrm>
            <a:off x="1551388" y="4501129"/>
            <a:ext cx="631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behalf of AME collaboration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M. Wang, F.G. Kondev, G. Audi and S. Naimi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65B8C-76B1-9B05-7693-03AA5B13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" y="173112"/>
            <a:ext cx="3984441" cy="703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4FF8A4-CD06-493F-7F1D-538366F5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52" y="220890"/>
            <a:ext cx="2432460" cy="614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78FF8-43E7-2894-D513-164F9AE4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66" y="5148609"/>
            <a:ext cx="1481668" cy="1055339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36DF92B-4F55-C476-BE37-04409841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8" y="5361879"/>
            <a:ext cx="164325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" descr="http://www.nishina.riken.jp/images/nishinaLogo_e.gif">
            <a:extLst>
              <a:ext uri="{FF2B5EF4-FFF2-40B4-BE49-F238E27FC236}">
                <a16:creationId xmlns:a16="http://schemas.microsoft.com/office/drawing/2014/main" id="{30878317-5DB3-C274-800B-7B4B7545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58525"/>
          <a:stretch>
            <a:fillRect/>
          </a:stretch>
        </p:blipFill>
        <p:spPr bwMode="auto">
          <a:xfrm>
            <a:off x="6457950" y="5357842"/>
            <a:ext cx="1714512" cy="619126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1A75F0-A994-7394-75ED-627EA5845ED3}"/>
              </a:ext>
            </a:extLst>
          </p:cNvPr>
          <p:cNvSpPr txBox="1"/>
          <p:nvPr/>
        </p:nvSpPr>
        <p:spPr>
          <a:xfrm>
            <a:off x="2676463" y="6437057"/>
            <a:ext cx="406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ARIS2023</a:t>
            </a:r>
            <a:r>
              <a:rPr lang="zh-CN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4/6-9/6, Avignon-France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"/>
    </mc:Choice>
    <mc:Fallback xmlns="">
      <p:transition spd="slow" advTm="15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8331-8C7E-E787-A5D0-03ACF572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mass spectrometer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BF4D3-2BEB-A0A1-2D09-2C447DD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CC81DC-ED89-E582-3645-59B97063E616}"/>
                  </a:ext>
                </a:extLst>
              </p:cNvPr>
              <p:cNvSpPr txBox="1"/>
              <p:nvPr/>
            </p:nvSpPr>
            <p:spPr>
              <a:xfrm>
                <a:off x="1514475" y="860430"/>
                <a:ext cx="611505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Partial Consistency Factor: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rad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CC81DC-ED89-E582-3645-59B97063E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860430"/>
                <a:ext cx="6115050" cy="656013"/>
              </a:xfrm>
              <a:prstGeom prst="rect">
                <a:avLst/>
              </a:prstGeom>
              <a:blipFill>
                <a:blip r:embed="rId2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54FD63A-FE1D-629F-2408-B0705251ADC8}"/>
              </a:ext>
            </a:extLst>
          </p:cNvPr>
          <p:cNvGrpSpPr/>
          <p:nvPr/>
        </p:nvGrpSpPr>
        <p:grpSpPr>
          <a:xfrm>
            <a:off x="169658" y="1926197"/>
            <a:ext cx="5052753" cy="3702448"/>
            <a:chOff x="3978366" y="1803224"/>
            <a:chExt cx="5052753" cy="37024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B2A5C8-FD98-382D-921A-7447F0BCB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8366" y="1803224"/>
              <a:ext cx="5052753" cy="370244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2FC297-D9BA-96BD-E6FD-40A8C77AFD17}"/>
                </a:ext>
              </a:extLst>
            </p:cNvPr>
            <p:cNvGrpSpPr/>
            <p:nvPr/>
          </p:nvGrpSpPr>
          <p:grpSpPr>
            <a:xfrm>
              <a:off x="4644807" y="2175503"/>
              <a:ext cx="4193708" cy="2587698"/>
              <a:chOff x="4644807" y="2175503"/>
              <a:chExt cx="4193708" cy="258769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6A69A-2BC1-29E0-0CA3-CB96D8A91C46}"/>
                  </a:ext>
                </a:extLst>
              </p:cNvPr>
              <p:cNvSpPr txBox="1"/>
              <p:nvPr/>
            </p:nvSpPr>
            <p:spPr>
              <a:xfrm>
                <a:off x="4644807" y="3688951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F029CE-3251-31A3-EC32-740D7617B975}"/>
                  </a:ext>
                </a:extLst>
              </p:cNvPr>
              <p:cNvSpPr txBox="1"/>
              <p:nvPr/>
            </p:nvSpPr>
            <p:spPr>
              <a:xfrm>
                <a:off x="5053071" y="217550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36CBE7-0FED-9CB0-81BC-5068501EEA28}"/>
                  </a:ext>
                </a:extLst>
              </p:cNvPr>
              <p:cNvSpPr txBox="1"/>
              <p:nvPr/>
            </p:nvSpPr>
            <p:spPr>
              <a:xfrm>
                <a:off x="5286536" y="34290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28FE2E-B571-F733-A466-FBABF3376B7A}"/>
                  </a:ext>
                </a:extLst>
              </p:cNvPr>
              <p:cNvSpPr txBox="1"/>
              <p:nvPr/>
            </p:nvSpPr>
            <p:spPr>
              <a:xfrm>
                <a:off x="8192184" y="4393869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FSU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4DB635-5C77-0D14-5791-F7AFAD5CC04E}"/>
                  </a:ext>
                </a:extLst>
              </p:cNvPr>
              <p:cNvSpPr txBox="1"/>
              <p:nvPr/>
            </p:nvSpPr>
            <p:spPr>
              <a:xfrm>
                <a:off x="5382648" y="4025812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Jyfltrap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D2568F-4624-B17E-57A6-597403314923}"/>
                  </a:ext>
                </a:extLst>
              </p:cNvPr>
              <p:cNvSpPr txBox="1"/>
              <p:nvPr/>
            </p:nvSpPr>
            <p:spPr>
              <a:xfrm>
                <a:off x="5932867" y="3542740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Isoltrap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C6570D-834F-A15D-3538-CB7991D14706}"/>
                  </a:ext>
                </a:extLst>
              </p:cNvPr>
              <p:cNvSpPr txBox="1"/>
              <p:nvPr/>
            </p:nvSpPr>
            <p:spPr>
              <a:xfrm>
                <a:off x="6611848" y="4024537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Lebit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2E80A-1C47-AC24-D397-F0B329FA7410}"/>
                  </a:ext>
                </a:extLst>
              </p:cNvPr>
              <p:cNvSpPr txBox="1"/>
              <p:nvPr/>
            </p:nvSpPr>
            <p:spPr>
              <a:xfrm>
                <a:off x="7256137" y="3325021"/>
                <a:ext cx="112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Shiptrap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452666-96CF-5717-31D9-A235026D5797}"/>
                  </a:ext>
                </a:extLst>
              </p:cNvPr>
              <p:cNvSpPr txBox="1"/>
              <p:nvPr/>
            </p:nvSpPr>
            <p:spPr>
              <a:xfrm>
                <a:off x="7529304" y="4216638"/>
                <a:ext cx="73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Titan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80C537-AD7B-1FDC-5332-54796AAA12F9}"/>
                  </a:ext>
                </a:extLst>
              </p:cNvPr>
              <p:cNvSpPr txBox="1"/>
              <p:nvPr/>
            </p:nvSpPr>
            <p:spPr>
              <a:xfrm>
                <a:off x="7190949" y="2248153"/>
                <a:ext cx="1496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Washington</a:t>
                </a:r>
              </a:p>
            </p:txBody>
          </p:sp>
        </p:grpSp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73D4C0-151D-4410-F15F-804FD07D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81C0C-A717-0CE4-DC0E-E353E033809F}"/>
              </a:ext>
            </a:extLst>
          </p:cNvPr>
          <p:cNvSpPr txBox="1"/>
          <p:nvPr/>
        </p:nvSpPr>
        <p:spPr>
          <a:xfrm>
            <a:off x="1447260" y="5713789"/>
            <a:ext cx="681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About 85 articles on masses were published since ARIS2017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A81D8F-BBD8-D803-BBE9-96ECE89D2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42" y="2491961"/>
            <a:ext cx="3654583" cy="27168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DCAA33-AF9E-F4C0-A5AB-678B3646487C}"/>
              </a:ext>
            </a:extLst>
          </p:cNvPr>
          <p:cNvSpPr txBox="1"/>
          <p:nvPr/>
        </p:nvSpPr>
        <p:spPr>
          <a:xfrm>
            <a:off x="6494619" y="193076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On-line MS</a:t>
            </a:r>
          </a:p>
        </p:txBody>
      </p:sp>
    </p:spTree>
    <p:extLst>
      <p:ext uri="{BB962C8B-B14F-4D97-AF65-F5344CB8AC3E}">
        <p14:creationId xmlns:p14="http://schemas.microsoft.com/office/powerpoint/2010/main" val="317761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0538-23E6-4940-9FD0-1448B2EC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</a:rPr>
              <a:t>Accuracy of AME extrapolation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E119A-F5F6-AC62-DA8B-07C383AB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F3B18C-9FDD-A499-A9D5-2B080412F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9724"/>
              </p:ext>
            </p:extLst>
          </p:nvPr>
        </p:nvGraphicFramePr>
        <p:xfrm>
          <a:off x="208265" y="1459628"/>
          <a:ext cx="8635168" cy="205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740">
                  <a:extLst>
                    <a:ext uri="{9D8B030D-6E8A-4147-A177-3AD203B41FA5}">
                      <a16:colId xmlns:a16="http://schemas.microsoft.com/office/drawing/2014/main" val="2486492345"/>
                    </a:ext>
                  </a:extLst>
                </a:gridCol>
                <a:gridCol w="832613">
                  <a:extLst>
                    <a:ext uri="{9D8B030D-6E8A-4147-A177-3AD203B41FA5}">
                      <a16:colId xmlns:a16="http://schemas.microsoft.com/office/drawing/2014/main" val="2590218152"/>
                    </a:ext>
                  </a:extLst>
                </a:gridCol>
                <a:gridCol w="1088298">
                  <a:extLst>
                    <a:ext uri="{9D8B030D-6E8A-4147-A177-3AD203B41FA5}">
                      <a16:colId xmlns:a16="http://schemas.microsoft.com/office/drawing/2014/main" val="3341470800"/>
                    </a:ext>
                  </a:extLst>
                </a:gridCol>
                <a:gridCol w="1579998">
                  <a:extLst>
                    <a:ext uri="{9D8B030D-6E8A-4147-A177-3AD203B41FA5}">
                      <a16:colId xmlns:a16="http://schemas.microsoft.com/office/drawing/2014/main" val="3326641671"/>
                    </a:ext>
                  </a:extLst>
                </a:gridCol>
                <a:gridCol w="1094854">
                  <a:extLst>
                    <a:ext uri="{9D8B030D-6E8A-4147-A177-3AD203B41FA5}">
                      <a16:colId xmlns:a16="http://schemas.microsoft.com/office/drawing/2014/main" val="3461277581"/>
                    </a:ext>
                  </a:extLst>
                </a:gridCol>
                <a:gridCol w="1317758">
                  <a:extLst>
                    <a:ext uri="{9D8B030D-6E8A-4147-A177-3AD203B41FA5}">
                      <a16:colId xmlns:a16="http://schemas.microsoft.com/office/drawing/2014/main" val="4120724224"/>
                    </a:ext>
                  </a:extLst>
                </a:gridCol>
                <a:gridCol w="1861907">
                  <a:extLst>
                    <a:ext uri="{9D8B030D-6E8A-4147-A177-3AD203B41FA5}">
                      <a16:colId xmlns:a16="http://schemas.microsoft.com/office/drawing/2014/main" val="599365115"/>
                    </a:ext>
                  </a:extLst>
                </a:gridCol>
              </a:tblGrid>
              <a:tr h="343063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 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AME16_TMS 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Exp. 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TMS – New (keV)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7434"/>
                  </a:ext>
                </a:extLst>
              </a:tr>
              <a:tr h="343063">
                <a:tc>
                  <a:txBody>
                    <a:bodyPr/>
                    <a:lstStyle/>
                    <a:p>
                      <a:pPr algn="just"/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11Es06-tof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-46920(300)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-46630#(300)#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JYFLTRAP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-46525(11)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100(300)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5056"/>
                  </a:ext>
                </a:extLst>
              </a:tr>
              <a:tr h="343063">
                <a:tc>
                  <a:txBody>
                    <a:bodyPr/>
                    <a:lstStyle/>
                    <a:p>
                      <a:pPr algn="just"/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11Es06-tof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-49210(990)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-48460#(200#)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JYFLTRAP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-48451.4(3.5)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10(200)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044078"/>
                  </a:ext>
                </a:extLst>
              </a:tr>
              <a:tr h="343063">
                <a:tc>
                  <a:txBody>
                    <a:bodyPr/>
                    <a:lstStyle/>
                    <a:p>
                      <a:pPr algn="just"/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06Ha62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-48300(500)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-48620#(150)#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JYFLTRAP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-48861.5(4.7)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240(150)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81787"/>
                  </a:ext>
                </a:extLst>
              </a:tr>
              <a:tr h="343063">
                <a:tc>
                  <a:txBody>
                    <a:bodyPr/>
                    <a:lstStyle/>
                    <a:p>
                      <a:pPr algn="just"/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16Kn03-IMS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-51520(346)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-49900#(300#)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-49890(6)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10(300)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1617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91602-36FC-8D40-0D8C-4FA6DC9608B2}"/>
              </a:ext>
            </a:extLst>
          </p:cNvPr>
          <p:cNvGrpSpPr/>
          <p:nvPr/>
        </p:nvGrpSpPr>
        <p:grpSpPr>
          <a:xfrm>
            <a:off x="936550" y="3683058"/>
            <a:ext cx="3453095" cy="2700713"/>
            <a:chOff x="2845452" y="3276441"/>
            <a:chExt cx="3453095" cy="27007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2BF162-5B0E-BC19-6D38-25564EAE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2" y="3276441"/>
              <a:ext cx="3453095" cy="27007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2A2FEB-3EA6-C301-8784-55B0C009A2C6}"/>
                </a:ext>
              </a:extLst>
            </p:cNvPr>
            <p:cNvSpPr txBox="1"/>
            <p:nvPr/>
          </p:nvSpPr>
          <p:spPr>
            <a:xfrm>
              <a:off x="3171040" y="3397953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rms = 215 keV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F38FFC-783A-F1AA-93E3-B10373942033}"/>
              </a:ext>
            </a:extLst>
          </p:cNvPr>
          <p:cNvSpPr txBox="1"/>
          <p:nvPr/>
        </p:nvSpPr>
        <p:spPr>
          <a:xfrm>
            <a:off x="4898915" y="3892673"/>
            <a:ext cx="3453095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/>
              <a:t>Conclusion</a:t>
            </a:r>
            <a:r>
              <a:rPr lang="zh-CN" altLang="en-US" b="1" u="sng" dirty="0"/>
              <a:t>：</a:t>
            </a:r>
            <a:endParaRPr lang="en-US" altLang="zh-CN" b="1" u="sng" dirty="0"/>
          </a:p>
          <a:p>
            <a:pPr marL="342900" indent="-342900">
              <a:buAutoNum type="arabicPeriod"/>
            </a:pPr>
            <a:r>
              <a:rPr lang="en-US" altLang="zh-CN" dirty="0"/>
              <a:t>Systematic in </a:t>
            </a:r>
            <a:r>
              <a:rPr lang="en-US" altLang="zh-CN" dirty="0" err="1"/>
              <a:t>Tof</a:t>
            </a:r>
            <a:r>
              <a:rPr lang="en-US" altLang="zh-CN" dirty="0"/>
              <a:t>-MS</a:t>
            </a:r>
          </a:p>
          <a:p>
            <a:pPr marL="342900" indent="-342900">
              <a:buAutoNum type="arabicPeriod" startAt="2"/>
            </a:pPr>
            <a:r>
              <a:rPr lang="en-US" altLang="zh-CN" dirty="0"/>
              <a:t>Reliability of TMS</a:t>
            </a:r>
          </a:p>
          <a:p>
            <a:endParaRPr lang="en-US" altLang="zh-CN" dirty="0"/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Attention: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Might not be correct if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structural effects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involved.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2AC54-2DEC-F010-5E06-E8092117ADFD}"/>
              </a:ext>
            </a:extLst>
          </p:cNvPr>
          <p:cNvSpPr txBox="1"/>
          <p:nvPr/>
        </p:nvSpPr>
        <p:spPr>
          <a:xfrm>
            <a:off x="936550" y="916351"/>
            <a:ext cx="697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77 irregular masses were replaced by TMS values in AME2020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06C03E3-66E1-E730-B879-3385F60A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5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31C3-0045-C1E0-59ED-16B00532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Highlight: anchor point in SHN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FA78B3-8284-733C-59CD-1F8D3289C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609600"/>
            <a:ext cx="7886700" cy="21054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F5E19-C286-92C0-84C5-98963C7B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A328A7-49DC-F902-3E08-6C0CAEDC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023174"/>
            <a:ext cx="3564255" cy="1816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4EC06-4B38-3B4A-864E-DC2867F83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45" y="3058160"/>
            <a:ext cx="3806810" cy="27301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1F694D-7E31-E225-E7B8-394195D6F6C7}"/>
              </a:ext>
            </a:extLst>
          </p:cNvPr>
          <p:cNvCxnSpPr/>
          <p:nvPr/>
        </p:nvCxnSpPr>
        <p:spPr>
          <a:xfrm flipV="1">
            <a:off x="1447800" y="4495800"/>
            <a:ext cx="782320" cy="74676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138F7E-80CD-F2A7-2D4C-AC574C0BF250}"/>
              </a:ext>
            </a:extLst>
          </p:cNvPr>
          <p:cNvCxnSpPr>
            <a:cxnSpLocks/>
          </p:cNvCxnSpPr>
          <p:nvPr/>
        </p:nvCxnSpPr>
        <p:spPr>
          <a:xfrm flipV="1">
            <a:off x="1549400" y="4246880"/>
            <a:ext cx="1042360" cy="10312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B5B11F-4C48-10DE-A089-155A6221399B}"/>
              </a:ext>
            </a:extLst>
          </p:cNvPr>
          <p:cNvSpPr txBox="1"/>
          <p:nvPr/>
        </p:nvSpPr>
        <p:spPr>
          <a:xfrm>
            <a:off x="782645" y="2964019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Masses of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249,250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Md anchor α decay chains up to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261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Bh and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406F6-1546-008F-D95C-4C061999FC30}"/>
              </a:ext>
            </a:extLst>
          </p:cNvPr>
          <p:cNvSpPr txBox="1"/>
          <p:nvPr/>
        </p:nvSpPr>
        <p:spPr>
          <a:xfrm>
            <a:off x="3661077" y="1101042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RIKEN-MR-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42DEBB-D04F-F7B7-61B9-E36DF486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CF74F39-5D7B-43C5-5F99-B0B327A87750}"/>
              </a:ext>
            </a:extLst>
          </p:cNvPr>
          <p:cNvSpPr/>
          <p:nvPr/>
        </p:nvSpPr>
        <p:spPr>
          <a:xfrm>
            <a:off x="490330" y="5788342"/>
            <a:ext cx="708991" cy="377264"/>
          </a:xfrm>
          <a:prstGeom prst="wedgeRoundRectCallout">
            <a:avLst>
              <a:gd name="adj1" fmla="val 84554"/>
              <a:gd name="adj2" fmla="val -1956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aseline="30000" dirty="0"/>
              <a:t>249</a:t>
            </a:r>
            <a:r>
              <a:rPr lang="en-US" sz="1200" dirty="0"/>
              <a:t>Md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E380376-7C50-F73B-407E-E21B8BF938D8}"/>
              </a:ext>
            </a:extLst>
          </p:cNvPr>
          <p:cNvSpPr/>
          <p:nvPr/>
        </p:nvSpPr>
        <p:spPr>
          <a:xfrm>
            <a:off x="1318529" y="5794200"/>
            <a:ext cx="708991" cy="377264"/>
          </a:xfrm>
          <a:prstGeom prst="wedgeRoundRectCallout">
            <a:avLst>
              <a:gd name="adj1" fmla="val -14511"/>
              <a:gd name="adj2" fmla="val -18865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aseline="30000" dirty="0"/>
              <a:t>250</a:t>
            </a:r>
            <a:r>
              <a:rPr lang="en-US" sz="1200" dirty="0"/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166684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57DE-9741-5388-9133-B39327E3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Highlight: deformation around N=40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96EA17-A780-A7A9-00DD-459282696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628879"/>
            <a:ext cx="7886700" cy="21985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85786-5B9A-3C01-1C82-F6370ABD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0E742E-0283-B1C3-7D61-1C659CB20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34012"/>
            <a:ext cx="3425692" cy="2669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FB21D-A476-2413-9F21-E97109D56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2820"/>
            <a:ext cx="3160048" cy="26214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38C228-48FA-FA7A-E98F-82202E5C6A12}"/>
              </a:ext>
            </a:extLst>
          </p:cNvPr>
          <p:cNvSpPr/>
          <p:nvPr/>
        </p:nvSpPr>
        <p:spPr>
          <a:xfrm>
            <a:off x="2765102" y="4736263"/>
            <a:ext cx="465413" cy="6077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298066F-CD37-E578-3910-DD32C7DA6430}"/>
              </a:ext>
            </a:extLst>
          </p:cNvPr>
          <p:cNvSpPr/>
          <p:nvPr/>
        </p:nvSpPr>
        <p:spPr>
          <a:xfrm>
            <a:off x="1336009" y="5803301"/>
            <a:ext cx="7380905" cy="553050"/>
          </a:xfrm>
          <a:prstGeom prst="wedgeRoundRectCallout">
            <a:avLst>
              <a:gd name="adj1" fmla="val -24407"/>
              <a:gd name="adj2" fmla="val -13076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Violate the smooth trend of mass surface and not supported by theory, replaced by TMS values.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CC41E-2D0D-8030-2FEE-1D480A3C98A1}"/>
              </a:ext>
            </a:extLst>
          </p:cNvPr>
          <p:cNvSpPr txBox="1"/>
          <p:nvPr/>
        </p:nvSpPr>
        <p:spPr>
          <a:xfrm>
            <a:off x="3661077" y="1020908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RIKEN-Bp-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3ED7EE6-BDBA-628C-2093-72C23B58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6642-4E5D-7DA0-A7EF-D10875B3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Ad: &lt;&lt;AME-NUCLEUS&gt;&gt;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CB5B29-FFA7-DB3F-D2DF-5D5EF99FF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" y="1093419"/>
            <a:ext cx="4827331" cy="21942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8ED5B-D852-E4E2-EEF6-C1EC7918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ARIS2023</a:t>
            </a:r>
            <a:r>
              <a:rPr lang="zh-CN" altLang="en-US"/>
              <a:t>，</a:t>
            </a:r>
            <a:r>
              <a:rPr lang="en-US" altLang="zh-CN"/>
              <a:t>Avignon-France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BB017-97F7-8EF2-702E-CD881B9D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C61F2-AE1F-09F8-51D0-3FF4EFE3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93" y="1204748"/>
            <a:ext cx="5499652" cy="2499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01D58-EB50-7310-D784-47EBA50AF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" y="2428370"/>
            <a:ext cx="5499652" cy="2499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7A3C91-BB41-72A8-1398-15C642102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41" y="3108174"/>
            <a:ext cx="5208104" cy="2367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4353F-2FF2-D492-9B77-5DFA26B72659}"/>
              </a:ext>
            </a:extLst>
          </p:cNvPr>
          <p:cNvSpPr txBox="1"/>
          <p:nvPr/>
        </p:nvSpPr>
        <p:spPr>
          <a:xfrm>
            <a:off x="5717891" y="5892424"/>
            <a:ext cx="31778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/>
              <a:t>Developed by J.Y. Shi at the IMP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BC2F20-BBD8-BBBE-80E8-63E2D355AA82}"/>
              </a:ext>
            </a:extLst>
          </p:cNvPr>
          <p:cNvSpPr txBox="1"/>
          <p:nvPr/>
        </p:nvSpPr>
        <p:spPr>
          <a:xfrm>
            <a:off x="1536521" y="688159"/>
            <a:ext cx="607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Cross-platform software for displaying NUBASE and AME</a:t>
            </a:r>
          </a:p>
        </p:txBody>
      </p:sp>
    </p:spTree>
    <p:extLst>
      <p:ext uri="{BB962C8B-B14F-4D97-AF65-F5344CB8AC3E}">
        <p14:creationId xmlns:p14="http://schemas.microsoft.com/office/powerpoint/2010/main" val="43057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D561-17F2-0F77-FDFB-2568B233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</a:rPr>
              <a:t>Conclusions &amp; perspectives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6705-1053-311F-06A5-672C7A04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800"/>
            <a:ext cx="7886700" cy="1680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accent6"/>
                </a:solidFill>
              </a:rPr>
              <a:t>Credibility and reliability</a:t>
            </a:r>
            <a:r>
              <a:rPr lang="en-US" altLang="zh-CN" sz="2000" dirty="0"/>
              <a:t>: identifies and solves contradictory results (not just compilation)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6"/>
                </a:solidFill>
              </a:rPr>
              <a:t>Complete</a:t>
            </a:r>
            <a:r>
              <a:rPr lang="en-US" sz="2000" dirty="0"/>
              <a:t>: includes all measured quantities and uncertainties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accent6"/>
                </a:solidFill>
              </a:rPr>
              <a:t>up to date</a:t>
            </a:r>
            <a:r>
              <a:rPr lang="en-US" altLang="zh-CN" sz="2000" dirty="0"/>
              <a:t>: results from most recent publications are included</a:t>
            </a:r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1206F-876C-5DBA-6992-BD9934AB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5870-0FAF-3B90-E1C4-193DF7B70565}"/>
              </a:ext>
            </a:extLst>
          </p:cNvPr>
          <p:cNvSpPr txBox="1"/>
          <p:nvPr/>
        </p:nvSpPr>
        <p:spPr>
          <a:xfrm>
            <a:off x="642311" y="3041359"/>
            <a:ext cx="7859367" cy="1138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Challenge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zh-CN" sz="2000" dirty="0"/>
              <a:t>Heavy workload (articles, codes, software, documentation…)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zh-CN" sz="2000" dirty="0"/>
              <a:t>Evaluation of nuclides far from the stability (TMS still holds?)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7FF22-0ED5-6F9F-CB9D-DB9E21ECFA22}"/>
              </a:ext>
            </a:extLst>
          </p:cNvPr>
          <p:cNvSpPr txBox="1"/>
          <p:nvPr/>
        </p:nvSpPr>
        <p:spPr>
          <a:xfrm>
            <a:off x="355594" y="4751728"/>
            <a:ext cx="84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Thanks for your attention!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83126A0-682E-B375-063E-5EE44394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6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16CE-8287-8DB3-B70A-BC74D3D6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</a:rPr>
              <a:t>Outline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E24B-0B2B-D314-C942-CB94090A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7993"/>
            <a:ext cx="7886700" cy="2962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/>
              <a:t>  Introduction to the AME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b="1" dirty="0"/>
              <a:t>  </a:t>
            </a:r>
            <a:r>
              <a:rPr lang="en-US" altLang="zh-CN" b="1" dirty="0"/>
              <a:t>What’s new in AME2020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b="1" dirty="0"/>
              <a:t>  </a:t>
            </a:r>
            <a:r>
              <a:rPr lang="en-US" altLang="zh-CN" b="1" dirty="0"/>
              <a:t>Conclusions &amp; perspectives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10B93-5BFA-5AD2-7FFC-47A54BDB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ED465-0486-0080-2655-C316299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98EA-BD70-05DB-49C2-5AE8A555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5FA81-3F51-FEF3-344A-46713E60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6B566C-0C5B-7D44-A718-59C7165E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7993"/>
            <a:ext cx="7886700" cy="2962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zh-CN" altLang="en-US" dirty="0"/>
              <a:t>  </a:t>
            </a:r>
            <a:r>
              <a:rPr lang="en-US" altLang="zh-CN" b="1" dirty="0"/>
              <a:t>Introduction to the AME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b="1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/>
              <a:t>  </a:t>
            </a:r>
            <a:r>
              <a:rPr lang="en-US" altLang="zh-CN" b="1" dirty="0">
                <a:solidFill>
                  <a:schemeClr val="bg2"/>
                </a:solidFill>
              </a:rPr>
              <a:t>What’s new in AME2020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b="1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/>
              <a:t>  </a:t>
            </a:r>
            <a:r>
              <a:rPr lang="en-US" altLang="zh-CN" b="1" dirty="0">
                <a:solidFill>
                  <a:schemeClr val="bg2"/>
                </a:solidFill>
              </a:rPr>
              <a:t>Conclusions &amp; perspectives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3204D06-7C8B-AA6C-29B1-D3C127BE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684DBE-D7AC-A8A2-2537-4616053A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36" y="1709792"/>
            <a:ext cx="6457950" cy="4749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A9DA98-1623-2F9D-633A-869206A7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600" dirty="0">
                <a:solidFill>
                  <a:schemeClr val="accent1"/>
                </a:solidFill>
              </a:rPr>
              <a:t>Precision of </a:t>
            </a:r>
            <a:r>
              <a:rPr lang="en-US" b="1" spc="600" baseline="30000" dirty="0">
                <a:solidFill>
                  <a:schemeClr val="accent1"/>
                </a:solidFill>
              </a:rPr>
              <a:t>14</a:t>
            </a:r>
            <a:r>
              <a:rPr lang="en-US" b="1" spc="600" dirty="0">
                <a:solidFill>
                  <a:schemeClr val="accent1"/>
                </a:solidFill>
              </a:rPr>
              <a:t>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4602C-2284-1A02-C458-73B2A41F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4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BA572-1DB3-AEFF-7DD5-579AC64CEC76}"/>
              </a:ext>
            </a:extLst>
          </p:cNvPr>
          <p:cNvCxnSpPr>
            <a:cxnSpLocks/>
          </p:cNvCxnSpPr>
          <p:nvPr/>
        </p:nvCxnSpPr>
        <p:spPr>
          <a:xfrm flipV="1">
            <a:off x="2079639" y="1946226"/>
            <a:ext cx="5071976" cy="362906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B2356-F950-6861-C7EF-1E832DE9D54E}"/>
              </a:ext>
            </a:extLst>
          </p:cNvPr>
          <p:cNvGrpSpPr/>
          <p:nvPr/>
        </p:nvGrpSpPr>
        <p:grpSpPr>
          <a:xfrm>
            <a:off x="2412845" y="5287568"/>
            <a:ext cx="2801461" cy="620784"/>
            <a:chOff x="2520892" y="5147225"/>
            <a:chExt cx="2801461" cy="620784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E5CB7473-D620-F86C-8B47-D40B6A2FE65C}"/>
                </a:ext>
              </a:extLst>
            </p:cNvPr>
            <p:cNvSpPr/>
            <p:nvPr/>
          </p:nvSpPr>
          <p:spPr>
            <a:xfrm>
              <a:off x="2520892" y="5147225"/>
              <a:ext cx="207530" cy="620784"/>
            </a:xfrm>
            <a:prstGeom prst="rightBrace">
              <a:avLst>
                <a:gd name="adj1" fmla="val 4914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E3DAA2-5D39-EF51-D852-EB4540EEDC30}"/>
                </a:ext>
              </a:extLst>
            </p:cNvPr>
            <p:cNvSpPr txBox="1"/>
            <p:nvPr/>
          </p:nvSpPr>
          <p:spPr>
            <a:xfrm>
              <a:off x="2680283" y="5306595"/>
              <a:ext cx="2642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Chemistry &amp; general physics</a:t>
              </a:r>
              <a:endParaRPr lang="en-US" sz="14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4EA05C-1D5D-9DE7-0CA8-91C2251B97CD}"/>
              </a:ext>
            </a:extLst>
          </p:cNvPr>
          <p:cNvGrpSpPr/>
          <p:nvPr/>
        </p:nvGrpSpPr>
        <p:grpSpPr>
          <a:xfrm>
            <a:off x="3546399" y="4391984"/>
            <a:ext cx="3078780" cy="620784"/>
            <a:chOff x="3688360" y="4158067"/>
            <a:chExt cx="3078780" cy="620784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760CD389-A79B-74C9-8DD7-51F4CA33290E}"/>
                </a:ext>
              </a:extLst>
            </p:cNvPr>
            <p:cNvSpPr/>
            <p:nvPr/>
          </p:nvSpPr>
          <p:spPr>
            <a:xfrm>
              <a:off x="3688360" y="4158067"/>
              <a:ext cx="207530" cy="620784"/>
            </a:xfrm>
            <a:prstGeom prst="rightBrace">
              <a:avLst>
                <a:gd name="adj1" fmla="val 4914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3EB399-7893-C905-0D18-6F9E47D609C6}"/>
                </a:ext>
              </a:extLst>
            </p:cNvPr>
            <p:cNvSpPr txBox="1"/>
            <p:nvPr/>
          </p:nvSpPr>
          <p:spPr>
            <a:xfrm>
              <a:off x="3847751" y="4317437"/>
              <a:ext cx="2919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Nuclear structure</a:t>
              </a:r>
              <a:r>
                <a:rPr lang="zh-CN" altLang="en-US" sz="1400" b="1" dirty="0"/>
                <a:t> </a:t>
              </a:r>
              <a:r>
                <a:rPr lang="en-US" altLang="zh-CN" sz="1400" b="1" dirty="0"/>
                <a:t>/ astrophysics</a:t>
              </a:r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2AC1EF-0FEF-D676-3710-BECFBFFD2633}"/>
              </a:ext>
            </a:extLst>
          </p:cNvPr>
          <p:cNvGrpSpPr/>
          <p:nvPr/>
        </p:nvGrpSpPr>
        <p:grpSpPr>
          <a:xfrm>
            <a:off x="4449529" y="3769504"/>
            <a:ext cx="1772268" cy="620784"/>
            <a:chOff x="3688360" y="4158067"/>
            <a:chExt cx="1772268" cy="620784"/>
          </a:xfrm>
        </p:grpSpPr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035A6949-5872-BDE3-91B6-732AD0C7D9BB}"/>
                </a:ext>
              </a:extLst>
            </p:cNvPr>
            <p:cNvSpPr/>
            <p:nvPr/>
          </p:nvSpPr>
          <p:spPr>
            <a:xfrm>
              <a:off x="3688360" y="4158067"/>
              <a:ext cx="207530" cy="620784"/>
            </a:xfrm>
            <a:prstGeom prst="rightBrace">
              <a:avLst>
                <a:gd name="adj1" fmla="val 4914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B94DEE-56FA-9DBB-295A-1F86F6DA5B81}"/>
                </a:ext>
              </a:extLst>
            </p:cNvPr>
            <p:cNvSpPr txBox="1"/>
            <p:nvPr/>
          </p:nvSpPr>
          <p:spPr>
            <a:xfrm>
              <a:off x="3847751" y="4317437"/>
              <a:ext cx="1612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Weak interaction</a:t>
              </a:r>
              <a:endParaRPr lang="en-US" sz="14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CD639-1880-D14A-57C2-72C534A1C20B}"/>
              </a:ext>
            </a:extLst>
          </p:cNvPr>
          <p:cNvGrpSpPr/>
          <p:nvPr/>
        </p:nvGrpSpPr>
        <p:grpSpPr>
          <a:xfrm>
            <a:off x="5223916" y="2862191"/>
            <a:ext cx="2349414" cy="620784"/>
            <a:chOff x="3688360" y="4158067"/>
            <a:chExt cx="2349414" cy="620784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7A764D58-202C-9700-A6B4-8FAAA29F0687}"/>
                </a:ext>
              </a:extLst>
            </p:cNvPr>
            <p:cNvSpPr/>
            <p:nvPr/>
          </p:nvSpPr>
          <p:spPr>
            <a:xfrm>
              <a:off x="3688360" y="4158067"/>
              <a:ext cx="207530" cy="620784"/>
            </a:xfrm>
            <a:prstGeom prst="rightBrace">
              <a:avLst>
                <a:gd name="adj1" fmla="val 4914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4260F3-7181-48A6-623B-1D888660CF23}"/>
                </a:ext>
              </a:extLst>
            </p:cNvPr>
            <p:cNvSpPr txBox="1"/>
            <p:nvPr/>
          </p:nvSpPr>
          <p:spPr>
            <a:xfrm>
              <a:off x="3847751" y="4317437"/>
              <a:ext cx="21900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Fundamental constants</a:t>
              </a:r>
              <a:endParaRPr lang="en-US" sz="14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9B647F-B70F-F284-81DF-BF67E51616C8}"/>
              </a:ext>
            </a:extLst>
          </p:cNvPr>
          <p:cNvGrpSpPr/>
          <p:nvPr/>
        </p:nvGrpSpPr>
        <p:grpSpPr>
          <a:xfrm>
            <a:off x="6368967" y="2321092"/>
            <a:ext cx="1070218" cy="620784"/>
            <a:chOff x="3688360" y="4158067"/>
            <a:chExt cx="1070218" cy="620784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72A7FBE8-C77F-07F5-A3BC-324BE98E2DAD}"/>
                </a:ext>
              </a:extLst>
            </p:cNvPr>
            <p:cNvSpPr/>
            <p:nvPr/>
          </p:nvSpPr>
          <p:spPr>
            <a:xfrm>
              <a:off x="3688360" y="4158067"/>
              <a:ext cx="207530" cy="620784"/>
            </a:xfrm>
            <a:prstGeom prst="rightBrace">
              <a:avLst>
                <a:gd name="adj1" fmla="val 4914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37E89D-3B0C-88A3-60F0-2730BC37F936}"/>
                </a:ext>
              </a:extLst>
            </p:cNvPr>
            <p:cNvSpPr txBox="1"/>
            <p:nvPr/>
          </p:nvSpPr>
          <p:spPr>
            <a:xfrm>
              <a:off x="3847751" y="4317437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CPT test</a:t>
              </a:r>
              <a:endParaRPr lang="en-US" sz="1400" b="1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8A869C-A398-0192-A82C-11FEDDA37866}"/>
              </a:ext>
            </a:extLst>
          </p:cNvPr>
          <p:cNvSpPr txBox="1"/>
          <p:nvPr/>
        </p:nvSpPr>
        <p:spPr>
          <a:xfrm>
            <a:off x="1572149" y="1002694"/>
            <a:ext cx="60094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One order of magnitude improvement every 10 years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E00C36-06A2-A425-757F-83A5A22B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"/>
    </mc:Choice>
    <mc:Fallback xmlns="">
      <p:transition spd="slow" advTm="1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34A6-D93B-CBDD-9E65-6901A7FC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</a:rPr>
              <a:t>70 years of Atomic Mass Evaluation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C507-4EDB-4BE5-865A-C13D3FAC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 the early </a:t>
            </a:r>
            <a:r>
              <a:rPr lang="en-US" sz="2000" b="1" dirty="0"/>
              <a:t>1950</a:t>
            </a:r>
            <a:r>
              <a:rPr lang="en-US" sz="2000" dirty="0"/>
              <a:t>’s, it was found that many relations (direct and indirect) overdetermined the mass value of many nuclides.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Aaldert</a:t>
            </a:r>
            <a:r>
              <a:rPr lang="en-US" sz="2000" dirty="0"/>
              <a:t> H. Wapstra established a procedure using the least-squares method to solve the problem of overdetermination.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69CCE-775E-9E39-5AC3-5851A2C7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7878FB-2E99-29C6-69E5-E5AD29FD0801}"/>
              </a:ext>
            </a:extLst>
          </p:cNvPr>
          <p:cNvGrpSpPr/>
          <p:nvPr/>
        </p:nvGrpSpPr>
        <p:grpSpPr>
          <a:xfrm>
            <a:off x="4936823" y="2250869"/>
            <a:ext cx="3308656" cy="2721590"/>
            <a:chOff x="833037" y="2227459"/>
            <a:chExt cx="3308656" cy="27215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F65206-F462-76F2-791A-E354DF7D4BF3}"/>
                </a:ext>
              </a:extLst>
            </p:cNvPr>
            <p:cNvSpPr txBox="1"/>
            <p:nvPr/>
          </p:nvSpPr>
          <p:spPr>
            <a:xfrm>
              <a:off x="833037" y="2640725"/>
              <a:ext cx="3308656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Linearize each datum assuming masses are unknown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best mass values and mass uncertainties (mass table)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reveal systematic errors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3626D0-1D8F-1016-96BC-58B411E12C1A}"/>
                </a:ext>
              </a:extLst>
            </p:cNvPr>
            <p:cNvSpPr txBox="1"/>
            <p:nvPr/>
          </p:nvSpPr>
          <p:spPr>
            <a:xfrm>
              <a:off x="1163926" y="2227459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Least-squares</a:t>
              </a:r>
              <a:r>
                <a:rPr lang="zh-CN" altLang="en-US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method</a:t>
              </a:r>
              <a:endParaRPr lang="en-US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F9B0F8C-326F-4B72-B453-EAB3FF98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7B092717-6796-F558-B5AE-96CAAF13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8" y="2359689"/>
            <a:ext cx="3788099" cy="3284103"/>
          </a:xfrm>
          <a:prstGeom prst="rect">
            <a:avLst/>
          </a:prstGeom>
        </p:spPr>
      </p:pic>
      <p:grpSp>
        <p:nvGrpSpPr>
          <p:cNvPr id="15" name="组合 21">
            <a:extLst>
              <a:ext uri="{FF2B5EF4-FFF2-40B4-BE49-F238E27FC236}">
                <a16:creationId xmlns:a16="http://schemas.microsoft.com/office/drawing/2014/main" id="{B76A1BB3-68F9-8CBA-CE7B-C8134DCF13C2}"/>
              </a:ext>
            </a:extLst>
          </p:cNvPr>
          <p:cNvGrpSpPr/>
          <p:nvPr/>
        </p:nvGrpSpPr>
        <p:grpSpPr>
          <a:xfrm>
            <a:off x="1849977" y="5959705"/>
            <a:ext cx="58137" cy="261490"/>
            <a:chOff x="2698795" y="5138132"/>
            <a:chExt cx="139699" cy="516778"/>
          </a:xfrm>
        </p:grpSpPr>
        <p:sp>
          <p:nvSpPr>
            <p:cNvPr id="16" name="椭圆 17">
              <a:extLst>
                <a:ext uri="{FF2B5EF4-FFF2-40B4-BE49-F238E27FC236}">
                  <a16:creationId xmlns:a16="http://schemas.microsoft.com/office/drawing/2014/main" id="{EF01F8F8-169C-FCB9-B98D-BDBF6CB10461}"/>
                </a:ext>
              </a:extLst>
            </p:cNvPr>
            <p:cNvSpPr/>
            <p:nvPr/>
          </p:nvSpPr>
          <p:spPr>
            <a:xfrm rot="5400000">
              <a:off x="2698795" y="5138132"/>
              <a:ext cx="139699" cy="139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8">
              <a:extLst>
                <a:ext uri="{FF2B5EF4-FFF2-40B4-BE49-F238E27FC236}">
                  <a16:creationId xmlns:a16="http://schemas.microsoft.com/office/drawing/2014/main" id="{FCC45087-C6AE-D19D-C17F-8B36E1896DCD}"/>
                </a:ext>
              </a:extLst>
            </p:cNvPr>
            <p:cNvSpPr/>
            <p:nvPr/>
          </p:nvSpPr>
          <p:spPr>
            <a:xfrm rot="5400000">
              <a:off x="2698795" y="5515211"/>
              <a:ext cx="139699" cy="139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4">
              <a:extLst>
                <a:ext uri="{FF2B5EF4-FFF2-40B4-BE49-F238E27FC236}">
                  <a16:creationId xmlns:a16="http://schemas.microsoft.com/office/drawing/2014/main" id="{1E058B36-1F36-8485-8A63-0CD845C49BBB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2768644" y="5277831"/>
              <a:ext cx="0" cy="23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DB9EFA-7CC9-57C3-6AFF-D2A6081D1BC3}"/>
              </a:ext>
            </a:extLst>
          </p:cNvPr>
          <p:cNvGrpSpPr/>
          <p:nvPr/>
        </p:nvGrpSpPr>
        <p:grpSpPr>
          <a:xfrm>
            <a:off x="960202" y="5959705"/>
            <a:ext cx="355863" cy="295431"/>
            <a:chOff x="5790938" y="4658483"/>
            <a:chExt cx="355863" cy="295431"/>
          </a:xfrm>
        </p:grpSpPr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7E6C0662-AAA6-8E41-6D06-04F2FDEA5DA9}"/>
                </a:ext>
              </a:extLst>
            </p:cNvPr>
            <p:cNvGrpSpPr/>
            <p:nvPr/>
          </p:nvGrpSpPr>
          <p:grpSpPr>
            <a:xfrm>
              <a:off x="5793509" y="4658483"/>
              <a:ext cx="353292" cy="157328"/>
              <a:chOff x="914400" y="1990256"/>
              <a:chExt cx="855106" cy="375588"/>
            </a:xfrm>
          </p:grpSpPr>
          <p:sp>
            <p:nvSpPr>
              <p:cNvPr id="12" name="任意多边形 8">
                <a:extLst>
                  <a:ext uri="{FF2B5EF4-FFF2-40B4-BE49-F238E27FC236}">
                    <a16:creationId xmlns:a16="http://schemas.microsoft.com/office/drawing/2014/main" id="{6E34C285-7226-5C89-BF36-0341D58E400A}"/>
                  </a:ext>
                </a:extLst>
              </p:cNvPr>
              <p:cNvSpPr/>
              <p:nvPr/>
            </p:nvSpPr>
            <p:spPr>
              <a:xfrm rot="2607713">
                <a:off x="1123342" y="1990256"/>
                <a:ext cx="437222" cy="375588"/>
              </a:xfrm>
              <a:custGeom>
                <a:avLst/>
                <a:gdLst>
                  <a:gd name="connsiteX0" fmla="*/ 0 w 368300"/>
                  <a:gd name="connsiteY0" fmla="*/ 355600 h 355600"/>
                  <a:gd name="connsiteX1" fmla="*/ 368300 w 368300"/>
                  <a:gd name="connsiteY1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300" h="355600">
                    <a:moveTo>
                      <a:pt x="0" y="355600"/>
                    </a:moveTo>
                    <a:cubicBezTo>
                      <a:pt x="91016" y="208491"/>
                      <a:pt x="182033" y="61383"/>
                      <a:pt x="36830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椭圆 11">
                <a:extLst>
                  <a:ext uri="{FF2B5EF4-FFF2-40B4-BE49-F238E27FC236}">
                    <a16:creationId xmlns:a16="http://schemas.microsoft.com/office/drawing/2014/main" id="{CB027A4B-F2E4-4FB5-7E60-489FF49F6554}"/>
                  </a:ext>
                </a:extLst>
              </p:cNvPr>
              <p:cNvSpPr/>
              <p:nvPr/>
            </p:nvSpPr>
            <p:spPr>
              <a:xfrm>
                <a:off x="914400" y="2108200"/>
                <a:ext cx="139699" cy="139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2">
                <a:extLst>
                  <a:ext uri="{FF2B5EF4-FFF2-40B4-BE49-F238E27FC236}">
                    <a16:creationId xmlns:a16="http://schemas.microsoft.com/office/drawing/2014/main" id="{0F4B334E-F86A-B85E-D5A4-640075A7A7D5}"/>
                  </a:ext>
                </a:extLst>
              </p:cNvPr>
              <p:cNvSpPr/>
              <p:nvPr/>
            </p:nvSpPr>
            <p:spPr>
              <a:xfrm>
                <a:off x="1629807" y="2108200"/>
                <a:ext cx="139699" cy="139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7">
              <a:extLst>
                <a:ext uri="{FF2B5EF4-FFF2-40B4-BE49-F238E27FC236}">
                  <a16:creationId xmlns:a16="http://schemas.microsoft.com/office/drawing/2014/main" id="{1AEFA279-B7EB-FC5E-548E-3107F84D5A33}"/>
                </a:ext>
              </a:extLst>
            </p:cNvPr>
            <p:cNvGrpSpPr/>
            <p:nvPr/>
          </p:nvGrpSpPr>
          <p:grpSpPr>
            <a:xfrm rot="10800000">
              <a:off x="5790938" y="4797154"/>
              <a:ext cx="355862" cy="156760"/>
              <a:chOff x="914400" y="1969867"/>
              <a:chExt cx="855106" cy="375588"/>
            </a:xfrm>
          </p:grpSpPr>
          <p:sp>
            <p:nvSpPr>
              <p:cNvPr id="20" name="任意多边形 9">
                <a:extLst>
                  <a:ext uri="{FF2B5EF4-FFF2-40B4-BE49-F238E27FC236}">
                    <a16:creationId xmlns:a16="http://schemas.microsoft.com/office/drawing/2014/main" id="{0F523095-CE0F-DF9A-6B1F-2CB2AE0DBE6D}"/>
                  </a:ext>
                </a:extLst>
              </p:cNvPr>
              <p:cNvSpPr/>
              <p:nvPr/>
            </p:nvSpPr>
            <p:spPr>
              <a:xfrm rot="2607713">
                <a:off x="1100354" y="1969867"/>
                <a:ext cx="437222" cy="375588"/>
              </a:xfrm>
              <a:custGeom>
                <a:avLst/>
                <a:gdLst>
                  <a:gd name="connsiteX0" fmla="*/ 0 w 368300"/>
                  <a:gd name="connsiteY0" fmla="*/ 355600 h 355600"/>
                  <a:gd name="connsiteX1" fmla="*/ 368300 w 368300"/>
                  <a:gd name="connsiteY1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300" h="355600">
                    <a:moveTo>
                      <a:pt x="0" y="355600"/>
                    </a:moveTo>
                    <a:cubicBezTo>
                      <a:pt x="91016" y="208491"/>
                      <a:pt x="182033" y="61383"/>
                      <a:pt x="36830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10">
                <a:extLst>
                  <a:ext uri="{FF2B5EF4-FFF2-40B4-BE49-F238E27FC236}">
                    <a16:creationId xmlns:a16="http://schemas.microsoft.com/office/drawing/2014/main" id="{9B98AC43-B0C6-1DFF-30A3-4AB3E3F2E8E8}"/>
                  </a:ext>
                </a:extLst>
              </p:cNvPr>
              <p:cNvSpPr/>
              <p:nvPr/>
            </p:nvSpPr>
            <p:spPr>
              <a:xfrm>
                <a:off x="914400" y="2108200"/>
                <a:ext cx="139699" cy="139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14">
                <a:extLst>
                  <a:ext uri="{FF2B5EF4-FFF2-40B4-BE49-F238E27FC236}">
                    <a16:creationId xmlns:a16="http://schemas.microsoft.com/office/drawing/2014/main" id="{194B39B8-8F3E-0BC9-411F-B65FCF7950BE}"/>
                  </a:ext>
                </a:extLst>
              </p:cNvPr>
              <p:cNvSpPr/>
              <p:nvPr/>
            </p:nvSpPr>
            <p:spPr>
              <a:xfrm>
                <a:off x="1629807" y="2108200"/>
                <a:ext cx="139699" cy="139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1">
            <a:extLst>
              <a:ext uri="{FF2B5EF4-FFF2-40B4-BE49-F238E27FC236}">
                <a16:creationId xmlns:a16="http://schemas.microsoft.com/office/drawing/2014/main" id="{82F82A3E-7B39-CCDB-E9A6-7EE5FD8FA293}"/>
              </a:ext>
            </a:extLst>
          </p:cNvPr>
          <p:cNvGrpSpPr/>
          <p:nvPr/>
        </p:nvGrpSpPr>
        <p:grpSpPr>
          <a:xfrm rot="2196606">
            <a:off x="2514263" y="5977099"/>
            <a:ext cx="58137" cy="261490"/>
            <a:chOff x="2698795" y="5138132"/>
            <a:chExt cx="139699" cy="516778"/>
          </a:xfrm>
        </p:grpSpPr>
        <p:sp>
          <p:nvSpPr>
            <p:cNvPr id="29" name="椭圆 17">
              <a:extLst>
                <a:ext uri="{FF2B5EF4-FFF2-40B4-BE49-F238E27FC236}">
                  <a16:creationId xmlns:a16="http://schemas.microsoft.com/office/drawing/2014/main" id="{DD931B02-3E33-E6C0-F034-1CE351193EF4}"/>
                </a:ext>
              </a:extLst>
            </p:cNvPr>
            <p:cNvSpPr/>
            <p:nvPr/>
          </p:nvSpPr>
          <p:spPr>
            <a:xfrm rot="5400000">
              <a:off x="2698795" y="5138132"/>
              <a:ext cx="139699" cy="139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18">
              <a:extLst>
                <a:ext uri="{FF2B5EF4-FFF2-40B4-BE49-F238E27FC236}">
                  <a16:creationId xmlns:a16="http://schemas.microsoft.com/office/drawing/2014/main" id="{A8EE002A-35DD-CBFA-E408-22BF329DF312}"/>
                </a:ext>
              </a:extLst>
            </p:cNvPr>
            <p:cNvSpPr/>
            <p:nvPr/>
          </p:nvSpPr>
          <p:spPr>
            <a:xfrm rot="5400000">
              <a:off x="2698795" y="5515211"/>
              <a:ext cx="139699" cy="139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4">
              <a:extLst>
                <a:ext uri="{FF2B5EF4-FFF2-40B4-BE49-F238E27FC236}">
                  <a16:creationId xmlns:a16="http://schemas.microsoft.com/office/drawing/2014/main" id="{7D58915F-ADE7-4BF2-1A32-9DF6A2C3C1F5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>
            <a:xfrm>
              <a:off x="2768644" y="5277831"/>
              <a:ext cx="0" cy="23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D4A2F3A-F886-379D-962C-01A3B01A3363}"/>
              </a:ext>
            </a:extLst>
          </p:cNvPr>
          <p:cNvSpPr txBox="1"/>
          <p:nvPr/>
        </p:nvSpPr>
        <p:spPr>
          <a:xfrm>
            <a:off x="960202" y="55349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B17F85-DDAF-8134-0B43-85B8F07EA4A3}"/>
              </a:ext>
            </a:extLst>
          </p:cNvPr>
          <p:cNvSpPr txBox="1"/>
          <p:nvPr/>
        </p:nvSpPr>
        <p:spPr>
          <a:xfrm>
            <a:off x="1527827" y="555502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/EC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20EB5C-9850-D0F2-2BD6-313DA6782C44}"/>
              </a:ext>
            </a:extLst>
          </p:cNvPr>
          <p:cNvSpPr txBox="1"/>
          <p:nvPr/>
        </p:nvSpPr>
        <p:spPr>
          <a:xfrm>
            <a:off x="2277060" y="55373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(n,</a:t>
            </a:r>
            <a:r>
              <a:rPr lang="el-GR" dirty="0"/>
              <a:t>γ</a:t>
            </a:r>
            <a:r>
              <a:rPr lang="en-US" dirty="0"/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4347B6-6DC2-96C4-9AF3-A47EF87AAE2B}"/>
              </a:ext>
            </a:extLst>
          </p:cNvPr>
          <p:cNvSpPr/>
          <p:nvPr/>
        </p:nvSpPr>
        <p:spPr>
          <a:xfrm>
            <a:off x="3292337" y="6034488"/>
            <a:ext cx="88824" cy="88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73974A-01C6-76AC-B573-8875F2580E56}"/>
              </a:ext>
            </a:extLst>
          </p:cNvPr>
          <p:cNvSpPr txBox="1"/>
          <p:nvPr/>
        </p:nvSpPr>
        <p:spPr>
          <a:xfrm>
            <a:off x="3071291" y="557243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EE845-F028-F1B8-D616-B943EB7BA4F2}"/>
              </a:ext>
            </a:extLst>
          </p:cNvPr>
          <p:cNvSpPr txBox="1"/>
          <p:nvPr/>
        </p:nvSpPr>
        <p:spPr>
          <a:xfrm>
            <a:off x="5019592" y="5430410"/>
            <a:ext cx="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2791E-67C6-1491-346E-F8426D2C8DED}"/>
              </a:ext>
            </a:extLst>
          </p:cNvPr>
          <p:cNvSpPr txBox="1"/>
          <p:nvPr/>
        </p:nvSpPr>
        <p:spPr>
          <a:xfrm>
            <a:off x="4746086" y="5510845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 provides also estimated values</a:t>
            </a:r>
          </a:p>
          <a:p>
            <a:r>
              <a:rPr lang="en-US" dirty="0"/>
              <a:t>(TMS) for unknown nuclides.</a:t>
            </a:r>
          </a:p>
        </p:txBody>
      </p:sp>
    </p:spTree>
    <p:extLst>
      <p:ext uri="{BB962C8B-B14F-4D97-AF65-F5344CB8AC3E}">
        <p14:creationId xmlns:p14="http://schemas.microsoft.com/office/powerpoint/2010/main" val="2286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"/>
    </mc:Choice>
    <mc:Fallback xmlns="">
      <p:transition spd="slow" advTm="20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16CE-8287-8DB3-B70A-BC74D3D6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E24B-0B2B-D314-C942-CB94090A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7993"/>
            <a:ext cx="7886700" cy="2962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/>
              <a:t>  </a:t>
            </a:r>
            <a:r>
              <a:rPr lang="en-US" altLang="zh-CN" b="1" dirty="0">
                <a:solidFill>
                  <a:schemeClr val="bg2"/>
                </a:solidFill>
              </a:rPr>
              <a:t>Introduction to the AME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b="1" dirty="0"/>
              <a:t>  </a:t>
            </a:r>
            <a:r>
              <a:rPr lang="en-US" altLang="zh-CN" b="1" dirty="0"/>
              <a:t>What’s new in AME2020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b="1" dirty="0"/>
              <a:t>Statistics, precision, MS, TMS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b="1" dirty="0"/>
              <a:t>  </a:t>
            </a:r>
            <a:r>
              <a:rPr lang="en-US" altLang="zh-CN" b="1" dirty="0">
                <a:solidFill>
                  <a:schemeClr val="bg2"/>
                </a:solidFill>
              </a:rPr>
              <a:t>Conclusions &amp; perspectives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10B93-5BFA-5AD2-7FFC-47A54BDB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ED465-0486-0080-2655-C316299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"/>
    </mc:Choice>
    <mc:Fallback xmlns="">
      <p:transition spd="slow" advTm="6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F025-0D65-3FBC-402C-C4D6D8A0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AME2020 collaboration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3104B-7987-9917-B8E1-99983B17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第十八届全国核物理大会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1DC60-3EA3-2DFF-810E-D96F6772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E2CBA-D7C4-D023-921A-16B6F0E7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6" y="1131334"/>
            <a:ext cx="5228167" cy="1408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9899D-B1D7-9EBA-27E2-9789A36F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8" y="2774643"/>
            <a:ext cx="5067301" cy="1416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3B2EA-75CE-BBFB-FFD5-7B154501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82" y="4500647"/>
            <a:ext cx="5429249" cy="1143206"/>
          </a:xfrm>
          <a:prstGeom prst="rect">
            <a:avLst/>
          </a:prstGeom>
        </p:spPr>
      </p:pic>
      <p:pic>
        <p:nvPicPr>
          <p:cNvPr id="13" name="内容占位符 3" descr="P61006-105353.jpg">
            <a:extLst>
              <a:ext uri="{FF2B5EF4-FFF2-40B4-BE49-F238E27FC236}">
                <a16:creationId xmlns:a16="http://schemas.microsoft.com/office/drawing/2014/main" id="{BFE81CBF-A946-CC5E-834E-CC35449AD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931" r="11329"/>
          <a:stretch>
            <a:fillRect/>
          </a:stretch>
        </p:blipFill>
        <p:spPr>
          <a:xfrm>
            <a:off x="5970070" y="1190236"/>
            <a:ext cx="2591630" cy="21892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A8FF0-C59C-293B-2259-825BB0FB9CC8}"/>
              </a:ext>
            </a:extLst>
          </p:cNvPr>
          <p:cNvSpPr txBox="1"/>
          <p:nvPr/>
        </p:nvSpPr>
        <p:spPr>
          <a:xfrm>
            <a:off x="5827183" y="4022812"/>
            <a:ext cx="324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Files can be accessed https://amdc.impcas.ac.cn</a:t>
            </a:r>
          </a:p>
        </p:txBody>
      </p:sp>
    </p:spTree>
    <p:extLst>
      <p:ext uri="{BB962C8B-B14F-4D97-AF65-F5344CB8AC3E}">
        <p14:creationId xmlns:p14="http://schemas.microsoft.com/office/powerpoint/2010/main" val="14287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"/>
    </mc:Choice>
    <mc:Fallback xmlns="">
      <p:transition spd="slow" advTm="32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86F40D-F61E-E08E-01D6-C24751BB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0" y="843560"/>
            <a:ext cx="8858180" cy="5170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A95C-0808-658E-69EA-4BC46C84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of AME2020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E752D-B653-B657-FF77-9E418796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B40D61B-75A4-15D2-8A5A-81B82199A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63043"/>
              </p:ext>
            </p:extLst>
          </p:nvPr>
        </p:nvGraphicFramePr>
        <p:xfrm>
          <a:off x="781574" y="1333849"/>
          <a:ext cx="3060585" cy="106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95">
                  <a:extLst>
                    <a:ext uri="{9D8B030D-6E8A-4147-A177-3AD203B41FA5}">
                      <a16:colId xmlns:a16="http://schemas.microsoft.com/office/drawing/2014/main" val="2488426884"/>
                    </a:ext>
                  </a:extLst>
                </a:gridCol>
                <a:gridCol w="1020195">
                  <a:extLst>
                    <a:ext uri="{9D8B030D-6E8A-4147-A177-3AD203B41FA5}">
                      <a16:colId xmlns:a16="http://schemas.microsoft.com/office/drawing/2014/main" val="1447842886"/>
                    </a:ext>
                  </a:extLst>
                </a:gridCol>
                <a:gridCol w="1020195">
                  <a:extLst>
                    <a:ext uri="{9D8B030D-6E8A-4147-A177-3AD203B41FA5}">
                      <a16:colId xmlns:a16="http://schemas.microsoft.com/office/drawing/2014/main" val="3306066953"/>
                    </a:ext>
                  </a:extLst>
                </a:gridCol>
              </a:tblGrid>
              <a:tr h="33654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gs</a:t>
                      </a:r>
                      <a:r>
                        <a:rPr lang="en-US" altLang="zh-CN" sz="1200" dirty="0"/>
                        <a:t>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Isomer (&gt;100ns)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75410"/>
                  </a:ext>
                </a:extLst>
              </a:tr>
              <a:tr h="3365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experiment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53078"/>
                  </a:ext>
                </a:extLst>
              </a:tr>
              <a:tr h="245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606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2F2E5A-162C-0AF5-D861-CBD762DE6965}"/>
                  </a:ext>
                </a:extLst>
              </p:cNvPr>
              <p:cNvSpPr txBox="1"/>
              <p:nvPr/>
            </p:nvSpPr>
            <p:spPr>
              <a:xfrm>
                <a:off x="3485627" y="4303552"/>
                <a:ext cx="396746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Least-squares adjustment in AME2020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13812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experimental data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5841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valid input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primary data: 1066 inertia and 1135 energy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2201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equations with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1304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unknown masses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𝟎𝟐𝟑</m:t>
                    </m:r>
                  </m:oMath>
                </a14:m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=1±0.24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2F2E5A-162C-0AF5-D861-CBD762DE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27" y="4303552"/>
                <a:ext cx="3967468" cy="1600438"/>
              </a:xfrm>
              <a:prstGeom prst="rect">
                <a:avLst/>
              </a:prstGeom>
              <a:blipFill>
                <a:blip r:embed="rId3"/>
                <a:stretch>
                  <a:fillRect l="-307" t="-760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E3EE69B-E9BB-6482-3AE4-ACA26AD3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98"/>
    </mc:Choice>
    <mc:Fallback xmlns="">
      <p:transition spd="slow" advTm="912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FB6B83-A1D8-2DC8-B8CE-9597BF09D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499" y="826375"/>
            <a:ext cx="8147002" cy="55031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54C8A-6895-C3C6-8189-A44FA970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Precision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85EB-8295-AD41-A972-4F58A9D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0532-17A0-4579-959F-61D4A58C0C44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31F5D-3FD9-EA37-AFF6-049A90B6A809}"/>
              </a:ext>
            </a:extLst>
          </p:cNvPr>
          <p:cNvSpPr txBox="1"/>
          <p:nvPr/>
        </p:nvSpPr>
        <p:spPr>
          <a:xfrm>
            <a:off x="6748943" y="443533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（</a:t>
            </a:r>
            <a:r>
              <a:rPr lang="en-US" b="1" dirty="0"/>
              <a:t>74</a:t>
            </a:r>
            <a:r>
              <a:rPr lang="zh-CN" altLang="en-US" b="1" dirty="0"/>
              <a:t>）</a:t>
            </a:r>
            <a:endParaRPr lang="en-US" b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F616979-537C-08F3-F1F7-E63ED2F48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27677"/>
              </p:ext>
            </p:extLst>
          </p:nvPr>
        </p:nvGraphicFramePr>
        <p:xfrm>
          <a:off x="1360513" y="974242"/>
          <a:ext cx="477875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51">
                  <a:extLst>
                    <a:ext uri="{9D8B030D-6E8A-4147-A177-3AD203B41FA5}">
                      <a16:colId xmlns:a16="http://schemas.microsoft.com/office/drawing/2014/main" val="2417086392"/>
                    </a:ext>
                  </a:extLst>
                </a:gridCol>
                <a:gridCol w="955751">
                  <a:extLst>
                    <a:ext uri="{9D8B030D-6E8A-4147-A177-3AD203B41FA5}">
                      <a16:colId xmlns:a16="http://schemas.microsoft.com/office/drawing/2014/main" val="2627599058"/>
                    </a:ext>
                  </a:extLst>
                </a:gridCol>
                <a:gridCol w="955751">
                  <a:extLst>
                    <a:ext uri="{9D8B030D-6E8A-4147-A177-3AD203B41FA5}">
                      <a16:colId xmlns:a16="http://schemas.microsoft.com/office/drawing/2014/main" val="1727781522"/>
                    </a:ext>
                  </a:extLst>
                </a:gridCol>
                <a:gridCol w="955751">
                  <a:extLst>
                    <a:ext uri="{9D8B030D-6E8A-4147-A177-3AD203B41FA5}">
                      <a16:colId xmlns:a16="http://schemas.microsoft.com/office/drawing/2014/main" val="442256129"/>
                    </a:ext>
                  </a:extLst>
                </a:gridCol>
                <a:gridCol w="955751">
                  <a:extLst>
                    <a:ext uri="{9D8B030D-6E8A-4147-A177-3AD203B41FA5}">
                      <a16:colId xmlns:a16="http://schemas.microsoft.com/office/drawing/2014/main" val="3752827363"/>
                    </a:ext>
                  </a:extLst>
                </a:gridCol>
              </a:tblGrid>
              <a:tr h="23465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0.1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1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10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100 keV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4059"/>
                  </a:ext>
                </a:extLst>
              </a:tr>
              <a:tr h="2418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AME2020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31595"/>
                  </a:ext>
                </a:extLst>
              </a:tr>
              <a:tr h="2418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AME2016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48317"/>
                  </a:ext>
                </a:extLst>
              </a:tr>
              <a:tr h="2418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97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0ADE737-F3EE-382F-AC70-043824D5B3EE}"/>
              </a:ext>
            </a:extLst>
          </p:cNvPr>
          <p:cNvSpPr txBox="1"/>
          <p:nvPr/>
        </p:nvSpPr>
        <p:spPr>
          <a:xfrm>
            <a:off x="2447059" y="577971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Precisions of 427</a:t>
            </a:r>
            <a:r>
              <a:rPr lang="zh-CN" altLang="en-US" b="1" dirty="0"/>
              <a:t> </a:t>
            </a:r>
            <a:r>
              <a:rPr lang="en-US" altLang="zh-CN" b="1" dirty="0"/>
              <a:t>mass are improved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680BAB-5378-0435-9A47-5B11C743EA98}"/>
              </a:ext>
            </a:extLst>
          </p:cNvPr>
          <p:cNvSpPr/>
          <p:nvPr/>
        </p:nvSpPr>
        <p:spPr>
          <a:xfrm rot="19249578">
            <a:off x="1784424" y="4794857"/>
            <a:ext cx="620785" cy="18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58A24-D914-A544-D818-4BD9A8683987}"/>
              </a:ext>
            </a:extLst>
          </p:cNvPr>
          <p:cNvSpPr txBox="1"/>
          <p:nvPr/>
        </p:nvSpPr>
        <p:spPr>
          <a:xfrm>
            <a:off x="1384288" y="437619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CSR(IMS)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ADE618-F46A-AA4D-0777-74BEDA1F4584}"/>
              </a:ext>
            </a:extLst>
          </p:cNvPr>
          <p:cNvSpPr/>
          <p:nvPr/>
        </p:nvSpPr>
        <p:spPr>
          <a:xfrm rot="19249578">
            <a:off x="2469668" y="4924662"/>
            <a:ext cx="620785" cy="18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A76FA-0043-DD60-2D5B-CA825EEC22C8}"/>
              </a:ext>
            </a:extLst>
          </p:cNvPr>
          <p:cNvSpPr txBox="1"/>
          <p:nvPr/>
        </p:nvSpPr>
        <p:spPr>
          <a:xfrm>
            <a:off x="2921109" y="5040975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RIKEN(Bp-</a:t>
            </a:r>
            <a:r>
              <a:rPr lang="en-US" b="1" dirty="0" err="1"/>
              <a:t>ToF</a:t>
            </a:r>
            <a:r>
              <a:rPr lang="en-US" b="1" dirty="0"/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A00589-5F4E-6DE5-FD4E-CD18143C0206}"/>
              </a:ext>
            </a:extLst>
          </p:cNvPr>
          <p:cNvSpPr/>
          <p:nvPr/>
        </p:nvSpPr>
        <p:spPr>
          <a:xfrm rot="19249578">
            <a:off x="5068718" y="3234328"/>
            <a:ext cx="620785" cy="18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0576B-1C29-1B63-2346-243FBC20E2CE}"/>
              </a:ext>
            </a:extLst>
          </p:cNvPr>
          <p:cNvSpPr txBox="1"/>
          <p:nvPr/>
        </p:nvSpPr>
        <p:spPr>
          <a:xfrm>
            <a:off x="5379111" y="342712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CPT(PI-ICR)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9760E4-E750-58D5-B5C8-7B8B7C0BC42F}"/>
              </a:ext>
            </a:extLst>
          </p:cNvPr>
          <p:cNvSpPr/>
          <p:nvPr/>
        </p:nvSpPr>
        <p:spPr>
          <a:xfrm rot="19684992">
            <a:off x="6310808" y="1998132"/>
            <a:ext cx="620785" cy="18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3AF22-979B-DEE3-BDED-51CA32693F6C}"/>
              </a:ext>
            </a:extLst>
          </p:cNvPr>
          <p:cNvSpPr txBox="1"/>
          <p:nvPr/>
        </p:nvSpPr>
        <p:spPr>
          <a:xfrm>
            <a:off x="5709732" y="2433069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Lanzhou(α)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70A87C-27BA-1F9E-BDEB-A7ADBE4866D4}"/>
              </a:ext>
            </a:extLst>
          </p:cNvPr>
          <p:cNvSpPr/>
          <p:nvPr/>
        </p:nvSpPr>
        <p:spPr>
          <a:xfrm rot="19249578">
            <a:off x="2891493" y="3903308"/>
            <a:ext cx="620785" cy="18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AA5A-DD37-B86F-236F-471D11DD475B}"/>
              </a:ext>
            </a:extLst>
          </p:cNvPr>
          <p:cNvSpPr txBox="1"/>
          <p:nvPr/>
        </p:nvSpPr>
        <p:spPr>
          <a:xfrm>
            <a:off x="2615347" y="348439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53A25-B560-83FF-1CC3-8ABF579669FD}"/>
              </a:ext>
            </a:extLst>
          </p:cNvPr>
          <p:cNvSpPr txBox="1"/>
          <p:nvPr/>
        </p:nvSpPr>
        <p:spPr>
          <a:xfrm>
            <a:off x="6115050" y="1223594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RIKEN(MR-</a:t>
            </a:r>
            <a:r>
              <a:rPr lang="en-US" b="1" dirty="0" err="1"/>
              <a:t>ToF</a:t>
            </a:r>
            <a:r>
              <a:rPr lang="en-US" b="1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1B3D61-48D8-6871-DA7C-8DC0D57034AD}"/>
              </a:ext>
            </a:extLst>
          </p:cNvPr>
          <p:cNvSpPr/>
          <p:nvPr/>
        </p:nvSpPr>
        <p:spPr>
          <a:xfrm rot="19420930">
            <a:off x="7022867" y="1570362"/>
            <a:ext cx="745581" cy="317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6FC6DD2-EE15-63C3-1FD1-C2E705F0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en-US" altLang="zh-CN" dirty="0"/>
              <a:t>ARIS2023</a:t>
            </a:r>
            <a:r>
              <a:rPr lang="zh-CN" altLang="en-US" dirty="0"/>
              <a:t>，</a:t>
            </a:r>
            <a:r>
              <a:rPr lang="en-US" altLang="zh-CN" dirty="0"/>
              <a:t>Avignon-France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42CFE-0ABF-563F-B2FE-65AB9D3EA44C}"/>
                  </a:ext>
                </a:extLst>
              </p:cNvPr>
              <p:cNvSpPr txBox="1"/>
              <p:nvPr/>
            </p:nvSpPr>
            <p:spPr>
              <a:xfrm>
                <a:off x="8180055" y="1069706"/>
                <a:ext cx="1064330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𝑨𝑴𝑬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𝟐𝟎𝟏𝟔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𝑨𝑴𝑬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𝟐𝟎𝟐𝟎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A42CFE-0ABF-563F-B2FE-65AB9D3EA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55" y="1069706"/>
                <a:ext cx="10643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86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10"/>
    </mc:Choice>
    <mc:Fallback xmlns="">
      <p:transition spd="slow" advTm="163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23046</TotalTime>
  <Words>697</Words>
  <Application>Microsoft Office PowerPoint</Application>
  <PresentationFormat>On-screen Show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The new Atomic Mass Evaluation (AME2020)</vt:lpstr>
      <vt:lpstr>Outline</vt:lpstr>
      <vt:lpstr>PowerPoint Presentation</vt:lpstr>
      <vt:lpstr>Precision of 14N</vt:lpstr>
      <vt:lpstr>70 years of Atomic Mass Evaluation</vt:lpstr>
      <vt:lpstr>PowerPoint Presentation</vt:lpstr>
      <vt:lpstr>AME2020 collaboration</vt:lpstr>
      <vt:lpstr>Statistics of AME2020</vt:lpstr>
      <vt:lpstr>Precision comparison</vt:lpstr>
      <vt:lpstr>Worldwide mass spectrometer</vt:lpstr>
      <vt:lpstr>Accuracy of AME extrapolation</vt:lpstr>
      <vt:lpstr>Highlight: anchor point in SHN</vt:lpstr>
      <vt:lpstr>Highlight: deformation around N=40</vt:lpstr>
      <vt:lpstr>Ad: &lt;&lt;AME-NUCLEUS&gt;&gt;</vt:lpstr>
      <vt:lpstr>Conclusions &amp; 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Wenjia HUANG</dc:creator>
  <cp:lastModifiedBy>Wenjia HUANG</cp:lastModifiedBy>
  <cp:revision>358</cp:revision>
  <dcterms:created xsi:type="dcterms:W3CDTF">2023-05-05T14:07:33Z</dcterms:created>
  <dcterms:modified xsi:type="dcterms:W3CDTF">2023-06-08T12:18:39Z</dcterms:modified>
</cp:coreProperties>
</file>