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  <p:sldMasterId id="2147483694" r:id="rId2"/>
  </p:sldMasterIdLst>
  <p:notesMasterIdLst>
    <p:notesMasterId r:id="rId49"/>
  </p:notesMasterIdLst>
  <p:handoutMasterIdLst>
    <p:handoutMasterId r:id="rId50"/>
  </p:handoutMasterIdLst>
  <p:sldIdLst>
    <p:sldId id="261" r:id="rId3"/>
    <p:sldId id="321" r:id="rId4"/>
    <p:sldId id="281" r:id="rId5"/>
    <p:sldId id="282" r:id="rId6"/>
    <p:sldId id="284" r:id="rId7"/>
    <p:sldId id="290" r:id="rId8"/>
    <p:sldId id="291" r:id="rId9"/>
    <p:sldId id="293" r:id="rId10"/>
    <p:sldId id="341" r:id="rId11"/>
    <p:sldId id="342" r:id="rId12"/>
    <p:sldId id="335" r:id="rId13"/>
    <p:sldId id="300" r:id="rId14"/>
    <p:sldId id="306" r:id="rId15"/>
    <p:sldId id="345" r:id="rId16"/>
    <p:sldId id="266" r:id="rId17"/>
    <p:sldId id="343" r:id="rId18"/>
    <p:sldId id="344" r:id="rId19"/>
    <p:sldId id="329" r:id="rId20"/>
    <p:sldId id="315" r:id="rId21"/>
    <p:sldId id="280" r:id="rId22"/>
    <p:sldId id="334" r:id="rId23"/>
    <p:sldId id="336" r:id="rId24"/>
    <p:sldId id="337" r:id="rId25"/>
    <p:sldId id="338" r:id="rId26"/>
    <p:sldId id="339" r:id="rId27"/>
    <p:sldId id="340" r:id="rId28"/>
    <p:sldId id="292" r:id="rId29"/>
    <p:sldId id="309" r:id="rId30"/>
    <p:sldId id="319" r:id="rId31"/>
    <p:sldId id="257" r:id="rId32"/>
    <p:sldId id="294" r:id="rId33"/>
    <p:sldId id="263" r:id="rId34"/>
    <p:sldId id="264" r:id="rId35"/>
    <p:sldId id="269" r:id="rId36"/>
    <p:sldId id="302" r:id="rId37"/>
    <p:sldId id="318" r:id="rId38"/>
    <p:sldId id="320" r:id="rId39"/>
    <p:sldId id="313" r:id="rId40"/>
    <p:sldId id="316" r:id="rId41"/>
    <p:sldId id="305" r:id="rId42"/>
    <p:sldId id="311" r:id="rId43"/>
    <p:sldId id="312" r:id="rId44"/>
    <p:sldId id="273" r:id="rId45"/>
    <p:sldId id="314" r:id="rId46"/>
    <p:sldId id="322" r:id="rId47"/>
    <p:sldId id="317" r:id="rId4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D5D"/>
    <a:srgbClr val="DCE7F0"/>
    <a:srgbClr val="1D8DB0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B2C8B-1C36-4187-86AD-145B64FC8460}" v="35" dt="2023-06-08T07:02:30.7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5" autoAdjust="0"/>
    <p:restoredTop sz="96713" autoAdjust="0"/>
  </p:normalViewPr>
  <p:slideViewPr>
    <p:cSldViewPr snapToGrid="0" snapToObjects="1">
      <p:cViewPr varScale="1">
        <p:scale>
          <a:sx n="63" d="100"/>
          <a:sy n="63" d="100"/>
        </p:scale>
        <p:origin x="636" y="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30T10:30:03.664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13868.95313"/>
      <inkml:brushProperty name="anchorY" value="10307.18359"/>
      <inkml:brushProperty name="scaleFactor" value="0.5"/>
    </inkml:brush>
  </inkml:definitions>
  <inkml:trace contextRef="#ctx0" brushRef="#br0">1 150 24575,'0'0'0,"3"7"0,10 7 0,4 6 0,3 4 0,5 5 0,5 0 0,5 7 0,7 7 0,6 2 0,5-3 0,8 3 0,-2 0 0,-1-5-1147,139 35 328,14-8-164,-4-4 0,-33-14 0,-38-15 0,-40-13 0,-28-7 0,-24-6 351,-10 0 696,6 5 969,4-1-214,11 3 164,12-3 0,4-2 0,-2-4 0,-3-2 0,-9-2 0,-7-1-351,3-1-695,12-1 176,36 1-113,27-1 0,16-11 0,-15-1 0,-11 0 0,-10-1 0,-10-2 0,-7-1 0,10-1 0,-6-5 0,1-2 0,-11 1 0,-16 4 0,-3 1 0,-14 1 0,-5 0 0,-5 0 0,-7 0 0,3-2 0,-4-4 0,1 4 0,13-8 0,1-4 0,2 4 0,-6-2 0,-6 6 0,-7 6 0,-8 2 0,-1 5 0,-2 0 0,0 3 0,-1 2 0,-4-6 0,-5-3 0,-3-2 0,0-3 0,2 0 0,3 3 0,2 0 0,3-4 0,-3 0 0,0 3 0,-2-9 0,0 5 0,-3 0 0,1 5 0,-2 0 0,-2 1 0,-2 0 0,2-2 0,-2-1 0,0 0 0,-2 0 0,-4 18 0,1-1 0,0 0 0,-1 1 0,1-1 0,0 1 0,-1-1 0,1 1 0,-1 0 0,-1-3 0,3 4 0,-2 0 0,1-1 0,-1 0 0,1 1 0,-1-1 0,1 0 0,-1 1 0,1-1 0,-1 1 0,1-1 0,-1 0 0,-1 0 0,-10-3 0,1 8 0,-6 1 0,2 5 0,-2 0 0,0 2 0,-2 3 0,-8 1 0,-5-2 0,-1 5 0,-2-3 0,2-3 0,3-3 0,-1-5 0,2-2 0,3-1 0,1-2 0,7 3 0,1 1 0,0-1 0,-3 4 0,-6-1 0,-4 4 0,-1-2 0,1-1 0,3-2 0,2-1 0,1 1 0,3 0 0,0-1 0,1 0 0,0-2 0,0-1 0,0 3 0,1 1 0,-1-2 0,-9 1 0,-3-2 0,-1-1 0,2 0 0,6-1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30T10:30:06.074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-20054.56641"/>
      <inkml:brushProperty name="anchorY" value="9308.44531"/>
      <inkml:brushProperty name="scaleFactor" value="0.5"/>
    </inkml:brush>
  </inkml:definitions>
  <inkml:trace contextRef="#ctx0" brushRef="#br0">0 0 24575,'0'0'0,"0"4"0,0 4 0,0 5 0,0 7 0,0 6 0,0 6 0,0 9 0,0-2 0,0-2 0,0-4 0,0-5 0,0-3 0,0-2 0,0-3 0,0 4 0,0 0 0,0-1 0,5-4 0,-1-1 0,0 0 0,8-5 0,-2 1 0,0 0 0,-2 2 0,-3 2 0,3 0 0,-3 1 0,0 1 0,2 1 0,0-1 0,-2 1 0,3-5 0,-2 0 0,0 0 0,-2 1 0,-2 1 0,4 1 0,-1 0 0,3-3 0,-1 0 0,0 0 0,1-3 0,0-3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8-6-2023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15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04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3f49903f7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g103f49903f7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150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680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0869" y="0"/>
            <a:ext cx="117504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220869" y="1031842"/>
            <a:ext cx="11750400" cy="52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220869" y="6318945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7039667" y="6356350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376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A6CEF-0ADA-4238-B50C-1350172A3869}" type="datetime1">
              <a:rPr lang="nl-BE" smtClean="0"/>
              <a:t>8/06/2023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D6401-FF57-4522-B8BC-9186C08544CC}" type="datetime1">
              <a:rPr lang="nl-BE" smtClean="0"/>
              <a:t>8/06/2023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261A-01F5-42CF-9A61-A909FE704659}" type="datetime1">
              <a:rPr lang="nl-BE" smtClean="0"/>
              <a:t>8/06/2023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E5D8-5DA6-4E4A-8F30-6E5F24AAB4C1}" type="datetime1">
              <a:rPr lang="nl-BE" smtClean="0"/>
              <a:t>8/06/2023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B9A3-65E7-4FAB-9201-661C994A9A0F}" type="datetime1">
              <a:rPr lang="nl-BE" smtClean="0"/>
              <a:t>8/06/2023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430C-1387-4E77-9D51-0D073377E17D}" type="datetime1">
              <a:rPr lang="nl-BE" smtClean="0"/>
              <a:t>8/06/2023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13EC-4186-4492-AAE9-189F708E7660}" type="datetime1">
              <a:rPr lang="nl-BE" smtClean="0"/>
              <a:t>8/06/2023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841C-49E8-4BDD-8A4E-42C2CBE10ED9}" type="datetime1">
              <a:rPr lang="nl-BE" smtClean="0"/>
              <a:t>8/06/2023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B0787-C55D-4679-965E-D408A5E63CD7}" type="datetime1">
              <a:rPr lang="nl-BE" smtClean="0"/>
              <a:t>8/06/2023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613-91B1-442C-B94B-B95924581634}" type="datetime1">
              <a:rPr lang="nl-BE" smtClean="0"/>
              <a:t>8/06/2023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972B7B2D-A589-43A3-AAA9-C98B785A4EC1}" type="datetime1">
              <a:rPr lang="nl-BE" smtClean="0"/>
              <a:t>8/06/2023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GB"/>
              <a:t>Insitute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98" r:id="rId1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58ACFB56-2562-4801-910D-08B55E8DBFB1}" type="datetime1">
              <a:rPr lang="nl-BE" smtClean="0"/>
              <a:t>8/06/2023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10" Type="http://schemas.openxmlformats.org/officeDocument/2006/relationships/image" Target="../media/image340.png"/><Relationship Id="rId4" Type="http://schemas.openxmlformats.org/officeDocument/2006/relationships/image" Target="../media/image280.png"/><Relationship Id="rId9" Type="http://schemas.openxmlformats.org/officeDocument/2006/relationships/image" Target="../media/image3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4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400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12" Type="http://schemas.openxmlformats.org/officeDocument/2006/relationships/hyperlink" Target="https://isolde-cris.web.cern.ch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8.png"/><Relationship Id="rId4" Type="http://schemas.openxmlformats.org/officeDocument/2006/relationships/image" Target="../media/image44.png"/><Relationship Id="rId9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0.png"/><Relationship Id="rId3" Type="http://schemas.openxmlformats.org/officeDocument/2006/relationships/image" Target="../media/image2700.png"/><Relationship Id="rId7" Type="http://schemas.openxmlformats.org/officeDocument/2006/relationships/image" Target="../media/image3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0.png"/><Relationship Id="rId5" Type="http://schemas.openxmlformats.org/officeDocument/2006/relationships/image" Target="../media/image2900.png"/><Relationship Id="rId10" Type="http://schemas.openxmlformats.org/officeDocument/2006/relationships/image" Target="../media/image3400.png"/><Relationship Id="rId4" Type="http://schemas.openxmlformats.org/officeDocument/2006/relationships/image" Target="../media/image2800.png"/><Relationship Id="rId9" Type="http://schemas.openxmlformats.org/officeDocument/2006/relationships/image" Target="../media/image33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cfp.physics.northwestern.edu/gabrielse-group/acme-electron-edm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000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olde-cris.web.cern.ch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0.png"/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75999" y="1639486"/>
            <a:ext cx="11040002" cy="1633055"/>
          </a:xfrm>
        </p:spPr>
        <p:txBody>
          <a:bodyPr>
            <a:normAutofit/>
          </a:bodyPr>
          <a:lstStyle/>
          <a:p>
            <a:r>
              <a:rPr lang="en-US" sz="4400" dirty="0"/>
              <a:t>Nuclear and molecular physics studies with laser spectroscopy of radioactive molecules</a:t>
            </a:r>
            <a:endParaRPr lang="en-US" sz="8000" dirty="0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9003430" cy="1330216"/>
          </a:xfrm>
        </p:spPr>
        <p:txBody>
          <a:bodyPr>
            <a:normAutofit lnSpcReduction="10000"/>
          </a:bodyPr>
          <a:lstStyle/>
          <a:p>
            <a:r>
              <a:rPr lang="nl-NL" dirty="0"/>
              <a:t>Michail Athanasakis-Kaklamanakis</a:t>
            </a:r>
          </a:p>
          <a:p>
            <a:r>
              <a:rPr lang="nl-NL" dirty="0" err="1"/>
              <a:t>June</a:t>
            </a:r>
            <a:r>
              <a:rPr lang="nl-NL" dirty="0"/>
              <a:t> 4-9, 2023</a:t>
            </a:r>
          </a:p>
          <a:p>
            <a:r>
              <a:rPr lang="nl-NL" b="1" dirty="0"/>
              <a:t>ARIS2023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1420DB0-5439-4C50-8594-41CD3E572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340" y="3838724"/>
            <a:ext cx="4469661" cy="1139273"/>
          </a:xfrm>
          <a:prstGeom prst="rect">
            <a:avLst/>
          </a:prstGeom>
        </p:spPr>
      </p:pic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A041BEF1-0CF0-D814-0ECA-5D21F7E0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340" y="5185399"/>
            <a:ext cx="2433089" cy="1544448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7469672-5BA4-4F61-CF70-5A9778B1A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122" y="5316469"/>
            <a:ext cx="2276499" cy="128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8788F-4790-41DD-B2F9-5465A594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468C1-6616-47D4-B70E-D370824C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A8CF38-AF66-479E-A09B-A21BECA8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41492"/>
            <a:ext cx="11041200" cy="1152000"/>
          </a:xfrm>
        </p:spPr>
        <p:txBody>
          <a:bodyPr>
            <a:normAutofit/>
          </a:bodyPr>
          <a:lstStyle/>
          <a:p>
            <a:r>
              <a:rPr lang="en-US" dirty="0"/>
              <a:t>Charge radii from atomic/molecular isotope shifts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1038B4-20B3-4C8E-B0A5-2CEB745E4289}"/>
                  </a:ext>
                </a:extLst>
              </p:cNvPr>
              <p:cNvSpPr txBox="1"/>
              <p:nvPr/>
            </p:nvSpPr>
            <p:spPr>
              <a:xfrm>
                <a:off x="576000" y="2614156"/>
                <a:ext cx="7252547" cy="1021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𝚿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sup>
                      </m:sSup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1038B4-20B3-4C8E-B0A5-2CEB745E4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2614156"/>
                <a:ext cx="7252547" cy="10213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51E680-E457-46BE-BC9D-1D2E025CD707}"/>
                  </a:ext>
                </a:extLst>
              </p:cNvPr>
              <p:cNvSpPr txBox="1"/>
              <p:nvPr/>
            </p:nvSpPr>
            <p:spPr>
              <a:xfrm>
                <a:off x="9665938" y="1375065"/>
                <a:ext cx="38467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𝚿</m:t>
                      </m:r>
                    </m:oMath>
                  </m:oMathPara>
                </a14:m>
                <a:endParaRPr lang="en-US" sz="20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𝚵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51E680-E457-46BE-BC9D-1D2E025CD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938" y="1375065"/>
                <a:ext cx="384678" cy="707886"/>
              </a:xfrm>
              <a:prstGeom prst="rect">
                <a:avLst/>
              </a:prstGeom>
              <a:blipFill>
                <a:blip r:embed="rId4"/>
                <a:stretch>
                  <a:fillRect r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Brace 14">
            <a:extLst>
              <a:ext uri="{FF2B5EF4-FFF2-40B4-BE49-F238E27FC236}">
                <a16:creationId xmlns:a16="http://schemas.microsoft.com/office/drawing/2014/main" id="{ACF39823-F2D4-42E0-8DCA-0B8E9BD22AF0}"/>
              </a:ext>
            </a:extLst>
          </p:cNvPr>
          <p:cNvSpPr/>
          <p:nvPr/>
        </p:nvSpPr>
        <p:spPr>
          <a:xfrm>
            <a:off x="10075777" y="1417542"/>
            <a:ext cx="231393" cy="646331"/>
          </a:xfrm>
          <a:prstGeom prst="rightBrac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798C75-EDB2-4AB4-B3B1-3ED3E1F33DAB}"/>
                  </a:ext>
                </a:extLst>
              </p:cNvPr>
              <p:cNvSpPr txBox="1"/>
              <p:nvPr/>
            </p:nvSpPr>
            <p:spPr>
              <a:xfrm>
                <a:off x="10234628" y="1405843"/>
                <a:ext cx="18390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Values specific</a:t>
                </a:r>
              </a:p>
              <a:p>
                <a:pPr algn="ctr"/>
                <a:r>
                  <a:rPr lang="en-US" b="1" dirty="0"/>
                  <a:t>to transition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798C75-EDB2-4AB4-B3B1-3ED3E1F33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628" y="1405843"/>
                <a:ext cx="1839030" cy="646331"/>
              </a:xfrm>
              <a:prstGeom prst="rect">
                <a:avLst/>
              </a:prstGeom>
              <a:blipFill>
                <a:blip r:embed="rId5"/>
                <a:stretch>
                  <a:fillRect l="-2980" t="-5660" r="-231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BD29B9A-825B-C21D-18E5-C768DCE66BD7}"/>
              </a:ext>
            </a:extLst>
          </p:cNvPr>
          <p:cNvSpPr txBox="1"/>
          <p:nvPr/>
        </p:nvSpPr>
        <p:spPr>
          <a:xfrm>
            <a:off x="754595" y="3701616"/>
            <a:ext cx="2511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depends on the change of electronic overlap with nucleus between states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6EEB51-5CB7-2FA1-73BB-61818037D06B}"/>
              </a:ext>
            </a:extLst>
          </p:cNvPr>
          <p:cNvSpPr txBox="1"/>
          <p:nvPr/>
        </p:nvSpPr>
        <p:spPr>
          <a:xfrm>
            <a:off x="3958366" y="3807271"/>
            <a:ext cx="2283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depends on all electron correlations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7308EA-95E0-98AD-E4AD-C1A8D3136356}"/>
                  </a:ext>
                </a:extLst>
              </p:cNvPr>
              <p:cNvSpPr txBox="1"/>
              <p:nvPr/>
            </p:nvSpPr>
            <p:spPr>
              <a:xfrm>
                <a:off x="9480517" y="2311189"/>
                <a:ext cx="7204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7308EA-95E0-98AD-E4AD-C1A8D3136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517" y="2311189"/>
                <a:ext cx="72046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Brace 27">
            <a:extLst>
              <a:ext uri="{FF2B5EF4-FFF2-40B4-BE49-F238E27FC236}">
                <a16:creationId xmlns:a16="http://schemas.microsoft.com/office/drawing/2014/main" id="{ACD83048-5E8B-753D-FF14-93F98AD9124E}"/>
              </a:ext>
            </a:extLst>
          </p:cNvPr>
          <p:cNvSpPr/>
          <p:nvPr/>
        </p:nvSpPr>
        <p:spPr>
          <a:xfrm>
            <a:off x="10085283" y="2299490"/>
            <a:ext cx="231393" cy="608425"/>
          </a:xfrm>
          <a:prstGeom prst="rightBrac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BC2D26-3031-F68B-C515-2B8716F9A3C1}"/>
              </a:ext>
            </a:extLst>
          </p:cNvPr>
          <p:cNvSpPr txBox="1"/>
          <p:nvPr/>
        </p:nvSpPr>
        <p:spPr>
          <a:xfrm>
            <a:off x="10337878" y="2249681"/>
            <a:ext cx="1633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transition-independent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7CDE3-4999-90C2-4016-9ADEDF720094}"/>
              </a:ext>
            </a:extLst>
          </p:cNvPr>
          <p:cNvSpPr txBox="1"/>
          <p:nvPr/>
        </p:nvSpPr>
        <p:spPr>
          <a:xfrm>
            <a:off x="3003269" y="217928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Field shift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6FD5FC-FCD1-9AD7-2BA5-5EA253449946}"/>
              </a:ext>
            </a:extLst>
          </p:cNvPr>
          <p:cNvSpPr txBox="1"/>
          <p:nvPr/>
        </p:nvSpPr>
        <p:spPr>
          <a:xfrm>
            <a:off x="655226" y="220351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Isotope shift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950B33-2B18-90E4-7B79-D43A373BD903}"/>
              </a:ext>
            </a:extLst>
          </p:cNvPr>
          <p:cNvSpPr txBox="1"/>
          <p:nvPr/>
        </p:nvSpPr>
        <p:spPr>
          <a:xfrm>
            <a:off x="5930400" y="218070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Mass 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0EEF694-4DB1-389E-4471-BB0A14A53DA7}"/>
                  </a:ext>
                </a:extLst>
              </p:cNvPr>
              <p:cNvSpPr txBox="1"/>
              <p:nvPr/>
            </p:nvSpPr>
            <p:spPr>
              <a:xfrm rot="6694401">
                <a:off x="2141157" y="3142500"/>
                <a:ext cx="10504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0EEF694-4DB1-389E-4471-BB0A14A53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694401">
                <a:off x="2141157" y="3142500"/>
                <a:ext cx="1050405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594CD9-0CE2-B835-71CA-DEE9CBCB6D30}"/>
                  </a:ext>
                </a:extLst>
              </p:cNvPr>
              <p:cNvSpPr txBox="1"/>
              <p:nvPr/>
            </p:nvSpPr>
            <p:spPr>
              <a:xfrm rot="6702175">
                <a:off x="4717014" y="3142805"/>
                <a:ext cx="10504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594CD9-0CE2-B835-71CA-DEE9CBCB6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702175">
                <a:off x="4717014" y="3142805"/>
                <a:ext cx="1050405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D7A2649-FF13-2262-A2DD-D5A1FF60EAE5}"/>
                  </a:ext>
                </a:extLst>
              </p:cNvPr>
              <p:cNvSpPr txBox="1"/>
              <p:nvPr/>
            </p:nvSpPr>
            <p:spPr>
              <a:xfrm>
                <a:off x="6522081" y="3875387"/>
                <a:ext cx="10504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D7A2649-FF13-2262-A2DD-D5A1FF60E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081" y="3875387"/>
                <a:ext cx="1050405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0A56A3B1-2484-DB60-B1F7-8C15BC5C1352}"/>
              </a:ext>
            </a:extLst>
          </p:cNvPr>
          <p:cNvSpPr txBox="1"/>
          <p:nvPr/>
        </p:nvSpPr>
        <p:spPr>
          <a:xfrm>
            <a:off x="7579613" y="3910685"/>
            <a:ext cx="269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Calculations can be extremely challenging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5D7729-2DD4-1D6C-CE18-10794861C285}"/>
              </a:ext>
            </a:extLst>
          </p:cNvPr>
          <p:cNvSpPr txBox="1"/>
          <p:nvPr/>
        </p:nvSpPr>
        <p:spPr>
          <a:xfrm>
            <a:off x="6781949" y="5124579"/>
            <a:ext cx="4228112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Has NEVER been calculated for a molecule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842A95-CB9B-31D1-2521-01EB9D025832}"/>
              </a:ext>
            </a:extLst>
          </p:cNvPr>
          <p:cNvSpPr txBox="1"/>
          <p:nvPr/>
        </p:nvSpPr>
        <p:spPr>
          <a:xfrm rot="781621">
            <a:off x="5902696" y="1922563"/>
            <a:ext cx="299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!Dominates light masses!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6D1523E-C088-32EB-89F0-622A69E10C9E}"/>
                  </a:ext>
                </a:extLst>
              </p:cNvPr>
              <p:cNvSpPr txBox="1"/>
              <p:nvPr/>
            </p:nvSpPr>
            <p:spPr>
              <a:xfrm rot="5400000">
                <a:off x="8394619" y="4440680"/>
                <a:ext cx="10504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6D1523E-C088-32EB-89F0-622A69E10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394619" y="4440680"/>
                <a:ext cx="1050405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8BE1CF7-F522-F4C3-E475-B0805EA60219}"/>
              </a:ext>
            </a:extLst>
          </p:cNvPr>
          <p:cNvSpPr txBox="1"/>
          <p:nvPr/>
        </p:nvSpPr>
        <p:spPr>
          <a:xfrm>
            <a:off x="1055937" y="6380111"/>
            <a:ext cx="4697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W. H. King, </a:t>
            </a:r>
            <a:r>
              <a:rPr lang="en-US" sz="1600" i="1" dirty="0">
                <a:solidFill>
                  <a:schemeClr val="bg1"/>
                </a:solidFill>
              </a:rPr>
              <a:t>Isotope shifts in atomic spectra</a:t>
            </a:r>
            <a:r>
              <a:rPr lang="en-US" sz="1600" dirty="0">
                <a:solidFill>
                  <a:schemeClr val="bg1"/>
                </a:solidFill>
              </a:rPr>
              <a:t> (2013)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844BD4-6D81-2F7A-80B8-C6E3DCEF8C61}"/>
              </a:ext>
            </a:extLst>
          </p:cNvPr>
          <p:cNvSpPr txBox="1"/>
          <p:nvPr/>
        </p:nvSpPr>
        <p:spPr>
          <a:xfrm rot="20814018">
            <a:off x="3781234" y="5216912"/>
            <a:ext cx="30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solidFill>
                  <a:srgbClr val="00B050"/>
                </a:solidFill>
              </a:rPr>
              <a:t>Previous work on RaF ignored the mass shift</a:t>
            </a:r>
            <a:endParaRPr lang="LID4096" b="1" i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4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8788F-4790-41DD-B2F9-5465A594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468C1-6616-47D4-B70E-D370824C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A8CF38-AF66-479E-A09B-A21BECA8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68" y="75408"/>
            <a:ext cx="7660978" cy="806497"/>
          </a:xfrm>
        </p:spPr>
        <p:txBody>
          <a:bodyPr>
            <a:noAutofit/>
          </a:bodyPr>
          <a:lstStyle/>
          <a:p>
            <a:r>
              <a:rPr lang="en-US" sz="3800" dirty="0"/>
              <a:t>Radii in molecules – </a:t>
            </a:r>
            <a:r>
              <a:rPr lang="en-US" sz="3800" dirty="0">
                <a:solidFill>
                  <a:srgbClr val="00B050"/>
                </a:solidFill>
              </a:rPr>
              <a:t>King Plot</a:t>
            </a:r>
            <a:r>
              <a:rPr lang="en-US" sz="3800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1038B4-20B3-4C8E-B0A5-2CEB745E4289}"/>
                  </a:ext>
                </a:extLst>
              </p:cNvPr>
              <p:cNvSpPr txBox="1"/>
              <p:nvPr/>
            </p:nvSpPr>
            <p:spPr>
              <a:xfrm>
                <a:off x="492493" y="1809344"/>
                <a:ext cx="4531362" cy="672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𝚿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1038B4-20B3-4C8E-B0A5-2CEB745E4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93" y="1809344"/>
                <a:ext cx="4531362" cy="6728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EA6523D-CB98-484F-A027-DFCB2031007A}"/>
                  </a:ext>
                </a:extLst>
              </p:cNvPr>
              <p:cNvSpPr txBox="1"/>
              <p:nvPr/>
            </p:nvSpPr>
            <p:spPr>
              <a:xfrm rot="5400000">
                <a:off x="5431645" y="2420114"/>
                <a:ext cx="10504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EA6523D-CB98-484F-A027-DFCB20310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431645" y="2420114"/>
                <a:ext cx="1050405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EBBA09-DE66-471C-9D31-9BFC1CA3CA33}"/>
                  </a:ext>
                </a:extLst>
              </p:cNvPr>
              <p:cNvSpPr txBox="1"/>
              <p:nvPr/>
            </p:nvSpPr>
            <p:spPr>
              <a:xfrm>
                <a:off x="2295339" y="3151409"/>
                <a:ext cx="7252547" cy="116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3200" i="1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sup>
                      </m:sSubSup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  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EBBA09-DE66-471C-9D31-9BFC1CA3C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339" y="3151409"/>
                <a:ext cx="7252547" cy="1160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2E5D1C-E1C5-414A-BCD6-D22BE4DF762E}"/>
                  </a:ext>
                </a:extLst>
              </p:cNvPr>
              <p:cNvSpPr txBox="1"/>
              <p:nvPr/>
            </p:nvSpPr>
            <p:spPr>
              <a:xfrm>
                <a:off x="2678577" y="5322784"/>
                <a:ext cx="62408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Extract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𝜳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𝜩</m:t>
                    </m:r>
                  </m:oMath>
                </a14:m>
                <a:r>
                  <a:rPr lang="en-US" dirty="0"/>
                  <a:t> for a </a:t>
                </a:r>
                <a:r>
                  <a:rPr lang="en-US" b="1" i="1" dirty="0">
                    <a:solidFill>
                      <a:srgbClr val="00B050"/>
                    </a:solidFill>
                  </a:rPr>
                  <a:t>molecular</a:t>
                </a:r>
                <a:r>
                  <a:rPr lang="en-US" dirty="0"/>
                  <a:t> transition </a:t>
                </a:r>
                <a:r>
                  <a:rPr lang="en-US" b="1" i="1" dirty="0"/>
                  <a:t>j</a:t>
                </a:r>
                <a:endParaRPr lang="en-US" b="1" dirty="0"/>
              </a:p>
              <a:p>
                <a:pPr algn="ctr"/>
                <a:r>
                  <a:rPr lang="en-US" dirty="0"/>
                  <a:t>from knowledge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𝜳</m:t>
                    </m:r>
                  </m:oMath>
                </a14:m>
                <a:r>
                  <a:rPr lang="en-US" dirty="0"/>
                  <a:t> (</a:t>
                </a:r>
                <a:r>
                  <a:rPr lang="en-US" i="1" dirty="0"/>
                  <a:t>F</a:t>
                </a:r>
                <a:r>
                  <a:rPr lang="en-US" dirty="0"/>
                  <a:t>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𝜩</m:t>
                    </m:r>
                  </m:oMath>
                </a14:m>
                <a:r>
                  <a:rPr lang="en-US" dirty="0"/>
                  <a:t> (</a:t>
                </a:r>
                <a:r>
                  <a:rPr lang="en-US" i="1" dirty="0"/>
                  <a:t>K</a:t>
                </a:r>
                <a:r>
                  <a:rPr lang="en-US" dirty="0"/>
                  <a:t>) for an </a:t>
                </a:r>
                <a:r>
                  <a:rPr lang="en-US" i="1" dirty="0">
                    <a:solidFill>
                      <a:srgbClr val="00B0F0"/>
                    </a:solidFill>
                  </a:rPr>
                  <a:t>atomic</a:t>
                </a:r>
                <a:r>
                  <a:rPr lang="en-US" dirty="0"/>
                  <a:t> transition </a:t>
                </a:r>
                <a:r>
                  <a:rPr lang="en-US" b="1" i="1" dirty="0" err="1"/>
                  <a:t>i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2E5D1C-E1C5-414A-BCD6-D22BE4DF7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577" y="5322784"/>
                <a:ext cx="6240812" cy="646331"/>
              </a:xfrm>
              <a:prstGeom prst="rect">
                <a:avLst/>
              </a:prstGeom>
              <a:blipFill>
                <a:blip r:embed="rId6"/>
                <a:stretch>
                  <a:fillRect l="-293" t="-4717" r="-391" b="-1415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07B03A-C291-44D1-89F8-2FD9059D7293}"/>
              </a:ext>
            </a:extLst>
          </p:cNvPr>
          <p:cNvSpPr/>
          <p:nvPr/>
        </p:nvSpPr>
        <p:spPr>
          <a:xfrm>
            <a:off x="2678575" y="5244298"/>
            <a:ext cx="6240812" cy="85308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B1DD32-EA18-438B-9B48-95B581703467}"/>
                  </a:ext>
                </a:extLst>
              </p:cNvPr>
              <p:cNvSpPr txBox="1"/>
              <p:nvPr/>
            </p:nvSpPr>
            <p:spPr>
              <a:xfrm>
                <a:off x="88581" y="4166356"/>
                <a:ext cx="2206758" cy="552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B1DD32-EA18-438B-9B48-95B581703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1" y="4166356"/>
                <a:ext cx="2206758" cy="552267"/>
              </a:xfrm>
              <a:prstGeom prst="rect">
                <a:avLst/>
              </a:prstGeom>
              <a:blipFill>
                <a:blip r:embed="rId7"/>
                <a:stretch>
                  <a:fillRect l="-2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66E22AE-8ABE-4288-BE9A-EC753EBDBB98}"/>
              </a:ext>
            </a:extLst>
          </p:cNvPr>
          <p:cNvSpPr txBox="1"/>
          <p:nvPr/>
        </p:nvSpPr>
        <p:spPr>
          <a:xfrm>
            <a:off x="1055937" y="6293471"/>
            <a:ext cx="469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M. Athanasakis-Kaklamanakis, S. G. Wilkins, A. A. Breier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and G. Neyens, Phys. Rev. X 13 (1), 011015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9C4F002-5121-497C-C2B6-8105D826737B}"/>
                  </a:ext>
                </a:extLst>
              </p:cNvPr>
              <p:cNvSpPr txBox="1"/>
              <p:nvPr/>
            </p:nvSpPr>
            <p:spPr>
              <a:xfrm>
                <a:off x="6819371" y="1784695"/>
                <a:ext cx="4531362" cy="672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𝚿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9C4F002-5121-497C-C2B6-8105D8267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371" y="1784695"/>
                <a:ext cx="4531362" cy="6728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0028A79-979F-80D1-B482-286899A0DFDB}"/>
              </a:ext>
            </a:extLst>
          </p:cNvPr>
          <p:cNvSpPr txBox="1"/>
          <p:nvPr/>
        </p:nvSpPr>
        <p:spPr>
          <a:xfrm>
            <a:off x="5571998" y="191494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7567A0-2963-EA05-37C9-AB61A09B09BB}"/>
              </a:ext>
            </a:extLst>
          </p:cNvPr>
          <p:cNvSpPr txBox="1"/>
          <p:nvPr/>
        </p:nvSpPr>
        <p:spPr>
          <a:xfrm>
            <a:off x="1521207" y="1082145"/>
            <a:ext cx="855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Combine isotope shifts from transitions in atom/ion/molecules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021B5-7A0F-23F2-AA8B-0DD97E7307D2}"/>
              </a:ext>
            </a:extLst>
          </p:cNvPr>
          <p:cNvSpPr txBox="1"/>
          <p:nvPr/>
        </p:nvSpPr>
        <p:spPr>
          <a:xfrm>
            <a:off x="5185579" y="4689015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Idea!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6E5F545-55AE-E22C-68EE-4B16DA271C83}"/>
              </a:ext>
            </a:extLst>
          </p:cNvPr>
          <p:cNvSpPr/>
          <p:nvPr/>
        </p:nvSpPr>
        <p:spPr>
          <a:xfrm>
            <a:off x="7555000" y="2904845"/>
            <a:ext cx="1950399" cy="170438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4778CB-9B3A-5758-948D-D090ECD517BC}"/>
              </a:ext>
            </a:extLst>
          </p:cNvPr>
          <p:cNvSpPr/>
          <p:nvPr/>
        </p:nvSpPr>
        <p:spPr>
          <a:xfrm>
            <a:off x="4643241" y="3027241"/>
            <a:ext cx="707887" cy="13593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639107D4-B721-0EA2-3865-15207494D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9" y="1715288"/>
            <a:ext cx="4793609" cy="2753828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FDB711D6-F7FA-B74E-4C2B-0B8FB31A0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630" y="582492"/>
            <a:ext cx="8242220" cy="473498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8788F-4790-41DD-B2F9-5465A594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468C1-6616-47D4-B70E-D370824C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A8CF38-AF66-479E-A09B-A21BECA8E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transitions in YbF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CC31EB-7BE1-4C4F-8D85-37A8D6BE1ECF}"/>
              </a:ext>
            </a:extLst>
          </p:cNvPr>
          <p:cNvGrpSpPr/>
          <p:nvPr/>
        </p:nvGrpSpPr>
        <p:grpSpPr>
          <a:xfrm>
            <a:off x="3325849" y="4600086"/>
            <a:ext cx="1685593" cy="353885"/>
            <a:chOff x="4342817" y="4305754"/>
            <a:chExt cx="2518920" cy="5288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3053CC8-BB9D-41FF-A2B6-77E97B2FC24B}"/>
                    </a:ext>
                  </a:extLst>
                </p14:cNvPr>
                <p14:cNvContentPartPr/>
                <p14:nvPr/>
              </p14:nvContentPartPr>
              <p14:xfrm>
                <a:off x="4342817" y="4305754"/>
                <a:ext cx="2459160" cy="528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3053CC8-BB9D-41FF-A2B6-77E97B2FC24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49227" y="4211606"/>
                  <a:ext cx="2646878" cy="7165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1BB2754-181B-424E-B7BD-28E94B4ADF7E}"/>
                    </a:ext>
                  </a:extLst>
                </p14:cNvPr>
                <p14:cNvContentPartPr/>
                <p14:nvPr/>
              </p14:nvContentPartPr>
              <p14:xfrm>
                <a:off x="6770297" y="4321234"/>
                <a:ext cx="91440" cy="463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1BB2754-181B-424E-B7BD-28E94B4ADF7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76168" y="4227099"/>
                  <a:ext cx="279161" cy="65141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A1BD56-80D9-4E17-951C-E82E8EA41FC2}"/>
                  </a:ext>
                </a:extLst>
              </p:cNvPr>
              <p:cNvSpPr txBox="1"/>
              <p:nvPr/>
            </p:nvSpPr>
            <p:spPr>
              <a:xfrm flipH="1">
                <a:off x="379800" y="5364482"/>
                <a:ext cx="11236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0B050"/>
                    </a:solidFill>
                  </a:rPr>
                  <a:t>Molecular</a:t>
                </a:r>
                <a:r>
                  <a:rPr lang="en-US" dirty="0"/>
                  <a:t> isotope shifts in YbF contain nuclear-size information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King-plot analysis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consistent radii extracted from molecules and atoms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A1BD56-80D9-4E17-951C-E82E8EA41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79800" y="5364482"/>
                <a:ext cx="11236200" cy="646331"/>
              </a:xfrm>
              <a:prstGeom prst="rect">
                <a:avLst/>
              </a:prstGeom>
              <a:blipFill>
                <a:blip r:embed="rId8"/>
                <a:stretch>
                  <a:fillRect l="-325" t="-4717" b="-1415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AFDA30C-851A-E19B-FA7F-4680FDCF051C}"/>
              </a:ext>
            </a:extLst>
          </p:cNvPr>
          <p:cNvSpPr txBox="1"/>
          <p:nvPr/>
        </p:nvSpPr>
        <p:spPr>
          <a:xfrm>
            <a:off x="1055937" y="6293471"/>
            <a:ext cx="469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M. Athanasakis-Kaklamanakis, S. G. Wilkins, A. A. Breier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and G. Neyens, Phys. Rev. X 13 (1), 011015 (2023)</a:t>
            </a:r>
          </a:p>
        </p:txBody>
      </p:sp>
    </p:spTree>
    <p:extLst>
      <p:ext uri="{BB962C8B-B14F-4D97-AF65-F5344CB8AC3E}">
        <p14:creationId xmlns:p14="http://schemas.microsoft.com/office/powerpoint/2010/main" val="370309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5D707C5-0A76-2E90-8901-123A090D9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986" y="1105001"/>
            <a:ext cx="8886308" cy="510499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8788F-4790-41DD-B2F9-5465A594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468C1-6616-47D4-B70E-D370824C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A8CF38-AF66-479E-A09B-A21BECA8E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transitions in </a:t>
            </a:r>
            <a:r>
              <a:rPr lang="en-US" dirty="0" err="1"/>
              <a:t>ZrO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C7E1F9-19F0-48CB-9E2D-A27581DC6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833" y="1326294"/>
            <a:ext cx="2932660" cy="24760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4A1EB2-AA59-429E-B29A-B3A2EAE87A88}"/>
                  </a:ext>
                </a:extLst>
              </p:cNvPr>
              <p:cNvSpPr txBox="1"/>
              <p:nvPr/>
            </p:nvSpPr>
            <p:spPr>
              <a:xfrm>
                <a:off x="7552133" y="402964"/>
                <a:ext cx="415606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Field- (</a:t>
                </a:r>
                <a:r>
                  <a:rPr lang="el-GR" i="1" dirty="0"/>
                  <a:t>Ψ</a:t>
                </a:r>
                <a:r>
                  <a:rPr lang="el-GR" dirty="0"/>
                  <a:t>)</a:t>
                </a:r>
                <a:r>
                  <a:rPr lang="en-US" dirty="0"/>
                  <a:t> and mass-shift (</a:t>
                </a:r>
                <a:r>
                  <a:rPr lang="el-GR" i="1" dirty="0"/>
                  <a:t>Ξ</a:t>
                </a:r>
                <a:r>
                  <a:rPr lang="en-US" dirty="0"/>
                  <a:t>) factors for the rotational lines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optical transition in </a:t>
                </a:r>
                <a:r>
                  <a:rPr lang="en-US" dirty="0" err="1"/>
                  <a:t>ZrO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4A1EB2-AA59-429E-B29A-B3A2EAE87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133" y="402964"/>
                <a:ext cx="4156061" cy="923330"/>
              </a:xfrm>
              <a:prstGeom prst="rect">
                <a:avLst/>
              </a:prstGeom>
              <a:blipFill>
                <a:blip r:embed="rId4"/>
                <a:stretch>
                  <a:fillRect l="-1320" t="-3289" r="-2493" b="-921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B097FD7-FB40-4CE5-AA1E-A9351221AF2D}"/>
              </a:ext>
            </a:extLst>
          </p:cNvPr>
          <p:cNvSpPr txBox="1"/>
          <p:nvPr/>
        </p:nvSpPr>
        <p:spPr>
          <a:xfrm>
            <a:off x="7738877" y="4504349"/>
            <a:ext cx="5210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Dependence on the quantum numbers </a:t>
            </a:r>
            <a:br>
              <a:rPr lang="en-US" dirty="0"/>
            </a:br>
            <a:r>
              <a:rPr lang="en-US" sz="1800" dirty="0"/>
              <a:t>→ </a:t>
            </a:r>
            <a:r>
              <a:rPr lang="en-US" dirty="0">
                <a:solidFill>
                  <a:srgbClr val="7030A0"/>
                </a:solidFill>
              </a:rPr>
              <a:t>molecular-structure information</a:t>
            </a:r>
            <a:endParaRPr lang="en-US" sz="18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Radioactive</a:t>
            </a:r>
            <a:r>
              <a:rPr lang="en-US" dirty="0"/>
              <a:t> needed for most chains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84FE6-DE4C-1DA8-C90B-5649654FC6EA}"/>
              </a:ext>
            </a:extLst>
          </p:cNvPr>
          <p:cNvSpPr txBox="1"/>
          <p:nvPr/>
        </p:nvSpPr>
        <p:spPr>
          <a:xfrm>
            <a:off x="1055937" y="6293471"/>
            <a:ext cx="469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M. Athanasakis-Kaklamanakis, S. G. Wilkins, A. A. Breier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and G. Neyens, Phys. Rev. X 13 (1), 011015 (2023)</a:t>
            </a:r>
          </a:p>
        </p:txBody>
      </p:sp>
    </p:spTree>
    <p:extLst>
      <p:ext uri="{BB962C8B-B14F-4D97-AF65-F5344CB8AC3E}">
        <p14:creationId xmlns:p14="http://schemas.microsoft.com/office/powerpoint/2010/main" val="11213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92A1D0-BB45-787F-7DE1-3EA6E0CB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FC084-7998-B7B1-4954-D8FCB9FE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70B9D8-6E76-371C-A8D1-745B31B35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</a:t>
            </a:r>
            <a:r>
              <a:rPr lang="en-US"/>
              <a:t>molecular structure?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235EA1-7C58-F8DF-4BAE-02DAC09C0D72}"/>
                  </a:ext>
                </a:extLst>
              </p:cNvPr>
              <p:cNvSpPr txBox="1"/>
              <p:nvPr/>
            </p:nvSpPr>
            <p:spPr>
              <a:xfrm>
                <a:off x="576000" y="1522360"/>
                <a:ext cx="1032744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High </a:t>
                </a:r>
                <a:r>
                  <a:rPr lang="en-US" sz="2800" i="1" dirty="0">
                    <a:solidFill>
                      <a:srgbClr val="2F4D5D"/>
                    </a:solidFill>
                  </a:rPr>
                  <a:t>Z</a:t>
                </a:r>
                <a:r>
                  <a:rPr lang="en-US" sz="2800" dirty="0">
                    <a:solidFill>
                      <a:srgbClr val="2F4D5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rgbClr val="2F4D5D"/>
                    </a:solidFill>
                  </a:rPr>
                  <a:t> relativistic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More electrons + bonds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rgbClr val="2F4D5D"/>
                    </a:solidFill>
                  </a:rPr>
                  <a:t> electron correlations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Gas-phase spectroscopy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rgbClr val="2F4D5D"/>
                    </a:solidFill>
                  </a:rPr>
                  <a:t> high precision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235EA1-7C58-F8DF-4BAE-02DAC09C0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1522360"/>
                <a:ext cx="10327447" cy="1384995"/>
              </a:xfrm>
              <a:prstGeom prst="rect">
                <a:avLst/>
              </a:prstGeom>
              <a:blipFill>
                <a:blip r:embed="rId2"/>
                <a:stretch>
                  <a:fillRect l="-1062" t="-4846" b="-1145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76124F8-3CDA-30CF-6557-03C598B10882}"/>
              </a:ext>
            </a:extLst>
          </p:cNvPr>
          <p:cNvSpPr txBox="1"/>
          <p:nvPr/>
        </p:nvSpPr>
        <p:spPr>
          <a:xfrm>
            <a:off x="2323172" y="4057845"/>
            <a:ext cx="7545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Compare theory and experiment</a:t>
            </a:r>
            <a:endParaRPr lang="LID4096" sz="4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CA6513-0EE2-B665-26F0-1152257B84C4}"/>
              </a:ext>
            </a:extLst>
          </p:cNvPr>
          <p:cNvSpPr/>
          <p:nvPr/>
        </p:nvSpPr>
        <p:spPr>
          <a:xfrm>
            <a:off x="1972339" y="3610118"/>
            <a:ext cx="8247321" cy="158234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53137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47B8EF-FC50-956A-22CD-B44AA356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76CDF-2BF0-99B3-EF13-BB303FF3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6A7FB6-5743-62DF-B5D2-5FEE09029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RaF at CRIS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A96153-E7B1-99EA-95AE-901BF06BD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189"/>
            <a:ext cx="7208108" cy="5165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938EC2-D92A-B1C4-D2DA-273ACA9E9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232" y="445615"/>
            <a:ext cx="4809768" cy="37743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8FF1DC-B91F-01AD-57EB-39292300EB48}"/>
              </a:ext>
            </a:extLst>
          </p:cNvPr>
          <p:cNvSpPr txBox="1"/>
          <p:nvPr/>
        </p:nvSpPr>
        <p:spPr>
          <a:xfrm>
            <a:off x="8761436" y="67574"/>
            <a:ext cx="226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RaF @ CRIS (2018)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A2D184-4AE5-F7E6-922B-9C7EE9C92159}"/>
              </a:ext>
            </a:extLst>
          </p:cNvPr>
          <p:cNvSpPr txBox="1"/>
          <p:nvPr/>
        </p:nvSpPr>
        <p:spPr>
          <a:xfrm>
            <a:off x="8328442" y="4304637"/>
            <a:ext cx="3863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Garcia Ruiz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  <a:r>
              <a:rPr lang="en-US" sz="1400" i="1" dirty="0"/>
              <a:t>Nature</a:t>
            </a:r>
            <a:r>
              <a:rPr lang="en-US" sz="1400" dirty="0"/>
              <a:t> </a:t>
            </a:r>
            <a:r>
              <a:rPr lang="en-US" sz="1400" b="1" dirty="0"/>
              <a:t>581</a:t>
            </a:r>
            <a:r>
              <a:rPr lang="en-US" sz="1400" dirty="0"/>
              <a:t>, 396-400 (2020)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8233CC-D4CA-1BD2-9B5E-DA9FC7A49D23}"/>
              </a:ext>
            </a:extLst>
          </p:cNvPr>
          <p:cNvSpPr txBox="1"/>
          <p:nvPr/>
        </p:nvSpPr>
        <p:spPr>
          <a:xfrm>
            <a:off x="8626600" y="5934112"/>
            <a:ext cx="3565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Udrescu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  <a:r>
              <a:rPr lang="en-US" sz="1400" i="1" dirty="0"/>
              <a:t>PRL</a:t>
            </a:r>
            <a:r>
              <a:rPr lang="en-US" sz="1400" dirty="0"/>
              <a:t> </a:t>
            </a:r>
            <a:r>
              <a:rPr lang="en-US" sz="1400" b="1" dirty="0"/>
              <a:t>127</a:t>
            </a:r>
            <a:r>
              <a:rPr lang="en-US" sz="1400" dirty="0"/>
              <a:t>(3), 033001 (2021)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51549A-24CB-E035-0831-5C1128002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068" y="4856795"/>
            <a:ext cx="4410028" cy="10479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2A84D9-C5B6-F5B3-BA20-386B4B17F997}"/>
              </a:ext>
            </a:extLst>
          </p:cNvPr>
          <p:cNvSpPr txBox="1"/>
          <p:nvPr/>
        </p:nvSpPr>
        <p:spPr>
          <a:xfrm>
            <a:off x="9058993" y="4866681"/>
            <a:ext cx="83708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baseline="30000" dirty="0"/>
              <a:t>226</a:t>
            </a:r>
            <a:r>
              <a:rPr lang="en-US" sz="1700" b="1" dirty="0"/>
              <a:t>RaF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4FBD39-DA51-F8E1-8AC3-AD38C5E36833}"/>
              </a:ext>
            </a:extLst>
          </p:cNvPr>
          <p:cNvSpPr txBox="1"/>
          <p:nvPr/>
        </p:nvSpPr>
        <p:spPr>
          <a:xfrm>
            <a:off x="7800034" y="4993992"/>
            <a:ext cx="83708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baseline="30000" dirty="0"/>
              <a:t>228</a:t>
            </a:r>
            <a:r>
              <a:rPr lang="en-US" sz="1700" b="1" dirty="0"/>
              <a:t>RaF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24A4BA-B3EA-7DA0-7F91-4007F156140C}"/>
              </a:ext>
            </a:extLst>
          </p:cNvPr>
          <p:cNvSpPr txBox="1"/>
          <p:nvPr/>
        </p:nvSpPr>
        <p:spPr>
          <a:xfrm>
            <a:off x="9909631" y="5164572"/>
            <a:ext cx="83708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baseline="30000" dirty="0"/>
              <a:t>225</a:t>
            </a:r>
            <a:r>
              <a:rPr lang="en-US" sz="1700" b="1" dirty="0"/>
              <a:t>R</a:t>
            </a:r>
            <a:r>
              <a:rPr lang="en-US" sz="1700" b="1" dirty="0">
                <a:solidFill>
                  <a:schemeClr val="bg1"/>
                </a:solidFill>
              </a:rPr>
              <a:t>aF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78259B-B286-71D4-4D69-226FABA1011E}"/>
              </a:ext>
            </a:extLst>
          </p:cNvPr>
          <p:cNvSpPr txBox="1"/>
          <p:nvPr/>
        </p:nvSpPr>
        <p:spPr>
          <a:xfrm>
            <a:off x="10944972" y="4842109"/>
            <a:ext cx="83708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baseline="30000" dirty="0"/>
              <a:t>224</a:t>
            </a:r>
            <a:r>
              <a:rPr lang="en-US" sz="1700" b="1" dirty="0"/>
              <a:t>RaF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A4264A-4C57-6ABA-771B-98EE062E6287}"/>
              </a:ext>
            </a:extLst>
          </p:cNvPr>
          <p:cNvSpPr txBox="1"/>
          <p:nvPr/>
        </p:nvSpPr>
        <p:spPr>
          <a:xfrm>
            <a:off x="11198655" y="5184351"/>
            <a:ext cx="83708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baseline="30000" dirty="0"/>
              <a:t>223</a:t>
            </a:r>
            <a:r>
              <a:rPr lang="en-US" sz="1700" b="1" dirty="0"/>
              <a:t>RaF</a:t>
            </a:r>
          </a:p>
        </p:txBody>
      </p:sp>
    </p:spTree>
    <p:extLst>
      <p:ext uri="{BB962C8B-B14F-4D97-AF65-F5344CB8AC3E}">
        <p14:creationId xmlns:p14="http://schemas.microsoft.com/office/powerpoint/2010/main" val="392790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5A73C-9AE9-4E6D-67CA-D95EDCAA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BBB57-A382-071A-DE9A-8BD5F698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CEEFF8-3D4F-1B55-ECEC-BB9450F9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observables: Ionization Potential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9BB16B-46BB-A315-8EDF-3B19F04E7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204" y="1471018"/>
            <a:ext cx="6921796" cy="4743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668AEE-855E-EF57-C8F3-C82052B7A650}"/>
              </a:ext>
            </a:extLst>
          </p:cNvPr>
          <p:cNvSpPr txBox="1"/>
          <p:nvPr/>
        </p:nvSpPr>
        <p:spPr>
          <a:xfrm>
            <a:off x="7839526" y="1286352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G. Wilkins et al., In preparation (2023)</a:t>
            </a:r>
            <a:endParaRPr lang="LID4096" dirty="0"/>
          </a:p>
        </p:txBody>
      </p:sp>
      <p:pic>
        <p:nvPicPr>
          <p:cNvPr id="11" name="Picture 10" descr="A picture containing red&#10;&#10;Description automatically generated">
            <a:extLst>
              <a:ext uri="{FF2B5EF4-FFF2-40B4-BE49-F238E27FC236}">
                <a16:creationId xmlns:a16="http://schemas.microsoft.com/office/drawing/2014/main" id="{E0D9E9DC-D224-22A0-DCA9-34A9B696C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00" y="1302301"/>
            <a:ext cx="3300991" cy="4850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6512DF-B96B-0847-71BA-DCC45D5B69F7}"/>
              </a:ext>
            </a:extLst>
          </p:cNvPr>
          <p:cNvSpPr txBox="1"/>
          <p:nvPr/>
        </p:nvSpPr>
        <p:spPr>
          <a:xfrm>
            <a:off x="3267398" y="3519606"/>
            <a:ext cx="1629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Grating Ti:Sa</a:t>
            </a:r>
          </a:p>
          <a:p>
            <a:pPr algn="ctr"/>
            <a:r>
              <a:rPr lang="el-GR" b="1" dirty="0">
                <a:solidFill>
                  <a:srgbClr val="00B050"/>
                </a:solidFill>
              </a:rPr>
              <a:t>λ</a:t>
            </a:r>
            <a:r>
              <a:rPr lang="en-US" b="1" dirty="0">
                <a:solidFill>
                  <a:srgbClr val="00B050"/>
                </a:solidFill>
              </a:rPr>
              <a:t> ~ 3 GHz</a:t>
            </a:r>
            <a:endParaRPr lang="LID4096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090EE-9258-4D61-2C48-6DFAB916E069}"/>
              </a:ext>
            </a:extLst>
          </p:cNvPr>
          <p:cNvSpPr txBox="1"/>
          <p:nvPr/>
        </p:nvSpPr>
        <p:spPr>
          <a:xfrm>
            <a:off x="1910776" y="4786723"/>
            <a:ext cx="2629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(power-broadened)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injection-seeded Ti:Sa</a:t>
            </a:r>
          </a:p>
          <a:p>
            <a:pPr algn="ctr"/>
            <a:r>
              <a:rPr lang="el-GR" b="1" dirty="0">
                <a:solidFill>
                  <a:srgbClr val="00B050"/>
                </a:solidFill>
              </a:rPr>
              <a:t>λ</a:t>
            </a:r>
            <a:r>
              <a:rPr lang="en-US" b="1" dirty="0">
                <a:solidFill>
                  <a:srgbClr val="00B050"/>
                </a:solidFill>
              </a:rPr>
              <a:t> &gt; 1 GHz</a:t>
            </a:r>
            <a:endParaRPr lang="LID4096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57A66B-2BE0-D737-1A53-3FD11372C896}"/>
              </a:ext>
            </a:extLst>
          </p:cNvPr>
          <p:cNvSpPr txBox="1"/>
          <p:nvPr/>
        </p:nvSpPr>
        <p:spPr>
          <a:xfrm>
            <a:off x="2047186" y="1855228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Pyridine 1</a:t>
            </a:r>
          </a:p>
          <a:p>
            <a:pPr algn="ctr"/>
            <a:r>
              <a:rPr lang="el-GR" b="1" dirty="0">
                <a:solidFill>
                  <a:srgbClr val="00B050"/>
                </a:solidFill>
              </a:rPr>
              <a:t>λ</a:t>
            </a:r>
            <a:r>
              <a:rPr lang="en-US" b="1" dirty="0">
                <a:solidFill>
                  <a:srgbClr val="00B050"/>
                </a:solidFill>
              </a:rPr>
              <a:t> ~ 1 GHz</a:t>
            </a:r>
            <a:endParaRPr lang="LID4096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B2B8B6-DD87-7362-FBEF-30246F1CD10F}"/>
              </a:ext>
            </a:extLst>
          </p:cNvPr>
          <p:cNvSpPr txBox="1"/>
          <p:nvPr/>
        </p:nvSpPr>
        <p:spPr>
          <a:xfrm>
            <a:off x="3225719" y="1066648"/>
            <a:ext cx="33425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CRIS measurement</a:t>
            </a:r>
          </a:p>
          <a:p>
            <a:pPr algn="ctr"/>
            <a:r>
              <a:rPr lang="en-US" sz="2800" dirty="0"/>
              <a:t>IP of RaF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99497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3B87F2-7EC4-55FC-580F-40D3A27C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A0AF9-3FD2-9892-8B97-DA40390A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190561-88CC-6901-F8B1-D4AD803FF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70" y="750800"/>
            <a:ext cx="7390945" cy="5459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F0FF7-FBF5-022E-5784-7846E8232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72" y="989538"/>
            <a:ext cx="3742246" cy="51717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3CC3CE-3E7A-57D4-5250-B9BC64D92638}"/>
              </a:ext>
            </a:extLst>
          </p:cNvPr>
          <p:cNvSpPr txBox="1"/>
          <p:nvPr/>
        </p:nvSpPr>
        <p:spPr>
          <a:xfrm>
            <a:off x="1463040" y="2005201"/>
            <a:ext cx="9039497" cy="181588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FS-RCCSD theory with 69 correlated electrons, triple excitations, basis-set extension, and Breit+QED corrections reproduces all excitation energies with an </a:t>
            </a:r>
            <a:r>
              <a:rPr lang="en-US" sz="2800" b="1" dirty="0">
                <a:solidFill>
                  <a:srgbClr val="00B050"/>
                </a:solidFill>
              </a:rPr>
              <a:t>accuracy of 99.7% or higher!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E25CB55C-3E01-511D-4E1B-DD1920BA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1991"/>
            <a:ext cx="11041200" cy="1152000"/>
          </a:xfrm>
        </p:spPr>
        <p:txBody>
          <a:bodyPr/>
          <a:lstStyle/>
          <a:p>
            <a:r>
              <a:rPr lang="en-US" dirty="0"/>
              <a:t>A bit harder: Excitation Energies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0207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725157-D52F-357A-7272-F704B55F3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79" y="1143228"/>
            <a:ext cx="9582642" cy="479449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26F9A7-5ABE-80C0-393B-45CB87D66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AF4C5-EC35-EBC2-1263-5F7F5247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292E4C-1C7F-AFBB-5391-FE945464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spectroscopy of AcF at CRIS</a:t>
            </a:r>
            <a:endParaRPr lang="LID4096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E2209-C4F7-C619-1DE8-7E825B93A721}"/>
              </a:ext>
            </a:extLst>
          </p:cNvPr>
          <p:cNvSpPr/>
          <p:nvPr/>
        </p:nvSpPr>
        <p:spPr>
          <a:xfrm>
            <a:off x="995680" y="1143228"/>
            <a:ext cx="8346439" cy="5066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490104-48EB-54F5-5C17-EED0CC59C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79" y="1207992"/>
            <a:ext cx="6492240" cy="493724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BC56C4-58B3-BFA9-9704-D15EF6146847}"/>
              </a:ext>
            </a:extLst>
          </p:cNvPr>
          <p:cNvCxnSpPr>
            <a:cxnSpLocks/>
          </p:cNvCxnSpPr>
          <p:nvPr/>
        </p:nvCxnSpPr>
        <p:spPr>
          <a:xfrm flipH="1" flipV="1">
            <a:off x="6695440" y="3108960"/>
            <a:ext cx="3323404" cy="8026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52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3A9EC-73C4-7680-242A-F10569DE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2934B-0F43-AAAC-387A-5FFB663C3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EBE3A4-1FE7-41DD-23B8-A264F1382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1A1D3-0EE5-6576-67AB-220EDFF7AC45}"/>
              </a:ext>
            </a:extLst>
          </p:cNvPr>
          <p:cNvSpPr txBox="1"/>
          <p:nvPr/>
        </p:nvSpPr>
        <p:spPr>
          <a:xfrm>
            <a:off x="576000" y="1666066"/>
            <a:ext cx="105775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F4D5D"/>
                </a:solidFill>
              </a:rPr>
              <a:t>Emerging field – under exploration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2F4D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F4D5D"/>
                </a:solidFill>
              </a:rPr>
              <a:t>Many scientific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2F4D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F4D5D"/>
                </a:solidFill>
              </a:rPr>
              <a:t>Chemistry and altered electronic structure as advantage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2F4D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F4D5D"/>
                </a:solidFill>
              </a:rPr>
              <a:t>Tool for both nuclear and molecular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2F4D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F4D5D"/>
                </a:solidFill>
              </a:rPr>
              <a:t>Follow </a:t>
            </a:r>
            <a:r>
              <a:rPr lang="en-US" sz="2800" dirty="0">
                <a:solidFill>
                  <a:srgbClr val="00B0F0"/>
                </a:solidFill>
              </a:rPr>
              <a:t>R. F. Garcia Ruiz</a:t>
            </a:r>
            <a:r>
              <a:rPr lang="en-US" sz="2800" dirty="0">
                <a:solidFill>
                  <a:srgbClr val="2F4D5D"/>
                </a:solidFill>
              </a:rPr>
              <a:t>’s talk!</a:t>
            </a:r>
          </a:p>
        </p:txBody>
      </p:sp>
    </p:spTree>
    <p:extLst>
      <p:ext uri="{BB962C8B-B14F-4D97-AF65-F5344CB8AC3E}">
        <p14:creationId xmlns:p14="http://schemas.microsoft.com/office/powerpoint/2010/main" val="66312994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3B93C-0DB8-CB54-9593-9EE013D4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13EF9-A5C6-F74C-B511-8251FAFDC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025030-3CB0-4567-5CB3-EAC7F444D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389" y="2341748"/>
            <a:ext cx="9493221" cy="205769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Can we extend the spectroscopic techniques to radioactive </a:t>
            </a:r>
            <a:r>
              <a:rPr lang="en-US" b="1" dirty="0">
                <a:solidFill>
                  <a:srgbClr val="7030A0"/>
                </a:solidFill>
              </a:rPr>
              <a:t>molecules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?</a:t>
            </a:r>
            <a:endParaRPr lang="LID4096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79BA3E48-512B-12F4-FBCB-66265531DBCC}"/>
              </a:ext>
            </a:extLst>
          </p:cNvPr>
          <p:cNvSpPr txBox="1">
            <a:spLocks/>
          </p:cNvSpPr>
          <p:nvPr/>
        </p:nvSpPr>
        <p:spPr>
          <a:xfrm>
            <a:off x="1349388" y="1444128"/>
            <a:ext cx="9493221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i="1" dirty="0">
                <a:solidFill>
                  <a:srgbClr val="0070C0"/>
                </a:solidFill>
              </a:rPr>
              <a:t>Overarching question…</a:t>
            </a:r>
            <a:endParaRPr lang="LID4096" sz="3200" i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9DCFD-4B52-3A46-9250-FB79DC4CEFB5}"/>
              </a:ext>
            </a:extLst>
          </p:cNvPr>
          <p:cNvSpPr txBox="1"/>
          <p:nvPr/>
        </p:nvSpPr>
        <p:spPr>
          <a:xfrm>
            <a:off x="6095998" y="5621600"/>
            <a:ext cx="5857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See talk by R. F. Garcia Ruiz on Friday!</a:t>
            </a:r>
            <a:endParaRPr lang="LID4096" sz="2400" b="1" dirty="0"/>
          </a:p>
        </p:txBody>
      </p:sp>
    </p:spTree>
    <p:extLst>
      <p:ext uri="{BB962C8B-B14F-4D97-AF65-F5344CB8AC3E}">
        <p14:creationId xmlns:p14="http://schemas.microsoft.com/office/powerpoint/2010/main" val="24855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E70666-23C9-4C4A-9819-528DF998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2279E-E2EE-416E-ACC5-0C22DC7B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39933B-4793-4E55-91A5-9FF92380F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thanks</a:t>
            </a:r>
          </a:p>
        </p:txBody>
      </p:sp>
      <p:pic>
        <p:nvPicPr>
          <p:cNvPr id="6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B25DB9D1-F646-4EFA-8C28-960EFE182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73" y="5630683"/>
            <a:ext cx="2083887" cy="531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4522F-628A-4876-9ECF-614AF1A9D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6" y="5655066"/>
            <a:ext cx="2157192" cy="46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43E0E2-A541-4E11-A8CD-118BDD3D7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592" y="5478888"/>
            <a:ext cx="1546557" cy="83475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F10106B-4F88-42A5-AB9E-45578CC94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166" y="5561404"/>
            <a:ext cx="570451" cy="570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891B7B-1E1E-42D2-B98D-B85A96BFE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8298" y="5546526"/>
            <a:ext cx="2277161" cy="700666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5BA4F23-30B9-4D87-BA26-F53D8C8776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032" y="5589737"/>
            <a:ext cx="1487903" cy="523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A2A066-A183-4443-9D51-D7D4BEE8FE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5459" y="5527498"/>
            <a:ext cx="857647" cy="6480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3FF23362-093A-47BA-8532-6F59E31F4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8972" y="4273893"/>
            <a:ext cx="2717338" cy="1062549"/>
          </a:xfrm>
          <a:prstGeom prst="rect">
            <a:avLst/>
          </a:prstGeom>
        </p:spPr>
      </p:pic>
      <p:pic>
        <p:nvPicPr>
          <p:cNvPr id="15" name="Picture 14" descr="A picture containing arrow&#10;&#10;Description automatically generated">
            <a:extLst>
              <a:ext uri="{FF2B5EF4-FFF2-40B4-BE49-F238E27FC236}">
                <a16:creationId xmlns:a16="http://schemas.microsoft.com/office/drawing/2014/main" id="{5C24B2AB-B18B-40C6-AF69-26F32F4281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7539" y="4364030"/>
            <a:ext cx="1953967" cy="11006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7CEA01-B4B3-BF52-9DA4-398B2D58C4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5346" y="0"/>
            <a:ext cx="1736654" cy="173665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13A960-C429-46F8-886B-9B05C9CB7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883717"/>
            <a:ext cx="11041200" cy="23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G. Neyens and the CRIS collaboration</a:t>
            </a:r>
          </a:p>
          <a:p>
            <a:pPr marL="0" indent="0" algn="ctr">
              <a:buNone/>
            </a:pPr>
            <a:r>
              <a:rPr lang="en-US" sz="3200" b="1" dirty="0">
                <a:hlinkClick r:id="rId12"/>
              </a:rPr>
              <a:t>https://isolde-cris.web.cern.ch/</a:t>
            </a:r>
            <a:endParaRPr lang="en-US" sz="3200" b="1" dirty="0"/>
          </a:p>
          <a:p>
            <a:pPr marL="0" indent="0" algn="ctr">
              <a:buNone/>
            </a:pP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24825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CBC783-2430-68F0-B2BF-4D99F1B98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B4CCC-B2DB-80A6-382C-AF85EB4D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4589A8-1F2F-CE62-73FA-486B8233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1985036"/>
            <a:ext cx="11041200" cy="1152000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SUPPORTING SLIDES</a:t>
            </a:r>
            <a:endParaRPr lang="LID4096" sz="6600" dirty="0"/>
          </a:p>
        </p:txBody>
      </p:sp>
    </p:spTree>
    <p:extLst>
      <p:ext uri="{BB962C8B-B14F-4D97-AF65-F5344CB8AC3E}">
        <p14:creationId xmlns:p14="http://schemas.microsoft.com/office/powerpoint/2010/main" val="2889534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92A1D0-BB45-787F-7DE1-3EA6E0CB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FC084-7998-B7B1-4954-D8FCB9FE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70B9D8-6E76-371C-A8D1-745B31B35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quantum chemistry?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235EA1-7C58-F8DF-4BAE-02DAC09C0D72}"/>
                  </a:ext>
                </a:extLst>
              </p:cNvPr>
              <p:cNvSpPr txBox="1"/>
              <p:nvPr/>
            </p:nvSpPr>
            <p:spPr>
              <a:xfrm>
                <a:off x="576000" y="1522360"/>
                <a:ext cx="1032744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High </a:t>
                </a:r>
                <a:r>
                  <a:rPr lang="en-US" sz="2800" i="1" dirty="0">
                    <a:solidFill>
                      <a:srgbClr val="2F4D5D"/>
                    </a:solidFill>
                  </a:rPr>
                  <a:t>Z</a:t>
                </a:r>
                <a:r>
                  <a:rPr lang="en-US" sz="2800" dirty="0">
                    <a:solidFill>
                      <a:srgbClr val="2F4D5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rgbClr val="2F4D5D"/>
                    </a:solidFill>
                  </a:rPr>
                  <a:t> relativistic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More electrons + bonds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rgbClr val="2F4D5D"/>
                    </a:solidFill>
                  </a:rPr>
                  <a:t> electron correlations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Gas-phase spectroscopy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rgbClr val="2F4D5D"/>
                    </a:solidFill>
                  </a:rPr>
                  <a:t> high precision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235EA1-7C58-F8DF-4BAE-02DAC09C0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1522360"/>
                <a:ext cx="10327447" cy="1384995"/>
              </a:xfrm>
              <a:prstGeom prst="rect">
                <a:avLst/>
              </a:prstGeom>
              <a:blipFill>
                <a:blip r:embed="rId2"/>
                <a:stretch>
                  <a:fillRect l="-1062" t="-4846" b="-1145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76124F8-3CDA-30CF-6557-03C598B10882}"/>
              </a:ext>
            </a:extLst>
          </p:cNvPr>
          <p:cNvSpPr txBox="1"/>
          <p:nvPr/>
        </p:nvSpPr>
        <p:spPr>
          <a:xfrm>
            <a:off x="2323172" y="4057845"/>
            <a:ext cx="7545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Compare theory and experiment</a:t>
            </a:r>
            <a:endParaRPr lang="LID4096" sz="4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CA6513-0EE2-B665-26F0-1152257B84C4}"/>
              </a:ext>
            </a:extLst>
          </p:cNvPr>
          <p:cNvSpPr/>
          <p:nvPr/>
        </p:nvSpPr>
        <p:spPr>
          <a:xfrm>
            <a:off x="1972339" y="3610118"/>
            <a:ext cx="8247321" cy="158234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34772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5A73C-9AE9-4E6D-67CA-D95EDCAA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BBB57-A382-071A-DE9A-8BD5F698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CEEFF8-3D4F-1B55-ECEC-BB9450F9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observables: Ionization Potential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9BB16B-46BB-A315-8EDF-3B19F04E7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204" y="1471018"/>
            <a:ext cx="6921796" cy="4743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668AEE-855E-EF57-C8F3-C82052B7A650}"/>
              </a:ext>
            </a:extLst>
          </p:cNvPr>
          <p:cNvSpPr txBox="1"/>
          <p:nvPr/>
        </p:nvSpPr>
        <p:spPr>
          <a:xfrm>
            <a:off x="7839526" y="1286352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G. Wilkins et al., In preparation (2023)</a:t>
            </a:r>
            <a:endParaRPr lang="LID4096" dirty="0"/>
          </a:p>
        </p:txBody>
      </p:sp>
      <p:pic>
        <p:nvPicPr>
          <p:cNvPr id="11" name="Picture 10" descr="A picture containing red&#10;&#10;Description automatically generated">
            <a:extLst>
              <a:ext uri="{FF2B5EF4-FFF2-40B4-BE49-F238E27FC236}">
                <a16:creationId xmlns:a16="http://schemas.microsoft.com/office/drawing/2014/main" id="{E0D9E9DC-D224-22A0-DCA9-34A9B696C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00" y="1302301"/>
            <a:ext cx="3300991" cy="4850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6512DF-B96B-0847-71BA-DCC45D5B69F7}"/>
              </a:ext>
            </a:extLst>
          </p:cNvPr>
          <p:cNvSpPr txBox="1"/>
          <p:nvPr/>
        </p:nvSpPr>
        <p:spPr>
          <a:xfrm>
            <a:off x="3267398" y="3519606"/>
            <a:ext cx="1629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Grating Ti:Sa</a:t>
            </a:r>
          </a:p>
          <a:p>
            <a:pPr algn="ctr"/>
            <a:r>
              <a:rPr lang="el-GR" b="1" dirty="0">
                <a:solidFill>
                  <a:srgbClr val="00B050"/>
                </a:solidFill>
              </a:rPr>
              <a:t>λ</a:t>
            </a:r>
            <a:r>
              <a:rPr lang="en-US" b="1" dirty="0">
                <a:solidFill>
                  <a:srgbClr val="00B050"/>
                </a:solidFill>
              </a:rPr>
              <a:t> ~ 3 GHz</a:t>
            </a:r>
            <a:endParaRPr lang="LID4096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090EE-9258-4D61-2C48-6DFAB916E069}"/>
              </a:ext>
            </a:extLst>
          </p:cNvPr>
          <p:cNvSpPr txBox="1"/>
          <p:nvPr/>
        </p:nvSpPr>
        <p:spPr>
          <a:xfrm>
            <a:off x="1910776" y="4786723"/>
            <a:ext cx="2629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(power-broadened)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injection-seeded Ti:Sa</a:t>
            </a:r>
          </a:p>
          <a:p>
            <a:pPr algn="ctr"/>
            <a:r>
              <a:rPr lang="el-GR" b="1" dirty="0">
                <a:solidFill>
                  <a:srgbClr val="00B050"/>
                </a:solidFill>
              </a:rPr>
              <a:t>λ</a:t>
            </a:r>
            <a:r>
              <a:rPr lang="en-US" b="1" dirty="0">
                <a:solidFill>
                  <a:srgbClr val="00B050"/>
                </a:solidFill>
              </a:rPr>
              <a:t> &gt; 1 GHz</a:t>
            </a:r>
            <a:endParaRPr lang="LID4096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57A66B-2BE0-D737-1A53-3FD11372C896}"/>
              </a:ext>
            </a:extLst>
          </p:cNvPr>
          <p:cNvSpPr txBox="1"/>
          <p:nvPr/>
        </p:nvSpPr>
        <p:spPr>
          <a:xfrm>
            <a:off x="2047186" y="1855228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Pyridine 1</a:t>
            </a:r>
          </a:p>
          <a:p>
            <a:pPr algn="ctr"/>
            <a:r>
              <a:rPr lang="el-GR" b="1" dirty="0">
                <a:solidFill>
                  <a:srgbClr val="00B050"/>
                </a:solidFill>
              </a:rPr>
              <a:t>λ</a:t>
            </a:r>
            <a:r>
              <a:rPr lang="en-US" b="1" dirty="0">
                <a:solidFill>
                  <a:srgbClr val="00B050"/>
                </a:solidFill>
              </a:rPr>
              <a:t> ~ 1 GHz</a:t>
            </a:r>
            <a:endParaRPr lang="LID4096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B2B8B6-DD87-7362-FBEF-30246F1CD10F}"/>
              </a:ext>
            </a:extLst>
          </p:cNvPr>
          <p:cNvSpPr txBox="1"/>
          <p:nvPr/>
        </p:nvSpPr>
        <p:spPr>
          <a:xfrm>
            <a:off x="3225719" y="1066648"/>
            <a:ext cx="33425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CRIS measurement</a:t>
            </a:r>
          </a:p>
          <a:p>
            <a:pPr algn="ctr"/>
            <a:r>
              <a:rPr lang="en-US" sz="2800" dirty="0"/>
              <a:t>IP of RaF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10114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3B87F2-7EC4-55FC-580F-40D3A27C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A0AF9-3FD2-9892-8B97-DA40390A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190561-88CC-6901-F8B1-D4AD803FF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70" y="750800"/>
            <a:ext cx="7390945" cy="5459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F0FF7-FBF5-022E-5784-7846E8232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72" y="989538"/>
            <a:ext cx="3742246" cy="51717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3CC3CE-3E7A-57D4-5250-B9BC64D92638}"/>
              </a:ext>
            </a:extLst>
          </p:cNvPr>
          <p:cNvSpPr txBox="1"/>
          <p:nvPr/>
        </p:nvSpPr>
        <p:spPr>
          <a:xfrm>
            <a:off x="1463040" y="2005201"/>
            <a:ext cx="9039497" cy="181588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FS-RCCSD theory with 69 correlated electrons, triple excitations, basis-set extension, and Breit+QED corrections reproduces all excitation energies with an </a:t>
            </a:r>
            <a:r>
              <a:rPr lang="en-US" sz="2800" b="1" dirty="0">
                <a:solidFill>
                  <a:srgbClr val="00B050"/>
                </a:solidFill>
              </a:rPr>
              <a:t>accuracy of 99.7% or higher!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E25CB55C-3E01-511D-4E1B-DD1920BA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1991"/>
            <a:ext cx="11041200" cy="1152000"/>
          </a:xfrm>
        </p:spPr>
        <p:txBody>
          <a:bodyPr/>
          <a:lstStyle/>
          <a:p>
            <a:r>
              <a:rPr lang="en-US" dirty="0"/>
              <a:t>A bit harder: Excitation Energies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802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35677-66F8-2CD1-6D3A-85420CBEC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F41A2-61D0-A071-8C36-EA00575D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7E9F9F-A679-7E2B-A75A-332F99AE3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all that simple?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8C84FA-0824-463F-ED62-4149725C9F8D}"/>
                  </a:ext>
                </a:extLst>
              </p:cNvPr>
              <p:cNvSpPr txBox="1"/>
              <p:nvPr/>
            </p:nvSpPr>
            <p:spPr>
              <a:xfrm>
                <a:off x="576000" y="1522360"/>
                <a:ext cx="10327447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Sadly, no… energies can be very complicated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rgbClr val="2F4D5D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AcF has only </a:t>
                </a:r>
                <a:r>
                  <a:rPr lang="en-US" sz="2800" b="1" dirty="0">
                    <a:solidFill>
                      <a:srgbClr val="00B0F0"/>
                    </a:solidFill>
                  </a:rPr>
                  <a:t>2</a:t>
                </a:r>
                <a:r>
                  <a:rPr lang="en-US" sz="2800" dirty="0">
                    <a:solidFill>
                      <a:srgbClr val="2F4D5D"/>
                    </a:solidFill>
                  </a:rPr>
                  <a:t> valence electrons (RaF +1)</a:t>
                </a:r>
              </a:p>
              <a:p>
                <a:endParaRPr lang="en-US" sz="2800" dirty="0">
                  <a:solidFill>
                    <a:srgbClr val="2F4D5D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Best possible calculations off by 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hundreds of cm</a:t>
                </a:r>
                <a:r>
                  <a:rPr lang="en-US" sz="2800" b="1" baseline="30000" dirty="0">
                    <a:solidFill>
                      <a:srgbClr val="FF0000"/>
                    </a:solidFill>
                  </a:rPr>
                  <a:t>-1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rgbClr val="2F4D5D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Benchmark of observables like IP and energies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rgbClr val="2F4D5D"/>
                    </a:solidFill>
                  </a:rPr>
                  <a:t> crucial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8C84FA-0824-463F-ED62-4149725C9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1522360"/>
                <a:ext cx="10327447" cy="3108543"/>
              </a:xfrm>
              <a:prstGeom prst="rect">
                <a:avLst/>
              </a:prstGeom>
              <a:blipFill>
                <a:blip r:embed="rId2"/>
                <a:stretch>
                  <a:fillRect l="-1062" t="-2157" b="-451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8484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CAB5EB-8F7A-4E30-0538-9F14B8F3F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36" y="783036"/>
            <a:ext cx="6803528" cy="531794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57DF88-53D2-7608-3402-FE57FF43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22DC3-C170-6122-DBB7-C78F27ECE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D88545-CFE8-714C-AADF-29539BCEC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Recently, CRIS measurements in AcF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44260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C7D76-4884-C5C7-5655-17E59641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AD213-D598-503D-869B-9A19794F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696BE5-17D7-F4B1-B8B0-15DD148D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Altered electronic structure to our advantage!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061C7-3570-3CAB-75AA-D48336EC0B08}"/>
              </a:ext>
            </a:extLst>
          </p:cNvPr>
          <p:cNvSpPr txBox="1"/>
          <p:nvPr/>
        </p:nvSpPr>
        <p:spPr>
          <a:xfrm>
            <a:off x="576000" y="1510327"/>
            <a:ext cx="10327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F4D5D"/>
                </a:solidFill>
              </a:rPr>
              <a:t>Example: quadrupole moment of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F4D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2800" dirty="0">
              <a:solidFill>
                <a:srgbClr val="2F4D5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84AF66-336C-2880-8E59-4C98CBA20F1B}"/>
                  </a:ext>
                </a:extLst>
              </p:cNvPr>
              <p:cNvSpPr txBox="1"/>
              <p:nvPr/>
            </p:nvSpPr>
            <p:spPr>
              <a:xfrm>
                <a:off x="3454259" y="3357313"/>
                <a:ext cx="5287025" cy="22231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𝑒𝑄</m:t>
                      </m:r>
                      <m:f>
                        <m:fPr>
                          <m:ctrlPr>
                            <a:rPr lang="en-US" sz="7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72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72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72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7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7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7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7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7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LID4096" sz="7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84AF66-336C-2880-8E59-4C98CBA20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259" y="3357313"/>
                <a:ext cx="5287025" cy="22231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E3DBB8B-24AF-B013-15D2-FA3FEABB86FB}"/>
              </a:ext>
            </a:extLst>
          </p:cNvPr>
          <p:cNvCxnSpPr>
            <a:cxnSpLocks/>
          </p:cNvCxnSpPr>
          <p:nvPr/>
        </p:nvCxnSpPr>
        <p:spPr>
          <a:xfrm>
            <a:off x="2702442" y="3791387"/>
            <a:ext cx="751817" cy="723394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AB44E2F-6406-E700-A483-9ADFFF674FE9}"/>
              </a:ext>
            </a:extLst>
          </p:cNvPr>
          <p:cNvSpPr txBox="1"/>
          <p:nvPr/>
        </p:nvSpPr>
        <p:spPr>
          <a:xfrm>
            <a:off x="726132" y="3314333"/>
            <a:ext cx="2252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is measured</a:t>
            </a:r>
            <a:endParaRPr lang="LID4096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08D0184-5BDE-AACF-8010-9FA1A58B063F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05307" y="3712939"/>
            <a:ext cx="790152" cy="287079"/>
          </a:xfrm>
          <a:prstGeom prst="bentConnector3">
            <a:avLst>
              <a:gd name="adj1" fmla="val -3825"/>
            </a:avLst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EF1FD84-C6A6-911A-1C92-B926E8724D5A}"/>
              </a:ext>
            </a:extLst>
          </p:cNvPr>
          <p:cNvSpPr txBox="1"/>
          <p:nvPr/>
        </p:nvSpPr>
        <p:spPr>
          <a:xfrm>
            <a:off x="8993203" y="2591747"/>
            <a:ext cx="2580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What we need to know</a:t>
            </a:r>
            <a:endParaRPr lang="LID4096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98A8A784-17D5-1E67-875B-8B49248725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8530202" y="3233559"/>
            <a:ext cx="686225" cy="657661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4B70958-D037-3EEA-ECBC-45F6C50331A2}"/>
              </a:ext>
            </a:extLst>
          </p:cNvPr>
          <p:cNvSpPr txBox="1"/>
          <p:nvPr/>
        </p:nvSpPr>
        <p:spPr>
          <a:xfrm>
            <a:off x="3706178" y="2837279"/>
            <a:ext cx="2349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</a:rPr>
              <a:t>What we are looking for</a:t>
            </a:r>
            <a:endParaRPr lang="LID4096" sz="2800" dirty="0">
              <a:solidFill>
                <a:srgbClr val="00B0F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C51B4A-FCF7-0AB8-CFC6-0D7EB47337D4}"/>
              </a:ext>
            </a:extLst>
          </p:cNvPr>
          <p:cNvSpPr txBox="1"/>
          <p:nvPr/>
        </p:nvSpPr>
        <p:spPr>
          <a:xfrm>
            <a:off x="8993203" y="3498256"/>
            <a:ext cx="2580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2F4D5D"/>
                </a:solidFill>
              </a:rPr>
              <a:t>Electronic structure factor</a:t>
            </a:r>
            <a:endParaRPr lang="LID4096" sz="2800" i="1" dirty="0">
              <a:solidFill>
                <a:srgbClr val="2F4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4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CEA8021-5A5C-0D62-95BB-AF05390C3F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000" y="1476927"/>
                <a:ext cx="11041200" cy="435139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2F4D5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2F4D5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rgbClr val="2F4D5D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600" b="0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sz="3600" b="0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  <a:r>
                  <a:rPr lang="en-US" sz="2800" dirty="0"/>
                  <a:t>in atomic potassium too small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i="1" dirty="0"/>
                  <a:t>B</a:t>
                </a:r>
                <a:r>
                  <a:rPr lang="en-US" sz="2800" dirty="0"/>
                  <a:t> below resolution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Greater in potassium monofluoride (KF)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Most reliable values of </a:t>
                </a:r>
                <a:r>
                  <a:rPr lang="en-US" sz="2800" i="1" dirty="0"/>
                  <a:t>Q</a:t>
                </a:r>
                <a:r>
                  <a:rPr lang="en-US" sz="2800" dirty="0"/>
                  <a:t>(K) to date with KF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But KF 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impossible</a:t>
                </a:r>
                <a:r>
                  <a:rPr lang="en-US" sz="2800" dirty="0"/>
                  <a:t> to measure at existing RIB facilities…</a:t>
                </a:r>
                <a:endParaRPr lang="LID4096" sz="28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CEA8021-5A5C-0D62-95BB-AF05390C3F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476927"/>
                <a:ext cx="11041200" cy="4351395"/>
              </a:xfrm>
              <a:blipFill>
                <a:blip r:embed="rId2"/>
                <a:stretch>
                  <a:fillRect l="-993" b="-196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C934A8-D300-D4EF-0B8A-CEBE0EAC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E7558-EDAF-18FC-7134-37350B72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A4D59B-3BB7-857D-A7E1-D1BB90A75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Q</a:t>
            </a:r>
            <a:r>
              <a:rPr lang="en-US" dirty="0"/>
              <a:t> in K</a:t>
            </a:r>
            <a:endParaRPr lang="LID4096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74FC3-3001-C5F4-B21B-3E57CFE8DD95}"/>
              </a:ext>
            </a:extLst>
          </p:cNvPr>
          <p:cNvSpPr txBox="1"/>
          <p:nvPr/>
        </p:nvSpPr>
        <p:spPr>
          <a:xfrm>
            <a:off x="900000" y="6333945"/>
            <a:ext cx="4872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Pyykkö</a:t>
            </a:r>
            <a:r>
              <a:rPr lang="en-US" sz="2000" dirty="0">
                <a:solidFill>
                  <a:schemeClr val="bg1"/>
                </a:solidFill>
              </a:rPr>
              <a:t>, Molecular Physics </a:t>
            </a:r>
            <a:r>
              <a:rPr lang="en-US" sz="2000" b="1" dirty="0">
                <a:solidFill>
                  <a:schemeClr val="bg1"/>
                </a:solidFill>
              </a:rPr>
              <a:t>116</a:t>
            </a:r>
            <a:r>
              <a:rPr lang="en-US" sz="2000" dirty="0">
                <a:solidFill>
                  <a:schemeClr val="bg1"/>
                </a:solidFill>
              </a:rPr>
              <a:t> 10 (2018)</a:t>
            </a:r>
            <a:endParaRPr lang="LID4096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EE0F98-9E25-E68A-CB7F-0C6EF476DFB6}"/>
              </a:ext>
            </a:extLst>
          </p:cNvPr>
          <p:cNvSpPr txBox="1"/>
          <p:nvPr/>
        </p:nvSpPr>
        <p:spPr>
          <a:xfrm rot="584334">
            <a:off x="6066217" y="2629916"/>
            <a:ext cx="3782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Teodoro et al., 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2000" dirty="0">
                <a:solidFill>
                  <a:srgbClr val="00B050"/>
                </a:solidFill>
              </a:rPr>
              <a:t>Phys. Rev. A </a:t>
            </a:r>
            <a:r>
              <a:rPr lang="en-US" sz="2000" b="1" dirty="0">
                <a:solidFill>
                  <a:srgbClr val="00B050"/>
                </a:solidFill>
              </a:rPr>
              <a:t>91</a:t>
            </a:r>
            <a:r>
              <a:rPr lang="en-US" sz="2000" dirty="0">
                <a:solidFill>
                  <a:srgbClr val="00B050"/>
                </a:solidFill>
              </a:rPr>
              <a:t>, 032516 (2015)</a:t>
            </a:r>
            <a:endParaRPr lang="LID4096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42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7503D0-B637-E226-69EA-5A31F0963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50D36-09E0-9506-14AB-EB49D758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29</a:t>
            </a:fld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A4DCA7-6F98-F294-2629-FFF226075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0679"/>
            <a:ext cx="11041200" cy="1152000"/>
          </a:xfrm>
        </p:spPr>
        <p:txBody>
          <a:bodyPr>
            <a:normAutofit/>
          </a:bodyPr>
          <a:lstStyle/>
          <a:p>
            <a:r>
              <a:rPr lang="en-US" sz="4800" dirty="0"/>
              <a:t>Collinear laser spectroscopy</a:t>
            </a:r>
            <a:endParaRPr lang="LID4096" sz="4800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B9EC4-E3D8-666B-EBF3-E79E2B11794D}"/>
              </a:ext>
            </a:extLst>
          </p:cNvPr>
          <p:cNvSpPr txBox="1"/>
          <p:nvPr/>
        </p:nvSpPr>
        <p:spPr>
          <a:xfrm>
            <a:off x="900000" y="6210000"/>
            <a:ext cx="5983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40 years of experience and continuous upgrades </a:t>
            </a:r>
            <a:r>
              <a:rPr lang="en-US" b="1" dirty="0" err="1">
                <a:solidFill>
                  <a:schemeClr val="bg1"/>
                </a:solidFill>
              </a:rPr>
              <a:t>Neugart</a:t>
            </a:r>
            <a:r>
              <a:rPr lang="en-US" b="1" dirty="0">
                <a:solidFill>
                  <a:schemeClr val="bg1"/>
                </a:solidFill>
              </a:rPr>
              <a:t> et al., Journal of Physics G 44, 064002 (2017) </a:t>
            </a:r>
            <a:endParaRPr lang="nl-BE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803E10-8AFC-8D26-2B9E-3C497A342E3A}"/>
                  </a:ext>
                </a:extLst>
              </p:cNvPr>
              <p:cNvSpPr txBox="1"/>
              <p:nvPr/>
            </p:nvSpPr>
            <p:spPr>
              <a:xfrm>
                <a:off x="662025" y="1436112"/>
                <a:ext cx="10185783" cy="107721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Tx/>
                  <a:buChar char="-"/>
                </a:pPr>
                <a:r>
                  <a:rPr lang="en-US" sz="2000" dirty="0"/>
                  <a:t>30-50 keV ion beam and narrowband laser </a:t>
                </a:r>
              </a:p>
              <a:p>
                <a:pPr lvl="1"/>
                <a:r>
                  <a:rPr lang="en-US" sz="2000" b="0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</m:oMath>
                </a14:m>
                <a:r>
                  <a:rPr lang="en-US" sz="2000" i="1" dirty="0">
                    <a:sym typeface="Wingdings" panose="05000000000000000000" pitchFamily="2" charset="2"/>
                  </a:rPr>
                  <a:t> </a:t>
                </a:r>
                <a:r>
                  <a:rPr lang="en-US" sz="2000" b="1" dirty="0">
                    <a:sym typeface="Wingdings" panose="05000000000000000000" pitchFamily="2" charset="2"/>
                  </a:rPr>
                  <a:t>relative</a:t>
                </a:r>
                <a:r>
                  <a:rPr lang="en-US" sz="2000" dirty="0">
                    <a:sym typeface="Wingdings" panose="05000000000000000000" pitchFamily="2" charset="2"/>
                  </a:rPr>
                  <a:t> velocity spread reduces</a:t>
                </a:r>
                <a:endParaRPr lang="en-US" sz="2400" b="1" dirty="0"/>
              </a:p>
              <a:p>
                <a:pPr algn="ctr"/>
                <a:r>
                  <a:rPr lang="en-US" sz="2400" b="1" i="1" dirty="0"/>
                  <a:t>High resolution (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400" b="1" i="1" dirty="0"/>
                  <a:t>20 – 100 MHz)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803E10-8AFC-8D26-2B9E-3C497A342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25" y="1436112"/>
                <a:ext cx="10185783" cy="1077218"/>
              </a:xfrm>
              <a:prstGeom prst="rect">
                <a:avLst/>
              </a:prstGeom>
              <a:blipFill>
                <a:blip r:embed="rId2"/>
                <a:stretch>
                  <a:fillRect l="-358" t="-1099" b="-10989"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77">
            <a:extLst>
              <a:ext uri="{FF2B5EF4-FFF2-40B4-BE49-F238E27FC236}">
                <a16:creationId xmlns:a16="http://schemas.microsoft.com/office/drawing/2014/main" id="{57CA4E16-4AF5-61B9-C6AD-EB4C431BFA2A}"/>
              </a:ext>
            </a:extLst>
          </p:cNvPr>
          <p:cNvCxnSpPr/>
          <p:nvPr/>
        </p:nvCxnSpPr>
        <p:spPr>
          <a:xfrm flipV="1">
            <a:off x="2062957" y="4756641"/>
            <a:ext cx="1008112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79">
            <a:extLst>
              <a:ext uri="{FF2B5EF4-FFF2-40B4-BE49-F238E27FC236}">
                <a16:creationId xmlns:a16="http://schemas.microsoft.com/office/drawing/2014/main" id="{AA1A0F73-F29E-5312-879C-178A26941747}"/>
              </a:ext>
            </a:extLst>
          </p:cNvPr>
          <p:cNvCxnSpPr/>
          <p:nvPr/>
        </p:nvCxnSpPr>
        <p:spPr>
          <a:xfrm>
            <a:off x="2567013" y="4972665"/>
            <a:ext cx="288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ep 12">
            <a:extLst>
              <a:ext uri="{FF2B5EF4-FFF2-40B4-BE49-F238E27FC236}">
                <a16:creationId xmlns:a16="http://schemas.microsoft.com/office/drawing/2014/main" id="{49C8A609-781B-85E4-EE90-FCA5C2F29EE2}"/>
              </a:ext>
            </a:extLst>
          </p:cNvPr>
          <p:cNvGrpSpPr/>
          <p:nvPr/>
        </p:nvGrpSpPr>
        <p:grpSpPr>
          <a:xfrm>
            <a:off x="766813" y="5208695"/>
            <a:ext cx="1787883" cy="544390"/>
            <a:chOff x="4878919" y="3753215"/>
            <a:chExt cx="1787883" cy="544390"/>
          </a:xfrm>
        </p:grpSpPr>
        <p:grpSp>
          <p:nvGrpSpPr>
            <p:cNvPr id="28" name="Groep 6">
              <a:extLst>
                <a:ext uri="{FF2B5EF4-FFF2-40B4-BE49-F238E27FC236}">
                  <a16:creationId xmlns:a16="http://schemas.microsoft.com/office/drawing/2014/main" id="{5DCD2A73-08D8-4466-D95B-190B5309D8DA}"/>
                </a:ext>
              </a:extLst>
            </p:cNvPr>
            <p:cNvGrpSpPr/>
            <p:nvPr/>
          </p:nvGrpSpPr>
          <p:grpSpPr>
            <a:xfrm>
              <a:off x="4878919" y="3753215"/>
              <a:ext cx="1787883" cy="544390"/>
              <a:chOff x="4878919" y="3753215"/>
              <a:chExt cx="1787883" cy="544390"/>
            </a:xfrm>
          </p:grpSpPr>
          <p:sp>
            <p:nvSpPr>
              <p:cNvPr id="30" name="TextBox 81">
                <a:extLst>
                  <a:ext uri="{FF2B5EF4-FFF2-40B4-BE49-F238E27FC236}">
                    <a16:creationId xmlns:a16="http://schemas.microsoft.com/office/drawing/2014/main" id="{8336BD40-2A9A-95BE-5A57-F19D8D5DFE5E}"/>
                  </a:ext>
                </a:extLst>
              </p:cNvPr>
              <p:cNvSpPr txBox="1"/>
              <p:nvPr/>
            </p:nvSpPr>
            <p:spPr>
              <a:xfrm>
                <a:off x="5818471" y="3928273"/>
                <a:ext cx="397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solidFill>
                      <a:srgbClr val="FF0000"/>
                    </a:solidFill>
                  </a:rPr>
                  <a:t>λ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1</a:t>
                </a:r>
                <a:endParaRPr lang="nl-B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Freeform 82">
                <a:extLst>
                  <a:ext uri="{FF2B5EF4-FFF2-40B4-BE49-F238E27FC236}">
                    <a16:creationId xmlns:a16="http://schemas.microsoft.com/office/drawing/2014/main" id="{1F39546E-EC63-2061-E5D3-30B8428D0606}"/>
                  </a:ext>
                </a:extLst>
              </p:cNvPr>
              <p:cNvSpPr/>
              <p:nvPr/>
            </p:nvSpPr>
            <p:spPr>
              <a:xfrm>
                <a:off x="5092951" y="3753215"/>
                <a:ext cx="1573851" cy="206522"/>
              </a:xfrm>
              <a:custGeom>
                <a:avLst/>
                <a:gdLst>
                  <a:gd name="connsiteX0" fmla="*/ 0 w 1573851"/>
                  <a:gd name="connsiteY0" fmla="*/ 170915 h 206522"/>
                  <a:gd name="connsiteX1" fmla="*/ 461473 w 1573851"/>
                  <a:gd name="connsiteY1" fmla="*/ 76911 h 206522"/>
                  <a:gd name="connsiteX2" fmla="*/ 811851 w 1573851"/>
                  <a:gd name="connsiteY2" fmla="*/ 196552 h 206522"/>
                  <a:gd name="connsiteX3" fmla="*/ 1213503 w 1573851"/>
                  <a:gd name="connsiteY3" fmla="*/ 17091 h 206522"/>
                  <a:gd name="connsiteX4" fmla="*/ 1521152 w 1573851"/>
                  <a:gd name="connsiteY4" fmla="*/ 94003 h 206522"/>
                  <a:gd name="connsiteX5" fmla="*/ 1529697 w 1573851"/>
                  <a:gd name="connsiteY5" fmla="*/ 94003 h 206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3851" h="206522">
                    <a:moveTo>
                      <a:pt x="0" y="170915"/>
                    </a:moveTo>
                    <a:cubicBezTo>
                      <a:pt x="163082" y="121776"/>
                      <a:pt x="326165" y="72638"/>
                      <a:pt x="461473" y="76911"/>
                    </a:cubicBezTo>
                    <a:cubicBezTo>
                      <a:pt x="596781" y="81184"/>
                      <a:pt x="686513" y="206522"/>
                      <a:pt x="811851" y="196552"/>
                    </a:cubicBezTo>
                    <a:cubicBezTo>
                      <a:pt x="937189" y="186582"/>
                      <a:pt x="1095286" y="34182"/>
                      <a:pt x="1213503" y="17091"/>
                    </a:cubicBezTo>
                    <a:cubicBezTo>
                      <a:pt x="1331720" y="0"/>
                      <a:pt x="1468453" y="81184"/>
                      <a:pt x="1521152" y="94003"/>
                    </a:cubicBezTo>
                    <a:cubicBezTo>
                      <a:pt x="1573851" y="106822"/>
                      <a:pt x="1551774" y="100412"/>
                      <a:pt x="1529697" y="94003"/>
                    </a:cubicBezTo>
                  </a:path>
                </a:pathLst>
              </a:custGeom>
              <a:ln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32" name="TextBox 83">
                <a:extLst>
                  <a:ext uri="{FF2B5EF4-FFF2-40B4-BE49-F238E27FC236}">
                    <a16:creationId xmlns:a16="http://schemas.microsoft.com/office/drawing/2014/main" id="{11C5C2C9-F694-2BD1-F030-9884E1D6313F}"/>
                  </a:ext>
                </a:extLst>
              </p:cNvPr>
              <p:cNvSpPr txBox="1"/>
              <p:nvPr/>
            </p:nvSpPr>
            <p:spPr>
              <a:xfrm>
                <a:off x="4878919" y="3949233"/>
                <a:ext cx="1080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laser photon</a:t>
                </a:r>
                <a:endParaRPr lang="nl-BE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Isosceles Triangle 84">
              <a:extLst>
                <a:ext uri="{FF2B5EF4-FFF2-40B4-BE49-F238E27FC236}">
                  <a16:creationId xmlns:a16="http://schemas.microsoft.com/office/drawing/2014/main" id="{3D868FD7-FA75-92FD-DA16-79E19586F243}"/>
                </a:ext>
              </a:extLst>
            </p:cNvPr>
            <p:cNvSpPr/>
            <p:nvPr/>
          </p:nvSpPr>
          <p:spPr>
            <a:xfrm rot="7368744" flipH="1">
              <a:off x="6563143" y="3810162"/>
              <a:ext cx="68488" cy="104061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0F8413A-33BA-255C-5A3E-1D69DA6BE91B}"/>
              </a:ext>
            </a:extLst>
          </p:cNvPr>
          <p:cNvGrpSpPr/>
          <p:nvPr/>
        </p:nvGrpSpPr>
        <p:grpSpPr>
          <a:xfrm>
            <a:off x="1325365" y="2720608"/>
            <a:ext cx="2041359" cy="2036033"/>
            <a:chOff x="5562128" y="1145132"/>
            <a:chExt cx="2041359" cy="2036033"/>
          </a:xfrm>
        </p:grpSpPr>
        <p:cxnSp>
          <p:nvCxnSpPr>
            <p:cNvPr id="34" name="Straight Arrow Connector 88">
              <a:extLst>
                <a:ext uri="{FF2B5EF4-FFF2-40B4-BE49-F238E27FC236}">
                  <a16:creationId xmlns:a16="http://schemas.microsoft.com/office/drawing/2014/main" id="{15A0C7FC-F961-934B-1D4B-6E9BF150163B}"/>
                </a:ext>
              </a:extLst>
            </p:cNvPr>
            <p:cNvCxnSpPr/>
            <p:nvPr/>
          </p:nvCxnSpPr>
          <p:spPr>
            <a:xfrm flipV="1">
              <a:off x="7307832" y="1522277"/>
              <a:ext cx="6896" cy="16588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5" name="Groep 13">
              <a:extLst>
                <a:ext uri="{FF2B5EF4-FFF2-40B4-BE49-F238E27FC236}">
                  <a16:creationId xmlns:a16="http://schemas.microsoft.com/office/drawing/2014/main" id="{26D9A5A7-D24B-FA93-987E-CD674AB5D9E2}"/>
                </a:ext>
              </a:extLst>
            </p:cNvPr>
            <p:cNvGrpSpPr/>
            <p:nvPr/>
          </p:nvGrpSpPr>
          <p:grpSpPr>
            <a:xfrm>
              <a:off x="5634136" y="2055677"/>
              <a:ext cx="1626484" cy="447698"/>
              <a:chOff x="5509479" y="2175673"/>
              <a:chExt cx="1626484" cy="447698"/>
            </a:xfrm>
          </p:grpSpPr>
          <p:sp>
            <p:nvSpPr>
              <p:cNvPr id="39" name="Isosceles Triangle 91">
                <a:extLst>
                  <a:ext uri="{FF2B5EF4-FFF2-40B4-BE49-F238E27FC236}">
                    <a16:creationId xmlns:a16="http://schemas.microsoft.com/office/drawing/2014/main" id="{17F45F84-5129-E903-41A6-790BE1A90BCE}"/>
                  </a:ext>
                </a:extLst>
              </p:cNvPr>
              <p:cNvSpPr/>
              <p:nvPr/>
            </p:nvSpPr>
            <p:spPr>
              <a:xfrm rot="7368744" flipH="1">
                <a:off x="7049689" y="2493802"/>
                <a:ext cx="68488" cy="104061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grpSp>
            <p:nvGrpSpPr>
              <p:cNvPr id="40" name="Groep 7">
                <a:extLst>
                  <a:ext uri="{FF2B5EF4-FFF2-40B4-BE49-F238E27FC236}">
                    <a16:creationId xmlns:a16="http://schemas.microsoft.com/office/drawing/2014/main" id="{1C0E4300-F9F5-49B3-4C7F-E3E8012D77C7}"/>
                  </a:ext>
                </a:extLst>
              </p:cNvPr>
              <p:cNvGrpSpPr/>
              <p:nvPr/>
            </p:nvGrpSpPr>
            <p:grpSpPr>
              <a:xfrm>
                <a:off x="5509479" y="2175673"/>
                <a:ext cx="1573851" cy="447698"/>
                <a:chOff x="5509479" y="2175673"/>
                <a:chExt cx="1573851" cy="447698"/>
              </a:xfrm>
            </p:grpSpPr>
            <p:sp>
              <p:nvSpPr>
                <p:cNvPr id="41" name="Freeform 90">
                  <a:extLst>
                    <a:ext uri="{FF2B5EF4-FFF2-40B4-BE49-F238E27FC236}">
                      <a16:creationId xmlns:a16="http://schemas.microsoft.com/office/drawing/2014/main" id="{7C167BC5-DEA1-F0B1-229D-1311B697289E}"/>
                    </a:ext>
                  </a:extLst>
                </p:cNvPr>
                <p:cNvSpPr/>
                <p:nvPr/>
              </p:nvSpPr>
              <p:spPr>
                <a:xfrm>
                  <a:off x="5509479" y="2416849"/>
                  <a:ext cx="1573851" cy="206522"/>
                </a:xfrm>
                <a:custGeom>
                  <a:avLst/>
                  <a:gdLst>
                    <a:gd name="connsiteX0" fmla="*/ 0 w 1573851"/>
                    <a:gd name="connsiteY0" fmla="*/ 170915 h 206522"/>
                    <a:gd name="connsiteX1" fmla="*/ 461473 w 1573851"/>
                    <a:gd name="connsiteY1" fmla="*/ 76911 h 206522"/>
                    <a:gd name="connsiteX2" fmla="*/ 811851 w 1573851"/>
                    <a:gd name="connsiteY2" fmla="*/ 196552 h 206522"/>
                    <a:gd name="connsiteX3" fmla="*/ 1213503 w 1573851"/>
                    <a:gd name="connsiteY3" fmla="*/ 17091 h 206522"/>
                    <a:gd name="connsiteX4" fmla="*/ 1521152 w 1573851"/>
                    <a:gd name="connsiteY4" fmla="*/ 94003 h 206522"/>
                    <a:gd name="connsiteX5" fmla="*/ 1529697 w 1573851"/>
                    <a:gd name="connsiteY5" fmla="*/ 94003 h 206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3851" h="206522">
                      <a:moveTo>
                        <a:pt x="0" y="170915"/>
                      </a:moveTo>
                      <a:cubicBezTo>
                        <a:pt x="163082" y="121776"/>
                        <a:pt x="326165" y="72638"/>
                        <a:pt x="461473" y="76911"/>
                      </a:cubicBezTo>
                      <a:cubicBezTo>
                        <a:pt x="596781" y="81184"/>
                        <a:pt x="686513" y="206522"/>
                        <a:pt x="811851" y="196552"/>
                      </a:cubicBezTo>
                      <a:cubicBezTo>
                        <a:pt x="937189" y="186582"/>
                        <a:pt x="1095286" y="34182"/>
                        <a:pt x="1213503" y="17091"/>
                      </a:cubicBezTo>
                      <a:cubicBezTo>
                        <a:pt x="1331720" y="0"/>
                        <a:pt x="1468453" y="81184"/>
                        <a:pt x="1521152" y="94003"/>
                      </a:cubicBezTo>
                      <a:cubicBezTo>
                        <a:pt x="1573851" y="106822"/>
                        <a:pt x="1551774" y="100412"/>
                        <a:pt x="1529697" y="94003"/>
                      </a:cubicBez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sp>
              <p:nvSpPr>
                <p:cNvPr id="42" name="TextBox 92">
                  <a:extLst>
                    <a:ext uri="{FF2B5EF4-FFF2-40B4-BE49-F238E27FC236}">
                      <a16:creationId xmlns:a16="http://schemas.microsoft.com/office/drawing/2014/main" id="{FD8515F2-61CE-6995-B731-3F8B93478E74}"/>
                    </a:ext>
                  </a:extLst>
                </p:cNvPr>
                <p:cNvSpPr txBox="1"/>
                <p:nvPr/>
              </p:nvSpPr>
              <p:spPr>
                <a:xfrm>
                  <a:off x="6047071" y="2175673"/>
                  <a:ext cx="4229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dirty="0"/>
                    <a:t>λ</a:t>
                  </a:r>
                  <a:r>
                    <a:rPr lang="en-US" baseline="-25000" dirty="0"/>
                    <a:t>2</a:t>
                  </a:r>
                  <a:endParaRPr lang="nl-BE" dirty="0"/>
                </a:p>
              </p:txBody>
            </p:sp>
          </p:grpSp>
        </p:grpSp>
        <p:grpSp>
          <p:nvGrpSpPr>
            <p:cNvPr id="36" name="Groep 8">
              <a:extLst>
                <a:ext uri="{FF2B5EF4-FFF2-40B4-BE49-F238E27FC236}">
                  <a16:creationId xmlns:a16="http://schemas.microsoft.com/office/drawing/2014/main" id="{9E0F35AC-E42B-835C-7CAB-F7FDE7332ABC}"/>
                </a:ext>
              </a:extLst>
            </p:cNvPr>
            <p:cNvGrpSpPr/>
            <p:nvPr/>
          </p:nvGrpSpPr>
          <p:grpSpPr>
            <a:xfrm>
              <a:off x="5562128" y="1145132"/>
              <a:ext cx="2041359" cy="1687606"/>
              <a:chOff x="5437471" y="1265128"/>
              <a:chExt cx="2041359" cy="1687606"/>
            </a:xfrm>
          </p:grpSpPr>
          <p:sp>
            <p:nvSpPr>
              <p:cNvPr id="37" name="TextBox 89">
                <a:extLst>
                  <a:ext uri="{FF2B5EF4-FFF2-40B4-BE49-F238E27FC236}">
                    <a16:creationId xmlns:a16="http://schemas.microsoft.com/office/drawing/2014/main" id="{E484B9FF-7802-C5DC-4B3F-5B40E646631E}"/>
                  </a:ext>
                </a:extLst>
              </p:cNvPr>
              <p:cNvSpPr txBox="1"/>
              <p:nvPr/>
            </p:nvSpPr>
            <p:spPr>
              <a:xfrm>
                <a:off x="5437471" y="2675735"/>
                <a:ext cx="1828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second step laser photon</a:t>
                </a:r>
                <a:endParaRPr lang="nl-B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TextBox 93">
                <a:extLst>
                  <a:ext uri="{FF2B5EF4-FFF2-40B4-BE49-F238E27FC236}">
                    <a16:creationId xmlns:a16="http://schemas.microsoft.com/office/drawing/2014/main" id="{B452ECB4-0137-A2A1-7BEC-6BA79C59D637}"/>
                  </a:ext>
                </a:extLst>
              </p:cNvPr>
              <p:cNvSpPr txBox="1"/>
              <p:nvPr/>
            </p:nvSpPr>
            <p:spPr>
              <a:xfrm>
                <a:off x="5539553" y="1265128"/>
                <a:ext cx="19392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1600" b="1" dirty="0" err="1">
                    <a:latin typeface="Calibri" panose="020F0502020204030204" pitchFamily="34" charset="0"/>
                  </a:rPr>
                  <a:t>detect</a:t>
                </a:r>
                <a:r>
                  <a:rPr lang="nl-BE" sz="1600" b="1" dirty="0">
                    <a:latin typeface="Calibri" panose="020F0502020204030204" pitchFamily="34" charset="0"/>
                  </a:rPr>
                  <a:t> a </a:t>
                </a:r>
                <a:r>
                  <a:rPr lang="nl-BE" sz="1600" b="1" dirty="0" err="1">
                    <a:latin typeface="Calibri" panose="020F0502020204030204" pitchFamily="34" charset="0"/>
                  </a:rPr>
                  <a:t>resonantly</a:t>
                </a:r>
                <a:r>
                  <a:rPr lang="nl-BE" sz="1600" b="1" dirty="0">
                    <a:latin typeface="Calibri" panose="020F0502020204030204" pitchFamily="34" charset="0"/>
                  </a:rPr>
                  <a:t> </a:t>
                </a:r>
                <a:r>
                  <a:rPr lang="nl-BE" sz="1600" b="1" dirty="0" err="1">
                    <a:latin typeface="Calibri" panose="020F0502020204030204" pitchFamily="34" charset="0"/>
                  </a:rPr>
                  <a:t>excited</a:t>
                </a:r>
                <a:r>
                  <a:rPr lang="nl-BE" sz="1600" b="1" dirty="0">
                    <a:latin typeface="Calibri" panose="020F0502020204030204" pitchFamily="34" charset="0"/>
                  </a:rPr>
                  <a:t> ion</a:t>
                </a:r>
              </a:p>
            </p:txBody>
          </p:sp>
        </p:grpSp>
      </p:grpSp>
      <p:grpSp>
        <p:nvGrpSpPr>
          <p:cNvPr id="43" name="Groep 4">
            <a:extLst>
              <a:ext uri="{FF2B5EF4-FFF2-40B4-BE49-F238E27FC236}">
                <a16:creationId xmlns:a16="http://schemas.microsoft.com/office/drawing/2014/main" id="{579C2160-2D08-3048-E4EC-59CF768DCA1C}"/>
              </a:ext>
            </a:extLst>
          </p:cNvPr>
          <p:cNvGrpSpPr/>
          <p:nvPr/>
        </p:nvGrpSpPr>
        <p:grpSpPr>
          <a:xfrm>
            <a:off x="662025" y="2706764"/>
            <a:ext cx="4167738" cy="3368842"/>
            <a:chOff x="4774131" y="1251284"/>
            <a:chExt cx="4167738" cy="3368842"/>
          </a:xfrm>
        </p:grpSpPr>
        <p:grpSp>
          <p:nvGrpSpPr>
            <p:cNvPr id="44" name="Groep 3">
              <a:extLst>
                <a:ext uri="{FF2B5EF4-FFF2-40B4-BE49-F238E27FC236}">
                  <a16:creationId xmlns:a16="http://schemas.microsoft.com/office/drawing/2014/main" id="{7DCBF118-526D-EEF6-FF38-8E5AD89A38B2}"/>
                </a:ext>
              </a:extLst>
            </p:cNvPr>
            <p:cNvGrpSpPr/>
            <p:nvPr/>
          </p:nvGrpSpPr>
          <p:grpSpPr>
            <a:xfrm>
              <a:off x="5344779" y="1413673"/>
              <a:ext cx="3583605" cy="2887216"/>
              <a:chOff x="5344779" y="1413673"/>
              <a:chExt cx="3583605" cy="2887216"/>
            </a:xfrm>
          </p:grpSpPr>
          <p:sp>
            <p:nvSpPr>
              <p:cNvPr id="46" name="TextBox 72">
                <a:extLst>
                  <a:ext uri="{FF2B5EF4-FFF2-40B4-BE49-F238E27FC236}">
                    <a16:creationId xmlns:a16="http://schemas.microsoft.com/office/drawing/2014/main" id="{C6EE3BA5-1073-A37E-8F98-8D1310DB30EE}"/>
                  </a:ext>
                </a:extLst>
              </p:cNvPr>
              <p:cNvSpPr txBox="1"/>
              <p:nvPr/>
            </p:nvSpPr>
            <p:spPr>
              <a:xfrm>
                <a:off x="5344779" y="3205653"/>
                <a:ext cx="12430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excited  state</a:t>
                </a:r>
                <a:endParaRPr lang="nl-B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TextBox 76">
                <a:extLst>
                  <a:ext uri="{FF2B5EF4-FFF2-40B4-BE49-F238E27FC236}">
                    <a16:creationId xmlns:a16="http://schemas.microsoft.com/office/drawing/2014/main" id="{1A03344D-EE0B-59E5-8125-2BF1721199C5}"/>
                  </a:ext>
                </a:extLst>
              </p:cNvPr>
              <p:cNvSpPr txBox="1"/>
              <p:nvPr/>
            </p:nvSpPr>
            <p:spPr>
              <a:xfrm>
                <a:off x="8090184" y="3291239"/>
                <a:ext cx="838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Hyperfine splitting</a:t>
                </a:r>
                <a:endParaRPr lang="nl-BE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" name="Groep 2">
                <a:extLst>
                  <a:ext uri="{FF2B5EF4-FFF2-40B4-BE49-F238E27FC236}">
                    <a16:creationId xmlns:a16="http://schemas.microsoft.com/office/drawing/2014/main" id="{1E43BCBF-DDED-64D7-0168-6C4064D7C7CA}"/>
                  </a:ext>
                </a:extLst>
              </p:cNvPr>
              <p:cNvGrpSpPr/>
              <p:nvPr/>
            </p:nvGrpSpPr>
            <p:grpSpPr>
              <a:xfrm>
                <a:off x="5815023" y="1947073"/>
                <a:ext cx="2232248" cy="2353816"/>
                <a:chOff x="5815023" y="1947073"/>
                <a:chExt cx="2232248" cy="2353816"/>
              </a:xfrm>
            </p:grpSpPr>
            <p:cxnSp>
              <p:nvCxnSpPr>
                <p:cNvPr id="50" name="Straight Connector 69">
                  <a:extLst>
                    <a:ext uri="{FF2B5EF4-FFF2-40B4-BE49-F238E27FC236}">
                      <a16:creationId xmlns:a16="http://schemas.microsoft.com/office/drawing/2014/main" id="{9B7B5E92-6E5E-1EEB-CBDF-72D984C5F25F}"/>
                    </a:ext>
                  </a:extLst>
                </p:cNvPr>
                <p:cNvCxnSpPr/>
                <p:nvPr/>
              </p:nvCxnSpPr>
              <p:spPr>
                <a:xfrm>
                  <a:off x="5872967" y="4300889"/>
                  <a:ext cx="8280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71">
                  <a:extLst>
                    <a:ext uri="{FF2B5EF4-FFF2-40B4-BE49-F238E27FC236}">
                      <a16:creationId xmlns:a16="http://schemas.microsoft.com/office/drawing/2014/main" id="{B0C89F83-0815-32CB-CFB4-6B490EB210CB}"/>
                    </a:ext>
                  </a:extLst>
                </p:cNvPr>
                <p:cNvCxnSpPr/>
                <p:nvPr/>
              </p:nvCxnSpPr>
              <p:spPr>
                <a:xfrm>
                  <a:off x="5815023" y="3517185"/>
                  <a:ext cx="864096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7B7F13AD-4409-D98D-2FDD-50014963EC43}"/>
                    </a:ext>
                  </a:extLst>
                </p:cNvPr>
                <p:cNvCxnSpPr/>
                <p:nvPr/>
              </p:nvCxnSpPr>
              <p:spPr>
                <a:xfrm>
                  <a:off x="6895143" y="3301161"/>
                  <a:ext cx="100811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8B4F6CFB-E683-6519-B3F3-7C258019C78A}"/>
                    </a:ext>
                  </a:extLst>
                </p:cNvPr>
                <p:cNvCxnSpPr/>
                <p:nvPr/>
              </p:nvCxnSpPr>
              <p:spPr>
                <a:xfrm>
                  <a:off x="6895143" y="3517185"/>
                  <a:ext cx="100811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8B7ECB88-AEAA-A12C-3619-FBE5C218BE58}"/>
                    </a:ext>
                  </a:extLst>
                </p:cNvPr>
                <p:cNvCxnSpPr/>
                <p:nvPr/>
              </p:nvCxnSpPr>
              <p:spPr>
                <a:xfrm>
                  <a:off x="6895143" y="3733209"/>
                  <a:ext cx="100811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78">
                  <a:extLst>
                    <a:ext uri="{FF2B5EF4-FFF2-40B4-BE49-F238E27FC236}">
                      <a16:creationId xmlns:a16="http://schemas.microsoft.com/office/drawing/2014/main" id="{8C6B45B9-DE42-7117-EBD5-06BE73BD7E0D}"/>
                    </a:ext>
                  </a:extLst>
                </p:cNvPr>
                <p:cNvCxnSpPr/>
                <p:nvPr/>
              </p:nvCxnSpPr>
              <p:spPr>
                <a:xfrm flipV="1">
                  <a:off x="6679119" y="3301161"/>
                  <a:ext cx="216024" cy="2160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80">
                  <a:extLst>
                    <a:ext uri="{FF2B5EF4-FFF2-40B4-BE49-F238E27FC236}">
                      <a16:creationId xmlns:a16="http://schemas.microsoft.com/office/drawing/2014/main" id="{3B6E2F93-3538-A5BA-23C3-DA907E323E33}"/>
                    </a:ext>
                  </a:extLst>
                </p:cNvPr>
                <p:cNvCxnSpPr/>
                <p:nvPr/>
              </p:nvCxnSpPr>
              <p:spPr>
                <a:xfrm>
                  <a:off x="6679119" y="3517185"/>
                  <a:ext cx="216024" cy="2160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85">
                  <a:extLst>
                    <a:ext uri="{FF2B5EF4-FFF2-40B4-BE49-F238E27FC236}">
                      <a16:creationId xmlns:a16="http://schemas.microsoft.com/office/drawing/2014/main" id="{11EE997A-9D3B-44CF-D2B3-6956BDA8EC11}"/>
                    </a:ext>
                  </a:extLst>
                </p:cNvPr>
                <p:cNvCxnSpPr/>
                <p:nvPr/>
              </p:nvCxnSpPr>
              <p:spPr>
                <a:xfrm>
                  <a:off x="5815023" y="1947073"/>
                  <a:ext cx="2232248" cy="0"/>
                </a:xfrm>
                <a:prstGeom prst="line">
                  <a:avLst/>
                </a:prstGeom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87">
                <a:extLst>
                  <a:ext uri="{FF2B5EF4-FFF2-40B4-BE49-F238E27FC236}">
                    <a16:creationId xmlns:a16="http://schemas.microsoft.com/office/drawing/2014/main" id="{C4455710-0583-DEC3-93CC-5CC4F12C1C41}"/>
                  </a:ext>
                </a:extLst>
              </p:cNvPr>
              <p:cNvSpPr txBox="1"/>
              <p:nvPr/>
            </p:nvSpPr>
            <p:spPr>
              <a:xfrm>
                <a:off x="7385334" y="1413673"/>
                <a:ext cx="1080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continuum</a:t>
                </a:r>
                <a:endParaRPr lang="nl-BE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5" name="Rechthoek 71">
              <a:extLst>
                <a:ext uri="{FF2B5EF4-FFF2-40B4-BE49-F238E27FC236}">
                  <a16:creationId xmlns:a16="http://schemas.microsoft.com/office/drawing/2014/main" id="{72124B07-44A3-B3C3-1DDA-BE62EC429406}"/>
                </a:ext>
              </a:extLst>
            </p:cNvPr>
            <p:cNvSpPr/>
            <p:nvPr/>
          </p:nvSpPr>
          <p:spPr>
            <a:xfrm>
              <a:off x="4774131" y="1251284"/>
              <a:ext cx="4167738" cy="336884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74CD59A-F1DA-8B37-A2B6-52EEF5C918B0}"/>
              </a:ext>
            </a:extLst>
          </p:cNvPr>
          <p:cNvGrpSpPr/>
          <p:nvPr/>
        </p:nvGrpSpPr>
        <p:grpSpPr>
          <a:xfrm>
            <a:off x="2477445" y="4771769"/>
            <a:ext cx="2329067" cy="1330019"/>
            <a:chOff x="6714208" y="3196293"/>
            <a:chExt cx="2329067" cy="1330019"/>
          </a:xfrm>
        </p:grpSpPr>
        <p:cxnSp>
          <p:nvCxnSpPr>
            <p:cNvPr id="59" name="Straight Arrow Connector 172">
              <a:extLst>
                <a:ext uri="{FF2B5EF4-FFF2-40B4-BE49-F238E27FC236}">
                  <a16:creationId xmlns:a16="http://schemas.microsoft.com/office/drawing/2014/main" id="{9E7032FC-B094-0831-362B-D5AD8CF3CF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4208" y="3196293"/>
              <a:ext cx="815800" cy="98131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0" name="TextBox 174">
              <a:extLst>
                <a:ext uri="{FF2B5EF4-FFF2-40B4-BE49-F238E27FC236}">
                  <a16:creationId xmlns:a16="http://schemas.microsoft.com/office/drawing/2014/main" id="{CB8048CB-261A-E298-D65B-458B940900A9}"/>
                </a:ext>
              </a:extLst>
            </p:cNvPr>
            <p:cNvSpPr txBox="1"/>
            <p:nvPr/>
          </p:nvSpPr>
          <p:spPr>
            <a:xfrm>
              <a:off x="7077998" y="3941537"/>
              <a:ext cx="19652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1F497D"/>
                  </a:solidFill>
                  <a:latin typeface="Calibri"/>
                  <a:cs typeface="+mn-cs"/>
                </a:rPr>
                <a:t>detect fluorescence photons </a:t>
              </a:r>
              <a:endParaRPr lang="nl-BE" sz="1600" b="1" dirty="0">
                <a:solidFill>
                  <a:srgbClr val="1F497D"/>
                </a:solidFill>
                <a:latin typeface="Calibri"/>
                <a:cs typeface="+mn-cs"/>
              </a:endParaRPr>
            </a:p>
          </p:txBody>
        </p:sp>
        <p:sp>
          <p:nvSpPr>
            <p:cNvPr id="61" name="Freeform 173">
              <a:extLst>
                <a:ext uri="{FF2B5EF4-FFF2-40B4-BE49-F238E27FC236}">
                  <a16:creationId xmlns:a16="http://schemas.microsoft.com/office/drawing/2014/main" id="{92DFDEE3-98EC-C941-7075-A70F807F3E3A}"/>
                </a:ext>
              </a:extLst>
            </p:cNvPr>
            <p:cNvSpPr/>
            <p:nvPr/>
          </p:nvSpPr>
          <p:spPr>
            <a:xfrm>
              <a:off x="6958466" y="3789076"/>
              <a:ext cx="1008112" cy="206522"/>
            </a:xfrm>
            <a:custGeom>
              <a:avLst/>
              <a:gdLst>
                <a:gd name="connsiteX0" fmla="*/ 0 w 1573851"/>
                <a:gd name="connsiteY0" fmla="*/ 170915 h 206522"/>
                <a:gd name="connsiteX1" fmla="*/ 461473 w 1573851"/>
                <a:gd name="connsiteY1" fmla="*/ 76911 h 206522"/>
                <a:gd name="connsiteX2" fmla="*/ 811851 w 1573851"/>
                <a:gd name="connsiteY2" fmla="*/ 196552 h 206522"/>
                <a:gd name="connsiteX3" fmla="*/ 1213503 w 1573851"/>
                <a:gd name="connsiteY3" fmla="*/ 17091 h 206522"/>
                <a:gd name="connsiteX4" fmla="*/ 1521152 w 1573851"/>
                <a:gd name="connsiteY4" fmla="*/ 94003 h 206522"/>
                <a:gd name="connsiteX5" fmla="*/ 1529697 w 1573851"/>
                <a:gd name="connsiteY5" fmla="*/ 94003 h 20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3851" h="206522">
                  <a:moveTo>
                    <a:pt x="0" y="170915"/>
                  </a:moveTo>
                  <a:cubicBezTo>
                    <a:pt x="163082" y="121776"/>
                    <a:pt x="326165" y="72638"/>
                    <a:pt x="461473" y="76911"/>
                  </a:cubicBezTo>
                  <a:cubicBezTo>
                    <a:pt x="596781" y="81184"/>
                    <a:pt x="686513" y="206522"/>
                    <a:pt x="811851" y="196552"/>
                  </a:cubicBezTo>
                  <a:cubicBezTo>
                    <a:pt x="937189" y="186582"/>
                    <a:pt x="1095286" y="34182"/>
                    <a:pt x="1213503" y="17091"/>
                  </a:cubicBezTo>
                  <a:cubicBezTo>
                    <a:pt x="1331720" y="0"/>
                    <a:pt x="1468453" y="81184"/>
                    <a:pt x="1521152" y="94003"/>
                  </a:cubicBezTo>
                  <a:cubicBezTo>
                    <a:pt x="1573851" y="106822"/>
                    <a:pt x="1551774" y="100412"/>
                    <a:pt x="1529697" y="94003"/>
                  </a:cubicBezTo>
                </a:path>
              </a:pathLst>
            </a:custGeom>
            <a:noFill/>
            <a:ln w="25400" cap="flat" cmpd="sng" algn="ctr">
              <a:solidFill>
                <a:srgbClr val="1F497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Isosceles Triangle 178">
              <a:extLst>
                <a:ext uri="{FF2B5EF4-FFF2-40B4-BE49-F238E27FC236}">
                  <a16:creationId xmlns:a16="http://schemas.microsoft.com/office/drawing/2014/main" id="{EBEB2653-9464-AC40-93E2-BE33AF09B206}"/>
                </a:ext>
              </a:extLst>
            </p:cNvPr>
            <p:cNvSpPr/>
            <p:nvPr/>
          </p:nvSpPr>
          <p:spPr>
            <a:xfrm rot="7368744">
              <a:off x="7957760" y="3867387"/>
              <a:ext cx="45719" cy="90673"/>
            </a:xfrm>
            <a:prstGeom prst="triangle">
              <a:avLst/>
            </a:prstGeom>
            <a:solidFill>
              <a:srgbClr val="4F81BD"/>
            </a:solidFill>
            <a:ln w="25400" cap="flat" cmpd="sng" algn="ctr">
              <a:solidFill>
                <a:srgbClr val="1F497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4" name="Picture 63" descr="Diagram&#10;&#10;Description automatically generated">
            <a:extLst>
              <a:ext uri="{FF2B5EF4-FFF2-40B4-BE49-F238E27FC236}">
                <a16:creationId xmlns:a16="http://schemas.microsoft.com/office/drawing/2014/main" id="{AB49CBFB-4E7E-5810-3B9E-29A2AD46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19" y="2806865"/>
            <a:ext cx="7070927" cy="294622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6B9A1EA7-0B9A-ABEE-422F-6631D00CA042}"/>
              </a:ext>
            </a:extLst>
          </p:cNvPr>
          <p:cNvSpPr txBox="1"/>
          <p:nvPr/>
        </p:nvSpPr>
        <p:spPr>
          <a:xfrm>
            <a:off x="5296866" y="5809400"/>
            <a:ext cx="646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S. W. Bai, Á.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Koszorús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</a:rPr>
              <a:t>et al.,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</a:rPr>
              <a:t>Phys. Lett. B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829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137064 (2022)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9C1680B-5A0F-BCF2-6C99-CC958CB8DB84}"/>
              </a:ext>
            </a:extLst>
          </p:cNvPr>
          <p:cNvSpPr txBox="1"/>
          <p:nvPr/>
        </p:nvSpPr>
        <p:spPr>
          <a:xfrm>
            <a:off x="5542947" y="3790924"/>
            <a:ext cx="191590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Photon detection</a:t>
            </a:r>
            <a:endParaRPr lang="LID4096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F0C316A-85C5-D66A-23C6-18633CD7600B}"/>
              </a:ext>
            </a:extLst>
          </p:cNvPr>
          <p:cNvSpPr txBox="1"/>
          <p:nvPr/>
        </p:nvSpPr>
        <p:spPr>
          <a:xfrm rot="20439151">
            <a:off x="8715304" y="2518043"/>
            <a:ext cx="150554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Ion detection</a:t>
            </a:r>
            <a:endParaRPr lang="LID4096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61A7D6D-1732-EF15-DB12-E6B7E3E7D103}"/>
              </a:ext>
            </a:extLst>
          </p:cNvPr>
          <p:cNvSpPr txBox="1"/>
          <p:nvPr/>
        </p:nvSpPr>
        <p:spPr>
          <a:xfrm>
            <a:off x="7696200" y="3432520"/>
            <a:ext cx="1091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baseline="30000" dirty="0"/>
              <a:t>49</a:t>
            </a:r>
            <a:r>
              <a:rPr lang="en-US" sz="3600" b="1" dirty="0"/>
              <a:t>Sc</a:t>
            </a:r>
            <a:endParaRPr lang="LID4096" sz="3600" b="1" dirty="0"/>
          </a:p>
        </p:txBody>
      </p:sp>
    </p:spTree>
    <p:extLst>
      <p:ext uri="{BB962C8B-B14F-4D97-AF65-F5344CB8AC3E}">
        <p14:creationId xmlns:p14="http://schemas.microsoft.com/office/powerpoint/2010/main" val="139633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67" grpId="0" animBg="1"/>
      <p:bldP spid="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A6358-D49E-F718-17A2-046CBB18D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6A634-5262-C1F6-6531-A9545F1C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525590-DAEC-388D-A34D-047C5A55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molecules different from atoms?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32EC690-EA9B-A4B2-B6D8-CC1321A17511}"/>
                  </a:ext>
                </a:extLst>
              </p:cNvPr>
              <p:cNvSpPr txBox="1"/>
              <p:nvPr/>
            </p:nvSpPr>
            <p:spPr>
              <a:xfrm>
                <a:off x="576000" y="1605439"/>
                <a:ext cx="10327447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Chemical bond(s)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extra degrees of freedom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Bonds vibrate and rotate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For some bonds, the vibrations themselves also rotate!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Vibrational &amp; rotational energy on top of electronic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LID4096" sz="2800" dirty="0">
                  <a:solidFill>
                    <a:srgbClr val="2F4D5D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32EC690-EA9B-A4B2-B6D8-CC1321A17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1605439"/>
                <a:ext cx="10327447" cy="4401205"/>
              </a:xfrm>
              <a:prstGeom prst="rect">
                <a:avLst/>
              </a:prstGeom>
              <a:blipFill>
                <a:blip r:embed="rId2"/>
                <a:stretch>
                  <a:fillRect l="-1062" t="-1385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165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1689652" y="0"/>
            <a:ext cx="88128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"/>
              <a:t>The CRIS technique</a:t>
            </a:r>
            <a:endParaRPr/>
          </a:p>
        </p:txBody>
      </p:sp>
      <p:cxnSp>
        <p:nvCxnSpPr>
          <p:cNvPr id="149" name="Google Shape;149;p27"/>
          <p:cNvCxnSpPr>
            <a:cxnSpLocks/>
          </p:cNvCxnSpPr>
          <p:nvPr/>
        </p:nvCxnSpPr>
        <p:spPr>
          <a:xfrm>
            <a:off x="832512" y="3773512"/>
            <a:ext cx="6869194" cy="11633"/>
          </a:xfrm>
          <a:prstGeom prst="straightConnector1">
            <a:avLst/>
          </a:prstGeom>
          <a:noFill/>
          <a:ln w="76200" cap="flat" cmpd="sng">
            <a:solidFill>
              <a:srgbClr val="0F6FC6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0" name="Google Shape;150;p27"/>
          <p:cNvCxnSpPr>
            <a:cxnSpLocks/>
          </p:cNvCxnSpPr>
          <p:nvPr/>
        </p:nvCxnSpPr>
        <p:spPr>
          <a:xfrm>
            <a:off x="669123" y="3697313"/>
            <a:ext cx="7004108" cy="6832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51" name="Google Shape;151;p27"/>
          <p:cNvSpPr txBox="1"/>
          <p:nvPr/>
        </p:nvSpPr>
        <p:spPr>
          <a:xfrm>
            <a:off x="7295181" y="4701836"/>
            <a:ext cx="1461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" sz="1600" dirty="0"/>
              <a:t>Ion counting</a:t>
            </a:r>
            <a:endParaRPr dirty="0"/>
          </a:p>
        </p:txBody>
      </p:sp>
      <p:sp>
        <p:nvSpPr>
          <p:cNvPr id="152" name="Google Shape;152;p27"/>
          <p:cNvSpPr txBox="1"/>
          <p:nvPr/>
        </p:nvSpPr>
        <p:spPr>
          <a:xfrm>
            <a:off x="1833382" y="4292359"/>
            <a:ext cx="189951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" sz="1600" dirty="0"/>
              <a:t>Neutralization </a:t>
            </a:r>
            <a:endParaRPr dirty="0"/>
          </a:p>
          <a:p>
            <a:pPr algn="ctr"/>
            <a:r>
              <a:rPr lang="en" sz="1600" dirty="0"/>
              <a:t>of ions</a:t>
            </a:r>
            <a:endParaRPr dirty="0"/>
          </a:p>
        </p:txBody>
      </p:sp>
      <p:grpSp>
        <p:nvGrpSpPr>
          <p:cNvPr id="153" name="Google Shape;153;p27"/>
          <p:cNvGrpSpPr/>
          <p:nvPr/>
        </p:nvGrpSpPr>
        <p:grpSpPr>
          <a:xfrm rot="3230296">
            <a:off x="7089764" y="5063999"/>
            <a:ext cx="435730" cy="609669"/>
            <a:chOff x="25059598" y="17923631"/>
            <a:chExt cx="380883" cy="614400"/>
          </a:xfrm>
        </p:grpSpPr>
        <p:sp>
          <p:nvSpPr>
            <p:cNvPr id="154" name="Google Shape;154;p27"/>
            <p:cNvSpPr/>
            <p:nvPr/>
          </p:nvSpPr>
          <p:spPr>
            <a:xfrm rot="5400000" flipH="1">
              <a:off x="25056931" y="18154481"/>
              <a:ext cx="614400" cy="152700"/>
            </a:xfrm>
            <a:prstGeom prst="rect">
              <a:avLst/>
            </a:prstGeom>
            <a:gradFill>
              <a:gsLst>
                <a:gs pos="0">
                  <a:srgbClr val="7F7F7F"/>
                </a:gs>
                <a:gs pos="100000">
                  <a:srgbClr val="D8D8D8"/>
                </a:gs>
              </a:gsLst>
              <a:lin ang="16200038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7"/>
            <p:cNvSpPr/>
            <p:nvPr/>
          </p:nvSpPr>
          <p:spPr>
            <a:xfrm rot="-5356237" flipH="1">
              <a:off x="24938990" y="18122251"/>
              <a:ext cx="471338" cy="224116"/>
            </a:xfrm>
            <a:prstGeom prst="rect">
              <a:avLst/>
            </a:prstGeom>
            <a:gradFill>
              <a:gsLst>
                <a:gs pos="0">
                  <a:srgbClr val="7F7F7F"/>
                </a:gs>
                <a:gs pos="100000">
                  <a:srgbClr val="D8D8D8"/>
                </a:gs>
              </a:gsLst>
              <a:lin ang="16200038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7"/>
            <p:cNvSpPr/>
            <p:nvPr/>
          </p:nvSpPr>
          <p:spPr>
            <a:xfrm rot="-5356154" flipH="1">
              <a:off x="24902079" y="18160184"/>
              <a:ext cx="470438" cy="149411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27"/>
          <p:cNvSpPr txBox="1"/>
          <p:nvPr/>
        </p:nvSpPr>
        <p:spPr>
          <a:xfrm>
            <a:off x="7508391" y="5443518"/>
            <a:ext cx="123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" sz="1600" dirty="0"/>
              <a:t>MagneTOF</a:t>
            </a:r>
            <a:endParaRPr dirty="0"/>
          </a:p>
        </p:txBody>
      </p:sp>
      <p:sp>
        <p:nvSpPr>
          <p:cNvPr id="164" name="Google Shape;164;p27"/>
          <p:cNvSpPr txBox="1"/>
          <p:nvPr/>
        </p:nvSpPr>
        <p:spPr>
          <a:xfrm>
            <a:off x="558233" y="3806856"/>
            <a:ext cx="138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" sz="1600" dirty="0">
                <a:solidFill>
                  <a:srgbClr val="3399FF"/>
                </a:solidFill>
              </a:rPr>
              <a:t>Laser light</a:t>
            </a:r>
            <a:endParaRPr dirty="0"/>
          </a:p>
        </p:txBody>
      </p:sp>
      <p:grpSp>
        <p:nvGrpSpPr>
          <p:cNvPr id="166" name="Google Shape;166;p27"/>
          <p:cNvGrpSpPr/>
          <p:nvPr/>
        </p:nvGrpSpPr>
        <p:grpSpPr>
          <a:xfrm>
            <a:off x="1469922" y="3622063"/>
            <a:ext cx="277798" cy="239846"/>
            <a:chOff x="4997449" y="18145123"/>
            <a:chExt cx="276278" cy="238320"/>
          </a:xfrm>
        </p:grpSpPr>
        <p:sp>
          <p:nvSpPr>
            <p:cNvPr id="167" name="Google Shape;167;p27"/>
            <p:cNvSpPr/>
            <p:nvPr/>
          </p:nvSpPr>
          <p:spPr>
            <a:xfrm>
              <a:off x="5111127" y="18145123"/>
              <a:ext cx="162600" cy="162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4997449" y="18145123"/>
              <a:ext cx="162600" cy="162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5073234" y="18220844"/>
              <a:ext cx="162600" cy="162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27"/>
          <p:cNvGrpSpPr/>
          <p:nvPr/>
        </p:nvGrpSpPr>
        <p:grpSpPr>
          <a:xfrm>
            <a:off x="2631285" y="3621906"/>
            <a:ext cx="276300" cy="238200"/>
            <a:chOff x="4997449" y="18145123"/>
            <a:chExt cx="276300" cy="238200"/>
          </a:xfrm>
        </p:grpSpPr>
        <p:sp>
          <p:nvSpPr>
            <p:cNvPr id="171" name="Google Shape;171;p27"/>
            <p:cNvSpPr/>
            <p:nvPr/>
          </p:nvSpPr>
          <p:spPr>
            <a:xfrm>
              <a:off x="5111749" y="181451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4997449" y="181451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7"/>
            <p:cNvSpPr/>
            <p:nvPr/>
          </p:nvSpPr>
          <p:spPr>
            <a:xfrm>
              <a:off x="5073649" y="182213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27"/>
          <p:cNvGrpSpPr/>
          <p:nvPr/>
        </p:nvGrpSpPr>
        <p:grpSpPr>
          <a:xfrm>
            <a:off x="3633675" y="3621906"/>
            <a:ext cx="276300" cy="238200"/>
            <a:chOff x="4997449" y="18145123"/>
            <a:chExt cx="276300" cy="238200"/>
          </a:xfrm>
        </p:grpSpPr>
        <p:sp>
          <p:nvSpPr>
            <p:cNvPr id="175" name="Google Shape;175;p27"/>
            <p:cNvSpPr/>
            <p:nvPr/>
          </p:nvSpPr>
          <p:spPr>
            <a:xfrm>
              <a:off x="5111749" y="181451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4997449" y="181451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5073649" y="182213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27"/>
          <p:cNvGrpSpPr/>
          <p:nvPr/>
        </p:nvGrpSpPr>
        <p:grpSpPr>
          <a:xfrm>
            <a:off x="6286126" y="4216953"/>
            <a:ext cx="277798" cy="239846"/>
            <a:chOff x="4997449" y="18145123"/>
            <a:chExt cx="276278" cy="238320"/>
          </a:xfrm>
        </p:grpSpPr>
        <p:sp>
          <p:nvSpPr>
            <p:cNvPr id="179" name="Google Shape;179;p27"/>
            <p:cNvSpPr/>
            <p:nvPr/>
          </p:nvSpPr>
          <p:spPr>
            <a:xfrm>
              <a:off x="5111127" y="18145123"/>
              <a:ext cx="162600" cy="162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7"/>
            <p:cNvSpPr/>
            <p:nvPr/>
          </p:nvSpPr>
          <p:spPr>
            <a:xfrm>
              <a:off x="4997449" y="18145123"/>
              <a:ext cx="162600" cy="162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5073234" y="18220844"/>
              <a:ext cx="162600" cy="162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27"/>
          <p:cNvGrpSpPr/>
          <p:nvPr/>
        </p:nvGrpSpPr>
        <p:grpSpPr>
          <a:xfrm>
            <a:off x="6733662" y="4826132"/>
            <a:ext cx="276248" cy="238154"/>
            <a:chOff x="4997449" y="18145123"/>
            <a:chExt cx="276331" cy="238225"/>
          </a:xfrm>
        </p:grpSpPr>
        <p:sp>
          <p:nvSpPr>
            <p:cNvPr id="183" name="Google Shape;183;p27"/>
            <p:cNvSpPr/>
            <p:nvPr/>
          </p:nvSpPr>
          <p:spPr>
            <a:xfrm>
              <a:off x="5111780" y="18145123"/>
              <a:ext cx="162000" cy="1620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4997449" y="18145123"/>
              <a:ext cx="162000" cy="1620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5073670" y="18221348"/>
              <a:ext cx="162000" cy="1620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27"/>
          <p:cNvGrpSpPr/>
          <p:nvPr/>
        </p:nvGrpSpPr>
        <p:grpSpPr>
          <a:xfrm>
            <a:off x="4951403" y="3610952"/>
            <a:ext cx="277798" cy="239846"/>
            <a:chOff x="4997449" y="18145123"/>
            <a:chExt cx="276278" cy="238320"/>
          </a:xfrm>
        </p:grpSpPr>
        <p:sp>
          <p:nvSpPr>
            <p:cNvPr id="189" name="Google Shape;189;p27"/>
            <p:cNvSpPr/>
            <p:nvPr/>
          </p:nvSpPr>
          <p:spPr>
            <a:xfrm>
              <a:off x="5111127" y="18145123"/>
              <a:ext cx="162600" cy="162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4997449" y="18145123"/>
              <a:ext cx="162600" cy="162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5073234" y="18220844"/>
              <a:ext cx="162600" cy="162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27"/>
          <p:cNvGrpSpPr/>
          <p:nvPr/>
        </p:nvGrpSpPr>
        <p:grpSpPr>
          <a:xfrm>
            <a:off x="5945341" y="3625330"/>
            <a:ext cx="277798" cy="239846"/>
            <a:chOff x="4997449" y="18145123"/>
            <a:chExt cx="276278" cy="238320"/>
          </a:xfrm>
        </p:grpSpPr>
        <p:sp>
          <p:nvSpPr>
            <p:cNvPr id="193" name="Google Shape;193;p27"/>
            <p:cNvSpPr/>
            <p:nvPr/>
          </p:nvSpPr>
          <p:spPr>
            <a:xfrm>
              <a:off x="5111127" y="18145123"/>
              <a:ext cx="162600" cy="162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4997449" y="18145123"/>
              <a:ext cx="162600" cy="162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5073234" y="18220844"/>
              <a:ext cx="162600" cy="1626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27"/>
          <p:cNvGrpSpPr/>
          <p:nvPr/>
        </p:nvGrpSpPr>
        <p:grpSpPr>
          <a:xfrm>
            <a:off x="2211472" y="3064637"/>
            <a:ext cx="1142708" cy="1210863"/>
            <a:chOff x="1863521" y="3101123"/>
            <a:chExt cx="1142708" cy="1210863"/>
          </a:xfrm>
        </p:grpSpPr>
        <p:sp>
          <p:nvSpPr>
            <p:cNvPr id="197" name="Google Shape;197;p27"/>
            <p:cNvSpPr/>
            <p:nvPr/>
          </p:nvSpPr>
          <p:spPr>
            <a:xfrm rot="10800000">
              <a:off x="2288187" y="3101123"/>
              <a:ext cx="294000" cy="231600"/>
            </a:xfrm>
            <a:prstGeom prst="rect">
              <a:avLst/>
            </a:prstGeom>
            <a:gradFill>
              <a:gsLst>
                <a:gs pos="0">
                  <a:srgbClr val="804000"/>
                </a:gs>
                <a:gs pos="100000">
                  <a:schemeClr val="lt1"/>
                </a:gs>
              </a:gsLst>
              <a:lin ang="16200038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1863657" y="3226501"/>
              <a:ext cx="293400" cy="334200"/>
            </a:xfrm>
            <a:prstGeom prst="rect">
              <a:avLst/>
            </a:prstGeom>
            <a:gradFill>
              <a:gsLst>
                <a:gs pos="0">
                  <a:srgbClr val="804000"/>
                </a:gs>
                <a:gs pos="100000">
                  <a:schemeClr val="lt1"/>
                </a:gs>
              </a:gsLst>
              <a:lin ang="16200038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7"/>
            <p:cNvSpPr/>
            <p:nvPr/>
          </p:nvSpPr>
          <p:spPr>
            <a:xfrm>
              <a:off x="2156920" y="3310086"/>
              <a:ext cx="588600" cy="250800"/>
            </a:xfrm>
            <a:prstGeom prst="rect">
              <a:avLst/>
            </a:prstGeom>
            <a:gradFill>
              <a:gsLst>
                <a:gs pos="0">
                  <a:srgbClr val="804000"/>
                </a:gs>
                <a:gs pos="100000">
                  <a:schemeClr val="lt1"/>
                </a:gs>
              </a:gsLst>
              <a:lin ang="16200038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2712829" y="3226503"/>
              <a:ext cx="293400" cy="334200"/>
            </a:xfrm>
            <a:prstGeom prst="rect">
              <a:avLst/>
            </a:prstGeom>
            <a:gradFill>
              <a:gsLst>
                <a:gs pos="0">
                  <a:srgbClr val="804000"/>
                </a:gs>
                <a:gs pos="100000">
                  <a:schemeClr val="lt1"/>
                </a:gs>
              </a:gsLst>
              <a:lin ang="16200038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7"/>
            <p:cNvSpPr/>
            <p:nvPr/>
          </p:nvSpPr>
          <p:spPr>
            <a:xfrm rot="10800000">
              <a:off x="1863521" y="3977783"/>
              <a:ext cx="293400" cy="334200"/>
            </a:xfrm>
            <a:prstGeom prst="rect">
              <a:avLst/>
            </a:prstGeom>
            <a:gradFill>
              <a:gsLst>
                <a:gs pos="0">
                  <a:srgbClr val="804000"/>
                </a:gs>
                <a:gs pos="100000">
                  <a:schemeClr val="lt1"/>
                </a:gs>
              </a:gsLst>
              <a:lin ang="16200038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7"/>
            <p:cNvSpPr/>
            <p:nvPr/>
          </p:nvSpPr>
          <p:spPr>
            <a:xfrm rot="10800000">
              <a:off x="2157570" y="3977593"/>
              <a:ext cx="588600" cy="250800"/>
            </a:xfrm>
            <a:prstGeom prst="rect">
              <a:avLst/>
            </a:prstGeom>
            <a:gradFill>
              <a:gsLst>
                <a:gs pos="0">
                  <a:srgbClr val="804000"/>
                </a:gs>
                <a:gs pos="100000">
                  <a:schemeClr val="lt1"/>
                </a:gs>
              </a:gsLst>
              <a:lin ang="16200038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27"/>
            <p:cNvSpPr/>
            <p:nvPr/>
          </p:nvSpPr>
          <p:spPr>
            <a:xfrm rot="10800000">
              <a:off x="2712692" y="3977786"/>
              <a:ext cx="293400" cy="334200"/>
            </a:xfrm>
            <a:prstGeom prst="rect">
              <a:avLst/>
            </a:prstGeom>
            <a:gradFill>
              <a:gsLst>
                <a:gs pos="0">
                  <a:srgbClr val="804000"/>
                </a:gs>
                <a:gs pos="100000">
                  <a:schemeClr val="lt1"/>
                </a:gs>
              </a:gsLst>
              <a:lin ang="16200038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6349" y="1093890"/>
            <a:ext cx="3227925" cy="24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 txBox="1">
            <a:spLocks noGrp="1"/>
          </p:cNvSpPr>
          <p:nvPr>
            <p:ph type="body" idx="1"/>
          </p:nvPr>
        </p:nvSpPr>
        <p:spPr>
          <a:xfrm>
            <a:off x="1689652" y="1031842"/>
            <a:ext cx="8812800" cy="52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228600">
              <a:spcBef>
                <a:spcPts val="0"/>
              </a:spcBef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342900" indent="-228600">
              <a:buNone/>
            </a:pPr>
            <a:endParaRPr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endParaRPr dirty="0"/>
          </a:p>
        </p:txBody>
      </p:sp>
      <p:sp>
        <p:nvSpPr>
          <p:cNvPr id="206" name="Google Shape;206;p27"/>
          <p:cNvSpPr txBox="1"/>
          <p:nvPr/>
        </p:nvSpPr>
        <p:spPr>
          <a:xfrm>
            <a:off x="9116860" y="3247305"/>
            <a:ext cx="205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600" dirty="0">
                <a:solidFill>
                  <a:schemeClr val="dk1"/>
                </a:solidFill>
              </a:rPr>
              <a:t>Electric quadrupole </a:t>
            </a:r>
            <a:endParaRPr dirty="0"/>
          </a:p>
          <a:p>
            <a:r>
              <a:rPr lang="en" sz="1600" dirty="0">
                <a:solidFill>
                  <a:schemeClr val="dk1"/>
                </a:solidFill>
              </a:rPr>
              <a:t>moment</a:t>
            </a:r>
            <a:endParaRPr dirty="0"/>
          </a:p>
        </p:txBody>
      </p:sp>
      <p:sp>
        <p:nvSpPr>
          <p:cNvPr id="207" name="Google Shape;207;p27"/>
          <p:cNvSpPr txBox="1"/>
          <p:nvPr/>
        </p:nvSpPr>
        <p:spPr>
          <a:xfrm>
            <a:off x="9118604" y="3957284"/>
            <a:ext cx="1010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600">
                <a:solidFill>
                  <a:schemeClr val="dk1"/>
                </a:solidFill>
              </a:rPr>
              <a:t>Nuclear </a:t>
            </a:r>
            <a:endParaRPr/>
          </a:p>
          <a:p>
            <a:r>
              <a:rPr lang="en" sz="1600">
                <a:solidFill>
                  <a:schemeClr val="dk1"/>
                </a:solidFill>
              </a:rPr>
              <a:t>spin </a:t>
            </a:r>
            <a:endParaRPr/>
          </a:p>
        </p:txBody>
      </p:sp>
      <p:sp>
        <p:nvSpPr>
          <p:cNvPr id="208" name="Google Shape;208;p27"/>
          <p:cNvSpPr txBox="1"/>
          <p:nvPr/>
        </p:nvSpPr>
        <p:spPr>
          <a:xfrm>
            <a:off x="9151572" y="2469407"/>
            <a:ext cx="205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600" dirty="0">
                <a:solidFill>
                  <a:schemeClr val="dk1"/>
                </a:solidFill>
              </a:rPr>
              <a:t>Magnetic dipole </a:t>
            </a:r>
            <a:endParaRPr dirty="0"/>
          </a:p>
          <a:p>
            <a:r>
              <a:rPr lang="en" sz="1600" dirty="0">
                <a:solidFill>
                  <a:schemeClr val="dk1"/>
                </a:solidFill>
              </a:rPr>
              <a:t>moment</a:t>
            </a:r>
            <a:endParaRPr dirty="0"/>
          </a:p>
        </p:txBody>
      </p:sp>
      <p:sp>
        <p:nvSpPr>
          <p:cNvPr id="209" name="Google Shape;209;p27"/>
          <p:cNvSpPr txBox="1"/>
          <p:nvPr/>
        </p:nvSpPr>
        <p:spPr>
          <a:xfrm>
            <a:off x="9116860" y="1681214"/>
            <a:ext cx="2366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600" dirty="0">
                <a:solidFill>
                  <a:schemeClr val="dk1"/>
                </a:solidFill>
              </a:rPr>
              <a:t>Change in mean-square charge radii </a:t>
            </a:r>
            <a:endParaRPr dirty="0"/>
          </a:p>
        </p:txBody>
      </p:sp>
      <p:pic>
        <p:nvPicPr>
          <p:cNvPr id="210" name="Google Shape;2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6731" y="4355850"/>
            <a:ext cx="181057" cy="2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53096" y="3554971"/>
            <a:ext cx="321468" cy="34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67235" y="2754748"/>
            <a:ext cx="380565" cy="43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06369" y="2004765"/>
            <a:ext cx="882252" cy="42029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lide Number Placeholder 3">
            <a:extLst>
              <a:ext uri="{FF2B5EF4-FFF2-40B4-BE49-F238E27FC236}">
                <a16:creationId xmlns:a16="http://schemas.microsoft.com/office/drawing/2014/main" id="{6D88E5AB-292C-490D-BA90-1DA0E7E6A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pPr algn="l"/>
            <a:fld id="{0A297500-7527-634B-90F4-69D0994C32B4}" type="slidenum">
              <a:rPr lang="nl-NL" smtClean="0"/>
              <a:pPr algn="l"/>
              <a:t>30</a:t>
            </a:fld>
            <a:endParaRPr lang="nl-NL" dirty="0"/>
          </a:p>
        </p:txBody>
      </p:sp>
      <p:grpSp>
        <p:nvGrpSpPr>
          <p:cNvPr id="76" name="Google Shape;174;p27">
            <a:extLst>
              <a:ext uri="{FF2B5EF4-FFF2-40B4-BE49-F238E27FC236}">
                <a16:creationId xmlns:a16="http://schemas.microsoft.com/office/drawing/2014/main" id="{CC90247C-19C9-4AAF-9E01-AD9B240DD87F}"/>
              </a:ext>
            </a:extLst>
          </p:cNvPr>
          <p:cNvGrpSpPr/>
          <p:nvPr/>
        </p:nvGrpSpPr>
        <p:grpSpPr>
          <a:xfrm>
            <a:off x="5218483" y="3620428"/>
            <a:ext cx="276300" cy="238200"/>
            <a:chOff x="4997449" y="18145123"/>
            <a:chExt cx="276300" cy="238200"/>
          </a:xfrm>
        </p:grpSpPr>
        <p:sp>
          <p:nvSpPr>
            <p:cNvPr id="77" name="Google Shape;175;p27">
              <a:extLst>
                <a:ext uri="{FF2B5EF4-FFF2-40B4-BE49-F238E27FC236}">
                  <a16:creationId xmlns:a16="http://schemas.microsoft.com/office/drawing/2014/main" id="{2F428B83-B78C-4215-9D50-DF859634559D}"/>
                </a:ext>
              </a:extLst>
            </p:cNvPr>
            <p:cNvSpPr/>
            <p:nvPr/>
          </p:nvSpPr>
          <p:spPr>
            <a:xfrm>
              <a:off x="5111749" y="181451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76;p27">
              <a:extLst>
                <a:ext uri="{FF2B5EF4-FFF2-40B4-BE49-F238E27FC236}">
                  <a16:creationId xmlns:a16="http://schemas.microsoft.com/office/drawing/2014/main" id="{77B2B281-4335-4AA8-83A7-F7009458444C}"/>
                </a:ext>
              </a:extLst>
            </p:cNvPr>
            <p:cNvSpPr/>
            <p:nvPr/>
          </p:nvSpPr>
          <p:spPr>
            <a:xfrm>
              <a:off x="4997449" y="181451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77;p27">
              <a:extLst>
                <a:ext uri="{FF2B5EF4-FFF2-40B4-BE49-F238E27FC236}">
                  <a16:creationId xmlns:a16="http://schemas.microsoft.com/office/drawing/2014/main" id="{CA5BC49F-C456-4E0D-8C51-C308B920FBBF}"/>
                </a:ext>
              </a:extLst>
            </p:cNvPr>
            <p:cNvSpPr/>
            <p:nvPr/>
          </p:nvSpPr>
          <p:spPr>
            <a:xfrm>
              <a:off x="5073649" y="182213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174;p27">
            <a:extLst>
              <a:ext uri="{FF2B5EF4-FFF2-40B4-BE49-F238E27FC236}">
                <a16:creationId xmlns:a16="http://schemas.microsoft.com/office/drawing/2014/main" id="{BD65FC47-8019-4565-A8FA-F55B4C28AFF2}"/>
              </a:ext>
            </a:extLst>
          </p:cNvPr>
          <p:cNvGrpSpPr/>
          <p:nvPr/>
        </p:nvGrpSpPr>
        <p:grpSpPr>
          <a:xfrm>
            <a:off x="6646402" y="3638858"/>
            <a:ext cx="276300" cy="238200"/>
            <a:chOff x="4997449" y="18145123"/>
            <a:chExt cx="276300" cy="238200"/>
          </a:xfrm>
        </p:grpSpPr>
        <p:sp>
          <p:nvSpPr>
            <p:cNvPr id="81" name="Google Shape;175;p27">
              <a:extLst>
                <a:ext uri="{FF2B5EF4-FFF2-40B4-BE49-F238E27FC236}">
                  <a16:creationId xmlns:a16="http://schemas.microsoft.com/office/drawing/2014/main" id="{69516B07-95B8-4495-877B-B55C04936EB9}"/>
                </a:ext>
              </a:extLst>
            </p:cNvPr>
            <p:cNvSpPr/>
            <p:nvPr/>
          </p:nvSpPr>
          <p:spPr>
            <a:xfrm>
              <a:off x="5111749" y="181451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176;p27">
              <a:extLst>
                <a:ext uri="{FF2B5EF4-FFF2-40B4-BE49-F238E27FC236}">
                  <a16:creationId xmlns:a16="http://schemas.microsoft.com/office/drawing/2014/main" id="{23C48A36-4378-4939-B7E7-ACA2B601330D}"/>
                </a:ext>
              </a:extLst>
            </p:cNvPr>
            <p:cNvSpPr/>
            <p:nvPr/>
          </p:nvSpPr>
          <p:spPr>
            <a:xfrm>
              <a:off x="4997449" y="181451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177;p27">
              <a:extLst>
                <a:ext uri="{FF2B5EF4-FFF2-40B4-BE49-F238E27FC236}">
                  <a16:creationId xmlns:a16="http://schemas.microsoft.com/office/drawing/2014/main" id="{1D961E32-010A-41E8-9C08-8609F569474E}"/>
                </a:ext>
              </a:extLst>
            </p:cNvPr>
            <p:cNvSpPr/>
            <p:nvPr/>
          </p:nvSpPr>
          <p:spPr>
            <a:xfrm>
              <a:off x="5073649" y="182213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174;p27">
            <a:extLst>
              <a:ext uri="{FF2B5EF4-FFF2-40B4-BE49-F238E27FC236}">
                <a16:creationId xmlns:a16="http://schemas.microsoft.com/office/drawing/2014/main" id="{3795E455-7EB7-4434-BBFC-C91ADBF664BB}"/>
              </a:ext>
            </a:extLst>
          </p:cNvPr>
          <p:cNvGrpSpPr/>
          <p:nvPr/>
        </p:nvGrpSpPr>
        <p:grpSpPr>
          <a:xfrm>
            <a:off x="7214168" y="3627945"/>
            <a:ext cx="276300" cy="238200"/>
            <a:chOff x="4997449" y="18145123"/>
            <a:chExt cx="276300" cy="238200"/>
          </a:xfrm>
        </p:grpSpPr>
        <p:sp>
          <p:nvSpPr>
            <p:cNvPr id="85" name="Google Shape;175;p27">
              <a:extLst>
                <a:ext uri="{FF2B5EF4-FFF2-40B4-BE49-F238E27FC236}">
                  <a16:creationId xmlns:a16="http://schemas.microsoft.com/office/drawing/2014/main" id="{B7069157-94C9-488C-A9AC-DBE7DE44F4E0}"/>
                </a:ext>
              </a:extLst>
            </p:cNvPr>
            <p:cNvSpPr/>
            <p:nvPr/>
          </p:nvSpPr>
          <p:spPr>
            <a:xfrm>
              <a:off x="5111749" y="181451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76;p27">
              <a:extLst>
                <a:ext uri="{FF2B5EF4-FFF2-40B4-BE49-F238E27FC236}">
                  <a16:creationId xmlns:a16="http://schemas.microsoft.com/office/drawing/2014/main" id="{B956E0C0-169E-4C4C-A1F8-8D1BD4BB38BA}"/>
                </a:ext>
              </a:extLst>
            </p:cNvPr>
            <p:cNvSpPr/>
            <p:nvPr/>
          </p:nvSpPr>
          <p:spPr>
            <a:xfrm>
              <a:off x="4997449" y="181451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77;p27">
              <a:extLst>
                <a:ext uri="{FF2B5EF4-FFF2-40B4-BE49-F238E27FC236}">
                  <a16:creationId xmlns:a16="http://schemas.microsoft.com/office/drawing/2014/main" id="{426E6F1D-6283-4AC7-B128-C4CFFD5F5FE5}"/>
                </a:ext>
              </a:extLst>
            </p:cNvPr>
            <p:cNvSpPr/>
            <p:nvPr/>
          </p:nvSpPr>
          <p:spPr>
            <a:xfrm>
              <a:off x="5073649" y="18221323"/>
              <a:ext cx="162000" cy="162000"/>
            </a:xfrm>
            <a:prstGeom prst="ellipse">
              <a:avLst/>
            </a:prstGeom>
            <a:solidFill>
              <a:srgbClr val="A5A5A5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Footer Placeholder 2">
            <a:extLst>
              <a:ext uri="{FF2B5EF4-FFF2-40B4-BE49-F238E27FC236}">
                <a16:creationId xmlns:a16="http://schemas.microsoft.com/office/drawing/2014/main" id="{5D4EA43A-D7DA-4F2A-AAF5-76FDEE8B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5341" y="6218376"/>
            <a:ext cx="4993200" cy="648000"/>
          </a:xfrm>
        </p:spPr>
        <p:txBody>
          <a:bodyPr/>
          <a:lstStyle/>
          <a:p>
            <a:pPr algn="r"/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8788F-4790-41DD-B2F9-5465A594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468C1-6616-47D4-B70E-D370824C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A8CF38-AF66-479E-A09B-A21BECA8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41492"/>
            <a:ext cx="11041200" cy="1152000"/>
          </a:xfrm>
        </p:spPr>
        <p:txBody>
          <a:bodyPr>
            <a:normAutofit/>
          </a:bodyPr>
          <a:lstStyle/>
          <a:p>
            <a:r>
              <a:rPr lang="en-US" dirty="0"/>
              <a:t>Charge radii from atomic/molecular isotope shifts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1038B4-20B3-4C8E-B0A5-2CEB745E4289}"/>
                  </a:ext>
                </a:extLst>
              </p:cNvPr>
              <p:cNvSpPr txBox="1"/>
              <p:nvPr/>
            </p:nvSpPr>
            <p:spPr>
              <a:xfrm>
                <a:off x="576000" y="2614156"/>
                <a:ext cx="7252547" cy="1021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𝚿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sup>
                      </m:sSup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1038B4-20B3-4C8E-B0A5-2CEB745E4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2614156"/>
                <a:ext cx="7252547" cy="10213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51E680-E457-46BE-BC9D-1D2E025CD707}"/>
                  </a:ext>
                </a:extLst>
              </p:cNvPr>
              <p:cNvSpPr txBox="1"/>
              <p:nvPr/>
            </p:nvSpPr>
            <p:spPr>
              <a:xfrm>
                <a:off x="9665938" y="1375065"/>
                <a:ext cx="38467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𝚿</m:t>
                      </m:r>
                    </m:oMath>
                  </m:oMathPara>
                </a14:m>
                <a:endParaRPr lang="en-US" sz="20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𝚵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51E680-E457-46BE-BC9D-1D2E025CD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938" y="1375065"/>
                <a:ext cx="384678" cy="707886"/>
              </a:xfrm>
              <a:prstGeom prst="rect">
                <a:avLst/>
              </a:prstGeom>
              <a:blipFill>
                <a:blip r:embed="rId4"/>
                <a:stretch>
                  <a:fillRect r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Brace 14">
            <a:extLst>
              <a:ext uri="{FF2B5EF4-FFF2-40B4-BE49-F238E27FC236}">
                <a16:creationId xmlns:a16="http://schemas.microsoft.com/office/drawing/2014/main" id="{ACF39823-F2D4-42E0-8DCA-0B8E9BD22AF0}"/>
              </a:ext>
            </a:extLst>
          </p:cNvPr>
          <p:cNvSpPr/>
          <p:nvPr/>
        </p:nvSpPr>
        <p:spPr>
          <a:xfrm>
            <a:off x="10075777" y="1417542"/>
            <a:ext cx="231393" cy="646331"/>
          </a:xfrm>
          <a:prstGeom prst="rightBrac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798C75-EDB2-4AB4-B3B1-3ED3E1F33DAB}"/>
                  </a:ext>
                </a:extLst>
              </p:cNvPr>
              <p:cNvSpPr txBox="1"/>
              <p:nvPr/>
            </p:nvSpPr>
            <p:spPr>
              <a:xfrm>
                <a:off x="10234628" y="1405843"/>
                <a:ext cx="18390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Values specific</a:t>
                </a:r>
              </a:p>
              <a:p>
                <a:pPr algn="ctr"/>
                <a:r>
                  <a:rPr lang="en-US" b="1" dirty="0"/>
                  <a:t>to transition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798C75-EDB2-4AB4-B3B1-3ED3E1F33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628" y="1405843"/>
                <a:ext cx="1839030" cy="646331"/>
              </a:xfrm>
              <a:prstGeom prst="rect">
                <a:avLst/>
              </a:prstGeom>
              <a:blipFill>
                <a:blip r:embed="rId5"/>
                <a:stretch>
                  <a:fillRect l="-2980" t="-5660" r="-231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BD29B9A-825B-C21D-18E5-C768DCE66BD7}"/>
              </a:ext>
            </a:extLst>
          </p:cNvPr>
          <p:cNvSpPr txBox="1"/>
          <p:nvPr/>
        </p:nvSpPr>
        <p:spPr>
          <a:xfrm>
            <a:off x="754595" y="3701616"/>
            <a:ext cx="2511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depends on the change of electronic overlap with nucleus between states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6EEB51-5CB7-2FA1-73BB-61818037D06B}"/>
              </a:ext>
            </a:extLst>
          </p:cNvPr>
          <p:cNvSpPr txBox="1"/>
          <p:nvPr/>
        </p:nvSpPr>
        <p:spPr>
          <a:xfrm>
            <a:off x="3958366" y="3807271"/>
            <a:ext cx="2283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depends on all electron correlations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7308EA-95E0-98AD-E4AD-C1A8D3136356}"/>
                  </a:ext>
                </a:extLst>
              </p:cNvPr>
              <p:cNvSpPr txBox="1"/>
              <p:nvPr/>
            </p:nvSpPr>
            <p:spPr>
              <a:xfrm>
                <a:off x="9480517" y="2311189"/>
                <a:ext cx="7204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7308EA-95E0-98AD-E4AD-C1A8D3136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517" y="2311189"/>
                <a:ext cx="72046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Brace 27">
            <a:extLst>
              <a:ext uri="{FF2B5EF4-FFF2-40B4-BE49-F238E27FC236}">
                <a16:creationId xmlns:a16="http://schemas.microsoft.com/office/drawing/2014/main" id="{ACD83048-5E8B-753D-FF14-93F98AD9124E}"/>
              </a:ext>
            </a:extLst>
          </p:cNvPr>
          <p:cNvSpPr/>
          <p:nvPr/>
        </p:nvSpPr>
        <p:spPr>
          <a:xfrm>
            <a:off x="10085283" y="2299490"/>
            <a:ext cx="231393" cy="608425"/>
          </a:xfrm>
          <a:prstGeom prst="rightBrac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BC2D26-3031-F68B-C515-2B8716F9A3C1}"/>
              </a:ext>
            </a:extLst>
          </p:cNvPr>
          <p:cNvSpPr txBox="1"/>
          <p:nvPr/>
        </p:nvSpPr>
        <p:spPr>
          <a:xfrm>
            <a:off x="10337878" y="2249681"/>
            <a:ext cx="1633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transition-independent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67CDE3-4999-90C2-4016-9ADEDF720094}"/>
              </a:ext>
            </a:extLst>
          </p:cNvPr>
          <p:cNvSpPr txBox="1"/>
          <p:nvPr/>
        </p:nvSpPr>
        <p:spPr>
          <a:xfrm>
            <a:off x="3003269" y="217928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Field shift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6FD5FC-FCD1-9AD7-2BA5-5EA253449946}"/>
              </a:ext>
            </a:extLst>
          </p:cNvPr>
          <p:cNvSpPr txBox="1"/>
          <p:nvPr/>
        </p:nvSpPr>
        <p:spPr>
          <a:xfrm>
            <a:off x="655226" y="220351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Isotope shift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950B33-2B18-90E4-7B79-D43A373BD903}"/>
              </a:ext>
            </a:extLst>
          </p:cNvPr>
          <p:cNvSpPr txBox="1"/>
          <p:nvPr/>
        </p:nvSpPr>
        <p:spPr>
          <a:xfrm>
            <a:off x="5930400" y="218070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Mass 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0EEF694-4DB1-389E-4471-BB0A14A53DA7}"/>
                  </a:ext>
                </a:extLst>
              </p:cNvPr>
              <p:cNvSpPr txBox="1"/>
              <p:nvPr/>
            </p:nvSpPr>
            <p:spPr>
              <a:xfrm rot="6694401">
                <a:off x="2141157" y="3142500"/>
                <a:ext cx="10504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0EEF694-4DB1-389E-4471-BB0A14A53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694401">
                <a:off x="2141157" y="3142500"/>
                <a:ext cx="1050405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594CD9-0CE2-B835-71CA-DEE9CBCB6D30}"/>
                  </a:ext>
                </a:extLst>
              </p:cNvPr>
              <p:cNvSpPr txBox="1"/>
              <p:nvPr/>
            </p:nvSpPr>
            <p:spPr>
              <a:xfrm rot="6702175">
                <a:off x="4717014" y="3142805"/>
                <a:ext cx="10504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594CD9-0CE2-B835-71CA-DEE9CBCB6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702175">
                <a:off x="4717014" y="3142805"/>
                <a:ext cx="1050405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D7A2649-FF13-2262-A2DD-D5A1FF60EAE5}"/>
                  </a:ext>
                </a:extLst>
              </p:cNvPr>
              <p:cNvSpPr txBox="1"/>
              <p:nvPr/>
            </p:nvSpPr>
            <p:spPr>
              <a:xfrm>
                <a:off x="6522081" y="3875387"/>
                <a:ext cx="10504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D7A2649-FF13-2262-A2DD-D5A1FF60E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081" y="3875387"/>
                <a:ext cx="1050405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0A56A3B1-2484-DB60-B1F7-8C15BC5C1352}"/>
              </a:ext>
            </a:extLst>
          </p:cNvPr>
          <p:cNvSpPr txBox="1"/>
          <p:nvPr/>
        </p:nvSpPr>
        <p:spPr>
          <a:xfrm>
            <a:off x="7579613" y="3910685"/>
            <a:ext cx="269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Calculations can be extremely challenging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5D7729-2DD4-1D6C-CE18-10794861C285}"/>
              </a:ext>
            </a:extLst>
          </p:cNvPr>
          <p:cNvSpPr txBox="1"/>
          <p:nvPr/>
        </p:nvSpPr>
        <p:spPr>
          <a:xfrm>
            <a:off x="6781949" y="5124579"/>
            <a:ext cx="4228112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Has NEVER been calculated for a molecule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842A95-CB9B-31D1-2521-01EB9D025832}"/>
              </a:ext>
            </a:extLst>
          </p:cNvPr>
          <p:cNvSpPr txBox="1"/>
          <p:nvPr/>
        </p:nvSpPr>
        <p:spPr>
          <a:xfrm rot="781621">
            <a:off x="5902696" y="1922563"/>
            <a:ext cx="299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!Dominates light masses!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6D1523E-C088-32EB-89F0-622A69E10C9E}"/>
                  </a:ext>
                </a:extLst>
              </p:cNvPr>
              <p:cNvSpPr txBox="1"/>
              <p:nvPr/>
            </p:nvSpPr>
            <p:spPr>
              <a:xfrm rot="5400000">
                <a:off x="8394619" y="4440680"/>
                <a:ext cx="10504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6D1523E-C088-32EB-89F0-622A69E10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394619" y="4440680"/>
                <a:ext cx="1050405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8BE1CF7-F522-F4C3-E475-B0805EA60219}"/>
              </a:ext>
            </a:extLst>
          </p:cNvPr>
          <p:cNvSpPr txBox="1"/>
          <p:nvPr/>
        </p:nvSpPr>
        <p:spPr>
          <a:xfrm>
            <a:off x="1055937" y="6380111"/>
            <a:ext cx="4697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W. H. King, </a:t>
            </a:r>
            <a:r>
              <a:rPr lang="en-US" sz="1600" i="1" dirty="0">
                <a:solidFill>
                  <a:schemeClr val="bg1"/>
                </a:solidFill>
              </a:rPr>
              <a:t>Isotope shifts in atomic spectra</a:t>
            </a:r>
            <a:r>
              <a:rPr lang="en-US" sz="1600" dirty="0">
                <a:solidFill>
                  <a:schemeClr val="bg1"/>
                </a:solidFill>
              </a:rPr>
              <a:t> (2013)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844BD4-6D81-2F7A-80B8-C6E3DCEF8C61}"/>
              </a:ext>
            </a:extLst>
          </p:cNvPr>
          <p:cNvSpPr txBox="1"/>
          <p:nvPr/>
        </p:nvSpPr>
        <p:spPr>
          <a:xfrm rot="20814018">
            <a:off x="3781234" y="5216912"/>
            <a:ext cx="30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solidFill>
                  <a:srgbClr val="00B050"/>
                </a:solidFill>
              </a:rPr>
              <a:t>Previous work on RaF ignored the mass shift</a:t>
            </a:r>
            <a:endParaRPr lang="LID4096" b="1" i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90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92EA6-F6B2-1EC6-0FC0-7DEE1C03D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4A3DF-82EA-E626-1833-71C21A98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1EBBAA-2664-631F-E966-8C1ACDE3A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2546"/>
            <a:ext cx="11041200" cy="1152000"/>
          </a:xfrm>
        </p:spPr>
        <p:txBody>
          <a:bodyPr>
            <a:normAutofit/>
          </a:bodyPr>
          <a:lstStyle/>
          <a:p>
            <a:r>
              <a:rPr lang="en-US" sz="3400" dirty="0"/>
              <a:t>Symmetry-odd moments as a test of the Standard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B6146-8EFE-C4DD-A144-3E5BE613302F}"/>
              </a:ext>
            </a:extLst>
          </p:cNvPr>
          <p:cNvSpPr txBox="1"/>
          <p:nvPr/>
        </p:nvSpPr>
        <p:spPr>
          <a:xfrm>
            <a:off x="668324" y="6272390"/>
            <a:ext cx="6532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Rushchanskii et al., Nature Materials </a:t>
            </a:r>
            <a:r>
              <a:rPr lang="fr-FR" sz="1400" b="1" dirty="0">
                <a:solidFill>
                  <a:schemeClr val="bg1"/>
                </a:solidFill>
              </a:rPr>
              <a:t>9</a:t>
            </a:r>
            <a:r>
              <a:rPr lang="fr-FR" sz="1400" dirty="0">
                <a:solidFill>
                  <a:schemeClr val="bg1"/>
                </a:solidFill>
              </a:rPr>
              <a:t>, 649–654 (2010)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https://cfp.physics.northwestern.edu/gabrielse-group/acme-electron-edm.html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BE8DAF63-467B-9A8B-2FD0-025869690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982" y="1988598"/>
            <a:ext cx="5650310" cy="4221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914BAC-5313-5750-5156-D109FE704ED6}"/>
              </a:ext>
            </a:extLst>
          </p:cNvPr>
          <p:cNvSpPr txBox="1"/>
          <p:nvPr/>
        </p:nvSpPr>
        <p:spPr>
          <a:xfrm>
            <a:off x="6269184" y="1342267"/>
            <a:ext cx="6002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Benchmarks of Beyond-the-Standard-Model theories </a:t>
            </a:r>
          </a:p>
          <a:p>
            <a:pPr algn="ctr"/>
            <a:r>
              <a:rPr lang="en-US" dirty="0"/>
              <a:t>with the electron EDM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714A5-9A94-432E-D730-33BB9FBEB067}"/>
              </a:ext>
            </a:extLst>
          </p:cNvPr>
          <p:cNvSpPr txBox="1"/>
          <p:nvPr/>
        </p:nvSpPr>
        <p:spPr>
          <a:xfrm>
            <a:off x="251073" y="1230059"/>
            <a:ext cx="613490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Standard Model is incomplete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e.g. baryon asymmetry, strong </a:t>
            </a:r>
            <a:r>
              <a:rPr lang="en-US" i="1" dirty="0"/>
              <a:t>CP</a:t>
            </a:r>
            <a:r>
              <a:rPr lang="en-US" dirty="0"/>
              <a:t>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magnitudes of symmetry-violating moments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Electric dipole moments (proton, neutron, electron)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Nuclear Schiff, MQM moments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1517F2-8AEB-BD70-A307-B08C4325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05" y="3839047"/>
            <a:ext cx="5270613" cy="21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79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8A2D12-78AE-5689-B516-7EF178BAC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3600" y="6220632"/>
            <a:ext cx="4993200" cy="648000"/>
          </a:xfrm>
        </p:spPr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F3684-D778-4227-97F8-807F0BD0C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64E8ED-1748-10D4-D8E5-7FBD68B5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89241"/>
            <a:ext cx="11041200" cy="1152000"/>
          </a:xfrm>
        </p:spPr>
        <p:txBody>
          <a:bodyPr/>
          <a:lstStyle/>
          <a:p>
            <a:r>
              <a:rPr lang="en-US" dirty="0"/>
              <a:t>RaF is a highly promising system!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2DCC54-FDF6-C35D-2B28-1713CCE0E4DA}"/>
              </a:ext>
            </a:extLst>
          </p:cNvPr>
          <p:cNvSpPr txBox="1"/>
          <p:nvPr/>
        </p:nvSpPr>
        <p:spPr>
          <a:xfrm>
            <a:off x="7536955" y="1079618"/>
            <a:ext cx="450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Heavy &amp; deformed nucleus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B9AAB7-7CB9-527F-0416-40240BC8CCA5}"/>
              </a:ext>
            </a:extLst>
          </p:cNvPr>
          <p:cNvSpPr txBox="1"/>
          <p:nvPr/>
        </p:nvSpPr>
        <p:spPr>
          <a:xfrm>
            <a:off x="7726842" y="4455068"/>
            <a:ext cx="182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stronger P,T-odd</a:t>
            </a:r>
          </a:p>
          <a:p>
            <a:pPr algn="ctr"/>
            <a:r>
              <a:rPr lang="en-US" sz="1600" i="1" dirty="0"/>
              <a:t>interaction mixing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47A30E1-E51B-8CBD-9BE7-45CEA58468DC}"/>
                  </a:ext>
                </a:extLst>
              </p:cNvPr>
              <p:cNvSpPr txBox="1"/>
              <p:nvPr/>
            </p:nvSpPr>
            <p:spPr>
              <a:xfrm>
                <a:off x="9014687" y="4452254"/>
                <a:ext cx="2949553" cy="7596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47A30E1-E51B-8CBD-9BE7-45CEA5846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687" y="4452254"/>
                <a:ext cx="2949553" cy="7596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6D4B22CC-BCDA-D723-86EF-7208F06C4F23}"/>
              </a:ext>
            </a:extLst>
          </p:cNvPr>
          <p:cNvSpPr/>
          <p:nvPr/>
        </p:nvSpPr>
        <p:spPr>
          <a:xfrm>
            <a:off x="9914635" y="4938811"/>
            <a:ext cx="1555248" cy="3397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picture containing transport, aircraft, balloon&#10;&#10;Description automatically generated">
            <a:extLst>
              <a:ext uri="{FF2B5EF4-FFF2-40B4-BE49-F238E27FC236}">
                <a16:creationId xmlns:a16="http://schemas.microsoft.com/office/drawing/2014/main" id="{058C19AC-DF84-423C-7761-21275DC69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145" y="1584101"/>
            <a:ext cx="1300630" cy="1173501"/>
          </a:xfrm>
          <a:prstGeom prst="rect">
            <a:avLst/>
          </a:prstGeom>
        </p:spPr>
      </p:pic>
      <p:pic>
        <p:nvPicPr>
          <p:cNvPr id="32" name="Picture 31" descr="A picture containing transport, aircraft, balloon&#10;&#10;Description automatically generated">
            <a:extLst>
              <a:ext uri="{FF2B5EF4-FFF2-40B4-BE49-F238E27FC236}">
                <a16:creationId xmlns:a16="http://schemas.microsoft.com/office/drawing/2014/main" id="{892DCA19-7B0E-1F46-91F9-0218FF403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12518" y="1584101"/>
            <a:ext cx="1300630" cy="1173502"/>
          </a:xfrm>
          <a:prstGeom prst="rect">
            <a:avLst/>
          </a:prstGeom>
        </p:spPr>
      </p:pic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DC6E417F-DDCC-2B6A-B3B9-FADB8C2DD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973733" flipH="1">
            <a:off x="9156217" y="1813105"/>
            <a:ext cx="943907" cy="647317"/>
          </a:xfrm>
          <a:prstGeom prst="rect">
            <a:avLst/>
          </a:prstGeom>
        </p:spPr>
      </p:pic>
      <p:pic>
        <p:nvPicPr>
          <p:cNvPr id="34" name="Picture 33" descr="Shape&#10;&#10;Description automatically generated">
            <a:extLst>
              <a:ext uri="{FF2B5EF4-FFF2-40B4-BE49-F238E27FC236}">
                <a16:creationId xmlns:a16="http://schemas.microsoft.com/office/drawing/2014/main" id="{36E331D4-AD86-D090-9078-E1FDE74FC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78035" flipH="1" flipV="1">
            <a:off x="10748239" y="1788009"/>
            <a:ext cx="998698" cy="6848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B1EABA2-D610-D21C-5193-9E8C6C1C6433}"/>
                  </a:ext>
                </a:extLst>
              </p:cNvPr>
              <p:cNvSpPr txBox="1"/>
              <p:nvPr/>
            </p:nvSpPr>
            <p:spPr>
              <a:xfrm>
                <a:off x="7520974" y="3164668"/>
                <a:ext cx="3238772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B1EABA2-D610-D21C-5193-9E8C6C1C6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974" y="3164668"/>
                <a:ext cx="3238772" cy="7629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84F5D442-AFAE-A568-B14C-AE4B0914D633}"/>
              </a:ext>
            </a:extLst>
          </p:cNvPr>
          <p:cNvSpPr txBox="1"/>
          <p:nvPr/>
        </p:nvSpPr>
        <p:spPr>
          <a:xfrm rot="20157116">
            <a:off x="6625743" y="2514869"/>
            <a:ext cx="2996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close-lying opposite-parity rotational doublet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CF67D18-51B4-336B-752C-6CECE550D114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9140360" y="3927634"/>
            <a:ext cx="1030656" cy="514396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B57BD01-FD51-E7C1-7022-E0449BBFA372}"/>
              </a:ext>
            </a:extLst>
          </p:cNvPr>
          <p:cNvSpPr txBox="1"/>
          <p:nvPr/>
        </p:nvSpPr>
        <p:spPr>
          <a:xfrm>
            <a:off x="10429896" y="2767827"/>
            <a:ext cx="163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Gaffney et al., </a:t>
            </a:r>
          </a:p>
          <a:p>
            <a:pPr algn="r"/>
            <a:r>
              <a:rPr lang="en-US" sz="1400" dirty="0"/>
              <a:t>Nature </a:t>
            </a:r>
            <a:r>
              <a:rPr lang="en-US" sz="1400" b="1" dirty="0"/>
              <a:t>497 </a:t>
            </a:r>
            <a:r>
              <a:rPr lang="en-US" sz="1400" dirty="0"/>
              <a:t>(2013)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543960-11EB-E79F-64A3-7A7FF1D71B63}"/>
              </a:ext>
            </a:extLst>
          </p:cNvPr>
          <p:cNvSpPr txBox="1"/>
          <p:nvPr/>
        </p:nvSpPr>
        <p:spPr>
          <a:xfrm>
            <a:off x="7051375" y="1514010"/>
            <a:ext cx="1441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Butler et al., </a:t>
            </a:r>
          </a:p>
          <a:p>
            <a:r>
              <a:rPr lang="en-US" sz="1400" dirty="0"/>
              <a:t>PRL </a:t>
            </a:r>
            <a:r>
              <a:rPr lang="en-US" sz="1400" b="1" dirty="0"/>
              <a:t>124 </a:t>
            </a:r>
            <a:r>
              <a:rPr lang="en-US" sz="1400" dirty="0"/>
              <a:t>(2020)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7342C0-1951-0AB7-F5D8-2E1E27EF6F38}"/>
              </a:ext>
            </a:extLst>
          </p:cNvPr>
          <p:cNvSpPr txBox="1"/>
          <p:nvPr/>
        </p:nvSpPr>
        <p:spPr>
          <a:xfrm>
            <a:off x="7713434" y="5344563"/>
            <a:ext cx="3953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Enhanced symmetry-violating nuclear moments in Ra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CB1A533-4EA4-74C8-4A05-1E78D3DB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6" y="1401874"/>
            <a:ext cx="5904770" cy="350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F06205-3318-3F76-319D-8C6E5BEA1B95}"/>
              </a:ext>
            </a:extLst>
          </p:cNvPr>
          <p:cNvSpPr txBox="1"/>
          <p:nvPr/>
        </p:nvSpPr>
        <p:spPr>
          <a:xfrm>
            <a:off x="1432254" y="4800919"/>
            <a:ext cx="4723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Plot courtesy of R. F. Garcia Ruiz and S. G. Wilkins (MIT)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BA209E-C1AE-47E9-64C6-954939ED6676}"/>
              </a:ext>
            </a:extLst>
          </p:cNvPr>
          <p:cNvSpPr txBox="1"/>
          <p:nvPr/>
        </p:nvSpPr>
        <p:spPr>
          <a:xfrm>
            <a:off x="-114303" y="5190656"/>
            <a:ext cx="6703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50000"/>
                  </a:schemeClr>
                </a:solidFill>
              </a:rPr>
              <a:t>Signatures of </a:t>
            </a:r>
            <a:r>
              <a:rPr lang="en-US" sz="2200" b="1" i="1" dirty="0">
                <a:solidFill>
                  <a:schemeClr val="tx1">
                    <a:lumMod val="50000"/>
                  </a:schemeClr>
                </a:solidFill>
              </a:rPr>
              <a:t>P,T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</a:rPr>
              <a:t>-violating moments can </a:t>
            </a:r>
          </a:p>
          <a:p>
            <a:pPr algn="ctr"/>
            <a:r>
              <a:rPr lang="en-US" sz="2200" b="1" dirty="0">
                <a:solidFill>
                  <a:schemeClr val="tx1">
                    <a:lumMod val="50000"/>
                  </a:schemeClr>
                </a:solidFill>
              </a:rPr>
              <a:t>be </a:t>
            </a:r>
            <a:r>
              <a:rPr lang="en-US" sz="2200" b="1" i="1" dirty="0">
                <a:solidFill>
                  <a:srgbClr val="7030A0"/>
                </a:solidFill>
              </a:rPr>
              <a:t>much</a:t>
            </a:r>
            <a:r>
              <a:rPr lang="en-US" sz="2200" b="1" dirty="0">
                <a:solidFill>
                  <a:srgbClr val="7030A0"/>
                </a:solidFill>
              </a:rPr>
              <a:t> stronger than in atoms!</a:t>
            </a:r>
            <a:endParaRPr lang="LID4096" sz="2200" b="1" dirty="0">
              <a:solidFill>
                <a:srgbClr val="7030A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8CE4E8-B4A4-2AC0-DB85-801CB5D1047D}"/>
              </a:ext>
            </a:extLst>
          </p:cNvPr>
          <p:cNvSpPr/>
          <p:nvPr/>
        </p:nvSpPr>
        <p:spPr>
          <a:xfrm>
            <a:off x="201946" y="5165438"/>
            <a:ext cx="6038099" cy="80934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8733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 animBg="1"/>
      <p:bldP spid="35" grpId="0"/>
      <p:bldP spid="36" grpId="0"/>
      <p:bldP spid="38" grpId="0"/>
      <p:bldP spid="39" grpId="0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846028-7AC1-877C-BA42-4F899216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A862A-02A9-AAFA-C0AF-84B91C01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5D339D-9427-C031-B26A-63836C32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High-resolution spectroscopy: laser cooling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34FBE3-2CA9-BB49-AFCE-F818E49B3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32" y="1254303"/>
            <a:ext cx="9239931" cy="4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276344-C785-9C87-CE15-A2823E0E9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39" y="1656000"/>
            <a:ext cx="3481650" cy="4047570"/>
          </a:xfrm>
        </p:spPr>
        <p:txBody>
          <a:bodyPr>
            <a:normAutofit/>
          </a:bodyPr>
          <a:lstStyle/>
          <a:p>
            <a:r>
              <a:rPr lang="en-US" dirty="0"/>
              <a:t>Rotational structure</a:t>
            </a:r>
          </a:p>
          <a:p>
            <a:endParaRPr lang="en-US" dirty="0"/>
          </a:p>
          <a:p>
            <a:r>
              <a:rPr lang="en-US" dirty="0"/>
              <a:t>High resolution</a:t>
            </a:r>
          </a:p>
          <a:p>
            <a:endParaRPr lang="en-US" dirty="0"/>
          </a:p>
          <a:p>
            <a:r>
              <a:rPr lang="en-US" baseline="30000" dirty="0"/>
              <a:t>226</a:t>
            </a:r>
            <a:r>
              <a:rPr lang="en-US" dirty="0"/>
              <a:t>RaF, no Ra spin!</a:t>
            </a:r>
          </a:p>
          <a:p>
            <a:endParaRPr lang="en-US" dirty="0"/>
          </a:p>
          <a:p>
            <a:r>
              <a:rPr lang="en-US" dirty="0"/>
              <a:t>Can we devise a laser-cooling scheme?</a:t>
            </a:r>
          </a:p>
        </p:txBody>
      </p:sp>
    </p:spTree>
    <p:extLst>
      <p:ext uri="{BB962C8B-B14F-4D97-AF65-F5344CB8AC3E}">
        <p14:creationId xmlns:p14="http://schemas.microsoft.com/office/powerpoint/2010/main" val="2447695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EB06D-5CB4-705D-6DB2-72A794880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1C46A-2E43-3674-F0CD-4635EA3A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78EEF5-0997-D543-EE57-4F9FE757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Laser-cooling scheme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E6A6EF-EF54-343B-34E4-41E655B03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1" y="1507712"/>
            <a:ext cx="5002748" cy="46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11FE0602-865E-B728-8A12-EFA0A9CC0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64" y="1440958"/>
            <a:ext cx="4061368" cy="468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6E21E-3065-D481-BD0B-92DF22837EC9}"/>
              </a:ext>
            </a:extLst>
          </p:cNvPr>
          <p:cNvSpPr txBox="1"/>
          <p:nvPr/>
        </p:nvSpPr>
        <p:spPr>
          <a:xfrm>
            <a:off x="8716134" y="5419873"/>
            <a:ext cx="316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Need just 3 lasers!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ACCA10-F655-6259-B471-A8750BBF80CA}"/>
              </a:ext>
            </a:extLst>
          </p:cNvPr>
          <p:cNvSpPr txBox="1"/>
          <p:nvPr/>
        </p:nvSpPr>
        <p:spPr>
          <a:xfrm>
            <a:off x="5920801" y="1030665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S.M. Udrescu, S.G. Wilkins, </a:t>
            </a:r>
            <a:r>
              <a:rPr lang="en-US" i="1" dirty="0"/>
              <a:t>et al.</a:t>
            </a:r>
            <a:r>
              <a:rPr lang="en-US" dirty="0"/>
              <a:t>, In preparation (2022)</a:t>
            </a:r>
          </a:p>
        </p:txBody>
      </p:sp>
    </p:spTree>
    <p:extLst>
      <p:ext uri="{BB962C8B-B14F-4D97-AF65-F5344CB8AC3E}">
        <p14:creationId xmlns:p14="http://schemas.microsoft.com/office/powerpoint/2010/main" val="2565446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8D358-BC69-6EAA-5E70-288A8024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34546-2E06-37F0-F98A-DA3AEA2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ABA714-B646-E2CB-C901-0151FFCEE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spectroscopy at ISOLDE: </a:t>
            </a:r>
            <a:r>
              <a:rPr lang="en-US" sz="4800" b="1" dirty="0">
                <a:solidFill>
                  <a:srgbClr val="FF0000"/>
                </a:solidFill>
              </a:rPr>
              <a:t>In-source</a:t>
            </a:r>
            <a:endParaRPr lang="LID4096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1F181-F259-7960-7D3B-8CFC57D1D9BB}"/>
              </a:ext>
            </a:extLst>
          </p:cNvPr>
          <p:cNvSpPr txBox="1"/>
          <p:nvPr/>
        </p:nvSpPr>
        <p:spPr>
          <a:xfrm>
            <a:off x="609344" y="1636151"/>
            <a:ext cx="660938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Resonance Ionization (</a:t>
            </a:r>
            <a:r>
              <a:rPr lang="en-US" sz="2000" b="1" dirty="0">
                <a:solidFill>
                  <a:srgbClr val="FF0000"/>
                </a:solidFill>
              </a:rPr>
              <a:t>RI</a:t>
            </a:r>
            <a:r>
              <a:rPr lang="en-US" sz="2000" b="1" dirty="0"/>
              <a:t>) Laser Ions Source (</a:t>
            </a:r>
            <a:r>
              <a:rPr lang="en-US" sz="2000" b="1" dirty="0">
                <a:solidFill>
                  <a:srgbClr val="FF0000"/>
                </a:solidFill>
              </a:rPr>
              <a:t>LIS</a:t>
            </a:r>
            <a:r>
              <a:rPr lang="en-US" sz="2000" b="1" dirty="0"/>
              <a:t>)</a:t>
            </a:r>
            <a:endParaRPr lang="en-US" sz="2000" dirty="0"/>
          </a:p>
          <a:p>
            <a:endParaRPr lang="en-US" dirty="0"/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/>
              <a:t>Spectroscopy directly at place of production!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dirty="0"/>
              <a:t>Detect produced ion after mass separation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Decay spectroscopy, Penning trap</a:t>
            </a:r>
          </a:p>
        </p:txBody>
      </p:sp>
      <p:cxnSp>
        <p:nvCxnSpPr>
          <p:cNvPr id="7" name="Straight Arrow Connector 77">
            <a:extLst>
              <a:ext uri="{FF2B5EF4-FFF2-40B4-BE49-F238E27FC236}">
                <a16:creationId xmlns:a16="http://schemas.microsoft.com/office/drawing/2014/main" id="{9E647A31-CE82-6CE3-4072-0A964132CD1E}"/>
              </a:ext>
            </a:extLst>
          </p:cNvPr>
          <p:cNvCxnSpPr>
            <a:cxnSpLocks/>
          </p:cNvCxnSpPr>
          <p:nvPr/>
        </p:nvCxnSpPr>
        <p:spPr>
          <a:xfrm flipV="1">
            <a:off x="9287460" y="3295039"/>
            <a:ext cx="1008112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9">
            <a:extLst>
              <a:ext uri="{FF2B5EF4-FFF2-40B4-BE49-F238E27FC236}">
                <a16:creationId xmlns:a16="http://schemas.microsoft.com/office/drawing/2014/main" id="{1F9DA13A-20F7-5B6E-D9B5-2242430901BE}"/>
              </a:ext>
            </a:extLst>
          </p:cNvPr>
          <p:cNvCxnSpPr>
            <a:cxnSpLocks/>
          </p:cNvCxnSpPr>
          <p:nvPr/>
        </p:nvCxnSpPr>
        <p:spPr>
          <a:xfrm>
            <a:off x="9791516" y="3511063"/>
            <a:ext cx="288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ep 12">
            <a:extLst>
              <a:ext uri="{FF2B5EF4-FFF2-40B4-BE49-F238E27FC236}">
                <a16:creationId xmlns:a16="http://schemas.microsoft.com/office/drawing/2014/main" id="{19A89D2C-A8D4-CBFE-7208-0973CF3AA44F}"/>
              </a:ext>
            </a:extLst>
          </p:cNvPr>
          <p:cNvGrpSpPr/>
          <p:nvPr/>
        </p:nvGrpSpPr>
        <p:grpSpPr>
          <a:xfrm>
            <a:off x="7991316" y="3747093"/>
            <a:ext cx="1787883" cy="544390"/>
            <a:chOff x="4878919" y="3753215"/>
            <a:chExt cx="1787883" cy="544390"/>
          </a:xfrm>
        </p:grpSpPr>
        <p:grpSp>
          <p:nvGrpSpPr>
            <p:cNvPr id="10" name="Groep 6">
              <a:extLst>
                <a:ext uri="{FF2B5EF4-FFF2-40B4-BE49-F238E27FC236}">
                  <a16:creationId xmlns:a16="http://schemas.microsoft.com/office/drawing/2014/main" id="{04B69ED6-CDF2-D925-CA28-5C1D49FAD926}"/>
                </a:ext>
              </a:extLst>
            </p:cNvPr>
            <p:cNvGrpSpPr/>
            <p:nvPr/>
          </p:nvGrpSpPr>
          <p:grpSpPr>
            <a:xfrm>
              <a:off x="4878919" y="3753215"/>
              <a:ext cx="1787883" cy="544390"/>
              <a:chOff x="4878919" y="3753215"/>
              <a:chExt cx="1787883" cy="544390"/>
            </a:xfrm>
          </p:grpSpPr>
          <p:sp>
            <p:nvSpPr>
              <p:cNvPr id="12" name="TextBox 81">
                <a:extLst>
                  <a:ext uri="{FF2B5EF4-FFF2-40B4-BE49-F238E27FC236}">
                    <a16:creationId xmlns:a16="http://schemas.microsoft.com/office/drawing/2014/main" id="{5FE049BC-E319-286D-89E0-79EFB323DC15}"/>
                  </a:ext>
                </a:extLst>
              </p:cNvPr>
              <p:cNvSpPr txBox="1"/>
              <p:nvPr/>
            </p:nvSpPr>
            <p:spPr>
              <a:xfrm>
                <a:off x="5818471" y="3928273"/>
                <a:ext cx="397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solidFill>
                      <a:srgbClr val="FF0000"/>
                    </a:solidFill>
                  </a:rPr>
                  <a:t>λ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1</a:t>
                </a:r>
                <a:endParaRPr lang="nl-B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Freeform 82">
                <a:extLst>
                  <a:ext uri="{FF2B5EF4-FFF2-40B4-BE49-F238E27FC236}">
                    <a16:creationId xmlns:a16="http://schemas.microsoft.com/office/drawing/2014/main" id="{A8B9E010-6A67-47E1-C29D-F904C6DC1458}"/>
                  </a:ext>
                </a:extLst>
              </p:cNvPr>
              <p:cNvSpPr/>
              <p:nvPr/>
            </p:nvSpPr>
            <p:spPr>
              <a:xfrm>
                <a:off x="5092951" y="3753215"/>
                <a:ext cx="1573851" cy="206522"/>
              </a:xfrm>
              <a:custGeom>
                <a:avLst/>
                <a:gdLst>
                  <a:gd name="connsiteX0" fmla="*/ 0 w 1573851"/>
                  <a:gd name="connsiteY0" fmla="*/ 170915 h 206522"/>
                  <a:gd name="connsiteX1" fmla="*/ 461473 w 1573851"/>
                  <a:gd name="connsiteY1" fmla="*/ 76911 h 206522"/>
                  <a:gd name="connsiteX2" fmla="*/ 811851 w 1573851"/>
                  <a:gd name="connsiteY2" fmla="*/ 196552 h 206522"/>
                  <a:gd name="connsiteX3" fmla="*/ 1213503 w 1573851"/>
                  <a:gd name="connsiteY3" fmla="*/ 17091 h 206522"/>
                  <a:gd name="connsiteX4" fmla="*/ 1521152 w 1573851"/>
                  <a:gd name="connsiteY4" fmla="*/ 94003 h 206522"/>
                  <a:gd name="connsiteX5" fmla="*/ 1529697 w 1573851"/>
                  <a:gd name="connsiteY5" fmla="*/ 94003 h 206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3851" h="206522">
                    <a:moveTo>
                      <a:pt x="0" y="170915"/>
                    </a:moveTo>
                    <a:cubicBezTo>
                      <a:pt x="163082" y="121776"/>
                      <a:pt x="326165" y="72638"/>
                      <a:pt x="461473" y="76911"/>
                    </a:cubicBezTo>
                    <a:cubicBezTo>
                      <a:pt x="596781" y="81184"/>
                      <a:pt x="686513" y="206522"/>
                      <a:pt x="811851" y="196552"/>
                    </a:cubicBezTo>
                    <a:cubicBezTo>
                      <a:pt x="937189" y="186582"/>
                      <a:pt x="1095286" y="34182"/>
                      <a:pt x="1213503" y="17091"/>
                    </a:cubicBezTo>
                    <a:cubicBezTo>
                      <a:pt x="1331720" y="0"/>
                      <a:pt x="1468453" y="81184"/>
                      <a:pt x="1521152" y="94003"/>
                    </a:cubicBezTo>
                    <a:cubicBezTo>
                      <a:pt x="1573851" y="106822"/>
                      <a:pt x="1551774" y="100412"/>
                      <a:pt x="1529697" y="94003"/>
                    </a:cubicBezTo>
                  </a:path>
                </a:pathLst>
              </a:custGeom>
              <a:ln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4" name="TextBox 83">
                <a:extLst>
                  <a:ext uri="{FF2B5EF4-FFF2-40B4-BE49-F238E27FC236}">
                    <a16:creationId xmlns:a16="http://schemas.microsoft.com/office/drawing/2014/main" id="{08F17CC4-8C16-A746-E529-7E9261D866F7}"/>
                  </a:ext>
                </a:extLst>
              </p:cNvPr>
              <p:cNvSpPr txBox="1"/>
              <p:nvPr/>
            </p:nvSpPr>
            <p:spPr>
              <a:xfrm>
                <a:off x="4878919" y="3949233"/>
                <a:ext cx="1080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laser photon</a:t>
                </a:r>
                <a:endParaRPr lang="nl-BE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Isosceles Triangle 84">
              <a:extLst>
                <a:ext uri="{FF2B5EF4-FFF2-40B4-BE49-F238E27FC236}">
                  <a16:creationId xmlns:a16="http://schemas.microsoft.com/office/drawing/2014/main" id="{B1B304B3-AED7-0841-F79C-8F12903C8A30}"/>
                </a:ext>
              </a:extLst>
            </p:cNvPr>
            <p:cNvSpPr/>
            <p:nvPr/>
          </p:nvSpPr>
          <p:spPr>
            <a:xfrm rot="7368744" flipH="1">
              <a:off x="6563143" y="3810162"/>
              <a:ext cx="68488" cy="104061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cxnSp>
        <p:nvCxnSpPr>
          <p:cNvPr id="15" name="Straight Arrow Connector 88">
            <a:extLst>
              <a:ext uri="{FF2B5EF4-FFF2-40B4-BE49-F238E27FC236}">
                <a16:creationId xmlns:a16="http://schemas.microsoft.com/office/drawing/2014/main" id="{639FD43F-719D-E4B4-0C34-D6E88635BA3E}"/>
              </a:ext>
            </a:extLst>
          </p:cNvPr>
          <p:cNvCxnSpPr>
            <a:cxnSpLocks/>
          </p:cNvCxnSpPr>
          <p:nvPr/>
        </p:nvCxnSpPr>
        <p:spPr>
          <a:xfrm flipV="1">
            <a:off x="10295572" y="1636151"/>
            <a:ext cx="6896" cy="16588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Groep 13">
            <a:extLst>
              <a:ext uri="{FF2B5EF4-FFF2-40B4-BE49-F238E27FC236}">
                <a16:creationId xmlns:a16="http://schemas.microsoft.com/office/drawing/2014/main" id="{5BCC4120-FF53-3A1B-8F22-6FB7DE7D0B01}"/>
              </a:ext>
            </a:extLst>
          </p:cNvPr>
          <p:cNvGrpSpPr/>
          <p:nvPr/>
        </p:nvGrpSpPr>
        <p:grpSpPr>
          <a:xfrm>
            <a:off x="8621876" y="2169551"/>
            <a:ext cx="1626484" cy="447698"/>
            <a:chOff x="5509479" y="2175673"/>
            <a:chExt cx="1626484" cy="447698"/>
          </a:xfrm>
        </p:grpSpPr>
        <p:sp>
          <p:nvSpPr>
            <p:cNvPr id="17" name="Isosceles Triangle 91">
              <a:extLst>
                <a:ext uri="{FF2B5EF4-FFF2-40B4-BE49-F238E27FC236}">
                  <a16:creationId xmlns:a16="http://schemas.microsoft.com/office/drawing/2014/main" id="{AB06DB19-C2DC-CBC3-9482-5E0F1D9BFA26}"/>
                </a:ext>
              </a:extLst>
            </p:cNvPr>
            <p:cNvSpPr/>
            <p:nvPr/>
          </p:nvSpPr>
          <p:spPr>
            <a:xfrm rot="7368744" flipH="1">
              <a:off x="7049689" y="2493802"/>
              <a:ext cx="68488" cy="104061"/>
            </a:xfrm>
            <a:prstGeom prst="triangl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grpSp>
          <p:nvGrpSpPr>
            <p:cNvPr id="18" name="Groep 7">
              <a:extLst>
                <a:ext uri="{FF2B5EF4-FFF2-40B4-BE49-F238E27FC236}">
                  <a16:creationId xmlns:a16="http://schemas.microsoft.com/office/drawing/2014/main" id="{28D4BF4C-826B-CD1A-8F9F-3443296C946D}"/>
                </a:ext>
              </a:extLst>
            </p:cNvPr>
            <p:cNvGrpSpPr/>
            <p:nvPr/>
          </p:nvGrpSpPr>
          <p:grpSpPr>
            <a:xfrm>
              <a:off x="5509479" y="2175673"/>
              <a:ext cx="1573851" cy="447698"/>
              <a:chOff x="5509479" y="2175673"/>
              <a:chExt cx="1573851" cy="447698"/>
            </a:xfrm>
          </p:grpSpPr>
          <p:sp>
            <p:nvSpPr>
              <p:cNvPr id="19" name="Freeform 90">
                <a:extLst>
                  <a:ext uri="{FF2B5EF4-FFF2-40B4-BE49-F238E27FC236}">
                    <a16:creationId xmlns:a16="http://schemas.microsoft.com/office/drawing/2014/main" id="{DE25C733-2BD7-6F68-A180-EC1563CBD719}"/>
                  </a:ext>
                </a:extLst>
              </p:cNvPr>
              <p:cNvSpPr/>
              <p:nvPr/>
            </p:nvSpPr>
            <p:spPr>
              <a:xfrm>
                <a:off x="5509479" y="2416849"/>
                <a:ext cx="1573851" cy="206522"/>
              </a:xfrm>
              <a:custGeom>
                <a:avLst/>
                <a:gdLst>
                  <a:gd name="connsiteX0" fmla="*/ 0 w 1573851"/>
                  <a:gd name="connsiteY0" fmla="*/ 170915 h 206522"/>
                  <a:gd name="connsiteX1" fmla="*/ 461473 w 1573851"/>
                  <a:gd name="connsiteY1" fmla="*/ 76911 h 206522"/>
                  <a:gd name="connsiteX2" fmla="*/ 811851 w 1573851"/>
                  <a:gd name="connsiteY2" fmla="*/ 196552 h 206522"/>
                  <a:gd name="connsiteX3" fmla="*/ 1213503 w 1573851"/>
                  <a:gd name="connsiteY3" fmla="*/ 17091 h 206522"/>
                  <a:gd name="connsiteX4" fmla="*/ 1521152 w 1573851"/>
                  <a:gd name="connsiteY4" fmla="*/ 94003 h 206522"/>
                  <a:gd name="connsiteX5" fmla="*/ 1529697 w 1573851"/>
                  <a:gd name="connsiteY5" fmla="*/ 94003 h 206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3851" h="206522">
                    <a:moveTo>
                      <a:pt x="0" y="170915"/>
                    </a:moveTo>
                    <a:cubicBezTo>
                      <a:pt x="163082" y="121776"/>
                      <a:pt x="326165" y="72638"/>
                      <a:pt x="461473" y="76911"/>
                    </a:cubicBezTo>
                    <a:cubicBezTo>
                      <a:pt x="596781" y="81184"/>
                      <a:pt x="686513" y="206522"/>
                      <a:pt x="811851" y="196552"/>
                    </a:cubicBezTo>
                    <a:cubicBezTo>
                      <a:pt x="937189" y="186582"/>
                      <a:pt x="1095286" y="34182"/>
                      <a:pt x="1213503" y="17091"/>
                    </a:cubicBezTo>
                    <a:cubicBezTo>
                      <a:pt x="1331720" y="0"/>
                      <a:pt x="1468453" y="81184"/>
                      <a:pt x="1521152" y="94003"/>
                    </a:cubicBezTo>
                    <a:cubicBezTo>
                      <a:pt x="1573851" y="106822"/>
                      <a:pt x="1551774" y="100412"/>
                      <a:pt x="1529697" y="94003"/>
                    </a:cubicBezTo>
                  </a:path>
                </a:pathLst>
              </a:custGeom>
              <a:ln>
                <a:solidFill>
                  <a:schemeClr val="tx2"/>
                </a:solidFill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0" name="TextBox 92">
                <a:extLst>
                  <a:ext uri="{FF2B5EF4-FFF2-40B4-BE49-F238E27FC236}">
                    <a16:creationId xmlns:a16="http://schemas.microsoft.com/office/drawing/2014/main" id="{457E4C7B-CDC3-0B43-3342-D239E4D64580}"/>
                  </a:ext>
                </a:extLst>
              </p:cNvPr>
              <p:cNvSpPr txBox="1"/>
              <p:nvPr/>
            </p:nvSpPr>
            <p:spPr>
              <a:xfrm>
                <a:off x="6047071" y="2175673"/>
                <a:ext cx="4229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solidFill>
                      <a:schemeClr val="tx2"/>
                    </a:solidFill>
                  </a:rPr>
                  <a:t>λ</a:t>
                </a:r>
                <a:r>
                  <a:rPr lang="en-US" baseline="-25000" dirty="0">
                    <a:solidFill>
                      <a:schemeClr val="tx2"/>
                    </a:solidFill>
                  </a:rPr>
                  <a:t>2</a:t>
                </a:r>
                <a:endParaRPr lang="nl-BE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21" name="Groep 8">
            <a:extLst>
              <a:ext uri="{FF2B5EF4-FFF2-40B4-BE49-F238E27FC236}">
                <a16:creationId xmlns:a16="http://schemas.microsoft.com/office/drawing/2014/main" id="{E1DA2DAD-2D83-16DE-04A7-AF9BEEB21828}"/>
              </a:ext>
            </a:extLst>
          </p:cNvPr>
          <p:cNvGrpSpPr/>
          <p:nvPr/>
        </p:nvGrpSpPr>
        <p:grpSpPr>
          <a:xfrm>
            <a:off x="8549868" y="1259006"/>
            <a:ext cx="2041359" cy="1687606"/>
            <a:chOff x="5437471" y="1265128"/>
            <a:chExt cx="2041359" cy="1687606"/>
          </a:xfrm>
        </p:grpSpPr>
        <p:sp>
          <p:nvSpPr>
            <p:cNvPr id="22" name="TextBox 89">
              <a:extLst>
                <a:ext uri="{FF2B5EF4-FFF2-40B4-BE49-F238E27FC236}">
                  <a16:creationId xmlns:a16="http://schemas.microsoft.com/office/drawing/2014/main" id="{162253D3-2196-7BAA-CFE7-5E58CAEC3548}"/>
                </a:ext>
              </a:extLst>
            </p:cNvPr>
            <p:cNvSpPr txBox="1"/>
            <p:nvPr/>
          </p:nvSpPr>
          <p:spPr>
            <a:xfrm>
              <a:off x="5437471" y="2675735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second step laser photon</a:t>
              </a:r>
              <a:endParaRPr lang="nl-BE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93">
              <a:extLst>
                <a:ext uri="{FF2B5EF4-FFF2-40B4-BE49-F238E27FC236}">
                  <a16:creationId xmlns:a16="http://schemas.microsoft.com/office/drawing/2014/main" id="{0C645522-420D-CB7C-BF8D-E704666D7F85}"/>
                </a:ext>
              </a:extLst>
            </p:cNvPr>
            <p:cNvSpPr txBox="1"/>
            <p:nvPr/>
          </p:nvSpPr>
          <p:spPr>
            <a:xfrm>
              <a:off x="5539553" y="1265128"/>
              <a:ext cx="19392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b="1" dirty="0" err="1">
                  <a:latin typeface="Calibri" panose="020F0502020204030204" pitchFamily="34" charset="0"/>
                </a:rPr>
                <a:t>detect</a:t>
              </a:r>
              <a:r>
                <a:rPr lang="nl-BE" sz="1600" b="1" dirty="0">
                  <a:latin typeface="Calibri" panose="020F0502020204030204" pitchFamily="34" charset="0"/>
                </a:rPr>
                <a:t> a </a:t>
              </a:r>
              <a:r>
                <a:rPr lang="nl-BE" sz="1600" b="1" dirty="0" err="1">
                  <a:latin typeface="Calibri" panose="020F0502020204030204" pitchFamily="34" charset="0"/>
                </a:rPr>
                <a:t>resonantly</a:t>
              </a:r>
              <a:r>
                <a:rPr lang="nl-BE" sz="1600" b="1" dirty="0">
                  <a:latin typeface="Calibri" panose="020F0502020204030204" pitchFamily="34" charset="0"/>
                </a:rPr>
                <a:t> </a:t>
              </a:r>
              <a:r>
                <a:rPr lang="nl-BE" sz="1600" b="1" dirty="0" err="1">
                  <a:latin typeface="Calibri" panose="020F0502020204030204" pitchFamily="34" charset="0"/>
                </a:rPr>
                <a:t>excited</a:t>
              </a:r>
              <a:r>
                <a:rPr lang="nl-BE" sz="1600" b="1" dirty="0">
                  <a:latin typeface="Calibri" panose="020F0502020204030204" pitchFamily="34" charset="0"/>
                </a:rPr>
                <a:t> ion</a:t>
              </a:r>
            </a:p>
          </p:txBody>
        </p:sp>
      </p:grpSp>
      <p:grpSp>
        <p:nvGrpSpPr>
          <p:cNvPr id="24" name="Groep 4">
            <a:extLst>
              <a:ext uri="{FF2B5EF4-FFF2-40B4-BE49-F238E27FC236}">
                <a16:creationId xmlns:a16="http://schemas.microsoft.com/office/drawing/2014/main" id="{8285D3F7-B3F2-E904-84AB-AAAD059854E5}"/>
              </a:ext>
            </a:extLst>
          </p:cNvPr>
          <p:cNvGrpSpPr/>
          <p:nvPr/>
        </p:nvGrpSpPr>
        <p:grpSpPr>
          <a:xfrm>
            <a:off x="7886528" y="1245162"/>
            <a:ext cx="4180978" cy="3368842"/>
            <a:chOff x="4774131" y="1251284"/>
            <a:chExt cx="4180978" cy="3368842"/>
          </a:xfrm>
        </p:grpSpPr>
        <p:grpSp>
          <p:nvGrpSpPr>
            <p:cNvPr id="25" name="Groep 3">
              <a:extLst>
                <a:ext uri="{FF2B5EF4-FFF2-40B4-BE49-F238E27FC236}">
                  <a16:creationId xmlns:a16="http://schemas.microsoft.com/office/drawing/2014/main" id="{92AE3BA6-0C5B-F9CE-CD8B-6F0F38719A15}"/>
                </a:ext>
              </a:extLst>
            </p:cNvPr>
            <p:cNvGrpSpPr/>
            <p:nvPr/>
          </p:nvGrpSpPr>
          <p:grpSpPr>
            <a:xfrm>
              <a:off x="5344779" y="1413673"/>
              <a:ext cx="3610330" cy="3078273"/>
              <a:chOff x="5344779" y="1413673"/>
              <a:chExt cx="3610330" cy="3078273"/>
            </a:xfrm>
          </p:grpSpPr>
          <p:sp>
            <p:nvSpPr>
              <p:cNvPr id="27" name="TextBox 70">
                <a:extLst>
                  <a:ext uri="{FF2B5EF4-FFF2-40B4-BE49-F238E27FC236}">
                    <a16:creationId xmlns:a16="http://schemas.microsoft.com/office/drawing/2014/main" id="{ADC84B52-5204-8CAA-6543-C5C6DE78F58B}"/>
                  </a:ext>
                </a:extLst>
              </p:cNvPr>
              <p:cNvSpPr txBox="1"/>
              <p:nvPr/>
            </p:nvSpPr>
            <p:spPr>
              <a:xfrm>
                <a:off x="6936378" y="4184169"/>
                <a:ext cx="20187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Atomic ground state</a:t>
                </a:r>
                <a:endParaRPr lang="nl-B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72">
                <a:extLst>
                  <a:ext uri="{FF2B5EF4-FFF2-40B4-BE49-F238E27FC236}">
                    <a16:creationId xmlns:a16="http://schemas.microsoft.com/office/drawing/2014/main" id="{1E8DFCDF-DFEE-0015-883E-59431A1141CE}"/>
                  </a:ext>
                </a:extLst>
              </p:cNvPr>
              <p:cNvSpPr txBox="1"/>
              <p:nvPr/>
            </p:nvSpPr>
            <p:spPr>
              <a:xfrm>
                <a:off x="5344779" y="3205653"/>
                <a:ext cx="12430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excited  state</a:t>
                </a:r>
                <a:endParaRPr lang="nl-B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76">
                <a:extLst>
                  <a:ext uri="{FF2B5EF4-FFF2-40B4-BE49-F238E27FC236}">
                    <a16:creationId xmlns:a16="http://schemas.microsoft.com/office/drawing/2014/main" id="{617ED171-F20D-4CBD-186C-FC638EB29752}"/>
                  </a:ext>
                </a:extLst>
              </p:cNvPr>
              <p:cNvSpPr txBox="1"/>
              <p:nvPr/>
            </p:nvSpPr>
            <p:spPr>
              <a:xfrm>
                <a:off x="8090184" y="3291239"/>
                <a:ext cx="838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Hyperfine splitting</a:t>
                </a:r>
                <a:endParaRPr lang="nl-BE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" name="Groep 2">
                <a:extLst>
                  <a:ext uri="{FF2B5EF4-FFF2-40B4-BE49-F238E27FC236}">
                    <a16:creationId xmlns:a16="http://schemas.microsoft.com/office/drawing/2014/main" id="{E62B6E0C-09BB-9E12-0BFC-B79B23DBB6CC}"/>
                  </a:ext>
                </a:extLst>
              </p:cNvPr>
              <p:cNvGrpSpPr/>
              <p:nvPr/>
            </p:nvGrpSpPr>
            <p:grpSpPr>
              <a:xfrm>
                <a:off x="5815023" y="1947073"/>
                <a:ext cx="2232248" cy="2353816"/>
                <a:chOff x="5815023" y="1947073"/>
                <a:chExt cx="2232248" cy="2353816"/>
              </a:xfrm>
            </p:grpSpPr>
            <p:cxnSp>
              <p:nvCxnSpPr>
                <p:cNvPr id="32" name="Straight Connector 69">
                  <a:extLst>
                    <a:ext uri="{FF2B5EF4-FFF2-40B4-BE49-F238E27FC236}">
                      <a16:creationId xmlns:a16="http://schemas.microsoft.com/office/drawing/2014/main" id="{407BFEEA-5845-3E68-8470-8B1E49B772A3}"/>
                    </a:ext>
                  </a:extLst>
                </p:cNvPr>
                <p:cNvCxnSpPr/>
                <p:nvPr/>
              </p:nvCxnSpPr>
              <p:spPr>
                <a:xfrm>
                  <a:off x="5872967" y="4300889"/>
                  <a:ext cx="8280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71">
                  <a:extLst>
                    <a:ext uri="{FF2B5EF4-FFF2-40B4-BE49-F238E27FC236}">
                      <a16:creationId xmlns:a16="http://schemas.microsoft.com/office/drawing/2014/main" id="{CE137A8C-EF19-12FD-41DB-16F6D43492E3}"/>
                    </a:ext>
                  </a:extLst>
                </p:cNvPr>
                <p:cNvCxnSpPr/>
                <p:nvPr/>
              </p:nvCxnSpPr>
              <p:spPr>
                <a:xfrm>
                  <a:off x="5815023" y="3517185"/>
                  <a:ext cx="864096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73">
                  <a:extLst>
                    <a:ext uri="{FF2B5EF4-FFF2-40B4-BE49-F238E27FC236}">
                      <a16:creationId xmlns:a16="http://schemas.microsoft.com/office/drawing/2014/main" id="{B7EAF318-DB2B-2E30-4C40-6F4BA535B6AD}"/>
                    </a:ext>
                  </a:extLst>
                </p:cNvPr>
                <p:cNvCxnSpPr/>
                <p:nvPr/>
              </p:nvCxnSpPr>
              <p:spPr>
                <a:xfrm>
                  <a:off x="6895143" y="3301161"/>
                  <a:ext cx="100811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74">
                  <a:extLst>
                    <a:ext uri="{FF2B5EF4-FFF2-40B4-BE49-F238E27FC236}">
                      <a16:creationId xmlns:a16="http://schemas.microsoft.com/office/drawing/2014/main" id="{5A07F787-2890-E1AA-2980-0EC9E02FCBFF}"/>
                    </a:ext>
                  </a:extLst>
                </p:cNvPr>
                <p:cNvCxnSpPr/>
                <p:nvPr/>
              </p:nvCxnSpPr>
              <p:spPr>
                <a:xfrm>
                  <a:off x="6895143" y="3517185"/>
                  <a:ext cx="100811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75">
                  <a:extLst>
                    <a:ext uri="{FF2B5EF4-FFF2-40B4-BE49-F238E27FC236}">
                      <a16:creationId xmlns:a16="http://schemas.microsoft.com/office/drawing/2014/main" id="{A6D7C457-51CC-1323-D1D7-A92BD1B27643}"/>
                    </a:ext>
                  </a:extLst>
                </p:cNvPr>
                <p:cNvCxnSpPr/>
                <p:nvPr/>
              </p:nvCxnSpPr>
              <p:spPr>
                <a:xfrm>
                  <a:off x="6895143" y="3733209"/>
                  <a:ext cx="100811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78">
                  <a:extLst>
                    <a:ext uri="{FF2B5EF4-FFF2-40B4-BE49-F238E27FC236}">
                      <a16:creationId xmlns:a16="http://schemas.microsoft.com/office/drawing/2014/main" id="{E43B5C43-12DA-BE21-1E0C-6B4E64374316}"/>
                    </a:ext>
                  </a:extLst>
                </p:cNvPr>
                <p:cNvCxnSpPr/>
                <p:nvPr/>
              </p:nvCxnSpPr>
              <p:spPr>
                <a:xfrm flipV="1">
                  <a:off x="6679119" y="3301161"/>
                  <a:ext cx="216024" cy="2160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80">
                  <a:extLst>
                    <a:ext uri="{FF2B5EF4-FFF2-40B4-BE49-F238E27FC236}">
                      <a16:creationId xmlns:a16="http://schemas.microsoft.com/office/drawing/2014/main" id="{CC5D41CE-0FFF-5E8B-F821-7EFCF6976567}"/>
                    </a:ext>
                  </a:extLst>
                </p:cNvPr>
                <p:cNvCxnSpPr/>
                <p:nvPr/>
              </p:nvCxnSpPr>
              <p:spPr>
                <a:xfrm>
                  <a:off x="6679119" y="3517185"/>
                  <a:ext cx="216024" cy="2160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85">
                  <a:extLst>
                    <a:ext uri="{FF2B5EF4-FFF2-40B4-BE49-F238E27FC236}">
                      <a16:creationId xmlns:a16="http://schemas.microsoft.com/office/drawing/2014/main" id="{50A8D799-B974-B442-8663-3677B7B5F292}"/>
                    </a:ext>
                  </a:extLst>
                </p:cNvPr>
                <p:cNvCxnSpPr/>
                <p:nvPr/>
              </p:nvCxnSpPr>
              <p:spPr>
                <a:xfrm>
                  <a:off x="5815023" y="1947073"/>
                  <a:ext cx="2232248" cy="0"/>
                </a:xfrm>
                <a:prstGeom prst="line">
                  <a:avLst/>
                </a:prstGeom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87">
                <a:extLst>
                  <a:ext uri="{FF2B5EF4-FFF2-40B4-BE49-F238E27FC236}">
                    <a16:creationId xmlns:a16="http://schemas.microsoft.com/office/drawing/2014/main" id="{86FB946A-D5D8-8BB5-4684-C88FC561FA6C}"/>
                  </a:ext>
                </a:extLst>
              </p:cNvPr>
              <p:cNvSpPr txBox="1"/>
              <p:nvPr/>
            </p:nvSpPr>
            <p:spPr>
              <a:xfrm>
                <a:off x="7385334" y="1413673"/>
                <a:ext cx="1080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continuum</a:t>
                </a:r>
                <a:endParaRPr lang="nl-BE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Rechthoek 71">
              <a:extLst>
                <a:ext uri="{FF2B5EF4-FFF2-40B4-BE49-F238E27FC236}">
                  <a16:creationId xmlns:a16="http://schemas.microsoft.com/office/drawing/2014/main" id="{7FC4C855-EB53-B91A-7B08-CC005F5B4DF7}"/>
                </a:ext>
              </a:extLst>
            </p:cNvPr>
            <p:cNvSpPr/>
            <p:nvPr/>
          </p:nvSpPr>
          <p:spPr>
            <a:xfrm>
              <a:off x="4774131" y="1251284"/>
              <a:ext cx="4167738" cy="336884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C4A8D03-674D-64DD-F7E1-E4D2A508F323}"/>
                  </a:ext>
                </a:extLst>
              </p:cNvPr>
              <p:cNvSpPr txBox="1"/>
              <p:nvPr/>
            </p:nvSpPr>
            <p:spPr>
              <a:xfrm>
                <a:off x="505812" y="4292499"/>
                <a:ext cx="9076576" cy="1961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1" dirty="0"/>
                  <a:t>-  Highest sensitivity (</a:t>
                </a:r>
                <a:r>
                  <a:rPr lang="en-US" sz="2000" b="1" i="1" dirty="0">
                    <a:solidFill>
                      <a:srgbClr val="7030A0"/>
                    </a:solidFill>
                  </a:rPr>
                  <a:t>&lt; 1 atom/minute</a:t>
                </a:r>
                <a:r>
                  <a:rPr lang="en-US" sz="2000" b="1" i="1" dirty="0"/>
                  <a:t>)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-</a:t>
                </a:r>
                <a:r>
                  <a:rPr lang="en-US" sz="2000" dirty="0"/>
                  <a:t>  </a:t>
                </a:r>
                <a:r>
                  <a:rPr lang="en-US" sz="2000" b="1" i="1" dirty="0"/>
                  <a:t>Resolution is </a:t>
                </a:r>
                <a:r>
                  <a:rPr lang="en-US" sz="2000" b="1" i="1" dirty="0">
                    <a:solidFill>
                      <a:srgbClr val="FF0000"/>
                    </a:solidFill>
                  </a:rPr>
                  <a:t>low</a:t>
                </a:r>
                <a:r>
                  <a:rPr lang="en-US" sz="2000" b="1" i="1" dirty="0"/>
                  <a:t>: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 hot cavity ion source (~2000 K): doppler broadening ~ 4 GHz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b="1" dirty="0"/>
                  <a:t>heavy elements only, no spins, no </a:t>
                </a:r>
                <a:r>
                  <a:rPr lang="en-US" sz="2000" b="1" i="1" dirty="0"/>
                  <a:t>Q</a:t>
                </a:r>
                <a:r>
                  <a:rPr lang="en-US" sz="2000" b="1" dirty="0"/>
                  <a:t>-moments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nl-BE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C4A8D03-674D-64DD-F7E1-E4D2A508F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12" y="4292499"/>
                <a:ext cx="9076576" cy="1961243"/>
              </a:xfrm>
              <a:prstGeom prst="rect">
                <a:avLst/>
              </a:prstGeom>
              <a:blipFill>
                <a:blip r:embed="rId2"/>
                <a:stretch>
                  <a:fillRect l="-739" t="-124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45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A00B4-9BFB-5B56-6B3E-D7FA2F55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F9116-3C6B-42AC-E6FE-2A98DE00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324BA3-F6D7-3F63-196A-F5DDF71D2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5804" y="-26831"/>
            <a:ext cx="3171824" cy="162877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RILIS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highlight</a:t>
            </a:r>
            <a:endParaRPr lang="LID4096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3E75B-C242-0F1E-2A6B-1D3D8B51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012"/>
            <a:ext cx="8379441" cy="5988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B832BD-983B-DF35-284B-704FE7566011}"/>
              </a:ext>
            </a:extLst>
          </p:cNvPr>
          <p:cNvSpPr txBox="1"/>
          <p:nvPr/>
        </p:nvSpPr>
        <p:spPr>
          <a:xfrm>
            <a:off x="8622441" y="1585724"/>
            <a:ext cx="3638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Shape-staggering in neutron-deficient Hg</a:t>
            </a:r>
            <a:endParaRPr lang="LID4096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00ABF9-DEF4-A2E1-BAEF-EF6FF6A05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441" y="2515257"/>
            <a:ext cx="3647056" cy="36242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50A387-B150-3DC0-BF65-88DC90AECDD0}"/>
              </a:ext>
            </a:extLst>
          </p:cNvPr>
          <p:cNvSpPr txBox="1"/>
          <p:nvPr/>
        </p:nvSpPr>
        <p:spPr>
          <a:xfrm>
            <a:off x="1017837" y="6350962"/>
            <a:ext cx="594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B. A. Marsh </a:t>
            </a:r>
            <a:r>
              <a:rPr lang="en-US" i="1" dirty="0">
                <a:solidFill>
                  <a:schemeClr val="bg1"/>
                </a:solidFill>
              </a:rPr>
              <a:t>et al.,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Nature Physics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14</a:t>
            </a:r>
            <a:r>
              <a:rPr lang="en-US" dirty="0">
                <a:solidFill>
                  <a:schemeClr val="bg1"/>
                </a:solidFill>
              </a:rPr>
              <a:t> 1163-1167 (2018)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888562-E447-33AA-16DB-6BAC03992284}"/>
              </a:ext>
            </a:extLst>
          </p:cNvPr>
          <p:cNvSpPr txBox="1"/>
          <p:nvPr/>
        </p:nvSpPr>
        <p:spPr>
          <a:xfrm rot="958831">
            <a:off x="1231377" y="4629884"/>
            <a:ext cx="2249334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1 atom per minute!</a:t>
            </a:r>
            <a:endParaRPr lang="LID4096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C4E73-DB0F-1FC1-CFAE-C1817F0C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B4047-D9B6-02D9-1595-FF57B31E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57EDE4-DDB6-DA35-F6BE-0385D225E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49" y="133378"/>
            <a:ext cx="6987854" cy="1152000"/>
          </a:xfrm>
        </p:spPr>
        <p:txBody>
          <a:bodyPr>
            <a:normAutofit/>
          </a:bodyPr>
          <a:lstStyle/>
          <a:p>
            <a:r>
              <a:rPr lang="en-GB" dirty="0"/>
              <a:t>Recent highlights from CRIS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1C6A1D-4ECC-7675-9449-32FAE65AB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546" y="385882"/>
            <a:ext cx="3889206" cy="5519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08D2E0-AE6D-C394-B2B4-B8E4F1B30864}"/>
              </a:ext>
            </a:extLst>
          </p:cNvPr>
          <p:cNvSpPr txBox="1"/>
          <p:nvPr/>
        </p:nvSpPr>
        <p:spPr>
          <a:xfrm>
            <a:off x="9326152" y="0"/>
            <a:ext cx="221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baseline="30000" dirty="0">
                <a:solidFill>
                  <a:schemeClr val="tx1">
                    <a:lumMod val="50000"/>
                  </a:schemeClr>
                </a:solidFill>
              </a:rPr>
              <a:t>52</a:t>
            </a:r>
            <a:r>
              <a:rPr lang="en-GB" sz="2400" b="1" dirty="0">
                <a:solidFill>
                  <a:schemeClr val="tx1">
                    <a:lumMod val="50000"/>
                  </a:schemeClr>
                </a:solidFill>
              </a:rPr>
              <a:t>K (</a:t>
            </a:r>
            <a:r>
              <a:rPr lang="en-GB" sz="2400" b="1" i="1" dirty="0">
                <a:solidFill>
                  <a:schemeClr val="tx1">
                    <a:lumMod val="50000"/>
                  </a:schemeClr>
                </a:solidFill>
              </a:rPr>
              <a:t>Z</a:t>
            </a:r>
            <a:r>
              <a:rPr lang="en-GB" sz="2400" b="1" dirty="0">
                <a:solidFill>
                  <a:schemeClr val="tx1">
                    <a:lumMod val="50000"/>
                  </a:schemeClr>
                </a:solidFill>
              </a:rPr>
              <a:t> = 19)</a:t>
            </a:r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0D7E83-50C1-0BE5-79AB-E3B30CF84C0C}"/>
              </a:ext>
            </a:extLst>
          </p:cNvPr>
          <p:cNvSpPr txBox="1"/>
          <p:nvPr/>
        </p:nvSpPr>
        <p:spPr>
          <a:xfrm>
            <a:off x="7688844" y="5933001"/>
            <a:ext cx="4503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Á. Koszorús 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et al.,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Nature Physics </a:t>
            </a:r>
            <a:r>
              <a:rPr lang="fr-FR" sz="1400" b="1" dirty="0">
                <a:solidFill>
                  <a:schemeClr val="tx1">
                    <a:lumMod val="50000"/>
                  </a:schemeClr>
                </a:solidFill>
              </a:rPr>
              <a:t>17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, 439–443 (2021)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6C66C9-0C2B-67E8-D0C8-620B9F90A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000" y="1580168"/>
            <a:ext cx="5832152" cy="43250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E91580-0277-773A-8966-CBD53F8C2402}"/>
              </a:ext>
            </a:extLst>
          </p:cNvPr>
          <p:cNvSpPr txBox="1"/>
          <p:nvPr/>
        </p:nvSpPr>
        <p:spPr>
          <a:xfrm>
            <a:off x="1262526" y="5903711"/>
            <a:ext cx="3943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A. R. Vernon 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et al.,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Nature </a:t>
            </a:r>
            <a:r>
              <a:rPr lang="fr-FR" sz="1400" b="1" i="1" dirty="0">
                <a:solidFill>
                  <a:schemeClr val="tx1">
                    <a:lumMod val="50000"/>
                  </a:schemeClr>
                </a:solidFill>
              </a:rPr>
              <a:t>60</a:t>
            </a:r>
            <a:r>
              <a:rPr lang="fr-FR" sz="1400" b="1" dirty="0">
                <a:solidFill>
                  <a:schemeClr val="tx1">
                    <a:lumMod val="50000"/>
                  </a:schemeClr>
                </a:solidFill>
              </a:rPr>
              <a:t>7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, 260-265 (2022)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4B746-D12C-E2D6-0DC9-6FC6976E5DB7}"/>
              </a:ext>
            </a:extLst>
          </p:cNvPr>
          <p:cNvSpPr txBox="1"/>
          <p:nvPr/>
        </p:nvSpPr>
        <p:spPr>
          <a:xfrm>
            <a:off x="111161" y="2196833"/>
            <a:ext cx="2111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baseline="30000" dirty="0">
                <a:solidFill>
                  <a:schemeClr val="tx1">
                    <a:lumMod val="50000"/>
                  </a:schemeClr>
                </a:solidFill>
              </a:rPr>
              <a:t>131</a:t>
            </a:r>
            <a:r>
              <a:rPr lang="en-GB" sz="2400" b="1" dirty="0">
                <a:solidFill>
                  <a:schemeClr val="tx1">
                    <a:lumMod val="50000"/>
                  </a:schemeClr>
                </a:solidFill>
              </a:rPr>
              <a:t>In (</a:t>
            </a:r>
            <a:r>
              <a:rPr lang="en-GB" sz="2400" b="1" i="1" dirty="0">
                <a:solidFill>
                  <a:schemeClr val="tx1">
                    <a:lumMod val="50000"/>
                  </a:schemeClr>
                </a:solidFill>
              </a:rPr>
              <a:t>Z</a:t>
            </a:r>
            <a:r>
              <a:rPr lang="en-GB" sz="2400" b="1" dirty="0">
                <a:solidFill>
                  <a:schemeClr val="tx1">
                    <a:lumMod val="50000"/>
                  </a:schemeClr>
                </a:solidFill>
              </a:rPr>
              <a:t> = 49)</a:t>
            </a:r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0B7C81-D660-8953-DCFB-E339FE81BD7A}"/>
              </a:ext>
            </a:extLst>
          </p:cNvPr>
          <p:cNvSpPr txBox="1"/>
          <p:nvPr/>
        </p:nvSpPr>
        <p:spPr>
          <a:xfrm>
            <a:off x="1845126" y="6126631"/>
            <a:ext cx="39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CRIS @ ISOLDE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isolde-cris.web.cern.ch/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A7733-9D19-A924-0340-DF04F7955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39DC4-2A0E-0902-4C53-6AECDD8D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02E5B9-1164-751E-DD6D-19FBABAF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Isotope shifts</a:t>
            </a:r>
            <a:endParaRPr lang="LID4096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AECD30-F8AC-A845-F23D-D379F9F36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559" y="83787"/>
            <a:ext cx="8379441" cy="5988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11971-B974-86C0-A208-BEBBD1CA054C}"/>
              </a:ext>
            </a:extLst>
          </p:cNvPr>
          <p:cNvSpPr txBox="1"/>
          <p:nvPr/>
        </p:nvSpPr>
        <p:spPr>
          <a:xfrm>
            <a:off x="1017837" y="6350962"/>
            <a:ext cx="594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B. A. Marsh </a:t>
            </a:r>
            <a:r>
              <a:rPr lang="en-US" i="1" dirty="0">
                <a:solidFill>
                  <a:schemeClr val="bg1"/>
                </a:solidFill>
              </a:rPr>
              <a:t>et al.,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Nature Physics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14</a:t>
            </a:r>
            <a:r>
              <a:rPr lang="en-US" dirty="0">
                <a:solidFill>
                  <a:schemeClr val="bg1"/>
                </a:solidFill>
              </a:rPr>
              <a:t> 1163-1167 (2018)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5F58EA-5C9D-6C12-3ACE-049F0AB71B07}"/>
              </a:ext>
            </a:extLst>
          </p:cNvPr>
          <p:cNvSpPr txBox="1"/>
          <p:nvPr/>
        </p:nvSpPr>
        <p:spPr>
          <a:xfrm>
            <a:off x="435685" y="1732954"/>
            <a:ext cx="337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4D5D"/>
                </a:solidFill>
              </a:rPr>
              <a:t>Centroid depends on nuclear mass and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F4D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4D5D"/>
                </a:solidFill>
              </a:rPr>
              <a:t>Interaction well-understood in </a:t>
            </a:r>
            <a:r>
              <a:rPr lang="en-US" sz="2400" b="1" dirty="0">
                <a:solidFill>
                  <a:srgbClr val="2F4D5D"/>
                </a:solidFill>
              </a:rPr>
              <a:t>atoms</a:t>
            </a:r>
          </a:p>
        </p:txBody>
      </p:sp>
    </p:spTree>
    <p:extLst>
      <p:ext uri="{BB962C8B-B14F-4D97-AF65-F5344CB8AC3E}">
        <p14:creationId xmlns:p14="http://schemas.microsoft.com/office/powerpoint/2010/main" val="1336695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61CF29-EC65-D8C0-8E1F-FE39269D2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D31DD-4D2F-8A44-D640-E244E2ADE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9E5519-A2CB-EAE6-29BB-3A9FA316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Simplest case: diatomic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A8854-9B02-7398-22A9-EAF25BF3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115"/>
            <a:ext cx="7296483" cy="4232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84C5C0-E3B9-A67F-AD25-F6D8E87D23F9}"/>
              </a:ext>
            </a:extLst>
          </p:cNvPr>
          <p:cNvSpPr txBox="1"/>
          <p:nvPr/>
        </p:nvSpPr>
        <p:spPr>
          <a:xfrm>
            <a:off x="900000" y="6349334"/>
            <a:ext cx="4118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Figure courtesy of Sonja Kujanpää</a:t>
            </a:r>
            <a:endParaRPr lang="LID4096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6975E8-3293-E941-B99C-3A4CAD7347E7}"/>
              </a:ext>
            </a:extLst>
          </p:cNvPr>
          <p:cNvSpPr txBox="1"/>
          <p:nvPr/>
        </p:nvSpPr>
        <p:spPr>
          <a:xfrm>
            <a:off x="7591425" y="1144986"/>
            <a:ext cx="44597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Single bond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Still a </a:t>
            </a:r>
            <a:r>
              <a:rPr lang="en-US" sz="2400" b="1" i="1" dirty="0"/>
              <a:t>very</a:t>
            </a:r>
            <a:r>
              <a:rPr lang="en-US" sz="2400" dirty="0"/>
              <a:t> rich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 atomic state would correspond to &gt;1,000 molecular states at room temperature</a:t>
            </a:r>
            <a:endParaRPr lang="LID4096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225A5B-248B-CD79-124D-DD08DA07E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14" y="1040686"/>
            <a:ext cx="10691550" cy="5169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4D3A7D-E49D-C463-9CCD-998BA42B1212}"/>
              </a:ext>
            </a:extLst>
          </p:cNvPr>
          <p:cNvSpPr txBox="1"/>
          <p:nvPr/>
        </p:nvSpPr>
        <p:spPr>
          <a:xfrm>
            <a:off x="6946242" y="1529675"/>
            <a:ext cx="51331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High-resolution spectroscopy in </a:t>
            </a:r>
            <a:r>
              <a:rPr lang="en-US" sz="2400" dirty="0" err="1"/>
              <a:t>BaF</a:t>
            </a:r>
            <a:endParaRPr lang="en-US" sz="2400" dirty="0"/>
          </a:p>
          <a:p>
            <a:pPr algn="ctr"/>
            <a:r>
              <a:rPr lang="en-US" dirty="0" err="1"/>
              <a:t>Steimle</a:t>
            </a:r>
            <a:r>
              <a:rPr lang="en-US" dirty="0"/>
              <a:t> et al., Phys. Rev. A </a:t>
            </a:r>
            <a:r>
              <a:rPr lang="en-US" b="1" dirty="0"/>
              <a:t>84</a:t>
            </a:r>
            <a:r>
              <a:rPr lang="en-US" dirty="0"/>
              <a:t>, 012508 (2011)</a:t>
            </a:r>
            <a:endParaRPr lang="LID4096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32820-74D4-725C-3ED8-B0E94FAD2A03}"/>
              </a:ext>
            </a:extLst>
          </p:cNvPr>
          <p:cNvSpPr/>
          <p:nvPr/>
        </p:nvSpPr>
        <p:spPr>
          <a:xfrm>
            <a:off x="0" y="1266825"/>
            <a:ext cx="1224000" cy="4550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4820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8788F-4790-41DD-B2F9-5465A594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468C1-6616-47D4-B70E-D370824C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A8CF38-AF66-479E-A09B-A21BECA8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68" y="75408"/>
            <a:ext cx="7660978" cy="806497"/>
          </a:xfrm>
        </p:spPr>
        <p:txBody>
          <a:bodyPr>
            <a:noAutofit/>
          </a:bodyPr>
          <a:lstStyle/>
          <a:p>
            <a:r>
              <a:rPr lang="en-US" sz="3800" dirty="0"/>
              <a:t>Radii in molecules – </a:t>
            </a:r>
            <a:r>
              <a:rPr lang="en-US" sz="3800" dirty="0">
                <a:solidFill>
                  <a:srgbClr val="00B050"/>
                </a:solidFill>
              </a:rPr>
              <a:t>King Plot</a:t>
            </a:r>
            <a:r>
              <a:rPr lang="en-US" sz="3800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1038B4-20B3-4C8E-B0A5-2CEB745E4289}"/>
                  </a:ext>
                </a:extLst>
              </p:cNvPr>
              <p:cNvSpPr txBox="1"/>
              <p:nvPr/>
            </p:nvSpPr>
            <p:spPr>
              <a:xfrm>
                <a:off x="492493" y="1809344"/>
                <a:ext cx="4531362" cy="672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𝚿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1038B4-20B3-4C8E-B0A5-2CEB745E4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93" y="1809344"/>
                <a:ext cx="4531362" cy="6728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EA6523D-CB98-484F-A027-DFCB2031007A}"/>
                  </a:ext>
                </a:extLst>
              </p:cNvPr>
              <p:cNvSpPr txBox="1"/>
              <p:nvPr/>
            </p:nvSpPr>
            <p:spPr>
              <a:xfrm rot="5400000">
                <a:off x="5431645" y="2420114"/>
                <a:ext cx="10504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EA6523D-CB98-484F-A027-DFCB20310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431645" y="2420114"/>
                <a:ext cx="1050405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EBBA09-DE66-471C-9D31-9BFC1CA3CA33}"/>
                  </a:ext>
                </a:extLst>
              </p:cNvPr>
              <p:cNvSpPr txBox="1"/>
              <p:nvPr/>
            </p:nvSpPr>
            <p:spPr>
              <a:xfrm>
                <a:off x="2295339" y="3151409"/>
                <a:ext cx="7252547" cy="116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3200" i="1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sup>
                      </m:sSubSup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  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𝚿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EBBA09-DE66-471C-9D31-9BFC1CA3C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339" y="3151409"/>
                <a:ext cx="7252547" cy="1160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2E5D1C-E1C5-414A-BCD6-D22BE4DF762E}"/>
                  </a:ext>
                </a:extLst>
              </p:cNvPr>
              <p:cNvSpPr txBox="1"/>
              <p:nvPr/>
            </p:nvSpPr>
            <p:spPr>
              <a:xfrm>
                <a:off x="2678577" y="5322784"/>
                <a:ext cx="62408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Extract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𝜳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𝜩</m:t>
                    </m:r>
                  </m:oMath>
                </a14:m>
                <a:r>
                  <a:rPr lang="en-US" dirty="0"/>
                  <a:t> for a </a:t>
                </a:r>
                <a:r>
                  <a:rPr lang="en-US" b="1" i="1" dirty="0">
                    <a:solidFill>
                      <a:srgbClr val="00B050"/>
                    </a:solidFill>
                  </a:rPr>
                  <a:t>molecular</a:t>
                </a:r>
                <a:r>
                  <a:rPr lang="en-US" dirty="0"/>
                  <a:t> transition </a:t>
                </a:r>
                <a:r>
                  <a:rPr lang="en-US" b="1" i="1" dirty="0"/>
                  <a:t>j</a:t>
                </a:r>
                <a:endParaRPr lang="en-US" b="1" dirty="0"/>
              </a:p>
              <a:p>
                <a:pPr algn="ctr"/>
                <a:r>
                  <a:rPr lang="en-US" dirty="0"/>
                  <a:t>from knowledge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𝜳</m:t>
                    </m:r>
                  </m:oMath>
                </a14:m>
                <a:r>
                  <a:rPr lang="en-US" dirty="0"/>
                  <a:t> (</a:t>
                </a:r>
                <a:r>
                  <a:rPr lang="en-US" i="1" dirty="0"/>
                  <a:t>F</a:t>
                </a:r>
                <a:r>
                  <a:rPr lang="en-US" dirty="0"/>
                  <a:t>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𝜩</m:t>
                    </m:r>
                  </m:oMath>
                </a14:m>
                <a:r>
                  <a:rPr lang="en-US" dirty="0"/>
                  <a:t> (</a:t>
                </a:r>
                <a:r>
                  <a:rPr lang="en-US" i="1" dirty="0"/>
                  <a:t>K</a:t>
                </a:r>
                <a:r>
                  <a:rPr lang="en-US" dirty="0"/>
                  <a:t>) for an </a:t>
                </a:r>
                <a:r>
                  <a:rPr lang="en-US" i="1" dirty="0">
                    <a:solidFill>
                      <a:srgbClr val="00B0F0"/>
                    </a:solidFill>
                  </a:rPr>
                  <a:t>atomic</a:t>
                </a:r>
                <a:r>
                  <a:rPr lang="en-US" dirty="0"/>
                  <a:t> transition </a:t>
                </a:r>
                <a:r>
                  <a:rPr lang="en-US" b="1" i="1" dirty="0" err="1"/>
                  <a:t>i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2E5D1C-E1C5-414A-BCD6-D22BE4DF7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577" y="5322784"/>
                <a:ext cx="6240812" cy="646331"/>
              </a:xfrm>
              <a:prstGeom prst="rect">
                <a:avLst/>
              </a:prstGeom>
              <a:blipFill>
                <a:blip r:embed="rId6"/>
                <a:stretch>
                  <a:fillRect l="-293" t="-4717" r="-391" b="-1415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07B03A-C291-44D1-89F8-2FD9059D7293}"/>
              </a:ext>
            </a:extLst>
          </p:cNvPr>
          <p:cNvSpPr/>
          <p:nvPr/>
        </p:nvSpPr>
        <p:spPr>
          <a:xfrm>
            <a:off x="2678575" y="5244298"/>
            <a:ext cx="6240812" cy="85308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B1DD32-EA18-438B-9B48-95B581703467}"/>
                  </a:ext>
                </a:extLst>
              </p:cNvPr>
              <p:cNvSpPr txBox="1"/>
              <p:nvPr/>
            </p:nvSpPr>
            <p:spPr>
              <a:xfrm>
                <a:off x="88581" y="4166356"/>
                <a:ext cx="2206758" cy="552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B1DD32-EA18-438B-9B48-95B581703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1" y="4166356"/>
                <a:ext cx="2206758" cy="552267"/>
              </a:xfrm>
              <a:prstGeom prst="rect">
                <a:avLst/>
              </a:prstGeom>
              <a:blipFill>
                <a:blip r:embed="rId7"/>
                <a:stretch>
                  <a:fillRect l="-2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66E22AE-8ABE-4288-BE9A-EC753EBDBB98}"/>
              </a:ext>
            </a:extLst>
          </p:cNvPr>
          <p:cNvSpPr txBox="1"/>
          <p:nvPr/>
        </p:nvSpPr>
        <p:spPr>
          <a:xfrm>
            <a:off x="1055937" y="6293471"/>
            <a:ext cx="469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M. Athanasakis-Kaklamanakis, S. G. Wilkins, A. A. Breier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and G. Neyens, Phys. Rev. X 13 (1), 011015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9C4F002-5121-497C-C2B6-8105D826737B}"/>
                  </a:ext>
                </a:extLst>
              </p:cNvPr>
              <p:cNvSpPr txBox="1"/>
              <p:nvPr/>
            </p:nvSpPr>
            <p:spPr>
              <a:xfrm>
                <a:off x="6819371" y="1784695"/>
                <a:ext cx="4531362" cy="672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𝚿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9C4F002-5121-497C-C2B6-8105D8267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371" y="1784695"/>
                <a:ext cx="4531362" cy="6728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0028A79-979F-80D1-B482-286899A0DFDB}"/>
              </a:ext>
            </a:extLst>
          </p:cNvPr>
          <p:cNvSpPr txBox="1"/>
          <p:nvPr/>
        </p:nvSpPr>
        <p:spPr>
          <a:xfrm>
            <a:off x="5571998" y="191494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7567A0-2963-EA05-37C9-AB61A09B09BB}"/>
              </a:ext>
            </a:extLst>
          </p:cNvPr>
          <p:cNvSpPr txBox="1"/>
          <p:nvPr/>
        </p:nvSpPr>
        <p:spPr>
          <a:xfrm>
            <a:off x="1521207" y="1082145"/>
            <a:ext cx="855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Combine isotope shifts from transitions in atom/ion/molecules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021B5-7A0F-23F2-AA8B-0DD97E7307D2}"/>
              </a:ext>
            </a:extLst>
          </p:cNvPr>
          <p:cNvSpPr txBox="1"/>
          <p:nvPr/>
        </p:nvSpPr>
        <p:spPr>
          <a:xfrm>
            <a:off x="5185579" y="4689015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Idea!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6E5F545-55AE-E22C-68EE-4B16DA271C83}"/>
              </a:ext>
            </a:extLst>
          </p:cNvPr>
          <p:cNvSpPr/>
          <p:nvPr/>
        </p:nvSpPr>
        <p:spPr>
          <a:xfrm>
            <a:off x="7555000" y="2904845"/>
            <a:ext cx="1950399" cy="170438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4778CB-9B3A-5758-948D-D090ECD517BC}"/>
              </a:ext>
            </a:extLst>
          </p:cNvPr>
          <p:cNvSpPr/>
          <p:nvPr/>
        </p:nvSpPr>
        <p:spPr>
          <a:xfrm>
            <a:off x="4643241" y="3027241"/>
            <a:ext cx="707887" cy="13593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92A1D0-BB45-787F-7DE1-3EA6E0CB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FC084-7998-B7B1-4954-D8FCB9FE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70B9D8-6E76-371C-A8D1-745B31B35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quantum chemistry?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235EA1-7C58-F8DF-4BAE-02DAC09C0D72}"/>
                  </a:ext>
                </a:extLst>
              </p:cNvPr>
              <p:cNvSpPr txBox="1"/>
              <p:nvPr/>
            </p:nvSpPr>
            <p:spPr>
              <a:xfrm>
                <a:off x="576000" y="1522360"/>
                <a:ext cx="1032744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High </a:t>
                </a:r>
                <a:r>
                  <a:rPr lang="en-US" sz="2800" i="1" dirty="0">
                    <a:solidFill>
                      <a:srgbClr val="2F4D5D"/>
                    </a:solidFill>
                  </a:rPr>
                  <a:t>Z</a:t>
                </a:r>
                <a:r>
                  <a:rPr lang="en-US" sz="2800" dirty="0">
                    <a:solidFill>
                      <a:srgbClr val="2F4D5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rgbClr val="2F4D5D"/>
                    </a:solidFill>
                  </a:rPr>
                  <a:t> relativistic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More electrons + bonds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rgbClr val="2F4D5D"/>
                    </a:solidFill>
                  </a:rPr>
                  <a:t> electron correlations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Gas-phase spectroscopy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rgbClr val="2F4D5D"/>
                    </a:solidFill>
                  </a:rPr>
                  <a:t> high precision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235EA1-7C58-F8DF-4BAE-02DAC09C0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1522360"/>
                <a:ext cx="10327447" cy="1384995"/>
              </a:xfrm>
              <a:prstGeom prst="rect">
                <a:avLst/>
              </a:prstGeom>
              <a:blipFill>
                <a:blip r:embed="rId2"/>
                <a:stretch>
                  <a:fillRect l="-1062" t="-4846" b="-1145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76124F8-3CDA-30CF-6557-03C598B10882}"/>
              </a:ext>
            </a:extLst>
          </p:cNvPr>
          <p:cNvSpPr txBox="1"/>
          <p:nvPr/>
        </p:nvSpPr>
        <p:spPr>
          <a:xfrm>
            <a:off x="2323172" y="4057845"/>
            <a:ext cx="7545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Compare theory and experiment</a:t>
            </a:r>
            <a:endParaRPr lang="LID4096" sz="4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CA6513-0EE2-B665-26F0-1152257B84C4}"/>
              </a:ext>
            </a:extLst>
          </p:cNvPr>
          <p:cNvSpPr/>
          <p:nvPr/>
        </p:nvSpPr>
        <p:spPr>
          <a:xfrm>
            <a:off x="1972339" y="3610118"/>
            <a:ext cx="8247321" cy="158234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7921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5A73C-9AE9-4E6D-67CA-D95EDCAA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BBB57-A382-071A-DE9A-8BD5F698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CEEFF8-3D4F-1B55-ECEC-BB9450F9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observables: Ionization Potential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9BB16B-46BB-A315-8EDF-3B19F04E7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204" y="1471018"/>
            <a:ext cx="6921796" cy="4743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668AEE-855E-EF57-C8F3-C82052B7A650}"/>
              </a:ext>
            </a:extLst>
          </p:cNvPr>
          <p:cNvSpPr txBox="1"/>
          <p:nvPr/>
        </p:nvSpPr>
        <p:spPr>
          <a:xfrm>
            <a:off x="7839526" y="1286352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G. Wilkins et al., In preparation (2023)</a:t>
            </a:r>
            <a:endParaRPr lang="LID4096" dirty="0"/>
          </a:p>
        </p:txBody>
      </p:sp>
      <p:pic>
        <p:nvPicPr>
          <p:cNvPr id="11" name="Picture 10" descr="A picture containing red&#10;&#10;Description automatically generated">
            <a:extLst>
              <a:ext uri="{FF2B5EF4-FFF2-40B4-BE49-F238E27FC236}">
                <a16:creationId xmlns:a16="http://schemas.microsoft.com/office/drawing/2014/main" id="{E0D9E9DC-D224-22A0-DCA9-34A9B696C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00" y="1302301"/>
            <a:ext cx="3300991" cy="4850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6512DF-B96B-0847-71BA-DCC45D5B69F7}"/>
              </a:ext>
            </a:extLst>
          </p:cNvPr>
          <p:cNvSpPr txBox="1"/>
          <p:nvPr/>
        </p:nvSpPr>
        <p:spPr>
          <a:xfrm>
            <a:off x="3267398" y="3519606"/>
            <a:ext cx="1629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Grating Ti:Sa</a:t>
            </a:r>
          </a:p>
          <a:p>
            <a:pPr algn="ctr"/>
            <a:r>
              <a:rPr lang="el-GR" b="1" dirty="0">
                <a:solidFill>
                  <a:srgbClr val="00B050"/>
                </a:solidFill>
              </a:rPr>
              <a:t>λ</a:t>
            </a:r>
            <a:r>
              <a:rPr lang="en-US" b="1" dirty="0">
                <a:solidFill>
                  <a:srgbClr val="00B050"/>
                </a:solidFill>
              </a:rPr>
              <a:t> ~ 3 GHz</a:t>
            </a:r>
            <a:endParaRPr lang="LID4096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090EE-9258-4D61-2C48-6DFAB916E069}"/>
              </a:ext>
            </a:extLst>
          </p:cNvPr>
          <p:cNvSpPr txBox="1"/>
          <p:nvPr/>
        </p:nvSpPr>
        <p:spPr>
          <a:xfrm>
            <a:off x="1910776" y="4786723"/>
            <a:ext cx="2629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(power-broadened)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injection-seeded Ti:Sa</a:t>
            </a:r>
          </a:p>
          <a:p>
            <a:pPr algn="ctr"/>
            <a:r>
              <a:rPr lang="el-GR" b="1" dirty="0">
                <a:solidFill>
                  <a:srgbClr val="00B050"/>
                </a:solidFill>
              </a:rPr>
              <a:t>λ</a:t>
            </a:r>
            <a:r>
              <a:rPr lang="en-US" b="1" dirty="0">
                <a:solidFill>
                  <a:srgbClr val="00B050"/>
                </a:solidFill>
              </a:rPr>
              <a:t> &gt; 1 GHz</a:t>
            </a:r>
            <a:endParaRPr lang="LID4096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57A66B-2BE0-D737-1A53-3FD11372C896}"/>
              </a:ext>
            </a:extLst>
          </p:cNvPr>
          <p:cNvSpPr txBox="1"/>
          <p:nvPr/>
        </p:nvSpPr>
        <p:spPr>
          <a:xfrm>
            <a:off x="2047186" y="1855228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Pyridine 1</a:t>
            </a:r>
          </a:p>
          <a:p>
            <a:pPr algn="ctr"/>
            <a:r>
              <a:rPr lang="el-GR" b="1" dirty="0">
                <a:solidFill>
                  <a:srgbClr val="00B050"/>
                </a:solidFill>
              </a:rPr>
              <a:t>λ</a:t>
            </a:r>
            <a:r>
              <a:rPr lang="en-US" b="1" dirty="0">
                <a:solidFill>
                  <a:srgbClr val="00B050"/>
                </a:solidFill>
              </a:rPr>
              <a:t> ~ 1 GHz</a:t>
            </a:r>
            <a:endParaRPr lang="LID4096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B2B8B6-DD87-7362-FBEF-30246F1CD10F}"/>
              </a:ext>
            </a:extLst>
          </p:cNvPr>
          <p:cNvSpPr txBox="1"/>
          <p:nvPr/>
        </p:nvSpPr>
        <p:spPr>
          <a:xfrm>
            <a:off x="3225719" y="1066648"/>
            <a:ext cx="33425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CRIS measurement</a:t>
            </a:r>
          </a:p>
          <a:p>
            <a:pPr algn="ctr"/>
            <a:r>
              <a:rPr lang="en-US" sz="2800" dirty="0"/>
              <a:t>IP of RaF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20259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3B87F2-7EC4-55FC-580F-40D3A27C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A0AF9-3FD2-9892-8B97-DA40390A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43</a:t>
            </a:fld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190561-88CC-6901-F8B1-D4AD803FF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70" y="750800"/>
            <a:ext cx="7390945" cy="5459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F0FF7-FBF5-022E-5784-7846E8232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72" y="989538"/>
            <a:ext cx="3742246" cy="51717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3CC3CE-3E7A-57D4-5250-B9BC64D92638}"/>
              </a:ext>
            </a:extLst>
          </p:cNvPr>
          <p:cNvSpPr txBox="1"/>
          <p:nvPr/>
        </p:nvSpPr>
        <p:spPr>
          <a:xfrm>
            <a:off x="1463040" y="2005201"/>
            <a:ext cx="9039497" cy="181588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FS-RCCSD theory with 69 correlated electrons, triple excitations, basis-set extension, and Breit+QED corrections reproduces all excitation energies with an </a:t>
            </a:r>
            <a:r>
              <a:rPr lang="en-US" sz="2800" b="1" dirty="0">
                <a:solidFill>
                  <a:srgbClr val="00B050"/>
                </a:solidFill>
              </a:rPr>
              <a:t>accuracy of 99.7% or higher!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E25CB55C-3E01-511D-4E1B-DD1920BA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1991"/>
            <a:ext cx="11041200" cy="1152000"/>
          </a:xfrm>
        </p:spPr>
        <p:txBody>
          <a:bodyPr/>
          <a:lstStyle/>
          <a:p>
            <a:r>
              <a:rPr lang="en-US" dirty="0"/>
              <a:t>A bit harder: Excitation Energies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33982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35677-66F8-2CD1-6D3A-85420CBEC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F41A2-61D0-A071-8C36-EA00575D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7E9F9F-A679-7E2B-A75A-332F99AE3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all that simple?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8C84FA-0824-463F-ED62-4149725C9F8D}"/>
                  </a:ext>
                </a:extLst>
              </p:cNvPr>
              <p:cNvSpPr txBox="1"/>
              <p:nvPr/>
            </p:nvSpPr>
            <p:spPr>
              <a:xfrm>
                <a:off x="576000" y="1522360"/>
                <a:ext cx="10327447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Sadly, no… energies can be very complicated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rgbClr val="2F4D5D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AcF has only </a:t>
                </a:r>
                <a:r>
                  <a:rPr lang="en-US" sz="2800" b="1" dirty="0">
                    <a:solidFill>
                      <a:srgbClr val="00B0F0"/>
                    </a:solidFill>
                  </a:rPr>
                  <a:t>2</a:t>
                </a:r>
                <a:r>
                  <a:rPr lang="en-US" sz="2800" dirty="0">
                    <a:solidFill>
                      <a:srgbClr val="2F4D5D"/>
                    </a:solidFill>
                  </a:rPr>
                  <a:t> valence electrons (RaF +1)</a:t>
                </a:r>
              </a:p>
              <a:p>
                <a:endParaRPr lang="en-US" sz="2800" dirty="0">
                  <a:solidFill>
                    <a:srgbClr val="2F4D5D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Best possible calculations off by 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hundreds of cm</a:t>
                </a:r>
                <a:r>
                  <a:rPr lang="en-US" sz="2800" b="1" baseline="30000" dirty="0">
                    <a:solidFill>
                      <a:srgbClr val="FF0000"/>
                    </a:solidFill>
                  </a:rPr>
                  <a:t>-1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rgbClr val="2F4D5D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2F4D5D"/>
                    </a:solidFill>
                  </a:rPr>
                  <a:t>Benchmark of observables like IP and energies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rgbClr val="2F4D5D"/>
                    </a:solidFill>
                  </a:rPr>
                  <a:t> crucial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8C84FA-0824-463F-ED62-4149725C9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1522360"/>
                <a:ext cx="10327447" cy="3108543"/>
              </a:xfrm>
              <a:prstGeom prst="rect">
                <a:avLst/>
              </a:prstGeom>
              <a:blipFill>
                <a:blip r:embed="rId2"/>
                <a:stretch>
                  <a:fillRect l="-1062" t="-2157" b="-451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102822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CAB5EB-8F7A-4E30-0538-9F14B8F3F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36" y="783036"/>
            <a:ext cx="6803528" cy="531794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57DF88-53D2-7608-3402-FE57FF43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22DC3-C170-6122-DBB7-C78F27ECE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D88545-CFE8-714C-AADF-29539BCEC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Recently, CRIS measurements in AcF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607952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86EAD9-B873-136F-D45C-05AE96634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5BEB1-62B9-70FE-1F0B-9DC4B44C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8C401A-CB0E-63CB-AB5B-98DB834EB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Recently…</a:t>
            </a:r>
            <a:endParaRPr lang="LID4096" dirty="0"/>
          </a:p>
        </p:txBody>
      </p:sp>
      <p:pic>
        <p:nvPicPr>
          <p:cNvPr id="7" name="Picture 6" descr="Chart&#10;&#10;Description automatically generated with low confidence">
            <a:extLst>
              <a:ext uri="{FF2B5EF4-FFF2-40B4-BE49-F238E27FC236}">
                <a16:creationId xmlns:a16="http://schemas.microsoft.com/office/drawing/2014/main" id="{A7501A1D-BC1D-AA3B-18D9-D64661FD5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1"/>
            <a:ext cx="7029450" cy="6154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1A2599-D2A6-AE58-6F20-BA697B4BA812}"/>
              </a:ext>
            </a:extLst>
          </p:cNvPr>
          <p:cNvSpPr txBox="1"/>
          <p:nvPr/>
        </p:nvSpPr>
        <p:spPr>
          <a:xfrm>
            <a:off x="890069" y="6337467"/>
            <a:ext cx="5372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G. </a:t>
            </a:r>
            <a:r>
              <a:rPr lang="en-US" dirty="0" err="1">
                <a:solidFill>
                  <a:schemeClr val="bg1"/>
                </a:solidFill>
              </a:rPr>
              <a:t>Tenkila</a:t>
            </a:r>
            <a:r>
              <a:rPr lang="en-US" dirty="0">
                <a:solidFill>
                  <a:schemeClr val="bg1"/>
                </a:solidFill>
              </a:rPr>
              <a:t> et al., </a:t>
            </a:r>
            <a:r>
              <a:rPr lang="en-US" dirty="0" err="1">
                <a:solidFill>
                  <a:schemeClr val="bg1"/>
                </a:solidFill>
              </a:rPr>
              <a:t>arXiv</a:t>
            </a:r>
            <a:r>
              <a:rPr lang="en-US" dirty="0">
                <a:solidFill>
                  <a:schemeClr val="bg1"/>
                </a:solidFill>
              </a:rPr>
              <a:t> 2212.08188 (2022)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0DD960-DA11-12E1-287D-FAE13ABD4DA3}"/>
              </a:ext>
            </a:extLst>
          </p:cNvPr>
          <p:cNvSpPr txBox="1"/>
          <p:nvPr/>
        </p:nvSpPr>
        <p:spPr>
          <a:xfrm>
            <a:off x="574800" y="1359036"/>
            <a:ext cx="45865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4D5D"/>
                </a:solidFill>
              </a:rPr>
              <a:t>VS-IMSRG applied for atomic systems for the first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F4D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4D5D"/>
                </a:solidFill>
              </a:rPr>
              <a:t>No unknown</a:t>
            </a:r>
            <a:r>
              <a:rPr lang="en-US" sz="2400" i="1" dirty="0">
                <a:solidFill>
                  <a:srgbClr val="2F4D5D"/>
                </a:solidFill>
              </a:rPr>
              <a:t> </a:t>
            </a:r>
            <a:r>
              <a:rPr lang="en-US" sz="2400" dirty="0">
                <a:solidFill>
                  <a:srgbClr val="2F4D5D"/>
                </a:solidFill>
              </a:rPr>
              <a:t>interactions as in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F4D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4D5D"/>
                </a:solidFill>
              </a:rPr>
              <a:t>Just a question of how the Hamiltonian is diagonalized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F4D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4D5D"/>
                </a:solidFill>
              </a:rPr>
              <a:t>Agreement not incredible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F4D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4D5D"/>
                </a:solidFill>
              </a:rPr>
              <a:t>Something to think about…</a:t>
            </a:r>
          </a:p>
        </p:txBody>
      </p:sp>
    </p:spTree>
    <p:extLst>
      <p:ext uri="{BB962C8B-B14F-4D97-AF65-F5344CB8AC3E}">
        <p14:creationId xmlns:p14="http://schemas.microsoft.com/office/powerpoint/2010/main" val="392059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66F457-1451-F47D-88F6-89FAC44D6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0CDA8-652C-D894-E072-9D5605A9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94BCCF-14C9-0F6B-9B0C-42460E5AA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OK… but why radioactive?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3AC1D7-6FF7-C3E4-ADF4-DEFAABFD4723}"/>
                  </a:ext>
                </a:extLst>
              </p:cNvPr>
              <p:cNvSpPr txBox="1"/>
              <p:nvPr/>
            </p:nvSpPr>
            <p:spPr>
              <a:xfrm>
                <a:off x="576000" y="1522360"/>
                <a:ext cx="10327447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Cool electron-nucleus interactions!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2F4D5D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F4D5D"/>
                    </a:solidFill>
                  </a:rPr>
                  <a:t>But interactions also not fully understood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Multiple isotopes </a:t>
                </a:r>
                <a:r>
                  <a:rPr lang="en-US" sz="2400" dirty="0">
                    <a:solidFill>
                      <a:srgbClr val="2F4D5D"/>
                    </a:solidFill>
                  </a:rPr>
                  <a:t>needed to understand some molecules</a:t>
                </a:r>
                <a:endParaRPr lang="en-US" sz="2400" b="0" i="1" dirty="0">
                  <a:solidFill>
                    <a:srgbClr val="2F4D5D"/>
                  </a:solidFill>
                  <a:latin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solidFill>
                      <a:srgbClr val="2F4D5D"/>
                    </a:solidFill>
                  </a:rPr>
                  <a:t> need radioactive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2F4D5D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F4D5D"/>
                    </a:solidFill>
                  </a:rPr>
                  <a:t>Some atoms have </a:t>
                </a:r>
                <a:r>
                  <a:rPr lang="en-US" sz="2400" dirty="0">
                    <a:solidFill>
                      <a:srgbClr val="0070C0"/>
                    </a:solidFill>
                  </a:rPr>
                  <a:t>no stable isotopes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2F4D5D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F4D5D"/>
                    </a:solidFill>
                  </a:rPr>
                  <a:t>Or… because that’s what’s </a:t>
                </a:r>
                <a:r>
                  <a:rPr lang="en-US" sz="2400" dirty="0">
                    <a:solidFill>
                      <a:srgbClr val="FF0000"/>
                    </a:solidFill>
                  </a:rPr>
                  <a:t>needed</a:t>
                </a:r>
                <a:r>
                  <a:rPr lang="en-US" sz="2400" dirty="0">
                    <a:solidFill>
                      <a:srgbClr val="2F4D5D"/>
                    </a:solidFill>
                  </a:rPr>
                  <a:t>!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F4D5D"/>
                    </a:solidFill>
                  </a:rPr>
                  <a:t>Nuclear medicine, nuclear engineering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LID4096" sz="2400" dirty="0">
                  <a:solidFill>
                    <a:srgbClr val="2F4D5D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3AC1D7-6FF7-C3E4-ADF4-DEFAABFD4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1522360"/>
                <a:ext cx="10327447" cy="4524315"/>
              </a:xfrm>
              <a:prstGeom prst="rect">
                <a:avLst/>
              </a:prstGeom>
              <a:blipFill>
                <a:blip r:embed="rId2"/>
                <a:stretch>
                  <a:fillRect l="-767" t="-94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141E1D9-1B01-A8FB-FBF1-C782A0B1E6AA}"/>
              </a:ext>
            </a:extLst>
          </p:cNvPr>
          <p:cNvSpPr/>
          <p:nvPr/>
        </p:nvSpPr>
        <p:spPr>
          <a:xfrm>
            <a:off x="6033600" y="507917"/>
            <a:ext cx="5791199" cy="3691943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rgbClr val="2F4D5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C5434-EE84-4E3D-DBEA-4A0C03693489}"/>
              </a:ext>
            </a:extLst>
          </p:cNvPr>
          <p:cNvSpPr txBox="1"/>
          <p:nvPr/>
        </p:nvSpPr>
        <p:spPr>
          <a:xfrm>
            <a:off x="7106452" y="922195"/>
            <a:ext cx="3617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What science with radioactive molecules?</a:t>
            </a:r>
            <a:endParaRPr lang="LID4096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8E94B-F633-454B-AB68-34AB4545CBE9}"/>
              </a:ext>
            </a:extLst>
          </p:cNvPr>
          <p:cNvSpPr txBox="1"/>
          <p:nvPr/>
        </p:nvSpPr>
        <p:spPr>
          <a:xfrm>
            <a:off x="7028434" y="1916516"/>
            <a:ext cx="3617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Nuclear structure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Molecular structure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New physics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Astrophysics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7030A0"/>
                </a:solidFill>
              </a:rPr>
              <a:t>among others…</a:t>
            </a:r>
            <a:endParaRPr lang="LID4096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9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DA384-1F43-D01C-B16C-DDEBBF873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6BD74-3978-AFBD-4950-02D3FB69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BF4143-F145-42CB-2019-98EFCAA1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chemistry to your advantage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3FD33-F0FF-6FDB-3005-688C072D541D}"/>
              </a:ext>
            </a:extLst>
          </p:cNvPr>
          <p:cNvSpPr txBox="1"/>
          <p:nvPr/>
        </p:nvSpPr>
        <p:spPr>
          <a:xfrm>
            <a:off x="576000" y="1839573"/>
            <a:ext cx="78473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At radioactive ion facilities, chemistry is critical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F4D5D"/>
                </a:solidFill>
              </a:rPr>
              <a:t>Extraction efficiency + purity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solidFill>
                  <a:srgbClr val="2F4D5D"/>
                </a:solidFill>
              </a:rPr>
              <a:t>Faster extraction?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solidFill>
                  <a:srgbClr val="2F4D5D"/>
                </a:solidFill>
              </a:rPr>
              <a:t>Avoid contamination?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solidFill>
                  <a:srgbClr val="2F4D5D"/>
                </a:solidFill>
              </a:rPr>
              <a:t>What about reactivity?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F4D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F4D5D"/>
                </a:solidFill>
              </a:rPr>
              <a:t>Possible solution: extract as </a:t>
            </a:r>
            <a:r>
              <a:rPr lang="en-US" sz="2800" b="1" dirty="0">
                <a:solidFill>
                  <a:srgbClr val="2F4D5D"/>
                </a:solidFill>
              </a:rPr>
              <a:t>molecule</a:t>
            </a:r>
            <a:r>
              <a:rPr lang="en-US" sz="2800" dirty="0">
                <a:solidFill>
                  <a:srgbClr val="2F4D5D"/>
                </a:solidFill>
              </a:rPr>
              <a:t>!</a:t>
            </a:r>
            <a:endParaRPr lang="LID4096" sz="2800" dirty="0">
              <a:solidFill>
                <a:srgbClr val="2F4D5D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B3CB8-4AC6-6DCD-4590-9674F1A93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896" y="2036995"/>
            <a:ext cx="2913891" cy="7004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15B095-493D-5F1A-917B-C37D544C8DEE}"/>
              </a:ext>
            </a:extLst>
          </p:cNvPr>
          <p:cNvSpPr txBox="1"/>
          <p:nvPr/>
        </p:nvSpPr>
        <p:spPr>
          <a:xfrm>
            <a:off x="9855403" y="168413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Reactive atoms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00C4CD-FBD7-DC4E-6E88-71F19C4A2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304" y="3430376"/>
            <a:ext cx="3493264" cy="5131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497568-6229-DBD1-3B6A-DE486D9736DE}"/>
              </a:ext>
            </a:extLst>
          </p:cNvPr>
          <p:cNvSpPr txBox="1"/>
          <p:nvPr/>
        </p:nvSpPr>
        <p:spPr>
          <a:xfrm>
            <a:off x="9650219" y="307241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Refractory atoms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F6A2F3-ACF9-94F0-7B43-284932185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625" y="4609521"/>
            <a:ext cx="4386943" cy="7526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3B86E3-3069-72DA-825B-F330B6981942}"/>
              </a:ext>
            </a:extLst>
          </p:cNvPr>
          <p:cNvSpPr txBox="1"/>
          <p:nvPr/>
        </p:nvSpPr>
        <p:spPr>
          <a:xfrm>
            <a:off x="8365524" y="4250257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Atoms with complex structure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3B9E64-C985-6E6A-3C5A-AAE45863519F}"/>
              </a:ext>
            </a:extLst>
          </p:cNvPr>
          <p:cNvSpPr txBox="1"/>
          <p:nvPr/>
        </p:nvSpPr>
        <p:spPr>
          <a:xfrm>
            <a:off x="7049368" y="5379003"/>
            <a:ext cx="499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Campbell, Moore, Pearson,</a:t>
            </a:r>
          </a:p>
          <a:p>
            <a:pPr algn="r"/>
            <a:r>
              <a:rPr lang="en-US" sz="1400" dirty="0"/>
              <a:t>Prog. Part. </a:t>
            </a:r>
            <a:r>
              <a:rPr lang="en-US" sz="1400" dirty="0" err="1"/>
              <a:t>Nucl</a:t>
            </a:r>
            <a:r>
              <a:rPr lang="en-US" sz="1400" dirty="0"/>
              <a:t>. Phys. </a:t>
            </a:r>
            <a:r>
              <a:rPr lang="en-US" sz="1400" b="1" dirty="0"/>
              <a:t>86</a:t>
            </a:r>
            <a:r>
              <a:rPr lang="en-US" sz="1400" dirty="0"/>
              <a:t> (2016)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E978EA-C335-2FE1-B41B-73DA05D651BA}"/>
              </a:ext>
            </a:extLst>
          </p:cNvPr>
          <p:cNvSpPr txBox="1"/>
          <p:nvPr/>
        </p:nvSpPr>
        <p:spPr>
          <a:xfrm>
            <a:off x="8253732" y="1286643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Gaps in laser spectroscopy</a:t>
            </a:r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D06CB32-BE8E-3341-A5AC-AE3C493D6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898" y="143465"/>
            <a:ext cx="8578850" cy="60665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0CD780-D6A4-EEAE-756E-66712F6E0C63}"/>
              </a:ext>
            </a:extLst>
          </p:cNvPr>
          <p:cNvSpPr txBox="1"/>
          <p:nvPr/>
        </p:nvSpPr>
        <p:spPr>
          <a:xfrm>
            <a:off x="4901967" y="5850639"/>
            <a:ext cx="56107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1">
                    <a:lumMod val="50000"/>
                  </a:schemeClr>
                </a:solidFill>
              </a:rPr>
              <a:t>M. Au and J. </a:t>
            </a:r>
            <a:r>
              <a:rPr lang="fr-FR" sz="1600" dirty="0" err="1">
                <a:solidFill>
                  <a:schemeClr val="tx1">
                    <a:lumMod val="50000"/>
                  </a:schemeClr>
                </a:solidFill>
              </a:rPr>
              <a:t>Ballof</a:t>
            </a:r>
            <a:r>
              <a:rPr lang="fr-FR" sz="16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tx1">
                    <a:lumMod val="50000"/>
                  </a:schemeClr>
                </a:solidFill>
              </a:rPr>
              <a:t>doi</a:t>
            </a:r>
            <a:r>
              <a:rPr lang="fr-FR" sz="1600" dirty="0">
                <a:solidFill>
                  <a:schemeClr val="tx1">
                    <a:lumMod val="50000"/>
                  </a:schemeClr>
                </a:solidFill>
              </a:rPr>
              <a:t>: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10.5281/zenodo.6884293</a:t>
            </a:r>
            <a:r>
              <a:rPr lang="fr-FR" sz="1600" dirty="0">
                <a:solidFill>
                  <a:schemeClr val="tx1">
                    <a:lumMod val="50000"/>
                  </a:schemeClr>
                </a:solidFill>
              </a:rPr>
              <a:t> (2022)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33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  <p:bldP spid="21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9092A2-A877-72BB-D2F8-AF70531BF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4983-1786-300E-2C14-3EA0C132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3662C0-C5AF-D3CD-AFB9-6F1D4279A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study them?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B0CDA-E0BF-2C69-4099-C95774B396DA}"/>
              </a:ext>
            </a:extLst>
          </p:cNvPr>
          <p:cNvSpPr txBox="1"/>
          <p:nvPr/>
        </p:nvSpPr>
        <p:spPr>
          <a:xfrm>
            <a:off x="576001" y="1605439"/>
            <a:ext cx="496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4D5D"/>
                </a:solidFill>
              </a:rPr>
              <a:t>Decay spectroscopy?	</a:t>
            </a:r>
            <a:r>
              <a:rPr lang="en-US" sz="24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7E46F-EA6C-88AE-7045-D3D322ED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983" y="826891"/>
            <a:ext cx="4846303" cy="4331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A00A4A-2DD8-6F1D-1594-FAFE88104EFF}"/>
              </a:ext>
            </a:extLst>
          </p:cNvPr>
          <p:cNvSpPr txBox="1"/>
          <p:nvPr/>
        </p:nvSpPr>
        <p:spPr>
          <a:xfrm>
            <a:off x="7198272" y="5238233"/>
            <a:ext cx="4641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A. </a:t>
            </a:r>
            <a:r>
              <a:rPr lang="fr-FR" sz="1400" dirty="0" err="1">
                <a:solidFill>
                  <a:schemeClr val="tx1">
                    <a:lumMod val="50000"/>
                  </a:schemeClr>
                </a:solidFill>
              </a:rPr>
              <a:t>Hamaker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et al.,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Nature Physics </a:t>
            </a:r>
            <a:r>
              <a:rPr lang="fr-FR" sz="1400" b="1" dirty="0">
                <a:solidFill>
                  <a:schemeClr val="tx1">
                    <a:lumMod val="50000"/>
                  </a:schemeClr>
                </a:solidFill>
              </a:rPr>
              <a:t>17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, 1408-1412 (2021)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449E7-3286-2385-218A-D8903B235A9F}"/>
              </a:ext>
            </a:extLst>
          </p:cNvPr>
          <p:cNvSpPr txBox="1"/>
          <p:nvPr/>
        </p:nvSpPr>
        <p:spPr>
          <a:xfrm>
            <a:off x="576001" y="1988671"/>
            <a:ext cx="496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4D5D"/>
                </a:solidFill>
              </a:rPr>
              <a:t>Nuclear reactions?	</a:t>
            </a:r>
            <a:r>
              <a:rPr lang="en-US" sz="24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7DB93-46EE-3EAC-EDE0-DA13CADDBBEA}"/>
              </a:ext>
            </a:extLst>
          </p:cNvPr>
          <p:cNvSpPr txBox="1"/>
          <p:nvPr/>
        </p:nvSpPr>
        <p:spPr>
          <a:xfrm>
            <a:off x="576000" y="2371903"/>
            <a:ext cx="496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4D5D"/>
                </a:solidFill>
              </a:rPr>
              <a:t>Mass spectrometry?	</a:t>
            </a:r>
            <a:r>
              <a:rPr lang="en-US" sz="2400" dirty="0">
                <a:solidFill>
                  <a:srgbClr val="00B050"/>
                </a:solidFill>
              </a:rPr>
              <a:t>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5DEA67-813D-BEBF-B193-47911D7720C4}"/>
                  </a:ext>
                </a:extLst>
              </p:cNvPr>
              <p:cNvSpPr txBox="1"/>
              <p:nvPr/>
            </p:nvSpPr>
            <p:spPr>
              <a:xfrm>
                <a:off x="576000" y="3293654"/>
                <a:ext cx="58248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F4D5D"/>
                    </a:solidFill>
                  </a:rPr>
                  <a:t>But chemical bonds alter electronic structure…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solidFill>
                      <a:srgbClr val="2F4D5D"/>
                    </a:solidFill>
                  </a:rPr>
                  <a:t> So, what about laser spectroscopy?</a:t>
                </a:r>
              </a:p>
              <a:p>
                <a:pPr lvl="1"/>
                <a:endParaRPr lang="en-US" sz="2400" dirty="0">
                  <a:solidFill>
                    <a:srgbClr val="2F4D5D"/>
                  </a:solidFill>
                </a:endParaRPr>
              </a:p>
              <a:p>
                <a:pPr lvl="1"/>
                <a:r>
                  <a:rPr lang="en-US" sz="2400" dirty="0">
                    <a:solidFill>
                      <a:srgbClr val="00B0F0"/>
                    </a:solidFill>
                  </a:rPr>
                  <a:t>Nuclear moments</a:t>
                </a:r>
                <a:r>
                  <a:rPr lang="en-US" sz="2400" dirty="0">
                    <a:solidFill>
                      <a:srgbClr val="2F4D5D"/>
                    </a:solidFill>
                  </a:rPr>
                  <a:t>, </a:t>
                </a:r>
                <a:r>
                  <a:rPr lang="en-US" sz="2400" dirty="0">
                    <a:solidFill>
                      <a:srgbClr val="0070C0"/>
                    </a:solidFill>
                  </a:rPr>
                  <a:t>nuclear radii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5DEA67-813D-BEBF-B193-47911D772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3293654"/>
                <a:ext cx="5824800" cy="1938992"/>
              </a:xfrm>
              <a:prstGeom prst="rect">
                <a:avLst/>
              </a:prstGeom>
              <a:blipFill>
                <a:blip r:embed="rId3"/>
                <a:stretch>
                  <a:fillRect l="-1360" t="-2201" r="-1569" b="-660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04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F0FA116-C5F7-3813-F472-9EEF73BB8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00" y="2662613"/>
            <a:ext cx="5341625" cy="317002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43499B-37ED-CAEA-172B-1CC5E159B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013164"/>
            <a:ext cx="7062017" cy="1026239"/>
          </a:xfrm>
        </p:spPr>
        <p:txBody>
          <a:bodyPr>
            <a:noAutofit/>
          </a:bodyPr>
          <a:lstStyle/>
          <a:p>
            <a:r>
              <a:rPr lang="en-US" dirty="0"/>
              <a:t>Molecular hyperfine structure is well-studied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2B3F8-A577-2A0A-2EAA-0DB60098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CD4EC-4199-263E-9B8F-EFAA192F5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71CCD-0DE2-E783-A2F4-215538A9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0"/>
            <a:ext cx="5607686" cy="1656000"/>
          </a:xfrm>
        </p:spPr>
        <p:txBody>
          <a:bodyPr>
            <a:normAutofit/>
          </a:bodyPr>
          <a:lstStyle/>
          <a:p>
            <a:r>
              <a:rPr lang="en-US" dirty="0"/>
              <a:t>Molecules are sensitive </a:t>
            </a:r>
            <a:br>
              <a:rPr lang="en-US" dirty="0"/>
            </a:br>
            <a:r>
              <a:rPr lang="en-US" dirty="0"/>
              <a:t>to the nuclear moments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11BB17-AC7B-E917-7E71-7A4F2C81D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356" y="438596"/>
            <a:ext cx="4100570" cy="5394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627EE9-26F4-9C6D-8863-6638D2C8A2DF}"/>
              </a:ext>
            </a:extLst>
          </p:cNvPr>
          <p:cNvSpPr txBox="1"/>
          <p:nvPr/>
        </p:nvSpPr>
        <p:spPr>
          <a:xfrm>
            <a:off x="9370733" y="1301"/>
            <a:ext cx="1409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>
                <a:solidFill>
                  <a:schemeClr val="tx1">
                    <a:lumMod val="50000"/>
                  </a:schemeClr>
                </a:solidFill>
              </a:rPr>
              <a:t>27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Al</a:t>
            </a:r>
            <a:r>
              <a:rPr lang="en-US" sz="3200" baseline="30000" dirty="0">
                <a:solidFill>
                  <a:schemeClr val="tx1">
                    <a:lumMod val="50000"/>
                  </a:schemeClr>
                </a:solidFill>
              </a:rPr>
              <a:t>19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609412-DC21-2D5D-20CD-2E62C0B4CE71}"/>
              </a:ext>
            </a:extLst>
          </p:cNvPr>
          <p:cNvSpPr txBox="1"/>
          <p:nvPr/>
        </p:nvSpPr>
        <p:spPr>
          <a:xfrm>
            <a:off x="8016868" y="5902223"/>
            <a:ext cx="411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S. </a:t>
            </a:r>
            <a:r>
              <a:rPr lang="fr-FR" sz="1400" dirty="0" err="1">
                <a:solidFill>
                  <a:schemeClr val="tx1">
                    <a:lumMod val="50000"/>
                  </a:schemeClr>
                </a:solidFill>
              </a:rPr>
              <a:t>Truppe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et al.,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Phys. </a:t>
            </a:r>
            <a:r>
              <a:rPr lang="fr-FR" sz="1400" i="1" dirty="0" err="1">
                <a:solidFill>
                  <a:schemeClr val="tx1">
                    <a:lumMod val="50000"/>
                  </a:schemeClr>
                </a:solidFill>
              </a:rPr>
              <a:t>Rev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. A </a:t>
            </a:r>
            <a:r>
              <a:rPr lang="fr-FR" sz="1400" b="1" dirty="0">
                <a:solidFill>
                  <a:schemeClr val="tx1">
                    <a:lumMod val="50000"/>
                  </a:schemeClr>
                </a:solidFill>
              </a:rPr>
              <a:t>100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, 052513 (2019)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481144-1282-8240-F2B8-7B4C7DC49544}"/>
              </a:ext>
            </a:extLst>
          </p:cNvPr>
          <p:cNvSpPr txBox="1"/>
          <p:nvPr/>
        </p:nvSpPr>
        <p:spPr>
          <a:xfrm rot="20126409">
            <a:off x="6864516" y="3628233"/>
            <a:ext cx="24976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Sensitive to the moments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of both nuclei!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AB1A7B-F738-962C-F14E-E2627C4C1B80}"/>
              </a:ext>
            </a:extLst>
          </p:cNvPr>
          <p:cNvSpPr txBox="1"/>
          <p:nvPr/>
        </p:nvSpPr>
        <p:spPr>
          <a:xfrm>
            <a:off x="815979" y="6349334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Drawing courtesy of Sonja Kujanpää, JYU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7EA2E5-C806-F25E-338A-2A4282CBC661}"/>
              </a:ext>
            </a:extLst>
          </p:cNvPr>
          <p:cNvSpPr txBox="1"/>
          <p:nvPr/>
        </p:nvSpPr>
        <p:spPr>
          <a:xfrm>
            <a:off x="462923" y="5732946"/>
            <a:ext cx="1036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~10</a:t>
            </a:r>
            <a:r>
              <a:rPr lang="en-US" sz="1600" baseline="30000" dirty="0"/>
              <a:t>3</a:t>
            </a:r>
            <a:r>
              <a:rPr lang="en-US" sz="1600" dirty="0"/>
              <a:t> THz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E9A7C-7C29-0139-7549-6D8E596590D4}"/>
              </a:ext>
            </a:extLst>
          </p:cNvPr>
          <p:cNvSpPr txBox="1"/>
          <p:nvPr/>
        </p:nvSpPr>
        <p:spPr>
          <a:xfrm>
            <a:off x="1660332" y="5721526"/>
            <a:ext cx="961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~10 THz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DB13B7-9000-B808-0AA4-239CDA898ED6}"/>
              </a:ext>
            </a:extLst>
          </p:cNvPr>
          <p:cNvSpPr txBox="1"/>
          <p:nvPr/>
        </p:nvSpPr>
        <p:spPr>
          <a:xfrm>
            <a:off x="2930043" y="5717557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~10</a:t>
            </a:r>
            <a:r>
              <a:rPr lang="en-US" sz="1600" baseline="30000" dirty="0"/>
              <a:t>-1</a:t>
            </a:r>
            <a:r>
              <a:rPr lang="en-US" sz="1600" dirty="0"/>
              <a:t>-10 GHz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7F7D48-3104-BA33-EFB7-5B0E38C3A977}"/>
              </a:ext>
            </a:extLst>
          </p:cNvPr>
          <p:cNvSpPr txBox="1"/>
          <p:nvPr/>
        </p:nvSpPr>
        <p:spPr>
          <a:xfrm>
            <a:off x="4588005" y="5721526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~10-10</a:t>
            </a:r>
            <a:r>
              <a:rPr lang="en-US" sz="1600" baseline="30000" dirty="0"/>
              <a:t>3</a:t>
            </a:r>
            <a:r>
              <a:rPr lang="en-US" sz="1600" dirty="0"/>
              <a:t> MHz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B95E91-9EC2-C336-56D1-6A79B1F19B20}"/>
              </a:ext>
            </a:extLst>
          </p:cNvPr>
          <p:cNvSpPr/>
          <p:nvPr/>
        </p:nvSpPr>
        <p:spPr>
          <a:xfrm>
            <a:off x="4246689" y="3274948"/>
            <a:ext cx="2134227" cy="307438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4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472B3-76DA-4617-22E0-29D0F8311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Institute for Nuclear and Radiation Physics, Nuclear Moments Group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3ED7A-5B2C-F31F-0385-C1E22E90D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9BBC2A-2B92-14C8-A35E-AF4BCA61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887" y="83750"/>
            <a:ext cx="4153372" cy="11520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What about radii?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D9151-033E-1B36-20EE-D33FEBBC5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824" y="40633"/>
            <a:ext cx="2812869" cy="5950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83518B-DAE3-0055-4BA9-05A02B314B4A}"/>
              </a:ext>
            </a:extLst>
          </p:cNvPr>
          <p:cNvSpPr txBox="1"/>
          <p:nvPr/>
        </p:nvSpPr>
        <p:spPr>
          <a:xfrm>
            <a:off x="7204589" y="5837328"/>
            <a:ext cx="4717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S. M. Udrescu 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et al.,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Phys. </a:t>
            </a:r>
            <a:r>
              <a:rPr lang="fr-FR" sz="1400" i="1" dirty="0" err="1">
                <a:solidFill>
                  <a:schemeClr val="tx1">
                    <a:lumMod val="50000"/>
                  </a:schemeClr>
                </a:solidFill>
              </a:rPr>
              <a:t>Rev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fr-FR" sz="1400" i="1" dirty="0" err="1">
                <a:solidFill>
                  <a:schemeClr val="tx1">
                    <a:lumMod val="50000"/>
                  </a:schemeClr>
                </a:solidFill>
              </a:rPr>
              <a:t>Lett</a:t>
            </a:r>
            <a:r>
              <a:rPr lang="fr-FR" sz="1400" i="1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fr-FR" sz="1400" b="1" dirty="0">
                <a:solidFill>
                  <a:schemeClr val="tx1">
                    <a:lumMod val="50000"/>
                  </a:schemeClr>
                </a:solidFill>
              </a:rPr>
              <a:t>127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</a:rPr>
              <a:t>, 033001 (2021)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A9ACCA-B4CB-BCDB-FCCB-B1FC57ACBA3E}"/>
              </a:ext>
            </a:extLst>
          </p:cNvPr>
          <p:cNvSpPr txBox="1"/>
          <p:nvPr/>
        </p:nvSpPr>
        <p:spPr>
          <a:xfrm>
            <a:off x="6324583" y="2253036"/>
            <a:ext cx="220765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aseline="30000" dirty="0">
                <a:solidFill>
                  <a:schemeClr val="tx1">
                    <a:lumMod val="50000"/>
                  </a:schemeClr>
                </a:solidFill>
              </a:rPr>
              <a:t>223-226,228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RaF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@ CRIS!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EB1CCB-0661-FC95-6651-A80FB0A6C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01" y="1907869"/>
            <a:ext cx="4666976" cy="115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6A8D6-DD90-EA86-A7D3-2ED0E3CA6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02" y="3138827"/>
            <a:ext cx="4666975" cy="1149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AA4166-A5EC-5776-176D-42EC3AA5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15" y="4861040"/>
            <a:ext cx="4666975" cy="12414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EFA446-3D01-3C8D-111E-40498C983158}"/>
              </a:ext>
            </a:extLst>
          </p:cNvPr>
          <p:cNvSpPr txBox="1"/>
          <p:nvPr/>
        </p:nvSpPr>
        <p:spPr>
          <a:xfrm>
            <a:off x="691603" y="1143055"/>
            <a:ext cx="4153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Early studies established the molecular field shift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9E76CB-1A2A-DB58-FB8E-743ACA754FAB}"/>
              </a:ext>
            </a:extLst>
          </p:cNvPr>
          <p:cNvSpPr txBox="1"/>
          <p:nvPr/>
        </p:nvSpPr>
        <p:spPr>
          <a:xfrm>
            <a:off x="321786" y="4461212"/>
            <a:ext cx="4185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More recent theoretical progress…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83C2E9-EFBD-E818-040A-D692D0F372CF}"/>
              </a:ext>
            </a:extLst>
          </p:cNvPr>
          <p:cNvSpPr txBox="1"/>
          <p:nvPr/>
        </p:nvSpPr>
        <p:spPr>
          <a:xfrm>
            <a:off x="6130833" y="1158180"/>
            <a:ext cx="2629989" cy="92333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Recently studied in radioactive molecules for the first time!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410CA1-C723-1C71-618C-9561EF0C7645}"/>
              </a:ext>
            </a:extLst>
          </p:cNvPr>
          <p:cNvSpPr txBox="1"/>
          <p:nvPr/>
        </p:nvSpPr>
        <p:spPr>
          <a:xfrm>
            <a:off x="5699748" y="3552892"/>
            <a:ext cx="2780954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So far, no study </a:t>
            </a:r>
          </a:p>
          <a:p>
            <a:pPr algn="ctr"/>
            <a:r>
              <a:rPr lang="en-US" sz="2800" dirty="0"/>
              <a:t>in light species!</a:t>
            </a:r>
          </a:p>
        </p:txBody>
      </p:sp>
    </p:spTree>
    <p:extLst>
      <p:ext uri="{BB962C8B-B14F-4D97-AF65-F5344CB8AC3E}">
        <p14:creationId xmlns:p14="http://schemas.microsoft.com/office/powerpoint/2010/main" val="3577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8243_PPTX_CORP_16x9_UK</Template>
  <TotalTime>0</TotalTime>
  <Words>2703</Words>
  <Application>Microsoft Office PowerPoint</Application>
  <PresentationFormat>Widescreen</PresentationFormat>
  <Paragraphs>505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Cambria Math</vt:lpstr>
      <vt:lpstr>Wingdings</vt:lpstr>
      <vt:lpstr>KU Leuven</vt:lpstr>
      <vt:lpstr>KU Leuven Sedes</vt:lpstr>
      <vt:lpstr>Nuclear and molecular physics studies with laser spectroscopy of radioactive molecules</vt:lpstr>
      <vt:lpstr>Can we extend the spectroscopic techniques to radioactive molecules?</vt:lpstr>
      <vt:lpstr>How are molecules different from atoms?</vt:lpstr>
      <vt:lpstr>Simplest case: diatomic</vt:lpstr>
      <vt:lpstr>OK… but why radioactive?</vt:lpstr>
      <vt:lpstr>Use chemistry to your advantage</vt:lpstr>
      <vt:lpstr>Can we study them?</vt:lpstr>
      <vt:lpstr>Molecules are sensitive  to the nuclear moments</vt:lpstr>
      <vt:lpstr>What about radii?</vt:lpstr>
      <vt:lpstr>Charge radii from atomic/molecular isotope shifts</vt:lpstr>
      <vt:lpstr>Radii in molecules – King Plot!</vt:lpstr>
      <vt:lpstr>Laser transitions in YbF</vt:lpstr>
      <vt:lpstr>Laser transitions in ZrO</vt:lpstr>
      <vt:lpstr>What about molecular structure?</vt:lpstr>
      <vt:lpstr>RaF at CRIS</vt:lpstr>
      <vt:lpstr>Easy observables: Ionization Potential</vt:lpstr>
      <vt:lpstr>A bit harder: Excitation Energies</vt:lpstr>
      <vt:lpstr>First spectroscopy of AcF at CRIS</vt:lpstr>
      <vt:lpstr>In summary</vt:lpstr>
      <vt:lpstr>Special thanks</vt:lpstr>
      <vt:lpstr>SUPPORTING SLIDES</vt:lpstr>
      <vt:lpstr>What about quantum chemistry?</vt:lpstr>
      <vt:lpstr>Easy observables: Ionization Potential</vt:lpstr>
      <vt:lpstr>A bit harder: Excitation Energies</vt:lpstr>
      <vt:lpstr>Is it all that simple?</vt:lpstr>
      <vt:lpstr>Recently, CRIS measurements in AcF</vt:lpstr>
      <vt:lpstr>Altered electronic structure to our advantage!</vt:lpstr>
      <vt:lpstr>Q in K</vt:lpstr>
      <vt:lpstr>Collinear laser spectroscopy</vt:lpstr>
      <vt:lpstr>The CRIS technique</vt:lpstr>
      <vt:lpstr>Charge radii from atomic/molecular isotope shifts</vt:lpstr>
      <vt:lpstr>Symmetry-odd moments as a test of the Standard Model</vt:lpstr>
      <vt:lpstr>RaF is a highly promising system!</vt:lpstr>
      <vt:lpstr>High-resolution spectroscopy: laser cooling</vt:lpstr>
      <vt:lpstr>Laser-cooling scheme</vt:lpstr>
      <vt:lpstr>Laser spectroscopy at ISOLDE: In-source</vt:lpstr>
      <vt:lpstr>RILIS highlight</vt:lpstr>
      <vt:lpstr>Recent highlights from CRIS</vt:lpstr>
      <vt:lpstr>Isotope shifts</vt:lpstr>
      <vt:lpstr>Radii in molecules – King Plot!</vt:lpstr>
      <vt:lpstr>What about quantum chemistry?</vt:lpstr>
      <vt:lpstr>Easy observables: Ionization Potential</vt:lpstr>
      <vt:lpstr>A bit harder: Excitation Energies</vt:lpstr>
      <vt:lpstr>Is it all that simple?</vt:lpstr>
      <vt:lpstr>Recently, CRIS measurements in AcF</vt:lpstr>
      <vt:lpstr>Recently…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2022-11-20T12:16:01Z</dcterms:created>
  <dcterms:modified xsi:type="dcterms:W3CDTF">2023-06-08T07:29:34Z</dcterms:modified>
</cp:coreProperties>
</file>