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7"/>
  </p:notesMasterIdLst>
  <p:handoutMasterIdLst>
    <p:handoutMasterId r:id="rId38"/>
  </p:handoutMasterIdLst>
  <p:sldIdLst>
    <p:sldId id="601" r:id="rId2"/>
    <p:sldId id="1037" r:id="rId3"/>
    <p:sldId id="1011" r:id="rId4"/>
    <p:sldId id="1014" r:id="rId5"/>
    <p:sldId id="972" r:id="rId6"/>
    <p:sldId id="1033" r:id="rId7"/>
    <p:sldId id="1049" r:id="rId8"/>
    <p:sldId id="1038" r:id="rId9"/>
    <p:sldId id="1044" r:id="rId10"/>
    <p:sldId id="881" r:id="rId11"/>
    <p:sldId id="878" r:id="rId12"/>
    <p:sldId id="1016" r:id="rId13"/>
    <p:sldId id="1018" r:id="rId14"/>
    <p:sldId id="1019" r:id="rId15"/>
    <p:sldId id="1031" r:id="rId16"/>
    <p:sldId id="981" r:id="rId17"/>
    <p:sldId id="920" r:id="rId18"/>
    <p:sldId id="917" r:id="rId19"/>
    <p:sldId id="1020" r:id="rId20"/>
    <p:sldId id="1039" r:id="rId21"/>
    <p:sldId id="952" r:id="rId22"/>
    <p:sldId id="1041" r:id="rId23"/>
    <p:sldId id="1040" r:id="rId24"/>
    <p:sldId id="962" r:id="rId25"/>
    <p:sldId id="1021" r:id="rId26"/>
    <p:sldId id="1022" r:id="rId27"/>
    <p:sldId id="1023" r:id="rId28"/>
    <p:sldId id="875" r:id="rId29"/>
    <p:sldId id="1024" r:id="rId30"/>
    <p:sldId id="1034" r:id="rId31"/>
    <p:sldId id="1026" r:id="rId32"/>
    <p:sldId id="1035" r:id="rId33"/>
    <p:sldId id="1036" r:id="rId34"/>
    <p:sldId id="1025" r:id="rId35"/>
    <p:sldId id="1005" r:id="rId36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7575"/>
    <a:srgbClr val="000066"/>
    <a:srgbClr val="FF00FF"/>
    <a:srgbClr val="9933FF"/>
    <a:srgbClr val="FF3300"/>
    <a:srgbClr val="FF5050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5291" autoAdjust="0"/>
  </p:normalViewPr>
  <p:slideViewPr>
    <p:cSldViewPr>
      <p:cViewPr varScale="1">
        <p:scale>
          <a:sx n="88" d="100"/>
          <a:sy n="88" d="100"/>
        </p:scale>
        <p:origin x="1373" y="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-22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24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7137" cy="512305"/>
          </a:xfrm>
          <a:prstGeom prst="rect">
            <a:avLst/>
          </a:prstGeom>
        </p:spPr>
        <p:txBody>
          <a:bodyPr vert="horz" lIns="94747" tIns="47374" rIns="94747" bIns="4737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0508" y="2"/>
            <a:ext cx="3077137" cy="512305"/>
          </a:xfrm>
          <a:prstGeom prst="rect">
            <a:avLst/>
          </a:prstGeom>
        </p:spPr>
        <p:txBody>
          <a:bodyPr vert="horz" lIns="94747" tIns="47374" rIns="94747" bIns="47374" rtlCol="0"/>
          <a:lstStyle>
            <a:lvl1pPr algn="r">
              <a:defRPr sz="1300"/>
            </a:lvl1pPr>
          </a:lstStyle>
          <a:p>
            <a:fld id="{9535C37C-773D-4EC6-B3DC-EC0F21356BF0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9722312"/>
            <a:ext cx="3077137" cy="512305"/>
          </a:xfrm>
          <a:prstGeom prst="rect">
            <a:avLst/>
          </a:prstGeom>
        </p:spPr>
        <p:txBody>
          <a:bodyPr vert="horz" lIns="94747" tIns="47374" rIns="94747" bIns="4737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0508" y="9722312"/>
            <a:ext cx="3077137" cy="512305"/>
          </a:xfrm>
          <a:prstGeom prst="rect">
            <a:avLst/>
          </a:prstGeom>
        </p:spPr>
        <p:txBody>
          <a:bodyPr vert="horz" lIns="94747" tIns="47374" rIns="94747" bIns="47374" rtlCol="0" anchor="b"/>
          <a:lstStyle>
            <a:lvl1pPr algn="r">
              <a:defRPr sz="1300"/>
            </a:lvl1pPr>
          </a:lstStyle>
          <a:p>
            <a:fld id="{9D1538B2-7257-4237-BD53-054BC46408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44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6363" cy="511730"/>
          </a:xfrm>
          <a:prstGeom prst="rect">
            <a:avLst/>
          </a:prstGeom>
        </p:spPr>
        <p:txBody>
          <a:bodyPr vert="horz" lIns="94615" tIns="47307" rIns="94615" bIns="47307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615" tIns="47307" rIns="94615" bIns="47307" rtlCol="0"/>
          <a:lstStyle>
            <a:lvl1pPr algn="r">
              <a:defRPr sz="1300"/>
            </a:lvl1pPr>
          </a:lstStyle>
          <a:p>
            <a:fld id="{71D3E54D-0D33-4AC7-A84A-959F17CB4AD3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49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15" tIns="47307" rIns="94615" bIns="4730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1" y="4861444"/>
            <a:ext cx="5679440" cy="4605577"/>
          </a:xfrm>
          <a:prstGeom prst="rect">
            <a:avLst/>
          </a:prstGeom>
        </p:spPr>
        <p:txBody>
          <a:bodyPr vert="horz" lIns="94615" tIns="47307" rIns="94615" bIns="47307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721109"/>
            <a:ext cx="3076363" cy="511730"/>
          </a:xfrm>
          <a:prstGeom prst="rect">
            <a:avLst/>
          </a:prstGeom>
        </p:spPr>
        <p:txBody>
          <a:bodyPr vert="horz" lIns="94615" tIns="47307" rIns="94615" bIns="47307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3" cy="511730"/>
          </a:xfrm>
          <a:prstGeom prst="rect">
            <a:avLst/>
          </a:prstGeom>
        </p:spPr>
        <p:txBody>
          <a:bodyPr vert="horz" lIns="94615" tIns="47307" rIns="94615" bIns="47307" rtlCol="0" anchor="b"/>
          <a:lstStyle>
            <a:lvl1pPr algn="r">
              <a:defRPr sz="13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616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8820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pPr marL="178994" indent="-178994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2747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pPr marL="178994" indent="-178994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901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615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073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135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681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7490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249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48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736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880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4031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3742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170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4116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413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4272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4784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8444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787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4875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2823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44523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6990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176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3118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en-US" altLang="ko-KR" sz="13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987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269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87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767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022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899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634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6B1F7-9BA0-4ECA-A451-406532499F5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68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497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02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4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31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  <a:prstGeom prst="rect">
            <a:avLst/>
          </a:prstGeo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133427168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438" y="333375"/>
            <a:ext cx="749300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500563" y="6543675"/>
            <a:ext cx="504825" cy="314325"/>
          </a:xfrm>
        </p:spPr>
        <p:txBody>
          <a:bodyPr/>
          <a:lstStyle>
            <a:lvl1pPr>
              <a:defRPr sz="1100" smtClean="0">
                <a:solidFill>
                  <a:schemeClr val="bg2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10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7A41-6D90-4371-844A-87EC379C3D06}" type="datetimeFigureOut">
              <a:rPr lang="ko-KR" altLang="en-US" smtClean="0"/>
              <a:t>2023-06-02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705293" y="654693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4" dirty="0"/>
              <a:t>- </a:t>
            </a:r>
            <a:fld id="{5733F733-A97E-45C7-8208-292F002894F6}" type="slidenum">
              <a:rPr lang="ko-KR" altLang="en-US" sz="1004" smtClean="0"/>
              <a:pPr algn="r"/>
              <a:t>‹#›</a:t>
            </a:fld>
            <a:r>
              <a:rPr lang="ko-KR" altLang="en-US" sz="1004" dirty="0"/>
              <a:t> </a:t>
            </a:r>
            <a:r>
              <a:rPr lang="en-US" altLang="ko-KR" sz="1004" dirty="0"/>
              <a:t>-</a:t>
            </a:r>
            <a:endParaRPr lang="ko-KR" altLang="en-US" sz="1004" dirty="0"/>
          </a:p>
        </p:txBody>
      </p:sp>
    </p:spTree>
    <p:extLst>
      <p:ext uri="{BB962C8B-B14F-4D97-AF65-F5344CB8AC3E}">
        <p14:creationId xmlns:p14="http://schemas.microsoft.com/office/powerpoint/2010/main" val="2377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4" r:id="rId4"/>
    <p:sldLayoutId id="2147483703" r:id="rId5"/>
    <p:sldLayoutId id="2147483704" r:id="rId6"/>
  </p:sldLayoutIdLst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7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wmf"/><Relationship Id="rId11" Type="http://schemas.openxmlformats.org/officeDocument/2006/relationships/image" Target="../media/image41.png"/><Relationship Id="rId5" Type="http://schemas.openxmlformats.org/officeDocument/2006/relationships/image" Target="../media/image7.jpe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7.jpe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7.jpe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.jpeg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JP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7.jpe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7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9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" y="204129"/>
            <a:ext cx="9144000" cy="654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199" y="2564904"/>
            <a:ext cx="7920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Initial</a:t>
            </a:r>
            <a:r>
              <a:rPr lang="ko-KR" alt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RI Beam Commissioning of the RAON ISOL Facility</a:t>
            </a:r>
            <a:endParaRPr lang="en-US" altLang="ko-KR" sz="1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641079" y="6459417"/>
            <a:ext cx="395417" cy="36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638" y="6171595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03916"/>
            <a:ext cx="3528392" cy="5961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0682" y="4530794"/>
            <a:ext cx="9174681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altLang="ko-KR" sz="1000" b="1" dirty="0">
              <a:solidFill>
                <a:srgbClr val="00006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en-US" altLang="ko-KR" sz="2800" b="1" dirty="0" err="1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Jinho</a:t>
            </a:r>
            <a:r>
              <a:rPr lang="en-US" altLang="ko-KR" sz="2800" b="1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Lee </a:t>
            </a:r>
          </a:p>
          <a:p>
            <a:pPr algn="ctr">
              <a:lnSpc>
                <a:spcPct val="130000"/>
              </a:lnSpc>
            </a:pPr>
            <a:r>
              <a:rPr lang="en-US" altLang="ko-KR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on behalf of Rare Isotope Science Project</a:t>
            </a:r>
          </a:p>
          <a:p>
            <a:pPr algn="ctr">
              <a:lnSpc>
                <a:spcPct val="130000"/>
              </a:lnSpc>
            </a:pPr>
            <a:r>
              <a:rPr lang="en-US" altLang="ko-KR" sz="2000" b="1" dirty="0">
                <a:solidFill>
                  <a:srgbClr val="0000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Institute of Rare Isotope Science (IRIS, RISP)</a:t>
            </a:r>
            <a:endPara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438" y="-19174"/>
            <a:ext cx="8299068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The 4</a:t>
            </a:r>
            <a:r>
              <a:rPr lang="en-US" altLang="ko-KR" b="1" baseline="30000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th</a:t>
            </a:r>
            <a:r>
              <a:rPr lang="en-US" altLang="ko-KR" b="1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 International Conference on Advances in Radioactive Isotope Science</a:t>
            </a:r>
          </a:p>
          <a:p>
            <a:pPr algn="r"/>
            <a:r>
              <a:rPr lang="en-US" altLang="ko-KR" b="1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ARIS 2023, June. 4~9, 2023. </a:t>
            </a:r>
            <a:r>
              <a:rPr lang="en-US" altLang="ko-KR" b="1" dirty="0" err="1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Palais</a:t>
            </a:r>
            <a:r>
              <a:rPr lang="en-US" altLang="ko-KR" b="1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 des </a:t>
            </a:r>
            <a:r>
              <a:rPr lang="en-US" altLang="ko-KR" b="1" dirty="0" err="1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Papes</a:t>
            </a:r>
            <a:r>
              <a:rPr lang="en-US" altLang="ko-KR" b="1" dirty="0">
                <a:solidFill>
                  <a:srgbClr val="002060"/>
                </a:solidFill>
                <a:latin typeface="Palatino" pitchFamily="18" charset="0"/>
                <a:ea typeface="HY헤드라인M" panose="02030600000101010101" pitchFamily="18" charset="-127"/>
              </a:rPr>
              <a:t>, Avignon, France</a:t>
            </a:r>
            <a:endParaRPr lang="ko-KR" altLang="en-US" b="1" dirty="0">
              <a:solidFill>
                <a:srgbClr val="002060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7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347" y="99793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582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</a:t>
            </a:r>
            <a:r>
              <a:rPr lang="ko-KR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layout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2825" r="17978" b="23675"/>
          <a:stretch/>
        </p:blipFill>
        <p:spPr>
          <a:xfrm>
            <a:off x="251520" y="908720"/>
            <a:ext cx="8576475" cy="504056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 rot="19700856">
            <a:off x="7506313" y="3713494"/>
            <a:ext cx="837271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Cyclotron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9800000">
            <a:off x="6718294" y="2826380"/>
            <a:ext cx="1156199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Target station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800000">
            <a:off x="6194073" y="3713035"/>
            <a:ext cx="648117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Pre-</a:t>
            </a:r>
            <a:r>
              <a:rPr lang="en-US" altLang="ko-KR" sz="1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sep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800000">
            <a:off x="5097409" y="2966753"/>
            <a:ext cx="59047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FODO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9800000">
            <a:off x="3666969" y="2936339"/>
            <a:ext cx="701080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RFQCB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9800000">
            <a:off x="4830554" y="1933579"/>
            <a:ext cx="792452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EBIS-CB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9800000">
            <a:off x="3987599" y="1841005"/>
            <a:ext cx="422158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CLS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1800000">
            <a:off x="3353617" y="2194988"/>
            <a:ext cx="511926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MMS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9800000">
            <a:off x="3147321" y="2946222"/>
            <a:ext cx="720316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A/q Sep.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9800000">
            <a:off x="2832892" y="2593747"/>
            <a:ext cx="59047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FODO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49" name="직선 화살표 연결선 48"/>
          <p:cNvCxnSpPr/>
          <p:nvPr/>
        </p:nvCxnSpPr>
        <p:spPr>
          <a:xfrm flipH="1">
            <a:off x="3944821" y="2137296"/>
            <a:ext cx="401409" cy="2163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19800000">
            <a:off x="4990054" y="2408878"/>
            <a:ext cx="47345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RIID</a:t>
            </a:r>
            <a:endParaRPr lang="ko-KR" altLang="en-US" sz="1400" b="1" dirty="0"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52" name="직선 화살표 연결선 51"/>
          <p:cNvCxnSpPr/>
          <p:nvPr/>
        </p:nvCxnSpPr>
        <p:spPr>
          <a:xfrm flipV="1">
            <a:off x="5845007" y="3676045"/>
            <a:ext cx="176954" cy="132041"/>
          </a:xfrm>
          <a:prstGeom prst="straightConnector1">
            <a:avLst/>
          </a:prstGeom>
          <a:ln w="31750">
            <a:solidFill>
              <a:srgbClr val="00B0F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5837471" y="3794912"/>
            <a:ext cx="268054" cy="152853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837247">
            <a:off x="5940346" y="4019932"/>
            <a:ext cx="513529" cy="237255"/>
          </a:xfrm>
          <a:prstGeom prst="rect">
            <a:avLst/>
          </a:prstGeom>
          <a:solidFill>
            <a:schemeClr val="accent6">
              <a:lumMod val="40000"/>
              <a:lumOff val="60000"/>
              <a:alpha val="61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Laser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" name="자유형 7"/>
          <p:cNvSpPr/>
          <p:nvPr/>
        </p:nvSpPr>
        <p:spPr>
          <a:xfrm>
            <a:off x="4342830" y="2451485"/>
            <a:ext cx="3829570" cy="2248644"/>
          </a:xfrm>
          <a:custGeom>
            <a:avLst/>
            <a:gdLst>
              <a:gd name="connsiteX0" fmla="*/ 0 w 3824287"/>
              <a:gd name="connsiteY0" fmla="*/ 1685925 h 2219325"/>
              <a:gd name="connsiteX1" fmla="*/ 2909887 w 3824287"/>
              <a:gd name="connsiteY1" fmla="*/ 0 h 2219325"/>
              <a:gd name="connsiteX2" fmla="*/ 3824287 w 3824287"/>
              <a:gd name="connsiteY2" fmla="*/ 552450 h 2219325"/>
              <a:gd name="connsiteX3" fmla="*/ 881062 w 3824287"/>
              <a:gd name="connsiteY3" fmla="*/ 2219325 h 2219325"/>
              <a:gd name="connsiteX4" fmla="*/ 0 w 3824287"/>
              <a:gd name="connsiteY4" fmla="*/ 16859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4287" h="2219325">
                <a:moveTo>
                  <a:pt x="0" y="1685925"/>
                </a:moveTo>
                <a:lnTo>
                  <a:pt x="2909887" y="0"/>
                </a:lnTo>
                <a:lnTo>
                  <a:pt x="3824287" y="552450"/>
                </a:lnTo>
                <a:lnTo>
                  <a:pt x="881062" y="2219325"/>
                </a:lnTo>
                <a:lnTo>
                  <a:pt x="0" y="1685925"/>
                </a:lnTo>
                <a:close/>
              </a:path>
            </a:pathLst>
          </a:custGeom>
          <a:noFill/>
          <a:ln w="2540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TextBox 71"/>
          <p:cNvSpPr txBox="1"/>
          <p:nvPr/>
        </p:nvSpPr>
        <p:spPr>
          <a:xfrm>
            <a:off x="1351998" y="4661028"/>
            <a:ext cx="2304475" cy="155172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18000" rtlCol="0" anchor="ctr" anchorCtr="0">
            <a:spAutoFit/>
          </a:bodyPr>
          <a:lstStyle/>
          <a:p>
            <a:pPr marL="228600" indent="-228600">
              <a:buAutoNum type="arabicParenBoth"/>
            </a:pPr>
            <a:r>
              <a:rPr lang="en-US" altLang="ko-KR" sz="1400" b="1" dirty="0" err="1">
                <a:solidFill>
                  <a:srgbClr val="0000FF"/>
                </a:solidFill>
              </a:rPr>
              <a:t>UCx</a:t>
            </a:r>
            <a:r>
              <a:rPr lang="en-US" altLang="ko-KR" sz="1400" b="1" dirty="0">
                <a:solidFill>
                  <a:srgbClr val="0000FF"/>
                </a:solidFill>
              </a:rPr>
              <a:t> target room</a:t>
            </a:r>
          </a:p>
          <a:p>
            <a:pPr marL="228600" indent="-228600">
              <a:buAutoNum type="arabicParenBoth"/>
            </a:pPr>
            <a:r>
              <a:rPr lang="en-US" altLang="ko-KR" sz="1400" b="1" dirty="0">
                <a:solidFill>
                  <a:srgbClr val="0000FF"/>
                </a:solidFill>
              </a:rPr>
              <a:t>TIS assembly</a:t>
            </a:r>
          </a:p>
          <a:p>
            <a:pPr marL="228600" indent="-228600">
              <a:buAutoNum type="arabicParenBoth"/>
            </a:pPr>
            <a:r>
              <a:rPr lang="en-US" altLang="ko-KR" sz="1400" b="1" dirty="0">
                <a:solidFill>
                  <a:srgbClr val="0000FF"/>
                </a:solidFill>
              </a:rPr>
              <a:t>TIS module test room</a:t>
            </a:r>
          </a:p>
          <a:p>
            <a:pPr marL="228600" indent="-228600">
              <a:buAutoNum type="arabicParenBoth"/>
            </a:pPr>
            <a:r>
              <a:rPr lang="en-US" altLang="ko-KR" sz="1400" b="1" dirty="0">
                <a:solidFill>
                  <a:srgbClr val="0000FF"/>
                </a:solidFill>
              </a:rPr>
              <a:t>Used TIS storage</a:t>
            </a:r>
          </a:p>
          <a:p>
            <a:pPr marL="228600" indent="-228600">
              <a:buAutoNum type="arabicParenBoth"/>
            </a:pPr>
            <a:r>
              <a:rPr lang="en-US" altLang="ko-KR" sz="1400" b="1" dirty="0">
                <a:solidFill>
                  <a:srgbClr val="0000FF"/>
                </a:solidFill>
              </a:rPr>
              <a:t>Module storage</a:t>
            </a:r>
          </a:p>
          <a:p>
            <a:pPr marL="228600" indent="-228600">
              <a:buAutoNum type="arabicParenBoth"/>
            </a:pPr>
            <a:r>
              <a:rPr lang="en-US" altLang="ko-KR" sz="1400" b="1" dirty="0" err="1">
                <a:solidFill>
                  <a:srgbClr val="0000FF"/>
                </a:solidFill>
              </a:rPr>
              <a:t>Hotcell</a:t>
            </a:r>
            <a:endParaRPr lang="en-US" altLang="ko-KR" sz="1400" b="1" dirty="0">
              <a:solidFill>
                <a:srgbClr val="0000FF"/>
              </a:solidFill>
            </a:endParaRPr>
          </a:p>
          <a:p>
            <a:pPr marL="228600" indent="-228600">
              <a:buAutoNum type="arabicParenBoth"/>
            </a:pPr>
            <a:r>
              <a:rPr lang="en-US" altLang="ko-KR" sz="1400" b="1" dirty="0">
                <a:solidFill>
                  <a:srgbClr val="0000FF"/>
                </a:solidFill>
              </a:rPr>
              <a:t>On-line test facility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81361" y="3332971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(1)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46703" y="3484558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(2)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164754" y="3923092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(3)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077649" y="3865562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(4)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422446" y="4062041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(5)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37650" y="4209129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(6)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62513" y="2475119"/>
            <a:ext cx="281094" cy="23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(7)</a:t>
            </a:r>
            <a:endParaRPr lang="ko-KR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33699" y="6212908"/>
            <a:ext cx="3291599" cy="236456"/>
          </a:xfrm>
          <a:prstGeom prst="rect">
            <a:avLst/>
          </a:prstGeom>
          <a:solidFill>
            <a:schemeClr val="bg1">
              <a:alpha val="68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25200" rtlCol="0" anchor="ctr" anchorCtr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ko-KR" dirty="0"/>
              <a:t>&lt; First basement floor &gt;</a:t>
            </a:r>
          </a:p>
        </p:txBody>
      </p:sp>
      <p:sp>
        <p:nvSpPr>
          <p:cNvPr id="84" name="TextBox 83"/>
          <p:cNvSpPr txBox="1"/>
          <p:nvPr/>
        </p:nvSpPr>
        <p:spPr>
          <a:xfrm rot="1960123">
            <a:off x="4820873" y="1649457"/>
            <a:ext cx="2185333" cy="26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36000" tIns="10800" rIns="36000" bIns="10800" rtlCol="0">
            <a:spAutoFit/>
          </a:bodyPr>
          <a:lstStyle/>
          <a:p>
            <a:r>
              <a:rPr lang="en-US" altLang="ko-KR" sz="1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ISOL Experimental hall</a:t>
            </a:r>
            <a:endParaRPr lang="ko-KR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81467" y="5612701"/>
            <a:ext cx="2149780" cy="656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000" tIns="36000" rIns="36000" bIns="288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TIS/module remote operation </a:t>
            </a:r>
          </a:p>
          <a:p>
            <a:pPr algn="ctr">
              <a:lnSpc>
                <a:spcPct val="80000"/>
              </a:lnSpc>
            </a:pPr>
            <a:r>
              <a:rPr lang="en-US" altLang="ko-KR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&amp; maintenance area</a:t>
            </a:r>
            <a:endParaRPr lang="ko-KR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1" name="자유형 10"/>
          <p:cNvSpPr/>
          <p:nvPr/>
        </p:nvSpPr>
        <p:spPr>
          <a:xfrm>
            <a:off x="6391326" y="4043887"/>
            <a:ext cx="1363745" cy="1568813"/>
          </a:xfrm>
          <a:custGeom>
            <a:avLst/>
            <a:gdLst>
              <a:gd name="connsiteX0" fmla="*/ 0 w 1623060"/>
              <a:gd name="connsiteY0" fmla="*/ 0 h 1493520"/>
              <a:gd name="connsiteX1" fmla="*/ 1623060 w 1623060"/>
              <a:gd name="connsiteY1" fmla="*/ 1112520 h 1493520"/>
              <a:gd name="connsiteX2" fmla="*/ 1623060 w 1623060"/>
              <a:gd name="connsiteY2" fmla="*/ 149352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3060" h="1493520">
                <a:moveTo>
                  <a:pt x="0" y="0"/>
                </a:moveTo>
                <a:lnTo>
                  <a:pt x="1623060" y="1112520"/>
                </a:lnTo>
                <a:lnTo>
                  <a:pt x="1623060" y="1493520"/>
                </a:lnTo>
              </a:path>
            </a:pathLst>
          </a:custGeom>
          <a:noFill/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7" name="직선 연결선 86"/>
          <p:cNvCxnSpPr/>
          <p:nvPr/>
        </p:nvCxnSpPr>
        <p:spPr>
          <a:xfrm flipV="1">
            <a:off x="6101834" y="3856484"/>
            <a:ext cx="32266" cy="9841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9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347" y="99793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526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MeV Cyclotron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091" y="973181"/>
            <a:ext cx="4680520" cy="21580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25200" rtlCol="0" anchor="ctr" anchorCtr="0">
            <a:spAutoFit/>
          </a:bodyPr>
          <a:lstStyle/>
          <a:p>
            <a:pPr marL="176213" indent="-176213">
              <a:lnSpc>
                <a:spcPct val="60000"/>
              </a:lnSpc>
              <a:buFont typeface="Wingdings" panose="05000000000000000000" pitchFamily="2" charset="2"/>
              <a:buChar char="§"/>
            </a:pPr>
            <a:r>
              <a:rPr lang="en-US" altLang="ko-KR" sz="1600" b="1" dirty="0"/>
              <a:t>Specifications of 70 MeV Cyclotron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7014" y="5941492"/>
            <a:ext cx="3593204" cy="198625"/>
          </a:xfrm>
          <a:prstGeom prst="rect">
            <a:avLst/>
          </a:prstGeom>
          <a:solidFill>
            <a:schemeClr val="bg1">
              <a:alpha val="68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25200" rtlCol="0" anchor="ctr" anchorCtr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ko-KR" sz="1600" dirty="0"/>
              <a:t>&lt; Cyclotron &amp; beam transportation line &gt;</a:t>
            </a: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297849"/>
              </p:ext>
            </p:extLst>
          </p:nvPr>
        </p:nvGraphicFramePr>
        <p:xfrm>
          <a:off x="570302" y="1276213"/>
          <a:ext cx="4661395" cy="326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1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Energy 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40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 70 MeV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Max. proton intensity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750 </a:t>
                      </a:r>
                      <a:r>
                        <a:rPr lang="en-US" altLang="ko-KR" sz="1400" b="0" dirty="0" err="1">
                          <a:solidFill>
                            <a:schemeClr val="tx1"/>
                          </a:solidFill>
                        </a:rPr>
                        <a:t>uA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93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Simultaneous extracted beams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Injected H- current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10 mA (H-), </a:t>
                      </a:r>
                      <a:r>
                        <a:rPr lang="en-US" altLang="ko-KR" sz="1400" b="0" dirty="0" err="1">
                          <a:solidFill>
                            <a:schemeClr val="tx1"/>
                          </a:solidFill>
                        </a:rPr>
                        <a:t>Multicusp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 IS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Number of sectors 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Hill field 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1.6 Tesla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Harmonic mode 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Frequency (fixed)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62 MHz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Total weight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140 tons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Cyclotron dia. 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3.8 m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75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Cyclotron </a:t>
                      </a:r>
                      <a:r>
                        <a:rPr lang="en-US" altLang="ko-KR" sz="1400" b="0" dirty="0" err="1">
                          <a:solidFill>
                            <a:schemeClr val="tx1"/>
                          </a:solidFill>
                        </a:rPr>
                        <a:t>Cro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-pumps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42091" y="4623734"/>
            <a:ext cx="4908712" cy="1703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40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70 MeV proton, 0.75mA max with two</a:t>
            </a:r>
            <a:r>
              <a:rPr lang="ko-KR" altLang="en-US" sz="1600" dirty="0"/>
              <a:t> </a:t>
            </a:r>
            <a:r>
              <a:rPr lang="en-US" altLang="ko-KR" sz="1600" dirty="0"/>
              <a:t>beam       lines connecting</a:t>
            </a:r>
            <a:r>
              <a:rPr lang="ko-KR" altLang="en-US" sz="1600" dirty="0"/>
              <a:t> </a:t>
            </a:r>
            <a:r>
              <a:rPr lang="en-US" altLang="ko-KR" sz="1600" dirty="0"/>
              <a:t>to ISOL bunker (two target station)</a:t>
            </a:r>
          </a:p>
          <a:p>
            <a:pPr marL="176213" indent="-176213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Schedule</a:t>
            </a:r>
          </a:p>
          <a:p>
            <a:pPr marL="176213" indent="-176213">
              <a:lnSpc>
                <a:spcPct val="110000"/>
              </a:lnSpc>
            </a:pPr>
            <a:r>
              <a:rPr lang="en-US" altLang="ko-KR" sz="1600" dirty="0"/>
              <a:t>    Contract(’19.6), pre-survey(’19.11), Design finalized (’20.4), FAT</a:t>
            </a:r>
            <a:r>
              <a:rPr lang="ko-KR" altLang="en-US" sz="1600" dirty="0"/>
              <a:t> </a:t>
            </a:r>
            <a:r>
              <a:rPr lang="en-US" altLang="ko-KR" sz="1600" dirty="0"/>
              <a:t>(’21.6) , Shipping(’21.8), Installation completed(’22.4.28), SAT(’22.10)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340768"/>
            <a:ext cx="2935000" cy="23684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l="2612" b="6514"/>
          <a:stretch/>
        </p:blipFill>
        <p:spPr>
          <a:xfrm>
            <a:off x="5652120" y="3759710"/>
            <a:ext cx="2862992" cy="19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b="23982"/>
          <a:stretch/>
        </p:blipFill>
        <p:spPr>
          <a:xfrm>
            <a:off x="451234" y="2093958"/>
            <a:ext cx="4609217" cy="227724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2750" r="9073"/>
          <a:stretch/>
        </p:blipFill>
        <p:spPr>
          <a:xfrm>
            <a:off x="7186934" y="1990400"/>
            <a:ext cx="1570401" cy="2693518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347" y="99793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31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 of 70 MeV Cyclotron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1651" y="2201834"/>
            <a:ext cx="1392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/>
            <a:r>
              <a:rPr lang="en-US" altLang="ko-KR" sz="1400" b="1" dirty="0">
                <a:solidFill>
                  <a:srgbClr val="0000FF"/>
                </a:solidFill>
              </a:rPr>
              <a:t>bunker A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687" y="920011"/>
            <a:ext cx="8477648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00025">
              <a:buFont typeface="Wingdings" panose="05000000000000000000" pitchFamily="2" charset="2"/>
              <a:buChar char="§"/>
            </a:pPr>
            <a:r>
              <a:rPr lang="en-US" altLang="ko-KR" sz="1600" dirty="0"/>
              <a:t>Beam stability and uniformity test at ISOL </a:t>
            </a:r>
            <a:r>
              <a:rPr lang="en-US" altLang="ko-KR" sz="1600" dirty="0">
                <a:sym typeface="Symbol" panose="05050102010706020507" pitchFamily="18" charset="2"/>
              </a:rPr>
              <a:t>target position of </a:t>
            </a:r>
            <a:r>
              <a:rPr lang="en-US" altLang="ko-KR" sz="1600" dirty="0"/>
              <a:t>bunker-A</a:t>
            </a:r>
            <a:endParaRPr lang="en-US" altLang="ko-KR" sz="1600" dirty="0">
              <a:sym typeface="Symbol" panose="05050102010706020507" pitchFamily="18" charset="2"/>
            </a:endParaRPr>
          </a:p>
          <a:p>
            <a:pPr marL="85725"/>
            <a:r>
              <a:rPr lang="en-US" altLang="ko-KR" sz="1600" dirty="0">
                <a:sym typeface="Symbol" panose="05050102010706020507" pitchFamily="18" charset="2"/>
              </a:rPr>
              <a:t>     - 40 MeV &amp; 70 MeV / beam diameter 2 cm &amp; 5 cm / Wobbling on &amp; off</a:t>
            </a:r>
          </a:p>
          <a:p>
            <a:pPr marL="85725"/>
            <a:r>
              <a:rPr lang="en-US" altLang="ko-KR" sz="1600" dirty="0">
                <a:sym typeface="Symbol" panose="05050102010706020507" pitchFamily="18" charset="2"/>
              </a:rPr>
              <a:t>     - using BPM &amp; beam dump</a:t>
            </a:r>
          </a:p>
          <a:p>
            <a:pPr marL="285750" indent="-200025">
              <a:buFont typeface="Wingdings" panose="05000000000000000000" pitchFamily="2" charset="2"/>
              <a:buChar char="§"/>
            </a:pPr>
            <a:r>
              <a:rPr lang="en-US" altLang="ko-KR" sz="1600" dirty="0"/>
              <a:t>Max. beam power test at ISOL bunker B : 5 hours at 50 kW</a:t>
            </a:r>
            <a:endParaRPr lang="ko-KR" altLang="en-US" sz="16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r="28789" b="9422"/>
          <a:stretch/>
        </p:blipFill>
        <p:spPr>
          <a:xfrm>
            <a:off x="5575784" y="1988500"/>
            <a:ext cx="1267159" cy="2695418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5940152" y="3998428"/>
            <a:ext cx="657186" cy="685490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7596336" y="3422364"/>
            <a:ext cx="916328" cy="916328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953916" y="2244366"/>
            <a:ext cx="790679" cy="222714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" rIns="18000" bIns="36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0000FF"/>
                </a:solidFill>
              </a:rPr>
              <a:t>bunker B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89767" y="4805353"/>
            <a:ext cx="147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ISOL bunker-A</a:t>
            </a:r>
            <a:endParaRPr lang="ko-KR" alt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05607" y="4781801"/>
            <a:ext cx="147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ISOL bunker-B</a:t>
            </a:r>
            <a:endParaRPr lang="ko-KR" alt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68840" y="4572402"/>
            <a:ext cx="848880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0" rIns="18000" bIns="36000" rtlCol="0">
            <a:spAutoFit/>
          </a:bodyPr>
          <a:lstStyle/>
          <a:p>
            <a:pPr algn="r"/>
            <a:r>
              <a:rPr lang="en-US" altLang="ko-KR" sz="1200" b="1" dirty="0"/>
              <a:t>Beam dump </a:t>
            </a:r>
            <a:endParaRPr lang="ko-KR" alt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15116" y="4117674"/>
            <a:ext cx="1096798" cy="442035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0" rIns="18000" bIns="36000" rtlCol="0">
            <a:spAutoFit/>
          </a:bodyPr>
          <a:lstStyle/>
          <a:p>
            <a:pPr algn="r"/>
            <a:r>
              <a:rPr lang="en-US" altLang="ko-KR" sz="1200" b="1" dirty="0"/>
              <a:t>Collimator</a:t>
            </a:r>
          </a:p>
          <a:p>
            <a:pPr algn="r"/>
            <a:r>
              <a:rPr lang="en-US" altLang="ko-KR" sz="1200" b="1" dirty="0"/>
              <a:t>(50 mm, 20 mm)</a:t>
            </a:r>
            <a:endParaRPr lang="ko-KR" alt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427984" y="3856001"/>
            <a:ext cx="1483930" cy="25736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36000" rIns="18000" bIns="36000" rtlCol="0">
            <a:spAutoFit/>
          </a:bodyPr>
          <a:lstStyle/>
          <a:p>
            <a:pPr algn="r"/>
            <a:r>
              <a:rPr lang="en-US" altLang="ko-KR" sz="1200" b="1" dirty="0"/>
              <a:t>BPM (2 wire X, Y scan)</a:t>
            </a:r>
            <a:endParaRPr lang="ko-KR" alt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394565" y="4230888"/>
            <a:ext cx="1155137" cy="503590"/>
          </a:xfrm>
          <a:prstGeom prst="rect">
            <a:avLst/>
          </a:prstGeom>
          <a:noFill/>
        </p:spPr>
        <p:txBody>
          <a:bodyPr wrap="square" lIns="18000" tIns="36000" rIns="18000" bIns="36000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Beam dump (50 kW)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33958A-F7CF-89F9-27AE-29EC891E25E5}"/>
              </a:ext>
            </a:extLst>
          </p:cNvPr>
          <p:cNvSpPr txBox="1"/>
          <p:nvPr/>
        </p:nvSpPr>
        <p:spPr>
          <a:xfrm>
            <a:off x="3165789" y="5357167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sz="1600" dirty="0"/>
              <a:t>Beam line transmission &gt; 96%  FC: 25 </a:t>
            </a:r>
            <a:r>
              <a:rPr lang="el-GR" altLang="ko-KR" sz="1600" dirty="0"/>
              <a:t>μ</a:t>
            </a:r>
            <a:r>
              <a:rPr lang="en-US" altLang="ko-KR" sz="1600" dirty="0"/>
              <a:t>A at bunker A &amp; bunker B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sz="1600" dirty="0"/>
              <a:t>Maximum Beam current : 711.8 </a:t>
            </a:r>
            <a:r>
              <a:rPr lang="el-GR" altLang="ko-KR" sz="1600" dirty="0"/>
              <a:t>μ</a:t>
            </a:r>
            <a:r>
              <a:rPr lang="en-US" altLang="ko-KR" sz="1600" dirty="0"/>
              <a:t>A @ 5hours, stability &gt; 95 %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altLang="ko-KR" sz="1600" dirty="0"/>
              <a:t>Beam wobbling : beam uniformity &lt;</a:t>
            </a:r>
            <a:r>
              <a:rPr lang="en-US" altLang="ko-KR" sz="1600" dirty="0">
                <a:latin typeface="+mn-ea"/>
              </a:rPr>
              <a:t> ±</a:t>
            </a:r>
            <a:r>
              <a:rPr lang="en-US" altLang="ko-KR" sz="1600" dirty="0"/>
              <a:t>10 % (@ 20 mm)</a:t>
            </a:r>
            <a:endParaRPr lang="ko-KR" altLang="en-US" sz="1600" dirty="0"/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1EEDEC9D-FB1C-2A26-2A10-0E552E5F62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b="-1032"/>
          <a:stretch/>
        </p:blipFill>
        <p:spPr>
          <a:xfrm>
            <a:off x="577566" y="4521610"/>
            <a:ext cx="2537125" cy="190569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01B5EFC7-5387-E711-1FE9-EC62B6CDEB2F}"/>
              </a:ext>
            </a:extLst>
          </p:cNvPr>
          <p:cNvSpPr/>
          <p:nvPr/>
        </p:nvSpPr>
        <p:spPr>
          <a:xfrm>
            <a:off x="574984" y="4560946"/>
            <a:ext cx="468624" cy="3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/>
          <p:cNvCxnSpPr/>
          <p:nvPr/>
        </p:nvCxnSpPr>
        <p:spPr>
          <a:xfrm>
            <a:off x="451234" y="5152430"/>
            <a:ext cx="289663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28562" y="4980239"/>
            <a:ext cx="551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Wall</a:t>
            </a:r>
            <a:endParaRPr lang="ko-KR" alt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53DD9E-B707-41B6-BBEA-37CF2DEE375B}"/>
              </a:ext>
            </a:extLst>
          </p:cNvPr>
          <p:cNvSpPr txBox="1"/>
          <p:nvPr/>
        </p:nvSpPr>
        <p:spPr>
          <a:xfrm>
            <a:off x="2480318" y="3260004"/>
            <a:ext cx="551048" cy="282573"/>
          </a:xfrm>
          <a:prstGeom prst="rect">
            <a:avLst/>
          </a:prstGeom>
          <a:solidFill>
            <a:schemeClr val="bg1"/>
          </a:solidFill>
        </p:spPr>
        <p:txBody>
          <a:bodyPr wrap="none" tIns="18000" bIns="18000" rtlCol="0" anchor="ctr" anchorCtr="0">
            <a:spAutoFit/>
          </a:bodyPr>
          <a:lstStyle/>
          <a:p>
            <a:r>
              <a:rPr lang="en-US" altLang="ko-KR" sz="1600" dirty="0">
                <a:solidFill>
                  <a:schemeClr val="accent6">
                    <a:lumMod val="50000"/>
                  </a:schemeClr>
                </a:solidFill>
              </a:rPr>
              <a:t>Wall</a:t>
            </a:r>
            <a:endParaRPr lang="ko-KR" alt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23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kW target ion-source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95631" y="5357463"/>
            <a:ext cx="312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indent="0" algn="ctr">
              <a:buNone/>
            </a:pPr>
            <a:r>
              <a:rPr lang="en-US" altLang="ko-KR" sz="1600" b="1" i="1" u="sng" dirty="0">
                <a:solidFill>
                  <a:srgbClr val="FF3300"/>
                </a:solidFill>
                <a:latin typeface="+mn-lt"/>
              </a:rPr>
              <a:t>TIS was benchmarked on SPES(INFN) &amp; ISOLDE system</a:t>
            </a:r>
            <a:endParaRPr lang="ko-KR" altLang="en-US" sz="1600" b="1" i="1" u="sng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344" y="1124744"/>
            <a:ext cx="2689340" cy="21243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44" y="1153691"/>
            <a:ext cx="2954371" cy="2198827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20290" r="16714" b="23212"/>
          <a:stretch/>
        </p:blipFill>
        <p:spPr>
          <a:xfrm>
            <a:off x="6589322" y="2715452"/>
            <a:ext cx="1878650" cy="14469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030687" y="3800679"/>
            <a:ext cx="1437285" cy="401224"/>
          </a:xfrm>
          <a:prstGeom prst="rect">
            <a:avLst/>
          </a:prstGeom>
          <a:solidFill>
            <a:schemeClr val="bg2">
              <a:alpha val="64000"/>
            </a:schemeClr>
          </a:solidFill>
        </p:spPr>
        <p:txBody>
          <a:bodyPr wrap="square" lIns="10800" tIns="3600" rIns="10800" bIns="36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b="1" dirty="0">
                <a:solidFill>
                  <a:srgbClr val="0000FF"/>
                </a:solidFill>
              </a:rPr>
              <a:t>Target</a:t>
            </a:r>
            <a:r>
              <a:rPr lang="ko-KR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ko-KR" sz="1600" b="1" dirty="0">
                <a:solidFill>
                  <a:srgbClr val="0000FF"/>
                </a:solidFill>
              </a:rPr>
              <a:t>container &amp; disks</a:t>
            </a:r>
            <a:endParaRPr lang="ko-KR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11091" r="31964" b="13635"/>
          <a:stretch/>
        </p:blipFill>
        <p:spPr>
          <a:xfrm>
            <a:off x="6574413" y="1133137"/>
            <a:ext cx="1893559" cy="145232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608067" y="2324703"/>
            <a:ext cx="845239" cy="260762"/>
          </a:xfrm>
          <a:prstGeom prst="rect">
            <a:avLst/>
          </a:prstGeom>
          <a:solidFill>
            <a:schemeClr val="bg2">
              <a:alpha val="64000"/>
            </a:schemeClr>
          </a:solidFill>
        </p:spPr>
        <p:txBody>
          <a:bodyPr wrap="square" lIns="18000" tIns="7200" rIns="18000" bIns="7200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FF"/>
                </a:solidFill>
              </a:rPr>
              <a:t>Ta Heater</a:t>
            </a:r>
            <a:endParaRPr lang="ko-KR" altLang="en-US" sz="1600" b="1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3356" y="6280745"/>
            <a:ext cx="6193785" cy="247869"/>
          </a:xfrm>
          <a:prstGeom prst="rect">
            <a:avLst/>
          </a:prstGeom>
          <a:solidFill>
            <a:schemeClr val="bg1">
              <a:alpha val="68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2520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dirty="0"/>
              <a:t>&lt; Thermal distribution &amp; power deposition of 10 kW </a:t>
            </a:r>
            <a:r>
              <a:rPr lang="en-US" altLang="ko-KR" sz="1600" dirty="0" err="1"/>
              <a:t>UCx</a:t>
            </a:r>
            <a:r>
              <a:rPr lang="en-US" altLang="ko-KR" sz="1600" dirty="0"/>
              <a:t> targets &gt;</a:t>
            </a:r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6" y="3438930"/>
            <a:ext cx="4913146" cy="2839536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602558" y="3345478"/>
            <a:ext cx="3401490" cy="247869"/>
          </a:xfrm>
          <a:prstGeom prst="rect">
            <a:avLst/>
          </a:prstGeom>
          <a:solidFill>
            <a:schemeClr val="bg1">
              <a:alpha val="68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36000" tIns="25200" rIns="36000" bIns="2520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dirty="0"/>
              <a:t>&lt; TIS system &gt;</a:t>
            </a:r>
          </a:p>
        </p:txBody>
      </p:sp>
    </p:spTree>
    <p:extLst>
      <p:ext uri="{BB962C8B-B14F-4D97-AF65-F5344CB8AC3E}">
        <p14:creationId xmlns:p14="http://schemas.microsoft.com/office/powerpoint/2010/main" val="3072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85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kW </a:t>
            </a:r>
            <a:r>
              <a:rPr lang="en-US" altLang="ko-K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UCx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target fabrication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5" name="표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451905"/>
              </p:ext>
            </p:extLst>
          </p:nvPr>
        </p:nvGraphicFramePr>
        <p:xfrm>
          <a:off x="410301" y="3806793"/>
          <a:ext cx="2670137" cy="1918966"/>
        </p:xfrm>
        <a:graphic>
          <a:graphicData uri="http://schemas.openxmlformats.org/drawingml/2006/table">
            <a:tbl>
              <a:tblPr/>
              <a:tblGrid>
                <a:gridCol w="53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4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9174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  <a:ea typeface="한컴바탕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MWCNT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sintered </a:t>
                      </a: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한컴바탕"/>
                        </a:rPr>
                        <a:t>density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(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g/cm</a:t>
                      </a:r>
                      <a:r>
                        <a:rPr lang="en-US" sz="1100" b="1" kern="0" spc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3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90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Avention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한컴바탕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wt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%)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Nanocyl</a:t>
                      </a:r>
                      <a:endParaRPr lang="en-US" sz="1100" b="1" kern="0" spc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한컴바탕"/>
                      </a:endParaRPr>
                    </a:p>
                    <a:p>
                      <a:pPr marL="0" marR="0" lvl="0" indent="0" algn="ctr" defTabSz="84408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altLang="ko-KR" sz="1000" b="1" kern="0" spc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wt</a:t>
                      </a:r>
                      <a:r>
                        <a:rPr lang="en-US" altLang="ko-KR" sz="10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%)</a:t>
                      </a:r>
                      <a:endParaRPr lang="en-US" altLang="ko-KR" sz="8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971"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virgin</a:t>
                      </a: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U</a:t>
                      </a:r>
                      <a:r>
                        <a:rPr lang="en-US" sz="1100" b="1" kern="0" spc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3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O</a:t>
                      </a:r>
                      <a:r>
                        <a:rPr lang="en-US" sz="1100" b="1" kern="0" spc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8</a:t>
                      </a: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함초롬바탕" panose="02030604000101010101" pitchFamily="18" charset="-127"/>
                          <a:ea typeface="한컴바탕"/>
                        </a:rPr>
                        <a:t> 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100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2.96±0.01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9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95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5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2.37±0.12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9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90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10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2.07±0.10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97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80</a:t>
                      </a:r>
                      <a:endParaRPr lang="en-US" sz="1000" kern="0" spc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20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한컴바탕"/>
                        </a:rPr>
                        <a:t>1.66±0.17</a:t>
                      </a:r>
                      <a:endParaRPr lang="en-US" sz="1000" kern="0" spc="0" dirty="0">
                        <a:solidFill>
                          <a:srgbClr val="000000"/>
                        </a:solidFill>
                        <a:effectLst/>
                        <a:latin typeface="함초롬바탕" panose="02030604000101010101" pitchFamily="18" charset="-127"/>
                      </a:endParaRPr>
                    </a:p>
                  </a:txBody>
                  <a:tcPr marL="36000" marR="36000" marT="17907" marB="17907"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6" name="_x259482280" descr="EMB0002379c4d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t="5330" r="5838" b="2562"/>
          <a:stretch>
            <a:fillRect/>
          </a:stretch>
        </p:blipFill>
        <p:spPr bwMode="auto">
          <a:xfrm>
            <a:off x="3027313" y="3680376"/>
            <a:ext cx="2768823" cy="22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971600" y="6001543"/>
            <a:ext cx="3844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</a:t>
            </a:r>
            <a:r>
              <a:rPr lang="en-US" altLang="ko-KR" sz="1400" dirty="0" err="1"/>
              <a:t>UCx</a:t>
            </a:r>
            <a:r>
              <a:rPr lang="en-US" altLang="ko-KR" sz="1400" dirty="0"/>
              <a:t> density according to MWCNT composition &gt;</a:t>
            </a:r>
            <a:endParaRPr lang="ko-KR" altLang="en-US" sz="1400" dirty="0"/>
          </a:p>
        </p:txBody>
      </p:sp>
      <p:graphicFrame>
        <p:nvGraphicFramePr>
          <p:cNvPr id="74" name="표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672855"/>
              </p:ext>
            </p:extLst>
          </p:nvPr>
        </p:nvGraphicFramePr>
        <p:xfrm>
          <a:off x="659118" y="1357458"/>
          <a:ext cx="4983210" cy="695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8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68">
                  <a:extLst>
                    <a:ext uri="{9D8B030D-6E8A-4147-A177-3AD203B41FA5}">
                      <a16:colId xmlns:a16="http://schemas.microsoft.com/office/drawing/2014/main" val="1023496591"/>
                    </a:ext>
                  </a:extLst>
                </a:gridCol>
                <a:gridCol w="80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459"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Density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Thickness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Diameter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Number of disks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Total uranium mass thickness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313"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2.5 g/cm</a:t>
                      </a:r>
                      <a:r>
                        <a:rPr lang="en-US" altLang="ko-KR" sz="1400" b="1" baseline="30000" dirty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ko-KR" altLang="en-US" sz="1400" b="1" baseline="30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1.3 mm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50 mm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  <a:endParaRPr lang="ko-KR" altLang="en-US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lnSpc>
                          <a:spcPct val="70000"/>
                        </a:lnSpc>
                      </a:pPr>
                      <a:r>
                        <a:rPr lang="en-US" altLang="ko-KR" sz="1400" b="1" dirty="0">
                          <a:latin typeface="+mn-lt"/>
                          <a:cs typeface="Times New Roman" panose="02020603050405020304" pitchFamily="18" charset="0"/>
                        </a:rPr>
                        <a:t>5.32 g/cm</a:t>
                      </a:r>
                      <a:r>
                        <a:rPr lang="en-US" altLang="ko-KR" sz="14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1400" b="1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9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444749" y="867494"/>
            <a:ext cx="500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dirty="0"/>
              <a:t>Manufacturing of U</a:t>
            </a:r>
            <a:r>
              <a:rPr lang="en-US" altLang="ko-KR" dirty="0"/>
              <a:t>C</a:t>
            </a:r>
            <a:r>
              <a:rPr lang="ko-KR" altLang="en-US" dirty="0"/>
              <a:t>x</a:t>
            </a:r>
            <a:r>
              <a:rPr lang="en-US" altLang="ko-KR" dirty="0"/>
              <a:t>/MWCNT</a:t>
            </a:r>
            <a:r>
              <a:rPr lang="ko-KR" altLang="en-US" dirty="0"/>
              <a:t> </a:t>
            </a:r>
            <a:r>
              <a:rPr lang="en-US" altLang="ko-KR" dirty="0"/>
              <a:t>t</a:t>
            </a:r>
            <a:r>
              <a:rPr lang="ko-KR" altLang="en-US" dirty="0"/>
              <a:t>arget </a:t>
            </a:r>
            <a:r>
              <a:rPr lang="en-US" altLang="ko-KR" dirty="0"/>
              <a:t>prototype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683568" y="2289739"/>
            <a:ext cx="4774028" cy="937289"/>
            <a:chOff x="659118" y="2305703"/>
            <a:chExt cx="4774028" cy="937289"/>
          </a:xfrm>
        </p:grpSpPr>
        <p:sp>
          <p:nvSpPr>
            <p:cNvPr id="75" name="TextBox 74"/>
            <p:cNvSpPr txBox="1"/>
            <p:nvPr/>
          </p:nvSpPr>
          <p:spPr>
            <a:xfrm>
              <a:off x="659118" y="2305703"/>
              <a:ext cx="4774028" cy="937289"/>
            </a:xfrm>
            <a:prstGeom prst="rect">
              <a:avLst/>
            </a:prstGeom>
            <a:solidFill>
              <a:schemeClr val="bg1">
                <a:alpha val="68000"/>
              </a:schemeClr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wrap="square" lIns="36000" tIns="25200" rIns="36000" bIns="25200" rtlCol="0" anchor="ctr" anchorCtr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600" dirty="0"/>
                <a:t>U</a:t>
              </a:r>
              <a:r>
                <a:rPr lang="en-US" altLang="ko-KR" sz="1600" baseline="-25000" dirty="0"/>
                <a:t>3 </a:t>
              </a:r>
              <a:r>
                <a:rPr lang="en-US" altLang="ko-KR" sz="1600" dirty="0"/>
                <a:t>O</a:t>
              </a:r>
              <a:r>
                <a:rPr lang="en-US" altLang="ko-KR" sz="1600" baseline="-25000" dirty="0"/>
                <a:t>8</a:t>
              </a:r>
              <a:r>
                <a:rPr lang="en-US" altLang="ko-KR" sz="1600" dirty="0"/>
                <a:t> + 19C        </a:t>
              </a:r>
              <a:r>
                <a:rPr lang="en-US" altLang="ko-KR" sz="1600" dirty="0">
                  <a:sym typeface="Wingdings" panose="05000000000000000000" pitchFamily="2" charset="2"/>
                </a:rPr>
                <a:t>3UO</a:t>
              </a:r>
              <a:r>
                <a:rPr lang="en-US" altLang="ko-KR" sz="1600" baseline="-25000" dirty="0"/>
                <a:t>2</a:t>
              </a:r>
              <a:r>
                <a:rPr lang="en-US" altLang="ko-KR" sz="1600" dirty="0">
                  <a:sym typeface="Wingdings" panose="05000000000000000000" pitchFamily="2" charset="2"/>
                </a:rPr>
                <a:t> + 18C + CO</a:t>
              </a:r>
              <a:r>
                <a:rPr lang="en-US" altLang="ko-KR" sz="1600" baseline="-25000" dirty="0"/>
                <a:t>2</a:t>
              </a:r>
              <a:r>
                <a:rPr lang="en-US" altLang="ko-KR" sz="1600" dirty="0">
                  <a:sym typeface="Wingdings" panose="05000000000000000000" pitchFamily="2" charset="2"/>
                </a:rPr>
                <a:t> (600 </a:t>
              </a:r>
              <a:r>
                <a:rPr lang="en-US" altLang="ko-KR" sz="16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  <a:sym typeface="Wingdings" panose="05000000000000000000" pitchFamily="2" charset="2"/>
                </a:rPr>
                <a:t>~</a:t>
              </a:r>
              <a:r>
                <a:rPr lang="en-US" altLang="ko-KR" sz="1600" dirty="0">
                  <a:sym typeface="Wingdings" panose="05000000000000000000" pitchFamily="2" charset="2"/>
                </a:rPr>
                <a:t> 1,000</a:t>
              </a:r>
              <a:r>
                <a:rPr lang="ko-KR" altLang="en-US" sz="1600" dirty="0"/>
                <a:t>℃</a:t>
              </a:r>
              <a:r>
                <a:rPr lang="en-US" altLang="ko-KR" sz="1600" dirty="0"/>
                <a:t>)</a:t>
              </a:r>
              <a:endParaRPr lang="ko-KR" altLang="en-US" sz="1600" dirty="0"/>
            </a:p>
            <a:p>
              <a:pPr>
                <a:lnSpc>
                  <a:spcPct val="120000"/>
                </a:lnSpc>
              </a:pPr>
              <a:r>
                <a:rPr lang="en-US" altLang="ko-KR" sz="1600" dirty="0"/>
                <a:t>3UO</a:t>
              </a:r>
              <a:r>
                <a:rPr lang="en-US" altLang="ko-KR" sz="1600" baseline="-25000" dirty="0"/>
                <a:t>2</a:t>
              </a:r>
              <a:r>
                <a:rPr lang="en-US" altLang="ko-KR" sz="1600" dirty="0"/>
                <a:t> + 18C </a:t>
              </a:r>
              <a:r>
                <a:rPr lang="en-US" altLang="ko-KR" sz="1600" dirty="0">
                  <a:sym typeface="Wingdings" panose="05000000000000000000" pitchFamily="2" charset="2"/>
                </a:rPr>
                <a:t>      3UC</a:t>
              </a:r>
              <a:r>
                <a:rPr lang="en-US" altLang="ko-KR" sz="1600" baseline="-25000" dirty="0"/>
                <a:t>2</a:t>
              </a:r>
              <a:r>
                <a:rPr lang="en-US" altLang="ko-KR" sz="1600" dirty="0">
                  <a:sym typeface="Wingdings" panose="05000000000000000000" pitchFamily="2" charset="2"/>
                </a:rPr>
                <a:t> + 6C + 6CO (1,250 </a:t>
              </a:r>
              <a:r>
                <a:rPr lang="en-US" altLang="ko-KR" sz="16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  <a:sym typeface="Wingdings" panose="05000000000000000000" pitchFamily="2" charset="2"/>
                </a:rPr>
                <a:t>~</a:t>
              </a:r>
              <a:r>
                <a:rPr lang="en-US" altLang="ko-KR" sz="1600" dirty="0">
                  <a:sym typeface="Wingdings" panose="05000000000000000000" pitchFamily="2" charset="2"/>
                </a:rPr>
                <a:t> 2,000</a:t>
              </a:r>
              <a:r>
                <a:rPr lang="ko-KR" altLang="en-US" sz="1600" dirty="0"/>
                <a:t>℃</a:t>
              </a:r>
              <a:r>
                <a:rPr lang="en-US" altLang="ko-KR" sz="1600" dirty="0"/>
                <a:t>)</a:t>
              </a:r>
            </a:p>
            <a:p>
              <a:pPr algn="r">
                <a:lnSpc>
                  <a:spcPct val="120000"/>
                </a:lnSpc>
              </a:pPr>
              <a:r>
                <a:rPr lang="en-US" altLang="ko-KR" sz="1600" dirty="0"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*</a:t>
              </a:r>
              <a:r>
                <a:rPr lang="en-US" altLang="ko-KR" sz="1600" dirty="0"/>
                <a:t> </a:t>
              </a:r>
              <a:r>
                <a:rPr lang="en-US" altLang="ko-KR" sz="1600" i="1" dirty="0"/>
                <a:t>Manufactured at KEPCO-NF in Korea</a:t>
              </a:r>
              <a:endParaRPr lang="ko-KR" altLang="en-US" sz="1600" dirty="0"/>
            </a:p>
          </p:txBody>
        </p:sp>
        <p:cxnSp>
          <p:nvCxnSpPr>
            <p:cNvPr id="76" name="직선 화살표 연결선 75"/>
            <p:cNvCxnSpPr/>
            <p:nvPr/>
          </p:nvCxnSpPr>
          <p:spPr>
            <a:xfrm>
              <a:off x="1720822" y="2492896"/>
              <a:ext cx="216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직선 화살표 연결선 76"/>
            <p:cNvCxnSpPr/>
            <p:nvPr/>
          </p:nvCxnSpPr>
          <p:spPr>
            <a:xfrm>
              <a:off x="1691680" y="2774347"/>
              <a:ext cx="2160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1358685"/>
            <a:ext cx="2405023" cy="2801852"/>
          </a:xfrm>
          <a:prstGeom prst="rect">
            <a:avLst/>
          </a:prstGeom>
        </p:spPr>
      </p:pic>
      <p:pic>
        <p:nvPicPr>
          <p:cNvPr id="86" name="_x702733848" descr="EMB00001dc02cf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236" y="4327898"/>
            <a:ext cx="3157352" cy="12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5379577" y="5782389"/>
            <a:ext cx="373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&lt; </a:t>
            </a:r>
            <a:r>
              <a:rPr lang="en-US" altLang="ko-KR" sz="1400" dirty="0" err="1"/>
              <a:t>UCx</a:t>
            </a:r>
            <a:r>
              <a:rPr lang="en-US" altLang="ko-KR" sz="1400" dirty="0"/>
              <a:t> target microstructure (before(L) and after(R) heat treatment) &gt;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44749" y="3251994"/>
            <a:ext cx="524876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ko-KR" sz="13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UCx</a:t>
            </a:r>
            <a:r>
              <a:rPr lang="en-US" altLang="ko-KR" sz="1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fabrication procedure was based on Nano-</a:t>
            </a:r>
            <a:r>
              <a:rPr lang="en-US" altLang="ko-KR" sz="13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UCx</a:t>
            </a:r>
            <a:r>
              <a:rPr lang="en-US" altLang="ko-KR" sz="13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CERN-ISOLDE</a:t>
            </a:r>
            <a:endParaRPr lang="ko-KR" altLang="en-US" sz="13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99592" y="4869160"/>
            <a:ext cx="2232248" cy="360040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6619" t="9051" r="12713" b="4102"/>
          <a:stretch/>
        </p:blipFill>
        <p:spPr>
          <a:xfrm>
            <a:off x="4504706" y="1301165"/>
            <a:ext cx="2129530" cy="17549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96" y="3195530"/>
            <a:ext cx="2143147" cy="1619219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371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Non-fissile target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504706" y="971356"/>
            <a:ext cx="3477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400" dirty="0"/>
              <a:t> Characteristic test results for </a:t>
            </a:r>
            <a:r>
              <a:rPr lang="en-US" altLang="ko-KR" sz="1400" dirty="0" err="1"/>
              <a:t>SiC</a:t>
            </a:r>
            <a:r>
              <a:rPr lang="en-US" altLang="ko-KR" sz="1400" dirty="0"/>
              <a:t> targets</a:t>
            </a:r>
            <a:endParaRPr lang="ko-KR" altLang="en-US" sz="1400" dirty="0"/>
          </a:p>
        </p:txBody>
      </p:sp>
      <p:sp>
        <p:nvSpPr>
          <p:cNvPr id="63" name="직사각형 62"/>
          <p:cNvSpPr/>
          <p:nvPr/>
        </p:nvSpPr>
        <p:spPr>
          <a:xfrm>
            <a:off x="4949124" y="6308551"/>
            <a:ext cx="3746741" cy="2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300" dirty="0"/>
              <a:t>&lt; Thermal shock test (3 cycle) and SEM image &gt;</a:t>
            </a:r>
            <a:endParaRPr lang="ko-KR" altLang="en-US" sz="1300" dirty="0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9738" y="1500198"/>
            <a:ext cx="5269568" cy="26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398337992" descr="EMB000057b0bf0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3371" r="11491" b="4650"/>
          <a:stretch/>
        </p:blipFill>
        <p:spPr bwMode="auto">
          <a:xfrm>
            <a:off x="7565661" y="3484207"/>
            <a:ext cx="1393782" cy="119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7943859" y="3334088"/>
            <a:ext cx="903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</a:rPr>
              <a:t>Diffusivity</a:t>
            </a:r>
            <a:endParaRPr lang="ko-KR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3077" name="_x146208256" descr="EMB000057b0bf0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6933" r="9374" b="4725"/>
          <a:stretch/>
        </p:blipFill>
        <p:spPr bwMode="auto">
          <a:xfrm>
            <a:off x="6279871" y="3525514"/>
            <a:ext cx="1376671" cy="115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6654119" y="3340139"/>
            <a:ext cx="852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0000FF"/>
                </a:solidFill>
              </a:rPr>
              <a:t>Emissivity</a:t>
            </a:r>
            <a:endParaRPr lang="ko-KR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65D659E-F30F-493C-AFBF-3692DC2263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104"/>
          <a:stretch/>
        </p:blipFill>
        <p:spPr>
          <a:xfrm>
            <a:off x="6894627" y="1315260"/>
            <a:ext cx="1766790" cy="14520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8031D9-EFE0-477D-9F7C-4A84CE3A26FB}"/>
              </a:ext>
            </a:extLst>
          </p:cNvPr>
          <p:cNvSpPr txBox="1"/>
          <p:nvPr/>
        </p:nvSpPr>
        <p:spPr>
          <a:xfrm>
            <a:off x="4986904" y="1402926"/>
            <a:ext cx="102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Weight loss</a:t>
            </a:r>
            <a:endParaRPr lang="ko-KR" altLang="en-US" sz="1400" dirty="0"/>
          </a:p>
        </p:txBody>
      </p:sp>
      <p:sp>
        <p:nvSpPr>
          <p:cNvPr id="43" name="Text Box 180">
            <a:extLst>
              <a:ext uri="{FF2B5EF4-FFF2-40B4-BE49-F238E27FC236}">
                <a16:creationId xmlns:a16="http://schemas.microsoft.com/office/drawing/2014/main" id="{BCB88FB3-D0C6-4D53-A709-ED5FC63E4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054" y="2806935"/>
            <a:ext cx="2005936" cy="4875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86560" tIns="43280" rIns="86560" bIns="4328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300" dirty="0">
                <a:latin typeface="Calibri" pitchFamily="34" charset="0"/>
              </a:rPr>
              <a:t>&lt; Heat treatment result at 1,800 </a:t>
            </a:r>
            <a:r>
              <a:rPr lang="en-US" sz="1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℃, 8h</a:t>
            </a:r>
            <a:r>
              <a:rPr lang="en-US" sz="1300" dirty="0">
                <a:latin typeface="Calibri" pitchFamily="34" charset="0"/>
              </a:rPr>
              <a:t> &gt;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AC516C8A-76C1-4D2F-BBC2-F472B40006F1}"/>
              </a:ext>
            </a:extLst>
          </p:cNvPr>
          <p:cNvSpPr/>
          <p:nvPr/>
        </p:nvSpPr>
        <p:spPr>
          <a:xfrm>
            <a:off x="5232886" y="3304282"/>
            <a:ext cx="95888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 b="1" dirty="0">
                <a:solidFill>
                  <a:srgbClr val="0000FF"/>
                </a:solidFill>
              </a:rPr>
              <a:t>Grain size distribution</a:t>
            </a:r>
            <a:endParaRPr lang="ko-KR" altLang="en-US" sz="1200" b="1" dirty="0">
              <a:solidFill>
                <a:srgbClr val="0000FF"/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AB47B2CE-70A9-411A-B386-7BB8809EC2BD}"/>
              </a:ext>
            </a:extLst>
          </p:cNvPr>
          <p:cNvSpPr>
            <a:spLocks/>
          </p:cNvSpPr>
          <p:nvPr/>
        </p:nvSpPr>
        <p:spPr>
          <a:xfrm>
            <a:off x="7250132" y="4153354"/>
            <a:ext cx="227940" cy="124661"/>
          </a:xfrm>
          <a:prstGeom prst="rect">
            <a:avLst/>
          </a:prstGeom>
          <a:solidFill>
            <a:schemeClr val="bg1"/>
          </a:solidFill>
        </p:spPr>
        <p:txBody>
          <a:bodyPr wrap="none" lIns="0" tIns="10800" rIns="18000" bIns="10800" anchor="ctr" anchorCtr="1">
            <a:noAutofit/>
          </a:bodyPr>
          <a:lstStyle/>
          <a:p>
            <a:r>
              <a:rPr lang="en-US" altLang="ko-KR" sz="1200" b="1" dirty="0"/>
              <a:t>#1</a:t>
            </a:r>
            <a:endParaRPr lang="ko-KR" altLang="en-US" sz="1200" b="1" dirty="0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99AF739C-5FD9-4A6B-8870-9E756EAD2B15}"/>
              </a:ext>
            </a:extLst>
          </p:cNvPr>
          <p:cNvSpPr>
            <a:spLocks/>
          </p:cNvSpPr>
          <p:nvPr/>
        </p:nvSpPr>
        <p:spPr>
          <a:xfrm>
            <a:off x="7255310" y="3931907"/>
            <a:ext cx="187420" cy="115190"/>
          </a:xfrm>
          <a:prstGeom prst="rect">
            <a:avLst/>
          </a:prstGeom>
          <a:solidFill>
            <a:schemeClr val="bg1"/>
          </a:solidFill>
        </p:spPr>
        <p:txBody>
          <a:bodyPr wrap="none" lIns="0" tIns="10800" rIns="18000" bIns="10800" anchor="ctr" anchorCtr="1">
            <a:noAutofit/>
          </a:bodyPr>
          <a:lstStyle/>
          <a:p>
            <a:r>
              <a:rPr lang="en-US" altLang="ko-KR" sz="1200" b="1" dirty="0"/>
              <a:t>#4</a:t>
            </a:r>
            <a:endParaRPr lang="ko-KR" altLang="en-US" sz="1200" b="1" dirty="0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696BB7D0-D9ED-4FFF-8A54-E5538A9DD7F9}"/>
              </a:ext>
            </a:extLst>
          </p:cNvPr>
          <p:cNvSpPr>
            <a:spLocks/>
          </p:cNvSpPr>
          <p:nvPr/>
        </p:nvSpPr>
        <p:spPr>
          <a:xfrm>
            <a:off x="7250132" y="3686994"/>
            <a:ext cx="203609" cy="152937"/>
          </a:xfrm>
          <a:prstGeom prst="rect">
            <a:avLst/>
          </a:prstGeom>
          <a:solidFill>
            <a:schemeClr val="bg1"/>
          </a:solidFill>
        </p:spPr>
        <p:txBody>
          <a:bodyPr wrap="none" lIns="18000" tIns="10800" rIns="18000" bIns="10800" anchor="ctr" anchorCtr="1">
            <a:noAutofit/>
          </a:bodyPr>
          <a:lstStyle/>
          <a:p>
            <a:r>
              <a:rPr lang="en-US" altLang="ko-KR" sz="1200" b="1" dirty="0"/>
              <a:t>#3</a:t>
            </a:r>
            <a:endParaRPr lang="ko-KR" altLang="en-US" sz="12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l="2310" t="5428"/>
          <a:stretch/>
        </p:blipFill>
        <p:spPr>
          <a:xfrm>
            <a:off x="6894626" y="4889493"/>
            <a:ext cx="1670113" cy="140166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0"/>
          <a:srcRect l="1" r="3232"/>
          <a:stretch/>
        </p:blipFill>
        <p:spPr>
          <a:xfrm>
            <a:off x="4987006" y="4895003"/>
            <a:ext cx="1708638" cy="1396152"/>
          </a:xfrm>
          <a:prstGeom prst="rect">
            <a:avLst/>
          </a:prstGeom>
        </p:spPr>
      </p:pic>
      <p:sp>
        <p:nvSpPr>
          <p:cNvPr id="54" name="직사각형 53">
            <a:extLst>
              <a:ext uri="{FF2B5EF4-FFF2-40B4-BE49-F238E27FC236}">
                <a16:creationId xmlns:a16="http://schemas.microsoft.com/office/drawing/2014/main" id="{AB47B2CE-70A9-411A-B386-7BB8809EC2BD}"/>
              </a:ext>
            </a:extLst>
          </p:cNvPr>
          <p:cNvSpPr>
            <a:spLocks/>
          </p:cNvSpPr>
          <p:nvPr/>
        </p:nvSpPr>
        <p:spPr>
          <a:xfrm>
            <a:off x="8564578" y="4256009"/>
            <a:ext cx="262575" cy="144036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0" rIns="18000" bIns="0" anchor="ctr" anchorCtr="1">
            <a:noAutofit/>
          </a:bodyPr>
          <a:lstStyle/>
          <a:p>
            <a:r>
              <a:rPr lang="en-US" altLang="ko-KR" sz="1200" b="1" dirty="0"/>
              <a:t>#4</a:t>
            </a:r>
            <a:endParaRPr lang="ko-KR" altLang="en-US" sz="1200" b="1" dirty="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99AF739C-5FD9-4A6B-8870-9E756EAD2B15}"/>
              </a:ext>
            </a:extLst>
          </p:cNvPr>
          <p:cNvSpPr>
            <a:spLocks/>
          </p:cNvSpPr>
          <p:nvPr/>
        </p:nvSpPr>
        <p:spPr>
          <a:xfrm>
            <a:off x="8536265" y="3959670"/>
            <a:ext cx="295630" cy="206477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 anchor="ctr" anchorCtr="1">
            <a:spAutoFit/>
          </a:bodyPr>
          <a:lstStyle/>
          <a:p>
            <a:r>
              <a:rPr lang="en-US" altLang="ko-KR" sz="1200" b="1" dirty="0"/>
              <a:t>#3</a:t>
            </a:r>
            <a:endParaRPr lang="ko-KR" altLang="en-US" sz="1200" b="1" dirty="0"/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696BB7D0-D9ED-4FFF-8A54-E5538A9DD7F9}"/>
              </a:ext>
            </a:extLst>
          </p:cNvPr>
          <p:cNvSpPr>
            <a:spLocks/>
          </p:cNvSpPr>
          <p:nvPr/>
        </p:nvSpPr>
        <p:spPr>
          <a:xfrm>
            <a:off x="8520638" y="3707734"/>
            <a:ext cx="326885" cy="158029"/>
          </a:xfrm>
          <a:prstGeom prst="rect">
            <a:avLst/>
          </a:prstGeom>
          <a:solidFill>
            <a:schemeClr val="bg1"/>
          </a:solidFill>
        </p:spPr>
        <p:txBody>
          <a:bodyPr wrap="square" lIns="18000" tIns="10800" rIns="18000" bIns="10800" anchor="ctr" anchorCtr="1">
            <a:noAutofit/>
          </a:bodyPr>
          <a:lstStyle/>
          <a:p>
            <a:r>
              <a:rPr lang="en-US" altLang="ko-KR" sz="1200" b="1" dirty="0"/>
              <a:t>#2</a:t>
            </a:r>
            <a:endParaRPr lang="ko-KR" alt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19391" y="3782787"/>
            <a:ext cx="386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600" dirty="0" err="1"/>
              <a:t>SiC</a:t>
            </a:r>
            <a:r>
              <a:rPr lang="en-US" altLang="ko-KR" sz="1600" dirty="0"/>
              <a:t> target manufacturing (for RI beam commissioning) : Density 1.7</a:t>
            </a:r>
            <a:r>
              <a:rPr lang="en-US" altLang="ko-KR" sz="1600" dirty="0">
                <a:latin typeface="+mj-ea"/>
              </a:rPr>
              <a:t>~</a:t>
            </a:r>
            <a:r>
              <a:rPr lang="en-US" altLang="ko-KR" sz="1600" dirty="0"/>
              <a:t>2.0 g/cm</a:t>
            </a:r>
            <a:r>
              <a:rPr lang="en-US" altLang="ko-KR" sz="1600" baseline="30000" dirty="0"/>
              <a:t>3</a:t>
            </a:r>
            <a:r>
              <a:rPr lang="en-US" altLang="ko-KR" sz="1600" dirty="0"/>
              <a:t>, grain size &lt; 1 um,</a:t>
            </a:r>
            <a:r>
              <a:rPr lang="ko-KR" altLang="en-US" sz="1600" dirty="0"/>
              <a:t> </a:t>
            </a:r>
            <a:r>
              <a:rPr lang="en-US" altLang="ko-KR" sz="1600" dirty="0"/>
              <a:t>thick. 1.3 mm</a:t>
            </a:r>
            <a:endParaRPr lang="ko-KR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294038" y="923459"/>
            <a:ext cx="4144003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dirty="0"/>
              <a:t>Non-fissile target preparation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506359" y="1363027"/>
            <a:ext cx="3780331" cy="2329053"/>
            <a:chOff x="506359" y="1363027"/>
            <a:chExt cx="3780331" cy="2187925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6359" y="1363027"/>
              <a:ext cx="2433348" cy="2187925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8775" y="1386546"/>
              <a:ext cx="1337915" cy="2161279"/>
            </a:xfrm>
            <a:prstGeom prst="rect">
              <a:avLst/>
            </a:prstGeom>
          </p:spPr>
        </p:pic>
      </p:grpSp>
      <p:sp>
        <p:nvSpPr>
          <p:cNvPr id="79" name="직사각형 78"/>
          <p:cNvSpPr/>
          <p:nvPr/>
        </p:nvSpPr>
        <p:spPr>
          <a:xfrm>
            <a:off x="2921270" y="1376405"/>
            <a:ext cx="1372226" cy="231234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6267397" y="1589160"/>
            <a:ext cx="224543" cy="20624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6244368" y="2550410"/>
            <a:ext cx="224543" cy="2062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166" y="4780497"/>
            <a:ext cx="3808247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13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 RILIS Laser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"/>
          <p:cNvSpPr txBox="1"/>
          <p:nvPr/>
        </p:nvSpPr>
        <p:spPr>
          <a:xfrm>
            <a:off x="375760" y="926705"/>
            <a:ext cx="35169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altLang="ko-KR" dirty="0"/>
              <a:t>Laser system for laser ion source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44" y="4106437"/>
            <a:ext cx="3398398" cy="196577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5"/>
          <a:srcRect l="51202"/>
          <a:stretch/>
        </p:blipFill>
        <p:spPr>
          <a:xfrm>
            <a:off x="415908" y="1346333"/>
            <a:ext cx="3541604" cy="2709807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481" y="2769428"/>
            <a:ext cx="2122996" cy="301374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901211" y="5878788"/>
            <a:ext cx="2422638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dirty="0"/>
              <a:t>&lt; Laser ionization scheme of Sn &gt;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51343" y="6209706"/>
            <a:ext cx="2371162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altLang="ko-KR" sz="1600" dirty="0"/>
              <a:t>&lt; Laser system and setup&gt;</a:t>
            </a:r>
          </a:p>
        </p:txBody>
      </p:sp>
      <p:graphicFrame>
        <p:nvGraphicFramePr>
          <p:cNvPr id="20" name="표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559250"/>
              </p:ext>
            </p:extLst>
          </p:nvPr>
        </p:nvGraphicFramePr>
        <p:xfrm>
          <a:off x="4139952" y="1421433"/>
          <a:ext cx="4464496" cy="1129355"/>
        </p:xfrm>
        <a:graphic>
          <a:graphicData uri="http://schemas.openxmlformats.org/drawingml/2006/table">
            <a:tbl>
              <a:tblPr/>
              <a:tblGrid>
                <a:gridCol w="1262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1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spc="1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</a:t>
                      </a:r>
                      <a:endParaRPr lang="ko-KR" altLang="en-US" sz="1400" b="1" kern="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ㆍ</a:t>
                      </a:r>
                      <a:r>
                        <a:rPr lang="en-US" altLang="ko-KR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Ti:Sa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(4), </a:t>
                      </a:r>
                      <a:r>
                        <a:rPr lang="en-US" altLang="ko-KR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Nd:YAG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(1)</a:t>
                      </a:r>
                      <a:endParaRPr lang="ko-KR" altLang="en-US" sz="1400" b="1" kern="0" spc="-1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kern="0" spc="1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Specification</a:t>
                      </a:r>
                      <a:endParaRPr lang="ko-KR" altLang="en-US" sz="1400" b="1" kern="0" spc="10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ㆍ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Pump laser power</a:t>
                      </a: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100 W @ 532 nm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ㆍ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Frequency tuning range</a:t>
                      </a: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750 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~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940 nm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0" spc="-1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ㆍ</a:t>
                      </a:r>
                      <a:r>
                        <a:rPr lang="en-US" altLang="ko-KR" sz="1400" b="1" kern="0" spc="-1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booth : 4.2 m x 4.2 m x 2.4 m</a:t>
                      </a:r>
                    </a:p>
                  </a:txBody>
                  <a:tcPr marL="36000" marR="36000" marT="3600" marB="3600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" name="그림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849" y="3057650"/>
            <a:ext cx="2503531" cy="199698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2" name="テキスト ボックス 1"/>
          <p:cNvSpPr txBox="1"/>
          <p:nvPr/>
        </p:nvSpPr>
        <p:spPr>
          <a:xfrm>
            <a:off x="6580464" y="6013120"/>
            <a:ext cx="22659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&lt; Laser beam transport &gt;</a:t>
            </a:r>
            <a:endParaRPr kumimoji="1" lang="ja-JP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8"/>
          <a:srcRect r="51328"/>
          <a:stretch/>
        </p:blipFill>
        <p:spPr>
          <a:xfrm>
            <a:off x="7637704" y="5130329"/>
            <a:ext cx="1100526" cy="838998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9"/>
          <a:srcRect r="51065"/>
          <a:stretch/>
        </p:blipFill>
        <p:spPr>
          <a:xfrm>
            <a:off x="7454363" y="2789796"/>
            <a:ext cx="1002430" cy="762528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10"/>
          <a:srcRect r="51079"/>
          <a:stretch/>
        </p:blipFill>
        <p:spPr>
          <a:xfrm>
            <a:off x="6452773" y="5130329"/>
            <a:ext cx="1115394" cy="843785"/>
          </a:xfrm>
          <a:prstGeom prst="rect">
            <a:avLst/>
          </a:prstGeom>
        </p:spPr>
      </p:pic>
      <p:sp>
        <p:nvSpPr>
          <p:cNvPr id="38" name="자유형 37"/>
          <p:cNvSpPr/>
          <p:nvPr/>
        </p:nvSpPr>
        <p:spPr>
          <a:xfrm>
            <a:off x="6876313" y="3670627"/>
            <a:ext cx="971550" cy="1041400"/>
          </a:xfrm>
          <a:custGeom>
            <a:avLst/>
            <a:gdLst>
              <a:gd name="connsiteX0" fmla="*/ 0 w 971550"/>
              <a:gd name="connsiteY0" fmla="*/ 0 h 1041400"/>
              <a:gd name="connsiteX1" fmla="*/ 339725 w 971550"/>
              <a:gd name="connsiteY1" fmla="*/ 0 h 1041400"/>
              <a:gd name="connsiteX2" fmla="*/ 339725 w 971550"/>
              <a:gd name="connsiteY2" fmla="*/ 1041400 h 1041400"/>
              <a:gd name="connsiteX3" fmla="*/ 971550 w 971550"/>
              <a:gd name="connsiteY3" fmla="*/ 10414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" h="1041400">
                <a:moveTo>
                  <a:pt x="0" y="0"/>
                </a:moveTo>
                <a:lnTo>
                  <a:pt x="339725" y="0"/>
                </a:lnTo>
                <a:lnTo>
                  <a:pt x="339725" y="1041400"/>
                </a:lnTo>
                <a:lnTo>
                  <a:pt x="971550" y="1041400"/>
                </a:lnTo>
              </a:path>
            </a:pathLst>
          </a:cu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9" name="직선 화살표 연결선 38"/>
          <p:cNvCxnSpPr>
            <a:stCxn id="38" idx="3"/>
          </p:cNvCxnSpPr>
          <p:nvPr/>
        </p:nvCxnSpPr>
        <p:spPr>
          <a:xfrm flipV="1">
            <a:off x="7847863" y="4511172"/>
            <a:ext cx="72637" cy="20085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70683" y="4243053"/>
            <a:ext cx="66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to TIS</a:t>
            </a:r>
            <a:endParaRPr lang="ko-KR" alt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335346" y="3133166"/>
            <a:ext cx="76323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600" b="1" dirty="0"/>
              <a:t>Laser Room</a:t>
            </a:r>
            <a:endParaRPr lang="ko-KR" altLang="en-US" sz="1600" b="1" dirty="0"/>
          </a:p>
        </p:txBody>
      </p:sp>
      <p:cxnSp>
        <p:nvCxnSpPr>
          <p:cNvPr id="44" name="직선 화살표 연결선 43"/>
          <p:cNvCxnSpPr>
            <a:stCxn id="49" idx="7"/>
          </p:cNvCxnSpPr>
          <p:nvPr/>
        </p:nvCxnSpPr>
        <p:spPr>
          <a:xfrm flipV="1">
            <a:off x="7179365" y="3441359"/>
            <a:ext cx="261421" cy="189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>
            <a:stCxn id="48" idx="4"/>
          </p:cNvCxnSpPr>
          <p:nvPr/>
        </p:nvCxnSpPr>
        <p:spPr>
          <a:xfrm flipH="1">
            <a:off x="7079317" y="4758334"/>
            <a:ext cx="145662" cy="3578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47" idx="5"/>
          </p:cNvCxnSpPr>
          <p:nvPr/>
        </p:nvCxnSpPr>
        <p:spPr>
          <a:xfrm>
            <a:off x="7878242" y="4746895"/>
            <a:ext cx="224231" cy="367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타원 46"/>
          <p:cNvSpPr/>
          <p:nvPr/>
        </p:nvSpPr>
        <p:spPr>
          <a:xfrm>
            <a:off x="7783203" y="4651856"/>
            <a:ext cx="111345" cy="11134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7169306" y="4646989"/>
            <a:ext cx="111345" cy="11134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7084326" y="3614097"/>
            <a:ext cx="111345" cy="111345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7269647" y="3759491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B050"/>
                </a:solidFill>
              </a:rPr>
              <a:t>Laser pass </a:t>
            </a:r>
            <a:r>
              <a:rPr lang="en-US" altLang="ko-KR" sz="1400" b="1" dirty="0">
                <a:solidFill>
                  <a:srgbClr val="00B050"/>
                </a:solidFill>
                <a:latin typeface="+mn-ea"/>
              </a:rPr>
              <a:t>~</a:t>
            </a:r>
            <a:r>
              <a:rPr lang="en-US" altLang="ko-KR" sz="1400" b="1" dirty="0">
                <a:solidFill>
                  <a:srgbClr val="00B050"/>
                </a:solidFill>
              </a:rPr>
              <a:t>25m</a:t>
            </a:r>
            <a:endParaRPr lang="ko-KR" altLang="en-US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1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347" y="99793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5037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production module in ISOL bunker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1"/>
          <a:stretch/>
        </p:blipFill>
        <p:spPr>
          <a:xfrm>
            <a:off x="5016983" y="1092788"/>
            <a:ext cx="1659093" cy="2085707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352457" y="6042724"/>
            <a:ext cx="49032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&lt; RI production module system in ISOL bunker &gt;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6845" y="1046577"/>
            <a:ext cx="47301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>
                <a:cs typeface="Arial" panose="020B0604020202020204" pitchFamily="34" charset="0"/>
              </a:rPr>
              <a:t>TIS module / Proton beam module / RI beam module</a:t>
            </a:r>
          </a:p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/>
              <a:t>Movable concrete blocks filled up around the modules inside the bunker</a:t>
            </a:r>
            <a:endParaRPr lang="en-US" altLang="ko-KR" sz="1500" dirty="0">
              <a:cs typeface="Arial" panose="020B0604020202020204" pitchFamily="34" charset="0"/>
            </a:endParaRPr>
          </a:p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ja-JP" sz="1500" dirty="0">
                <a:ea typeface="맑은 고딕" panose="020B0503020000020004" pitchFamily="50" charset="-127"/>
                <a:cs typeface="Times New Roman" panose="02020603050405020304" pitchFamily="18" charset="0"/>
              </a:rPr>
              <a:t>All module in ISOL bunker is removed and mounted with precise alignment within 1 mm remotely </a:t>
            </a:r>
          </a:p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>
                <a:cs typeface="Arial" panose="020B0604020202020204" pitchFamily="34" charset="0"/>
              </a:rPr>
              <a:t>Remote operation and TIS exchange in hot cell</a:t>
            </a:r>
          </a:p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>
                <a:cs typeface="Times New Roman" panose="02020603050405020304" pitchFamily="18" charset="0"/>
              </a:rPr>
              <a:t>Quick line connection/disconnection by person access </a:t>
            </a:r>
          </a:p>
          <a:p>
            <a:pPr marL="180975" indent="-180975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/>
              <a:t>Radio-activated</a:t>
            </a:r>
            <a:r>
              <a:rPr lang="ko-KR" altLang="en-US" sz="1500" dirty="0"/>
              <a:t> </a:t>
            </a:r>
            <a:r>
              <a:rPr lang="en-US" altLang="ko-KR" sz="1500" dirty="0"/>
              <a:t>vacuum exhaust gas treatment system</a:t>
            </a:r>
            <a:endParaRPr lang="en-US" altLang="ja-JP" sz="1500" dirty="0"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68768" y="6237312"/>
            <a:ext cx="3909660" cy="331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i="1" u="sng" dirty="0">
                <a:solidFill>
                  <a:srgbClr val="FF3300"/>
                </a:solidFill>
              </a:rPr>
              <a:t>※  </a:t>
            </a:r>
            <a:r>
              <a:rPr lang="en-US" altLang="ko-KR" sz="1400" b="1" i="1" u="sng" dirty="0">
                <a:solidFill>
                  <a:srgbClr val="FF3300"/>
                </a:solidFill>
                <a:ea typeface="HY헤드라인M" panose="02030600000101010101" pitchFamily="18" charset="-127"/>
              </a:rPr>
              <a:t>TIS module benchmarked ISAC(TRIUMF) system</a:t>
            </a: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6804248" y="1091091"/>
            <a:ext cx="1861363" cy="20874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44" y="3010259"/>
            <a:ext cx="4087763" cy="338116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5950" r="2956" b="4840"/>
          <a:stretch/>
        </p:blipFill>
        <p:spPr>
          <a:xfrm>
            <a:off x="4942599" y="3253473"/>
            <a:ext cx="3723011" cy="27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4872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production module in ISOL bunker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033343" y="4310908"/>
            <a:ext cx="385913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/>
              <a:t>Proton beam module is composed of Wire grid, F-cup, Collimator and BPM for minimum beam losses between TIS and cyclotron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/>
              <a:t>Distance between collimator and ISOL target : </a:t>
            </a:r>
            <a:r>
              <a:rPr lang="en-US" altLang="ko-KR" sz="1500" dirty="0">
                <a:latin typeface="+mj-ea"/>
                <a:ea typeface="+mj-ea"/>
              </a:rPr>
              <a:t>~</a:t>
            </a:r>
            <a:r>
              <a:rPr lang="en-US" altLang="ko-KR" sz="1500" dirty="0"/>
              <a:t>1.2m </a:t>
            </a:r>
            <a:r>
              <a:rPr lang="en-US" altLang="ko-KR" sz="1500" dirty="0">
                <a:sym typeface="Wingdings" panose="05000000000000000000" pitchFamily="2" charset="2"/>
              </a:rPr>
              <a:t> </a:t>
            </a:r>
            <a:r>
              <a:rPr lang="en-US" altLang="ko-KR" sz="1500" dirty="0"/>
              <a:t>X-Y slit was located in front of TIS chamber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>
                <a:cs typeface="Arial" panose="020B0604020202020204" pitchFamily="34" charset="0"/>
              </a:rPr>
              <a:t>Beamline remotely connected/disconnected by pillow seal</a:t>
            </a:r>
            <a:endParaRPr lang="en-US" altLang="ko-KR" sz="15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14548"/>
            <a:ext cx="6359665" cy="24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5" name="TextBox 84"/>
          <p:cNvSpPr txBox="1"/>
          <p:nvPr/>
        </p:nvSpPr>
        <p:spPr>
          <a:xfrm>
            <a:off x="1665634" y="6244457"/>
            <a:ext cx="2186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&lt; TIS &amp; Front-end system &gt;</a:t>
            </a:r>
            <a:endParaRPr lang="ko-KR" altLang="en-US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3562" t="2074" r="2552" b="3529"/>
          <a:stretch/>
        </p:blipFill>
        <p:spPr>
          <a:xfrm>
            <a:off x="5033342" y="898298"/>
            <a:ext cx="3604678" cy="330339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56" y="4466669"/>
            <a:ext cx="2384926" cy="1739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9982" y="4456159"/>
            <a:ext cx="2104764" cy="179824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58" y="960809"/>
            <a:ext cx="4589574" cy="34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7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 remote handling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8624" y="817788"/>
            <a:ext cx="277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altLang="ko-KR" b="1" dirty="0">
                <a:cs typeface="Times New Roman" panose="02020603050405020304" pitchFamily="18" charset="0"/>
              </a:rPr>
              <a:t>RHS in Target hall</a:t>
            </a:r>
            <a:endParaRPr lang="ko-KR" altLang="en-US" b="1" dirty="0">
              <a:latin typeface="Arial" panose="020B0604020202020204" pitchFamily="34" charset="0"/>
              <a:ea typeface="HY헤드라인M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12" name="그림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76" y="1175605"/>
            <a:ext cx="4983456" cy="2203839"/>
          </a:xfrm>
          <a:prstGeom prst="rect">
            <a:avLst/>
          </a:prstGeom>
        </p:spPr>
      </p:pic>
      <p:pic>
        <p:nvPicPr>
          <p:cNvPr id="137" name="그림 1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0" r="30050" b="12280"/>
          <a:stretch/>
        </p:blipFill>
        <p:spPr>
          <a:xfrm rot="5400000">
            <a:off x="5119427" y="1699944"/>
            <a:ext cx="2448264" cy="1377511"/>
          </a:xfrm>
          <a:prstGeom prst="rect">
            <a:avLst/>
          </a:prstGeom>
        </p:spPr>
      </p:pic>
      <p:pic>
        <p:nvPicPr>
          <p:cNvPr id="149" name="그림 1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782" y="1166080"/>
            <a:ext cx="1494124" cy="2449387"/>
          </a:xfrm>
          <a:prstGeom prst="rect">
            <a:avLst/>
          </a:prstGeom>
        </p:spPr>
      </p:pic>
      <p:grpSp>
        <p:nvGrpSpPr>
          <p:cNvPr id="199" name="그룹 198"/>
          <p:cNvGrpSpPr/>
          <p:nvPr/>
        </p:nvGrpSpPr>
        <p:grpSpPr>
          <a:xfrm>
            <a:off x="5579514" y="3717032"/>
            <a:ext cx="3168949" cy="2742045"/>
            <a:chOff x="5870111" y="3711291"/>
            <a:chExt cx="2578439" cy="2605269"/>
          </a:xfrm>
        </p:grpSpPr>
        <p:pic>
          <p:nvPicPr>
            <p:cNvPr id="153" name="그림 1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11" y="4932302"/>
              <a:ext cx="2574104" cy="1384258"/>
            </a:xfrm>
            <a:prstGeom prst="rect">
              <a:avLst/>
            </a:prstGeom>
          </p:spPr>
        </p:pic>
        <p:pic>
          <p:nvPicPr>
            <p:cNvPr id="154" name="그림 1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954" y="3711291"/>
              <a:ext cx="2574596" cy="1445495"/>
            </a:xfrm>
            <a:prstGeom prst="rect">
              <a:avLst/>
            </a:prstGeom>
          </p:spPr>
        </p:pic>
      </p:grpSp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/>
          <a:srcRect b="15983"/>
          <a:stretch/>
        </p:blipFill>
        <p:spPr>
          <a:xfrm>
            <a:off x="570788" y="3379444"/>
            <a:ext cx="4680519" cy="30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584" y="1700808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1. Introduction to the RAON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2. Current status of ISOL facility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3. ISOL beam commissioning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4. Summary &amp; future Plan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E73DD-1CD9-4046-BA55-8065C9F18667}"/>
              </a:ext>
            </a:extLst>
          </p:cNvPr>
          <p:cNvSpPr txBox="1"/>
          <p:nvPr/>
        </p:nvSpPr>
        <p:spPr>
          <a:xfrm>
            <a:off x="2195736" y="148022"/>
            <a:ext cx="1515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19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575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 Beam separation and transport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972B354-3A96-4DE7-8756-95F48CAB6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76" y="865198"/>
            <a:ext cx="8815675" cy="55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0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6682"/>
          <a:stretch/>
        </p:blipFill>
        <p:spPr>
          <a:xfrm>
            <a:off x="5012434" y="897230"/>
            <a:ext cx="3865872" cy="1923492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481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diagnostics for ISOL beamline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957146" y="3594760"/>
            <a:ext cx="1088529" cy="604772"/>
            <a:chOff x="5377015" y="4255367"/>
            <a:chExt cx="1088529" cy="604772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7015" y="4255367"/>
              <a:ext cx="857347" cy="604772"/>
            </a:xfrm>
            <a:prstGeom prst="rect">
              <a:avLst/>
            </a:prstGeom>
          </p:spPr>
        </p:pic>
        <p:sp>
          <p:nvSpPr>
            <p:cNvPr id="78" name="타원 77"/>
            <p:cNvSpPr/>
            <p:nvPr/>
          </p:nvSpPr>
          <p:spPr>
            <a:xfrm>
              <a:off x="6317582" y="4631157"/>
              <a:ext cx="147962" cy="1690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3946355" y="4615657"/>
            <a:ext cx="1143087" cy="673839"/>
            <a:chOff x="5322457" y="4854929"/>
            <a:chExt cx="1143087" cy="673839"/>
          </a:xfrm>
        </p:grpSpPr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2457" y="4854929"/>
              <a:ext cx="940567" cy="673839"/>
            </a:xfrm>
            <a:prstGeom prst="rect">
              <a:avLst/>
            </a:prstGeom>
          </p:spPr>
        </p:pic>
        <p:sp>
          <p:nvSpPr>
            <p:cNvPr id="79" name="타원 78"/>
            <p:cNvSpPr/>
            <p:nvPr/>
          </p:nvSpPr>
          <p:spPr>
            <a:xfrm>
              <a:off x="6317582" y="5288382"/>
              <a:ext cx="147962" cy="16903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6822905" y="4561546"/>
            <a:ext cx="1252877" cy="719021"/>
            <a:chOff x="5322457" y="5582843"/>
            <a:chExt cx="1143087" cy="656013"/>
          </a:xfrm>
        </p:grpSpPr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22457" y="5582843"/>
              <a:ext cx="911905" cy="656013"/>
            </a:xfrm>
            <a:prstGeom prst="rect">
              <a:avLst/>
            </a:prstGeom>
          </p:spPr>
        </p:pic>
        <p:sp>
          <p:nvSpPr>
            <p:cNvPr id="80" name="타원 79"/>
            <p:cNvSpPr/>
            <p:nvPr/>
          </p:nvSpPr>
          <p:spPr>
            <a:xfrm>
              <a:off x="6317582" y="6035167"/>
              <a:ext cx="147962" cy="16903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997886" y="5566342"/>
            <a:ext cx="1064972" cy="602827"/>
            <a:chOff x="6766023" y="4252102"/>
            <a:chExt cx="1064972" cy="602827"/>
          </a:xfrm>
        </p:grpSpPr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6023" y="4252102"/>
              <a:ext cx="852451" cy="602827"/>
            </a:xfrm>
            <a:prstGeom prst="rect">
              <a:avLst/>
            </a:prstGeom>
          </p:spPr>
        </p:pic>
        <p:sp>
          <p:nvSpPr>
            <p:cNvPr id="72" name="타원 71"/>
            <p:cNvSpPr/>
            <p:nvPr/>
          </p:nvSpPr>
          <p:spPr>
            <a:xfrm>
              <a:off x="7683033" y="4631157"/>
              <a:ext cx="147962" cy="16903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763503" y="3574755"/>
            <a:ext cx="1051148" cy="674100"/>
            <a:chOff x="6779847" y="4854668"/>
            <a:chExt cx="1051148" cy="674100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79847" y="4854668"/>
              <a:ext cx="741294" cy="674100"/>
            </a:xfrm>
            <a:prstGeom prst="rect">
              <a:avLst/>
            </a:prstGeom>
          </p:spPr>
        </p:pic>
        <p:sp>
          <p:nvSpPr>
            <p:cNvPr id="73" name="타원 72"/>
            <p:cNvSpPr/>
            <p:nvPr/>
          </p:nvSpPr>
          <p:spPr>
            <a:xfrm>
              <a:off x="7683033" y="5282226"/>
              <a:ext cx="147962" cy="1690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016505" y="5513013"/>
            <a:ext cx="941324" cy="635246"/>
            <a:chOff x="6889671" y="5587639"/>
            <a:chExt cx="941324" cy="635246"/>
          </a:xfrm>
        </p:grpSpPr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89671" y="5587639"/>
              <a:ext cx="631470" cy="635246"/>
            </a:xfrm>
            <a:prstGeom prst="rect">
              <a:avLst/>
            </a:prstGeom>
          </p:spPr>
        </p:pic>
        <p:sp>
          <p:nvSpPr>
            <p:cNvPr id="74" name="타원 73"/>
            <p:cNvSpPr/>
            <p:nvPr/>
          </p:nvSpPr>
          <p:spPr>
            <a:xfrm>
              <a:off x="7683033" y="6035167"/>
              <a:ext cx="147962" cy="16903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3878748" y="3281872"/>
            <a:ext cx="12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Wire scanner</a:t>
            </a:r>
            <a:endParaRPr lang="ko-KR" altLang="en-US" sz="1400" dirty="0"/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95" y="3317406"/>
            <a:ext cx="1419448" cy="1038677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3875893" y="4332619"/>
            <a:ext cx="1402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Faraday cup</a:t>
            </a:r>
            <a:endParaRPr lang="ko-KR" altLang="en-US" sz="1600" dirty="0"/>
          </a:p>
        </p:txBody>
      </p:sp>
      <p:pic>
        <p:nvPicPr>
          <p:cNvPr id="85" name="내용 개체 틀 10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129" y="4508143"/>
            <a:ext cx="1396860" cy="736281"/>
          </a:xfrm>
        </p:spPr>
      </p:pic>
      <p:sp>
        <p:nvSpPr>
          <p:cNvPr id="86" name="TextBox 85"/>
          <p:cNvSpPr txBox="1"/>
          <p:nvPr/>
        </p:nvSpPr>
        <p:spPr>
          <a:xfrm>
            <a:off x="4117051" y="5359596"/>
            <a:ext cx="12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Wire grid</a:t>
            </a:r>
            <a:endParaRPr lang="ko-KR" altLang="en-US" sz="1400" dirty="0"/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58" y="5427913"/>
            <a:ext cx="1370599" cy="741256"/>
          </a:xfrm>
          <a:prstGeom prst="rect">
            <a:avLst/>
          </a:prstGeom>
        </p:spPr>
      </p:pic>
      <p:pic>
        <p:nvPicPr>
          <p:cNvPr id="88" name="그림 8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7"/>
          <a:stretch/>
        </p:blipFill>
        <p:spPr>
          <a:xfrm>
            <a:off x="7887663" y="3348173"/>
            <a:ext cx="1002881" cy="873880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6730304" y="3254222"/>
            <a:ext cx="12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Pepper-pot</a:t>
            </a:r>
            <a:endParaRPr lang="ko-KR" alt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6818073" y="4340430"/>
            <a:ext cx="12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Scintillator</a:t>
            </a:r>
            <a:endParaRPr lang="ko-KR" altLang="en-US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7063619" y="5317272"/>
            <a:ext cx="122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Slit</a:t>
            </a:r>
            <a:endParaRPr lang="ko-KR" altLang="en-US" sz="1400" dirty="0"/>
          </a:p>
        </p:txBody>
      </p:sp>
      <p:sp>
        <p:nvSpPr>
          <p:cNvPr id="92" name="TextBox 91"/>
          <p:cNvSpPr txBox="1"/>
          <p:nvPr/>
        </p:nvSpPr>
        <p:spPr>
          <a:xfrm>
            <a:off x="5312743" y="1801281"/>
            <a:ext cx="179464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200" dirty="0"/>
              <a:t>Beam selection </a:t>
            </a:r>
          </a:p>
          <a:p>
            <a:pPr algn="ctr">
              <a:lnSpc>
                <a:spcPct val="80000"/>
              </a:lnSpc>
            </a:pPr>
            <a:r>
              <a:rPr lang="en-US" altLang="ko-KR" sz="1200" dirty="0"/>
              <a:t>point for AQ separator</a:t>
            </a:r>
            <a:endParaRPr lang="ko-KR" altLang="en-US" sz="1200" dirty="0"/>
          </a:p>
        </p:txBody>
      </p:sp>
      <p:sp>
        <p:nvSpPr>
          <p:cNvPr id="93" name="TextBox 92"/>
          <p:cNvSpPr txBox="1"/>
          <p:nvPr/>
        </p:nvSpPr>
        <p:spPr>
          <a:xfrm>
            <a:off x="7651615" y="1534202"/>
            <a:ext cx="14749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ko-KR" sz="1200" dirty="0"/>
              <a:t>Beam selection point for pre-mass separator</a:t>
            </a:r>
            <a:endParaRPr lang="ko-KR" alt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162594" y="860473"/>
            <a:ext cx="484984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kumimoji="1" lang="en-US" altLang="ja-JP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For beam tuning</a:t>
            </a:r>
          </a:p>
          <a:p>
            <a:pPr marL="85725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1. Tuning using stable beam such as Cs, K,…  </a:t>
            </a:r>
          </a:p>
          <a:p>
            <a:pPr indent="266700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FC, Wire scanner, Wire Grid, Beam viewer, Emittance meter</a:t>
            </a:r>
          </a:p>
          <a:p>
            <a:pPr marL="85725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2. Changing magnetic field of MD</a:t>
            </a:r>
          </a:p>
          <a:p>
            <a:pPr marL="85725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3. Tuning for RIB </a:t>
            </a:r>
          </a:p>
          <a:p>
            <a:pPr marL="409575" indent="-142875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- Plastic scintillator(50x50x50 mm</a:t>
            </a:r>
            <a:r>
              <a:rPr kumimoji="1" lang="en-US" altLang="ja-JP" sz="1400" baseline="30000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) covered by thick                   aluminum</a:t>
            </a:r>
          </a:p>
          <a:p>
            <a:pPr marL="266700"/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- Low intensity beam monitor of MCP (max. 10</a:t>
            </a:r>
            <a:r>
              <a:rPr kumimoji="1" lang="en-US" altLang="ja-JP" sz="1400" baseline="30000" dirty="0">
                <a:solidFill>
                  <a:srgbClr val="000000"/>
                </a:solidFill>
                <a:cs typeface="Times New Roman" panose="02020603050405020304" pitchFamily="18" charset="0"/>
              </a:rPr>
              <a:t>6</a:t>
            </a:r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kumimoji="1" lang="en-US" altLang="ja-JP" sz="1400" dirty="0" err="1">
                <a:solidFill>
                  <a:srgbClr val="000000"/>
                </a:solidFill>
                <a:cs typeface="Times New Roman" panose="02020603050405020304" pitchFamily="18" charset="0"/>
              </a:rPr>
              <a:t>pps</a:t>
            </a:r>
            <a:r>
              <a:rPr kumimoji="1" lang="en-US" altLang="ja-JP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)</a:t>
            </a:r>
            <a:endParaRPr kumimoji="1" lang="ja-JP" alt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06555" y="4059214"/>
            <a:ext cx="25914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&lt; </a:t>
            </a:r>
            <a:r>
              <a:rPr lang="en-US" altLang="ko-KR" sz="1400" kern="0" dirty="0">
                <a:solidFill>
                  <a:srgbClr val="000000"/>
                </a:solidFill>
                <a:ea typeface="굴림" panose="020B0600000101010101" pitchFamily="50" charset="-127"/>
              </a:rPr>
              <a:t>Typical diagnostic chamber </a:t>
            </a:r>
            <a:r>
              <a:rPr lang="en-US" altLang="ko-KR" sz="1400" dirty="0"/>
              <a:t>&gt;</a:t>
            </a:r>
            <a:endParaRPr lang="ko-KR" alt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5364830" y="2761069"/>
            <a:ext cx="292631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600" dirty="0">
                <a:solidFill>
                  <a:srgbClr val="000000"/>
                </a:solidFill>
                <a:cs typeface="Times New Roman" panose="02020603050405020304" pitchFamily="18" charset="0"/>
              </a:rPr>
              <a:t>&lt; Position for beam diagnostics &gt;</a:t>
            </a:r>
          </a:p>
        </p:txBody>
      </p:sp>
      <p:pic>
        <p:nvPicPr>
          <p:cNvPr id="50" name="_x99378896" descr="EMB00008d3c25d2"/>
          <p:cNvPicPr>
            <a:picLocks noChangeAspect="1" noChangeArrowheads="1"/>
          </p:cNvPicPr>
          <p:nvPr/>
        </p:nvPicPr>
        <p:blipFill rotWithShape="1">
          <a:blip r:embed="rId15" cstate="print"/>
          <a:srcRect t="4569"/>
          <a:stretch/>
        </p:blipFill>
        <p:spPr bwMode="auto">
          <a:xfrm>
            <a:off x="680922" y="4437112"/>
            <a:ext cx="2866921" cy="1740773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925" y="2740695"/>
            <a:ext cx="2398957" cy="1352473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320234" y="6174986"/>
            <a:ext cx="37377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&lt; </a:t>
            </a:r>
            <a:r>
              <a:rPr lang="en-US" altLang="ko-KR" sz="1400" kern="0" dirty="0">
                <a:solidFill>
                  <a:srgbClr val="000000"/>
                </a:solidFill>
                <a:ea typeface="굴림" panose="020B0600000101010101" pitchFamily="50" charset="-127"/>
              </a:rPr>
              <a:t>Plastic Scintillator</a:t>
            </a:r>
            <a:r>
              <a:rPr lang="ko-KR" altLang="en-US" sz="1400" kern="0" dirty="0">
                <a:solidFill>
                  <a:srgbClr val="000000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1400" kern="0" dirty="0">
                <a:solidFill>
                  <a:srgbClr val="000000"/>
                </a:solidFill>
                <a:ea typeface="굴림" panose="020B0600000101010101" pitchFamily="50" charset="-127"/>
              </a:rPr>
              <a:t>+ Aluminum layer + PMT </a:t>
            </a:r>
            <a:r>
              <a:rPr lang="en-US" altLang="ko-KR" sz="1400" dirty="0"/>
              <a:t>&gt;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019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16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RIID Station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03794" y="6214347"/>
            <a:ext cx="2208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&lt; RIID Station &gt;</a:t>
            </a:r>
            <a:endParaRPr lang="ko-KR" altLang="en-US" sz="1600" dirty="0"/>
          </a:p>
        </p:txBody>
      </p:sp>
      <p:sp>
        <p:nvSpPr>
          <p:cNvPr id="20" name="직사각형 19"/>
          <p:cNvSpPr/>
          <p:nvPr/>
        </p:nvSpPr>
        <p:spPr>
          <a:xfrm>
            <a:off x="260814" y="852870"/>
            <a:ext cx="7345841" cy="7848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prstClr val="black"/>
                </a:solidFill>
              </a:rPr>
              <a:t>10</a:t>
            </a:r>
            <a:r>
              <a:rPr lang="en-US" altLang="ko-KR" sz="1500" dirty="0">
                <a:solidFill>
                  <a:prstClr val="black"/>
                </a:solidFill>
                <a:latin typeface="+mn-ea"/>
              </a:rPr>
              <a:t>~</a:t>
            </a:r>
            <a:r>
              <a:rPr lang="en-US" altLang="ko-KR" sz="1500" dirty="0">
                <a:solidFill>
                  <a:prstClr val="black"/>
                </a:solidFill>
              </a:rPr>
              <a:t>80 </a:t>
            </a:r>
            <a:r>
              <a:rPr lang="en-US" altLang="ko-KR" sz="1500" dirty="0" err="1">
                <a:solidFill>
                  <a:prstClr val="black"/>
                </a:solidFill>
              </a:rPr>
              <a:t>keV</a:t>
            </a:r>
            <a:r>
              <a:rPr lang="en-US" altLang="ko-KR" sz="1500" dirty="0">
                <a:solidFill>
                  <a:prstClr val="black"/>
                </a:solidFill>
              </a:rPr>
              <a:t> RI identification at ISOL beamline </a:t>
            </a:r>
            <a:r>
              <a:rPr lang="el-GR" altLang="ko-KR" sz="1500" dirty="0"/>
              <a:t>γ</a:t>
            </a:r>
            <a:r>
              <a:rPr lang="en-US" altLang="ko-KR" sz="1500" dirty="0">
                <a:solidFill>
                  <a:prstClr val="black"/>
                </a:solidFill>
              </a:rPr>
              <a:t>-spectroscopy (</a:t>
            </a:r>
            <a:r>
              <a:rPr lang="en-US" altLang="ko-KR" sz="1500" dirty="0" err="1">
                <a:solidFill>
                  <a:prstClr val="black"/>
                </a:solidFill>
              </a:rPr>
              <a:t>HPGe</a:t>
            </a:r>
            <a:r>
              <a:rPr lang="en-US" altLang="ko-KR" sz="1500" dirty="0">
                <a:solidFill>
                  <a:prstClr val="black"/>
                </a:solidFill>
              </a:rPr>
              <a:t>)   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prstClr val="black"/>
                </a:solidFill>
              </a:rPr>
              <a:t>RI stop position move using Linear Guide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prstClr val="black"/>
                </a:solidFill>
              </a:rPr>
              <a:t>Tape speed (linear guide) &gt; 2.5m/s (position resolution &lt;1 mm)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9" y="1670745"/>
            <a:ext cx="3576715" cy="21532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42046" y="6209170"/>
            <a:ext cx="3373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</a:rPr>
              <a:t>&lt; The first RI ID with </a:t>
            </a:r>
            <a:r>
              <a:rPr lang="en-US" altLang="ko-KR" sz="1600" dirty="0" err="1">
                <a:solidFill>
                  <a:prstClr val="black"/>
                </a:solidFill>
              </a:rPr>
              <a:t>HPGe</a:t>
            </a:r>
            <a:r>
              <a:rPr lang="en-US" altLang="ko-KR" sz="1600" dirty="0">
                <a:solidFill>
                  <a:prstClr val="black"/>
                </a:solidFill>
              </a:rPr>
              <a:t> (’23.3.2) &gt;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767068"/>
            <a:ext cx="3464535" cy="21855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361" y="4036320"/>
            <a:ext cx="3477222" cy="2156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8224" y="4221088"/>
            <a:ext cx="1177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After 2 days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7"/>
          <a:srcRect t="16661" b="9543"/>
          <a:stretch/>
        </p:blipFill>
        <p:spPr>
          <a:xfrm>
            <a:off x="655728" y="3952568"/>
            <a:ext cx="3783012" cy="22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584" y="1700808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1. Introduction to the RAON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2. Current status of ISOL facility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3. ISOL beam commissioning</a:t>
            </a:r>
            <a:endParaRPr lang="en-US" altLang="ko-KR" sz="2400" b="1" dirty="0">
              <a:solidFill>
                <a:schemeClr val="bg1">
                  <a:lumMod val="75000"/>
                </a:schemeClr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4. Summary &amp; future Plan</a:t>
            </a:r>
          </a:p>
        </p:txBody>
      </p:sp>
    </p:spTree>
    <p:extLst>
      <p:ext uri="{BB962C8B-B14F-4D97-AF65-F5344CB8AC3E}">
        <p14:creationId xmlns:p14="http://schemas.microsoft.com/office/powerpoint/2010/main" val="13864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750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7" name="_x263434832" descr="EMB000060240c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5" y="4009082"/>
            <a:ext cx="2765406" cy="16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그룹 56"/>
          <p:cNvGrpSpPr/>
          <p:nvPr/>
        </p:nvGrpSpPr>
        <p:grpSpPr>
          <a:xfrm>
            <a:off x="5731134" y="1890262"/>
            <a:ext cx="2929204" cy="1281639"/>
            <a:chOff x="3842412" y="2424565"/>
            <a:chExt cx="3074312" cy="1345129"/>
          </a:xfrm>
        </p:grpSpPr>
        <p:pic>
          <p:nvPicPr>
            <p:cNvPr id="4099" name="_x263434592" descr="EMB000060240c2d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39"/>
            <a:stretch/>
          </p:blipFill>
          <p:spPr bwMode="auto">
            <a:xfrm>
              <a:off x="3842412" y="2424565"/>
              <a:ext cx="2828925" cy="129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942707" y="3351242"/>
              <a:ext cx="941951" cy="418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40 mm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74773" y="2842115"/>
              <a:ext cx="941951" cy="418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20 mm</a:t>
              </a:r>
              <a:endParaRPr lang="ko-KR" alt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>
              <a:off x="4356774" y="3520519"/>
              <a:ext cx="1800200" cy="0"/>
            </a:xfrm>
            <a:prstGeom prst="line">
              <a:avLst/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6372200" y="2730550"/>
              <a:ext cx="0" cy="585247"/>
            </a:xfrm>
            <a:prstGeom prst="line">
              <a:avLst/>
            </a:prstGeom>
            <a:ln>
              <a:solidFill>
                <a:srgbClr val="FFC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6323118" y="3134822"/>
            <a:ext cx="1613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&lt;F1 beam viewer &gt;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48480" y="5942223"/>
            <a:ext cx="333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 Beam size measurement by F2 slit &gt;</a:t>
            </a:r>
          </a:p>
        </p:txBody>
      </p:sp>
      <p:pic>
        <p:nvPicPr>
          <p:cNvPr id="66" name="_x308379552" descr="EMB0000095845c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1" t="48885" r="2019" b="2393"/>
          <a:stretch/>
        </p:blipFill>
        <p:spPr bwMode="auto">
          <a:xfrm>
            <a:off x="3494157" y="1839368"/>
            <a:ext cx="1845361" cy="332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195530" y="3678667"/>
            <a:ext cx="320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 Sample preparation in TIS chamber &gt;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0538" y="5651565"/>
            <a:ext cx="33704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/>
              <a:t>Beam emittance of TIS extracted Cs beam</a:t>
            </a:r>
          </a:p>
          <a:p>
            <a:pPr algn="ctr"/>
            <a:r>
              <a:rPr lang="en-US" altLang="ko-KR" sz="1400" dirty="0"/>
              <a:t>X(2</a:t>
            </a:r>
            <a:r>
              <a:rPr lang="el-GR" altLang="ko-KR" sz="1400" dirty="0"/>
              <a:t>σ</a:t>
            </a:r>
            <a:r>
              <a:rPr lang="en-US" altLang="ko-KR" sz="1400" dirty="0"/>
              <a:t>) : 15 </a:t>
            </a:r>
            <a:r>
              <a:rPr lang="el-GR" altLang="ko-KR" sz="1400" dirty="0"/>
              <a:t>π</a:t>
            </a:r>
            <a:r>
              <a:rPr lang="en-US" altLang="ko-KR" sz="1400" dirty="0"/>
              <a:t> mm </a:t>
            </a:r>
            <a:r>
              <a:rPr lang="en-US" altLang="ko-KR" sz="1400" dirty="0" err="1"/>
              <a:t>mrad</a:t>
            </a:r>
            <a:r>
              <a:rPr lang="en-US" altLang="ko-KR" sz="1400" dirty="0"/>
              <a:t> </a:t>
            </a:r>
          </a:p>
          <a:p>
            <a:pPr algn="ctr"/>
            <a:r>
              <a:rPr lang="en-US" altLang="ko-KR" sz="1400" dirty="0"/>
              <a:t>Y(2</a:t>
            </a:r>
            <a:r>
              <a:rPr lang="el-GR" altLang="ko-KR" sz="1400" dirty="0"/>
              <a:t>σ</a:t>
            </a:r>
            <a:r>
              <a:rPr lang="en-US" altLang="ko-KR" sz="1400" dirty="0"/>
              <a:t>) : 17 </a:t>
            </a:r>
            <a:r>
              <a:rPr lang="el-GR" altLang="ko-KR" sz="1400" dirty="0"/>
              <a:t>π</a:t>
            </a:r>
            <a:r>
              <a:rPr lang="en-US" altLang="ko-KR" sz="1400" dirty="0"/>
              <a:t> mm </a:t>
            </a:r>
            <a:r>
              <a:rPr lang="en-US" altLang="ko-KR" sz="1400" dirty="0" err="1"/>
              <a:t>mrad</a:t>
            </a:r>
            <a:endParaRPr lang="ko-KR" altLang="en-US" sz="1400" dirty="0"/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202456"/>
            <a:ext cx="1224136" cy="1256411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278239" y="891987"/>
            <a:ext cx="8148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indent="-285750" algn="just" fontAlgn="base">
              <a:buSzPct val="85000"/>
              <a:buFont typeface="Wingdings" panose="05000000000000000000" pitchFamily="2" charset="2"/>
              <a:buChar char="§"/>
            </a:pPr>
            <a:r>
              <a:rPr lang="en-US" altLang="ko-KR" sz="1600" dirty="0"/>
              <a:t>First ion beam extraction test in ISOL on-line (</a:t>
            </a:r>
            <a:r>
              <a:rPr lang="en-US" altLang="ko-KR" sz="1600" baseline="30000" dirty="0"/>
              <a:t>133</a:t>
            </a:r>
            <a:r>
              <a:rPr lang="en-US" altLang="ko-KR" sz="1600" dirty="0"/>
              <a:t>Cs</a:t>
            </a:r>
            <a:r>
              <a:rPr lang="en-US" altLang="ko-KR" sz="1600" baseline="30000" dirty="0"/>
              <a:t>1+</a:t>
            </a:r>
            <a:r>
              <a:rPr lang="en-US" altLang="ko-KR" sz="1600" dirty="0"/>
              <a:t> with energy of 20 </a:t>
            </a:r>
            <a:r>
              <a:rPr lang="en-US" altLang="ko-KR" sz="1600" dirty="0" err="1"/>
              <a:t>keV</a:t>
            </a:r>
            <a:r>
              <a:rPr lang="en-US" altLang="ko-KR" sz="1600" dirty="0"/>
              <a:t>)</a:t>
            </a:r>
          </a:p>
          <a:p>
            <a:pPr marL="377825" indent="-285750" algn="just" fontAlgn="base">
              <a:buSzPct val="85000"/>
              <a:buFont typeface="Wingdings" panose="05000000000000000000" pitchFamily="2" charset="2"/>
              <a:buChar char="§"/>
            </a:pPr>
            <a:r>
              <a:rPr lang="en-US" altLang="ko-KR" sz="1600" dirty="0"/>
              <a:t>Beam transport efficiency from RI module to F1 is 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100%</a:t>
            </a:r>
          </a:p>
          <a:p>
            <a:pPr marL="377825" indent="-285750" algn="just" fontAlgn="base">
              <a:buSzPct val="85000"/>
              <a:buFont typeface="Wingdings" panose="05000000000000000000" pitchFamily="2" charset="2"/>
              <a:buChar char="§"/>
            </a:pPr>
            <a:r>
              <a:rPr lang="en-US" altLang="ko-KR" sz="1600" dirty="0"/>
              <a:t>Mass resolving power of Pre-mass separator is 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1,000</a:t>
            </a:r>
          </a:p>
        </p:txBody>
      </p:sp>
      <p:cxnSp>
        <p:nvCxnSpPr>
          <p:cNvPr id="3" name="직선 화살표 연결선 2"/>
          <p:cNvCxnSpPr/>
          <p:nvPr/>
        </p:nvCxnSpPr>
        <p:spPr>
          <a:xfrm flipV="1">
            <a:off x="3141898" y="2047978"/>
            <a:ext cx="1378058" cy="713048"/>
          </a:xfrm>
          <a:prstGeom prst="straightConnector1">
            <a:avLst/>
          </a:prstGeom>
          <a:ln w="127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74681" y="2823088"/>
            <a:ext cx="782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FF00"/>
                </a:solidFill>
              </a:rPr>
              <a:t>2.11 </a:t>
            </a:r>
            <a:r>
              <a:rPr lang="en-US" sz="1300" b="1" dirty="0" err="1">
                <a:solidFill>
                  <a:srgbClr val="FFFF00"/>
                </a:solidFill>
              </a:rPr>
              <a:t>nA</a:t>
            </a:r>
            <a:endParaRPr lang="en-US" sz="1300" b="1" dirty="0">
              <a:solidFill>
                <a:srgbClr val="FF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74681" y="4206140"/>
            <a:ext cx="7820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FF00"/>
                </a:solidFill>
              </a:rPr>
              <a:t>2.06 </a:t>
            </a:r>
            <a:r>
              <a:rPr lang="en-US" sz="1300" b="1" dirty="0" err="1">
                <a:solidFill>
                  <a:srgbClr val="FFFF00"/>
                </a:solidFill>
              </a:rPr>
              <a:t>nA</a:t>
            </a:r>
            <a:endParaRPr lang="en-US" sz="13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81840" y="4846837"/>
            <a:ext cx="16218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FF00"/>
                </a:solidFill>
              </a:rPr>
              <a:t>1.19 </a:t>
            </a:r>
            <a:r>
              <a:rPr lang="en-US" sz="1300" b="1" dirty="0" err="1">
                <a:solidFill>
                  <a:srgbClr val="FFFF00"/>
                </a:solidFill>
              </a:rPr>
              <a:t>nA</a:t>
            </a:r>
            <a:r>
              <a:rPr lang="en-US" sz="1300" b="1" dirty="0">
                <a:solidFill>
                  <a:srgbClr val="FFFF00"/>
                </a:solidFill>
              </a:rPr>
              <a:t> + K</a:t>
            </a:r>
            <a:r>
              <a:rPr lang="en-US" sz="1300" b="1" baseline="30000" dirty="0">
                <a:solidFill>
                  <a:srgbClr val="FFFF00"/>
                </a:solidFill>
              </a:rPr>
              <a:t>1+</a:t>
            </a:r>
            <a:r>
              <a:rPr lang="en-US" sz="1300" b="1" dirty="0">
                <a:solidFill>
                  <a:srgbClr val="FFFF00"/>
                </a:solidFill>
              </a:rPr>
              <a:t>, Na</a:t>
            </a:r>
            <a:r>
              <a:rPr lang="en-US" altLang="ko-KR" sz="1300" b="1" baseline="30000" dirty="0">
                <a:solidFill>
                  <a:srgbClr val="FFFF00"/>
                </a:solidFill>
              </a:rPr>
              <a:t>1+</a:t>
            </a:r>
            <a:endParaRPr lang="en-US" sz="1300" b="1" dirty="0">
              <a:solidFill>
                <a:srgbClr val="FFFF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48" y="3455695"/>
            <a:ext cx="3613570" cy="24680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01" y="1839368"/>
            <a:ext cx="2708621" cy="18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59" y="4265569"/>
            <a:ext cx="3912130" cy="2105487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750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02734" y="890614"/>
            <a:ext cx="6629505" cy="317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Sn beam separation and charge breeding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3" y="1196007"/>
            <a:ext cx="2860735" cy="27879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3568" y="3893653"/>
            <a:ext cx="2257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&lt; Result of mass scan &gt;</a:t>
            </a:r>
          </a:p>
        </p:txBody>
      </p:sp>
      <p:sp>
        <p:nvSpPr>
          <p:cNvPr id="18" name="TextBox 20"/>
          <p:cNvSpPr txBox="1"/>
          <p:nvPr/>
        </p:nvSpPr>
        <p:spPr>
          <a:xfrm>
            <a:off x="5852556" y="3748299"/>
            <a:ext cx="2586374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dirty="0">
                <a:latin typeface="Calibri" panose="020F0502020204030204" pitchFamily="34" charset="0"/>
                <a:ea typeface="+mj-ea"/>
              </a:rPr>
              <a:t>&lt; Sn </a:t>
            </a:r>
            <a:r>
              <a:rPr sz="1400" dirty="0">
                <a:latin typeface="Calibri" panose="020F0502020204030204" pitchFamily="34" charset="0"/>
                <a:ea typeface="+mj-ea"/>
              </a:rPr>
              <a:t>bunch</a:t>
            </a:r>
            <a:r>
              <a:rPr lang="en-US" sz="1400" dirty="0">
                <a:latin typeface="Calibri" panose="020F0502020204030204" pitchFamily="34" charset="0"/>
                <a:ea typeface="+mj-ea"/>
              </a:rPr>
              <a:t>ing</a:t>
            </a:r>
            <a:r>
              <a:rPr sz="1400" dirty="0">
                <a:latin typeface="Calibri" panose="020F0502020204030204" pitchFamily="34" charset="0"/>
                <a:ea typeface="+mj-ea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+mj-ea"/>
              </a:rPr>
              <a:t>beam profile </a:t>
            </a:r>
            <a:r>
              <a:rPr sz="1400" dirty="0">
                <a:latin typeface="Calibri" panose="020F0502020204030204" pitchFamily="34" charset="0"/>
                <a:ea typeface="+mj-ea"/>
              </a:rPr>
              <a:t>from RFQCB </a:t>
            </a:r>
            <a:r>
              <a:rPr lang="en-US" sz="1400" dirty="0">
                <a:latin typeface="Calibri" panose="020F0502020204030204" pitchFamily="34" charset="0"/>
                <a:ea typeface="+mj-ea"/>
              </a:rPr>
              <a:t>&gt;</a:t>
            </a:r>
            <a:endParaRPr sz="1400" dirty="0">
              <a:latin typeface="Calibri" panose="020F0502020204030204" pitchFamily="34" charset="0"/>
              <a:ea typeface="+mj-ea"/>
            </a:endParaRPr>
          </a:p>
        </p:txBody>
      </p:sp>
      <p:sp>
        <p:nvSpPr>
          <p:cNvPr id="27" name="TextBox 20"/>
          <p:cNvSpPr txBox="1"/>
          <p:nvPr/>
        </p:nvSpPr>
        <p:spPr>
          <a:xfrm>
            <a:off x="1289128" y="6265272"/>
            <a:ext cx="3091559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dirty="0">
                <a:latin typeface="Calibri" panose="020F0502020204030204" pitchFamily="34" charset="0"/>
              </a:rPr>
              <a:t>&lt; </a:t>
            </a:r>
            <a:r>
              <a:rPr lang="en-US" altLang="ko-KR" sz="1400" dirty="0">
                <a:latin typeface="Calibri" panose="020F0502020204030204" pitchFamily="34" charset="0"/>
              </a:rPr>
              <a:t>A/q spectrum for </a:t>
            </a:r>
            <a:r>
              <a:rPr lang="en-US" altLang="ko-KR" sz="1400" baseline="30000" dirty="0">
                <a:latin typeface="Calibri" panose="020F0502020204030204" pitchFamily="34" charset="0"/>
              </a:rPr>
              <a:t>120</a:t>
            </a:r>
            <a:r>
              <a:rPr lang="en-US" altLang="ko-KR" sz="1400" dirty="0">
                <a:latin typeface="Calibri" panose="020F0502020204030204" pitchFamily="34" charset="0"/>
              </a:rPr>
              <a:t>Sn</a:t>
            </a:r>
            <a:r>
              <a:rPr lang="en-US" altLang="ko-KR" sz="1400" baseline="30000" dirty="0">
                <a:latin typeface="Calibri" panose="020F0502020204030204" pitchFamily="34" charset="0"/>
              </a:rPr>
              <a:t>n+</a:t>
            </a:r>
            <a:r>
              <a:rPr lang="en-US" altLang="ko-KR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&gt;</a:t>
            </a:r>
            <a:endParaRPr sz="1400" dirty="0">
              <a:latin typeface="Calibri" panose="020F0502020204030204" pitchFamily="34" charset="0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5020009" y="6225558"/>
            <a:ext cx="3182829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dirty="0">
                <a:latin typeface="Calibri" panose="020F0502020204030204" pitchFamily="34" charset="0"/>
              </a:rPr>
              <a:t>&lt; </a:t>
            </a:r>
            <a:r>
              <a:rPr lang="en-US" altLang="ko-KR" sz="1400" dirty="0">
                <a:latin typeface="Calibri" panose="020F0502020204030204" pitchFamily="34" charset="0"/>
              </a:rPr>
              <a:t>Charge state distribution of </a:t>
            </a:r>
            <a:r>
              <a:rPr lang="en-US" altLang="ko-KR" sz="1400" baseline="30000" dirty="0">
                <a:latin typeface="Calibri" panose="020F0502020204030204" pitchFamily="34" charset="0"/>
              </a:rPr>
              <a:t>120</a:t>
            </a:r>
            <a:r>
              <a:rPr lang="en-US" altLang="ko-KR" sz="1400" dirty="0">
                <a:latin typeface="Calibri" panose="020F0502020204030204" pitchFamily="34" charset="0"/>
              </a:rPr>
              <a:t>Sn</a:t>
            </a:r>
            <a:r>
              <a:rPr lang="en-US" altLang="ko-KR" sz="1400" baseline="30000" dirty="0">
                <a:latin typeface="Calibri" panose="020F0502020204030204" pitchFamily="34" charset="0"/>
              </a:rPr>
              <a:t>n+</a:t>
            </a:r>
            <a:r>
              <a:rPr lang="en-US" altLang="ko-KR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&gt;</a:t>
            </a:r>
            <a:endParaRPr sz="1400" dirty="0">
              <a:latin typeface="Calibri" panose="020F0502020204030204" pitchFamily="34" charset="0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05" y="1470520"/>
            <a:ext cx="1868523" cy="11992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r="13823"/>
          <a:stretch/>
        </p:blipFill>
        <p:spPr>
          <a:xfrm>
            <a:off x="5463931" y="1551818"/>
            <a:ext cx="3103558" cy="2018945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8"/>
          <a:srcRect l="1" r="3289"/>
          <a:stretch/>
        </p:blipFill>
        <p:spPr>
          <a:xfrm>
            <a:off x="3318905" y="2686558"/>
            <a:ext cx="1901167" cy="105579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938364" y="3765865"/>
            <a:ext cx="298084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ea typeface="+mj-ea"/>
              </a:rPr>
              <a:t>&lt; Beam profile of </a:t>
            </a:r>
            <a:r>
              <a:rPr lang="en-US" altLang="ko-KR" sz="1400" baseline="30000" dirty="0">
                <a:ea typeface="+mj-ea"/>
              </a:rPr>
              <a:t>120</a:t>
            </a:r>
            <a:r>
              <a:rPr lang="en-US" altLang="ko-KR" sz="1400" dirty="0">
                <a:ea typeface="+mj-ea"/>
              </a:rPr>
              <a:t>Sn</a:t>
            </a:r>
            <a:r>
              <a:rPr lang="en-US" altLang="ko-KR" sz="1400" baseline="30000" dirty="0">
                <a:ea typeface="+mj-ea"/>
              </a:rPr>
              <a:t>1+</a:t>
            </a:r>
            <a:r>
              <a:rPr lang="en-US" sz="1400" dirty="0">
                <a:ea typeface="+mj-ea"/>
              </a:rPr>
              <a:t> delivered to RFQ-CB (in M6 wire scanner) &gt;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9"/>
          <a:srcRect l="6659" t="7992" r="9230" b="5160"/>
          <a:stretch/>
        </p:blipFill>
        <p:spPr>
          <a:xfrm>
            <a:off x="899592" y="4394213"/>
            <a:ext cx="3600400" cy="19151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5896" y="4263562"/>
            <a:ext cx="1689117" cy="781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400" b="1" dirty="0"/>
              <a:t>In EBIS, </a:t>
            </a:r>
          </a:p>
          <a:p>
            <a:pPr>
              <a:lnSpc>
                <a:spcPct val="80000"/>
              </a:lnSpc>
            </a:pPr>
            <a:r>
              <a:rPr lang="en-US" altLang="ko-KR" sz="1400" dirty="0"/>
              <a:t>SC magnet 6T</a:t>
            </a:r>
          </a:p>
          <a:p>
            <a:pPr>
              <a:lnSpc>
                <a:spcPct val="80000"/>
              </a:lnSpc>
            </a:pPr>
            <a:r>
              <a:rPr lang="en-US" altLang="ko-KR" sz="1400" dirty="0"/>
              <a:t>E-gun 1A</a:t>
            </a:r>
          </a:p>
          <a:p>
            <a:pPr>
              <a:lnSpc>
                <a:spcPct val="80000"/>
              </a:lnSpc>
            </a:pPr>
            <a:r>
              <a:rPr lang="en-US" altLang="ko-KR" sz="1400" dirty="0"/>
              <a:t>Breeding time 40 </a:t>
            </a:r>
            <a:r>
              <a:rPr lang="en-US" altLang="ko-KR" sz="1400" dirty="0" err="1"/>
              <a:t>ms</a:t>
            </a:r>
            <a:endParaRPr lang="ko-KR" alt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276778" y="2254104"/>
            <a:ext cx="1851917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400" dirty="0"/>
              <a:t>Cooling time ~100 </a:t>
            </a:r>
            <a:r>
              <a:rPr lang="en-US" altLang="ko-KR" sz="1400" dirty="0" err="1"/>
              <a:t>ms</a:t>
            </a:r>
            <a:r>
              <a:rPr lang="en-US" altLang="ko-KR" sz="1400" dirty="0"/>
              <a:t> </a:t>
            </a:r>
          </a:p>
          <a:p>
            <a:pPr>
              <a:lnSpc>
                <a:spcPct val="80000"/>
              </a:lnSpc>
            </a:pPr>
            <a:r>
              <a:rPr lang="en-US" altLang="ko-KR" sz="1400" dirty="0" err="1"/>
              <a:t>Repeatation</a:t>
            </a:r>
            <a:r>
              <a:rPr lang="en-US" altLang="ko-KR" sz="1400" dirty="0"/>
              <a:t> rate 10 Hz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910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750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02734" y="890614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Sn beam transport to end of ISOL beamline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8" y="3241451"/>
            <a:ext cx="3744416" cy="2388085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82724"/>
            <a:ext cx="8064896" cy="1481990"/>
          </a:xfrm>
          <a:prstGeom prst="rect">
            <a:avLst/>
          </a:prstGeom>
        </p:spPr>
      </p:pic>
      <p:sp>
        <p:nvSpPr>
          <p:cNvPr id="36" name="TextBox 20"/>
          <p:cNvSpPr txBox="1"/>
          <p:nvPr/>
        </p:nvSpPr>
        <p:spPr>
          <a:xfrm>
            <a:off x="684461" y="5575142"/>
            <a:ext cx="3182829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dirty="0"/>
              <a:t>&lt; Resolving power of </a:t>
            </a:r>
            <a:r>
              <a:rPr lang="en-US" altLang="ko-KR" sz="1400" dirty="0"/>
              <a:t>A/q spectrum </a:t>
            </a:r>
            <a:r>
              <a:rPr lang="en-US" sz="1400" dirty="0"/>
              <a:t>&gt;</a:t>
            </a:r>
            <a:endParaRPr sz="1400" dirty="0"/>
          </a:p>
        </p:txBody>
      </p:sp>
      <p:graphicFrame>
        <p:nvGraphicFramePr>
          <p:cNvPr id="37" name="표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48960"/>
              </p:ext>
            </p:extLst>
          </p:nvPr>
        </p:nvGraphicFramePr>
        <p:xfrm>
          <a:off x="3993572" y="3458352"/>
          <a:ext cx="4682884" cy="2896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159">
                  <a:extLst>
                    <a:ext uri="{9D8B030D-6E8A-4147-A177-3AD203B41FA5}">
                      <a16:colId xmlns:a16="http://schemas.microsoft.com/office/drawing/2014/main" val="208648478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39711248"/>
                    </a:ext>
                  </a:extLst>
                </a:gridCol>
                <a:gridCol w="949509">
                  <a:extLst>
                    <a:ext uri="{9D8B030D-6E8A-4147-A177-3AD203B41FA5}">
                      <a16:colId xmlns:a16="http://schemas.microsoft.com/office/drawing/2014/main" val="280167538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33217798"/>
                    </a:ext>
                  </a:extLst>
                </a:gridCol>
                <a:gridCol w="967008">
                  <a:extLst>
                    <a:ext uri="{9D8B030D-6E8A-4147-A177-3AD203B41FA5}">
                      <a16:colId xmlns:a16="http://schemas.microsoft.com/office/drawing/2014/main" val="2500015028"/>
                    </a:ext>
                  </a:extLst>
                </a:gridCol>
              </a:tblGrid>
              <a:tr h="898336"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300" dirty="0">
                          <a:latin typeface="+mn-lt"/>
                        </a:rPr>
                        <a:t>Current</a:t>
                      </a:r>
                      <a:r>
                        <a:rPr lang="en-US" altLang="ko-KR" sz="1300" baseline="0" dirty="0">
                          <a:latin typeface="+mn-lt"/>
                        </a:rPr>
                        <a:t> [A]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300" dirty="0">
                          <a:latin typeface="+mn-lt"/>
                        </a:rPr>
                        <a:t>Number</a:t>
                      </a:r>
                      <a:r>
                        <a:rPr lang="en-US" altLang="ko-KR" sz="1300" baseline="0" dirty="0">
                          <a:latin typeface="+mn-lt"/>
                        </a:rPr>
                        <a:t> of ions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300" dirty="0">
                          <a:latin typeface="+mn-lt"/>
                        </a:rPr>
                        <a:t>Transmission from previous point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</a:pPr>
                      <a:r>
                        <a:rPr lang="en-US" altLang="ko-KR" sz="1300" dirty="0">
                          <a:latin typeface="+mn-lt"/>
                        </a:rPr>
                        <a:t>Transmission from EBIS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936370405"/>
                  </a:ext>
                </a:extLst>
              </a:tr>
              <a:tr h="526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EBIS Magnet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5.40E-9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2.34E+7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-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-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008568386"/>
                  </a:ext>
                </a:extLst>
              </a:tr>
              <a:tr h="4904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after A/q Separator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marT="28800" marB="288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4.35E-9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marT="28800" marB="288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1.88E+7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marT="28800" marB="288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80.50 %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marT="28800" marB="288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80.50 %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marT="28800" marB="28800" anchor="ctr"/>
                </a:tc>
                <a:extLst>
                  <a:ext uri="{0D108BD9-81ED-4DB2-BD59-A6C34878D82A}">
                    <a16:rowId xmlns:a16="http://schemas.microsoft.com/office/drawing/2014/main" val="1360786662"/>
                  </a:ext>
                </a:extLst>
              </a:tr>
              <a:tr h="5269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after</a:t>
                      </a:r>
                      <a:r>
                        <a:rPr lang="en-US" altLang="ko-KR" sz="1300" baseline="0" dirty="0">
                          <a:latin typeface="+mn-lt"/>
                        </a:rPr>
                        <a:t> Deflector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4.25E-9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1.84E+7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97.70 %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78.70 %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847057092"/>
                  </a:ext>
                </a:extLst>
              </a:tr>
              <a:tr h="4539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at End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4.07E-9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1.76E+7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95.76 %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+mn-lt"/>
                        </a:rPr>
                        <a:t>75.37 %</a:t>
                      </a:r>
                      <a:endParaRPr lang="ko-KR" altLang="en-US" sz="1300" dirty="0">
                        <a:latin typeface="+mn-lt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506999179"/>
                  </a:ext>
                </a:extLst>
              </a:tr>
            </a:tbl>
          </a:graphicData>
        </a:graphic>
      </p:graphicFrame>
      <p:sp>
        <p:nvSpPr>
          <p:cNvPr id="38" name="TextBox 20"/>
          <p:cNvSpPr txBox="1"/>
          <p:nvPr/>
        </p:nvSpPr>
        <p:spPr>
          <a:xfrm>
            <a:off x="3758704" y="3087565"/>
            <a:ext cx="480039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rPr lang="en-US" sz="1400" dirty="0"/>
              <a:t>Beam transport efficiency from EBIS to end of beamline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8000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Experimental procedure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29" y="3141125"/>
            <a:ext cx="8057832" cy="32616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6322" y="1246160"/>
            <a:ext cx="840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/>
            <a:r>
              <a:rPr lang="en-US" altLang="ko-KR" dirty="0">
                <a:latin typeface="+mn-lt"/>
              </a:rPr>
              <a:t>stable beam tuning using </a:t>
            </a:r>
            <a:r>
              <a:rPr lang="en-US" altLang="ko-KR" baseline="30000" dirty="0">
                <a:latin typeface="+mn-lt"/>
              </a:rPr>
              <a:t>39</a:t>
            </a:r>
            <a:r>
              <a:rPr lang="en-US" altLang="ko-KR" dirty="0">
                <a:latin typeface="+mn-lt"/>
              </a:rPr>
              <a:t>K</a:t>
            </a:r>
            <a:r>
              <a:rPr lang="en-US" altLang="ko-KR" baseline="30000" dirty="0">
                <a:latin typeface="+mn-lt"/>
              </a:rPr>
              <a:t>1+</a:t>
            </a:r>
            <a:r>
              <a:rPr lang="en-US" altLang="ko-KR" dirty="0">
                <a:latin typeface="+mn-lt"/>
              </a:rPr>
              <a:t> with energy of 20 </a:t>
            </a:r>
            <a:r>
              <a:rPr lang="en-US" altLang="ko-KR" dirty="0" err="1">
                <a:latin typeface="+mn-lt"/>
              </a:rPr>
              <a:t>keV</a:t>
            </a:r>
            <a:endParaRPr lang="ko-KR" altLang="en-US" dirty="0">
              <a:latin typeface="+mn-lt"/>
            </a:endParaRPr>
          </a:p>
          <a:p>
            <a:pPr fontAlgn="base"/>
            <a:r>
              <a:rPr lang="en-US" altLang="ko-KR" dirty="0">
                <a:latin typeface="+mn-lt"/>
              </a:rPr>
              <a:t>optimization of proton beam (70 MeV, 1 </a:t>
            </a:r>
            <a:r>
              <a:rPr lang="en-US" altLang="ko-KR" dirty="0">
                <a:latin typeface="+mn-ea"/>
              </a:rPr>
              <a:t>~</a:t>
            </a:r>
            <a:r>
              <a:rPr lang="en-US" altLang="ko-KR" dirty="0">
                <a:latin typeface="+mn-lt"/>
              </a:rPr>
              <a:t> 1.4 </a:t>
            </a:r>
            <a:r>
              <a:rPr lang="en-US" altLang="ko-KR" dirty="0" err="1">
                <a:latin typeface="+mn-lt"/>
              </a:rPr>
              <a:t>uA</a:t>
            </a:r>
            <a:r>
              <a:rPr lang="en-US" altLang="ko-KR" dirty="0">
                <a:latin typeface="+mn-lt"/>
              </a:rPr>
              <a:t>) delivered to a </a:t>
            </a:r>
            <a:r>
              <a:rPr lang="en-US" altLang="ko-KR" dirty="0" err="1">
                <a:latin typeface="+mn-lt"/>
              </a:rPr>
              <a:t>SiC</a:t>
            </a:r>
            <a:r>
              <a:rPr lang="en-US" altLang="ko-KR" dirty="0">
                <a:latin typeface="+mn-lt"/>
              </a:rPr>
              <a:t> target (using a collimator, beam diagnostics and a double slit in front of target)</a:t>
            </a:r>
          </a:p>
          <a:p>
            <a:pPr fontAlgn="base"/>
            <a:r>
              <a:rPr lang="en-US" altLang="ko-KR" dirty="0">
                <a:latin typeface="+mn-lt"/>
              </a:rPr>
              <a:t>beam extraction from TIS and mass separation of RIBs</a:t>
            </a:r>
          </a:p>
          <a:p>
            <a:pPr fontAlgn="base"/>
            <a:r>
              <a:rPr lang="en-US" altLang="ko-KR" dirty="0"/>
              <a:t>RI beam measurement &amp; </a:t>
            </a:r>
            <a:r>
              <a:rPr lang="en-US" altLang="ko-KR" dirty="0">
                <a:latin typeface="+mn-lt"/>
              </a:rPr>
              <a:t>decay test using</a:t>
            </a:r>
            <a:r>
              <a:rPr lang="ko-KR" altLang="en-US" dirty="0">
                <a:latin typeface="+mn-lt"/>
              </a:rPr>
              <a:t> </a:t>
            </a:r>
            <a:r>
              <a:rPr lang="en-US" altLang="ko-KR" dirty="0">
                <a:latin typeface="+mn-lt"/>
              </a:rPr>
              <a:t>a scintillator + PMT</a:t>
            </a:r>
          </a:p>
          <a:p>
            <a:pPr fontAlgn="base"/>
            <a:r>
              <a:rPr lang="en-US" altLang="ko-KR" dirty="0">
                <a:latin typeface="+mn-lt"/>
              </a:rPr>
              <a:t>RIB transport to RIID for RI confirm</a:t>
            </a:r>
          </a:p>
        </p:txBody>
      </p:sp>
    </p:spTree>
    <p:extLst>
      <p:ext uri="{BB962C8B-B14F-4D97-AF65-F5344CB8AC3E}">
        <p14:creationId xmlns:p14="http://schemas.microsoft.com/office/powerpoint/2010/main" val="39761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 err="1"/>
              <a:t>SiC</a:t>
            </a:r>
            <a:r>
              <a:rPr lang="en-US" altLang="ko-KR" b="1" dirty="0"/>
              <a:t> targets</a:t>
            </a:r>
            <a:r>
              <a:rPr lang="ko-KR" altLang="en-US" b="1" dirty="0"/>
              <a:t> </a:t>
            </a:r>
            <a:r>
              <a:rPr lang="en-US" altLang="ko-KR" b="1" dirty="0"/>
              <a:t>for initial RI experiments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619672" y="6319648"/>
            <a:ext cx="32816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/>
              <a:t>[1] R.G. Munro, J. Phys. Chem. Ref. Data, Vol 26, No 5, 1997</a:t>
            </a:r>
            <a:endParaRPr lang="ko-KR" altLang="en-US" sz="1000" dirty="0"/>
          </a:p>
        </p:txBody>
      </p:sp>
      <p:sp>
        <p:nvSpPr>
          <p:cNvPr id="27" name="직사각형 26"/>
          <p:cNvSpPr/>
          <p:nvPr/>
        </p:nvSpPr>
        <p:spPr>
          <a:xfrm>
            <a:off x="5220072" y="6213158"/>
            <a:ext cx="3167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&lt; R</a:t>
            </a:r>
            <a:r>
              <a:rPr lang="ko-KR" altLang="en-US" sz="1400" dirty="0"/>
              <a:t>elease time of Na isotope</a:t>
            </a:r>
            <a:r>
              <a:rPr lang="en-US" altLang="ko-KR" sz="1400" dirty="0"/>
              <a:t>s for d</a:t>
            </a:r>
            <a:r>
              <a:rPr lang="ko-KR" altLang="en-US" sz="1400" dirty="0"/>
              <a:t>ensity and grain size </a:t>
            </a:r>
            <a:r>
              <a:rPr lang="en-US" altLang="ko-KR" sz="1400" dirty="0"/>
              <a:t>&gt;</a:t>
            </a:r>
            <a:endParaRPr lang="ko-KR" altLang="en-US" sz="1400" dirty="0"/>
          </a:p>
        </p:txBody>
      </p:sp>
      <p:sp>
        <p:nvSpPr>
          <p:cNvPr id="28" name="직사각형 27"/>
          <p:cNvSpPr/>
          <p:nvPr/>
        </p:nvSpPr>
        <p:spPr>
          <a:xfrm>
            <a:off x="384260" y="3766901"/>
            <a:ext cx="5937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ko-KR" altLang="en-US" sz="1400" dirty="0"/>
              <a:t>Characteristic </a:t>
            </a:r>
            <a:r>
              <a:rPr lang="en-US" altLang="ko-KR" sz="1400" dirty="0"/>
              <a:t>a</a:t>
            </a:r>
            <a:r>
              <a:rPr lang="ko-KR" altLang="en-US" sz="1400" dirty="0"/>
              <a:t>nalysis </a:t>
            </a:r>
            <a:r>
              <a:rPr lang="en-US" altLang="ko-KR" sz="1400" dirty="0"/>
              <a:t>results </a:t>
            </a:r>
            <a:r>
              <a:rPr lang="ko-KR" altLang="en-US" sz="1400" dirty="0"/>
              <a:t>of SiC </a:t>
            </a:r>
            <a:r>
              <a:rPr lang="en-US" altLang="ko-KR" sz="1400" dirty="0"/>
              <a:t>c</a:t>
            </a:r>
            <a:r>
              <a:rPr lang="ko-KR" altLang="en-US" sz="1400" dirty="0"/>
              <a:t>ommissioning </a:t>
            </a:r>
            <a:r>
              <a:rPr lang="en-US" altLang="ko-KR" sz="1400" dirty="0"/>
              <a:t>targets</a:t>
            </a:r>
            <a:endParaRPr lang="ko-KR" altLang="en-US" sz="1400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819" y="836712"/>
            <a:ext cx="3974411" cy="2711108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299" y="1237054"/>
            <a:ext cx="3672408" cy="245568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0F5E19E-4EA8-4955-A156-CA952BBE13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40" y="3560845"/>
            <a:ext cx="3228602" cy="2578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3379" y="279473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baseline="30000" dirty="0">
                <a:solidFill>
                  <a:srgbClr val="0000FF"/>
                </a:solidFill>
              </a:rPr>
              <a:t>25</a:t>
            </a:r>
            <a:r>
              <a:rPr lang="en-US" altLang="ko-KR" b="1" dirty="0">
                <a:solidFill>
                  <a:srgbClr val="0000FF"/>
                </a:solidFill>
              </a:rPr>
              <a:t>Na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3379" y="538428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baseline="30000" dirty="0">
                <a:solidFill>
                  <a:srgbClr val="0000FF"/>
                </a:solidFill>
              </a:rPr>
              <a:t>20</a:t>
            </a:r>
            <a:r>
              <a:rPr lang="en-US" altLang="ko-KR" b="1" dirty="0">
                <a:solidFill>
                  <a:srgbClr val="0000FF"/>
                </a:solidFill>
              </a:rPr>
              <a:t>Na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115" y="4161116"/>
            <a:ext cx="4138859" cy="213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transport a low-power proton beam to ISOL target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" name="그림 162" descr="도표이(가) 표시된 사진&#10;&#10;자동 생성된 설명">
            <a:extLst>
              <a:ext uri="{FF2B5EF4-FFF2-40B4-BE49-F238E27FC236}">
                <a16:creationId xmlns:a16="http://schemas.microsoft.com/office/drawing/2014/main" id="{0721E1DA-6DE1-8C64-26F3-788DAFD83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140969"/>
            <a:ext cx="4644619" cy="3138536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4067944" y="4027664"/>
            <a:ext cx="59824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/>
              <a:t>Wall</a:t>
            </a:r>
            <a:endParaRPr lang="ko-KR" altLang="en-US" dirty="0"/>
          </a:p>
        </p:txBody>
      </p:sp>
      <p:pic>
        <p:nvPicPr>
          <p:cNvPr id="165" name="그림 1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r="8864"/>
          <a:stretch/>
        </p:blipFill>
        <p:spPr>
          <a:xfrm rot="5400000">
            <a:off x="6127617" y="3682998"/>
            <a:ext cx="1541727" cy="3644851"/>
          </a:xfrm>
          <a:prstGeom prst="rect">
            <a:avLst/>
          </a:prstGeom>
        </p:spPr>
      </p:pic>
      <p:sp>
        <p:nvSpPr>
          <p:cNvPr id="166" name="TextBox 165"/>
          <p:cNvSpPr txBox="1"/>
          <p:nvPr/>
        </p:nvSpPr>
        <p:spPr>
          <a:xfrm>
            <a:off x="5796136" y="6276287"/>
            <a:ext cx="2153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ISOL tunnel &amp; bunker-A &gt;</a:t>
            </a:r>
            <a:endParaRPr lang="ko-KR" altLang="en-US" sz="14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392509B-C0D6-4E4C-A9EC-29D744BDB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920" y="1278560"/>
            <a:ext cx="6276552" cy="3300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7D7CF-F540-4EAC-8EBE-DDC5431F898B}"/>
              </a:ext>
            </a:extLst>
          </p:cNvPr>
          <p:cNvSpPr txBox="1"/>
          <p:nvPr/>
        </p:nvSpPr>
        <p:spPr>
          <a:xfrm>
            <a:off x="4444810" y="532075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(1)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0CAFCF-ADB5-4D80-8081-45F83665AB4D}"/>
              </a:ext>
            </a:extLst>
          </p:cNvPr>
          <p:cNvSpPr txBox="1"/>
          <p:nvPr/>
        </p:nvSpPr>
        <p:spPr>
          <a:xfrm>
            <a:off x="167661" y="4118838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(2)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E0FB-4345-45D7-BF95-39F1750F3786}"/>
              </a:ext>
            </a:extLst>
          </p:cNvPr>
          <p:cNvSpPr txBox="1"/>
          <p:nvPr/>
        </p:nvSpPr>
        <p:spPr>
          <a:xfrm>
            <a:off x="5940152" y="2928951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(3)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86356" y="6277490"/>
            <a:ext cx="1862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Cyclotron beamline &gt;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505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2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Bird’s-eye-view of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슬라이드 번호 개체 틀 4"/>
          <p:cNvSpPr txBox="1">
            <a:spLocks/>
          </p:cNvSpPr>
          <p:nvPr/>
        </p:nvSpPr>
        <p:spPr>
          <a:xfrm>
            <a:off x="3602322" y="650625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DD61C2-492C-4B3D-8597-1CE962266C05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-1"/>
          <a:stretch/>
        </p:blipFill>
        <p:spPr>
          <a:xfrm>
            <a:off x="0" y="903939"/>
            <a:ext cx="9144000" cy="5991135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5075039" y="2708920"/>
            <a:ext cx="1097598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Assembly Bd.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622870" y="2955424"/>
            <a:ext cx="0" cy="45180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모서리가 둥근 직사각형 26"/>
          <p:cNvSpPr/>
          <p:nvPr/>
        </p:nvSpPr>
        <p:spPr>
          <a:xfrm>
            <a:off x="5898812" y="2955424"/>
            <a:ext cx="1024102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 SRF Test Bd.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6404988" y="3204327"/>
            <a:ext cx="0" cy="28673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2599348" y="2774147"/>
            <a:ext cx="1161268" cy="21821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Waste Storage</a:t>
            </a:r>
          </a:p>
        </p:txBody>
      </p:sp>
      <p:cxnSp>
        <p:nvCxnSpPr>
          <p:cNvPr id="31" name="직선 연결선 30"/>
          <p:cNvCxnSpPr/>
          <p:nvPr/>
        </p:nvCxnSpPr>
        <p:spPr>
          <a:xfrm>
            <a:off x="3164796" y="2996981"/>
            <a:ext cx="15185" cy="305271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모서리가 둥근 직사각형 32"/>
          <p:cNvSpPr/>
          <p:nvPr/>
        </p:nvSpPr>
        <p:spPr>
          <a:xfrm>
            <a:off x="2033180" y="3041254"/>
            <a:ext cx="1046779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Guest House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2560812" y="3258574"/>
            <a:ext cx="0" cy="14865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모서리가 둥근 직사각형 35"/>
          <p:cNvSpPr/>
          <p:nvPr/>
        </p:nvSpPr>
        <p:spPr>
          <a:xfrm>
            <a:off x="2987824" y="3769990"/>
            <a:ext cx="853647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HQ Office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3440034" y="3582780"/>
            <a:ext cx="0" cy="14865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모서리가 둥근 직사각형 40"/>
          <p:cNvSpPr/>
          <p:nvPr/>
        </p:nvSpPr>
        <p:spPr>
          <a:xfrm>
            <a:off x="2242590" y="5472488"/>
            <a:ext cx="1207444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90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Electricity Bd.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42" name="직선 연결선 41"/>
          <p:cNvCxnSpPr/>
          <p:nvPr/>
        </p:nvCxnSpPr>
        <p:spPr>
          <a:xfrm>
            <a:off x="2794957" y="5322143"/>
            <a:ext cx="0" cy="14865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모서리가 둥근 직사각형 43"/>
          <p:cNvSpPr/>
          <p:nvPr/>
        </p:nvSpPr>
        <p:spPr>
          <a:xfrm>
            <a:off x="1327919" y="4101135"/>
            <a:ext cx="1243158" cy="203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92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Control Center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2014130" y="4318568"/>
            <a:ext cx="0" cy="148656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모서리가 둥근 직사각형 46"/>
          <p:cNvSpPr/>
          <p:nvPr/>
        </p:nvSpPr>
        <p:spPr>
          <a:xfrm>
            <a:off x="1327919" y="5314187"/>
            <a:ext cx="858658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90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Utility Bd.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48" name="직선 연결선 47"/>
          <p:cNvCxnSpPr/>
          <p:nvPr/>
        </p:nvCxnSpPr>
        <p:spPr>
          <a:xfrm>
            <a:off x="1758286" y="5008116"/>
            <a:ext cx="0" cy="306071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모서리가 둥근 직사각형 49"/>
          <p:cNvSpPr/>
          <p:nvPr/>
        </p:nvSpPr>
        <p:spPr>
          <a:xfrm>
            <a:off x="6033337" y="5144766"/>
            <a:ext cx="1128634" cy="21306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745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rPr>
              <a:t>Cryogenics Bd.</a:t>
            </a:r>
          </a:p>
        </p:txBody>
      </p:sp>
      <p:cxnSp>
        <p:nvCxnSpPr>
          <p:cNvPr id="51" name="직선 연결선 50"/>
          <p:cNvCxnSpPr/>
          <p:nvPr/>
        </p:nvCxnSpPr>
        <p:spPr>
          <a:xfrm>
            <a:off x="6589617" y="4816740"/>
            <a:ext cx="0" cy="326337"/>
          </a:xfrm>
          <a:prstGeom prst="line">
            <a:avLst/>
          </a:prstGeom>
          <a:ln w="9525">
            <a:solidFill>
              <a:srgbClr val="6745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모서리가 둥근 직사각형 52"/>
          <p:cNvSpPr/>
          <p:nvPr/>
        </p:nvSpPr>
        <p:spPr>
          <a:xfrm>
            <a:off x="3602322" y="4655170"/>
            <a:ext cx="1179064" cy="23540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9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70000"/>
              </a:lnSpc>
            </a:pPr>
            <a:r>
              <a:rPr lang="en-US" altLang="ko-KR" sz="1400" b="1" dirty="0">
                <a:solidFill>
                  <a:srgbClr val="709C12"/>
                </a:solidFill>
                <a:ea typeface="HY헤드라인M" panose="02030600000101010101" pitchFamily="18" charset="-127"/>
              </a:rPr>
              <a:t>Low Energy B</a:t>
            </a:r>
            <a:endParaRPr lang="ko-KR" altLang="en-US" sz="1400" b="1" dirty="0">
              <a:solidFill>
                <a:srgbClr val="709C12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>
            <a:off x="4220159" y="4894077"/>
            <a:ext cx="0" cy="228079"/>
          </a:xfrm>
          <a:prstGeom prst="line">
            <a:avLst/>
          </a:prstGeom>
          <a:ln w="9525">
            <a:solidFill>
              <a:srgbClr val="709C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모서리가 둥근 직사각형 55"/>
          <p:cNvSpPr/>
          <p:nvPr/>
        </p:nvSpPr>
        <p:spPr>
          <a:xfrm>
            <a:off x="4895371" y="4634918"/>
            <a:ext cx="1222334" cy="2363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9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709C12"/>
                </a:solidFill>
                <a:ea typeface="HY헤드라인M" panose="02030600000101010101" pitchFamily="18" charset="-127"/>
              </a:rPr>
              <a:t>Low Energy A</a:t>
            </a:r>
            <a:endParaRPr lang="ko-KR" altLang="en-US" sz="1400" b="1" dirty="0">
              <a:solidFill>
                <a:srgbClr val="709C12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5517675" y="4874732"/>
            <a:ext cx="0" cy="228079"/>
          </a:xfrm>
          <a:prstGeom prst="line">
            <a:avLst/>
          </a:prstGeom>
          <a:ln w="9525">
            <a:solidFill>
              <a:srgbClr val="709C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모서리가 둥근 직사각형 58"/>
          <p:cNvSpPr/>
          <p:nvPr/>
        </p:nvSpPr>
        <p:spPr>
          <a:xfrm>
            <a:off x="6922914" y="4449468"/>
            <a:ext cx="1177478" cy="20429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9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709C12"/>
                </a:solidFill>
                <a:ea typeface="HY헤드라인M" panose="02030600000101010101" pitchFamily="18" charset="-127"/>
              </a:rPr>
              <a:t>High Energy A</a:t>
            </a:r>
            <a:endParaRPr lang="ko-KR" altLang="en-US" sz="1400" b="1" dirty="0">
              <a:solidFill>
                <a:srgbClr val="709C12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60" name="직선 연결선 59"/>
          <p:cNvCxnSpPr/>
          <p:nvPr/>
        </p:nvCxnSpPr>
        <p:spPr>
          <a:xfrm>
            <a:off x="7510684" y="4212207"/>
            <a:ext cx="0" cy="228079"/>
          </a:xfrm>
          <a:prstGeom prst="line">
            <a:avLst/>
          </a:prstGeom>
          <a:ln w="9525">
            <a:solidFill>
              <a:srgbClr val="709C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모서리가 둥근 직사각형 61"/>
          <p:cNvSpPr/>
          <p:nvPr/>
        </p:nvSpPr>
        <p:spPr>
          <a:xfrm>
            <a:off x="6685976" y="3204327"/>
            <a:ext cx="1126384" cy="22765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709C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709C12"/>
                </a:solidFill>
                <a:ea typeface="HY헤드라인M" panose="02030600000101010101" pitchFamily="18" charset="-127"/>
              </a:rPr>
              <a:t>High Energy B</a:t>
            </a:r>
          </a:p>
        </p:txBody>
      </p:sp>
      <p:cxnSp>
        <p:nvCxnSpPr>
          <p:cNvPr id="63" name="직선 연결선 62"/>
          <p:cNvCxnSpPr/>
          <p:nvPr/>
        </p:nvCxnSpPr>
        <p:spPr>
          <a:xfrm>
            <a:off x="7249167" y="3431985"/>
            <a:ext cx="0" cy="324473"/>
          </a:xfrm>
          <a:prstGeom prst="line">
            <a:avLst/>
          </a:prstGeom>
          <a:ln w="9525">
            <a:solidFill>
              <a:srgbClr val="709C1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모서리가 둥근 직사각형 64"/>
          <p:cNvSpPr/>
          <p:nvPr/>
        </p:nvSpPr>
        <p:spPr>
          <a:xfrm>
            <a:off x="5219768" y="4143257"/>
            <a:ext cx="551586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E6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EE6D00"/>
                </a:solidFill>
                <a:ea typeface="HY헤드라인M" panose="02030600000101010101" pitchFamily="18" charset="-127"/>
              </a:rPr>
              <a:t>SCL3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5483941" y="4355815"/>
            <a:ext cx="0" cy="148656"/>
          </a:xfrm>
          <a:prstGeom prst="line">
            <a:avLst/>
          </a:prstGeom>
          <a:ln w="9525">
            <a:solidFill>
              <a:srgbClr val="EE6D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모서리가 둥근 직사각형 67"/>
          <p:cNvSpPr/>
          <p:nvPr/>
        </p:nvSpPr>
        <p:spPr>
          <a:xfrm>
            <a:off x="4781386" y="3865811"/>
            <a:ext cx="500614" cy="20107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E6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EE6D00"/>
                </a:solidFill>
                <a:ea typeface="HY헤드라인M" panose="02030600000101010101" pitchFamily="18" charset="-127"/>
              </a:rPr>
              <a:t>SCL2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>
            <a:off x="5020073" y="4110660"/>
            <a:ext cx="0" cy="324714"/>
          </a:xfrm>
          <a:prstGeom prst="line">
            <a:avLst/>
          </a:prstGeom>
          <a:ln w="9525">
            <a:solidFill>
              <a:srgbClr val="EE6D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모서리가 둥근 직사각형 70"/>
          <p:cNvSpPr/>
          <p:nvPr/>
        </p:nvSpPr>
        <p:spPr>
          <a:xfrm>
            <a:off x="5364088" y="3645024"/>
            <a:ext cx="984364" cy="18635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E6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EE6D00"/>
                </a:solidFill>
                <a:ea typeface="HY헤드라인M" panose="02030600000101010101" pitchFamily="18" charset="-127"/>
              </a:rPr>
              <a:t>Accelerator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72" name="직선 연결선 71"/>
          <p:cNvCxnSpPr>
            <a:stCxn id="71" idx="2"/>
          </p:cNvCxnSpPr>
          <p:nvPr/>
        </p:nvCxnSpPr>
        <p:spPr>
          <a:xfrm flipH="1">
            <a:off x="5853442" y="3831374"/>
            <a:ext cx="2828" cy="404457"/>
          </a:xfrm>
          <a:prstGeom prst="line">
            <a:avLst/>
          </a:prstGeom>
          <a:ln w="9525">
            <a:solidFill>
              <a:srgbClr val="EE6D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모서리가 둥근 직사각형 73"/>
          <p:cNvSpPr/>
          <p:nvPr/>
        </p:nvSpPr>
        <p:spPr>
          <a:xfrm>
            <a:off x="6429930" y="3901055"/>
            <a:ext cx="492984" cy="1839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8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0081CD"/>
                </a:solidFill>
                <a:ea typeface="HY헤드라인M" panose="02030600000101010101" pitchFamily="18" charset="-127"/>
              </a:rPr>
              <a:t>ISOL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6664802" y="4096533"/>
            <a:ext cx="0" cy="148656"/>
          </a:xfrm>
          <a:prstGeom prst="line">
            <a:avLst/>
          </a:prstGeom>
          <a:ln w="9525">
            <a:solidFill>
              <a:srgbClr val="0081C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모서리가 둥근 직사각형 76"/>
          <p:cNvSpPr/>
          <p:nvPr/>
        </p:nvSpPr>
        <p:spPr>
          <a:xfrm>
            <a:off x="6586391" y="3474269"/>
            <a:ext cx="410576" cy="1839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81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>
              <a:lnSpc>
                <a:spcPct val="120000"/>
              </a:lnSpc>
            </a:pPr>
            <a:r>
              <a:rPr lang="en-US" altLang="ko-KR" sz="1400" b="1" dirty="0">
                <a:solidFill>
                  <a:srgbClr val="0081CD"/>
                </a:solidFill>
                <a:ea typeface="HY헤드라인M" panose="02030600000101010101" pitchFamily="18" charset="-127"/>
              </a:rPr>
              <a:t>IF</a:t>
            </a:r>
            <a:endParaRPr lang="ko-KR" altLang="en-US" sz="1400" b="1" dirty="0">
              <a:solidFill>
                <a:srgbClr val="674599"/>
              </a:solidFill>
              <a:ea typeface="HY헤드라인M" panose="02030600000101010101" pitchFamily="18" charset="-127"/>
            </a:endParaRPr>
          </a:p>
        </p:txBody>
      </p:sp>
      <p:cxnSp>
        <p:nvCxnSpPr>
          <p:cNvPr id="78" name="직선 연결선 77"/>
          <p:cNvCxnSpPr/>
          <p:nvPr/>
        </p:nvCxnSpPr>
        <p:spPr>
          <a:xfrm>
            <a:off x="6780059" y="3682130"/>
            <a:ext cx="0" cy="148656"/>
          </a:xfrm>
          <a:prstGeom prst="line">
            <a:avLst/>
          </a:prstGeom>
          <a:ln w="9525">
            <a:solidFill>
              <a:srgbClr val="0081C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그룹 78"/>
          <p:cNvGrpSpPr/>
          <p:nvPr/>
        </p:nvGrpSpPr>
        <p:grpSpPr>
          <a:xfrm>
            <a:off x="251520" y="1158900"/>
            <a:ext cx="2155875" cy="1232453"/>
            <a:chOff x="1005189" y="1771613"/>
            <a:chExt cx="2155875" cy="1232453"/>
          </a:xfrm>
          <a:solidFill>
            <a:schemeClr val="bg1"/>
          </a:solidFill>
        </p:grpSpPr>
        <p:sp>
          <p:nvSpPr>
            <p:cNvPr id="80" name="직사각형 79"/>
            <p:cNvSpPr/>
            <p:nvPr/>
          </p:nvSpPr>
          <p:spPr>
            <a:xfrm>
              <a:off x="1005189" y="2415379"/>
              <a:ext cx="2155875" cy="5886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4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400" b="1" dirty="0">
                  <a:solidFill>
                    <a:srgbClr val="709C12"/>
                  </a:solidFill>
                  <a:ea typeface="HY헤드라인M" panose="02030600000101010101" pitchFamily="18" charset="-127"/>
                </a:rPr>
                <a:t>Experimental System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1400" b="1" dirty="0">
                  <a:solidFill>
                    <a:srgbClr val="674599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400" b="1" dirty="0">
                  <a:solidFill>
                    <a:srgbClr val="7030A0"/>
                  </a:solidFill>
                  <a:ea typeface="HY헤드라인M" panose="02030600000101010101" pitchFamily="18" charset="-127"/>
                </a:rPr>
                <a:t>Conventional Utilities</a:t>
              </a:r>
              <a:endParaRPr lang="en-US" altLang="ko-KR" sz="1400" b="1" dirty="0">
                <a:solidFill>
                  <a:srgbClr val="709C12"/>
                </a:solidFill>
                <a:ea typeface="HY헤드라인M" panose="02030600000101010101" pitchFamily="18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1005190" y="1771613"/>
              <a:ext cx="2155874" cy="6093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4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● </a:t>
              </a:r>
              <a:r>
                <a:rPr lang="en-US" altLang="ko-KR" sz="14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Accelerator System</a:t>
              </a:r>
              <a:endParaRPr lang="ko-KR" altLang="en-US" sz="14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ko-KR" altLang="en-US" sz="14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●</a:t>
              </a:r>
              <a:r>
                <a:rPr lang="ko-KR" altLang="en-US" sz="1400" b="1" dirty="0">
                  <a:solidFill>
                    <a:srgbClr val="EE6D00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4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RI</a:t>
              </a:r>
              <a:r>
                <a:rPr lang="ko-KR" altLang="en-US" sz="14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 </a:t>
              </a:r>
              <a:r>
                <a:rPr lang="en-US" altLang="ko-KR" sz="1400" b="1" dirty="0">
                  <a:solidFill>
                    <a:srgbClr val="0081CD"/>
                  </a:solidFill>
                  <a:ea typeface="HY헤드라인M" panose="02030600000101010101" pitchFamily="18" charset="-127"/>
                </a:rPr>
                <a:t>producing System</a:t>
              </a:r>
              <a:endParaRPr lang="en-US" altLang="ko-KR" sz="1400" b="1" dirty="0">
                <a:solidFill>
                  <a:srgbClr val="674599"/>
                </a:solidFill>
                <a:ea typeface="HY헤드라인M" panose="02030600000101010101" pitchFamily="18" charset="-127"/>
              </a:endParaRPr>
            </a:p>
          </p:txBody>
        </p:sp>
      </p:grpSp>
      <p:sp>
        <p:nvSpPr>
          <p:cNvPr id="82" name="직사각형 81"/>
          <p:cNvSpPr/>
          <p:nvPr/>
        </p:nvSpPr>
        <p:spPr>
          <a:xfrm>
            <a:off x="2748683" y="6070418"/>
            <a:ext cx="6362777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Building Area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4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 err="1">
                <a:ea typeface="HY견고딕" panose="02030600000101010101" pitchFamily="18" charset="-127"/>
                <a:cs typeface="Arial" panose="020B0604020202020204" pitchFamily="34" charset="0"/>
              </a:rPr>
              <a:t>bldgs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) with </a:t>
            </a:r>
            <a:r>
              <a:rPr lang="en-US" altLang="ko-KR" sz="1400" spc="100" dirty="0">
                <a:ea typeface="HY견고딕" panose="02030600000101010101" pitchFamily="18" charset="-127"/>
                <a:cs typeface="Arial" panose="020B0604020202020204" pitchFamily="34" charset="0"/>
              </a:rPr>
              <a:t>total bldgs. Area</a:t>
            </a:r>
            <a:r>
              <a:rPr lang="ko-KR" altLang="en-US" sz="1400" spc="100" dirty="0"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ea typeface="HY견고딕" panose="02030600000101010101" pitchFamily="18" charset="-127"/>
                <a:cs typeface="Arial" panose="020B0604020202020204" pitchFamily="34" charset="0"/>
              </a:rPr>
              <a:t>of </a:t>
            </a:r>
            <a:r>
              <a:rPr lang="en-US" altLang="ko-KR" sz="1400" b="1" dirty="0">
                <a:ea typeface="HY견고딕" panose="02030600000101010101" pitchFamily="18" charset="-127"/>
                <a:cs typeface="Arial" panose="020B0604020202020204" pitchFamily="34" charset="0"/>
              </a:rPr>
              <a:t>116,252㎡</a:t>
            </a:r>
          </a:p>
        </p:txBody>
      </p:sp>
    </p:spTree>
    <p:extLst>
      <p:ext uri="{BB962C8B-B14F-4D97-AF65-F5344CB8AC3E}">
        <p14:creationId xmlns:p14="http://schemas.microsoft.com/office/powerpoint/2010/main" val="32773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777686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1</a:t>
            </a:r>
            <a:r>
              <a:rPr lang="en-US" altLang="ko-KR" b="1" baseline="30000" dirty="0"/>
              <a:t>st</a:t>
            </a:r>
            <a:r>
              <a:rPr lang="ko-KR" altLang="en-US" b="1" dirty="0"/>
              <a:t> </a:t>
            </a:r>
            <a:r>
              <a:rPr lang="en-US" altLang="ko-KR" b="1" dirty="0"/>
              <a:t>RI</a:t>
            </a:r>
            <a:r>
              <a:rPr lang="ko-KR" altLang="en-US" b="1" dirty="0"/>
              <a:t> </a:t>
            </a:r>
            <a:r>
              <a:rPr lang="en-US" altLang="ko-KR" b="1" dirty="0"/>
              <a:t>beam</a:t>
            </a:r>
            <a:r>
              <a:rPr lang="ko-KR" altLang="en-US" b="1" dirty="0"/>
              <a:t> </a:t>
            </a:r>
            <a:r>
              <a:rPr lang="en-US" altLang="ko-KR" b="1" dirty="0"/>
              <a:t>experiments using</a:t>
            </a:r>
            <a:r>
              <a:rPr lang="ko-KR" altLang="en-US" b="1" dirty="0"/>
              <a:t> </a:t>
            </a:r>
            <a:r>
              <a:rPr lang="en-US" altLang="ko-KR" b="1" dirty="0"/>
              <a:t>#1 </a:t>
            </a:r>
            <a:r>
              <a:rPr lang="en-US" altLang="ko-KR" b="1" dirty="0" err="1"/>
              <a:t>SiC</a:t>
            </a:r>
            <a:r>
              <a:rPr lang="en-US" altLang="ko-KR" b="1" dirty="0"/>
              <a:t> target (Feb. 27 </a:t>
            </a:r>
            <a:r>
              <a:rPr lang="en-US" altLang="ko-KR" b="1" dirty="0">
                <a:latin typeface="+mn-ea"/>
              </a:rPr>
              <a:t>~</a:t>
            </a:r>
            <a:r>
              <a:rPr lang="en-US" altLang="ko-KR" b="1" dirty="0"/>
              <a:t> Mar. 15, 2023)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C009C-1569-4D85-8D6C-7BCA37F1CC96}"/>
              </a:ext>
            </a:extLst>
          </p:cNvPr>
          <p:cNvSpPr txBox="1"/>
          <p:nvPr/>
        </p:nvSpPr>
        <p:spPr>
          <a:xfrm>
            <a:off x="553303" y="1182186"/>
            <a:ext cx="503234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/>
              <a:t>Proton beam transmission</a:t>
            </a:r>
            <a:br>
              <a:rPr lang="en-US" altLang="ko-KR" sz="1600" dirty="0"/>
            </a:br>
            <a:r>
              <a:rPr lang="en-US" altLang="ko-KR" sz="1600" dirty="0"/>
              <a:t>- Source current : 12 </a:t>
            </a:r>
            <a:r>
              <a:rPr lang="el-GR" altLang="ko-KR" sz="1600" dirty="0"/>
              <a:t>μ</a:t>
            </a:r>
            <a:r>
              <a:rPr lang="en-US" altLang="ko-KR" sz="1600" dirty="0"/>
              <a:t>A</a:t>
            </a:r>
            <a:br>
              <a:rPr lang="en-US" altLang="ko-KR" sz="1600" dirty="0"/>
            </a:br>
            <a:r>
              <a:rPr lang="en-US" altLang="ko-KR" sz="1600" dirty="0"/>
              <a:t>- Stripper current, position </a:t>
            </a:r>
            <a:r>
              <a:rPr lang="en-US" altLang="ko-KR" sz="1600" dirty="0">
                <a:solidFill>
                  <a:srgbClr val="FF0000"/>
                </a:solidFill>
              </a:rPr>
              <a:t>(1)</a:t>
            </a:r>
            <a:r>
              <a:rPr lang="en-US" altLang="ko-KR" sz="1600" dirty="0"/>
              <a:t> : 1.1 </a:t>
            </a:r>
            <a:r>
              <a:rPr lang="el-GR" altLang="ko-KR" sz="1600" dirty="0"/>
              <a:t>μ </a:t>
            </a:r>
            <a:r>
              <a:rPr lang="en-US" altLang="ko-KR" sz="1600" dirty="0"/>
              <a:t>A</a:t>
            </a:r>
            <a:br>
              <a:rPr lang="en-US" altLang="ko-KR" sz="1600" dirty="0"/>
            </a:br>
            <a:r>
              <a:rPr lang="en-US" altLang="ko-KR" sz="1600" dirty="0"/>
              <a:t>- Cyc. beam line Faraday cup, position </a:t>
            </a:r>
            <a:r>
              <a:rPr lang="en-US" altLang="ko-KR" sz="1600" dirty="0">
                <a:solidFill>
                  <a:srgbClr val="FF0000"/>
                </a:solidFill>
              </a:rPr>
              <a:t>(2)</a:t>
            </a:r>
            <a:r>
              <a:rPr lang="en-US" altLang="ko-KR" sz="1600" dirty="0"/>
              <a:t> : </a:t>
            </a:r>
            <a:r>
              <a:rPr lang="en-US" altLang="ko-KR" sz="1600" dirty="0">
                <a:solidFill>
                  <a:srgbClr val="FF0000"/>
                </a:solidFill>
              </a:rPr>
              <a:t>1.1 </a:t>
            </a:r>
            <a:r>
              <a:rPr lang="el-GR" altLang="ko-KR" sz="1600" dirty="0">
                <a:solidFill>
                  <a:srgbClr val="FF0000"/>
                </a:solidFill>
              </a:rPr>
              <a:t>μ </a:t>
            </a:r>
            <a:r>
              <a:rPr lang="en-US" altLang="ko-KR" sz="1600" dirty="0">
                <a:solidFill>
                  <a:srgbClr val="FF0000"/>
                </a:solidFill>
              </a:rPr>
              <a:t>A </a:t>
            </a:r>
            <a:br>
              <a:rPr lang="en-US" altLang="ko-KR" sz="1600" dirty="0">
                <a:solidFill>
                  <a:srgbClr val="FF0000"/>
                </a:solidFill>
              </a:rPr>
            </a:br>
            <a:r>
              <a:rPr lang="en-US" altLang="ko-KR" sz="1600" dirty="0"/>
              <a:t>- Proton module F-cup, position </a:t>
            </a:r>
            <a:r>
              <a:rPr lang="en-US" altLang="ko-KR" sz="1600" dirty="0">
                <a:solidFill>
                  <a:srgbClr val="FF0000"/>
                </a:solidFill>
              </a:rPr>
              <a:t>(3)</a:t>
            </a:r>
            <a:r>
              <a:rPr lang="en-US" altLang="ko-KR" sz="1600" dirty="0"/>
              <a:t> : </a:t>
            </a:r>
            <a:r>
              <a:rPr lang="en-US" altLang="ko-KR" sz="1600" dirty="0">
                <a:solidFill>
                  <a:srgbClr val="FF0000"/>
                </a:solidFill>
              </a:rPr>
              <a:t>0.53 </a:t>
            </a:r>
            <a:r>
              <a:rPr lang="el-GR" altLang="ko-KR" sz="1600" dirty="0">
                <a:solidFill>
                  <a:srgbClr val="FF0000"/>
                </a:solidFill>
              </a:rPr>
              <a:t>μ</a:t>
            </a:r>
            <a:r>
              <a:rPr lang="en-US" altLang="ko-KR" sz="1600" dirty="0">
                <a:solidFill>
                  <a:srgbClr val="FF0000"/>
                </a:solidFill>
              </a:rPr>
              <a:t>A</a:t>
            </a:r>
          </a:p>
          <a:p>
            <a:endParaRPr lang="en-US" altLang="ko-KR" sz="500" dirty="0"/>
          </a:p>
          <a:p>
            <a:pPr marL="447675" indent="-447675"/>
            <a:r>
              <a:rPr lang="en-US" altLang="ko-KR" sz="1600" b="1" dirty="0">
                <a:solidFill>
                  <a:srgbClr val="FF0000"/>
                </a:solidFill>
              </a:rPr>
              <a:t>      * 50 % loss from the last faraday cup of cyclotron vault </a:t>
            </a:r>
            <a:r>
              <a:rPr lang="en-US" altLang="ko-K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en-US" altLang="ko-KR" sz="1600" b="1" dirty="0">
                <a:solidFill>
                  <a:srgbClr val="FF0000"/>
                </a:solidFill>
              </a:rPr>
              <a:t>Beamline misalignment between CYC beamline and ISOL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4A56FB-0720-4947-93DD-3C0AB6641E39}"/>
              </a:ext>
            </a:extLst>
          </p:cNvPr>
          <p:cNvSpPr txBox="1"/>
          <p:nvPr/>
        </p:nvSpPr>
        <p:spPr>
          <a:xfrm>
            <a:off x="553303" y="3328417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/>
              <a:t>RI beam measurement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50253" y="4374604"/>
            <a:ext cx="2411655" cy="1048400"/>
          </a:xfrm>
          <a:prstGeom prst="rect">
            <a:avLst/>
          </a:prstGeom>
        </p:spPr>
      </p:pic>
      <p:sp>
        <p:nvSpPr>
          <p:cNvPr id="18" name="내용 개체 틀 5"/>
          <p:cNvSpPr txBox="1">
            <a:spLocks/>
          </p:cNvSpPr>
          <p:nvPr/>
        </p:nvSpPr>
        <p:spPr>
          <a:xfrm>
            <a:off x="1945609" y="3673926"/>
            <a:ext cx="6048672" cy="888476"/>
          </a:xfrm>
          <a:prstGeom prst="rect">
            <a:avLst/>
          </a:prstGeom>
        </p:spPr>
        <p:txBody>
          <a:bodyPr>
            <a:normAutofit/>
          </a:bodyPr>
          <a:lstStyle>
            <a:lvl1pPr marL="211021" indent="-211021" algn="l" defTabSz="844083" rtl="0" eaLnBrk="1" latinLnBrk="1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3062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103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77145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9186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1227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69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310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51" indent="-211021" algn="l" defTabSz="844083" rtl="0" eaLnBrk="1" latinLnBrk="1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buNone/>
            </a:pPr>
            <a:r>
              <a:rPr lang="en-US" altLang="ko-KR" sz="1400" dirty="0"/>
              <a:t>- Scintillator + PMT configuration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altLang="ko-KR" sz="1400" dirty="0"/>
              <a:t>- Scintillator : 50 x 50 x 20 mm</a:t>
            </a:r>
            <a:r>
              <a:rPr lang="en-US" altLang="ko-KR" sz="1400" baseline="30000" dirty="0"/>
              <a:t>3</a:t>
            </a:r>
            <a:r>
              <a:rPr lang="en-US" altLang="ko-KR" sz="1400" dirty="0"/>
              <a:t>, BC408, covered by aluminum foil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altLang="ko-KR" sz="1400" dirty="0"/>
              <a:t>- Signal from PMT is discriminated  and with counted by Hamamatsu devices</a:t>
            </a:r>
          </a:p>
        </p:txBody>
      </p:sp>
      <p:pic>
        <p:nvPicPr>
          <p:cNvPr id="20" name="그림 19" descr="레드이(가) 표시된 사진&#10;&#10;자동 생성된 설명">
            <a:extLst>
              <a:ext uri="{FF2B5EF4-FFF2-40B4-BE49-F238E27FC236}">
                <a16:creationId xmlns:a16="http://schemas.microsoft.com/office/drawing/2014/main" id="{9CEE2EE7-31D0-123A-268D-AE0608810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5136" y="1545188"/>
            <a:ext cx="2452171" cy="1145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4121" y="2709318"/>
            <a:ext cx="2795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/>
            <a:r>
              <a:rPr lang="en-US" altLang="ko-KR" b="1" dirty="0">
                <a:solidFill>
                  <a:srgbClr val="0000FF"/>
                </a:solidFill>
                <a:sym typeface="Wingdings" panose="05000000000000000000" pitchFamily="2" charset="2"/>
              </a:rPr>
              <a:t> b</a:t>
            </a:r>
            <a:r>
              <a:rPr lang="en-US" altLang="ko-KR" b="1" dirty="0">
                <a:solidFill>
                  <a:srgbClr val="0000FF"/>
                </a:solidFill>
              </a:rPr>
              <a:t>eamline re-alignment performed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945609" y="4365104"/>
            <a:ext cx="6586306" cy="1869902"/>
            <a:chOff x="1907704" y="4437112"/>
            <a:chExt cx="6586306" cy="179789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7704" y="4437112"/>
              <a:ext cx="6586306" cy="1797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직사각형 20"/>
            <p:cNvSpPr/>
            <p:nvPr/>
          </p:nvSpPr>
          <p:spPr>
            <a:xfrm>
              <a:off x="2227399" y="4509120"/>
              <a:ext cx="1902940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400" baseline="30000" dirty="0">
                  <a:solidFill>
                    <a:srgbClr val="202122"/>
                  </a:solidFill>
                </a:rPr>
                <a:t>21</a:t>
              </a:r>
              <a:r>
                <a:rPr lang="en-US" altLang="ko-KR" sz="1400" dirty="0">
                  <a:solidFill>
                    <a:srgbClr val="202122"/>
                  </a:solidFill>
                </a:rPr>
                <a:t>Na Half-life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dirty="0">
                  <a:solidFill>
                    <a:srgbClr val="202122"/>
                  </a:solidFill>
                </a:rPr>
                <a:t>: 22.49(4) s</a:t>
              </a:r>
              <a:endParaRPr lang="ko-KR" altLang="en-US" sz="1400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4443968" y="4522284"/>
              <a:ext cx="112114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400" baseline="30000" dirty="0">
                  <a:solidFill>
                    <a:srgbClr val="202122"/>
                  </a:solidFill>
                </a:rPr>
                <a:t>25</a:t>
              </a:r>
              <a:r>
                <a:rPr lang="en-US" altLang="ko-KR" sz="1400" dirty="0">
                  <a:solidFill>
                    <a:srgbClr val="202122"/>
                  </a:solidFill>
                </a:rPr>
                <a:t>Na Half-life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dirty="0">
                  <a:solidFill>
                    <a:srgbClr val="202122"/>
                  </a:solidFill>
                </a:rPr>
                <a:t>: 59.1(6) s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668358" y="4552868"/>
              <a:ext cx="1121141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400" baseline="30000" dirty="0">
                  <a:solidFill>
                    <a:srgbClr val="202122"/>
                  </a:solidFill>
                </a:rPr>
                <a:t>24</a:t>
              </a:r>
              <a:r>
                <a:rPr lang="en-US" altLang="ko-KR" sz="1400" dirty="0">
                  <a:solidFill>
                    <a:srgbClr val="202122"/>
                  </a:solidFill>
                </a:rPr>
                <a:t>Na Half-life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400" dirty="0">
                  <a:solidFill>
                    <a:srgbClr val="202122"/>
                  </a:solidFill>
                </a:rPr>
                <a:t>: 14.99 h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55297" y="6235006"/>
            <a:ext cx="409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Measurement results and Na beam decay analysis &gt;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058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C0F3F95-F9A7-4255-A703-2E2530CB1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26242" r="2450" b="2904"/>
          <a:stretch/>
        </p:blipFill>
        <p:spPr>
          <a:xfrm>
            <a:off x="1043608" y="2174003"/>
            <a:ext cx="4987347" cy="16906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2</a:t>
            </a:r>
            <a:r>
              <a:rPr lang="en-US" altLang="ko-KR" b="1" baseline="30000" dirty="0"/>
              <a:t>nd</a:t>
            </a:r>
            <a:r>
              <a:rPr lang="ko-KR" altLang="en-US" b="1" dirty="0"/>
              <a:t> </a:t>
            </a:r>
            <a:r>
              <a:rPr lang="en-US" altLang="ko-KR" b="1" dirty="0"/>
              <a:t>RI</a:t>
            </a:r>
            <a:r>
              <a:rPr lang="ko-KR" altLang="en-US" b="1" dirty="0"/>
              <a:t> </a:t>
            </a:r>
            <a:r>
              <a:rPr lang="en-US" altLang="ko-KR" b="1" dirty="0"/>
              <a:t>beam</a:t>
            </a:r>
            <a:r>
              <a:rPr lang="ko-KR" altLang="en-US" b="1" dirty="0"/>
              <a:t> </a:t>
            </a:r>
            <a:r>
              <a:rPr lang="en-US" altLang="ko-KR" b="1" dirty="0"/>
              <a:t>experiments (’23, May 23</a:t>
            </a:r>
            <a:r>
              <a:rPr lang="en-US" altLang="ko-KR" b="1" dirty="0">
                <a:latin typeface="+mn-ea"/>
              </a:rPr>
              <a:t>~</a:t>
            </a:r>
            <a:r>
              <a:rPr lang="en-US" altLang="ko-KR" b="1" dirty="0"/>
              <a:t>)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97EA04-3381-4A1A-A4F2-B9235550DF87}"/>
              </a:ext>
            </a:extLst>
          </p:cNvPr>
          <p:cNvSpPr txBox="1"/>
          <p:nvPr/>
        </p:nvSpPr>
        <p:spPr>
          <a:xfrm>
            <a:off x="559288" y="1795434"/>
            <a:ext cx="8406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82563" indent="-182563" fontAlgn="base">
              <a:buFont typeface="Wingdings" panose="05000000000000000000" pitchFamily="2" charset="2"/>
              <a:buChar char="§"/>
            </a:pPr>
            <a:r>
              <a:rPr lang="en-US" altLang="ko-KR" dirty="0">
                <a:latin typeface="+mn-lt"/>
              </a:rPr>
              <a:t>Beam profile at wire grid : X 35 mm, Y 30 mm (focusing condition)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E4C621-75A8-408A-9F11-E185A0C9B837}"/>
              </a:ext>
            </a:extLst>
          </p:cNvPr>
          <p:cNvSpPr txBox="1"/>
          <p:nvPr/>
        </p:nvSpPr>
        <p:spPr>
          <a:xfrm>
            <a:off x="6220770" y="3224163"/>
            <a:ext cx="187220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600" dirty="0"/>
              <a:t>Beam size at slit : </a:t>
            </a:r>
          </a:p>
          <a:p>
            <a:r>
              <a:rPr lang="en-US" altLang="ko-KR" sz="1600" dirty="0"/>
              <a:t>X </a:t>
            </a:r>
            <a:r>
              <a:rPr lang="en-US" altLang="ko-KR" sz="1600" dirty="0">
                <a:latin typeface="+mn-ea"/>
              </a:rPr>
              <a:t>~2</a:t>
            </a:r>
            <a:r>
              <a:rPr lang="en-US" altLang="ko-KR" sz="1600" dirty="0"/>
              <a:t>0 mm, Y 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17 mm</a:t>
            </a:r>
            <a:endParaRPr lang="ko-KR" altLang="en-US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6E47DA-AE9B-48BF-8A94-48B3936D23A8}"/>
              </a:ext>
            </a:extLst>
          </p:cNvPr>
          <p:cNvSpPr txBox="1"/>
          <p:nvPr/>
        </p:nvSpPr>
        <p:spPr>
          <a:xfrm>
            <a:off x="648320" y="3873796"/>
            <a:ext cx="824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82563" indent="-182563" fontAlgn="base">
              <a:buFont typeface="Wingdings" panose="05000000000000000000" pitchFamily="2" charset="2"/>
              <a:buChar char="§"/>
            </a:pPr>
            <a:r>
              <a:rPr lang="en-US" altLang="ko-KR" dirty="0">
                <a:latin typeface="Calibri" panose="020F0502020204030204" pitchFamily="34" charset="0"/>
              </a:rPr>
              <a:t>Focusing, centering and profile change tests for proton beam using quadrupoles (Q14 &amp; Q15)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C009C-1569-4D85-8D6C-7BCA37F1CC96}"/>
              </a:ext>
            </a:extLst>
          </p:cNvPr>
          <p:cNvSpPr txBox="1"/>
          <p:nvPr/>
        </p:nvSpPr>
        <p:spPr>
          <a:xfrm>
            <a:off x="559288" y="1221430"/>
            <a:ext cx="811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/>
              <a:t>Proton beam current : 7 </a:t>
            </a:r>
            <a:r>
              <a:rPr lang="el-GR" altLang="ko-KR" sz="1600" dirty="0"/>
              <a:t>μ </a:t>
            </a:r>
            <a:r>
              <a:rPr lang="en-US" altLang="ko-KR" sz="1600" dirty="0"/>
              <a:t>A @ Ion Source, 1.2 </a:t>
            </a:r>
            <a:r>
              <a:rPr lang="en-US" altLang="ko-KR" sz="1600" dirty="0" err="1"/>
              <a:t>uA</a:t>
            </a:r>
            <a:r>
              <a:rPr lang="en-US" altLang="ko-KR" sz="1600" dirty="0"/>
              <a:t>  @ Stripper, 1.2 </a:t>
            </a:r>
            <a:r>
              <a:rPr lang="en-US" altLang="ko-KR" sz="1600" dirty="0" err="1"/>
              <a:t>uA</a:t>
            </a:r>
            <a:r>
              <a:rPr lang="en-US" altLang="ko-KR" sz="1600" dirty="0"/>
              <a:t> @ Proton module</a:t>
            </a:r>
            <a:endParaRPr lang="en-US" altLang="ko-KR" sz="900" dirty="0"/>
          </a:p>
          <a:p>
            <a:pPr marL="447675" indent="-447675"/>
            <a:r>
              <a:rPr lang="en-US" altLang="ko-KR" sz="1600" b="1" dirty="0">
                <a:solidFill>
                  <a:srgbClr val="FF0000"/>
                </a:solidFill>
              </a:rPr>
              <a:t>      </a:t>
            </a:r>
            <a:r>
              <a:rPr lang="en-US" altLang="ko-KR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ko-KR" sz="1600" b="1" dirty="0">
                <a:solidFill>
                  <a:srgbClr val="FF0000"/>
                </a:solidFill>
              </a:rPr>
              <a:t>&gt; 95% beam transmission from the last faraday cup of Cyclotron vault to Proton module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60" y="4228379"/>
            <a:ext cx="3243353" cy="173141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55576" y="5994102"/>
            <a:ext cx="3766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Calibri" panose="020F0502020204030204" pitchFamily="34" charset="0"/>
              </a:rPr>
              <a:t>&lt; Proton beam current of 4-jaws collimator in Proton module &gt;</a:t>
            </a:r>
            <a:endParaRPr lang="ko-KR" altLang="en-US" sz="1400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CF056CA1-14C0-4E28-BF37-81C338D15C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4" r="34745"/>
          <a:stretch/>
        </p:blipFill>
        <p:spPr>
          <a:xfrm>
            <a:off x="4483393" y="4478883"/>
            <a:ext cx="3896051" cy="1345489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4635656" y="5954088"/>
            <a:ext cx="359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Calibri" panose="020F0502020204030204" pitchFamily="34" charset="0"/>
              </a:rPr>
              <a:t>&lt; Proton beam current of 4-jaws slit in front of ISOL target &gt;</a:t>
            </a:r>
            <a:endParaRPr lang="ko-KR" alt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4121E2-E969-4163-916E-84DD4954EA01}"/>
              </a:ext>
            </a:extLst>
          </p:cNvPr>
          <p:cNvSpPr txBox="1"/>
          <p:nvPr/>
        </p:nvSpPr>
        <p:spPr>
          <a:xfrm>
            <a:off x="4843720" y="4649591"/>
            <a:ext cx="115212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ko-KR" sz="1400" b="1" dirty="0"/>
              <a:t>X-Y slit current</a:t>
            </a:r>
            <a:endParaRPr lang="ko-KR" altLang="en-US" sz="1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E4C621-75A8-408A-9F11-E185A0C9B837}"/>
              </a:ext>
            </a:extLst>
          </p:cNvPr>
          <p:cNvSpPr txBox="1"/>
          <p:nvPr/>
        </p:nvSpPr>
        <p:spPr>
          <a:xfrm>
            <a:off x="4948687" y="2644161"/>
            <a:ext cx="830540" cy="387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200" dirty="0"/>
              <a:t>signal line problem</a:t>
            </a:r>
            <a:endParaRPr lang="ko-KR" altLang="en-US" sz="1200" dirty="0"/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996635" y="2994909"/>
            <a:ext cx="114946" cy="57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0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01" y="2033037"/>
            <a:ext cx="4689610" cy="228761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443" y="4400075"/>
            <a:ext cx="2476458" cy="1890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857900"/>
            <a:ext cx="6629505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l"/>
              <a:tabLst>
                <a:tab pos="901700" algn="l"/>
              </a:tabLst>
            </a:pPr>
            <a:r>
              <a:rPr lang="en-US" altLang="ko-KR" b="1" dirty="0"/>
              <a:t>Experimental results</a:t>
            </a:r>
            <a:endParaRPr lang="en-US" altLang="ko-KR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C009C-1569-4D85-8D6C-7BCA37F1CC96}"/>
              </a:ext>
            </a:extLst>
          </p:cNvPr>
          <p:cNvSpPr txBox="1"/>
          <p:nvPr/>
        </p:nvSpPr>
        <p:spPr>
          <a:xfrm>
            <a:off x="559288" y="1154755"/>
            <a:ext cx="8117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600" dirty="0"/>
              <a:t>Proton beam 70 MeV, 1.2 </a:t>
            </a:r>
            <a:r>
              <a:rPr lang="el-GR" altLang="ko-KR" sz="1600" dirty="0"/>
              <a:t>μ </a:t>
            </a:r>
            <a:r>
              <a:rPr lang="en-US" altLang="ko-KR" sz="1600" dirty="0"/>
              <a:t>A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600" dirty="0" err="1"/>
              <a:t>SiC</a:t>
            </a:r>
            <a:r>
              <a:rPr lang="en-US" altLang="ko-KR" sz="1600" dirty="0"/>
              <a:t> target temperature 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1,400</a:t>
            </a:r>
            <a:r>
              <a:rPr lang="ko-KR" altLang="en-US" sz="1600" dirty="0">
                <a:latin typeface="돋움" panose="020B0600000101010101" pitchFamily="50" charset="-127"/>
                <a:ea typeface="돋움" panose="020B0600000101010101" pitchFamily="50" charset="-127"/>
              </a:rPr>
              <a:t>℃ </a:t>
            </a:r>
            <a:r>
              <a:rPr lang="en-US" altLang="ko-KR" sz="1600" dirty="0">
                <a:latin typeface="Calibri" panose="020F0502020204030204" pitchFamily="34" charset="0"/>
                <a:ea typeface="돋움" panose="020B0600000101010101" pitchFamily="50" charset="-127"/>
              </a:rPr>
              <a:t>(Ta heater </a:t>
            </a:r>
            <a:r>
              <a:rPr lang="en-US" altLang="ko-KR" sz="1600" dirty="0" err="1">
                <a:latin typeface="Calibri" panose="020F0502020204030204" pitchFamily="34" charset="0"/>
                <a:ea typeface="돋움" panose="020B0600000101010101" pitchFamily="50" charset="-127"/>
              </a:rPr>
              <a:t>ohmic</a:t>
            </a:r>
            <a:r>
              <a:rPr lang="en-US" altLang="ko-KR" sz="1600" dirty="0">
                <a:latin typeface="Calibri" panose="020F0502020204030204" pitchFamily="34" charset="0"/>
                <a:ea typeface="돋움" panose="020B0600000101010101" pitchFamily="50" charset="-127"/>
              </a:rPr>
              <a:t> heating </a:t>
            </a:r>
            <a:r>
              <a:rPr lang="en-US" altLang="ko-KR" sz="1600" dirty="0"/>
              <a:t>1.8 kW) </a:t>
            </a: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en-US" altLang="ko-KR" sz="1600" dirty="0">
                <a:sym typeface="Wingdings" panose="05000000000000000000" pitchFamily="2" charset="2"/>
              </a:rPr>
              <a:t>Measured RIs (so far June 1)</a:t>
            </a: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427587"/>
            <a:ext cx="2407096" cy="189601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07968" y="6276553"/>
            <a:ext cx="3743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Measurement results using scintillator + PMT &gt;</a:t>
            </a:r>
            <a:endParaRPr lang="ko-KR" alt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5254784"/>
            <a:ext cx="10892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/>
              <a:t>Yield : </a:t>
            </a:r>
          </a:p>
          <a:p>
            <a:r>
              <a:rPr lang="en-US" altLang="ko-KR" sz="1300" b="1" dirty="0"/>
              <a:t>2.4 x 10</a:t>
            </a:r>
            <a:r>
              <a:rPr lang="en-US" altLang="ko-KR" sz="1300" b="1" baseline="30000" dirty="0"/>
              <a:t>6</a:t>
            </a:r>
            <a:r>
              <a:rPr lang="en-US" altLang="ko-KR" sz="1300" b="1" dirty="0"/>
              <a:t> cps</a:t>
            </a:r>
          </a:p>
          <a:p>
            <a:r>
              <a:rPr lang="en-US" altLang="ko-KR" sz="1300" b="1" dirty="0"/>
              <a:t>(preliminary)</a:t>
            </a:r>
            <a:endParaRPr lang="ko-KR" altLang="en-US" sz="13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49957" y="5235734"/>
            <a:ext cx="10892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/>
              <a:t>Yield : </a:t>
            </a:r>
          </a:p>
          <a:p>
            <a:r>
              <a:rPr lang="en-US" altLang="ko-KR" sz="1300" b="1" dirty="0"/>
              <a:t>7.4 x 10</a:t>
            </a:r>
            <a:r>
              <a:rPr lang="en-US" altLang="ko-KR" sz="1300" b="1" baseline="30000" dirty="0"/>
              <a:t>6</a:t>
            </a:r>
            <a:r>
              <a:rPr lang="en-US" altLang="ko-KR" sz="1300" b="1" dirty="0"/>
              <a:t> cps</a:t>
            </a:r>
          </a:p>
          <a:p>
            <a:r>
              <a:rPr lang="en-US" altLang="ko-KR" sz="1300" b="1" dirty="0"/>
              <a:t>(preliminary)</a:t>
            </a:r>
            <a:endParaRPr lang="ko-KR" altLang="en-US" sz="13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673" y="4427587"/>
            <a:ext cx="2347744" cy="185608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041526" y="272622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aseline="30000" dirty="0"/>
              <a:t>26m</a:t>
            </a:r>
            <a:r>
              <a:rPr lang="en-US" altLang="ko-KR" dirty="0"/>
              <a:t>Al</a:t>
            </a:r>
            <a:endParaRPr lang="ko-KR" altLang="en-US" dirty="0"/>
          </a:p>
        </p:txBody>
      </p:sp>
      <p:cxnSp>
        <p:nvCxnSpPr>
          <p:cNvPr id="37" name="직선 화살표 연결선 36"/>
          <p:cNvCxnSpPr/>
          <p:nvPr/>
        </p:nvCxnSpPr>
        <p:spPr>
          <a:xfrm>
            <a:off x="5301169" y="2777359"/>
            <a:ext cx="1719103" cy="7833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7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955494"/>
            <a:ext cx="6629505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en-US" altLang="ko-KR" sz="1600" b="1" dirty="0"/>
              <a:t>Measured results for </a:t>
            </a:r>
            <a:r>
              <a:rPr lang="en-US" altLang="ko-KR" sz="1600" b="1" baseline="30000" dirty="0"/>
              <a:t>20</a:t>
            </a:r>
            <a:r>
              <a:rPr lang="en-US" altLang="ko-KR" sz="1600" b="1" dirty="0"/>
              <a:t>Na (half-life : 0.447.9 s)</a:t>
            </a:r>
            <a:endParaRPr lang="en-US" altLang="ko-KR" sz="1600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6924" y="188640"/>
            <a:ext cx="3206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6856" y="3254806"/>
            <a:ext cx="4225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&lt; Measurement result of </a:t>
            </a:r>
            <a:r>
              <a:rPr lang="en-US" altLang="ko-KR" sz="1400" baseline="30000" dirty="0"/>
              <a:t>20</a:t>
            </a:r>
            <a:r>
              <a:rPr lang="en-US" altLang="ko-KR" sz="1400" dirty="0"/>
              <a:t>Na using scintillator + PMT &gt;</a:t>
            </a:r>
            <a:endParaRPr lang="ko-KR" altLang="en-US" sz="1400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997CCC-5CDB-451B-BE57-06952130A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23948"/>
            <a:ext cx="3134965" cy="18565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953" y="3586488"/>
            <a:ext cx="6629505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eaLnBrk="0" latinLnBrk="0" hangingPunct="0">
              <a:lnSpc>
                <a:spcPct val="80000"/>
              </a:lnSpc>
              <a:spcBef>
                <a:spcPct val="30000"/>
              </a:spcBef>
              <a:buFont typeface="Wingdings" panose="05000000000000000000" pitchFamily="2" charset="2"/>
              <a:buChar char="§"/>
              <a:tabLst>
                <a:tab pos="901700" algn="l"/>
              </a:tabLst>
            </a:pPr>
            <a:r>
              <a:rPr lang="en-US" altLang="ko-KR" sz="1600" b="1" dirty="0"/>
              <a:t>Na RIs detected by </a:t>
            </a:r>
            <a:r>
              <a:rPr lang="en-US" altLang="ko-KR" sz="1600" b="1" dirty="0" err="1"/>
              <a:t>HPGe</a:t>
            </a:r>
            <a:r>
              <a:rPr lang="en-US" altLang="ko-KR" sz="1600" b="1" dirty="0"/>
              <a:t> at RIID</a:t>
            </a:r>
            <a:endParaRPr lang="en-US" altLang="ko-KR" sz="1600" dirty="0">
              <a:sym typeface="Wingdings" panose="05000000000000000000" pitchFamily="2" charset="2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297006"/>
            <a:ext cx="2946263" cy="19906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44208" y="2362886"/>
            <a:ext cx="108920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b="1" dirty="0"/>
              <a:t>Yield : </a:t>
            </a:r>
          </a:p>
          <a:p>
            <a:r>
              <a:rPr lang="en-US" altLang="ko-KR" sz="1300" b="1" dirty="0"/>
              <a:t>1.7 x 10</a:t>
            </a:r>
            <a:r>
              <a:rPr lang="en-US" altLang="ko-KR" sz="1300" b="1" baseline="30000" dirty="0"/>
              <a:t>5</a:t>
            </a:r>
            <a:r>
              <a:rPr lang="en-US" altLang="ko-KR" sz="1300" b="1" dirty="0"/>
              <a:t> cps</a:t>
            </a:r>
          </a:p>
          <a:p>
            <a:r>
              <a:rPr lang="en-US" altLang="ko-KR" sz="1300" b="1" dirty="0"/>
              <a:t>(preliminary)</a:t>
            </a:r>
            <a:endParaRPr lang="ko-KR" altLang="en-US" sz="1300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53" y="3903565"/>
            <a:ext cx="2950798" cy="13595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5321568"/>
            <a:ext cx="2593657" cy="119479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3847026"/>
            <a:ext cx="2750096" cy="12632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7246" y="5242827"/>
            <a:ext cx="2734323" cy="12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610" y="21607"/>
            <a:ext cx="637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  <a:latin typeface="Palatino" pitchFamily="18" charset="0"/>
                <a:ea typeface="HY헤드라인M" panose="02030600000101010101" pitchFamily="18" charset="-127"/>
              </a:rPr>
              <a:t>Purpose of the RAON ISOL system</a:t>
            </a:r>
            <a:endParaRPr lang="ko-KR" altLang="en-US" sz="3200" b="1" dirty="0">
              <a:solidFill>
                <a:schemeClr val="bg1"/>
              </a:solidFill>
              <a:latin typeface="Palatino" pitchFamily="18" charset="0"/>
              <a:ea typeface="HY헤드라인M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052736"/>
            <a:ext cx="7992888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/>
              <a:t>After completing the ISOL system installation in June 2021, the design requirements of the ISOL system were verified through the separation/transport test using a stable beam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/>
              <a:t>RI production/separation tests using high- and low-density </a:t>
            </a:r>
            <a:r>
              <a:rPr lang="en-US" altLang="ko-KR" sz="1600" dirty="0" err="1"/>
              <a:t>SiC</a:t>
            </a:r>
            <a:r>
              <a:rPr lang="en-US" altLang="ko-KR" sz="1600" dirty="0"/>
              <a:t> targets are ongoing from March 2023</a:t>
            </a:r>
          </a:p>
          <a:p>
            <a:pPr marL="447675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RI beams (</a:t>
            </a:r>
            <a:r>
              <a:rPr lang="en-US" altLang="ko-KR" sz="1600" baseline="30000" dirty="0"/>
              <a:t>20</a:t>
            </a:r>
            <a:r>
              <a:rPr lang="en-US" altLang="ko-KR" sz="1600" baseline="30000" dirty="0">
                <a:latin typeface="+mn-ea"/>
              </a:rPr>
              <a:t>~</a:t>
            </a:r>
            <a:r>
              <a:rPr lang="en-US" altLang="ko-KR" sz="1600" baseline="30000" dirty="0"/>
              <a:t>22</a:t>
            </a:r>
            <a:r>
              <a:rPr lang="en-US" altLang="ko-KR" sz="1600" dirty="0"/>
              <a:t>Na, </a:t>
            </a:r>
            <a:r>
              <a:rPr lang="en-US" altLang="ko-KR" sz="1600" baseline="30000" dirty="0"/>
              <a:t>24</a:t>
            </a:r>
            <a:r>
              <a:rPr lang="en-US" altLang="ko-KR" sz="1600" baseline="30000" dirty="0">
                <a:latin typeface="+mn-ea"/>
              </a:rPr>
              <a:t>~</a:t>
            </a:r>
            <a:r>
              <a:rPr lang="en-US" altLang="ko-KR" sz="1600" baseline="30000" dirty="0"/>
              <a:t>25</a:t>
            </a:r>
            <a:r>
              <a:rPr lang="en-US" altLang="ko-KR" sz="1600" dirty="0"/>
              <a:t>Na, </a:t>
            </a:r>
            <a:r>
              <a:rPr lang="en-US" altLang="ko-KR" sz="1600" baseline="30000" dirty="0"/>
              <a:t>26m</a:t>
            </a:r>
            <a:r>
              <a:rPr lang="en-US" altLang="ko-KR" sz="1600" dirty="0"/>
              <a:t>Al isomer) were measured and confirmed using scintillator + PMT and </a:t>
            </a:r>
            <a:r>
              <a:rPr lang="en-US" altLang="ko-KR" sz="1600" dirty="0" err="1"/>
              <a:t>HPGe</a:t>
            </a:r>
            <a:r>
              <a:rPr lang="en-US" altLang="ko-KR" sz="1600" dirty="0"/>
              <a:t> </a:t>
            </a:r>
          </a:p>
          <a:p>
            <a:pPr marL="447675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through the measurement of the </a:t>
            </a:r>
            <a:r>
              <a:rPr lang="en-US" altLang="ko-KR" sz="1600" baseline="30000" dirty="0"/>
              <a:t>20</a:t>
            </a:r>
            <a:r>
              <a:rPr lang="en-US" altLang="ko-KR" sz="1600" dirty="0"/>
              <a:t>Na at low power (</a:t>
            </a:r>
            <a:r>
              <a:rPr lang="en-US" altLang="ko-KR" sz="1600" dirty="0">
                <a:latin typeface="+mn-ea"/>
              </a:rPr>
              <a:t>~</a:t>
            </a:r>
            <a:r>
              <a:rPr lang="en-US" altLang="ko-KR" sz="1600" dirty="0"/>
              <a:t>100W), the possibility of measuring various short-lived RI beams was confirmed</a:t>
            </a:r>
          </a:p>
          <a:p>
            <a:pPr marL="447675" indent="-1809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/>
              <a:t>for the time being, we plan to perform RI production/release tests according to the target environment using low-density </a:t>
            </a:r>
            <a:r>
              <a:rPr lang="en-US" altLang="ko-KR" sz="1600" dirty="0" err="1"/>
              <a:t>SiC</a:t>
            </a:r>
            <a:r>
              <a:rPr lang="en-US" altLang="ko-KR" sz="1600" dirty="0"/>
              <a:t> target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/>
              <a:t>Future Plans</a:t>
            </a:r>
          </a:p>
          <a:p>
            <a:pPr marL="447675" indent="-18097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2nd half of 2023: production of </a:t>
            </a:r>
            <a:r>
              <a:rPr lang="en-US" altLang="ko-KR" sz="1600" baseline="30000" dirty="0"/>
              <a:t>26</a:t>
            </a:r>
            <a:r>
              <a:rPr lang="en-US" altLang="ko-KR" sz="1600" dirty="0"/>
              <a:t>Al beam using laser ion source and delivery to MMS or CLS</a:t>
            </a:r>
          </a:p>
          <a:p>
            <a:pPr marL="447675" indent="-18097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1st half of 2024: start ISOL RI beam transport to SCL3 injector</a:t>
            </a:r>
          </a:p>
          <a:p>
            <a:pPr marL="447675" indent="-18097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plasma ion source is currently under development</a:t>
            </a:r>
          </a:p>
          <a:p>
            <a:pPr marL="447675" indent="-18097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1600" dirty="0"/>
              <a:t>from 2025, the </a:t>
            </a:r>
            <a:r>
              <a:rPr lang="en-US" altLang="ko-KR" sz="1600" dirty="0" err="1"/>
              <a:t>UCx</a:t>
            </a:r>
            <a:r>
              <a:rPr lang="en-US" altLang="ko-KR" sz="1600" dirty="0"/>
              <a:t> target will be used, and the beam power will be gradually increased to 5 kW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ko-KR" sz="1600" dirty="0"/>
              <a:t>We will continue to cooperate with foreign ISOL organizations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BD39B9-08B8-4021-83E3-0BD23D79FA96}"/>
              </a:ext>
            </a:extLst>
          </p:cNvPr>
          <p:cNvSpPr txBox="1"/>
          <p:nvPr/>
        </p:nvSpPr>
        <p:spPr>
          <a:xfrm>
            <a:off x="2236924" y="188640"/>
            <a:ext cx="3181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&amp; future plan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0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" y="332656"/>
            <a:ext cx="9140282" cy="59766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85496" y="548680"/>
            <a:ext cx="8176726" cy="769441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4400" dirty="0">
                <a:solidFill>
                  <a:srgbClr val="0000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Thank you for your attention !</a:t>
            </a:r>
            <a:endParaRPr lang="ko-KR" altLang="en-US" sz="4400" dirty="0">
              <a:solidFill>
                <a:srgbClr val="0000FF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5334307"/>
            <a:ext cx="6300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FFFF00"/>
                </a:solidFill>
              </a:rPr>
              <a:t>“</a:t>
            </a:r>
            <a:r>
              <a:rPr lang="ko-KR" altLang="en-US" sz="2400" dirty="0">
                <a:solidFill>
                  <a:srgbClr val="FFFF00"/>
                </a:solidFill>
              </a:rPr>
              <a:t>We thank the international ISOL reviewer</a:t>
            </a:r>
            <a:r>
              <a:rPr lang="en-US" altLang="ko-KR" sz="2400" dirty="0">
                <a:solidFill>
                  <a:srgbClr val="FFFF00"/>
                </a:solidFill>
              </a:rPr>
              <a:t>s</a:t>
            </a:r>
            <a:r>
              <a:rPr lang="ko-KR" altLang="en-US" sz="2400" dirty="0">
                <a:solidFill>
                  <a:srgbClr val="FFFF00"/>
                </a:solidFill>
              </a:rPr>
              <a:t> for their valuable advice and assistance</a:t>
            </a:r>
            <a:r>
              <a:rPr lang="en-US" altLang="ko-KR" sz="2400" dirty="0">
                <a:solidFill>
                  <a:srgbClr val="FFFF00"/>
                </a:solidFill>
              </a:rPr>
              <a:t>”</a:t>
            </a:r>
            <a:endParaRPr lang="ko-KR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865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beam Production at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9" name="표 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1305712"/>
                  </p:ext>
                </p:extLst>
              </p:nvPr>
            </p:nvGraphicFramePr>
            <p:xfrm>
              <a:off x="370802" y="907220"/>
              <a:ext cx="8369271" cy="16560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1437">
                      <a:extLst>
                        <a:ext uri="{9D8B030D-6E8A-4147-A177-3AD203B41FA5}">
                          <a16:colId xmlns:a16="http://schemas.microsoft.com/office/drawing/2014/main" val="66892243"/>
                        </a:ext>
                      </a:extLst>
                    </a:gridCol>
                    <a:gridCol w="2394026">
                      <a:extLst>
                        <a:ext uri="{9D8B030D-6E8A-4147-A177-3AD203B41FA5}">
                          <a16:colId xmlns:a16="http://schemas.microsoft.com/office/drawing/2014/main" val="2519147817"/>
                        </a:ext>
                      </a:extLst>
                    </a:gridCol>
                    <a:gridCol w="1919552">
                      <a:extLst>
                        <a:ext uri="{9D8B030D-6E8A-4147-A177-3AD203B41FA5}">
                          <a16:colId xmlns:a16="http://schemas.microsoft.com/office/drawing/2014/main" val="2152203491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val="3086477507"/>
                        </a:ext>
                      </a:extLst>
                    </a:gridCol>
                  </a:tblGrid>
                  <a:tr h="304698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KoBRA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ISOL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IF Separator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4236221"/>
                      </a:ext>
                    </a:extLst>
                  </a:tr>
                  <a:tr h="429910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RIB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production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&amp;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acceleration mode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ECR (SIB)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SCL3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 err="1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KoBRA</a:t>
                          </a:r>
                          <a:r>
                            <a:rPr lang="en-US" altLang="ko-KR" sz="1500" baseline="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Prod. Target 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Cyclotron (p)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</a:p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ISOL (RIB)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SCL3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ECR (SIB)</a:t>
                          </a:r>
                          <a:r>
                            <a:rPr lang="en-US" altLang="ko-KR" sz="1500" baseline="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or ISOL (RIB)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SCL3</a:t>
                          </a:r>
                          <a:r>
                            <a:rPr lang="en-US" altLang="ko-KR" sz="15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SCL2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→</m:t>
                              </m:r>
                            </m:oMath>
                          </a14:m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IF (RIB)</a:t>
                          </a:r>
                          <a:endParaRPr lang="en-US" altLang="ko-KR" sz="1500" baseline="0" dirty="0"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3057116"/>
                      </a:ext>
                    </a:extLst>
                  </a:tr>
                  <a:tr h="429910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Production</a:t>
                          </a:r>
                        </a:p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Mechanism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Direct reactions</a:t>
                          </a:r>
                        </a:p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Multi</a:t>
                          </a:r>
                          <a:r>
                            <a:rPr lang="en-US" altLang="ko-KR" sz="1500" baseline="0" dirty="0"/>
                            <a:t> Nucleon Transfer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 induced U fission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PF, U fission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39411774"/>
                      </a:ext>
                    </a:extLst>
                  </a:tr>
                  <a:tr h="38779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RIB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&lt; a few</a:t>
                          </a:r>
                          <a:r>
                            <a:rPr lang="en-US" altLang="ko-KR" sz="1500" baseline="0" dirty="0"/>
                            <a:t> tens of</a:t>
                          </a:r>
                          <a:r>
                            <a:rPr lang="ko-KR" altLang="en-US" sz="1500" baseline="0" dirty="0"/>
                            <a:t> </a:t>
                          </a:r>
                          <a:r>
                            <a:rPr lang="en-US" altLang="ko-KR" sz="1500" baseline="0" dirty="0"/>
                            <a:t>MeV/u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 &gt; a few of </a:t>
                          </a:r>
                          <a:r>
                            <a:rPr lang="en-US" altLang="ko-KR" sz="1500" dirty="0" err="1"/>
                            <a:t>keV</a:t>
                          </a:r>
                          <a:r>
                            <a:rPr lang="en-US" altLang="ko-KR" sz="1500" dirty="0"/>
                            <a:t>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&lt; a hundreds of MeV/u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79447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9" name="표 8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1305712"/>
                  </p:ext>
                </p:extLst>
              </p:nvPr>
            </p:nvGraphicFramePr>
            <p:xfrm>
              <a:off x="370802" y="907220"/>
              <a:ext cx="8369271" cy="16560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5143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66892243"/>
                        </a:ext>
                      </a:extLst>
                    </a:gridCol>
                    <a:gridCol w="239402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519147817"/>
                        </a:ext>
                      </a:extLst>
                    </a:gridCol>
                    <a:gridCol w="191955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152203491"/>
                        </a:ext>
                      </a:extLst>
                    </a:gridCol>
                    <a:gridCol w="230425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086477507"/>
                        </a:ext>
                      </a:extLst>
                    </a:gridCol>
                  </a:tblGrid>
                  <a:tr h="344742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KoBRA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ISOL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dirty="0">
                              <a:solidFill>
                                <a:srgbClr val="1408FC"/>
                              </a:solidFill>
                            </a:rPr>
                            <a:t>IF Separator</a:t>
                          </a:r>
                          <a:endParaRPr lang="ko-KR" altLang="en-US" dirty="0">
                            <a:solidFill>
                              <a:srgbClr val="1408FC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774236221"/>
                      </a:ext>
                    </a:extLst>
                  </a:tr>
                  <a:tr h="461772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RIB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production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&amp;</a:t>
                          </a:r>
                          <a:r>
                            <a:rPr lang="ko-KR" altLang="en-US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altLang="ko-KR" sz="1500" dirty="0"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acceleration mode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73537" t="-80263" r="-177354" b="-18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16508" t="-80263" r="-121270" b="-18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63757" t="-80263" r="-1058" b="-18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613057116"/>
                      </a:ext>
                    </a:extLst>
                  </a:tr>
                  <a:tr h="461772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Production</a:t>
                          </a:r>
                        </a:p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Mechanism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Direct reactions</a:t>
                          </a:r>
                        </a:p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Multi</a:t>
                          </a:r>
                          <a:r>
                            <a:rPr lang="en-US" altLang="ko-KR" sz="1500" baseline="0" dirty="0"/>
                            <a:t> Nucleon Transfer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 induced U fission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PF, U fission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239411774"/>
                      </a:ext>
                    </a:extLst>
                  </a:tr>
                  <a:tr h="387799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RIB Energy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&lt; a few</a:t>
                          </a:r>
                          <a:r>
                            <a:rPr lang="en-US" altLang="ko-KR" sz="1500" baseline="0" dirty="0"/>
                            <a:t> tens of</a:t>
                          </a:r>
                          <a:r>
                            <a:rPr lang="ko-KR" altLang="en-US" sz="1500" baseline="0" dirty="0"/>
                            <a:t> </a:t>
                          </a:r>
                          <a:r>
                            <a:rPr lang="en-US" altLang="ko-KR" sz="1500" baseline="0" dirty="0"/>
                            <a:t>MeV/u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 &gt; a few of </a:t>
                          </a:r>
                          <a:r>
                            <a:rPr lang="en-US" altLang="ko-KR" sz="1500" dirty="0" err="1"/>
                            <a:t>keV</a:t>
                          </a:r>
                          <a:r>
                            <a:rPr lang="en-US" altLang="ko-KR" sz="1500" dirty="0"/>
                            <a:t>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80000"/>
                            </a:lnSpc>
                          </a:pPr>
                          <a:r>
                            <a:rPr lang="en-US" altLang="ko-KR" sz="1500" dirty="0"/>
                            <a:t>&lt; a hundreds of MeV/u</a:t>
                          </a:r>
                          <a:endParaRPr lang="ko-KR" altLang="en-US" sz="15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91794474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2" y="3014653"/>
            <a:ext cx="7957687" cy="2297720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474186" y="5274276"/>
            <a:ext cx="82742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b="1" kern="0" dirty="0">
                <a:solidFill>
                  <a:srgbClr val="000000"/>
                </a:solidFill>
                <a:sym typeface="Wingdings" panose="05000000000000000000" pitchFamily="2" charset="2"/>
              </a:rPr>
              <a:t>ISOL + IF</a:t>
            </a:r>
            <a:endParaRPr lang="ko-KR" altLang="en-US" b="1" dirty="0"/>
          </a:p>
          <a:p>
            <a:pPr marL="223838" lvl="1" indent="-107950" latinLnBrk="0"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srgbClr val="000000"/>
                </a:solidFill>
                <a:sym typeface="Wingdings" panose="05000000000000000000" pitchFamily="2" charset="2"/>
              </a:rPr>
              <a:t> ISOL : </a:t>
            </a:r>
            <a:r>
              <a:rPr lang="en-US" altLang="ko-KR" sz="1600" dirty="0">
                <a:solidFill>
                  <a:srgbClr val="000000"/>
                </a:solidFill>
              </a:rPr>
              <a:t>direct fission of </a:t>
            </a:r>
            <a:r>
              <a:rPr lang="en-US" altLang="ko-KR" sz="1600" baseline="30000" dirty="0">
                <a:solidFill>
                  <a:srgbClr val="000000"/>
                </a:solidFill>
              </a:rPr>
              <a:t>238</a:t>
            </a:r>
            <a:r>
              <a:rPr lang="en-US" altLang="ko-KR" sz="1600" dirty="0">
                <a:solidFill>
                  <a:srgbClr val="000000"/>
                </a:solidFill>
              </a:rPr>
              <a:t>U by 70 MeV protons</a:t>
            </a:r>
          </a:p>
          <a:p>
            <a:pPr marL="223838" lvl="1" indent="-107950" latinLnBrk="0"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srgbClr val="000000"/>
                </a:solidFill>
              </a:rPr>
              <a:t> IF : 200 MeV/u, 8.3 p</a:t>
            </a:r>
            <a:r>
              <a:rPr lang="el-GR" altLang="ko-KR" sz="1600" dirty="0">
                <a:solidFill>
                  <a:srgbClr val="000000"/>
                </a:solidFill>
              </a:rPr>
              <a:t>μ</a:t>
            </a:r>
            <a:r>
              <a:rPr lang="en-US" altLang="ko-KR" sz="1600" dirty="0">
                <a:solidFill>
                  <a:srgbClr val="000000"/>
                </a:solidFill>
              </a:rPr>
              <a:t>A of </a:t>
            </a:r>
            <a:r>
              <a:rPr lang="en-US" altLang="ko-KR" sz="1600" baseline="30000" dirty="0">
                <a:solidFill>
                  <a:srgbClr val="000000"/>
                </a:solidFill>
              </a:rPr>
              <a:t>238</a:t>
            </a:r>
            <a:r>
              <a:rPr lang="en-US" altLang="ko-KR" sz="1600" dirty="0">
                <a:solidFill>
                  <a:srgbClr val="000000"/>
                </a:solidFill>
              </a:rPr>
              <a:t>U</a:t>
            </a:r>
          </a:p>
          <a:p>
            <a:pPr marL="223838" lvl="1" indent="-107950" latinLnBrk="0">
              <a:buFont typeface="Wingdings" panose="05000000000000000000" pitchFamily="2" charset="2"/>
              <a:buChar char="§"/>
              <a:defRPr/>
            </a:pPr>
            <a:r>
              <a:rPr lang="en-US" altLang="ko-KR" sz="1600" dirty="0">
                <a:solidFill>
                  <a:srgbClr val="000000"/>
                </a:solidFill>
              </a:rPr>
              <a:t> </a:t>
            </a:r>
            <a:r>
              <a:rPr lang="en-US" altLang="ko-KR" sz="1600" kern="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132</a:t>
            </a:r>
            <a:r>
              <a:rPr lang="en-US" altLang="ko-KR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Sn : 10 </a:t>
            </a:r>
            <a:r>
              <a:rPr lang="en-US" altLang="ko-KR" sz="1600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keV</a:t>
            </a:r>
            <a:r>
              <a:rPr lang="en-US" altLang="ko-KR" sz="1600" kern="0" dirty="0">
                <a:solidFill>
                  <a:srgbClr val="000000"/>
                </a:solidFill>
                <a:sym typeface="Wingdings" panose="05000000000000000000" pitchFamily="2" charset="2"/>
              </a:rPr>
              <a:t>/u (ISOL)  25 MeV/u (SCL3)  250 MeV/u (SCL2)  more exotic RI (IF)</a:t>
            </a:r>
          </a:p>
          <a:p>
            <a:pPr marL="115888" lvl="1" latinLnBrk="0">
              <a:defRPr/>
            </a:pPr>
            <a:r>
              <a:rPr lang="en-US" altLang="ko-KR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                                                                                                    (up</a:t>
            </a:r>
            <a:r>
              <a:rPr lang="ko-KR" altLang="en-US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to </a:t>
            </a:r>
            <a:r>
              <a:rPr lang="en-US" altLang="ko-KR" sz="1400" kern="0" dirty="0">
                <a:solidFill>
                  <a:srgbClr val="000000"/>
                </a:solidFill>
                <a:latin typeface="+mn-ea"/>
                <a:sym typeface="Wingdings" panose="05000000000000000000" pitchFamily="2" charset="2"/>
              </a:rPr>
              <a:t>~</a:t>
            </a:r>
            <a:r>
              <a:rPr lang="en-US" altLang="ko-KR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10</a:t>
            </a:r>
            <a:r>
              <a:rPr lang="en-US" altLang="ko-KR" sz="1400" kern="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8</a:t>
            </a:r>
            <a:r>
              <a:rPr lang="en-US" altLang="ko-KR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1400" kern="0" dirty="0" err="1">
                <a:solidFill>
                  <a:srgbClr val="000000"/>
                </a:solidFill>
                <a:sym typeface="Wingdings" panose="05000000000000000000" pitchFamily="2" charset="2"/>
              </a:rPr>
              <a:t>pps</a:t>
            </a:r>
            <a:r>
              <a:rPr lang="en-US" altLang="ko-KR" sz="1400" kern="0" dirty="0">
                <a:solidFill>
                  <a:srgbClr val="000000"/>
                </a:solidFill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414352" y="5298475"/>
            <a:ext cx="8282173" cy="12906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27254" y="2581218"/>
            <a:ext cx="8369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err="1"/>
              <a:t>KoBRA</a:t>
            </a:r>
            <a:r>
              <a:rPr lang="ko-KR" altLang="en-US" sz="1100" dirty="0"/>
              <a:t> </a:t>
            </a:r>
            <a:r>
              <a:rPr lang="en-US" altLang="ko-KR" sz="1100" dirty="0"/>
              <a:t>: Korea Board acceptance Recoil spectrometer &amp; Apparatus                                                 </a:t>
            </a:r>
            <a:r>
              <a:rPr lang="en-US" altLang="ko-KR" sz="1100" b="1" dirty="0"/>
              <a:t>ISOL</a:t>
            </a:r>
            <a:r>
              <a:rPr lang="en-US" altLang="ko-KR" sz="1100" dirty="0"/>
              <a:t> : Isotope-Separator Om-Line</a:t>
            </a:r>
          </a:p>
          <a:p>
            <a:r>
              <a:rPr lang="en-US" altLang="ko-KR" sz="1100" b="1" dirty="0"/>
              <a:t>IF</a:t>
            </a:r>
            <a:r>
              <a:rPr lang="en-US" altLang="ko-KR" sz="1100" dirty="0"/>
              <a:t> : In-flight Fragmentation separator          </a:t>
            </a:r>
            <a:r>
              <a:rPr lang="en-US" altLang="ko-KR" sz="1100" b="1" dirty="0"/>
              <a:t>SCL 3</a:t>
            </a:r>
            <a:r>
              <a:rPr lang="en-US" altLang="ko-KR" sz="1100" dirty="0"/>
              <a:t>: (Low-energy) Super Conduction </a:t>
            </a:r>
            <a:r>
              <a:rPr lang="en-US" altLang="ko-KR" sz="1100" dirty="0" err="1"/>
              <a:t>Linac</a:t>
            </a:r>
            <a:r>
              <a:rPr lang="en-US" altLang="ko-KR" sz="1100" dirty="0"/>
              <a:t> 3</a:t>
            </a:r>
            <a:r>
              <a:rPr lang="en-US" altLang="ko-KR" sz="1100" b="1" dirty="0"/>
              <a:t>           SCL2 </a:t>
            </a:r>
            <a:r>
              <a:rPr lang="en-US" altLang="ko-KR" sz="1100" dirty="0"/>
              <a:t>: (High-energy) Super Conduction </a:t>
            </a:r>
            <a:r>
              <a:rPr lang="en-US" altLang="ko-KR" sz="1100" dirty="0" err="1"/>
              <a:t>Linac</a:t>
            </a:r>
            <a:r>
              <a:rPr lang="en-US" altLang="ko-KR" sz="1100" dirty="0"/>
              <a:t>  2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341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311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RIs from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1B052-80D2-494B-9080-8F255A546CE4}"/>
              </a:ext>
            </a:extLst>
          </p:cNvPr>
          <p:cNvSpPr txBox="1"/>
          <p:nvPr/>
        </p:nvSpPr>
        <p:spPr>
          <a:xfrm>
            <a:off x="694504" y="6059191"/>
            <a:ext cx="775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231" b="4532"/>
          <a:stretch/>
        </p:blipFill>
        <p:spPr>
          <a:xfrm>
            <a:off x="899592" y="1236266"/>
            <a:ext cx="7200655" cy="46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546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SCL3 beam commissioning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3893060"/>
            <a:ext cx="3561159" cy="257932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892350"/>
            <a:ext cx="3706512" cy="254694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3609" y="873950"/>
            <a:ext cx="815207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dirty="0">
                <a:sym typeface="Symbol" panose="05050102010706020507" pitchFamily="18" charset="2"/>
              </a:rPr>
              <a:t>The first successful beam commissioning of the </a:t>
            </a:r>
            <a:r>
              <a:rPr lang="en-US" altLang="ko-KR" dirty="0"/>
              <a:t>low-energy superconducting </a:t>
            </a:r>
            <a:r>
              <a:rPr lang="en-US" altLang="ko-KR" dirty="0" err="1"/>
              <a:t>linac</a:t>
            </a:r>
            <a:r>
              <a:rPr lang="en-US" altLang="ko-KR" dirty="0"/>
              <a:t> (</a:t>
            </a:r>
            <a:r>
              <a:rPr lang="en-US" altLang="ko-KR" dirty="0">
                <a:sym typeface="Symbol" panose="05050102010706020507" pitchFamily="18" charset="2"/>
              </a:rPr>
              <a:t>SCL3) with </a:t>
            </a:r>
            <a:r>
              <a:rPr lang="en-US" altLang="ko-KR" baseline="30000" dirty="0">
                <a:sym typeface="Symbol" panose="05050102010706020507" pitchFamily="18" charset="2"/>
              </a:rPr>
              <a:t>40</a:t>
            </a:r>
            <a:r>
              <a:rPr lang="en-US" altLang="ko-KR" dirty="0">
                <a:sym typeface="Symbol" panose="05050102010706020507" pitchFamily="18" charset="2"/>
              </a:rPr>
              <a:t>Ar</a:t>
            </a:r>
            <a:r>
              <a:rPr lang="en-US" altLang="ko-KR" baseline="30000" dirty="0">
                <a:sym typeface="Symbol" panose="05050102010706020507" pitchFamily="18" charset="2"/>
              </a:rPr>
              <a:t>9+</a:t>
            </a:r>
            <a:r>
              <a:rPr lang="en-US" altLang="ko-KR" dirty="0">
                <a:sym typeface="Symbol" panose="05050102010706020507" pitchFamily="18" charset="2"/>
              </a:rPr>
              <a:t> beam in May 23, 2023 (have been performed by Accelerator Division in IRIS)</a:t>
            </a:r>
            <a:endParaRPr lang="ko-KR" alt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843926" y="3441327"/>
            <a:ext cx="4492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>
                <a:solidFill>
                  <a:srgbClr val="000000"/>
                </a:solidFill>
                <a:ea typeface="나눔고딕 ExtraBold" panose="020D0904000000000000" pitchFamily="50" charset="-127"/>
                <a:cs typeface="Times New Roman" panose="02020603050405020304" pitchFamily="18" charset="0"/>
              </a:rPr>
              <a:t>Ar</a:t>
            </a:r>
            <a:r>
              <a:rPr kumimoji="1" lang="en-US" altLang="ko-KR" sz="1600" b="1" baseline="30000" dirty="0">
                <a:solidFill>
                  <a:srgbClr val="000000"/>
                </a:solidFill>
                <a:ea typeface="나눔고딕 ExtraBold" panose="020D0904000000000000" pitchFamily="50" charset="-127"/>
                <a:cs typeface="Times New Roman" panose="02020603050405020304" pitchFamily="18" charset="0"/>
              </a:rPr>
              <a:t>9+</a:t>
            </a:r>
            <a:r>
              <a:rPr kumimoji="1" lang="en-US" altLang="ko-KR" sz="1600" b="1" dirty="0">
                <a:solidFill>
                  <a:srgbClr val="000000"/>
                </a:solidFill>
                <a:ea typeface="나눔고딕 ExtraBold" panose="020D0904000000000000" pitchFamily="50" charset="-127"/>
                <a:cs typeface="Times New Roman" panose="02020603050405020304" pitchFamily="18" charset="0"/>
              </a:rPr>
              <a:t> beams accelerated by entire SCL3(QWR/HWR)</a:t>
            </a:r>
            <a:endParaRPr lang="ko-KR" altLang="en-US" sz="1600" dirty="0"/>
          </a:p>
        </p:txBody>
      </p:sp>
      <p:sp>
        <p:nvSpPr>
          <p:cNvPr id="124" name="TextBox 123"/>
          <p:cNvSpPr txBox="1"/>
          <p:nvPr/>
        </p:nvSpPr>
        <p:spPr>
          <a:xfrm>
            <a:off x="2558490" y="4111646"/>
            <a:ext cx="154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17.581 MeV/u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0232" y="412574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21.256 </a:t>
            </a:r>
            <a:r>
              <a:rPr lang="el-GR" altLang="ko-KR" b="1" dirty="0">
                <a:solidFill>
                  <a:schemeClr val="bg1"/>
                </a:solidFill>
              </a:rPr>
              <a:t>μ</a:t>
            </a:r>
            <a:r>
              <a:rPr lang="en-US" altLang="ko-KR" b="1" dirty="0">
                <a:solidFill>
                  <a:schemeClr val="bg1"/>
                </a:solidFill>
              </a:rPr>
              <a:t>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/>
          <a:srcRect t="28805" b="21998"/>
          <a:stretch/>
        </p:blipFill>
        <p:spPr>
          <a:xfrm>
            <a:off x="703147" y="1712143"/>
            <a:ext cx="7650796" cy="1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65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</a:t>
            </a:r>
            <a:r>
              <a:rPr lang="en-US" altLang="ko-K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linac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SCL3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050F3-7EA2-454A-B76F-92C3387FF288}"/>
              </a:ext>
            </a:extLst>
          </p:cNvPr>
          <p:cNvSpPr txBox="1"/>
          <p:nvPr/>
        </p:nvSpPr>
        <p:spPr>
          <a:xfrm>
            <a:off x="1136506" y="3451381"/>
            <a:ext cx="2463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ea typeface="나눔고딕" panose="020D0604000000000000" pitchFamily="50" charset="-127"/>
                <a:cs typeface="Arial" panose="020B0604020202020204" pitchFamily="34" charset="0"/>
              </a:rPr>
              <a:t> QWR &amp; </a:t>
            </a:r>
            <a:r>
              <a:rPr lang="en-US" altLang="ko-KR" sz="1600" dirty="0" err="1">
                <a:ea typeface="나눔고딕" panose="020D0604000000000000" pitchFamily="50" charset="-127"/>
                <a:cs typeface="Arial" panose="020B0604020202020204" pitchFamily="34" charset="0"/>
              </a:rPr>
              <a:t>HWR</a:t>
            </a:r>
            <a:r>
              <a:rPr lang="en-US" altLang="ko-KR" sz="1600" dirty="0">
                <a:ea typeface="나눔고딕" panose="020D0604000000000000" pitchFamily="50" charset="-127"/>
                <a:cs typeface="Arial" panose="020B0604020202020204" pitchFamily="34" charset="0"/>
              </a:rPr>
              <a:t> Cryomodules</a:t>
            </a:r>
            <a:endParaRPr lang="ko-KR" altLang="en-US" sz="1600" dirty="0"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497BAB-AA57-4E7C-BE69-9F089E2F54FD}"/>
              </a:ext>
            </a:extLst>
          </p:cNvPr>
          <p:cNvSpPr txBox="1"/>
          <p:nvPr/>
        </p:nvSpPr>
        <p:spPr>
          <a:xfrm>
            <a:off x="4830930" y="3439720"/>
            <a:ext cx="3495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ea typeface="나눔고딕" panose="020D0604000000000000" pitchFamily="50" charset="-127"/>
                <a:cs typeface="Arial" panose="020B0604020202020204" pitchFamily="34" charset="0"/>
              </a:rPr>
              <a:t> Cryogenic Distribution to Cryomodules </a:t>
            </a:r>
            <a:endParaRPr lang="ko-KR" altLang="en-US" sz="1600" dirty="0"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00C1C-89B0-4C97-8168-0F3861213A1E}"/>
              </a:ext>
            </a:extLst>
          </p:cNvPr>
          <p:cNvSpPr txBox="1"/>
          <p:nvPr/>
        </p:nvSpPr>
        <p:spPr>
          <a:xfrm>
            <a:off x="4886112" y="5930184"/>
            <a:ext cx="30753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>
                <a:ea typeface="나눔고딕" panose="020D0604000000000000" pitchFamily="50" charset="-127"/>
                <a:cs typeface="Arial" panose="020B0604020202020204" pitchFamily="34" charset="0"/>
              </a:rPr>
              <a:t>CM/Cryogenic Control Rack and SSPA</a:t>
            </a:r>
            <a:endParaRPr lang="ko-KR" altLang="en-US" sz="1500" dirty="0"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FF5BA8C1-FD56-4D57-958E-ECE1B13E03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4" r="5042" b="17892"/>
          <a:stretch/>
        </p:blipFill>
        <p:spPr>
          <a:xfrm>
            <a:off x="4460701" y="3799460"/>
            <a:ext cx="4060552" cy="21209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FFD0E06-10DF-4A3C-A365-20AC8D859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b="11513"/>
          <a:stretch/>
        </p:blipFill>
        <p:spPr>
          <a:xfrm>
            <a:off x="660923" y="1249710"/>
            <a:ext cx="3676003" cy="221644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00D5FFB-95EF-47E8-8C3B-0AC5D58204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15396" r="6455" b="16726"/>
          <a:stretch/>
        </p:blipFill>
        <p:spPr>
          <a:xfrm>
            <a:off x="660922" y="3806790"/>
            <a:ext cx="3701527" cy="2090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9DF7C1-EED2-4512-AE3C-F45C574CA848}"/>
              </a:ext>
            </a:extLst>
          </p:cNvPr>
          <p:cNvSpPr txBox="1"/>
          <p:nvPr/>
        </p:nvSpPr>
        <p:spPr>
          <a:xfrm>
            <a:off x="1200550" y="5893030"/>
            <a:ext cx="2291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>
                <a:ea typeface="나눔고딕" panose="020D0604000000000000" pitchFamily="50" charset="-127"/>
                <a:cs typeface="Arial" panose="020B0604020202020204" pitchFamily="34" charset="0"/>
              </a:rPr>
              <a:t> Clean beam line assembly </a:t>
            </a:r>
            <a:endParaRPr lang="ko-KR" altLang="en-US" sz="1500" dirty="0"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B5C25A0D-7C15-40B7-AF68-489AAA930D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437"/>
          <a:stretch/>
        </p:blipFill>
        <p:spPr>
          <a:xfrm>
            <a:off x="4456559" y="1249710"/>
            <a:ext cx="4079629" cy="22145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3609" y="873950"/>
            <a:ext cx="81520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dirty="0">
                <a:sym typeface="Symbol" panose="05050102010706020507" pitchFamily="18" charset="2"/>
              </a:rPr>
              <a:t>Tunnel and galley</a:t>
            </a:r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6196577-3ED3-4AC8-95C6-D07F7C5F1BAA}"/>
              </a:ext>
            </a:extLst>
          </p:cNvPr>
          <p:cNvSpPr/>
          <p:nvPr/>
        </p:nvSpPr>
        <p:spPr>
          <a:xfrm>
            <a:off x="5436096" y="6299106"/>
            <a:ext cx="2797522" cy="3480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0400" tIns="50400" rIns="50400" bIns="50400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66"/>
                </a:solidFill>
              </a:rPr>
              <a:t>Installation completed in 2021</a:t>
            </a:r>
          </a:p>
        </p:txBody>
      </p:sp>
    </p:spTree>
    <p:extLst>
      <p:ext uri="{BB962C8B-B14F-4D97-AF65-F5344CB8AC3E}">
        <p14:creationId xmlns:p14="http://schemas.microsoft.com/office/powerpoint/2010/main" val="41830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584" y="1700808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1. Introduction to the RAON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rgbClr val="000066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2. Current status of ISOL facility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3. ISOL beam </a:t>
            </a: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commissioning</a:t>
            </a:r>
          </a:p>
          <a:p>
            <a:pPr>
              <a:lnSpc>
                <a:spcPct val="200000"/>
              </a:lnSpc>
            </a:pP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4. Summary &amp; future Plan</a:t>
            </a:r>
          </a:p>
        </p:txBody>
      </p:sp>
    </p:spTree>
    <p:extLst>
      <p:ext uri="{BB962C8B-B14F-4D97-AF65-F5344CB8AC3E}">
        <p14:creationId xmlns:p14="http://schemas.microsoft.com/office/powerpoint/2010/main" val="35715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38316"/>
            <a:ext cx="9128708" cy="724929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2145161" y="180658"/>
            <a:ext cx="2506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RAON ISOL facility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 bwMode="auto">
          <a:xfrm>
            <a:off x="4611106" y="881643"/>
            <a:ext cx="3816424" cy="39010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</a:rPr>
              <a:t>U fission target for 80 &lt; A &lt; 160 neutron-rich isotope production and delivery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Driver using Cyclotron : proton 40&lt;K&lt;70 MeV, up to 0.75 mA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Target: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UCx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&amp; non-fissile target (</a:t>
            </a:r>
            <a:r>
              <a:rPr lang="en-US" altLang="ko-KR" sz="1500" dirty="0" err="1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SiC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BN,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MgO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LaC</a:t>
            </a:r>
            <a:r>
              <a:rPr lang="en-US" altLang="ko-KR" sz="1500" baseline="-25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2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500" dirty="0" err="1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TiC</a:t>
            </a:r>
            <a:r>
              <a:rPr lang="en-US" altLang="ko-KR" sz="1500" dirty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, </a:t>
            </a:r>
            <a:r>
              <a:rPr lang="en-US" altLang="ko-KR" sz="1500" dirty="0" err="1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CaO</a:t>
            </a:r>
            <a:r>
              <a:rPr lang="en-US" altLang="ko-KR" sz="1500" dirty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etc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)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Ion source : </a:t>
            </a:r>
            <a:r>
              <a:rPr lang="en-US" altLang="ko-KR" sz="1500" dirty="0">
                <a:solidFill>
                  <a:srgbClr val="FF0000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SIS. RILIS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, </a:t>
            </a:r>
            <a:r>
              <a:rPr lang="en-US" altLang="ko-KR" sz="1500" dirty="0">
                <a:solidFill>
                  <a:srgbClr val="0000FF"/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FEBIAD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Pre-mass separator, Rm 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+mn-ea"/>
                <a:cs typeface="Arial Unicode MS" panose="020B0604020202020204" pitchFamily="50" charset="-127"/>
                <a:sym typeface="Wingdings" panose="05000000000000000000" pitchFamily="2" charset="2"/>
              </a:rPr>
              <a:t>~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400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RIB: 10&lt; K&lt; 60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keV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, up to 40 pi mm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mrad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, 10</a:t>
            </a:r>
            <a:r>
              <a:rPr lang="en-US" altLang="ko-KR" sz="1500" baseline="30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8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pps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(Sn), &gt; 90% purity @Exp.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RFQ-Cooler/</a:t>
            </a:r>
            <a:r>
              <a:rPr lang="en-US" altLang="ko-KR" sz="15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buncher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 + EBIS charge breeder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A/q separator</a:t>
            </a: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50" charset="-127"/>
                <a:cs typeface="Arial Unicode MS" panose="020B0604020202020204" pitchFamily="50" charset="-127"/>
                <a:sym typeface="Wingdings" panose="05000000000000000000" pitchFamily="2" charset="2"/>
              </a:rPr>
              <a:t>, </a:t>
            </a:r>
            <a:r>
              <a:rPr lang="en-US" altLang="ko-KR" sz="1500" kern="1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R</a:t>
            </a:r>
            <a:r>
              <a:rPr lang="en-US" altLang="ko-KR" sz="1500" kern="100" baseline="-250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A/q</a:t>
            </a:r>
            <a:r>
              <a:rPr lang="en-US" altLang="ko-KR" sz="1500" kern="1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sz="1500" kern="100" dirty="0">
                <a:solidFill>
                  <a:schemeClr val="accent5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~</a:t>
            </a:r>
            <a:r>
              <a:rPr lang="en-US" altLang="ko-KR" sz="1500" kern="1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250 </a:t>
            </a:r>
            <a:endParaRPr lang="en-US" altLang="ko-KR" sz="1500" dirty="0">
              <a:solidFill>
                <a:schemeClr val="accent5">
                  <a:lumMod val="50000"/>
                </a:schemeClr>
              </a:solidFill>
              <a:ea typeface="Arial Unicode MS" panose="020B0604020202020204" pitchFamily="50" charset="-127"/>
              <a:cs typeface="Arial Unicode MS" panose="020B0604020202020204" pitchFamily="50" charset="-127"/>
              <a:sym typeface="Wingdings" panose="05000000000000000000" pitchFamily="2" charset="2"/>
            </a:endParaRP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10 keV/u, A/q&lt;6 to RFQ of post accelerator (SCL3) for RIB acceleration</a:t>
            </a:r>
          </a:p>
          <a:p>
            <a:pPr marL="104775" indent="-10477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5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50" charset="-127"/>
                <a:cs typeface="Arial Unicode MS" panose="020B0604020202020204" pitchFamily="50" charset="-127"/>
              </a:rPr>
              <a:t>Remote handling system for TIS/module</a:t>
            </a:r>
            <a:endParaRPr lang="en-US" altLang="ko-KR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63" y="803564"/>
            <a:ext cx="4176463" cy="4122955"/>
          </a:xfrm>
          <a:prstGeom prst="rect">
            <a:avLst/>
          </a:prstGeom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703184"/>
              </p:ext>
            </p:extLst>
          </p:nvPr>
        </p:nvGraphicFramePr>
        <p:xfrm>
          <a:off x="704353" y="5047441"/>
          <a:ext cx="7735294" cy="1461480"/>
        </p:xfrm>
        <a:graphic>
          <a:graphicData uri="http://schemas.openxmlformats.org/drawingml/2006/table">
            <a:tbl>
              <a:tblPr firstRow="1" bandRow="1">
                <a:tableStyleId>{D03447BB-5D67-496B-8E87-E561075AD55C}</a:tableStyleId>
              </a:tblPr>
              <a:tblGrid>
                <a:gridCol w="1470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‘19.</a:t>
                      </a: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‘21.05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ISOL system installation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performance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tests</a:t>
                      </a:r>
                      <a:endParaRPr lang="en-US" altLang="ko-KR" sz="14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  <a:sym typeface="Wingdings" panose="05000000000000000000" pitchFamily="2" charset="2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’21.11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ISOL system integration using a stable beam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’22.10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‘22.11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70 MeV Cyclotron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SAT</a:t>
                      </a:r>
                      <a:endParaRPr lang="en-US" altLang="ko-KR" sz="1400" b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ISOL stable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beam commissioning with Sn</a:t>
                      </a:r>
                      <a:r>
                        <a:rPr lang="en-US" altLang="ko-KR" sz="14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K</a:t>
                      </a:r>
                      <a:r>
                        <a:rPr lang="en-US" altLang="ko-KR" sz="14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Na</a:t>
                      </a:r>
                      <a:r>
                        <a:rPr lang="en-US" altLang="ko-KR" sz="14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1+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and Cs</a:t>
                      </a:r>
                      <a:r>
                        <a:rPr lang="en-US" altLang="ko-KR" sz="1400" b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1+ 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using SIS and RILIS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7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‘23.01 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‘23.03</a:t>
                      </a:r>
                      <a:r>
                        <a:rPr lang="en-US" altLang="ko-KR" sz="1400" b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~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Cyclotron</a:t>
                      </a:r>
                      <a:r>
                        <a:rPr lang="en-US" altLang="ko-KR" sz="14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beam commissioning</a:t>
                      </a:r>
                    </a:p>
                    <a:p>
                      <a:pPr marL="285750" marR="0" lvl="0" indent="-200025" algn="l" defTabSz="914400" rtl="0" eaLnBrk="1" fontAlgn="ctr" latinLnBrk="1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Initial beam commissioning using a </a:t>
                      </a:r>
                      <a:r>
                        <a:rPr lang="en-US" altLang="ko-KR" sz="1400" b="0" i="0" u="none" strike="noStrike" baseline="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SiC</a:t>
                      </a:r>
                      <a:r>
                        <a:rPr lang="en-US" altLang="ko-KR" sz="14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target</a:t>
                      </a:r>
                      <a:endParaRPr lang="ko-KR" alt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6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66302</TotalTime>
  <Words>2843</Words>
  <Application>Microsoft Office PowerPoint</Application>
  <PresentationFormat>화면 슬라이드 쇼(4:3)</PresentationFormat>
  <Paragraphs>490</Paragraphs>
  <Slides>35</Slides>
  <Notes>35</Notes>
  <HiddenSlides>0</HiddenSlides>
  <MMClips>0</MMClips>
  <ScaleCrop>false</ScaleCrop>
  <HeadingPairs>
    <vt:vector size="6" baseType="variant">
      <vt:variant>
        <vt:lpstr>사용한 글꼴</vt:lpstr>
      </vt:variant>
      <vt:variant>
        <vt:i4>22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58" baseType="lpstr">
      <vt:lpstr>Arial Unicode MS</vt:lpstr>
      <vt:lpstr>HY견고딕</vt:lpstr>
      <vt:lpstr>HY헤드라인M</vt:lpstr>
      <vt:lpstr>ＭＳ Ｐゴシック</vt:lpstr>
      <vt:lpstr>Palatino</vt:lpstr>
      <vt:lpstr>굴림</vt:lpstr>
      <vt:lpstr>나눔고딕</vt:lpstr>
      <vt:lpstr>나눔고딕 ExtraBold</vt:lpstr>
      <vt:lpstr>돋움</vt:lpstr>
      <vt:lpstr>맑은 고딕</vt:lpstr>
      <vt:lpstr>한컴바탕</vt:lpstr>
      <vt:lpstr>함초롬바탕</vt:lpstr>
      <vt:lpstr>Arial</vt:lpstr>
      <vt:lpstr>Arial Rounded MT Bold</vt:lpstr>
      <vt:lpstr>Calibri</vt:lpstr>
      <vt:lpstr>Calibri Light</vt:lpstr>
      <vt:lpstr>Cambria Math</vt:lpstr>
      <vt:lpstr>Georgia</vt:lpstr>
      <vt:lpstr>Symbol</vt:lpstr>
      <vt:lpstr>Tahoma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pc</cp:lastModifiedBy>
  <cp:revision>1746</cp:revision>
  <cp:lastPrinted>2023-06-02T07:18:28Z</cp:lastPrinted>
  <dcterms:created xsi:type="dcterms:W3CDTF">2013-07-10T02:34:07Z</dcterms:created>
  <dcterms:modified xsi:type="dcterms:W3CDTF">2023-06-02T13:13:49Z</dcterms:modified>
</cp:coreProperties>
</file>