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2" r:id="rId17"/>
    <p:sldId id="283" r:id="rId18"/>
    <p:sldId id="281" r:id="rId19"/>
    <p:sldId id="26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8" userDrawn="1">
          <p15:clr>
            <a:srgbClr val="A4A3A4"/>
          </p15:clr>
        </p15:guide>
        <p15:guide id="2" pos="74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56169"/>
    <a:srgbClr val="E9BF11"/>
    <a:srgbClr val="203D75"/>
    <a:srgbClr val="006AA0"/>
    <a:srgbClr val="328C9E"/>
    <a:srgbClr val="18654D"/>
    <a:srgbClr val="A7643B"/>
    <a:srgbClr val="672669"/>
    <a:srgbClr val="829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94" autoAdjust="0"/>
    <p:restoredTop sz="96327" autoAdjust="0"/>
  </p:normalViewPr>
  <p:slideViewPr>
    <p:cSldViewPr snapToGrid="0" snapToObjects="1">
      <p:cViewPr varScale="1">
        <p:scale>
          <a:sx n="77" d="100"/>
          <a:sy n="77" d="100"/>
        </p:scale>
        <p:origin x="132" y="426"/>
      </p:cViewPr>
      <p:guideLst>
        <p:guide orient="horz" pos="498"/>
        <p:guide pos="74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45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54422-3444-B745-B222-105521D1BE4E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D7082-86CB-5A4E-A9E3-4449E459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84DB-AA34-FD42-951C-33481C9C368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CAE16-870E-C348-AC05-C5671CA9D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1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D83138F7-C85A-0546-9454-4CF02585B26C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8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Dark Green Cover">
    <p:bg>
      <p:bgPr>
        <a:solidFill>
          <a:srgbClr val="186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D093-C218-5443-A6FE-979A5A508DBB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xmlns="" id="{20AFCEC9-B149-994A-917B-A2F047D08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1300267"/>
            <a:ext cx="7700209" cy="1098697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>
              <a:defRPr sz="2400" b="0" cap="none" spc="0" baseline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8827-7592-7C43-BA28-5A52AAB05267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2460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iversityofSurreyColourBlu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2540374"/>
            <a:ext cx="7700433" cy="1119187"/>
          </a:xfrm>
        </p:spPr>
        <p:txBody>
          <a:bodyPr/>
          <a:lstStyle>
            <a:lvl1pPr algn="ctr">
              <a:defRPr>
                <a:solidFill>
                  <a:srgbClr val="203D75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3799167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A839-1A42-B84A-9554-0DA56926C0E5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948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iversityofSurreyColourBlue.gif">
            <a:extLst>
              <a:ext uri="{FF2B5EF4-FFF2-40B4-BE49-F238E27FC236}">
                <a16:creationId xmlns:a16="http://schemas.microsoft.com/office/drawing/2014/main" xmlns="" id="{A5591EC6-E414-0B4C-B971-3F70A8FB1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7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eningSlideBrandblur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D6FAF-0803-A147-9427-80E42A7708AC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755" y="918300"/>
            <a:ext cx="12199684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85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D26B-D35C-D646-AC50-833444FA6818}" type="datetime2">
              <a:rPr lang="en-GB" smtClean="0"/>
              <a:t>Tuesday, 06 June 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xmlns="" id="{BAC12B33-D934-284B-BB9E-8B3D5C397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60C4-EDFE-E14A-9819-EE3196AADD73}" type="datetime2">
              <a:rPr lang="en-GB" smtClean="0"/>
              <a:t>Tuesday, 06 June 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6" name="Picture 15" descr="UniversityofSurreyColourPowerpoint.jpg">
            <a:extLst>
              <a:ext uri="{FF2B5EF4-FFF2-40B4-BE49-F238E27FC236}">
                <a16:creationId xmlns:a16="http://schemas.microsoft.com/office/drawing/2014/main" xmlns="" id="{AE8AB4F4-BCAE-074F-AC92-978540F6D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7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AF0D-C8DE-9342-814F-FFA90626A4D2}" type="datetime2">
              <a:rPr lang="en-GB" smtClean="0"/>
              <a:t>Tuesday, 06 June 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xmlns="" id="{DB2A11BB-F0E9-A447-AC5E-B32286B5A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10723-0906-8447-B368-2214709DF7D8}" type="datetime2">
              <a:rPr lang="en-GB" smtClean="0"/>
              <a:t>Tuesday, 06 June 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7" name="Picture 16" descr="UniversityofSurreyColourPowerpoint.jpg">
            <a:extLst>
              <a:ext uri="{FF2B5EF4-FFF2-40B4-BE49-F238E27FC236}">
                <a16:creationId xmlns:a16="http://schemas.microsoft.com/office/drawing/2014/main" xmlns="" id="{6CDCC5BB-814B-F74A-BCE5-2D3294781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23FB7772-94CA-8B4F-BAFE-C2FD5252B591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xmlns="" id="{9EE4C46A-EE15-6D46-9AEF-5D08CCF12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0FCC0B4D-ED3D-8F4B-A0AF-AF7036F33EF4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xmlns="" id="{00EAF9E8-0D33-C040-BFC0-1BDF6357E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>
            <a:extLst>
              <a:ext uri="{FF2B5EF4-FFF2-40B4-BE49-F238E27FC236}">
                <a16:creationId xmlns:a16="http://schemas.microsoft.com/office/drawing/2014/main" xmlns="" id="{781FDFE9-E7B0-1C41-9F3B-07EEECCE7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9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8C9308CF-6DCD-6B4B-8D1C-7A5F18D4A5A9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xmlns="" id="{992703A0-A7B1-C942-B497-EDAAFA620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2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A9331306-35FA-6246-B3D8-36708CF7CB47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xmlns="" id="{3338110C-B57A-C64F-888C-783BF34E1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7614-98AF-D943-9776-D6CC1FEED160}" type="datetime2">
              <a:rPr lang="en-GB" smtClean="0"/>
              <a:t>Tuesday, 06 June 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xmlns="" id="{E66265E7-BBB1-3042-AC1A-DA22F66F8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8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Photo Quote">
    <p:bg>
      <p:bgPr>
        <a:solidFill>
          <a:srgbClr val="1E4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B6B9-116C-3944-942B-70DB4336419E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22023" y="2665963"/>
            <a:ext cx="1112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‘This is a</a:t>
            </a:r>
            <a:r>
              <a:rPr lang="en-US" sz="3600" baseline="0" dirty="0">
                <a:solidFill>
                  <a:srgbClr val="FFFFFF"/>
                </a:solidFill>
                <a:latin typeface="Georgia"/>
                <a:cs typeface="Georgia"/>
              </a:rPr>
              <a:t> space for a large format quote</a:t>
            </a: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’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8949" y="3995248"/>
            <a:ext cx="1219200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5832" y="4227169"/>
            <a:ext cx="8534400" cy="392746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Georgia"/>
                <a:cs typeface="Georgia"/>
              </a:rPr>
              <a:t>Attribute the quote here. </a:t>
            </a:r>
          </a:p>
        </p:txBody>
      </p:sp>
    </p:spTree>
    <p:extLst>
      <p:ext uri="{BB962C8B-B14F-4D97-AF65-F5344CB8AC3E}">
        <p14:creationId xmlns:p14="http://schemas.microsoft.com/office/powerpoint/2010/main" val="37019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3D9E-D1EA-E840-A1E9-335F7BC2D481}" type="datetime2">
              <a:rPr lang="en-GB" smtClean="0"/>
              <a:t>Tuesday, 06 June 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>
            <a:extLst>
              <a:ext uri="{FF2B5EF4-FFF2-40B4-BE49-F238E27FC236}">
                <a16:creationId xmlns:a16="http://schemas.microsoft.com/office/drawing/2014/main" xmlns="" id="{37C94ED0-34A7-9B44-9200-80038E79C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1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OfSurrey - Clean Blue Cover">
    <p:bg>
      <p:bgPr>
        <a:solidFill>
          <a:srgbClr val="203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4AF9-F08E-734B-8452-543E66BD7DBC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74034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390FF40E-FE6F-E041-84E1-BD0A0868FEB9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xmlns="" id="{9A3A1E10-1E55-C749-81F6-848102E26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3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33E541DD-12D4-0046-A865-5A967AF8E1F5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9" name="Picture 8" descr="UniOfSurreyPowerPoint.gif">
            <a:extLst>
              <a:ext uri="{FF2B5EF4-FFF2-40B4-BE49-F238E27FC236}">
                <a16:creationId xmlns:a16="http://schemas.microsoft.com/office/drawing/2014/main" xmlns="" id="{79D0BF17-E348-7447-B2BE-1A458287E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Clean Turqoise Cover">
    <p:bg>
      <p:bgPr>
        <a:solidFill>
          <a:srgbClr val="328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938-10B4-DA43-AAE6-D9063DFD599B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xmlns="" id="{BE51C3F7-F166-3241-88F9-3CED245A0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Clean Turqoise Cover">
    <p:bg>
      <p:bgPr>
        <a:solidFill>
          <a:srgbClr val="67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FF49-1DCD-6C41-9C80-316C92918C29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xmlns="" id="{B4BC8CFD-8FA7-D24D-BBE4-418FFC6A5D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Green Cover">
    <p:bg>
      <p:bgPr>
        <a:solidFill>
          <a:srgbClr val="9EA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3183-61A2-7B4B-BF9A-4493A4B7E48D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xmlns="" id="{26C646A7-65CB-6C48-8B47-87751F51A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907F6BD9-2DA4-0A42-B742-0B60BD98DDB3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</p:spTree>
    <p:extLst>
      <p:ext uri="{BB962C8B-B14F-4D97-AF65-F5344CB8AC3E}">
        <p14:creationId xmlns:p14="http://schemas.microsoft.com/office/powerpoint/2010/main" val="415320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73" r:id="rId3"/>
    <p:sldLayoutId id="2147483656" r:id="rId4"/>
    <p:sldLayoutId id="2147483670" r:id="rId5"/>
    <p:sldLayoutId id="2147483674" r:id="rId6"/>
    <p:sldLayoutId id="2147483652" r:id="rId7"/>
    <p:sldLayoutId id="2147483654" r:id="rId8"/>
    <p:sldLayoutId id="2147483653" r:id="rId9"/>
    <p:sldLayoutId id="2147483655" r:id="rId10"/>
    <p:sldLayoutId id="2147483657" r:id="rId11"/>
    <p:sldLayoutId id="2147483658" r:id="rId12"/>
    <p:sldLayoutId id="2147483660" r:id="rId13"/>
    <p:sldLayoutId id="2147483662" r:id="rId14"/>
    <p:sldLayoutId id="2147483664" r:id="rId15"/>
    <p:sldLayoutId id="2147483663" r:id="rId16"/>
    <p:sldLayoutId id="2147483665" r:id="rId17"/>
    <p:sldLayoutId id="2147483667" r:id="rId18"/>
    <p:sldLayoutId id="2147483668" r:id="rId19"/>
    <p:sldLayoutId id="2147483669" r:id="rId20"/>
    <p:sldLayoutId id="2147483666" r:id="rId21"/>
    <p:sldLayoutId id="2147483671" r:id="rId22"/>
    <p:sldLayoutId id="2147483672" r:id="rId2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BB50-49E8-1345-9D23-5003F3EBCCAC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E2F4F158-902A-5145-9471-C3DD80F0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First measurement of a p-process reaction with a radioactive ion beam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9">
                <a:extLst>
                  <a:ext uri="{FF2B5EF4-FFF2-40B4-BE49-F238E27FC236}">
                    <a16:creationId xmlns:a16="http://schemas.microsoft.com/office/drawing/2014/main" xmlns="" id="{D75DA593-BA49-6B45-AB95-8971A8BAE623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2241552" y="3416300"/>
                <a:ext cx="7700433" cy="228304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 study of </a:t>
                </a:r>
                <a:r>
                  <a:rPr lang="en-US" baseline="30000" dirty="0" smtClean="0"/>
                  <a:t>83</a:t>
                </a:r>
                <a:r>
                  <a:rPr lang="en-US" dirty="0" smtClean="0"/>
                  <a:t>Rb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aseline="30000" dirty="0" smtClean="0"/>
                  <a:t>84</a:t>
                </a:r>
                <a:r>
                  <a:rPr lang="en-US" dirty="0" smtClean="0"/>
                  <a:t>Sr with the EMMA-TIGRESS set-up at TRIUMF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Dr. Matthew Williams</a:t>
                </a:r>
              </a:p>
              <a:p>
                <a:r>
                  <a:rPr lang="en-US" dirty="0" smtClean="0"/>
                  <a:t>STFC Ernest Rutherford Fellow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 Placeholder 9">
                <a:extLst>
                  <a:ext uri="{FF2B5EF4-FFF2-40B4-BE49-F238E27FC236}">
                    <a16:creationId xmlns:a16="http://schemas.microsoft.com/office/drawing/2014/main" xmlns="" id="{D75DA593-BA49-6B45-AB95-8971A8BAE6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2241552" y="3416300"/>
                <a:ext cx="7700433" cy="2283042"/>
              </a:xfrm>
              <a:blipFill rotWithShape="0">
                <a:blip r:embed="rId2"/>
                <a:stretch>
                  <a:fillRect t="-1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16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Measurement of </a:t>
                </a:r>
                <a:r>
                  <a:rPr lang="en-US" b="1" baseline="30000" dirty="0" smtClean="0"/>
                  <a:t>84</a:t>
                </a:r>
                <a:r>
                  <a:rPr lang="en-US" b="1" dirty="0" smtClean="0"/>
                  <a:t>Kr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baseline="30000" dirty="0" smtClean="0"/>
                  <a:t>85</a:t>
                </a:r>
                <a:r>
                  <a:rPr lang="en-CA" b="1" dirty="0" smtClean="0"/>
                  <a:t>Rb</a:t>
                </a:r>
                <a:endParaRPr lang="en-CA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605" t="-7353" b="-235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10</a:t>
            </a:fld>
            <a:endParaRPr lang="en-US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4796892" y="1162931"/>
            <a:ext cx="6650413" cy="866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beam suppression was enough to see a clear timing correlation peak between TIGRESS and EMMA events.</a:t>
            </a:r>
          </a:p>
          <a:p>
            <a:endParaRPr lang="en-GB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Gating on the timing peak reveals characteristic low-lying </a:t>
            </a:r>
            <a:r>
              <a:rPr lang="el-G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C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-rays in the </a:t>
            </a:r>
            <a:r>
              <a:rPr lang="en-CA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C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 final nucleus.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8955" y="1232485"/>
            <a:ext cx="4160168" cy="2469582"/>
            <a:chOff x="5013819" y="1443268"/>
            <a:chExt cx="4160168" cy="24695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3819" y="1443268"/>
              <a:ext cx="4160168" cy="246958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447032" y="1626963"/>
              <a:ext cx="514145" cy="449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6418" y="3702067"/>
            <a:ext cx="4357865" cy="2784621"/>
            <a:chOff x="403770" y="3918541"/>
            <a:chExt cx="4090816" cy="2541505"/>
          </a:xfrm>
        </p:grpSpPr>
        <p:grpSp>
          <p:nvGrpSpPr>
            <p:cNvPr id="12" name="Google Shape;372;p11"/>
            <p:cNvGrpSpPr/>
            <p:nvPr/>
          </p:nvGrpSpPr>
          <p:grpSpPr>
            <a:xfrm>
              <a:off x="403770" y="3918541"/>
              <a:ext cx="4090816" cy="2541505"/>
              <a:chOff x="5522938" y="1637519"/>
              <a:chExt cx="6515100" cy="3886200"/>
            </a:xfrm>
          </p:grpSpPr>
          <p:pic>
            <p:nvPicPr>
              <p:cNvPr id="25" name="Google Shape;373;p11" descr="Chart, histogram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522938" y="1637519"/>
                <a:ext cx="6515100" cy="3886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Google Shape;374;p11"/>
              <p:cNvSpPr/>
              <p:nvPr/>
            </p:nvSpPr>
            <p:spPr>
              <a:xfrm>
                <a:off x="11055320" y="2026796"/>
                <a:ext cx="571159" cy="39531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336043" y="4135892"/>
              <a:ext cx="2157355" cy="1308354"/>
              <a:chOff x="2336043" y="4135892"/>
              <a:chExt cx="2157355" cy="130835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2928691" y="5093212"/>
                <a:ext cx="888274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928691" y="4318150"/>
                <a:ext cx="888274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928691" y="4650521"/>
                <a:ext cx="888274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3320074" y="4318150"/>
                <a:ext cx="0" cy="33527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3477396" y="4665910"/>
                <a:ext cx="0" cy="42730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152888" y="5105692"/>
                <a:ext cx="6640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baseline="30000" dirty="0" smtClean="0"/>
                  <a:t>85</a:t>
                </a:r>
                <a:r>
                  <a:rPr lang="en-CA" sz="1600" dirty="0" smtClean="0"/>
                  <a:t>Rb</a:t>
                </a:r>
                <a:endParaRPr lang="en-CA" sz="16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340001" y="4496633"/>
                <a:ext cx="6640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 smtClean="0"/>
                  <a:t>3/2-</a:t>
                </a:r>
                <a:endParaRPr lang="en-CA" sz="14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336043" y="4879561"/>
                <a:ext cx="6640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/>
                  <a:t>5</a:t>
                </a:r>
                <a:r>
                  <a:rPr lang="en-CA" sz="1400" dirty="0" smtClean="0"/>
                  <a:t>/2-</a:t>
                </a:r>
                <a:endParaRPr lang="en-CA" sz="14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50285" y="4135892"/>
                <a:ext cx="6640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/>
                  <a:t>1</a:t>
                </a:r>
                <a:r>
                  <a:rPr lang="en-CA" sz="1400" dirty="0" smtClean="0"/>
                  <a:t>/2-</a:t>
                </a:r>
                <a:endParaRPr lang="en-CA" sz="14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00922" y="4552137"/>
                <a:ext cx="6640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 smtClean="0"/>
                  <a:t>151</a:t>
                </a:r>
                <a:endParaRPr lang="en-CA" sz="14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829321" y="4161104"/>
                <a:ext cx="6640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 smtClean="0"/>
                  <a:t>2</a:t>
                </a:r>
                <a:r>
                  <a:rPr lang="en-CA" sz="1400" dirty="0"/>
                  <a:t>8</a:t>
                </a:r>
                <a:r>
                  <a:rPr lang="en-CA" sz="1400" dirty="0" smtClean="0"/>
                  <a:t>1</a:t>
                </a:r>
                <a:endParaRPr lang="en-CA" sz="1400" dirty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4A58F45-BBA3-594F-9EBA-2A0DE96FCB07}"/>
              </a:ext>
            </a:extLst>
          </p:cNvPr>
          <p:cNvGrpSpPr/>
          <p:nvPr/>
        </p:nvGrpSpPr>
        <p:grpSpPr>
          <a:xfrm>
            <a:off x="5543124" y="2910433"/>
            <a:ext cx="5389919" cy="3524486"/>
            <a:chOff x="706081" y="973227"/>
            <a:chExt cx="6284934" cy="3549179"/>
          </a:xfrm>
        </p:grpSpPr>
        <p:pic>
          <p:nvPicPr>
            <p:cNvPr id="28" name="Picture 27" descr="Chart, diagram&#10;&#10;Description automatically generated">
              <a:extLst>
                <a:ext uri="{FF2B5EF4-FFF2-40B4-BE49-F238E27FC236}">
                  <a16:creationId xmlns:a16="http://schemas.microsoft.com/office/drawing/2014/main" xmlns="" id="{CDD02657-154E-7544-8E7F-55D72A5D6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132" y="973227"/>
              <a:ext cx="6180883" cy="354917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FD79DAD-8E23-BC4F-80CD-EACD5160B4BB}"/>
                </a:ext>
              </a:extLst>
            </p:cNvPr>
            <p:cNvSpPr txBox="1"/>
            <p:nvPr/>
          </p:nvSpPr>
          <p:spPr>
            <a:xfrm>
              <a:off x="706081" y="3671888"/>
              <a:ext cx="608369" cy="6429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8655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/>
                  <a:t>Measurement of </a:t>
                </a:r>
                <a:r>
                  <a:rPr lang="en-US" b="1" baseline="30000" dirty="0" smtClean="0"/>
                  <a:t>83</a:t>
                </a:r>
                <a:r>
                  <a:rPr lang="en-US" b="1" dirty="0"/>
                  <a:t>R</a:t>
                </a:r>
                <a:r>
                  <a:rPr lang="en-US" b="1" dirty="0" smtClean="0"/>
                  <a:t>b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baseline="30000" dirty="0" smtClean="0"/>
                  <a:t>84</a:t>
                </a:r>
                <a:r>
                  <a:rPr lang="en-CA" b="1" dirty="0" smtClean="0"/>
                  <a:t>Sr</a:t>
                </a:r>
                <a:endParaRPr lang="en-CA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605" t="-7353" b="-235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1619" y="6147637"/>
            <a:ext cx="5155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 smtClean="0">
                <a:solidFill>
                  <a:srgbClr val="000000"/>
                </a:solidFill>
              </a:rPr>
              <a:t>G. </a:t>
            </a:r>
            <a:r>
              <a:rPr lang="en-CA" sz="1400" dirty="0" err="1" smtClean="0">
                <a:solidFill>
                  <a:srgbClr val="000000"/>
                </a:solidFill>
              </a:rPr>
              <a:t>Lotay</a:t>
            </a:r>
            <a:r>
              <a:rPr lang="en-CA" sz="1400" dirty="0" smtClean="0">
                <a:solidFill>
                  <a:srgbClr val="000000"/>
                </a:solidFill>
              </a:rPr>
              <a:t>, S. Gillespie, M. Williams, et al., Phys</a:t>
            </a:r>
            <a:r>
              <a:rPr lang="en-CA" sz="1400" dirty="0">
                <a:solidFill>
                  <a:srgbClr val="000000"/>
                </a:solidFill>
              </a:rPr>
              <a:t>. Rev. Lett. </a:t>
            </a:r>
            <a:r>
              <a:rPr lang="en-CA" sz="1400" b="1" dirty="0">
                <a:solidFill>
                  <a:srgbClr val="000000"/>
                </a:solidFill>
              </a:rPr>
              <a:t>127</a:t>
            </a:r>
            <a:r>
              <a:rPr lang="en-CA" sz="1400" dirty="0">
                <a:solidFill>
                  <a:srgbClr val="000000"/>
                </a:solidFill>
              </a:rPr>
              <a:t>, 112701</a:t>
            </a:r>
            <a:endParaRPr lang="en-CA" sz="14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Google Shape;416;p12" descr="Chart, histo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4666" y="3663471"/>
            <a:ext cx="3879439" cy="27552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4774489" y="1103512"/>
            <a:ext cx="7180901" cy="217048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background from </a:t>
            </a:r>
            <a:r>
              <a:rPr lang="en-GB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contamination in the beam, which scatters onto EMMA’s entrance aperture → obscures the timing peak!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Plotting </a:t>
            </a:r>
            <a:r>
              <a:rPr lang="el-GR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CA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 energy vs the correlation time reveals signal of high energy </a:t>
            </a:r>
            <a:r>
              <a:rPr lang="el-GR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CA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-rays at the expected correlation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Gating around the correlation peak reveals the transition from the first 2</a:t>
            </a:r>
            <a:r>
              <a:rPr lang="en-CA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CA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ground state transition in </a:t>
            </a:r>
            <a:r>
              <a:rPr lang="en-CA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en-CA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(16 events above background)</a:t>
            </a:r>
            <a:endParaRPr lang="en-GB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66" y="993250"/>
            <a:ext cx="4401617" cy="228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9" y="3434485"/>
            <a:ext cx="3979961" cy="233910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xmlns="" id="{AB8895AF-45B6-AD49-A336-23F078740F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62"/>
          <a:stretch/>
        </p:blipFill>
        <p:spPr>
          <a:xfrm>
            <a:off x="8773245" y="3254604"/>
            <a:ext cx="3168339" cy="33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Beam </a:t>
            </a:r>
            <a:r>
              <a:rPr lang="en-US" b="1" dirty="0" err="1" smtClean="0"/>
              <a:t>Normalisation</a:t>
            </a:r>
            <a:endParaRPr lang="en-CA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12</a:t>
            </a:fld>
            <a:endParaRPr lang="en-US"/>
          </a:p>
        </p:txBody>
      </p:sp>
      <p:pic>
        <p:nvPicPr>
          <p:cNvPr id="7" name="Content Placeholder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4" y="1522035"/>
            <a:ext cx="5342640" cy="2327018"/>
          </a:xfrm>
          <a:prstGeom prst="rect">
            <a:avLst/>
          </a:prstGeom>
        </p:spPr>
      </p:pic>
      <p:sp>
        <p:nvSpPr>
          <p:cNvPr id="8" name="Text Placeholder 5"/>
          <p:cNvSpPr txBox="1">
            <a:spLocks/>
          </p:cNvSpPr>
          <p:nvPr/>
        </p:nvSpPr>
        <p:spPr>
          <a:xfrm>
            <a:off x="644801" y="1023377"/>
            <a:ext cx="10917832" cy="7489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smtClean="0">
                <a:solidFill>
                  <a:srgbClr val="000000"/>
                </a:solidFill>
              </a:rPr>
              <a:t>To extract an absolute cross-section we need to monitor total luminosity over the experiment.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76287" y="1966321"/>
            <a:ext cx="5642032" cy="2715969"/>
            <a:chOff x="6276287" y="1747194"/>
            <a:chExt cx="5642032" cy="271596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6287" y="2103663"/>
              <a:ext cx="3240328" cy="2359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8554" y="1747194"/>
              <a:ext cx="3059765" cy="211188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6701517" y="2247261"/>
              <a:ext cx="2157037" cy="11117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396" y="5540069"/>
            <a:ext cx="3677163" cy="8192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49658" y="1449455"/>
            <a:ext cx="501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scattered protons from CH</a:t>
            </a:r>
            <a:r>
              <a:rPr lang="en-CA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C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  <a:endParaRPr lang="en-CA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488" y="3884922"/>
            <a:ext cx="466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Normalisation factor to relate scattering rate to beam current and target thickness</a:t>
            </a:r>
            <a:endParaRPr lang="en-CA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0132" y="4567122"/>
            <a:ext cx="4564623" cy="1901699"/>
            <a:chOff x="1057012" y="4760910"/>
            <a:chExt cx="4564623" cy="19016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8026" y="4760910"/>
              <a:ext cx="2931389" cy="123180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57012" y="6002851"/>
              <a:ext cx="1118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>
                  <a:solidFill>
                    <a:srgbClr val="000000"/>
                  </a:solidFill>
                </a:rPr>
                <a:t>Beam Intensity</a:t>
              </a:r>
              <a:endParaRPr lang="en-CA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09824" y="6293277"/>
              <a:ext cx="1611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>
                  <a:solidFill>
                    <a:srgbClr val="000000"/>
                  </a:solidFill>
                </a:rPr>
                <a:t>Scattering rate</a:t>
              </a:r>
              <a:endParaRPr lang="en-CA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03542" y="5139644"/>
              <a:ext cx="1118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>
                  <a:solidFill>
                    <a:srgbClr val="000000"/>
                  </a:solidFill>
                </a:rPr>
                <a:t>Target density</a:t>
              </a:r>
              <a:endParaRPr lang="en-CA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741118" y="5751370"/>
              <a:ext cx="540914" cy="251481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272181" y="5866978"/>
              <a:ext cx="0" cy="459038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4171384" y="5462809"/>
              <a:ext cx="468221" cy="1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327775" y="4773807"/>
            <a:ext cx="541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000000"/>
                </a:solidFill>
              </a:rPr>
              <a:t>Find time-integrated luminosity by multiplying normalisation by total number of detected protons:</a:t>
            </a:r>
            <a:endParaRPr lang="en-C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4" grpId="0"/>
      <p:bldP spid="15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baseline="30000" dirty="0" smtClean="0"/>
              <a:t>83</a:t>
            </a:r>
            <a:r>
              <a:rPr lang="en-US" b="1" dirty="0" smtClean="0"/>
              <a:t>Sr Beam Contamination</a:t>
            </a:r>
            <a:endParaRPr lang="en-CA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4"/>
              <p:cNvSpPr txBox="1">
                <a:spLocks/>
              </p:cNvSpPr>
              <p:nvPr/>
            </p:nvSpPr>
            <p:spPr>
              <a:xfrm>
                <a:off x="3599228" y="6001092"/>
                <a:ext cx="5548311" cy="6402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800" b="0" kern="1200" baseline="0">
                    <a:solidFill>
                      <a:schemeClr val="tx1"/>
                    </a:solidFill>
                    <a:latin typeface="Georgia"/>
                    <a:ea typeface="+mn-ea"/>
                    <a:cs typeface="Georgia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b="1" dirty="0" smtClean="0">
                    <a:solidFill>
                      <a:srgbClr val="000000"/>
                    </a:solidFill>
                  </a:rPr>
                  <a:t>A=83 beam composition is 62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CA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1" dirty="0" smtClean="0">
                    <a:solidFill>
                      <a:srgbClr val="000000"/>
                    </a:solidFill>
                  </a:rPr>
                  <a:t>3% of </a:t>
                </a:r>
                <a:r>
                  <a:rPr lang="en-GB" b="1" baseline="30000" dirty="0" smtClean="0">
                    <a:solidFill>
                      <a:srgbClr val="000000"/>
                    </a:solidFill>
                  </a:rPr>
                  <a:t>83</a:t>
                </a:r>
                <a:r>
                  <a:rPr lang="en-GB" b="1" dirty="0" smtClean="0">
                    <a:solidFill>
                      <a:srgbClr val="000000"/>
                    </a:solidFill>
                  </a:rPr>
                  <a:t>Rb</a:t>
                </a:r>
                <a:endParaRPr lang="en-GB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8" y="6001092"/>
                <a:ext cx="5548311" cy="640259"/>
              </a:xfrm>
              <a:prstGeom prst="rect">
                <a:avLst/>
              </a:prstGeom>
              <a:blipFill rotWithShape="0">
                <a:blip r:embed="rId2"/>
                <a:stretch>
                  <a:fillRect l="-878" t="-476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13"/>
          <p:cNvSpPr txBox="1">
            <a:spLocks/>
          </p:cNvSpPr>
          <p:nvPr/>
        </p:nvSpPr>
        <p:spPr>
          <a:xfrm>
            <a:off x="609600" y="951917"/>
            <a:ext cx="9847376" cy="11730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000000"/>
                </a:solidFill>
                <a:latin typeface="+mn-lt"/>
              </a:rPr>
              <a:t>Measured the decay of </a:t>
            </a:r>
            <a:r>
              <a:rPr lang="en-GB" baseline="30000" dirty="0" smtClean="0">
                <a:solidFill>
                  <a:srgbClr val="000000"/>
                </a:solidFill>
                <a:latin typeface="+mn-lt"/>
              </a:rPr>
              <a:t>83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Sr and  </a:t>
            </a:r>
            <a:r>
              <a:rPr lang="en-GB" baseline="30000" dirty="0" smtClean="0">
                <a:solidFill>
                  <a:srgbClr val="000000"/>
                </a:solidFill>
                <a:latin typeface="+mn-lt"/>
              </a:rPr>
              <a:t>83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Rb built up on the removable entrance aperture of EMMA. </a:t>
            </a:r>
          </a:p>
          <a:p>
            <a:r>
              <a:rPr lang="en-GB" dirty="0" smtClean="0">
                <a:solidFill>
                  <a:srgbClr val="000000"/>
                </a:solidFill>
                <a:latin typeface="+mn-lt"/>
              </a:rPr>
              <a:t>Aperture placed inside the GRIFFIN decay station, where measurements taken 2 hours and 22 days after the experiment were used to determine the ratio of initial activity.</a:t>
            </a:r>
            <a:endParaRPr lang="en-GB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159" y="2200159"/>
            <a:ext cx="3784388" cy="2421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609" y="2158680"/>
            <a:ext cx="3929550" cy="2506417"/>
          </a:xfrm>
          <a:prstGeom prst="rect">
            <a:avLst/>
          </a:prstGeom>
        </p:spPr>
      </p:pic>
      <p:sp>
        <p:nvSpPr>
          <p:cNvPr id="11" name="Text Placeholder 4"/>
          <p:cNvSpPr txBox="1">
            <a:spLocks/>
          </p:cNvSpPr>
          <p:nvPr/>
        </p:nvSpPr>
        <p:spPr>
          <a:xfrm>
            <a:off x="5063815" y="4797582"/>
            <a:ext cx="3067341" cy="494954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smtClean="0">
                <a:solidFill>
                  <a:srgbClr val="000000"/>
                </a:solidFill>
              </a:rPr>
              <a:t>~2 hrs after experiment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8995656" y="4797582"/>
            <a:ext cx="2799247" cy="813866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>
                <a:solidFill>
                  <a:srgbClr val="000000"/>
                </a:solidFill>
              </a:rPr>
              <a:t>~22 days after experiment</a:t>
            </a:r>
            <a:endParaRPr lang="en-GB" b="1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88" y="2200159"/>
            <a:ext cx="3466630" cy="26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 animBg="1"/>
      <p:bldP spid="1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Recoil Charge State Distributions</a:t>
            </a:r>
            <a:endParaRPr lang="en-CA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716617-BF1E-8D42-AB34-DADB1AD409E7}"/>
              </a:ext>
            </a:extLst>
          </p:cNvPr>
          <p:cNvSpPr txBox="1"/>
          <p:nvPr/>
        </p:nvSpPr>
        <p:spPr>
          <a:xfrm>
            <a:off x="931862" y="1080065"/>
            <a:ext cx="10967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</a:t>
            </a:r>
            <a:r>
              <a:rPr lang="en-US" sz="2000" b="1" dirty="0" smtClean="0"/>
              <a:t>nly </a:t>
            </a:r>
            <a:r>
              <a:rPr lang="en-US" sz="2000" b="1" dirty="0"/>
              <a:t>one recoil charge state is transmitted to the focal plane </a:t>
            </a:r>
            <a:r>
              <a:rPr lang="en-US" sz="2000" b="1" dirty="0" smtClean="0"/>
              <a:t>detectors</a:t>
            </a:r>
            <a:r>
              <a:rPr lang="en-US" sz="2000" b="1" dirty="0"/>
              <a:t> </a:t>
            </a:r>
            <a:r>
              <a:rPr lang="en-US" sz="2000" b="1" dirty="0" smtClean="0"/>
              <a:t>so </a:t>
            </a:r>
            <a:r>
              <a:rPr lang="en-US" sz="2000" b="1" dirty="0"/>
              <a:t>n</a:t>
            </a:r>
            <a:r>
              <a:rPr lang="en-US" sz="2000" b="1" dirty="0" smtClean="0"/>
              <a:t>eed to determine fraction.</a:t>
            </a:r>
            <a:endParaRPr lang="en-US" sz="2000" b="1" dirty="0"/>
          </a:p>
          <a:p>
            <a:endParaRPr lang="en-US" sz="2000" dirty="0"/>
          </a:p>
          <a:p>
            <a:r>
              <a:rPr lang="en-US" sz="2000" dirty="0" smtClean="0"/>
              <a:t>Measured </a:t>
            </a:r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charge state distribution for the (attenuated) Kr stable </a:t>
            </a:r>
            <a:r>
              <a:rPr lang="en-US" sz="2000" dirty="0" smtClean="0"/>
              <a:t>beam.</a:t>
            </a:r>
            <a:endParaRPr lang="en-US" sz="2000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xmlns="" id="{07547240-64F0-4B45-B10C-9FABB8952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47" y="2224262"/>
            <a:ext cx="4229997" cy="3015301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xmlns="" id="{02B2A317-92C5-4C44-996F-39138F609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157" y="2224261"/>
            <a:ext cx="4048042" cy="3015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40CAAC-E190-604F-934E-D22191B278A2}"/>
              </a:ext>
            </a:extLst>
          </p:cNvPr>
          <p:cNvSpPr txBox="1"/>
          <p:nvPr/>
        </p:nvSpPr>
        <p:spPr>
          <a:xfrm>
            <a:off x="1657685" y="5368095"/>
            <a:ext cx="1007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Then used the Z and Energy dependence of semi-empirical model to extrapolate from the stable beam CSD to the recoil CSD.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36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measurement of a p-process reaction with a radioactive beam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9">
                <a:extLst>
                  <a:ext uri="{FF2B5EF4-FFF2-40B4-BE49-F238E27FC236}">
                    <a16:creationId xmlns:a16="http://schemas.microsoft.com/office/drawing/2014/main" xmlns="" id="{7FCF80E4-93D2-0640-9E9E-C4A1BB7258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116" y="1023844"/>
                <a:ext cx="10486611" cy="111587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None/>
                  <a:defRPr sz="2400" b="1" i="0" kern="1200" baseline="0">
                    <a:solidFill>
                      <a:srgbClr val="00B0F0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b="1" i="0" kern="1200">
                    <a:solidFill>
                      <a:srgbClr val="00AAFF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b="1" i="0" kern="1200">
                    <a:solidFill>
                      <a:srgbClr val="00AAFF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b="1" i="0" kern="1200">
                    <a:solidFill>
                      <a:srgbClr val="00AAFF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Tx/>
                  <a:buNone/>
                  <a:defRPr sz="2000" b="1" i="0" kern="1200">
                    <a:solidFill>
                      <a:srgbClr val="00AAFF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b="0" dirty="0" smtClean="0">
                    <a:solidFill>
                      <a:srgbClr val="000000"/>
                    </a:solidFill>
                  </a:rPr>
                  <a:t>Partial cross-section is converted to the full reaction cross section using </a:t>
                </a:r>
                <a:r>
                  <a:rPr lang="el-GR" sz="18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CA" sz="18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-cascade models (included in the SMARAGD code), which predict 71 </a:t>
                </a:r>
                <a14:m>
                  <m:oMath xmlns:m="http://schemas.openxmlformats.org/officeDocument/2006/math">
                    <m:r>
                      <a:rPr lang="en-CA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</m:oMath>
                </a14:m>
                <a:r>
                  <a:rPr lang="en-GB" sz="1800" b="0" dirty="0" smtClean="0">
                    <a:solidFill>
                      <a:srgbClr val="000000"/>
                    </a:solidFill>
                  </a:rPr>
                  <a:t> 10% of (p,</a:t>
                </a:r>
                <a:r>
                  <a:rPr lang="el-GR" sz="18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CA" sz="18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reactions result in a 2</a:t>
                </a:r>
                <a:r>
                  <a:rPr lang="en-CA" sz="1800" b="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CA" sz="18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→ 0</a:t>
                </a:r>
                <a:r>
                  <a:rPr lang="en-CA" sz="1800" b="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CA" sz="18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CA" sz="1800" b="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g.s</a:t>
                </a:r>
                <a:r>
                  <a:rPr lang="en-CA" sz="18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.) decay.</a:t>
                </a:r>
                <a:endParaRPr lang="en-GB" sz="1800" b="0" dirty="0">
                  <a:solidFill>
                    <a:srgbClr val="000000"/>
                  </a:solidFill>
                </a:endParaRPr>
              </a:p>
              <a:p>
                <a:r>
                  <a:rPr lang="en-GB" sz="1800" b="0" dirty="0">
                    <a:solidFill>
                      <a:srgbClr val="000000"/>
                    </a:solidFill>
                  </a:rPr>
                  <a:t>T</a:t>
                </a:r>
                <a:r>
                  <a:rPr lang="en-GB" sz="1800" b="0" dirty="0" smtClean="0">
                    <a:solidFill>
                      <a:srgbClr val="000000"/>
                    </a:solidFill>
                  </a:rPr>
                  <a:t>otal cross </a:t>
                </a:r>
                <a:r>
                  <a:rPr lang="en-GB" sz="1800" b="0" dirty="0">
                    <a:solidFill>
                      <a:srgbClr val="000000"/>
                    </a:solidFill>
                  </a:rPr>
                  <a:t>sections are </a:t>
                </a:r>
                <a:r>
                  <a:rPr lang="en-GB" sz="1800" b="0" dirty="0" smtClean="0">
                    <a:solidFill>
                      <a:srgbClr val="000000"/>
                    </a:solidFill>
                  </a:rPr>
                  <a:t>approximately 4x </a:t>
                </a:r>
                <a:r>
                  <a:rPr lang="en-GB" sz="1800" b="0" dirty="0">
                    <a:solidFill>
                      <a:srgbClr val="000000"/>
                    </a:solidFill>
                  </a:rPr>
                  <a:t>smaller than predicted by </a:t>
                </a:r>
                <a:r>
                  <a:rPr lang="en-GB" sz="1800" b="0" dirty="0" smtClean="0">
                    <a:solidFill>
                      <a:srgbClr val="000000"/>
                    </a:solidFill>
                  </a:rPr>
                  <a:t>Hauser-</a:t>
                </a:r>
                <a:r>
                  <a:rPr lang="en-GB" sz="1800" b="0" dirty="0" err="1" smtClean="0">
                    <a:solidFill>
                      <a:srgbClr val="000000"/>
                    </a:solidFill>
                  </a:rPr>
                  <a:t>Feshbach</a:t>
                </a:r>
                <a:r>
                  <a:rPr lang="en-GB" sz="1800" b="0" dirty="0" smtClean="0">
                    <a:solidFill>
                      <a:srgbClr val="000000"/>
                    </a:solidFill>
                  </a:rPr>
                  <a:t> models</a:t>
                </a:r>
                <a:endParaRPr lang="en-GB" sz="1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 Placeholder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FCF80E4-93D2-0640-9E9E-C4A1BB725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16" y="1023844"/>
                <a:ext cx="10486611" cy="1115875"/>
              </a:xfrm>
              <a:prstGeom prst="rect">
                <a:avLst/>
              </a:prstGeom>
              <a:blipFill rotWithShape="0">
                <a:blip r:embed="rId2"/>
                <a:stretch>
                  <a:fillRect l="-465" t="-546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721244" y="5653528"/>
            <a:ext cx="566302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 smtClean="0"/>
              <a:t>G. </a:t>
            </a:r>
            <a:r>
              <a:rPr lang="en-CA" sz="1400" dirty="0" err="1" smtClean="0"/>
              <a:t>Lotay</a:t>
            </a:r>
            <a:r>
              <a:rPr lang="en-CA" sz="1400" dirty="0" smtClean="0"/>
              <a:t>, S. Gillespie, M. Williams</a:t>
            </a:r>
            <a:r>
              <a:rPr lang="en-CA" sz="1400" i="1" dirty="0" smtClean="0"/>
              <a:t>, et al., Phys</a:t>
            </a:r>
            <a:r>
              <a:rPr lang="en-CA" sz="1400" i="1" dirty="0"/>
              <a:t>. Rev. Lett. </a:t>
            </a:r>
            <a:r>
              <a:rPr lang="en-CA" sz="1400" b="1" dirty="0"/>
              <a:t>127</a:t>
            </a:r>
            <a:r>
              <a:rPr lang="en-CA" sz="1400" dirty="0"/>
              <a:t>, </a:t>
            </a:r>
            <a:r>
              <a:rPr lang="en-CA" sz="1400" dirty="0" smtClean="0"/>
              <a:t>112701 (2021).</a:t>
            </a:r>
          </a:p>
          <a:p>
            <a:endParaRPr lang="en-CA" sz="1400" dirty="0" smtClean="0"/>
          </a:p>
          <a:p>
            <a:r>
              <a:rPr lang="en-US" sz="1400" b="0" i="0" dirty="0" smtClean="0">
                <a:effectLst/>
              </a:rPr>
              <a:t>M. Williams</a:t>
            </a:r>
            <a:r>
              <a:rPr lang="en-US" sz="1400" b="0" i="1" dirty="0" smtClean="0">
                <a:effectLst/>
              </a:rPr>
              <a:t>, et al.,</a:t>
            </a:r>
            <a:r>
              <a:rPr lang="en-US" sz="1400" b="0" i="0" dirty="0" smtClean="0">
                <a:effectLst/>
              </a:rPr>
              <a:t> </a:t>
            </a:r>
            <a:r>
              <a:rPr lang="en-US" sz="1400" b="0" i="1" dirty="0" smtClean="0">
                <a:effectLst/>
              </a:rPr>
              <a:t>Phys. Rev. C </a:t>
            </a:r>
            <a:r>
              <a:rPr lang="en-US" sz="1400" b="1" i="0" dirty="0" smtClean="0">
                <a:effectLst/>
              </a:rPr>
              <a:t>107</a:t>
            </a:r>
            <a:r>
              <a:rPr lang="en-US" sz="1400" b="0" i="0" dirty="0" smtClean="0">
                <a:effectLst/>
              </a:rPr>
              <a:t>, 035803 (2023).</a:t>
            </a:r>
            <a:endParaRPr lang="en-CA" sz="1400" b="0" i="0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1481" y="5928130"/>
            <a:ext cx="493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Statistical modeling by T. Rauscher</a:t>
            </a:r>
            <a:endParaRPr lang="en-CA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6" y="2237039"/>
            <a:ext cx="4839375" cy="3229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022" y="2256092"/>
            <a:ext cx="4867954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of </a:t>
            </a:r>
            <a:r>
              <a:rPr lang="en-US" dirty="0"/>
              <a:t>s</a:t>
            </a:r>
            <a:r>
              <a:rPr lang="en-US" dirty="0" smtClean="0"/>
              <a:t>ystematic shift in proton-widths important for light p-nuclei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4299502"/>
                <a:ext cx="11095257" cy="409274"/>
              </a:xfrm>
            </p:spPr>
            <p:txBody>
              <a:bodyPr/>
              <a:lstStyle/>
              <a:p>
                <a:r>
                  <a:rPr lang="en-US" dirty="0" smtClean="0"/>
                  <a:t>Similar over-predictions have also been observed in </a:t>
                </a:r>
                <a:r>
                  <a:rPr lang="en-US" baseline="30000" dirty="0" smtClean="0"/>
                  <a:t>82</a:t>
                </a:r>
                <a:r>
                  <a:rPr lang="en-US" dirty="0" smtClean="0"/>
                  <a:t>Kr(p</a:t>
                </a:r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CA" dirty="0" smtClean="0"/>
                  <a:t>)</a:t>
                </a:r>
                <a:r>
                  <a:rPr lang="en-CA" baseline="30000" dirty="0" smtClean="0"/>
                  <a:t>83</a:t>
                </a:r>
                <a:r>
                  <a:rPr lang="en-CA" dirty="0" smtClean="0"/>
                  <a:t>Rb, </a:t>
                </a:r>
                <a:r>
                  <a:rPr lang="en-US" baseline="30000" dirty="0" smtClean="0"/>
                  <a:t>86</a:t>
                </a:r>
                <a:r>
                  <a:rPr lang="en-US" dirty="0" smtClean="0"/>
                  <a:t>Sr(p</a:t>
                </a:r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CA" dirty="0" smtClean="0"/>
                  <a:t>)</a:t>
                </a:r>
                <a:r>
                  <a:rPr lang="en-CA" baseline="30000" dirty="0" smtClean="0"/>
                  <a:t>87</a:t>
                </a:r>
                <a:r>
                  <a:rPr lang="en-CA" dirty="0" smtClean="0"/>
                  <a:t>Y, </a:t>
                </a:r>
                <a:r>
                  <a:rPr lang="en-US" baseline="30000" dirty="0" smtClean="0"/>
                  <a:t>87</a:t>
                </a:r>
                <a:r>
                  <a:rPr lang="en-US" dirty="0" smtClean="0"/>
                  <a:t>Sr(p</a:t>
                </a:r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CA" dirty="0" smtClean="0"/>
                  <a:t>)</a:t>
                </a:r>
                <a:r>
                  <a:rPr lang="en-CA" baseline="30000" dirty="0" smtClean="0"/>
                  <a:t>88</a:t>
                </a:r>
                <a:r>
                  <a:rPr lang="en-CA" dirty="0" smtClean="0"/>
                  <a:t>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4299502"/>
                <a:ext cx="11095257" cy="409274"/>
              </a:xfrm>
              <a:blipFill rotWithShape="0">
                <a:blip r:embed="rId2"/>
                <a:stretch>
                  <a:fillRect l="-440" t="-7463" b="-134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US" dirty="0"/>
                  <a:t>We observe similar over-prediction from statistical models in the </a:t>
                </a:r>
                <a:r>
                  <a:rPr lang="en-US" baseline="30000" dirty="0"/>
                  <a:t>84</a:t>
                </a:r>
                <a:r>
                  <a:rPr lang="en-US" dirty="0"/>
                  <a:t>Kr(p,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CA" dirty="0"/>
                  <a:t>)</a:t>
                </a:r>
                <a:r>
                  <a:rPr lang="en-CA" baseline="30000" dirty="0"/>
                  <a:t>85</a:t>
                </a:r>
                <a:r>
                  <a:rPr lang="en-CA" dirty="0"/>
                  <a:t>Rb reaction.</a:t>
                </a:r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 rotWithShape="0">
                <a:blip r:embed="rId3"/>
                <a:stretch>
                  <a:fillRect l="-275" t="-4762" b="-793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44" y="1556235"/>
            <a:ext cx="3857468" cy="2473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014" y="1531501"/>
            <a:ext cx="3395818" cy="2498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967" y="1631142"/>
            <a:ext cx="4278025" cy="2324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480657" y="4910564"/>
                <a:ext cx="9522542" cy="6887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800" b="0" kern="1200" baseline="0">
                    <a:solidFill>
                      <a:schemeClr val="tx1">
                        <a:lumMod val="50000"/>
                      </a:schemeClr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203D75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rgbClr val="556169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006AA0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556169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 smtClean="0"/>
                  <a:t>Could there be a systematic over-prediction 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 smtClean="0"/>
                  <a:t> reaction cross-sections of importance for the light p-nuclei?</a:t>
                </a:r>
              </a:p>
              <a:p>
                <a:pPr algn="ctr"/>
                <a:endParaRPr lang="en-US" b="1" dirty="0" smtClean="0"/>
              </a:p>
              <a:p>
                <a:pPr algn="ctr"/>
                <a:r>
                  <a:rPr lang="en-US" b="1" dirty="0" smtClean="0"/>
                  <a:t>More experimental investigations required!</a:t>
                </a:r>
                <a:endParaRPr lang="en-US" b="1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657" y="4910564"/>
                <a:ext cx="9522542" cy="688778"/>
              </a:xfrm>
              <a:prstGeom prst="rect">
                <a:avLst/>
              </a:prstGeom>
              <a:blipFill rotWithShape="0">
                <a:blip r:embed="rId7"/>
                <a:stretch>
                  <a:fillRect t="-5310" b="-10265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27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Astrophysical impact of </a:t>
                </a:r>
                <a:r>
                  <a:rPr lang="en-US" baseline="30000" dirty="0" smtClean="0"/>
                  <a:t>83</a:t>
                </a:r>
                <a:r>
                  <a:rPr lang="en-US" dirty="0" smtClean="0"/>
                  <a:t>Rb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 smtClean="0"/>
                  <a:t>84</a:t>
                </a:r>
                <a:r>
                  <a:rPr lang="en-CA" dirty="0" smtClean="0"/>
                  <a:t>Sr measurement</a:t>
                </a:r>
                <a:endParaRPr lang="en-CA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605" t="-7353" b="-235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5903933" cy="4525963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Lower </a:t>
                </a:r>
                <a:r>
                  <a:rPr lang="en-US" baseline="30000" dirty="0" smtClean="0"/>
                  <a:t>83</a:t>
                </a:r>
                <a:r>
                  <a:rPr lang="en-US" dirty="0" smtClean="0"/>
                  <a:t>Rb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 smtClean="0"/>
                  <a:t>84</a:t>
                </a:r>
                <a:r>
                  <a:rPr lang="en-CA" dirty="0" smtClean="0"/>
                  <a:t>Sr cross-section leads to less efficient destruction of the </a:t>
                </a:r>
                <a:r>
                  <a:rPr lang="en-CA" baseline="30000" dirty="0" smtClean="0"/>
                  <a:t>84</a:t>
                </a:r>
                <a:r>
                  <a:rPr lang="en-CA" dirty="0" smtClean="0"/>
                  <a:t>Sr p-nucleus in supernovae, raising its production factor.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The total uncertainty in </a:t>
                </a:r>
                <a:r>
                  <a:rPr lang="en-US" baseline="30000" dirty="0" smtClean="0"/>
                  <a:t>84</a:t>
                </a:r>
                <a:r>
                  <a:rPr lang="en-US" dirty="0" smtClean="0"/>
                  <a:t>Sr production is reduced by a factor of 2 from previous sensitivity study.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Uncertainties represent the combined effect of all reaction rates variations – not just </a:t>
                </a:r>
                <a:r>
                  <a:rPr lang="en-US" baseline="30000" dirty="0"/>
                  <a:t>83</a:t>
                </a:r>
                <a:r>
                  <a:rPr lang="en-US" dirty="0"/>
                  <a:t>Rb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/>
                  <a:t>84</a:t>
                </a:r>
                <a:r>
                  <a:rPr lang="en-CA" dirty="0"/>
                  <a:t>Sr</a:t>
                </a:r>
                <a:r>
                  <a:rPr lang="en-CA" dirty="0" smtClean="0"/>
                  <a:t>.</a:t>
                </a: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Abundance enhancement not sufficient to explain enhanced </a:t>
                </a:r>
                <a:r>
                  <a:rPr lang="en-US" baseline="30000" dirty="0" smtClean="0"/>
                  <a:t>84</a:t>
                </a:r>
                <a:r>
                  <a:rPr lang="en-US" dirty="0" smtClean="0"/>
                  <a:t>Sr seen in Allende Meteorite, but could relieve tension – full GCE simulations required!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5903933" cy="4525963"/>
              </a:xfrm>
              <a:blipFill rotWithShape="0">
                <a:blip r:embed="rId3"/>
                <a:stretch>
                  <a:fillRect l="-620" t="-809" r="-10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936626"/>
            <a:ext cx="6755704" cy="384175"/>
          </a:xfrm>
        </p:spPr>
        <p:txBody>
          <a:bodyPr/>
          <a:lstStyle/>
          <a:p>
            <a:r>
              <a:rPr lang="en-US" dirty="0" smtClean="0"/>
              <a:t>Impact investigated for both Type II and Type </a:t>
            </a:r>
            <a:r>
              <a:rPr lang="en-US" dirty="0" err="1" smtClean="0"/>
              <a:t>Ia</a:t>
            </a:r>
            <a:r>
              <a:rPr lang="en-US" dirty="0" smtClean="0"/>
              <a:t> supernovae explosions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01" y="1289567"/>
            <a:ext cx="5374837" cy="3701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2506" y="6015729"/>
            <a:ext cx="610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b="1" dirty="0" smtClean="0"/>
              <a:t>Astrophysical modeling by N. Nishimura</a:t>
            </a:r>
            <a:endParaRPr lang="en-CA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64679" y="4970164"/>
                <a:ext cx="4559474" cy="947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556169"/>
                    </a:solidFill>
                    <a:latin typeface="Georgia"/>
                    <a:cs typeface="Georgia"/>
                  </a:rPr>
                  <a:t>15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556169"/>
                    </a:solidFill>
                    <a:latin typeface="Georgia"/>
                    <a:cs typeface="Georgia"/>
                  </a:rPr>
                  <a:t> CCSNe = +30 %</a:t>
                </a:r>
              </a:p>
              <a:p>
                <a:pPr algn="ctr"/>
                <a:r>
                  <a:rPr lang="en-US" dirty="0" smtClean="0">
                    <a:solidFill>
                      <a:srgbClr val="556169"/>
                    </a:solidFill>
                    <a:latin typeface="Georgia"/>
                    <a:cs typeface="Georgia"/>
                  </a:rPr>
                  <a:t>25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556169"/>
                    </a:solidFill>
                    <a:latin typeface="Georgia"/>
                    <a:cs typeface="Georgia"/>
                  </a:rPr>
                  <a:t> CCSNe = +12 %</a:t>
                </a:r>
              </a:p>
              <a:p>
                <a:pPr algn="ctr"/>
                <a:r>
                  <a:rPr lang="en-US" dirty="0" smtClean="0">
                    <a:solidFill>
                      <a:srgbClr val="556169"/>
                    </a:solidFill>
                    <a:latin typeface="Georgia"/>
                    <a:cs typeface="Georgia"/>
                  </a:rPr>
                  <a:t>Type 1a </a:t>
                </a:r>
                <a:r>
                  <a:rPr lang="en-US" dirty="0" err="1" smtClean="0">
                    <a:solidFill>
                      <a:srgbClr val="556169"/>
                    </a:solidFill>
                    <a:latin typeface="Georgia"/>
                    <a:cs typeface="Georgia"/>
                  </a:rPr>
                  <a:t>SNe</a:t>
                </a:r>
                <a:r>
                  <a:rPr lang="en-US" dirty="0" smtClean="0">
                    <a:solidFill>
                      <a:srgbClr val="556169"/>
                    </a:solidFill>
                    <a:latin typeface="Georgia"/>
                    <a:cs typeface="Georgia"/>
                  </a:rPr>
                  <a:t> = +32 %</a:t>
                </a:r>
                <a:endParaRPr lang="en-CA" dirty="0" err="1" smtClean="0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679" y="4970164"/>
                <a:ext cx="4559474" cy="947567"/>
              </a:xfrm>
              <a:prstGeom prst="rect">
                <a:avLst/>
              </a:prstGeom>
              <a:blipFill rotWithShape="0">
                <a:blip r:embed="rId5"/>
                <a:stretch>
                  <a:fillRect t="-3205" b="-89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87610" y="6061895"/>
            <a:ext cx="500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Williams</a:t>
            </a:r>
            <a:r>
              <a:rPr lang="en-US" i="1" dirty="0"/>
              <a:t>, et al.,</a:t>
            </a:r>
            <a:r>
              <a:rPr lang="en-US" dirty="0"/>
              <a:t> </a:t>
            </a:r>
            <a:r>
              <a:rPr lang="en-US" i="1" dirty="0"/>
              <a:t>Phys. Rev. C </a:t>
            </a:r>
            <a:r>
              <a:rPr lang="en-US" b="1" dirty="0"/>
              <a:t>107</a:t>
            </a:r>
            <a:r>
              <a:rPr lang="en-US" dirty="0"/>
              <a:t>, 035803 (2023).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22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CA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0CAEE5-C282-FD42-850F-168105C1ED0F}"/>
              </a:ext>
            </a:extLst>
          </p:cNvPr>
          <p:cNvSpPr txBox="1"/>
          <p:nvPr/>
        </p:nvSpPr>
        <p:spPr>
          <a:xfrm>
            <a:off x="1612211" y="3731886"/>
            <a:ext cx="9179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cross-sections for both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Rb(p,𝛾)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and 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Kr(p,𝛾)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 in what was the first EMMA+TIGRESS experiment.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first ever measurement of p-process reaction using a radioactive ion beam, obtaining cross-sections within the Gamow window for the </a:t>
            </a:r>
            <a:r>
              <a:rPr lang="el-GR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 in core collapse supernovae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resulting cross section is approximately a factor of x4 lower than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model predictions, demonstrating the necessity of further experimental studies on the p-process.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46" y="1618024"/>
            <a:ext cx="9568771" cy="17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1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8F7A555-107D-3A4E-9E7F-97B727C63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4CD57E-9898-DF4E-8BD4-294DFE61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B6AC-F298-1448-B41B-068EDCDD1B7C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9F40C5C-C266-884E-831A-12F62B31436C}"/>
              </a:ext>
            </a:extLst>
          </p:cNvPr>
          <p:cNvSpPr txBox="1"/>
          <p:nvPr/>
        </p:nvSpPr>
        <p:spPr>
          <a:xfrm>
            <a:off x="821304" y="4052060"/>
            <a:ext cx="10765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A. M. </a:t>
            </a:r>
            <a:r>
              <a:rPr lang="en-CA" sz="2400" dirty="0" err="1">
                <a:solidFill>
                  <a:schemeClr val="bg1"/>
                </a:solidFill>
              </a:rPr>
              <a:t>Amthor</a:t>
            </a:r>
            <a:r>
              <a:rPr lang="en-CA" sz="2400" dirty="0">
                <a:solidFill>
                  <a:schemeClr val="bg1"/>
                </a:solidFill>
              </a:rPr>
              <a:t>, D. Baal, G. C. Ball, S. Bhattacharjee, H. </a:t>
            </a:r>
            <a:r>
              <a:rPr lang="en-CA" sz="2400" dirty="0" err="1">
                <a:solidFill>
                  <a:schemeClr val="bg1"/>
                </a:solidFill>
              </a:rPr>
              <a:t>Behnamian</a:t>
            </a:r>
            <a:r>
              <a:rPr lang="en-CA" sz="2400" dirty="0">
                <a:solidFill>
                  <a:schemeClr val="bg1"/>
                </a:solidFill>
              </a:rPr>
              <a:t>, V. </a:t>
            </a:r>
            <a:r>
              <a:rPr lang="en-CA" sz="2400" dirty="0" err="1">
                <a:solidFill>
                  <a:schemeClr val="bg1"/>
                </a:solidFill>
              </a:rPr>
              <a:t>Bildstein</a:t>
            </a:r>
            <a:r>
              <a:rPr lang="en-CA" sz="2400" dirty="0">
                <a:solidFill>
                  <a:schemeClr val="bg1"/>
                </a:solidFill>
              </a:rPr>
              <a:t>, C. </a:t>
            </a:r>
            <a:r>
              <a:rPr lang="en-CA" sz="2400" dirty="0" err="1">
                <a:solidFill>
                  <a:schemeClr val="bg1"/>
                </a:solidFill>
              </a:rPr>
              <a:t>Burbadge</a:t>
            </a:r>
            <a:r>
              <a:rPr lang="en-CA" sz="2400" dirty="0">
                <a:solidFill>
                  <a:schemeClr val="bg1"/>
                </a:solidFill>
              </a:rPr>
              <a:t>, W. N. Catford, </a:t>
            </a:r>
            <a:r>
              <a:rPr lang="en-CA" sz="2400" b="1" dirty="0">
                <a:solidFill>
                  <a:schemeClr val="bg1"/>
                </a:solidFill>
              </a:rPr>
              <a:t>B. </a:t>
            </a:r>
            <a:r>
              <a:rPr lang="en-CA" sz="2400" b="1" dirty="0" err="1">
                <a:solidFill>
                  <a:schemeClr val="bg1"/>
                </a:solidFill>
              </a:rPr>
              <a:t>Davids</a:t>
            </a:r>
            <a:r>
              <a:rPr lang="en-CA" sz="2400" dirty="0">
                <a:solidFill>
                  <a:schemeClr val="bg1"/>
                </a:solidFill>
              </a:rPr>
              <a:t>, C. Aa. </a:t>
            </a:r>
            <a:r>
              <a:rPr lang="en-CA" sz="2400" dirty="0" err="1">
                <a:solidFill>
                  <a:schemeClr val="bg1"/>
                </a:solidFill>
              </a:rPr>
              <a:t>Diget</a:t>
            </a:r>
            <a:r>
              <a:rPr lang="en-CA" sz="2400" dirty="0">
                <a:solidFill>
                  <a:schemeClr val="bg1"/>
                </a:solidFill>
              </a:rPr>
              <a:t>, D. T. Doherty, N. Esker, F. H. Garcia, A. B. </a:t>
            </a:r>
            <a:r>
              <a:rPr lang="en-CA" sz="2400" dirty="0" err="1">
                <a:solidFill>
                  <a:schemeClr val="bg1"/>
                </a:solidFill>
              </a:rPr>
              <a:t>Garnsworthy</a:t>
            </a:r>
            <a:r>
              <a:rPr lang="en-CA" sz="2400" dirty="0">
                <a:solidFill>
                  <a:schemeClr val="bg1"/>
                </a:solidFill>
              </a:rPr>
              <a:t>, </a:t>
            </a:r>
            <a:r>
              <a:rPr lang="en-CA" sz="2400" b="1" dirty="0">
                <a:solidFill>
                  <a:schemeClr val="bg1"/>
                </a:solidFill>
              </a:rPr>
              <a:t>S. A. Gillespie</a:t>
            </a:r>
            <a:r>
              <a:rPr lang="en-CA" sz="2400" dirty="0">
                <a:solidFill>
                  <a:schemeClr val="bg1"/>
                </a:solidFill>
              </a:rPr>
              <a:t>,</a:t>
            </a:r>
            <a:r>
              <a:rPr lang="en-CA" sz="2400" b="1" dirty="0">
                <a:solidFill>
                  <a:schemeClr val="bg1"/>
                </a:solidFill>
              </a:rPr>
              <a:t> </a:t>
            </a:r>
            <a:r>
              <a:rPr lang="en-CA" sz="2400" dirty="0">
                <a:solidFill>
                  <a:schemeClr val="bg1"/>
                </a:solidFill>
              </a:rPr>
              <a:t>G. Hackman, S. Hallam, K. Hudson, S. </a:t>
            </a:r>
            <a:r>
              <a:rPr lang="en-CA" sz="2400" dirty="0" err="1">
                <a:solidFill>
                  <a:schemeClr val="bg1"/>
                </a:solidFill>
              </a:rPr>
              <a:t>Jazrawi</a:t>
            </a:r>
            <a:r>
              <a:rPr lang="en-CA" sz="2400" dirty="0">
                <a:solidFill>
                  <a:schemeClr val="bg1"/>
                </a:solidFill>
              </a:rPr>
              <a:t>, E. </a:t>
            </a:r>
            <a:r>
              <a:rPr lang="en-CA" sz="2400" dirty="0" err="1">
                <a:solidFill>
                  <a:schemeClr val="bg1"/>
                </a:solidFill>
              </a:rPr>
              <a:t>Kasanda</a:t>
            </a:r>
            <a:r>
              <a:rPr lang="en-CA" sz="2400" dirty="0">
                <a:solidFill>
                  <a:schemeClr val="bg1"/>
                </a:solidFill>
              </a:rPr>
              <a:t>, A. R. L. Kennington, Y. H. Kim, A. M. Laird, A. </a:t>
            </a:r>
            <a:r>
              <a:rPr lang="en-CA" sz="2400" dirty="0" err="1">
                <a:solidFill>
                  <a:schemeClr val="bg1"/>
                </a:solidFill>
              </a:rPr>
              <a:t>Lennarz</a:t>
            </a:r>
            <a:r>
              <a:rPr lang="en-CA" sz="2400" dirty="0">
                <a:solidFill>
                  <a:schemeClr val="bg1"/>
                </a:solidFill>
              </a:rPr>
              <a:t>,  </a:t>
            </a:r>
            <a:r>
              <a:rPr lang="en-CA" sz="2400" b="1" dirty="0">
                <a:solidFill>
                  <a:schemeClr val="bg1"/>
                </a:solidFill>
              </a:rPr>
              <a:t>G. </a:t>
            </a:r>
            <a:r>
              <a:rPr lang="en-CA" sz="2400" b="1" dirty="0" err="1">
                <a:solidFill>
                  <a:schemeClr val="bg1"/>
                </a:solidFill>
              </a:rPr>
              <a:t>Lotay</a:t>
            </a:r>
            <a:r>
              <a:rPr lang="en-CA" sz="2400" dirty="0">
                <a:solidFill>
                  <a:schemeClr val="bg1"/>
                </a:solidFill>
              </a:rPr>
              <a:t>, R. S. </a:t>
            </a:r>
            <a:r>
              <a:rPr lang="en-CA" sz="2400" dirty="0" err="1">
                <a:solidFill>
                  <a:schemeClr val="bg1"/>
                </a:solidFill>
              </a:rPr>
              <a:t>Lubna</a:t>
            </a:r>
            <a:r>
              <a:rPr lang="en-CA" sz="2400" dirty="0">
                <a:solidFill>
                  <a:schemeClr val="bg1"/>
                </a:solidFill>
              </a:rPr>
              <a:t>, C. Natzke, </a:t>
            </a:r>
            <a:r>
              <a:rPr lang="en-CA" sz="2400" dirty="0" smtClean="0">
                <a:solidFill>
                  <a:schemeClr val="bg1"/>
                </a:solidFill>
              </a:rPr>
              <a:t>N. Nishimura, B</a:t>
            </a:r>
            <a:r>
              <a:rPr lang="en-CA" sz="2400" dirty="0">
                <a:solidFill>
                  <a:schemeClr val="bg1"/>
                </a:solidFill>
              </a:rPr>
              <a:t>. </a:t>
            </a:r>
            <a:r>
              <a:rPr lang="en-CA" sz="2400" dirty="0" err="1">
                <a:solidFill>
                  <a:schemeClr val="bg1"/>
                </a:solidFill>
              </a:rPr>
              <a:t>Olaizola</a:t>
            </a:r>
            <a:r>
              <a:rPr lang="en-CA" sz="2400" dirty="0">
                <a:solidFill>
                  <a:schemeClr val="bg1"/>
                </a:solidFill>
              </a:rPr>
              <a:t>, C. Paxman, A. Psaltis, </a:t>
            </a:r>
            <a:r>
              <a:rPr lang="en-CA" sz="2400" b="1" dirty="0">
                <a:solidFill>
                  <a:schemeClr val="bg1"/>
                </a:solidFill>
              </a:rPr>
              <a:t>T. Rauscher</a:t>
            </a:r>
            <a:r>
              <a:rPr lang="en-CA" sz="2400" dirty="0">
                <a:solidFill>
                  <a:schemeClr val="bg1"/>
                </a:solidFill>
              </a:rPr>
              <a:t>, C. E. </a:t>
            </a:r>
            <a:r>
              <a:rPr lang="en-CA" sz="2400" dirty="0" err="1">
                <a:solidFill>
                  <a:schemeClr val="bg1"/>
                </a:solidFill>
              </a:rPr>
              <a:t>Svensson</a:t>
            </a:r>
            <a:r>
              <a:rPr lang="en-CA" sz="2400" dirty="0">
                <a:solidFill>
                  <a:schemeClr val="bg1"/>
                </a:solidFill>
              </a:rPr>
              <a:t>, B. Wallis, J. Williams, </a:t>
            </a:r>
            <a:r>
              <a:rPr lang="en-CA" sz="2400" b="1" dirty="0">
                <a:solidFill>
                  <a:schemeClr val="bg1"/>
                </a:solidFill>
              </a:rPr>
              <a:t>M. Williams </a:t>
            </a:r>
            <a:r>
              <a:rPr lang="en-CA" sz="2400" dirty="0">
                <a:solidFill>
                  <a:schemeClr val="bg1"/>
                </a:solidFill>
              </a:rPr>
              <a:t>and D. Yates.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triumf.ca/sites/default/files/user-1700/TRIUMF_Logo_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9" y="1148940"/>
            <a:ext cx="3738879" cy="6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Surrey Logo PNG Transparent &amp; SVG Vector - Freebie Supp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3" b="29477"/>
          <a:stretch/>
        </p:blipFill>
        <p:spPr bwMode="auto">
          <a:xfrm>
            <a:off x="3773767" y="953505"/>
            <a:ext cx="3340275" cy="102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gos - U of G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08" y="1095185"/>
            <a:ext cx="2409998" cy="7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University of York – IBEC – INDONESIA BRITAIN EDUCATION CENT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56" y="911541"/>
            <a:ext cx="2202145" cy="116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imon Fraser University (SFU) Logo Vector (.SVG + .PNG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6" b="32274"/>
          <a:stretch/>
        </p:blipFill>
        <p:spPr bwMode="auto">
          <a:xfrm>
            <a:off x="2835506" y="2142275"/>
            <a:ext cx="2884719" cy="66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ile:University of Basel Logo.png - Wikimedia Comm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61" y="2075999"/>
            <a:ext cx="2288895" cy="7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ucknell University | WhereSca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39" y="1973861"/>
            <a:ext cx="1860027" cy="10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United States Advanced Ceramics Association - USACA - Our Member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1" y="1944136"/>
            <a:ext cx="2801716" cy="10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cMaster University - Nature @ McMaste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12881" r="14921" b="16711"/>
          <a:stretch/>
        </p:blipFill>
        <p:spPr bwMode="auto">
          <a:xfrm>
            <a:off x="10152192" y="2018614"/>
            <a:ext cx="1766455" cy="100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UBC Logos | UBC Bra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5" y="3081300"/>
            <a:ext cx="3650480" cy="75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T. MARYS UNIVERSITY University CALGARY - Canada - Courses, Fees,  Admission, Eligibility, Requirements &amp; many mor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9" b="35245"/>
          <a:stretch/>
        </p:blipFill>
        <p:spPr bwMode="auto">
          <a:xfrm>
            <a:off x="4293175" y="2931090"/>
            <a:ext cx="3082006" cy="88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RIKEN - Innovation Toron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64" y="3070018"/>
            <a:ext cx="2197080" cy="6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D70409-2767-B84E-884F-373E5FB2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8FEC-AFC6-F34C-8C81-5C85AFA562E4}" type="datetime2">
              <a:rPr lang="en-GB" smtClean="0"/>
              <a:t>Tuesday, 06 June 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AB95E9-1ABB-6947-9C73-BD22A4D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B0919AD8-085C-6A4B-9E60-62A11276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puzzle of the p-nuclei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446" y="3786486"/>
            <a:ext cx="3855228" cy="2564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74" y="1569049"/>
            <a:ext cx="4439406" cy="220238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DAA1DF63-3F74-E945-A5D2-4E6F0E7059D3}"/>
              </a:ext>
            </a:extLst>
          </p:cNvPr>
          <p:cNvSpPr txBox="1">
            <a:spLocks/>
          </p:cNvSpPr>
          <p:nvPr/>
        </p:nvSpPr>
        <p:spPr>
          <a:xfrm>
            <a:off x="585074" y="979924"/>
            <a:ext cx="4287221" cy="58023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~30 </a:t>
            </a:r>
            <a:r>
              <a:rPr lang="en-US" sz="1800" dirty="0"/>
              <a:t>stable </a:t>
            </a:r>
            <a:r>
              <a:rPr lang="en-US" sz="1800" dirty="0" smtClean="0"/>
              <a:t>isotopes cannot </a:t>
            </a:r>
            <a:r>
              <a:rPr lang="en-US" sz="1800" dirty="0"/>
              <a:t>be produced via neutron capture processes.</a:t>
            </a:r>
            <a:endParaRPr lang="en-US" sz="1800" dirty="0">
              <a:ea typeface="+mn-lt"/>
              <a:cs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716" y="1015024"/>
            <a:ext cx="3778248" cy="2385373"/>
          </a:xfrm>
          <a:prstGeom prst="rect">
            <a:avLst/>
          </a:prstGeom>
        </p:spPr>
      </p:pic>
      <p:pic>
        <p:nvPicPr>
          <p:cNvPr id="13" name="Picture 2" descr="Supernova ejects material asymmetrically – Physics World">
            <a:extLst>
              <a:ext uri="{FF2B5EF4-FFF2-40B4-BE49-F238E27FC236}">
                <a16:creationId xmlns="" xmlns:a16="http://schemas.microsoft.com/office/drawing/2014/main" id="{F57D1CD8-992B-8F40-BC0C-3E4BB525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99" y="963298"/>
            <a:ext cx="2816813" cy="187787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97F8AD3-2DE4-7944-A4D3-7F03499DBCA7}"/>
              </a:ext>
            </a:extLst>
          </p:cNvPr>
          <p:cNvSpPr txBox="1"/>
          <p:nvPr/>
        </p:nvSpPr>
        <p:spPr>
          <a:xfrm>
            <a:off x="5024480" y="2912007"/>
            <a:ext cx="318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Best candidate: </a:t>
            </a:r>
            <a:r>
              <a:rPr lang="en-US" dirty="0"/>
              <a:t>Core-collapse Supernovae of massive stars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DAA1DF63-3F74-E945-A5D2-4E6F0E7059D3}"/>
              </a:ext>
            </a:extLst>
          </p:cNvPr>
          <p:cNvSpPr txBox="1">
            <a:spLocks/>
          </p:cNvSpPr>
          <p:nvPr/>
        </p:nvSpPr>
        <p:spPr>
          <a:xfrm>
            <a:off x="8473859" y="3139311"/>
            <a:ext cx="3447463" cy="49907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800" dirty="0" smtClean="0">
                <a:ea typeface="+mn-lt"/>
                <a:cs typeface="+mn-lt"/>
              </a:rPr>
              <a:t>Very high temperatures cause stable nuclei to shed neutrons.</a:t>
            </a: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1800" dirty="0">
              <a:ea typeface="+mn-lt"/>
              <a:cs typeface="+mn-lt"/>
            </a:endParaRPr>
          </a:p>
        </p:txBody>
      </p:sp>
      <p:pic>
        <p:nvPicPr>
          <p:cNvPr id="16" name="Picture 2" descr="Allende Meteorite | Contains the Oldest Matter One Can See With The Naked  Eye | Natural History | 2021 | Sotheby&amp;#39;s">
            <a:extLst>
              <a:ext uri="{FF2B5EF4-FFF2-40B4-BE49-F238E27FC236}">
                <a16:creationId xmlns="" xmlns:a16="http://schemas.microsoft.com/office/drawing/2014/main" id="{56E3FAC1-6766-C347-8890-C2C5149FF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4" y="3786486"/>
            <a:ext cx="1880096" cy="156947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solar grains - Wikipedia">
            <a:extLst>
              <a:ext uri="{FF2B5EF4-FFF2-40B4-BE49-F238E27FC236}">
                <a16:creationId xmlns="" xmlns:a16="http://schemas.microsoft.com/office/drawing/2014/main" id="{F540AFC1-CB85-5440-B670-B7FB4D25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50" y="3851516"/>
            <a:ext cx="1949730" cy="146229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3DA5185-AE49-4B4A-9F5F-DDACA2FE1EF7}"/>
              </a:ext>
            </a:extLst>
          </p:cNvPr>
          <p:cNvSpPr txBox="1"/>
          <p:nvPr/>
        </p:nvSpPr>
        <p:spPr>
          <a:xfrm>
            <a:off x="654795" y="5426985"/>
            <a:ext cx="4034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dirty="0" smtClean="0"/>
              <a:t>mall abundance, so can only be observed via isotopic analysis of meteorite grains.</a:t>
            </a:r>
          </a:p>
          <a:p>
            <a:r>
              <a:rPr lang="en-US" sz="1600" dirty="0" smtClean="0"/>
              <a:t>Origin of the p-nuclei not well understood.</a:t>
            </a:r>
            <a:endParaRPr lang="en-US" sz="1600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DAA1DF63-3F74-E945-A5D2-4E6F0E7059D3}"/>
              </a:ext>
            </a:extLst>
          </p:cNvPr>
          <p:cNvSpPr txBox="1">
            <a:spLocks/>
          </p:cNvSpPr>
          <p:nvPr/>
        </p:nvSpPr>
        <p:spPr>
          <a:xfrm>
            <a:off x="8468736" y="3769382"/>
            <a:ext cx="3723264" cy="63678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800" dirty="0" smtClean="0">
                <a:ea typeface="+mn-lt"/>
                <a:cs typeface="+mn-lt"/>
              </a:rPr>
              <a:t>Observed abundances vary from prediction by orders of magnitude.</a:t>
            </a:r>
          </a:p>
          <a:p>
            <a:pPr marL="0" indent="0">
              <a:buNone/>
            </a:pPr>
            <a:endParaRPr lang="en-CA" sz="1800" dirty="0">
              <a:ea typeface="+mn-lt"/>
              <a:cs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73859" y="4415461"/>
            <a:ext cx="3179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Questions:</a:t>
            </a:r>
          </a:p>
          <a:p>
            <a:endParaRPr lang="en-CA" b="1" dirty="0" smtClean="0"/>
          </a:p>
          <a:p>
            <a:r>
              <a:rPr lang="en-CA" dirty="0" smtClean="0"/>
              <a:t>Is </a:t>
            </a:r>
            <a:r>
              <a:rPr lang="en-CA" dirty="0"/>
              <a:t>there just one astrophysical source for all p-nuclei? </a:t>
            </a:r>
          </a:p>
          <a:p>
            <a:endParaRPr lang="en-CA" dirty="0" smtClean="0"/>
          </a:p>
          <a:p>
            <a:r>
              <a:rPr lang="en-CA" dirty="0" smtClean="0"/>
              <a:t>Could other scenarios contribute to p-nuclei?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478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Nuclear uncertainties in the p-process</a:t>
            </a:r>
            <a:endParaRPr lang="en-CA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64" y="2142826"/>
            <a:ext cx="4326009" cy="3605007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810132" y="5832839"/>
            <a:ext cx="7448550" cy="6614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400" dirty="0" err="1" smtClean="0"/>
              <a:t>Fallis</a:t>
            </a:r>
            <a:r>
              <a:rPr lang="en-GB" sz="1400" dirty="0" smtClean="0"/>
              <a:t>, J. et al. Physics Letters B 807 (2020) 135575.</a:t>
            </a:r>
          </a:p>
          <a:p>
            <a:pPr>
              <a:spcBef>
                <a:spcPts val="0"/>
              </a:spcBef>
            </a:pPr>
            <a:r>
              <a:rPr lang="en-GB" sz="1400" dirty="0" smtClean="0"/>
              <a:t>Rapp, W., et al. The Astrophysical Journal 653.1 (2006): 474.</a:t>
            </a:r>
          </a:p>
          <a:p>
            <a:pPr>
              <a:spcBef>
                <a:spcPts val="0"/>
              </a:spcBef>
            </a:pPr>
            <a:r>
              <a:rPr lang="en-GB" sz="1400" dirty="0" err="1" smtClean="0"/>
              <a:t>Rayet</a:t>
            </a:r>
            <a:r>
              <a:rPr lang="en-GB" sz="1400" dirty="0" smtClean="0"/>
              <a:t>, M., et al.  Astronomy and Astrophysics 298 (1995): 517.</a:t>
            </a:r>
            <a:endParaRPr lang="en-GB" sz="14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DAA1DF63-3F74-E945-A5D2-4E6F0E7059D3}"/>
              </a:ext>
            </a:extLst>
          </p:cNvPr>
          <p:cNvSpPr txBox="1">
            <a:spLocks/>
          </p:cNvSpPr>
          <p:nvPr/>
        </p:nvSpPr>
        <p:spPr>
          <a:xfrm>
            <a:off x="697397" y="981032"/>
            <a:ext cx="11177276" cy="195072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ea typeface="+mn-lt"/>
                <a:cs typeface="+mn-lt"/>
              </a:rPr>
              <a:t>Production of p-nuclei involves many reactions on radioactive nuclei, none of which have been measured directly.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M</a:t>
            </a:r>
            <a:r>
              <a:rPr lang="en-US" sz="1800" dirty="0" smtClean="0">
                <a:ea typeface="+mn-lt"/>
                <a:cs typeface="+mn-lt"/>
              </a:rPr>
              <a:t>odels rely on cross-sections predicted by Hauser-</a:t>
            </a:r>
            <a:r>
              <a:rPr lang="en-US" sz="1800" dirty="0" err="1" smtClean="0">
                <a:ea typeface="+mn-lt"/>
                <a:cs typeface="+mn-lt"/>
              </a:rPr>
              <a:t>Feshbach</a:t>
            </a:r>
            <a:r>
              <a:rPr lang="en-US" sz="1800" dirty="0" smtClean="0">
                <a:ea typeface="+mn-lt"/>
                <a:cs typeface="+mn-lt"/>
              </a:rPr>
              <a:t> models that can </a:t>
            </a:r>
            <a:r>
              <a:rPr lang="en-US" sz="1800" dirty="0">
                <a:ea typeface="+mn-lt"/>
                <a:cs typeface="+mn-lt"/>
              </a:rPr>
              <a:t>vary depending on the calculation </a:t>
            </a:r>
            <a:r>
              <a:rPr lang="en-US" sz="1800" dirty="0" smtClean="0">
                <a:ea typeface="+mn-lt"/>
                <a:cs typeface="+mn-lt"/>
              </a:rPr>
              <a:t>inputs (e.g. Optical model parameters, </a:t>
            </a:r>
            <a:r>
              <a:rPr lang="el-GR" sz="18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γ</a:t>
            </a:r>
            <a:r>
              <a:rPr lang="en-CA" sz="18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SF, NLD) largely based on studies of stable nuclei.</a:t>
            </a:r>
          </a:p>
          <a:p>
            <a:r>
              <a:rPr lang="en-CA" sz="18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 light p-nuclei, production rates are most sensitive to variations in (</a:t>
            </a:r>
            <a:r>
              <a:rPr lang="el-GR" sz="18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γ</a:t>
            </a:r>
            <a:r>
              <a:rPr lang="en-CA" sz="18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,p) / (p,</a:t>
            </a:r>
            <a:r>
              <a:rPr lang="el-GR" sz="18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γ</a:t>
            </a:r>
            <a:r>
              <a:rPr lang="en-CA" sz="1800" dirty="0" smtClean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 cross sections.</a:t>
            </a:r>
            <a:endParaRPr lang="en-US" sz="1800" dirty="0">
              <a:ea typeface="+mn-lt"/>
              <a:cs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73F52D-6F90-274B-9DD5-E63AE29EF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134" y="2455208"/>
            <a:ext cx="4636306" cy="32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Investigating the p-process: A technical challenge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35421" y="1220111"/>
            <a:ext cx="103247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Why are no p-process reactions measured for radioactive nuclei?</a:t>
            </a:r>
          </a:p>
          <a:p>
            <a:endParaRPr lang="en-CA" b="1" dirty="0" smtClean="0"/>
          </a:p>
          <a:p>
            <a:endParaRPr lang="en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 smtClean="0"/>
              <a:t>Low cross-sections: </a:t>
            </a:r>
            <a:r>
              <a:rPr lang="en-CA" dirty="0" smtClean="0"/>
              <a:t>cross-sections of order few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b (or less) typical for (p,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) reactions important for light p-nuclei at astrophysical temperatures. </a:t>
            </a:r>
            <a:endParaRPr lang="en-CA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R</a:t>
            </a:r>
            <a:r>
              <a:rPr lang="en-CA" b="1" dirty="0" smtClean="0"/>
              <a:t>adioactive </a:t>
            </a:r>
            <a:r>
              <a:rPr lang="en-CA" b="1" dirty="0" smtClean="0"/>
              <a:t>beams: </a:t>
            </a:r>
            <a:r>
              <a:rPr lang="en-CA" dirty="0" smtClean="0"/>
              <a:t>Strongly limits available intensity and creates a large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-ray background.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I</a:t>
            </a:r>
            <a:r>
              <a:rPr lang="en-CA" b="1" dirty="0" smtClean="0"/>
              <a:t>nverse </a:t>
            </a:r>
            <a:r>
              <a:rPr lang="en-CA" b="1" dirty="0" smtClean="0"/>
              <a:t>kinematics: </a:t>
            </a:r>
            <a:r>
              <a:rPr lang="en-CA" dirty="0" smtClean="0"/>
              <a:t>A+1</a:t>
            </a:r>
            <a:r>
              <a:rPr lang="en-CA" b="1" dirty="0" smtClean="0"/>
              <a:t> </a:t>
            </a:r>
            <a:r>
              <a:rPr lang="en-CA" dirty="0" smtClean="0"/>
              <a:t>recoils </a:t>
            </a:r>
            <a:r>
              <a:rPr lang="en-CA" dirty="0" smtClean="0"/>
              <a:t>are very difficult to separate from more copious unreacted beam, which have similar kinematics and mass.</a:t>
            </a:r>
          </a:p>
        </p:txBody>
      </p:sp>
    </p:spTree>
    <p:extLst>
      <p:ext uri="{BB962C8B-B14F-4D97-AF65-F5344CB8AC3E}">
        <p14:creationId xmlns:p14="http://schemas.microsoft.com/office/powerpoint/2010/main" val="41573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40879" y="348269"/>
                <a:ext cx="10068376" cy="413268"/>
              </a:xfrm>
            </p:spPr>
            <p:txBody>
              <a:bodyPr/>
              <a:lstStyle/>
              <a:p>
                <a:r>
                  <a:rPr lang="en-US" b="1" dirty="0" smtClean="0"/>
                  <a:t>Measurement of </a:t>
                </a:r>
                <a:r>
                  <a:rPr lang="en-US" b="1" baseline="30000" dirty="0" smtClean="0"/>
                  <a:t>83</a:t>
                </a:r>
                <a:r>
                  <a:rPr lang="en-US" b="1" dirty="0" smtClean="0"/>
                  <a:t>Rb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baseline="30000" dirty="0" smtClean="0"/>
                  <a:t>84</a:t>
                </a:r>
                <a:r>
                  <a:rPr lang="en-CA" b="1" dirty="0" smtClean="0"/>
                  <a:t>Sr at TRIUMF</a:t>
                </a:r>
                <a:endParaRPr lang="en-CA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0879" y="348269"/>
                <a:ext cx="10068376" cy="413268"/>
              </a:xfrm>
              <a:blipFill rotWithShape="0">
                <a:blip r:embed="rId2"/>
                <a:stretch>
                  <a:fillRect l="-605" t="-7353" b="-235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8623" y="935850"/>
            <a:ext cx="11095256" cy="384175"/>
          </a:xfrm>
        </p:spPr>
        <p:txBody>
          <a:bodyPr/>
          <a:lstStyle/>
          <a:p>
            <a:r>
              <a:rPr lang="en-CA" b="1" dirty="0"/>
              <a:t>Can a mass spectrometer and </a:t>
            </a:r>
            <a:r>
              <a:rPr lang="en-CA" b="1" dirty="0" err="1"/>
              <a:t>HPGe</a:t>
            </a:r>
            <a:r>
              <a:rPr lang="en-CA" b="1" dirty="0"/>
              <a:t> array be used to measure </a:t>
            </a:r>
            <a:r>
              <a:rPr lang="en-CA" b="1" dirty="0">
                <a:cs typeface="Arial" panose="020B0604020202020204" pitchFamily="34" charset="0"/>
              </a:rPr>
              <a:t>p-process reactions?</a:t>
            </a:r>
            <a:endParaRPr lang="en-CA" b="1" dirty="0"/>
          </a:p>
          <a:p>
            <a:endParaRPr lang="en-CA" dirty="0"/>
          </a:p>
        </p:txBody>
      </p:sp>
      <p:grpSp>
        <p:nvGrpSpPr>
          <p:cNvPr id="7" name="Group 6"/>
          <p:cNvGrpSpPr/>
          <p:nvPr/>
        </p:nvGrpSpPr>
        <p:grpSpPr>
          <a:xfrm>
            <a:off x="241489" y="2630475"/>
            <a:ext cx="5625674" cy="3838236"/>
            <a:chOff x="247554" y="2908073"/>
            <a:chExt cx="5625674" cy="3838236"/>
          </a:xfrm>
        </p:grpSpPr>
        <p:grpSp>
          <p:nvGrpSpPr>
            <p:cNvPr id="8" name="Google Shape;291;p10"/>
            <p:cNvGrpSpPr/>
            <p:nvPr/>
          </p:nvGrpSpPr>
          <p:grpSpPr>
            <a:xfrm>
              <a:off x="247554" y="2908073"/>
              <a:ext cx="5625674" cy="3838236"/>
              <a:chOff x="527061" y="3212816"/>
              <a:chExt cx="5188357" cy="3319313"/>
            </a:xfrm>
          </p:grpSpPr>
          <p:cxnSp>
            <p:nvCxnSpPr>
              <p:cNvPr id="10" name="Google Shape;292;p10"/>
              <p:cNvCxnSpPr/>
              <p:nvPr/>
            </p:nvCxnSpPr>
            <p:spPr>
              <a:xfrm>
                <a:off x="3693473" y="3249603"/>
                <a:ext cx="0" cy="2937973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1" name="Google Shape;293;p10"/>
              <p:cNvSpPr/>
              <p:nvPr/>
            </p:nvSpPr>
            <p:spPr>
              <a:xfrm>
                <a:off x="2406588" y="3249602"/>
                <a:ext cx="1286874" cy="343402"/>
              </a:xfrm>
              <a:prstGeom prst="rect">
                <a:avLst/>
              </a:prstGeom>
              <a:solidFill>
                <a:srgbClr val="AEABAB"/>
              </a:solidFill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2" name="Google Shape;294;p10"/>
              <p:cNvCxnSpPr/>
              <p:nvPr/>
            </p:nvCxnSpPr>
            <p:spPr>
              <a:xfrm>
                <a:off x="2406589" y="3249603"/>
                <a:ext cx="0" cy="2937973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" name="Google Shape;295;p10"/>
              <p:cNvCxnSpPr/>
              <p:nvPr/>
            </p:nvCxnSpPr>
            <p:spPr>
              <a:xfrm>
                <a:off x="2406589" y="6187576"/>
                <a:ext cx="128688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296;p10"/>
              <p:cNvCxnSpPr/>
              <p:nvPr/>
            </p:nvCxnSpPr>
            <p:spPr>
              <a:xfrm>
                <a:off x="2406589" y="5310000"/>
                <a:ext cx="128688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" name="Google Shape;297;p10"/>
              <p:cNvCxnSpPr/>
              <p:nvPr/>
            </p:nvCxnSpPr>
            <p:spPr>
              <a:xfrm>
                <a:off x="2406589" y="4012713"/>
                <a:ext cx="128688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298;p10"/>
              <p:cNvCxnSpPr/>
              <p:nvPr/>
            </p:nvCxnSpPr>
            <p:spPr>
              <a:xfrm>
                <a:off x="2406589" y="3879169"/>
                <a:ext cx="128688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" name="Google Shape;299;p10"/>
              <p:cNvCxnSpPr/>
              <p:nvPr/>
            </p:nvCxnSpPr>
            <p:spPr>
              <a:xfrm>
                <a:off x="2406589" y="3726547"/>
                <a:ext cx="128688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" name="Google Shape;300;p10"/>
              <p:cNvCxnSpPr/>
              <p:nvPr/>
            </p:nvCxnSpPr>
            <p:spPr>
              <a:xfrm>
                <a:off x="2406588" y="4470579"/>
                <a:ext cx="128688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301;p10"/>
              <p:cNvCxnSpPr/>
              <p:nvPr/>
            </p:nvCxnSpPr>
            <p:spPr>
              <a:xfrm>
                <a:off x="527061" y="4222568"/>
                <a:ext cx="1286884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302;p10"/>
              <p:cNvCxnSpPr/>
              <p:nvPr/>
            </p:nvCxnSpPr>
            <p:spPr>
              <a:xfrm>
                <a:off x="1813945" y="4222568"/>
                <a:ext cx="2719813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" name="Google Shape;303;p10"/>
              <p:cNvCxnSpPr>
                <a:endCxn id="11" idx="1"/>
              </p:cNvCxnSpPr>
              <p:nvPr/>
            </p:nvCxnSpPr>
            <p:spPr>
              <a:xfrm rot="10800000" flipH="1">
                <a:off x="1814088" y="3421303"/>
                <a:ext cx="592500" cy="80130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22" name="Google Shape;304;p10"/>
              <p:cNvSpPr txBox="1"/>
              <p:nvPr/>
            </p:nvSpPr>
            <p:spPr>
              <a:xfrm>
                <a:off x="3871272" y="3859039"/>
                <a:ext cx="1844146" cy="373562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stretch>
                  <a:fillRect l="-4109" t="-23331" b="-9998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23" name="Google Shape;305;p10"/>
              <p:cNvSpPr txBox="1"/>
              <p:nvPr/>
            </p:nvSpPr>
            <p:spPr>
              <a:xfrm>
                <a:off x="662999" y="4259673"/>
                <a:ext cx="1150946" cy="3193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aseline="300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83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Rb + p</a:t>
                </a:r>
                <a:endParaRPr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Google Shape;306;p10"/>
              <p:cNvSpPr txBox="1"/>
              <p:nvPr/>
            </p:nvSpPr>
            <p:spPr>
              <a:xfrm>
                <a:off x="2742044" y="6212766"/>
                <a:ext cx="763021" cy="3193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aseline="300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84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Sr</a:t>
                </a:r>
                <a:endParaRPr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307;p10"/>
              <p:cNvSpPr txBox="1"/>
              <p:nvPr/>
            </p:nvSpPr>
            <p:spPr>
              <a:xfrm>
                <a:off x="1984621" y="5951787"/>
                <a:ext cx="435700" cy="3193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lang="en-US" sz="1800" baseline="300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sz="1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08;p10"/>
              <p:cNvSpPr txBox="1"/>
              <p:nvPr/>
            </p:nvSpPr>
            <p:spPr>
              <a:xfrm>
                <a:off x="1979218" y="5123476"/>
                <a:ext cx="435700" cy="3193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 lang="en-US" sz="1800" baseline="300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+</a:t>
                </a:r>
                <a:endParaRPr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309;p10"/>
              <p:cNvSpPr txBox="1"/>
              <p:nvPr/>
            </p:nvSpPr>
            <p:spPr>
              <a:xfrm>
                <a:off x="1637408" y="3212816"/>
                <a:ext cx="67488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 lang="en-US" sz="1800" baseline="30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r>
                  <a:rPr lang="en-US" sz="1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, 3</a:t>
                </a:r>
                <a:r>
                  <a:rPr lang="en-US" sz="1800" baseline="30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dirty="0"/>
              </a:p>
            </p:txBody>
          </p:sp>
          <p:sp>
            <p:nvSpPr>
              <p:cNvPr id="28" name="Google Shape;310;p10"/>
              <p:cNvSpPr txBox="1"/>
              <p:nvPr/>
            </p:nvSpPr>
            <p:spPr>
              <a:xfrm>
                <a:off x="3757161" y="5123476"/>
                <a:ext cx="1045389" cy="3193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793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keV</a:t>
                </a:r>
                <a:endParaRPr dirty="0">
                  <a:solidFill>
                    <a:srgbClr val="00000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Google Shape;309;p10"/>
                <p:cNvSpPr txBox="1"/>
                <p:nvPr/>
              </p:nvSpPr>
              <p:spPr>
                <a:xfrm>
                  <a:off x="247555" y="4472768"/>
                  <a:ext cx="1897218" cy="3692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baseline="30000" dirty="0" smtClean="0">
                      <a:solidFill>
                        <a:srgbClr val="000000"/>
                      </a:solidFill>
                      <a:cs typeface="Arial"/>
                      <a:sym typeface="Arial"/>
                    </a:rPr>
                    <a:t>83</a:t>
                  </a:r>
                  <a:r>
                    <a:rPr lang="en-US" dirty="0" smtClean="0">
                      <a:solidFill>
                        <a:srgbClr val="000000"/>
                      </a:solidFill>
                      <a:cs typeface="Arial"/>
                      <a:sym typeface="Arial"/>
                    </a:rPr>
                    <a:t>Rb: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𝐽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  <a:sym typeface="Arial"/>
                            </a:rPr>
                            <m:t>𝜋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5/2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−</m:t>
                          </m:r>
                        </m:sup>
                      </m:sSup>
                    </m:oMath>
                  </a14:m>
                  <a:endParaRPr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Google Shape;309;p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555" y="4472768"/>
                  <a:ext cx="1897218" cy="3692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22" t="-8197" b="-2459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 Placeholder 4"/>
          <p:cNvSpPr txBox="1">
            <a:spLocks/>
          </p:cNvSpPr>
          <p:nvPr/>
        </p:nvSpPr>
        <p:spPr>
          <a:xfrm>
            <a:off x="523702" y="1316223"/>
            <a:ext cx="7718946" cy="3598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>
                <a:cs typeface="Calibri" panose="020F0502020204030204" pitchFamily="34" charset="0"/>
              </a:rPr>
              <a:t>Targeted </a:t>
            </a:r>
            <a:r>
              <a:rPr lang="en-CA" sz="1400" baseline="30000" dirty="0" smtClean="0">
                <a:cs typeface="Calibri" panose="020F0502020204030204" pitchFamily="34" charset="0"/>
              </a:rPr>
              <a:t>83</a:t>
            </a:r>
            <a:r>
              <a:rPr lang="en-CA" sz="1400" dirty="0" smtClean="0">
                <a:cs typeface="Calibri" panose="020F0502020204030204" pitchFamily="34" charset="0"/>
              </a:rPr>
              <a:t>Rb(p,</a:t>
            </a:r>
            <a:r>
              <a:rPr lang="el-GR" sz="1400" dirty="0" smtClean="0">
                <a:cs typeface="Arial" panose="020B0604020202020204" pitchFamily="34" charset="0"/>
              </a:rPr>
              <a:t>γ</a:t>
            </a:r>
            <a:r>
              <a:rPr lang="en-CA" sz="1400" dirty="0" smtClean="0">
                <a:cs typeface="Arial" panose="020B0604020202020204" pitchFamily="34" charset="0"/>
              </a:rPr>
              <a:t>)</a:t>
            </a:r>
            <a:r>
              <a:rPr lang="en-CA" sz="1400" baseline="30000" dirty="0" smtClean="0">
                <a:cs typeface="Arial" panose="020B0604020202020204" pitchFamily="34" charset="0"/>
              </a:rPr>
              <a:t>84</a:t>
            </a:r>
            <a:r>
              <a:rPr lang="en-CA" sz="1400" dirty="0" smtClean="0">
                <a:cs typeface="Arial" panose="020B0604020202020204" pitchFamily="34" charset="0"/>
              </a:rPr>
              <a:t>Sr</a:t>
            </a:r>
            <a:r>
              <a:rPr lang="en-CA" sz="1400" dirty="0" smtClean="0">
                <a:cs typeface="Calibri" panose="020F0502020204030204" pitchFamily="34" charset="0"/>
              </a:rPr>
              <a:t> reaction (important for </a:t>
            </a:r>
            <a:r>
              <a:rPr lang="en-CA" sz="1400" baseline="30000" dirty="0" smtClean="0">
                <a:cs typeface="Calibri" panose="020F0502020204030204" pitchFamily="34" charset="0"/>
              </a:rPr>
              <a:t>84</a:t>
            </a:r>
            <a:r>
              <a:rPr lang="en-CA" sz="1400" dirty="0" smtClean="0">
                <a:cs typeface="Calibri" panose="020F0502020204030204" pitchFamily="34" charset="0"/>
              </a:rPr>
              <a:t>Sr p-nucleus abundance) using a </a:t>
            </a:r>
            <a:r>
              <a:rPr lang="en-CA" sz="1400" baseline="30000" dirty="0" smtClean="0">
                <a:cs typeface="Calibri" panose="020F0502020204030204" pitchFamily="34" charset="0"/>
              </a:rPr>
              <a:t>83</a:t>
            </a:r>
            <a:r>
              <a:rPr lang="en-CA" sz="1400" dirty="0" smtClean="0">
                <a:cs typeface="Calibri" panose="020F0502020204030204" pitchFamily="34" charset="0"/>
              </a:rPr>
              <a:t>Rb beam produced by 500 MeV protons incident on </a:t>
            </a:r>
            <a:r>
              <a:rPr lang="en-CA" sz="1400" dirty="0" err="1" smtClean="0">
                <a:cs typeface="Calibri" panose="020F0502020204030204" pitchFamily="34" charset="0"/>
              </a:rPr>
              <a:t>UCx</a:t>
            </a:r>
            <a:r>
              <a:rPr lang="en-CA" sz="1400" dirty="0" smtClean="0">
                <a:cs typeface="Calibri" panose="020F0502020204030204" pitchFamily="34" charset="0"/>
              </a:rPr>
              <a:t> ISAC targets at TRIUMF (Vancouver, Canada) (intensity @ Experiment = 5 x 10</a:t>
            </a:r>
            <a:r>
              <a:rPr lang="en-CA" sz="1400" baseline="30000" dirty="0" smtClean="0">
                <a:cs typeface="Calibri" panose="020F0502020204030204" pitchFamily="34" charset="0"/>
              </a:rPr>
              <a:t>7 </a:t>
            </a:r>
            <a:r>
              <a:rPr lang="en-CA" sz="1400" dirty="0" err="1" smtClean="0">
                <a:cs typeface="Calibri" panose="020F0502020204030204" pitchFamily="34" charset="0"/>
              </a:rPr>
              <a:t>pps</a:t>
            </a:r>
            <a:r>
              <a:rPr lang="en-CA" sz="1400" dirty="0" smtClean="0"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smtClean="0">
                <a:cs typeface="Calibri" panose="020F0502020204030204" pitchFamily="34" charset="0"/>
              </a:rPr>
              <a:t>Impinged on CH</a:t>
            </a:r>
            <a:r>
              <a:rPr lang="en-CA" sz="1400" baseline="-25000" dirty="0" smtClean="0">
                <a:cs typeface="Calibri" panose="020F0502020204030204" pitchFamily="34" charset="0"/>
              </a:rPr>
              <a:t>2</a:t>
            </a:r>
            <a:r>
              <a:rPr lang="en-CA" sz="1400" dirty="0" smtClean="0">
                <a:cs typeface="Calibri" panose="020F0502020204030204" pitchFamily="34" charset="0"/>
              </a:rPr>
              <a:t> foil targets to populate </a:t>
            </a:r>
            <a:r>
              <a:rPr lang="en-CA" sz="1400" baseline="30000" dirty="0" smtClean="0">
                <a:cs typeface="Calibri" panose="020F0502020204030204" pitchFamily="34" charset="0"/>
              </a:rPr>
              <a:t>84</a:t>
            </a:r>
            <a:r>
              <a:rPr lang="en-CA" sz="1400" dirty="0" smtClean="0">
                <a:cs typeface="Calibri" panose="020F0502020204030204" pitchFamily="34" charset="0"/>
              </a:rPr>
              <a:t>Sr. (thicknesses between 300 and 900 </a:t>
            </a:r>
            <a:r>
              <a:rPr lang="el-GR" sz="1400" dirty="0" smtClean="0">
                <a:cs typeface="Arial" panose="020B0604020202020204" pitchFamily="34" charset="0"/>
              </a:rPr>
              <a:t>μ</a:t>
            </a:r>
            <a:r>
              <a:rPr lang="en-CA" sz="1400" dirty="0" smtClean="0">
                <a:cs typeface="Arial" panose="020B0604020202020204" pitchFamily="34" charset="0"/>
              </a:rPr>
              <a:t>g/cm</a:t>
            </a:r>
            <a:r>
              <a:rPr lang="en-CA" sz="1400" baseline="30000" dirty="0" smtClean="0">
                <a:cs typeface="Arial" panose="020B0604020202020204" pitchFamily="34" charset="0"/>
              </a:rPr>
              <a:t>2 </a:t>
            </a:r>
            <a:r>
              <a:rPr lang="en-CA" sz="1400" dirty="0" smtClean="0">
                <a:cs typeface="Arial" panose="020B0604020202020204" pitchFamily="34" charset="0"/>
              </a:rPr>
              <a:t>) at bombarding energies of 2.7 and 2.4 A MeV.</a:t>
            </a:r>
            <a:endParaRPr lang="en-GB" sz="1400" dirty="0">
              <a:cs typeface="Calibri" panose="020F0502020204030204" pitchFamily="34" charset="0"/>
            </a:endParaRPr>
          </a:p>
        </p:txBody>
      </p:sp>
      <p:pic>
        <p:nvPicPr>
          <p:cNvPr id="30" name="Google Shape;31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1112" y="4519889"/>
            <a:ext cx="2541013" cy="195842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grpSp>
        <p:nvGrpSpPr>
          <p:cNvPr id="31" name="Group 30"/>
          <p:cNvGrpSpPr/>
          <p:nvPr/>
        </p:nvGrpSpPr>
        <p:grpSpPr>
          <a:xfrm>
            <a:off x="2464812" y="2873316"/>
            <a:ext cx="1070363" cy="2229083"/>
            <a:chOff x="2992485" y="2628472"/>
            <a:chExt cx="1070363" cy="2229083"/>
          </a:xfrm>
        </p:grpSpPr>
        <p:grpSp>
          <p:nvGrpSpPr>
            <p:cNvPr id="32" name="Google Shape;314;p10"/>
            <p:cNvGrpSpPr/>
            <p:nvPr/>
          </p:nvGrpSpPr>
          <p:grpSpPr>
            <a:xfrm>
              <a:off x="2992485" y="2628472"/>
              <a:ext cx="845440" cy="2221119"/>
              <a:chOff x="4511039" y="3499192"/>
              <a:chExt cx="667712" cy="1575728"/>
            </a:xfrm>
          </p:grpSpPr>
          <p:cxnSp>
            <p:nvCxnSpPr>
              <p:cNvPr id="35" name="Google Shape;315;p10"/>
              <p:cNvCxnSpPr/>
              <p:nvPr/>
            </p:nvCxnSpPr>
            <p:spPr>
              <a:xfrm>
                <a:off x="4511039" y="3514073"/>
                <a:ext cx="0" cy="1560847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36" name="Google Shape;316;p10"/>
              <p:cNvCxnSpPr/>
              <p:nvPr/>
            </p:nvCxnSpPr>
            <p:spPr>
              <a:xfrm>
                <a:off x="4718277" y="3775953"/>
                <a:ext cx="6123" cy="1298967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37" name="Google Shape;317;p10"/>
              <p:cNvCxnSpPr/>
              <p:nvPr/>
            </p:nvCxnSpPr>
            <p:spPr>
              <a:xfrm>
                <a:off x="4904181" y="3921819"/>
                <a:ext cx="8808" cy="1153101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38" name="Google Shape;318;p10"/>
              <p:cNvCxnSpPr/>
              <p:nvPr/>
            </p:nvCxnSpPr>
            <p:spPr>
              <a:xfrm>
                <a:off x="4912988" y="3499192"/>
                <a:ext cx="0" cy="401963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39" name="Google Shape;319;p10"/>
              <p:cNvCxnSpPr/>
              <p:nvPr/>
            </p:nvCxnSpPr>
            <p:spPr>
              <a:xfrm>
                <a:off x="4737986" y="3514073"/>
                <a:ext cx="0" cy="26188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40" name="Google Shape;320;p10"/>
              <p:cNvCxnSpPr/>
              <p:nvPr/>
            </p:nvCxnSpPr>
            <p:spPr>
              <a:xfrm flipH="1">
                <a:off x="5167344" y="3554318"/>
                <a:ext cx="11407" cy="455626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41" name="Google Shape;321;p10"/>
              <p:cNvCxnSpPr/>
              <p:nvPr/>
            </p:nvCxnSpPr>
            <p:spPr>
              <a:xfrm>
                <a:off x="5170540" y="4020481"/>
                <a:ext cx="0" cy="1052915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cxnSp>
          <p:nvCxnSpPr>
            <p:cNvPr id="33" name="Google Shape;321;p10"/>
            <p:cNvCxnSpPr/>
            <p:nvPr/>
          </p:nvCxnSpPr>
          <p:spPr>
            <a:xfrm>
              <a:off x="4062848" y="3848597"/>
              <a:ext cx="0" cy="1008958"/>
            </a:xfrm>
            <a:prstGeom prst="straightConnector1">
              <a:avLst/>
            </a:prstGeom>
            <a:noFill/>
            <a:ln w="5715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4" name="Google Shape;320;p10"/>
            <p:cNvCxnSpPr/>
            <p:nvPr/>
          </p:nvCxnSpPr>
          <p:spPr>
            <a:xfrm flipH="1">
              <a:off x="4062268" y="2706177"/>
              <a:ext cx="1" cy="1142420"/>
            </a:xfrm>
            <a:prstGeom prst="straightConnector1">
              <a:avLst/>
            </a:prstGeom>
            <a:noFill/>
            <a:ln w="5715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pic>
        <p:nvPicPr>
          <p:cNvPr id="42" name="emma-2016_DxO.jpg" descr="emma-2016_Dx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253" y="2456709"/>
            <a:ext cx="2541012" cy="1905759"/>
          </a:xfrm>
          <a:prstGeom prst="rect">
            <a:avLst/>
          </a:prstGeom>
          <a:ln w="38100">
            <a:solidFill>
              <a:srgbClr val="FF0000"/>
            </a:solidFill>
            <a:miter lim="400000"/>
          </a:ln>
          <a:effectLst>
            <a:softEdge rad="0"/>
          </a:effectLst>
        </p:spPr>
      </p:pic>
      <p:sp>
        <p:nvSpPr>
          <p:cNvPr id="43" name="Text Placeholder 4"/>
          <p:cNvSpPr txBox="1">
            <a:spLocks/>
          </p:cNvSpPr>
          <p:nvPr/>
        </p:nvSpPr>
        <p:spPr>
          <a:xfrm>
            <a:off x="8298410" y="3973059"/>
            <a:ext cx="3148895" cy="7397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cs typeface="Calibri" panose="020F0502020204030204" pitchFamily="34" charset="0"/>
              </a:rPr>
              <a:t>Use the EMMA mass spectrometer to transmit A=84 recoil products to the focal plane detectors.</a:t>
            </a:r>
            <a:endParaRPr lang="en-GB" sz="1600" dirty="0">
              <a:cs typeface="Calibri" panose="020F0502020204030204" pitchFamily="34" charset="0"/>
            </a:endParaRPr>
          </a:p>
        </p:txBody>
      </p:sp>
      <p:sp>
        <p:nvSpPr>
          <p:cNvPr id="44" name="Text Placeholder 4"/>
          <p:cNvSpPr txBox="1">
            <a:spLocks/>
          </p:cNvSpPr>
          <p:nvPr/>
        </p:nvSpPr>
        <p:spPr>
          <a:xfrm>
            <a:off x="8298410" y="4775848"/>
            <a:ext cx="3148895" cy="1724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cs typeface="Calibri" panose="020F0502020204030204" pitchFamily="34" charset="0"/>
              </a:rPr>
              <a:t>Search for characteristic secondary </a:t>
            </a:r>
            <a:r>
              <a:rPr lang="el-GR" sz="1600" dirty="0" smtClean="0">
                <a:cs typeface="Calibri" panose="020F0502020204030204" pitchFamily="34" charset="0"/>
              </a:rPr>
              <a:t>γ</a:t>
            </a:r>
            <a:r>
              <a:rPr lang="en-CA" sz="1600" dirty="0" smtClean="0">
                <a:cs typeface="Calibri" panose="020F0502020204030204" pitchFamily="34" charset="0"/>
              </a:rPr>
              <a:t>-rays in coincidence with TIGRESS Compton suppressed </a:t>
            </a:r>
            <a:r>
              <a:rPr lang="en-CA" sz="1600" dirty="0" err="1" smtClean="0">
                <a:cs typeface="Calibri" panose="020F0502020204030204" pitchFamily="34" charset="0"/>
              </a:rPr>
              <a:t>HPGe</a:t>
            </a:r>
            <a:r>
              <a:rPr lang="en-CA" sz="1600" dirty="0" smtClean="0">
                <a:cs typeface="Calibri" panose="020F0502020204030204" pitchFamily="34" charset="0"/>
              </a:rPr>
              <a:t> array.</a:t>
            </a:r>
          </a:p>
          <a:p>
            <a:r>
              <a:rPr lang="en-CA" sz="1600" dirty="0" smtClean="0">
                <a:cs typeface="Calibri" panose="020F0502020204030204" pitchFamily="34" charset="0"/>
              </a:rPr>
              <a:t>12 clovers in use: </a:t>
            </a:r>
          </a:p>
          <a:p>
            <a:r>
              <a:rPr lang="en-CA" sz="1600" dirty="0" smtClean="0">
                <a:cs typeface="Calibri" panose="020F0502020204030204" pitchFamily="34" charset="0"/>
              </a:rPr>
              <a:t>x8 at 90</a:t>
            </a: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CA" sz="1600" dirty="0" smtClean="0">
                <a:cs typeface="Calibri" panose="020F0502020204030204" pitchFamily="34" charset="0"/>
              </a:rPr>
              <a:t>, x4 at 135</a:t>
            </a: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GB" sz="1600" dirty="0">
              <a:cs typeface="Calibri" panose="020F050202020403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2949944" y="5063485"/>
            <a:ext cx="0" cy="1006808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2611788" y="6026171"/>
            <a:ext cx="662403" cy="4761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7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4B91A9CB-91D2-499C-BDDD-4EB925AAB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648" y="1378474"/>
            <a:ext cx="3738302" cy="26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3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43" grpId="0" build="p"/>
      <p:bldP spid="44" grpId="0" build="p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Electromagnetic Mass </a:t>
            </a:r>
            <a:r>
              <a:rPr lang="en-US" b="1" dirty="0" err="1" smtClean="0"/>
              <a:t>Analyser</a:t>
            </a:r>
            <a:r>
              <a:rPr lang="en-US" b="1" dirty="0" smtClean="0"/>
              <a:t> (EMMA)</a:t>
            </a:r>
            <a:endParaRPr lang="en-CA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85" y="1275776"/>
            <a:ext cx="8113915" cy="2287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12" y="1056234"/>
            <a:ext cx="1856973" cy="1488985"/>
          </a:xfrm>
          <a:prstGeom prst="rect">
            <a:avLst/>
          </a:prstGeom>
          <a:ln w="38100">
            <a:solidFill>
              <a:srgbClr val="00AA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12" y="2904573"/>
            <a:ext cx="1942863" cy="135251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824" y="3806286"/>
            <a:ext cx="4167473" cy="24776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246" y="3843179"/>
            <a:ext cx="3663477" cy="24728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387" y="967640"/>
            <a:ext cx="101600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PGAC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387" y="2666902"/>
            <a:ext cx="1428049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Ion Chamber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9A232C9-03DF-7249-AF5F-04905033A9E1}"/>
              </a:ext>
            </a:extLst>
          </p:cNvPr>
          <p:cNvSpPr txBox="1"/>
          <p:nvPr/>
        </p:nvSpPr>
        <p:spPr>
          <a:xfrm>
            <a:off x="3087187" y="941162"/>
            <a:ext cx="8589413" cy="33855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Angular Acceptance: ± 3.6° | Energy Acceptance: +25% / -17% | m/q acceptance = ±4%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72EAA97-4A9C-2F40-9CE8-0397E21BC9BB}"/>
              </a:ext>
            </a:extLst>
          </p:cNvPr>
          <p:cNvSpPr txBox="1"/>
          <p:nvPr/>
        </p:nvSpPr>
        <p:spPr>
          <a:xfrm>
            <a:off x="2722425" y="3473847"/>
            <a:ext cx="465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PGAC spectrum </a:t>
            </a:r>
            <a:r>
              <a:rPr lang="en-US" dirty="0" smtClean="0"/>
              <a:t>from </a:t>
            </a:r>
            <a:r>
              <a:rPr lang="en-US" dirty="0"/>
              <a:t>Fusion Evap test run: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3839EC-F7E5-F04A-8371-5C7CB5F84E60}"/>
              </a:ext>
            </a:extLst>
          </p:cNvPr>
          <p:cNvSpPr txBox="1"/>
          <p:nvPr/>
        </p:nvSpPr>
        <p:spPr>
          <a:xfrm>
            <a:off x="7381893" y="3463158"/>
            <a:ext cx="358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 PID plot </a:t>
            </a:r>
            <a:r>
              <a:rPr lang="en-US" dirty="0" smtClean="0"/>
              <a:t>from </a:t>
            </a:r>
            <a:r>
              <a:rPr lang="en-US" baseline="30000" dirty="0"/>
              <a:t>17</a:t>
            </a:r>
            <a:r>
              <a:rPr lang="en-US" dirty="0"/>
              <a:t>O experiment: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012" y="4708586"/>
            <a:ext cx="1660559" cy="1458052"/>
          </a:xfrm>
          <a:prstGeom prst="rect">
            <a:avLst/>
          </a:prstGeom>
          <a:ln w="47625">
            <a:solidFill>
              <a:srgbClr val="000066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207728" y="4439703"/>
            <a:ext cx="225625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Ion-implanted Silicon</a:t>
            </a:r>
            <a:endParaRPr lang="en-GB" dirty="0"/>
          </a:p>
        </p:txBody>
      </p:sp>
      <p:sp>
        <p:nvSpPr>
          <p:cNvPr id="19" name="Google Shape;123;p4"/>
          <p:cNvSpPr txBox="1"/>
          <p:nvPr/>
        </p:nvSpPr>
        <p:spPr>
          <a:xfrm>
            <a:off x="225387" y="6250564"/>
            <a:ext cx="6828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Davids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M. Williams, 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al., NIMA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930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191-195 (2019).</a:t>
            </a:r>
            <a:endParaRPr dirty="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87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Electromagnetic Mass Analyzer (EMMA)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98" y="958281"/>
            <a:ext cx="7959434" cy="5495451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0972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 beam proof-of-principle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8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DAA1DF63-3F74-E945-A5D2-4E6F0E7059D3}"/>
              </a:ext>
            </a:extLst>
          </p:cNvPr>
          <p:cNvSpPr txBox="1">
            <a:spLocks/>
          </p:cNvSpPr>
          <p:nvPr/>
        </p:nvSpPr>
        <p:spPr>
          <a:xfrm>
            <a:off x="922283" y="945716"/>
            <a:ext cx="10874375" cy="130558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ea typeface="+mn-lt"/>
                <a:cs typeface="+mn-lt"/>
              </a:rPr>
              <a:t>First tested technique using a stable</a:t>
            </a:r>
            <a:r>
              <a:rPr lang="en-US" sz="2000" baseline="30000" dirty="0" smtClean="0">
                <a:solidFill>
                  <a:srgbClr val="000000"/>
                </a:solidFill>
                <a:ea typeface="+mn-lt"/>
                <a:cs typeface="+mn-lt"/>
              </a:rPr>
              <a:t> 84</a:t>
            </a:r>
            <a:r>
              <a:rPr lang="en-US" sz="2000" dirty="0" smtClean="0">
                <a:solidFill>
                  <a:srgbClr val="000000"/>
                </a:solidFill>
                <a:ea typeface="+mn-lt"/>
                <a:cs typeface="+mn-lt"/>
              </a:rPr>
              <a:t>Kr 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beam </a:t>
            </a:r>
            <a:r>
              <a:rPr lang="en-US" sz="2000" dirty="0" smtClean="0">
                <a:solidFill>
                  <a:srgbClr val="000000"/>
                </a:solidFill>
                <a:ea typeface="+mn-lt"/>
                <a:cs typeface="+mn-lt"/>
              </a:rPr>
              <a:t>with 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an energy of 2.7 </a:t>
            </a:r>
            <a:r>
              <a:rPr lang="en-US" sz="2000" dirty="0" smtClean="0">
                <a:solidFill>
                  <a:srgbClr val="000000"/>
                </a:solidFill>
                <a:ea typeface="+mn-lt"/>
                <a:cs typeface="+mn-lt"/>
              </a:rPr>
              <a:t>A MeV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Tuned EMMA to the q=25</a:t>
            </a:r>
            <a:r>
              <a:rPr lang="en-US" sz="2000" baseline="30000" dirty="0">
                <a:solidFill>
                  <a:srgbClr val="000000"/>
                </a:solidFill>
                <a:ea typeface="+mn-lt"/>
                <a:cs typeface="+mn-lt"/>
              </a:rPr>
              <a:t>+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aseline="30000" dirty="0">
                <a:solidFill>
                  <a:srgbClr val="000000"/>
                </a:solidFill>
                <a:ea typeface="+mn-lt"/>
                <a:cs typeface="+mn-lt"/>
              </a:rPr>
              <a:t>85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Rb recoil charge state with a kinetic energy of 160.5 MeV</a:t>
            </a:r>
          </a:p>
          <a:p>
            <a:r>
              <a:rPr lang="en-US" sz="2000" dirty="0" smtClean="0">
                <a:solidFill>
                  <a:srgbClr val="000000"/>
                </a:solidFill>
                <a:ea typeface="+mn-lt"/>
                <a:cs typeface="+mn-lt"/>
              </a:rPr>
              <a:t>EMMA is not optimized for beam rejection, the q=25</a:t>
            </a:r>
            <a:r>
              <a:rPr lang="en-US" sz="2000" baseline="30000" dirty="0" smtClean="0">
                <a:solidFill>
                  <a:srgbClr val="000000"/>
                </a:solidFill>
                <a:ea typeface="+mn-lt"/>
                <a:cs typeface="+mn-lt"/>
              </a:rPr>
              <a:t>+</a:t>
            </a:r>
            <a:r>
              <a:rPr lang="en-US" sz="2000" dirty="0" smtClean="0">
                <a:solidFill>
                  <a:srgbClr val="000000"/>
                </a:solidFill>
                <a:ea typeface="+mn-lt"/>
                <a:cs typeface="+mn-lt"/>
              </a:rPr>
              <a:t> beam also makes it to the focal plane.</a:t>
            </a:r>
            <a:endParaRPr lang="en-US" sz="2000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3A17EC-E9BC-D84F-A48C-51E0DF6D0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1" y="2518751"/>
            <a:ext cx="5088030" cy="2912146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5B723AF1-9AFD-6A4B-BBB1-B8778FA6CAEE}"/>
              </a:ext>
            </a:extLst>
          </p:cNvPr>
          <p:cNvSpPr txBox="1">
            <a:spLocks/>
          </p:cNvSpPr>
          <p:nvPr/>
        </p:nvSpPr>
        <p:spPr>
          <a:xfrm>
            <a:off x="2511764" y="5698344"/>
            <a:ext cx="7282265" cy="92813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ea typeface="+mn-lt"/>
                <a:cs typeface="+mn-lt"/>
              </a:rPr>
              <a:t>Need to use EMMA’s slit systems to improve beam suppression</a:t>
            </a:r>
            <a:r>
              <a:rPr lang="en-US" sz="2000" b="1" dirty="0" smtClean="0">
                <a:ea typeface="+mn-lt"/>
                <a:cs typeface="+mn-lt"/>
              </a:rPr>
              <a:t>.</a:t>
            </a:r>
            <a:endParaRPr lang="en-US" sz="2000" b="1" dirty="0">
              <a:ea typeface="+mn-lt"/>
              <a:cs typeface="+mn-lt"/>
            </a:endParaRPr>
          </a:p>
        </p:txBody>
      </p:sp>
      <p:pic>
        <p:nvPicPr>
          <p:cNvPr id="10" name="fp_slits.JPG" descr="fp_slits.JPG">
            <a:extLst>
              <a:ext uri="{FF2B5EF4-FFF2-40B4-BE49-F238E27FC236}">
                <a16:creationId xmlns:a16="http://schemas.microsoft.com/office/drawing/2014/main" xmlns="" id="{5CE3F99F-C01E-8140-8D80-A7B312299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239" y="2389377"/>
            <a:ext cx="3430871" cy="25731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10173586" y="2404942"/>
            <a:ext cx="179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Focal plane slits</a:t>
            </a:r>
            <a:endParaRPr lang="en-CA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8321675" y="2589608"/>
            <a:ext cx="1851911" cy="887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3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Stable beam test: Increasing Beam Suppression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Tuesday, 06 June 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9</a:t>
            </a:fld>
            <a:endParaRPr lang="en-US"/>
          </a:p>
        </p:txBody>
      </p:sp>
      <p:pic>
        <p:nvPicPr>
          <p:cNvPr id="7" name="ET.pdf" descr="ET.pdf">
            <a:extLst>
              <a:ext uri="{FF2B5EF4-FFF2-40B4-BE49-F238E27FC236}">
                <a16:creationId xmlns:a16="http://schemas.microsoft.com/office/drawing/2014/main" xmlns="" id="{CD89EA38-D019-AD40-820A-E583CED02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83" y="1886434"/>
            <a:ext cx="8219651" cy="416858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EB334D-9DD0-9D47-8E11-AD74DC799851}"/>
              </a:ext>
            </a:extLst>
          </p:cNvPr>
          <p:cNvSpPr txBox="1"/>
          <p:nvPr/>
        </p:nvSpPr>
        <p:spPr>
          <a:xfrm>
            <a:off x="4609577" y="2284411"/>
            <a:ext cx="313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Suppression Slits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B846B09B-AA35-914A-B947-69A4624034F1}"/>
              </a:ext>
            </a:extLst>
          </p:cNvPr>
          <p:cNvCxnSpPr>
            <a:stCxn id="8" idx="2"/>
          </p:cNvCxnSpPr>
          <p:nvPr/>
        </p:nvCxnSpPr>
        <p:spPr>
          <a:xfrm flipH="1">
            <a:off x="5888543" y="2807631"/>
            <a:ext cx="286788" cy="15219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6ACFDF22-704C-604C-BCFB-F696F57B0EB7}"/>
              </a:ext>
            </a:extLst>
          </p:cNvPr>
          <p:cNvCxnSpPr>
            <a:cxnSpLocks/>
          </p:cNvCxnSpPr>
          <p:nvPr/>
        </p:nvCxnSpPr>
        <p:spPr>
          <a:xfrm>
            <a:off x="6373271" y="2807631"/>
            <a:ext cx="484728" cy="15219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775A20-6A57-2B44-A901-D13E9E480ECB}"/>
              </a:ext>
            </a:extLst>
          </p:cNvPr>
          <p:cNvSpPr txBox="1"/>
          <p:nvPr/>
        </p:nvSpPr>
        <p:spPr>
          <a:xfrm>
            <a:off x="828639" y="985931"/>
            <a:ext cx="10657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Further beam suppression was achieved by narrowing the slits either side of the magnetic dipole.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The raw beam suppression factor we achieved was </a:t>
            </a:r>
            <a:r>
              <a:rPr lang="en-US" sz="2000" dirty="0" smtClean="0">
                <a:solidFill>
                  <a:srgbClr val="000000"/>
                </a:solidFill>
              </a:rPr>
              <a:t>around </a:t>
            </a:r>
            <a:r>
              <a:rPr lang="en-US" sz="2000" dirty="0">
                <a:solidFill>
                  <a:srgbClr val="000000"/>
                </a:solidFill>
              </a:rPr>
              <a:t>5 x10</a:t>
            </a:r>
            <a:r>
              <a:rPr lang="en-US" sz="2000" baseline="30000" dirty="0">
                <a:solidFill>
                  <a:srgbClr val="000000"/>
                </a:solidFill>
              </a:rPr>
              <a:t>4</a:t>
            </a:r>
            <a:r>
              <a:rPr lang="en-US" sz="2000" dirty="0">
                <a:solidFill>
                  <a:srgbClr val="000000"/>
                </a:solidFill>
              </a:rPr>
              <a:t> with no cuts on the data.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DBEDA5-834B-E44A-B677-4552A7B875A5}"/>
              </a:ext>
            </a:extLst>
          </p:cNvPr>
          <p:cNvSpPr txBox="1"/>
          <p:nvPr/>
        </p:nvSpPr>
        <p:spPr>
          <a:xfrm>
            <a:off x="4891216" y="5879107"/>
            <a:ext cx="296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Magnetic Dipole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35395EF6-7A77-CA41-849E-3DFBFACB8CEE}"/>
              </a:ext>
            </a:extLst>
          </p:cNvPr>
          <p:cNvCxnSpPr>
            <a:cxnSpLocks/>
          </p:cNvCxnSpPr>
          <p:nvPr/>
        </p:nvCxnSpPr>
        <p:spPr>
          <a:xfrm flipV="1">
            <a:off x="6373271" y="5291046"/>
            <a:ext cx="0" cy="5925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07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heme/theme1.xml><?xml version="1.0" encoding="utf-8"?>
<a:theme xmlns:a="http://schemas.openxmlformats.org/drawingml/2006/main" name="UniOfSurrey-PowerPointMasterStandardWidth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8B15EF0-E442-EA42-8823-5DB6C41AA88F}" vid="{1CAA126C-E2F8-D34F-B26D-880E003D52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UniOfSurrey-PowerPointMasterStandardWidth</Template>
  <TotalTime>467</TotalTime>
  <Words>1594</Words>
  <Application>Microsoft Office PowerPoint</Application>
  <PresentationFormat>Widescreen</PresentationFormat>
  <Paragraphs>182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Georgia</vt:lpstr>
      <vt:lpstr>UniOfSurrey-PowerPointMasterStandardWidth</vt:lpstr>
      <vt:lpstr>First measurement of a p-process reaction with a radioactive ion beam</vt:lpstr>
      <vt:lpstr>The puzzle of the p-nuclei</vt:lpstr>
      <vt:lpstr>Nuclear uncertainties in the p-process</vt:lpstr>
      <vt:lpstr>Investigating the p-process: A technical challenge</vt:lpstr>
      <vt:lpstr>Measurement of 83Rb(p,γ)84Sr at TRIUMF</vt:lpstr>
      <vt:lpstr>The Electromagnetic Mass Analyser (EMMA)</vt:lpstr>
      <vt:lpstr>The Electromagnetic Mass Analyzer (EMMA)</vt:lpstr>
      <vt:lpstr>Stable beam proof-of-principle</vt:lpstr>
      <vt:lpstr>Stable beam test: Increasing Beam Suppression</vt:lpstr>
      <vt:lpstr>Measurement of 84Kr(p,γ)85Rb</vt:lpstr>
      <vt:lpstr>Measurement of 83Rb(p,γ)84Sr</vt:lpstr>
      <vt:lpstr>Beam Normalisation</vt:lpstr>
      <vt:lpstr>83Sr Beam Contamination</vt:lpstr>
      <vt:lpstr>Recoil Charge State Distributions</vt:lpstr>
      <vt:lpstr>First measurement of a p-process reaction with a radioactive beam</vt:lpstr>
      <vt:lpstr>Evidence of systematic shift in proton-widths important for light p-nuclei</vt:lpstr>
      <vt:lpstr>Astrophysical impact of 83Rb(p,γ)84Sr measurement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Henderson, Jack Dr (Maths &amp; Physics)</dc:creator>
  <cp:lastModifiedBy>Microsoft account</cp:lastModifiedBy>
  <cp:revision>29</cp:revision>
  <dcterms:created xsi:type="dcterms:W3CDTF">2023-05-30T13:28:13Z</dcterms:created>
  <dcterms:modified xsi:type="dcterms:W3CDTF">2023-06-06T06:06:04Z</dcterms:modified>
</cp:coreProperties>
</file>