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4EBDB"/>
    <a:srgbClr val="FFCC00"/>
    <a:srgbClr val="000000"/>
    <a:srgbClr val="1CADE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768" y="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31E6757-4347-4DC9-94E5-66971F649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415DA9-D684-40A6-BE26-6921754CD5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4586D-611B-454A-8C29-3A7ED439E9DA}" type="datetimeFigureOut">
              <a:rPr lang="fr-FR" smtClean="0"/>
              <a:t>03/09/2019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AAB496-9933-4C8E-8435-DB9FD791CB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A82AE-A5E1-43D6-AD6F-72905B434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0D23-D318-4441-A964-7246D2986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29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5278597"/>
            <a:ext cx="9144000" cy="55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8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3585"/>
            <a:ext cx="1971675" cy="47999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3585"/>
            <a:ext cx="5800725" cy="4799915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38112"/>
            <a:ext cx="3703320" cy="33527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6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5234" cy="68580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20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F27D0-DE5F-4563-ADBA-5FAAECC64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 err="1"/>
              <a:t>Cells</a:t>
            </a:r>
            <a:r>
              <a:rPr lang="fr-FR" sz="2700" dirty="0"/>
              <a:t> </a:t>
            </a:r>
            <a:r>
              <a:rPr lang="fr-FR" sz="2700" dirty="0" err="1"/>
              <a:t>integration</a:t>
            </a:r>
            <a:r>
              <a:rPr lang="fr-FR" sz="2700" dirty="0"/>
              <a:t> </a:t>
            </a:r>
            <a:r>
              <a:rPr lang="fr-FR" sz="2700" dirty="0" err="1"/>
              <a:t>tool</a:t>
            </a:r>
            <a:r>
              <a:rPr lang="fr-FR" sz="2700" dirty="0"/>
              <a:t> </a:t>
            </a:r>
            <a:r>
              <a:rPr lang="fr-FR" sz="2700" dirty="0" err="1"/>
              <a:t>overview</a:t>
            </a:r>
            <a:endParaRPr lang="fr-FR" sz="27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21CED9-3F07-4156-8F7C-0D7947161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400" dirty="0"/>
              <a:t>Jean-Philippe LOGIER | Mathieu NICLAS | </a:t>
            </a:r>
            <a:r>
              <a:rPr lang="fr-FR" sz="1400" dirty="0" err="1"/>
              <a:t>Eric</a:t>
            </a:r>
            <a:r>
              <a:rPr lang="fr-FR" sz="1400" dirty="0"/>
              <a:t> </a:t>
            </a:r>
            <a:r>
              <a:rPr lang="fr-FR" sz="1400" dirty="0" err="1"/>
              <a:t>Vigeolas</a:t>
            </a:r>
            <a:endParaRPr lang="fr-FR" sz="1400" dirty="0"/>
          </a:p>
          <a:p>
            <a:r>
              <a:rPr lang="fr-FR" sz="1400" dirty="0" err="1"/>
              <a:t>Cells</a:t>
            </a:r>
            <a:r>
              <a:rPr lang="fr-FR" sz="1400" dirty="0"/>
              <a:t> </a:t>
            </a:r>
            <a:r>
              <a:rPr lang="fr-FR" sz="1400" dirty="0" err="1"/>
              <a:t>integration</a:t>
            </a:r>
            <a:r>
              <a:rPr lang="fr-FR" sz="1400" dirty="0"/>
              <a:t> meeting | 03/09/2019</a:t>
            </a:r>
          </a:p>
        </p:txBody>
      </p:sp>
      <p:pic>
        <p:nvPicPr>
          <p:cNvPr id="8" name="Image 15" descr="cppm RVB.ai">
            <a:extLst>
              <a:ext uri="{FF2B5EF4-FFF2-40B4-BE49-F238E27FC236}">
                <a16:creationId xmlns:a16="http://schemas.microsoft.com/office/drawing/2014/main" id="{075B2091-4792-47C0-AFA9-E844CE96B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9" t="15378" r="10909" b="12395"/>
          <a:stretch/>
        </p:blipFill>
        <p:spPr bwMode="auto">
          <a:xfrm>
            <a:off x="882022" y="443155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2" descr="Logo cnrs.ai">
            <a:extLst>
              <a:ext uri="{FF2B5EF4-FFF2-40B4-BE49-F238E27FC236}">
                <a16:creationId xmlns:a16="http://schemas.microsoft.com/office/drawing/2014/main" id="{D4C1B29E-A2A9-49C5-A3F2-EE2ECBF8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017" y="4467559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1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2902452" y="1374098"/>
            <a:ext cx="5586199" cy="3752282"/>
            <a:chOff x="2902452" y="1374098"/>
            <a:chExt cx="5586199" cy="3752282"/>
          </a:xfrm>
        </p:grpSpPr>
        <p:grpSp>
          <p:nvGrpSpPr>
            <p:cNvPr id="8" name="Groupe 7"/>
            <p:cNvGrpSpPr/>
            <p:nvPr/>
          </p:nvGrpSpPr>
          <p:grpSpPr>
            <a:xfrm>
              <a:off x="2902452" y="1374098"/>
              <a:ext cx="5586199" cy="3752282"/>
              <a:chOff x="3267855" y="1349115"/>
              <a:chExt cx="5586199" cy="3752282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3267855" y="1349115"/>
                <a:ext cx="5586199" cy="3752282"/>
                <a:chOff x="3391341" y="1376990"/>
                <a:chExt cx="5442594" cy="3600000"/>
              </a:xfrm>
            </p:grpSpPr>
            <p:pic>
              <p:nvPicPr>
                <p:cNvPr id="5" name="Image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91341" y="1376990"/>
                  <a:ext cx="5442594" cy="3600000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3442741" y="1384092"/>
                  <a:ext cx="1499016" cy="1803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6965430" y="4706911"/>
                <a:ext cx="1888624" cy="3944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065116" y="1374098"/>
              <a:ext cx="321800" cy="100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Cells</a:t>
            </a:r>
            <a:r>
              <a:rPr lang="fr-FR" sz="2400" dirty="0"/>
              <a:t> </a:t>
            </a:r>
            <a:r>
              <a:rPr lang="fr-FR" sz="2400" dirty="0" err="1"/>
              <a:t>integration</a:t>
            </a:r>
            <a:r>
              <a:rPr lang="fr-FR" sz="2400" dirty="0"/>
              <a:t> </a:t>
            </a:r>
            <a:r>
              <a:rPr lang="fr-FR" sz="2400" dirty="0" err="1"/>
              <a:t>tool</a:t>
            </a:r>
            <a:r>
              <a:rPr lang="fr-FR" sz="2400" dirty="0"/>
              <a:t> </a:t>
            </a:r>
            <a:r>
              <a:rPr lang="nb-NO" sz="2400" dirty="0"/>
              <a:t>overview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JP.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| 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03/09/2019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8" y="801602"/>
            <a:ext cx="473886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Longeron handling frame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status</a:t>
            </a:r>
            <a:endParaRPr lang="fr-FR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 f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irst version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completed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(3D+drawings)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Submitted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to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Oreka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for discussion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with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the design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Prototype to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be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ordered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in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October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Pending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Carbon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truss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Interfaces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finalization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with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longeron (proto for L3 longeron ok?)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rgbClr val="FF0000"/>
                </a:solidFill>
                <a:ea typeface="+mj-ea"/>
                <a:cs typeface="+mj-cs"/>
              </a:rPr>
              <a:t>with</a:t>
            </a:r>
            <a:r>
              <a:rPr lang="fr-FR" sz="1400" spc="-38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rgbClr val="FF0000"/>
                </a:solidFill>
                <a:ea typeface="+mj-ea"/>
                <a:cs typeface="+mj-cs"/>
              </a:rPr>
              <a:t>cell</a:t>
            </a:r>
            <a:r>
              <a:rPr lang="fr-FR" sz="1400" spc="-38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rgbClr val="FF0000"/>
                </a:solidFill>
                <a:ea typeface="+mj-ea"/>
                <a:cs typeface="+mj-cs"/>
              </a:rPr>
              <a:t>integration</a:t>
            </a:r>
            <a:r>
              <a:rPr lang="fr-FR" sz="1400" spc="-38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rgbClr val="FF0000"/>
                </a:solidFill>
                <a:ea typeface="+mj-ea"/>
                <a:cs typeface="+mj-cs"/>
              </a:rPr>
              <a:t>tool</a:t>
            </a:r>
            <a:endParaRPr lang="fr-FR" sz="1400" spc="-38" dirty="0">
              <a:solidFill>
                <a:srgbClr val="FF0000"/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9" t="15378" r="10909" b="12395"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r="73304" b="51530"/>
          <a:stretch/>
        </p:blipFill>
        <p:spPr>
          <a:xfrm>
            <a:off x="856108" y="3013023"/>
            <a:ext cx="1821882" cy="21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Cells</a:t>
            </a:r>
            <a:r>
              <a:rPr lang="fr-FR" sz="2400" dirty="0"/>
              <a:t> </a:t>
            </a:r>
            <a:r>
              <a:rPr lang="fr-FR" sz="2400" dirty="0" err="1"/>
              <a:t>integration</a:t>
            </a:r>
            <a:r>
              <a:rPr lang="fr-FR" sz="2400" dirty="0"/>
              <a:t> </a:t>
            </a:r>
            <a:r>
              <a:rPr lang="fr-FR" sz="2400" dirty="0" err="1"/>
              <a:t>tool</a:t>
            </a:r>
            <a:r>
              <a:rPr lang="fr-FR" sz="2400" dirty="0"/>
              <a:t> </a:t>
            </a:r>
            <a:r>
              <a:rPr lang="nb-NO" sz="2400" dirty="0"/>
              <a:t>overview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JP.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| 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03/09/2019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8" y="801602"/>
            <a:ext cx="308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Longeron + HF configurations</a:t>
            </a:r>
            <a:endParaRPr lang="fr-FR" sz="16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9" t="15378" r="10909" b="12395"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69" y="1440464"/>
            <a:ext cx="2520000" cy="1153914"/>
          </a:xfrm>
          <a:prstGeom prst="rect">
            <a:avLst/>
          </a:prstGeom>
        </p:spPr>
      </p:pic>
      <p:sp>
        <p:nvSpPr>
          <p:cNvPr id="2" name="Flèche vers le bas 1"/>
          <p:cNvSpPr/>
          <p:nvPr/>
        </p:nvSpPr>
        <p:spPr>
          <a:xfrm>
            <a:off x="1958005" y="2910903"/>
            <a:ext cx="204865" cy="304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3340947" y="3299283"/>
            <a:ext cx="204865" cy="304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11308" y="4454946"/>
            <a:ext cx="2893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Side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covers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removed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: Test configuration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993276" y="4287305"/>
            <a:ext cx="3094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Central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cover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removed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+ longeron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rotated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algn="ctr"/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Cells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integration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configuration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9" y="3241999"/>
            <a:ext cx="2520000" cy="11354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1307" y="2550331"/>
            <a:ext cx="2893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With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covers</a:t>
            </a:r>
            <a:r>
              <a:rPr lang="fr-FR" sz="14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: shipping configuration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640" y="1695721"/>
            <a:ext cx="5334104" cy="24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Cells</a:t>
            </a:r>
            <a:r>
              <a:rPr lang="fr-FR" sz="2400" dirty="0"/>
              <a:t> </a:t>
            </a:r>
            <a:r>
              <a:rPr lang="fr-FR" sz="2400" dirty="0" err="1"/>
              <a:t>integration</a:t>
            </a:r>
            <a:r>
              <a:rPr lang="fr-FR" sz="2400" dirty="0"/>
              <a:t> </a:t>
            </a:r>
            <a:r>
              <a:rPr lang="fr-FR" sz="2400" dirty="0" err="1"/>
              <a:t>tool</a:t>
            </a:r>
            <a:r>
              <a:rPr lang="fr-FR" sz="2400" dirty="0"/>
              <a:t> </a:t>
            </a:r>
            <a:r>
              <a:rPr lang="nb-NO" sz="2400" dirty="0"/>
              <a:t>overview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JP.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| 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03/09/2019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8" y="801602"/>
            <a:ext cx="57955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HF interfaces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with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cells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integration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tool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Design TBD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with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Oreka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Positionning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tolerances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TBD: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Accurate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repetability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on HF vs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cells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integration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tool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positionning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Accurate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positionning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of the longeron vs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9" t="15378" r="10909" b="12395"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FF2F292-F5F5-47A7-BD53-57D0F2104745}"/>
              </a:ext>
            </a:extLst>
          </p:cNvPr>
          <p:cNvGrpSpPr>
            <a:grpSpLocks noChangeAspect="1"/>
          </p:cNvGrpSpPr>
          <p:nvPr/>
        </p:nvGrpSpPr>
        <p:grpSpPr>
          <a:xfrm>
            <a:off x="134239" y="2851413"/>
            <a:ext cx="5031541" cy="2171911"/>
            <a:chOff x="517131" y="2309095"/>
            <a:chExt cx="6237629" cy="269253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9C26EEB-7A26-4FD2-9907-4F4830C246A1}"/>
                </a:ext>
              </a:extLst>
            </p:cNvPr>
            <p:cNvGrpSpPr/>
            <p:nvPr/>
          </p:nvGrpSpPr>
          <p:grpSpPr>
            <a:xfrm>
              <a:off x="517131" y="2309095"/>
              <a:ext cx="6237629" cy="2692530"/>
              <a:chOff x="703944" y="2235354"/>
              <a:chExt cx="6237629" cy="2692530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9E7A3EFA-AD82-4D6F-BBCF-FE4A5307E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3944" y="2235354"/>
                <a:ext cx="6237629" cy="26925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ECD329-28DA-4529-A91A-3AE9FBC6B9A5}"/>
                  </a:ext>
                </a:extLst>
              </p:cNvPr>
              <p:cNvSpPr/>
              <p:nvPr/>
            </p:nvSpPr>
            <p:spPr>
              <a:xfrm>
                <a:off x="2905432" y="2236839"/>
                <a:ext cx="766916" cy="1327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3E0FB34-4547-40F9-AB7E-8C9D46F18F05}"/>
                  </a:ext>
                </a:extLst>
              </p:cNvPr>
              <p:cNvSpPr/>
              <p:nvPr/>
            </p:nvSpPr>
            <p:spPr>
              <a:xfrm>
                <a:off x="1125794" y="4639349"/>
                <a:ext cx="1745226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9710C9-A731-42A1-959C-FA9F5B22C6C8}"/>
                  </a:ext>
                </a:extLst>
              </p:cNvPr>
              <p:cNvSpPr/>
              <p:nvPr/>
            </p:nvSpPr>
            <p:spPr>
              <a:xfrm>
                <a:off x="6808839" y="2968758"/>
                <a:ext cx="132734" cy="128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CDAF6F-C965-407E-A8E5-B6258D4730CA}"/>
                </a:ext>
              </a:extLst>
            </p:cNvPr>
            <p:cNvSpPr/>
            <p:nvPr/>
          </p:nvSpPr>
          <p:spPr>
            <a:xfrm>
              <a:off x="5407741" y="2309095"/>
              <a:ext cx="432620" cy="198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Bulle narrative : rectangle 26">
            <a:extLst>
              <a:ext uri="{FF2B5EF4-FFF2-40B4-BE49-F238E27FC236}">
                <a16:creationId xmlns:a16="http://schemas.microsoft.com/office/drawing/2014/main" id="{4B62CB2D-EE51-468F-B27B-3536BAEF04DC}"/>
              </a:ext>
            </a:extLst>
          </p:cNvPr>
          <p:cNvSpPr/>
          <p:nvPr/>
        </p:nvSpPr>
        <p:spPr>
          <a:xfrm>
            <a:off x="6748212" y="1050562"/>
            <a:ext cx="1638704" cy="672050"/>
          </a:xfrm>
          <a:prstGeom prst="wedgeRectCallout">
            <a:avLst>
              <a:gd name="adj1" fmla="val -73879"/>
              <a:gd name="adj2" fmla="val 379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Allow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cells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reworking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without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re-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alignment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" name="Bulle narrative : rectangle 27">
            <a:extLst>
              <a:ext uri="{FF2B5EF4-FFF2-40B4-BE49-F238E27FC236}">
                <a16:creationId xmlns:a16="http://schemas.microsoft.com/office/drawing/2014/main" id="{51C2C4F6-49DB-45D1-82CA-71F5B31EF8B8}"/>
              </a:ext>
            </a:extLst>
          </p:cNvPr>
          <p:cNvSpPr/>
          <p:nvPr/>
        </p:nvSpPr>
        <p:spPr>
          <a:xfrm>
            <a:off x="4011820" y="2047109"/>
            <a:ext cx="4375096" cy="740216"/>
          </a:xfrm>
          <a:prstGeom prst="wedgeRectCallout">
            <a:avLst>
              <a:gd name="adj1" fmla="val -56303"/>
              <a:gd name="adj2" fmla="val -509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Avoid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any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global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alignment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system (or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some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axis)</a:t>
            </a:r>
          </a:p>
          <a:p>
            <a:pPr algn="ctr"/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BUT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depends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on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manufacturing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tolerances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between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base blocks and longeron </a:t>
            </a: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mounting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interfaces + HF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tolerances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289154" y="3303441"/>
            <a:ext cx="239767" cy="2431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89678" y="3491905"/>
            <a:ext cx="1555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Located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centering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holes</a:t>
            </a:r>
            <a:endParaRPr lang="fr-FR" sz="12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92919" y="2484653"/>
            <a:ext cx="163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Common zone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flatnesses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+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perpendicularity</a:t>
            </a:r>
            <a:endParaRPr lang="fr-FR" sz="1200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37" name="Connecteur droit avec flèche 36"/>
          <p:cNvCxnSpPr>
            <a:stCxn id="7" idx="2"/>
          </p:cNvCxnSpPr>
          <p:nvPr/>
        </p:nvCxnSpPr>
        <p:spPr>
          <a:xfrm flipH="1">
            <a:off x="689548" y="3768904"/>
            <a:ext cx="378100" cy="5032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8126" y="2648782"/>
            <a:ext cx="314793" cy="1234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086" y="2904462"/>
            <a:ext cx="3188098" cy="22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Cells integration tool overview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JP.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| 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5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03/09/2019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8" y="801602"/>
            <a:ext cx="290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Cells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integration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tool</a:t>
            </a:r>
            <a:r>
              <a:rPr lang="fr-FR" spc="-38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layout</a:t>
            </a:r>
            <a:endParaRPr lang="fr-FR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9" t="15378" r="10909" b="12395"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F9853702-FDA8-42C6-B673-7D86F29A055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28" y="1221554"/>
            <a:ext cx="5244274" cy="3205228"/>
            <a:chOff x="179552" y="1119260"/>
            <a:chExt cx="8694080" cy="5098859"/>
          </a:xfrm>
        </p:grpSpPr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7500B100-8414-4ACE-8931-316908C1D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958" y="2238913"/>
              <a:ext cx="3212925" cy="364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BD5D254-78A0-461D-AB29-362ABD12A75A}"/>
                </a:ext>
              </a:extLst>
            </p:cNvPr>
            <p:cNvSpPr/>
            <p:nvPr/>
          </p:nvSpPr>
          <p:spPr>
            <a:xfrm>
              <a:off x="1985873" y="5760465"/>
              <a:ext cx="5113773" cy="2428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DDD1BBC-BAAF-45F5-9DEB-BDB30F332E96}"/>
                </a:ext>
              </a:extLst>
            </p:cNvPr>
            <p:cNvSpPr/>
            <p:nvPr/>
          </p:nvSpPr>
          <p:spPr>
            <a:xfrm>
              <a:off x="4603990" y="4907711"/>
              <a:ext cx="241539" cy="85275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61787F5-D7A1-4010-B064-19611D04990E}"/>
                </a:ext>
              </a:extLst>
            </p:cNvPr>
            <p:cNvSpPr/>
            <p:nvPr/>
          </p:nvSpPr>
          <p:spPr>
            <a:xfrm>
              <a:off x="6858106" y="4907711"/>
              <a:ext cx="241540" cy="85275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850E6C7-F8EA-4F4D-B96D-9ACEC07AD440}"/>
                </a:ext>
              </a:extLst>
            </p:cNvPr>
            <p:cNvSpPr/>
            <p:nvPr/>
          </p:nvSpPr>
          <p:spPr>
            <a:xfrm rot="16200000">
              <a:off x="5731051" y="4022191"/>
              <a:ext cx="241539" cy="201257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2B5488-0AB9-43E8-95BB-DA6DF1261831}"/>
                </a:ext>
              </a:extLst>
            </p:cNvPr>
            <p:cNvSpPr/>
            <p:nvPr/>
          </p:nvSpPr>
          <p:spPr>
            <a:xfrm>
              <a:off x="5100008" y="4236376"/>
              <a:ext cx="1480108" cy="671333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FC75B6B-FC6E-4468-BA38-FE975C992211}"/>
                </a:ext>
              </a:extLst>
            </p:cNvPr>
            <p:cNvSpPr/>
            <p:nvPr/>
          </p:nvSpPr>
          <p:spPr>
            <a:xfrm>
              <a:off x="5100008" y="3552822"/>
              <a:ext cx="1480108" cy="683553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6769A48-8045-4083-8E90-BCB9C4771F01}"/>
                </a:ext>
              </a:extLst>
            </p:cNvPr>
            <p:cNvSpPr/>
            <p:nvPr/>
          </p:nvSpPr>
          <p:spPr>
            <a:xfrm>
              <a:off x="3572232" y="3662363"/>
              <a:ext cx="78539" cy="46034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E33E0B2F-22F9-4081-90A4-1DDFC194E042}"/>
                </a:ext>
              </a:extLst>
            </p:cNvPr>
            <p:cNvCxnSpPr/>
            <p:nvPr/>
          </p:nvCxnSpPr>
          <p:spPr>
            <a:xfrm>
              <a:off x="4034195" y="5294639"/>
              <a:ext cx="110031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BE0FE341-6D2C-446D-B8F1-4E4E1AFC47F9}"/>
                </a:ext>
              </a:extLst>
            </p:cNvPr>
            <p:cNvCxnSpPr/>
            <p:nvPr/>
          </p:nvCxnSpPr>
          <p:spPr>
            <a:xfrm flipH="1">
              <a:off x="3294438" y="5334088"/>
              <a:ext cx="987" cy="8840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13E7D9E-9EC7-4F76-B4B9-03B8F7206486}"/>
                </a:ext>
              </a:extLst>
            </p:cNvPr>
            <p:cNvSpPr/>
            <p:nvPr/>
          </p:nvSpPr>
          <p:spPr>
            <a:xfrm>
              <a:off x="1875136" y="3804023"/>
              <a:ext cx="1369743" cy="7342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01DA5BEB-54C3-43BE-B0A5-5914808FF28B}"/>
                </a:ext>
              </a:extLst>
            </p:cNvPr>
            <p:cNvSpPr/>
            <p:nvPr/>
          </p:nvSpPr>
          <p:spPr>
            <a:xfrm>
              <a:off x="2215466" y="3520697"/>
              <a:ext cx="115803" cy="621368"/>
            </a:xfrm>
            <a:prstGeom prst="arc">
              <a:avLst>
                <a:gd name="adj1" fmla="val 4019247"/>
                <a:gd name="adj2" fmla="val 17962239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id="{149F703B-8B33-41A4-99FC-6AA1426993D8}"/>
                </a:ext>
              </a:extLst>
            </p:cNvPr>
            <p:cNvCxnSpPr/>
            <p:nvPr/>
          </p:nvCxnSpPr>
          <p:spPr>
            <a:xfrm>
              <a:off x="2514600" y="3837588"/>
              <a:ext cx="55245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CC9185B9-C07D-4F5C-BA6A-A3B313497B70}"/>
                </a:ext>
              </a:extLst>
            </p:cNvPr>
            <p:cNvSpPr txBox="1"/>
            <p:nvPr/>
          </p:nvSpPr>
          <p:spPr>
            <a:xfrm>
              <a:off x="5331129" y="5248586"/>
              <a:ext cx="1166635" cy="407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Structure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1684CB74-E470-4424-BB6F-ECED93C86814}"/>
                </a:ext>
              </a:extLst>
            </p:cNvPr>
            <p:cNvSpPr txBox="1"/>
            <p:nvPr/>
          </p:nvSpPr>
          <p:spPr>
            <a:xfrm>
              <a:off x="6848472" y="4208048"/>
              <a:ext cx="1893064" cy="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Global </a:t>
              </a: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alignment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system</a:t>
              </a:r>
            </a:p>
          </p:txBody>
        </p:sp>
        <p:cxnSp>
          <p:nvCxnSpPr>
            <p:cNvPr id="129" name="Connecteur droit avec flèche 128">
              <a:extLst>
                <a:ext uri="{FF2B5EF4-FFF2-40B4-BE49-F238E27FC236}">
                  <a16:creationId xmlns:a16="http://schemas.microsoft.com/office/drawing/2014/main" id="{5D2AB062-52F5-430B-9F37-88969A2BC068}"/>
                </a:ext>
              </a:extLst>
            </p:cNvPr>
            <p:cNvCxnSpPr>
              <a:stCxn id="128" idx="1"/>
              <a:endCxn id="119" idx="3"/>
            </p:cNvCxnSpPr>
            <p:nvPr/>
          </p:nvCxnSpPr>
          <p:spPr>
            <a:xfrm flipH="1">
              <a:off x="6580115" y="4543739"/>
              <a:ext cx="268357" cy="2830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9541F40B-F2D5-4A41-A3BC-EAED1D82A34D}"/>
                </a:ext>
              </a:extLst>
            </p:cNvPr>
            <p:cNvSpPr txBox="1"/>
            <p:nvPr/>
          </p:nvSpPr>
          <p:spPr>
            <a:xfrm>
              <a:off x="5140447" y="3727278"/>
              <a:ext cx="1401186" cy="40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Pitch /TY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E4F67BE8-BD4F-4B84-B718-E253EED8AF45}"/>
                </a:ext>
              </a:extLst>
            </p:cNvPr>
            <p:cNvSpPr txBox="1"/>
            <p:nvPr/>
          </p:nvSpPr>
          <p:spPr>
            <a:xfrm>
              <a:off x="3049045" y="1119260"/>
              <a:ext cx="2691955" cy="671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Flexible </a:t>
              </a:r>
              <a:r>
                <a:rPr kumimoji="0" lang="fr-FR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hinge</a:t>
              </a:r>
              <a:endPara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50" kern="0" dirty="0" smtClean="0">
                  <a:solidFill>
                    <a:prstClr val="black"/>
                  </a:solidFill>
                </a:rPr>
                <a:t>+ local </a:t>
              </a:r>
              <a:r>
                <a:rPr lang="fr-FR" sz="1050" kern="0" dirty="0" err="1" smtClean="0">
                  <a:solidFill>
                    <a:prstClr val="black"/>
                  </a:solidFill>
                </a:rPr>
                <a:t>alignment</a:t>
              </a:r>
              <a:r>
                <a:rPr lang="fr-FR" sz="1050" kern="0" dirty="0" smtClean="0">
                  <a:solidFill>
                    <a:prstClr val="black"/>
                  </a:solidFill>
                </a:rPr>
                <a:t> system?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19DBC846-243A-4650-887E-BC978ECA289A}"/>
                </a:ext>
              </a:extLst>
            </p:cNvPr>
            <p:cNvSpPr txBox="1"/>
            <p:nvPr/>
          </p:nvSpPr>
          <p:spPr>
            <a:xfrm>
              <a:off x="230474" y="4667947"/>
              <a:ext cx="1658591" cy="671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Screw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holder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Screwdriver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45130885-EE77-4A92-9A03-F3CBDA743605}"/>
                </a:ext>
              </a:extLst>
            </p:cNvPr>
            <p:cNvCxnSpPr>
              <a:cxnSpLocks/>
              <a:endCxn id="124" idx="2"/>
            </p:cNvCxnSpPr>
            <p:nvPr/>
          </p:nvCxnSpPr>
          <p:spPr>
            <a:xfrm flipV="1">
              <a:off x="1847228" y="3877452"/>
              <a:ext cx="712780" cy="97516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D305F65-45A2-4E0B-AAAE-7477B9B5BA81}"/>
                </a:ext>
              </a:extLst>
            </p:cNvPr>
            <p:cNvSpPr/>
            <p:nvPr/>
          </p:nvSpPr>
          <p:spPr>
            <a:xfrm>
              <a:off x="4404588" y="3550064"/>
              <a:ext cx="60766" cy="68631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217EB5DC-1AE2-4103-9410-7574DC8DEB37}"/>
                </a:ext>
              </a:extLst>
            </p:cNvPr>
            <p:cNvSpPr txBox="1"/>
            <p:nvPr/>
          </p:nvSpPr>
          <p:spPr>
            <a:xfrm>
              <a:off x="4451354" y="1822405"/>
              <a:ext cx="1874929" cy="40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Kinematic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mount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36" name="Connecteur droit avec flèche 135">
              <a:extLst>
                <a:ext uri="{FF2B5EF4-FFF2-40B4-BE49-F238E27FC236}">
                  <a16:creationId xmlns:a16="http://schemas.microsoft.com/office/drawing/2014/main" id="{BFAC3520-B88A-476E-934E-8B5E34F0EDFE}"/>
                </a:ext>
              </a:extLst>
            </p:cNvPr>
            <p:cNvCxnSpPr/>
            <p:nvPr/>
          </p:nvCxnSpPr>
          <p:spPr>
            <a:xfrm flipV="1">
              <a:off x="7107651" y="1724260"/>
              <a:ext cx="0" cy="70431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27F6C103-1090-4EB6-A97C-74850BD73774}"/>
                </a:ext>
              </a:extLst>
            </p:cNvPr>
            <p:cNvSpPr txBox="1"/>
            <p:nvPr/>
          </p:nvSpPr>
          <p:spPr>
            <a:xfrm>
              <a:off x="7115140" y="1640834"/>
              <a:ext cx="406580" cy="407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138" name="Connecteur droit avec flèche 137">
              <a:extLst>
                <a:ext uri="{FF2B5EF4-FFF2-40B4-BE49-F238E27FC236}">
                  <a16:creationId xmlns:a16="http://schemas.microsoft.com/office/drawing/2014/main" id="{48AF8134-E3DA-45AF-B335-BA3E81F8CEF6}"/>
                </a:ext>
              </a:extLst>
            </p:cNvPr>
            <p:cNvCxnSpPr/>
            <p:nvPr/>
          </p:nvCxnSpPr>
          <p:spPr>
            <a:xfrm flipH="1">
              <a:off x="6456980" y="2419047"/>
              <a:ext cx="650671" cy="333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7E53115C-1CE6-4391-99B0-8C0C7C632D69}"/>
                </a:ext>
              </a:extLst>
            </p:cNvPr>
            <p:cNvSpPr txBox="1"/>
            <p:nvPr/>
          </p:nvSpPr>
          <p:spPr>
            <a:xfrm>
              <a:off x="6410572" y="2037951"/>
              <a:ext cx="419593" cy="407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21433106-B370-4535-9CF3-E0A4873A3741}"/>
                </a:ext>
              </a:extLst>
            </p:cNvPr>
            <p:cNvSpPr txBox="1"/>
            <p:nvPr/>
          </p:nvSpPr>
          <p:spPr>
            <a:xfrm>
              <a:off x="6848472" y="3452043"/>
              <a:ext cx="2025160" cy="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Slot </a:t>
              </a: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alignment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system</a:t>
              </a:r>
            </a:p>
          </p:txBody>
        </p: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12C4CDED-828E-4042-95C9-D9AE45958C92}"/>
                </a:ext>
              </a:extLst>
            </p:cNvPr>
            <p:cNvCxnSpPr>
              <a:stCxn id="140" idx="1"/>
              <a:endCxn id="120" idx="3"/>
            </p:cNvCxnSpPr>
            <p:nvPr/>
          </p:nvCxnSpPr>
          <p:spPr>
            <a:xfrm flipH="1">
              <a:off x="6580115" y="3787734"/>
              <a:ext cx="268357" cy="106865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388F75D5-BB52-4680-9795-094A8F52472C}"/>
                </a:ext>
              </a:extLst>
            </p:cNvPr>
            <p:cNvSpPr txBox="1"/>
            <p:nvPr/>
          </p:nvSpPr>
          <p:spPr>
            <a:xfrm>
              <a:off x="5130390" y="4261376"/>
              <a:ext cx="1411242" cy="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TY-TZ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RX-RY-RZ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C5916CD-05C1-4B10-9DEA-B30091B6B952}"/>
                </a:ext>
              </a:extLst>
            </p:cNvPr>
            <p:cNvSpPr/>
            <p:nvPr/>
          </p:nvSpPr>
          <p:spPr>
            <a:xfrm>
              <a:off x="4465354" y="3550064"/>
              <a:ext cx="634653" cy="68631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id="{AEB1A8E4-99D3-44EC-93D1-0D19D959BBCB}"/>
                </a:ext>
              </a:extLst>
            </p:cNvPr>
            <p:cNvCxnSpPr>
              <a:stCxn id="135" idx="2"/>
              <a:endCxn id="134" idx="0"/>
            </p:cNvCxnSpPr>
            <p:nvPr/>
          </p:nvCxnSpPr>
          <p:spPr>
            <a:xfrm flipH="1">
              <a:off x="4434970" y="2230029"/>
              <a:ext cx="953849" cy="1320035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DCF5A087-132C-42E4-9FAD-FE838557EB6A}"/>
                </a:ext>
              </a:extLst>
            </p:cNvPr>
            <p:cNvSpPr txBox="1"/>
            <p:nvPr/>
          </p:nvSpPr>
          <p:spPr>
            <a:xfrm>
              <a:off x="4498739" y="3719499"/>
              <a:ext cx="550061" cy="40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TX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BC4DACAD-A87B-4D98-91CF-AADD362E54E2}"/>
                </a:ext>
              </a:extLst>
            </p:cNvPr>
            <p:cNvSpPr txBox="1"/>
            <p:nvPr/>
          </p:nvSpPr>
          <p:spPr>
            <a:xfrm>
              <a:off x="5048802" y="2767697"/>
              <a:ext cx="1874928" cy="407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Insertion system</a:t>
              </a:r>
            </a:p>
          </p:txBody>
        </p:sp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id="{A980D5F4-4454-4ED0-8619-9324B18F4B50}"/>
                </a:ext>
              </a:extLst>
            </p:cNvPr>
            <p:cNvCxnSpPr/>
            <p:nvPr/>
          </p:nvCxnSpPr>
          <p:spPr>
            <a:xfrm flipH="1">
              <a:off x="4963448" y="3136709"/>
              <a:ext cx="367683" cy="4133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AB36523-3A8B-4F0C-B99F-ABAFDAB6D82F}"/>
                </a:ext>
              </a:extLst>
            </p:cNvPr>
            <p:cNvSpPr/>
            <p:nvPr/>
          </p:nvSpPr>
          <p:spPr>
            <a:xfrm>
              <a:off x="3660009" y="3702604"/>
              <a:ext cx="57942" cy="38122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937D7662-6E35-4472-9018-D10073CEBCCA}"/>
                </a:ext>
              </a:extLst>
            </p:cNvPr>
            <p:cNvSpPr txBox="1"/>
            <p:nvPr/>
          </p:nvSpPr>
          <p:spPr>
            <a:xfrm>
              <a:off x="2003106" y="1811138"/>
              <a:ext cx="2056641" cy="39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Cell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holding system</a:t>
              </a:r>
            </a:p>
          </p:txBody>
        </p: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F022DCB0-5B97-49E2-AB0C-BA022BAF2414}"/>
                </a:ext>
              </a:extLst>
            </p:cNvPr>
            <p:cNvCxnSpPr>
              <a:stCxn id="149" idx="2"/>
              <a:endCxn id="148" idx="0"/>
            </p:cNvCxnSpPr>
            <p:nvPr/>
          </p:nvCxnSpPr>
          <p:spPr>
            <a:xfrm>
              <a:off x="3031427" y="2206774"/>
              <a:ext cx="657554" cy="149583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1" name="Trapèze 150">
              <a:extLst>
                <a:ext uri="{FF2B5EF4-FFF2-40B4-BE49-F238E27FC236}">
                  <a16:creationId xmlns:a16="http://schemas.microsoft.com/office/drawing/2014/main" id="{F3D5C62E-DE38-4C5D-A84A-D9C9EC3854A1}"/>
                </a:ext>
              </a:extLst>
            </p:cNvPr>
            <p:cNvSpPr/>
            <p:nvPr/>
          </p:nvSpPr>
          <p:spPr>
            <a:xfrm rot="16200000">
              <a:off x="3714757" y="3553256"/>
              <a:ext cx="686309" cy="679921"/>
            </a:xfrm>
            <a:prstGeom prst="trapezoid">
              <a:avLst>
                <a:gd name="adj" fmla="val 22163"/>
              </a:avLst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2" name="Connecteur droit avec flèche 151">
              <a:extLst>
                <a:ext uri="{FF2B5EF4-FFF2-40B4-BE49-F238E27FC236}">
                  <a16:creationId xmlns:a16="http://schemas.microsoft.com/office/drawing/2014/main" id="{9C91BC10-13F8-4C24-B3C0-DBE7B84989B6}"/>
                </a:ext>
              </a:extLst>
            </p:cNvPr>
            <p:cNvCxnSpPr>
              <a:stCxn id="131" idx="2"/>
            </p:cNvCxnSpPr>
            <p:nvPr/>
          </p:nvCxnSpPr>
          <p:spPr>
            <a:xfrm flipH="1">
              <a:off x="4055299" y="1790640"/>
              <a:ext cx="339724" cy="2077455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C49169EA-9138-4983-B393-53D50F3E4A4C}"/>
                </a:ext>
              </a:extLst>
            </p:cNvPr>
            <p:cNvCxnSpPr/>
            <p:nvPr/>
          </p:nvCxnSpPr>
          <p:spPr>
            <a:xfrm>
              <a:off x="4603990" y="5127279"/>
              <a:ext cx="0" cy="33472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3E458833-27B6-45EC-9540-69C4002FBF62}"/>
                </a:ext>
              </a:extLst>
            </p:cNvPr>
            <p:cNvCxnSpPr/>
            <p:nvPr/>
          </p:nvCxnSpPr>
          <p:spPr>
            <a:xfrm flipV="1">
              <a:off x="2400300" y="5760466"/>
              <a:ext cx="1885950" cy="1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155" name="Triangle isocèle 154">
              <a:extLst>
                <a:ext uri="{FF2B5EF4-FFF2-40B4-BE49-F238E27FC236}">
                  <a16:creationId xmlns:a16="http://schemas.microsoft.com/office/drawing/2014/main" id="{A93575A8-0B7B-47F3-A79F-D84E6EFC7F33}"/>
                </a:ext>
              </a:extLst>
            </p:cNvPr>
            <p:cNvSpPr/>
            <p:nvPr/>
          </p:nvSpPr>
          <p:spPr>
            <a:xfrm rot="16200000">
              <a:off x="1166427" y="3371033"/>
              <a:ext cx="299335" cy="939407"/>
            </a:xfrm>
            <a:prstGeom prst="triangl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E3406526-4DCC-4E56-B04B-B5BC4D474538}"/>
                </a:ext>
              </a:extLst>
            </p:cNvPr>
            <p:cNvSpPr txBox="1"/>
            <p:nvPr/>
          </p:nvSpPr>
          <p:spPr>
            <a:xfrm>
              <a:off x="179552" y="2705965"/>
              <a:ext cx="1914410" cy="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Aiming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fr-FR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overlap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control</a:t>
              </a:r>
              <a:r>
                <a:rPr lang="fr-FR" sz="1050" kern="0" dirty="0">
                  <a:solidFill>
                    <a:prstClr val="black"/>
                  </a:solidFill>
                </a:rPr>
                <a:t> 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system</a:t>
              </a:r>
            </a:p>
          </p:txBody>
        </p: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F4EB53F5-EA1E-4A9D-8C5B-A49DE149211E}"/>
                </a:ext>
              </a:extLst>
            </p:cNvPr>
            <p:cNvCxnSpPr>
              <a:cxnSpLocks/>
              <a:stCxn id="156" idx="2"/>
              <a:endCxn id="155" idx="5"/>
            </p:cNvCxnSpPr>
            <p:nvPr/>
          </p:nvCxnSpPr>
          <p:spPr>
            <a:xfrm>
              <a:off x="1136758" y="3377345"/>
              <a:ext cx="179337" cy="38855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603CCF3E-ABDE-4B7F-8DA7-9368DE48C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1334" y="3831381"/>
              <a:ext cx="2188325" cy="935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Dot"/>
              <a:miter lim="800000"/>
            </a:ln>
            <a:effectLst/>
          </p:spPr>
        </p:cxnSp>
      </p:grpSp>
      <p:sp>
        <p:nvSpPr>
          <p:cNvPr id="9" name="Rectangle 8"/>
          <p:cNvSpPr/>
          <p:nvPr/>
        </p:nvSpPr>
        <p:spPr>
          <a:xfrm>
            <a:off x="5085575" y="1129049"/>
            <a:ext cx="394400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Preliminary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integration</a:t>
            </a:r>
            <a:r>
              <a:rPr lang="fr-FR" sz="16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6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procedure</a:t>
            </a:r>
            <a:endParaRPr lang="fr-FR" sz="16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HF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mounted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cells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integration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tool</a:t>
            </a:r>
            <a:endParaRPr lang="fr-FR" sz="12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Global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alignment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tool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vs longeron 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(TY-TZ-RX-RY-RZ)</a:t>
            </a: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endParaRPr lang="fr-FR" sz="1600" dirty="0" smtClean="0"/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mounted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 the holding system</a:t>
            </a: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Holding system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plugged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 the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tool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kinematic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mount</a:t>
            </a:r>
            <a:r>
              <a:rPr lang="fr-FR" sz="1200" spc="-38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fr-FR" sz="12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insertion (TX) on the longeron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with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flexible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hinge</a:t>
            </a:r>
            <a:endParaRPr lang="fr-FR" sz="12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81088" lvl="2" indent="-263525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 stress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applied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to the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/longeron</a:t>
            </a:r>
          </a:p>
          <a:p>
            <a:pPr marL="1081088" lvl="2" indent="-263525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Overlap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control</a:t>
            </a:r>
          </a:p>
          <a:p>
            <a:pPr marL="1081088" lvl="2" indent="-263525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Local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alignment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if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necessary</a:t>
            </a:r>
            <a:endParaRPr lang="fr-FR" sz="12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Screws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installation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throught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longeron structure</a:t>
            </a: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Screws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tightening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with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torque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tool</a:t>
            </a:r>
            <a:endParaRPr lang="fr-FR" sz="12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endParaRPr lang="fr-FR" sz="12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Tool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removed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from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the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</a:t>
            </a:r>
            <a:endParaRPr lang="fr-FR" sz="1200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3888" lvl="1" indent="-263525">
              <a:buFont typeface="+mj-lt"/>
              <a:buAutoNum type="arabicPeriod"/>
              <a:tabLst>
                <a:tab pos="539750" algn="l"/>
              </a:tabLst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Pitch offset to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aim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another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location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5389642" y="2227175"/>
            <a:ext cx="3579760" cy="1579056"/>
          </a:xfrm>
          <a:prstGeom prst="roundRect">
            <a:avLst>
              <a:gd name="adj" fmla="val 10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53078" y="4450586"/>
            <a:ext cx="6009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Position of the global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alignment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system?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Adjustable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axis TBD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Need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local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alignment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(1 by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)?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Depends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accuracy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dispersion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between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base blocks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Configuration of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aiming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system: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Cells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overlap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control for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safety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or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target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position </a:t>
            </a:r>
            <a:r>
              <a:rPr lang="fr-FR" sz="12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measurement</a:t>
            </a: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….</a:t>
            </a:r>
            <a:endParaRPr lang="fr-FR" sz="12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6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Cells integration tool overview</a:t>
            </a:r>
            <a:endParaRPr lang="fr-FR" sz="24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5D8B8D-4A2F-4038-888E-DD2C04B22600}"/>
              </a:ext>
            </a:extLst>
          </p:cNvPr>
          <p:cNvSpPr txBox="1"/>
          <p:nvPr/>
        </p:nvSpPr>
        <p:spPr>
          <a:xfrm>
            <a:off x="1528921" y="5395584"/>
            <a:ext cx="60861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JP.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Logier</a:t>
            </a:r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| M. Niclas | E. </a:t>
            </a:r>
            <a:r>
              <a:rPr lang="fr-FR" sz="1200" cap="all" spc="15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Vigeolas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6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03/09/2019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3078" y="801602"/>
            <a:ext cx="514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Workpackages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on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cell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integration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tool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development</a:t>
            </a:r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pc="-38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9" t="15378" r="10909" b="12395"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26667"/>
              </p:ext>
            </p:extLst>
          </p:nvPr>
        </p:nvGraphicFramePr>
        <p:xfrm>
          <a:off x="319859" y="1396848"/>
          <a:ext cx="4860002" cy="25012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2107">
                  <a:extLst>
                    <a:ext uri="{9D8B030D-6E8A-4147-A177-3AD203B41FA5}">
                      <a16:colId xmlns:a16="http://schemas.microsoft.com/office/drawing/2014/main" val="3406173643"/>
                    </a:ext>
                  </a:extLst>
                </a:gridCol>
                <a:gridCol w="511579">
                  <a:extLst>
                    <a:ext uri="{9D8B030D-6E8A-4147-A177-3AD203B41FA5}">
                      <a16:colId xmlns:a16="http://schemas.microsoft.com/office/drawing/2014/main" val="935424577"/>
                    </a:ext>
                  </a:extLst>
                </a:gridCol>
                <a:gridCol w="511579">
                  <a:extLst>
                    <a:ext uri="{9D8B030D-6E8A-4147-A177-3AD203B41FA5}">
                      <a16:colId xmlns:a16="http://schemas.microsoft.com/office/drawing/2014/main" val="2495051072"/>
                    </a:ext>
                  </a:extLst>
                </a:gridCol>
                <a:gridCol w="511579">
                  <a:extLst>
                    <a:ext uri="{9D8B030D-6E8A-4147-A177-3AD203B41FA5}">
                      <a16:colId xmlns:a16="http://schemas.microsoft.com/office/drawing/2014/main" val="3459832743"/>
                    </a:ext>
                  </a:extLst>
                </a:gridCol>
                <a:gridCol w="511579">
                  <a:extLst>
                    <a:ext uri="{9D8B030D-6E8A-4147-A177-3AD203B41FA5}">
                      <a16:colId xmlns:a16="http://schemas.microsoft.com/office/drawing/2014/main" val="2155007248"/>
                    </a:ext>
                  </a:extLst>
                </a:gridCol>
                <a:gridCol w="511579">
                  <a:extLst>
                    <a:ext uri="{9D8B030D-6E8A-4147-A177-3AD203B41FA5}">
                      <a16:colId xmlns:a16="http://schemas.microsoft.com/office/drawing/2014/main" val="8436216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CPPM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LAPP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LPSC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CERN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err="1">
                          <a:effectLst/>
                        </a:rPr>
                        <a:t>UniGe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73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Integration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baseline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procedure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4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Reworking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procedure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4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Structure + </a:t>
                      </a:r>
                      <a:r>
                        <a:rPr lang="fr-FR" sz="1100" u="none" strike="noStrike" dirty="0" smtClean="0">
                          <a:effectLst/>
                        </a:rPr>
                        <a:t>If </a:t>
                      </a:r>
                      <a:r>
                        <a:rPr lang="fr-FR" sz="1100" u="none" strike="noStrike" dirty="0" err="1">
                          <a:effectLst/>
                        </a:rPr>
                        <a:t>with</a:t>
                      </a:r>
                      <a:r>
                        <a:rPr lang="fr-FR" sz="1100" u="none" strike="noStrike" dirty="0">
                          <a:effectLst/>
                        </a:rPr>
                        <a:t> HF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02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Global </a:t>
                      </a:r>
                      <a:r>
                        <a:rPr lang="fr-FR" sz="1100" u="none" strike="noStrike" dirty="0" err="1">
                          <a:effectLst/>
                        </a:rPr>
                        <a:t>alignment</a:t>
                      </a:r>
                      <a:r>
                        <a:rPr lang="fr-FR" sz="1100" u="none" strike="noStrike" dirty="0">
                          <a:effectLst/>
                        </a:rPr>
                        <a:t> system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74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Slot </a:t>
                      </a:r>
                      <a:r>
                        <a:rPr lang="fr-FR" sz="1100" u="none" strike="noStrike" dirty="0" err="1">
                          <a:effectLst/>
                        </a:rPr>
                        <a:t>alignment</a:t>
                      </a:r>
                      <a:r>
                        <a:rPr lang="fr-FR" sz="1100" u="none" strike="noStrike" dirty="0">
                          <a:effectLst/>
                        </a:rPr>
                        <a:t> system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74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Insertion system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75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Aiming</a:t>
                      </a:r>
                      <a:r>
                        <a:rPr lang="fr-FR" sz="1100" u="none" strike="noStrike" dirty="0">
                          <a:effectLst/>
                        </a:rPr>
                        <a:t>/</a:t>
                      </a:r>
                      <a:r>
                        <a:rPr lang="fr-FR" sz="1100" u="none" strike="noStrike" dirty="0" err="1">
                          <a:effectLst/>
                        </a:rPr>
                        <a:t>overlap</a:t>
                      </a:r>
                      <a:r>
                        <a:rPr lang="fr-FR" sz="1100" u="none" strike="noStrike" dirty="0">
                          <a:effectLst/>
                        </a:rPr>
                        <a:t> control system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16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Cell</a:t>
                      </a:r>
                      <a:r>
                        <a:rPr lang="fr-FR" sz="1100" u="none" strike="noStrike" dirty="0">
                          <a:effectLst/>
                        </a:rPr>
                        <a:t> holding system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7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Flexible hinge + local alignment 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80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Kinematic mount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97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Screw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holder</a:t>
                      </a:r>
                      <a:r>
                        <a:rPr lang="fr-FR" sz="1100" u="none" strike="noStrike" dirty="0">
                          <a:effectLst/>
                        </a:rPr>
                        <a:t>/ </a:t>
                      </a:r>
                      <a:r>
                        <a:rPr lang="fr-FR" sz="1100" u="none" strike="noStrike" dirty="0" err="1">
                          <a:effectLst/>
                        </a:rPr>
                        <a:t>tightening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tool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85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Screw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design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13009"/>
                  </a:ext>
                </a:extLst>
              </a:tr>
            </a:tbl>
          </a:graphicData>
        </a:graphic>
      </p:graphicFrame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5315789" y="1447933"/>
            <a:ext cx="3683960" cy="2300688"/>
            <a:chOff x="5936460" y="1917870"/>
            <a:chExt cx="3167395" cy="197808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460" y="1953718"/>
              <a:ext cx="3167395" cy="1942237"/>
            </a:xfrm>
            <a:prstGeom prst="rect">
              <a:avLst/>
            </a:prstGeom>
          </p:spPr>
        </p:pic>
        <p:sp>
          <p:nvSpPr>
            <p:cNvPr id="4" name="Rectangle à coins arrondis 3"/>
            <p:cNvSpPr/>
            <p:nvPr/>
          </p:nvSpPr>
          <p:spPr>
            <a:xfrm>
              <a:off x="7527072" y="2553325"/>
              <a:ext cx="1558806" cy="1289154"/>
            </a:xfrm>
            <a:prstGeom prst="roundRect">
              <a:avLst>
                <a:gd name="adj" fmla="val 10853"/>
              </a:avLst>
            </a:prstGeom>
            <a:solidFill>
              <a:srgbClr val="D4EBDB">
                <a:alpha val="50196"/>
              </a:srgb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5990979" y="2508354"/>
              <a:ext cx="584706" cy="3347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0196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5990979" y="3258167"/>
              <a:ext cx="549729" cy="334780"/>
            </a:xfrm>
            <a:prstGeom prst="roundRect">
              <a:avLst/>
            </a:prstGeom>
            <a:solidFill>
              <a:srgbClr val="FFC0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6602644" y="1917870"/>
              <a:ext cx="1576509" cy="469740"/>
            </a:xfrm>
            <a:prstGeom prst="round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553078" y="4059581"/>
            <a:ext cx="5308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done</a:t>
            </a:r>
            <a:r>
              <a:rPr lang="fr-FR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firstly</a:t>
            </a:r>
            <a:endParaRPr lang="fr-FR" spc="-38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Integration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baseline</a:t>
            </a:r>
            <a:r>
              <a:rPr lang="fr-FR" sz="1400" dirty="0" smtClean="0"/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procedure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definition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Adjustable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axis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needed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tolerances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study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on longeron + HF)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Screws</a:t>
            </a:r>
            <a:r>
              <a:rPr lang="fr-FR" sz="1400" spc="-38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1400" spc="-38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definition</a:t>
            </a:r>
            <a:endParaRPr lang="fr-FR" sz="1400" spc="-38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4209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3001</TotalTime>
  <Words>484</Words>
  <Application>Microsoft Office PowerPoint</Application>
  <PresentationFormat>Affichage à l'écran (16:10)</PresentationFormat>
  <Paragraphs>117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Rétrospective</vt:lpstr>
      <vt:lpstr>Cells integration tool overview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Longeron Handling Frame concept design</dc:title>
  <dc:creator>mathieu niclas</dc:creator>
  <cp:lastModifiedBy>mathieu niclas</cp:lastModifiedBy>
  <cp:revision>139</cp:revision>
  <dcterms:created xsi:type="dcterms:W3CDTF">2019-04-04T07:50:08Z</dcterms:created>
  <dcterms:modified xsi:type="dcterms:W3CDTF">2019-09-03T11:05:07Z</dcterms:modified>
</cp:coreProperties>
</file>