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66" r:id="rId2"/>
    <p:sldId id="476" r:id="rId3"/>
    <p:sldId id="384" r:id="rId4"/>
    <p:sldId id="470" r:id="rId5"/>
    <p:sldId id="490" r:id="rId6"/>
    <p:sldId id="491" r:id="rId7"/>
    <p:sldId id="479" r:id="rId8"/>
    <p:sldId id="492" r:id="rId9"/>
    <p:sldId id="472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051"/>
    <a:srgbClr val="66FF33"/>
    <a:srgbClr val="CCFFCC"/>
    <a:srgbClr val="3366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8" autoAdjust="0"/>
    <p:restoredTop sz="92198" autoAdjust="0"/>
  </p:normalViewPr>
  <p:slideViewPr>
    <p:cSldViewPr snapToGrid="0">
      <p:cViewPr>
        <p:scale>
          <a:sx n="100" d="100"/>
          <a:sy n="100" d="100"/>
        </p:scale>
        <p:origin x="170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714E47C-B0D5-448F-A261-28D5F61D96A6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83378F-6DC1-4A44-B223-B0A64435B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036-B762-45EB-AFA7-FF3967A14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</a:t>
            </a:r>
            <a:r>
              <a:rPr lang="en-US" dirty="0" err="1" smtClean="0"/>
              <a:t>Dimitrescu</a:t>
            </a:r>
            <a:r>
              <a:rPr lang="en-US" dirty="0" smtClean="0"/>
              <a:t> </a:t>
            </a:r>
            <a:r>
              <a:rPr lang="en-US" dirty="0" err="1" smtClean="0"/>
              <a:t>Senta</a:t>
            </a:r>
            <a:r>
              <a:rPr lang="en-US" dirty="0" smtClean="0"/>
              <a:t> Fe, 2019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3378F-6DC1-4A44-B223-B0A64435B8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3378F-6DC1-4A44-B223-B0A64435B8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FE3D-9232-4627-9C14-2FAD1F6CF427}" type="datetimeFigureOut">
              <a:rPr lang="fr-FR" smtClean="0"/>
              <a:pPr/>
              <a:t>05/09/2019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80A3-252F-4E7F-8048-06BEF8648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tiff"/><Relationship Id="rId7" Type="http://schemas.openxmlformats.org/officeDocument/2006/relationships/image" Target="../media/image20.tiff"/><Relationship Id="rId8" Type="http://schemas.openxmlformats.org/officeDocument/2006/relationships/image" Target="../media/image21.emf"/><Relationship Id="rId9" Type="http://schemas.openxmlformats.org/officeDocument/2006/relationships/image" Target="../media/image22.tiff"/><Relationship Id="rId10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image" Target="../media/image28.tiff"/><Relationship Id="rId7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.washington.edu/PROGRAMS/17-66W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sites.google.com/uw.edu/qcqisfornucleartheory/home" TargetMode="External"/><Relationship Id="rId6" Type="http://schemas.openxmlformats.org/officeDocument/2006/relationships/image" Target="../media/image32.png"/><Relationship Id="rId7" Type="http://schemas.openxmlformats.org/officeDocument/2006/relationships/hyperlink" Target="http://sites.google.com/uw.edu/qcqisfornucleartheory/meetings/agenda-santa-fe" TargetMode="External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532" y="991499"/>
            <a:ext cx="7806233" cy="1285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85" dirty="0" smtClean="0">
                <a:solidFill>
                  <a:srgbClr val="0070C0"/>
                </a:solidFill>
                <a:ea typeface="Calibri"/>
                <a:cs typeface="Times New Roman"/>
              </a:rPr>
              <a:t>Quantum Computing (QC) </a:t>
            </a:r>
            <a:r>
              <a:rPr lang="en-US" sz="2585" dirty="0">
                <a:solidFill>
                  <a:srgbClr val="0070C0"/>
                </a:solidFill>
                <a:ea typeface="Calibri"/>
                <a:cs typeface="Times New Roman"/>
              </a:rPr>
              <a:t>for many-body systems at the nucleonic scale or below: some current international status and recent examples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88911" y="2456324"/>
            <a:ext cx="5055577" cy="9891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526" tIns="41031" rIns="83526" bIns="41031"/>
          <a:lstStyle/>
          <a:p>
            <a:pPr marL="316531" indent="-316531" algn="ctr">
              <a:spcBef>
                <a:spcPct val="20000"/>
              </a:spcBef>
              <a:buClr>
                <a:srgbClr val="000AFE"/>
              </a:buClr>
              <a:buSzPct val="75000"/>
            </a:pPr>
            <a:r>
              <a:rPr lang="fr-FR" altLang="ja-JP" sz="2585" b="1" dirty="0">
                <a:solidFill>
                  <a:srgbClr val="04028F"/>
                </a:solidFill>
                <a:ea typeface="ＭＳ Ｐゴシック" pitchFamily="8" charset="-128"/>
              </a:rPr>
              <a:t>Denis Lacroix 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770" y="2387484"/>
            <a:ext cx="1464475" cy="859692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05541" y="3851122"/>
            <a:ext cx="1283878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15" dirty="0" smtClean="0">
                <a:solidFill>
                  <a:schemeClr val="accent1"/>
                </a:solidFill>
              </a:rPr>
              <a:t>Summary</a:t>
            </a:r>
            <a:endParaRPr lang="en-US" sz="2215" dirty="0">
              <a:solidFill>
                <a:schemeClr val="accent1"/>
              </a:solidFill>
            </a:endParaRPr>
          </a:p>
        </p:txBody>
      </p:sp>
      <p:grpSp>
        <p:nvGrpSpPr>
          <p:cNvPr id="40" name="Grouper 12"/>
          <p:cNvGrpSpPr/>
          <p:nvPr/>
        </p:nvGrpSpPr>
        <p:grpSpPr>
          <a:xfrm>
            <a:off x="1714844" y="5269444"/>
            <a:ext cx="6376872" cy="376385"/>
            <a:chOff x="1068916" y="3863621"/>
            <a:chExt cx="6908293" cy="407751"/>
          </a:xfrm>
        </p:grpSpPr>
        <p:sp>
          <p:nvSpPr>
            <p:cNvPr id="41" name="ZoneTexte 40"/>
            <p:cNvSpPr txBox="1"/>
            <p:nvPr/>
          </p:nvSpPr>
          <p:spPr>
            <a:xfrm>
              <a:off x="1198741" y="3863621"/>
              <a:ext cx="6778468" cy="407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46" dirty="0" smtClean="0">
                  <a:solidFill>
                    <a:schemeClr val="accent1"/>
                  </a:solidFill>
                </a:rPr>
                <a:t>Example of international initiative: the </a:t>
              </a:r>
              <a:r>
                <a:rPr lang="en-US" sz="1846" dirty="0">
                  <a:solidFill>
                    <a:schemeClr val="accent1"/>
                  </a:solidFill>
                </a:rPr>
                <a:t>US QC/QIS </a:t>
              </a:r>
              <a:r>
                <a:rPr lang="en-US" sz="1846" dirty="0" smtClean="0">
                  <a:solidFill>
                    <a:schemeClr val="accent1"/>
                  </a:solidFill>
                </a:rPr>
                <a:t>collaboration</a:t>
              </a:r>
              <a:endParaRPr lang="en-US" sz="1846" dirty="0">
                <a:solidFill>
                  <a:schemeClr val="accent1"/>
                </a:solidFill>
              </a:endParaRPr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1068916" y="4021666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4245668" y="3917237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grpSp>
        <p:nvGrpSpPr>
          <p:cNvPr id="47" name="Grouper 46"/>
          <p:cNvGrpSpPr/>
          <p:nvPr/>
        </p:nvGrpSpPr>
        <p:grpSpPr>
          <a:xfrm>
            <a:off x="1714844" y="4818735"/>
            <a:ext cx="6661113" cy="376385"/>
            <a:chOff x="1068916" y="3830149"/>
            <a:chExt cx="7216219" cy="407752"/>
          </a:xfrm>
        </p:grpSpPr>
        <p:sp>
          <p:nvSpPr>
            <p:cNvPr id="48" name="ZoneTexte 47"/>
            <p:cNvSpPr txBox="1"/>
            <p:nvPr/>
          </p:nvSpPr>
          <p:spPr>
            <a:xfrm>
              <a:off x="1153586" y="3830149"/>
              <a:ext cx="7131549" cy="40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46" dirty="0" smtClean="0">
                  <a:solidFill>
                    <a:schemeClr val="accent1"/>
                  </a:solidFill>
                </a:rPr>
                <a:t>Few examples of recent QC applications to nuclear/particle physics</a:t>
              </a:r>
              <a:endParaRPr lang="en-US" sz="1846" dirty="0">
                <a:solidFill>
                  <a:schemeClr val="accent1"/>
                </a:solidFill>
              </a:endParaRPr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1068916" y="4021666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2628000" y="6513708"/>
            <a:ext cx="6516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640733" y="6488668"/>
            <a:ext cx="350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viewpoint from </a:t>
            </a:r>
            <a:r>
              <a:rPr lang="en-US" smtClean="0"/>
              <a:t>an external actor </a:t>
            </a:r>
            <a:endParaRPr lang="en-US"/>
          </a:p>
        </p:txBody>
      </p:sp>
      <p:grpSp>
        <p:nvGrpSpPr>
          <p:cNvPr id="6" name="Grouper 5"/>
          <p:cNvGrpSpPr/>
          <p:nvPr/>
        </p:nvGrpSpPr>
        <p:grpSpPr>
          <a:xfrm>
            <a:off x="1714844" y="4375079"/>
            <a:ext cx="6189261" cy="369332"/>
            <a:chOff x="1727544" y="4224951"/>
            <a:chExt cx="6189261" cy="369332"/>
          </a:xfrm>
        </p:grpSpPr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1727544" y="4370232"/>
              <a:ext cx="84406" cy="844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23080" y="4224951"/>
              <a:ext cx="6093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Generalities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0" y="2463800"/>
            <a:ext cx="986944" cy="787399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1714844" y="5720153"/>
            <a:ext cx="1271112" cy="376385"/>
            <a:chOff x="1068916" y="3830149"/>
            <a:chExt cx="1377041" cy="407752"/>
          </a:xfrm>
        </p:grpSpPr>
        <p:sp>
          <p:nvSpPr>
            <p:cNvPr id="23" name="ZoneTexte 22"/>
            <p:cNvSpPr txBox="1"/>
            <p:nvPr/>
          </p:nvSpPr>
          <p:spPr>
            <a:xfrm>
              <a:off x="1153586" y="3830149"/>
              <a:ext cx="1292371" cy="40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46" dirty="0" smtClean="0">
                  <a:solidFill>
                    <a:schemeClr val="accent1"/>
                  </a:solidFill>
                </a:rPr>
                <a:t>Discussion</a:t>
              </a:r>
              <a:endParaRPr lang="en-US" sz="1846" dirty="0">
                <a:solidFill>
                  <a:schemeClr val="accent1"/>
                </a:solidFill>
              </a:endParaRPr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1068916" y="4021666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</p:spTree>
    <p:extLst>
      <p:ext uri="{BB962C8B-B14F-4D97-AF65-F5344CB8AC3E}">
        <p14:creationId xmlns:p14="http://schemas.microsoft.com/office/powerpoint/2010/main" val="15141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3167" r="444" b="48219"/>
          <a:stretch/>
        </p:blipFill>
        <p:spPr>
          <a:xfrm>
            <a:off x="190500" y="596900"/>
            <a:ext cx="8547100" cy="2476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5887" t="80099" r="11982" b="2277"/>
          <a:stretch/>
        </p:blipFill>
        <p:spPr>
          <a:xfrm>
            <a:off x="3314700" y="3086100"/>
            <a:ext cx="4940300" cy="10468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54022" y="12700"/>
            <a:ext cx="444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Some recent technical realizations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65100" y="3810000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Example 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699" y="4267200"/>
            <a:ext cx="2276945" cy="1651000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0" y="4318001"/>
            <a:ext cx="2376613" cy="1752601"/>
            <a:chOff x="3149600" y="4686300"/>
            <a:chExt cx="2919376" cy="205342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l="4265" t="40192" r="58751" b="14667"/>
            <a:stretch/>
          </p:blipFill>
          <p:spPr>
            <a:xfrm>
              <a:off x="3495006" y="4999820"/>
              <a:ext cx="2014706" cy="173990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3149600" y="4686300"/>
              <a:ext cx="2919376" cy="324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9051"/>
                  </a:solidFill>
                </a:rPr>
                <a:t>RIGETTI superconducting </a:t>
              </a:r>
              <a:r>
                <a:rPr lang="en-US" sz="1200" b="1" smtClean="0">
                  <a:solidFill>
                    <a:srgbClr val="009051"/>
                  </a:solidFill>
                </a:rPr>
                <a:t>19 Qubit</a:t>
              </a:r>
              <a:endParaRPr lang="en-US" sz="1200" b="1" dirty="0">
                <a:solidFill>
                  <a:srgbClr val="009051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4495801" y="4279900"/>
            <a:ext cx="4907496" cy="2578100"/>
            <a:chOff x="4495801" y="4279900"/>
            <a:chExt cx="4907496" cy="25781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6"/>
            <a:srcRect l="-1214" t="11840" r="-1259" b="28335"/>
            <a:stretch/>
          </p:blipFill>
          <p:spPr>
            <a:xfrm>
              <a:off x="4495801" y="4914900"/>
              <a:ext cx="4907496" cy="19431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794500" y="4457700"/>
              <a:ext cx="1518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(from G. Hagen)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37100" y="4279900"/>
              <a:ext cx="1981200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timely period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75" y="3924300"/>
            <a:ext cx="2408025" cy="1536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46659" y="12700"/>
            <a:ext cx="6751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Quantum Computing at the nucleon scale and below</a:t>
            </a:r>
          </a:p>
          <a:p>
            <a:pPr algn="r"/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813443" y="406400"/>
            <a:ext cx="133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Overall Goal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850900"/>
            <a:ext cx="2462893" cy="5746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30400" y="571500"/>
            <a:ext cx="44577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current numerically </a:t>
            </a:r>
            <a:r>
              <a:rPr lang="en-US" smtClean="0"/>
              <a:t>costly challenges  </a:t>
            </a:r>
            <a:endParaRPr lang="en-US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2362200" y="812799"/>
            <a:ext cx="6337300" cy="1714501"/>
            <a:chOff x="2362200" y="812799"/>
            <a:chExt cx="6337300" cy="1714501"/>
          </a:xfrm>
        </p:grpSpPr>
        <p:grpSp>
          <p:nvGrpSpPr>
            <p:cNvPr id="17" name="Groupe 18"/>
            <p:cNvGrpSpPr/>
            <p:nvPr/>
          </p:nvGrpSpPr>
          <p:grpSpPr>
            <a:xfrm>
              <a:off x="6515100" y="812799"/>
              <a:ext cx="2184400" cy="1714501"/>
              <a:chOff x="0" y="3153103"/>
              <a:chExt cx="3436883" cy="3294996"/>
            </a:xfrm>
          </p:grpSpPr>
          <p:pic>
            <p:nvPicPr>
              <p:cNvPr id="18" name="Picture 2" descr="lattice"/>
              <p:cNvPicPr>
                <a:picLocks noChangeAspect="1" noChangeArrowheads="1"/>
              </p:cNvPicPr>
              <p:nvPr/>
            </p:nvPicPr>
            <p:blipFill>
              <a:blip r:embed="rId5"/>
              <a:srcRect l="12015" t="27323" r="49371" b="23353"/>
              <a:stretch>
                <a:fillRect/>
              </a:stretch>
            </p:blipFill>
            <p:spPr bwMode="auto">
              <a:xfrm>
                <a:off x="0" y="3279230"/>
                <a:ext cx="3310759" cy="3168869"/>
              </a:xfrm>
              <a:prstGeom prst="rect">
                <a:avLst/>
              </a:prstGeom>
              <a:noFill/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963917" y="3153103"/>
                <a:ext cx="472966" cy="520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lèche vers la droite 4"/>
            <p:cNvSpPr/>
            <p:nvPr/>
          </p:nvSpPr>
          <p:spPr>
            <a:xfrm flipH="1">
              <a:off x="2362200" y="1765300"/>
              <a:ext cx="457200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908300" y="1371600"/>
              <a:ext cx="2356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Understanding quarks</a:t>
              </a:r>
              <a:r>
                <a:rPr lang="en-US" smtClean="0">
                  <a:solidFill>
                    <a:srgbClr val="0070C0"/>
                  </a:solidFill>
                </a:rPr>
                <a:t>,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hadrons and mesons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from first principle 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2362200" y="4051300"/>
            <a:ext cx="3323634" cy="923330"/>
            <a:chOff x="2362200" y="4051300"/>
            <a:chExt cx="3323634" cy="923330"/>
          </a:xfrm>
        </p:grpSpPr>
        <p:sp>
          <p:nvSpPr>
            <p:cNvPr id="16" name="Flèche vers la droite 15"/>
            <p:cNvSpPr/>
            <p:nvPr/>
          </p:nvSpPr>
          <p:spPr>
            <a:xfrm flipH="1">
              <a:off x="2362200" y="4533900"/>
              <a:ext cx="457200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844800" y="4051300"/>
              <a:ext cx="28410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Provide a full ab-initio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Picture of the whole nuclear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chart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2362200" y="2552700"/>
            <a:ext cx="6591300" cy="1606678"/>
            <a:chOff x="2362200" y="2552700"/>
            <a:chExt cx="6591300" cy="1606678"/>
          </a:xfrm>
        </p:grpSpPr>
        <p:sp>
          <p:nvSpPr>
            <p:cNvPr id="15" name="Flèche vers la droite 14"/>
            <p:cNvSpPr/>
            <p:nvPr/>
          </p:nvSpPr>
          <p:spPr>
            <a:xfrm flipH="1">
              <a:off x="2362200" y="3048000"/>
              <a:ext cx="457200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857500" y="2832100"/>
              <a:ext cx="2580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Understanding the strong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Interaction from quarks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24" name="Groupe 21"/>
            <p:cNvGrpSpPr/>
            <p:nvPr/>
          </p:nvGrpSpPr>
          <p:grpSpPr>
            <a:xfrm>
              <a:off x="6527800" y="2552700"/>
              <a:ext cx="2425700" cy="1606678"/>
              <a:chOff x="1229150" y="1555845"/>
              <a:chExt cx="3291076" cy="2593074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 t="26985" r="90076" b="41397"/>
              <a:stretch>
                <a:fillRect/>
              </a:stretch>
            </p:blipFill>
            <p:spPr bwMode="auto">
              <a:xfrm>
                <a:off x="1229150" y="2088107"/>
                <a:ext cx="463173" cy="107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15101" y="1647951"/>
                <a:ext cx="2905125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 l="51983" t="91395" r="35151"/>
              <a:stretch>
                <a:fillRect/>
              </a:stretch>
            </p:blipFill>
            <p:spPr bwMode="auto">
              <a:xfrm>
                <a:off x="3753134" y="3855492"/>
                <a:ext cx="600501" cy="29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2483893" y="1555845"/>
                <a:ext cx="1842447" cy="136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7179091" y="3518495"/>
              <a:ext cx="1244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/>
                <a:t>Ishii, PRL. </a:t>
              </a:r>
              <a:r>
                <a:rPr lang="en-US" sz="1200" b="1" dirty="0" smtClean="0"/>
                <a:t>(2007)</a:t>
              </a:r>
              <a:endParaRPr lang="en-US" sz="1200" b="1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2590800" y="4926281"/>
            <a:ext cx="6279241" cy="1931719"/>
            <a:chOff x="2590800" y="4926281"/>
            <a:chExt cx="6279241" cy="193171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0800" y="4926281"/>
              <a:ext cx="2324100" cy="1931719"/>
            </a:xfrm>
            <a:prstGeom prst="rect">
              <a:avLst/>
            </a:prstGeom>
          </p:spPr>
        </p:pic>
        <p:sp>
          <p:nvSpPr>
            <p:cNvPr id="11" name="Flèche vers la droite 10"/>
            <p:cNvSpPr/>
            <p:nvPr/>
          </p:nvSpPr>
          <p:spPr>
            <a:xfrm>
              <a:off x="5118100" y="5422900"/>
              <a:ext cx="266700" cy="177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372100" y="5308600"/>
              <a:ext cx="2381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QC is not a new subject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5" name="Flèche vers la droite 34"/>
            <p:cNvSpPr/>
            <p:nvPr/>
          </p:nvSpPr>
          <p:spPr>
            <a:xfrm>
              <a:off x="5105400" y="5765800"/>
              <a:ext cx="266700" cy="177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359400" y="5651500"/>
              <a:ext cx="3510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Simple problems easily described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i</a:t>
              </a:r>
              <a:r>
                <a:rPr lang="en-US" dirty="0" smtClean="0">
                  <a:solidFill>
                    <a:srgbClr val="0070C0"/>
                  </a:solidFill>
                </a:rPr>
                <a:t>n a CC can be very difficult on a QC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7" name="Flèche vers la droite 36"/>
            <p:cNvSpPr/>
            <p:nvPr/>
          </p:nvSpPr>
          <p:spPr>
            <a:xfrm>
              <a:off x="5118100" y="6362700"/>
              <a:ext cx="266700" cy="177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372100" y="6211669"/>
              <a:ext cx="3483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QC can lead to major breakthrough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In complex problems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858984" y="12700"/>
            <a:ext cx="223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General strategy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r 20"/>
          <p:cNvGrpSpPr/>
          <p:nvPr/>
        </p:nvGrpSpPr>
        <p:grpSpPr>
          <a:xfrm>
            <a:off x="152400" y="596900"/>
            <a:ext cx="3644900" cy="5918200"/>
            <a:chOff x="152400" y="596900"/>
            <a:chExt cx="3644900" cy="5918200"/>
          </a:xfrm>
        </p:grpSpPr>
        <p:sp>
          <p:nvSpPr>
            <p:cNvPr id="4" name="Rectangle 3"/>
            <p:cNvSpPr/>
            <p:nvPr/>
          </p:nvSpPr>
          <p:spPr>
            <a:xfrm>
              <a:off x="152400" y="1168400"/>
              <a:ext cx="3517900" cy="876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Take a simple version </a:t>
              </a:r>
              <a:r>
                <a:rPr lang="en-US" dirty="0" smtClean="0"/>
                <a:t>of </a:t>
              </a:r>
            </a:p>
            <a:p>
              <a:pPr algn="ctr"/>
              <a:r>
                <a:rPr lang="en-US" dirty="0" smtClean="0"/>
                <a:t>your favorite </a:t>
              </a:r>
              <a:r>
                <a:rPr lang="en-US" dirty="0"/>
                <a:t>many-body problem </a:t>
              </a:r>
            </a:p>
          </p:txBody>
        </p:sp>
        <p:sp>
          <p:nvSpPr>
            <p:cNvPr id="6" name="Flèche vers le bas 5"/>
            <p:cNvSpPr/>
            <p:nvPr/>
          </p:nvSpPr>
          <p:spPr>
            <a:xfrm>
              <a:off x="1473200" y="2108200"/>
              <a:ext cx="723900" cy="4191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0" y="2616200"/>
              <a:ext cx="3111500" cy="876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Map/formulate  it as a problem with Qubit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" y="4025900"/>
              <a:ext cx="31115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 standard QC algorithms</a:t>
              </a:r>
            </a:p>
            <a:p>
              <a:pPr algn="ctr"/>
              <a:r>
                <a:rPr lang="en-US" dirty="0" smtClean="0"/>
                <a:t>or </a:t>
              </a:r>
            </a:p>
            <a:p>
              <a:pPr algn="ctr"/>
              <a:r>
                <a:rPr lang="en-US" dirty="0" smtClean="0"/>
                <a:t>Propose new QC algorithms</a:t>
              </a:r>
              <a:endParaRPr lang="en-US" dirty="0"/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1498600" y="3568700"/>
              <a:ext cx="723900" cy="4191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5524500"/>
              <a:ext cx="16637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Test on a true </a:t>
              </a:r>
            </a:p>
            <a:p>
              <a:pPr algn="ctr"/>
              <a:r>
                <a:rPr lang="en-US" dirty="0" smtClean="0"/>
                <a:t>QC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100" y="5524500"/>
              <a:ext cx="16637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Test on a </a:t>
              </a:r>
            </a:p>
            <a:p>
              <a:pPr algn="ctr"/>
              <a:r>
                <a:rPr lang="en-US" dirty="0" smtClean="0"/>
                <a:t>QC emulator</a:t>
              </a:r>
              <a:endParaRPr lang="en-US" dirty="0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647700" y="5067300"/>
              <a:ext cx="723900" cy="4191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2603500" y="5054600"/>
              <a:ext cx="723900" cy="4191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57173" y="596900"/>
              <a:ext cx="1211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smtClean="0">
                  <a:solidFill>
                    <a:srgbClr val="0070C0"/>
                  </a:solidFill>
                </a:rPr>
                <a:t>Strategy</a:t>
              </a:r>
              <a:endParaRPr lang="en-US" sz="2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3797300" y="1079500"/>
            <a:ext cx="5460580" cy="5385832"/>
            <a:chOff x="3797300" y="1079500"/>
            <a:chExt cx="5460580" cy="5385832"/>
          </a:xfrm>
        </p:grpSpPr>
        <p:sp>
          <p:nvSpPr>
            <p:cNvPr id="2" name="ZoneTexte 1"/>
            <p:cNvSpPr txBox="1"/>
            <p:nvPr/>
          </p:nvSpPr>
          <p:spPr>
            <a:xfrm>
              <a:off x="3822700" y="1079500"/>
              <a:ext cx="1214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Constraint:</a:t>
              </a:r>
              <a:endParaRPr lang="en-US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4902200" y="1079500"/>
              <a:ext cx="4355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-Work with a restricted number of operation</a:t>
              </a:r>
              <a:endParaRPr lang="en-US" dirty="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7300" y="2197100"/>
              <a:ext cx="2477879" cy="24638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3" t="-1" r="1843" b="-8402"/>
            <a:stretch/>
          </p:blipFill>
          <p:spPr>
            <a:xfrm>
              <a:off x="6375400" y="1523679"/>
              <a:ext cx="2679700" cy="4127822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4000500" y="6096000"/>
              <a:ext cx="363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-Control the inherent quantum noise</a:t>
              </a:r>
              <a:endParaRPr lang="en-US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064000" y="5448300"/>
              <a:ext cx="3891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-Design new </a:t>
              </a:r>
              <a:r>
                <a:rPr lang="en-US" dirty="0" smtClean="0"/>
                <a:t>algorithms </a:t>
              </a:r>
              <a:r>
                <a:rPr lang="en-US" dirty="0" smtClean="0"/>
                <a:t>adapted to the </a:t>
              </a:r>
            </a:p>
            <a:p>
              <a:r>
                <a:rPr lang="en-US" dirty="0" smtClean="0"/>
                <a:t>many-body problem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45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68400"/>
            <a:ext cx="35179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 a simple version </a:t>
            </a:r>
            <a:r>
              <a:rPr lang="en-US" dirty="0" smtClean="0"/>
              <a:t>of </a:t>
            </a:r>
          </a:p>
          <a:p>
            <a:pPr algn="ctr"/>
            <a:r>
              <a:rPr lang="en-US" dirty="0" smtClean="0"/>
              <a:t>your favorite </a:t>
            </a:r>
            <a:r>
              <a:rPr lang="en-US" dirty="0"/>
              <a:t>many-body problem 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473200" y="21082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00" y="2616200"/>
            <a:ext cx="31115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Map/formulate  it as a problem with Qubit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" y="4025900"/>
            <a:ext cx="31115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standard QC algorithms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Propose new QC algorithms</a:t>
            </a:r>
            <a:endParaRPr lang="en-US" dirty="0"/>
          </a:p>
        </p:txBody>
      </p:sp>
      <p:sp>
        <p:nvSpPr>
          <p:cNvPr id="9" name="Flèche vers le bas 8"/>
          <p:cNvSpPr/>
          <p:nvPr/>
        </p:nvSpPr>
        <p:spPr>
          <a:xfrm>
            <a:off x="1498600" y="35687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5524500"/>
            <a:ext cx="16637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on a true </a:t>
            </a:r>
          </a:p>
          <a:p>
            <a:pPr algn="ctr"/>
            <a:r>
              <a:rPr lang="en-US" dirty="0" smtClean="0"/>
              <a:t>QC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5100" y="5524500"/>
            <a:ext cx="16637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on a </a:t>
            </a:r>
          </a:p>
          <a:p>
            <a:pPr algn="ctr"/>
            <a:r>
              <a:rPr lang="en-US" dirty="0" smtClean="0"/>
              <a:t>QC emulator</a:t>
            </a:r>
            <a:endParaRPr lang="en-US" dirty="0"/>
          </a:p>
        </p:txBody>
      </p:sp>
      <p:sp>
        <p:nvSpPr>
          <p:cNvPr id="12" name="Flèche vers le bas 11"/>
          <p:cNvSpPr/>
          <p:nvPr/>
        </p:nvSpPr>
        <p:spPr>
          <a:xfrm>
            <a:off x="647700" y="50673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e bas 12"/>
          <p:cNvSpPr/>
          <p:nvPr/>
        </p:nvSpPr>
        <p:spPr>
          <a:xfrm>
            <a:off x="2603500" y="50546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0" y="-12700"/>
            <a:ext cx="167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Illustration I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257173" y="596900"/>
            <a:ext cx="121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Strategy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/>
          <a:srcRect l="16058" t="6185" r="14863" b="46393"/>
          <a:stretch/>
        </p:blipFill>
        <p:spPr>
          <a:xfrm>
            <a:off x="1676400" y="0"/>
            <a:ext cx="1384300" cy="698222"/>
          </a:xfrm>
          <a:prstGeom prst="rect">
            <a:avLst/>
          </a:prstGeom>
        </p:spPr>
      </p:pic>
      <p:grpSp>
        <p:nvGrpSpPr>
          <p:cNvPr id="43" name="Grouper 42"/>
          <p:cNvGrpSpPr/>
          <p:nvPr/>
        </p:nvGrpSpPr>
        <p:grpSpPr>
          <a:xfrm>
            <a:off x="4038600" y="3238500"/>
            <a:ext cx="4774904" cy="646331"/>
            <a:chOff x="4038600" y="3238500"/>
            <a:chExt cx="4774904" cy="646331"/>
          </a:xfrm>
        </p:grpSpPr>
        <p:sp>
          <p:nvSpPr>
            <p:cNvPr id="36" name="Flèche vers la droite 35"/>
            <p:cNvSpPr/>
            <p:nvPr/>
          </p:nvSpPr>
          <p:spPr>
            <a:xfrm>
              <a:off x="4038600" y="3327400"/>
              <a:ext cx="4191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445000" y="3238500"/>
              <a:ext cx="4368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en-US" dirty="0"/>
                <a:t>This automatically map the H</a:t>
              </a:r>
              <a:r>
                <a:rPr lang="en-US" dirty="0" smtClean="0"/>
                <a:t>amiltonian </a:t>
              </a:r>
              <a:r>
                <a:rPr lang="en-US" dirty="0"/>
                <a:t>as a </a:t>
              </a:r>
            </a:p>
            <a:p>
              <a:r>
                <a:rPr lang="en-US" dirty="0" smtClean="0"/>
                <a:t>function </a:t>
              </a:r>
              <a:r>
                <a:rPr lang="en-US" dirty="0"/>
                <a:t>of Pauli Matrix</a:t>
              </a: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4051300" y="3822700"/>
            <a:ext cx="5981700" cy="2942166"/>
            <a:chOff x="4051300" y="3822700"/>
            <a:chExt cx="5981700" cy="2942166"/>
          </a:xfrm>
        </p:grpSpPr>
        <p:sp>
          <p:nvSpPr>
            <p:cNvPr id="39" name="Flèche vers la droite 38"/>
            <p:cNvSpPr/>
            <p:nvPr/>
          </p:nvSpPr>
          <p:spPr>
            <a:xfrm>
              <a:off x="4051300" y="3924300"/>
              <a:ext cx="4191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470400" y="3822700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en-US" dirty="0" smtClean="0"/>
                <a:t>Use the VQE quantum-classical algorithm</a:t>
              </a:r>
            </a:p>
            <a:p>
              <a:r>
                <a:rPr lang="en-US" dirty="0" smtClean="0"/>
                <a:t> with 10000 measurements on QX5 (19Q)</a:t>
              </a:r>
              <a:endParaRPr lang="en-US" dirty="0"/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4700" y="4451568"/>
              <a:ext cx="3797300" cy="2313298"/>
            </a:xfrm>
            <a:prstGeom prst="rect">
              <a:avLst/>
            </a:prstGeom>
          </p:spPr>
        </p:pic>
      </p:grpSp>
      <p:grpSp>
        <p:nvGrpSpPr>
          <p:cNvPr id="47" name="Grouper 46"/>
          <p:cNvGrpSpPr/>
          <p:nvPr/>
        </p:nvGrpSpPr>
        <p:grpSpPr>
          <a:xfrm>
            <a:off x="3619500" y="1219200"/>
            <a:ext cx="5333656" cy="998954"/>
            <a:chOff x="3619500" y="1219200"/>
            <a:chExt cx="5333656" cy="998954"/>
          </a:xfrm>
        </p:grpSpPr>
        <p:grpSp>
          <p:nvGrpSpPr>
            <p:cNvPr id="41" name="Grouper 40"/>
            <p:cNvGrpSpPr/>
            <p:nvPr/>
          </p:nvGrpSpPr>
          <p:grpSpPr>
            <a:xfrm>
              <a:off x="3619500" y="1219200"/>
              <a:ext cx="5333656" cy="998954"/>
              <a:chOff x="3619500" y="1219200"/>
              <a:chExt cx="5333656" cy="998954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3619500" y="1219200"/>
                <a:ext cx="4981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Schematic </a:t>
                </a:r>
                <a:r>
                  <a:rPr lang="en-US" smtClean="0">
                    <a:solidFill>
                      <a:srgbClr val="0070C0"/>
                    </a:solidFill>
                  </a:rPr>
                  <a:t>deuteron Hamiltonian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 Harmonic basis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8950" y="1673256"/>
                <a:ext cx="679450" cy="282544"/>
              </a:xfrm>
              <a:prstGeom prst="rect">
                <a:avLst/>
              </a:prstGeom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7500828" y="1638300"/>
                <a:ext cx="1397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</a:t>
                </a:r>
                <a:r>
                  <a:rPr lang="en-US" sz="1600" smtClean="0"/>
                  <a:t>reate </a:t>
                </a:r>
                <a:r>
                  <a:rPr lang="en-US" sz="1600" dirty="0" smtClean="0"/>
                  <a:t>(</a:t>
                </a:r>
                <a:r>
                  <a:rPr lang="en-US" sz="1600" dirty="0" err="1" smtClean="0"/>
                  <a:t>annih</a:t>
                </a:r>
                <a:r>
                  <a:rPr lang="en-US" sz="1600" dirty="0" smtClean="0"/>
                  <a:t>.)</a:t>
                </a:r>
                <a:endParaRPr lang="en-US" sz="1600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450028" y="1879600"/>
                <a:ext cx="13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 deuteron in</a:t>
                </a:r>
                <a:endParaRPr lang="en-US" sz="1600" dirty="0"/>
              </a:p>
            </p:txBody>
          </p:sp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4900" y="1968500"/>
                <a:ext cx="228256" cy="222249"/>
              </a:xfrm>
              <a:prstGeom prst="rect">
                <a:avLst/>
              </a:prstGeom>
            </p:spPr>
          </p:pic>
        </p:grp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9250" y="1518346"/>
              <a:ext cx="2012950" cy="526354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2400" y="2032000"/>
              <a:ext cx="1543354" cy="184150"/>
            </a:xfrm>
            <a:prstGeom prst="rect">
              <a:avLst/>
            </a:prstGeom>
          </p:spPr>
        </p:pic>
      </p:grpSp>
      <p:grpSp>
        <p:nvGrpSpPr>
          <p:cNvPr id="49" name="Grouper 48"/>
          <p:cNvGrpSpPr/>
          <p:nvPr/>
        </p:nvGrpSpPr>
        <p:grpSpPr>
          <a:xfrm>
            <a:off x="3644900" y="2476500"/>
            <a:ext cx="5308600" cy="793750"/>
            <a:chOff x="3644900" y="2476500"/>
            <a:chExt cx="5308600" cy="793750"/>
          </a:xfrm>
        </p:grpSpPr>
        <p:grpSp>
          <p:nvGrpSpPr>
            <p:cNvPr id="42" name="Grouper 41"/>
            <p:cNvGrpSpPr/>
            <p:nvPr/>
          </p:nvGrpSpPr>
          <p:grpSpPr>
            <a:xfrm>
              <a:off x="3644900" y="2476500"/>
              <a:ext cx="5308600" cy="732254"/>
              <a:chOff x="3644900" y="2476500"/>
              <a:chExt cx="5308600" cy="732254"/>
            </a:xfrm>
          </p:grpSpPr>
          <p:sp>
            <p:nvSpPr>
              <p:cNvPr id="30" name="ZoneTexte 29"/>
              <p:cNvSpPr txBox="1"/>
              <p:nvPr/>
            </p:nvSpPr>
            <p:spPr>
              <a:xfrm>
                <a:off x="3644900" y="2476500"/>
                <a:ext cx="4858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Use Pauli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matrices+Jordan-Wigner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transformation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6078428" y="2870200"/>
                <a:ext cx="151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 (1) particles in</a:t>
                </a:r>
                <a:endParaRPr lang="en-US" sz="1600" dirty="0"/>
              </a:p>
            </p:txBody>
          </p:sp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3800" y="2933700"/>
                <a:ext cx="228256" cy="222249"/>
              </a:xfrm>
              <a:prstGeom prst="rect">
                <a:avLst/>
              </a:prstGeom>
            </p:spPr>
          </p:pic>
          <p:cxnSp>
            <p:nvCxnSpPr>
              <p:cNvPr id="34" name="Connecteur droit avec flèche 33"/>
              <p:cNvCxnSpPr>
                <a:stCxn id="33" idx="3"/>
              </p:cNvCxnSpPr>
              <p:nvPr/>
            </p:nvCxnSpPr>
            <p:spPr>
              <a:xfrm>
                <a:off x="7772056" y="3044825"/>
                <a:ext cx="31784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9750" y="2946400"/>
                <a:ext cx="793750" cy="215900"/>
              </a:xfrm>
              <a:prstGeom prst="rect">
                <a:avLst/>
              </a:prstGeom>
            </p:spPr>
          </p:pic>
        </p:grp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2900" y="2806700"/>
              <a:ext cx="1729664" cy="463550"/>
            </a:xfrm>
            <a:prstGeom prst="rect">
              <a:avLst/>
            </a:prstGeom>
          </p:spPr>
        </p:pic>
      </p:grpSp>
      <p:pic>
        <p:nvPicPr>
          <p:cNvPr id="50" name="Imag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7300" y="48100"/>
            <a:ext cx="5308600" cy="1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68400"/>
            <a:ext cx="35179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 a simple version </a:t>
            </a:r>
            <a:r>
              <a:rPr lang="en-US" dirty="0" smtClean="0"/>
              <a:t>of </a:t>
            </a:r>
          </a:p>
          <a:p>
            <a:pPr algn="ctr"/>
            <a:r>
              <a:rPr lang="en-US" dirty="0" smtClean="0"/>
              <a:t>your favorite </a:t>
            </a:r>
            <a:r>
              <a:rPr lang="en-US" dirty="0"/>
              <a:t>many-body problem 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473200" y="21082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00" y="2616200"/>
            <a:ext cx="31115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Map/formulate  it as a problem with Qubit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" y="4025900"/>
            <a:ext cx="31115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standard QC algorithms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Propose new QC algorithms</a:t>
            </a:r>
            <a:endParaRPr lang="en-US" dirty="0"/>
          </a:p>
        </p:txBody>
      </p:sp>
      <p:sp>
        <p:nvSpPr>
          <p:cNvPr id="9" name="Flèche vers le bas 8"/>
          <p:cNvSpPr/>
          <p:nvPr/>
        </p:nvSpPr>
        <p:spPr>
          <a:xfrm>
            <a:off x="1498600" y="35687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5524500"/>
            <a:ext cx="16637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on a true </a:t>
            </a:r>
          </a:p>
          <a:p>
            <a:pPr algn="ctr"/>
            <a:r>
              <a:rPr lang="en-US" dirty="0" smtClean="0"/>
              <a:t>QC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5100" y="5524500"/>
            <a:ext cx="16637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on a </a:t>
            </a:r>
          </a:p>
          <a:p>
            <a:pPr algn="ctr"/>
            <a:r>
              <a:rPr lang="en-US" dirty="0" smtClean="0"/>
              <a:t>QC emulator</a:t>
            </a:r>
            <a:endParaRPr lang="en-US" dirty="0"/>
          </a:p>
        </p:txBody>
      </p:sp>
      <p:sp>
        <p:nvSpPr>
          <p:cNvPr id="12" name="Flèche vers le bas 11"/>
          <p:cNvSpPr/>
          <p:nvPr/>
        </p:nvSpPr>
        <p:spPr>
          <a:xfrm>
            <a:off x="647700" y="50673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e bas 12"/>
          <p:cNvSpPr/>
          <p:nvPr/>
        </p:nvSpPr>
        <p:spPr>
          <a:xfrm>
            <a:off x="2603500" y="5054600"/>
            <a:ext cx="7239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257173" y="596900"/>
            <a:ext cx="121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mtClean="0">
                <a:solidFill>
                  <a:srgbClr val="0070C0"/>
                </a:solidFill>
              </a:rPr>
              <a:t>Strategy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76944" y="-12700"/>
            <a:ext cx="17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Illustration II</a:t>
            </a:r>
          </a:p>
        </p:txBody>
      </p:sp>
      <p:grpSp>
        <p:nvGrpSpPr>
          <p:cNvPr id="41" name="Grouper 40"/>
          <p:cNvGrpSpPr/>
          <p:nvPr/>
        </p:nvGrpSpPr>
        <p:grpSpPr>
          <a:xfrm>
            <a:off x="3937000" y="4191000"/>
            <a:ext cx="5981700" cy="2730500"/>
            <a:chOff x="3937000" y="4191000"/>
            <a:chExt cx="5981700" cy="2730500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9150" y="4537698"/>
              <a:ext cx="3409950" cy="2079001"/>
            </a:xfrm>
            <a:prstGeom prst="rect">
              <a:avLst/>
            </a:prstGeom>
          </p:spPr>
        </p:pic>
        <p:sp>
          <p:nvSpPr>
            <p:cNvPr id="30" name="Flèche vers la droite 29"/>
            <p:cNvSpPr/>
            <p:nvPr/>
          </p:nvSpPr>
          <p:spPr>
            <a:xfrm>
              <a:off x="3937000" y="4292600"/>
              <a:ext cx="4191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356100" y="4191000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en-US" dirty="0" smtClean="0"/>
                <a:t>Use the Suzuki-Trotter method for the propagator</a:t>
              </a:r>
            </a:p>
            <a:p>
              <a:r>
                <a:rPr lang="en-US" dirty="0" smtClean="0"/>
                <a:t>+ specific QC circuits for each </a:t>
              </a:r>
              <a:r>
                <a:rPr lang="en-US" dirty="0" err="1" smtClean="0"/>
                <a:t>contribbutions</a:t>
              </a:r>
              <a:endParaRPr lang="en-US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998408" y="6552168"/>
              <a:ext cx="3183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N.B: works only on </a:t>
              </a:r>
              <a:r>
                <a:rPr lang="en-US" smtClean="0"/>
                <a:t>QC emulator</a:t>
              </a:r>
              <a:endParaRPr lang="en-US" dirty="0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5727700" y="4088368"/>
            <a:ext cx="3416300" cy="2769632"/>
            <a:chOff x="5727700" y="3810000"/>
            <a:chExt cx="3416300" cy="2769632"/>
          </a:xfrm>
        </p:grpSpPr>
        <p:sp>
          <p:nvSpPr>
            <p:cNvPr id="35" name="Rectangle 34"/>
            <p:cNvSpPr/>
            <p:nvPr/>
          </p:nvSpPr>
          <p:spPr>
            <a:xfrm>
              <a:off x="5727700" y="3810000"/>
              <a:ext cx="3416300" cy="2755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6600" y="3965243"/>
              <a:ext cx="3073400" cy="2271814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5875285" y="6210300"/>
              <a:ext cx="3268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(from M. </a:t>
              </a:r>
              <a:r>
                <a:rPr lang="en-US" dirty="0" err="1" smtClean="0"/>
                <a:t>constantinou</a:t>
              </a:r>
              <a:r>
                <a:rPr lang="en-US" dirty="0" smtClean="0"/>
                <a:t>, Santa Fe)</a:t>
              </a:r>
              <a:endParaRPr lang="en-US" dirty="0"/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0"/>
            <a:ext cx="4889500" cy="1179401"/>
          </a:xfrm>
          <a:prstGeom prst="rect">
            <a:avLst/>
          </a:prstGeom>
        </p:spPr>
      </p:pic>
      <p:grpSp>
        <p:nvGrpSpPr>
          <p:cNvPr id="44" name="Grouper 43"/>
          <p:cNvGrpSpPr/>
          <p:nvPr/>
        </p:nvGrpSpPr>
        <p:grpSpPr>
          <a:xfrm>
            <a:off x="3695700" y="1066800"/>
            <a:ext cx="4381500" cy="821514"/>
            <a:chOff x="3695700" y="1066800"/>
            <a:chExt cx="4381500" cy="821514"/>
          </a:xfrm>
        </p:grpSpPr>
        <p:sp>
          <p:nvSpPr>
            <p:cNvPr id="23" name="ZoneTexte 22"/>
            <p:cNvSpPr txBox="1"/>
            <p:nvPr/>
          </p:nvSpPr>
          <p:spPr>
            <a:xfrm>
              <a:off x="3695700" y="1066800"/>
              <a:ext cx="3370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Start with the discretized </a:t>
              </a:r>
              <a:r>
                <a:rPr lang="en-US" dirty="0" smtClean="0">
                  <a:solidFill>
                    <a:schemeClr val="accent1"/>
                  </a:solidFill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dirty="0" smtClean="0">
                  <a:solidFill>
                    <a:schemeClr val="accent1"/>
                  </a:solidFill>
                </a:rPr>
                <a:t> model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3600" y="1394114"/>
              <a:ext cx="3403600" cy="494200"/>
            </a:xfrm>
            <a:prstGeom prst="rect">
              <a:avLst/>
            </a:prstGeom>
          </p:spPr>
        </p:pic>
      </p:grpSp>
      <p:grpSp>
        <p:nvGrpSpPr>
          <p:cNvPr id="47" name="Grouper 46"/>
          <p:cNvGrpSpPr/>
          <p:nvPr/>
        </p:nvGrpSpPr>
        <p:grpSpPr>
          <a:xfrm>
            <a:off x="3670300" y="1993900"/>
            <a:ext cx="5594019" cy="2248932"/>
            <a:chOff x="3670300" y="1993900"/>
            <a:chExt cx="5594019" cy="2248932"/>
          </a:xfrm>
        </p:grpSpPr>
        <p:grpSp>
          <p:nvGrpSpPr>
            <p:cNvPr id="39" name="Grouper 38"/>
            <p:cNvGrpSpPr/>
            <p:nvPr/>
          </p:nvGrpSpPr>
          <p:grpSpPr>
            <a:xfrm>
              <a:off x="3733800" y="1993900"/>
              <a:ext cx="5530519" cy="1131332"/>
              <a:chOff x="3733800" y="1993900"/>
              <a:chExt cx="5530519" cy="1131332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3733800" y="1993900"/>
                <a:ext cx="3778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Map it to a Spin algebra (fuzzy sphere)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562600" y="2755900"/>
                <a:ext cx="3701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</a:rPr>
                  <a:t>J</a:t>
                </a:r>
                <a:r>
                  <a:rPr lang="en-US" baseline="-25000" dirty="0" err="1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are generators of the SU(2) algebra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0" name="Grouper 39"/>
            <p:cNvGrpSpPr/>
            <p:nvPr/>
          </p:nvGrpSpPr>
          <p:grpSpPr>
            <a:xfrm>
              <a:off x="3670300" y="3136900"/>
              <a:ext cx="5091033" cy="1105932"/>
              <a:chOff x="3670300" y="3136900"/>
              <a:chExt cx="5091033" cy="1105932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3670300" y="3136900"/>
                <a:ext cx="2815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“only” j=1/2 was considered</a:t>
                </a:r>
                <a:endParaRPr lang="en-US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5092700" y="3873500"/>
                <a:ext cx="366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dirty="0"/>
                  <a:t>This gives the link with Pauli matrices</a:t>
                </a:r>
              </a:p>
            </p:txBody>
          </p:sp>
        </p:grp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7750" y="2297046"/>
              <a:ext cx="2787650" cy="509653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1950" y="3494824"/>
              <a:ext cx="4565650" cy="321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4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223426" y="12700"/>
            <a:ext cx="2874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International context </a:t>
            </a:r>
          </a:p>
          <a:p>
            <a:pPr algn="r"/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68700" y="469900"/>
            <a:ext cx="591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 of the QC/QIS for </a:t>
            </a:r>
            <a:r>
              <a:rPr lang="en-US" dirty="0"/>
              <a:t>nuclear </a:t>
            </a:r>
            <a:r>
              <a:rPr lang="en-US" dirty="0" smtClean="0"/>
              <a:t>theory project (USA)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1778" cy="1110674"/>
          </a:xfrm>
          <a:prstGeom prst="rect">
            <a:avLst/>
          </a:prstGeom>
        </p:spPr>
      </p:pic>
      <p:grpSp>
        <p:nvGrpSpPr>
          <p:cNvPr id="26" name="Grouper 25"/>
          <p:cNvGrpSpPr/>
          <p:nvPr/>
        </p:nvGrpSpPr>
        <p:grpSpPr>
          <a:xfrm>
            <a:off x="152400" y="1460500"/>
            <a:ext cx="8369505" cy="419100"/>
            <a:chOff x="152400" y="1460500"/>
            <a:chExt cx="8369505" cy="419100"/>
          </a:xfrm>
        </p:grpSpPr>
        <p:sp>
          <p:nvSpPr>
            <p:cNvPr id="10" name="Rectangle 9"/>
            <p:cNvSpPr/>
            <p:nvPr/>
          </p:nvSpPr>
          <p:spPr>
            <a:xfrm>
              <a:off x="152400" y="1460500"/>
              <a:ext cx="14859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Nov. 2017</a:t>
              </a:r>
              <a:endParaRPr lang="en-US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82276" y="1461448"/>
              <a:ext cx="6839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Early INT-Seattle workshop on Quantum Computing for Nuclear Physics</a:t>
              </a:r>
              <a:endParaRPr lang="en-US" dirty="0"/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61689" y="1841500"/>
            <a:ext cx="8944211" cy="2832100"/>
            <a:chOff x="161689" y="1841500"/>
            <a:chExt cx="8944211" cy="2832100"/>
          </a:xfrm>
        </p:grpSpPr>
        <p:sp>
          <p:nvSpPr>
            <p:cNvPr id="14" name="ZoneTexte 13"/>
            <p:cNvSpPr txBox="1"/>
            <p:nvPr/>
          </p:nvSpPr>
          <p:spPr>
            <a:xfrm>
              <a:off x="1714500" y="1841500"/>
              <a:ext cx="4669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Decision for a pre-pilot project granted by DOE  </a:t>
              </a:r>
              <a:endParaRPr lang="en-US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689" y="2265893"/>
              <a:ext cx="5070711" cy="1121839"/>
            </a:xfrm>
            <a:prstGeom prst="rect">
              <a:avLst/>
            </a:prstGeom>
          </p:spPr>
        </p:pic>
        <p:sp>
          <p:nvSpPr>
            <p:cNvPr id="17" name="Flèche vers la droite 16"/>
            <p:cNvSpPr/>
            <p:nvPr/>
          </p:nvSpPr>
          <p:spPr>
            <a:xfrm>
              <a:off x="5270500" y="2514600"/>
              <a:ext cx="266700" cy="584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549900" y="2578100"/>
              <a:ext cx="3271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hlinkClick r:id="rId5"/>
                </a:rPr>
                <a:t>The QC/QIS scientific community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6"/>
            <a:srcRect r="5724" b="1180"/>
            <a:stretch/>
          </p:blipFill>
          <p:spPr>
            <a:xfrm>
              <a:off x="5549900" y="3140428"/>
              <a:ext cx="3556000" cy="1533172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</p:grpSp>
      <p:grpSp>
        <p:nvGrpSpPr>
          <p:cNvPr id="28" name="Grouper 27"/>
          <p:cNvGrpSpPr/>
          <p:nvPr/>
        </p:nvGrpSpPr>
        <p:grpSpPr>
          <a:xfrm>
            <a:off x="101600" y="4013200"/>
            <a:ext cx="9042400" cy="2844800"/>
            <a:chOff x="101600" y="4013200"/>
            <a:chExt cx="9042400" cy="2844800"/>
          </a:xfrm>
        </p:grpSpPr>
        <p:sp>
          <p:nvSpPr>
            <p:cNvPr id="19" name="Rectangle 18"/>
            <p:cNvSpPr/>
            <p:nvPr/>
          </p:nvSpPr>
          <p:spPr>
            <a:xfrm>
              <a:off x="101600" y="4013200"/>
              <a:ext cx="14859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Jan. 2019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0" y="4439335"/>
              <a:ext cx="50927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hlinkClick r:id="rId7"/>
                </a:rPr>
                <a:t>Sante </a:t>
              </a:r>
              <a:r>
                <a:rPr lang="en-US" dirty="0">
                  <a:hlinkClick r:id="rId7"/>
                </a:rPr>
                <a:t>Fe meeting of the </a:t>
              </a:r>
              <a:r>
                <a:rPr lang="en-US" dirty="0" smtClean="0">
                  <a:hlinkClick r:id="rId7"/>
                </a:rPr>
                <a:t>QC/QIS </a:t>
              </a:r>
              <a:r>
                <a:rPr lang="en-US" dirty="0">
                  <a:hlinkClick r:id="rId7"/>
                </a:rPr>
                <a:t>for nuclear theory </a:t>
              </a:r>
              <a:endParaRPr lang="en-US" dirty="0"/>
            </a:p>
          </p:txBody>
        </p:sp>
        <p:sp>
          <p:nvSpPr>
            <p:cNvPr id="22" name="Flèche vers la droite 21"/>
            <p:cNvSpPr/>
            <p:nvPr/>
          </p:nvSpPr>
          <p:spPr>
            <a:xfrm>
              <a:off x="279400" y="4889500"/>
              <a:ext cx="241300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20700" y="4800600"/>
              <a:ext cx="6165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Converge on the final project (5 years, size: 20 </a:t>
              </a:r>
              <a:r>
                <a:rPr lang="en-US" dirty="0" err="1" smtClean="0"/>
                <a:t>PostDoc</a:t>
              </a:r>
              <a:r>
                <a:rPr lang="en-US" dirty="0" smtClean="0"/>
                <a:t>, 30 PhD)</a:t>
              </a:r>
              <a:endParaRPr lang="en-US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8"/>
            <a:srcRect t="70957" r="4368" b="9042"/>
            <a:stretch/>
          </p:blipFill>
          <p:spPr>
            <a:xfrm>
              <a:off x="521950" y="5143501"/>
              <a:ext cx="8622050" cy="10668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8"/>
            <a:srcRect l="1130" t="44551" r="1413" b="44548"/>
            <a:stretch/>
          </p:blipFill>
          <p:spPr>
            <a:xfrm>
              <a:off x="177800" y="6273800"/>
              <a:ext cx="8763000" cy="58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6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395844" y="12700"/>
            <a:ext cx="2702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mtClean="0">
                <a:solidFill>
                  <a:srgbClr val="0070C0"/>
                </a:solidFill>
              </a:rPr>
              <a:t>In or close to </a:t>
            </a:r>
            <a:r>
              <a:rPr lang="en-US" sz="2400" dirty="0" smtClean="0">
                <a:solidFill>
                  <a:srgbClr val="0070C0"/>
                </a:solidFill>
              </a:rPr>
              <a:t>France</a:t>
            </a:r>
          </a:p>
          <a:p>
            <a:pPr algn="r"/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-4662" b="22520"/>
          <a:stretch/>
        </p:blipFill>
        <p:spPr>
          <a:xfrm>
            <a:off x="635000" y="700626"/>
            <a:ext cx="8661400" cy="29970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-1531" b="27347"/>
          <a:stretch/>
        </p:blipFill>
        <p:spPr>
          <a:xfrm>
            <a:off x="723900" y="3834403"/>
            <a:ext cx="8420100" cy="31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141428" y="12700"/>
            <a:ext cx="5956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Some general concluding (personal) remarks </a:t>
            </a:r>
          </a:p>
          <a:p>
            <a:pPr algn="r"/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67231" y="6885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er 23"/>
          <p:cNvGrpSpPr/>
          <p:nvPr/>
        </p:nvGrpSpPr>
        <p:grpSpPr>
          <a:xfrm>
            <a:off x="733907" y="1117600"/>
            <a:ext cx="6010975" cy="369332"/>
            <a:chOff x="787400" y="876300"/>
            <a:chExt cx="6010975" cy="369332"/>
          </a:xfrm>
        </p:grpSpPr>
        <p:sp>
          <p:nvSpPr>
            <p:cNvPr id="10" name="Ellipse 9"/>
            <p:cNvSpPr/>
            <p:nvPr/>
          </p:nvSpPr>
          <p:spPr>
            <a:xfrm>
              <a:off x="787400" y="101600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89000" y="876300"/>
              <a:ext cx="5909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Computation with QC is a very challenging/exciting challenge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733907" y="2080168"/>
            <a:ext cx="6914812" cy="369332"/>
            <a:chOff x="736600" y="1625600"/>
            <a:chExt cx="6914812" cy="369332"/>
          </a:xfrm>
        </p:grpSpPr>
        <p:sp>
          <p:nvSpPr>
            <p:cNvPr id="12" name="Ellipse 11"/>
            <p:cNvSpPr/>
            <p:nvPr/>
          </p:nvSpPr>
          <p:spPr>
            <a:xfrm>
              <a:off x="736600" y="176530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38200" y="1625600"/>
              <a:ext cx="6813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It </a:t>
              </a:r>
              <a:r>
                <a:rPr lang="en-US" smtClean="0">
                  <a:solidFill>
                    <a:schemeClr val="accent1"/>
                  </a:solidFill>
                </a:rPr>
                <a:t>might ultimately lead </a:t>
              </a:r>
              <a:r>
                <a:rPr lang="en-US" dirty="0" smtClean="0">
                  <a:solidFill>
                    <a:schemeClr val="accent1"/>
                  </a:solidFill>
                </a:rPr>
                <a:t>to major breakthrough in different IN2P3 fields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733907" y="2561452"/>
            <a:ext cx="7883602" cy="369332"/>
            <a:chOff x="736600" y="2057400"/>
            <a:chExt cx="7883602" cy="369332"/>
          </a:xfrm>
        </p:grpSpPr>
        <p:sp>
          <p:nvSpPr>
            <p:cNvPr id="14" name="Ellipse 13"/>
            <p:cNvSpPr/>
            <p:nvPr/>
          </p:nvSpPr>
          <p:spPr>
            <a:xfrm>
              <a:off x="736600" y="219710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38200" y="2057400"/>
              <a:ext cx="7782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It also leads to natural synergies between public research and private companies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733907" y="1598884"/>
            <a:ext cx="8410093" cy="369332"/>
            <a:chOff x="749300" y="1270000"/>
            <a:chExt cx="8410093" cy="369332"/>
          </a:xfrm>
        </p:grpSpPr>
        <p:sp>
          <p:nvSpPr>
            <p:cNvPr id="16" name="Ellipse 15"/>
            <p:cNvSpPr/>
            <p:nvPr/>
          </p:nvSpPr>
          <p:spPr>
            <a:xfrm>
              <a:off x="749300" y="140970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50900" y="1270000"/>
              <a:ext cx="8308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It is also intellectually satisfactory to think about our problem in a very different way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733907" y="3042736"/>
            <a:ext cx="6808757" cy="646331"/>
            <a:chOff x="749300" y="2603500"/>
            <a:chExt cx="6808757" cy="646331"/>
          </a:xfrm>
        </p:grpSpPr>
        <p:sp>
          <p:nvSpPr>
            <p:cNvPr id="18" name="Ellipse 17"/>
            <p:cNvSpPr/>
            <p:nvPr/>
          </p:nvSpPr>
          <p:spPr>
            <a:xfrm>
              <a:off x="749300" y="274320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50900" y="2603500"/>
              <a:ext cx="6707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There is nowadays emerging strong collaborations </a:t>
              </a:r>
              <a:r>
                <a:rPr lang="en-US" smtClean="0">
                  <a:solidFill>
                    <a:schemeClr val="accent1"/>
                  </a:solidFill>
                </a:rPr>
                <a:t>that </a:t>
              </a:r>
              <a:r>
                <a:rPr lang="en-US" smtClean="0">
                  <a:solidFill>
                    <a:schemeClr val="accent1"/>
                  </a:solidFill>
                </a:rPr>
                <a:t>start </a:t>
              </a:r>
              <a:r>
                <a:rPr lang="en-US" dirty="0" smtClean="0">
                  <a:solidFill>
                    <a:schemeClr val="accent1"/>
                  </a:solidFill>
                </a:rPr>
                <a:t>to work 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a</a:t>
              </a:r>
              <a:r>
                <a:rPr lang="en-US" dirty="0" smtClean="0">
                  <a:solidFill>
                    <a:schemeClr val="accent1"/>
                  </a:solidFill>
                </a:rPr>
                <a:t>ctively in the field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733907" y="3801019"/>
            <a:ext cx="7827113" cy="646331"/>
            <a:chOff x="723900" y="3187700"/>
            <a:chExt cx="7827113" cy="646331"/>
          </a:xfrm>
        </p:grpSpPr>
        <p:sp>
          <p:nvSpPr>
            <p:cNvPr id="20" name="Ellipse 19"/>
            <p:cNvSpPr/>
            <p:nvPr/>
          </p:nvSpPr>
          <p:spPr>
            <a:xfrm>
              <a:off x="723900" y="332740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25500" y="3187700"/>
              <a:ext cx="7725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(Rapid) actions if we want to be competitive? And major effort should be done 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t</a:t>
              </a:r>
              <a:r>
                <a:rPr lang="en-US" dirty="0" smtClean="0">
                  <a:solidFill>
                    <a:schemeClr val="accent1"/>
                  </a:solidFill>
                </a:rPr>
                <a:t>o learn and be at the forefront of the field.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733907" y="4559300"/>
            <a:ext cx="3142561" cy="369332"/>
            <a:chOff x="749300" y="4229100"/>
            <a:chExt cx="3142561" cy="369332"/>
          </a:xfrm>
        </p:grpSpPr>
        <p:sp>
          <p:nvSpPr>
            <p:cNvPr id="22" name="Ellipse 21"/>
            <p:cNvSpPr/>
            <p:nvPr/>
          </p:nvSpPr>
          <p:spPr>
            <a:xfrm>
              <a:off x="749300" y="436880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850900" y="4229100"/>
              <a:ext cx="3040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Eventually this will not work...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6045200" y="5422900"/>
            <a:ext cx="2284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 you </a:t>
            </a:r>
            <a:r>
              <a:rPr lang="mr-IN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1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23526</TotalTime>
  <Words>584</Words>
  <Application>Microsoft Macintosh PowerPoint</Application>
  <PresentationFormat>Présentation à l'écran (4:3)</PresentationFormat>
  <Paragraphs>115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Calibri</vt:lpstr>
      <vt:lpstr>Mangal</vt:lpstr>
      <vt:lpstr>ＭＳ Ｐゴシック</vt:lpstr>
      <vt:lpstr>Symbol</vt:lpstr>
      <vt:lpstr>Times New Roman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Utilisateur de Microsoft Office</cp:lastModifiedBy>
  <cp:revision>472</cp:revision>
  <cp:lastPrinted>2019-09-03T14:51:16Z</cp:lastPrinted>
  <dcterms:created xsi:type="dcterms:W3CDTF">2011-11-17T14:54:32Z</dcterms:created>
  <dcterms:modified xsi:type="dcterms:W3CDTF">2019-09-05T06:54:20Z</dcterms:modified>
</cp:coreProperties>
</file>